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274" r:id="rId3"/>
    <p:sldId id="306" r:id="rId4"/>
    <p:sldId id="329" r:id="rId5"/>
    <p:sldId id="330" r:id="rId6"/>
    <p:sldId id="331" r:id="rId7"/>
    <p:sldId id="264" r:id="rId8"/>
    <p:sldId id="332" r:id="rId9"/>
    <p:sldId id="333" r:id="rId10"/>
    <p:sldId id="334" r:id="rId11"/>
    <p:sldId id="335" r:id="rId12"/>
    <p:sldId id="336" r:id="rId13"/>
    <p:sldId id="337" r:id="rId14"/>
    <p:sldId id="338" r:id="rId15"/>
    <p:sldId id="339" r:id="rId16"/>
    <p:sldId id="340" r:id="rId17"/>
    <p:sldId id="341" r:id="rId18"/>
    <p:sldId id="342" r:id="rId19"/>
    <p:sldId id="265" r:id="rId20"/>
    <p:sldId id="343" r:id="rId21"/>
    <p:sldId id="344" r:id="rId22"/>
    <p:sldId id="345" r:id="rId23"/>
    <p:sldId id="346" r:id="rId24"/>
    <p:sldId id="347" r:id="rId25"/>
    <p:sldId id="348" r:id="rId26"/>
    <p:sldId id="349" r:id="rId27"/>
    <p:sldId id="350" r:id="rId28"/>
    <p:sldId id="351" r:id="rId29"/>
    <p:sldId id="352" r:id="rId30"/>
    <p:sldId id="266" r:id="rId31"/>
    <p:sldId id="353" r:id="rId32"/>
    <p:sldId id="354" r:id="rId33"/>
    <p:sldId id="355" r:id="rId34"/>
    <p:sldId id="356" r:id="rId35"/>
    <p:sldId id="357" r:id="rId36"/>
    <p:sldId id="269" r:id="rId37"/>
    <p:sldId id="358" r:id="rId38"/>
    <p:sldId id="359" r:id="rId39"/>
    <p:sldId id="360" r:id="rId40"/>
    <p:sldId id="361" r:id="rId41"/>
    <p:sldId id="362" r:id="rId42"/>
    <p:sldId id="363" r:id="rId43"/>
    <p:sldId id="364" r:id="rId44"/>
    <p:sldId id="365" r:id="rId45"/>
    <p:sldId id="366" r:id="rId46"/>
    <p:sldId id="367" r:id="rId47"/>
    <p:sldId id="368" r:id="rId48"/>
    <p:sldId id="369" r:id="rId49"/>
    <p:sldId id="370" r:id="rId50"/>
    <p:sldId id="371" r:id="rId51"/>
    <p:sldId id="372" r:id="rId52"/>
    <p:sldId id="373" r:id="rId53"/>
    <p:sldId id="374" r:id="rId54"/>
  </p:sldIdLst>
  <p:sldSz cx="9144000" cy="6858000" type="screen4x3"/>
  <p:notesSz cx="6858000" cy="9144000"/>
  <p:custDataLst>
    <p:tags r:id="rId5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04B05"/>
    <a:srgbClr val="EAEAEA"/>
    <a:srgbClr val="333333"/>
    <a:srgbClr val="C0C0C0"/>
    <a:srgbClr val="4F81BD"/>
    <a:srgbClr val="5F5F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5559" autoAdjust="0"/>
  </p:normalViewPr>
  <p:slideViewPr>
    <p:cSldViewPr showGuides="1">
      <p:cViewPr varScale="1">
        <p:scale>
          <a:sx n="93" d="100"/>
          <a:sy n="93" d="100"/>
        </p:scale>
        <p:origin x="1248" y="90"/>
      </p:cViewPr>
      <p:guideLst>
        <p:guide orient="horz" pos="2160"/>
        <p:guide pos="2880"/>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 Type="http://schemas.openxmlformats.org/officeDocument/2006/relationships/slide" Target="slides/slide2.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 Type="http://schemas.openxmlformats.org/officeDocument/2006/relationships/slide" Target="slides/slide3.xml" /><Relationship Id="rId50" Type="http://schemas.openxmlformats.org/officeDocument/2006/relationships/slide" Target="slides/slide48.xml" /><Relationship Id="rId51" Type="http://schemas.openxmlformats.org/officeDocument/2006/relationships/slide" Target="slides/slide49.xml" /><Relationship Id="rId52" Type="http://schemas.openxmlformats.org/officeDocument/2006/relationships/slide" Target="slides/slide50.xml" /><Relationship Id="rId53" Type="http://schemas.openxmlformats.org/officeDocument/2006/relationships/slide" Target="slides/slide51.xml" /><Relationship Id="rId54" Type="http://schemas.openxmlformats.org/officeDocument/2006/relationships/slide" Target="slides/slide52.xml" /><Relationship Id="rId55" Type="http://schemas.openxmlformats.org/officeDocument/2006/relationships/tags" Target="tags/tag63.xml" /><Relationship Id="rId56" Type="http://schemas.openxmlformats.org/officeDocument/2006/relationships/presProps" Target="presProps.xml" /><Relationship Id="rId57" Type="http://schemas.openxmlformats.org/officeDocument/2006/relationships/viewProps" Target="viewProps.xml" /><Relationship Id="rId58" Type="http://schemas.openxmlformats.org/officeDocument/2006/relationships/theme" Target="theme/theme1.xml" /><Relationship Id="rId59" Type="http://schemas.openxmlformats.org/officeDocument/2006/relationships/tableStyles" Target="tableStyles.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01EFDD-91F8-495A-91D7-EB018522F674}"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FC5C579-5EAB-4D4D-A688-CF27E536ED03}"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bg>
      <p:bgPr>
        <a:solidFill>
          <a:srgbClr val="FFFFFF"/>
        </a:solidFill>
        <a:effectLst/>
      </p:bgPr>
    </p:bg>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899100" y="914400"/>
            <a:ext cx="7349400" cy="2570400"/>
          </a:xfrm>
        </p:spPr>
        <p:txBody>
          <a:bodyPr lIns="90000" tIns="46800" rIns="90000" bIns="46800" anchor="b" anchorCtr="0">
            <a:normAutofit/>
          </a:bodyPr>
          <a:lstStyle>
            <a:lvl1pPr algn="ctr">
              <a:defRPr sz="4500" b="1" i="0" spc="300" baseline="0">
                <a:solidFill>
                  <a:schemeClr val="tx1">
                    <a:lumMod val="85000"/>
                    <a:lumOff val="15000"/>
                  </a:schemeClr>
                </a:solidFill>
                <a:effectLst/>
              </a:defRPr>
            </a:lvl1pPr>
          </a:lstStyle>
          <a:p>
            <a:r>
              <a:rPr lang="zh-CN" altLang="en-US"/>
              <a:t>单击此处编辑标题</a:t>
            </a:r>
          </a:p>
        </p:txBody>
      </p:sp>
      <p:sp>
        <p:nvSpPr>
          <p:cNvPr id="3" name="副标题 2"/>
          <p:cNvSpPr>
            <a:spLocks noGrp="1"/>
          </p:cNvSpPr>
          <p:nvPr>
            <p:ph type="subTitle" idx="1" hasCustomPrompt="1"/>
            <p:custDataLst>
              <p:tags r:id="rId2"/>
            </p:custDataLst>
          </p:nvPr>
        </p:nvSpPr>
        <p:spPr>
          <a:xfrm>
            <a:off x="899100" y="3560400"/>
            <a:ext cx="7349400" cy="1472400"/>
          </a:xfrm>
        </p:spPr>
        <p:txBody>
          <a:bodyPr lIns="90000" tIns="46800" rIns="90000" bIns="46800">
            <a:normAutofit/>
          </a:bodyPr>
          <a:lstStyle>
            <a:lvl1pPr marL="0" indent="0" algn="ctr" eaLnBrk="1" fontAlgn="auto" latinLnBrk="0" hangingPunct="1">
              <a:lnSpc>
                <a:spcPct val="110000"/>
              </a:lnSpc>
              <a:buNone/>
              <a:defRPr sz="1800" u="none" strike="noStrike" kern="1200" cap="none" spc="200" normalizeH="0" baseline="0">
                <a:solidFill>
                  <a:schemeClr val="tx1">
                    <a:lumMod val="65000"/>
                    <a:lumOff val="35000"/>
                  </a:schemeClr>
                </a:solidFill>
                <a:uFillTx/>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单击此处编辑副标题</a:t>
            </a:r>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idx="1"/>
            <p:custDataLst>
              <p:tags r:id="rId2"/>
            </p:custDataLst>
          </p:nvPr>
        </p:nvSpPr>
        <p:spPr>
          <a:xfrm>
            <a:off x="456300" y="1490400"/>
            <a:ext cx="8226900" cy="4759200"/>
          </a:xfrm>
        </p:spPr>
        <p:txBody>
          <a:bodyPr vert="horz" lIns="90000" tIns="46800" rIns="90000" bIns="46800" rtlCol="0">
            <a:normAutofit/>
          </a:bodyPr>
          <a:lstStyle>
            <a:lvl1pPr marL="171450" marR="0" lvl="0"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3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5pPr>
            <a:lvl6pPr marL="1714500" indent="0">
              <a:buNone/>
              <a:defRPr/>
            </a:lvl6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hasCustomPrompt="1"/>
            <p:custDataLst>
              <p:tags r:id="rId1"/>
            </p:custDataLst>
          </p:nvPr>
        </p:nvSpPr>
        <p:spPr>
          <a:xfrm>
            <a:off x="1493100" y="3848400"/>
            <a:ext cx="5826600" cy="766800"/>
          </a:xfrm>
        </p:spPr>
        <p:txBody>
          <a:bodyPr lIns="90000" tIns="46800" rIns="90000" bIns="46800" anchor="b" anchorCtr="0">
            <a:normAutofit/>
          </a:bodyPr>
          <a:lstStyle>
            <a:lvl1pPr>
              <a:defRPr sz="3300" b="1" i="0" u="none" strike="noStrike" kern="1200" cap="none" spc="300" normalizeH="0" baseline="0">
                <a:solidFill>
                  <a:schemeClr val="tx1">
                    <a:lumMod val="85000"/>
                    <a:lumOff val="15000"/>
                  </a:schemeClr>
                </a:solidFill>
                <a:effectLst/>
                <a:uFillTx/>
              </a:defRPr>
            </a:lvl1pPr>
          </a:lstStyle>
          <a:p>
            <a:r>
              <a:rPr lang="zh-CN" altLang="en-US"/>
              <a:t>单击此处编辑标题</a:t>
            </a:r>
          </a:p>
        </p:txBody>
      </p:sp>
      <p:sp>
        <p:nvSpPr>
          <p:cNvPr id="3" name="文本占位符 2"/>
          <p:cNvSpPr>
            <a:spLocks noGrp="1"/>
          </p:cNvSpPr>
          <p:nvPr>
            <p:ph type="body" idx="1" hasCustomPrompt="1"/>
            <p:custDataLst>
              <p:tags r:id="rId2"/>
            </p:custDataLst>
          </p:nvPr>
        </p:nvSpPr>
        <p:spPr>
          <a:xfrm>
            <a:off x="1493100" y="4615200"/>
            <a:ext cx="5826600" cy="867600"/>
          </a:xfrm>
        </p:spPr>
        <p:txBody>
          <a:bodyPr lIns="90000" tIns="46800" rIns="90000" bIns="46800">
            <a:normAutofit/>
          </a:bodyPr>
          <a:lstStyle>
            <a:lvl1pPr marL="0" indent="0" eaLnBrk="1" fontAlgn="auto" latinLnBrk="0" hangingPunct="1">
              <a:lnSpc>
                <a:spcPct val="130000"/>
              </a:lnSpc>
              <a:buNone/>
              <a:defRPr kumimoji="0" lang="zh-CN" altLang="en-US" sz="13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单击此处编辑文本</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2"/>
            </p:custDataLst>
          </p:nvPr>
        </p:nvSpPr>
        <p:spPr>
          <a:xfrm>
            <a:off x="456300" y="1501200"/>
            <a:ext cx="3882600" cy="4748400"/>
          </a:xfrm>
        </p:spPr>
        <p:txBody>
          <a:bodyPr vert="horz" lIns="90000" tIns="46800" rIns="90000" bIns="46800" rtlCol="0">
            <a:normAutofit/>
          </a:bodyPr>
          <a:lstStyle>
            <a:lvl1pPr marL="171450" marR="0" lvl="0" indent="-171450" algn="l" defTabSz="914400" rtl="0" eaLnBrk="1" fontAlgn="auto" latinLnBrk="0" hangingPunct="1">
              <a:lnSpc>
                <a:spcPct val="13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3"/>
            </p:custDataLst>
          </p:nvPr>
        </p:nvSpPr>
        <p:spPr>
          <a:xfrm>
            <a:off x="4808700" y="1501200"/>
            <a:ext cx="3882600" cy="4748400"/>
          </a:xfrm>
        </p:spPr>
        <p:txBody>
          <a:bodyPr lIns="90000" tIns="46800" rIns="90000" bIns="46800">
            <a:normAutofit/>
          </a:bodyPr>
          <a:lstStyle>
            <a:lvl1pPr marL="171450" indent="-171450" eaLnBrk="1" fontAlgn="auto" latinLnBrk="0" hangingPunct="1">
              <a:lnSpc>
                <a:spcPct val="130000"/>
              </a:lnSpc>
              <a:spcAft>
                <a:spcPts val="600"/>
              </a:spcAft>
              <a:buFont typeface="Arial" pitchFamily="34" charset="0"/>
              <a:buChar char="●"/>
              <a:defRPr sz="1200" u="none" strike="noStrike" kern="1200" cap="none" spc="150" normalizeH="0" baseline="0">
                <a:solidFill>
                  <a:schemeClr val="tx1">
                    <a:lumMod val="65000"/>
                    <a:lumOff val="35000"/>
                  </a:schemeClr>
                </a:solidFill>
                <a:latin typeface="Arial" pitchFamily="34" charset="0"/>
                <a:ea typeface="微软雅黑" panose="020b0503020204020204" pitchFamily="34" charset="-122"/>
              </a:defRPr>
            </a:lvl1pPr>
            <a:lvl2pPr marL="514350" indent="-171450" defTabSz="914400" eaLnBrk="1" fontAlgn="auto" latinLnBrk="0" hangingPunct="1">
              <a:lnSpc>
                <a:spcPct val="120000"/>
              </a:lnSpc>
              <a:buFont typeface="Arial" pitchFamily="34" charset="0"/>
              <a:buChar char="●"/>
              <a:tabLst>
                <a:tab pos="1609725"/>
              </a:tabLst>
              <a:defRPr sz="1200" u="none" strike="noStrike" kern="1200" cap="none" spc="150" normalizeH="0" baseline="0">
                <a:solidFill>
                  <a:schemeClr val="tx1">
                    <a:lumMod val="65000"/>
                    <a:lumOff val="35000"/>
                  </a:schemeClr>
                </a:solidFill>
                <a:latin typeface="Arial" pitchFamily="34" charset="0"/>
                <a:ea typeface="微软雅黑" panose="020b0503020204020204" pitchFamily="34" charset="-122"/>
              </a:defRPr>
            </a:lvl2pPr>
            <a:lvl3pPr marL="857250" indent="-171450" eaLnBrk="1" fontAlgn="auto" latinLnBrk="0" hangingPunct="1">
              <a:lnSpc>
                <a:spcPct val="120000"/>
              </a:lnSpc>
              <a:buFont typeface="Arial" pitchFamily="34" charset="0"/>
              <a:buChar char="●"/>
              <a:defRPr sz="1200" u="none" strike="noStrike" kern="1200" cap="none" spc="150" normalizeH="0" baseline="0">
                <a:solidFill>
                  <a:schemeClr val="tx1">
                    <a:lumMod val="65000"/>
                    <a:lumOff val="35000"/>
                  </a:schemeClr>
                </a:solidFill>
                <a:latin typeface="Arial" pitchFamily="34" charset="0"/>
                <a:ea typeface="微软雅黑" panose="020b0503020204020204" pitchFamily="34" charset="-122"/>
              </a:defRPr>
            </a:lvl3pPr>
            <a:lvl4pPr marL="1200150" indent="-171450" eaLnBrk="1" fontAlgn="auto" latinLnBrk="0" hangingPunct="1">
              <a:lnSpc>
                <a:spcPct val="120000"/>
              </a:lnSpc>
              <a:buFont typeface="Wingdings"/>
              <a:buChar char=""/>
              <a:defRPr sz="1050" u="none" strike="noStrike" kern="1200" cap="none" spc="150" normalizeH="0" baseline="0">
                <a:solidFill>
                  <a:schemeClr val="tx1">
                    <a:lumMod val="65000"/>
                    <a:lumOff val="35000"/>
                  </a:schemeClr>
                </a:solidFill>
                <a:latin typeface="Arial" pitchFamily="34" charset="0"/>
                <a:ea typeface="微软雅黑" panose="020b0503020204020204" pitchFamily="34" charset="-122"/>
              </a:defRPr>
            </a:lvl4pPr>
            <a:lvl5pPr eaLnBrk="1" fontAlgn="auto" latinLnBrk="0" hangingPunct="1">
              <a:lnSpc>
                <a:spcPct val="120000"/>
              </a:lnSpc>
              <a:defRPr sz="1050" u="none" strike="noStrike" kern="1200" cap="none" spc="150" normalizeH="0">
                <a:solidFill>
                  <a:schemeClr val="tx1">
                    <a:lumMod val="65000"/>
                    <a:lumOff val="35000"/>
                  </a:schemeClr>
                </a:solidFill>
                <a:latin typeface="Arial" pitchFamily="34" charset="0"/>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文本占位符 2"/>
          <p:cNvSpPr>
            <a:spLocks noGrp="1"/>
          </p:cNvSpPr>
          <p:nvPr>
            <p:ph type="body" idx="1" hasCustomPrompt="1"/>
            <p:custDataLst>
              <p:tags r:id="rId2"/>
            </p:custDataLst>
          </p:nvPr>
        </p:nvSpPr>
        <p:spPr>
          <a:xfrm>
            <a:off x="456300" y="1429200"/>
            <a:ext cx="40068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1500" b="1" u="none" strike="noStrike" kern="1200" cap="none" spc="200" normalizeH="0" baseline="0">
                <a:solidFill>
                  <a:schemeClr val="tx1">
                    <a:lumMod val="75000"/>
                    <a:lumOff val="25000"/>
                  </a:schemeClr>
                </a:solidFill>
                <a:uFillTx/>
                <a:latin typeface="Arial" pitchFamily="34" charset="0"/>
                <a:ea typeface="微软雅黑" panose="020b0503020204020204" pitchFamily="34" charset="-122"/>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单击此处编辑文本</a:t>
            </a:r>
          </a:p>
        </p:txBody>
      </p:sp>
      <p:sp>
        <p:nvSpPr>
          <p:cNvPr id="4" name="内容占位符 3"/>
          <p:cNvSpPr>
            <a:spLocks noGrp="1"/>
          </p:cNvSpPr>
          <p:nvPr>
            <p:ph sz="half" idx="2"/>
            <p:custDataLst>
              <p:tags r:id="rId3"/>
            </p:custDataLst>
          </p:nvPr>
        </p:nvSpPr>
        <p:spPr>
          <a:xfrm>
            <a:off x="456300" y="1854000"/>
            <a:ext cx="4006800" cy="4395600"/>
          </a:xfrm>
        </p:spPr>
        <p:txBody>
          <a:bodyPr vert="horz" lIns="101600" tIns="0" rIns="82550" bIns="0" rtlCol="0">
            <a:normAutofit/>
          </a:bodyPr>
          <a:lstStyle>
            <a:lvl1pPr marL="171450" marR="0" lvl="0" indent="-171450" algn="l" defTabSz="914400" rtl="0" eaLnBrk="1" fontAlgn="auto" latinLnBrk="0" hangingPunct="1">
              <a:lnSpc>
                <a:spcPct val="13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5" name="文本占位符 4"/>
          <p:cNvSpPr>
            <a:spLocks noGrp="1"/>
          </p:cNvSpPr>
          <p:nvPr>
            <p:ph type="body" sz="quarter" idx="3" hasCustomPrompt="1"/>
            <p:custDataLst>
              <p:tags r:id="rId4"/>
            </p:custDataLst>
          </p:nvPr>
        </p:nvSpPr>
        <p:spPr>
          <a:xfrm>
            <a:off x="4676813" y="1421729"/>
            <a:ext cx="40068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itchFamily="34" charset="0"/>
              <a:buNone/>
              <a:defRPr kumimoji="0" lang="zh-CN" altLang="en-US" sz="1500" b="1" i="0" u="none" strike="noStrike" kern="1200" cap="none" spc="200" normalizeH="0" baseline="0" noProof="1">
                <a:solidFill>
                  <a:schemeClr val="tx1">
                    <a:lumMod val="75000"/>
                    <a:lumOff val="25000"/>
                  </a:schemeClr>
                </a:solidFill>
                <a:uFillTx/>
                <a:latin typeface="Arial" pitchFamily="34" charset="0"/>
                <a:ea typeface="微软雅黑" panose="020b0503020204020204" pitchFamily="34" charset="-122"/>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a:sym typeface="+mn-ea"/>
              </a:rPr>
              <a:t>单击此处编辑文本</a:t>
            </a:r>
          </a:p>
        </p:txBody>
      </p:sp>
      <p:sp>
        <p:nvSpPr>
          <p:cNvPr id="6" name="内容占位符 5"/>
          <p:cNvSpPr>
            <a:spLocks noGrp="1"/>
          </p:cNvSpPr>
          <p:nvPr>
            <p:ph sz="quarter" idx="4"/>
            <p:custDataLst>
              <p:tags r:id="rId5"/>
            </p:custDataLst>
          </p:nvPr>
        </p:nvSpPr>
        <p:spPr>
          <a:xfrm>
            <a:off x="4676813" y="1854000"/>
            <a:ext cx="4006800" cy="4395600"/>
          </a:xfrm>
        </p:spPr>
        <p:txBody>
          <a:bodyPr vert="horz" lIns="101600" tIns="0" rIns="82550" bIns="0" rtlCol="0">
            <a:normAutofit/>
          </a:bodyPr>
          <a:lstStyle>
            <a:lvl1pPr marL="171450" marR="0" lvl="0" indent="-171450" algn="l" defTabSz="914400" rtl="0" eaLnBrk="1" fontAlgn="auto" latinLnBrk="0" hangingPunct="1">
              <a:lnSpc>
                <a:spcPct val="13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bg>
      <p:bgPr>
        <a:solidFill>
          <a:srgbClr val="FFFFFF"/>
        </a:solidFill>
        <a:effectLst/>
      </p:bgPr>
    </p:bg>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图片与标题">
    <p:bg>
      <p:bgPr>
        <a:solidFill>
          <a:srgbClr val="FFFFFF"/>
        </a:solidFill>
        <a:effectLst/>
      </p:bgPr>
    </p:bg>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456300" y="1555200"/>
            <a:ext cx="3924808"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itchFamily="34" charset="0"/>
              <a:buNone/>
              <a:defRPr kumimoji="0" lang="zh-CN" altLang="en-US" sz="1200" b="0" i="0" u="none" strike="noStrike" kern="1200" cap="none" spc="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Arial" pitchFamily="34" charset="0"/>
              <a:buChar char="•"/>
              <a:tabLst>
                <a:tab pos="1609725"/>
              </a:tabLst>
              <a:defRPr kumimoji="0" lang="zh-CN" altLang="en-US" sz="1200" b="0" i="0" u="none" strike="noStrike" kern="1200" cap="none" spc="150" normalizeH="0" baseline="0" noProof="1">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2"/>
            </p:custDataLst>
          </p:nvPr>
        </p:nvSpPr>
        <p:spPr>
          <a:xfrm>
            <a:off x="4762800" y="1555200"/>
            <a:ext cx="39204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600"/>
              </a:spcAft>
              <a:buFont typeface="Arial" pitchFamily="34" charset="0"/>
              <a:buNone/>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342900" indent="0" defTabSz="914400" eaLnBrk="1" fontAlgn="auto" latinLnBrk="0" hangingPunct="1">
              <a:buFont typeface="Arial" pitchFamily="34" charset="0"/>
              <a:buNone/>
              <a:tabLst>
                <a:tab pos="1609725"/>
              </a:tabLst>
              <a:defRPr u="none" strike="noStrike" kern="1200" cap="none" spc="150" normalizeH="0">
                <a:solidFill>
                  <a:schemeClr val="tx1">
                    <a:lumMod val="65000"/>
                    <a:lumOff val="35000"/>
                  </a:schemeClr>
                </a:solidFill>
                <a:uFillTx/>
                <a:latin typeface="Arial" pitchFamily="34" charset="0"/>
                <a:ea typeface="微软雅黑" panose="020b0503020204020204" pitchFamily="34" charset="-122"/>
              </a:defRPr>
            </a:lvl2pPr>
            <a:lvl3pPr eaLnBrk="1" fontAlgn="auto" latinLnBrk="0" hangingPunct="1">
              <a:buFont typeface="Arial" pitchFamily="34" charset="0"/>
              <a:buChar char="●"/>
              <a:defRPr u="none" strike="noStrike" kern="1200" cap="none" spc="150" normalizeH="0">
                <a:solidFill>
                  <a:schemeClr val="tx1">
                    <a:lumMod val="65000"/>
                    <a:lumOff val="35000"/>
                  </a:schemeClr>
                </a:solidFill>
                <a:uFillTx/>
                <a:latin typeface="Arial" pitchFamily="34" charset="0"/>
                <a:ea typeface="微软雅黑" panose="020b0503020204020204" pitchFamily="34" charset="-122"/>
              </a:defRPr>
            </a:lvl3pPr>
            <a:lvl4pPr eaLnBrk="1" fontAlgn="auto" latinLnBrk="0" hangingPunct="1">
              <a:defRPr u="none" strike="noStrike" kern="1200" cap="none" spc="150" normalizeH="0">
                <a:solidFill>
                  <a:schemeClr val="tx1">
                    <a:lumMod val="65000"/>
                    <a:lumOff val="35000"/>
                  </a:schemeClr>
                </a:solidFill>
                <a:uFillTx/>
                <a:latin typeface="Arial" pitchFamily="34" charset="0"/>
                <a:ea typeface="微软雅黑" panose="020b0503020204020204" pitchFamily="34" charset="-122"/>
              </a:defRPr>
            </a:lvl4pPr>
            <a:lvl5pPr eaLnBrk="1" fontAlgn="auto" latinLnBrk="0" hangingPunct="1">
              <a:defRPr u="none" strike="noStrike" kern="1200" cap="none" spc="150" normalizeH="0">
                <a:solidFill>
                  <a:schemeClr val="tx1">
                    <a:lumMod val="65000"/>
                    <a:lumOff val="35000"/>
                  </a:schemeClr>
                </a:solidFill>
                <a:uFillTx/>
                <a:latin typeface="Arial" pitchFamily="34" charset="0"/>
                <a:ea typeface="微软雅黑" panose="020b0503020204020204" pitchFamily="34" charset="-122"/>
              </a:defRPr>
            </a:lvl5pPr>
          </a:lstStyle>
          <a:p>
            <a:pPr lvl="0"/>
            <a:r>
              <a:rPr>
                <a:sym typeface="+mn-ea"/>
              </a:rPr>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6"/>
            </p:custDataLst>
          </p:nvPr>
        </p:nvSpPr>
        <p:spPr/>
        <p:txBody>
          <a:bodyPr/>
          <a:lstStyle>
            <a:lvl1pPr>
              <a:defRPr baseline="0"/>
            </a:lvl1pPr>
          </a:lstStyle>
          <a:p>
            <a:r>
              <a:rPr lang="zh-CN" altLang="en-US"/>
              <a:t>单击此处编辑母版标题样式</a:t>
            </a:r>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排标题与文本">
    <p:bg>
      <p:bgPr>
        <a:solidFill>
          <a:srgbClr val="FFFFFF"/>
        </a:solidFill>
        <a:effectLst/>
      </p:bgPr>
    </p:bg>
    <p:spTree>
      <p:nvGrpSpPr>
        <p:cNvPr id="1" name=""/>
        <p:cNvGrpSpPr/>
        <p:nvPr/>
      </p:nvGrpSpPr>
      <p:grpSpPr>
        <a:xfrm>
          <a:off x="0" y="0"/>
          <a:ext cx="0" cy="0"/>
        </a:xfrm>
      </p:grpSpPr>
      <p:sp>
        <p:nvSpPr>
          <p:cNvPr id="2" name="竖排标题 1"/>
          <p:cNvSpPr>
            <a:spLocks noGrp="1"/>
          </p:cNvSpPr>
          <p:nvPr>
            <p:ph type="title" orient="vert" hasCustomPrompt="1"/>
            <p:custDataLst>
              <p:tags r:id="rId1"/>
            </p:custDataLst>
          </p:nvPr>
        </p:nvSpPr>
        <p:spPr>
          <a:xfrm>
            <a:off x="7676100" y="914400"/>
            <a:ext cx="783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1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单击此处编辑标题</a:t>
            </a:r>
          </a:p>
        </p:txBody>
      </p:sp>
      <p:sp>
        <p:nvSpPr>
          <p:cNvPr id="3" name="竖排文字占位符 2"/>
          <p:cNvSpPr>
            <a:spLocks noGrp="1"/>
          </p:cNvSpPr>
          <p:nvPr>
            <p:ph type="body" orient="vert" idx="1"/>
            <p:custDataLst>
              <p:tags r:id="rId2"/>
            </p:custDataLst>
          </p:nvPr>
        </p:nvSpPr>
        <p:spPr>
          <a:xfrm>
            <a:off x="685800" y="914400"/>
            <a:ext cx="6876900" cy="5029200"/>
          </a:xfrm>
        </p:spPr>
        <p:txBody>
          <a:bodyPr vert="eaVert" lIns="46800" tIns="46800" rIns="46800" bIns="46800"/>
          <a:lstStyle>
            <a:lvl1pPr marL="171450" indent="-171450" eaLnBrk="1" fontAlgn="auto" latinLnBrk="0" hangingPunct="1">
              <a:lnSpc>
                <a:spcPct val="130000"/>
              </a:lnSpc>
              <a:spcAft>
                <a:spcPts val="1000"/>
              </a:spcAft>
              <a:buFont typeface="Arial" pitchFamily="34" charset="0"/>
              <a:buChar char="●"/>
              <a:defRPr u="none" strike="noStrike" kern="1200" cap="none" spc="150" normalizeH="0" baseline="0">
                <a:solidFill>
                  <a:schemeClr val="tx1">
                    <a:lumMod val="65000"/>
                    <a:lumOff val="35000"/>
                  </a:schemeClr>
                </a:solidFill>
                <a:uFillTx/>
              </a:defRPr>
            </a:lvl1pPr>
            <a:lvl2pPr marL="514350" indent="-171450" defTabSz="914400" eaLnBrk="1" fontAlgn="auto" latinLnBrk="0" hangingPunct="1">
              <a:lnSpc>
                <a:spcPct val="120000"/>
              </a:lnSpc>
              <a:spcAft>
                <a:spcPts val="600"/>
              </a:spcAft>
              <a:buFont typeface="Arial" pitchFamily="34" charset="0"/>
              <a:buChar char="●"/>
              <a:tabLst>
                <a:tab pos="1609725"/>
              </a:tabLst>
              <a:defRPr u="none" strike="noStrike" kern="1200" cap="none" spc="150" normalizeH="0" baseline="0">
                <a:solidFill>
                  <a:schemeClr val="tx1">
                    <a:lumMod val="65000"/>
                    <a:lumOff val="35000"/>
                  </a:schemeClr>
                </a:solidFill>
                <a:uFillTx/>
              </a:defRPr>
            </a:lvl2pPr>
            <a:lvl3pPr marL="857250" indent="-171450" eaLnBrk="1" fontAlgn="auto" latinLnBrk="0" hangingPunct="1">
              <a:lnSpc>
                <a:spcPct val="120000"/>
              </a:lnSpc>
              <a:spcAft>
                <a:spcPts val="600"/>
              </a:spcAft>
              <a:buFont typeface="Arial" pitchFamily="34" charset="0"/>
              <a:buChar char="●"/>
              <a:defRPr u="none" strike="noStrike" kern="1200" cap="none" spc="150" normalizeH="0" baseline="0">
                <a:solidFill>
                  <a:schemeClr val="tx1">
                    <a:lumMod val="65000"/>
                    <a:lumOff val="35000"/>
                  </a:schemeClr>
                </a:solidFill>
                <a:uFillTx/>
              </a:defRPr>
            </a:lvl3pPr>
            <a:lvl4pPr marL="1200150" indent="-171450" eaLnBrk="1" fontAlgn="auto" latinLnBrk="0" hangingPunct="1">
              <a:lnSpc>
                <a:spcPct val="120000"/>
              </a:lnSpc>
              <a:spcAft>
                <a:spcPts val="300"/>
              </a:spcAft>
              <a:buFont typeface="Wingdings"/>
              <a:buChar char=""/>
              <a:defRPr u="none" strike="noStrike" kern="1200" cap="none" spc="150" normalizeH="0" baseline="0">
                <a:solidFill>
                  <a:schemeClr val="tx1">
                    <a:lumMod val="65000"/>
                    <a:lumOff val="35000"/>
                  </a:schemeClr>
                </a:solidFill>
                <a:uFillTx/>
              </a:defRPr>
            </a:lvl4pPr>
            <a:lvl5pPr marL="1543050" indent="-171450" eaLnBrk="1" fontAlgn="auto" latinLnBrk="0" hangingPunct="1">
              <a:lnSpc>
                <a:spcPct val="120000"/>
              </a:lnSpc>
              <a:spcAft>
                <a:spcPts val="300"/>
              </a:spcAft>
              <a:buFont typeface="Arial"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内容">
    <p:bg>
      <p:bgPr>
        <a:solidFill>
          <a:srgbClr val="FFFFFF"/>
        </a:solidFill>
        <a:effectLst/>
      </p:bgPr>
    </p:bg>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4"/>
            </p:custDataLst>
          </p:nvPr>
        </p:nvSpPr>
        <p:spPr>
          <a:xfrm>
            <a:off x="456300" y="774000"/>
            <a:ext cx="8229600" cy="5482800"/>
          </a:xfrm>
        </p:spPr>
        <p:txBody>
          <a:bodyPr/>
          <a:lstStyle>
            <a:lvl1pPr marL="171450" indent="-171450" eaLnBrk="1" fontAlgn="auto" latinLnBrk="0" hangingPunct="1">
              <a:lnSpc>
                <a:spcPct val="130000"/>
              </a:lnSpc>
              <a:buFont typeface="Arial" pitchFamily="34" charset="0"/>
              <a:buChar char="●"/>
              <a:defRPr u="none" strike="noStrike" kern="1200" cap="none" spc="150" normalizeH="0" baseline="0">
                <a:solidFill>
                  <a:schemeClr val="tx1">
                    <a:lumMod val="65000"/>
                    <a:lumOff val="35000"/>
                  </a:schemeClr>
                </a:solidFill>
                <a:uFillTx/>
              </a:defRPr>
            </a:lvl1pPr>
            <a:lvl2pPr marL="514350" indent="-171450" defTabSz="914400" eaLnBrk="1" fontAlgn="auto" latinLnBrk="0" hangingPunct="1">
              <a:lnSpc>
                <a:spcPct val="120000"/>
              </a:lnSpc>
              <a:buFont typeface="Arial" pitchFamily="34" charset="0"/>
              <a:buChar char="●"/>
              <a:tabLst>
                <a:tab pos="1609725"/>
              </a:tabLst>
              <a:defRPr u="none" strike="noStrike" kern="1200" cap="none" spc="150" normalizeH="0" baseline="0">
                <a:solidFill>
                  <a:schemeClr val="tx1">
                    <a:lumMod val="65000"/>
                    <a:lumOff val="35000"/>
                  </a:schemeClr>
                </a:solidFill>
                <a:uFillTx/>
              </a:defRPr>
            </a:lvl2pPr>
            <a:lvl3pPr marL="857250" indent="-171450" eaLnBrk="1" fontAlgn="auto" latinLnBrk="0" hangingPunct="1">
              <a:lnSpc>
                <a:spcPct val="120000"/>
              </a:lnSpc>
              <a:buFont typeface="Arial" pitchFamily="34" charset="0"/>
              <a:buChar char="●"/>
              <a:defRPr u="none" strike="noStrike" kern="1200" cap="none" spc="150" normalizeH="0" baseline="0">
                <a:solidFill>
                  <a:schemeClr val="tx1">
                    <a:lumMod val="65000"/>
                    <a:lumOff val="35000"/>
                  </a:schemeClr>
                </a:solidFill>
                <a:uFillTx/>
              </a:defRPr>
            </a:lvl3pPr>
            <a:lvl4pPr marL="1200150" indent="-171450" eaLnBrk="1" fontAlgn="auto" latinLnBrk="0" hangingPunct="1">
              <a:lnSpc>
                <a:spcPct val="120000"/>
              </a:lnSpc>
              <a:buFont typeface="Wingdings"/>
              <a:buChar char=""/>
              <a:defRPr u="none" strike="noStrike" kern="1200" cap="none" spc="150" normalizeH="0" baseline="0">
                <a:solidFill>
                  <a:schemeClr val="tx1">
                    <a:lumMod val="65000"/>
                    <a:lumOff val="35000"/>
                  </a:schemeClr>
                </a:solidFill>
                <a:uFillTx/>
              </a:defRPr>
            </a:lvl4pPr>
            <a:lvl5pPr marL="1543050" indent="-171450" eaLnBrk="1" fontAlgn="auto" latinLnBrk="0" hangingPunct="1">
              <a:lnSpc>
                <a:spcPct val="120000"/>
              </a:lnSpc>
              <a:buFont typeface="Arial"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末尾幻灯片">
    <p:bg>
      <p:bgPr>
        <a:solidFill>
          <a:srgbClr val="FFFFFF"/>
        </a:solidFill>
        <a:effectLst/>
      </p:bgPr>
    </p:bg>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4"/>
            </p:custDataLst>
          </p:nvPr>
        </p:nvSpPr>
        <p:spPr>
          <a:xfrm>
            <a:off x="899100" y="2484000"/>
            <a:ext cx="73494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4500" b="1" i="0" u="none" strike="noStrike" kern="1200" cap="none" spc="300" normalizeH="0" baseline="0" noProof="1">
                <a:solidFill>
                  <a:schemeClr val="tx1">
                    <a:lumMod val="85000"/>
                    <a:lumOff val="15000"/>
                  </a:schemeClr>
                </a:solidFill>
                <a:effectLst/>
                <a:uFillTx/>
                <a:latin typeface="Arial" pitchFamily="34" charset="0"/>
                <a:ea typeface="微软雅黑" panose="020b0503020204020204" pitchFamily="34" charset="-122"/>
                <a:cs typeface="+mj-cs"/>
                <a:sym typeface="+mn-ea"/>
              </a:defRPr>
            </a:lvl1pPr>
          </a:lstStyle>
          <a:p>
            <a:pPr lvl="0"/>
            <a:r>
              <a:rPr>
                <a:sym typeface="+mn-ea"/>
              </a:rPr>
              <a:t>单击此处编辑标题</a:t>
            </a:r>
          </a:p>
        </p:txBody>
      </p:sp>
      <p:sp>
        <p:nvSpPr>
          <p:cNvPr id="7" name="文本占位符 6"/>
          <p:cNvSpPr>
            <a:spLocks noGrp="1"/>
          </p:cNvSpPr>
          <p:nvPr>
            <p:ph type="body" sz="quarter" idx="13"/>
            <p:custDataLst>
              <p:tags r:id="rId5"/>
            </p:custDataLst>
          </p:nvPr>
        </p:nvSpPr>
        <p:spPr>
          <a:xfrm>
            <a:off x="899100" y="3560400"/>
            <a:ext cx="7349400" cy="471600"/>
          </a:xfrm>
        </p:spPr>
        <p:txBody>
          <a:bodyPr lIns="90000" tIns="46800" rIns="90000" bIns="46800">
            <a:normAutofit/>
          </a:bodyPr>
          <a:lstStyle>
            <a:lvl1pPr marL="0" indent="0" algn="ctr">
              <a:lnSpc>
                <a:spcPct val="110000"/>
              </a:lnSpc>
              <a:buNone/>
              <a:defRPr sz="1800" spc="200" baseline="0">
                <a:solidFill>
                  <a:schemeClr val="tx1">
                    <a:lumMod val="65000"/>
                    <a:lumOff val="35000"/>
                  </a:schemeClr>
                </a:solidFill>
              </a:defRPr>
            </a:lvl1pPr>
          </a:lstStyle>
          <a:p>
            <a:pPr lvl="0"/>
            <a:r>
              <a:rPr lang="zh-CN" altLang="en-US"/>
              <a:t>单击此处编辑母版文本样式</a:t>
            </a:r>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6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6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6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5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slideLayout" Target="../slideLayouts/slideLayout17.xml" /><Relationship Id="rId18" Type="http://schemas.openxmlformats.org/officeDocument/2006/relationships/slideLayout" Target="../slideLayouts/slideLayout18.xml" /><Relationship Id="rId19" Type="http://schemas.openxmlformats.org/officeDocument/2006/relationships/slideLayout" Target="../slideLayouts/slideLayout19.xml" /><Relationship Id="rId2" Type="http://schemas.openxmlformats.org/officeDocument/2006/relationships/slideLayout" Target="../slideLayouts/slideLayout2.xml" /><Relationship Id="rId20" Type="http://schemas.openxmlformats.org/officeDocument/2006/relationships/slideLayout" Target="../slideLayouts/slideLayout20.xml" /><Relationship Id="rId21" Type="http://schemas.openxmlformats.org/officeDocument/2006/relationships/slideLayout" Target="../slideLayouts/slideLayout21.xml" /><Relationship Id="rId22" Type="http://schemas.openxmlformats.org/officeDocument/2006/relationships/slideLayout" Target="../slideLayouts/slideLayout22.xml" /><Relationship Id="rId23" Type="http://schemas.openxmlformats.org/officeDocument/2006/relationships/slideLayout" Target="../slideLayouts/slideLayout23.xml" /><Relationship Id="rId24" Type="http://schemas.openxmlformats.org/officeDocument/2006/relationships/slideLayout" Target="../slideLayouts/slideLayout24.xml" /><Relationship Id="rId25" Type="http://schemas.openxmlformats.org/officeDocument/2006/relationships/slideLayout" Target="../slideLayouts/slideLayout25.xml" /><Relationship Id="rId26" Type="http://schemas.openxmlformats.org/officeDocument/2006/relationships/slideLayout" Target="../slideLayouts/slideLayout26.xml" /><Relationship Id="rId27" Type="http://schemas.openxmlformats.org/officeDocument/2006/relationships/slideLayout" Target="../slideLayouts/slideLayout27.xml" /><Relationship Id="rId28" Type="http://schemas.openxmlformats.org/officeDocument/2006/relationships/slideLayout" Target="../slideLayouts/slideLayout28.xml" /><Relationship Id="rId29" Type="http://schemas.openxmlformats.org/officeDocument/2006/relationships/slideLayout" Target="../slideLayouts/slideLayout29.xml" /><Relationship Id="rId3" Type="http://schemas.openxmlformats.org/officeDocument/2006/relationships/slideLayout" Target="../slideLayouts/slideLayout3.xml" /><Relationship Id="rId30" Type="http://schemas.openxmlformats.org/officeDocument/2006/relationships/slideLayout" Target="../slideLayouts/slideLayout30.xml" /><Relationship Id="rId31" Type="http://schemas.openxmlformats.org/officeDocument/2006/relationships/slideLayout" Target="../slideLayouts/slideLayout31.xml" /><Relationship Id="rId32" Type="http://schemas.openxmlformats.org/officeDocument/2006/relationships/slideLayout" Target="../slideLayouts/slideLayout32.xml" /><Relationship Id="rId33" Type="http://schemas.openxmlformats.org/officeDocument/2006/relationships/slideLayout" Target="../slideLayouts/slideLayout33.xml" /><Relationship Id="rId34" Type="http://schemas.openxmlformats.org/officeDocument/2006/relationships/slideLayout" Target="../slideLayouts/slideLayout34.xml" /><Relationship Id="rId35" Type="http://schemas.openxmlformats.org/officeDocument/2006/relationships/slideLayout" Target="../slideLayouts/slideLayout35.xml" /><Relationship Id="rId36" Type="http://schemas.openxmlformats.org/officeDocument/2006/relationships/slideLayout" Target="../slideLayouts/slideLayout36.xml" /><Relationship Id="rId37" Type="http://schemas.openxmlformats.org/officeDocument/2006/relationships/slideLayout" Target="../slideLayouts/slideLayout37.xml" /><Relationship Id="rId38" Type="http://schemas.openxmlformats.org/officeDocument/2006/relationships/slideLayout" Target="../slideLayouts/slideLayout38.xml" /><Relationship Id="rId39" Type="http://schemas.openxmlformats.org/officeDocument/2006/relationships/slideLayout" Target="../slideLayouts/slideLayout39.xml" /><Relationship Id="rId4" Type="http://schemas.openxmlformats.org/officeDocument/2006/relationships/slideLayout" Target="../slideLayouts/slideLayout4.xml" /><Relationship Id="rId40" Type="http://schemas.openxmlformats.org/officeDocument/2006/relationships/slideLayout" Target="../slideLayouts/slideLayout40.xml" /><Relationship Id="rId41" Type="http://schemas.openxmlformats.org/officeDocument/2006/relationships/slideLayout" Target="../slideLayouts/slideLayout41.xml" /><Relationship Id="rId42" Type="http://schemas.openxmlformats.org/officeDocument/2006/relationships/slideLayout" Target="../slideLayouts/slideLayout42.xml" /><Relationship Id="rId43" Type="http://schemas.openxmlformats.org/officeDocument/2006/relationships/slideLayout" Target="../slideLayouts/slideLayout43.xml" /><Relationship Id="rId44" Type="http://schemas.openxmlformats.org/officeDocument/2006/relationships/slideLayout" Target="../slideLayouts/slideLayout44.xml" /><Relationship Id="rId45" Type="http://schemas.openxmlformats.org/officeDocument/2006/relationships/slideLayout" Target="../slideLayouts/slideLayout45.xml" /><Relationship Id="rId46" Type="http://schemas.openxmlformats.org/officeDocument/2006/relationships/slideLayout" Target="../slideLayouts/slideLayout46.xml" /><Relationship Id="rId47" Type="http://schemas.openxmlformats.org/officeDocument/2006/relationships/slideLayout" Target="../slideLayouts/slideLayout47.xml" /><Relationship Id="rId48" Type="http://schemas.openxmlformats.org/officeDocument/2006/relationships/slideLayout" Target="../slideLayouts/slideLayout48.xml" /><Relationship Id="rId49" Type="http://schemas.openxmlformats.org/officeDocument/2006/relationships/slideLayout" Target="../slideLayouts/slideLayout49.xml" /><Relationship Id="rId5" Type="http://schemas.openxmlformats.org/officeDocument/2006/relationships/slideLayout" Target="../slideLayouts/slideLayout5.xml" /><Relationship Id="rId50" Type="http://schemas.openxmlformats.org/officeDocument/2006/relationships/slideLayout" Target="../slideLayouts/slideLayout50.xml" /><Relationship Id="rId51" Type="http://schemas.openxmlformats.org/officeDocument/2006/relationships/slideLayout" Target="../slideLayouts/slideLayout51.xml" /><Relationship Id="rId52" Type="http://schemas.openxmlformats.org/officeDocument/2006/relationships/slideLayout" Target="../slideLayouts/slideLayout52.xml" /><Relationship Id="rId53" Type="http://schemas.openxmlformats.org/officeDocument/2006/relationships/slideLayout" Target="../slideLayouts/slideLayout53.xml" /><Relationship Id="rId54" Type="http://schemas.openxmlformats.org/officeDocument/2006/relationships/slideLayout" Target="../slideLayouts/slideLayout54.xml" /><Relationship Id="rId55" Type="http://schemas.openxmlformats.org/officeDocument/2006/relationships/slideLayout" Target="../slideLayouts/slideLayout55.xml" /><Relationship Id="rId56" Type="http://schemas.openxmlformats.org/officeDocument/2006/relationships/slideLayout" Target="../slideLayouts/slideLayout56.xml" /><Relationship Id="rId57" Type="http://schemas.openxmlformats.org/officeDocument/2006/relationships/slideLayout" Target="../slideLayouts/slideLayout57.xml" /><Relationship Id="rId58" Type="http://schemas.openxmlformats.org/officeDocument/2006/relationships/slideLayout" Target="../slideLayouts/slideLayout58.xml" /><Relationship Id="rId59" Type="http://schemas.openxmlformats.org/officeDocument/2006/relationships/slideLayout" Target="../slideLayouts/slideLayout59.xml" /><Relationship Id="rId6" Type="http://schemas.openxmlformats.org/officeDocument/2006/relationships/slideLayout" Target="../slideLayouts/slideLayout6.xml" /><Relationship Id="rId60" Type="http://schemas.openxmlformats.org/officeDocument/2006/relationships/slideLayout" Target="../slideLayouts/slideLayout60.xml" /><Relationship Id="rId61" Type="http://schemas.openxmlformats.org/officeDocument/2006/relationships/slideLayout" Target="../slideLayouts/slideLayout61.xml" /><Relationship Id="rId62" Type="http://schemas.openxmlformats.org/officeDocument/2006/relationships/slideLayout" Target="../slideLayouts/slideLayout62.xml" /><Relationship Id="rId63" Type="http://schemas.openxmlformats.org/officeDocument/2006/relationships/tags" Target="../tags/tag57.xml" /><Relationship Id="rId64" Type="http://schemas.openxmlformats.org/officeDocument/2006/relationships/tags" Target="../tags/tag58.xml" /><Relationship Id="rId65" Type="http://schemas.openxmlformats.org/officeDocument/2006/relationships/tags" Target="../tags/tag59.xml" /><Relationship Id="rId66" Type="http://schemas.openxmlformats.org/officeDocument/2006/relationships/tags" Target="../tags/tag60.xml" /><Relationship Id="rId67" Type="http://schemas.openxmlformats.org/officeDocument/2006/relationships/tags" Target="../tags/tag61.xml" /><Relationship Id="rId68" Type="http://schemas.openxmlformats.org/officeDocument/2006/relationships/tags" Target="../tags/tag62.xml" /><Relationship Id="rId69" Type="http://schemas.openxmlformats.org/officeDocument/2006/relationships/theme" Target="../theme/theme1.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rgbClr val="FFFFFF"/>
        </a:solidFill>
        <a:effectLst/>
      </p:bgPr>
    </p:bg>
    <p:spTree>
      <p:nvGrpSpPr>
        <p:cNvPr id="1" name=""/>
        <p:cNvGrpSpPr/>
        <p:nvPr/>
      </p:nvGrpSpPr>
      <p:grpSpPr>
        <a:xfrm>
          <a:off x="0" y="0"/>
          <a:ext cx="0" cy="0"/>
        </a:xfrm>
      </p:grpSpPr>
      <p:sp>
        <p:nvSpPr>
          <p:cNvPr id="2" name="标题占位符 1"/>
          <p:cNvSpPr>
            <a:spLocks noGrp="1"/>
          </p:cNvSpPr>
          <p:nvPr>
            <p:ph type="title"/>
            <p:custDataLst>
              <p:tags r:id="rId63"/>
            </p:custDataLst>
          </p:nvPr>
        </p:nvSpPr>
        <p:spPr>
          <a:xfrm>
            <a:off x="456300" y="608400"/>
            <a:ext cx="8226900" cy="705600"/>
          </a:xfrm>
          <a:prstGeom prst="rect">
            <a:avLst/>
          </a:prstGeom>
        </p:spPr>
        <p:txBody>
          <a:bodyPr vert="horz" lIns="90170" tIns="46990" rIns="90170" bIns="46990" rtlCol="0" anchor="ctr" anchorCtr="0">
            <a:normAutofit/>
          </a:bodyPr>
          <a:lstStyle/>
          <a:p>
            <a:r>
              <a:rPr lang="zh-CN" altLang="en-US"/>
              <a:t>单击此处编辑母版标题样式</a:t>
            </a:r>
          </a:p>
        </p:txBody>
      </p:sp>
      <p:sp>
        <p:nvSpPr>
          <p:cNvPr id="3" name="文本占位符 2"/>
          <p:cNvSpPr>
            <a:spLocks noGrp="1"/>
          </p:cNvSpPr>
          <p:nvPr>
            <p:ph type="body" idx="1"/>
            <p:custDataLst>
              <p:tags r:id="rId64"/>
            </p:custDataLst>
          </p:nvPr>
        </p:nvSpPr>
        <p:spPr>
          <a:xfrm>
            <a:off x="456300" y="1490400"/>
            <a:ext cx="8226900" cy="4759200"/>
          </a:xfrm>
          <a:prstGeom prst="rect">
            <a:avLst/>
          </a:prstGeom>
        </p:spPr>
        <p:txBody>
          <a:bodyPr vert="horz" lIns="90000" tIns="46800" rIns="90000" bIns="4680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65"/>
            </p:custDataLst>
          </p:nvPr>
        </p:nvSpPr>
        <p:spPr>
          <a:xfrm>
            <a:off x="459000" y="6314400"/>
            <a:ext cx="2025000" cy="316800"/>
          </a:xfrm>
          <a:prstGeom prst="rect">
            <a:avLst/>
          </a:prstGeom>
        </p:spPr>
        <p:txBody>
          <a:bodyPr vert="horz" lIns="91440" tIns="45720" rIns="91440" bIns="45720" rtlCol="0" anchor="ctr">
            <a:normAutofit/>
          </a:bodyPr>
          <a:lstStyle>
            <a:lvl1pPr algn="l">
              <a:defRPr sz="750" baseline="0">
                <a:solidFill>
                  <a:schemeClr val="tx1">
                    <a:tint val="75000"/>
                  </a:schemeClr>
                </a:solidFill>
                <a:latin typeface="Arial" pitchFamily="34" charset="0"/>
                <a:ea typeface="微软雅黑" panose="020b0503020204020204" pitchFamily="34"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66"/>
            </p:custDataLst>
          </p:nvPr>
        </p:nvSpPr>
        <p:spPr>
          <a:xfrm>
            <a:off x="3087000" y="6314400"/>
            <a:ext cx="2970000" cy="316800"/>
          </a:xfrm>
          <a:prstGeom prst="rect">
            <a:avLst/>
          </a:prstGeom>
        </p:spPr>
        <p:txBody>
          <a:bodyPr vert="horz" lIns="91440" tIns="45720" rIns="91440" bIns="45720" rtlCol="0" anchor="ctr">
            <a:normAutofit/>
          </a:bodyPr>
          <a:lstStyle>
            <a:lvl1pPr algn="ctr">
              <a:defRPr sz="750" baseline="0">
                <a:solidFill>
                  <a:schemeClr val="tx1">
                    <a:tint val="75000"/>
                  </a:schemeClr>
                </a:solidFill>
                <a:latin typeface="Arial" pitchFamily="34" charset="0"/>
                <a:ea typeface="微软雅黑" panose="020b0503020204020204" pitchFamily="34" charset="-122"/>
              </a:defRPr>
            </a:lvl1pPr>
          </a:lstStyle>
          <a:p>
            <a:endParaRPr lang="zh-CN" altLang="en-US"/>
          </a:p>
        </p:txBody>
      </p:sp>
      <p:sp>
        <p:nvSpPr>
          <p:cNvPr id="6" name="灯片编号占位符 5"/>
          <p:cNvSpPr>
            <a:spLocks noGrp="1"/>
          </p:cNvSpPr>
          <p:nvPr>
            <p:ph type="sldNum" sz="quarter" idx="4"/>
            <p:custDataLst>
              <p:tags r:id="rId67"/>
            </p:custDataLst>
          </p:nvPr>
        </p:nvSpPr>
        <p:spPr>
          <a:xfrm>
            <a:off x="6658200" y="6314400"/>
            <a:ext cx="2025000" cy="316800"/>
          </a:xfrm>
          <a:prstGeom prst="rect">
            <a:avLst/>
          </a:prstGeom>
        </p:spPr>
        <p:txBody>
          <a:bodyPr vert="horz" lIns="91440" tIns="45720" rIns="91440" bIns="45720" rtlCol="0" anchor="ctr">
            <a:normAutofit/>
          </a:bodyPr>
          <a:lstStyle>
            <a:lvl1pPr algn="r">
              <a:defRPr sz="750" baseline="0">
                <a:solidFill>
                  <a:schemeClr val="tx1">
                    <a:tint val="75000"/>
                  </a:schemeClr>
                </a:solidFill>
                <a:latin typeface="Arial" pitchFamily="34" charset="0"/>
                <a:ea typeface="微软雅黑" panose="020b0503020204020204" pitchFamily="34" charset="-122"/>
              </a:defRPr>
            </a:lvl1pPr>
          </a:lstStyle>
          <a:p>
            <a:fld id="{49AE70B2-8BF9-45C0-BB95-33D1B9D3A854}" type="slidenum">
              <a:rPr lang="zh-CN" altLang="en-US" smtClean="0"/>
              <a:t>0</a:t>
            </a:fld>
            <a:endParaRPr lang="zh-CN" altLang="en-US"/>
          </a:p>
        </p:txBody>
      </p:sp>
    </p:spTree>
    <p:custDataLst>
      <p:tags r:id="rId68"/>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 id="2147483692" r:id="rId44"/>
    <p:sldLayoutId id="2147483693" r:id="rId45"/>
    <p:sldLayoutId id="2147483694" r:id="rId46"/>
    <p:sldLayoutId id="2147483695" r:id="rId47"/>
    <p:sldLayoutId id="2147483696" r:id="rId48"/>
    <p:sldLayoutId id="2147483697" r:id="rId49"/>
    <p:sldLayoutId id="2147483698" r:id="rId50"/>
    <p:sldLayoutId id="2147483699" r:id="rId51"/>
    <p:sldLayoutId id="2147483700" r:id="rId52"/>
    <p:sldLayoutId id="2147483701" r:id="rId53"/>
    <p:sldLayoutId id="2147483702" r:id="rId54"/>
    <p:sldLayoutId id="2147483703" r:id="rId55"/>
    <p:sldLayoutId id="2147483704" r:id="rId56"/>
    <p:sldLayoutId id="2147483705" r:id="rId57"/>
    <p:sldLayoutId id="2147483706" r:id="rId58"/>
    <p:sldLayoutId id="2147483707" r:id="rId59"/>
    <p:sldLayoutId id="2147483708" r:id="rId60"/>
    <p:sldLayoutId id="2147483709" r:id="rId61"/>
    <p:sldLayoutId id="2147483710" r:id="rId62"/>
  </p:sldLayoutIdLst>
  <p:transition/>
  <p:timing/>
  <p:txStyles>
    <p:titleStyle>
      <a:lvl1pPr algn="l" defTabSz="685800" rtl="0" eaLnBrk="1" fontAlgn="auto" latinLnBrk="0" hangingPunct="1">
        <a:lnSpc>
          <a:spcPct val="100000"/>
        </a:lnSpc>
        <a:spcBef>
          <a:spcPct val="0"/>
        </a:spcBef>
        <a:buNone/>
        <a:defRPr sz="2700" b="1" u="none" strike="noStrike" kern="1200" cap="none" spc="300" normalizeH="0" baseline="0">
          <a:solidFill>
            <a:schemeClr val="tx1">
              <a:lumMod val="85000"/>
              <a:lumOff val="15000"/>
            </a:schemeClr>
          </a:solidFill>
          <a:uFillTx/>
          <a:latin typeface="Arial" pitchFamily="34" charset="0"/>
          <a:ea typeface="微软雅黑" panose="020b0503020204020204" pitchFamily="34" charset="-122"/>
          <a:cs typeface="+mj-cs"/>
        </a:defRPr>
      </a:lvl1pPr>
    </p:titleStyle>
    <p:bodyStyle>
      <a:lvl1pPr marL="171450" indent="-171450" algn="l" defTabSz="685800" rtl="0" eaLnBrk="1" fontAlgn="auto" latinLnBrk="0" hangingPunct="1">
        <a:lnSpc>
          <a:spcPct val="130000"/>
        </a:lnSpc>
        <a:spcBef>
          <a:spcPct val="0"/>
        </a:spcBef>
        <a:spcAft>
          <a:spcPts val="1000"/>
        </a:spcAft>
        <a:buFont typeface="Arial" pitchFamily="34" charset="0"/>
        <a:buChar char="●"/>
        <a:defRPr sz="135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1pPr>
      <a:lvl2pPr marL="514350" indent="-171450" algn="l" defTabSz="685800" rtl="0" eaLnBrk="1" fontAlgn="auto" latinLnBrk="0" hangingPunct="1">
        <a:lnSpc>
          <a:spcPct val="120000"/>
        </a:lnSpc>
        <a:spcBef>
          <a:spcPct val="0"/>
        </a:spcBef>
        <a:spcAft>
          <a:spcPts val="600"/>
        </a:spcAft>
        <a:buFont typeface="Arial" pitchFamily="34" charset="0"/>
        <a:buChar char="●"/>
        <a:tabLst>
          <a:tab pos="1207135"/>
        </a:tabLst>
        <a:defRPr sz="120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2pPr>
      <a:lvl3pPr marL="857250" indent="-171450" algn="l" defTabSz="685800" rtl="0" eaLnBrk="1" fontAlgn="auto" latinLnBrk="0" hangingPunct="1">
        <a:lnSpc>
          <a:spcPct val="120000"/>
        </a:lnSpc>
        <a:spcBef>
          <a:spcPct val="0"/>
        </a:spcBef>
        <a:spcAft>
          <a:spcPts val="600"/>
        </a:spcAft>
        <a:buFont typeface="Arial" pitchFamily="34" charset="0"/>
        <a:buChar char="●"/>
        <a:defRPr sz="120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3pPr>
      <a:lvl4pPr marL="1200150" indent="-171450" algn="l" defTabSz="685800" rtl="0" eaLnBrk="1" fontAlgn="auto" latinLnBrk="0" hangingPunct="1">
        <a:lnSpc>
          <a:spcPct val="120000"/>
        </a:lnSpc>
        <a:spcBef>
          <a:spcPct val="0"/>
        </a:spcBef>
        <a:spcAft>
          <a:spcPts val="300"/>
        </a:spcAft>
        <a:buFont typeface="Wingdings"/>
        <a:buChar char=""/>
        <a:defRPr sz="105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4pPr>
      <a:lvl5pPr marL="1543050" indent="-171450" algn="l" defTabSz="685800" rtl="0" eaLnBrk="1" fontAlgn="auto" latinLnBrk="0" hangingPunct="1">
        <a:lnSpc>
          <a:spcPct val="120000"/>
        </a:lnSpc>
        <a:spcBef>
          <a:spcPct val="0"/>
        </a:spcBef>
        <a:spcAft>
          <a:spcPts val="300"/>
        </a:spcAft>
        <a:buFont typeface="Arial" pitchFamily="34" charset="0"/>
        <a:buChar char="•"/>
        <a:defRPr sz="105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slide" Target="slide2.xml" TargetMode="Internal" /><Relationship Id="rId3" Type="http://schemas.openxmlformats.org/officeDocument/2006/relationships/slide" Target="slide3.xml" TargetMode="Internal" /><Relationship Id="rId4" Type="http://schemas.openxmlformats.org/officeDocument/2006/relationships/image" Target="../media/image1.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slide" Target="slide2.xml" TargetMode="Internal" /><Relationship Id="rId3" Type="http://schemas.openxmlformats.org/officeDocument/2006/relationships/slide" Target="slide3.xml" TargetMode="Interna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5.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6.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7.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8.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9.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0.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1.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3.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4.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5.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6.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7.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slide" Target="slide18.xml" TargetMode="Internal" /><Relationship Id="rId3" Type="http://schemas.openxmlformats.org/officeDocument/2006/relationships/slide" Target="slide29.xml" TargetMode="Internal" /><Relationship Id="rId4" Type="http://schemas.openxmlformats.org/officeDocument/2006/relationships/slide" Target="slide35.xml" TargetMode="Interna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slide" Target="slide18.xml" TargetMode="Internal" /><Relationship Id="rId3" Type="http://schemas.openxmlformats.org/officeDocument/2006/relationships/slide" Target="slide29.xml" TargetMode="Internal" /><Relationship Id="rId4" Type="http://schemas.openxmlformats.org/officeDocument/2006/relationships/slide" Target="slide35.xml" TargetMode="Interna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30.xml" /><Relationship Id="rId2" Type="http://schemas.openxmlformats.org/officeDocument/2006/relationships/slide" Target="slide18.xml" TargetMode="Internal" /><Relationship Id="rId3" Type="http://schemas.openxmlformats.org/officeDocument/2006/relationships/slide" Target="slide29.xml" TargetMode="Internal" /><Relationship Id="rId4" Type="http://schemas.openxmlformats.org/officeDocument/2006/relationships/slide" Target="slide35.xml" TargetMode="Interna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31.xml" /><Relationship Id="rId2" Type="http://schemas.openxmlformats.org/officeDocument/2006/relationships/slide" Target="slide18.xml" TargetMode="Internal" /><Relationship Id="rId3" Type="http://schemas.openxmlformats.org/officeDocument/2006/relationships/slide" Target="slide29.xml" TargetMode="Internal" /><Relationship Id="rId4" Type="http://schemas.openxmlformats.org/officeDocument/2006/relationships/slide" Target="slide35.xml" TargetMode="Interna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slide" Target="slide18.xml" TargetMode="Internal" /><Relationship Id="rId3" Type="http://schemas.openxmlformats.org/officeDocument/2006/relationships/slide" Target="slide29.xml" TargetMode="Internal" /><Relationship Id="rId4" Type="http://schemas.openxmlformats.org/officeDocument/2006/relationships/slide" Target="slide35.xml" TargetMode="Interna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33.xml" /><Relationship Id="rId2" Type="http://schemas.openxmlformats.org/officeDocument/2006/relationships/slide" Target="slide18.xml" TargetMode="Internal" /><Relationship Id="rId3" Type="http://schemas.openxmlformats.org/officeDocument/2006/relationships/slide" Target="slide29.xml" TargetMode="Internal" /><Relationship Id="rId4" Type="http://schemas.openxmlformats.org/officeDocument/2006/relationships/slide" Target="slide35.xml" TargetMode="Interna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34.xml" /><Relationship Id="rId2" Type="http://schemas.openxmlformats.org/officeDocument/2006/relationships/slide" Target="slide18.xml" TargetMode="Internal" /><Relationship Id="rId3" Type="http://schemas.openxmlformats.org/officeDocument/2006/relationships/slide" Target="slide29.xml" TargetMode="Internal" /><Relationship Id="rId4" Type="http://schemas.openxmlformats.org/officeDocument/2006/relationships/slide" Target="slide35.xml" TargetMode="Interna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35.xml" /><Relationship Id="rId2" Type="http://schemas.openxmlformats.org/officeDocument/2006/relationships/slide" Target="slide18.xml" TargetMode="Internal" /><Relationship Id="rId3" Type="http://schemas.openxmlformats.org/officeDocument/2006/relationships/slide" Target="slide29.xml" TargetMode="Internal" /><Relationship Id="rId4" Type="http://schemas.openxmlformats.org/officeDocument/2006/relationships/slide" Target="slide35.xml" TargetMode="Interna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36.xml" /><Relationship Id="rId2" Type="http://schemas.openxmlformats.org/officeDocument/2006/relationships/slide" Target="slide18.xml" TargetMode="Internal" /><Relationship Id="rId3" Type="http://schemas.openxmlformats.org/officeDocument/2006/relationships/slide" Target="slide29.xml" TargetMode="Internal" /><Relationship Id="rId4" Type="http://schemas.openxmlformats.org/officeDocument/2006/relationships/slide" Target="slide35.xml" TargetMode="Interna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37.xml" /><Relationship Id="rId2" Type="http://schemas.openxmlformats.org/officeDocument/2006/relationships/slide" Target="slide18.xml" TargetMode="Internal" /><Relationship Id="rId3" Type="http://schemas.openxmlformats.org/officeDocument/2006/relationships/slide" Target="slide29.xml" TargetMode="Internal" /><Relationship Id="rId4" Type="http://schemas.openxmlformats.org/officeDocument/2006/relationships/slide" Target="slide35.xml" TargetMode="Interna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38.xml" /><Relationship Id="rId2" Type="http://schemas.openxmlformats.org/officeDocument/2006/relationships/slide" Target="slide18.xml" TargetMode="Internal" /><Relationship Id="rId3" Type="http://schemas.openxmlformats.org/officeDocument/2006/relationships/slide" Target="slide29.xml" TargetMode="Internal" /><Relationship Id="rId4" Type="http://schemas.openxmlformats.org/officeDocument/2006/relationships/slide" Target="slide35.xml" TargetMode="Interna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39.xml" /><Relationship Id="rId2" Type="http://schemas.openxmlformats.org/officeDocument/2006/relationships/slide" Target="slide18.xml" TargetMode="Internal" /><Relationship Id="rId3" Type="http://schemas.openxmlformats.org/officeDocument/2006/relationships/slide" Target="slide29.xml" TargetMode="Internal" /><Relationship Id="rId4" Type="http://schemas.openxmlformats.org/officeDocument/2006/relationships/slide" Target="slide35.xml" TargetMode="Interna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40.xml" /><Relationship Id="rId2" Type="http://schemas.openxmlformats.org/officeDocument/2006/relationships/slide" Target="slide18.xml" TargetMode="Internal" /><Relationship Id="rId3" Type="http://schemas.openxmlformats.org/officeDocument/2006/relationships/slide" Target="slide29.xml" TargetMode="Internal" /><Relationship Id="rId4" Type="http://schemas.openxmlformats.org/officeDocument/2006/relationships/slide" Target="slide35.xml" TargetMode="Interna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41.xml" /><Relationship Id="rId2" Type="http://schemas.openxmlformats.org/officeDocument/2006/relationships/slide" Target="slide18.xml" TargetMode="Internal" /><Relationship Id="rId3" Type="http://schemas.openxmlformats.org/officeDocument/2006/relationships/slide" Target="slide29.xml" TargetMode="Internal" /><Relationship Id="rId4" Type="http://schemas.openxmlformats.org/officeDocument/2006/relationships/slide" Target="slide35.xml" TargetMode="Interna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42.xml" /><Relationship Id="rId2" Type="http://schemas.openxmlformats.org/officeDocument/2006/relationships/slide" Target="slide18.xml" TargetMode="Internal" /><Relationship Id="rId3" Type="http://schemas.openxmlformats.org/officeDocument/2006/relationships/slide" Target="slide29.xml" TargetMode="Internal" /><Relationship Id="rId4" Type="http://schemas.openxmlformats.org/officeDocument/2006/relationships/slide" Target="slide35.xml" TargetMode="Interna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43.xml" /><Relationship Id="rId2" Type="http://schemas.openxmlformats.org/officeDocument/2006/relationships/slide" Target="slide18.xml" TargetMode="Internal" /><Relationship Id="rId3" Type="http://schemas.openxmlformats.org/officeDocument/2006/relationships/slide" Target="slide29.xml" TargetMode="Internal" /><Relationship Id="rId4" Type="http://schemas.openxmlformats.org/officeDocument/2006/relationships/slide" Target="slide35.xml" TargetMode="Interna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44.xml" /><Relationship Id="rId2" Type="http://schemas.openxmlformats.org/officeDocument/2006/relationships/slide" Target="slide18.xml" TargetMode="Internal" /><Relationship Id="rId3" Type="http://schemas.openxmlformats.org/officeDocument/2006/relationships/slide" Target="slide29.xml" TargetMode="Internal" /><Relationship Id="rId4" Type="http://schemas.openxmlformats.org/officeDocument/2006/relationships/slide" Target="slide35.xml" TargetMode="Interna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45.xml" /><Relationship Id="rId2" Type="http://schemas.openxmlformats.org/officeDocument/2006/relationships/slide" Target="slide18.xml" TargetMode="Internal" /><Relationship Id="rId3" Type="http://schemas.openxmlformats.org/officeDocument/2006/relationships/slide" Target="slide29.xml" TargetMode="Internal" /><Relationship Id="rId4" Type="http://schemas.openxmlformats.org/officeDocument/2006/relationships/slide" Target="slide35.xml" TargetMode="Interna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46.xml" /><Relationship Id="rId2" Type="http://schemas.openxmlformats.org/officeDocument/2006/relationships/slide" Target="slide18.xml" TargetMode="Internal" /><Relationship Id="rId3" Type="http://schemas.openxmlformats.org/officeDocument/2006/relationships/slide" Target="slide29.xml" TargetMode="Internal" /><Relationship Id="rId4" Type="http://schemas.openxmlformats.org/officeDocument/2006/relationships/slide" Target="slide35.xml" TargetMode="Interna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47.xml" /><Relationship Id="rId2" Type="http://schemas.openxmlformats.org/officeDocument/2006/relationships/slide" Target="slide18.xml" TargetMode="Internal" /><Relationship Id="rId3" Type="http://schemas.openxmlformats.org/officeDocument/2006/relationships/slide" Target="slide29.xml" TargetMode="Internal" /><Relationship Id="rId4" Type="http://schemas.openxmlformats.org/officeDocument/2006/relationships/slide" Target="slide35.xml" TargetMode="Interna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48.xml" /><Relationship Id="rId2" Type="http://schemas.openxmlformats.org/officeDocument/2006/relationships/slide" Target="slide18.xml" TargetMode="Internal" /><Relationship Id="rId3" Type="http://schemas.openxmlformats.org/officeDocument/2006/relationships/slide" Target="slide29.xml" TargetMode="Internal" /><Relationship Id="rId4" Type="http://schemas.openxmlformats.org/officeDocument/2006/relationships/slide" Target="slide35.xml" TargetMode="Interna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49.xml" /><Relationship Id="rId2" Type="http://schemas.openxmlformats.org/officeDocument/2006/relationships/slide" Target="slide18.xml" TargetMode="Internal" /><Relationship Id="rId3" Type="http://schemas.openxmlformats.org/officeDocument/2006/relationships/slide" Target="slide29.xml" TargetMode="Internal" /><Relationship Id="rId4" Type="http://schemas.openxmlformats.org/officeDocument/2006/relationships/slide" Target="slide35.xml" TargetMode="Interna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50.xml" /><Relationship Id="rId2" Type="http://schemas.openxmlformats.org/officeDocument/2006/relationships/slide" Target="slide18.xml" TargetMode="Internal" /><Relationship Id="rId3" Type="http://schemas.openxmlformats.org/officeDocument/2006/relationships/slide" Target="slide29.xml" TargetMode="Internal" /><Relationship Id="rId4" Type="http://schemas.openxmlformats.org/officeDocument/2006/relationships/slide" Target="slide35.xml" TargetMode="Interna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slide" Target="slide18.xml" TargetMode="Internal" /><Relationship Id="rId3" Type="http://schemas.openxmlformats.org/officeDocument/2006/relationships/slide" Target="slide29.xml" TargetMode="Internal" /><Relationship Id="rId4" Type="http://schemas.openxmlformats.org/officeDocument/2006/relationships/slide" Target="slide35.xml" TargetMode="Interna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52.xml" /><Relationship Id="rId2" Type="http://schemas.openxmlformats.org/officeDocument/2006/relationships/slide" Target="slide18.xml" TargetMode="Internal" /><Relationship Id="rId3" Type="http://schemas.openxmlformats.org/officeDocument/2006/relationships/slide" Target="slide29.xml" TargetMode="Internal" /><Relationship Id="rId4" Type="http://schemas.openxmlformats.org/officeDocument/2006/relationships/slide" Target="slide35.xml" TargetMode="Internal"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53.xml" /><Relationship Id="rId2" Type="http://schemas.openxmlformats.org/officeDocument/2006/relationships/slide" Target="slide18.xml" TargetMode="Internal" /><Relationship Id="rId3" Type="http://schemas.openxmlformats.org/officeDocument/2006/relationships/slide" Target="slide29.xml" TargetMode="Internal" /><Relationship Id="rId4" Type="http://schemas.openxmlformats.org/officeDocument/2006/relationships/slide" Target="slide35.xml" TargetMode="Internal"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54.xml" /><Relationship Id="rId2" Type="http://schemas.openxmlformats.org/officeDocument/2006/relationships/slide" Target="slide18.xml" TargetMode="Internal" /><Relationship Id="rId3" Type="http://schemas.openxmlformats.org/officeDocument/2006/relationships/slide" Target="slide29.xml" TargetMode="Internal" /><Relationship Id="rId4" Type="http://schemas.openxmlformats.org/officeDocument/2006/relationships/slide" Target="slide35.xml" TargetMode="Internal"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55.xml" /><Relationship Id="rId2" Type="http://schemas.openxmlformats.org/officeDocument/2006/relationships/slide" Target="slide18.xml" TargetMode="Internal" /><Relationship Id="rId3" Type="http://schemas.openxmlformats.org/officeDocument/2006/relationships/slide" Target="slide29.xml" TargetMode="Internal" /><Relationship Id="rId4" Type="http://schemas.openxmlformats.org/officeDocument/2006/relationships/slide" Target="slide35.xml" TargetMode="Internal" /><Relationship Id="rId5" Type="http://schemas.openxmlformats.org/officeDocument/2006/relationships/image" Target="../media/image2.jpeg"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56.xml" /><Relationship Id="rId2" Type="http://schemas.openxmlformats.org/officeDocument/2006/relationships/slide" Target="slide18.xml" TargetMode="Internal" /><Relationship Id="rId3" Type="http://schemas.openxmlformats.org/officeDocument/2006/relationships/slide" Target="slide29.xml" TargetMode="Internal" /><Relationship Id="rId4" Type="http://schemas.openxmlformats.org/officeDocument/2006/relationships/slide" Target="slide35.xml" TargetMode="Internal"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57.xml" /><Relationship Id="rId2" Type="http://schemas.openxmlformats.org/officeDocument/2006/relationships/slide" Target="slide18.xml" TargetMode="Internal" /><Relationship Id="rId3" Type="http://schemas.openxmlformats.org/officeDocument/2006/relationships/slide" Target="slide29.xml" TargetMode="Internal" /><Relationship Id="rId4" Type="http://schemas.openxmlformats.org/officeDocument/2006/relationships/slide" Target="slide35.xml" TargetMode="Internal" /><Relationship Id="rId5" Type="http://schemas.openxmlformats.org/officeDocument/2006/relationships/image" Target="../media/image3.jpeg"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58.xml" /><Relationship Id="rId2" Type="http://schemas.openxmlformats.org/officeDocument/2006/relationships/slide" Target="slide18.xml" TargetMode="Internal" /><Relationship Id="rId3" Type="http://schemas.openxmlformats.org/officeDocument/2006/relationships/slide" Target="slide29.xml" TargetMode="Internal" /><Relationship Id="rId4" Type="http://schemas.openxmlformats.org/officeDocument/2006/relationships/slide" Target="slide35.xml" TargetMode="Internal"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59.xml" /><Relationship Id="rId2" Type="http://schemas.openxmlformats.org/officeDocument/2006/relationships/slide" Target="slide18.xml" TargetMode="Internal" /><Relationship Id="rId3" Type="http://schemas.openxmlformats.org/officeDocument/2006/relationships/slide" Target="slide29.xml" TargetMode="Internal" /><Relationship Id="rId4" Type="http://schemas.openxmlformats.org/officeDocument/2006/relationships/slide" Target="slide35.xml" TargetMode="Internal"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60.xml" /><Relationship Id="rId2" Type="http://schemas.openxmlformats.org/officeDocument/2006/relationships/slide" Target="slide18.xml" TargetMode="Internal" /><Relationship Id="rId3" Type="http://schemas.openxmlformats.org/officeDocument/2006/relationships/slide" Target="slide29.xml" TargetMode="Internal" /><Relationship Id="rId4" Type="http://schemas.openxmlformats.org/officeDocument/2006/relationships/slide" Target="slide35.xml" TargetMode="Internal" /></Relationships>
</file>

<file path=ppt/slides/_rels/slide51.xml.rels>&#65279;<?xml version="1.0" encoding="utf-8" standalone="yes"?><Relationships xmlns="http://schemas.openxmlformats.org/package/2006/relationships"><Relationship Id="rId1" Type="http://schemas.openxmlformats.org/officeDocument/2006/relationships/slideLayout" Target="../slideLayouts/slideLayout61.xml" /><Relationship Id="rId2" Type="http://schemas.openxmlformats.org/officeDocument/2006/relationships/slide" Target="slide18.xml" TargetMode="Internal" /><Relationship Id="rId3" Type="http://schemas.openxmlformats.org/officeDocument/2006/relationships/slide" Target="slide29.xml" TargetMode="Internal" /><Relationship Id="rId4" Type="http://schemas.openxmlformats.org/officeDocument/2006/relationships/slide" Target="slide35.xml" TargetMode="Internal" /></Relationships>
</file>

<file path=ppt/slides/_rels/slide52.xml.rels>&#65279;<?xml version="1.0" encoding="utf-8" standalone="yes"?><Relationships xmlns="http://schemas.openxmlformats.org/package/2006/relationships"><Relationship Id="rId1" Type="http://schemas.openxmlformats.org/officeDocument/2006/relationships/slideLayout" Target="../slideLayouts/slideLayout62.xml" /><Relationship Id="rId2" Type="http://schemas.openxmlformats.org/officeDocument/2006/relationships/slide" Target="slide18.xml" TargetMode="Internal" /><Relationship Id="rId3" Type="http://schemas.openxmlformats.org/officeDocument/2006/relationships/slide" Target="slide29.xml" TargetMode="Internal" /><Relationship Id="rId4" Type="http://schemas.openxmlformats.org/officeDocument/2006/relationships/slide" Target="slide35.xml" TargetMode="Internal" /><Relationship Id="rId5" Type="http://schemas.openxmlformats.org/officeDocument/2006/relationships/image" Target="../media/image4.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标题 3"/>
          <p:cNvSpPr>
            <a:spLocks noGrp="1"/>
          </p:cNvSpPr>
          <p:nvPr>
            <p:ph type="title"/>
          </p:nvPr>
        </p:nvSpPr>
        <p:spPr>
          <a:xfrm>
            <a:off x="31070" y="2924944"/>
            <a:ext cx="9081860" cy="576064"/>
          </a:xfrm>
        </p:spPr>
        <p:txBody>
          <a:bodyPr/>
          <a:lstStyle/>
          <a:p>
            <a:r>
              <a:rPr lang="zh-CN" altLang="zh-CN"/>
              <a:t>第五单元交通与社会变迁</a:t>
            </a:r>
          </a:p>
        </p:txBody>
      </p:sp>
    </p:spTree>
  </p:cSld>
  <p:clrMapOvr>
    <a:masterClrMapping/>
  </p:clrMapOvr>
  <mc:AlternateContent xmlns:mc="http://schemas.openxmlformats.org/markup-compatibility/2006">
    <mc:Choice xmlns:p15="http://schemas.microsoft.com/office/powerpoint/2012/main" Requires="p15">
      <p:transition spd="slow" p14:dur="2000">
        <p15:prstTrans prst="drape"/>
      </p:transition>
    </mc:Choice>
    <mc:Fallback>
      <p:transition spd="slow">
        <p:fade/>
      </p:transition>
    </mc:Fallback>
  </mc:AlternateContent>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矩形 3">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chemeClr val="bg1"/>
                </a:solidFill>
                <a:latin typeface="微软雅黑" panose="020b0503020204020204" pitchFamily="34" charset="-122"/>
                <a:ea typeface="微软雅黑" panose="020b0503020204020204" pitchFamily="34" charset="-122"/>
              </a:rPr>
              <a:t>时空坐标</a:t>
            </a:r>
          </a:p>
        </p:txBody>
      </p:sp>
      <p:sp>
        <p:nvSpPr>
          <p:cNvPr id="5" name="矩形 4">
            <a:hlinkClick r:id="rId3" action="ppaction://hlinksldjump"/>
          </p:cNvPr>
          <p:cNvSpPr/>
          <p:nvPr/>
        </p:nvSpPr>
        <p:spPr>
          <a:xfrm>
            <a:off x="1817787"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学法指导</a:t>
            </a:r>
            <a:endParaRPr lang="zh-CN" altLang="en-US" sz="1400">
              <a:solidFill>
                <a:srgbClr val="333333"/>
              </a:solidFill>
              <a:latin typeface="微软雅黑" panose="020b0503020204020204" pitchFamily="34" charset="-122"/>
              <a:ea typeface="微软雅黑" panose="020b0503020204020204" pitchFamily="34" charset="-122"/>
            </a:endParaRPr>
          </a:p>
        </p:txBody>
      </p:sp>
      <p:pic>
        <p:nvPicPr>
          <p:cNvPr id="7" name="L01.eps" descr="id:2147489347;FounderCES"/>
          <p:cNvPicPr>
            <a:picLocks noChangeAspect="1"/>
          </p:cNvPicPr>
          <p:nvPr/>
        </p:nvPicPr>
        <p:blipFill>
          <a:blip r:embed="rId4"/>
          <a:stretch>
            <a:fillRect/>
          </a:stretch>
        </p:blipFill>
        <p:spPr>
          <a:xfrm>
            <a:off x="508000" y="1764273"/>
            <a:ext cx="8128000" cy="3583455"/>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时空坐标</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3" action="ppaction://hlinksldjump"/>
          </p:cNvPr>
          <p:cNvSpPr/>
          <p:nvPr/>
        </p:nvSpPr>
        <p:spPr>
          <a:xfrm>
            <a:off x="1817787"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chemeClr val="bg1"/>
                </a:solidFill>
                <a:latin typeface="微软雅黑" panose="020b0503020204020204" pitchFamily="34" charset="-122"/>
                <a:ea typeface="微软雅黑" panose="020b0503020204020204" pitchFamily="34" charset="-122"/>
              </a:rPr>
              <a:t>学法指导</a:t>
            </a:r>
          </a:p>
        </p:txBody>
      </p:sp>
      <p:sp>
        <p:nvSpPr>
          <p:cNvPr id="2" name="矩形 1"/>
          <p:cNvSpPr>
            <a:spLocks noChangeAspect="1"/>
          </p:cNvSpPr>
          <p:nvPr/>
        </p:nvSpPr>
        <p:spPr>
          <a:xfrm>
            <a:off x="508000" y="1123208"/>
            <a:ext cx="8128000" cy="5319854"/>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1</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抓住两条线索</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水陆空交通的变迁</a:t>
            </a: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交通的变迁给社会生活带来的变化。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2</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明确古代水陆交通建设和主要交通工具的发展演变</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从原始社会天然的道路与河流到古代著名的人工道路和水路交通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运河的开凿。</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3</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掌握新航路的开辟和工业革命对促进交通进步的作用</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新航路的开辟让全球海路大通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世界主要的大洋和大陆之间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通过海上航线建立了直接联系</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环球交通网络逐渐建立</a:t>
            </a: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工业革命带动了交通运输业的革命</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人类步入铁路时代。</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4</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认识</a:t>
            </a:r>
            <a:r>
              <a:rPr lang="en-US" altLang="zh-CN" sz="2200">
                <a:solidFill>
                  <a:srgbClr val="000000"/>
                </a:solidFill>
                <a:latin typeface="Times New Roman" pitchFamily="18" charset="0"/>
                <a:cs typeface="Times New Roman" panose="02020603050405020304" pitchFamily="18" charset="0"/>
              </a:rPr>
              <a:t>20</a:t>
            </a:r>
            <a:r>
              <a:rPr lang="zh-CN" altLang="zh-CN" sz="2200">
                <a:solidFill>
                  <a:srgbClr val="000000"/>
                </a:solidFill>
                <a:latin typeface="Times New Roman" pitchFamily="18" charset="0"/>
                <a:cs typeface="Times New Roman" panose="02020603050405020304" pitchFamily="18" charset="0"/>
              </a:rPr>
              <a:t>世纪交通运输的新变化对民众生活和社会变迁的意义</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人流和物流时间的缩短</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城市公共交通的发展为人们在市内通行提供方便</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人们的生活发生了重大变化</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生活节奏加快</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对时间的精准度和生活品质的要求提高。</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标题 3"/>
          <p:cNvSpPr>
            <a:spLocks noGrp="1"/>
          </p:cNvSpPr>
          <p:nvPr>
            <p:ph type="title"/>
          </p:nvPr>
        </p:nvSpPr>
        <p:spPr>
          <a:xfrm>
            <a:off x="31070" y="2924944"/>
            <a:ext cx="9081860" cy="576064"/>
          </a:xfrm>
        </p:spPr>
        <p:txBody>
          <a:bodyPr/>
          <a:lstStyle/>
          <a:p>
            <a:r>
              <a:rPr lang="zh-CN" altLang="zh-CN"/>
              <a:t>第</a:t>
            </a:r>
            <a:r>
              <a:rPr lang="en-US" altLang="zh-CN" b="1"/>
              <a:t>12</a:t>
            </a:r>
            <a:r>
              <a:rPr lang="zh-CN" altLang="zh-CN"/>
              <a:t>课　水陆交通的变迁</a:t>
            </a:r>
          </a:p>
        </p:txBody>
      </p:sp>
    </p:spTree>
  </p:cSld>
  <p:clrMapOvr>
    <a:masterClrMapping/>
  </p:clrMapOvr>
  <mc:AlternateContent xmlns:mc="http://schemas.openxmlformats.org/markup-compatibility/2006">
    <mc:Choice xmlns:p15="http://schemas.microsoft.com/office/powerpoint/2012/main" Requires="p15">
      <p:transition spd="slow" p14:dur="2000">
        <p15:prstTrans prst="drape"/>
      </p:transition>
    </mc:Choice>
    <mc:Fallback>
      <p:transition spd="slow">
        <p:fade/>
      </p:transition>
    </mc:Fallback>
  </mc:AlternateConten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noChangeAspect="1"/>
          </p:cNvGraphicFramePr>
          <p:nvPr/>
        </p:nvGraphicFramePr>
        <p:xfrm>
          <a:off x="508000" y="1124744"/>
          <a:ext cx="8128000" cy="4526280"/>
        </p:xfrm>
        <a:graphic>
          <a:graphicData uri="http://schemas.openxmlformats.org/drawingml/2006/table">
            <a:tbl>
              <a:tblPr firstRow="1" firstCol="1" bandRow="1"/>
              <a:tblGrid>
                <a:gridCol w="1831752"/>
                <a:gridCol w="6296248"/>
              </a:tblGrid>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黑体" panose="02010609060101010101" pitchFamily="2" charset="-122"/>
                          <a:cs typeface="Times New Roman" panose="02020603050405020304" pitchFamily="18" charset="0"/>
                        </a:rPr>
                        <a:t>课标定位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黑体" panose="02010609060101010101" pitchFamily="2" charset="-122"/>
                          <a:cs typeface="Times New Roman" panose="02020603050405020304" pitchFamily="18" charset="0"/>
                        </a:rPr>
                        <a:t>素养解读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了解古代的水陆交通建设及主要交通工具</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(2)</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认识新航路开辟和工业革命对促进交通进步的作用</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通过史料实证</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探究古代水陆交通建设和主要交通工具</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从历史解释的角度阐释产生的背景和作用</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(2)</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通过史料实证</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探究新航路的开辟和工业革命对促进交通进步的作用</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立足于时空观念</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掌握新航路开辟的航线和工业革命后交通运输业的概况</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(3)</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从历史解释的角度阐释交通运输发展的影响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2716732"/>
            <a:ext cx="8128000" cy="1678536"/>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一、古代的陆路交通与水路交通</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Arial" pitchFamily="34" charset="0"/>
                <a:ea typeface="黑体" panose="02010609060101010101" pitchFamily="2" charset="-122"/>
                <a:cs typeface="Times New Roman" panose="02020603050405020304" pitchFamily="18" charset="0"/>
              </a:rPr>
              <a:t>一</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Arial" pitchFamily="34" charset="0"/>
                <a:ea typeface="黑体" panose="02010609060101010101" pitchFamily="2" charset="-122"/>
                <a:cs typeface="Times New Roman" panose="02020603050405020304" pitchFamily="18" charset="0"/>
              </a:rPr>
              <a:t>陆路交通</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1</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Arial" pitchFamily="34" charset="0"/>
                <a:ea typeface="黑体" panose="02010609060101010101" pitchFamily="2" charset="-122"/>
                <a:cs typeface="Times New Roman" panose="02020603050405020304" pitchFamily="18" charset="0"/>
              </a:rPr>
              <a:t>原始社会天然的道路与河流</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原始人的习惯性足迹形成了</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人类转向定居生活以后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运输物品依赖的仍是天然的道路与河流。</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908720"/>
            <a:ext cx="3013967" cy="498598"/>
          </a:xfrm>
          <a:prstGeom prst="rect">
            <a:avLst/>
          </a:prstGeom>
        </p:spPr>
        <p:txBody>
          <a:bodyPr wrap="none">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2</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Arial" pitchFamily="34" charset="0"/>
                <a:ea typeface="黑体" panose="02010609060101010101" pitchFamily="2" charset="-122"/>
                <a:cs typeface="Times New Roman" panose="02020603050405020304" pitchFamily="18" charset="0"/>
              </a:rPr>
              <a:t>古代著名的人工</a:t>
            </a:r>
            <a:r>
              <a:rPr lang="zh-CN" altLang="zh-CN" sz="2200" smtClean="0">
                <a:solidFill>
                  <a:srgbClr val="000000"/>
                </a:solidFill>
                <a:latin typeface="Arial" pitchFamily="34" charset="0"/>
                <a:ea typeface="黑体" panose="02010609060101010101" pitchFamily="2" charset="-122"/>
                <a:cs typeface="Times New Roman" panose="02020603050405020304" pitchFamily="18" charset="0"/>
              </a:rPr>
              <a:t>道路</a:t>
            </a:r>
            <a:r>
              <a:rPr lang="en-US" altLang="zh-CN" sz="2200" smtClean="0">
                <a:solidFill>
                  <a:srgbClr val="000000"/>
                </a:solidFill>
                <a:latin typeface="Arial"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5" name="表格 4"/>
          <p:cNvGraphicFramePr>
            <a:graphicFrameLocks noGrp="1" noChangeAspect="1"/>
          </p:cNvGraphicFramePr>
          <p:nvPr/>
        </p:nvGraphicFramePr>
        <p:xfrm>
          <a:off x="508000" y="1384112"/>
          <a:ext cx="8128000" cy="4526280"/>
        </p:xfrm>
        <a:graphic>
          <a:graphicData uri="http://schemas.openxmlformats.org/drawingml/2006/table">
            <a:tbl>
              <a:tblPr firstRow="1" firstCol="1" bandRow="1"/>
              <a:tblGrid>
                <a:gridCol w="679624"/>
                <a:gridCol w="7448376"/>
              </a:tblGrid>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时期</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概况</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罗马</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罗马帝国的道路把罗马和各行省连接起来</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形成</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条条大路通罗马</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的盛况</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秦朝</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修筑驰道、直道和五尺道等</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构成了以咸阳为中心的全国性道路网</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汉朝</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u="sng">
                          <a:solidFill>
                            <a:srgbClr val="FF0000"/>
                          </a:solidFill>
                          <a:effectLst/>
                          <a:uFill>
                            <a:solidFill>
                              <a:srgbClr val="000000"/>
                            </a:solidFill>
                          </a:uFill>
                          <a:latin typeface="Times New Roman" pitchFamily="18" charset="0"/>
                          <a:ea typeface="宋体" pitchFamily="2" charset="-122"/>
                          <a:cs typeface="Times New Roman" panose="02020603050405020304" pitchFamily="18" charset="0"/>
                        </a:rPr>
                        <a:t>丝绸之路</a:t>
                      </a:r>
                      <a:r>
                        <a:rPr lang="zh-CN" sz="2200">
                          <a:solidFill>
                            <a:srgbClr val="000000"/>
                          </a:solidFill>
                          <a:effectLst/>
                          <a:latin typeface="Times New Roman" pitchFamily="18" charset="0"/>
                          <a:ea typeface="宋体" pitchFamily="2" charset="-122"/>
                          <a:cs typeface="Times New Roman" panose="02020603050405020304" pitchFamily="18" charset="0"/>
                        </a:rPr>
                        <a:t>成为连接亚、欧、北非的大通道</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唐朝</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驿道以长安为中心向各方辐射</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元朝</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在全国遍设</a:t>
                      </a:r>
                      <a:r>
                        <a:rPr lang="zh-CN" sz="2200" u="sng">
                          <a:solidFill>
                            <a:srgbClr val="FF0000"/>
                          </a:solidFill>
                          <a:effectLst/>
                          <a:uFill>
                            <a:solidFill>
                              <a:srgbClr val="000000"/>
                            </a:solidFill>
                          </a:uFill>
                          <a:latin typeface="Times New Roman" pitchFamily="18" charset="0"/>
                          <a:ea typeface="宋体" pitchFamily="2" charset="-122"/>
                          <a:cs typeface="Times New Roman" panose="02020603050405020304" pitchFamily="18" charset="0"/>
                        </a:rPr>
                        <a:t>驿站</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构成了以大都为中心通向全国乃至境外的驿路交通网</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矩形 5"/>
          <p:cNvSpPr/>
          <p:nvPr/>
        </p:nvSpPr>
        <p:spPr>
          <a:xfrm>
            <a:off x="1249358" y="3985251"/>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 name="矩形 6"/>
          <p:cNvSpPr/>
          <p:nvPr/>
        </p:nvSpPr>
        <p:spPr>
          <a:xfrm>
            <a:off x="2639931" y="4982354"/>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7"/>
                                        </p:tgtEl>
                                      </p:cBhvr>
                                    </p:animEffect>
                                    <p:set>
                                      <p:cBhvr>
                                        <p:cTn id="13"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1"/>
    </p:bld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2724265"/>
            <a:ext cx="8128000" cy="166346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知识拓展汉朝的丝绸之路</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楷体" pitchFamily="49" charset="-122"/>
                <a:cs typeface="Times New Roman" panose="02020603050405020304" pitchFamily="18" charset="0"/>
              </a:rPr>
              <a:t>陆上丝绸之路起源于西汉</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以首都长安</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今西安</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为起点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经甘肃、新疆</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到中亚、西亚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并连接地中海各国的陆上通道</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中国的丝织品沿着这条道路传向中亚、西亚、欧洲和北非。</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052736"/>
            <a:ext cx="2991525" cy="498598"/>
          </a:xfrm>
          <a:prstGeom prst="rect">
            <a:avLst/>
          </a:prstGeom>
        </p:spPr>
        <p:txBody>
          <a:bodyPr wrap="none">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Arial" pitchFamily="34" charset="0"/>
                <a:ea typeface="黑体" panose="02010609060101010101" pitchFamily="2" charset="-122"/>
                <a:cs typeface="Times New Roman" panose="02020603050405020304" pitchFamily="18" charset="0"/>
              </a:rPr>
              <a:t>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Arial" pitchFamily="34" charset="0"/>
                <a:ea typeface="黑体" panose="02010609060101010101" pitchFamily="2" charset="-122"/>
                <a:cs typeface="Times New Roman" panose="02020603050405020304" pitchFamily="18" charset="0"/>
              </a:rPr>
              <a:t>水路交通</a:t>
            </a:r>
            <a:r>
              <a:rPr lang="en-US" altLang="zh-CN" sz="2200">
                <a:solidFill>
                  <a:srgbClr val="000000"/>
                </a:solidFill>
                <a:latin typeface="Times New Roman" pitchFamily="18" charset="0"/>
                <a:cs typeface="Times New Roman" panose="02020603050405020304" pitchFamily="18" charset="0"/>
              </a:rPr>
              <a:t>——</a:t>
            </a:r>
            <a:r>
              <a:rPr lang="zh-CN" altLang="zh-CN" sz="2200" smtClean="0">
                <a:solidFill>
                  <a:srgbClr val="000000"/>
                </a:solidFill>
                <a:latin typeface="Arial" pitchFamily="34" charset="0"/>
                <a:ea typeface="黑体" panose="02010609060101010101" pitchFamily="2" charset="-122"/>
                <a:cs typeface="Times New Roman" panose="02020603050405020304" pitchFamily="18" charset="0"/>
              </a:rPr>
              <a:t>运河</a:t>
            </a:r>
            <a:r>
              <a:rPr lang="en-US" altLang="zh-CN" sz="2200" smtClean="0">
                <a:solidFill>
                  <a:srgbClr val="000000"/>
                </a:solidFill>
                <a:latin typeface="Arial"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8000" y="1600986"/>
          <a:ext cx="8128000" cy="4526280"/>
        </p:xfrm>
        <a:graphic>
          <a:graphicData uri="http://schemas.openxmlformats.org/drawingml/2006/table">
            <a:tbl>
              <a:tblPr firstRow="1" firstCol="1" bandRow="1"/>
              <a:tblGrid>
                <a:gridCol w="1543720"/>
                <a:gridCol w="6584280"/>
              </a:tblGrid>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时期</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概况</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春秋时期</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已有运河</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秦朝</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开凿</a:t>
                      </a:r>
                      <a:r>
                        <a:rPr lang="zh-CN" sz="2200" u="sng">
                          <a:solidFill>
                            <a:srgbClr val="FF0000"/>
                          </a:solidFill>
                          <a:effectLst/>
                          <a:uFill>
                            <a:solidFill>
                              <a:srgbClr val="000000"/>
                            </a:solidFill>
                          </a:uFill>
                          <a:latin typeface="Times New Roman" pitchFamily="18" charset="0"/>
                          <a:ea typeface="宋体" pitchFamily="2" charset="-122"/>
                          <a:cs typeface="Times New Roman" panose="02020603050405020304" pitchFamily="18" charset="0"/>
                        </a:rPr>
                        <a:t>灵渠</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沟通了长江和珠江两大水系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隋朝</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大运河以洛阳为中心</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沟通了中国南方和北方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元朝</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u="sng">
                          <a:solidFill>
                            <a:srgbClr val="FF0000"/>
                          </a:solidFill>
                          <a:effectLst/>
                          <a:uFill>
                            <a:solidFill>
                              <a:srgbClr val="000000"/>
                            </a:solidFill>
                          </a:uFill>
                          <a:latin typeface="Times New Roman" pitchFamily="18" charset="0"/>
                          <a:ea typeface="宋体" pitchFamily="2" charset="-122"/>
                          <a:cs typeface="Times New Roman" panose="02020603050405020304" pitchFamily="18" charset="0"/>
                        </a:rPr>
                        <a:t>京杭</a:t>
                      </a:r>
                      <a:r>
                        <a:rPr lang="zh-CN" sz="2200">
                          <a:solidFill>
                            <a:srgbClr val="000000"/>
                          </a:solidFill>
                          <a:effectLst/>
                          <a:latin typeface="Times New Roman" pitchFamily="18" charset="0"/>
                          <a:ea typeface="宋体" pitchFamily="2" charset="-122"/>
                          <a:cs typeface="Times New Roman" panose="02020603050405020304" pitchFamily="18" charset="0"/>
                        </a:rPr>
                        <a:t>大运河全长近</a:t>
                      </a:r>
                      <a:r>
                        <a:rPr lang="en-US" sz="2200">
                          <a:solidFill>
                            <a:srgbClr val="000000"/>
                          </a:solidFill>
                          <a:effectLst/>
                          <a:latin typeface="Times New Roman" pitchFamily="18" charset="0"/>
                          <a:ea typeface="宋体" pitchFamily="2" charset="-122"/>
                          <a:cs typeface="Times New Roman" panose="02020603050405020304" pitchFamily="18" charset="0"/>
                        </a:rPr>
                        <a:t>1 800</a:t>
                      </a:r>
                      <a:r>
                        <a:rPr lang="zh-CN" sz="2200">
                          <a:solidFill>
                            <a:srgbClr val="000000"/>
                          </a:solidFill>
                          <a:effectLst/>
                          <a:latin typeface="Times New Roman" pitchFamily="18" charset="0"/>
                          <a:ea typeface="宋体" pitchFamily="2" charset="-122"/>
                          <a:cs typeface="Times New Roman" panose="02020603050405020304" pitchFamily="18" charset="0"/>
                        </a:rPr>
                        <a:t>千米</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为世界之最</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17</a:t>
                      </a:r>
                      <a:r>
                        <a:rPr lang="zh-CN" sz="2200">
                          <a:solidFill>
                            <a:srgbClr val="000000"/>
                          </a:solidFill>
                          <a:effectLst/>
                          <a:latin typeface="Times New Roman" pitchFamily="18" charset="0"/>
                          <a:ea typeface="宋体" pitchFamily="2" charset="-122"/>
                          <a:cs typeface="Times New Roman" panose="02020603050405020304" pitchFamily="18" charset="0"/>
                        </a:rPr>
                        <a:t>世纪法国</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法国米迪运河开辟了避开直布罗陀海峡、连接地中海和大西洋的新通道</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17</a:t>
                      </a:r>
                      <a:r>
                        <a:rPr lang="zh-CN" sz="2200">
                          <a:solidFill>
                            <a:srgbClr val="000000"/>
                          </a:solidFill>
                          <a:effectLst/>
                          <a:latin typeface="Times New Roman" pitchFamily="18" charset="0"/>
                          <a:ea typeface="宋体" pitchFamily="2" charset="-122"/>
                          <a:cs typeface="Times New Roman" panose="02020603050405020304" pitchFamily="18" charset="0"/>
                        </a:rPr>
                        <a:t>世纪荷兰</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u="sng">
                          <a:solidFill>
                            <a:srgbClr val="FF0000"/>
                          </a:solidFill>
                          <a:effectLst/>
                          <a:uFill>
                            <a:solidFill>
                              <a:srgbClr val="000000"/>
                            </a:solidFill>
                          </a:uFill>
                          <a:latin typeface="Times New Roman" pitchFamily="18" charset="0"/>
                          <a:ea typeface="宋体" pitchFamily="2" charset="-122"/>
                          <a:cs typeface="Times New Roman" panose="02020603050405020304" pitchFamily="18" charset="0"/>
                        </a:rPr>
                        <a:t>阿姆斯特丹</a:t>
                      </a:r>
                      <a:r>
                        <a:rPr lang="zh-CN" sz="2200">
                          <a:solidFill>
                            <a:srgbClr val="000000"/>
                          </a:solidFill>
                          <a:effectLst/>
                          <a:latin typeface="Times New Roman" pitchFamily="18" charset="0"/>
                          <a:ea typeface="宋体" pitchFamily="2" charset="-122"/>
                          <a:cs typeface="Times New Roman" panose="02020603050405020304" pitchFamily="18" charset="0"/>
                        </a:rPr>
                        <a:t>建立的运河系统</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是荷兰经济和文化繁荣的重要体现</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4" name="矩形 3"/>
          <p:cNvSpPr/>
          <p:nvPr/>
        </p:nvSpPr>
        <p:spPr>
          <a:xfrm>
            <a:off x="2668970" y="2683679"/>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 name="矩形 4"/>
          <p:cNvSpPr/>
          <p:nvPr/>
        </p:nvSpPr>
        <p:spPr>
          <a:xfrm>
            <a:off x="2084505" y="3681517"/>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 name="矩形 5"/>
          <p:cNvSpPr/>
          <p:nvPr/>
        </p:nvSpPr>
        <p:spPr>
          <a:xfrm>
            <a:off x="2144276" y="5208838"/>
            <a:ext cx="1368152"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5"/>
                                        </p:tgtEl>
                                      </p:cBhvr>
                                    </p:animEffect>
                                    <p:set>
                                      <p:cBhvr>
                                        <p:cTn id="13" dur="1" fill="hold">
                                          <p:stCondLst>
                                            <p:cond delay="499"/>
                                          </p:stCondLst>
                                        </p:cTn>
                                        <p:tgtEl>
                                          <p:spTgt spid="5"/>
                                        </p:tgtEl>
                                        <p:attrNameLst>
                                          <p:attrName>style.visibility</p:attrName>
                                        </p:attrNameLst>
                                      </p:cBhvr>
                                      <p:to>
                                        <p:strVal val="hidden"/>
                                      </p:to>
                                    </p:se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4" presetClass="exit" presetSubtype="10" fill="hold" grpId="2" nodeType="clickEffect">
                                  <p:stCondLst>
                                    <p:cond delay="0"/>
                                  </p:stCondLst>
                                  <p:childTnLst>
                                    <p:animEffect transition="out" filter="randombar(horizontal)">
                                      <p:cBhvr>
                                        <p:cTn id="18" dur="500"/>
                                        <p:tgtEl>
                                          <p:spTgt spid="6"/>
                                        </p:tgtEl>
                                      </p:cBhvr>
                                    </p:animEffect>
                                    <p:set>
                                      <p:cBhvr>
                                        <p:cTn id="19"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1"/>
      <p:bldP spid="6" grpId="2"/>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矩形 3"/>
          <p:cNvSpPr>
            <a:spLocks noChangeAspect="1"/>
          </p:cNvSpPr>
          <p:nvPr/>
        </p:nvSpPr>
        <p:spPr>
          <a:xfrm>
            <a:off x="508000" y="2513599"/>
            <a:ext cx="8128000" cy="2084801"/>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易错提醒</a:t>
            </a:r>
            <a:r>
              <a:rPr lang="zh-CN" altLang="zh-CN" sz="2200">
                <a:solidFill>
                  <a:srgbClr val="000000"/>
                </a:solidFill>
                <a:latin typeface="Times New Roman" pitchFamily="18" charset="0"/>
                <a:ea typeface="楷体" pitchFamily="49" charset="-122"/>
                <a:cs typeface="Times New Roman" panose="02020603050405020304" pitchFamily="18" charset="0"/>
              </a:rPr>
              <a:t>京杭大运河最开始并不是隋炀帝时修建的</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早在春秋时期就已经开凿。在春秋时期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运河是吴国为了讨伐齐国而修建的。到了隋朝</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隋炀帝命人把运河大幅度扩修</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直到完成。在唐宋时期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大运河一度处于繁荣状态。元朝时把运河取直至北京</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明清时期把它进一步疏通。至今为止已有</a:t>
            </a:r>
            <a:r>
              <a:rPr lang="en-US" altLang="zh-CN" sz="2200">
                <a:solidFill>
                  <a:srgbClr val="000000"/>
                </a:solidFill>
                <a:latin typeface="Times New Roman" pitchFamily="18" charset="0"/>
                <a:cs typeface="Times New Roman" panose="02020603050405020304" pitchFamily="18" charset="0"/>
              </a:rPr>
              <a:t>2</a:t>
            </a:r>
            <a:r>
              <a:rPr lang="en-US" altLang="zh-CN" sz="2200">
                <a:solidFill>
                  <a:srgbClr val="000000"/>
                </a:solidFill>
                <a:latin typeface="Times New Roman" pitchFamily="18" charset="0"/>
                <a:ea typeface="楷体" pitchFamily="49" charset="-122"/>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500</a:t>
            </a:r>
            <a:r>
              <a:rPr lang="zh-CN" altLang="zh-CN" sz="2200">
                <a:solidFill>
                  <a:srgbClr val="000000"/>
                </a:solidFill>
                <a:latin typeface="Times New Roman" pitchFamily="18" charset="0"/>
                <a:ea typeface="楷体" pitchFamily="49" charset="-122"/>
                <a:cs typeface="Times New Roman" panose="02020603050405020304" pitchFamily="18" charset="0"/>
              </a:rPr>
              <a:t>多年的历史。</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294804"/>
            <a:ext cx="8128000" cy="452239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二、对海洋的探索与全球航路的建立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Arial" pitchFamily="34" charset="0"/>
                <a:ea typeface="黑体" panose="02010609060101010101" pitchFamily="2" charset="-122"/>
                <a:cs typeface="Times New Roman" panose="02020603050405020304" pitchFamily="18" charset="0"/>
              </a:rPr>
              <a:t>一</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Arial" pitchFamily="34" charset="0"/>
                <a:ea typeface="黑体" panose="02010609060101010101" pitchFamily="2" charset="-122"/>
                <a:cs typeface="Times New Roman" panose="02020603050405020304" pitchFamily="18" charset="0"/>
              </a:rPr>
              <a:t>中国古代的探索</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1</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Arial" pitchFamily="34" charset="0"/>
                <a:ea typeface="黑体" panose="02010609060101010101" pitchFamily="2" charset="-122"/>
                <a:cs typeface="Times New Roman" panose="02020603050405020304" pitchFamily="18" charset="0"/>
              </a:rPr>
              <a:t>西汉时期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初步形成东、南两条航线</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东线通向朝鲜半岛和日本</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南线通向南海。</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2</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Arial" pitchFamily="34" charset="0"/>
                <a:ea typeface="黑体" panose="02010609060101010101" pitchFamily="2" charset="-122"/>
                <a:cs typeface="Times New Roman" panose="02020603050405020304" pitchFamily="18" charset="0"/>
              </a:rPr>
              <a:t>宋元时期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造船工艺和航海技术有了重大进步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海船载重量、抗沉性能明显提高</a:t>
            </a:r>
            <a:r>
              <a:rPr lang="en-US" altLang="zh-CN" sz="2200">
                <a:solidFill>
                  <a:srgbClr val="000000"/>
                </a:solidFill>
                <a:latin typeface="Times New Roman"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磁罗盘</a:t>
            </a:r>
            <a:r>
              <a:rPr lang="zh-CN" altLang="zh-CN" sz="2200">
                <a:solidFill>
                  <a:srgbClr val="000000"/>
                </a:solidFill>
                <a:latin typeface="Times New Roman" pitchFamily="18" charset="0"/>
                <a:cs typeface="Times New Roman" panose="02020603050405020304" pitchFamily="18" charset="0"/>
              </a:rPr>
              <a:t>、实用航海图和天文定位技术广泛应用</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使中国海船能够持续航行。</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3</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Arial" pitchFamily="34" charset="0"/>
                <a:ea typeface="黑体" panose="02010609060101010101" pitchFamily="2" charset="-122"/>
                <a:cs typeface="Times New Roman" panose="02020603050405020304" pitchFamily="18" charset="0"/>
              </a:rPr>
              <a:t>明朝</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从</a:t>
            </a:r>
            <a:r>
              <a:rPr lang="en-US" altLang="zh-CN" sz="2200">
                <a:solidFill>
                  <a:srgbClr val="000000"/>
                </a:solidFill>
                <a:latin typeface="Times New Roman" pitchFamily="18" charset="0"/>
                <a:cs typeface="Times New Roman" panose="02020603050405020304" pitchFamily="18" charset="0"/>
              </a:rPr>
              <a:t>1405</a:t>
            </a:r>
            <a:r>
              <a:rPr lang="zh-CN" altLang="zh-CN" sz="2200">
                <a:solidFill>
                  <a:srgbClr val="000000"/>
                </a:solidFill>
                <a:latin typeface="Times New Roman" pitchFamily="18" charset="0"/>
                <a:cs typeface="Times New Roman" panose="02020603050405020304" pitchFamily="18" charset="0"/>
              </a:rPr>
              <a:t>年到</a:t>
            </a:r>
            <a:r>
              <a:rPr lang="en-US" altLang="zh-CN" sz="2200">
                <a:solidFill>
                  <a:srgbClr val="000000"/>
                </a:solidFill>
                <a:latin typeface="Times New Roman" pitchFamily="18" charset="0"/>
                <a:cs typeface="Times New Roman" panose="02020603050405020304" pitchFamily="18" charset="0"/>
              </a:rPr>
              <a:t>1433</a:t>
            </a:r>
            <a:r>
              <a:rPr lang="zh-CN" altLang="zh-CN" sz="2200">
                <a:solidFill>
                  <a:srgbClr val="000000"/>
                </a:solidFill>
                <a:latin typeface="Times New Roman" pitchFamily="18" charset="0"/>
                <a:cs typeface="Times New Roman" panose="02020603050405020304" pitchFamily="18" charset="0"/>
              </a:rPr>
              <a:t>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郑和七次下西洋</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船队航行至东南亚、印度、波斯湾、阿拉伯半岛、</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红海</a:t>
            </a:r>
            <a:r>
              <a:rPr lang="zh-CN" altLang="zh-CN" sz="2200">
                <a:solidFill>
                  <a:srgbClr val="000000"/>
                </a:solidFill>
                <a:latin typeface="Times New Roman" pitchFamily="18" charset="0"/>
                <a:cs typeface="Times New Roman" panose="02020603050405020304" pitchFamily="18" charset="0"/>
              </a:rPr>
              <a:t>和东非沿岸等地。</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4</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中国古代已经形成了连通中国与东亚、南亚、西亚、非洲等地的</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海上丝绸之路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2329478" y="3357888"/>
            <a:ext cx="864943"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 name="矩形 3"/>
          <p:cNvSpPr/>
          <p:nvPr/>
        </p:nvSpPr>
        <p:spPr>
          <a:xfrm>
            <a:off x="4201686" y="4555887"/>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Ls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888539"/>
            <a:ext cx="8128000" cy="5334922"/>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Arial" pitchFamily="34" charset="0"/>
                <a:ea typeface="黑体" panose="02010609060101010101" pitchFamily="2" charset="-122"/>
                <a:cs typeface="Times New Roman" panose="02020603050405020304" pitchFamily="18" charset="0"/>
              </a:rPr>
              <a:t>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Arial" pitchFamily="34" charset="0"/>
                <a:ea typeface="黑体" panose="02010609060101010101" pitchFamily="2" charset="-122"/>
                <a:cs typeface="Times New Roman" panose="02020603050405020304" pitchFamily="18" charset="0"/>
              </a:rPr>
              <a:t>西方的探索</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1</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Arial" pitchFamily="34" charset="0"/>
                <a:ea typeface="黑体" panose="02010609060101010101" pitchFamily="2" charset="-122"/>
                <a:cs typeface="Times New Roman" panose="02020603050405020304" pitchFamily="18" charset="0"/>
              </a:rPr>
              <a:t>古代探索</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波利尼西亚人很早就在太平洋诸岛活动</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腓尼基人首次横渡</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地中海</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维京人在北大西洋和北海地区探险</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阿拉伯人在印度洋开展繁忙的海上贸易。</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2</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Arial" pitchFamily="34" charset="0"/>
                <a:ea typeface="黑体" panose="02010609060101010101" pitchFamily="2" charset="-122"/>
                <a:cs typeface="Times New Roman" panose="02020603050405020304" pitchFamily="18" charset="0"/>
              </a:rPr>
              <a:t>新航路开辟</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内容</a:t>
            </a:r>
            <a:r>
              <a:rPr lang="en-US" altLang="zh-CN" sz="2200">
                <a:solidFill>
                  <a:srgbClr val="000000"/>
                </a:solidFill>
                <a:latin typeface="Times New Roman" pitchFamily="18" charset="0"/>
                <a:cs typeface="Times New Roman" panose="02020603050405020304" pitchFamily="18" charset="0"/>
              </a:rPr>
              <a:t>:15</a:t>
            </a:r>
            <a:r>
              <a:rPr lang="zh-CN" altLang="zh-CN" sz="2200">
                <a:solidFill>
                  <a:srgbClr val="000000"/>
                </a:solidFill>
                <a:latin typeface="Times New Roman" pitchFamily="18" charset="0"/>
                <a:cs typeface="Times New Roman" panose="02020603050405020304" pitchFamily="18" charset="0"/>
              </a:rPr>
              <a:t>世纪末</a:t>
            </a:r>
            <a:r>
              <a:rPr lang="en-US" altLang="zh-CN" sz="2200">
                <a:solidFill>
                  <a:srgbClr val="000000"/>
                </a:solidFill>
                <a:latin typeface="Times New Roman" pitchFamily="18" charset="0"/>
                <a:cs typeface="Times New Roman" panose="02020603050405020304" pitchFamily="18" charset="0"/>
              </a:rPr>
              <a:t>16</a:t>
            </a:r>
            <a:r>
              <a:rPr lang="zh-CN" altLang="zh-CN" sz="2200">
                <a:solidFill>
                  <a:srgbClr val="000000"/>
                </a:solidFill>
                <a:latin typeface="Times New Roman" pitchFamily="18" charset="0"/>
                <a:cs typeface="Times New Roman" panose="02020603050405020304" pitchFamily="18" charset="0"/>
              </a:rPr>
              <a:t>世纪初</a:t>
            </a:r>
            <a:r>
              <a:rPr lang="en-US" altLang="zh-CN" sz="2200">
                <a:solidFill>
                  <a:srgbClr val="000000"/>
                </a:solidFill>
                <a:latin typeface="Times New Roman"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达</a:t>
            </a:r>
            <a:r>
              <a:rPr lang="en-US" altLang="zh-CN" sz="2200" u="sng">
                <a:solidFill>
                  <a:srgbClr val="FF0000"/>
                </a:solidFill>
                <a:uFill>
                  <a:solidFill>
                    <a:srgbClr val="000000"/>
                  </a:solidFill>
                </a:uFill>
                <a:latin typeface="Times New Roman"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伽马</a:t>
            </a:r>
            <a:r>
              <a:rPr lang="zh-CN" altLang="zh-CN" sz="2200">
                <a:solidFill>
                  <a:srgbClr val="000000"/>
                </a:solidFill>
                <a:latin typeface="Times New Roman" pitchFamily="18" charset="0"/>
                <a:cs typeface="Times New Roman" panose="02020603050405020304" pitchFamily="18" charset="0"/>
              </a:rPr>
              <a:t>发现从欧洲绕过非洲到达东方的航线</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哥伦布到达美洲</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麦哲伦船队穿越大西洋、太平洋和印度洋完成环球航行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欧洲人还开辟了北大西洋和南太平洋的海上航线。</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影响</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新航路的开辟让全球海路大通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世界主要的大洋和大陆之间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通过海上航线建立了直接联系</a:t>
            </a:r>
            <a:r>
              <a:rPr lang="en-US" altLang="zh-CN" sz="2200">
                <a:solidFill>
                  <a:srgbClr val="000000"/>
                </a:solidFill>
                <a:latin typeface="Times New Roman"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环球交通</a:t>
            </a:r>
            <a:r>
              <a:rPr lang="zh-CN" altLang="zh-CN" sz="2200">
                <a:solidFill>
                  <a:srgbClr val="000000"/>
                </a:solidFill>
                <a:latin typeface="Times New Roman" pitchFamily="18" charset="0"/>
                <a:cs typeface="Times New Roman" panose="02020603050405020304" pitchFamily="18" charset="0"/>
              </a:rPr>
              <a:t>网络逐渐形成。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3</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Arial" pitchFamily="34" charset="0"/>
                <a:ea typeface="黑体" panose="02010609060101010101" pitchFamily="2" charset="-122"/>
                <a:cs typeface="Times New Roman" panose="02020603050405020304" pitchFamily="18" charset="0"/>
              </a:rPr>
              <a:t>运河开通</a:t>
            </a:r>
            <a:r>
              <a:rPr lang="en-US" altLang="zh-CN" sz="2200">
                <a:solidFill>
                  <a:srgbClr val="000000"/>
                </a:solidFill>
                <a:latin typeface="Times New Roman" pitchFamily="18" charset="0"/>
                <a:cs typeface="Times New Roman" panose="02020603050405020304" pitchFamily="18" charset="0"/>
              </a:rPr>
              <a:t>:1869</a:t>
            </a:r>
            <a:r>
              <a:rPr lang="zh-CN" altLang="zh-CN" sz="2200">
                <a:solidFill>
                  <a:srgbClr val="000000"/>
                </a:solidFill>
                <a:latin typeface="Times New Roman" pitchFamily="18" charset="0"/>
                <a:cs typeface="Times New Roman" panose="02020603050405020304" pitchFamily="18" charset="0"/>
              </a:rPr>
              <a:t>年开通的苏伊士运河连接了红海和地中海</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成为西欧和南亚、东亚之间最近、最直接的水上通道。</a:t>
            </a:r>
            <a:r>
              <a:rPr lang="en-US" altLang="zh-CN" sz="2200">
                <a:solidFill>
                  <a:srgbClr val="000000"/>
                </a:solidFill>
                <a:latin typeface="Times New Roman" pitchFamily="18" charset="0"/>
                <a:cs typeface="Times New Roman" panose="02020603050405020304" pitchFamily="18" charset="0"/>
              </a:rPr>
              <a:t>1914</a:t>
            </a:r>
            <a:r>
              <a:rPr lang="zh-CN" altLang="zh-CN" sz="2200">
                <a:solidFill>
                  <a:srgbClr val="000000"/>
                </a:solidFill>
                <a:latin typeface="Times New Roman" pitchFamily="18" charset="0"/>
                <a:cs typeface="Times New Roman" panose="02020603050405020304" pitchFamily="18" charset="0"/>
              </a:rPr>
              <a:t>年</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巴拿马</a:t>
            </a:r>
            <a:r>
              <a:rPr lang="zh-CN" altLang="zh-CN" sz="2200">
                <a:solidFill>
                  <a:srgbClr val="000000"/>
                </a:solidFill>
                <a:latin typeface="Times New Roman" pitchFamily="18" charset="0"/>
                <a:cs typeface="Times New Roman" panose="02020603050405020304" pitchFamily="18" charset="0"/>
              </a:rPr>
              <a:t>运河通航</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极大地缩短了大西洋和太平洋之间的航行距离。</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1136164" y="1741994"/>
            <a:ext cx="864943"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 name="矩形 3"/>
          <p:cNvSpPr/>
          <p:nvPr/>
        </p:nvSpPr>
        <p:spPr>
          <a:xfrm>
            <a:off x="3851920" y="2955766"/>
            <a:ext cx="936104"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 name="矩形 4"/>
          <p:cNvSpPr/>
          <p:nvPr/>
        </p:nvSpPr>
        <p:spPr>
          <a:xfrm>
            <a:off x="4651067" y="4572159"/>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 name="矩形 5"/>
          <p:cNvSpPr/>
          <p:nvPr/>
        </p:nvSpPr>
        <p:spPr>
          <a:xfrm>
            <a:off x="7298030" y="5373216"/>
            <a:ext cx="864943"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4" presetClass="exit" presetSubtype="10" fill="hold" grpId="2" nodeType="clickEffect">
                                  <p:stCondLst>
                                    <p:cond delay="0"/>
                                  </p:stCondLst>
                                  <p:childTnLst>
                                    <p:animEffect transition="out" filter="randombar(horizontal)">
                                      <p:cBhvr>
                                        <p:cTn id="18" dur="500"/>
                                        <p:tgtEl>
                                          <p:spTgt spid="5"/>
                                        </p:tgtEl>
                                      </p:cBhvr>
                                    </p:animEffect>
                                    <p:set>
                                      <p:cBhvr>
                                        <p:cTn id="19" dur="1" fill="hold">
                                          <p:stCondLst>
                                            <p:cond delay="499"/>
                                          </p:stCondLst>
                                        </p:cTn>
                                        <p:tgtEl>
                                          <p:spTgt spid="5"/>
                                        </p:tgtEl>
                                        <p:attrNameLst>
                                          <p:attrName>style.visibility</p:attrName>
                                        </p:attrNameLst>
                                      </p:cBhvr>
                                      <p:to>
                                        <p:strVal val="hidden"/>
                                      </p:to>
                                    </p:se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4" presetClass="exit" presetSubtype="10" fill="hold" grpId="3" nodeType="clickEffect">
                                  <p:stCondLst>
                                    <p:cond delay="0"/>
                                  </p:stCondLst>
                                  <p:childTnLst>
                                    <p:animEffect transition="out" filter="randombar(horizontal)">
                                      <p:cBhvr>
                                        <p:cTn id="24" dur="500"/>
                                        <p:tgtEl>
                                          <p:spTgt spid="6"/>
                                        </p:tgtEl>
                                      </p:cBhvr>
                                    </p:animEffect>
                                    <p:set>
                                      <p:cBhvr>
                                        <p:cTn id="25"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P spid="5" grpId="2"/>
      <p:bldP spid="6" grpId="3"/>
    </p:bld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2310467"/>
            <a:ext cx="8128000" cy="249106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知识拓展新航路开辟的原因和条件</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ea typeface="楷体" pitchFamily="49" charset="-122"/>
                <a:cs typeface="Times New Roman" panose="02020603050405020304" pitchFamily="18" charset="0"/>
              </a:rPr>
              <a:t>经济根源</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西欧商品经济的发展和资本主义生产关系的发展。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ea typeface="楷体" pitchFamily="49" charset="-122"/>
                <a:cs typeface="Times New Roman" panose="02020603050405020304" pitchFamily="18" charset="0"/>
              </a:rPr>
              <a:t>社会原因</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欧洲人对黄金的追求</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传播天主教的热情。</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(3)</a:t>
            </a:r>
            <a:r>
              <a:rPr lang="zh-CN" altLang="zh-CN" sz="2200">
                <a:solidFill>
                  <a:srgbClr val="000000"/>
                </a:solidFill>
                <a:latin typeface="Times New Roman" pitchFamily="18" charset="0"/>
                <a:ea typeface="楷体" pitchFamily="49" charset="-122"/>
                <a:cs typeface="Times New Roman" panose="02020603050405020304" pitchFamily="18" charset="0"/>
              </a:rPr>
              <a:t>直接原因</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奥斯曼帝国控制着传统商路。</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(4)</a:t>
            </a:r>
            <a:r>
              <a:rPr lang="zh-CN" altLang="zh-CN" sz="2200">
                <a:solidFill>
                  <a:srgbClr val="000000"/>
                </a:solidFill>
                <a:latin typeface="Times New Roman" pitchFamily="18" charset="0"/>
                <a:ea typeface="楷体" pitchFamily="49" charset="-122"/>
                <a:cs typeface="Times New Roman" panose="02020603050405020304" pitchFamily="18" charset="0"/>
              </a:rPr>
              <a:t>技术条件</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航海技术、造船技术的进步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地理知识的扩充。</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(5)</a:t>
            </a:r>
            <a:r>
              <a:rPr lang="zh-CN" altLang="zh-CN" sz="2200">
                <a:solidFill>
                  <a:srgbClr val="000000"/>
                </a:solidFill>
                <a:latin typeface="Times New Roman" pitchFamily="18" charset="0"/>
                <a:ea typeface="楷体" pitchFamily="49" charset="-122"/>
                <a:cs typeface="Times New Roman" panose="02020603050405020304" pitchFamily="18" charset="0"/>
              </a:rPr>
              <a:t>政治条件</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西班牙和葡萄牙王室的支持。</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505471"/>
            <a:ext cx="8128000" cy="410105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三、工业革命与交通的发展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Arial" pitchFamily="34" charset="0"/>
                <a:ea typeface="黑体" panose="02010609060101010101" pitchFamily="2" charset="-122"/>
                <a:cs typeface="Times New Roman" panose="02020603050405020304" pitchFamily="18" charset="0"/>
              </a:rPr>
              <a:t>一</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Arial" pitchFamily="34" charset="0"/>
                <a:ea typeface="黑体" panose="02010609060101010101" pitchFamily="2" charset="-122"/>
                <a:cs typeface="Times New Roman" panose="02020603050405020304" pitchFamily="18" charset="0"/>
              </a:rPr>
              <a:t>陆路交通</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1</a:t>
            </a:r>
            <a:r>
              <a:rPr lang="en-US" altLang="zh-CN" sz="2200">
                <a:solidFill>
                  <a:srgbClr val="000000"/>
                </a:solidFill>
                <a:latin typeface="Times New Roman" pitchFamily="18" charset="0"/>
                <a:cs typeface="Times New Roman" panose="02020603050405020304" pitchFamily="18" charset="0"/>
              </a:rPr>
              <a:t>.1814</a:t>
            </a:r>
            <a:r>
              <a:rPr lang="zh-CN" altLang="zh-CN" sz="2200">
                <a:solidFill>
                  <a:srgbClr val="000000"/>
                </a:solidFill>
                <a:latin typeface="Times New Roman" pitchFamily="18" charset="0"/>
                <a:cs typeface="Times New Roman" panose="02020603050405020304" pitchFamily="18" charset="0"/>
              </a:rPr>
              <a:t>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斯蒂芬森改进了蒸汽机车。</a:t>
            </a:r>
            <a:r>
              <a:rPr lang="en-US" altLang="zh-CN" sz="2200">
                <a:solidFill>
                  <a:srgbClr val="000000"/>
                </a:solidFill>
                <a:latin typeface="Times New Roman" pitchFamily="18" charset="0"/>
                <a:cs typeface="Times New Roman" panose="02020603050405020304" pitchFamily="18" charset="0"/>
              </a:rPr>
              <a:t>19</a:t>
            </a:r>
            <a:r>
              <a:rPr lang="zh-CN" altLang="zh-CN" sz="2200">
                <a:solidFill>
                  <a:srgbClr val="000000"/>
                </a:solidFill>
                <a:latin typeface="Times New Roman" pitchFamily="18" charset="0"/>
                <a:cs typeface="Times New Roman" panose="02020603050405020304" pitchFamily="18" charset="0"/>
              </a:rPr>
              <a:t>世纪上半期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欧美各国纷纷修建铁路网</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人类步入</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铁路时代</a:t>
            </a:r>
            <a:r>
              <a:rPr lang="zh-CN"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2</a:t>
            </a:r>
            <a:r>
              <a:rPr lang="en-US" altLang="zh-CN" sz="2200">
                <a:solidFill>
                  <a:srgbClr val="000000"/>
                </a:solidFill>
                <a:latin typeface="Times New Roman" pitchFamily="18" charset="0"/>
                <a:cs typeface="Times New Roman" panose="02020603050405020304" pitchFamily="18" charset="0"/>
              </a:rPr>
              <a:t>.1881</a:t>
            </a:r>
            <a:r>
              <a:rPr lang="zh-CN" altLang="zh-CN" sz="2200">
                <a:solidFill>
                  <a:srgbClr val="000000"/>
                </a:solidFill>
                <a:latin typeface="Times New Roman" pitchFamily="18" charset="0"/>
                <a:cs typeface="Times New Roman" panose="02020603050405020304" pitchFamily="18" charset="0"/>
              </a:rPr>
              <a:t>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唐山至胥各庄的铁路建成</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这是中国人在自己国土上修建的第一条实用铁路。</a:t>
            </a:r>
            <a:r>
              <a:rPr lang="en-US" altLang="zh-CN" sz="2200">
                <a:solidFill>
                  <a:srgbClr val="000000"/>
                </a:solidFill>
                <a:latin typeface="Times New Roman" pitchFamily="18" charset="0"/>
                <a:cs typeface="Times New Roman" panose="02020603050405020304" pitchFamily="18" charset="0"/>
              </a:rPr>
              <a:t>1909</a:t>
            </a:r>
            <a:r>
              <a:rPr lang="zh-CN" altLang="zh-CN" sz="2200">
                <a:solidFill>
                  <a:srgbClr val="000000"/>
                </a:solidFill>
                <a:latin typeface="Times New Roman" pitchFamily="18" charset="0"/>
                <a:cs typeface="Times New Roman" panose="02020603050405020304" pitchFamily="18" charset="0"/>
              </a:rPr>
              <a:t>年竣工的</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京张铁路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是中国人自行设计和施工的第一条铁路干线</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由詹天佑主持修建。当时中国的铁路业主要掌握在列强手中。</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3</a:t>
            </a:r>
            <a:r>
              <a:rPr lang="en-US" altLang="zh-CN" sz="2200">
                <a:solidFill>
                  <a:srgbClr val="000000"/>
                </a:solidFill>
                <a:latin typeface="Times New Roman" pitchFamily="18" charset="0"/>
                <a:cs typeface="Times New Roman" panose="02020603050405020304" pitchFamily="18" charset="0"/>
              </a:rPr>
              <a:t>.19</a:t>
            </a:r>
            <a:r>
              <a:rPr lang="zh-CN" altLang="zh-CN" sz="2200">
                <a:solidFill>
                  <a:srgbClr val="000000"/>
                </a:solidFill>
                <a:latin typeface="Times New Roman" pitchFamily="18" charset="0"/>
                <a:cs typeface="Times New Roman" panose="02020603050405020304" pitchFamily="18" charset="0"/>
              </a:rPr>
              <a:t>世纪</a:t>
            </a:r>
            <a:r>
              <a:rPr lang="en-US" altLang="zh-CN" sz="2200">
                <a:solidFill>
                  <a:srgbClr val="000000"/>
                </a:solidFill>
                <a:latin typeface="Times New Roman" pitchFamily="18" charset="0"/>
                <a:cs typeface="Times New Roman" panose="02020603050405020304" pitchFamily="18" charset="0"/>
              </a:rPr>
              <a:t>80</a:t>
            </a:r>
            <a:r>
              <a:rPr lang="zh-CN" altLang="zh-CN" sz="2200">
                <a:solidFill>
                  <a:srgbClr val="000000"/>
                </a:solidFill>
                <a:latin typeface="Times New Roman" pitchFamily="18" charset="0"/>
                <a:cs typeface="Times New Roman" panose="02020603050405020304" pitchFamily="18" charset="0"/>
              </a:rPr>
              <a:t>年代</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德国人发明了汽车。但在</a:t>
            </a:r>
            <a:r>
              <a:rPr lang="en-US" altLang="zh-CN" sz="2200">
                <a:solidFill>
                  <a:srgbClr val="000000"/>
                </a:solidFill>
                <a:latin typeface="Times New Roman" pitchFamily="18" charset="0"/>
                <a:cs typeface="Times New Roman" panose="02020603050405020304" pitchFamily="18" charset="0"/>
              </a:rPr>
              <a:t>20</a:t>
            </a:r>
            <a:r>
              <a:rPr lang="zh-CN" altLang="zh-CN" sz="2200">
                <a:solidFill>
                  <a:srgbClr val="000000"/>
                </a:solidFill>
                <a:latin typeface="Times New Roman" pitchFamily="18" charset="0"/>
                <a:cs typeface="Times New Roman" panose="02020603050405020304" pitchFamily="18" charset="0"/>
              </a:rPr>
              <a:t>世纪以前</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汽车还不够普及。</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3183300" y="2770654"/>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 name="矩形 3"/>
          <p:cNvSpPr/>
          <p:nvPr/>
        </p:nvSpPr>
        <p:spPr>
          <a:xfrm>
            <a:off x="4777750" y="3576548"/>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Ls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091672"/>
            <a:ext cx="8128000" cy="492865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Arial" pitchFamily="34" charset="0"/>
                <a:ea typeface="黑体" panose="02010609060101010101" pitchFamily="2" charset="-122"/>
                <a:cs typeface="Times New Roman" panose="02020603050405020304" pitchFamily="18" charset="0"/>
              </a:rPr>
              <a:t>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Arial" pitchFamily="34" charset="0"/>
                <a:ea typeface="黑体" panose="02010609060101010101" pitchFamily="2" charset="-122"/>
                <a:cs typeface="Times New Roman" panose="02020603050405020304" pitchFamily="18" charset="0"/>
              </a:rPr>
              <a:t>海路交通</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1</a:t>
            </a:r>
            <a:r>
              <a:rPr lang="en-US" altLang="zh-CN" sz="2200">
                <a:solidFill>
                  <a:srgbClr val="000000"/>
                </a:solidFill>
                <a:latin typeface="Times New Roman" pitchFamily="18" charset="0"/>
                <a:cs typeface="Times New Roman" panose="02020603050405020304" pitchFamily="18" charset="0"/>
              </a:rPr>
              <a:t>.1807</a:t>
            </a:r>
            <a:r>
              <a:rPr lang="zh-CN" altLang="zh-CN" sz="2200">
                <a:solidFill>
                  <a:srgbClr val="000000"/>
                </a:solidFill>
                <a:latin typeface="Times New Roman" pitchFamily="18" charset="0"/>
                <a:cs typeface="Times New Roman" panose="02020603050405020304" pitchFamily="18" charset="0"/>
              </a:rPr>
              <a:t>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美国人富尔顿发明了汽船</a:t>
            </a:r>
            <a:r>
              <a:rPr lang="en-US" altLang="zh-CN" sz="2200">
                <a:solidFill>
                  <a:srgbClr val="000000"/>
                </a:solidFill>
                <a:latin typeface="Times New Roman" pitchFamily="18" charset="0"/>
                <a:cs typeface="Times New Roman" panose="02020603050405020304" pitchFamily="18" charset="0"/>
              </a:rPr>
              <a:t>;1812</a:t>
            </a:r>
            <a:r>
              <a:rPr lang="zh-CN" altLang="zh-CN" sz="2200">
                <a:solidFill>
                  <a:srgbClr val="000000"/>
                </a:solidFill>
                <a:latin typeface="Times New Roman" pitchFamily="18" charset="0"/>
                <a:cs typeface="Times New Roman" panose="02020603050405020304" pitchFamily="18" charset="0"/>
              </a:rPr>
              <a:t>年英国人制造的汽船试航成功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轮船出现。</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2</a:t>
            </a:r>
            <a:r>
              <a:rPr lang="en-US" altLang="zh-CN" sz="2200">
                <a:solidFill>
                  <a:srgbClr val="000000"/>
                </a:solidFill>
                <a:latin typeface="Times New Roman" pitchFamily="18" charset="0"/>
                <a:cs typeface="Times New Roman" panose="02020603050405020304" pitchFamily="18" charset="0"/>
              </a:rPr>
              <a:t>.19</a:t>
            </a:r>
            <a:r>
              <a:rPr lang="zh-CN" altLang="zh-CN" sz="2200">
                <a:solidFill>
                  <a:srgbClr val="000000"/>
                </a:solidFill>
                <a:latin typeface="Times New Roman" pitchFamily="18" charset="0"/>
                <a:cs typeface="Times New Roman" panose="02020603050405020304" pitchFamily="18" charset="0"/>
              </a:rPr>
              <a:t>世纪</a:t>
            </a:r>
            <a:r>
              <a:rPr lang="en-US" altLang="zh-CN" sz="2200">
                <a:solidFill>
                  <a:srgbClr val="000000"/>
                </a:solidFill>
                <a:latin typeface="Times New Roman" pitchFamily="18" charset="0"/>
                <a:cs typeface="Times New Roman" panose="02020603050405020304" pitchFamily="18" charset="0"/>
              </a:rPr>
              <a:t>60</a:t>
            </a:r>
            <a:r>
              <a:rPr lang="zh-CN" altLang="zh-CN" sz="2200">
                <a:solidFill>
                  <a:srgbClr val="000000"/>
                </a:solidFill>
                <a:latin typeface="Times New Roman" pitchFamily="18" charset="0"/>
                <a:cs typeface="Times New Roman" panose="02020603050405020304" pitchFamily="18" charset="0"/>
              </a:rPr>
              <a:t>年代中期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中国人建造的蒸汽动力轮船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黄鹄号</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试航成功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揭开了中国近代造船工业的序幕</a:t>
            </a:r>
            <a:r>
              <a:rPr lang="en-US" altLang="zh-CN" sz="2200">
                <a:solidFill>
                  <a:srgbClr val="000000"/>
                </a:solidFill>
                <a:latin typeface="Times New Roman" pitchFamily="18" charset="0"/>
                <a:cs typeface="Times New Roman" panose="02020603050405020304" pitchFamily="18" charset="0"/>
              </a:rPr>
              <a:t>;1872</a:t>
            </a:r>
            <a:r>
              <a:rPr lang="zh-CN" altLang="zh-CN" sz="2200">
                <a:solidFill>
                  <a:srgbClr val="000000"/>
                </a:solidFill>
                <a:latin typeface="Times New Roman" pitchFamily="18" charset="0"/>
                <a:cs typeface="Times New Roman" panose="02020603050405020304" pitchFamily="18" charset="0"/>
              </a:rPr>
              <a:t>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官督商办的轮船招商局在上海正式成立</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成为中国近代航运史上的里程碑。</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知识拓展</a:t>
            </a:r>
            <a:r>
              <a:rPr lang="zh-CN" altLang="zh-CN" sz="2200">
                <a:solidFill>
                  <a:srgbClr val="000000"/>
                </a:solidFill>
                <a:latin typeface="Times New Roman" pitchFamily="18" charset="0"/>
                <a:ea typeface="楷体" pitchFamily="49" charset="-122"/>
                <a:cs typeface="Times New Roman" panose="02020603050405020304" pitchFamily="18" charset="0"/>
              </a:rPr>
              <a:t>京张铁路是清政府排除英国、俄国等殖民主义者的阻挠</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委派詹天佑为京张铁路局总工程师修建的。它连接北京丰台区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经八达岭、居庸关、沙城、宣化等地至河北张家口</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全长约</a:t>
            </a:r>
            <a:r>
              <a:rPr lang="en-US" altLang="zh-CN" sz="2200">
                <a:solidFill>
                  <a:srgbClr val="000000"/>
                </a:solidFill>
                <a:latin typeface="Times New Roman" pitchFamily="18" charset="0"/>
                <a:cs typeface="Times New Roman" panose="02020603050405020304" pitchFamily="18" charset="0"/>
              </a:rPr>
              <a:t>200</a:t>
            </a:r>
            <a:r>
              <a:rPr lang="zh-CN" altLang="zh-CN" sz="2200">
                <a:solidFill>
                  <a:srgbClr val="000000"/>
                </a:solidFill>
                <a:latin typeface="Times New Roman" pitchFamily="18" charset="0"/>
                <a:ea typeface="楷体" pitchFamily="49" charset="-122"/>
                <a:cs typeface="Times New Roman" panose="02020603050405020304" pitchFamily="18" charset="0"/>
              </a:rPr>
              <a:t>千米</a:t>
            </a:r>
            <a:r>
              <a:rPr lang="en-US" altLang="zh-CN" sz="2200">
                <a:solidFill>
                  <a:srgbClr val="000000"/>
                </a:solidFill>
                <a:latin typeface="Times New Roman" pitchFamily="18" charset="0"/>
                <a:cs typeface="Times New Roman" panose="02020603050405020304" pitchFamily="18" charset="0"/>
              </a:rPr>
              <a:t>,1905</a:t>
            </a:r>
            <a:r>
              <a:rPr lang="zh-CN" altLang="zh-CN" sz="2200">
                <a:solidFill>
                  <a:srgbClr val="000000"/>
                </a:solidFill>
                <a:latin typeface="Times New Roman" pitchFamily="18" charset="0"/>
                <a:ea typeface="楷体" pitchFamily="49" charset="-122"/>
                <a:cs typeface="Times New Roman" panose="02020603050405020304" pitchFamily="18" charset="0"/>
              </a:rPr>
              <a:t>年</a:t>
            </a:r>
            <a:r>
              <a:rPr lang="en-US" altLang="zh-CN" sz="2200">
                <a:solidFill>
                  <a:srgbClr val="000000"/>
                </a:solidFill>
                <a:latin typeface="Times New Roman" pitchFamily="18" charset="0"/>
                <a:cs typeface="Times New Roman" panose="02020603050405020304" pitchFamily="18" charset="0"/>
              </a:rPr>
              <a:t>9</a:t>
            </a:r>
            <a:r>
              <a:rPr lang="zh-CN" altLang="zh-CN" sz="2200">
                <a:solidFill>
                  <a:srgbClr val="000000"/>
                </a:solidFill>
                <a:latin typeface="Times New Roman" pitchFamily="18" charset="0"/>
                <a:ea typeface="楷体" pitchFamily="49" charset="-122"/>
                <a:cs typeface="Times New Roman" panose="02020603050405020304" pitchFamily="18" charset="0"/>
              </a:rPr>
              <a:t>月开工修建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于</a:t>
            </a:r>
            <a:r>
              <a:rPr lang="en-US" altLang="zh-CN" sz="2200">
                <a:solidFill>
                  <a:srgbClr val="000000"/>
                </a:solidFill>
                <a:latin typeface="Times New Roman" pitchFamily="18" charset="0"/>
                <a:cs typeface="Times New Roman" panose="02020603050405020304" pitchFamily="18" charset="0"/>
              </a:rPr>
              <a:t>1909</a:t>
            </a:r>
            <a:r>
              <a:rPr lang="zh-CN" altLang="zh-CN" sz="2200">
                <a:solidFill>
                  <a:srgbClr val="000000"/>
                </a:solidFill>
                <a:latin typeface="Times New Roman" pitchFamily="18" charset="0"/>
                <a:ea typeface="楷体" pitchFamily="49" charset="-122"/>
                <a:cs typeface="Times New Roman" panose="02020603050405020304" pitchFamily="18" charset="0"/>
              </a:rPr>
              <a:t>年建成</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是中国首条不使用外国资金及人员</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由中国人自行设计建设并投入营运的铁路。詹天佑和京张铁路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以及蕴涵其中的民族精神成为中国人永远的骄傲。</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294804"/>
            <a:ext cx="8128000" cy="452239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四、交通与社会变迁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1</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交通的改进</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加强了各地的沟通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促进了政治、经济和文化发展。秦朝</a:t>
            </a:r>
            <a:r>
              <a:rPr lang="en-US" altLang="zh-CN" sz="2200">
                <a:solidFill>
                  <a:srgbClr val="000000"/>
                </a:solidFill>
                <a:latin typeface="Times New Roman"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车同轨</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政策和道路建设</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提高了国家的行政效率</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加强了中央集权</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促进不同地区的经济往来。</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2</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交通的改变影响了城市的发展。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清江浦因京杭大运河的疏通而崛起</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又因漕运路线的改变和津浦铁路的开通而衰落。</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京汉和陇海两大铁路开通后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郑州发展态势超越了洛阳与开封两大古都。</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(3)</a:t>
            </a:r>
            <a:r>
              <a:rPr lang="zh-CN" altLang="zh-CN" sz="2200">
                <a:solidFill>
                  <a:srgbClr val="000000"/>
                </a:solidFill>
                <a:latin typeface="Times New Roman" pitchFamily="18" charset="0"/>
                <a:cs typeface="Times New Roman" panose="02020603050405020304" pitchFamily="18" charset="0"/>
              </a:rPr>
              <a:t>美国的</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伊利</a:t>
            </a:r>
            <a:r>
              <a:rPr lang="zh-CN" altLang="zh-CN" sz="2200">
                <a:solidFill>
                  <a:srgbClr val="000000"/>
                </a:solidFill>
                <a:latin typeface="Times New Roman" pitchFamily="18" charset="0"/>
                <a:cs typeface="Times New Roman" panose="02020603050405020304" pitchFamily="18" charset="0"/>
              </a:rPr>
              <a:t>运河</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推动纽约成为国际化商贸中心。</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(4)</a:t>
            </a:r>
            <a:r>
              <a:rPr lang="zh-CN" altLang="zh-CN" sz="2200">
                <a:solidFill>
                  <a:srgbClr val="000000"/>
                </a:solidFill>
                <a:latin typeface="Times New Roman" pitchFamily="18" charset="0"/>
                <a:cs typeface="Times New Roman" panose="02020603050405020304" pitchFamily="18" charset="0"/>
              </a:rPr>
              <a:t>通海运河建成</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使曼彻斯特成为英国最重要的港口之一。</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1269059" y="2153404"/>
            <a:ext cx="864943"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 name="矩形 3"/>
          <p:cNvSpPr/>
          <p:nvPr/>
        </p:nvSpPr>
        <p:spPr>
          <a:xfrm>
            <a:off x="1755287" y="4961716"/>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Ls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矩形 2"/>
          <p:cNvSpPr>
            <a:spLocks noChangeAspect="1"/>
          </p:cNvSpPr>
          <p:nvPr/>
        </p:nvSpPr>
        <p:spPr>
          <a:xfrm>
            <a:off x="508000" y="2521133"/>
            <a:ext cx="8128000" cy="2069734"/>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3</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交通的改善方便了物品传递和信息交流。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唐朝水驿、陆驿和邮路发达。</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明朝出现民间通信机构</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民信局</a:t>
            </a:r>
            <a:r>
              <a:rPr lang="zh-CN"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(3)1897</a:t>
            </a:r>
            <a:r>
              <a:rPr lang="zh-CN" altLang="zh-CN" sz="2200">
                <a:solidFill>
                  <a:srgbClr val="000000"/>
                </a:solidFill>
                <a:latin typeface="Times New Roman" pitchFamily="18" charset="0"/>
                <a:cs typeface="Times New Roman" panose="02020603050405020304" pitchFamily="18" charset="0"/>
              </a:rPr>
              <a:t>年创办的大清邮政官局</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是近代中国国家邮政的开端。电报、电话也在晚清时传入中国。</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4" name="矩形 3"/>
          <p:cNvSpPr/>
          <p:nvPr/>
        </p:nvSpPr>
        <p:spPr>
          <a:xfrm>
            <a:off x="3718178" y="3382452"/>
            <a:ext cx="864943"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099206"/>
            <a:ext cx="8128000" cy="491358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b="1">
                <a:solidFill>
                  <a:srgbClr val="000000"/>
                </a:solidFill>
                <a:latin typeface="Times New Roman" pitchFamily="18" charset="0"/>
                <a:cs typeface="Times New Roman" panose="02020603050405020304" pitchFamily="18" charset="0"/>
              </a:rPr>
              <a:t>水陆交通的变迁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史料实证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材料一</a:t>
            </a:r>
            <a:r>
              <a:rPr lang="zh-CN" altLang="zh-CN" sz="2200">
                <a:solidFill>
                  <a:srgbClr val="000000"/>
                </a:solidFill>
                <a:latin typeface="Times New Roman" pitchFamily="18" charset="0"/>
                <a:cs typeface="Times New Roman" panose="02020603050405020304" pitchFamily="18" charset="0"/>
              </a:rPr>
              <a:t>　</a:t>
            </a:r>
            <a:r>
              <a:rPr lang="zh-CN" altLang="zh-CN" sz="2200">
                <a:solidFill>
                  <a:srgbClr val="000000"/>
                </a:solidFill>
                <a:latin typeface="Times New Roman" pitchFamily="18" charset="0"/>
                <a:ea typeface="楷体" pitchFamily="49" charset="-122"/>
                <a:cs typeface="Times New Roman" panose="02020603050405020304" pitchFamily="18" charset="0"/>
              </a:rPr>
              <a:t>秦始皇统一天下后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致力于全国交通网的建设。得益于国家统一和雄厚的财政实力</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秦朝形成了以公路交通为主</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辅以运河运输的交通体系。这一体系在六国自身交通体系的基础上</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呈现出统一、静态、闭合的特点。与秦帝国修建道路以维护自身统治不同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罗马修筑道路与其大规模的对外侵略战争有直接关系</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通过战争的大肆掠夺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罗马国库积累了大量财富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这又为修筑道路提供了充分的财力支持。最后罗马帝国形成了以地中海海运为主动脉、以公路交通为血管的交通体系</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呈现出囊括性、开放性的特征。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摘编自牛秋实、葛臻明《秦汉帝国与罗马帝国的</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楷体" pitchFamily="49" charset="-122"/>
                <a:cs typeface="Times New Roman" panose="02020603050405020304" pitchFamily="18" charset="0"/>
              </a:rPr>
              <a:t>交通及社会比较研究》等</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84784"/>
            <a:ext cx="8128000" cy="374871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材料二</a:t>
            </a:r>
            <a:r>
              <a:rPr lang="zh-CN" altLang="zh-CN" sz="2200">
                <a:solidFill>
                  <a:srgbClr val="000000"/>
                </a:solidFill>
                <a:latin typeface="Times New Roman" pitchFamily="18" charset="0"/>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1870—1900</a:t>
            </a:r>
            <a:r>
              <a:rPr lang="zh-CN" altLang="zh-CN" sz="2200">
                <a:solidFill>
                  <a:srgbClr val="000000"/>
                </a:solidFill>
                <a:latin typeface="Times New Roman" pitchFamily="18" charset="0"/>
                <a:ea typeface="楷体" pitchFamily="49" charset="-122"/>
                <a:cs typeface="Times New Roman" panose="02020603050405020304" pitchFamily="18" charset="0"/>
              </a:rPr>
              <a:t>年的铁路网</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单位</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千公里</a:t>
            </a:r>
            <a:r>
              <a:rPr lang="en-US" altLang="zh-CN" sz="2200" smtClean="0">
                <a:solidFill>
                  <a:srgbClr val="000000"/>
                </a:solidFill>
                <a:latin typeface="Times New Roman" pitchFamily="18" charset="0"/>
                <a:cs typeface="Times New Roman" panose="02020603050405020304" pitchFamily="18" charset="0"/>
              </a:rPr>
              <a:t>)</a:t>
            </a:r>
          </a:p>
          <a:p>
            <a:pPr>
              <a:lnSpc>
                <a:spcPct val="120000"/>
              </a:lnSpc>
              <a:spcAft>
                <a:spcPct val="0"/>
              </a:spcAft>
              <a:tabLst>
                <a:tab pos="1188085"/>
                <a:tab pos="2163445"/>
                <a:tab pos="3142615"/>
                <a:tab pos="4190365"/>
              </a:tabLst>
            </a:pPr>
            <a:endParaRPr lang="en-US" altLang="zh-CN" sz="2200" smtClean="0">
              <a:solidFill>
                <a:srgbClr val="000000"/>
              </a:solidFill>
              <a:latin typeface="Times New Roman" pitchFamily="18" charset="0"/>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endParaRPr lang="en-US" altLang="zh-CN" sz="2200">
              <a:solidFill>
                <a:srgbClr val="000000"/>
              </a:solidFill>
              <a:latin typeface="Times New Roman" pitchFamily="18" charset="0"/>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endParaRPr lang="en-US" altLang="zh-CN" sz="2200" smtClean="0">
              <a:solidFill>
                <a:srgbClr val="000000"/>
              </a:solidFill>
              <a:latin typeface="Times New Roman" pitchFamily="18" charset="0"/>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endParaRPr lang="en-US" altLang="zh-CN" sz="2200">
              <a:solidFill>
                <a:srgbClr val="000000"/>
              </a:solidFill>
              <a:latin typeface="Times New Roman" pitchFamily="18" charset="0"/>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endParaRPr lang="en-US" altLang="zh-CN" sz="2200" smtClean="0">
              <a:solidFill>
                <a:srgbClr val="000000"/>
              </a:solidFill>
              <a:latin typeface="Times New Roman" pitchFamily="18" charset="0"/>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endParaRPr lang="en-US" altLang="zh-CN" sz="2200">
              <a:solidFill>
                <a:srgbClr val="000000"/>
              </a:solidFill>
              <a:latin typeface="Times New Roman" pitchFamily="18" charset="0"/>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摘编自吴于廑、齐世荣主编《世界史</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近代史编》</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下</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7999" y="1986595"/>
          <a:ext cx="8128002" cy="2514600"/>
        </p:xfrm>
        <a:graphic>
          <a:graphicData uri="http://schemas.openxmlformats.org/drawingml/2006/table">
            <a:tbl>
              <a:tblPr firstRow="1" firstCol="1" bandRow="1"/>
              <a:tblGrid>
                <a:gridCol w="1354667"/>
                <a:gridCol w="1354667"/>
                <a:gridCol w="1354667"/>
                <a:gridCol w="1354667"/>
                <a:gridCol w="1354667"/>
                <a:gridCol w="1354667"/>
              </a:tblGrid>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年份</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全世界</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欧洲</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美洲</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亚洲</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非洲</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1870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210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105</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93</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8</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2</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1880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372</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169</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175</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16</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5</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1890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617</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224</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331</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34</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9</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1900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760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284</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402</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60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20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724265"/>
            <a:ext cx="8128000" cy="166346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读史技巧</a:t>
            </a:r>
            <a:r>
              <a:rPr lang="zh-CN" altLang="zh-CN" sz="2200">
                <a:solidFill>
                  <a:srgbClr val="000000"/>
                </a:solidFill>
                <a:latin typeface="Times New Roman" pitchFamily="18" charset="0"/>
                <a:ea typeface="楷体" pitchFamily="49" charset="-122"/>
                <a:cs typeface="Times New Roman" panose="02020603050405020304" pitchFamily="18" charset="0"/>
              </a:rPr>
              <a:t>两则材料依据时空观念</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概括了水陆交通的发展历程。材料一从目的、形式和特征等方面叙述了秦帝国与罗马帝国交通体系的不同特征</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材料二叙述了</a:t>
            </a:r>
            <a:r>
              <a:rPr lang="en-US" altLang="zh-CN" sz="2200">
                <a:solidFill>
                  <a:srgbClr val="000000"/>
                </a:solidFill>
                <a:latin typeface="Times New Roman" pitchFamily="18" charset="0"/>
                <a:cs typeface="Times New Roman" panose="02020603050405020304" pitchFamily="18" charset="0"/>
              </a:rPr>
              <a:t>1870—1900</a:t>
            </a:r>
            <a:r>
              <a:rPr lang="zh-CN" altLang="zh-CN" sz="2200">
                <a:solidFill>
                  <a:srgbClr val="000000"/>
                </a:solidFill>
                <a:latin typeface="Times New Roman" pitchFamily="18" charset="0"/>
                <a:ea typeface="楷体" pitchFamily="49" charset="-122"/>
                <a:cs typeface="Times New Roman" panose="02020603050405020304" pitchFamily="18" charset="0"/>
              </a:rPr>
              <a:t>年的世界铁路网发展的不平衡性</a:t>
            </a:r>
            <a:r>
              <a:rPr lang="zh-CN" altLang="zh-CN" sz="2200" smtClean="0">
                <a:solidFill>
                  <a:srgbClr val="000000"/>
                </a:solidFill>
                <a:latin typeface="Times New Roman" pitchFamily="18" charset="0"/>
                <a:ea typeface="楷体" pitchFamily="49" charset="-122"/>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97936"/>
            <a:ext cx="8128000" cy="411612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互动探究</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根据材料一并结合所学知识</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概括秦帝国与罗马帝国交通体系的不同点。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根据材料二并结合所学知识</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归纳</a:t>
            </a:r>
            <a:r>
              <a:rPr lang="en-US" altLang="zh-CN" sz="2200">
                <a:solidFill>
                  <a:srgbClr val="000000"/>
                </a:solidFill>
                <a:latin typeface="Times New Roman" pitchFamily="18" charset="0"/>
                <a:cs typeface="Times New Roman" panose="02020603050405020304" pitchFamily="18" charset="0"/>
              </a:rPr>
              <a:t>19</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世纪后期世界铁路交通发展的原因。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提示</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ea typeface="楷体" pitchFamily="49" charset="-122"/>
                <a:cs typeface="Times New Roman" panose="02020603050405020304" pitchFamily="18" charset="0"/>
              </a:rPr>
              <a:t>不同点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秦帝国以维护统治为目的</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罗马帝国与对外侵略联系紧密</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秦帝国以公路为主、运河为辅</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罗马帝国以海运为主</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公路为辅</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秦帝国交通体系呈现闭合的特点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罗马帝国交通体系呈现开放的特点。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ea typeface="楷体" pitchFamily="49" charset="-122"/>
                <a:cs typeface="Times New Roman" panose="02020603050405020304" pitchFamily="18" charset="0"/>
              </a:rPr>
              <a:t>原因</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第二次工业革命的推动</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资本主义经济的迅速发展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西方列强对外殖民扩张和资本输出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世界经济发展不平衡。</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randombar(horizontal)">
                                      <p:cBhvr>
                                        <p:cTn id="7" dur="500"/>
                                        <p:tgtEl>
                                          <p:spTgt spid="2">
                                            <p:txEl>
                                              <p:pRg st="2" end="2"/>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2">
                                            <p:txEl>
                                              <p:pRg st="3" end="3"/>
                                            </p:txEl>
                                          </p:spTgt>
                                        </p:tgtEl>
                                        <p:attrNameLst>
                                          <p:attrName>style.visibility</p:attrName>
                                        </p:attrNameLst>
                                      </p:cBhvr>
                                      <p:to>
                                        <p:strVal val="visible"/>
                                      </p:to>
                                    </p:set>
                                    <p:animEffect transition="in" filter="randombar(horizontal)">
                                      <p:cBhvr>
                                        <p:cTn id="10"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681641"/>
            <a:ext cx="8128000" cy="374871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历史解释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世界交通的发展历程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从原始社会到</a:t>
            </a:r>
            <a:r>
              <a:rPr lang="en-US" altLang="zh-CN" sz="2200">
                <a:solidFill>
                  <a:srgbClr val="000000"/>
                </a:solidFill>
                <a:latin typeface="Times New Roman" pitchFamily="18" charset="0"/>
                <a:cs typeface="Times New Roman" panose="02020603050405020304" pitchFamily="18" charset="0"/>
              </a:rPr>
              <a:t>19</a:t>
            </a:r>
            <a:r>
              <a:rPr lang="zh-CN" altLang="zh-CN" sz="2200">
                <a:solidFill>
                  <a:srgbClr val="000000"/>
                </a:solidFill>
                <a:latin typeface="Times New Roman" pitchFamily="18" charset="0"/>
                <a:cs typeface="Times New Roman" panose="02020603050405020304" pitchFamily="18" charset="0"/>
              </a:rPr>
              <a:t>世纪</a:t>
            </a:r>
            <a:r>
              <a:rPr lang="en-US" altLang="zh-CN" sz="2200">
                <a:solidFill>
                  <a:srgbClr val="000000"/>
                </a:solidFill>
                <a:latin typeface="Times New Roman" pitchFamily="18" charset="0"/>
                <a:cs typeface="Times New Roman" panose="02020603050405020304" pitchFamily="18" charset="0"/>
              </a:rPr>
              <a:t>20</a:t>
            </a:r>
            <a:r>
              <a:rPr lang="zh-CN" altLang="zh-CN" sz="2200">
                <a:solidFill>
                  <a:srgbClr val="000000"/>
                </a:solidFill>
                <a:latin typeface="Times New Roman" pitchFamily="18" charset="0"/>
                <a:cs typeface="Times New Roman" panose="02020603050405020304" pitchFamily="18" charset="0"/>
              </a:rPr>
              <a:t>年代</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水上运输阶段</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itchFamily="18" charset="0"/>
                <a:cs typeface="Times New Roman" panose="02020603050405020304" pitchFamily="18" charset="0"/>
              </a:rPr>
              <a:t>原始社会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随着人类活动范围的扩大</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为了求得生存和发展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出现了最早的交通工具</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筏和独木舟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以后逐渐出现了车。船和车的使用</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使得邮递业、客运业、货运业发展起来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逐渐出现了专门从事运输的商人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运输业开始萌芽。车的出现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促进了道路的发展。如秦朝就修筑了全国统一的道路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形成了以咸阳为中心的向外辐射的驰道</a:t>
            </a:r>
            <a:r>
              <a:rPr lang="zh-CN" altLang="zh-CN" sz="2200" smtClean="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p:cNvSpPr>
            <a:spLocks noChangeAspect="1"/>
          </p:cNvSpPr>
          <p:nvPr/>
        </p:nvSpPr>
        <p:spPr>
          <a:xfrm>
            <a:off x="508000" y="1114470"/>
            <a:ext cx="8128000" cy="533492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itchFamily="18" charset="0"/>
                <a:cs typeface="Times New Roman" panose="02020603050405020304" pitchFamily="18" charset="0"/>
              </a:rPr>
              <a:t>随着人类对河流和海洋认识的深化、造船技术的进步、新航路的开辟、指南针的使用、人工运河的开凿</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内河运输和沿海海洋运输发展迅速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商朝就掌握了木板造船技术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隋朝就开凿了世界上最早、规模最大的大运河</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汉朝时就开辟了</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海上丝绸之路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。在地中海地区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古代腓尼基人曾以造船和航海而著称于世。这个时期船舶主要靠人力拉纤、划撑</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以小帆船为主。</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③</a:t>
            </a:r>
            <a:r>
              <a:rPr lang="en-US" altLang="zh-CN" sz="2200">
                <a:solidFill>
                  <a:srgbClr val="000000"/>
                </a:solidFill>
                <a:latin typeface="Times New Roman" pitchFamily="18" charset="0"/>
                <a:cs typeface="Times New Roman" panose="02020603050405020304" pitchFamily="18" charset="0"/>
              </a:rPr>
              <a:t>14</a:t>
            </a:r>
            <a:r>
              <a:rPr lang="zh-CN" altLang="zh-CN" sz="2200">
                <a:solidFill>
                  <a:srgbClr val="000000"/>
                </a:solidFill>
                <a:latin typeface="Times New Roman" pitchFamily="18" charset="0"/>
                <a:cs typeface="Times New Roman" panose="02020603050405020304" pitchFamily="18" charset="0"/>
              </a:rPr>
              <a:t>世纪以后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出现了以风力为动力的远程三桅帆船。凭借这些大帆船以及改进了的航海设备和航海技术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欧洲人离开了自己的海岸</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开辟了新航路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进行了环球航行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发现了新大陆</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这让世界主要的大洋和大陆之间建立了直接联系</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环球交通网络逐渐建立。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cs typeface="Times New Roman" panose="02020603050405020304" pitchFamily="18" charset="0"/>
              </a:rPr>
              <a:t>这一时期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水上运输同以人力、畜力为动力的陆上运输工具相比</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无论从运输能力和运输成本</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还是从方便程度上比较</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都处于优势地位</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因而称为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水运阶段</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8603"/>
            <a:ext cx="8128000" cy="3694794"/>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从</a:t>
            </a:r>
            <a:r>
              <a:rPr lang="en-US" altLang="zh-CN" sz="2200">
                <a:solidFill>
                  <a:srgbClr val="000000"/>
                </a:solidFill>
                <a:latin typeface="Times New Roman" pitchFamily="18" charset="0"/>
                <a:cs typeface="Times New Roman" panose="02020603050405020304" pitchFamily="18" charset="0"/>
              </a:rPr>
              <a:t>19</a:t>
            </a:r>
            <a:r>
              <a:rPr lang="zh-CN" altLang="zh-CN" sz="2200">
                <a:solidFill>
                  <a:srgbClr val="000000"/>
                </a:solidFill>
                <a:latin typeface="Times New Roman" pitchFamily="18" charset="0"/>
                <a:cs typeface="Times New Roman" panose="02020603050405020304" pitchFamily="18" charset="0"/>
              </a:rPr>
              <a:t>世纪</a:t>
            </a:r>
            <a:r>
              <a:rPr lang="en-US" altLang="zh-CN" sz="2200">
                <a:solidFill>
                  <a:srgbClr val="000000"/>
                </a:solidFill>
                <a:latin typeface="Times New Roman" pitchFamily="18" charset="0"/>
                <a:cs typeface="Times New Roman" panose="02020603050405020304" pitchFamily="18" charset="0"/>
              </a:rPr>
              <a:t>30</a:t>
            </a:r>
            <a:r>
              <a:rPr lang="zh-CN" altLang="zh-CN" sz="2200">
                <a:solidFill>
                  <a:srgbClr val="000000"/>
                </a:solidFill>
                <a:latin typeface="Times New Roman" pitchFamily="18" charset="0"/>
                <a:cs typeface="Times New Roman" panose="02020603050405020304" pitchFamily="18" charset="0"/>
              </a:rPr>
              <a:t>年代到</a:t>
            </a:r>
            <a:r>
              <a:rPr lang="en-US" altLang="zh-CN" sz="2200">
                <a:solidFill>
                  <a:srgbClr val="000000"/>
                </a:solidFill>
                <a:latin typeface="Times New Roman" pitchFamily="18" charset="0"/>
                <a:cs typeface="Times New Roman" panose="02020603050405020304" pitchFamily="18" charset="0"/>
              </a:rPr>
              <a:t>20</a:t>
            </a:r>
            <a:r>
              <a:rPr lang="zh-CN" altLang="zh-CN" sz="2200">
                <a:solidFill>
                  <a:srgbClr val="000000"/>
                </a:solidFill>
                <a:latin typeface="Times New Roman" pitchFamily="18" charset="0"/>
                <a:cs typeface="Times New Roman" panose="02020603050405020304" pitchFamily="18" charset="0"/>
              </a:rPr>
              <a:t>世纪</a:t>
            </a:r>
            <a:r>
              <a:rPr lang="en-US" altLang="zh-CN" sz="2200">
                <a:solidFill>
                  <a:srgbClr val="000000"/>
                </a:solidFill>
                <a:latin typeface="Times New Roman" pitchFamily="18" charset="0"/>
                <a:cs typeface="Times New Roman" panose="02020603050405020304" pitchFamily="18" charset="0"/>
              </a:rPr>
              <a:t>30</a:t>
            </a:r>
            <a:r>
              <a:rPr lang="zh-CN" altLang="zh-CN" sz="2200">
                <a:solidFill>
                  <a:srgbClr val="000000"/>
                </a:solidFill>
                <a:latin typeface="Times New Roman" pitchFamily="18" charset="0"/>
                <a:cs typeface="Times New Roman" panose="02020603050405020304" pitchFamily="18" charset="0"/>
              </a:rPr>
              <a:t>年代</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铁路运输阶段</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en-US" altLang="zh-CN" sz="2200">
                <a:solidFill>
                  <a:srgbClr val="000000"/>
                </a:solidFill>
                <a:latin typeface="Times New Roman" pitchFamily="18" charset="0"/>
                <a:cs typeface="Times New Roman" panose="02020603050405020304" pitchFamily="18" charset="0"/>
              </a:rPr>
              <a:t>18</a:t>
            </a:r>
            <a:r>
              <a:rPr lang="zh-CN" altLang="zh-CN" sz="2200">
                <a:solidFill>
                  <a:srgbClr val="000000"/>
                </a:solidFill>
                <a:latin typeface="Times New Roman" pitchFamily="18" charset="0"/>
                <a:cs typeface="Times New Roman" panose="02020603050405020304" pitchFamily="18" charset="0"/>
              </a:rPr>
              <a:t>世纪</a:t>
            </a:r>
            <a:r>
              <a:rPr lang="en-US" altLang="zh-CN" sz="2200">
                <a:solidFill>
                  <a:srgbClr val="000000"/>
                </a:solidFill>
                <a:latin typeface="Times New Roman" pitchFamily="18" charset="0"/>
                <a:cs typeface="Times New Roman" panose="02020603050405020304" pitchFamily="18" charset="0"/>
              </a:rPr>
              <a:t>80</a:t>
            </a:r>
            <a:r>
              <a:rPr lang="zh-CN" altLang="zh-CN" sz="2200">
                <a:solidFill>
                  <a:srgbClr val="000000"/>
                </a:solidFill>
                <a:latin typeface="Times New Roman" pitchFamily="18" charset="0"/>
                <a:cs typeface="Times New Roman" panose="02020603050405020304" pitchFamily="18" charset="0"/>
              </a:rPr>
              <a:t>年代到</a:t>
            </a:r>
            <a:r>
              <a:rPr lang="en-US" altLang="zh-CN" sz="2200">
                <a:solidFill>
                  <a:srgbClr val="000000"/>
                </a:solidFill>
                <a:latin typeface="Times New Roman" pitchFamily="18" charset="0"/>
                <a:cs typeface="Times New Roman" panose="02020603050405020304" pitchFamily="18" charset="0"/>
              </a:rPr>
              <a:t>19</a:t>
            </a:r>
            <a:r>
              <a:rPr lang="zh-CN" altLang="zh-CN" sz="2200">
                <a:solidFill>
                  <a:srgbClr val="000000"/>
                </a:solidFill>
                <a:latin typeface="Times New Roman" pitchFamily="18" charset="0"/>
                <a:cs typeface="Times New Roman" panose="02020603050405020304" pitchFamily="18" charset="0"/>
              </a:rPr>
              <a:t>世纪初</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蒸汽机相继用于船舶和火车上。蒸汽机的发明是人类历史上一个重要的里程碑。由于动力的改变</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交通运输有了突飞猛进的发展。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en-US" altLang="zh-CN" sz="2200">
                <a:solidFill>
                  <a:srgbClr val="000000"/>
                </a:solidFill>
                <a:latin typeface="Times New Roman" pitchFamily="18" charset="0"/>
                <a:cs typeface="Times New Roman" panose="02020603050405020304" pitchFamily="18" charset="0"/>
              </a:rPr>
              <a:t>1814</a:t>
            </a:r>
            <a:r>
              <a:rPr lang="zh-CN" altLang="zh-CN" sz="2200">
                <a:solidFill>
                  <a:srgbClr val="000000"/>
                </a:solidFill>
                <a:latin typeface="Times New Roman" pitchFamily="18" charset="0"/>
                <a:cs typeface="Times New Roman" panose="02020603050405020304" pitchFamily="18" charset="0"/>
              </a:rPr>
              <a:t>年斯蒂芬森改进了蒸汽机车。</a:t>
            </a:r>
            <a:r>
              <a:rPr lang="en-US" altLang="zh-CN" sz="2200">
                <a:solidFill>
                  <a:srgbClr val="000000"/>
                </a:solidFill>
                <a:latin typeface="Times New Roman" pitchFamily="18" charset="0"/>
                <a:cs typeface="Times New Roman" panose="02020603050405020304" pitchFamily="18" charset="0"/>
              </a:rPr>
              <a:t>19</a:t>
            </a:r>
            <a:r>
              <a:rPr lang="zh-CN" altLang="zh-CN" sz="2200">
                <a:solidFill>
                  <a:srgbClr val="000000"/>
                </a:solidFill>
                <a:latin typeface="Times New Roman" pitchFamily="18" charset="0"/>
                <a:cs typeface="Times New Roman" panose="02020603050405020304" pitchFamily="18" charset="0"/>
              </a:rPr>
              <a:t>世纪上半期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欧美各国纷纷修建铁路网</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人类步入铁路时代。</a:t>
            </a:r>
            <a:r>
              <a:rPr lang="zh-CN" altLang="zh-CN" sz="2200">
                <a:solidFill>
                  <a:srgbClr val="000000"/>
                </a:solidFill>
                <a:latin typeface="NEU-BZ-S92"/>
                <a:ea typeface="Times New Roman" panose="02020603050405020304" pitchFamily="18" charset="0"/>
                <a:cs typeface="Times New Roman" panose="02020603050405020304" pitchFamily="18" charset="0"/>
              </a:rPr>
              <a:t> </a:t>
            </a:r>
            <a:r>
              <a:rPr lang="zh-CN" altLang="zh-CN" sz="2200">
                <a:solidFill>
                  <a:srgbClr val="000000"/>
                </a:solidFill>
                <a:latin typeface="Times New Roman" pitchFamily="18" charset="0"/>
                <a:cs typeface="Times New Roman" panose="02020603050405020304" pitchFamily="18" charset="0"/>
              </a:rPr>
              <a:t>由于铁路能够高速地、大量地运输旅客和物资</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几乎垄断了当时的运输</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成了当时最新、最好的交通运输工具。欧美各国掀起了铁路建设的高潮</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并扩展到亚非拉地区。</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p:cNvSpPr>
            <a:spLocks noChangeAspect="1"/>
          </p:cNvSpPr>
          <p:nvPr/>
        </p:nvSpPr>
        <p:spPr>
          <a:xfrm>
            <a:off x="508000" y="1099206"/>
            <a:ext cx="8128000" cy="491358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(3)</a:t>
            </a:r>
            <a:r>
              <a:rPr lang="zh-CN" altLang="zh-CN" sz="2200">
                <a:solidFill>
                  <a:srgbClr val="000000"/>
                </a:solidFill>
                <a:latin typeface="Times New Roman" pitchFamily="18" charset="0"/>
                <a:cs typeface="Times New Roman" panose="02020603050405020304" pitchFamily="18" charset="0"/>
              </a:rPr>
              <a:t>从</a:t>
            </a:r>
            <a:r>
              <a:rPr lang="en-US" altLang="zh-CN" sz="2200">
                <a:solidFill>
                  <a:srgbClr val="000000"/>
                </a:solidFill>
                <a:latin typeface="Times New Roman" pitchFamily="18" charset="0"/>
                <a:cs typeface="Times New Roman" panose="02020603050405020304" pitchFamily="18" charset="0"/>
              </a:rPr>
              <a:t>20</a:t>
            </a:r>
            <a:r>
              <a:rPr lang="zh-CN" altLang="zh-CN" sz="2200">
                <a:solidFill>
                  <a:srgbClr val="000000"/>
                </a:solidFill>
                <a:latin typeface="Times New Roman" pitchFamily="18" charset="0"/>
                <a:cs typeface="Times New Roman" panose="02020603050405020304" pitchFamily="18" charset="0"/>
              </a:rPr>
              <a:t>世纪</a:t>
            </a:r>
            <a:r>
              <a:rPr lang="en-US" altLang="zh-CN" sz="2200">
                <a:solidFill>
                  <a:srgbClr val="000000"/>
                </a:solidFill>
                <a:latin typeface="Times New Roman" pitchFamily="18" charset="0"/>
                <a:cs typeface="Times New Roman" panose="02020603050405020304" pitchFamily="18" charset="0"/>
              </a:rPr>
              <a:t>30</a:t>
            </a:r>
            <a:r>
              <a:rPr lang="zh-CN" altLang="zh-CN" sz="2200">
                <a:solidFill>
                  <a:srgbClr val="000000"/>
                </a:solidFill>
                <a:latin typeface="Times New Roman" pitchFamily="18" charset="0"/>
                <a:cs typeface="Times New Roman" panose="02020603050405020304" pitchFamily="18" charset="0"/>
              </a:rPr>
              <a:t>年代到</a:t>
            </a:r>
            <a:r>
              <a:rPr lang="en-US" altLang="zh-CN" sz="2200">
                <a:solidFill>
                  <a:srgbClr val="000000"/>
                </a:solidFill>
                <a:latin typeface="Times New Roman" pitchFamily="18" charset="0"/>
                <a:cs typeface="Times New Roman" panose="02020603050405020304" pitchFamily="18" charset="0"/>
              </a:rPr>
              <a:t>20</a:t>
            </a:r>
            <a:r>
              <a:rPr lang="zh-CN" altLang="zh-CN" sz="2200">
                <a:solidFill>
                  <a:srgbClr val="000000"/>
                </a:solidFill>
                <a:latin typeface="Times New Roman" pitchFamily="18" charset="0"/>
                <a:cs typeface="Times New Roman" panose="02020603050405020304" pitchFamily="18" charset="0"/>
              </a:rPr>
              <a:t>世纪</a:t>
            </a:r>
            <a:r>
              <a:rPr lang="en-US" altLang="zh-CN" sz="2200">
                <a:solidFill>
                  <a:srgbClr val="000000"/>
                </a:solidFill>
                <a:latin typeface="Times New Roman" pitchFamily="18" charset="0"/>
                <a:cs typeface="Times New Roman" panose="02020603050405020304" pitchFamily="18" charset="0"/>
              </a:rPr>
              <a:t>50</a:t>
            </a:r>
            <a:r>
              <a:rPr lang="zh-CN" altLang="zh-CN" sz="2200">
                <a:solidFill>
                  <a:srgbClr val="000000"/>
                </a:solidFill>
                <a:latin typeface="Times New Roman" pitchFamily="18" charset="0"/>
                <a:cs typeface="Times New Roman" panose="02020603050405020304" pitchFamily="18" charset="0"/>
              </a:rPr>
              <a:t>年代</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公路、航空和管道运输阶段</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itchFamily="18" charset="0"/>
                <a:cs typeface="Times New Roman" panose="02020603050405020304" pitchFamily="18" charset="0"/>
              </a:rPr>
              <a:t>随着汽车工业的发展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公路运输悄然兴起。由于公路运输机动灵活、迅速方便</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不仅在短途运输方面显示出优越性</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而且随着大载重专用货车、各种完善的长途客车和高速公路的出现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在长途运输方面显示出优越性。</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itchFamily="18" charset="0"/>
                <a:cs typeface="Times New Roman" panose="02020603050405020304" pitchFamily="18" charset="0"/>
              </a:rPr>
              <a:t>世界航空产生于</a:t>
            </a:r>
            <a:r>
              <a:rPr lang="en-US" altLang="zh-CN" sz="2200">
                <a:solidFill>
                  <a:srgbClr val="000000"/>
                </a:solidFill>
                <a:latin typeface="Times New Roman" pitchFamily="18" charset="0"/>
                <a:cs typeface="Times New Roman" panose="02020603050405020304" pitchFamily="18" charset="0"/>
              </a:rPr>
              <a:t>19</a:t>
            </a:r>
            <a:r>
              <a:rPr lang="zh-CN" altLang="zh-CN" sz="2200">
                <a:solidFill>
                  <a:srgbClr val="000000"/>
                </a:solidFill>
                <a:latin typeface="Times New Roman" pitchFamily="18" charset="0"/>
                <a:cs typeface="Times New Roman" panose="02020603050405020304" pitchFamily="18" charset="0"/>
              </a:rPr>
              <a:t>世纪末</a:t>
            </a:r>
            <a:r>
              <a:rPr lang="en-US" altLang="zh-CN" sz="2200">
                <a:solidFill>
                  <a:srgbClr val="000000"/>
                </a:solidFill>
                <a:latin typeface="Times New Roman" pitchFamily="18" charset="0"/>
                <a:cs typeface="Times New Roman" panose="02020603050405020304" pitchFamily="18" charset="0"/>
              </a:rPr>
              <a:t>20</a:t>
            </a:r>
            <a:r>
              <a:rPr lang="zh-CN" altLang="zh-CN" sz="2200">
                <a:solidFill>
                  <a:srgbClr val="000000"/>
                </a:solidFill>
                <a:latin typeface="Times New Roman" pitchFamily="18" charset="0"/>
                <a:cs typeface="Times New Roman" panose="02020603050405020304" pitchFamily="18" charset="0"/>
              </a:rPr>
              <a:t>世纪初。由于航空运输在速度上的优势</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不仅在旅客运输方面占重要地位</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在货运方面发展也很快。</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③</a:t>
            </a:r>
            <a:r>
              <a:rPr lang="zh-CN" altLang="zh-CN" sz="2200">
                <a:solidFill>
                  <a:srgbClr val="000000"/>
                </a:solidFill>
                <a:latin typeface="Times New Roman" pitchFamily="18" charset="0"/>
                <a:cs typeface="Times New Roman" panose="02020603050405020304" pitchFamily="18" charset="0"/>
              </a:rPr>
              <a:t>随着石油工业的发展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管道运输开始崭露头角。</a:t>
            </a:r>
            <a:r>
              <a:rPr lang="en-US" altLang="zh-CN" sz="2200">
                <a:solidFill>
                  <a:srgbClr val="000000"/>
                </a:solidFill>
                <a:latin typeface="Times New Roman" pitchFamily="18" charset="0"/>
                <a:cs typeface="Times New Roman" panose="02020603050405020304" pitchFamily="18" charset="0"/>
              </a:rPr>
              <a:t>19</a:t>
            </a:r>
            <a:r>
              <a:rPr lang="zh-CN" altLang="zh-CN" sz="2200">
                <a:solidFill>
                  <a:srgbClr val="000000"/>
                </a:solidFill>
                <a:latin typeface="Times New Roman" pitchFamily="18" charset="0"/>
                <a:cs typeface="Times New Roman" panose="02020603050405020304" pitchFamily="18" charset="0"/>
              </a:rPr>
              <a:t>世纪</a:t>
            </a:r>
            <a:r>
              <a:rPr lang="en-US" altLang="zh-CN" sz="2200">
                <a:solidFill>
                  <a:srgbClr val="000000"/>
                </a:solidFill>
                <a:latin typeface="Times New Roman" pitchFamily="18" charset="0"/>
                <a:cs typeface="Times New Roman" panose="02020603050405020304" pitchFamily="18" charset="0"/>
              </a:rPr>
              <a:t>60</a:t>
            </a:r>
            <a:r>
              <a:rPr lang="zh-CN" altLang="zh-CN" sz="2200">
                <a:solidFill>
                  <a:srgbClr val="000000"/>
                </a:solidFill>
                <a:latin typeface="Times New Roman" pitchFamily="18" charset="0"/>
                <a:cs typeface="Times New Roman" panose="02020603050405020304" pitchFamily="18" charset="0"/>
              </a:rPr>
              <a:t>年代</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美国出现第一条木质的专供输油管道</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由于管道运输具有成本低、输送方便、有连续性的特点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目前它主要运输的货物是原油、成品油、天然气、矿砂和煤浆等化工流体。</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2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114868"/>
            <a:ext cx="8128000" cy="2882264"/>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(4)20</a:t>
            </a:r>
            <a:r>
              <a:rPr lang="zh-CN" altLang="zh-CN" sz="2200">
                <a:solidFill>
                  <a:srgbClr val="000000"/>
                </a:solidFill>
                <a:latin typeface="Times New Roman" pitchFamily="18" charset="0"/>
                <a:cs typeface="Times New Roman" panose="02020603050405020304" pitchFamily="18" charset="0"/>
              </a:rPr>
              <a:t>世纪</a:t>
            </a:r>
            <a:r>
              <a:rPr lang="en-US" altLang="zh-CN" sz="2200">
                <a:solidFill>
                  <a:srgbClr val="000000"/>
                </a:solidFill>
                <a:latin typeface="Times New Roman" pitchFamily="18" charset="0"/>
                <a:cs typeface="Times New Roman" panose="02020603050405020304" pitchFamily="18" charset="0"/>
              </a:rPr>
              <a:t>50</a:t>
            </a:r>
            <a:r>
              <a:rPr lang="zh-CN" altLang="zh-CN" sz="2200">
                <a:solidFill>
                  <a:srgbClr val="000000"/>
                </a:solidFill>
                <a:latin typeface="Times New Roman" pitchFamily="18" charset="0"/>
                <a:cs typeface="Times New Roman" panose="02020603050405020304" pitchFamily="18" charset="0"/>
              </a:rPr>
              <a:t>年代以来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综合运输阶段</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20</a:t>
            </a:r>
            <a:r>
              <a:rPr lang="zh-CN" altLang="zh-CN" sz="2200">
                <a:solidFill>
                  <a:srgbClr val="000000"/>
                </a:solidFill>
                <a:latin typeface="Times New Roman" pitchFamily="18" charset="0"/>
                <a:cs typeface="Times New Roman" panose="02020603050405020304" pitchFamily="18" charset="0"/>
              </a:rPr>
              <a:t>世纪</a:t>
            </a:r>
            <a:r>
              <a:rPr lang="en-US" altLang="zh-CN" sz="2200">
                <a:solidFill>
                  <a:srgbClr val="000000"/>
                </a:solidFill>
                <a:latin typeface="Times New Roman" pitchFamily="18" charset="0"/>
                <a:cs typeface="Times New Roman" panose="02020603050405020304" pitchFamily="18" charset="0"/>
              </a:rPr>
              <a:t>50</a:t>
            </a:r>
            <a:r>
              <a:rPr lang="zh-CN" altLang="zh-CN" sz="2200">
                <a:solidFill>
                  <a:srgbClr val="000000"/>
                </a:solidFill>
                <a:latin typeface="Times New Roman" pitchFamily="18" charset="0"/>
                <a:cs typeface="Times New Roman" panose="02020603050405020304" pitchFamily="18" charset="0"/>
              </a:rPr>
              <a:t>年代以来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人们开始认识到在交通运输业的发展过程中</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水运、铁路、公路、航空和管道五种运输方式是相互制约、相互影响的</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许多国家开始有计划地进行综合运输</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协调各种运输方式之间的关系</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其重点是进行水运、铁路、公路、航空和管道运输之间的分工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发挥各种运输方式的优势</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各显其能</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开展联运</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构建海陆空立体交通的综合运输体系。</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2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099206"/>
            <a:ext cx="8128000" cy="491358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典例剖析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例题</a:t>
            </a:r>
            <a:r>
              <a:rPr lang="en-US" altLang="zh-CN" sz="2200" b="1">
                <a:solidFill>
                  <a:srgbClr val="000000"/>
                </a:solidFill>
                <a:latin typeface="Times New Roman" pitchFamily="18" charset="0"/>
                <a:cs typeface="Times New Roman" panose="02020603050405020304" pitchFamily="18" charset="0"/>
              </a:rPr>
              <a:t>1</a:t>
            </a:r>
            <a:r>
              <a:rPr lang="en-US" altLang="zh-CN" sz="2200">
                <a:solidFill>
                  <a:srgbClr val="000000"/>
                </a:solidFill>
                <a:latin typeface="Times New Roman" pitchFamily="18" charset="0"/>
                <a:cs typeface="Times New Roman" panose="02020603050405020304" pitchFamily="18" charset="0"/>
              </a:rPr>
              <a:t>“1830</a:t>
            </a:r>
            <a:r>
              <a:rPr lang="zh-CN" altLang="zh-CN" sz="2200">
                <a:solidFill>
                  <a:srgbClr val="000000"/>
                </a:solidFill>
                <a:latin typeface="Times New Roman" pitchFamily="18" charset="0"/>
                <a:cs typeface="Times New Roman" panose="02020603050405020304" pitchFamily="18" charset="0"/>
              </a:rPr>
              <a:t>年以后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的英国</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公路和水路受到了铁路的挑战……短短数年内</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铁路支配了长途运输</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能够以比在公路或运河上所可能有的更快的速度和更低廉的成本运送旅客和货物。</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关于铁路运输业的发展表述正确的是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cs typeface="Times New Roman" panose="02020603050405020304" pitchFamily="18" charset="0"/>
              </a:rPr>
              <a:t>内燃机的发明是进入铁路时代的先决条件</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cs typeface="Times New Roman" panose="02020603050405020304" pitchFamily="18" charset="0"/>
              </a:rPr>
              <a:t>美国人为铁路交通事业作出了突出的贡献</a:t>
            </a:r>
            <a:r>
              <a:rPr lang="en-US" altLang="zh-CN" sz="2200">
                <a:solidFill>
                  <a:srgbClr val="000000"/>
                </a:solidFill>
                <a:latin typeface="Times New Roman" pitchFamily="18" charset="0"/>
                <a:cs typeface="Times New Roman" panose="02020603050405020304" pitchFamily="18" charset="0"/>
              </a:rPr>
              <a:t> </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cs typeface="Times New Roman" panose="02020603050405020304" pitchFamily="18" charset="0"/>
              </a:rPr>
              <a:t>速度快、成本低的特点是其迅速发展的原因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cs typeface="Times New Roman" panose="02020603050405020304" pitchFamily="18" charset="0"/>
              </a:rPr>
              <a:t>第二次工业革命为其发展提供良好的科技环境</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题目立意</a:t>
            </a:r>
            <a:r>
              <a:rPr lang="zh-CN" altLang="zh-CN" sz="2200">
                <a:solidFill>
                  <a:srgbClr val="000000"/>
                </a:solidFill>
                <a:latin typeface="Times New Roman" pitchFamily="18" charset="0"/>
                <a:ea typeface="楷体" pitchFamily="49" charset="-122"/>
                <a:cs typeface="Times New Roman" panose="02020603050405020304" pitchFamily="18" charset="0"/>
              </a:rPr>
              <a:t>本题以工业革命时期英国铁路运输业的发展的史实为依托</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从公路和水路受到了铁路的挑战的角度考查历史解释和史料实证等学科素养。</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6" end="6"/>
                                            </p:txEl>
                                          </p:spTgt>
                                        </p:tgtEl>
                                        <p:attrNameLst>
                                          <p:attrName>style.visibility</p:attrName>
                                        </p:attrNameLst>
                                      </p:cBhvr>
                                      <p:to>
                                        <p:strVal val="visible"/>
                                      </p:to>
                                    </p:set>
                                    <p:animEffect transition="in" filter="randombar(horizontal)">
                                      <p:cBhvr>
                                        <p:cTn id="7"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095941"/>
            <a:ext cx="1391728"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解题</a:t>
            </a:r>
            <a:r>
              <a:rPr lang="zh-CN" altLang="zh-CN" sz="2200" smtClean="0">
                <a:solidFill>
                  <a:srgbClr val="FF0000"/>
                </a:solidFill>
                <a:latin typeface="Arial" pitchFamily="34" charset="0"/>
                <a:ea typeface="黑体" panose="02010609060101010101" pitchFamily="2" charset="-122"/>
                <a:cs typeface="Times New Roman" panose="02020603050405020304" pitchFamily="18" charset="0"/>
              </a:rPr>
              <a:t>指导</a:t>
            </a:r>
            <a:r>
              <a:rPr lang="en-US" altLang="zh-CN" sz="2200" smtClean="0">
                <a:solidFill>
                  <a:srgbClr val="FF0000"/>
                </a:solidFill>
                <a:latin typeface="Arial"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8000" y="1625028"/>
          <a:ext cx="8128000" cy="4023360"/>
        </p:xfrm>
        <a:graphic>
          <a:graphicData uri="http://schemas.openxmlformats.org/drawingml/2006/table">
            <a:tbl>
              <a:tblPr firstRow="1" firstCol="1" bandRow="1"/>
              <a:tblGrid>
                <a:gridCol w="607616"/>
                <a:gridCol w="7520384"/>
              </a:tblGrid>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选项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分析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A</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楷体" pitchFamily="49" charset="-122"/>
                          <a:cs typeface="Times New Roman" panose="02020603050405020304" pitchFamily="18" charset="0"/>
                        </a:rPr>
                        <a:t>蒸汽机的发明是铁路时代到来的先决条件</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故</a:t>
                      </a:r>
                      <a:r>
                        <a:rPr lang="en-US" sz="2200">
                          <a:solidFill>
                            <a:srgbClr val="000000"/>
                          </a:solidFill>
                          <a:effectLst/>
                          <a:latin typeface="Times New Roman" pitchFamily="18" charset="0"/>
                          <a:ea typeface="宋体" pitchFamily="2" charset="-122"/>
                          <a:cs typeface="Times New Roman" panose="02020603050405020304" pitchFamily="18" charset="0"/>
                        </a:rPr>
                        <a:t>A</a:t>
                      </a:r>
                      <a:r>
                        <a:rPr lang="zh-CN" sz="2200">
                          <a:solidFill>
                            <a:srgbClr val="000000"/>
                          </a:solidFill>
                          <a:effectLst/>
                          <a:latin typeface="Times New Roman" pitchFamily="18" charset="0"/>
                          <a:ea typeface="楷体"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B</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楷体" pitchFamily="49" charset="-122"/>
                          <a:cs typeface="Times New Roman" panose="02020603050405020304" pitchFamily="18" charset="0"/>
                        </a:rPr>
                        <a:t>火车是英国人斯蒂芬森于</a:t>
                      </a:r>
                      <a:r>
                        <a:rPr lang="en-US" sz="2200">
                          <a:solidFill>
                            <a:srgbClr val="000000"/>
                          </a:solidFill>
                          <a:effectLst/>
                          <a:latin typeface="Times New Roman" pitchFamily="18" charset="0"/>
                          <a:ea typeface="宋体" pitchFamily="2" charset="-122"/>
                          <a:cs typeface="Times New Roman" panose="02020603050405020304" pitchFamily="18" charset="0"/>
                        </a:rPr>
                        <a:t>1814</a:t>
                      </a:r>
                      <a:r>
                        <a:rPr lang="zh-CN" sz="2200">
                          <a:solidFill>
                            <a:srgbClr val="000000"/>
                          </a:solidFill>
                          <a:effectLst/>
                          <a:latin typeface="Times New Roman" pitchFamily="18" charset="0"/>
                          <a:ea typeface="楷体" pitchFamily="49" charset="-122"/>
                          <a:cs typeface="Times New Roman" panose="02020603050405020304" pitchFamily="18" charset="0"/>
                        </a:rPr>
                        <a:t>年发明的</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早期铁路事业最发达的是英国</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故</a:t>
                      </a:r>
                      <a:r>
                        <a:rPr lang="en-US" sz="2200">
                          <a:solidFill>
                            <a:srgbClr val="000000"/>
                          </a:solidFill>
                          <a:effectLst/>
                          <a:latin typeface="Times New Roman" pitchFamily="18" charset="0"/>
                          <a:ea typeface="宋体" pitchFamily="2" charset="-122"/>
                          <a:cs typeface="Times New Roman" panose="02020603050405020304" pitchFamily="18" charset="0"/>
                        </a:rPr>
                        <a:t>B</a:t>
                      </a:r>
                      <a:r>
                        <a:rPr lang="zh-CN" sz="2200">
                          <a:solidFill>
                            <a:srgbClr val="000000"/>
                          </a:solidFill>
                          <a:effectLst/>
                          <a:latin typeface="Times New Roman" pitchFamily="18" charset="0"/>
                          <a:ea typeface="楷体"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C</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楷体" pitchFamily="49" charset="-122"/>
                          <a:cs typeface="Times New Roman" panose="02020603050405020304" pitchFamily="18" charset="0"/>
                        </a:rPr>
                        <a:t>题干材料</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铁路支配了长途运输</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能够以比在公路或运河上所可能有的更快的速度和更低廉的成本运送旅客和货物</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反映了铁路运输具有速度快、成本低的特点</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故</a:t>
                      </a:r>
                      <a:r>
                        <a:rPr lang="en-US" sz="2200">
                          <a:solidFill>
                            <a:srgbClr val="000000"/>
                          </a:solidFill>
                          <a:effectLst/>
                          <a:latin typeface="Times New Roman" pitchFamily="18" charset="0"/>
                          <a:ea typeface="宋体" pitchFamily="2" charset="-122"/>
                          <a:cs typeface="Times New Roman" panose="02020603050405020304" pitchFamily="18" charset="0"/>
                        </a:rPr>
                        <a:t>C</a:t>
                      </a:r>
                      <a:r>
                        <a:rPr lang="zh-CN" sz="2200">
                          <a:solidFill>
                            <a:srgbClr val="000000"/>
                          </a:solidFill>
                          <a:effectLst/>
                          <a:latin typeface="Times New Roman" pitchFamily="18" charset="0"/>
                          <a:ea typeface="楷体" pitchFamily="49" charset="-122"/>
                          <a:cs typeface="Times New Roman" panose="02020603050405020304" pitchFamily="18" charset="0"/>
                        </a:rPr>
                        <a:t>项正确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D</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楷体" pitchFamily="49" charset="-122"/>
                          <a:cs typeface="Times New Roman" panose="02020603050405020304" pitchFamily="18" charset="0"/>
                        </a:rPr>
                        <a:t>铁路运输业是第一次工业革命的重大成就</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故</a:t>
                      </a:r>
                      <a:r>
                        <a:rPr lang="en-US" sz="2200">
                          <a:solidFill>
                            <a:srgbClr val="000000"/>
                          </a:solidFill>
                          <a:effectLst/>
                          <a:latin typeface="Times New Roman" pitchFamily="18" charset="0"/>
                          <a:ea typeface="宋体" pitchFamily="2" charset="-122"/>
                          <a:cs typeface="Times New Roman" panose="02020603050405020304" pitchFamily="18" charset="0"/>
                        </a:rPr>
                        <a:t>D</a:t>
                      </a:r>
                      <a:r>
                        <a:rPr lang="zh-CN" sz="2200">
                          <a:solidFill>
                            <a:srgbClr val="000000"/>
                          </a:solidFill>
                          <a:effectLst/>
                          <a:latin typeface="Times New Roman" pitchFamily="18" charset="0"/>
                          <a:ea typeface="楷体"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4" name="矩形 3"/>
          <p:cNvSpPr>
            <a:spLocks noChangeAspect="1"/>
          </p:cNvSpPr>
          <p:nvPr/>
        </p:nvSpPr>
        <p:spPr>
          <a:xfrm>
            <a:off x="508000" y="5661248"/>
            <a:ext cx="1007007"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smtClean="0">
                <a:solidFill>
                  <a:srgbClr val="000000"/>
                </a:solidFill>
                <a:latin typeface="Times New Roman" pitchFamily="18" charset="0"/>
                <a:cs typeface="Times New Roman" panose="02020603050405020304" pitchFamily="18" charset="0"/>
              </a:rPr>
              <a:t>C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302338"/>
            <a:ext cx="8128000" cy="450732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b="1">
                <a:solidFill>
                  <a:srgbClr val="000000"/>
                </a:solidFill>
                <a:latin typeface="Times New Roman" pitchFamily="18" charset="0"/>
                <a:cs typeface="Times New Roman" panose="02020603050405020304" pitchFamily="18" charset="0"/>
              </a:rPr>
              <a:t>交通运输的影响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史料实证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材料一</a:t>
            </a:r>
            <a:r>
              <a:rPr lang="zh-CN" altLang="zh-CN" sz="2200">
                <a:solidFill>
                  <a:srgbClr val="000000"/>
                </a:solidFill>
                <a:latin typeface="Times New Roman" pitchFamily="18" charset="0"/>
                <a:cs typeface="Times New Roman" panose="02020603050405020304" pitchFamily="18" charset="0"/>
              </a:rPr>
              <a:t>　</a:t>
            </a:r>
            <a:r>
              <a:rPr lang="zh-CN" altLang="zh-CN" sz="2200">
                <a:solidFill>
                  <a:srgbClr val="000000"/>
                </a:solidFill>
                <a:latin typeface="Times New Roman" pitchFamily="18" charset="0"/>
                <a:ea typeface="楷体" pitchFamily="49" charset="-122"/>
                <a:cs typeface="Times New Roman" panose="02020603050405020304" pitchFamily="18" charset="0"/>
              </a:rPr>
              <a:t>古代城市内部的交通主要是依靠步行、畜力车为主</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城市局限在半径约为不到</a:t>
            </a:r>
            <a:r>
              <a:rPr lang="en-US" altLang="zh-CN" sz="2200">
                <a:solidFill>
                  <a:srgbClr val="000000"/>
                </a:solidFill>
                <a:latin typeface="Times New Roman" pitchFamily="18" charset="0"/>
                <a:cs typeface="Times New Roman" panose="02020603050405020304" pitchFamily="18" charset="0"/>
              </a:rPr>
              <a:t>4</a:t>
            </a:r>
            <a:r>
              <a:rPr lang="zh-CN" altLang="zh-CN" sz="2200">
                <a:solidFill>
                  <a:srgbClr val="000000"/>
                </a:solidFill>
                <a:latin typeface="Times New Roman" pitchFamily="18" charset="0"/>
                <a:ea typeface="楷体" pitchFamily="49" charset="-122"/>
                <a:cs typeface="Times New Roman" panose="02020603050405020304" pitchFamily="18" charset="0"/>
              </a:rPr>
              <a:t>千米的集中布局平面内。沿交通干线驿站、驿铺非常繁密</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而且水路也设驿铺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供给交通工具和食宿</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大大便利了商旅……古代的城市内部主要交通干线为过境交通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城市作为地域性的中心具备防御功能</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城内重兵把守</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城市扼守在交通要道上</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在主要交通道路两侧形成一定的商业、市场等交换、消费场所</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从而使沿交通干线古代城市形成</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串联</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型分布。</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摘编自张洪恩、黎克继《浅析中国古代交通方式</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楷体" pitchFamily="49" charset="-122"/>
                <a:cs typeface="Times New Roman" panose="02020603050405020304" pitchFamily="18" charset="0"/>
              </a:rPr>
              <a:t>对城市发展的影响》</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3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091672"/>
            <a:ext cx="8128000" cy="492865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材料二</a:t>
            </a:r>
            <a:r>
              <a:rPr lang="zh-CN" altLang="zh-CN" sz="2200">
                <a:solidFill>
                  <a:srgbClr val="000000"/>
                </a:solidFill>
                <a:latin typeface="Times New Roman" pitchFamily="18" charset="0"/>
                <a:cs typeface="Times New Roman" panose="02020603050405020304" pitchFamily="18" charset="0"/>
              </a:rPr>
              <a:t>　</a:t>
            </a:r>
            <a:r>
              <a:rPr lang="zh-CN" altLang="zh-CN" sz="2200">
                <a:solidFill>
                  <a:srgbClr val="000000"/>
                </a:solidFill>
                <a:latin typeface="Times New Roman" pitchFamily="18" charset="0"/>
                <a:ea typeface="楷体" pitchFamily="49" charset="-122"/>
                <a:cs typeface="Times New Roman" panose="02020603050405020304" pitchFamily="18" charset="0"/>
              </a:rPr>
              <a:t>近代以来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随着中国城市社会经济的转型与发展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大量的移民不断地从各地涌入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传统城市交通已经不能满足城市发展的需要……</a:t>
            </a:r>
            <a:r>
              <a:rPr lang="en-US" altLang="zh-CN" sz="2200">
                <a:solidFill>
                  <a:srgbClr val="000000"/>
                </a:solidFill>
                <a:latin typeface="Times New Roman" pitchFamily="18" charset="0"/>
                <a:cs typeface="Times New Roman" panose="02020603050405020304" pitchFamily="18" charset="0"/>
              </a:rPr>
              <a:t>19</a:t>
            </a:r>
            <a:r>
              <a:rPr lang="zh-CN" altLang="zh-CN" sz="2200">
                <a:solidFill>
                  <a:srgbClr val="000000"/>
                </a:solidFill>
                <a:latin typeface="Times New Roman" pitchFamily="18" charset="0"/>
                <a:ea typeface="楷体" pitchFamily="49" charset="-122"/>
                <a:cs typeface="Times New Roman" panose="02020603050405020304" pitchFamily="18" charset="0"/>
              </a:rPr>
              <a:t>世纪末</a:t>
            </a:r>
            <a:r>
              <a:rPr lang="en-US" altLang="zh-CN" sz="2200">
                <a:solidFill>
                  <a:srgbClr val="000000"/>
                </a:solidFill>
                <a:latin typeface="Times New Roman" pitchFamily="18" charset="0"/>
                <a:cs typeface="Times New Roman" panose="02020603050405020304" pitchFamily="18" charset="0"/>
              </a:rPr>
              <a:t>20</a:t>
            </a:r>
            <a:r>
              <a:rPr lang="zh-CN" altLang="zh-CN" sz="2200">
                <a:solidFill>
                  <a:srgbClr val="000000"/>
                </a:solidFill>
                <a:latin typeface="Times New Roman" pitchFamily="18" charset="0"/>
                <a:ea typeface="楷体" pitchFamily="49" charset="-122"/>
                <a:cs typeface="Times New Roman" panose="02020603050405020304" pitchFamily="18" charset="0"/>
              </a:rPr>
              <a:t>世纪初</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中国许多城市都开始有意识地实施城市交通的规划建设工程</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为新式公共交通的发展提供了良好的基础条件</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电车、公共汽车在许多城市相继出现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标志着中国逐步进入新式公共交通时代</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电车的出现促使城市的发展重心由旧城及河流沿岸向电车沿线转移</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改变了传统城市的空间模式。</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摘编自鲍成志《试论新式公共交通兴起</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楷体" pitchFamily="49" charset="-122"/>
                <a:cs typeface="Times New Roman" panose="02020603050405020304" pitchFamily="18" charset="0"/>
              </a:rPr>
              <a:t>与近代中国城市发展》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读史技巧</a:t>
            </a:r>
            <a:r>
              <a:rPr lang="zh-CN" altLang="zh-CN" sz="2200">
                <a:solidFill>
                  <a:srgbClr val="000000"/>
                </a:solidFill>
                <a:latin typeface="Times New Roman" pitchFamily="18" charset="0"/>
                <a:ea typeface="楷体" pitchFamily="49" charset="-122"/>
                <a:cs typeface="Times New Roman" panose="02020603050405020304" pitchFamily="18" charset="0"/>
              </a:rPr>
              <a:t>材料主要从时空观念素养方面介绍了中国古代交通和近代中国城市交通发展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特别是介绍了古代交通城市发展的影响和近代工业文明的成果传入中国后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改变了传统城市的空间模式。</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3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94804"/>
            <a:ext cx="8128000" cy="452239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互动探究</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根据材料一</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概括中国古代交通的特点及对城市发展的影响。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根据材料二并结合所学知识</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分析近代中国城市交通发展的原因。综合上述材料</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谈谈你对城市与交通关系的认识。</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提示</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ea typeface="楷体" pitchFamily="49" charset="-122"/>
                <a:cs typeface="Times New Roman" panose="02020603050405020304" pitchFamily="18" charset="0"/>
              </a:rPr>
              <a:t>特点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交通工具落后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交通干线驿站较多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城市内交通干线主要为过境交通。</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楷体" pitchFamily="49" charset="-122"/>
                <a:cs typeface="Times New Roman" panose="02020603050405020304" pitchFamily="18" charset="0"/>
              </a:rPr>
              <a:t>影响</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导致城市规模小</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影响城市功能</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带动城市商品经济发展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影响城市布局。</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ea typeface="楷体" pitchFamily="49" charset="-122"/>
                <a:cs typeface="Times New Roman" panose="02020603050405020304" pitchFamily="18" charset="0"/>
              </a:rPr>
              <a:t>原因</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城市化进程的加快</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城市工商业的发展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政府政策的推动</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西方工业文明的传入。</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楷体" pitchFamily="49" charset="-122"/>
                <a:cs typeface="Times New Roman" panose="02020603050405020304" pitchFamily="18" charset="0"/>
              </a:rPr>
              <a:t>关系</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城市发展推动交通发展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交通进步推动城市发展。</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randombar(horizontal)">
                                      <p:cBhvr>
                                        <p:cTn id="7" dur="500"/>
                                        <p:tgtEl>
                                          <p:spTgt spid="2">
                                            <p:txEl>
                                              <p:pRg st="2" end="2"/>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2">
                                            <p:txEl>
                                              <p:pRg st="3" end="3"/>
                                            </p:txEl>
                                          </p:spTgt>
                                        </p:tgtEl>
                                        <p:attrNameLst>
                                          <p:attrName>style.visibility</p:attrName>
                                        </p:attrNameLst>
                                      </p:cBhvr>
                                      <p:to>
                                        <p:strVal val="visible"/>
                                      </p:to>
                                    </p:set>
                                    <p:animEffect transition="in" filter="randombar(horizontal)">
                                      <p:cBhvr>
                                        <p:cTn id="10" dur="500"/>
                                        <p:tgtEl>
                                          <p:spTgt spid="2">
                                            <p:txEl>
                                              <p:pRg st="3" end="3"/>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animEffect transition="in" filter="randombar(horizontal)">
                                      <p:cBhvr>
                                        <p:cTn id="13" dur="500"/>
                                        <p:tgtEl>
                                          <p:spTgt spid="2">
                                            <p:txEl>
                                              <p:pRg st="4" end="4"/>
                                            </p:txEl>
                                          </p:spTgt>
                                        </p:tgtEl>
                                      </p:cBhvr>
                                    </p:animEffect>
                                  </p:childTnLst>
                                </p:cTn>
                              </p:par>
                              <p:par>
                                <p:cTn id="14" presetID="14" presetClass="entr" presetSubtype="10" fill="hold" nodeType="withEffect">
                                  <p:stCondLst>
                                    <p:cond delay="0"/>
                                  </p:stCondLst>
                                  <p:childTnLst>
                                    <p:set>
                                      <p:cBhvr>
                                        <p:cTn id="15" dur="1" fill="hold">
                                          <p:stCondLst>
                                            <p:cond delay="0"/>
                                          </p:stCondLst>
                                        </p:cTn>
                                        <p:tgtEl>
                                          <p:spTgt spid="2">
                                            <p:txEl>
                                              <p:pRg st="5" end="5"/>
                                            </p:txEl>
                                          </p:spTgt>
                                        </p:tgtEl>
                                        <p:attrNameLst>
                                          <p:attrName>style.visibility</p:attrName>
                                        </p:attrNameLst>
                                      </p:cBhvr>
                                      <p:to>
                                        <p:strVal val="visible"/>
                                      </p:to>
                                    </p:set>
                                    <p:animEffect transition="in" filter="randombar(horizontal)">
                                      <p:cBhvr>
                                        <p:cTn id="16"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099206"/>
            <a:ext cx="8128000" cy="491358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历史解释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交通运输的新变化对近代中国社会生活的影响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积极方面</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itchFamily="18" charset="0"/>
                <a:cs typeface="Times New Roman" panose="02020603050405020304" pitchFamily="18" charset="0"/>
              </a:rPr>
              <a:t>促进经济发展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改变了人们的通讯手段和出行方式</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一定程度上转变了人们的思想观念。</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itchFamily="18" charset="0"/>
                <a:cs typeface="Times New Roman" panose="02020603050405020304" pitchFamily="18" charset="0"/>
              </a:rPr>
              <a:t>大大增强了中外联系</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促进了中国的经济与社会发展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使人们的生活多姿多彩</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社会生活多样化</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③</a:t>
            </a:r>
            <a:r>
              <a:rPr lang="zh-CN" altLang="zh-CN" sz="2200">
                <a:solidFill>
                  <a:srgbClr val="000000"/>
                </a:solidFill>
                <a:latin typeface="Times New Roman" pitchFamily="18" charset="0"/>
                <a:cs typeface="Times New Roman" panose="02020603050405020304" pitchFamily="18" charset="0"/>
              </a:rPr>
              <a:t>抵制了列强的侵略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鼓舞了中国人民的爱国救亡斗志</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增强了民族自信心。</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④</a:t>
            </a:r>
            <a:r>
              <a:rPr lang="zh-CN" altLang="zh-CN" sz="2200">
                <a:solidFill>
                  <a:srgbClr val="000000"/>
                </a:solidFill>
                <a:latin typeface="Times New Roman" pitchFamily="18" charset="0"/>
                <a:cs typeface="Times New Roman" panose="02020603050405020304" pitchFamily="18" charset="0"/>
              </a:rPr>
              <a:t>推动了贸易发展和市场开辟的进程</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促进了中国城市化发展进程。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消极方面</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具有半殖民地半封建社会的烙印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加重了中国的半殖民地化程度。</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3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505471"/>
            <a:ext cx="8128000" cy="410105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典例剖析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例题</a:t>
            </a:r>
            <a:r>
              <a:rPr lang="en-US" altLang="zh-CN" sz="2200" b="1">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詹天佑《京张铁路工程纪略》自序</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张家口距京师驿路计四百余里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既属重镇</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又当孔道</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不但互市之要区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实亦西北之屏藩地……以此项路工实关大局……</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由此推断</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京张铁路的修筑</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cs typeface="Times New Roman" panose="02020603050405020304" pitchFamily="18" charset="0"/>
              </a:rPr>
              <a:t>推动了交通的近代化进程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cs typeface="Times New Roman" panose="02020603050405020304" pitchFamily="18" charset="0"/>
              </a:rPr>
              <a:t>使中国出现铁路建设的一个高潮</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cs typeface="Times New Roman" panose="02020603050405020304" pitchFamily="18" charset="0"/>
              </a:rPr>
              <a:t>遭到封建顽固势力的反对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cs typeface="Times New Roman" panose="02020603050405020304" pitchFamily="18" charset="0"/>
              </a:rPr>
              <a:t>有利于促进经济交流与巩固边防</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题目立意</a:t>
            </a:r>
            <a:r>
              <a:rPr lang="zh-CN" altLang="zh-CN" sz="2200">
                <a:solidFill>
                  <a:srgbClr val="000000"/>
                </a:solidFill>
                <a:latin typeface="Times New Roman" pitchFamily="18" charset="0"/>
                <a:ea typeface="楷体" pitchFamily="49" charset="-122"/>
                <a:cs typeface="Times New Roman" panose="02020603050405020304" pitchFamily="18" charset="0"/>
              </a:rPr>
              <a:t>本题以京张铁路为依托</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从京张铁路的历史作用考查历史解释和史料实证等学科素养。</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6" end="6"/>
                                            </p:txEl>
                                          </p:spTgt>
                                        </p:tgtEl>
                                        <p:attrNameLst>
                                          <p:attrName>style.visibility</p:attrName>
                                        </p:attrNameLst>
                                      </p:cBhvr>
                                      <p:to>
                                        <p:strVal val="visible"/>
                                      </p:to>
                                    </p:set>
                                    <p:animEffect transition="in" filter="randombar(horizontal)">
                                      <p:cBhvr>
                                        <p:cTn id="7"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p:cNvSpPr>
            <a:spLocks noChangeAspect="1"/>
          </p:cNvSpPr>
          <p:nvPr/>
        </p:nvSpPr>
        <p:spPr>
          <a:xfrm>
            <a:off x="508000" y="1196752"/>
            <a:ext cx="1391728"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解题</a:t>
            </a:r>
            <a:r>
              <a:rPr lang="zh-CN" altLang="zh-CN" sz="2200" smtClean="0">
                <a:solidFill>
                  <a:srgbClr val="FF0000"/>
                </a:solidFill>
                <a:latin typeface="Arial" pitchFamily="34" charset="0"/>
                <a:ea typeface="黑体" panose="02010609060101010101" pitchFamily="2" charset="-122"/>
                <a:cs typeface="Times New Roman" panose="02020603050405020304" pitchFamily="18" charset="0"/>
              </a:rPr>
              <a:t>指导</a:t>
            </a:r>
            <a:r>
              <a:rPr lang="en-US" altLang="zh-CN" sz="2200" smtClean="0">
                <a:solidFill>
                  <a:srgbClr val="FF0000"/>
                </a:solidFill>
                <a:latin typeface="Arial"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4" name="表格 3"/>
          <p:cNvGraphicFramePr>
            <a:graphicFrameLocks noGrp="1" noChangeAspect="1"/>
          </p:cNvGraphicFramePr>
          <p:nvPr/>
        </p:nvGraphicFramePr>
        <p:xfrm>
          <a:off x="508000" y="1686409"/>
          <a:ext cx="8128000" cy="3621024"/>
        </p:xfrm>
        <a:graphic>
          <a:graphicData uri="http://schemas.openxmlformats.org/drawingml/2006/table">
            <a:tbl>
              <a:tblPr firstRow="1" firstCol="1" bandRow="1"/>
              <a:tblGrid>
                <a:gridCol w="751632"/>
                <a:gridCol w="7376368"/>
              </a:tblGrid>
              <a:tr h="0">
                <a:tc>
                  <a:txBody>
                    <a:bodyPr/>
                    <a:lstStyle/>
                    <a:p>
                      <a:pPr>
                        <a:lnSpc>
                          <a:spcPct val="12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选项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分析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2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A</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itchFamily="18" charset="0"/>
                          <a:ea typeface="楷体" pitchFamily="49" charset="-122"/>
                          <a:cs typeface="Times New Roman" panose="02020603050405020304" pitchFamily="18" charset="0"/>
                        </a:rPr>
                        <a:t>材料没有涉及京张铁路与交通近代化的关系</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故</a:t>
                      </a:r>
                      <a:r>
                        <a:rPr lang="en-US" sz="2200">
                          <a:solidFill>
                            <a:srgbClr val="000000"/>
                          </a:solidFill>
                          <a:effectLst/>
                          <a:latin typeface="Times New Roman" pitchFamily="18" charset="0"/>
                          <a:ea typeface="宋体" pitchFamily="2" charset="-122"/>
                          <a:cs typeface="Times New Roman" panose="02020603050405020304" pitchFamily="18" charset="0"/>
                        </a:rPr>
                        <a:t>A</a:t>
                      </a:r>
                      <a:r>
                        <a:rPr lang="zh-CN" sz="2200">
                          <a:solidFill>
                            <a:srgbClr val="000000"/>
                          </a:solidFill>
                          <a:effectLst/>
                          <a:latin typeface="Times New Roman" pitchFamily="18" charset="0"/>
                          <a:ea typeface="楷体"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2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B</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itchFamily="18" charset="0"/>
                          <a:ea typeface="楷体" pitchFamily="49" charset="-122"/>
                          <a:cs typeface="Times New Roman" panose="02020603050405020304" pitchFamily="18" charset="0"/>
                        </a:rPr>
                        <a:t>材料没有涉及京张铁路使中国出现铁路建设的一个高潮</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故</a:t>
                      </a:r>
                      <a:r>
                        <a:rPr lang="en-US" sz="2200">
                          <a:solidFill>
                            <a:srgbClr val="000000"/>
                          </a:solidFill>
                          <a:effectLst/>
                          <a:latin typeface="Times New Roman" pitchFamily="18" charset="0"/>
                          <a:ea typeface="宋体" pitchFamily="2" charset="-122"/>
                          <a:cs typeface="Times New Roman" panose="02020603050405020304" pitchFamily="18" charset="0"/>
                        </a:rPr>
                        <a:t>B</a:t>
                      </a:r>
                      <a:r>
                        <a:rPr lang="zh-CN" sz="2200">
                          <a:solidFill>
                            <a:srgbClr val="000000"/>
                          </a:solidFill>
                          <a:effectLst/>
                          <a:latin typeface="Times New Roman" pitchFamily="18" charset="0"/>
                          <a:ea typeface="楷体"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2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C</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itchFamily="18" charset="0"/>
                          <a:ea typeface="楷体" pitchFamily="49" charset="-122"/>
                          <a:cs typeface="Times New Roman" panose="02020603050405020304" pitchFamily="18" charset="0"/>
                        </a:rPr>
                        <a:t>材料没有体现出京张铁路修筑过程中的阻碍因素</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故</a:t>
                      </a:r>
                      <a:r>
                        <a:rPr lang="en-US" sz="2200">
                          <a:solidFill>
                            <a:srgbClr val="000000"/>
                          </a:solidFill>
                          <a:effectLst/>
                          <a:latin typeface="Times New Roman" pitchFamily="18" charset="0"/>
                          <a:ea typeface="宋体" pitchFamily="2" charset="-122"/>
                          <a:cs typeface="Times New Roman" panose="02020603050405020304" pitchFamily="18" charset="0"/>
                        </a:rPr>
                        <a:t>C</a:t>
                      </a:r>
                      <a:r>
                        <a:rPr lang="zh-CN" sz="2200">
                          <a:solidFill>
                            <a:srgbClr val="000000"/>
                          </a:solidFill>
                          <a:effectLst/>
                          <a:latin typeface="Times New Roman" pitchFamily="18" charset="0"/>
                          <a:ea typeface="楷体"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2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D</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itchFamily="18" charset="0"/>
                          <a:ea typeface="楷体" pitchFamily="49" charset="-122"/>
                          <a:cs typeface="Times New Roman" panose="02020603050405020304" pitchFamily="18" charset="0"/>
                        </a:rPr>
                        <a:t>从材料</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张家口距京师驿路计四百余里</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既属重镇</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又当孔道</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不但互市之要区</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实亦西北之屏藩地</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中可以看出</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修筑京张铁路有利于促进北方地区的经济交流与发展</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巩固西北地区边防</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故</a:t>
                      </a:r>
                      <a:r>
                        <a:rPr lang="en-US" sz="2200">
                          <a:solidFill>
                            <a:srgbClr val="000000"/>
                          </a:solidFill>
                          <a:effectLst/>
                          <a:latin typeface="Times New Roman" pitchFamily="18" charset="0"/>
                          <a:ea typeface="宋体" pitchFamily="2" charset="-122"/>
                          <a:cs typeface="Times New Roman" panose="02020603050405020304" pitchFamily="18" charset="0"/>
                        </a:rPr>
                        <a:t>D</a:t>
                      </a:r>
                      <a:r>
                        <a:rPr lang="zh-CN" sz="2200">
                          <a:solidFill>
                            <a:srgbClr val="000000"/>
                          </a:solidFill>
                          <a:effectLst/>
                          <a:latin typeface="Times New Roman" pitchFamily="18" charset="0"/>
                          <a:ea typeface="楷体" pitchFamily="49" charset="-122"/>
                          <a:cs typeface="Times New Roman" panose="02020603050405020304" pitchFamily="18" charset="0"/>
                        </a:rPr>
                        <a:t>项正确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5" name="矩形 4"/>
          <p:cNvSpPr>
            <a:spLocks noChangeAspect="1"/>
          </p:cNvSpPr>
          <p:nvPr/>
        </p:nvSpPr>
        <p:spPr>
          <a:xfrm>
            <a:off x="508000" y="5229200"/>
            <a:ext cx="1023037"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smtClean="0">
                <a:solidFill>
                  <a:srgbClr val="000000"/>
                </a:solidFill>
                <a:latin typeface="Times New Roman" pitchFamily="18" charset="0"/>
                <a:cs typeface="Times New Roman" panose="02020603050405020304" pitchFamily="18" charset="0"/>
              </a:rPr>
              <a:t>D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904201"/>
            <a:ext cx="8128000" cy="330359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1</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秦朝建立后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陆续修建了以咸阳为中心的三种道路交通网络</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一是向东直通燕齐地区、向南直达吴楚地区的驰道</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二是从咸阳至九原的直道</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三是北起僰道</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今四川宜宾</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到达滇池地区的五尺道。这些道路的修建客观上</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cs typeface="Times New Roman" panose="02020603050405020304" pitchFamily="18" charset="0"/>
              </a:rPr>
              <a:t>促进了国家从分裂走向统一</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cs typeface="Times New Roman" panose="02020603050405020304" pitchFamily="18" charset="0"/>
              </a:rPr>
              <a:t>加强了中央对地方的武力控制</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cs typeface="Times New Roman" panose="02020603050405020304" pitchFamily="18" charset="0"/>
              </a:rPr>
              <a:t>有利于各地经济文化的交流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cs typeface="Times New Roman" panose="02020603050405020304" pitchFamily="18" charset="0"/>
              </a:rPr>
              <a:t>推动了统一多民族国家的形成</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3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1069"/>
            <a:ext cx="8128000" cy="370986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itchFamily="18" charset="0"/>
                <a:cs typeface="Times New Roman" panose="02020603050405020304" pitchFamily="18" charset="0"/>
              </a:rPr>
              <a:t>C</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itchFamily="18" charset="0"/>
                <a:ea typeface="楷体" pitchFamily="49" charset="-122"/>
                <a:cs typeface="Times New Roman" panose="02020603050405020304" pitchFamily="18" charset="0"/>
              </a:rPr>
              <a:t>根据材料</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一是向东直通燕齐地区、向南直达吴楚地区的驰道</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二是从咸阳至九原的直道</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三是北起僰道</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今四川宜宾</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到达滇池地区的五尺道</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可知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秦朝建立后所修建的通向各个方向的交通网络客观上有利于加强各地区之间的交流和联系</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ea typeface="楷体" pitchFamily="49" charset="-122"/>
                <a:cs typeface="Times New Roman" panose="02020603050405020304" pitchFamily="18" charset="0"/>
              </a:rPr>
              <a:t>项正确。秦朝建立后全国已经统一</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ea typeface="楷体" pitchFamily="49" charset="-122"/>
                <a:cs typeface="Times New Roman" panose="02020603050405020304" pitchFamily="18" charset="0"/>
              </a:rPr>
              <a:t>项错误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材料内容主要体现的是秦朝建立的交通网络的影响</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无法得出中央对地方加强武力控制的结论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ea typeface="楷体" pitchFamily="49" charset="-122"/>
                <a:cs typeface="Times New Roman" panose="02020603050405020304" pitchFamily="18" charset="0"/>
              </a:rPr>
              <a:t>项错误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统一多民族国家的形成是长期发展和交融的结果</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与材料无关</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ea typeface="楷体" pitchFamily="49" charset="-122"/>
                <a:cs typeface="Times New Roman" panose="02020603050405020304" pitchFamily="18" charset="0"/>
              </a:rPr>
              <a:t>项错误。</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randombar(horizontal)">
                                      <p:cBhvr>
                                        <p:cTn id="7"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884774"/>
            <a:ext cx="8128000" cy="3342453"/>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2</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亚历山大征服战争后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在希腊化世界及其周边地区实际上形成了以西亚为中心</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以地中海和中亚、印度为两端的新交通体系</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在张骞到达中亚之前的公元前</a:t>
            </a: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世纪中后期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后来的丝绸之路西段</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自帕米尔以西</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实际上已经开通。这表明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cs typeface="Times New Roman" panose="02020603050405020304" pitchFamily="18" charset="0"/>
              </a:rPr>
              <a:t>张骞对丝绸之路开辟作出决定性贡献</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cs typeface="Times New Roman" panose="02020603050405020304" pitchFamily="18" charset="0"/>
              </a:rPr>
              <a:t>丝绸之路的开辟具有历史的必然性</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cs typeface="Times New Roman" panose="02020603050405020304" pitchFamily="18" charset="0"/>
              </a:rPr>
              <a:t>希腊文明的传播对丝绸之路开通的贡献</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cs typeface="Times New Roman" panose="02020603050405020304" pitchFamily="18" charset="0"/>
              </a:rPr>
              <a:t>中西经济文化的交流自古以来就很</a:t>
            </a:r>
            <a:r>
              <a:rPr lang="zh-CN" altLang="zh-CN" sz="2200" smtClean="0">
                <a:solidFill>
                  <a:srgbClr val="000000"/>
                </a:solidFill>
                <a:latin typeface="Times New Roman" pitchFamily="18" charset="0"/>
                <a:cs typeface="Times New Roman" panose="02020603050405020304" pitchFamily="18" charset="0"/>
              </a:rPr>
              <a:t>频繁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3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107334"/>
            <a:ext cx="8128000" cy="289733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itchFamily="18" charset="0"/>
                <a:cs typeface="Times New Roman" panose="02020603050405020304" pitchFamily="18" charset="0"/>
              </a:rPr>
              <a:t>C</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itchFamily="18" charset="0"/>
                <a:ea typeface="楷体" pitchFamily="49" charset="-122"/>
                <a:cs typeface="Times New Roman" panose="02020603050405020304" pitchFamily="18" charset="0"/>
              </a:rPr>
              <a:t>材料指出在张骞到达中亚之前</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丝绸之路西段已经开通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这一部分交通体系是希腊文明的传播范围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促进了丝绸之路的开通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ea typeface="楷体" pitchFamily="49" charset="-122"/>
                <a:cs typeface="Times New Roman" panose="02020603050405020304" pitchFamily="18" charset="0"/>
              </a:rPr>
              <a:t>项正确。材料指出张骞到达中亚之前丝绸之路西段实际上已经开通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不是在强调张骞的贡献</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也没有指出开辟丝绸之路势在必行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ea typeface="楷体" pitchFamily="49" charset="-122"/>
                <a:cs typeface="Times New Roman" panose="02020603050405020304" pitchFamily="18" charset="0"/>
              </a:rPr>
              <a:t>、</a:t>
            </a: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ea typeface="楷体" pitchFamily="49" charset="-122"/>
                <a:cs typeface="Times New Roman" panose="02020603050405020304" pitchFamily="18" charset="0"/>
              </a:rPr>
              <a:t>两项错误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材料介绍公元前</a:t>
            </a:r>
            <a:r>
              <a:rPr lang="en-US" altLang="zh-CN" sz="2200">
                <a:solidFill>
                  <a:srgbClr val="000000"/>
                </a:solidFill>
                <a:latin typeface="Times New Roman" pitchFamily="18" charset="0"/>
                <a:cs typeface="Times New Roman" panose="02020603050405020304" pitchFamily="18" charset="0"/>
              </a:rPr>
              <a:t>3</a:t>
            </a:r>
            <a:r>
              <a:rPr lang="zh-CN" altLang="zh-CN" sz="2200">
                <a:solidFill>
                  <a:srgbClr val="000000"/>
                </a:solidFill>
                <a:latin typeface="Times New Roman" pitchFamily="18" charset="0"/>
                <a:ea typeface="楷体" pitchFamily="49" charset="-122"/>
                <a:cs typeface="Times New Roman" panose="02020603050405020304" pitchFamily="18" charset="0"/>
              </a:rPr>
              <a:t>世纪前后的中西交通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并没有提及中西经济文化交流的频繁</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ea typeface="楷体" pitchFamily="49" charset="-122"/>
                <a:cs typeface="Times New Roman" panose="02020603050405020304" pitchFamily="18" charset="0"/>
              </a:rPr>
              <a:t>项错误。</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randombar(horizontal)">
                                      <p:cBhvr>
                                        <p:cTn id="7"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3" name="矩形 2"/>
          <p:cNvSpPr>
            <a:spLocks noChangeAspect="1"/>
          </p:cNvSpPr>
          <p:nvPr/>
        </p:nvSpPr>
        <p:spPr>
          <a:xfrm>
            <a:off x="508000" y="1122239"/>
            <a:ext cx="8128000" cy="537377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3</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隋唐时期的大运河北起涿郡</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南到余杭</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中经江都、洛阳</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将海河、黄河、淮河、长江、钱塘江联系起来。由此可知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当时隋唐大运河开通的社会背景是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cs typeface="Times New Roman" panose="02020603050405020304" pitchFamily="18" charset="0"/>
              </a:rPr>
              <a:t>北方商品经济空前</a:t>
            </a:r>
            <a:r>
              <a:rPr lang="zh-CN" altLang="zh-CN" sz="2200" smtClean="0">
                <a:solidFill>
                  <a:srgbClr val="000000"/>
                </a:solidFill>
                <a:latin typeface="Times New Roman" pitchFamily="18" charset="0"/>
                <a:cs typeface="Times New Roman" panose="02020603050405020304" pitchFamily="18" charset="0"/>
              </a:rPr>
              <a:t>活跃</a:t>
            </a:r>
            <a:r>
              <a:rPr lang="en-US" altLang="zh-CN" sz="2200" smtClean="0">
                <a:solidFill>
                  <a:srgbClr val="000000"/>
                </a:solidFill>
                <a:latin typeface="Times New Roman" pitchFamily="18" charset="0"/>
                <a:cs typeface="Times New Roman" panose="02020603050405020304" pitchFamily="18" charset="0"/>
              </a:rPr>
              <a:t>		B</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江南经济的开发</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cs typeface="Times New Roman" panose="02020603050405020304" pitchFamily="18" charset="0"/>
              </a:rPr>
              <a:t>南方成为全国经济</a:t>
            </a:r>
            <a:r>
              <a:rPr lang="zh-CN" altLang="zh-CN" sz="2200" smtClean="0">
                <a:solidFill>
                  <a:srgbClr val="000000"/>
                </a:solidFill>
                <a:latin typeface="Times New Roman" pitchFamily="18" charset="0"/>
                <a:cs typeface="Times New Roman" panose="02020603050405020304" pitchFamily="18" charset="0"/>
              </a:rPr>
              <a:t>重心</a:t>
            </a:r>
            <a:r>
              <a:rPr lang="en-US" altLang="zh-CN" sz="2200" smtClean="0">
                <a:solidFill>
                  <a:srgbClr val="000000"/>
                </a:solidFill>
                <a:latin typeface="Times New Roman" pitchFamily="18" charset="0"/>
                <a:cs typeface="Times New Roman" panose="02020603050405020304" pitchFamily="18" charset="0"/>
              </a:rPr>
              <a:t>		D</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对外贸易的繁荣</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itchFamily="18" charset="0"/>
                <a:cs typeface="Times New Roman" panose="02020603050405020304" pitchFamily="18" charset="0"/>
              </a:rPr>
              <a:t>B</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itchFamily="18" charset="0"/>
                <a:ea typeface="楷体" pitchFamily="49" charset="-122"/>
                <a:cs typeface="Times New Roman" panose="02020603050405020304" pitchFamily="18" charset="0"/>
              </a:rPr>
              <a:t>由于魏晋南北朝以来北方的长期战乱</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大量人口向南方迁移</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促进了江南经济的开发</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大运河沟通涿郡和余杭</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重要的社会背景就是江南经济的开发</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故选</a:t>
            </a: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ea typeface="楷体" pitchFamily="49" charset="-122"/>
                <a:cs typeface="Times New Roman" panose="02020603050405020304" pitchFamily="18" charset="0"/>
              </a:rPr>
              <a:t>项。隋唐的统一结束了魏晋南北朝以来的长期战乱</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大运河开通时北方的商品经济还没有恢复到活跃状况</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故排除</a:t>
            </a: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ea typeface="楷体" pitchFamily="49" charset="-122"/>
                <a:cs typeface="Times New Roman" panose="02020603050405020304" pitchFamily="18" charset="0"/>
              </a:rPr>
              <a:t>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南方在宋朝才开始成为全国经济重心</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故排除</a:t>
            </a: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ea typeface="楷体" pitchFamily="49" charset="-122"/>
                <a:cs typeface="Times New Roman" panose="02020603050405020304" pitchFamily="18" charset="0"/>
              </a:rPr>
              <a:t>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大运河的开通主要是沟通国内的南北交通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并不是由于对外贸易繁荣</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故排除</a:t>
            </a: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ea typeface="楷体" pitchFamily="49" charset="-122"/>
                <a:cs typeface="Times New Roman" panose="02020603050405020304" pitchFamily="18" charset="0"/>
              </a:rPr>
              <a:t>项。</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7" dur="500"/>
                                        <p:tgtEl>
                                          <p:spTgt spid="3">
                                            <p:txEl>
                                              <p:pRg st="3" end="3"/>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884774"/>
            <a:ext cx="8128000" cy="3342453"/>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4</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从隋至元</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大运河线路的延长以及从人字形到南北贯通的一字型的改变</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不仅从空间上拉近了中国南北的距离</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更从国家战略格局上促进了传统经济格局和政治地缘格局的改变</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。由此可知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大运河的发展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cs typeface="Times New Roman" panose="02020603050405020304" pitchFamily="18" charset="0"/>
              </a:rPr>
              <a:t>解决了南北发展不平衡问题</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cs typeface="Times New Roman" panose="02020603050405020304" pitchFamily="18" charset="0"/>
              </a:rPr>
              <a:t>带动沿岸出现新的生产关系</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cs typeface="Times New Roman" panose="02020603050405020304" pitchFamily="18" charset="0"/>
              </a:rPr>
              <a:t>影响了古代政治中心的转移</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cs typeface="Times New Roman" panose="02020603050405020304" pitchFamily="18" charset="0"/>
              </a:rPr>
              <a:t>连接南北区域促进文化</a:t>
            </a:r>
            <a:r>
              <a:rPr lang="zh-CN" altLang="zh-CN" sz="2200" smtClean="0">
                <a:solidFill>
                  <a:srgbClr val="000000"/>
                </a:solidFill>
                <a:latin typeface="Times New Roman" pitchFamily="18" charset="0"/>
                <a:cs typeface="Times New Roman" panose="02020603050405020304" pitchFamily="18" charset="0"/>
              </a:rPr>
              <a:t>趋同</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4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904201"/>
            <a:ext cx="8128000" cy="330359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itchFamily="18" charset="0"/>
                <a:cs typeface="Times New Roman" panose="02020603050405020304" pitchFamily="18" charset="0"/>
              </a:rPr>
              <a:t>C</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itchFamily="18" charset="0"/>
                <a:ea typeface="楷体" pitchFamily="49" charset="-122"/>
                <a:cs typeface="Times New Roman" panose="02020603050405020304" pitchFamily="18" charset="0"/>
              </a:rPr>
              <a:t>由材料</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大运河线路……更从国家战略格局上促进了传统经济格局和政治地缘格局的改变</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可知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大运河促进了南北交流与发展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促成了古代政治中心的转移</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ea typeface="楷体" pitchFamily="49" charset="-122"/>
                <a:cs typeface="Times New Roman" panose="02020603050405020304" pitchFamily="18" charset="0"/>
              </a:rPr>
              <a:t>项正确。大运河的开通主要是为了缓解南北交通运输压力</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无法解决南北经济发展不平衡问题</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ea typeface="楷体" pitchFamily="49" charset="-122"/>
                <a:cs typeface="Times New Roman" panose="02020603050405020304" pitchFamily="18" charset="0"/>
              </a:rPr>
              <a:t>项不符合题意</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材料没有反映大运河带动沿岸出现新的生产关系</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ea typeface="楷体" pitchFamily="49" charset="-122"/>
                <a:cs typeface="Times New Roman" panose="02020603050405020304" pitchFamily="18" charset="0"/>
              </a:rPr>
              <a:t>项不符合题意</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不同地域的文化差异性不可能因为大运河而趋同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ea typeface="楷体" pitchFamily="49" charset="-122"/>
                <a:cs typeface="Times New Roman" panose="02020603050405020304" pitchFamily="18" charset="0"/>
              </a:rPr>
              <a:t>项不符合题意。</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randombar(horizontal)">
                                      <p:cBhvr>
                                        <p:cTn id="7"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3" name="矩形 2"/>
          <p:cNvSpPr>
            <a:spLocks noChangeAspect="1"/>
          </p:cNvSpPr>
          <p:nvPr/>
        </p:nvSpPr>
        <p:spPr>
          <a:xfrm>
            <a:off x="508000" y="1497936"/>
            <a:ext cx="8128000" cy="411612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5</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新航路开辟的内容包括</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从欧洲绕过地中海直通印度新航路的发现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从欧洲直通美洲的航行和美洲新大陆的发现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首次环球航行的成功。其中</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从欧洲直通美洲的航行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的是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cs typeface="Times New Roman" panose="02020603050405020304" pitchFamily="18" charset="0"/>
              </a:rPr>
              <a:t>迪亚士</a:t>
            </a:r>
            <a:r>
              <a:rPr lang="en-US" altLang="zh-CN" sz="2200">
                <a:solidFill>
                  <a:srgbClr val="000000"/>
                </a:solidFill>
                <a:latin typeface="Times New Roman" pitchFamily="18" charset="0"/>
                <a:cs typeface="Times New Roman" panose="02020603050405020304" pitchFamily="18" charset="0"/>
              </a:rPr>
              <a:t>	B.</a:t>
            </a:r>
            <a:r>
              <a:rPr lang="zh-CN" altLang="zh-CN" sz="2200">
                <a:solidFill>
                  <a:srgbClr val="000000"/>
                </a:solidFill>
                <a:latin typeface="Times New Roman" pitchFamily="18" charset="0"/>
                <a:cs typeface="Times New Roman" panose="02020603050405020304" pitchFamily="18" charset="0"/>
              </a:rPr>
              <a:t>达</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伽马</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cs typeface="Times New Roman" panose="02020603050405020304" pitchFamily="18" charset="0"/>
              </a:rPr>
              <a:t>哥伦布</a:t>
            </a:r>
            <a:r>
              <a:rPr lang="en-US" altLang="zh-CN" sz="2200">
                <a:solidFill>
                  <a:srgbClr val="000000"/>
                </a:solidFill>
                <a:latin typeface="Times New Roman" pitchFamily="18" charset="0"/>
                <a:cs typeface="Times New Roman" panose="02020603050405020304" pitchFamily="18" charset="0"/>
              </a:rPr>
              <a:t>	D.</a:t>
            </a:r>
            <a:r>
              <a:rPr lang="zh-CN" altLang="zh-CN" sz="2200">
                <a:solidFill>
                  <a:srgbClr val="000000"/>
                </a:solidFill>
                <a:latin typeface="Times New Roman" pitchFamily="18" charset="0"/>
                <a:cs typeface="Times New Roman" panose="02020603050405020304" pitchFamily="18" charset="0"/>
              </a:rPr>
              <a:t>麦哲伦</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itchFamily="18" charset="0"/>
                <a:cs typeface="Times New Roman" panose="02020603050405020304" pitchFamily="18" charset="0"/>
              </a:rPr>
              <a:t>C</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itchFamily="18" charset="0"/>
                <a:ea typeface="楷体" pitchFamily="49" charset="-122"/>
                <a:cs typeface="Times New Roman" panose="02020603050405020304" pitchFamily="18" charset="0"/>
              </a:rPr>
              <a:t>哥伦布在西班牙王室的支持下</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横渡大西洋发现了美洲大陆</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ea typeface="楷体" pitchFamily="49" charset="-122"/>
                <a:cs typeface="Times New Roman" panose="02020603050405020304" pitchFamily="18" charset="0"/>
              </a:rPr>
              <a:t>项正确。迪亚士沿着非洲西海岸到达了南非的好望角</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ea typeface="楷体" pitchFamily="49" charset="-122"/>
                <a:cs typeface="Times New Roman" panose="02020603050405020304" pitchFamily="18" charset="0"/>
              </a:rPr>
              <a:t>项错误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达</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伽马从欧洲绕过非洲到达了亚洲印度</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ea typeface="楷体" pitchFamily="49" charset="-122"/>
                <a:cs typeface="Times New Roman" panose="02020603050405020304" pitchFamily="18" charset="0"/>
              </a:rPr>
              <a:t>项错误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麦哲伦船队完成了首次环球航行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ea typeface="楷体" pitchFamily="49" charset="-122"/>
                <a:cs typeface="Times New Roman" panose="02020603050405020304" pitchFamily="18" charset="0"/>
              </a:rPr>
              <a:t>项错误。</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7" dur="500"/>
                                        <p:tgtEl>
                                          <p:spTgt spid="3">
                                            <p:txEl>
                                              <p:pRg st="3" end="3"/>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087906"/>
            <a:ext cx="8128000" cy="2936188"/>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6</a:t>
            </a:r>
            <a:r>
              <a:rPr lang="en-US" altLang="zh-CN" sz="2200">
                <a:solidFill>
                  <a:srgbClr val="000000"/>
                </a:solidFill>
                <a:latin typeface="Times New Roman" pitchFamily="18" charset="0"/>
                <a:cs typeface="Times New Roman" panose="02020603050405020304" pitchFamily="18" charset="0"/>
              </a:rPr>
              <a:t>.19—20</a:t>
            </a:r>
            <a:r>
              <a:rPr lang="zh-CN" altLang="zh-CN" sz="2200">
                <a:solidFill>
                  <a:srgbClr val="000000"/>
                </a:solidFill>
                <a:latin typeface="Times New Roman" pitchFamily="18" charset="0"/>
                <a:cs typeface="Times New Roman" panose="02020603050405020304" pitchFamily="18" charset="0"/>
              </a:rPr>
              <a:t>世纪</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北美伊利运河、比利时阿尔贝特运河、苏伊士运河、莫斯科运河、巴拿马运河、曼彻斯特运河等多条运河修筑通航。这些运河的修建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cs typeface="Times New Roman" panose="02020603050405020304" pitchFamily="18" charset="0"/>
              </a:rPr>
              <a:t>反映了世界经济联系的加强</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cs typeface="Times New Roman" panose="02020603050405020304" pitchFamily="18" charset="0"/>
              </a:rPr>
              <a:t>促进了世界殖民体系的形成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cs typeface="Times New Roman" panose="02020603050405020304" pitchFamily="18" charset="0"/>
              </a:rPr>
              <a:t>刺激了生产和技术革命发生</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cs typeface="Times New Roman" panose="02020603050405020304" pitchFamily="18" charset="0"/>
              </a:rPr>
              <a:t>使资本主义经济发展</a:t>
            </a:r>
            <a:r>
              <a:rPr lang="zh-CN" altLang="zh-CN" sz="2200" smtClean="0">
                <a:solidFill>
                  <a:srgbClr val="000000"/>
                </a:solidFill>
                <a:latin typeface="Times New Roman" pitchFamily="18" charset="0"/>
                <a:cs typeface="Times New Roman" panose="02020603050405020304" pitchFamily="18" charset="0"/>
              </a:rPr>
              <a:t>不平衡</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4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904201"/>
            <a:ext cx="8128000" cy="330359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itchFamily="18" charset="0"/>
                <a:cs typeface="Times New Roman" panose="02020603050405020304" pitchFamily="18" charset="0"/>
              </a:rPr>
              <a:t>A</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itchFamily="18" charset="0"/>
                <a:ea typeface="楷体" pitchFamily="49" charset="-122"/>
                <a:cs typeface="Times New Roman" panose="02020603050405020304" pitchFamily="18" charset="0"/>
              </a:rPr>
              <a:t>据材料</a:t>
            </a:r>
            <a:r>
              <a:rPr lang="en-US" altLang="zh-CN" sz="2200">
                <a:solidFill>
                  <a:srgbClr val="000000"/>
                </a:solidFill>
                <a:latin typeface="Times New Roman" pitchFamily="18" charset="0"/>
                <a:cs typeface="Times New Roman" panose="02020603050405020304" pitchFamily="18" charset="0"/>
              </a:rPr>
              <a:t>“19—20</a:t>
            </a:r>
            <a:r>
              <a:rPr lang="zh-CN" altLang="zh-CN" sz="2200">
                <a:solidFill>
                  <a:srgbClr val="000000"/>
                </a:solidFill>
                <a:latin typeface="Times New Roman" pitchFamily="18" charset="0"/>
                <a:ea typeface="楷体" pitchFamily="49" charset="-122"/>
                <a:cs typeface="Times New Roman" panose="02020603050405020304" pitchFamily="18" charset="0"/>
              </a:rPr>
              <a:t>世纪……多条运河修筑通航</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并结合所学知识可知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这些运河的修建改善了交通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满足了世界经济交流的需要</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促进了世界经济联系的加强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ea typeface="楷体" pitchFamily="49" charset="-122"/>
                <a:cs typeface="Times New Roman" panose="02020603050405020304" pitchFamily="18" charset="0"/>
              </a:rPr>
              <a:t>项正确。西方国家的殖民扩张促进了世界殖民体系的形成</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并非运河的修建促进了世界殖民体系的形成</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故排除</a:t>
            </a: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ea typeface="楷体" pitchFamily="49" charset="-122"/>
                <a:cs typeface="Times New Roman" panose="02020603050405020304" pitchFamily="18" charset="0"/>
              </a:rPr>
              <a:t>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生产力发展和市场需求的扩大刺激了生产和技术革命发生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运河的修建不是刺激生产和技术革命发生的原因</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故排除</a:t>
            </a: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ea typeface="楷体" pitchFamily="49" charset="-122"/>
                <a:cs typeface="Times New Roman" panose="02020603050405020304" pitchFamily="18" charset="0"/>
              </a:rPr>
              <a:t>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资本主义经济发展不平衡与运河的修建无直接联系</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故排除</a:t>
            </a: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ea typeface="楷体" pitchFamily="49" charset="-122"/>
                <a:cs typeface="Times New Roman" panose="02020603050405020304" pitchFamily="18" charset="0"/>
              </a:rPr>
              <a:t>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randombar(horizontal)">
                                      <p:cBhvr>
                                        <p:cTn id="7"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66378"/>
            <a:ext cx="8128000" cy="2084801"/>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7</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《科学的历程》一书写道</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新大陆</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的人们忙于在一片荒漠上建立自己的家园</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几乎无暇从事基础科学研究工作。即使当他们意识到科学对于他们生活的重要性之后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他们也只重视技术科学和应用科学</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并在这个领域取得了一定成果</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而对理论科学敬而远之。下列图片中可与上述材料观点相印证的是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6" name="图片 5" descr="id:2147489508;FounderCES"/>
          <p:cNvPicPr/>
          <p:nvPr/>
        </p:nvPicPr>
        <p:blipFill>
          <a:blip r:embed="rId5">
            <a:extLst>
              <a:ext uri="{28A0092B-C50C-407E-A947-70E740481C1C}">
                <a14:useLocalDpi xmlns:a14="http://schemas.microsoft.com/office/drawing/2010/main" val="0"/>
              </a:ext>
            </a:extLst>
          </a:blip>
          <a:stretch>
            <a:fillRect/>
          </a:stretch>
        </p:blipFill>
        <p:spPr bwMode="auto">
          <a:xfrm>
            <a:off x="3131840" y="3251179"/>
            <a:ext cx="3168352" cy="3279244"/>
          </a:xfrm>
          <a:prstGeom prst="rect">
            <a:avLst/>
          </a:prstGeom>
          <a:noFill/>
          <a:ln>
            <a:noFill/>
          </a:ln>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4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310467"/>
            <a:ext cx="8128000" cy="249106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itchFamily="18" charset="0"/>
                <a:cs typeface="Times New Roman" panose="02020603050405020304" pitchFamily="18" charset="0"/>
              </a:rPr>
              <a:t>A</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itchFamily="18" charset="0"/>
                <a:ea typeface="楷体" pitchFamily="49" charset="-122"/>
                <a:cs typeface="Times New Roman" panose="02020603050405020304" pitchFamily="18" charset="0"/>
              </a:rPr>
              <a:t>结合所学内容可知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新大陆</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指的应该是北美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新大陆</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的人们对理论科学敬而远之</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只重视技术科学和应用科学的表现是美国人富尔顿发明了汽船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ea typeface="楷体" pitchFamily="49" charset="-122"/>
                <a:cs typeface="Times New Roman" panose="02020603050405020304" pitchFamily="18" charset="0"/>
              </a:rPr>
              <a:t>项符合题意</a:t>
            </a: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ea typeface="楷体" pitchFamily="49" charset="-122"/>
                <a:cs typeface="Times New Roman" panose="02020603050405020304" pitchFamily="18" charset="0"/>
              </a:rPr>
              <a:t>、</a:t>
            </a: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ea typeface="楷体" pitchFamily="49" charset="-122"/>
                <a:cs typeface="Times New Roman" panose="02020603050405020304" pitchFamily="18" charset="0"/>
              </a:rPr>
              <a:t>两项都是英国人的发明和改进</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新大陆</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不符</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故排除</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相对论属于理论科学</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对理论科学敬而远之</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不符</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故排除</a:t>
            </a: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ea typeface="楷体" pitchFamily="49" charset="-122"/>
                <a:cs typeface="Times New Roman" panose="02020603050405020304" pitchFamily="18" charset="0"/>
              </a:rPr>
              <a:t>项。</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randombar(horizontal)">
                                      <p:cBhvr>
                                        <p:cTn id="7"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095941"/>
            <a:ext cx="8128000" cy="5334922"/>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8</a:t>
            </a:r>
            <a:r>
              <a:rPr lang="en-US" altLang="zh-CN" sz="2200">
                <a:solidFill>
                  <a:srgbClr val="000000"/>
                </a:solidFill>
                <a:latin typeface="Times New Roman" pitchFamily="18" charset="0"/>
                <a:cs typeface="Times New Roman" panose="02020603050405020304" pitchFamily="18" charset="0"/>
              </a:rPr>
              <a:t>.1896—1911</a:t>
            </a:r>
            <a:r>
              <a:rPr lang="zh-CN" altLang="zh-CN" sz="2200">
                <a:solidFill>
                  <a:srgbClr val="000000"/>
                </a:solidFill>
                <a:latin typeface="Times New Roman" pitchFamily="18" charset="0"/>
                <a:cs typeface="Times New Roman" panose="02020603050405020304" pitchFamily="18" charset="0"/>
              </a:rPr>
              <a:t>年中国铁路建设有了一定的发展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新建铁路总里程约为此前的</a:t>
            </a:r>
            <a:r>
              <a:rPr lang="en-US" altLang="zh-CN" sz="2200">
                <a:solidFill>
                  <a:srgbClr val="000000"/>
                </a:solidFill>
                <a:latin typeface="Times New Roman" pitchFamily="18" charset="0"/>
                <a:cs typeface="Times New Roman" panose="02020603050405020304" pitchFamily="18" charset="0"/>
              </a:rPr>
              <a:t>22</a:t>
            </a:r>
            <a:r>
              <a:rPr lang="zh-CN" altLang="zh-CN" sz="2200">
                <a:solidFill>
                  <a:srgbClr val="000000"/>
                </a:solidFill>
                <a:latin typeface="Times New Roman" pitchFamily="18" charset="0"/>
                <a:cs typeface="Times New Roman" panose="02020603050405020304" pitchFamily="18" charset="0"/>
              </a:rPr>
              <a:t>倍。下图为铁路投资构成示意图。由此可知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cs typeface="Times New Roman" panose="02020603050405020304" pitchFamily="18" charset="0"/>
              </a:rPr>
              <a:t>清政府一直以来重视铁路修筑</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cs typeface="Times New Roman" panose="02020603050405020304" pitchFamily="18" charset="0"/>
              </a:rPr>
              <a:t>西方列强控制中国铁路修筑权</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cs typeface="Times New Roman" panose="02020603050405020304" pitchFamily="18" charset="0"/>
              </a:rPr>
              <a:t>铁路修筑极大地推动经济发展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cs typeface="Times New Roman" panose="02020603050405020304" pitchFamily="18" charset="0"/>
              </a:rPr>
              <a:t>国人的阻碍严重制约铁路修筑</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itchFamily="18" charset="0"/>
                <a:cs typeface="Times New Roman" panose="02020603050405020304" pitchFamily="18" charset="0"/>
              </a:rPr>
              <a:t>B</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itchFamily="18" charset="0"/>
                <a:ea typeface="楷体" pitchFamily="49" charset="-122"/>
                <a:cs typeface="Times New Roman" panose="02020603050405020304" pitchFamily="18" charset="0"/>
              </a:rPr>
              <a:t>根据饼状图可知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中国铁路投资中</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政府借款和外资投资的占比较高</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说明中国的铁路修筑权被西方列强把持</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ea typeface="楷体" pitchFamily="49" charset="-122"/>
                <a:cs typeface="Times New Roman" panose="02020603050405020304" pitchFamily="18" charset="0"/>
              </a:rPr>
              <a:t>项正确。材料只能体现</a:t>
            </a:r>
            <a:r>
              <a:rPr lang="en-US" altLang="zh-CN" sz="2200">
                <a:solidFill>
                  <a:srgbClr val="000000"/>
                </a:solidFill>
                <a:latin typeface="Times New Roman" pitchFamily="18" charset="0"/>
                <a:cs typeface="Times New Roman" panose="02020603050405020304" pitchFamily="18" charset="0"/>
              </a:rPr>
              <a:t>1896—1911</a:t>
            </a:r>
            <a:r>
              <a:rPr lang="zh-CN" altLang="zh-CN" sz="2200">
                <a:solidFill>
                  <a:srgbClr val="000000"/>
                </a:solidFill>
                <a:latin typeface="Times New Roman" pitchFamily="18" charset="0"/>
                <a:ea typeface="楷体" pitchFamily="49" charset="-122"/>
                <a:cs typeface="Times New Roman" panose="02020603050405020304" pitchFamily="18" charset="0"/>
              </a:rPr>
              <a:t>年的中国铁路建设情况</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不能体现清政府一直以来重视铁路修筑</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故排除</a:t>
            </a: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ea typeface="楷体" pitchFamily="49" charset="-122"/>
                <a:cs typeface="Times New Roman" panose="02020603050405020304" pitchFamily="18" charset="0"/>
              </a:rPr>
              <a:t>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经济发展和铁路修建之间的关联在材料中未体现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故排除</a:t>
            </a: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ea typeface="楷体" pitchFamily="49" charset="-122"/>
                <a:cs typeface="Times New Roman" panose="02020603050405020304" pitchFamily="18" charset="0"/>
              </a:rPr>
              <a:t>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材料并未体现国人对修建铁路的阻碍</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故排除</a:t>
            </a: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ea typeface="楷体" pitchFamily="49" charset="-122"/>
                <a:cs typeface="Times New Roman" panose="02020603050405020304" pitchFamily="18" charset="0"/>
              </a:rPr>
              <a:t>项。</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6" name="图片 5" descr="id:2147489515;FounderCES"/>
          <p:cNvPicPr/>
          <p:nvPr/>
        </p:nvPicPr>
        <p:blipFill>
          <a:blip r:embed="rId5">
            <a:extLst>
              <a:ext uri="{28A0092B-C50C-407E-A947-70E740481C1C}">
                <a14:useLocalDpi xmlns:a14="http://schemas.microsoft.com/office/drawing/2010/main" val="0"/>
              </a:ext>
            </a:extLst>
          </a:blip>
          <a:stretch>
            <a:fillRect/>
          </a:stretch>
        </p:blipFill>
        <p:spPr bwMode="auto">
          <a:xfrm>
            <a:off x="4698900" y="2060848"/>
            <a:ext cx="3928070" cy="1856906"/>
          </a:xfrm>
          <a:prstGeom prst="rect">
            <a:avLst/>
          </a:prstGeom>
          <a:noFill/>
          <a:ln>
            <a:noFill/>
          </a:ln>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randombar(horizontal)">
                                      <p:cBhvr>
                                        <p:cTn id="7" dur="500"/>
                                        <p:tgtEl>
                                          <p:spTgt spid="2">
                                            <p:txEl>
                                              <p:pRg st="5" end="5"/>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2">
                                            <p:txEl>
                                              <p:pRg st="6" end="6"/>
                                            </p:txEl>
                                          </p:spTgt>
                                        </p:tgtEl>
                                        <p:attrNameLst>
                                          <p:attrName>style.visibility</p:attrName>
                                        </p:attrNameLst>
                                      </p:cBhvr>
                                      <p:to>
                                        <p:strVal val="visible"/>
                                      </p:to>
                                    </p:set>
                                    <p:animEffect transition="in" filter="randombar(horizontal)">
                                      <p:cBhvr>
                                        <p:cTn id="13"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099206"/>
            <a:ext cx="8128000" cy="491358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9</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交通的发展与人类社会的进步有着重要的联系。阅读材料</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完成下列要求。</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材料一</a:t>
            </a:r>
            <a:r>
              <a:rPr lang="zh-CN" altLang="zh-CN" sz="2200">
                <a:solidFill>
                  <a:srgbClr val="000000"/>
                </a:solidFill>
                <a:latin typeface="Times New Roman" pitchFamily="18" charset="0"/>
                <a:cs typeface="Times New Roman" panose="02020603050405020304" pitchFamily="18" charset="0"/>
              </a:rPr>
              <a:t>　</a:t>
            </a:r>
            <a:r>
              <a:rPr lang="zh-CN" altLang="zh-CN" sz="2200">
                <a:solidFill>
                  <a:srgbClr val="000000"/>
                </a:solidFill>
                <a:latin typeface="Times New Roman" pitchFamily="18" charset="0"/>
                <a:ea typeface="楷体" pitchFamily="49" charset="-122"/>
                <a:cs typeface="Times New Roman" panose="02020603050405020304" pitchFamily="18" charset="0"/>
              </a:rPr>
              <a:t>为了加强对全国的控制</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秦朝修建了以首都咸阳为中心的四通八达的交通网</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在驿传道路上设置固定的进食与住宿处</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称为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邮</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亭</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驿</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或</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传舍</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。汉朝改邮为置</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驿</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的称呼广泛使用。驿置指长途传递文书的设施</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提供轻车快马</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速度较快。</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楷体" pitchFamily="49" charset="-122"/>
                <a:cs typeface="Times New Roman" panose="02020603050405020304" pitchFamily="18" charset="0"/>
              </a:rPr>
              <a:t>为了管理辽阔的疆域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罗马帝国建有一套完整的道路系统。主要道路上每隔</a:t>
            </a:r>
            <a:r>
              <a:rPr lang="en-US" altLang="zh-CN" sz="2200">
                <a:solidFill>
                  <a:srgbClr val="000000"/>
                </a:solidFill>
                <a:latin typeface="Times New Roman" pitchFamily="18" charset="0"/>
                <a:cs typeface="Times New Roman" panose="02020603050405020304" pitchFamily="18" charset="0"/>
              </a:rPr>
              <a:t>12</a:t>
            </a:r>
            <a:r>
              <a:rPr lang="zh-CN" altLang="zh-CN" sz="2200">
                <a:solidFill>
                  <a:srgbClr val="000000"/>
                </a:solidFill>
                <a:latin typeface="Times New Roman" pitchFamily="18" charset="0"/>
                <a:ea typeface="楷体" pitchFamily="49" charset="-122"/>
                <a:cs typeface="Times New Roman" panose="02020603050405020304" pitchFamily="18" charset="0"/>
              </a:rPr>
              <a:t>千米设一个驿站</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每个驿站都备有快马、信使以及供政府官员使用的马车和马车夫。驿站有大、小之分</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大驿站提供的服务设施很齐全</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小驿站只是中转站。</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摘编自王云庆、毕牧《秦汉与罗马帝国文书</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楷体" pitchFamily="49" charset="-122"/>
                <a:cs typeface="Times New Roman" panose="02020603050405020304" pitchFamily="18" charset="0"/>
              </a:rPr>
              <a:t>驿传制度比较研究》</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4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1069"/>
            <a:ext cx="8128000" cy="370986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材料二</a:t>
            </a:r>
            <a:r>
              <a:rPr lang="zh-CN" altLang="zh-CN" sz="2200">
                <a:solidFill>
                  <a:srgbClr val="000000"/>
                </a:solidFill>
                <a:latin typeface="Times New Roman" pitchFamily="18" charset="0"/>
                <a:cs typeface="Times New Roman" panose="02020603050405020304" pitchFamily="18" charset="0"/>
              </a:rPr>
              <a:t>　</a:t>
            </a:r>
            <a:r>
              <a:rPr lang="zh-CN" altLang="zh-CN" sz="2200">
                <a:solidFill>
                  <a:srgbClr val="000000"/>
                </a:solidFill>
                <a:latin typeface="Times New Roman" pitchFamily="18" charset="0"/>
                <a:ea typeface="楷体" pitchFamily="49" charset="-122"/>
                <a:cs typeface="Times New Roman" panose="02020603050405020304" pitchFamily="18" charset="0"/>
              </a:rPr>
              <a:t>一些地区提供原料</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而另外一些地区加工或者消费这些原料</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从而增加了世界贸易的总量</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带动了海上运输和陆地运输的发展。大船、巨大的码头、深水运河加速了贸易和运输的发展……这一过程把世界所有地区的人们联系在了一起。</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摘编自</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杰里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本特利、</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楷体" pitchFamily="49" charset="-122"/>
                <a:cs typeface="Times New Roman" panose="02020603050405020304" pitchFamily="18" charset="0"/>
              </a:rPr>
              <a:t>赫伯特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齐格勒《新全球史》</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根据材料一</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比较秦汉帝国与罗马帝国交通的共同点。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根据材料二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围绕交通的作用确定一个论题</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结合古今中外的史实进行论证。</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要求</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观点明确</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史实充分</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史论结合</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逻辑清晰</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5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1069"/>
            <a:ext cx="8128000" cy="370986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参考答案</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目的都是加强对全国的管辖</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建立了完整的道路交通系统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交通线路上设置驿站。使用马匹进行信息传递。</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示例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cs typeface="Times New Roman" panose="02020603050405020304" pitchFamily="18" charset="0"/>
              </a:rPr>
              <a:t>论题</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交通发展促进世界的联系。</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cs typeface="Times New Roman" panose="02020603050405020304" pitchFamily="18" charset="0"/>
              </a:rPr>
              <a:t>论证</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古代丝绸之路的开通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加强了东西方的联系</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新航路的开辟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使世界开始连成一个整体</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两次工业革命促进了世界交通和贸易的发展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使世界最终连成一个整体。</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cs typeface="Times New Roman" panose="02020603050405020304" pitchFamily="18" charset="0"/>
              </a:rPr>
              <a:t>总述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古今中外交通的发展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促进了世界各地区人员、货物的往来和政治、文化的交流</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加强了世界各地区的联系。</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5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681641"/>
            <a:ext cx="8128000" cy="374871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itchFamily="18" charset="0"/>
                <a:ea typeface="楷体" pitchFamily="49" charset="-122"/>
                <a:cs typeface="Times New Roman" panose="02020603050405020304" pitchFamily="18" charset="0"/>
              </a:rPr>
              <a:t>第</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ea typeface="楷体" pitchFamily="49" charset="-122"/>
                <a:cs typeface="Times New Roman" panose="02020603050405020304" pitchFamily="18" charset="0"/>
              </a:rPr>
              <a:t>问</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由材料</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为了加强对全国的控制</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为了管理辽阔的疆域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可见秦朝发展交通是为了加强对全国的控制</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而罗马亦是为了管理辽阔的疆域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由材料</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在驿传道路上设置固定的进食与住宿处</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主要道路上每隔</a:t>
            </a:r>
            <a:r>
              <a:rPr lang="en-US" altLang="zh-CN" sz="2200">
                <a:solidFill>
                  <a:srgbClr val="000000"/>
                </a:solidFill>
                <a:latin typeface="Times New Roman" pitchFamily="18" charset="0"/>
                <a:cs typeface="Times New Roman" panose="02020603050405020304" pitchFamily="18" charset="0"/>
              </a:rPr>
              <a:t>12</a:t>
            </a:r>
            <a:r>
              <a:rPr lang="zh-CN" altLang="zh-CN" sz="2200">
                <a:solidFill>
                  <a:srgbClr val="000000"/>
                </a:solidFill>
                <a:latin typeface="Times New Roman" pitchFamily="18" charset="0"/>
                <a:ea typeface="楷体" pitchFamily="49" charset="-122"/>
                <a:cs typeface="Times New Roman" panose="02020603050405020304" pitchFamily="18" charset="0"/>
              </a:rPr>
              <a:t>千米设一个驿站</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可知二者都为此建立了较为完善的交通网络。由材料</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驿置指长途传递文书的设施</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提供轻车快马</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速度较快</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每个驿站都备有快马、信使以及供政府官员使用的马车和马车夫</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可知交通机构的设置也较为相似</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都是在交通线上设置驿站一类的机构。信息传递的方式也类似</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均为使用马匹进行传递</a:t>
            </a:r>
            <a:r>
              <a:rPr lang="zh-CN" altLang="zh-CN" sz="2200" smtClean="0">
                <a:solidFill>
                  <a:srgbClr val="000000"/>
                </a:solidFill>
                <a:latin typeface="Times New Roman" pitchFamily="18" charset="0"/>
                <a:ea typeface="楷体" pitchFamily="49" charset="-122"/>
                <a:cs typeface="Times New Roman" panose="02020603050405020304" pitchFamily="18" charset="0"/>
              </a:rPr>
              <a:t>。</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5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291038"/>
            <a:ext cx="8128000" cy="2529923"/>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smtClean="0">
                <a:solidFill>
                  <a:srgbClr val="000000"/>
                </a:solidFill>
                <a:latin typeface="Times New Roman" pitchFamily="18" charset="0"/>
                <a:ea typeface="楷体" pitchFamily="49" charset="-122"/>
                <a:cs typeface="Times New Roman" panose="02020603050405020304" pitchFamily="18" charset="0"/>
              </a:rPr>
              <a:t>第</a:t>
            </a: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ea typeface="楷体" pitchFamily="49" charset="-122"/>
                <a:cs typeface="Times New Roman" panose="02020603050405020304" pitchFamily="18" charset="0"/>
              </a:rPr>
              <a:t>问</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本题为开放性试题</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围绕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交通的作用</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结合史实进行论证。根据材料二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深水运河加速了贸易和运输的发展……这一过程把世界所有地区的人们联系在了一起</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可得出论题</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交通发展促进世界的联系。抓住</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古今中外</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的限定从古代、近代和现代三个时间跨度展开论述。总述则围绕交通发展与世界联系的关系形成启示性的认识。</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14" name="New picture"/>
          <p:cNvPicPr/>
          <p:nvPr/>
        </p:nvPicPr>
        <p:blipFill>
          <a:blip r:embed="rId5"/>
          <a:stretch>
            <a:fillRect/>
          </a:stretch>
        </p:blipFill>
        <p:spPr>
          <a:xfrm>
            <a:off x="10845800" y="10795000"/>
            <a:ext cx="368300" cy="266700"/>
          </a:xfrm>
          <a:prstGeom prst="cube">
            <a:avLst/>
          </a:prstGeom>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63.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自定义设计方案">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PresentationFormat>On-screen Show (4:3)</PresentationFormat>
  <Paragraphs>295</Paragraphs>
  <Slides>52</Slides>
  <Notes>0</Notes>
  <HiddenSlides>0</HiddenSlides>
  <MMClips>0</MMClips>
  <ScaleCrop>false</ScaleCrop>
  <HeadingPairs>
    <vt:vector size="4" baseType="variant">
      <vt:variant>
        <vt:lpstr>Theme</vt:lpstr>
      </vt:variant>
      <vt:variant>
        <vt:i4>1</vt:i4>
      </vt:variant>
      <vt:variant>
        <vt:lpstr>Slide Titles</vt:lpstr>
      </vt:variant>
      <vt:variant>
        <vt:i4>52</vt:i4>
      </vt:variant>
    </vt:vector>
  </HeadingPairs>
  <TitlesOfParts>
    <vt:vector size="53" baseType="lpstr">
      <vt:lpstr>自定义设计方案</vt:lpstr>
      <vt:lpstr>第五单元交通与社会变迁</vt:lpstr>
      <vt:lpstr>Slide 2</vt:lpstr>
      <vt:lpstr>Slide 3</vt:lpstr>
      <vt:lpstr>第12课　水陆交通的变迁</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vector>
  </TitlesOfParts>
  <LinksUpToDate>false</LinksUpToDate>
  <SharedDoc>false</SharedDoc>
  <HyperlinksChanged>false</HyperlinksChanged>
  <AppVersion>17.0600</AppVersion>
  <TotalTime>0</TotalTime>
  <Application>Aspose.Slides for Java</Applicat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Printed>2020-10-28T18:21:29Z</cp:lastPrinted>
  <dcterms:created xsi:type="dcterms:W3CDTF">2020-10-28T18:21:29Z</dcterms:created>
  <dcterms:modified xsi:type="dcterms:W3CDTF">2020-10-28T10:21:31Z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