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1" r:id="rId5"/>
    <p:sldId id="27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63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A4D32D-3873-4F6E-A938-ED77F1620009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DB711-B422-4CDD-8406-A4D893ECC2D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41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74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14282" y="285728"/>
            <a:ext cx="8139178" cy="2000264"/>
          </a:xfrm>
        </p:spPr>
        <p:txBody>
          <a:bodyPr>
            <a:normAutofit/>
          </a:bodyPr>
          <a:lstStyle/>
          <a:p>
            <a:r>
              <a:rPr lang="zh-CN" altLang="en-US" sz="60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</a:t>
            </a:r>
            <a:r>
              <a:rPr lang="en-US" altLang="zh-CN" sz="60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</a:t>
            </a:r>
            <a:r>
              <a:rPr lang="zh-CN" altLang="en-US" sz="60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课 明至清中叶的经济与文化</a:t>
            </a:r>
            <a:endParaRPr lang="zh-CN" altLang="en-US" sz="6000" dirty="0"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5536" y="3068960"/>
            <a:ext cx="8020526" cy="19367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/>
              <a:t>     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课程标准：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了解明清时期社会经济、思想文化的重要变化。通过了解世界的变化对中国的影响，认识中国社会面临的危机。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一、社会经济的发展与局限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71480"/>
            <a:ext cx="90011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（一）社会经济发展的表现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农业方面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【</a:t>
            </a:r>
            <a:r>
              <a:rPr lang="zh-CN" altLang="en-US" sz="2800" b="1" dirty="0" smtClean="0"/>
              <a:t>问题</a:t>
            </a:r>
            <a:r>
              <a:rPr lang="en-US" altLang="zh-CN" sz="2800" b="1" dirty="0" smtClean="0"/>
              <a:t>1】</a:t>
            </a:r>
            <a:r>
              <a:rPr lang="zh-CN" altLang="en-US" sz="2800" b="1" dirty="0" smtClean="0"/>
              <a:t>分析明清时期人口增长的原因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【</a:t>
            </a:r>
            <a:r>
              <a:rPr lang="zh-CN" altLang="en-US" sz="2800" b="1" dirty="0" smtClean="0"/>
              <a:t>问题</a:t>
            </a:r>
            <a:r>
              <a:rPr lang="en-US" altLang="zh-CN" sz="2800" b="1" dirty="0" smtClean="0"/>
              <a:t>2】</a:t>
            </a:r>
            <a:r>
              <a:rPr lang="zh-CN" altLang="en-US" sz="2800" b="1" dirty="0" smtClean="0"/>
              <a:t>农业中经济作物增多，经营方式多样的原因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手工业方面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【</a:t>
            </a:r>
            <a:r>
              <a:rPr lang="zh-CN" altLang="en-US" sz="2800" b="1" dirty="0" smtClean="0"/>
              <a:t>问题</a:t>
            </a:r>
            <a:r>
              <a:rPr lang="en-US" altLang="zh-CN" sz="2800" b="1" dirty="0" smtClean="0"/>
              <a:t>3】</a:t>
            </a:r>
            <a:r>
              <a:rPr lang="zh-CN" altLang="en-US" sz="2800" b="1" dirty="0" smtClean="0"/>
              <a:t>如何理解出现的新的经营方式</a:t>
            </a:r>
            <a:endParaRPr lang="en-US" altLang="zh-CN" sz="2800" b="1" dirty="0" smtClean="0"/>
          </a:p>
          <a:p>
            <a:endParaRPr lang="zh-CN" altLang="en-US" sz="2800" b="1" dirty="0"/>
          </a:p>
        </p:txBody>
      </p:sp>
      <p:sp>
        <p:nvSpPr>
          <p:cNvPr id="6" name="矩形 5"/>
          <p:cNvSpPr/>
          <p:nvPr/>
        </p:nvSpPr>
        <p:spPr>
          <a:xfrm>
            <a:off x="0" y="3214686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材料一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（清前期）苏城机户类多雇人工织。机户出资经营，机匠计工受值，原属相需，各无异议。惟有不法之徒，不工作，为主家所弃，怀嫉妒之心，倡为帮行名色，挟众叫歇，勒加银，使机户停织，机匠废业。致机户何君衡等请勒石永禁。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……(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长洲县官府决定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)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后如有不法棍徒，胆敢挟众叫歇，希图从中索诈者，许地机户人等，及时禀地方审明。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            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——《永禁机匠叫歇碑》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557214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材料二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（明代苏州纺织业）群城之东，皆习机业，工匠各有专能。匠有常主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(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机户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)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，计日受值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……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若机户工作减，此辈衣食无所矣。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</a:t>
            </a:r>
          </a:p>
          <a:p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                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——雍正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12</a:t>
            </a:r>
            <a:r>
              <a:rPr lang="zh-CN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年《苏州风俗考》</a:t>
            </a:r>
            <a:r>
              <a:rPr lang="en-US" altLang="zh-CN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                                            </a:t>
            </a:r>
            <a:endParaRPr lang="zh-CN" altLang="zh-CN" sz="2200" b="1" dirty="0">
              <a:solidFill>
                <a:schemeClr val="tx1">
                  <a:lumMod val="95000"/>
                  <a:lumOff val="5000"/>
                </a:schemeClr>
              </a:solidFill>
              <a:latin typeface="楷体" pitchFamily="49" charset="-122"/>
              <a:ea typeface="楷体" pitchFamily="49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71414"/>
            <a:ext cx="3570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机户出资，机工出力”</a:t>
            </a: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auto">
          <a:xfrm>
            <a:off x="3857620" y="285728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8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572000" y="0"/>
            <a:ext cx="26468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雇佣与被雇佣关系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57158" y="571480"/>
            <a:ext cx="2031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匠有常主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zh-CN" altLang="en-US" sz="2400" dirty="0">
              <a:solidFill>
                <a:srgbClr val="000066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3786182" y="642918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8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643438" y="500042"/>
            <a:ext cx="17235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自由劳动力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1142984"/>
            <a:ext cx="41434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计日受值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”“</a:t>
            </a:r>
            <a:r>
              <a:rPr lang="zh-CN" altLang="en-US" sz="2400" dirty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计工受值”</a:t>
            </a:r>
          </a:p>
        </p:txBody>
      </p:sp>
      <p:sp>
        <p:nvSpPr>
          <p:cNvPr id="13" name="AutoShape 15"/>
          <p:cNvSpPr>
            <a:spLocks noChangeArrowheads="1"/>
          </p:cNvSpPr>
          <p:nvPr/>
        </p:nvSpPr>
        <p:spPr bwMode="auto">
          <a:xfrm>
            <a:off x="3857620" y="128586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8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643438" y="1071546"/>
            <a:ext cx="29546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工资（劳动力价格）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2928934"/>
            <a:ext cx="8501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3.</a:t>
            </a:r>
            <a:r>
              <a:rPr lang="zh-CN" altLang="en-US" sz="2400" b="1" dirty="0" smtClean="0"/>
              <a:t>商业发展的表现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【</a:t>
            </a:r>
            <a:r>
              <a:rPr lang="zh-CN" altLang="en-US" sz="2400" b="1" dirty="0" smtClean="0"/>
              <a:t>问题</a:t>
            </a:r>
            <a:r>
              <a:rPr lang="en-US" altLang="zh-CN" sz="2400" b="1" dirty="0" smtClean="0"/>
              <a:t>4】</a:t>
            </a:r>
            <a:r>
              <a:rPr lang="zh-CN" altLang="en-US" sz="2400" b="1" dirty="0" smtClean="0"/>
              <a:t>明清出现工商业市镇的原因：</a:t>
            </a:r>
            <a:endParaRPr lang="en-US" altLang="zh-CN" sz="2400" b="1" dirty="0" smtClean="0"/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）农业手工业商品化趋势加强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）商品经济的发展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4572008"/>
            <a:ext cx="8858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（二）社会经济发展的局限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1.</a:t>
            </a:r>
            <a:r>
              <a:rPr lang="zh-CN" altLang="en-US" sz="2400" b="1" dirty="0" smtClean="0"/>
              <a:t>经济方面：（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）经济结构；（</a:t>
            </a: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）经济政策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2.</a:t>
            </a:r>
            <a:r>
              <a:rPr lang="zh-CN" altLang="en-US" sz="2400" b="1" dirty="0" smtClean="0"/>
              <a:t>政治方面：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3.</a:t>
            </a:r>
            <a:r>
              <a:rPr lang="zh-CN" altLang="en-US" sz="2400" b="1" dirty="0" smtClean="0"/>
              <a:t>科技著作：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4.</a:t>
            </a:r>
            <a:r>
              <a:rPr lang="zh-CN" altLang="en-US" sz="2400" b="1" dirty="0" smtClean="0"/>
              <a:t>对外政策：</a:t>
            </a:r>
            <a:endParaRPr lang="en-US" altLang="zh-CN" sz="2400" b="1" dirty="0" smtClean="0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0" y="1643050"/>
            <a:ext cx="878687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【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问题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3】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资本主义萌芽发展缓慢的原因</a:t>
            </a:r>
            <a:endParaRPr lang="en-US" altLang="zh-CN" sz="2400" dirty="0" smtClean="0">
              <a:solidFill>
                <a:srgbClr val="000066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）资金；（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）劳动力；（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）市场；（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）政策（对内；对外）和思想（重义轻利，农本思想）；（</a:t>
            </a:r>
            <a:r>
              <a:rPr lang="en-US" altLang="zh-CN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400" dirty="0" smtClean="0">
                <a:solidFill>
                  <a:srgbClr val="000066"/>
                </a:solidFill>
                <a:latin typeface="黑体" panose="02010609060101010101" charset="-122"/>
                <a:ea typeface="黑体" panose="02010609060101010101" charset="-122"/>
              </a:rPr>
              <a:t>）根本原因</a:t>
            </a:r>
            <a:endParaRPr lang="zh-CN" altLang="en-US" sz="2400" dirty="0">
              <a:solidFill>
                <a:srgbClr val="000066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42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二、思想领域的变化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57166"/>
            <a:ext cx="9144000" cy="379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（一）思想领域的变化</a:t>
            </a:r>
            <a:endParaRPr lang="en-US" altLang="zh-CN" sz="2400" b="1" dirty="0" smtClean="0"/>
          </a:p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心学：</a:t>
            </a:r>
            <a:endParaRPr lang="en-US" altLang="zh-CN" sz="2800" b="1" dirty="0" smtClean="0"/>
          </a:p>
          <a:p>
            <a:pPr>
              <a:lnSpc>
                <a:spcPct val="120000"/>
              </a:lnSpc>
            </a:pP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材料一身之主宰便是心，心之所发便是意，意之本体便是知，意之所在便是物。如意在于事亲，即事亲便是一物；意在于事君，即事君便是一物；意在于仁人爱物，即仁人爱物便是一物；意在于视听言动，即视听言动便是一物。所以某说无心外之理，无心外之物。  </a:t>
            </a:r>
            <a:endParaRPr lang="en-US" altLang="zh-CN" sz="2200" b="1" dirty="0" smtClean="0">
              <a:latin typeface="楷体" pitchFamily="49" charset="-122"/>
              <a:ea typeface="楷体" pitchFamily="49" charset="-122"/>
              <a:cs typeface="黑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                                      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──王阳明</a:t>
            </a:r>
            <a:r>
              <a:rPr lang="en-US" altLang="zh-CN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《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传习录</a:t>
            </a:r>
            <a:r>
              <a:rPr lang="en-US" altLang="zh-CN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》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            </a:t>
            </a:r>
          </a:p>
          <a:p>
            <a:pPr>
              <a:lnSpc>
                <a:spcPct val="120000"/>
              </a:lnSpc>
            </a:pP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  <a:sym typeface="WenYue GuDianMingChaoTi (Non-Commercial Use)" pitchFamily="50" charset="-122"/>
              </a:rPr>
              <a:t>材料二愚不肖者，虽其蒙昧之极，良知又未尝不存也。苟能致之，即与圣人无疑矣。</a:t>
            </a:r>
          </a:p>
        </p:txBody>
      </p:sp>
      <p:sp>
        <p:nvSpPr>
          <p:cNvPr id="7" name="Rectangle 4"/>
          <p:cNvSpPr/>
          <p:nvPr/>
        </p:nvSpPr>
        <p:spPr>
          <a:xfrm>
            <a:off x="1500166" y="714356"/>
            <a:ext cx="6477000" cy="461665"/>
          </a:xfrm>
          <a:prstGeom prst="rect">
            <a:avLst/>
          </a:prstGeom>
          <a:solidFill>
            <a:srgbClr val="FCF98B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心外无物，心外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无理，良知即天理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929066"/>
            <a:ext cx="9144000" cy="88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材料三知是心之体，心自然会知。见父自然知孝，见兄自然知悌，见孺子入井自然知恻隐，此便是良知，不假外求。──王阳明</a:t>
            </a:r>
            <a:r>
              <a:rPr lang="en-US" altLang="zh-CN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《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  <a:cs typeface="黑体" panose="02010609060101010101" charset="-122"/>
              </a:rPr>
              <a:t>传习录</a:t>
            </a:r>
            <a:r>
              <a:rPr lang="en-US" altLang="zh-CN" sz="24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</a:p>
        </p:txBody>
      </p:sp>
      <p:sp>
        <p:nvSpPr>
          <p:cNvPr id="9" name="Rectangle 5"/>
          <p:cNvSpPr/>
          <p:nvPr/>
        </p:nvSpPr>
        <p:spPr>
          <a:xfrm>
            <a:off x="142844" y="4786322"/>
            <a:ext cx="6781800" cy="523220"/>
          </a:xfrm>
          <a:prstGeom prst="rect">
            <a:avLst/>
          </a:prstGeom>
          <a:solidFill>
            <a:srgbClr val="FCF98B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华文中宋" pitchFamily="2" charset="-122"/>
                <a:ea typeface="黑体" panose="02010609060101010101" charset="-122"/>
              </a:rPr>
              <a:t>“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致良知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黑体" panose="02010609060101010101" charset="-122"/>
              </a:rPr>
              <a:t>”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黑体" panose="02010609060101010101" charset="-122"/>
              </a:rPr>
              <a:t>“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知行合一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itchFamily="2" charset="-122"/>
                <a:ea typeface="黑体" panose="02010609060101010101" charset="-122"/>
              </a:rPr>
              <a:t>”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黑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380672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评价：强调主观能动性，激励人们奋发立志；而以自己的内心为准则，又隐含一定的平等和叛逆色彩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，揭开了明朝中后期思想领域提倡自由、批判专制的序幕</a:t>
            </a:r>
            <a:r>
              <a:rPr lang="zh-CN" altLang="zh-CN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altLang="zh-CN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124075" y="0"/>
            <a:ext cx="4827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800" b="1">
                <a:latin typeface="Times New Roman" pitchFamily="18" charset="0"/>
                <a:cs typeface="Times New Roman" pitchFamily="18" charset="0"/>
              </a:rPr>
              <a:t>程朱理学与陆王心学的异同点</a:t>
            </a:r>
            <a:endParaRPr lang="zh-CN" altLang="en-US" sz="2800"/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3421063" y="24082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37892" name="Group 4"/>
          <p:cNvGraphicFramePr>
            <a:graphicFrameLocks noGrp="1"/>
          </p:cNvGraphicFramePr>
          <p:nvPr/>
        </p:nvGraphicFramePr>
        <p:xfrm>
          <a:off x="0" y="476250"/>
          <a:ext cx="8964613" cy="6309360"/>
        </p:xfrm>
        <a:graphic>
          <a:graphicData uri="http://schemas.openxmlformats.org/drawingml/2006/table">
            <a:tbl>
              <a:tblPr/>
              <a:tblGrid>
                <a:gridCol w="468313"/>
                <a:gridCol w="1511300"/>
                <a:gridCol w="3225800"/>
                <a:gridCol w="3759200"/>
              </a:tblGrid>
              <a:tr h="4254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比较项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程朱理学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陆王心学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不同点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世界观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13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哲学范畴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方法论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道德观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相同点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本质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内容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影响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哲学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742" name="Text Box 39"/>
          <p:cNvSpPr txBox="1">
            <a:spLocks noChangeArrowheads="1"/>
          </p:cNvSpPr>
          <p:nvPr/>
        </p:nvSpPr>
        <p:spPr bwMode="auto">
          <a:xfrm>
            <a:off x="1908175" y="908050"/>
            <a:ext cx="331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ea typeface="黑体" pitchFamily="49" charset="-122"/>
              </a:rPr>
              <a:t>“</a:t>
            </a:r>
            <a:r>
              <a:rPr lang="zh-CN" altLang="en-US" sz="2400" b="1">
                <a:ea typeface="黑体" pitchFamily="49" charset="-122"/>
              </a:rPr>
              <a:t>理”是万物的本原</a:t>
            </a:r>
          </a:p>
        </p:txBody>
      </p:sp>
      <p:sp>
        <p:nvSpPr>
          <p:cNvPr id="29743" name="Text Box 40"/>
          <p:cNvSpPr txBox="1">
            <a:spLocks noChangeArrowheads="1"/>
          </p:cNvSpPr>
          <p:nvPr/>
        </p:nvSpPr>
        <p:spPr bwMode="auto">
          <a:xfrm>
            <a:off x="5364163" y="908050"/>
            <a:ext cx="2732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心”是万物的本原</a:t>
            </a:r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 </a:t>
            </a:r>
          </a:p>
        </p:txBody>
      </p:sp>
      <p:sp>
        <p:nvSpPr>
          <p:cNvPr id="29744" name="Text Box 41"/>
          <p:cNvSpPr txBox="1">
            <a:spLocks noChangeArrowheads="1"/>
          </p:cNvSpPr>
          <p:nvPr/>
        </p:nvSpPr>
        <p:spPr bwMode="auto">
          <a:xfrm>
            <a:off x="2209800" y="13716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ea typeface="黑体" pitchFamily="49" charset="-122"/>
              </a:rPr>
              <a:t>客观唯心主义</a:t>
            </a:r>
          </a:p>
        </p:txBody>
      </p:sp>
      <p:sp>
        <p:nvSpPr>
          <p:cNvPr id="29745" name="Text Box 41"/>
          <p:cNvSpPr txBox="1">
            <a:spLocks noChangeArrowheads="1"/>
          </p:cNvSpPr>
          <p:nvPr/>
        </p:nvSpPr>
        <p:spPr bwMode="auto">
          <a:xfrm>
            <a:off x="5638800" y="13716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主观唯心主义</a:t>
            </a:r>
          </a:p>
        </p:txBody>
      </p:sp>
      <p:sp>
        <p:nvSpPr>
          <p:cNvPr id="29746" name="Text Box 43"/>
          <p:cNvSpPr txBox="1">
            <a:spLocks noChangeArrowheads="1"/>
          </p:cNvSpPr>
          <p:nvPr/>
        </p:nvSpPr>
        <p:spPr bwMode="auto">
          <a:xfrm>
            <a:off x="2124075" y="1844675"/>
            <a:ext cx="2425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ea typeface="黑体" pitchFamily="49" charset="-122"/>
              </a:rPr>
              <a:t>强调“格物致知”</a:t>
            </a:r>
            <a:r>
              <a:rPr lang="zh-CN" altLang="en-US" sz="2800" b="1">
                <a:ea typeface="黑体" pitchFamily="49" charset="-122"/>
              </a:rPr>
              <a:t> </a:t>
            </a:r>
          </a:p>
        </p:txBody>
      </p:sp>
      <p:sp>
        <p:nvSpPr>
          <p:cNvPr id="24621" name="Text Box 45"/>
          <p:cNvSpPr txBox="1">
            <a:spLocks noChangeArrowheads="1"/>
          </p:cNvSpPr>
          <p:nvPr/>
        </p:nvSpPr>
        <p:spPr bwMode="auto">
          <a:xfrm>
            <a:off x="2051050" y="220503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b="1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通过外物求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黑体" pitchFamily="49" charset="-122"/>
              </a:rPr>
              <a:t>”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理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黑体" pitchFamily="49" charset="-122"/>
              </a:rPr>
              <a:t>”</a:t>
            </a:r>
            <a:r>
              <a:rPr lang="en-US" altLang="zh-CN" sz="2400" b="1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29748" name="Text Box 44"/>
          <p:cNvSpPr txBox="1">
            <a:spLocks noChangeArrowheads="1"/>
          </p:cNvSpPr>
          <p:nvPr/>
        </p:nvSpPr>
        <p:spPr bwMode="auto">
          <a:xfrm>
            <a:off x="5076825" y="1844675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发明本心”</a:t>
            </a:r>
            <a:r>
              <a:rPr lang="en-US" altLang="zh-CN" sz="2400" b="1">
                <a:solidFill>
                  <a:srgbClr val="0000FF"/>
                </a:solidFill>
                <a:ea typeface="黑体" pitchFamily="49" charset="-122"/>
              </a:rPr>
              <a:t>,“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致良知”</a:t>
            </a:r>
          </a:p>
        </p:txBody>
      </p:sp>
      <p:sp>
        <p:nvSpPr>
          <p:cNvPr id="24622" name="Text Box 46"/>
          <p:cNvSpPr txBox="1">
            <a:spLocks noChangeArrowheads="1"/>
          </p:cNvSpPr>
          <p:nvPr/>
        </p:nvSpPr>
        <p:spPr bwMode="auto">
          <a:xfrm>
            <a:off x="5292725" y="2205038"/>
            <a:ext cx="2636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通过内心的反省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29750" name="Text Box 43"/>
          <p:cNvSpPr txBox="1">
            <a:spLocks noChangeArrowheads="1"/>
          </p:cNvSpPr>
          <p:nvPr/>
        </p:nvSpPr>
        <p:spPr bwMode="auto">
          <a:xfrm>
            <a:off x="2124075" y="2708275"/>
            <a:ext cx="287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主张人应以外在的天理为行为规范</a:t>
            </a:r>
          </a:p>
        </p:txBody>
      </p:sp>
      <p:sp>
        <p:nvSpPr>
          <p:cNvPr id="29751" name="Text Box 44"/>
          <p:cNvSpPr txBox="1">
            <a:spLocks noChangeArrowheads="1"/>
          </p:cNvSpPr>
          <p:nvPr/>
        </p:nvSpPr>
        <p:spPr bwMode="auto">
          <a:xfrm>
            <a:off x="5508625" y="2708275"/>
            <a:ext cx="33305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主张人应以“内心”的自修、自省达到良知</a:t>
            </a:r>
          </a:p>
        </p:txBody>
      </p:sp>
      <p:sp>
        <p:nvSpPr>
          <p:cNvPr id="29752" name="Text Box 43"/>
          <p:cNvSpPr txBox="1">
            <a:spLocks noChangeArrowheads="1"/>
          </p:cNvSpPr>
          <p:nvPr/>
        </p:nvSpPr>
        <p:spPr bwMode="auto">
          <a:xfrm>
            <a:off x="2159000" y="3657600"/>
            <a:ext cx="6985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 b="1">
                <a:latin typeface="黑体" pitchFamily="49" charset="-122"/>
                <a:ea typeface="黑体" pitchFamily="49" charset="-122"/>
              </a:rPr>
              <a:t>以</a:t>
            </a:r>
            <a:r>
              <a:rPr lang="zh-CN" altLang="zh-CN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儒家</a:t>
            </a:r>
            <a:r>
              <a:rPr lang="zh-CN" altLang="zh-CN" sz="2400" b="1">
                <a:latin typeface="黑体" pitchFamily="49" charset="-122"/>
                <a:ea typeface="黑体" pitchFamily="49" charset="-122"/>
              </a:rPr>
              <a:t>纲常伦理</a:t>
            </a:r>
            <a:r>
              <a:rPr lang="zh-CN" altLang="zh-CN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维护专制统治</a:t>
            </a:r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zh-CN" sz="2400" b="1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新儒学</a:t>
            </a:r>
            <a:endParaRPr lang="zh-CN" altLang="en-US" sz="2400" b="1"/>
          </a:p>
        </p:txBody>
      </p:sp>
      <p:sp>
        <p:nvSpPr>
          <p:cNvPr id="29753" name="Text Box 43"/>
          <p:cNvSpPr txBox="1">
            <a:spLocks noChangeArrowheads="1"/>
          </p:cNvSpPr>
          <p:nvPr/>
        </p:nvSpPr>
        <p:spPr bwMode="auto">
          <a:xfrm>
            <a:off x="2046288" y="4351338"/>
            <a:ext cx="698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都是儒学的表现形式，都继承了孔孟</a:t>
            </a:r>
            <a:r>
              <a:rPr lang="zh-CN" altLang="en-US" sz="2400" b="1">
                <a:latin typeface="宋体" pitchFamily="2" charset="-122"/>
              </a:rPr>
              <a:t>“</a:t>
            </a:r>
            <a:r>
              <a:rPr lang="zh-CN" altLang="en-US" sz="2400" b="1"/>
              <a:t>仁</a:t>
            </a:r>
            <a:r>
              <a:rPr lang="zh-CN" altLang="en-US" sz="2400" b="1">
                <a:latin typeface="宋体" pitchFamily="2" charset="-122"/>
              </a:rPr>
              <a:t>”“</a:t>
            </a:r>
            <a:r>
              <a:rPr lang="zh-CN" altLang="en-US" sz="2400" b="1"/>
              <a:t>礼</a:t>
            </a:r>
            <a:r>
              <a:rPr lang="zh-CN" altLang="en-US" sz="2400" b="1">
                <a:latin typeface="宋体" pitchFamily="2" charset="-122"/>
              </a:rPr>
              <a:t>”</a:t>
            </a:r>
            <a:r>
              <a:rPr lang="zh-CN" altLang="en-US" sz="2400" b="1"/>
              <a:t>的思想，都认为世界的本原是</a:t>
            </a:r>
            <a:r>
              <a:rPr lang="zh-CN" altLang="en-US" sz="2400" b="1">
                <a:latin typeface="宋体" pitchFamily="2" charset="-122"/>
              </a:rPr>
              <a:t>“</a:t>
            </a:r>
            <a:r>
              <a:rPr lang="zh-CN" altLang="en-US" sz="2400" b="1"/>
              <a:t>理</a:t>
            </a:r>
            <a:r>
              <a:rPr lang="zh-CN" altLang="en-US" sz="2400" b="1">
                <a:latin typeface="宋体" pitchFamily="2" charset="-122"/>
              </a:rPr>
              <a:t>”</a:t>
            </a:r>
            <a:r>
              <a:rPr lang="zh-CN" altLang="en-US" sz="2400" b="1"/>
              <a:t>。</a:t>
            </a:r>
          </a:p>
        </p:txBody>
      </p:sp>
      <p:sp>
        <p:nvSpPr>
          <p:cNvPr id="29754" name="Text Box 43"/>
          <p:cNvSpPr txBox="1">
            <a:spLocks noChangeArrowheads="1"/>
          </p:cNvSpPr>
          <p:nvPr/>
        </p:nvSpPr>
        <p:spPr bwMode="auto">
          <a:xfrm>
            <a:off x="2060575" y="5154613"/>
            <a:ext cx="6985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/>
              <a:t>都有助于维护专制统治，扼杀人的自然欲求；都强调社会责任和历史使命，对塑造中华民族性格起了积极作用</a:t>
            </a:r>
          </a:p>
        </p:txBody>
      </p:sp>
      <p:sp>
        <p:nvSpPr>
          <p:cNvPr id="29755" name="Text Box 43"/>
          <p:cNvSpPr txBox="1">
            <a:spLocks noChangeArrowheads="1"/>
          </p:cNvSpPr>
          <p:nvPr/>
        </p:nvSpPr>
        <p:spPr bwMode="auto">
          <a:xfrm>
            <a:off x="2124075" y="63087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都是唯心主义哲学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0" y="0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李贽</a:t>
            </a:r>
            <a:r>
              <a:rPr lang="en-US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---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反传统，反教条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0" y="5357826"/>
            <a:ext cx="9144000" cy="95218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思想主张：提倡个性自由，蔑视权威和教条，否定传统伦理道德标准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0" y="428604"/>
            <a:ext cx="9144000" cy="48885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  <a:sym typeface="+mn-ea"/>
              </a:rPr>
              <a:t>材料一  夫天生一人，自有一人之用，不待取给于孔子而后足也。若必待取足于孔子，则千古以前无孔子，终不得为人乎。    </a:t>
            </a: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——《</a:t>
            </a: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焚书</a:t>
            </a: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》</a:t>
            </a:r>
            <a:endParaRPr lang="en-US" altLang="zh-CN" sz="2200" b="1" strike="noStrike" noProof="1">
              <a:solidFill>
                <a:schemeClr val="tx1"/>
              </a:solidFill>
              <a:latin typeface="楷体" pitchFamily="49" charset="-122"/>
              <a:ea typeface="楷体" pitchFamily="49" charset="-122"/>
              <a:cs typeface="楷体" panose="02010609060101010101" charset="-122"/>
            </a:endParaRP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  <a:sym typeface="+mn-ea"/>
              </a:rPr>
              <a:t>材料二  仲尼虽圣，效之则颦，学之则为步，丑妇之贱态。              </a:t>
            </a: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——《</a:t>
            </a: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焚书</a:t>
            </a: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何心隐论</a:t>
            </a: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》</a:t>
            </a:r>
            <a:endParaRPr lang="en-US" altLang="zh-CN" sz="2200" b="1" strike="noStrike" noProof="1">
              <a:solidFill>
                <a:schemeClr val="tx1"/>
              </a:solidFill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  <a:sym typeface="+mn-ea"/>
              </a:rPr>
              <a:t>材料三  </a:t>
            </a:r>
            <a:r>
              <a:rPr lang="en-US" altLang="zh-CN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  <a:sym typeface="+mn-ea"/>
              </a:rPr>
              <a:t>……</a:t>
            </a: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  <a:sym typeface="+mn-ea"/>
              </a:rPr>
              <a:t>以孔子之是非为是非，故未尝有是非耳。</a:t>
            </a: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——《藏书》</a:t>
            </a: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</a:rPr>
              <a:t>材料四  世间种种，皆衣与饭类耳。…追求物质享受乃是“秉赋之自然”“谓圣人不欲富贵，未之有也”。那些满口仁义道德、纲常礼教的道学先生，也不过是借理学这块敲门砖来为自己谋取高官厚禄罢了。李贽斥责他们“被服儒雅，行若狗彘。”</a:t>
            </a: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cs typeface="楷体" panose="02010609060101010101" charset="-122"/>
              </a:rPr>
              <a:t>材料五  李贽说：“有好女子便立家，何必男儿？”并赞扬卓文君私奔再嫁司马相如“正获身，非失身”，“当大喜，何耻为？”称赞武则天是“政由己出，明察善断”的圣后。李贽也招收女弟子。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4450" y="201613"/>
            <a:ext cx="58705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黄宗羲</a:t>
            </a:r>
            <a:r>
              <a:rPr lang="en-US" sz="3200" b="1" dirty="0">
                <a:latin typeface="Arial"/>
                <a:ea typeface="华文新魏" pitchFamily="2" charset="-122"/>
              </a:rPr>
              <a:t>——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猛烈抨击</a:t>
            </a:r>
            <a:r>
              <a:rPr lang="zh-CN" altLang="en-US" sz="3200" b="1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君主专制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765175"/>
            <a:ext cx="9144000" cy="1187450"/>
          </a:xfrm>
          <a:prstGeom prst="rect">
            <a:avLst/>
          </a:prstGeom>
          <a:solidFill>
            <a:schemeClr val="bg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材料一：人君者</a:t>
            </a:r>
            <a:r>
              <a:rPr lang="en-US" sz="2400" b="1">
                <a:ea typeface="楷体_GB2312" pitchFamily="49" charset="-122"/>
              </a:rPr>
              <a:t>……</a:t>
            </a:r>
            <a:r>
              <a:rPr lang="zh-CN" altLang="en-US" sz="2400" b="1">
                <a:ea typeface="楷体_GB2312" pitchFamily="49" charset="-122"/>
              </a:rPr>
              <a:t>以为天下利害之权皆出于我，我以天下之利尽归于己，以天下之害尽归于人。</a:t>
            </a:r>
            <a:r>
              <a:rPr lang="en-US" sz="2400" b="1">
                <a:ea typeface="楷体_GB2312" pitchFamily="49" charset="-122"/>
              </a:rPr>
              <a:t>…</a:t>
            </a:r>
            <a:r>
              <a:rPr lang="zh-CN" altLang="en-US" sz="2400" b="1">
                <a:ea typeface="楷体_GB2312" pitchFamily="49" charset="-122"/>
              </a:rPr>
              <a:t>屠毒天下之肝脑，离散天下之子女</a:t>
            </a:r>
            <a:r>
              <a:rPr lang="en-US" sz="2400" b="1">
                <a:ea typeface="楷体_GB2312" pitchFamily="49" charset="-122"/>
              </a:rPr>
              <a:t>…</a:t>
            </a:r>
            <a:r>
              <a:rPr lang="zh-CN" altLang="en-US" sz="2400" b="1">
                <a:ea typeface="楷体_GB2312" pitchFamily="49" charset="-122"/>
              </a:rPr>
              <a:t>然则为天下之大害者，君而已矣！</a:t>
            </a: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1989138"/>
            <a:ext cx="9144000" cy="12446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材料二  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古者以天下为主，君为客，凡君之所毕世而经营者，为天下也；今也以君为主，天下为客，凡天下之无地而得安宁者，为君也。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>
                <a:ea typeface="楷体_GB2312" pitchFamily="49" charset="-122"/>
              </a:rPr>
              <a:t>——《</a:t>
            </a:r>
            <a:r>
              <a:rPr lang="zh-CN" altLang="en-US" sz="2400" b="1">
                <a:ea typeface="楷体_GB2312" pitchFamily="49" charset="-122"/>
              </a:rPr>
              <a:t>明夷待访录．原君</a:t>
            </a:r>
            <a:r>
              <a:rPr lang="en-US" altLang="zh-CN" sz="2400" b="1">
                <a:ea typeface="楷体_GB2312" pitchFamily="49" charset="-122"/>
              </a:rPr>
              <a:t>》                                  </a:t>
            </a: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0" y="3357563"/>
            <a:ext cx="91440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①</a:t>
            </a:r>
            <a:r>
              <a:rPr lang="zh-CN" altLang="en-US" sz="28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猛烈抨击君主专制制度，尖锐揭露君主专制是天下之大害；</a:t>
            </a: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提出“天下为主，君为客”的民主思想。</a:t>
            </a: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0" y="4292600"/>
            <a:ext cx="8785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材料三：吾无天下之责，则吾在君为路人。出而仕於君也，不以天下为事，则君之仆妾也；以天下为事，则君之师友也。</a:t>
            </a:r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0" y="5157788"/>
            <a:ext cx="87550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②君臣关系。认为君臣是平等的“师友”关系，从根本上</a:t>
            </a:r>
          </a:p>
          <a:p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否定伦理纲常。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6" grpId="0"/>
      <p:bldP spid="266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08737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kumimoji="1" lang="zh-CN" altLang="en-US" sz="2400" b="1">
                <a:latin typeface="楷体_GB2312" pitchFamily="49" charset="-122"/>
                <a:ea typeface="楷体_GB2312" pitchFamily="49" charset="-122"/>
              </a:rPr>
              <a:t>材料三  天子之所是未必是，天子之所非未必非，天子亦遂不敢自为非是，而公其非是于学校。</a:t>
            </a:r>
            <a:r>
              <a:rPr kumimoji="1" lang="en-US" altLang="zh-CN" sz="2400" b="1">
                <a:latin typeface="Arial"/>
                <a:ea typeface="楷体_GB2312" pitchFamily="49" charset="-122"/>
              </a:rPr>
              <a:t>——</a:t>
            </a:r>
            <a:r>
              <a:rPr kumimoji="1" lang="en-US" altLang="zh-CN" sz="2400" b="1"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2400" b="1">
                <a:latin typeface="楷体_GB2312" pitchFamily="49" charset="-122"/>
                <a:ea typeface="楷体_GB2312" pitchFamily="49" charset="-122"/>
              </a:rPr>
              <a:t>明夷待访录</a:t>
            </a:r>
            <a:r>
              <a:rPr kumimoji="1" lang="en-US" altLang="zh-CN" sz="2400" b="1"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79388" y="1052513"/>
            <a:ext cx="89646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黑体" pitchFamily="49" charset="-122"/>
              </a:rPr>
              <a:t>③</a:t>
            </a: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限制君权。“法治”替代“人治”；倡导言论自由，建立自下而上的监督机构（学校）， 带有民主主义色彩。</a:t>
            </a: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2143116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ea typeface="楷体_GB2312" pitchFamily="49" charset="-122"/>
              </a:rPr>
              <a:t>材料四：世儒不察，以工商为末，妄议抑之。夫工固圣王之所欲来，商又使其愿出于途者，盖皆本也。</a:t>
            </a:r>
            <a:endParaRPr lang="zh-CN" altLang="en-US" sz="2400" b="1" dirty="0">
              <a:effectLst>
                <a:outerShdw blurRad="38100" dist="38100" dir="2700000" algn="tl">
                  <a:srgbClr val="C0C0C0"/>
                </a:outerShdw>
              </a:effectLst>
              <a:ea typeface="楷体_GB2312" pitchFamily="49" charset="-122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0" y="3143248"/>
            <a:ext cx="8343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ea typeface="黑体" pitchFamily="49" charset="-122"/>
              </a:rPr>
              <a:t>④经济上：反对重农抑商，提出</a:t>
            </a:r>
            <a:r>
              <a:rPr lang="zh-CN" altLang="en-US" sz="3200" b="1" dirty="0">
                <a:solidFill>
                  <a:srgbClr val="0000FF"/>
                </a:solidFill>
                <a:latin typeface="黑体"/>
                <a:ea typeface="黑体" pitchFamily="49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ea typeface="黑体" pitchFamily="49" charset="-122"/>
              </a:rPr>
              <a:t>工商皆本</a:t>
            </a:r>
            <a:r>
              <a:rPr lang="zh-CN" altLang="en-US" sz="3200" b="1" dirty="0">
                <a:solidFill>
                  <a:srgbClr val="0000FF"/>
                </a:solidFill>
                <a:latin typeface="黑体"/>
                <a:ea typeface="黑体" pitchFamily="49" charset="-122"/>
              </a:rPr>
              <a:t>”</a:t>
            </a:r>
            <a:endParaRPr lang="zh-CN" altLang="en-US" sz="32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0" y="3857628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    思考：</a:t>
            </a:r>
            <a:r>
              <a:rPr kumimoji="1"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、韩非子主张建立君主专制，而黄宗羲却反对君主专制，我们应该如何认识呢？ 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0" y="5157788"/>
            <a:ext cx="9096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Tahoma" pitchFamily="34" charset="0"/>
                <a:ea typeface="方正姚体" pitchFamily="2" charset="-122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两者都是进步思想，当时的时代特征相适应。前者适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应了诸侯割据的形势，后者适应了资本主义萌芽的发展。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utoUpdateAnimBg="0"/>
      <p:bldP spid="47111" grpId="0" autoUpdateAnimBg="0"/>
      <p:bldP spid="47112" grpId="0"/>
      <p:bldP spid="471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0" y="1052513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    材料一  有亡国，有亡天下。亡国与亡天下奚辨？曰：易姓改号，谓之亡国。仁义充塞而至于率兽食人，人将相食，谓之亡天下。</a:t>
            </a:r>
            <a:r>
              <a:rPr kumimoji="1" lang="en-US" altLang="zh-CN" sz="2400" b="1">
                <a:latin typeface="Times New Roman"/>
                <a:ea typeface="黑体" pitchFamily="49" charset="-122"/>
              </a:rPr>
              <a:t>……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保国者，其君其臣肉食者谋之；保天下者，匹夫之贱与有责焉耳矣！</a:t>
            </a:r>
            <a:r>
              <a:rPr kumimoji="1" lang="en-US" altLang="zh-CN" sz="2400" b="1">
                <a:latin typeface="Arial"/>
                <a:ea typeface="黑体" pitchFamily="49" charset="-122"/>
              </a:rPr>
              <a:t>——</a:t>
            </a:r>
            <a:r>
              <a:rPr kumimoji="1" lang="zh-CN" altLang="en-US" sz="2400" b="1">
                <a:latin typeface="Tahoma" pitchFamily="34" charset="0"/>
                <a:ea typeface="黑体" pitchFamily="49" charset="-122"/>
              </a:rPr>
              <a:t>顾炎武</a:t>
            </a:r>
            <a:r>
              <a:rPr kumimoji="1" lang="en-US" altLang="zh-CN" sz="2400" b="1">
                <a:latin typeface="Tahoma" pitchFamily="34" charset="0"/>
                <a:ea typeface="黑体" pitchFamily="49" charset="-122"/>
              </a:rPr>
              <a:t>《</a:t>
            </a:r>
            <a:r>
              <a:rPr kumimoji="1" lang="zh-CN" altLang="en-US" sz="2400" b="1">
                <a:latin typeface="Tahoma" pitchFamily="34" charset="0"/>
                <a:ea typeface="黑体" pitchFamily="49" charset="-122"/>
              </a:rPr>
              <a:t>日知录</a:t>
            </a:r>
            <a:r>
              <a:rPr kumimoji="1" lang="en-US" altLang="zh-CN" sz="2400" b="1">
                <a:latin typeface="Tahoma" pitchFamily="34" charset="0"/>
                <a:ea typeface="黑体" pitchFamily="49" charset="-122"/>
              </a:rPr>
              <a:t>》</a:t>
            </a:r>
            <a:endParaRPr kumimoji="1" lang="en-US" altLang="zh-CN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0" y="3860800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10000"/>
              </a:spcBef>
            </a:pP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    材料二  以天下之权，寄天下之人</a:t>
            </a:r>
            <a:r>
              <a:rPr kumimoji="1" lang="en-US" altLang="zh-CN" sz="2400" b="1">
                <a:latin typeface="Times New Roman"/>
                <a:ea typeface="黑体" pitchFamily="49" charset="-122"/>
              </a:rPr>
              <a:t>……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自公卿大夫至于百里之宰，一命之官，莫不分天子之权，以各治其事。</a:t>
            </a:r>
            <a:r>
              <a:rPr kumimoji="1" lang="en-US" altLang="zh-CN" sz="2400" b="1">
                <a:latin typeface="Times New Roman"/>
                <a:ea typeface="黑体" pitchFamily="49" charset="-122"/>
              </a:rPr>
              <a:t>……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人君之于天下不能以独治也，独治之而刑繁矣，众治之而刑措矣。</a:t>
            </a:r>
            <a:r>
              <a:rPr kumimoji="1" lang="en-US" altLang="zh-CN" sz="2400" b="1">
                <a:latin typeface="Times New Roman"/>
                <a:ea typeface="黑体" pitchFamily="49" charset="-122"/>
              </a:rPr>
              <a:t>——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顾炎武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《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日知录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》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0" y="4221163"/>
            <a:ext cx="806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ahoma" pitchFamily="34" charset="0"/>
                <a:ea typeface="黑体" pitchFamily="49" charset="-122"/>
              </a:rPr>
              <a:t>       </a:t>
            </a:r>
            <a:endParaRPr lang="en-US" altLang="zh-CN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735013" y="61706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0" y="2708275"/>
            <a:ext cx="8839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sz="2800" b="1">
                <a:solidFill>
                  <a:srgbClr val="0000FF"/>
                </a:solidFill>
                <a:latin typeface="Arial"/>
                <a:ea typeface="黑体" pitchFamily="49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天下兴亡，匹夫有责</a:t>
            </a:r>
            <a:r>
              <a:rPr lang="zh-CN" altLang="en-US" sz="2800" b="1">
                <a:solidFill>
                  <a:srgbClr val="0000FF"/>
                </a:solidFill>
                <a:latin typeface="Arial"/>
                <a:ea typeface="黑体" pitchFamily="49" charset="-122"/>
              </a:rPr>
              <a:t>”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；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0" y="3284538"/>
            <a:ext cx="841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Arial"/>
                <a:ea typeface="方正姚体" pitchFamily="2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亡国</a:t>
            </a:r>
            <a:r>
              <a:rPr lang="zh-CN" altLang="en-US" sz="2400" b="1">
                <a:solidFill>
                  <a:srgbClr val="FF0000"/>
                </a:solidFill>
                <a:latin typeface="Arial"/>
                <a:ea typeface="方正姚体" pitchFamily="2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只是王朝的改朝换代；</a:t>
            </a:r>
            <a:r>
              <a:rPr lang="zh-CN" altLang="en-US" sz="2400" b="1">
                <a:solidFill>
                  <a:srgbClr val="FF0000"/>
                </a:solidFill>
                <a:latin typeface="Arial"/>
                <a:ea typeface="方正姚体" pitchFamily="2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亡天下</a:t>
            </a:r>
            <a:r>
              <a:rPr lang="zh-CN" altLang="en-US" sz="2400" b="1">
                <a:solidFill>
                  <a:srgbClr val="FF0000"/>
                </a:solidFill>
                <a:latin typeface="Arial"/>
                <a:ea typeface="方正姚体" pitchFamily="2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方正姚体" pitchFamily="2" charset="-122"/>
              </a:rPr>
              <a:t>则是民族文化的沦亡。</a:t>
            </a:r>
          </a:p>
        </p:txBody>
      </p:sp>
      <p:sp>
        <p:nvSpPr>
          <p:cNvPr id="50185" name="Rectangle 9"/>
          <p:cNvSpPr>
            <a:spLocks noChangeArrowheads="1"/>
          </p:cNvSpPr>
          <p:nvPr/>
        </p:nvSpPr>
        <p:spPr bwMode="auto">
          <a:xfrm>
            <a:off x="0" y="5589588"/>
            <a:ext cx="8839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批判君主专制，主张</a:t>
            </a:r>
            <a:r>
              <a:rPr lang="zh-CN" altLang="en-US" sz="2800" b="1">
                <a:solidFill>
                  <a:srgbClr val="0000FF"/>
                </a:solidFill>
                <a:latin typeface="Arial"/>
                <a:ea typeface="黑体" pitchFamily="49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众治</a:t>
            </a:r>
            <a:r>
              <a:rPr lang="zh-CN" altLang="en-US" sz="2800" b="1">
                <a:solidFill>
                  <a:srgbClr val="0000FF"/>
                </a:solidFill>
                <a:latin typeface="Arial"/>
                <a:ea typeface="黑体" pitchFamily="49" charset="-122"/>
              </a:rPr>
              <a:t>”</a:t>
            </a:r>
            <a:r>
              <a:rPr lang="zh-CN" altLang="en-US" sz="28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。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228600" y="152400"/>
            <a:ext cx="7239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 smtClean="0">
                <a:ea typeface="华文新魏" pitchFamily="2" charset="-122"/>
              </a:rPr>
              <a:t>4.</a:t>
            </a:r>
            <a:r>
              <a:rPr lang="zh-CN" altLang="en-US" sz="3200" b="1" dirty="0" smtClean="0">
                <a:ea typeface="华文新魏" pitchFamily="2" charset="-122"/>
              </a:rPr>
              <a:t>顾</a:t>
            </a:r>
            <a:r>
              <a:rPr lang="zh-CN" altLang="en-US" sz="3200" b="1" dirty="0">
                <a:ea typeface="华文新魏" pitchFamily="2" charset="-122"/>
              </a:rPr>
              <a:t>炎武</a:t>
            </a:r>
            <a:r>
              <a:rPr lang="en-US" altLang="zh-CN" sz="3200" b="1" dirty="0">
                <a:ea typeface="华文新魏" pitchFamily="2" charset="-122"/>
              </a:rPr>
              <a:t>——</a:t>
            </a:r>
            <a:r>
              <a:rPr lang="zh-CN" altLang="en-US" sz="3200" b="1" dirty="0">
                <a:ea typeface="华文新魏" pitchFamily="2" charset="-122"/>
              </a:rPr>
              <a:t>大力倡导</a:t>
            </a:r>
            <a:r>
              <a:rPr lang="zh-CN" altLang="en-US" sz="3200" b="1" dirty="0">
                <a:solidFill>
                  <a:srgbClr val="FF0000"/>
                </a:solidFill>
                <a:ea typeface="华文新魏" pitchFamily="2" charset="-122"/>
              </a:rPr>
              <a:t>经世致用</a:t>
            </a:r>
            <a:endParaRPr lang="zh-CN" altLang="en-US" sz="3200" b="1" dirty="0"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/>
      <p:bldP spid="50184" grpId="0"/>
      <p:bldP spid="501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79388" y="188913"/>
            <a:ext cx="8964612" cy="234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材料二 熟知今日之清谈有甚于前代者！昔之清谈谈老庄，今之清谈谈孔孟。末得其精而已遗其粗，末究其本而先辞其末，不习六艺之文，不考百王之典，不综当代之务，举夫子论学论政之大端一切不问，而曰一贯，曰无言。以明心见性之空言，代修已治人之学，股肱惰而万事荒，爪牙亡而四国乱。神州荡覆，宗庙丘墟。 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----《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日知录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/>
              <a:t>                                                                                                    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304800" y="2492375"/>
            <a:ext cx="8839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0000FF"/>
                </a:solidFill>
                <a:ea typeface="黑体" pitchFamily="49" charset="-122"/>
              </a:rPr>
              <a:t>③批判脱离实际的学风，主张经世致用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0" y="2997200"/>
            <a:ext cx="9144000" cy="2112963"/>
          </a:xfrm>
          <a:prstGeom prst="rect">
            <a:avLst/>
          </a:prstGeom>
          <a:solidFill>
            <a:srgbClr val="0000FF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何谓</a:t>
            </a:r>
            <a:r>
              <a:rPr kumimoji="1" lang="zh-CN" altLang="en-US" sz="2400" b="1" dirty="0">
                <a:solidFill>
                  <a:srgbClr val="FFFF00"/>
                </a:solidFill>
                <a:latin typeface="宋体"/>
                <a:ea typeface="楷体_GB2312" pitchFamily="49" charset="-122"/>
              </a:rPr>
              <a:t>“</a:t>
            </a:r>
            <a:r>
              <a:rPr kumimoji="1" lang="zh-CN" altLang="en-US" sz="24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经世致用</a:t>
            </a:r>
            <a:r>
              <a:rPr kumimoji="1" lang="zh-CN" altLang="en-US" sz="2400" b="1" dirty="0">
                <a:solidFill>
                  <a:srgbClr val="FFFF00"/>
                </a:solidFill>
                <a:latin typeface="宋体"/>
                <a:ea typeface="楷体_GB2312" pitchFamily="49" charset="-122"/>
              </a:rPr>
              <a:t>”</a:t>
            </a:r>
            <a:r>
              <a:rPr kumimoji="1" lang="zh-CN" altLang="en-US" sz="24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？有何影响</a:t>
            </a:r>
            <a:r>
              <a:rPr kumimoji="1" lang="zh-CN" altLang="en-US" sz="2400" b="1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  <a:endParaRPr kumimoji="1" lang="zh-CN" altLang="en-US" sz="24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4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　　指的是一种治学思潮，要求将经书研究与社会现实问题联系起来，以解决实际问题。又称经世致用之学。其特点是以史为鉴，学术研究和现实结合，解释古代典籍为手段，从中发挥自己的社会政治见解，并用于社会改革。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0" y="5214938"/>
            <a:ext cx="89646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latin typeface="Tahoma" pitchFamily="34" charset="0"/>
                <a:ea typeface="楷体_GB2312" pitchFamily="49" charset="-122"/>
              </a:rPr>
              <a:t>顾炎武是在什么背景下发出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Tahoma" pitchFamily="34" charset="0"/>
                <a:ea typeface="楷体_GB2312" pitchFamily="49" charset="-122"/>
              </a:rPr>
              <a:t>天下兴亡，匹夫有责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latin typeface="Tahoma" pitchFamily="34" charset="0"/>
                <a:ea typeface="楷体_GB2312" pitchFamily="49" charset="-122"/>
              </a:rPr>
              <a:t>的呼唤？这一呼唤体现了顾炎武的哪一思想主张？</a:t>
            </a:r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5942013"/>
            <a:ext cx="88931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背景：针对明代读书人沉缅于诵读程朱注解、严重脱离社会现实的空疏学风 。体现：经世致用。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/>
      <p:bldP spid="21510" grpId="0" animBg="1"/>
      <p:bldP spid="51210" grpId="0"/>
      <p:bldP spid="512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2565400"/>
            <a:ext cx="9288463" cy="884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（1）唯物论：世界是物质的，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理在气中</a:t>
            </a:r>
            <a:r>
              <a:rPr lang="zh-CN" altLang="en-US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物质的发展变化有规律可循；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549275"/>
            <a:ext cx="9144000" cy="197485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材料一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天下唯器而已矣。无其器则无其道。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尽天地间，无不是气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器），即无不是理也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气者理之依也</a:t>
            </a:r>
            <a:r>
              <a:rPr lang="en-US" altLang="zh-CN" sz="2400" b="1">
                <a:latin typeface="Arial"/>
                <a:ea typeface="楷体_GB2312" pitchFamily="49" charset="-122"/>
              </a:rPr>
              <a:t>……”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4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天地之德不易，而天地之化日新。今日之风雷非昨日之风雷，是以知今日之日月非昨日之日月也。江河之水，今犹古也，而非今水之即古水</a:t>
            </a:r>
            <a:r>
              <a:rPr lang="en-US" altLang="zh-CN" sz="2400" b="1">
                <a:latin typeface="Arial"/>
                <a:ea typeface="楷体_GB2312" pitchFamily="49" charset="-122"/>
              </a:rPr>
              <a:t>……”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>
                <a:latin typeface="Arial"/>
                <a:ea typeface="楷体_GB2312" pitchFamily="49" charset="-122"/>
              </a:rPr>
              <a:t>——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王夫之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读通鉴论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》                       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0"/>
            <a:ext cx="7346950" cy="579438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4.</a:t>
            </a:r>
            <a:r>
              <a:rPr lang="zh-CN" altLang="en-US" sz="32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王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夫之</a:t>
            </a:r>
            <a:r>
              <a:rPr lang="en-US" altLang="zh-CN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----</a:t>
            </a:r>
            <a:r>
              <a:rPr lang="zh-CN" altLang="en-US" sz="3200" b="1" dirty="0"/>
              <a:t>具有唯物思想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4437063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zh-CN" sz="24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认识论：主观的认识是对客观对象考察引起的。</a:t>
            </a:r>
            <a:endParaRPr lang="zh-CN" altLang="en-US" sz="24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0" y="3429000"/>
            <a:ext cx="9144000" cy="892552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600" b="1" dirty="0">
                <a:latin typeface="黑体" pitchFamily="49" charset="-122"/>
                <a:ea typeface="黑体" pitchFamily="49" charset="-122"/>
              </a:rPr>
              <a:t>材料二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zh-CN" sz="2600" b="1" dirty="0">
                <a:latin typeface="Arial"/>
                <a:ea typeface="楷体_GB2312" pitchFamily="49" charset="-122"/>
              </a:rPr>
              <a:t>“</a:t>
            </a:r>
            <a:r>
              <a:rPr lang="zh-CN" sz="2600" b="1" dirty="0">
                <a:latin typeface="楷体_GB2312" pitchFamily="49" charset="-122"/>
                <a:ea typeface="楷体_GB2312" pitchFamily="49" charset="-122"/>
              </a:rPr>
              <a:t>行先知后</a:t>
            </a:r>
            <a:r>
              <a:rPr lang="zh-CN" sz="2600" b="1" dirty="0">
                <a:latin typeface="Arial"/>
                <a:ea typeface="楷体_GB2312" pitchFamily="49" charset="-122"/>
              </a:rPr>
              <a:t>”</a:t>
            </a:r>
            <a:r>
              <a:rPr lang="zh-CN" sz="2600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sz="2600" b="1" dirty="0">
                <a:latin typeface="Arial"/>
                <a:ea typeface="楷体_GB2312" pitchFamily="49" charset="-122"/>
              </a:rPr>
              <a:t>“</a:t>
            </a:r>
            <a:r>
              <a:rPr lang="zh-CN" sz="2600" b="1" dirty="0">
                <a:latin typeface="楷体_GB2312" pitchFamily="49" charset="-122"/>
                <a:ea typeface="楷体_GB2312" pitchFamily="49" charset="-122"/>
              </a:rPr>
              <a:t>君子之学</a:t>
            </a:r>
            <a:r>
              <a:rPr lang="zh-CN" altLang="zh-CN" sz="2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sz="2600" b="1" dirty="0">
                <a:latin typeface="楷体_GB2312" pitchFamily="49" charset="-122"/>
                <a:ea typeface="楷体_GB2312" pitchFamily="49" charset="-122"/>
              </a:rPr>
              <a:t>未尝离行以为知</a:t>
            </a:r>
            <a:r>
              <a:rPr lang="zh-CN" altLang="zh-CN" sz="2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sz="2600" b="1" dirty="0">
                <a:latin typeface="楷体_GB2312" pitchFamily="49" charset="-122"/>
                <a:ea typeface="楷体_GB2312" pitchFamily="49" charset="-122"/>
              </a:rPr>
              <a:t>必矣</a:t>
            </a:r>
            <a:r>
              <a:rPr lang="zh-CN" altLang="zh-CN" sz="2600" b="1" dirty="0">
                <a:latin typeface="楷体_GB2312" pitchFamily="49" charset="-122"/>
                <a:ea typeface="楷体_GB2312" pitchFamily="49" charset="-122"/>
              </a:rPr>
              <a:t>!</a:t>
            </a:r>
            <a:r>
              <a:rPr lang="zh-CN" altLang="zh-CN" sz="2600" b="1" dirty="0">
                <a:latin typeface="Arial"/>
                <a:ea typeface="楷体_GB2312" pitchFamily="49" charset="-122"/>
              </a:rPr>
              <a:t>”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                 </a:t>
            </a:r>
            <a:r>
              <a:rPr lang="en-US" altLang="zh-CN" sz="2600" b="1" dirty="0">
                <a:latin typeface="Arial"/>
                <a:ea typeface="楷体_GB2312" pitchFamily="49" charset="-122"/>
              </a:rPr>
              <a:t>——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王夫之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 dirty="0">
                <a:latin typeface="楷体_GB2312" pitchFamily="49" charset="-122"/>
                <a:ea typeface="楷体_GB2312" pitchFamily="49" charset="-122"/>
              </a:rPr>
              <a:t>尚书引义</a:t>
            </a:r>
            <a:r>
              <a:rPr lang="en-US" altLang="zh-CN" sz="2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en-US" altLang="zh-CN" sz="2600" dirty="0"/>
              <a:t> </a:t>
            </a:r>
            <a:r>
              <a:rPr lang="zh-CN" altLang="zh-CN" sz="2600" dirty="0"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sz="2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6400800"/>
            <a:ext cx="8839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）辩证法：</a:t>
            </a:r>
            <a:r>
              <a:rPr lang="zh-CN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运动是绝对的，静止是相对的</a:t>
            </a:r>
            <a:r>
              <a:rPr lang="zh-CN" altLang="en-US" sz="24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0" y="4941888"/>
            <a:ext cx="9144000" cy="133985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600" b="1">
                <a:latin typeface="黑体" pitchFamily="49" charset="-122"/>
                <a:ea typeface="黑体" pitchFamily="49" charset="-122"/>
              </a:rPr>
              <a:t>材料三  </a:t>
            </a:r>
            <a:r>
              <a:rPr lang="zh-CN" sz="2600" b="1">
                <a:latin typeface="Arial"/>
                <a:ea typeface="楷体_GB2312" pitchFamily="49" charset="-122"/>
              </a:rPr>
              <a:t>“</a:t>
            </a:r>
            <a:r>
              <a:rPr lang="zh-CN" sz="2600" b="1">
                <a:latin typeface="楷体_GB2312" pitchFamily="49" charset="-122"/>
                <a:ea typeface="楷体_GB2312" pitchFamily="49" charset="-122"/>
              </a:rPr>
              <a:t>静即含动，动不舍静。</a:t>
            </a:r>
            <a:r>
              <a:rPr lang="zh-CN" sz="2600" b="1">
                <a:latin typeface="Arial"/>
                <a:ea typeface="楷体_GB2312" pitchFamily="49" charset="-122"/>
              </a:rPr>
              <a:t>”</a:t>
            </a:r>
            <a:r>
              <a:rPr lang="zh-CN" sz="26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sz="26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一动一静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阖辟之谓也。由阖而辟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由辟而阖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皆动也。废然之静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则是息矣。</a:t>
            </a:r>
          </a:p>
          <a:p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                </a:t>
            </a:r>
            <a:r>
              <a:rPr lang="en-US" altLang="zh-CN" sz="2600" b="1">
                <a:latin typeface="Arial"/>
                <a:ea typeface="楷体_GB2312" pitchFamily="49" charset="-122"/>
              </a:rPr>
              <a:t>——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王夫之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600" b="1">
                <a:latin typeface="楷体_GB2312" pitchFamily="49" charset="-122"/>
                <a:ea typeface="楷体_GB2312" pitchFamily="49" charset="-122"/>
              </a:rPr>
              <a:t>思问录 内篇</a:t>
            </a:r>
            <a:r>
              <a:rPr lang="en-US" altLang="zh-CN" sz="2600" b="1">
                <a:latin typeface="楷体_GB2312" pitchFamily="49" charset="-122"/>
                <a:ea typeface="楷体_GB2312" pitchFamily="49" charset="-122"/>
              </a:rPr>
              <a:t>》</a:t>
            </a:r>
            <a:endParaRPr lang="zh-CN" altLang="zh-CN" sz="26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9" grpId="0"/>
      <p:bldP spid="419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8353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材料四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49" charset="-122"/>
              </a:rPr>
              <a:t>“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私欲之中，天理所寓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49" charset="-122"/>
              </a:rPr>
              <a:t>”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0" y="620713"/>
            <a:ext cx="9144000" cy="933450"/>
          </a:xfrm>
          <a:prstGeom prst="rect">
            <a:avLst/>
          </a:prstGeom>
          <a:solidFill>
            <a:srgbClr val="FFFF99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道德观：肯定人的欲望和私利，批判“存天理，灭人欲”。</a:t>
            </a:r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1628775"/>
            <a:ext cx="784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材料五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“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大贾富民，国之司命也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”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0" y="2133600"/>
            <a:ext cx="9144000" cy="519113"/>
          </a:xfrm>
          <a:prstGeom prst="rect">
            <a:avLst/>
          </a:prstGeom>
          <a:solidFill>
            <a:srgbClr val="FFFF99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经济观：工商皆本思想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0" y="263683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结合课本内容，分析王夫之是怎样批判程朱理学的，完成下列表格。</a:t>
            </a:r>
          </a:p>
        </p:txBody>
      </p:sp>
      <p:graphicFrame>
        <p:nvGraphicFramePr>
          <p:cNvPr id="43052" name="Group 44"/>
          <p:cNvGraphicFramePr>
            <a:graphicFrameLocks noGrp="1"/>
          </p:cNvGraphicFramePr>
          <p:nvPr/>
        </p:nvGraphicFramePr>
        <p:xfrm>
          <a:off x="-1" y="3214686"/>
          <a:ext cx="9144001" cy="3161094"/>
        </p:xfrm>
        <a:graphic>
          <a:graphicData uri="http://schemas.openxmlformats.org/drawingml/2006/table">
            <a:tbl>
              <a:tblPr/>
              <a:tblGrid>
                <a:gridCol w="2154018"/>
                <a:gridCol w="3539832"/>
                <a:gridCol w="3450151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   程朱理学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    王夫之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世界本原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道在气先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方法论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格物致知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唯心主义先验论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2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道德观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存天理，   灭人欲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046" name="Text Box 38"/>
          <p:cNvSpPr txBox="1">
            <a:spLocks noChangeArrowheads="1"/>
          </p:cNvSpPr>
          <p:nvPr/>
        </p:nvSpPr>
        <p:spPr bwMode="auto">
          <a:xfrm>
            <a:off x="5857884" y="3786190"/>
            <a:ext cx="29162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ea typeface="华文中宋" pitchFamily="2" charset="-122"/>
              </a:rPr>
              <a:t>理在气中</a:t>
            </a:r>
          </a:p>
        </p:txBody>
      </p:sp>
      <p:sp>
        <p:nvSpPr>
          <p:cNvPr id="43049" name="Text Box 41"/>
          <p:cNvSpPr txBox="1">
            <a:spLocks noChangeArrowheads="1"/>
          </p:cNvSpPr>
          <p:nvPr/>
        </p:nvSpPr>
        <p:spPr bwMode="auto">
          <a:xfrm>
            <a:off x="5786446" y="4429132"/>
            <a:ext cx="29749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ea typeface="华文中宋" pitchFamily="2" charset="-122"/>
              </a:rPr>
              <a:t>考察客观事物得到正确认识</a:t>
            </a:r>
          </a:p>
        </p:txBody>
      </p: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5715008" y="5500702"/>
            <a:ext cx="31686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ea typeface="华文中宋" pitchFamily="2" charset="-122"/>
              </a:rPr>
              <a:t>私欲之中，天理所寓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3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 animBg="1"/>
      <p:bldP spid="43018" grpId="0" animBg="1"/>
      <p:bldP spid="43046" grpId="0" autoUpdateAnimBg="0"/>
      <p:bldP spid="43049" grpId="0" autoUpdateAnimBg="0"/>
      <p:bldP spid="4305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7"/>
          <p:cNvSpPr txBox="1"/>
          <p:nvPr/>
        </p:nvSpPr>
        <p:spPr>
          <a:xfrm>
            <a:off x="0" y="0"/>
            <a:ext cx="9144000" cy="2172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（二）背景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经济：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商品经济发展和资本主义萌芽的出现；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政治：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专制统治的不断强化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思想：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思想文化专制，西学东渐之风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社会：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市民阶层扩大和世俗化倾向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74162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(1)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思想：经世致用思想开清代考证学术之风气，对后世理论联系实际的学风提供思想源泉。明清之际进步思想家对理学的反思、批判，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为儒学的发展变革注入了新的活力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(2)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政治：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这是一股带有早期启蒙性质的进步思潮，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对君主专制统治造成了强烈的冲击，在其后数百年间具有启蒙作用，给后世民众以深刻的启迪。</a:t>
            </a:r>
          </a:p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(3)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经济：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工商皆本思想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是商品经济发展、市民工商阶层兴起在思想层面的反映，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冲击了重农抑商的传统思想</a:t>
            </a: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(4)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实质：是对儒家思想的继承批判，仍属于儒家思想的范畴。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214554"/>
            <a:ext cx="6681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（三）</a:t>
            </a:r>
            <a:r>
              <a:rPr lang="zh-CN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明清时期的进步思想产生了怎样的影响？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7"/>
          <p:cNvSpPr txBox="1"/>
          <p:nvPr/>
        </p:nvSpPr>
        <p:spPr>
          <a:xfrm>
            <a:off x="0" y="0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三、文学艺术</a:t>
            </a:r>
            <a:r>
              <a:rPr lang="en-US" altLang="zh-CN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---</a:t>
            </a: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小说与戏曲</a:t>
            </a:r>
            <a:endParaRPr lang="en-US" altLang="zh-CN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（一）发展的概况</a:t>
            </a:r>
            <a:endParaRPr lang="en-US" altLang="zh-CN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（二）明清小说内容反映的共同点是什么？</a:t>
            </a:r>
            <a:endParaRPr lang="en-US" altLang="zh-CN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反映了平民阶层的人生理想和社会心理。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揭露了封建制度的腐朽，要求个性解放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（三）发展的原因</a:t>
            </a:r>
            <a:endParaRPr lang="en-US" altLang="zh-CN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商品经济的发展，城市的发展和市民阶层的壮大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前期文学形式提供了基础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明清时期的社会变化，产生了新的反思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印刷术的成熟和出版业的发展。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2534</Words>
  <Application>Microsoft Office PowerPoint</Application>
  <PresentationFormat>全屏显示(4:3)</PresentationFormat>
  <Paragraphs>152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7" baseType="lpstr">
      <vt:lpstr>WenYue GuDianMingChaoTi (Non-Commercial Use)</vt:lpstr>
      <vt:lpstr>方正姚体</vt:lpstr>
      <vt:lpstr>黑体</vt:lpstr>
      <vt:lpstr>华文新魏</vt:lpstr>
      <vt:lpstr>华文中宋</vt:lpstr>
      <vt:lpstr>楷体</vt:lpstr>
      <vt:lpstr>楷体_GB2312</vt:lpstr>
      <vt:lpstr>宋体</vt:lpstr>
      <vt:lpstr>Arial</vt:lpstr>
      <vt:lpstr>Calibri</vt:lpstr>
      <vt:lpstr>Tahoma</vt:lpstr>
      <vt:lpstr>Times New Roman</vt:lpstr>
      <vt:lpstr>Office 主题</vt:lpstr>
      <vt:lpstr>第15课 明至清中叶的经济与文化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2019-11-08T06:30:14Z</dcterms:modified>
</cp:coreProperties>
</file>