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13" r:id="rId1"/>
  </p:sldMasterIdLst>
  <p:notesMasterIdLst>
    <p:notesMasterId r:id="rId25"/>
  </p:notesMasterIdLst>
  <p:sldIdLst>
    <p:sldId id="495" r:id="rId2"/>
    <p:sldId id="497" r:id="rId3"/>
    <p:sldId id="498" r:id="rId4"/>
    <p:sldId id="496" r:id="rId5"/>
    <p:sldId id="499" r:id="rId6"/>
    <p:sldId id="467" r:id="rId7"/>
    <p:sldId id="490" r:id="rId8"/>
    <p:sldId id="491" r:id="rId9"/>
    <p:sldId id="492" r:id="rId10"/>
    <p:sldId id="471" r:id="rId11"/>
    <p:sldId id="472" r:id="rId12"/>
    <p:sldId id="473" r:id="rId13"/>
    <p:sldId id="474" r:id="rId14"/>
    <p:sldId id="476" r:id="rId15"/>
    <p:sldId id="479" r:id="rId16"/>
    <p:sldId id="480" r:id="rId17"/>
    <p:sldId id="482" r:id="rId18"/>
    <p:sldId id="494" r:id="rId19"/>
    <p:sldId id="501" r:id="rId20"/>
    <p:sldId id="485" r:id="rId21"/>
    <p:sldId id="500" r:id="rId22"/>
    <p:sldId id="502" r:id="rId23"/>
    <p:sldId id="503" r:id="rId24"/>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990000"/>
    <a:srgbClr val="FF3300"/>
    <a:srgbClr val="FF0000"/>
    <a:srgbClr val="99FF33"/>
    <a:srgbClr val="66FF33"/>
    <a:srgbClr val="0033CC"/>
    <a:srgbClr val="00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2791"/>
  </p:normalViewPr>
  <p:slideViewPr>
    <p:cSldViewPr showGuides="1">
      <p:cViewPr varScale="1">
        <p:scale>
          <a:sx n="89" d="100"/>
          <a:sy n="89" d="100"/>
        </p:scale>
        <p:origin x="-1434" y="-96"/>
      </p:cViewPr>
      <p:guideLst>
        <p:guide orient="horz" pos="2160"/>
        <p:guide pos="2876"/>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页眉占位符 5121"/>
          <p:cNvSpPr>
            <a:spLocks noGrp="1"/>
          </p:cNvSpPr>
          <p:nvPr>
            <p:ph type="hdr" sz="quarter"/>
          </p:nvPr>
        </p:nvSpPr>
        <p:spPr>
          <a:xfrm>
            <a:off x="0" y="0"/>
            <a:ext cx="2971800" cy="457200"/>
          </a:xfrm>
          <a:prstGeom prst="rect">
            <a:avLst/>
          </a:prstGeom>
          <a:noFill/>
          <a:ln w="9525">
            <a:noFill/>
          </a:ln>
        </p:spPr>
        <p:txBody>
          <a:bodyPr/>
          <a:lstStyle/>
          <a:p>
            <a:pPr lvl="0"/>
            <a:endParaRPr lang="zh-CN" altLang="en-US" sz="1200" b="0" dirty="0"/>
          </a:p>
        </p:txBody>
      </p:sp>
      <p:sp>
        <p:nvSpPr>
          <p:cNvPr id="5123" name="日期占位符 5122"/>
          <p:cNvSpPr>
            <a:spLocks noGrp="1"/>
          </p:cNvSpPr>
          <p:nvPr>
            <p:ph type="dt" idx="1"/>
          </p:nvPr>
        </p:nvSpPr>
        <p:spPr>
          <a:xfrm>
            <a:off x="3884613" y="0"/>
            <a:ext cx="2971800" cy="457200"/>
          </a:xfrm>
          <a:prstGeom prst="rect">
            <a:avLst/>
          </a:prstGeom>
          <a:noFill/>
          <a:ln w="9525">
            <a:noFill/>
          </a:ln>
        </p:spPr>
        <p:txBody>
          <a:bodyPr/>
          <a:lstStyle/>
          <a:p>
            <a:pPr lvl="0" algn="r"/>
            <a:endParaRPr lang="zh-CN" altLang="en-US" sz="1200" b="0" dirty="0"/>
          </a:p>
        </p:txBody>
      </p:sp>
      <p:sp>
        <p:nvSpPr>
          <p:cNvPr id="5124" name="幻灯片图像占位符 5123"/>
          <p:cNvSpPr>
            <a:spLocks noGrp="1" noRot="1" noChangeAspect="1"/>
          </p:cNvSpPr>
          <p:nvPr>
            <p:ph type="sldImg" idx="2"/>
          </p:nvPr>
        </p:nvSpPr>
        <p:spPr>
          <a:xfrm>
            <a:off x="1143000" y="685800"/>
            <a:ext cx="4572000" cy="3429000"/>
          </a:xfrm>
          <a:prstGeom prst="rect">
            <a:avLst/>
          </a:prstGeom>
          <a:noFill/>
          <a:ln w="9525">
            <a:noFill/>
          </a:ln>
        </p:spPr>
      </p:sp>
      <p:sp>
        <p:nvSpPr>
          <p:cNvPr id="5125" name="文本占位符 5124"/>
          <p:cNvSpPr>
            <a:spLocks noGrp="1" noRot="1"/>
          </p:cNvSpPr>
          <p:nvPr>
            <p:ph type="body" sz="quarter" idx="3"/>
          </p:nvPr>
        </p:nvSpPr>
        <p:spPr>
          <a:xfrm>
            <a:off x="685800" y="4343400"/>
            <a:ext cx="5486400" cy="4114800"/>
          </a:xfrm>
          <a:prstGeom prst="rect">
            <a:avLst/>
          </a:prstGeom>
          <a:noFill/>
          <a:ln w="9525">
            <a:noFill/>
          </a:ln>
        </p:spPr>
        <p:txBody>
          <a:bodyPr anchor="ct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126" name="页脚占位符 5125"/>
          <p:cNvSpPr>
            <a:spLocks noGrp="1"/>
          </p:cNvSpPr>
          <p:nvPr>
            <p:ph type="ftr" sz="quarter" idx="4"/>
          </p:nvPr>
        </p:nvSpPr>
        <p:spPr>
          <a:xfrm>
            <a:off x="0" y="8685213"/>
            <a:ext cx="2971800" cy="457200"/>
          </a:xfrm>
          <a:prstGeom prst="rect">
            <a:avLst/>
          </a:prstGeom>
          <a:noFill/>
          <a:ln w="9525">
            <a:noFill/>
          </a:ln>
        </p:spPr>
        <p:txBody>
          <a:bodyPr anchor="b"/>
          <a:lstStyle/>
          <a:p>
            <a:pPr lvl="0"/>
            <a:endParaRPr lang="zh-CN" altLang="en-US" sz="1200" b="0" dirty="0"/>
          </a:p>
        </p:txBody>
      </p:sp>
      <p:sp>
        <p:nvSpPr>
          <p:cNvPr id="5127" name="灯片编号占位符 5126"/>
          <p:cNvSpPr>
            <a:spLocks noGrp="1"/>
          </p:cNvSpPr>
          <p:nvPr>
            <p:ph type="sldNum" sz="quarter" idx="5"/>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b="0" dirty="0"/>
              <a:pPr lvl="0" algn="r"/>
              <a:t>‹#›</a:t>
            </a:fld>
            <a:endParaRPr lang="zh-CN" altLang="en-US" sz="1200" b="0" dirty="0"/>
          </a:p>
        </p:txBody>
      </p:sp>
    </p:spTree>
  </p:cSld>
  <p:clrMap bg1="lt1" tx1="dk1" bg2="lt2" tx2="dk2" accent1="accent1" accent2="accent2" accent3="accent3" accent4="accent4" accent5="accent5" accent6="accent6" hlink="hlink" folHlink="folHlink"/>
  <p:hf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981200"/>
            <a:ext cx="7772400" cy="1876428"/>
          </a:xfrm>
        </p:spPr>
        <p:txBody>
          <a:bodyPr anchor="b">
            <a:sp3d contourW="8890">
              <a:contourClr>
                <a:schemeClr val="accent3">
                  <a:shade val="55000"/>
                </a:schemeClr>
              </a:contourClr>
            </a:sp3d>
          </a:bodyPr>
          <a:lstStyle>
            <a:lvl1pPr algn="ctr">
              <a:defRPr sz="4400" dirty="0">
                <a:ln w="15875" cmpd="sng">
                  <a:solidFill>
                    <a:srgbClr val="FFFFFF"/>
                  </a:solidFill>
                  <a:prstDash val="solid"/>
                </a:ln>
                <a:solidFill>
                  <a:srgbClr val="FFFFFF"/>
                </a:solidFill>
                <a:effectLst>
                  <a:outerShdw blurRad="31750" dir="3600000" algn="tl" rotWithShape="0">
                    <a:srgbClr val="000000">
                      <a:alpha val="60000"/>
                    </a:srgbClr>
                  </a:outerShdw>
                </a:effectLst>
              </a:defRPr>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857628"/>
            <a:ext cx="6400800" cy="1753200"/>
          </a:xfrm>
        </p:spPr>
        <p:txBody>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fld id="{9A0DB2DC-4C9A-4742-B13C-FB6460FD3503}" type="slidenum">
              <a:rPr lang="zh-CN" altLang="en-US" smtClean="0">
                <a:latin typeface="Arial" panose="020B0604020202020204" pitchFamily="34" charset="0"/>
              </a:rPr>
              <a:pPr/>
              <a:t>‹#›</a:t>
            </a:fld>
            <a:endParaRPr lang="zh-CN" altLang="en-US" dirty="0">
              <a:latin typeface="Arial" panose="020B06040202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3854150"/>
            <a:ext cx="7772400" cy="1860850"/>
          </a:xfrm>
        </p:spPr>
        <p:txBody>
          <a:bodyPr anchor="t"/>
          <a:lstStyle>
            <a:lvl1pPr algn="l">
              <a:defRPr sz="4400" b="1"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2356428"/>
            <a:ext cx="7772400" cy="1501200"/>
          </a:xfrm>
        </p:spPr>
        <p:txBody>
          <a:bodyPr anchor="b"/>
          <a:lstStyle>
            <a:lvl1pPr marL="0" indent="0" algn="l">
              <a:buNone/>
              <a:defRPr sz="2000">
                <a:solidFill>
                  <a:schemeClr val="tx2"/>
                </a:solidFill>
              </a:defRPr>
            </a:lvl1pPr>
            <a:lvl2pPr marL="457200" indent="0" algn="l">
              <a:buNone/>
              <a:defRPr sz="1800">
                <a:solidFill>
                  <a:schemeClr val="tx2"/>
                </a:solidFill>
              </a:defRPr>
            </a:lvl2pPr>
            <a:lvl3pPr marL="914400" indent="0" algn="l">
              <a:buNone/>
              <a:defRPr sz="1600">
                <a:solidFill>
                  <a:schemeClr val="tx2"/>
                </a:solidFill>
              </a:defRPr>
            </a:lvl3pPr>
            <a:lvl4pPr marL="1371600" indent="0" algn="l">
              <a:buNone/>
              <a:defRPr sz="1400">
                <a:solidFill>
                  <a:schemeClr val="tx2"/>
                </a:solidFill>
              </a:defRPr>
            </a:lvl4pPr>
            <a:lvl5pPr marL="1828800" indent="0" algn="l">
              <a:buNone/>
              <a:defRPr sz="1400">
                <a:solidFill>
                  <a:schemeClr val="tx2"/>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326258" y="381000"/>
            <a:ext cx="2667000" cy="1833554"/>
          </a:xfrm>
        </p:spPr>
        <p:txBody>
          <a:bodyPr anchor="ctr">
            <a:scene3d>
              <a:camera prst="orthographicFront"/>
              <a:lightRig rig="soft" dir="tl">
                <a:rot lat="0" lon="0" rev="0"/>
              </a:lightRig>
            </a:scene3d>
            <a:sp3d contourW="8890">
              <a:contourClr>
                <a:schemeClr val="accent3">
                  <a:shade val="55000"/>
                </a:schemeClr>
              </a:contourClr>
            </a:sp3d>
          </a:bodyPr>
          <a:lstStyle>
            <a:lvl1pPr algn="l">
              <a:defRPr sz="3200" b="1" kern="1200" cap="all" spc="50">
                <a:ln w="15875">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352800" y="380999"/>
            <a:ext cx="5410200" cy="574516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326258" y="2214554"/>
            <a:ext cx="2667000" cy="39121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grpSp>
        <p:nvGrpSpPr>
          <p:cNvPr id="8" name="组合 7"/>
          <p:cNvGrpSpPr/>
          <p:nvPr/>
        </p:nvGrpSpPr>
        <p:grpSpPr>
          <a:xfrm>
            <a:off x="1580474" y="553734"/>
            <a:ext cx="7349244" cy="4741531"/>
            <a:chOff x="428596" y="553734"/>
            <a:chExt cx="7349244" cy="4741531"/>
          </a:xfrm>
        </p:grpSpPr>
        <p:sp>
          <p:nvSpPr>
            <p:cNvPr id="16" name="矩形 15"/>
            <p:cNvSpPr/>
            <p:nvPr userDrawn="1"/>
          </p:nvSpPr>
          <p:spPr>
            <a:xfrm rot="21480000">
              <a:off x="428596" y="580356"/>
              <a:ext cx="7340359" cy="4714909"/>
            </a:xfrm>
            <a:prstGeom prst="rect">
              <a:avLst/>
            </a:prstGeom>
            <a:ln w="1270" cap="flat" cmpd="sng" algn="ctr">
              <a:noFill/>
              <a:prstDash val="solid"/>
              <a:miter lim="800000"/>
            </a:ln>
            <a:effectLst>
              <a:outerShdw blurRad="54991" dist="17780" dir="5400000" algn="tl" rotWithShape="0">
                <a:srgbClr val="000000">
                  <a:alpha val="66000"/>
                </a:srgb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eaLnBrk="1" latinLnBrk="0" hangingPunct="1"/>
              <a:endParaRPr kumimoji="0" lang="zh-CN" altLang="en-US"/>
            </a:p>
          </p:txBody>
        </p:sp>
        <p:sp>
          <p:nvSpPr>
            <p:cNvPr id="17" name="矩形 16"/>
            <p:cNvSpPr/>
            <p:nvPr userDrawn="1"/>
          </p:nvSpPr>
          <p:spPr>
            <a:xfrm rot="21540000">
              <a:off x="437473" y="571479"/>
              <a:ext cx="7340359" cy="4714909"/>
            </a:xfrm>
            <a:prstGeom prst="rect">
              <a:avLst/>
            </a:prstGeom>
            <a:ln w="1270" cap="flat" cmpd="sng" algn="ctr">
              <a:noFill/>
              <a:prstDash val="solid"/>
              <a:miter lim="800000"/>
            </a:ln>
            <a:effectLst>
              <a:outerShdw blurRad="54991" dist="17780" dir="5400000" algn="tl" rotWithShape="0">
                <a:srgbClr val="000000">
                  <a:alpha val="66000"/>
                </a:srgb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eaLnBrk="1" latinLnBrk="0" hangingPunct="1"/>
              <a:endParaRPr kumimoji="0" lang="zh-CN" altLang="en-US"/>
            </a:p>
          </p:txBody>
        </p:sp>
        <p:sp>
          <p:nvSpPr>
            <p:cNvPr id="18" name="矩形 17"/>
            <p:cNvSpPr/>
            <p:nvPr userDrawn="1"/>
          </p:nvSpPr>
          <p:spPr>
            <a:xfrm>
              <a:off x="437481" y="553734"/>
              <a:ext cx="7340359" cy="4714909"/>
            </a:xfrm>
            <a:prstGeom prst="rect">
              <a:avLst/>
            </a:prstGeom>
            <a:ln w="1270" cap="flat" cmpd="sng" algn="ctr">
              <a:noFill/>
              <a:prstDash val="solid"/>
              <a:miter lim="800000"/>
            </a:ln>
            <a:effectLst>
              <a:outerShdw blurRad="54991" dist="17780" dir="5400000" algn="tl" rotWithShape="0">
                <a:srgbClr val="000000">
                  <a:alpha val="66000"/>
                </a:srgb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eaLnBrk="1" latinLnBrk="0" hangingPunct="1"/>
              <a:endParaRPr kumimoji="0" lang="zh-CN" altLang="en-US"/>
            </a:p>
          </p:txBody>
        </p:sp>
      </p:grpSp>
      <p:sp>
        <p:nvSpPr>
          <p:cNvPr id="3" name="图片占位符 2"/>
          <p:cNvSpPr>
            <a:spLocks noGrp="1"/>
          </p:cNvSpPr>
          <p:nvPr>
            <p:ph type="pic" idx="1"/>
          </p:nvPr>
        </p:nvSpPr>
        <p:spPr>
          <a:xfrm>
            <a:off x="1651912" y="612776"/>
            <a:ext cx="7215238" cy="4602175"/>
          </a:xfrm>
          <a:solidFill>
            <a:schemeClr val="bg2">
              <a:tint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useBgFill="1">
        <p:nvSpPr>
          <p:cNvPr id="2" name="标题 1"/>
          <p:cNvSpPr>
            <a:spLocks noGrp="1"/>
          </p:cNvSpPr>
          <p:nvPr>
            <p:ph type="title"/>
          </p:nvPr>
        </p:nvSpPr>
        <p:spPr>
          <a:xfrm>
            <a:off x="0" y="595295"/>
            <a:ext cx="1357290" cy="5691227"/>
          </a:xfrm>
          <a:noFill/>
        </p:spPr>
        <p:txBody>
          <a:bodyPr vert="eaVert" anchor="ctr">
            <a:noAutofit/>
          </a:bodyPr>
          <a:lstStyle>
            <a:lvl1pPr algn="l">
              <a:defRPr lang="zh-CN" altLang="en-US" sz="3200" dirty="0">
                <a:ln w="15875" cmpd="sng">
                  <a:solidFill>
                    <a:srgbClr val="FFFFFF"/>
                  </a:solidFill>
                  <a:prstDash val="solid"/>
                </a:ln>
                <a:solidFill>
                  <a:srgbClr val="FFFFFF"/>
                </a:solidFill>
                <a:effectLst>
                  <a:outerShdw blurRad="31750" dir="3600000" algn="tl" rotWithShape="0">
                    <a:srgbClr val="000000">
                      <a:alpha val="60000"/>
                    </a:srgbClr>
                  </a:outerShdw>
                </a:effectLst>
                <a:latin typeface="+mj-lt"/>
              </a:defRPr>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1714480" y="5481658"/>
            <a:ext cx="7215238" cy="804862"/>
          </a:xfrm>
        </p:spPr>
        <p:txBody>
          <a:bodyPr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86644" y="274640"/>
            <a:ext cx="1400156" cy="5851525"/>
          </a:xfrm>
        </p:spPr>
        <p:txBody>
          <a:bodyPr vert="eaVert"/>
          <a:lstStyle>
            <a:lvl1pPr>
              <a:defRPr lang="zh-CN" altLang="en-US" dirty="0">
                <a:ln w="15875" cmpd="sng">
                  <a:solidFill>
                    <a:srgbClr val="FFFFFF"/>
                  </a:solidFill>
                  <a:prstDash val="solid"/>
                </a:ln>
                <a:solidFill>
                  <a:srgbClr val="FFFFFF"/>
                </a:solidFill>
                <a:effectLst>
                  <a:outerShdw blurRad="31750" dir="3600000" algn="tl" rotWithShape="0">
                    <a:srgbClr val="000000">
                      <a:alpha val="60000"/>
                    </a:srgbClr>
                  </a:outerShdw>
                </a:effectLst>
              </a:defRPr>
            </a:lvl1p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40"/>
            <a:ext cx="6829444"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pPr lvl="0"/>
              <a:t>‹#›</a:t>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rtlCol="0" anchor="ctr">
            <a:noAutofit/>
            <a:scene3d>
              <a:camera prst="orthographicFront"/>
              <a:lightRig rig="soft" dir="tl">
                <a:rot lat="0" lon="0" rev="0"/>
              </a:lightRig>
            </a:scene3d>
            <a:sp3d contourW="8890">
              <a:contourClr>
                <a:schemeClr val="accent3">
                  <a:shade val="55000"/>
                </a:schemeClr>
              </a:contourClr>
            </a:sp3d>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72440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8878" y="6483997"/>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pPr lvl="0"/>
            <a:endParaRPr lang="zh-CN" altLang="en-US" dirty="0">
              <a:latin typeface="Arial" panose="020B0604020202020204" pitchFamily="34" charset="0"/>
            </a:endParaRPr>
          </a:p>
        </p:txBody>
      </p:sp>
      <p:sp>
        <p:nvSpPr>
          <p:cNvPr id="5" name="页脚占位符 4"/>
          <p:cNvSpPr>
            <a:spLocks noGrp="1"/>
          </p:cNvSpPr>
          <p:nvPr>
            <p:ph type="ftr" sz="quarter" idx="3"/>
          </p:nvPr>
        </p:nvSpPr>
        <p:spPr>
          <a:xfrm>
            <a:off x="3124200" y="6483997"/>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4"/>
          </p:nvPr>
        </p:nvSpPr>
        <p:spPr>
          <a:xfrm>
            <a:off x="6992644" y="6483997"/>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pPr lvl="0"/>
            <a:fld id="{9A0DB2DC-4C9A-4742-B13C-FB6460FD3503}" type="slidenum">
              <a:rPr lang="zh-CN" altLang="en-US" smtClean="0">
                <a:latin typeface="Arial" panose="020B0604020202020204" pitchFamily="34" charset="0"/>
              </a:rPr>
              <a:pPr lvl="0"/>
              <a:t>‹#›</a:t>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Lst>
  <p:hf sldNum="0" hdr="0" ftr="0" dt="0"/>
  <p:txStyles>
    <p:titleStyle>
      <a:lvl1pPr algn="ctr" rtl="0" eaLnBrk="1" latinLnBrk="0" hangingPunct="1">
        <a:spcBef>
          <a:spcPct val="0"/>
        </a:spcBef>
        <a:buNone/>
        <a:defRPr kumimoji="0" sz="4000" b="1" kern="1200" cap="all" spc="50" dirty="0">
          <a:ln w="15875" cmpd="sng">
            <a:solidFill>
              <a:srgbClr val="FFFFFF"/>
            </a:solidFill>
            <a:prstDash val="solid"/>
          </a:ln>
          <a:solidFill>
            <a:srgbClr val="FFFFFF"/>
          </a:solidFill>
          <a:effectLst>
            <a:outerShdw blurRad="31750" dir="3600000" algn="tl" rotWithShape="0">
              <a:srgbClr val="000000">
                <a:alpha val="60000"/>
              </a:srgbClr>
            </a:outerShdw>
          </a:effectLst>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90000"/>
        <a:buFont typeface="Cambria"/>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100000"/>
        <a:buFont typeface="Cambria"/>
        <a:buChar char="–"/>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60000"/>
        <a:buFont typeface="Wingdings 2"/>
        <a:buChar char="Ï"/>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90000"/>
        <a:buFont typeface="Calibri"/>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100000"/>
        <a:buFont typeface="Cambria"/>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hiphotos.baidu.com/qhanxiaoxuan/pic/item/54aeaa5013807e3e42a75b11.jpg"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kongfz.com/bookstore/1483/book_17896098.html"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file:///D:\My%20Documents\&#21382;&#21490;&#20061;&#24180;&#32423;&#19978;&#20876;&#35838;&#20214;&#23398;&#26696;\&#35838;&#20214;\&#25343;&#30772;&#20177;.avi"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56642" y="2967335"/>
            <a:ext cx="683071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第</a:t>
            </a:r>
            <a:r>
              <a:rPr lang="en-US" altLang="zh-CN"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a:t>
            </a:r>
            <a:r>
              <a:rPr lang="zh-CN" alt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课近代科学与文化</a:t>
            </a:r>
            <a:endParaRPr lang="zh-CN" alt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流程图: 资料带 4"/>
          <p:cNvSpPr/>
          <p:nvPr/>
        </p:nvSpPr>
        <p:spPr>
          <a:xfrm>
            <a:off x="1071538" y="857232"/>
            <a:ext cx="4929222" cy="1357322"/>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第二单元第二次工业革命和近代科学文化</a:t>
            </a:r>
            <a:endParaRPr lang="zh-CN" altLang="en-US" sz="2000"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流程图: 可选过程 1"/>
          <p:cNvSpPr/>
          <p:nvPr/>
        </p:nvSpPr>
        <p:spPr>
          <a:xfrm>
            <a:off x="1142976" y="1000108"/>
            <a:ext cx="2714644" cy="100013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smtClean="0">
                <a:solidFill>
                  <a:srgbClr val="FF0000"/>
                </a:solidFill>
              </a:rPr>
              <a:t>教学目标：</a:t>
            </a:r>
            <a:endParaRPr lang="zh-CN" altLang="en-US" sz="3600" dirty="0">
              <a:solidFill>
                <a:srgbClr val="FF0000"/>
              </a:solidFill>
            </a:endParaRPr>
          </a:p>
        </p:txBody>
      </p:sp>
      <p:sp>
        <p:nvSpPr>
          <p:cNvPr id="4" name="正五边形 3"/>
          <p:cNvSpPr/>
          <p:nvPr/>
        </p:nvSpPr>
        <p:spPr>
          <a:xfrm>
            <a:off x="500034" y="2071678"/>
            <a:ext cx="7715304" cy="3929090"/>
          </a:xfrm>
          <a:prstGeom prst="pen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800" dirty="0" smtClean="0">
                <a:solidFill>
                  <a:srgbClr val="0066FF"/>
                </a:solidFill>
              </a:rPr>
              <a:t>1.</a:t>
            </a:r>
            <a:r>
              <a:rPr lang="zh-CN" altLang="zh-CN" sz="2800" dirty="0" smtClean="0">
                <a:solidFill>
                  <a:srgbClr val="0066FF"/>
                </a:solidFill>
              </a:rPr>
              <a:t>掌握牛顿、达尔文的科学成就；巴尔扎克、列夫</a:t>
            </a:r>
            <a:r>
              <a:rPr lang="en-US" altLang="zh-CN" sz="2800" dirty="0" smtClean="0">
                <a:solidFill>
                  <a:srgbClr val="0066FF"/>
                </a:solidFill>
              </a:rPr>
              <a:t> ·</a:t>
            </a:r>
            <a:r>
              <a:rPr lang="zh-CN" altLang="zh-CN" sz="2800" dirty="0" smtClean="0">
                <a:solidFill>
                  <a:srgbClr val="0066FF"/>
                </a:solidFill>
              </a:rPr>
              <a:t>托尔斯泰的文学成就；</a:t>
            </a:r>
          </a:p>
          <a:p>
            <a:r>
              <a:rPr lang="en-US" altLang="zh-CN" sz="2800" dirty="0" smtClean="0">
                <a:solidFill>
                  <a:srgbClr val="0066FF"/>
                </a:solidFill>
              </a:rPr>
              <a:t>2.</a:t>
            </a:r>
            <a:r>
              <a:rPr lang="zh-CN" altLang="zh-CN" sz="2800" dirty="0" smtClean="0">
                <a:solidFill>
                  <a:srgbClr val="0066FF"/>
                </a:solidFill>
              </a:rPr>
              <a:t>贝多芬、梵高的艺术成就。认识科学家在社会发展中的作用</a:t>
            </a:r>
            <a:endParaRPr lang="zh-CN" altLang="en-US" sz="2800" dirty="0">
              <a:solidFill>
                <a:srgbClr val="0066FF"/>
              </a:solidFill>
            </a:endParaRPr>
          </a:p>
        </p:txBody>
      </p:sp>
      <p:sp>
        <p:nvSpPr>
          <p:cNvPr id="5" name="爆炸形 1 4"/>
          <p:cNvSpPr/>
          <p:nvPr/>
        </p:nvSpPr>
        <p:spPr>
          <a:xfrm>
            <a:off x="1000100" y="2143116"/>
            <a:ext cx="914400" cy="914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33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竖排标题 1"/>
          <p:cNvSpPr>
            <a:spLocks noGrp="1"/>
          </p:cNvSpPr>
          <p:nvPr>
            <p:ph type="title" orient="vert"/>
          </p:nvPr>
        </p:nvSpPr>
        <p:spPr/>
        <p:txBody>
          <a:bodyPr/>
          <a:lstStyle/>
          <a:p>
            <a:r>
              <a:rPr lang="zh-CN" altLang="zh-CN" b="1" dirty="0" smtClean="0"/>
              <a:t>学习重</a:t>
            </a:r>
            <a:r>
              <a:rPr lang="zh-CN" altLang="zh-CN" b="1" dirty="0" smtClean="0"/>
              <a:t>点</a:t>
            </a:r>
            <a:r>
              <a:rPr lang="zh-CN" altLang="zh-CN" b="1" dirty="0" smtClean="0"/>
              <a:t>难点</a:t>
            </a:r>
            <a:endParaRPr lang="zh-CN" altLang="en-US" dirty="0"/>
          </a:p>
        </p:txBody>
      </p:sp>
      <p:sp>
        <p:nvSpPr>
          <p:cNvPr id="3" name="竖排文字占位符 2"/>
          <p:cNvSpPr>
            <a:spLocks noGrp="1"/>
          </p:cNvSpPr>
          <p:nvPr>
            <p:ph type="body" orient="vert" idx="1"/>
          </p:nvPr>
        </p:nvSpPr>
        <p:spPr/>
        <p:txBody>
          <a:bodyPr/>
          <a:lstStyle/>
          <a:p>
            <a:r>
              <a:rPr lang="zh-CN" altLang="zh-CN" dirty="0" smtClean="0"/>
              <a:t>近代科学家、文学巨匠、音乐美术大师及</a:t>
            </a:r>
            <a:r>
              <a:rPr lang="en-US" altLang="zh-CN" dirty="0" smtClean="0"/>
              <a:t> </a:t>
            </a:r>
            <a:r>
              <a:rPr lang="zh-CN" altLang="zh-CN" dirty="0" smtClean="0"/>
              <a:t>他们的成就</a:t>
            </a:r>
          </a:p>
          <a:p>
            <a:r>
              <a:rPr lang="zh-CN" altLang="zh-CN" dirty="0" smtClean="0"/>
              <a:t>近代科学文化产生的背景</a:t>
            </a:r>
          </a:p>
          <a:p>
            <a:r>
              <a:rPr lang="zh-CN" altLang="zh-CN" dirty="0" smtClean="0"/>
              <a:t>认识科学家在社会发展中的作用</a:t>
            </a:r>
          </a:p>
          <a:p>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2053" name="图片 13313" descr="牛顿和他的反射望远镜"/>
          <p:cNvPicPr>
            <a:picLocks noChangeAspect="1"/>
          </p:cNvPicPr>
          <p:nvPr/>
        </p:nvPicPr>
        <p:blipFill>
          <a:blip r:embed="rId2" cstate="print"/>
          <a:stretch>
            <a:fillRect/>
          </a:stretch>
        </p:blipFill>
        <p:spPr>
          <a:xfrm>
            <a:off x="-27305" y="4445"/>
            <a:ext cx="9198610" cy="6859270"/>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7224" y="857232"/>
            <a:ext cx="184731" cy="276999"/>
          </a:xfrm>
          <a:prstGeom prst="rect">
            <a:avLst/>
          </a:prstGeom>
          <a:noFill/>
        </p:spPr>
        <p:txBody>
          <a:bodyPr wrap="none" rtlCol="0">
            <a:spAutoFit/>
          </a:bodyPr>
          <a:lstStyle/>
          <a:p>
            <a:endParaRPr lang="zh-CN" altLang="en-US" dirty="0"/>
          </a:p>
        </p:txBody>
      </p:sp>
      <p:sp>
        <p:nvSpPr>
          <p:cNvPr id="3" name="正五边形 2"/>
          <p:cNvSpPr/>
          <p:nvPr/>
        </p:nvSpPr>
        <p:spPr>
          <a:xfrm>
            <a:off x="357158" y="857232"/>
            <a:ext cx="5572164" cy="1557342"/>
          </a:xfrm>
          <a:prstGeom prst="pen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000" dirty="0" smtClean="0">
                <a:solidFill>
                  <a:srgbClr val="FF3300"/>
                </a:solidFill>
                <a:latin typeface="方正兰亭黑_YS_GB18030" charset="-122"/>
                <a:ea typeface="方正兰亭黑_YS_GB18030" charset="-122"/>
                <a:sym typeface="+mn-ea"/>
              </a:rPr>
              <a:t>一、科学家</a:t>
            </a:r>
            <a:endParaRPr lang="zh-CN" altLang="en-US" sz="4000" dirty="0">
              <a:solidFill>
                <a:srgbClr val="FF3300"/>
              </a:solidFill>
            </a:endParaRPr>
          </a:p>
        </p:txBody>
      </p:sp>
      <p:sp>
        <p:nvSpPr>
          <p:cNvPr id="4" name="爆炸形 1 3"/>
          <p:cNvSpPr/>
          <p:nvPr/>
        </p:nvSpPr>
        <p:spPr>
          <a:xfrm>
            <a:off x="1571604" y="2714620"/>
            <a:ext cx="1785950" cy="192882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smtClean="0">
                <a:solidFill>
                  <a:srgbClr val="FFC000"/>
                </a:solidFill>
              </a:rPr>
              <a:t>牛顿</a:t>
            </a:r>
            <a:endParaRPr lang="zh-CN" altLang="en-US" sz="3200" dirty="0">
              <a:solidFill>
                <a:srgbClr val="FFC000"/>
              </a:solidFill>
            </a:endParaRPr>
          </a:p>
        </p:txBody>
      </p:sp>
      <p:sp>
        <p:nvSpPr>
          <p:cNvPr id="5" name="TextBox 4"/>
          <p:cNvSpPr txBox="1"/>
          <p:nvPr/>
        </p:nvSpPr>
        <p:spPr>
          <a:xfrm flipH="1">
            <a:off x="5538861" y="3000372"/>
            <a:ext cx="2890791" cy="3286148"/>
          </a:xfrm>
          <a:prstGeom prst="rect">
            <a:avLst/>
          </a:prstGeom>
          <a:noFill/>
        </p:spPr>
        <p:txBody>
          <a:bodyPr vert="eaVert" wrap="square" rtlCol="0">
            <a:spAutoFit/>
          </a:bodyPr>
          <a:lstStyle/>
          <a:p>
            <a:pPr>
              <a:lnSpc>
                <a:spcPct val="140000"/>
              </a:lnSpc>
            </a:pPr>
            <a:r>
              <a:rPr lang="en-US" altLang="zh-CN" sz="1600" dirty="0" smtClean="0">
                <a:solidFill>
                  <a:srgbClr val="EC008D"/>
                </a:solidFill>
                <a:latin typeface="仿宋" pitchFamily="49" charset="-122"/>
                <a:ea typeface="仿宋" pitchFamily="49" charset="-122"/>
              </a:rPr>
              <a:t>1642</a:t>
            </a:r>
            <a:r>
              <a:rPr lang="zh-CN" altLang="en-US" sz="1600" dirty="0" smtClean="0">
                <a:solidFill>
                  <a:srgbClr val="EC008D"/>
                </a:solidFill>
                <a:latin typeface="仿宋" pitchFamily="49" charset="-122"/>
                <a:ea typeface="仿宋" pitchFamily="49" charset="-122"/>
              </a:rPr>
              <a:t>年  出生在一个农民家庭</a:t>
            </a:r>
          </a:p>
          <a:p>
            <a:pPr>
              <a:lnSpc>
                <a:spcPct val="140000"/>
              </a:lnSpc>
            </a:pPr>
            <a:r>
              <a:rPr lang="en-US" altLang="zh-CN" sz="1600" dirty="0" smtClean="0">
                <a:solidFill>
                  <a:srgbClr val="EC008D"/>
                </a:solidFill>
                <a:latin typeface="仿宋" pitchFamily="49" charset="-122"/>
                <a:ea typeface="仿宋" pitchFamily="49" charset="-122"/>
              </a:rPr>
              <a:t>1661</a:t>
            </a:r>
            <a:r>
              <a:rPr lang="zh-CN" altLang="en-US" sz="1600" dirty="0" smtClean="0">
                <a:solidFill>
                  <a:srgbClr val="EC008D"/>
                </a:solidFill>
                <a:latin typeface="仿宋" pitchFamily="49" charset="-122"/>
                <a:ea typeface="仿宋" pitchFamily="49" charset="-122"/>
              </a:rPr>
              <a:t>年  进入剑桥大学学习</a:t>
            </a:r>
          </a:p>
          <a:p>
            <a:pPr>
              <a:lnSpc>
                <a:spcPct val="140000"/>
              </a:lnSpc>
            </a:pPr>
            <a:r>
              <a:rPr lang="en-US" altLang="zh-CN" sz="1600" dirty="0" smtClean="0">
                <a:solidFill>
                  <a:srgbClr val="EC008D"/>
                </a:solidFill>
                <a:latin typeface="仿宋" pitchFamily="49" charset="-122"/>
                <a:ea typeface="仿宋" pitchFamily="49" charset="-122"/>
              </a:rPr>
              <a:t>1665</a:t>
            </a:r>
            <a:r>
              <a:rPr lang="zh-CN" altLang="en-US" sz="1600" dirty="0" smtClean="0">
                <a:solidFill>
                  <a:srgbClr val="EC008D"/>
                </a:solidFill>
                <a:latin typeface="仿宋" pitchFamily="49" charset="-122"/>
                <a:ea typeface="仿宋" pitchFamily="49" charset="-122"/>
              </a:rPr>
              <a:t>年  提出著名的二项式定理</a:t>
            </a:r>
            <a:br>
              <a:rPr lang="zh-CN" altLang="en-US" sz="1600" dirty="0" smtClean="0">
                <a:solidFill>
                  <a:srgbClr val="EC008D"/>
                </a:solidFill>
                <a:latin typeface="仿宋" pitchFamily="49" charset="-122"/>
                <a:ea typeface="仿宋" pitchFamily="49" charset="-122"/>
              </a:rPr>
            </a:br>
            <a:r>
              <a:rPr lang="en-US" altLang="zh-CN" sz="1600" dirty="0" smtClean="0">
                <a:solidFill>
                  <a:srgbClr val="EC008D"/>
                </a:solidFill>
                <a:latin typeface="仿宋" pitchFamily="49" charset="-122"/>
                <a:ea typeface="仿宋" pitchFamily="49" charset="-122"/>
              </a:rPr>
              <a:t>1671</a:t>
            </a:r>
            <a:r>
              <a:rPr lang="zh-CN" altLang="en-US" sz="1600" dirty="0" smtClean="0">
                <a:solidFill>
                  <a:srgbClr val="EC008D"/>
                </a:solidFill>
                <a:latin typeface="仿宋" pitchFamily="49" charset="-122"/>
                <a:ea typeface="仿宋" pitchFamily="49" charset="-122"/>
              </a:rPr>
              <a:t>年  研制出反射望远镜　</a:t>
            </a:r>
          </a:p>
          <a:p>
            <a:pPr>
              <a:lnSpc>
                <a:spcPct val="140000"/>
              </a:lnSpc>
            </a:pPr>
            <a:r>
              <a:rPr lang="en-US" altLang="zh-CN" sz="1600" dirty="0" smtClean="0">
                <a:solidFill>
                  <a:srgbClr val="EC008D"/>
                </a:solidFill>
                <a:latin typeface="仿宋" pitchFamily="49" charset="-122"/>
                <a:ea typeface="仿宋" pitchFamily="49" charset="-122"/>
              </a:rPr>
              <a:t>1672</a:t>
            </a:r>
            <a:r>
              <a:rPr lang="zh-CN" altLang="en-US" sz="1600" dirty="0" smtClean="0">
                <a:solidFill>
                  <a:srgbClr val="EC008D"/>
                </a:solidFill>
                <a:latin typeface="仿宋" pitchFamily="49" charset="-122"/>
                <a:ea typeface="仿宋" pitchFamily="49" charset="-122"/>
              </a:rPr>
              <a:t>年  当选为皇家学会会员  </a:t>
            </a:r>
            <a:br>
              <a:rPr lang="zh-CN" altLang="en-US" sz="1600" dirty="0" smtClean="0">
                <a:solidFill>
                  <a:srgbClr val="EC008D"/>
                </a:solidFill>
                <a:latin typeface="仿宋" pitchFamily="49" charset="-122"/>
                <a:ea typeface="仿宋" pitchFamily="49" charset="-122"/>
              </a:rPr>
            </a:br>
            <a:r>
              <a:rPr lang="en-US" altLang="zh-CN" sz="1600" dirty="0" smtClean="0">
                <a:solidFill>
                  <a:srgbClr val="EC008D"/>
                </a:solidFill>
                <a:latin typeface="仿宋" pitchFamily="49" charset="-122"/>
                <a:ea typeface="仿宋" pitchFamily="49" charset="-122"/>
              </a:rPr>
              <a:t>1701</a:t>
            </a:r>
            <a:r>
              <a:rPr lang="zh-CN" altLang="en-US" sz="1600" dirty="0" smtClean="0">
                <a:solidFill>
                  <a:srgbClr val="EC008D"/>
                </a:solidFill>
                <a:latin typeface="仿宋" pitchFamily="49" charset="-122"/>
                <a:ea typeface="仿宋" pitchFamily="49" charset="-122"/>
              </a:rPr>
              <a:t>年  当选英国下议院议员</a:t>
            </a:r>
            <a:br>
              <a:rPr lang="zh-CN" altLang="en-US" sz="1600" dirty="0" smtClean="0">
                <a:solidFill>
                  <a:srgbClr val="EC008D"/>
                </a:solidFill>
                <a:latin typeface="仿宋" pitchFamily="49" charset="-122"/>
                <a:ea typeface="仿宋" pitchFamily="49" charset="-122"/>
              </a:rPr>
            </a:br>
            <a:r>
              <a:rPr lang="en-US" altLang="zh-CN" sz="1600" dirty="0" smtClean="0">
                <a:solidFill>
                  <a:srgbClr val="EC008D"/>
                </a:solidFill>
                <a:latin typeface="仿宋" pitchFamily="49" charset="-122"/>
                <a:ea typeface="仿宋" pitchFamily="49" charset="-122"/>
              </a:rPr>
              <a:t>1705</a:t>
            </a:r>
            <a:r>
              <a:rPr lang="zh-CN" altLang="en-US" sz="1600" dirty="0" smtClean="0">
                <a:solidFill>
                  <a:srgbClr val="EC008D"/>
                </a:solidFill>
                <a:latin typeface="仿宋" pitchFamily="49" charset="-122"/>
                <a:ea typeface="仿宋" pitchFamily="49" charset="-122"/>
              </a:rPr>
              <a:t>年  当选英国皇家学会会长</a:t>
            </a:r>
            <a:br>
              <a:rPr lang="zh-CN" altLang="en-US" sz="1600" dirty="0" smtClean="0">
                <a:solidFill>
                  <a:srgbClr val="EC008D"/>
                </a:solidFill>
                <a:latin typeface="仿宋" pitchFamily="49" charset="-122"/>
                <a:ea typeface="仿宋" pitchFamily="49" charset="-122"/>
              </a:rPr>
            </a:br>
            <a:r>
              <a:rPr lang="en-US" altLang="zh-CN" sz="1600" dirty="0" smtClean="0">
                <a:solidFill>
                  <a:srgbClr val="EC008D"/>
                </a:solidFill>
                <a:latin typeface="仿宋" pitchFamily="49" charset="-122"/>
                <a:ea typeface="仿宋" pitchFamily="49" charset="-122"/>
              </a:rPr>
              <a:t>1727</a:t>
            </a:r>
            <a:r>
              <a:rPr lang="zh-CN" altLang="en-US" sz="1600" dirty="0" smtClean="0">
                <a:solidFill>
                  <a:srgbClr val="EC008D"/>
                </a:solidFill>
                <a:latin typeface="仿宋" pitchFamily="49" charset="-122"/>
                <a:ea typeface="仿宋" pitchFamily="49" charset="-122"/>
              </a:rPr>
              <a:t>年  牛顿逝世，享年</a:t>
            </a:r>
            <a:r>
              <a:rPr lang="en-US" altLang="zh-CN" sz="1600" dirty="0" smtClean="0">
                <a:solidFill>
                  <a:srgbClr val="EC008D"/>
                </a:solidFill>
                <a:latin typeface="仿宋" pitchFamily="49" charset="-122"/>
                <a:ea typeface="仿宋" pitchFamily="49" charset="-122"/>
              </a:rPr>
              <a:t>84</a:t>
            </a:r>
            <a:r>
              <a:rPr lang="zh-CN" altLang="en-US" sz="1600" dirty="0" smtClean="0">
                <a:solidFill>
                  <a:srgbClr val="EC008D"/>
                </a:solidFill>
                <a:latin typeface="仿宋" pitchFamily="49" charset="-122"/>
                <a:ea typeface="仿宋" pitchFamily="49" charset="-122"/>
              </a:rPr>
              <a:t>岁 </a:t>
            </a:r>
            <a:endParaRPr lang="zh-CN" altLang="en-US" sz="1600" dirty="0">
              <a:solidFill>
                <a:srgbClr val="EC008D"/>
              </a:solidFill>
              <a:latin typeface="仿宋" pitchFamily="49" charset="-122"/>
              <a:ea typeface="仿宋" pitchFamily="49" charset="-122"/>
            </a:endParaRPr>
          </a:p>
        </p:txBody>
      </p:sp>
      <p:sp>
        <p:nvSpPr>
          <p:cNvPr id="6" name="下箭头 5"/>
          <p:cNvSpPr/>
          <p:nvPr/>
        </p:nvSpPr>
        <p:spPr>
          <a:xfrm>
            <a:off x="6858016" y="571480"/>
            <a:ext cx="1643074" cy="2407168"/>
          </a:xfrm>
          <a:prstGeom prst="downArrow">
            <a:avLst>
              <a:gd name="adj1" fmla="val 50000"/>
              <a:gd name="adj2" fmla="val 511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rgbClr val="990000"/>
                </a:solidFill>
              </a:rPr>
              <a:t>牛顿生平</a:t>
            </a:r>
            <a:endParaRPr lang="zh-CN" altLang="en-US" sz="2800" dirty="0">
              <a:solidFill>
                <a:srgbClr val="990000"/>
              </a:solidFill>
            </a:endParaRPr>
          </a:p>
        </p:txBody>
      </p:sp>
      <p:sp>
        <p:nvSpPr>
          <p:cNvPr id="7" name="TextBox 6"/>
          <p:cNvSpPr txBox="1"/>
          <p:nvPr/>
        </p:nvSpPr>
        <p:spPr>
          <a:xfrm>
            <a:off x="3857620" y="3429000"/>
            <a:ext cx="369332" cy="92398"/>
          </a:xfrm>
          <a:prstGeom prst="rect">
            <a:avLst/>
          </a:prstGeom>
          <a:noFill/>
        </p:spPr>
        <p:txBody>
          <a:bodyPr vert="eaVert" wrap="none" rtlCol="0">
            <a:spAutoFit/>
          </a:bodyPr>
          <a:lstStyle/>
          <a:p>
            <a:endParaRPr lang="zh-CN" altLang="en-US" dirty="0"/>
          </a:p>
        </p:txBody>
      </p:sp>
      <p:pic>
        <p:nvPicPr>
          <p:cNvPr id="8" name="Picture 5" descr="54aeaa5013807e3e42a75b11">
            <a:hlinkClick r:id="rId2" tooltip="点击可查看原图"/>
          </p:cNvPr>
          <p:cNvPicPr>
            <a:picLocks noChangeAspect="1"/>
          </p:cNvPicPr>
          <p:nvPr/>
        </p:nvPicPr>
        <p:blipFill>
          <a:blip r:embed="rId3" cstate="print"/>
          <a:stretch>
            <a:fillRect/>
          </a:stretch>
        </p:blipFill>
        <p:spPr>
          <a:xfrm>
            <a:off x="3357554" y="2857496"/>
            <a:ext cx="1885950" cy="252253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11265"/>
          <p:cNvSpPr>
            <a:spLocks noGrp="1"/>
          </p:cNvSpPr>
          <p:nvPr>
            <p:ph type="title" idx="4294967295"/>
          </p:nvPr>
        </p:nvSpPr>
        <p:spPr>
          <a:xfrm>
            <a:off x="4181475" y="-69850"/>
            <a:ext cx="4962525" cy="1143000"/>
          </a:xfrm>
        </p:spPr>
        <p:txBody>
          <a:bodyPr vert="horz" wrap="square" lIns="91440" tIns="45720" rIns="91440" bIns="45720" anchor="ctr"/>
          <a:lstStyle/>
          <a:p>
            <a:pPr eaLnBrk="1" hangingPunct="1"/>
            <a:r>
              <a:rPr lang="zh-CN" altLang="en-US" sz="4400" dirty="0">
                <a:solidFill>
                  <a:srgbClr val="0099FF"/>
                </a:solidFill>
              </a:rPr>
              <a:t>牛顿的三大成就</a:t>
            </a:r>
          </a:p>
        </p:txBody>
      </p:sp>
      <p:sp>
        <p:nvSpPr>
          <p:cNvPr id="11267" name="内容占位符 11266"/>
          <p:cNvSpPr>
            <a:spLocks noGrp="1"/>
          </p:cNvSpPr>
          <p:nvPr>
            <p:ph idx="4294967295"/>
          </p:nvPr>
        </p:nvSpPr>
        <p:spPr>
          <a:xfrm>
            <a:off x="1681163" y="954088"/>
            <a:ext cx="7462837" cy="1503362"/>
          </a:xfrm>
        </p:spPr>
        <p:txBody>
          <a:bodyPr vert="horz" wrap="square" lIns="91440" tIns="45720" rIns="91440" bIns="45720" anchor="t">
            <a:normAutofit fontScale="92500" lnSpcReduction="20000"/>
          </a:bodyPr>
          <a:lstStyle/>
          <a:p>
            <a:pPr eaLnBrk="1" hangingPunct="1"/>
            <a:r>
              <a:rPr lang="zh-CN" altLang="en-US" b="1" dirty="0">
                <a:solidFill>
                  <a:schemeClr val="tx1"/>
                </a:solidFill>
                <a:ea typeface="黑体" panose="02010600030101010101" pitchFamily="49" charset="-122"/>
              </a:rPr>
              <a:t>天文学</a:t>
            </a:r>
            <a:r>
              <a:rPr lang="en-US" altLang="zh-CN" b="1" dirty="0">
                <a:solidFill>
                  <a:schemeClr val="tx1"/>
                </a:solidFill>
                <a:latin typeface="黑体" panose="02010600030101010101" pitchFamily="49" charset="-122"/>
                <a:ea typeface="黑体" panose="02010600030101010101" pitchFamily="49" charset="-122"/>
              </a:rPr>
              <a:t>——</a:t>
            </a:r>
            <a:r>
              <a:rPr lang="zh-CN" altLang="en-US" b="1" dirty="0">
                <a:solidFill>
                  <a:schemeClr val="tx1"/>
                </a:solidFill>
                <a:ea typeface="黑体" panose="02010600030101010101" pitchFamily="49" charset="-122"/>
              </a:rPr>
              <a:t>发现万有引力定律</a:t>
            </a:r>
          </a:p>
          <a:p>
            <a:pPr eaLnBrk="1" hangingPunct="1"/>
            <a:r>
              <a:rPr lang="zh-CN" altLang="en-US" b="1" dirty="0">
                <a:solidFill>
                  <a:schemeClr val="tx1"/>
                </a:solidFill>
                <a:latin typeface="黑体" panose="02010600030101010101" pitchFamily="49" charset="-122"/>
                <a:ea typeface="黑体" panose="02010600030101010101" pitchFamily="49" charset="-122"/>
                <a:sym typeface="+mn-ea"/>
              </a:rPr>
              <a:t>物理学</a:t>
            </a:r>
            <a:r>
              <a:rPr lang="en-US" altLang="zh-CN" b="1" dirty="0">
                <a:solidFill>
                  <a:schemeClr val="tx1"/>
                </a:solidFill>
                <a:latin typeface="黑体" panose="02010600030101010101" pitchFamily="49" charset="-122"/>
                <a:ea typeface="黑体" panose="02010600030101010101" pitchFamily="49" charset="-122"/>
                <a:sym typeface="+mn-ea"/>
              </a:rPr>
              <a:t>——</a:t>
            </a:r>
            <a:r>
              <a:rPr lang="zh-CN" altLang="en-US" b="1" dirty="0">
                <a:solidFill>
                  <a:schemeClr val="tx1"/>
                </a:solidFill>
                <a:latin typeface="黑体" panose="02010600030101010101" pitchFamily="49" charset="-122"/>
                <a:ea typeface="黑体" panose="02010600030101010101" pitchFamily="49" charset="-122"/>
                <a:sym typeface="+mn-ea"/>
              </a:rPr>
              <a:t>光学分析</a:t>
            </a:r>
            <a:endParaRPr lang="zh-CN" altLang="en-US" b="1" dirty="0">
              <a:solidFill>
                <a:schemeClr val="tx1"/>
              </a:solidFill>
              <a:ea typeface="黑体" panose="02010600030101010101" pitchFamily="49" charset="-122"/>
            </a:endParaRPr>
          </a:p>
          <a:p>
            <a:pPr eaLnBrk="1" hangingPunct="1"/>
            <a:r>
              <a:rPr lang="zh-CN" altLang="en-US" b="1" dirty="0">
                <a:solidFill>
                  <a:schemeClr val="tx1"/>
                </a:solidFill>
                <a:ea typeface="黑体" panose="02010600030101010101" pitchFamily="49" charset="-122"/>
              </a:rPr>
              <a:t>数学</a:t>
            </a:r>
            <a:r>
              <a:rPr lang="en-US" altLang="zh-CN" b="1" dirty="0">
                <a:solidFill>
                  <a:schemeClr val="tx1"/>
                </a:solidFill>
                <a:latin typeface="黑体" panose="02010600030101010101" pitchFamily="49" charset="-122"/>
                <a:ea typeface="黑体" panose="02010600030101010101" pitchFamily="49" charset="-122"/>
              </a:rPr>
              <a:t>——</a:t>
            </a:r>
            <a:r>
              <a:rPr lang="zh-CN" altLang="en-US" b="1" dirty="0">
                <a:solidFill>
                  <a:schemeClr val="tx1"/>
                </a:solidFill>
                <a:ea typeface="黑体" panose="02010600030101010101" pitchFamily="49" charset="-122"/>
              </a:rPr>
              <a:t>创建微积分</a:t>
            </a:r>
          </a:p>
          <a:p>
            <a:pPr eaLnBrk="1" hangingPunct="1"/>
            <a:endParaRPr lang="zh-CN" altLang="en-US" b="1" dirty="0">
              <a:solidFill>
                <a:schemeClr val="tx1"/>
              </a:solidFill>
              <a:ea typeface="黑体" panose="02010600030101010101" pitchFamily="49" charset="-122"/>
            </a:endParaRPr>
          </a:p>
        </p:txBody>
      </p:sp>
      <p:sp>
        <p:nvSpPr>
          <p:cNvPr id="28676" name="文本框 1"/>
          <p:cNvSpPr txBox="1"/>
          <p:nvPr/>
        </p:nvSpPr>
        <p:spPr>
          <a:xfrm>
            <a:off x="500380" y="2788920"/>
            <a:ext cx="8464550" cy="1641475"/>
          </a:xfrm>
          <a:prstGeom prst="rect">
            <a:avLst/>
          </a:prstGeom>
          <a:noFill/>
          <a:ln w="9525">
            <a:noFill/>
          </a:ln>
        </p:spPr>
        <p:txBody>
          <a:bodyPr wrap="square">
            <a:spAutoFit/>
          </a:bodyPr>
          <a:lstStyle/>
          <a:p>
            <a:pPr>
              <a:lnSpc>
                <a:spcPct val="120000"/>
              </a:lnSpc>
            </a:pPr>
            <a:r>
              <a:rPr lang="en-US" altLang="zh-CN" sz="2000" b="1" dirty="0">
                <a:latin typeface="宋体" panose="02010600030101010101" pitchFamily="2" charset="-122"/>
              </a:rPr>
              <a:t>   </a:t>
            </a:r>
            <a:r>
              <a:rPr lang="en-US" altLang="zh-CN" sz="2800" b="1" dirty="0">
                <a:solidFill>
                  <a:srgbClr val="FF0000"/>
                </a:solidFill>
                <a:latin typeface="宋体" panose="02010600030101010101" pitchFamily="2" charset="-122"/>
              </a:rPr>
              <a:t> </a:t>
            </a:r>
            <a:r>
              <a:rPr lang="en-US" altLang="zh-CN" sz="2800" b="1" dirty="0">
                <a:solidFill>
                  <a:schemeClr val="tx1"/>
                </a:solidFill>
                <a:effectLst>
                  <a:outerShdw blurRad="38100" dist="19050" dir="2700000" algn="tl" rotWithShape="0">
                    <a:schemeClr val="dk1">
                      <a:alpha val="40000"/>
                    </a:schemeClr>
                  </a:outerShdw>
                </a:effectLst>
                <a:latin typeface="宋体" panose="02010600030101010101" pitchFamily="2" charset="-122"/>
              </a:rPr>
              <a:t>1687</a:t>
            </a:r>
            <a:r>
              <a:rPr lang="zh-CN" altLang="en-US" sz="2800" b="1" dirty="0">
                <a:solidFill>
                  <a:schemeClr val="tx1"/>
                </a:solidFill>
                <a:effectLst>
                  <a:outerShdw blurRad="38100" dist="19050" dir="2700000" algn="tl" rotWithShape="0">
                    <a:schemeClr val="dk1">
                      <a:alpha val="40000"/>
                    </a:schemeClr>
                  </a:outerShdw>
                </a:effectLst>
                <a:latin typeface="宋体" panose="02010600030101010101" pitchFamily="2" charset="-122"/>
              </a:rPr>
              <a:t>年，牛顿出版《自然哲学的数学原理》</a:t>
            </a:r>
            <a:r>
              <a:rPr lang="zh-CN" altLang="en-US" sz="2800" b="1" dirty="0">
                <a:solidFill>
                  <a:schemeClr val="tx1"/>
                </a:solidFill>
                <a:latin typeface="宋体" panose="02010600030101010101" pitchFamily="2" charset="-122"/>
              </a:rPr>
              <a:t>，建立了完整的经典力学体系，使物理学成为一门独立科学。</a:t>
            </a:r>
          </a:p>
        </p:txBody>
      </p:sp>
      <p:sp>
        <p:nvSpPr>
          <p:cNvPr id="3" name="文本框 2"/>
          <p:cNvSpPr txBox="1"/>
          <p:nvPr/>
        </p:nvSpPr>
        <p:spPr>
          <a:xfrm>
            <a:off x="905510" y="4515485"/>
            <a:ext cx="7332980" cy="953135"/>
          </a:xfrm>
          <a:prstGeom prst="rect">
            <a:avLst/>
          </a:prstGeom>
          <a:noFill/>
        </p:spPr>
        <p:txBody>
          <a:bodyPr wrap="none" rtlCol="0" anchor="t">
            <a:spAutoFit/>
          </a:bodyPr>
          <a:lstStyle/>
          <a:p>
            <a:r>
              <a:rPr lang="zh-CN" altLang="en-US" sz="2800" dirty="0">
                <a:solidFill>
                  <a:schemeClr val="tx1"/>
                </a:solidFill>
                <a:sym typeface="+mn-ea"/>
              </a:rPr>
              <a:t>“</a:t>
            </a:r>
            <a:r>
              <a:rPr lang="zh-CN" altLang="en-US" sz="2800" dirty="0">
                <a:solidFill>
                  <a:srgbClr val="C00000"/>
                </a:solidFill>
                <a:sym typeface="+mn-ea"/>
              </a:rPr>
              <a:t>如果我看得比别人更远些，那是因为我站在</a:t>
            </a:r>
          </a:p>
          <a:p>
            <a:r>
              <a:rPr lang="zh-CN" altLang="en-US" sz="2800" dirty="0">
                <a:solidFill>
                  <a:srgbClr val="C00000"/>
                </a:solidFill>
                <a:sym typeface="+mn-ea"/>
              </a:rPr>
              <a:t>巨人的肩膀上</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p:cTn id="7" dur="5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1126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267">
                                            <p:txEl>
                                              <p:pRg st="1" end="1"/>
                                            </p:txEl>
                                          </p:spTgt>
                                        </p:tgtEl>
                                        <p:attrNameLst>
                                          <p:attrName>style.visibility</p:attrName>
                                        </p:attrNameLst>
                                      </p:cBhvr>
                                      <p:to>
                                        <p:strVal val="visible"/>
                                      </p:to>
                                    </p:set>
                                    <p:anim calcmode="lin" valueType="num">
                                      <p:cBhvr>
                                        <p:cTn id="13" dur="500" fill="hold"/>
                                        <p:tgtEl>
                                          <p:spTgt spid="11267">
                                            <p:txEl>
                                              <p:pRg st="1" end="1"/>
                                            </p:txEl>
                                          </p:spTgt>
                                        </p:tgtEl>
                                        <p:attrNameLst>
                                          <p:attrName>ppt_x</p:attrName>
                                        </p:attrNameLst>
                                      </p:cBhvr>
                                      <p:tavLst>
                                        <p:tav tm="0">
                                          <p:val>
                                            <p:strVal val="#ppt_x"/>
                                          </p:val>
                                        </p:tav>
                                        <p:tav tm="100000">
                                          <p:val>
                                            <p:strVal val="#ppt_x"/>
                                          </p:val>
                                        </p:tav>
                                      </p:tavLst>
                                    </p:anim>
                                    <p:anim calcmode="lin" valueType="num">
                                      <p:cBhvr>
                                        <p:cTn id="14" dur="500" fill="hold"/>
                                        <p:tgtEl>
                                          <p:spTgt spid="1126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67">
                                            <p:txEl>
                                              <p:pRg st="2" end="2"/>
                                            </p:txEl>
                                          </p:spTgt>
                                        </p:tgtEl>
                                        <p:attrNameLst>
                                          <p:attrName>style.visibility</p:attrName>
                                        </p:attrNameLst>
                                      </p:cBhvr>
                                      <p:to>
                                        <p:strVal val="visible"/>
                                      </p:to>
                                    </p:set>
                                    <p:anim calcmode="lin" valueType="num">
                                      <p:cBhvr additive="base">
                                        <p:cTn id="19" dur="500" fill="hold"/>
                                        <p:tgtEl>
                                          <p:spTgt spid="1126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28676"/>
                                        </p:tgtEl>
                                        <p:attrNameLst>
                                          <p:attrName>style.visibility</p:attrName>
                                        </p:attrNameLst>
                                      </p:cBhvr>
                                      <p:to>
                                        <p:strVal val="visible"/>
                                      </p:to>
                                    </p:set>
                                    <p:animEffect transition="in" filter="wipe(up)">
                                      <p:cBhvr>
                                        <p:cTn id="25" dur="500"/>
                                        <p:tgtEl>
                                          <p:spTgt spid="28676"/>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P spid="28676"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文本占位符 94209"/>
          <p:cNvSpPr>
            <a:spLocks noGrp="1"/>
          </p:cNvSpPr>
          <p:nvPr>
            <p:ph idx="1"/>
          </p:nvPr>
        </p:nvSpPr>
        <p:spPr>
          <a:xfrm>
            <a:off x="1042988" y="260350"/>
            <a:ext cx="7777162" cy="6192838"/>
          </a:xfrm>
        </p:spPr>
        <p:txBody>
          <a:bodyPr/>
          <a:lstStyle/>
          <a:p>
            <a:pPr>
              <a:buNone/>
            </a:pPr>
            <a:r>
              <a:rPr lang="en-US" altLang="zh-CN" sz="4000" b="1">
                <a:latin typeface="黑体" panose="02010600030101010101" pitchFamily="49" charset="-122"/>
                <a:ea typeface="黑体" panose="02010600030101010101" pitchFamily="49" charset="-122"/>
              </a:rPr>
              <a:t>“</a:t>
            </a:r>
            <a:r>
              <a:rPr lang="zh-CN" altLang="en-US" sz="4000" b="1">
                <a:latin typeface="黑体" panose="02010600030101010101" pitchFamily="49" charset="-122"/>
                <a:ea typeface="黑体" panose="02010600030101010101" pitchFamily="49" charset="-122"/>
              </a:rPr>
              <a:t>牛顿的发现</a:t>
            </a:r>
            <a:r>
              <a:rPr lang="en-US" altLang="zh-CN" sz="4000" b="1">
                <a:latin typeface="黑体" panose="02010600030101010101" pitchFamily="49" charset="-122"/>
                <a:ea typeface="黑体" panose="02010600030101010101" pitchFamily="49" charset="-122"/>
              </a:rPr>
              <a:t>,</a:t>
            </a:r>
            <a:r>
              <a:rPr lang="zh-CN" altLang="en-US" sz="4000" b="1">
                <a:latin typeface="黑体" panose="02010600030101010101" pitchFamily="49" charset="-122"/>
                <a:ea typeface="黑体" panose="02010600030101010101" pitchFamily="49" charset="-122"/>
              </a:rPr>
              <a:t>给人类带来从未有过的自信</a:t>
            </a:r>
            <a:r>
              <a:rPr lang="en-US" altLang="zh-CN" sz="4000" b="1">
                <a:latin typeface="黑体" panose="02010600030101010101" pitchFamily="49" charset="-122"/>
                <a:ea typeface="黑体" panose="02010600030101010101" pitchFamily="49" charset="-122"/>
              </a:rPr>
              <a:t>.</a:t>
            </a:r>
            <a:r>
              <a:rPr lang="zh-CN" altLang="en-US" sz="4000" b="1">
                <a:latin typeface="黑体" panose="02010600030101010101" pitchFamily="49" charset="-122"/>
                <a:ea typeface="黑体" panose="02010600030101010101" pitchFamily="49" charset="-122"/>
              </a:rPr>
              <a:t>曾经匍匐在上帝脚下的人类</a:t>
            </a:r>
            <a:r>
              <a:rPr lang="en-US" altLang="zh-CN" sz="4000" b="1">
                <a:latin typeface="黑体" panose="02010600030101010101" pitchFamily="49" charset="-122"/>
                <a:ea typeface="黑体" panose="02010600030101010101" pitchFamily="49" charset="-122"/>
              </a:rPr>
              <a:t>,</a:t>
            </a:r>
            <a:r>
              <a:rPr lang="zh-CN" altLang="en-US" sz="4000" b="1">
                <a:latin typeface="黑体" panose="02010600030101010101" pitchFamily="49" charset="-122"/>
                <a:ea typeface="黑体" panose="02010600030101010101" pitchFamily="49" charset="-122"/>
              </a:rPr>
              <a:t>终于大胆的抬起头来</a:t>
            </a:r>
            <a:r>
              <a:rPr lang="en-US" altLang="zh-CN" sz="4000" b="1">
                <a:latin typeface="黑体" panose="02010600030101010101" pitchFamily="49" charset="-122"/>
                <a:ea typeface="黑体" panose="02010600030101010101" pitchFamily="49" charset="-122"/>
              </a:rPr>
              <a:t>,</a:t>
            </a:r>
            <a:r>
              <a:rPr lang="zh-CN" altLang="en-US" sz="4000" b="1">
                <a:latin typeface="黑体" panose="02010600030101010101" pitchFamily="49" charset="-122"/>
                <a:ea typeface="黑体" panose="02010600030101010101" pitchFamily="49" charset="-122"/>
              </a:rPr>
              <a:t>开始用自己理性的眼光打量世界。”这说明牛顿的发现</a:t>
            </a:r>
          </a:p>
          <a:p>
            <a:pPr>
              <a:buNone/>
            </a:pPr>
            <a:r>
              <a:rPr lang="en-US" altLang="zh-CN" sz="4000" b="1">
                <a:solidFill>
                  <a:srgbClr val="3333CC"/>
                </a:solidFill>
                <a:latin typeface="黑体" panose="02010600030101010101" pitchFamily="49" charset="-122"/>
                <a:ea typeface="黑体" panose="02010600030101010101" pitchFamily="49" charset="-122"/>
              </a:rPr>
              <a:t>A</a:t>
            </a:r>
            <a:r>
              <a:rPr lang="zh-CN" altLang="en-US" sz="4000" b="1">
                <a:solidFill>
                  <a:srgbClr val="3333CC"/>
                </a:solidFill>
                <a:latin typeface="黑体" panose="02010600030101010101" pitchFamily="49" charset="-122"/>
                <a:ea typeface="黑体" panose="02010600030101010101" pitchFamily="49" charset="-122"/>
              </a:rPr>
              <a:t>、推动了天文学的发展</a:t>
            </a:r>
          </a:p>
          <a:p>
            <a:pPr>
              <a:buNone/>
            </a:pPr>
            <a:r>
              <a:rPr lang="en-US" altLang="zh-CN" sz="4000" b="1">
                <a:solidFill>
                  <a:srgbClr val="3333CC"/>
                </a:solidFill>
                <a:latin typeface="黑体" panose="02010600030101010101" pitchFamily="49" charset="-122"/>
                <a:ea typeface="黑体" panose="02010600030101010101" pitchFamily="49" charset="-122"/>
              </a:rPr>
              <a:t>B</a:t>
            </a:r>
            <a:r>
              <a:rPr lang="zh-CN" altLang="en-US" sz="4000" b="1">
                <a:solidFill>
                  <a:srgbClr val="3333CC"/>
                </a:solidFill>
                <a:latin typeface="黑体" panose="02010600030101010101" pitchFamily="49" charset="-122"/>
                <a:ea typeface="黑体" panose="02010600030101010101" pitchFamily="49" charset="-122"/>
              </a:rPr>
              <a:t>、使人类彻底摆脱了神学的影响</a:t>
            </a:r>
          </a:p>
          <a:p>
            <a:pPr>
              <a:buNone/>
            </a:pPr>
            <a:r>
              <a:rPr lang="en-US" altLang="zh-CN" sz="4000" b="1">
                <a:solidFill>
                  <a:srgbClr val="3333CC"/>
                </a:solidFill>
                <a:latin typeface="黑体" panose="02010600030101010101" pitchFamily="49" charset="-122"/>
                <a:ea typeface="黑体" panose="02010600030101010101" pitchFamily="49" charset="-122"/>
              </a:rPr>
              <a:t>C</a:t>
            </a:r>
            <a:r>
              <a:rPr lang="zh-CN" altLang="en-US" sz="4000" b="1">
                <a:solidFill>
                  <a:srgbClr val="3333CC"/>
                </a:solidFill>
                <a:latin typeface="黑体" panose="02010600030101010101" pitchFamily="49" charset="-122"/>
                <a:ea typeface="黑体" panose="02010600030101010101" pitchFamily="49" charset="-122"/>
              </a:rPr>
              <a:t>、促进了人类的思想解放</a:t>
            </a:r>
          </a:p>
          <a:p>
            <a:pPr>
              <a:buNone/>
            </a:pPr>
            <a:r>
              <a:rPr lang="en-US" altLang="zh-CN" sz="4000" b="1">
                <a:solidFill>
                  <a:srgbClr val="3333CC"/>
                </a:solidFill>
                <a:latin typeface="黑体" panose="02010600030101010101" pitchFamily="49" charset="-122"/>
                <a:ea typeface="黑体" panose="02010600030101010101" pitchFamily="49" charset="-122"/>
              </a:rPr>
              <a:t>D</a:t>
            </a:r>
            <a:r>
              <a:rPr lang="zh-CN" altLang="en-US" sz="4000" b="1">
                <a:solidFill>
                  <a:srgbClr val="3333CC"/>
                </a:solidFill>
                <a:latin typeface="黑体" panose="02010600030101010101" pitchFamily="49" charset="-122"/>
                <a:ea typeface="黑体" panose="02010600030101010101" pitchFamily="49" charset="-122"/>
              </a:rPr>
              <a:t>、使人类开始关注现实世界</a:t>
            </a:r>
          </a:p>
        </p:txBody>
      </p:sp>
      <p:sp>
        <p:nvSpPr>
          <p:cNvPr id="94211" name="矩形 94210"/>
          <p:cNvSpPr/>
          <p:nvPr/>
        </p:nvSpPr>
        <p:spPr>
          <a:xfrm>
            <a:off x="7380288" y="2636838"/>
            <a:ext cx="762000" cy="1001712"/>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lstStyle/>
          <a:p>
            <a:pPr algn="ctr"/>
            <a:r>
              <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4211"/>
                                        </p:tgtEl>
                                        <p:attrNameLst>
                                          <p:attrName>style.visibility</p:attrName>
                                        </p:attrNameLst>
                                      </p:cBhvr>
                                      <p:to>
                                        <p:strVal val="visible"/>
                                      </p:to>
                                    </p:set>
                                    <p:animEffect transition="in" filter="blinds(horizontal)">
                                      <p:cBhvr>
                                        <p:cTn id="7" dur="500"/>
                                        <p:tgtEl>
                                          <p:spTgt spid="94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文本框 106497"/>
          <p:cNvSpPr txBox="1"/>
          <p:nvPr/>
        </p:nvSpPr>
        <p:spPr>
          <a:xfrm>
            <a:off x="395288" y="1125538"/>
            <a:ext cx="8569325" cy="3117850"/>
          </a:xfrm>
          <a:prstGeom prst="rect">
            <a:avLst/>
          </a:prstGeom>
          <a:solidFill>
            <a:schemeClr val="bg1"/>
          </a:solidFill>
          <a:ln w="38100" cap="flat" cmpd="sng">
            <a:solidFill>
              <a:schemeClr val="tx2"/>
            </a:solidFill>
            <a:prstDash val="solid"/>
            <a:miter/>
            <a:headEnd type="none" w="med" len="med"/>
            <a:tailEnd type="none" w="med" len="med"/>
          </a:ln>
        </p:spPr>
        <p:txBody>
          <a:bodyPr>
            <a:spAutoFit/>
          </a:bodyPr>
          <a:lstStyle/>
          <a:p>
            <a:pPr>
              <a:spcBef>
                <a:spcPct val="50000"/>
              </a:spcBef>
              <a:buClr>
                <a:schemeClr val="bg1"/>
              </a:buClr>
            </a:pPr>
            <a:r>
              <a:rPr lang="en-US" altLang="zh-CN" sz="3200" b="1" dirty="0">
                <a:latin typeface="Times New Roman" panose="02020603050405020304" pitchFamily="18" charset="0"/>
              </a:rPr>
              <a:t>       </a:t>
            </a:r>
            <a:r>
              <a:rPr lang="zh-CN" altLang="en-US" sz="3600" b="1" dirty="0">
                <a:latin typeface="黑体" panose="02010600030101010101" pitchFamily="49" charset="-122"/>
                <a:ea typeface="黑体" panose="02010600030101010101" pitchFamily="49" charset="-122"/>
              </a:rPr>
              <a:t>如果说</a:t>
            </a:r>
            <a:r>
              <a:rPr lang="zh-CN" altLang="en-US" sz="4000" b="1" dirty="0">
                <a:solidFill>
                  <a:srgbClr val="3333CC"/>
                </a:solidFill>
                <a:latin typeface="Arial" panose="020B0604020202020204" pitchFamily="34" charset="0"/>
                <a:ea typeface="黑体" panose="02010600030101010101" pitchFamily="49" charset="-122"/>
              </a:rPr>
              <a:t>文艺复兴</a:t>
            </a:r>
            <a:r>
              <a:rPr lang="zh-CN" altLang="en-US" sz="3600" b="1" dirty="0">
                <a:latin typeface="黑体" panose="02010600030101010101" pitchFamily="49" charset="-122"/>
                <a:ea typeface="黑体" panose="02010600030101010101" pitchFamily="49" charset="-122"/>
              </a:rPr>
              <a:t>把神从人的精神领域驱逐出去，那么</a:t>
            </a:r>
          </a:p>
          <a:p>
            <a:pPr>
              <a:spcBef>
                <a:spcPct val="50000"/>
              </a:spcBef>
              <a:buClr>
                <a:schemeClr val="bg1"/>
              </a:buClr>
            </a:pPr>
            <a:r>
              <a:rPr lang="zh-CN" altLang="en-US" sz="4400" b="1" dirty="0">
                <a:solidFill>
                  <a:srgbClr val="3333CC"/>
                </a:solidFill>
                <a:latin typeface="Arial" panose="020B0604020202020204" pitchFamily="34" charset="0"/>
                <a:ea typeface="黑体" panose="02010600030101010101" pitchFamily="49" charset="-122"/>
              </a:rPr>
              <a:t>牛顿</a:t>
            </a:r>
            <a:r>
              <a:rPr lang="zh-CN" altLang="en-US" sz="3600" b="1" dirty="0">
                <a:latin typeface="黑体" panose="02010600030101010101" pitchFamily="49" charset="-122"/>
                <a:ea typeface="黑体" panose="02010600030101010101" pitchFamily="49" charset="-122"/>
              </a:rPr>
              <a:t>把神从无生命的领域驱逐出去</a:t>
            </a:r>
          </a:p>
          <a:p>
            <a:pPr>
              <a:spcBef>
                <a:spcPct val="50000"/>
              </a:spcBef>
              <a:buClr>
                <a:schemeClr val="bg1"/>
              </a:buClr>
            </a:pPr>
            <a:r>
              <a:rPr lang="zh-CN" altLang="en-US" sz="3600" b="1" u="sng" dirty="0">
                <a:latin typeface="黑体" panose="02010600030101010101" pitchFamily="49" charset="-122"/>
                <a:ea typeface="黑体" panose="02010600030101010101" pitchFamily="49" charset="-122"/>
              </a:rPr>
              <a:t>          </a:t>
            </a:r>
            <a:r>
              <a:rPr lang="zh-CN" altLang="en-US" sz="3600" b="1" dirty="0">
                <a:latin typeface="黑体" panose="02010600030101010101" pitchFamily="49" charset="-122"/>
                <a:ea typeface="黑体" panose="02010600030101010101" pitchFamily="49" charset="-122"/>
              </a:rPr>
              <a:t>把神从有生命的领域驱逐出去</a:t>
            </a:r>
          </a:p>
        </p:txBody>
      </p:sp>
      <p:sp>
        <p:nvSpPr>
          <p:cNvPr id="106501" name="文本框 106500"/>
          <p:cNvSpPr txBox="1"/>
          <p:nvPr/>
        </p:nvSpPr>
        <p:spPr>
          <a:xfrm>
            <a:off x="684213" y="3429000"/>
            <a:ext cx="1944687" cy="701675"/>
          </a:xfrm>
          <a:prstGeom prst="rect">
            <a:avLst/>
          </a:prstGeom>
          <a:noFill/>
          <a:ln w="9525">
            <a:noFill/>
          </a:ln>
        </p:spPr>
        <p:txBody>
          <a:bodyPr>
            <a:spAutoFit/>
          </a:bodyPr>
          <a:lstStyle/>
          <a:p>
            <a:pPr>
              <a:spcBef>
                <a:spcPct val="50000"/>
              </a:spcBef>
              <a:buClr>
                <a:schemeClr val="bg1"/>
              </a:buClr>
            </a:pPr>
            <a:r>
              <a:rPr lang="zh-CN" altLang="en-US" sz="4000" b="1" dirty="0">
                <a:solidFill>
                  <a:srgbClr val="FF0000"/>
                </a:solidFill>
                <a:latin typeface="Times New Roman" panose="02020603050405020304" pitchFamily="18" charset="0"/>
                <a:ea typeface="黑体" panose="02010600030101010101" pitchFamily="49" charset="-122"/>
              </a:rPr>
              <a:t>达尔文</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6501"/>
                                        </p:tgtEl>
                                        <p:attrNameLst>
                                          <p:attrName>style.visibility</p:attrName>
                                        </p:attrNameLst>
                                      </p:cBhvr>
                                      <p:to>
                                        <p:strVal val="visible"/>
                                      </p:to>
                                    </p:set>
                                    <p:animEffect transition="in" filter="wipe(left)">
                                      <p:cBhvr>
                                        <p:cTn id="7" dur="500"/>
                                        <p:tgtEl>
                                          <p:spTgt spid="1065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图片 139265" descr="达尔文"/>
          <p:cNvPicPr>
            <a:picLocks noChangeAspect="1"/>
          </p:cNvPicPr>
          <p:nvPr/>
        </p:nvPicPr>
        <p:blipFill>
          <a:blip r:embed="rId2" cstate="print"/>
          <a:stretch>
            <a:fillRect/>
          </a:stretch>
        </p:blipFill>
        <p:spPr>
          <a:xfrm>
            <a:off x="172720" y="1386205"/>
            <a:ext cx="3481070" cy="5219065"/>
          </a:xfrm>
          <a:prstGeom prst="rect">
            <a:avLst/>
          </a:prstGeom>
          <a:noFill/>
          <a:ln w="9525">
            <a:noFill/>
          </a:ln>
        </p:spPr>
      </p:pic>
      <p:sp>
        <p:nvSpPr>
          <p:cNvPr id="139267" name="文本框 139266"/>
          <p:cNvSpPr txBox="1"/>
          <p:nvPr/>
        </p:nvSpPr>
        <p:spPr>
          <a:xfrm>
            <a:off x="4301173" y="1196975"/>
            <a:ext cx="4464050" cy="953135"/>
          </a:xfrm>
          <a:prstGeom prst="rect">
            <a:avLst/>
          </a:prstGeom>
          <a:noFill/>
          <a:ln w="9525">
            <a:noFill/>
          </a:ln>
        </p:spPr>
        <p:txBody>
          <a:bodyPr>
            <a:spAutoFit/>
          </a:bodyPr>
          <a:lstStyle/>
          <a:p>
            <a:pPr>
              <a:spcBef>
                <a:spcPct val="50000"/>
              </a:spcBef>
            </a:pPr>
            <a:r>
              <a:rPr lang="zh-CN" altLang="en-US" sz="2800" b="1" dirty="0">
                <a:solidFill>
                  <a:srgbClr val="000000"/>
                </a:solidFill>
                <a:latin typeface="Tahoma" panose="020B0604030504040204" pitchFamily="34" charset="0"/>
              </a:rPr>
              <a:t>达尔文划时代的巨著是什么？主要内容是什么？</a:t>
            </a:r>
          </a:p>
        </p:txBody>
      </p:sp>
      <p:sp>
        <p:nvSpPr>
          <p:cNvPr id="139268" name="文本框 139267"/>
          <p:cNvSpPr txBox="1"/>
          <p:nvPr/>
        </p:nvSpPr>
        <p:spPr>
          <a:xfrm>
            <a:off x="3797300" y="2353945"/>
            <a:ext cx="5202555" cy="2676525"/>
          </a:xfrm>
          <a:prstGeom prst="rect">
            <a:avLst/>
          </a:prstGeom>
          <a:noFill/>
          <a:ln w="9525">
            <a:noFill/>
          </a:ln>
        </p:spPr>
        <p:txBody>
          <a:bodyPr wrap="square">
            <a:spAutoFit/>
          </a:bodyPr>
          <a:lstStyle/>
          <a:p>
            <a:pPr>
              <a:spcBef>
                <a:spcPct val="50000"/>
              </a:spcBef>
            </a:pPr>
            <a:r>
              <a:rPr lang="en-US" altLang="zh-CN" sz="2800" b="1" dirty="0">
                <a:solidFill>
                  <a:srgbClr val="FF0000"/>
                </a:solidFill>
                <a:latin typeface="Times New Roman" panose="02020603050405020304" pitchFamily="18" charset="0"/>
              </a:rPr>
              <a:t>《</a:t>
            </a:r>
            <a:r>
              <a:rPr lang="zh-CN" altLang="en-US" sz="2800" b="1" dirty="0">
                <a:solidFill>
                  <a:srgbClr val="FF0000"/>
                </a:solidFill>
                <a:latin typeface="Times New Roman" panose="02020603050405020304" pitchFamily="18" charset="0"/>
              </a:rPr>
              <a:t>物种起源</a:t>
            </a:r>
            <a:r>
              <a:rPr lang="en-US" altLang="zh-CN" sz="2800" b="1" dirty="0">
                <a:solidFill>
                  <a:srgbClr val="FF0000"/>
                </a:solidFill>
                <a:latin typeface="Times New Roman" panose="02020603050405020304" pitchFamily="18" charset="0"/>
              </a:rPr>
              <a:t>》</a:t>
            </a:r>
          </a:p>
          <a:p>
            <a:pPr>
              <a:spcBef>
                <a:spcPct val="50000"/>
              </a:spcBef>
            </a:pPr>
            <a:r>
              <a:rPr lang="zh-CN" altLang="en-US" sz="2800" b="1" dirty="0">
                <a:solidFill>
                  <a:srgbClr val="FF0000"/>
                </a:solidFill>
                <a:latin typeface="Times New Roman" panose="02020603050405020304" pitchFamily="18" charset="0"/>
              </a:rPr>
              <a:t>提出“进化论”和适者生存思想</a:t>
            </a:r>
          </a:p>
          <a:p>
            <a:pPr>
              <a:spcBef>
                <a:spcPct val="50000"/>
              </a:spcBef>
            </a:pPr>
            <a:r>
              <a:rPr lang="zh-CN" altLang="en-US" sz="2800" b="1" dirty="0">
                <a:solidFill>
                  <a:srgbClr val="FF0000"/>
                </a:solidFill>
                <a:latin typeface="Times New Roman" panose="02020603050405020304" pitchFamily="18" charset="0"/>
              </a:rPr>
              <a:t>第一次把生物学建立在完全科学的基础上，推翻了神创论和物种不变论。是生物科学的一次革命</a:t>
            </a:r>
          </a:p>
        </p:txBody>
      </p:sp>
      <p:sp>
        <p:nvSpPr>
          <p:cNvPr id="9218" name="TextBox 4"/>
          <p:cNvSpPr txBox="1"/>
          <p:nvPr/>
        </p:nvSpPr>
        <p:spPr>
          <a:xfrm>
            <a:off x="441960" y="102870"/>
            <a:ext cx="6016625" cy="583565"/>
          </a:xfrm>
          <a:prstGeom prst="rect">
            <a:avLst/>
          </a:prstGeom>
          <a:noFill/>
          <a:ln w="9525">
            <a:noFill/>
          </a:ln>
        </p:spPr>
        <p:txBody>
          <a:bodyPr>
            <a:spAutoFit/>
          </a:bodyPr>
          <a:lstStyle/>
          <a:p>
            <a:r>
              <a:rPr lang="zh-CN" altLang="en-US" sz="3200" b="1" dirty="0">
                <a:latin typeface="方正兰亭黑_YS_GB18030" charset="-122"/>
                <a:ea typeface="方正兰亭黑_YS_GB18030" charset="-122"/>
              </a:rPr>
              <a:t>（二）达尔文与进化论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9268">
                                            <p:txEl>
                                              <p:pRg st="0" end="0"/>
                                            </p:txEl>
                                          </p:spTgt>
                                        </p:tgtEl>
                                        <p:attrNameLst>
                                          <p:attrName>style.visibility</p:attrName>
                                        </p:attrNameLst>
                                      </p:cBhvr>
                                      <p:to>
                                        <p:strVal val="visible"/>
                                      </p:to>
                                    </p:set>
                                    <p:animEffect transition="in" filter="blinds(horizontal)">
                                      <p:cBhvr>
                                        <p:cTn id="7" dur="500"/>
                                        <p:tgtEl>
                                          <p:spTgt spid="13926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9268">
                                            <p:txEl>
                                              <p:charRg st="7" end="17"/>
                                            </p:txEl>
                                          </p:spTgt>
                                        </p:tgtEl>
                                        <p:attrNameLst>
                                          <p:attrName>style.visibility</p:attrName>
                                        </p:attrNameLst>
                                      </p:cBhvr>
                                      <p:to>
                                        <p:strVal val="visible"/>
                                      </p:to>
                                    </p:set>
                                    <p:animEffect transition="in" filter="blinds(horizontal)">
                                      <p:cBhvr>
                                        <p:cTn id="12" dur="500"/>
                                        <p:tgtEl>
                                          <p:spTgt spid="139268">
                                            <p:txEl>
                                              <p:charRg st="7" end="1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9268">
                                            <p:txEl>
                                              <p:charRg st="17" end="63"/>
                                            </p:txEl>
                                          </p:spTgt>
                                        </p:tgtEl>
                                        <p:attrNameLst>
                                          <p:attrName>style.visibility</p:attrName>
                                        </p:attrNameLst>
                                      </p:cBhvr>
                                      <p:to>
                                        <p:strVal val="visible"/>
                                      </p:to>
                                    </p:set>
                                    <p:animEffect transition="in" filter="blinds(horizontal)">
                                      <p:cBhvr>
                                        <p:cTn id="17" dur="500"/>
                                        <p:tgtEl>
                                          <p:spTgt spid="139268">
                                            <p:txEl>
                                              <p:charRg st="17" end="6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4"/>
          <p:cNvSpPr txBox="1"/>
          <p:nvPr/>
        </p:nvSpPr>
        <p:spPr>
          <a:xfrm>
            <a:off x="631825" y="962660"/>
            <a:ext cx="6510338" cy="521970"/>
          </a:xfrm>
          <a:prstGeom prst="rect">
            <a:avLst/>
          </a:prstGeom>
          <a:noFill/>
          <a:ln w="9525">
            <a:noFill/>
          </a:ln>
        </p:spPr>
        <p:txBody>
          <a:bodyPr>
            <a:spAutoFit/>
          </a:bodyPr>
          <a:lstStyle/>
          <a:p>
            <a:r>
              <a:rPr lang="zh-CN" altLang="en-US" sz="2800" b="1" dirty="0">
                <a:latin typeface="方正兰亭黑_YS_GB18030" charset="-122"/>
                <a:ea typeface="方正兰亭黑_YS_GB18030" charset="-122"/>
              </a:rPr>
              <a:t>（一）巴尔扎克与《人间喜剧》</a:t>
            </a:r>
          </a:p>
        </p:txBody>
      </p:sp>
      <p:sp>
        <p:nvSpPr>
          <p:cNvPr id="4" name="TextBox 4"/>
          <p:cNvSpPr txBox="1"/>
          <p:nvPr/>
        </p:nvSpPr>
        <p:spPr>
          <a:xfrm>
            <a:off x="631825" y="1484313"/>
            <a:ext cx="2143125" cy="460375"/>
          </a:xfrm>
          <a:prstGeom prst="rect">
            <a:avLst/>
          </a:prstGeom>
          <a:noFill/>
          <a:ln w="9525">
            <a:noFill/>
          </a:ln>
        </p:spPr>
        <p:txBody>
          <a:bodyPr>
            <a:spAutoFit/>
          </a:bodyPr>
          <a:lstStyle/>
          <a:p>
            <a:r>
              <a:rPr lang="en-US" altLang="zh-CN" sz="2400" b="1" dirty="0">
                <a:latin typeface="方正兰亭黑_YS_GB18030" charset="-122"/>
                <a:ea typeface="方正兰亭黑_YS_GB18030" charset="-122"/>
              </a:rPr>
              <a:t>1</a:t>
            </a:r>
            <a:r>
              <a:rPr lang="zh-CN" altLang="en-US" sz="2400" b="1" dirty="0">
                <a:latin typeface="方正兰亭黑_YS_GB18030" charset="-122"/>
                <a:ea typeface="方正兰亭黑_YS_GB18030" charset="-122"/>
              </a:rPr>
              <a:t>、巴尔扎克</a:t>
            </a:r>
          </a:p>
        </p:txBody>
      </p:sp>
      <p:pic>
        <p:nvPicPr>
          <p:cNvPr id="5" name="图片 4" descr="t01896952a9a0386178"/>
          <p:cNvPicPr>
            <a:picLocks noChangeAspect="1"/>
          </p:cNvPicPr>
          <p:nvPr/>
        </p:nvPicPr>
        <p:blipFill>
          <a:blip r:embed="rId2" cstate="print"/>
          <a:stretch>
            <a:fillRect/>
          </a:stretch>
        </p:blipFill>
        <p:spPr>
          <a:xfrm>
            <a:off x="430213" y="2286000"/>
            <a:ext cx="3214687" cy="3878263"/>
          </a:xfrm>
          <a:prstGeom prst="rect">
            <a:avLst/>
          </a:prstGeom>
          <a:noFill/>
          <a:ln w="9525">
            <a:noFill/>
          </a:ln>
        </p:spPr>
      </p:pic>
      <p:sp>
        <p:nvSpPr>
          <p:cNvPr id="6" name="文本框 5"/>
          <p:cNvSpPr txBox="1"/>
          <p:nvPr/>
        </p:nvSpPr>
        <p:spPr>
          <a:xfrm>
            <a:off x="1333500" y="6164263"/>
            <a:ext cx="1408113" cy="460375"/>
          </a:xfrm>
          <a:prstGeom prst="rect">
            <a:avLst/>
          </a:prstGeom>
          <a:noFill/>
          <a:ln w="9525">
            <a:noFill/>
          </a:ln>
        </p:spPr>
        <p:txBody>
          <a:bodyPr wrap="none">
            <a:spAutoFit/>
          </a:bodyPr>
          <a:lstStyle/>
          <a:p>
            <a:r>
              <a:rPr lang="zh-CN" altLang="en-US" sz="2400" b="1" dirty="0">
                <a:solidFill>
                  <a:srgbClr val="3434F6"/>
                </a:solidFill>
                <a:latin typeface="Calibri" panose="020F0502020204030204" pitchFamily="34" charset="0"/>
              </a:rPr>
              <a:t>巴尔扎克</a:t>
            </a:r>
          </a:p>
        </p:txBody>
      </p:sp>
      <p:sp>
        <p:nvSpPr>
          <p:cNvPr id="9" name="文本框 8"/>
          <p:cNvSpPr txBox="1"/>
          <p:nvPr/>
        </p:nvSpPr>
        <p:spPr>
          <a:xfrm>
            <a:off x="4065905" y="5334000"/>
            <a:ext cx="3795713" cy="830263"/>
          </a:xfrm>
          <a:prstGeom prst="rect">
            <a:avLst/>
          </a:prstGeom>
          <a:noFill/>
          <a:ln w="9525">
            <a:noFill/>
          </a:ln>
        </p:spPr>
        <p:txBody>
          <a:bodyPr>
            <a:spAutoFit/>
          </a:bodyPr>
          <a:lstStyle/>
          <a:p>
            <a:r>
              <a:rPr lang="zh-CN" altLang="en-US" sz="2400" b="1" dirty="0">
                <a:solidFill>
                  <a:srgbClr val="3434F6"/>
                </a:solidFill>
                <a:latin typeface="宋体" panose="02010600030101010101" pitchFamily="2" charset="-122"/>
              </a:rPr>
              <a:t>他一生创作了</a:t>
            </a:r>
            <a:r>
              <a:rPr lang="en-US" altLang="zh-CN" sz="2400" b="1" dirty="0">
                <a:solidFill>
                  <a:srgbClr val="3434F6"/>
                </a:solidFill>
                <a:latin typeface="宋体" panose="02010600030101010101" pitchFamily="2" charset="-122"/>
              </a:rPr>
              <a:t>90</a:t>
            </a:r>
            <a:r>
              <a:rPr lang="zh-CN" altLang="en-US" sz="2400" b="1" dirty="0">
                <a:solidFill>
                  <a:srgbClr val="3434F6"/>
                </a:solidFill>
                <a:latin typeface="宋体" panose="02010600030101010101" pitchFamily="2" charset="-122"/>
              </a:rPr>
              <a:t>多部小说，总名为《人间喜剧》。</a:t>
            </a:r>
          </a:p>
        </p:txBody>
      </p:sp>
      <p:sp>
        <p:nvSpPr>
          <p:cNvPr id="33798" name="文本框 1"/>
          <p:cNvSpPr txBox="1"/>
          <p:nvPr/>
        </p:nvSpPr>
        <p:spPr>
          <a:xfrm>
            <a:off x="4225925" y="1484313"/>
            <a:ext cx="3987800" cy="3784600"/>
          </a:xfrm>
          <a:prstGeom prst="rect">
            <a:avLst/>
          </a:prstGeom>
          <a:noFill/>
          <a:ln w="9525">
            <a:noFill/>
          </a:ln>
        </p:spPr>
        <p:txBody>
          <a:bodyPr>
            <a:spAutoFit/>
          </a:bodyPr>
          <a:lstStyle/>
          <a:p>
            <a:pPr>
              <a:lnSpc>
                <a:spcPct val="150000"/>
              </a:lnSpc>
            </a:pPr>
            <a:r>
              <a:rPr lang="en-US" altLang="zh-CN" sz="2000" b="1" dirty="0">
                <a:latin typeface="宋体" panose="02010600030101010101" pitchFamily="2" charset="-122"/>
              </a:rPr>
              <a:t>    19</a:t>
            </a:r>
            <a:r>
              <a:rPr lang="zh-CN" altLang="en-US" sz="2000" b="1" dirty="0">
                <a:latin typeface="宋体" panose="02010600030101010101" pitchFamily="2" charset="-122"/>
              </a:rPr>
              <a:t>世纪，资产阶级革命后的欧洲各国并没有出现人们希望的自由、民主，贫富差距在不断拉大，社会矛盾日益尖锐，这促使人们进行冷静的审视，在文学领域兴起了批判现实主义的潮流。其中最典型的代表是法国作家巴尔扎克和他的《人间喜剧》。</a:t>
            </a:r>
            <a:endParaRPr lang="zh-CN" altLang="en-US" dirty="0">
              <a:latin typeface="Calibri" panose="020F0502020204030204" pitchFamily="34" charset="0"/>
            </a:endParaRPr>
          </a:p>
        </p:txBody>
      </p:sp>
      <p:sp>
        <p:nvSpPr>
          <p:cNvPr id="3" name="文本框 2"/>
          <p:cNvSpPr txBox="1"/>
          <p:nvPr/>
        </p:nvSpPr>
        <p:spPr>
          <a:xfrm>
            <a:off x="387350" y="13970"/>
            <a:ext cx="3246120" cy="706755"/>
          </a:xfrm>
          <a:prstGeom prst="rect">
            <a:avLst/>
          </a:prstGeom>
          <a:noFill/>
        </p:spPr>
        <p:txBody>
          <a:bodyPr wrap="none" rtlCol="0" anchor="t">
            <a:spAutoFit/>
          </a:bodyPr>
          <a:lstStyle/>
          <a:p>
            <a:r>
              <a:rPr lang="zh-CN" altLang="en-US" sz="4000" dirty="0">
                <a:latin typeface="方正兰亭黑_YS_GB18030" charset="-122"/>
                <a:ea typeface="方正兰亭黑_YS_GB18030" charset="-122"/>
                <a:sym typeface="+mn-ea"/>
              </a:rPr>
              <a:t>二、文学巨匠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100000">
                                          <p:val>
                                            <p:strVal val="#ppt_x"/>
                                          </p:val>
                                        </p:tav>
                                      </p:tavLst>
                                    </p:anim>
                                    <p:anim calcmode="lin" valueType="num">
                                      <p:cBhvr>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t0187cd2b7d062cc049"/>
          <p:cNvPicPr>
            <a:picLocks noChangeAspect="1"/>
          </p:cNvPicPr>
          <p:nvPr/>
        </p:nvPicPr>
        <p:blipFill>
          <a:blip r:embed="rId2" cstate="print"/>
          <a:stretch>
            <a:fillRect/>
          </a:stretch>
        </p:blipFill>
        <p:spPr>
          <a:xfrm>
            <a:off x="519113" y="735013"/>
            <a:ext cx="3943350" cy="3943350"/>
          </a:xfrm>
          <a:prstGeom prst="rect">
            <a:avLst/>
          </a:prstGeom>
          <a:noFill/>
          <a:ln w="9525">
            <a:noFill/>
          </a:ln>
        </p:spPr>
      </p:pic>
      <p:sp>
        <p:nvSpPr>
          <p:cNvPr id="5" name="文本框 4"/>
          <p:cNvSpPr txBox="1"/>
          <p:nvPr/>
        </p:nvSpPr>
        <p:spPr>
          <a:xfrm>
            <a:off x="4654550" y="735013"/>
            <a:ext cx="3541713" cy="1568450"/>
          </a:xfrm>
          <a:prstGeom prst="rect">
            <a:avLst/>
          </a:prstGeom>
          <a:noFill/>
          <a:ln w="9525">
            <a:noFill/>
          </a:ln>
        </p:spPr>
        <p:txBody>
          <a:bodyPr>
            <a:spAutoFit/>
          </a:bodyPr>
          <a:lstStyle/>
          <a:p>
            <a:pPr>
              <a:lnSpc>
                <a:spcPct val="120000"/>
              </a:lnSpc>
            </a:pPr>
            <a:r>
              <a:rPr lang="en-US" altLang="zh-CN" sz="2000" b="1" dirty="0">
                <a:solidFill>
                  <a:srgbClr val="3434F6"/>
                </a:solidFill>
                <a:latin typeface="Calibri" panose="020F0502020204030204" pitchFamily="34" charset="0"/>
              </a:rPr>
              <a:t>      </a:t>
            </a:r>
            <a:r>
              <a:rPr lang="zh-CN" altLang="en-US" sz="2000" b="1" dirty="0">
                <a:solidFill>
                  <a:srgbClr val="3434F6"/>
                </a:solidFill>
                <a:latin typeface="Calibri" panose="020F0502020204030204" pitchFamily="34" charset="0"/>
              </a:rPr>
              <a:t>巴尔扎克的小说，刻画了两三千个形形色色的人物，反映了19世纪上半期法国社会生活的方方面面。</a:t>
            </a:r>
          </a:p>
        </p:txBody>
      </p:sp>
      <p:sp>
        <p:nvSpPr>
          <p:cNvPr id="6" name="文本框 5"/>
          <p:cNvSpPr txBox="1"/>
          <p:nvPr/>
        </p:nvSpPr>
        <p:spPr>
          <a:xfrm>
            <a:off x="4654550" y="2371725"/>
            <a:ext cx="3541713" cy="2306638"/>
          </a:xfrm>
          <a:prstGeom prst="rect">
            <a:avLst/>
          </a:prstGeom>
          <a:noFill/>
          <a:ln w="9525">
            <a:noFill/>
          </a:ln>
        </p:spPr>
        <p:txBody>
          <a:bodyPr>
            <a:spAutoFit/>
          </a:bodyPr>
          <a:lstStyle/>
          <a:p>
            <a:pPr>
              <a:lnSpc>
                <a:spcPct val="120000"/>
              </a:lnSpc>
            </a:pPr>
            <a:r>
              <a:rPr lang="en-US" altLang="zh-CN" sz="2000" b="1" dirty="0">
                <a:solidFill>
                  <a:srgbClr val="3434F6"/>
                </a:solidFill>
                <a:latin typeface="宋体" panose="02010600030101010101" pitchFamily="2" charset="-122"/>
              </a:rPr>
              <a:t>    </a:t>
            </a:r>
            <a:r>
              <a:rPr lang="zh-CN" altLang="en-US" sz="2000" b="1" dirty="0">
                <a:solidFill>
                  <a:srgbClr val="3434F6"/>
                </a:solidFill>
                <a:latin typeface="宋体" panose="02010600030101010101" pitchFamily="2" charset="-122"/>
              </a:rPr>
              <a:t>比如，《欧也妮</a:t>
            </a:r>
            <a:r>
              <a:rPr lang="en-US" altLang="zh-CN" sz="2000" b="1" dirty="0">
                <a:solidFill>
                  <a:srgbClr val="3434F6"/>
                </a:solidFill>
                <a:latin typeface="Calibri" panose="020F0502020204030204" pitchFamily="34" charset="0"/>
              </a:rPr>
              <a:t>·</a:t>
            </a:r>
            <a:r>
              <a:rPr lang="zh-CN" altLang="en-US" sz="2000" b="1" dirty="0">
                <a:solidFill>
                  <a:srgbClr val="3434F6"/>
                </a:solidFill>
                <a:latin typeface="宋体" panose="02010600030101010101" pitchFamily="2" charset="-122"/>
              </a:rPr>
              <a:t>葛朗台》《高老头》反映了人们对金钱的追逐，《贝姨》、《邦斯舅舅》反映了封建贵族的没落，《农民》反映了资产阶级和封建地主的斗争。</a:t>
            </a:r>
          </a:p>
        </p:txBody>
      </p:sp>
      <p:sp>
        <p:nvSpPr>
          <p:cNvPr id="34820" name="文本框 2"/>
          <p:cNvSpPr txBox="1"/>
          <p:nvPr/>
        </p:nvSpPr>
        <p:spPr>
          <a:xfrm>
            <a:off x="808038" y="4848225"/>
            <a:ext cx="7388225" cy="829945"/>
          </a:xfrm>
          <a:prstGeom prst="rect">
            <a:avLst/>
          </a:prstGeom>
          <a:noFill/>
          <a:ln w="9525">
            <a:noFill/>
          </a:ln>
        </p:spPr>
        <p:txBody>
          <a:bodyPr>
            <a:spAutoFit/>
          </a:bodyPr>
          <a:lstStyle/>
          <a:p>
            <a:pPr>
              <a:lnSpc>
                <a:spcPct val="120000"/>
              </a:lnSpc>
            </a:pPr>
            <a:r>
              <a:rPr lang="en-US" altLang="zh-CN" sz="2000" b="1" dirty="0">
                <a:latin typeface="宋体" panose="02010600030101010101" pitchFamily="2" charset="-122"/>
              </a:rPr>
              <a:t>   </a:t>
            </a:r>
            <a:r>
              <a:rPr lang="zh-CN" altLang="en-US" sz="2000" b="1" dirty="0">
                <a:latin typeface="宋体" panose="02010600030101010101" pitchFamily="2" charset="-122"/>
              </a:rPr>
              <a:t>恩格斯称巴尔扎克为</a:t>
            </a:r>
            <a:r>
              <a:rPr lang="en-US" altLang="zh-CN" sz="2000" b="1" dirty="0">
                <a:latin typeface="宋体" panose="02010600030101010101" pitchFamily="2" charset="-122"/>
              </a:rPr>
              <a:t>“</a:t>
            </a:r>
            <a:r>
              <a:rPr lang="zh-CN" altLang="en-US" sz="2000" b="1" dirty="0">
                <a:latin typeface="宋体" panose="02010600030101010101" pitchFamily="2" charset="-122"/>
              </a:rPr>
              <a:t>现实主义大师</a:t>
            </a:r>
            <a:r>
              <a:rPr lang="en-US" altLang="zh-CN" sz="2000" b="1" dirty="0">
                <a:latin typeface="宋体" panose="02010600030101010101" pitchFamily="2" charset="-122"/>
              </a:rPr>
              <a:t>”</a:t>
            </a:r>
            <a:r>
              <a:rPr lang="zh-CN" altLang="en-US" sz="2000" b="1" dirty="0">
                <a:latin typeface="宋体" panose="02010600030101010101" pitchFamily="2" charset="-122"/>
              </a:rPr>
              <a:t>，《人间喜剧》也被誉为</a:t>
            </a:r>
            <a:r>
              <a:rPr lang="en-US" altLang="zh-CN" sz="2000" b="1" dirty="0">
                <a:latin typeface="宋体" panose="02010600030101010101" pitchFamily="2" charset="-122"/>
              </a:rPr>
              <a:t>“</a:t>
            </a:r>
            <a:r>
              <a:rPr lang="zh-CN" altLang="en-US" sz="2000" b="1" dirty="0">
                <a:latin typeface="宋体" panose="02010600030101010101" pitchFamily="2" charset="-122"/>
              </a:rPr>
              <a:t>资本主义社会的百科全书</a:t>
            </a:r>
            <a:r>
              <a:rPr lang="en-US" altLang="zh-CN" sz="2000" b="1" dirty="0">
                <a:latin typeface="宋体" panose="02010600030101010101" pitchFamily="2" charset="-122"/>
              </a:rPr>
              <a:t>”</a:t>
            </a:r>
            <a:r>
              <a:rPr lang="zh-CN" altLang="en-US" sz="2000" b="1" dirty="0">
                <a:latin typeface="宋体" panose="02010600030101010101"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100000">
                                          <p:val>
                                            <p:strVal val="#ppt_x"/>
                                          </p:val>
                                        </p:tav>
                                      </p:tavLst>
                                    </p:anim>
                                    <p:anim calcmode="lin" valueType="num">
                                      <p:cBhvr>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4820"/>
                                        </p:tgtEl>
                                        <p:attrNameLst>
                                          <p:attrName>style.visibility</p:attrName>
                                        </p:attrNameLst>
                                      </p:cBhvr>
                                      <p:to>
                                        <p:strVal val="visible"/>
                                      </p:to>
                                    </p:set>
                                    <p:anim calcmode="lin" valueType="num">
                                      <p:cBhvr>
                                        <p:cTn id="13" dur="500"/>
                                        <p:tgtEl>
                                          <p:spTgt spid="34820"/>
                                        </p:tgtEl>
                                        <p:attrNameLst>
                                          <p:attrName>ppt_y</p:attrName>
                                        </p:attrNameLst>
                                      </p:cBhvr>
                                      <p:tavLst>
                                        <p:tav tm="0">
                                          <p:val>
                                            <p:strVal val="#ppt_y+#ppt_h*1.125000"/>
                                          </p:val>
                                        </p:tav>
                                        <p:tav tm="100000">
                                          <p:val>
                                            <p:strVal val="#ppt_y"/>
                                          </p:val>
                                        </p:tav>
                                      </p:tavLst>
                                    </p:anim>
                                    <p:animEffect transition="in" filter="wipe(up)">
                                      <p:cBhvr>
                                        <p:cTn id="14"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48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1189038"/>
            <a:ext cx="91440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0" normalizeH="0" baseline="0" noProof="0" dirty="0">
                <a:ln>
                  <a:noFill/>
                </a:ln>
                <a:solidFill>
                  <a:srgbClr val="FF0066"/>
                </a:solidFill>
                <a:effectLst>
                  <a:outerShdw blurRad="38100" dist="38100" dir="2700000" algn="tl">
                    <a:srgbClr val="000000">
                      <a:alpha val="43137"/>
                    </a:srgbClr>
                  </a:outerShdw>
                </a:effectLst>
                <a:uLnTx/>
                <a:uFillTx/>
                <a:latin typeface="黑体" panose="02010600030101010101" pitchFamily="49" charset="-122"/>
                <a:ea typeface="黑体" panose="02010600030101010101" pitchFamily="49" charset="-122"/>
                <a:cs typeface="+mn-cs"/>
              </a:rPr>
              <a:t>（二）列夫</a:t>
            </a:r>
            <a:r>
              <a:rPr lang="en-US" altLang="zh-CN" sz="5400" dirty="0">
                <a:solidFill>
                  <a:srgbClr val="000066"/>
                </a:solidFill>
                <a:latin typeface="隶书" panose="02010509060101010101" pitchFamily="49" charset="-122"/>
                <a:ea typeface="隶书" panose="02010509060101010101" pitchFamily="49" charset="-122"/>
                <a:sym typeface="+mn-ea"/>
              </a:rPr>
              <a:t>·</a:t>
            </a:r>
            <a:r>
              <a:rPr kumimoji="0" lang="zh-CN" altLang="en-US" sz="5400" b="1" i="0" u="none" strike="noStrike" kern="1200" cap="none" spc="0" normalizeH="0" baseline="0" noProof="0" dirty="0">
                <a:ln>
                  <a:noFill/>
                </a:ln>
                <a:solidFill>
                  <a:srgbClr val="FF0066"/>
                </a:solidFill>
                <a:effectLst>
                  <a:outerShdw blurRad="38100" dist="38100" dir="2700000" algn="tl">
                    <a:srgbClr val="000000">
                      <a:alpha val="43137"/>
                    </a:srgbClr>
                  </a:outerShdw>
                </a:effectLst>
                <a:uLnTx/>
                <a:uFillTx/>
                <a:latin typeface="黑体" panose="02010600030101010101" pitchFamily="49" charset="-122"/>
                <a:ea typeface="黑体" panose="02010600030101010101" pitchFamily="49" charset="-122"/>
                <a:cs typeface="+mn-cs"/>
              </a:rPr>
              <a:t>托尔斯泰</a:t>
            </a:r>
          </a:p>
        </p:txBody>
      </p:sp>
      <p:sp>
        <p:nvSpPr>
          <p:cNvPr id="14340" name="Rectangle 3"/>
          <p:cNvSpPr txBox="1"/>
          <p:nvPr/>
        </p:nvSpPr>
        <p:spPr>
          <a:xfrm>
            <a:off x="-208915" y="2060575"/>
            <a:ext cx="6348095" cy="1008380"/>
          </a:xfrm>
          <a:prstGeom prst="rect">
            <a:avLst/>
          </a:prstGeom>
          <a:noFill/>
          <a:ln w="9525">
            <a:noFill/>
          </a:ln>
        </p:spPr>
        <p:txBody>
          <a:bodyPr anchor="ctr"/>
          <a:lstStyle/>
          <a:p>
            <a:r>
              <a:rPr lang="zh-CN" altLang="en-US" sz="4000" b="1" dirty="0">
                <a:solidFill>
                  <a:srgbClr val="FF0000"/>
                </a:solidFill>
                <a:latin typeface="黑体" panose="02010600030101010101" pitchFamily="49" charset="-122"/>
                <a:ea typeface="黑体" panose="02010600030101010101" pitchFamily="49" charset="-122"/>
              </a:rPr>
              <a:t>代表人物：列夫</a:t>
            </a:r>
            <a:r>
              <a:rPr lang="en-US" altLang="zh-CN" sz="4000" dirty="0">
                <a:solidFill>
                  <a:srgbClr val="000066"/>
                </a:solidFill>
                <a:latin typeface="隶书" panose="02010509060101010101" pitchFamily="49" charset="-122"/>
                <a:ea typeface="隶书" panose="02010509060101010101" pitchFamily="49" charset="-122"/>
                <a:sym typeface="+mn-ea"/>
              </a:rPr>
              <a:t>·</a:t>
            </a:r>
            <a:r>
              <a:rPr lang="zh-CN" altLang="en-US" sz="4000" b="1" dirty="0">
                <a:solidFill>
                  <a:srgbClr val="FF0000"/>
                </a:solidFill>
                <a:latin typeface="黑体" panose="02010600030101010101" pitchFamily="49" charset="-122"/>
                <a:ea typeface="黑体" panose="02010600030101010101" pitchFamily="49" charset="-122"/>
              </a:rPr>
              <a:t>托尔斯泰</a:t>
            </a:r>
          </a:p>
        </p:txBody>
      </p:sp>
      <p:pic>
        <p:nvPicPr>
          <p:cNvPr id="14341" name="Picture 5" descr="托尔斯泰"/>
          <p:cNvPicPr>
            <a:picLocks noChangeAspect="1"/>
          </p:cNvPicPr>
          <p:nvPr/>
        </p:nvPicPr>
        <p:blipFill>
          <a:blip r:embed="rId2" cstate="print"/>
          <a:stretch>
            <a:fillRect/>
          </a:stretch>
        </p:blipFill>
        <p:spPr>
          <a:xfrm>
            <a:off x="6020435" y="2060575"/>
            <a:ext cx="3124200" cy="4005580"/>
          </a:xfrm>
          <a:prstGeom prst="rect">
            <a:avLst/>
          </a:prstGeom>
          <a:noFill/>
          <a:ln w="9525">
            <a:noFill/>
          </a:ln>
        </p:spPr>
      </p:pic>
      <p:sp>
        <p:nvSpPr>
          <p:cNvPr id="11" name="Text Box 4"/>
          <p:cNvSpPr txBox="1">
            <a:spLocks noChangeArrowheads="1"/>
          </p:cNvSpPr>
          <p:nvPr/>
        </p:nvSpPr>
        <p:spPr bwMode="auto">
          <a:xfrm>
            <a:off x="468313" y="3068638"/>
            <a:ext cx="3024188" cy="769938"/>
          </a:xfrm>
          <a:prstGeom prst="rect">
            <a:avLst/>
          </a:prstGeom>
          <a:noFill/>
          <a:ln>
            <a:noFill/>
          </a:ln>
          <a:effectLst/>
        </p:spPr>
        <p:txBody>
          <a:bodyPr>
            <a:spAutoFit/>
          </a:bodyPr>
          <a:lstStyle/>
          <a:p>
            <a:pPr marR="0" defTabSz="914400">
              <a:spcBef>
                <a:spcPct val="50000"/>
              </a:spcBef>
              <a:buClrTx/>
              <a:buSzTx/>
              <a:buFontTx/>
              <a:buNone/>
              <a:defRPr/>
            </a:pPr>
            <a:r>
              <a:rPr kumimoji="0" lang="zh-CN" altLang="en-US" sz="4400" b="1" kern="1200" cap="none" spc="0" normalizeH="0" baseline="0" noProof="0" dirty="0">
                <a:solidFill>
                  <a:schemeClr val="tx2"/>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主要作品：</a:t>
            </a:r>
          </a:p>
        </p:txBody>
      </p:sp>
      <p:sp>
        <p:nvSpPr>
          <p:cNvPr id="12" name="Text Box 5"/>
          <p:cNvSpPr txBox="1">
            <a:spLocks noChangeArrowheads="1"/>
          </p:cNvSpPr>
          <p:nvPr/>
        </p:nvSpPr>
        <p:spPr bwMode="auto">
          <a:xfrm>
            <a:off x="755650" y="3933825"/>
            <a:ext cx="5616575" cy="1938020"/>
          </a:xfrm>
          <a:prstGeom prst="rect">
            <a:avLst/>
          </a:prstGeom>
          <a:noFill/>
          <a:ln>
            <a:noFill/>
          </a:ln>
          <a:effectLst/>
        </p:spPr>
        <p:txBody>
          <a:bodyPr>
            <a:spAutoFit/>
            <a:scene3d>
              <a:camera prst="orthographicFront"/>
              <a:lightRig rig="threePt" dir="t"/>
            </a:scene3d>
          </a:bodyPr>
          <a:lstStyle/>
          <a:p>
            <a:pPr marR="0" defTabSz="914400">
              <a:spcBef>
                <a:spcPts val="0"/>
              </a:spcBef>
              <a:buClrTx/>
              <a:buSzTx/>
              <a:buFontTx/>
              <a:buNone/>
              <a:defRPr/>
            </a:pP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0030101010101" pitchFamily="49" charset="-122"/>
                <a:ea typeface="黑体" panose="02010600030101010101" pitchFamily="49" charset="-122"/>
                <a:cs typeface="+mn-cs"/>
              </a:rPr>
              <a:t>《</a:t>
            </a:r>
            <a:r>
              <a:rPr kumimoji="0" lang="zh-CN" altLang="en-US"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0030101010101" pitchFamily="49" charset="-122"/>
                <a:ea typeface="黑体" panose="02010600030101010101" pitchFamily="49" charset="-122"/>
                <a:cs typeface="+mn-cs"/>
              </a:rPr>
              <a:t>战争与和平</a:t>
            </a: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0030101010101" pitchFamily="49" charset="-122"/>
                <a:ea typeface="黑体" panose="02010600030101010101" pitchFamily="49" charset="-122"/>
                <a:cs typeface="+mn-cs"/>
              </a:rPr>
              <a:t>》</a:t>
            </a:r>
          </a:p>
          <a:p>
            <a:pPr marR="0" defTabSz="914400">
              <a:spcBef>
                <a:spcPts val="0"/>
              </a:spcBef>
              <a:buClrTx/>
              <a:buSzTx/>
              <a:buFontTx/>
              <a:buNone/>
              <a:defRPr/>
            </a:pP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0030101010101" pitchFamily="49" charset="-122"/>
                <a:ea typeface="黑体" panose="02010600030101010101" pitchFamily="49" charset="-122"/>
                <a:cs typeface="+mn-cs"/>
              </a:rPr>
              <a:t>《</a:t>
            </a:r>
            <a:r>
              <a:rPr kumimoji="0" lang="zh-CN" altLang="en-US"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0030101010101" pitchFamily="49" charset="-122"/>
                <a:ea typeface="黑体" panose="02010600030101010101" pitchFamily="49" charset="-122"/>
                <a:cs typeface="+mn-cs"/>
              </a:rPr>
              <a:t>安娜 卡列尼娜</a:t>
            </a: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0030101010101" pitchFamily="49" charset="-122"/>
                <a:ea typeface="黑体" panose="02010600030101010101" pitchFamily="49" charset="-122"/>
                <a:cs typeface="+mn-cs"/>
              </a:rPr>
              <a:t>》</a:t>
            </a:r>
          </a:p>
          <a:p>
            <a:pPr marR="0" defTabSz="914400">
              <a:spcBef>
                <a:spcPts val="0"/>
              </a:spcBef>
              <a:buClrTx/>
              <a:buSzTx/>
              <a:buFontTx/>
              <a:buNone/>
              <a:defRPr/>
            </a:pP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0030101010101" pitchFamily="49" charset="-122"/>
                <a:ea typeface="黑体" panose="02010600030101010101" pitchFamily="49" charset="-122"/>
                <a:cs typeface="+mn-cs"/>
              </a:rPr>
              <a:t>《</a:t>
            </a:r>
            <a:r>
              <a:rPr kumimoji="0" lang="zh-CN" altLang="en-US"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0030101010101" pitchFamily="49" charset="-122"/>
                <a:ea typeface="黑体" panose="02010600030101010101" pitchFamily="49" charset="-122"/>
                <a:cs typeface="+mn-cs"/>
              </a:rPr>
              <a:t>复活</a:t>
            </a: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0030101010101" pitchFamily="49" charset="-122"/>
                <a:ea typeface="黑体" panose="02010600030101010101" pitchFamily="49" charset="-122"/>
                <a:cs typeface="+mn-cs"/>
              </a:rPr>
              <a:t>》</a:t>
            </a:r>
          </a:p>
        </p:txBody>
      </p:sp>
      <p:sp>
        <p:nvSpPr>
          <p:cNvPr id="2" name="矩形 1"/>
          <p:cNvSpPr/>
          <p:nvPr/>
        </p:nvSpPr>
        <p:spPr>
          <a:xfrm>
            <a:off x="6239193" y="6265545"/>
            <a:ext cx="2685415" cy="521970"/>
          </a:xfrm>
          <a:prstGeom prst="rect">
            <a:avLst/>
          </a:prstGeom>
          <a:noFill/>
          <a:ln>
            <a:noFill/>
          </a:ln>
        </p:spPr>
        <p:txBody>
          <a:bodyPr wrap="none" rtlCol="0" anchor="t">
            <a:spAutoFit/>
          </a:bodyPr>
          <a:lstStyle/>
          <a:p>
            <a:pPr algn="ctr"/>
            <a:r>
              <a:rPr lang="zh-CN" altLang="en-US" sz="2800">
                <a:solidFill>
                  <a:srgbClr val="FF0000"/>
                </a:solidFill>
                <a:effectLst>
                  <a:outerShdw blurRad="38100" dist="19050" dir="2700000" algn="tl" rotWithShape="0">
                    <a:schemeClr val="dk1">
                      <a:alpha val="40000"/>
                    </a:schemeClr>
                  </a:outerShdw>
                </a:effectLst>
              </a:rPr>
              <a:t>俄国革命的镜子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1198230764_1_b">
            <a:hlinkClick r:id="rId2"/>
          </p:cNvPr>
          <p:cNvPicPr>
            <a:picLocks noChangeAspect="1"/>
          </p:cNvPicPr>
          <p:nvPr/>
        </p:nvPicPr>
        <p:blipFill>
          <a:blip r:embed="rId3" cstate="print"/>
          <a:stretch>
            <a:fillRect/>
          </a:stretch>
        </p:blipFill>
        <p:spPr>
          <a:xfrm>
            <a:off x="300990" y="897890"/>
            <a:ext cx="3851275" cy="5621338"/>
          </a:xfrm>
          <a:prstGeom prst="rect">
            <a:avLst/>
          </a:prstGeom>
          <a:noFill/>
          <a:ln w="9525">
            <a:noFill/>
          </a:ln>
        </p:spPr>
      </p:pic>
      <p:sp>
        <p:nvSpPr>
          <p:cNvPr id="27652" name="Text Box 4"/>
          <p:cNvSpPr txBox="1">
            <a:spLocks noChangeArrowheads="1"/>
          </p:cNvSpPr>
          <p:nvPr/>
        </p:nvSpPr>
        <p:spPr bwMode="auto">
          <a:xfrm>
            <a:off x="4335463" y="1049338"/>
            <a:ext cx="4556125" cy="4156075"/>
          </a:xfrm>
          <a:prstGeom prst="rect">
            <a:avLst/>
          </a:prstGeom>
          <a:noFill/>
          <a:ln>
            <a:noFill/>
          </a:ln>
          <a:effectLst/>
        </p:spPr>
        <p:txBody>
          <a:bodyPr>
            <a:spAutoFit/>
          </a:bodyPr>
          <a:lstStyle/>
          <a:p>
            <a:pPr marR="0" defTabSz="914400">
              <a:spcBef>
                <a:spcPct val="50000"/>
              </a:spcBef>
              <a:buClrTx/>
              <a:buSzTx/>
              <a:buFontTx/>
              <a:buNone/>
              <a:defRPr/>
            </a:pPr>
            <a:r>
              <a:rPr kumimoji="1" lang="zh-CN" altLang="en-US" sz="4400" b="1" kern="1200" cap="none" spc="0" normalizeH="0" baseline="0" noProof="0"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cs typeface="+mn-cs"/>
              </a:rPr>
              <a:t>  描绘俄国广阔的社会生活画面</a:t>
            </a:r>
            <a:r>
              <a:rPr kumimoji="1" lang="en-US" altLang="zh-CN" sz="4400" b="1" kern="1200" cap="none" spc="0" normalizeH="0" baseline="0" noProof="0"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cs typeface="+mn-cs"/>
              </a:rPr>
              <a:t>,</a:t>
            </a:r>
            <a:r>
              <a:rPr kumimoji="1" lang="zh-CN" altLang="en-US" sz="4400" b="1" kern="1200" cap="none" spc="0" normalizeH="0" baseline="0" noProof="0"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cs typeface="+mn-cs"/>
              </a:rPr>
              <a:t>歌颂俄国人民的爱国热情和英勇抗击拿破仑侵略者斗争精神。 </a:t>
            </a:r>
          </a:p>
        </p:txBody>
      </p:sp>
      <p:sp>
        <p:nvSpPr>
          <p:cNvPr id="15364" name="Text Box 5"/>
          <p:cNvSpPr txBox="1"/>
          <p:nvPr/>
        </p:nvSpPr>
        <p:spPr>
          <a:xfrm>
            <a:off x="1828800" y="2351088"/>
            <a:ext cx="387350" cy="288925"/>
          </a:xfrm>
          <a:prstGeom prst="rect">
            <a:avLst/>
          </a:prstGeom>
          <a:noFill/>
          <a:ln w="9525">
            <a:noFill/>
          </a:ln>
        </p:spPr>
        <p:txBody>
          <a:bodyPr wrap="none">
            <a:spAutoFit/>
          </a:bodyPr>
          <a:lstStyle/>
          <a:p>
            <a:pPr algn="just"/>
            <a:r>
              <a:rPr lang="en-US" altLang="zh-CN" sz="800" dirty="0">
                <a:solidFill>
                  <a:srgbClr val="FFFFFF"/>
                </a:solidFill>
                <a:latin typeface="Calibri" panose="020F0502020204030204" pitchFamily="34" charset="0"/>
              </a:rPr>
              <a:t>zxxk</a:t>
            </a:r>
            <a:endParaRPr lang="en-US" altLang="zh-CN" dirty="0">
              <a:latin typeface="Calibri" panose="020F0502020204030204" pitchFamily="34" charset="0"/>
            </a:endParaRPr>
          </a:p>
        </p:txBody>
      </p:sp>
      <p:sp>
        <p:nvSpPr>
          <p:cNvPr id="27651" name="Text Box 3"/>
          <p:cNvSpPr txBox="1">
            <a:spLocks noChangeArrowheads="1"/>
          </p:cNvSpPr>
          <p:nvPr/>
        </p:nvSpPr>
        <p:spPr bwMode="auto">
          <a:xfrm>
            <a:off x="3586163" y="5470208"/>
            <a:ext cx="5543550" cy="641350"/>
          </a:xfrm>
          <a:prstGeom prst="rect">
            <a:avLst/>
          </a:prstGeom>
          <a:noFill/>
          <a:ln>
            <a:noFill/>
          </a:ln>
          <a:effectLst/>
        </p:spPr>
        <p:txBody>
          <a:bodyPr>
            <a:spAutoFit/>
          </a:bodyPr>
          <a:lstStyle/>
          <a:p>
            <a:pPr marR="0" algn="ctr" defTabSz="914400">
              <a:spcBef>
                <a:spcPct val="50000"/>
              </a:spcBef>
              <a:buClrTx/>
              <a:buSzTx/>
              <a:buFontTx/>
              <a:buNone/>
              <a:defRPr/>
            </a:pPr>
            <a:r>
              <a:rPr kumimoji="1" lang="zh-CN" altLang="en-US" sz="3600" b="1" kern="1200" cap="none" spc="0" normalizeH="0" baseline="0" noProof="0" dirty="0">
                <a:solidFill>
                  <a:srgbClr val="FF0000"/>
                </a:solidFill>
                <a:effectLst>
                  <a:outerShdw blurRad="38100" dist="38100" dir="2700000" algn="tl">
                    <a:srgbClr val="000000">
                      <a:alpha val="43137"/>
                    </a:srgbClr>
                  </a:outerShdw>
                </a:effectLst>
                <a:latin typeface="黑体" panose="02010600030101010101" pitchFamily="49" charset="-122"/>
                <a:ea typeface="黑体" panose="02010600030101010101" pitchFamily="49" charset="-122"/>
                <a:cs typeface="+mn-cs"/>
              </a:rPr>
              <a:t>史诗和编年体特色的巨著</a:t>
            </a:r>
            <a:r>
              <a:rPr kumimoji="1" lang="zh-CN" altLang="en-US" sz="3600" b="1" kern="1200" cap="none" spc="0" normalizeH="0" baseline="0" noProof="0"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cs typeface="+mn-cs"/>
              </a:rPr>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组合 293889"/>
          <p:cNvGrpSpPr/>
          <p:nvPr/>
        </p:nvGrpSpPr>
        <p:grpSpPr>
          <a:xfrm>
            <a:off x="571500" y="1263015"/>
            <a:ext cx="3365500" cy="4332288"/>
            <a:chOff x="960" y="576"/>
            <a:chExt cx="2256" cy="2544"/>
          </a:xfrm>
        </p:grpSpPr>
        <p:pic>
          <p:nvPicPr>
            <p:cNvPr id="17414" name="图片 293890" descr="巴赫"/>
            <p:cNvPicPr>
              <a:picLocks noChangeAspect="1"/>
            </p:cNvPicPr>
            <p:nvPr/>
          </p:nvPicPr>
          <p:blipFill>
            <a:blip r:embed="rId2" cstate="print"/>
            <a:stretch>
              <a:fillRect/>
            </a:stretch>
          </p:blipFill>
          <p:spPr>
            <a:xfrm>
              <a:off x="960" y="576"/>
              <a:ext cx="2256" cy="2544"/>
            </a:xfrm>
            <a:prstGeom prst="rect">
              <a:avLst/>
            </a:prstGeom>
            <a:noFill/>
            <a:ln w="9525">
              <a:noFill/>
            </a:ln>
          </p:spPr>
        </p:pic>
        <p:pic>
          <p:nvPicPr>
            <p:cNvPr id="17415" name="图片 293891" descr="贝多芬"/>
            <p:cNvPicPr>
              <a:picLocks noChangeAspect="1"/>
            </p:cNvPicPr>
            <p:nvPr/>
          </p:nvPicPr>
          <p:blipFill>
            <a:blip r:embed="rId3" cstate="print"/>
            <a:srcRect t="10294"/>
            <a:stretch>
              <a:fillRect/>
            </a:stretch>
          </p:blipFill>
          <p:spPr>
            <a:xfrm>
              <a:off x="1112" y="720"/>
              <a:ext cx="1915" cy="2256"/>
            </a:xfrm>
            <a:prstGeom prst="rect">
              <a:avLst/>
            </a:prstGeom>
            <a:noFill/>
            <a:ln w="9525">
              <a:noFill/>
            </a:ln>
          </p:spPr>
        </p:pic>
      </p:grpSp>
      <p:sp>
        <p:nvSpPr>
          <p:cNvPr id="293893" name="文本框 293892"/>
          <p:cNvSpPr txBox="1"/>
          <p:nvPr/>
        </p:nvSpPr>
        <p:spPr>
          <a:xfrm>
            <a:off x="4196715" y="1163955"/>
            <a:ext cx="4795520" cy="4061460"/>
          </a:xfrm>
          <a:prstGeom prst="rect">
            <a:avLst/>
          </a:prstGeom>
          <a:solidFill>
            <a:schemeClr val="bg1"/>
          </a:solidFill>
          <a:ln w="57150" cap="flat" cmpd="thinThick">
            <a:solidFill>
              <a:srgbClr val="800000"/>
            </a:solidFill>
            <a:prstDash val="solid"/>
            <a:miter/>
            <a:headEnd type="none" w="med" len="med"/>
            <a:tailEnd type="none" w="med" len="med"/>
          </a:ln>
        </p:spPr>
        <p:txBody>
          <a:bodyPr wrap="square">
            <a:spAutoFit/>
          </a:bodyPr>
          <a:lstStyle/>
          <a:p>
            <a:pPr>
              <a:lnSpc>
                <a:spcPct val="150000"/>
              </a:lnSpc>
              <a:buClr>
                <a:schemeClr val="bg1"/>
              </a:buClr>
            </a:pPr>
            <a:r>
              <a:rPr lang="zh-CN" altLang="en-US" sz="2800" dirty="0">
                <a:solidFill>
                  <a:srgbClr val="800000"/>
                </a:solidFill>
                <a:latin typeface="黑体" panose="02010600030101010101" pitchFamily="49" charset="-122"/>
                <a:ea typeface="黑体" panose="02010600030101010101" pitchFamily="49" charset="-122"/>
              </a:rPr>
              <a:t>　</a:t>
            </a:r>
            <a:r>
              <a:rPr lang="zh-CN" altLang="en-US" sz="2400" dirty="0">
                <a:solidFill>
                  <a:srgbClr val="800000"/>
                </a:solidFill>
                <a:latin typeface="微软雅黑" charset="-122"/>
                <a:ea typeface="微软雅黑" charset="-122"/>
              </a:rPr>
              <a:t>　</a:t>
            </a:r>
            <a:r>
              <a:rPr lang="zh-CN" altLang="en-US" sz="2400" dirty="0">
                <a:latin typeface="微软雅黑" charset="-122"/>
                <a:ea typeface="微软雅黑" charset="-122"/>
              </a:rPr>
              <a:t>贝多芬是</a:t>
            </a:r>
            <a:r>
              <a:rPr lang="en-US" altLang="zh-CN" sz="2400" dirty="0">
                <a:solidFill>
                  <a:srgbClr val="0000CC"/>
                </a:solidFill>
                <a:latin typeface="微软雅黑" charset="-122"/>
                <a:ea typeface="微软雅黑" charset="-122"/>
              </a:rPr>
              <a:t>19</a:t>
            </a:r>
            <a:r>
              <a:rPr lang="zh-CN" altLang="en-US" sz="2400" dirty="0">
                <a:solidFill>
                  <a:srgbClr val="0000CC"/>
                </a:solidFill>
                <a:latin typeface="微软雅黑" charset="-122"/>
                <a:ea typeface="微软雅黑" charset="-122"/>
              </a:rPr>
              <a:t>世纪的音乐泰斗</a:t>
            </a:r>
            <a:r>
              <a:rPr lang="zh-CN" altLang="en-US" sz="2400" dirty="0">
                <a:latin typeface="微软雅黑" charset="-122"/>
                <a:ea typeface="微软雅黑" charset="-122"/>
              </a:rPr>
              <a:t>。他是一位将</a:t>
            </a:r>
            <a:r>
              <a:rPr lang="zh-CN" altLang="en-US" sz="2400" dirty="0">
                <a:solidFill>
                  <a:srgbClr val="0000CC"/>
                </a:solidFill>
                <a:latin typeface="微软雅黑" charset="-122"/>
                <a:ea typeface="微软雅黑" charset="-122"/>
              </a:rPr>
              <a:t>古典交响乐</a:t>
            </a:r>
            <a:r>
              <a:rPr lang="zh-CN" altLang="en-US" sz="2400" dirty="0">
                <a:latin typeface="微软雅黑" charset="-122"/>
                <a:ea typeface="微软雅黑" charset="-122"/>
              </a:rPr>
              <a:t>推向新的巅峰，同时又开创</a:t>
            </a:r>
            <a:r>
              <a:rPr lang="zh-CN" altLang="en-US" sz="2400" dirty="0">
                <a:solidFill>
                  <a:srgbClr val="0000CC"/>
                </a:solidFill>
                <a:latin typeface="微软雅黑" charset="-122"/>
                <a:ea typeface="微软雅黑" charset="-122"/>
              </a:rPr>
              <a:t>浪漫派先河</a:t>
            </a:r>
            <a:r>
              <a:rPr lang="zh-CN" altLang="en-US" sz="2400" dirty="0">
                <a:latin typeface="微软雅黑" charset="-122"/>
                <a:ea typeface="微软雅黑" charset="-122"/>
              </a:rPr>
              <a:t>的伟大音乐家。他的作品</a:t>
            </a:r>
            <a:r>
              <a:rPr lang="zh-CN" altLang="en-US" sz="2400" dirty="0">
                <a:solidFill>
                  <a:srgbClr val="0000CC"/>
                </a:solidFill>
                <a:latin typeface="微软雅黑" charset="-122"/>
                <a:ea typeface="微软雅黑" charset="-122"/>
              </a:rPr>
              <a:t>构思宏大，气势磅礴，具有强大的感染力。</a:t>
            </a:r>
            <a:r>
              <a:rPr lang="zh-CN" altLang="en-US" sz="2400" dirty="0">
                <a:latin typeface="微软雅黑" charset="-122"/>
                <a:ea typeface="微软雅黑" charset="-122"/>
              </a:rPr>
              <a:t>主要代表作有：</a:t>
            </a:r>
            <a:r>
              <a:rPr lang="zh-CN" altLang="en-US" sz="2400" dirty="0">
                <a:solidFill>
                  <a:srgbClr val="CC0000"/>
                </a:solidFill>
                <a:latin typeface="微软雅黑" charset="-122"/>
                <a:ea typeface="微软雅黑" charset="-122"/>
              </a:rPr>
              <a:t>    </a:t>
            </a:r>
            <a:r>
              <a:rPr lang="en-US" altLang="zh-CN" sz="2400" dirty="0">
                <a:solidFill>
                  <a:srgbClr val="CC0000"/>
                </a:solidFill>
                <a:latin typeface="微软雅黑" charset="-122"/>
                <a:ea typeface="微软雅黑" charset="-122"/>
              </a:rPr>
              <a:t>《</a:t>
            </a:r>
            <a:r>
              <a:rPr lang="zh-CN" altLang="en-US" sz="2400" dirty="0">
                <a:solidFill>
                  <a:srgbClr val="CC0000"/>
                </a:solidFill>
                <a:latin typeface="微软雅黑" charset="-122"/>
                <a:ea typeface="微软雅黑" charset="-122"/>
              </a:rPr>
              <a:t>英雄交响曲</a:t>
            </a:r>
            <a:r>
              <a:rPr lang="en-US" altLang="zh-CN" sz="2400" dirty="0">
                <a:solidFill>
                  <a:srgbClr val="CC0000"/>
                </a:solidFill>
                <a:latin typeface="微软雅黑" charset="-122"/>
                <a:ea typeface="微软雅黑" charset="-122"/>
              </a:rPr>
              <a:t>》</a:t>
            </a:r>
          </a:p>
          <a:p>
            <a:pPr>
              <a:lnSpc>
                <a:spcPct val="150000"/>
              </a:lnSpc>
              <a:buClr>
                <a:schemeClr val="bg1"/>
              </a:buClr>
            </a:pPr>
            <a:r>
              <a:rPr lang="en-US" altLang="zh-CN" sz="2400" dirty="0">
                <a:solidFill>
                  <a:srgbClr val="CC0000"/>
                </a:solidFill>
                <a:latin typeface="微软雅黑" charset="-122"/>
                <a:ea typeface="微软雅黑" charset="-122"/>
              </a:rPr>
              <a:t>   《</a:t>
            </a:r>
            <a:r>
              <a:rPr lang="zh-CN" altLang="en-US" sz="2400" dirty="0">
                <a:solidFill>
                  <a:srgbClr val="CC0000"/>
                </a:solidFill>
                <a:latin typeface="微软雅黑" charset="-122"/>
                <a:ea typeface="微软雅黑" charset="-122"/>
              </a:rPr>
              <a:t>命运交响曲</a:t>
            </a:r>
            <a:r>
              <a:rPr lang="en-US" altLang="zh-CN" sz="2400" dirty="0">
                <a:solidFill>
                  <a:srgbClr val="CC0000"/>
                </a:solidFill>
                <a:latin typeface="微软雅黑" charset="-122"/>
                <a:ea typeface="微软雅黑" charset="-122"/>
              </a:rPr>
              <a:t>》    《</a:t>
            </a:r>
            <a:r>
              <a:rPr lang="zh-CN" altLang="en-US" sz="2400" dirty="0">
                <a:solidFill>
                  <a:srgbClr val="CC0000"/>
                </a:solidFill>
                <a:latin typeface="微软雅黑" charset="-122"/>
                <a:ea typeface="微软雅黑" charset="-122"/>
              </a:rPr>
              <a:t>合唱交响曲</a:t>
            </a:r>
            <a:r>
              <a:rPr lang="en-US" altLang="zh-CN" sz="2400" dirty="0">
                <a:solidFill>
                  <a:srgbClr val="CC0000"/>
                </a:solidFill>
                <a:latin typeface="微软雅黑" charset="-122"/>
                <a:ea typeface="微软雅黑" charset="-122"/>
              </a:rPr>
              <a:t>》</a:t>
            </a:r>
            <a:r>
              <a:rPr lang="en-US" altLang="zh-CN" sz="2400" dirty="0">
                <a:latin typeface="微软雅黑" charset="-122"/>
                <a:ea typeface="微软雅黑" charset="-122"/>
              </a:rPr>
              <a:t> </a:t>
            </a:r>
            <a:endParaRPr lang="zh-CN" altLang="en-US" sz="2400" dirty="0">
              <a:latin typeface="微软雅黑" charset="-122"/>
              <a:ea typeface="微软雅黑" charset="-122"/>
            </a:endParaRPr>
          </a:p>
        </p:txBody>
      </p:sp>
      <p:sp>
        <p:nvSpPr>
          <p:cNvPr id="17413" name="TextBox 4"/>
          <p:cNvSpPr txBox="1"/>
          <p:nvPr/>
        </p:nvSpPr>
        <p:spPr>
          <a:xfrm>
            <a:off x="695325" y="794385"/>
            <a:ext cx="3213100" cy="521970"/>
          </a:xfrm>
          <a:prstGeom prst="rect">
            <a:avLst/>
          </a:prstGeom>
          <a:noFill/>
          <a:ln w="9525">
            <a:noFill/>
          </a:ln>
        </p:spPr>
        <p:txBody>
          <a:bodyPr wrap="square">
            <a:spAutoFit/>
          </a:bodyPr>
          <a:lstStyle/>
          <a:p>
            <a:r>
              <a:rPr lang="zh-CN" altLang="en-US" sz="2800" b="1" dirty="0">
                <a:latin typeface="方正兰亭黑_YS_GB18030" charset="-122"/>
                <a:ea typeface="方正兰亭黑_YS_GB18030" charset="-122"/>
              </a:rPr>
              <a:t>（一）乐圣贝多芬</a:t>
            </a:r>
            <a:endParaRPr lang="zh-CN" altLang="en-US" sz="2400" b="1" dirty="0">
              <a:latin typeface="方正兰亭黑_YS_GB18030" charset="-122"/>
              <a:ea typeface="方正兰亭黑_YS_GB18030" charset="-122"/>
            </a:endParaRPr>
          </a:p>
        </p:txBody>
      </p:sp>
      <p:sp>
        <p:nvSpPr>
          <p:cNvPr id="3" name="文本框 2"/>
          <p:cNvSpPr txBox="1"/>
          <p:nvPr/>
        </p:nvSpPr>
        <p:spPr>
          <a:xfrm>
            <a:off x="414020" y="87630"/>
            <a:ext cx="4267200" cy="706755"/>
          </a:xfrm>
          <a:prstGeom prst="rect">
            <a:avLst/>
          </a:prstGeom>
          <a:noFill/>
        </p:spPr>
        <p:txBody>
          <a:bodyPr wrap="square" rtlCol="0" anchor="t">
            <a:spAutoFit/>
          </a:bodyPr>
          <a:lstStyle/>
          <a:p>
            <a:r>
              <a:rPr lang="zh-CN" altLang="en-US" sz="4000" dirty="0">
                <a:latin typeface="方正兰亭黑_YS_GB18030" charset="-122"/>
                <a:ea typeface="方正兰亭黑_YS_GB18030" charset="-122"/>
                <a:sym typeface="+mn-ea"/>
              </a:rPr>
              <a:t>三、音乐美术大师</a:t>
            </a:r>
          </a:p>
        </p:txBody>
      </p:sp>
      <p:sp>
        <p:nvSpPr>
          <p:cNvPr id="34820" name="矩形 34819"/>
          <p:cNvSpPr/>
          <p:nvPr/>
        </p:nvSpPr>
        <p:spPr>
          <a:xfrm>
            <a:off x="571500" y="5703888"/>
            <a:ext cx="9597390" cy="1076325"/>
          </a:xfrm>
          <a:prstGeom prst="rect">
            <a:avLst/>
          </a:prstGeom>
          <a:noFill/>
          <a:ln w="9525">
            <a:noFill/>
          </a:ln>
        </p:spPr>
        <p:txBody>
          <a:bodyPr wrap="square" anchor="ctr">
            <a:spAutoFit/>
          </a:bodyPr>
          <a:lstStyle/>
          <a:p>
            <a:r>
              <a:rPr lang="zh-CN" altLang="en-US" sz="3200" b="1" dirty="0">
                <a:solidFill>
                  <a:srgbClr val="000066"/>
                </a:solidFill>
                <a:latin typeface="华文中宋" panose="02010600040101010101" pitchFamily="2" charset="-122"/>
                <a:ea typeface="华文中宋" panose="02010600040101010101" pitchFamily="2" charset="-122"/>
              </a:rPr>
              <a:t>我要扼住命运的咽喉，它决不能使我完全屈服</a:t>
            </a:r>
          </a:p>
          <a:p>
            <a:r>
              <a:rPr lang="zh-CN" altLang="en-US" sz="3200" b="1" dirty="0">
                <a:solidFill>
                  <a:srgbClr val="000066"/>
                </a:solidFill>
                <a:latin typeface="华文中宋" panose="02010600040101010101" pitchFamily="2" charset="-122"/>
                <a:ea typeface="华文中宋" panose="02010600040101010101" pitchFamily="2" charset="-122"/>
              </a:rPr>
              <a:t>            </a:t>
            </a:r>
            <a:r>
              <a:rPr lang="en-US" altLang="zh-CN" sz="3200" b="1" dirty="0">
                <a:solidFill>
                  <a:srgbClr val="000066"/>
                </a:solidFill>
                <a:latin typeface="华文中宋" panose="02010600040101010101" pitchFamily="2" charset="-122"/>
                <a:ea typeface="华文中宋" panose="02010600040101010101" pitchFamily="2" charset="-122"/>
              </a:rPr>
              <a:t>----</a:t>
            </a:r>
            <a:r>
              <a:rPr lang="zh-CN" altLang="en-US" sz="3200" b="1" dirty="0">
                <a:solidFill>
                  <a:srgbClr val="000066"/>
                </a:solidFill>
                <a:latin typeface="华文中宋" panose="02010600040101010101" pitchFamily="2" charset="-122"/>
                <a:ea typeface="华文中宋" panose="02010600040101010101" pitchFamily="2" charset="-122"/>
              </a:rPr>
              <a:t>贝多芬</a:t>
            </a:r>
            <a:endParaRPr lang="zh-CN" altLang="en-US" sz="3200" b="1" dirty="0">
              <a:latin typeface="华文中宋" panose="02010600040101010101" pitchFamily="2"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93893"/>
                                        </p:tgtEl>
                                        <p:attrNameLst>
                                          <p:attrName>style.visibility</p:attrName>
                                        </p:attrNameLst>
                                      </p:cBhvr>
                                      <p:to>
                                        <p:strVal val="visible"/>
                                      </p:to>
                                    </p:set>
                                    <p:animEffect transition="in" filter="strips(downRight)">
                                      <p:cBhvr>
                                        <p:cTn id="7" dur="500"/>
                                        <p:tgtEl>
                                          <p:spTgt spid="293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893"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ext Box 3"/>
          <p:cNvSpPr txBox="1">
            <a:spLocks noChangeArrowheads="1"/>
          </p:cNvSpPr>
          <p:nvPr/>
        </p:nvSpPr>
        <p:spPr bwMode="auto">
          <a:xfrm>
            <a:off x="468313" y="1196975"/>
            <a:ext cx="8204200" cy="1246188"/>
          </a:xfrm>
          <a:prstGeom prst="rect">
            <a:avLst/>
          </a:prstGeom>
          <a:noFill/>
          <a:ln>
            <a:noFill/>
          </a:ln>
          <a:effectLst/>
        </p:spPr>
        <p:txBody>
          <a:bodyPr>
            <a:spAutoFit/>
          </a:bodyPr>
          <a:lstStyle/>
          <a:p>
            <a:pPr marR="0" defTabSz="914400">
              <a:lnSpc>
                <a:spcPts val="4500"/>
              </a:lnSpc>
              <a:buClrTx/>
              <a:buSzTx/>
              <a:buFontTx/>
              <a:buNone/>
              <a:defRPr/>
            </a:pPr>
            <a:r>
              <a:rPr kumimoji="1" lang="en-US" altLang="zh-CN" sz="4400" b="1" kern="1200" cap="none" spc="0" normalizeH="0" baseline="0" noProof="0" dirty="0">
                <a:solidFill>
                  <a:srgbClr val="C0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  《</a:t>
            </a:r>
            <a:r>
              <a:rPr kumimoji="1" lang="zh-CN" altLang="en-US" sz="4400" b="1" kern="1200" cap="none" spc="0" normalizeH="0" baseline="0" noProof="0" dirty="0">
                <a:solidFill>
                  <a:srgbClr val="C0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英雄交响曲</a:t>
            </a:r>
            <a:r>
              <a:rPr kumimoji="1" lang="en-US" altLang="zh-CN" sz="4400" b="1" kern="1200" cap="none" spc="0" normalizeH="0" baseline="0" noProof="0" dirty="0">
                <a:solidFill>
                  <a:srgbClr val="C0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a:t>
            </a:r>
            <a:r>
              <a:rPr kumimoji="1" lang="zh-CN" altLang="en-US" sz="4400" b="1" kern="1200" cap="none" spc="0" normalizeH="0" baseline="0" noProof="0" dirty="0">
                <a:solidFill>
                  <a:srgbClr val="C0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献给谁的？反映了哪一个重大的社会题材？</a:t>
            </a:r>
          </a:p>
        </p:txBody>
      </p:sp>
      <p:sp>
        <p:nvSpPr>
          <p:cNvPr id="3076" name="Text Box 4"/>
          <p:cNvSpPr txBox="1">
            <a:spLocks noChangeArrowheads="1"/>
          </p:cNvSpPr>
          <p:nvPr/>
        </p:nvSpPr>
        <p:spPr bwMode="auto">
          <a:xfrm>
            <a:off x="395288" y="2420938"/>
            <a:ext cx="5329238" cy="4154488"/>
          </a:xfrm>
          <a:prstGeom prst="rect">
            <a:avLst/>
          </a:prstGeom>
          <a:noFill/>
          <a:ln>
            <a:noFill/>
          </a:ln>
          <a:effectLst/>
        </p:spPr>
        <p:txBody>
          <a:bodyPr>
            <a:spAutoFit/>
          </a:bodyPr>
          <a:lstStyle/>
          <a:p>
            <a:pPr marR="0" defTabSz="914400">
              <a:buClrTx/>
              <a:buSzTx/>
              <a:buFontTx/>
              <a:buNone/>
              <a:defRPr/>
            </a:pPr>
            <a:r>
              <a:rPr kumimoji="1" lang="en-US" altLang="zh-CN" sz="4400" b="1" kern="1200" cap="none" spc="0" normalizeH="0" baseline="0" noProof="0" dirty="0">
                <a:solidFill>
                  <a:srgbClr val="000066"/>
                </a:solidFill>
                <a:effectLst>
                  <a:outerShdw blurRad="38100" dist="38100" dir="2700000" algn="tl">
                    <a:srgbClr val="000000">
                      <a:alpha val="43137"/>
                    </a:srgbClr>
                  </a:outerShdw>
                </a:effectLst>
                <a:latin typeface="黑体" panose="02010600030101010101" pitchFamily="49" charset="-122"/>
                <a:ea typeface="黑体" panose="02010600030101010101" pitchFamily="49" charset="-122"/>
                <a:cs typeface="+mn-cs"/>
              </a:rPr>
              <a:t>    </a:t>
            </a:r>
            <a:r>
              <a:rPr kumimoji="1" lang="zh-CN" altLang="en-US" sz="4400" b="1" kern="1200" cap="none" spc="0" normalizeH="0" baseline="0" noProof="0" dirty="0">
                <a:solidFill>
                  <a:srgbClr val="000066"/>
                </a:solidFill>
                <a:effectLst>
                  <a:outerShdw blurRad="38100" dist="38100" dir="2700000" algn="tl">
                    <a:srgbClr val="000000">
                      <a:alpha val="43137"/>
                    </a:srgbClr>
                  </a:outerShdw>
                </a:effectLst>
                <a:latin typeface="黑体" panose="02010600030101010101" pitchFamily="49" charset="-122"/>
                <a:ea typeface="黑体" panose="02010600030101010101" pitchFamily="49" charset="-122"/>
                <a:cs typeface="+mn-cs"/>
              </a:rPr>
              <a:t>这首交响曲以法国大革命为题材，表现出贝多芬对法国资产阶级革命的敬仰和对共和革命英雄的崇拜感情。</a:t>
            </a:r>
          </a:p>
        </p:txBody>
      </p:sp>
      <p:grpSp>
        <p:nvGrpSpPr>
          <p:cNvPr id="2" name="Group 6"/>
          <p:cNvGrpSpPr/>
          <p:nvPr/>
        </p:nvGrpSpPr>
        <p:grpSpPr>
          <a:xfrm>
            <a:off x="5795963" y="2349500"/>
            <a:ext cx="3240087" cy="4392613"/>
            <a:chOff x="3312" y="1152"/>
            <a:chExt cx="2275" cy="3045"/>
          </a:xfrm>
        </p:grpSpPr>
        <p:pic>
          <p:nvPicPr>
            <p:cNvPr id="20487" name="Picture 2" descr="80200410220886_93064">
              <a:hlinkClick r:id="rId2" action="ppaction://hlinkfile"/>
            </p:cNvPr>
            <p:cNvPicPr>
              <a:picLocks noChangeAspect="1"/>
            </p:cNvPicPr>
            <p:nvPr/>
          </p:nvPicPr>
          <p:blipFill>
            <a:blip r:embed="rId3" cstate="print"/>
            <a:stretch>
              <a:fillRect/>
            </a:stretch>
          </p:blipFill>
          <p:spPr>
            <a:xfrm>
              <a:off x="3312" y="1152"/>
              <a:ext cx="2275" cy="2688"/>
            </a:xfrm>
            <a:prstGeom prst="rect">
              <a:avLst/>
            </a:prstGeom>
            <a:noFill/>
            <a:ln w="9525">
              <a:noFill/>
            </a:ln>
          </p:spPr>
        </p:pic>
        <p:sp>
          <p:nvSpPr>
            <p:cNvPr id="20488" name="Text Box 5"/>
            <p:cNvSpPr txBox="1"/>
            <p:nvPr/>
          </p:nvSpPr>
          <p:spPr>
            <a:xfrm>
              <a:off x="3969" y="3793"/>
              <a:ext cx="1270" cy="404"/>
            </a:xfrm>
            <a:prstGeom prst="rect">
              <a:avLst/>
            </a:prstGeom>
            <a:noFill/>
            <a:ln w="9525">
              <a:noFill/>
            </a:ln>
          </p:spPr>
          <p:txBody>
            <a:bodyPr>
              <a:spAutoFit/>
            </a:bodyPr>
            <a:lstStyle/>
            <a:p>
              <a:pPr>
                <a:spcBef>
                  <a:spcPct val="50000"/>
                </a:spcBef>
              </a:pPr>
              <a:r>
                <a:rPr lang="zh-CN" altLang="en-US" sz="3600" b="1" dirty="0">
                  <a:solidFill>
                    <a:schemeClr val="hlink"/>
                  </a:solidFill>
                  <a:latin typeface="Garamond" panose="02020404030301010803" pitchFamily="18" charset="0"/>
                </a:rPr>
                <a:t>拿破仑</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additive="base">
                                        <p:cTn id="12" dur="500" fill="hold"/>
                                        <p:tgtEl>
                                          <p:spTgt spid="3076"/>
                                        </p:tgtEl>
                                        <p:attrNameLst>
                                          <p:attrName>ppt_x</p:attrName>
                                        </p:attrNameLst>
                                      </p:cBhvr>
                                      <p:tavLst>
                                        <p:tav tm="0">
                                          <p:val>
                                            <p:strVal val="0-#ppt_w/2"/>
                                          </p:val>
                                        </p:tav>
                                        <p:tav tm="100000">
                                          <p:val>
                                            <p:strVal val="#ppt_x"/>
                                          </p:val>
                                        </p:tav>
                                      </p:tavLst>
                                    </p:anim>
                                    <p:anim calcmode="lin" valueType="num">
                                      <p:cBhvr additive="base">
                                        <p:cTn id="13" dur="500" fill="hold"/>
                                        <p:tgtEl>
                                          <p:spTgt spid="30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666115" y="95250"/>
            <a:ext cx="9803765" cy="914400"/>
          </a:xfrm>
          <a:prstGeom prst="rect">
            <a:avLst/>
          </a:prstGeom>
          <a:noFill/>
          <a:ln>
            <a:no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dirty="0">
                <a:ln>
                  <a:noFill/>
                </a:ln>
                <a:solidFill>
                  <a:srgbClr val="FF0066"/>
                </a:solidFill>
                <a:effectLst>
                  <a:outerShdw blurRad="38100" dist="38100" dir="2700000" algn="tl">
                    <a:srgbClr val="000000">
                      <a:alpha val="43137"/>
                    </a:srgbClr>
                  </a:outerShdw>
                </a:effectLst>
                <a:uLnTx/>
                <a:uFillTx/>
                <a:latin typeface="黑体" panose="02010600030101010101" pitchFamily="49" charset="-122"/>
                <a:ea typeface="黑体" panose="02010600030101010101" pitchFamily="49" charset="-122"/>
                <a:cs typeface="+mn-cs"/>
              </a:rPr>
              <a:t>（二）美术名家</a:t>
            </a:r>
          </a:p>
        </p:txBody>
      </p:sp>
      <p:sp>
        <p:nvSpPr>
          <p:cNvPr id="21508" name="Rectangle 3"/>
          <p:cNvSpPr txBox="1"/>
          <p:nvPr/>
        </p:nvSpPr>
        <p:spPr>
          <a:xfrm>
            <a:off x="97473" y="1009650"/>
            <a:ext cx="5624512" cy="1008063"/>
          </a:xfrm>
          <a:prstGeom prst="rect">
            <a:avLst/>
          </a:prstGeom>
          <a:noFill/>
          <a:ln w="9525">
            <a:noFill/>
          </a:ln>
        </p:spPr>
        <p:txBody>
          <a:bodyPr anchor="ctr"/>
          <a:lstStyle/>
          <a:p>
            <a:r>
              <a:rPr lang="zh-CN" altLang="en-US" sz="3600" b="1" dirty="0">
                <a:solidFill>
                  <a:srgbClr val="FF0000"/>
                </a:solidFill>
                <a:latin typeface="黑体" panose="02010600030101010101" pitchFamily="49" charset="-122"/>
                <a:ea typeface="黑体" panose="02010600030101010101" pitchFamily="49" charset="-122"/>
              </a:rPr>
              <a:t>代表人物：梵 高</a:t>
            </a:r>
          </a:p>
        </p:txBody>
      </p:sp>
      <p:sp>
        <p:nvSpPr>
          <p:cNvPr id="11" name="Text Box 5"/>
          <p:cNvSpPr txBox="1"/>
          <p:nvPr/>
        </p:nvSpPr>
        <p:spPr>
          <a:xfrm>
            <a:off x="29210" y="1953260"/>
            <a:ext cx="5197475" cy="3784600"/>
          </a:xfrm>
          <a:prstGeom prst="rect">
            <a:avLst/>
          </a:prstGeom>
          <a:noFill/>
          <a:ln w="9525">
            <a:noFill/>
          </a:ln>
        </p:spPr>
        <p:txBody>
          <a:bodyPr>
            <a:spAutoFit/>
          </a:bodyPr>
          <a:lstStyle/>
          <a:p>
            <a:pPr>
              <a:lnSpc>
                <a:spcPts val="3600"/>
              </a:lnSpc>
            </a:pPr>
            <a:r>
              <a:rPr lang="zh-CN" altLang="en-US" sz="2800" b="1" dirty="0">
                <a:solidFill>
                  <a:srgbClr val="000066"/>
                </a:solidFill>
                <a:latin typeface="Calibri" panose="020F0502020204030204" pitchFamily="34" charset="0"/>
                <a:ea typeface="隶书" panose="02010509060101010101" pitchFamily="49" charset="-122"/>
              </a:rPr>
              <a:t>荷兰，印象派。</a:t>
            </a:r>
          </a:p>
          <a:p>
            <a:pPr>
              <a:lnSpc>
                <a:spcPts val="3600"/>
              </a:lnSpc>
            </a:pPr>
            <a:r>
              <a:rPr lang="zh-CN" altLang="en-US" sz="2800" b="1" dirty="0">
                <a:solidFill>
                  <a:srgbClr val="000066"/>
                </a:solidFill>
                <a:latin typeface="Calibri" panose="020F0502020204030204" pitchFamily="34" charset="0"/>
                <a:ea typeface="隶书" panose="02010509060101010101" pitchFamily="49" charset="-122"/>
              </a:rPr>
              <a:t>       他力图用色彩来揭示人类精神世界的绚丽，用线条来勾画人内类心情感的冲动。</a:t>
            </a:r>
          </a:p>
          <a:p>
            <a:pPr>
              <a:lnSpc>
                <a:spcPts val="3600"/>
              </a:lnSpc>
            </a:pPr>
            <a:r>
              <a:rPr lang="zh-CN" altLang="en-US" sz="2800" b="1" dirty="0">
                <a:solidFill>
                  <a:srgbClr val="000066"/>
                </a:solidFill>
                <a:latin typeface="Calibri" panose="020F0502020204030204" pitchFamily="34" charset="0"/>
                <a:ea typeface="隶书" panose="02010509060101010101" pitchFamily="49" charset="-122"/>
              </a:rPr>
              <a:t>　　</a:t>
            </a:r>
            <a:r>
              <a:rPr lang="en-US" altLang="zh-CN" sz="2800" dirty="0">
                <a:solidFill>
                  <a:srgbClr val="000066"/>
                </a:solidFill>
                <a:latin typeface="Calibri" panose="020F0502020204030204" pitchFamily="34" charset="0"/>
                <a:ea typeface="隶书" panose="02010509060101010101" pitchFamily="49" charset="-122"/>
                <a:sym typeface="+mn-ea"/>
              </a:rPr>
              <a:t>  </a:t>
            </a:r>
            <a:r>
              <a:rPr lang="zh-CN" altLang="en-US" sz="2800" dirty="0">
                <a:solidFill>
                  <a:srgbClr val="000066"/>
                </a:solidFill>
                <a:latin typeface="Calibri" panose="020F0502020204030204" pitchFamily="34" charset="0"/>
                <a:ea typeface="隶书" panose="02010509060101010101" pitchFamily="49" charset="-122"/>
                <a:sym typeface="+mn-ea"/>
              </a:rPr>
              <a:t>生前穷困潦倒，死后，他的作品曾经拍出了世界艺术品的最高价格的荷兰画家。</a:t>
            </a:r>
            <a:endParaRPr lang="zh-CN" altLang="en-US" sz="2800" b="1" dirty="0">
              <a:solidFill>
                <a:srgbClr val="000066"/>
              </a:solidFill>
              <a:latin typeface="Calibri" panose="020F0502020204030204" pitchFamily="34" charset="0"/>
              <a:ea typeface="隶书" panose="02010509060101010101" pitchFamily="49" charset="-122"/>
            </a:endParaRPr>
          </a:p>
          <a:p>
            <a:pPr>
              <a:lnSpc>
                <a:spcPts val="3600"/>
              </a:lnSpc>
            </a:pPr>
            <a:endParaRPr lang="zh-CN" altLang="en-US" sz="2800" b="1" dirty="0">
              <a:solidFill>
                <a:srgbClr val="000066"/>
              </a:solidFill>
              <a:latin typeface="Calibri" panose="020F0502020204030204" pitchFamily="34" charset="0"/>
              <a:ea typeface="隶书" panose="02010509060101010101" pitchFamily="49" charset="-122"/>
            </a:endParaRPr>
          </a:p>
        </p:txBody>
      </p:sp>
      <p:pic>
        <p:nvPicPr>
          <p:cNvPr id="21510" name="Picture 9" descr="Image19s"/>
          <p:cNvPicPr>
            <a:picLocks noChangeAspect="1"/>
          </p:cNvPicPr>
          <p:nvPr/>
        </p:nvPicPr>
        <p:blipFill>
          <a:blip r:embed="rId2" cstate="print"/>
          <a:stretch>
            <a:fillRect/>
          </a:stretch>
        </p:blipFill>
        <p:spPr>
          <a:xfrm>
            <a:off x="5406708" y="1340168"/>
            <a:ext cx="3557587" cy="471646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aihuahua.net/uploads/allimg/160308/1-16030Q3463M60.jpg"/>
          <p:cNvPicPr>
            <a:picLocks noChangeAspect="1"/>
          </p:cNvPicPr>
          <p:nvPr/>
        </p:nvPicPr>
        <p:blipFill>
          <a:blip r:embed="rId2" cstate="print"/>
          <a:stretch>
            <a:fillRect/>
          </a:stretch>
        </p:blipFill>
        <p:spPr>
          <a:xfrm>
            <a:off x="179388" y="260350"/>
            <a:ext cx="2987675" cy="5184775"/>
          </a:xfrm>
          <a:prstGeom prst="rect">
            <a:avLst/>
          </a:prstGeom>
          <a:noFill/>
          <a:ln w="9525">
            <a:noFill/>
          </a:ln>
        </p:spPr>
      </p:pic>
      <p:pic>
        <p:nvPicPr>
          <p:cNvPr id="23555" name="Picture 4" descr="http://p1.so.qhimgs1.com/t01ddd2e383f842b72d.png"/>
          <p:cNvPicPr>
            <a:picLocks noChangeAspect="1"/>
          </p:cNvPicPr>
          <p:nvPr/>
        </p:nvPicPr>
        <p:blipFill>
          <a:blip r:embed="rId3" cstate="print"/>
          <a:stretch>
            <a:fillRect/>
          </a:stretch>
        </p:blipFill>
        <p:spPr>
          <a:xfrm>
            <a:off x="3995738" y="1125538"/>
            <a:ext cx="3968750" cy="2951162"/>
          </a:xfrm>
          <a:prstGeom prst="rect">
            <a:avLst/>
          </a:prstGeom>
          <a:noFill/>
          <a:ln w="9525">
            <a:noFill/>
          </a:ln>
        </p:spPr>
      </p:pic>
      <p:sp>
        <p:nvSpPr>
          <p:cNvPr id="23556" name="TextBox 3"/>
          <p:cNvSpPr txBox="1"/>
          <p:nvPr/>
        </p:nvSpPr>
        <p:spPr>
          <a:xfrm>
            <a:off x="395288" y="5805488"/>
            <a:ext cx="2736850" cy="368300"/>
          </a:xfrm>
          <a:prstGeom prst="rect">
            <a:avLst/>
          </a:prstGeom>
          <a:noFill/>
          <a:ln w="9525">
            <a:noFill/>
          </a:ln>
        </p:spPr>
        <p:txBody>
          <a:bodyPr>
            <a:spAutoFit/>
          </a:bodyPr>
          <a:lstStyle/>
          <a:p>
            <a:r>
              <a:rPr lang="zh-CN" altLang="en-US" dirty="0">
                <a:latin typeface="Calibri" panose="020F0502020204030204" pitchFamily="34" charset="0"/>
              </a:rPr>
              <a:t>夜间的咖啡馆（室外）</a:t>
            </a:r>
          </a:p>
        </p:txBody>
      </p:sp>
      <p:sp>
        <p:nvSpPr>
          <p:cNvPr id="23557" name="矩形 4"/>
          <p:cNvSpPr/>
          <p:nvPr/>
        </p:nvSpPr>
        <p:spPr>
          <a:xfrm>
            <a:off x="4356100" y="4508500"/>
            <a:ext cx="2663825" cy="369888"/>
          </a:xfrm>
          <a:prstGeom prst="rect">
            <a:avLst/>
          </a:prstGeom>
          <a:noFill/>
          <a:ln w="9525">
            <a:noFill/>
          </a:ln>
        </p:spPr>
        <p:txBody>
          <a:bodyPr>
            <a:spAutoFit/>
          </a:bodyPr>
          <a:lstStyle/>
          <a:p>
            <a:r>
              <a:rPr lang="zh-CN" altLang="en-US" dirty="0">
                <a:latin typeface="Calibri" panose="020F0502020204030204" pitchFamily="34" charset="0"/>
              </a:rPr>
              <a:t>夜间的咖啡馆（室内）</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文本框 8196"/>
          <p:cNvSpPr txBox="1"/>
          <p:nvPr/>
        </p:nvSpPr>
        <p:spPr>
          <a:xfrm>
            <a:off x="-180975" y="5589588"/>
            <a:ext cx="4932363" cy="823912"/>
          </a:xfrm>
          <a:prstGeom prst="rect">
            <a:avLst/>
          </a:prstGeom>
          <a:noFill/>
          <a:ln w="9525">
            <a:noFill/>
          </a:ln>
        </p:spPr>
        <p:txBody>
          <a:bodyPr>
            <a:spAutoFit/>
          </a:bodyPr>
          <a:lstStyle/>
          <a:p>
            <a:pPr algn="ctr">
              <a:spcBef>
                <a:spcPct val="50000"/>
              </a:spcBef>
              <a:buClr>
                <a:schemeClr val="bg1"/>
              </a:buClr>
            </a:pPr>
            <a:r>
              <a:rPr lang="en-US" altLang="zh-CN" sz="3600" b="1" dirty="0">
                <a:solidFill>
                  <a:srgbClr val="000066"/>
                </a:solidFill>
                <a:latin typeface="Times New Roman" panose="02020603050405020304" pitchFamily="18" charset="0"/>
                <a:ea typeface="华文中宋" panose="02010600040101010101" pitchFamily="2" charset="-122"/>
              </a:rPr>
              <a:t>《</a:t>
            </a:r>
            <a:r>
              <a:rPr lang="zh-CN" altLang="en-US" sz="3600" b="1" dirty="0">
                <a:solidFill>
                  <a:srgbClr val="000066"/>
                </a:solidFill>
                <a:latin typeface="Times New Roman" panose="02020603050405020304" pitchFamily="18" charset="0"/>
                <a:ea typeface="华文中宋" panose="02010600040101010101" pitchFamily="2" charset="-122"/>
              </a:rPr>
              <a:t>向日葵</a:t>
            </a:r>
            <a:r>
              <a:rPr lang="en-US" altLang="zh-CN" sz="3600" b="1" dirty="0">
                <a:solidFill>
                  <a:srgbClr val="000066"/>
                </a:solidFill>
                <a:latin typeface="Times New Roman" panose="02020603050405020304" pitchFamily="18" charset="0"/>
                <a:ea typeface="华文中宋" panose="02010600040101010101" pitchFamily="2" charset="-122"/>
              </a:rPr>
              <a:t>》</a:t>
            </a:r>
            <a:r>
              <a:rPr lang="zh-CN" altLang="en-US" sz="3600" b="1" dirty="0">
                <a:solidFill>
                  <a:srgbClr val="000066"/>
                </a:solidFill>
                <a:latin typeface="Times New Roman" panose="02020603050405020304" pitchFamily="18" charset="0"/>
                <a:ea typeface="华文中宋" panose="02010600040101010101" pitchFamily="2" charset="-122"/>
              </a:rPr>
              <a:t>（油画）</a:t>
            </a:r>
            <a:r>
              <a:rPr lang="zh-CN" altLang="en-US" sz="4800" dirty="0">
                <a:latin typeface="Arial" panose="020B0604020202020204" pitchFamily="34" charset="0"/>
              </a:rPr>
              <a:t> </a:t>
            </a:r>
          </a:p>
        </p:txBody>
      </p:sp>
      <p:sp>
        <p:nvSpPr>
          <p:cNvPr id="8198" name="矩形 8197"/>
          <p:cNvSpPr/>
          <p:nvPr/>
        </p:nvSpPr>
        <p:spPr>
          <a:xfrm>
            <a:off x="4284663" y="908050"/>
            <a:ext cx="4572000" cy="1739900"/>
          </a:xfrm>
          <a:prstGeom prst="rect">
            <a:avLst/>
          </a:prstGeom>
          <a:noFill/>
          <a:ln w="9525">
            <a:noFill/>
          </a:ln>
        </p:spPr>
        <p:txBody>
          <a:bodyPr anchor="ctr">
            <a:spAutoFit/>
          </a:bodyPr>
          <a:lstStyle/>
          <a:p>
            <a:r>
              <a:rPr lang="zh-CN" altLang="en-US" sz="3600" b="1" dirty="0">
                <a:solidFill>
                  <a:srgbClr val="FF3300"/>
                </a:solidFill>
                <a:latin typeface="华文中宋" panose="02010600040101010101" pitchFamily="2" charset="-122"/>
                <a:ea typeface="华文中宋" panose="02010600040101010101" pitchFamily="2" charset="-122"/>
              </a:rPr>
              <a:t>作者是如何通过这一作品表达对生活怎样的态度？</a:t>
            </a:r>
            <a:endParaRPr lang="zh-CN" altLang="en-US" sz="3200" b="1" dirty="0">
              <a:latin typeface="华文中宋" panose="02010600040101010101" pitchFamily="2" charset="-122"/>
              <a:ea typeface="华文中宋" panose="02010600040101010101" pitchFamily="2" charset="-122"/>
            </a:endParaRPr>
          </a:p>
        </p:txBody>
      </p:sp>
      <p:pic>
        <p:nvPicPr>
          <p:cNvPr id="8199" name="图片 8198" descr="《向日葵》"/>
          <p:cNvPicPr>
            <a:picLocks noChangeAspect="1"/>
          </p:cNvPicPr>
          <p:nvPr/>
        </p:nvPicPr>
        <p:blipFill>
          <a:blip r:embed="rId2" cstate="print"/>
          <a:stretch>
            <a:fillRect/>
          </a:stretch>
        </p:blipFill>
        <p:spPr>
          <a:xfrm>
            <a:off x="755650" y="1052513"/>
            <a:ext cx="3209925" cy="4237037"/>
          </a:xfrm>
          <a:prstGeom prst="rect">
            <a:avLst/>
          </a:prstGeom>
          <a:noFill/>
          <a:ln w="9525">
            <a:noFill/>
          </a:ln>
        </p:spPr>
      </p:pic>
      <p:sp>
        <p:nvSpPr>
          <p:cNvPr id="8200" name="矩形 8199"/>
          <p:cNvSpPr/>
          <p:nvPr/>
        </p:nvSpPr>
        <p:spPr>
          <a:xfrm>
            <a:off x="4284663" y="2708275"/>
            <a:ext cx="4572000" cy="3503613"/>
          </a:xfrm>
          <a:prstGeom prst="rect">
            <a:avLst/>
          </a:prstGeom>
          <a:noFill/>
          <a:ln w="9525">
            <a:noFill/>
          </a:ln>
        </p:spPr>
        <p:txBody>
          <a:bodyPr anchor="ctr">
            <a:spAutoFit/>
          </a:bodyPr>
          <a:lstStyle/>
          <a:p>
            <a:r>
              <a:rPr lang="en-US" altLang="zh-CN" sz="3200" b="1">
                <a:solidFill>
                  <a:srgbClr val="000066"/>
                </a:solidFill>
                <a:latin typeface="华文中宋" panose="02010600040101010101" pitchFamily="2" charset="-122"/>
                <a:ea typeface="华文中宋" panose="02010600040101010101" pitchFamily="2" charset="-122"/>
              </a:rPr>
              <a:t>《</a:t>
            </a:r>
            <a:r>
              <a:rPr lang="zh-CN" altLang="en-US" sz="3200" b="1" dirty="0">
                <a:solidFill>
                  <a:srgbClr val="000066"/>
                </a:solidFill>
                <a:latin typeface="Arial" panose="020B0604020202020204" pitchFamily="34" charset="0"/>
                <a:ea typeface="华文中宋" panose="02010600040101010101" pitchFamily="2" charset="-122"/>
              </a:rPr>
              <a:t>向日葵</a:t>
            </a:r>
            <a:r>
              <a:rPr lang="en-US" altLang="zh-CN" sz="3200" b="1" dirty="0">
                <a:solidFill>
                  <a:srgbClr val="000066"/>
                </a:solidFill>
                <a:latin typeface="华文中宋" panose="02010600040101010101" pitchFamily="2" charset="-122"/>
                <a:ea typeface="华文中宋" panose="02010600040101010101" pitchFamily="2" charset="-122"/>
              </a:rPr>
              <a:t>》</a:t>
            </a:r>
            <a:r>
              <a:rPr lang="zh-CN" altLang="en-US" sz="3200" b="1" dirty="0">
                <a:solidFill>
                  <a:srgbClr val="000066"/>
                </a:solidFill>
                <a:latin typeface="华文中宋" panose="02010600040101010101" pitchFamily="2" charset="-122"/>
                <a:ea typeface="华文中宋" panose="02010600040101010101" pitchFamily="2" charset="-122"/>
              </a:rPr>
              <a:t>画面艳丽而又和谐、优雅，每朵葵花好似燃烧的火焰，花瓣叶则像跳跃的火苗。画家运用有力的笔触和强烈的色彩对比来表达他对生活的无比热爱。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200"/>
                                        </p:tgtEl>
                                        <p:attrNameLst>
                                          <p:attrName>style.visibility</p:attrName>
                                        </p:attrNameLst>
                                      </p:cBhvr>
                                      <p:to>
                                        <p:strVal val="visible"/>
                                      </p:to>
                                    </p:set>
                                    <p:anim calcmode="discrete" valueType="clr">
                                      <p:cBhvr override="childStyle">
                                        <p:cTn id="7" dur="80"/>
                                        <p:tgtEl>
                                          <p:spTgt spid="820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200"/>
                                        </p:tgtEl>
                                        <p:attrNameLst>
                                          <p:attrName>fillcolor</p:attrName>
                                        </p:attrNameLst>
                                      </p:cBhvr>
                                      <p:tavLst>
                                        <p:tav tm="0">
                                          <p:val>
                                            <p:clrVal>
                                              <a:schemeClr val="accent2"/>
                                            </p:clrVal>
                                          </p:val>
                                        </p:tav>
                                        <p:tav tm="50000">
                                          <p:val>
                                            <p:clrVal>
                                              <a:schemeClr val="hlink"/>
                                            </p:clrVal>
                                          </p:val>
                                        </p:tav>
                                      </p:tavLst>
                                    </p:anim>
                                    <p:set>
                                      <p:cBhvr>
                                        <p:cTn id="9" dur="80"/>
                                        <p:tgtEl>
                                          <p:spTgt spid="820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85720" y="357166"/>
            <a:ext cx="3286148" cy="923330"/>
          </a:xfrm>
          <a:prstGeom prst="rect">
            <a:avLst/>
          </a:prstGeom>
        </p:spPr>
        <p:txBody>
          <a:bodyPr wrap="square">
            <a:spAutoFit/>
          </a:bodyPr>
          <a:lstStyle/>
          <a:p>
            <a:pPr lvl="0" algn="ctr"/>
            <a:r>
              <a:rPr lang="zh-CN" altLang="en-US" sz="5400" dirty="0" smtClean="0">
                <a:ln w="18000">
                  <a:solidFill>
                    <a:srgbClr val="333399">
                      <a:satMod val="140000"/>
                    </a:srgbClr>
                  </a:solidFill>
                  <a:prstDash val="solid"/>
                  <a:miter lim="800000"/>
                </a:ln>
                <a:noFill/>
                <a:effectLst>
                  <a:outerShdw blurRad="25500" dist="23000" dir="7020000" algn="tl">
                    <a:srgbClr val="000000">
                      <a:alpha val="50000"/>
                    </a:srgbClr>
                  </a:outerShdw>
                </a:effectLst>
              </a:rPr>
              <a:t>课堂小结</a:t>
            </a:r>
            <a:endParaRPr lang="zh-CN" altLang="en-US" sz="5400" dirty="0">
              <a:ln w="18000">
                <a:solidFill>
                  <a:srgbClr val="333399">
                    <a:satMod val="140000"/>
                  </a:srgbClr>
                </a:solidFill>
                <a:prstDash val="solid"/>
                <a:miter lim="800000"/>
              </a:ln>
              <a:noFill/>
              <a:effectLst>
                <a:outerShdw blurRad="25500" dist="23000" dir="7020000" algn="tl">
                  <a:srgbClr val="000000">
                    <a:alpha val="50000"/>
                  </a:srgbClr>
                </a:outerShdw>
              </a:effectLst>
            </a:endParaRPr>
          </a:p>
        </p:txBody>
      </p:sp>
      <p:graphicFrame>
        <p:nvGraphicFramePr>
          <p:cNvPr id="7" name="表格 6"/>
          <p:cNvGraphicFramePr>
            <a:graphicFrameLocks noGrp="1"/>
          </p:cNvGraphicFramePr>
          <p:nvPr/>
        </p:nvGraphicFramePr>
        <p:xfrm>
          <a:off x="1524000" y="1397000"/>
          <a:ext cx="6096000" cy="4411665"/>
        </p:xfrm>
        <a:graphic>
          <a:graphicData uri="http://schemas.openxmlformats.org/drawingml/2006/table">
            <a:tbl>
              <a:tblPr firstRow="1" bandRow="1">
                <a:tableStyleId>{93296810-A885-4BE3-A3E7-6D5BEEA58F35}</a:tableStyleId>
              </a:tblPr>
              <a:tblGrid>
                <a:gridCol w="2032000"/>
                <a:gridCol w="2032000"/>
                <a:gridCol w="2032000"/>
              </a:tblGrid>
              <a:tr h="370840">
                <a:tc>
                  <a:txBody>
                    <a:bodyPr/>
                    <a:lstStyle/>
                    <a:p>
                      <a:pPr algn="just">
                        <a:lnSpc>
                          <a:spcPct val="150000"/>
                        </a:lnSpc>
                        <a:spcAft>
                          <a:spcPts val="1000"/>
                        </a:spcAft>
                      </a:pPr>
                      <a:r>
                        <a:rPr lang="zh-CN" sz="18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人</a:t>
                      </a:r>
                      <a:r>
                        <a:rPr lang="en-US" sz="18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sz="18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物</a:t>
                      </a:r>
                      <a:endPar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L w="12700" cap="flat" cmpd="sng" algn="ctr">
                      <a:solidFill>
                        <a:schemeClr val="tx1"/>
                      </a:solidFill>
                      <a:prstDash val="sysDash"/>
                      <a:round/>
                      <a:headEnd type="none" w="med" len="med"/>
                      <a:tailEnd type="none" w="med" len="med"/>
                    </a:lnL>
                    <a:lnT w="12700" cap="flat" cmpd="sng" algn="ctr">
                      <a:solidFill>
                        <a:schemeClr val="tx1"/>
                      </a:solidFill>
                      <a:prstDash val="sysDash"/>
                      <a:round/>
                      <a:headEnd type="none" w="med" len="med"/>
                      <a:tailEnd type="none" w="med" len="med"/>
                    </a:lnT>
                    <a:solidFill>
                      <a:srgbClr val="002060"/>
                    </a:solidFill>
                  </a:tcPr>
                </a:tc>
                <a:tc>
                  <a:txBody>
                    <a:bodyPr/>
                    <a:lstStyle/>
                    <a:p>
                      <a:pPr algn="just">
                        <a:lnSpc>
                          <a:spcPct val="150000"/>
                        </a:lnSpc>
                        <a:spcAft>
                          <a:spcPts val="1000"/>
                        </a:spcAft>
                      </a:pP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国</a:t>
                      </a:r>
                      <a:r>
                        <a:rPr lang="en-US"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籍</a:t>
                      </a:r>
                      <a:endPar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T w="12700" cap="flat" cmpd="sng" algn="ctr">
                      <a:solidFill>
                        <a:schemeClr val="tx1"/>
                      </a:solidFill>
                      <a:prstDash val="sysDash"/>
                      <a:round/>
                      <a:headEnd type="none" w="med" len="med"/>
                      <a:tailEnd type="none" w="med" len="med"/>
                    </a:lnT>
                    <a:solidFill>
                      <a:srgbClr val="002060"/>
                    </a:solidFill>
                  </a:tcPr>
                </a:tc>
                <a:tc>
                  <a:txBody>
                    <a:bodyPr/>
                    <a:lstStyle/>
                    <a:p>
                      <a:pPr indent="669290" algn="just">
                        <a:lnSpc>
                          <a:spcPct val="150000"/>
                        </a:lnSpc>
                        <a:spcAft>
                          <a:spcPts val="1000"/>
                        </a:spcAft>
                      </a:pP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成就或作品</a:t>
                      </a:r>
                      <a:endPar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R w="12700" cap="flat" cmpd="sng" algn="ctr">
                      <a:solidFill>
                        <a:schemeClr val="tx1"/>
                      </a:solidFill>
                      <a:prstDash val="sysDash"/>
                      <a:round/>
                      <a:headEnd type="none" w="med" len="med"/>
                      <a:tailEnd type="none" w="med" len="med"/>
                    </a:lnR>
                    <a:lnT w="12700" cap="flat" cmpd="sng" algn="ctr">
                      <a:solidFill>
                        <a:schemeClr val="tx1"/>
                      </a:solidFill>
                      <a:prstDash val="sysDash"/>
                      <a:round/>
                      <a:headEnd type="none" w="med" len="med"/>
                      <a:tailEnd type="none" w="med" len="med"/>
                    </a:lnT>
                    <a:solidFill>
                      <a:srgbClr val="002060"/>
                    </a:solidFill>
                  </a:tcPr>
                </a:tc>
              </a:tr>
              <a:tr h="370840">
                <a:tc>
                  <a:txBody>
                    <a:bodyPr/>
                    <a:lstStyle/>
                    <a:p>
                      <a:pPr algn="just">
                        <a:lnSpc>
                          <a:spcPct val="150000"/>
                        </a:lnSpc>
                        <a:spcAft>
                          <a:spcPts val="1000"/>
                        </a:spcAft>
                      </a:pPr>
                      <a:r>
                        <a:rPr lang="zh-CN" sz="18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牛</a:t>
                      </a:r>
                      <a:r>
                        <a:rPr lang="en-US" sz="18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sz="18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顿</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L w="12700" cap="flat" cmpd="sng" algn="ctr">
                      <a:solidFill>
                        <a:schemeClr val="tx1"/>
                      </a:solidFill>
                      <a:prstDash val="sysDash"/>
                      <a:round/>
                      <a:headEnd type="none" w="med" len="med"/>
                      <a:tailEnd type="none" w="med" len="med"/>
                    </a:lnL>
                    <a:solidFill>
                      <a:srgbClr val="002060"/>
                    </a:solidFill>
                  </a:tcPr>
                </a:tc>
                <a:tc>
                  <a:txBody>
                    <a:bodyPr/>
                    <a:lstStyle/>
                    <a:p>
                      <a:pPr algn="just">
                        <a:lnSpc>
                          <a:spcPct val="150000"/>
                        </a:lnSpc>
                        <a:spcAft>
                          <a:spcPts val="1000"/>
                        </a:spcAft>
                      </a:pP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英</a:t>
                      </a:r>
                      <a:r>
                        <a:rPr lang="en-US"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国</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solidFill>
                      <a:srgbClr val="002060"/>
                    </a:solidFill>
                  </a:tcPr>
                </a:tc>
                <a:tc>
                  <a:txBody>
                    <a:bodyPr/>
                    <a:lstStyle/>
                    <a:p>
                      <a:pPr algn="just">
                        <a:lnSpc>
                          <a:spcPct val="150000"/>
                        </a:lnSpc>
                        <a:spcAft>
                          <a:spcPts val="1000"/>
                        </a:spcAft>
                      </a:pP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万有引力定律、光学分析和微积分学是他的三大成就《自然哲学的数学原理》</a:t>
                      </a:r>
                      <a:endPar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R w="12700" cap="flat" cmpd="sng" algn="ctr">
                      <a:solidFill>
                        <a:schemeClr val="tx1"/>
                      </a:solidFill>
                      <a:prstDash val="sysDash"/>
                      <a:round/>
                      <a:headEnd type="none" w="med" len="med"/>
                      <a:tailEnd type="none" w="med" len="med"/>
                    </a:lnR>
                    <a:solidFill>
                      <a:srgbClr val="002060"/>
                    </a:solidFill>
                  </a:tcPr>
                </a:tc>
              </a:tr>
              <a:tr h="370840">
                <a:tc>
                  <a:txBody>
                    <a:bodyPr/>
                    <a:lstStyle/>
                    <a:p>
                      <a:pPr algn="just">
                        <a:lnSpc>
                          <a:spcPct val="150000"/>
                        </a:lnSpc>
                        <a:spcAft>
                          <a:spcPts val="1000"/>
                        </a:spcAft>
                      </a:pPr>
                      <a:r>
                        <a:rPr lang="zh-CN" sz="18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达尔文</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L w="12700" cap="flat" cmpd="sng" algn="ctr">
                      <a:solidFill>
                        <a:schemeClr val="tx1"/>
                      </a:solidFill>
                      <a:prstDash val="sysDash"/>
                      <a:round/>
                      <a:headEnd type="none" w="med" len="med"/>
                      <a:tailEnd type="none" w="med" len="med"/>
                    </a:lnL>
                    <a:solidFill>
                      <a:srgbClr val="002060"/>
                    </a:solidFill>
                  </a:tcPr>
                </a:tc>
                <a:tc>
                  <a:txBody>
                    <a:bodyPr/>
                    <a:lstStyle/>
                    <a:p>
                      <a:pPr algn="just">
                        <a:lnSpc>
                          <a:spcPct val="150000"/>
                        </a:lnSpc>
                        <a:spcAft>
                          <a:spcPts val="1000"/>
                        </a:spcAft>
                      </a:pP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英</a:t>
                      </a:r>
                      <a:r>
                        <a:rPr lang="en-US"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国</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solidFill>
                      <a:srgbClr val="002060"/>
                    </a:solidFill>
                  </a:tcPr>
                </a:tc>
                <a:tc>
                  <a:txBody>
                    <a:bodyPr/>
                    <a:lstStyle/>
                    <a:p>
                      <a:pPr algn="just">
                        <a:lnSpc>
                          <a:spcPct val="150000"/>
                        </a:lnSpc>
                        <a:spcAft>
                          <a:spcPts val="1000"/>
                        </a:spcAft>
                      </a:pP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《物种起源》提出了“进化论”的观点</a:t>
                      </a:r>
                      <a:endPar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R w="12700" cap="flat" cmpd="sng" algn="ctr">
                      <a:solidFill>
                        <a:schemeClr val="tx1"/>
                      </a:solidFill>
                      <a:prstDash val="sysDash"/>
                      <a:round/>
                      <a:headEnd type="none" w="med" len="med"/>
                      <a:tailEnd type="none" w="med" len="med"/>
                    </a:lnR>
                    <a:solidFill>
                      <a:srgbClr val="002060"/>
                    </a:solidFill>
                  </a:tcPr>
                </a:tc>
              </a:tr>
              <a:tr h="370840">
                <a:tc>
                  <a:txBody>
                    <a:bodyPr/>
                    <a:lstStyle/>
                    <a:p>
                      <a:pPr algn="just">
                        <a:lnSpc>
                          <a:spcPct val="150000"/>
                        </a:lnSpc>
                        <a:spcAft>
                          <a:spcPts val="1000"/>
                        </a:spcAft>
                      </a:pPr>
                      <a:r>
                        <a:rPr lang="zh-CN" sz="18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巴尔扎克</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L w="12700" cap="flat" cmpd="sng" algn="ctr">
                      <a:solidFill>
                        <a:schemeClr val="tx1"/>
                      </a:solidFill>
                      <a:prstDash val="sysDash"/>
                      <a:round/>
                      <a:headEnd type="none" w="med" len="med"/>
                      <a:tailEnd type="none" w="med" len="med"/>
                    </a:lnL>
                    <a:solidFill>
                      <a:srgbClr val="002060"/>
                    </a:solidFill>
                  </a:tcPr>
                </a:tc>
                <a:tc>
                  <a:txBody>
                    <a:bodyPr/>
                    <a:lstStyle/>
                    <a:p>
                      <a:pPr algn="just">
                        <a:lnSpc>
                          <a:spcPct val="150000"/>
                        </a:lnSpc>
                        <a:spcAft>
                          <a:spcPts val="1000"/>
                        </a:spcAft>
                      </a:pP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法</a:t>
                      </a:r>
                      <a:r>
                        <a:rPr lang="en-US"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国</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solidFill>
                      <a:srgbClr val="002060"/>
                    </a:solidFill>
                  </a:tcPr>
                </a:tc>
                <a:tc>
                  <a:txBody>
                    <a:bodyPr/>
                    <a:lstStyle/>
                    <a:p>
                      <a:pPr algn="just">
                        <a:lnSpc>
                          <a:spcPct val="150000"/>
                        </a:lnSpc>
                        <a:spcAft>
                          <a:spcPts val="1000"/>
                        </a:spcAft>
                      </a:pP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《人间喜剧》《高老头》《欧也妮</a:t>
                      </a:r>
                      <a:r>
                        <a:rPr lang="en-US"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a:t>
                      </a: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葛朗台》</a:t>
                      </a:r>
                      <a:endPar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R w="12700" cap="flat" cmpd="sng" algn="ctr">
                      <a:solidFill>
                        <a:schemeClr val="tx1"/>
                      </a:solidFill>
                      <a:prstDash val="sysDash"/>
                      <a:round/>
                      <a:headEnd type="none" w="med" len="med"/>
                      <a:tailEnd type="none" w="med" len="med"/>
                    </a:lnR>
                    <a:solidFill>
                      <a:srgbClr val="002060"/>
                    </a:solidFill>
                  </a:tcPr>
                </a:tc>
              </a:tr>
              <a:tr h="370840">
                <a:tc>
                  <a:txBody>
                    <a:bodyPr/>
                    <a:lstStyle/>
                    <a:p>
                      <a:pPr algn="just">
                        <a:lnSpc>
                          <a:spcPct val="150000"/>
                        </a:lnSpc>
                        <a:spcAft>
                          <a:spcPts val="1000"/>
                        </a:spcAft>
                      </a:pPr>
                      <a:r>
                        <a:rPr lang="zh-CN" sz="18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列夫▪托尔斯泰</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L w="12700" cap="flat" cmpd="sng" algn="ctr">
                      <a:solidFill>
                        <a:schemeClr val="tx1"/>
                      </a:solidFill>
                      <a:prstDash val="sysDash"/>
                      <a:round/>
                      <a:headEnd type="none" w="med" len="med"/>
                      <a:tailEnd type="none" w="med" len="med"/>
                    </a:lnL>
                    <a:solidFill>
                      <a:srgbClr val="002060"/>
                    </a:solidFill>
                  </a:tcPr>
                </a:tc>
                <a:tc>
                  <a:txBody>
                    <a:bodyPr/>
                    <a:lstStyle/>
                    <a:p>
                      <a:pPr algn="just">
                        <a:lnSpc>
                          <a:spcPct val="150000"/>
                        </a:lnSpc>
                        <a:spcAft>
                          <a:spcPts val="1000"/>
                        </a:spcAft>
                      </a:pP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俄</a:t>
                      </a:r>
                      <a:r>
                        <a:rPr lang="en-US"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国</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solidFill>
                      <a:srgbClr val="002060"/>
                    </a:solidFill>
                  </a:tcPr>
                </a:tc>
                <a:tc>
                  <a:txBody>
                    <a:bodyPr/>
                    <a:lstStyle/>
                    <a:p>
                      <a:pPr algn="just">
                        <a:lnSpc>
                          <a:spcPct val="150000"/>
                        </a:lnSpc>
                        <a:spcAft>
                          <a:spcPts val="1000"/>
                        </a:spcAft>
                      </a:pP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《战争与和平》《安娜</a:t>
                      </a:r>
                      <a:r>
                        <a:rPr lang="en-US"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a:t>
                      </a: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卡列尼娜》《复活》</a:t>
                      </a:r>
                      <a:endPar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R w="12700" cap="flat" cmpd="sng" algn="ctr">
                      <a:solidFill>
                        <a:schemeClr val="tx1"/>
                      </a:solidFill>
                      <a:prstDash val="sysDash"/>
                      <a:round/>
                      <a:headEnd type="none" w="med" len="med"/>
                      <a:tailEnd type="none" w="med" len="med"/>
                    </a:lnR>
                    <a:solidFill>
                      <a:srgbClr val="002060"/>
                    </a:solidFill>
                  </a:tcPr>
                </a:tc>
              </a:tr>
              <a:tr h="370840">
                <a:tc>
                  <a:txBody>
                    <a:bodyPr/>
                    <a:lstStyle/>
                    <a:p>
                      <a:pPr indent="153035" algn="just">
                        <a:lnSpc>
                          <a:spcPct val="150000"/>
                        </a:lnSpc>
                        <a:spcAft>
                          <a:spcPts val="1000"/>
                        </a:spcAft>
                      </a:pPr>
                      <a:r>
                        <a:rPr lang="zh-CN" sz="18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贝多芬</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L w="12700" cap="flat" cmpd="sng" algn="ctr">
                      <a:solidFill>
                        <a:schemeClr val="tx1"/>
                      </a:solidFill>
                      <a:prstDash val="sysDash"/>
                      <a:round/>
                      <a:headEnd type="none" w="med" len="med"/>
                      <a:tailEnd type="none" w="med" len="med"/>
                    </a:lnL>
                    <a:solidFill>
                      <a:srgbClr val="002060"/>
                    </a:solidFill>
                  </a:tcPr>
                </a:tc>
                <a:tc>
                  <a:txBody>
                    <a:bodyPr/>
                    <a:lstStyle/>
                    <a:p>
                      <a:pPr algn="just">
                        <a:lnSpc>
                          <a:spcPct val="150000"/>
                        </a:lnSpc>
                        <a:spcAft>
                          <a:spcPts val="1000"/>
                        </a:spcAft>
                      </a:pP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德</a:t>
                      </a:r>
                      <a:r>
                        <a:rPr lang="en-US"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国</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solidFill>
                      <a:srgbClr val="002060"/>
                    </a:solidFill>
                  </a:tcPr>
                </a:tc>
                <a:tc>
                  <a:txBody>
                    <a:bodyPr/>
                    <a:lstStyle/>
                    <a:p>
                      <a:pPr algn="just">
                        <a:lnSpc>
                          <a:spcPct val="150000"/>
                        </a:lnSpc>
                        <a:spcAft>
                          <a:spcPts val="1000"/>
                        </a:spcAft>
                      </a:pP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《英雄交响曲》</a:t>
                      </a:r>
                      <a:endPar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R w="12700" cap="flat" cmpd="sng" algn="ctr">
                      <a:solidFill>
                        <a:schemeClr val="tx1"/>
                      </a:solidFill>
                      <a:prstDash val="sysDash"/>
                      <a:round/>
                      <a:headEnd type="none" w="med" len="med"/>
                      <a:tailEnd type="none" w="med" len="med"/>
                    </a:lnR>
                    <a:solidFill>
                      <a:srgbClr val="002060"/>
                    </a:solidFill>
                  </a:tcPr>
                </a:tc>
              </a:tr>
              <a:tr h="370840">
                <a:tc>
                  <a:txBody>
                    <a:bodyPr/>
                    <a:lstStyle/>
                    <a:p>
                      <a:pPr indent="153035" algn="just">
                        <a:lnSpc>
                          <a:spcPct val="150000"/>
                        </a:lnSpc>
                        <a:spcAft>
                          <a:spcPts val="1000"/>
                        </a:spcAft>
                      </a:pPr>
                      <a:r>
                        <a:rPr lang="zh-CN" sz="18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梵 高 </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L w="12700" cap="flat" cmpd="sng" algn="ctr">
                      <a:solidFill>
                        <a:schemeClr val="tx1"/>
                      </a:solidFill>
                      <a:prstDash val="sysDash"/>
                      <a:round/>
                      <a:headEnd type="none" w="med" len="med"/>
                      <a:tailEnd type="none" w="med" len="med"/>
                    </a:lnL>
                    <a:lnB w="12700" cap="flat" cmpd="sng" algn="ctr">
                      <a:solidFill>
                        <a:schemeClr val="tx1"/>
                      </a:solidFill>
                      <a:prstDash val="sysDash"/>
                      <a:round/>
                      <a:headEnd type="none" w="med" len="med"/>
                      <a:tailEnd type="none" w="med" len="med"/>
                    </a:lnB>
                    <a:solidFill>
                      <a:srgbClr val="002060"/>
                    </a:solidFill>
                  </a:tcPr>
                </a:tc>
                <a:tc>
                  <a:txBody>
                    <a:bodyPr/>
                    <a:lstStyle/>
                    <a:p>
                      <a:pPr algn="just">
                        <a:lnSpc>
                          <a:spcPct val="150000"/>
                        </a:lnSpc>
                        <a:spcAft>
                          <a:spcPts val="1000"/>
                        </a:spcAft>
                      </a:pP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荷</a:t>
                      </a:r>
                      <a:r>
                        <a:rPr lang="en-US"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兰</a:t>
                      </a:r>
                      <a:endParaRPr lang="zh-CN" sz="1400" b="1" kern="100" cap="none" spc="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B w="12700" cap="flat" cmpd="sng" algn="ctr">
                      <a:solidFill>
                        <a:schemeClr val="tx1"/>
                      </a:solidFill>
                      <a:prstDash val="sysDash"/>
                      <a:round/>
                      <a:headEnd type="none" w="med" len="med"/>
                      <a:tailEnd type="none" w="med" len="med"/>
                    </a:lnB>
                    <a:solidFill>
                      <a:srgbClr val="002060"/>
                    </a:solidFill>
                  </a:tcPr>
                </a:tc>
                <a:tc>
                  <a:txBody>
                    <a:bodyPr/>
                    <a:lstStyle/>
                    <a:p>
                      <a:pPr algn="just">
                        <a:lnSpc>
                          <a:spcPct val="150000"/>
                        </a:lnSpc>
                        <a:spcAft>
                          <a:spcPts val="1000"/>
                        </a:spcAft>
                      </a:pPr>
                      <a:r>
                        <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rPr>
                        <a:t>《夜间的咖啡馆》《向日葵》</a:t>
                      </a:r>
                      <a:endParaRPr lang="zh-CN" sz="1400" b="1" kern="100" cap="none" spc="0" dirty="0">
                        <a:ln w="12700">
                          <a:solidFill>
                            <a:srgbClr val="FF0000"/>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a:ea typeface="宋体"/>
                        <a:cs typeface="Times New Roman"/>
                      </a:endParaRPr>
                    </a:p>
                  </a:txBody>
                  <a:tcPr marL="68580" marR="68580" marT="0" marB="0">
                    <a:lnR w="12700" cap="flat" cmpd="sng" algn="ctr">
                      <a:solidFill>
                        <a:schemeClr val="tx1"/>
                      </a:solidFill>
                      <a:prstDash val="sysDash"/>
                      <a:round/>
                      <a:headEnd type="none" w="med" len="med"/>
                      <a:tailEnd type="none" w="med" len="med"/>
                    </a:lnR>
                    <a:lnB w="12700" cap="flat" cmpd="sng" algn="ctr">
                      <a:solidFill>
                        <a:schemeClr val="tx1"/>
                      </a:solidFill>
                      <a:prstDash val="sysDash"/>
                      <a:round/>
                      <a:headEnd type="none" w="med" len="med"/>
                      <a:tailEnd type="none" w="med" len="med"/>
                    </a:lnB>
                    <a:solidFill>
                      <a:srgbClr val="002060"/>
                    </a:solidFill>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15"/>
          <p:cNvGrpSpPr/>
          <p:nvPr/>
        </p:nvGrpSpPr>
        <p:grpSpPr>
          <a:xfrm>
            <a:off x="493713" y="636588"/>
            <a:ext cx="4535487" cy="1039812"/>
            <a:chOff x="204" y="462"/>
            <a:chExt cx="2857" cy="655"/>
          </a:xfrm>
        </p:grpSpPr>
        <p:pic>
          <p:nvPicPr>
            <p:cNvPr id="26631" name="Picture 16" descr="jcjs-1_r02_c02"/>
            <p:cNvPicPr>
              <a:picLocks noChangeAspect="1"/>
            </p:cNvPicPr>
            <p:nvPr/>
          </p:nvPicPr>
          <p:blipFill>
            <a:blip r:embed="rId3" cstate="print">
              <a:clrChange>
                <a:clrFrom>
                  <a:srgbClr val="E7DCBB"/>
                </a:clrFrom>
                <a:clrTo>
                  <a:srgbClr val="E7DCBB">
                    <a:alpha val="0"/>
                  </a:srgbClr>
                </a:clrTo>
              </a:clrChange>
              <a:lum contrast="6000"/>
            </a:blip>
            <a:srcRect l="80891" t="78230" r="2362" b="6955"/>
            <a:stretch>
              <a:fillRect/>
            </a:stretch>
          </p:blipFill>
          <p:spPr>
            <a:xfrm>
              <a:off x="2562" y="527"/>
              <a:ext cx="499" cy="409"/>
            </a:xfrm>
            <a:prstGeom prst="rect">
              <a:avLst/>
            </a:prstGeom>
            <a:noFill/>
            <a:ln w="9525">
              <a:noFill/>
            </a:ln>
          </p:spPr>
        </p:pic>
        <p:sp>
          <p:nvSpPr>
            <p:cNvPr id="10257" name="Text Box 17"/>
            <p:cNvSpPr txBox="1">
              <a:spLocks noChangeArrowheads="1"/>
            </p:cNvSpPr>
            <p:nvPr/>
          </p:nvSpPr>
          <p:spPr bwMode="auto">
            <a:xfrm>
              <a:off x="521" y="462"/>
              <a:ext cx="2540" cy="519"/>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zh-CN" altLang="en-US" sz="4800" b="1" kern="1200" cap="none" spc="0" normalizeH="0" baseline="0" noProof="0">
                  <a:effectLst>
                    <a:outerShdw blurRad="38100" dist="38100" dir="2700000" algn="tl">
                      <a:srgbClr val="C0C0C0"/>
                    </a:outerShdw>
                  </a:effectLst>
                  <a:latin typeface="Verdana" panose="020B0604030504040204" pitchFamily="34" charset="0"/>
                  <a:ea typeface="隶书" panose="02010509060101010101" pitchFamily="49" charset="-122"/>
                  <a:cs typeface="+mn-cs"/>
                </a:rPr>
                <a:t>课 后 练 习</a:t>
              </a:r>
            </a:p>
          </p:txBody>
        </p:sp>
        <p:pic>
          <p:nvPicPr>
            <p:cNvPr id="26633" name="Picture 18" descr="jcjs-1_r02_c02"/>
            <p:cNvPicPr>
              <a:picLocks noChangeAspect="1"/>
            </p:cNvPicPr>
            <p:nvPr/>
          </p:nvPicPr>
          <p:blipFill>
            <a:blip r:embed="rId3" cstate="print">
              <a:clrChange>
                <a:clrFrom>
                  <a:srgbClr val="E7DCBB"/>
                </a:clrFrom>
                <a:clrTo>
                  <a:srgbClr val="E7DCBB">
                    <a:alpha val="0"/>
                  </a:srgbClr>
                </a:clrTo>
              </a:clrChange>
              <a:lum contrast="6000"/>
            </a:blip>
            <a:srcRect l="4778" t="74971" r="83040" b="3659"/>
            <a:stretch>
              <a:fillRect/>
            </a:stretch>
          </p:blipFill>
          <p:spPr>
            <a:xfrm>
              <a:off x="204" y="527"/>
              <a:ext cx="363" cy="590"/>
            </a:xfrm>
            <a:prstGeom prst="rect">
              <a:avLst/>
            </a:prstGeom>
            <a:noFill/>
            <a:ln w="9525">
              <a:noFill/>
            </a:ln>
          </p:spPr>
        </p:pic>
      </p:grpSp>
      <p:sp>
        <p:nvSpPr>
          <p:cNvPr id="26627" name="文本框 1"/>
          <p:cNvSpPr txBox="1"/>
          <p:nvPr/>
        </p:nvSpPr>
        <p:spPr>
          <a:xfrm>
            <a:off x="996950" y="1743075"/>
            <a:ext cx="7032625" cy="1630363"/>
          </a:xfrm>
          <a:prstGeom prst="rect">
            <a:avLst/>
          </a:prstGeom>
          <a:noFill/>
          <a:ln w="9525">
            <a:noFill/>
          </a:ln>
        </p:spPr>
        <p:txBody>
          <a:bodyPr>
            <a:spAutoFit/>
          </a:bodyPr>
          <a:lstStyle/>
          <a:p>
            <a:r>
              <a:rPr lang="en-US" altLang="zh-CN" sz="2000" b="1" dirty="0">
                <a:solidFill>
                  <a:schemeClr val="tx2"/>
                </a:solidFill>
                <a:latin typeface="黑体" panose="02010600030101010101" pitchFamily="49" charset="-122"/>
                <a:ea typeface="黑体" panose="02010600030101010101" pitchFamily="49" charset="-122"/>
              </a:rPr>
              <a:t>1.</a:t>
            </a:r>
            <a:r>
              <a:rPr lang="zh-CN" altLang="en-US" sz="2000" b="1" dirty="0">
                <a:solidFill>
                  <a:schemeClr val="tx2"/>
                </a:solidFill>
                <a:latin typeface="黑体" panose="02010600030101010101" pitchFamily="49" charset="-122"/>
                <a:ea typeface="黑体" panose="02010600030101010101" pitchFamily="49" charset="-122"/>
              </a:rPr>
              <a:t> </a:t>
            </a:r>
            <a:r>
              <a:rPr lang="zh-CN" altLang="en-US" sz="2000" b="1" dirty="0">
                <a:latin typeface="宋体" panose="02010600030101010101" pitchFamily="2" charset="-122"/>
              </a:rPr>
              <a:t>“任何生物如果以任何方式发生微小但有利于自己的变异，它在复杂却时常变化的生活条件下，就会获得较好的生存机会，因而它就自然被选择。”提出这一理论的是（      ）</a:t>
            </a:r>
          </a:p>
          <a:p>
            <a:r>
              <a:rPr lang="zh-CN" altLang="en-US" sz="2000" b="1" dirty="0">
                <a:latin typeface="宋体" panose="02010600030101010101" pitchFamily="2" charset="-122"/>
              </a:rPr>
              <a:t>A．牛顿               B．爱迪生          </a:t>
            </a:r>
          </a:p>
          <a:p>
            <a:r>
              <a:rPr lang="zh-CN" altLang="en-US" sz="2000" b="1" dirty="0">
                <a:latin typeface="宋体" panose="02010600030101010101" pitchFamily="2" charset="-122"/>
              </a:rPr>
              <a:t>C．达尔文             D．爱因斯坦</a:t>
            </a:r>
          </a:p>
        </p:txBody>
      </p:sp>
      <p:pic>
        <p:nvPicPr>
          <p:cNvPr id="68614" name="Picture 6" descr="MISC031"/>
          <p:cNvPicPr>
            <a:picLocks noChangeAspect="1"/>
          </p:cNvPicPr>
          <p:nvPr/>
        </p:nvPicPr>
        <p:blipFill>
          <a:blip r:embed="rId4" cstate="print">
            <a:clrChange>
              <a:clrFrom>
                <a:srgbClr val="0FA0FF"/>
              </a:clrFrom>
              <a:clrTo>
                <a:srgbClr val="0FA0FF">
                  <a:alpha val="0"/>
                </a:srgbClr>
              </a:clrTo>
            </a:clrChange>
          </a:blip>
          <a:stretch>
            <a:fillRect/>
          </a:stretch>
        </p:blipFill>
        <p:spPr>
          <a:xfrm>
            <a:off x="996950" y="2919413"/>
            <a:ext cx="587375" cy="587375"/>
          </a:xfrm>
          <a:prstGeom prst="rect">
            <a:avLst/>
          </a:prstGeom>
          <a:noFill/>
          <a:ln w="9525">
            <a:noFill/>
          </a:ln>
        </p:spPr>
      </p:pic>
      <p:sp>
        <p:nvSpPr>
          <p:cNvPr id="26629" name="文本框 2"/>
          <p:cNvSpPr txBox="1"/>
          <p:nvPr/>
        </p:nvSpPr>
        <p:spPr>
          <a:xfrm>
            <a:off x="996950" y="3656013"/>
            <a:ext cx="7747000" cy="1444625"/>
          </a:xfrm>
          <a:prstGeom prst="rect">
            <a:avLst/>
          </a:prstGeom>
          <a:noFill/>
          <a:ln w="9525">
            <a:noFill/>
          </a:ln>
        </p:spPr>
        <p:txBody>
          <a:bodyPr>
            <a:spAutoFit/>
          </a:bodyPr>
          <a:lstStyle/>
          <a:p>
            <a:pPr>
              <a:spcBef>
                <a:spcPct val="20000"/>
              </a:spcBef>
              <a:buClr>
                <a:schemeClr val="folHlink"/>
              </a:buClr>
              <a:buSzPct val="60000"/>
              <a:buFont typeface="Wingdings" panose="05000000000000000000" pitchFamily="2" charset="2"/>
              <a:buNone/>
            </a:pPr>
            <a:r>
              <a:rPr lang="zh-CN" altLang="en-US" sz="2000" b="1" dirty="0">
                <a:latin typeface="黑体" panose="02010600030101010101" pitchFamily="49" charset="-122"/>
                <a:ea typeface="黑体" panose="02010600030101010101" pitchFamily="49" charset="-122"/>
              </a:rPr>
              <a:t>2.</a:t>
            </a:r>
            <a:r>
              <a:rPr lang="zh-CN" altLang="en-US" sz="2000" b="1" dirty="0">
                <a:latin typeface="宋体" panose="02010600030101010101" pitchFamily="2" charset="-122"/>
              </a:rPr>
              <a:t>恩格斯: 巴尔扎克，我认为他是比过去、现在和未来的一切左拉都要伟大得多的现实主义大师。他的代表作品是（    ） </a:t>
            </a:r>
          </a:p>
          <a:p>
            <a:pPr>
              <a:spcBef>
                <a:spcPct val="20000"/>
              </a:spcBef>
              <a:buClr>
                <a:schemeClr val="folHlink"/>
              </a:buClr>
              <a:buSzPct val="60000"/>
              <a:buFont typeface="Wingdings" panose="05000000000000000000" pitchFamily="2" charset="2"/>
              <a:buNone/>
            </a:pPr>
            <a:r>
              <a:rPr lang="zh-CN" altLang="en-US" sz="2000" b="1" dirty="0">
                <a:latin typeface="宋体" panose="02010600030101010101" pitchFamily="2" charset="-122"/>
              </a:rPr>
              <a:t>A.《命运交响曲》        B.《人间喜剧》        </a:t>
            </a:r>
          </a:p>
          <a:p>
            <a:pPr>
              <a:spcBef>
                <a:spcPct val="20000"/>
              </a:spcBef>
              <a:buClr>
                <a:schemeClr val="folHlink"/>
              </a:buClr>
              <a:buSzPct val="60000"/>
              <a:buFont typeface="Wingdings" panose="05000000000000000000" pitchFamily="2" charset="2"/>
              <a:buNone/>
            </a:pPr>
            <a:r>
              <a:rPr lang="zh-CN" altLang="en-US" sz="2000" b="1" dirty="0">
                <a:latin typeface="宋体" panose="02010600030101010101" pitchFamily="2" charset="-122"/>
              </a:rPr>
              <a:t>C.《物种起源》          D.《战争与和平》</a:t>
            </a:r>
          </a:p>
        </p:txBody>
      </p:sp>
      <p:pic>
        <p:nvPicPr>
          <p:cNvPr id="4" name="Picture 6" descr="MISC031"/>
          <p:cNvPicPr>
            <a:picLocks noChangeAspect="1"/>
          </p:cNvPicPr>
          <p:nvPr/>
        </p:nvPicPr>
        <p:blipFill>
          <a:blip r:embed="rId5" cstate="print">
            <a:clrChange>
              <a:clrFrom>
                <a:srgbClr val="0FA0FF"/>
              </a:clrFrom>
              <a:clrTo>
                <a:srgbClr val="0FA0FF">
                  <a:alpha val="0"/>
                </a:srgbClr>
              </a:clrTo>
            </a:clrChange>
          </a:blip>
          <a:stretch>
            <a:fillRect/>
          </a:stretch>
        </p:blipFill>
        <p:spPr>
          <a:xfrm>
            <a:off x="4027488" y="4303713"/>
            <a:ext cx="587375" cy="4953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8614"/>
                                        </p:tgtEl>
                                        <p:attrNameLst>
                                          <p:attrName>style.visibility</p:attrName>
                                        </p:attrNameLst>
                                      </p:cBhvr>
                                      <p:to>
                                        <p:strVal val="visible"/>
                                      </p:to>
                                    </p:set>
                                    <p:animEffect transition="in" filter="slide(fromBottom)">
                                      <p:cBhvr>
                                        <p:cTn id="7" dur="500"/>
                                        <p:tgtEl>
                                          <p:spTgt spid="68614"/>
                                        </p:tgtEl>
                                      </p:cBhvr>
                                    </p:animEffect>
                                  </p:childTnLst>
                                  <p:subTnLst>
                                    <p:audio>
                                      <p:cMediaNode>
                                        <p:cTn display="0" masterRel="sameClick">
                                          <p:stCondLst>
                                            <p:cond evt="begin" delay="0">
                                              <p:tn val="5"/>
                                            </p:cond>
                                          </p:stCondLst>
                                          <p:endCondLst>
                                            <p:cond evt="onStopAudio" delay="0">
                                              <p:tgtEl>
                                                <p:sldTgt/>
                                              </p:tgtEl>
                                            </p:cond>
                                          </p:endCondLst>
                                        </p:cTn>
                                        <p:tgtEl>
                                          <p:sndTgt r:embed="rId2" name="applause.wav"/>
                                        </p:tgtEl>
                                      </p:cMediaNode>
                                    </p:audio>
                                  </p:sub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lide(fromBottom)">
                                      <p:cBhvr>
                                        <p:cTn id="12" dur="500"/>
                                        <p:tgtEl>
                                          <p:spTgt spid="4"/>
                                        </p:tgtEl>
                                      </p:cBhvr>
                                    </p:animEffect>
                                  </p:childTnLst>
                                  <p:subTnLst>
                                    <p:audio>
                                      <p:cMediaNode>
                                        <p:cTn display="0" masterRel="sameClick">
                                          <p:stCondLst>
                                            <p:cond evt="begin" delay="0">
                                              <p:tn val="10"/>
                                            </p:cond>
                                          </p:stCondLst>
                                          <p:endCondLst>
                                            <p:cond evt="onStopAudio" delay="0">
                                              <p:tgtEl>
                                                <p:sldTgt/>
                                              </p:tgtEl>
                                            </p:cond>
                                          </p:endCondLst>
                                        </p:cTn>
                                        <p:tgtEl>
                                          <p:sndTgt r:embed="rId2"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06400" y="776288"/>
            <a:ext cx="8210550" cy="1581142"/>
          </a:xfrm>
        </p:spPr>
        <p:txBody>
          <a:bodyPr>
            <a:normAutofit fontScale="90000"/>
          </a:bodyPr>
          <a:lstStyle/>
          <a:p>
            <a:r>
              <a:rPr lang="zh-CN" altLang="zh-CN" dirty="0" smtClean="0"/>
              <a:t/>
            </a:r>
            <a:br>
              <a:rPr lang="zh-CN" altLang="zh-CN" dirty="0" smtClean="0"/>
            </a:br>
            <a:r>
              <a:rPr lang="en-US" altLang="zh-CN" dirty="0" smtClean="0"/>
              <a:t> </a:t>
            </a:r>
            <a:r>
              <a:rPr lang="en-US" altLang="zh-CN" sz="2400" dirty="0" smtClean="0"/>
              <a:t>3.</a:t>
            </a:r>
            <a:r>
              <a:rPr lang="zh-CN" altLang="zh-CN" sz="2400" dirty="0" smtClean="0"/>
              <a:t>“苹果落地”是一种司空见惯的自然现象</a:t>
            </a:r>
            <a:r>
              <a:rPr lang="en-US" altLang="zh-CN" sz="2400" dirty="0" smtClean="0"/>
              <a:t>,</a:t>
            </a:r>
            <a:r>
              <a:rPr lang="zh-CN" altLang="zh-CN" sz="2400" dirty="0" smtClean="0"/>
              <a:t>却引发了一位科学家的思考</a:t>
            </a:r>
            <a:r>
              <a:rPr lang="en-US" altLang="zh-CN" sz="2400" dirty="0" smtClean="0"/>
              <a:t>,</a:t>
            </a:r>
            <a:r>
              <a:rPr lang="zh-CN" altLang="zh-CN" sz="2400" dirty="0" smtClean="0"/>
              <a:t>并促成了项科学发现的问世。这位科学家和这项科学发现是</a:t>
            </a:r>
            <a:r>
              <a:rPr lang="zh-CN" altLang="zh-CN" dirty="0" smtClean="0"/>
              <a:t/>
            </a:r>
            <a:br>
              <a:rPr lang="zh-CN" altLang="zh-CN" dirty="0" smtClean="0"/>
            </a:br>
            <a:endParaRPr lang="zh-CN" altLang="en-US" dirty="0"/>
          </a:p>
        </p:txBody>
      </p:sp>
      <p:sp>
        <p:nvSpPr>
          <p:cNvPr id="3" name="竖排文字占位符 2"/>
          <p:cNvSpPr>
            <a:spLocks noGrp="1"/>
          </p:cNvSpPr>
          <p:nvPr>
            <p:ph type="body" orient="vert" idx="1"/>
          </p:nvPr>
        </p:nvSpPr>
        <p:spPr>
          <a:xfrm>
            <a:off x="395288" y="2357430"/>
            <a:ext cx="8229600" cy="3808420"/>
          </a:xfrm>
        </p:spPr>
        <p:txBody>
          <a:bodyPr/>
          <a:lstStyle/>
          <a:p>
            <a:r>
              <a:rPr lang="en-US" altLang="zh-CN" dirty="0" smtClean="0"/>
              <a:t>A</a:t>
            </a:r>
            <a:r>
              <a:rPr lang="en-US" altLang="zh-CN" dirty="0" smtClean="0"/>
              <a:t>.</a:t>
            </a:r>
            <a:r>
              <a:rPr lang="zh-CN" altLang="zh-CN" dirty="0" smtClean="0"/>
              <a:t>牛顿—微积分</a:t>
            </a:r>
            <a:r>
              <a:rPr lang="zh-CN" altLang="zh-CN" dirty="0" smtClean="0"/>
              <a:t>学</a:t>
            </a:r>
            <a:endParaRPr lang="en-US" altLang="zh-CN" dirty="0" smtClean="0"/>
          </a:p>
          <a:p>
            <a:r>
              <a:rPr lang="en-US" altLang="zh-CN" dirty="0" smtClean="0"/>
              <a:t>B.</a:t>
            </a:r>
            <a:r>
              <a:rPr lang="zh-CN" altLang="zh-CN" dirty="0" smtClean="0"/>
              <a:t>牛顿—一万有</a:t>
            </a:r>
            <a:r>
              <a:rPr lang="zh-CN" altLang="zh-CN" dirty="0" smtClean="0"/>
              <a:t>引</a:t>
            </a:r>
            <a:endParaRPr lang="zh-CN" altLang="zh-CN" dirty="0" smtClean="0"/>
          </a:p>
          <a:p>
            <a:r>
              <a:rPr lang="en-US" altLang="zh-CN" dirty="0" smtClean="0"/>
              <a:t>C.</a:t>
            </a:r>
            <a:r>
              <a:rPr lang="zh-CN" altLang="zh-CN" dirty="0" smtClean="0"/>
              <a:t>达尔文一一生物进化</a:t>
            </a:r>
            <a:r>
              <a:rPr lang="zh-CN" altLang="zh-CN" dirty="0" smtClean="0"/>
              <a:t>论</a:t>
            </a:r>
            <a:endParaRPr lang="en-US" altLang="zh-CN" dirty="0" smtClean="0"/>
          </a:p>
          <a:p>
            <a:r>
              <a:rPr lang="en-US" altLang="zh-CN" dirty="0" smtClean="0"/>
              <a:t>D.</a:t>
            </a:r>
            <a:r>
              <a:rPr lang="zh-CN" altLang="zh-CN" dirty="0" smtClean="0"/>
              <a:t>爱因斯坦—相对论</a:t>
            </a:r>
            <a:endParaRPr lang="zh-CN" altLang="en-US" dirty="0"/>
          </a:p>
        </p:txBody>
      </p:sp>
      <p:sp>
        <p:nvSpPr>
          <p:cNvPr id="4" name="爆炸形 1 3"/>
          <p:cNvSpPr/>
          <p:nvPr/>
        </p:nvSpPr>
        <p:spPr>
          <a:xfrm>
            <a:off x="2500298" y="1785926"/>
            <a:ext cx="500066" cy="50006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FF0000"/>
                </a:solidFill>
              </a:rPr>
              <a:t>B</a:t>
            </a:r>
            <a:endParaRPr lang="zh-CN" altLang="en-US" sz="3200" dirty="0">
              <a:solidFill>
                <a:srgbClr val="FF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85800" y="4500570"/>
            <a:ext cx="7772400" cy="1643074"/>
          </a:xfrm>
        </p:spPr>
        <p:txBody>
          <a:bodyPr>
            <a:normAutofit fontScale="90000"/>
          </a:bodyPr>
          <a:lstStyle/>
          <a:p>
            <a:r>
              <a:rPr lang="zh-CN" altLang="zh-CN" sz="2800" dirty="0" smtClean="0">
                <a:solidFill>
                  <a:srgbClr val="FFC000"/>
                </a:solidFill>
              </a:rPr>
              <a:t>材</a:t>
            </a:r>
            <a:r>
              <a:rPr lang="zh-CN" altLang="zh-CN" sz="2800" dirty="0" smtClean="0">
                <a:solidFill>
                  <a:srgbClr val="FFC000"/>
                </a:solidFill>
              </a:rPr>
              <a:t>料</a:t>
            </a:r>
            <a:r>
              <a:rPr lang="zh-CN" altLang="zh-CN" sz="2800" dirty="0" smtClean="0">
                <a:solidFill>
                  <a:srgbClr val="FFC000"/>
                </a:solidFill>
              </a:rPr>
              <a:t>题</a:t>
            </a:r>
            <a:r>
              <a:rPr lang="zh-CN" altLang="en-US" sz="2800" dirty="0" smtClean="0">
                <a:solidFill>
                  <a:srgbClr val="FFC000"/>
                </a:solidFill>
              </a:rPr>
              <a:t>：</a:t>
            </a:r>
            <a:r>
              <a:rPr lang="zh-CN" altLang="zh-CN" sz="2800" dirty="0" smtClean="0"/>
              <a:t/>
            </a:r>
            <a:br>
              <a:rPr lang="zh-CN" altLang="zh-CN" sz="2800" dirty="0" smtClean="0"/>
            </a:br>
            <a:r>
              <a:rPr lang="zh-CN" altLang="en-US" sz="2800" dirty="0" smtClean="0">
                <a:solidFill>
                  <a:srgbClr val="00B0F0"/>
                </a:solidFill>
              </a:rPr>
              <a:t>上</a:t>
            </a:r>
            <a:r>
              <a:rPr lang="zh-CN" altLang="zh-CN" sz="2800" dirty="0" smtClean="0">
                <a:solidFill>
                  <a:srgbClr val="00B0F0"/>
                </a:solidFill>
              </a:rPr>
              <a:t>面</a:t>
            </a:r>
            <a:r>
              <a:rPr lang="zh-CN" altLang="zh-CN" sz="2800" dirty="0" smtClean="0">
                <a:solidFill>
                  <a:srgbClr val="00B0F0"/>
                </a:solidFill>
              </a:rPr>
              <a:t>一副油画的作者是谁，油画名是什么，作者是如何通过这一作品表达对生活怎样的态度？</a:t>
            </a:r>
            <a:r>
              <a:rPr lang="zh-CN" altLang="zh-CN" sz="2800" dirty="0" smtClean="0"/>
              <a:t> </a:t>
            </a:r>
            <a:r>
              <a:rPr lang="zh-CN" altLang="zh-CN" dirty="0" smtClean="0"/>
              <a:t/>
            </a:r>
            <a:br>
              <a:rPr lang="zh-CN" altLang="zh-CN" dirty="0" smtClean="0"/>
            </a:br>
            <a:endParaRPr lang="zh-CN" altLang="en-US" dirty="0"/>
          </a:p>
        </p:txBody>
      </p:sp>
      <p:sp>
        <p:nvSpPr>
          <p:cNvPr id="3" name="文本占位符 2"/>
          <p:cNvSpPr>
            <a:spLocks noGrp="1"/>
          </p:cNvSpPr>
          <p:nvPr>
            <p:ph type="body" idx="1"/>
          </p:nvPr>
        </p:nvSpPr>
        <p:spPr>
          <a:xfrm>
            <a:off x="685800" y="2928934"/>
            <a:ext cx="7772400" cy="1500198"/>
          </a:xfrm>
        </p:spPr>
        <p:txBody>
          <a:bodyPr>
            <a:normAutofit/>
          </a:bodyPr>
          <a:lstStyle/>
          <a:p>
            <a:r>
              <a:rPr lang="zh-CN" altLang="zh-CN" sz="1800" dirty="0" smtClean="0">
                <a:solidFill>
                  <a:srgbClr val="0066FF"/>
                </a:solidFill>
              </a:rPr>
              <a:t>梵 高《向日葵》</a:t>
            </a:r>
            <a:r>
              <a:rPr lang="en-US" altLang="zh-CN" sz="1800" dirty="0" smtClean="0">
                <a:solidFill>
                  <a:srgbClr val="0066FF"/>
                </a:solidFill>
              </a:rPr>
              <a:t>1987</a:t>
            </a:r>
            <a:r>
              <a:rPr lang="zh-CN" altLang="zh-CN" sz="1800" dirty="0" smtClean="0">
                <a:solidFill>
                  <a:srgbClr val="0066FF"/>
                </a:solidFill>
              </a:rPr>
              <a:t>年</a:t>
            </a:r>
            <a:r>
              <a:rPr lang="en-US" altLang="zh-CN" sz="1800" dirty="0" smtClean="0">
                <a:solidFill>
                  <a:srgbClr val="0066FF"/>
                </a:solidFill>
              </a:rPr>
              <a:t>3990</a:t>
            </a:r>
            <a:r>
              <a:rPr lang="zh-CN" altLang="zh-CN" sz="1800" dirty="0" smtClean="0">
                <a:solidFill>
                  <a:srgbClr val="0066FF"/>
                </a:solidFill>
              </a:rPr>
              <a:t>万美元价格， 创下了当时世界油画价格之最。《向日葵》画面艳丽而又和谐、优雅，每朵葵花好似燃烧的火焰，花瓣叶则像跳跃的火苗。画家运用有力的笔触和强烈的色彩对比来表达他对生活的无比热爱。</a:t>
            </a:r>
          </a:p>
          <a:p>
            <a:endParaRPr lang="zh-CN" altLang="en-US" dirty="0"/>
          </a:p>
        </p:txBody>
      </p:sp>
      <p:pic>
        <p:nvPicPr>
          <p:cNvPr id="4" name="图片 3"/>
          <p:cNvPicPr/>
          <p:nvPr/>
        </p:nvPicPr>
        <p:blipFill>
          <a:blip r:embed="rId2" cstate="print"/>
          <a:srcRect/>
          <a:stretch>
            <a:fillRect/>
          </a:stretch>
        </p:blipFill>
        <p:spPr bwMode="auto">
          <a:xfrm>
            <a:off x="5143504" y="285728"/>
            <a:ext cx="2571768" cy="2571769"/>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七角星 2"/>
          <p:cNvSpPr/>
          <p:nvPr/>
        </p:nvSpPr>
        <p:spPr>
          <a:xfrm>
            <a:off x="2714612" y="1714488"/>
            <a:ext cx="3857652" cy="3857652"/>
          </a:xfrm>
          <a:prstGeom prst="star7">
            <a:avLst>
              <a:gd name="adj" fmla="val 50000"/>
              <a:gd name="hf" fmla="val 102572"/>
              <a:gd name="vf" fmla="val 1052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p>
        </p:txBody>
      </p:sp>
      <p:sp>
        <p:nvSpPr>
          <p:cNvPr id="4" name="矩形 3"/>
          <p:cNvSpPr/>
          <p:nvPr/>
        </p:nvSpPr>
        <p:spPr>
          <a:xfrm>
            <a:off x="3143240" y="3429000"/>
            <a:ext cx="2216796" cy="923330"/>
          </a:xfrm>
          <a:prstGeom prst="rect">
            <a:avLst/>
          </a:prstGeom>
          <a:noFill/>
        </p:spPr>
        <p:txBody>
          <a:bodyPr wrap="square" lIns="91440" tIns="45720" rIns="91440" bIns="45720">
            <a:spAutoFit/>
          </a:bodyPr>
          <a:lstStyle/>
          <a:p>
            <a:pPr algn="ctr"/>
            <a:r>
              <a:rPr lang="zh-CN" altLang="en-US" sz="5400" b="1" cap="none" spc="0" dirty="0" smtClean="0">
                <a:ln w="18000">
                  <a:solidFill>
                    <a:srgbClr val="FF0000"/>
                  </a:solidFill>
                  <a:prstDash val="solid"/>
                  <a:miter lim="800000"/>
                </a:ln>
                <a:noFill/>
                <a:effectLst>
                  <a:outerShdw blurRad="25500" dist="23000" dir="7020000" algn="tl">
                    <a:srgbClr val="000000">
                      <a:alpha val="50000"/>
                    </a:srgbClr>
                  </a:outerShdw>
                </a:effectLst>
              </a:rPr>
              <a:t>谢 谢</a:t>
            </a:r>
            <a:endParaRPr lang="zh-CN" altLang="en-US" sz="5400" b="1" cap="none" spc="0" dirty="0">
              <a:ln w="18000">
                <a:solidFill>
                  <a:srgbClr val="FF0000"/>
                </a:solidFill>
                <a:prstDash val="solid"/>
                <a:miter lim="800000"/>
              </a:ln>
              <a:noFill/>
              <a:effectLst>
                <a:outerShdw blurRad="25500" dist="23000" dir="7020000" algn="tl">
                  <a:srgbClr val="000000">
                    <a:alpha val="50000"/>
                  </a:srgbClr>
                </a:outerShdw>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行云流水">
  <a:themeElements>
    <a:clrScheme name="行云流水">
      <a:dk1>
        <a:sysClr val="windowText" lastClr="000000"/>
      </a:dk1>
      <a:lt1>
        <a:sysClr val="window" lastClr="FFFFFF"/>
      </a:lt1>
      <a:dk2>
        <a:srgbClr val="411401"/>
      </a:dk2>
      <a:lt2>
        <a:srgbClr val="FFE6E6"/>
      </a:lt2>
      <a:accent1>
        <a:srgbClr val="A24A48"/>
      </a:accent1>
      <a:accent2>
        <a:srgbClr val="B2935C"/>
      </a:accent2>
      <a:accent3>
        <a:srgbClr val="6A9A9A"/>
      </a:accent3>
      <a:accent4>
        <a:srgbClr val="B2B787"/>
      </a:accent4>
      <a:accent5>
        <a:srgbClr val="91644B"/>
      </a:accent5>
      <a:accent6>
        <a:srgbClr val="654A76"/>
      </a:accent6>
      <a:hlink>
        <a:srgbClr val="00A800"/>
      </a:hlink>
      <a:folHlink>
        <a:srgbClr val="FF00FF"/>
      </a:folHlink>
    </a:clrScheme>
    <a:fontScheme name="行云流水">
      <a:majorFont>
        <a:latin typeface="Cambria"/>
        <a:ea typeface=""/>
        <a:cs typeface=""/>
        <a:font script="Jpan" typeface="ＭＳ Ｐゴシック"/>
        <a:font script="Hang" typeface="맑은 고딕"/>
        <a:font script="Hans" typeface="华文行楷"/>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alibri"/>
        <a:ea typeface=""/>
        <a:cs typeface=""/>
        <a:font script="Jpan" typeface="ＭＳ Ｐ明朝"/>
        <a:font script="Hang" typeface="HY견명조"/>
        <a:font script="Hans" typeface="华文行楷"/>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行云流水">
      <a:fillStyleLst>
        <a:solidFill>
          <a:schemeClr val="phClr"/>
        </a:solidFill>
        <a:gradFill rotWithShape="1">
          <a:gsLst>
            <a:gs pos="0">
              <a:schemeClr val="phClr">
                <a:tint val="90000"/>
                <a:satMod val="130000"/>
              </a:schemeClr>
            </a:gs>
            <a:gs pos="50000">
              <a:schemeClr val="phClr">
                <a:tint val="45000"/>
                <a:satMod val="220000"/>
              </a:schemeClr>
            </a:gs>
            <a:gs pos="100000">
              <a:schemeClr val="phClr">
                <a:tint val="90000"/>
                <a:satMod val="130000"/>
              </a:schemeClr>
            </a:gs>
          </a:gsLst>
          <a:lin ang="5400000" scaled="1"/>
        </a:gradFill>
        <a:gradFill rotWithShape="1">
          <a:gsLst>
            <a:gs pos="0">
              <a:schemeClr val="phClr">
                <a:tint val="100000"/>
                <a:shade val="90000"/>
                <a:hueMod val="100000"/>
                <a:satMod val="200000"/>
              </a:schemeClr>
            </a:gs>
            <a:gs pos="50000">
              <a:schemeClr val="phClr">
                <a:tint val="100000"/>
                <a:shade val="60000"/>
                <a:hueMod val="100000"/>
                <a:satMod val="180000"/>
              </a:schemeClr>
            </a:gs>
            <a:gs pos="100000">
              <a:schemeClr val="phClr">
                <a:tint val="100000"/>
                <a:shade val="90000"/>
                <a:hueMod val="100000"/>
                <a:satMod val="200000"/>
              </a:schemeClr>
            </a:gs>
          </a:gsLst>
          <a:lin ang="5400000" scaled="1"/>
        </a:grad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50600">
              <a:schemeClr val="phClr">
                <a:alpha val="40000"/>
              </a:schemeClr>
            </a:glow>
          </a:effectLst>
        </a:effectStyle>
        <a:effectStyle>
          <a:effectLst>
            <a:glow rad="101600">
              <a:schemeClr val="phClr">
                <a:alpha val="60000"/>
              </a:schemeClr>
            </a:glow>
          </a:effectLst>
          <a:scene3d>
            <a:camera prst="isometricLeftDown" fov="0">
              <a:rot lat="0" lon="0" rev="0"/>
            </a:camera>
            <a:lightRig rig="harsh" dir="tl">
              <a:rot lat="0" lon="0" rev="14280000"/>
            </a:lightRig>
          </a:scene3d>
          <a:sp3d prstMaterial="flat">
            <a:bevelT w="38100" h="50800" prst="softRound"/>
          </a:sp3d>
        </a:effectStyle>
        <a:effectStyle>
          <a:effectLst>
            <a:glow>
              <a:schemeClr val="phClr"/>
            </a:glow>
          </a:effectLst>
          <a:scene3d>
            <a:camera prst="isometricLeftDown">
              <a:rot lat="0" lon="0" rev="0"/>
            </a:camera>
            <a:lightRig rig="harsh" dir="tl">
              <a:rot lat="0" lon="0" rev="14280000"/>
            </a:lightRig>
          </a:scene3d>
          <a:sp3d extrusionH="63500" contourW="38100" prstMaterial="flat">
            <a:bevelT w="50800" h="63500" prst="softRound"/>
            <a:contourClr>
              <a:schemeClr val="phClr">
                <a:tint val="5"/>
                <a:satMod val="130000"/>
              </a:schemeClr>
            </a:contourClr>
          </a:sp3d>
        </a:effectStyle>
      </a:effectStyleLst>
      <a:bgFillStyleLst>
        <a:solidFill>
          <a:schemeClr val="phClr"/>
        </a:solidFill>
        <a:gradFill rotWithShape="1">
          <a:gsLst>
            <a:gs pos="0">
              <a:schemeClr val="phClr">
                <a:tint val="100000"/>
                <a:shade val="80000"/>
                <a:hueMod val="100000"/>
                <a:satMod val="300000"/>
              </a:schemeClr>
            </a:gs>
            <a:gs pos="72000">
              <a:schemeClr val="phClr">
                <a:tint val="100000"/>
                <a:shade val="100000"/>
                <a:hueMod val="100000"/>
                <a:satMod val="100000"/>
              </a:schemeClr>
            </a:gs>
            <a:gs pos="81000">
              <a:schemeClr val="phClr">
                <a:tint val="98000"/>
                <a:shade val="100000"/>
                <a:hueMod val="100000"/>
                <a:satMod val="150000"/>
              </a:schemeClr>
            </a:gs>
            <a:gs pos="100000">
              <a:schemeClr val="phClr">
                <a:tint val="100000"/>
                <a:shade val="100000"/>
                <a:hueMod val="100000"/>
                <a:satMod val="200000"/>
              </a:schemeClr>
            </a:gs>
          </a:gsLst>
          <a:lin ang="16200000" scaled="1"/>
        </a:gradFill>
        <a:blipFill>
          <a:blip xmlns:r="http://schemas.openxmlformats.org/officeDocument/2006/relationships" r:embed="rId1">
            <a:duotone>
              <a:schemeClr val="phClr">
                <a:tint val="100000"/>
                <a:shade val="39000"/>
                <a:hueMod val="100000"/>
                <a:satMod val="150000"/>
              </a:schemeClr>
              <a:schemeClr val="phClr">
                <a:tint val="90000"/>
                <a:shade val="100000"/>
                <a:hueMod val="100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Calligraphy</Template>
  <TotalTime>80</TotalTime>
  <Words>1764</Words>
  <PresentationFormat>全屏显示(4:3)</PresentationFormat>
  <Paragraphs>114</Paragraphs>
  <Slides>23</Slides>
  <Notes>0</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行云流水</vt:lpstr>
      <vt:lpstr>幻灯片 1</vt:lpstr>
      <vt:lpstr>幻灯片 2</vt:lpstr>
      <vt:lpstr>学习重点难点</vt:lpstr>
      <vt:lpstr>幻灯片 4</vt:lpstr>
      <vt:lpstr>幻灯片 5</vt:lpstr>
      <vt:lpstr>牛顿的三大成就</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  3.“苹果落地”是一种司空见惯的自然现象,却引发了一位科学家的思考,并促成了项科学发现的问世。这位科学家和这项科学发现是 </vt:lpstr>
      <vt:lpstr>材料题： 上面一副油画的作者是谁，油画名是什么，作者是如何通过这一作品表达对生活怎样的态度？  </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2010-11-10T13:02:00Z</dcterms:created>
  <dcterms:modified xsi:type="dcterms:W3CDTF">2018-11-01T12:18:02Z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2052-11.1.0.7881</vt:lpwstr>
  </property>
</Properties>
</file>