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gif" ContentType="image/gi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63" r:id="rId4"/>
    <p:sldId id="258" r:id="rId5"/>
    <p:sldId id="264" r:id="rId6"/>
    <p:sldId id="257" r:id="rId7"/>
    <p:sldId id="256" r:id="rId8"/>
    <p:sldId id="265" r:id="rId9"/>
    <p:sldId id="267" r:id="rId10"/>
    <p:sldId id="273" r:id="rId11"/>
    <p:sldId id="292" r:id="rId12"/>
    <p:sldId id="291" r:id="rId13"/>
    <p:sldId id="293" r:id="rId14"/>
    <p:sldId id="294" r:id="rId15"/>
    <p:sldId id="295" r:id="rId16"/>
    <p:sldId id="268" r:id="rId17"/>
    <p:sldId id="269" r:id="rId18"/>
    <p:sldId id="280" r:id="rId19"/>
    <p:sldId id="270" r:id="rId20"/>
    <p:sldId id="272" r:id="rId21"/>
    <p:sldId id="284" r:id="rId22"/>
    <p:sldId id="271" r:id="rId23"/>
    <p:sldId id="296" r:id="rId24"/>
    <p:sldId id="285" r:id="rId25"/>
    <p:sldId id="286" r:id="rId26"/>
    <p:sldId id="281" r:id="rId27"/>
    <p:sldId id="282" r:id="rId28"/>
    <p:sldId id="297" r:id="rId29"/>
  </p:sldIdLst>
  <p:sldSz cx="12192000" cy="6858000"/>
  <p:notesSz cx="7103745" cy="10234295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.jpeg" /><Relationship Id="rId4" Type="http://schemas.openxmlformats.org/officeDocument/2006/relationships/image" Target="../media/image2.gi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1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1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1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1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4.xml" /><Relationship Id="rId3" Type="http://schemas.openxmlformats.org/officeDocument/2006/relationships/image" Target="../media/image1.jpeg" /><Relationship Id="rId4" Type="http://schemas.openxmlformats.org/officeDocument/2006/relationships/image" Target="../media/image2.gi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1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6.xml" /><Relationship Id="rId3" Type="http://schemas.openxmlformats.org/officeDocument/2006/relationships/image" Target="../media/image1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7.xml" /><Relationship Id="rId3" Type="http://schemas.openxmlformats.org/officeDocument/2006/relationships/image" Target="../media/image1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1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9.xml" /><Relationship Id="rId3" Type="http://schemas.openxmlformats.org/officeDocument/2006/relationships/image" Target="../media/image1.jpeg" /><Relationship Id="rId4" Type="http://schemas.openxmlformats.org/officeDocument/2006/relationships/image" Target="../media/image2.gi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1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1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2.xml" /><Relationship Id="rId3" Type="http://schemas.openxmlformats.org/officeDocument/2006/relationships/image" Target="../media/image1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3.xml" /><Relationship Id="rId3" Type="http://schemas.openxmlformats.org/officeDocument/2006/relationships/image" Target="../media/image1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4.xml" /><Relationship Id="rId3" Type="http://schemas.openxmlformats.org/officeDocument/2006/relationships/image" Target="../media/image1.jpeg" /><Relationship Id="rId4" Type="http://schemas.openxmlformats.org/officeDocument/2006/relationships/image" Target="../media/image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2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3" name="Rectangle 2"/>
          <p:cNvSpPr>
            <a:spLocks noGrp="1"/>
          </p:cNvSpPr>
          <p:nvPr>
            <p:ph type="ctrTitle"/>
          </p:nvPr>
        </p:nvSpPr>
        <p:spPr>
          <a:xfrm>
            <a:off x="1066165" y="401320"/>
            <a:ext cx="9561195" cy="1988820"/>
          </a:xfrm>
        </p:spPr>
        <p:txBody>
          <a:bodyPr vert="horz" wrap="square" lIns="91440" tIns="45720" rIns="91440" bIns="45720" anchor="ctr">
            <a:noAutofit/>
          </a:bodyPr>
          <a:lstStyle/>
          <a:p>
            <a:pPr algn="ctr" fontAlgn="auto">
              <a:lnSpc>
                <a:spcPct val="200000"/>
              </a:lnSpc>
            </a:pPr>
            <a:r>
              <a:rPr lang="en-US" altLang="zh-CN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国以民为本，民以食为天</a:t>
            </a:r>
            <a:r>
              <a:rPr lang="en-US" altLang="zh-CN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”</a:t>
            </a:r>
            <a:endParaRPr lang="en-US" altLang="zh-CN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微软雅黑"/>
              <a:ea typeface="微软雅黑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956310" y="3991610"/>
            <a:ext cx="119253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民生</a:t>
            </a:r>
            <a:endParaRPr lang="zh-CN" altLang="en-US" sz="3200" b="1">
              <a:solidFill>
                <a:schemeClr val="tx1"/>
              </a:solidFill>
              <a:latin typeface="微软雅黑"/>
              <a:ea typeface="微软雅黑"/>
            </a:endParaRPr>
          </a:p>
        </p:txBody>
      </p:sp>
      <p:sp>
        <p:nvSpPr>
          <p:cNvPr id="9" name="右大括号 8"/>
          <p:cNvSpPr/>
          <p:nvPr/>
        </p:nvSpPr>
        <p:spPr>
          <a:xfrm rot="10800000">
            <a:off x="2276475" y="3510280"/>
            <a:ext cx="274320" cy="1884045"/>
          </a:xfrm>
          <a:prstGeom prst="rightBrace">
            <a:avLst>
              <a:gd name="adj1" fmla="val 8333"/>
              <a:gd name="adj2" fmla="val 5001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Rectangle 27"/>
          <p:cNvSpPr/>
          <p:nvPr/>
        </p:nvSpPr>
        <p:spPr>
          <a:xfrm>
            <a:off x="2689225" y="3381375"/>
            <a:ext cx="32581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民众的管理</a:t>
            </a:r>
            <a:endParaRPr lang="zh-CN" altLang="en-US" sz="32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2689225" y="4640580"/>
            <a:ext cx="32581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民众的生活保障</a:t>
            </a:r>
            <a:endParaRPr lang="zh-CN" altLang="en-US" sz="32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5947410" y="3381375"/>
            <a:ext cx="32581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3200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（基层治理）</a:t>
            </a:r>
            <a:endParaRPr lang="zh-CN" altLang="en-US" sz="32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Rectangle 27"/>
          <p:cNvSpPr/>
          <p:nvPr/>
        </p:nvSpPr>
        <p:spPr>
          <a:xfrm>
            <a:off x="6048375" y="4640580"/>
            <a:ext cx="325818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3200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（社会保障）</a:t>
            </a:r>
            <a:endParaRPr lang="zh-CN" altLang="en-US" sz="32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  <p:bldP spid="5142" grpId="0"/>
      <p:bldP spid="9" grpId="0"/>
      <p:bldP spid="2" grpId="0"/>
      <p:bldP spid="3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46100" y="1249680"/>
            <a:ext cx="11100435" cy="452310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 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（乾隆）二十二年（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1757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年）更定保甲之法：一、顺天府五城所属村庄暨直省各州县乡村，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每户岁给门牌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十户为牌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（奇零散处，通融编列），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立牌长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十牌为甲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立甲长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；三年更代。十甲为保，立保长，一年更代。士民公举城市识字及有身家之人报官点充。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凡甲内有盗窃、邪教、赌博…</a:t>
            </a:r>
            <a:r>
              <a:rPr kumimoji="1" lang="en-US" altLang="zh-CN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聚会等事，集面生可疑、形迹诡秘之徒，责令专司查报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。户口迁移登耗，责令随时报明，于门牌内改换填给。</a:t>
            </a:r>
            <a:endParaRPr kumimoji="1" lang="zh-CN" altLang="en-US" sz="28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宋体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《清朝文献通考》卷十九《户口一》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/>
              <a:ea typeface="楷体"/>
              <a:cs typeface="楷体"/>
              <a:sym typeface="+mn-ea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285750" y="253365"/>
            <a:ext cx="68573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【中国古代基层组织形态及其功能】</a:t>
            </a:r>
            <a:endParaRPr lang="zh-CN" altLang="en-US" sz="28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4640" y="1281430"/>
            <a:ext cx="11100435" cy="18453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 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邦之委积，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以待施人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；乡里之委积，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以恤民之艰阨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；门关之委积，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以养老孤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；郊里之委积，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以待宾客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；野鄙之委积，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以待羁旅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；县都之委积，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以待凶荒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宋体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《周礼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地官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遗人》中各级机构储蓄和备荒设计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4640" y="4086860"/>
            <a:ext cx="11100435" cy="18453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 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凡鳏寡孤独及笃疾之人，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贫穷无亲属所倚，不能自存，所在官司应收养而不收养者，杖六十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；若应给衣粮而官吏尅减者，以监守自盗论。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《大明律》对救助鳏寡孤独专门的律条规定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88900" y="278765"/>
            <a:ext cx="54876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【中国古代社会救济及相关政策】</a:t>
            </a:r>
            <a:endParaRPr lang="zh-CN" altLang="en-US" sz="28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2585" y="1367155"/>
            <a:ext cx="11100435" cy="387667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范文正公，苏人也，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平生好施予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，则其亲而贫，疏而贤者，咸施之。方贵显时，置负郭常稔之田千亩，号曰义田，以养济群族。</a:t>
            </a:r>
            <a:r>
              <a:rPr kumimoji="1" lang="zh-CN" altLang="en-US" sz="28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族之人日有食，岁有衣，嫁娶凶葬，皆有赡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。择族之长而贤者一人主其计，而时出纳鄢。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以其所入，给其所聚，沛然有余而无穷。仕而家居俟代者预鄢；仕而之官者罢其给。</a:t>
            </a:r>
            <a:endParaRPr kumimoji="1" lang="zh-CN" altLang="en-US" sz="28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      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钱公辅《义田记》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88900" y="278765"/>
            <a:ext cx="54876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【中国古代社会救济及相关政策】</a:t>
            </a:r>
            <a:endParaRPr lang="zh-CN" altLang="en-US" sz="28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1468755" y="5617845"/>
            <a:ext cx="958532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唐朝：养病坊              宋朝：福田院              元：众济院</a:t>
            </a:r>
            <a:endParaRPr lang="zh-CN" altLang="en-US" sz="2800" b="1">
              <a:solidFill>
                <a:srgbClr val="FF0000"/>
              </a:solidFill>
              <a:effectLst/>
              <a:latin typeface="微软雅黑"/>
              <a:ea typeface="微软雅黑"/>
              <a:cs typeface="微软雅黑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2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3" name="Rectangle 2"/>
          <p:cNvSpPr>
            <a:spLocks noGrp="1"/>
          </p:cNvSpPr>
          <p:nvPr>
            <p:ph type="ctrTitle"/>
          </p:nvPr>
        </p:nvSpPr>
        <p:spPr>
          <a:xfrm>
            <a:off x="340995" y="1006475"/>
            <a:ext cx="11193780" cy="3265170"/>
          </a:xfrm>
        </p:spPr>
        <p:txBody>
          <a:bodyPr vert="horz" wrap="square" lIns="91440" tIns="45720" rIns="91440" bIns="45720" anchor="ctr">
            <a:noAutofit/>
          </a:bodyPr>
          <a:lstStyle/>
          <a:p>
            <a:pPr algn="ctr" fontAlgn="auto">
              <a:lnSpc>
                <a:spcPct val="200000"/>
              </a:lnSpc>
            </a:pPr>
            <a:r>
              <a:rPr lang="zh-CN" altLang="en-US" sz="5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5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5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课</a:t>
            </a:r>
            <a:br>
              <a:rPr lang="en-US" altLang="zh-CN" sz="5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</a:br>
            <a:r>
              <a:rPr lang="zh-CN" altLang="en-US" sz="54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世界主要国家的基层治理与社会保障</a:t>
            </a:r>
            <a:endParaRPr lang="zh-CN" altLang="en-US" sz="54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/>
              <a:ea typeface="微软雅黑"/>
            </a:endParaRPr>
          </a:p>
        </p:txBody>
      </p:sp>
    </p:spTree>
  </p:cSld>
  <p:clrMapOvr>
    <a:masterClrMapping/>
  </p:clrMapOvr>
  <p:transition>
    <p:fade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2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/>
              <a:ea typeface="微软雅黑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494474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一、世界主要国家的基层治理</a:t>
            </a:r>
            <a:endParaRPr lang="zh-CN" altLang="en-US" sz="2800" b="1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49250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（一）概况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951865" y="2202180"/>
            <a:ext cx="275463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、古希腊时期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951865" y="3199765"/>
            <a:ext cx="226504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、中世纪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Rectangle 27"/>
          <p:cNvSpPr/>
          <p:nvPr/>
        </p:nvSpPr>
        <p:spPr>
          <a:xfrm>
            <a:off x="951865" y="4234180"/>
            <a:ext cx="168021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、近代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Rectangle 27"/>
          <p:cNvSpPr/>
          <p:nvPr/>
        </p:nvSpPr>
        <p:spPr>
          <a:xfrm>
            <a:off x="951865" y="5309870"/>
            <a:ext cx="206057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、二战后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130175" y="673735"/>
            <a:ext cx="31680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【小组活动一】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6" name="Rectangle 27"/>
          <p:cNvSpPr/>
          <p:nvPr/>
        </p:nvSpPr>
        <p:spPr>
          <a:xfrm>
            <a:off x="420370" y="1721485"/>
            <a:ext cx="1135062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b="1"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要求：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全班同学按座位分成若干小组，方便起见，每一小组以四人为</a:t>
            </a:r>
            <a:endParaRPr lang="zh-CN" altLang="en-US" sz="2800" b="1">
              <a:solidFill>
                <a:schemeClr val="tx1"/>
              </a:solidFill>
              <a:effectLst/>
              <a:latin typeface="楷体"/>
              <a:ea typeface="楷体"/>
              <a:cs typeface="楷体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单位，结合课本内容以及印发的相关史料，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分别探讨并总结四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/>
              <a:ea typeface="楷体"/>
              <a:cs typeface="楷体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个时期世界主要国家的基层组织名称及其社会功能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，小组内部   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选举一名同学做记录，讨论时间为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分钟，讨论结束后，派代表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发言，分享本小组讨论结果。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47109" name="Picture 3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1905" y="5056505"/>
            <a:ext cx="5851525" cy="17221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latin typeface="微软雅黑"/>
              <a:ea typeface="微软雅黑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0335" y="667385"/>
          <a:ext cx="11870690" cy="59461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230"/>
                <a:gridCol w="2746375"/>
                <a:gridCol w="7030085"/>
              </a:tblGrid>
              <a:tr h="70294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73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100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831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604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Rectangle 27"/>
          <p:cNvSpPr/>
          <p:nvPr/>
        </p:nvSpPr>
        <p:spPr>
          <a:xfrm>
            <a:off x="2470150" y="749300"/>
            <a:ext cx="24282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基层组织名称</a:t>
            </a:r>
            <a:endParaRPr lang="zh-CN" altLang="en-US" sz="2800" b="1">
              <a:solidFill>
                <a:srgbClr val="FF0000"/>
              </a:solidFill>
              <a:effectLst/>
              <a:latin typeface="微软雅黑"/>
              <a:ea typeface="微软雅黑"/>
            </a:endParaRPr>
          </a:p>
        </p:txBody>
      </p:sp>
      <p:sp>
        <p:nvSpPr>
          <p:cNvPr id="8" name="Rectangle 27"/>
          <p:cNvSpPr/>
          <p:nvPr/>
        </p:nvSpPr>
        <p:spPr>
          <a:xfrm>
            <a:off x="7207250" y="74930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社会功能</a:t>
            </a:r>
            <a:endParaRPr lang="zh-CN" altLang="en-US" sz="2800" b="1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Rectangle 27"/>
          <p:cNvSpPr/>
          <p:nvPr/>
        </p:nvSpPr>
        <p:spPr>
          <a:xfrm>
            <a:off x="140335" y="161925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古希腊时期</a:t>
            </a:r>
            <a:endParaRPr lang="zh-CN" altLang="en-US" sz="2800" b="1">
              <a:solidFill>
                <a:srgbClr val="7030A0"/>
              </a:solidFill>
              <a:effectLst/>
              <a:latin typeface="微软雅黑"/>
              <a:ea typeface="微软雅黑"/>
            </a:endParaRPr>
          </a:p>
        </p:txBody>
      </p:sp>
      <p:sp>
        <p:nvSpPr>
          <p:cNvPr id="10" name="Rectangle 27"/>
          <p:cNvSpPr/>
          <p:nvPr/>
        </p:nvSpPr>
        <p:spPr>
          <a:xfrm>
            <a:off x="309880" y="2625725"/>
            <a:ext cx="16262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中世纪</a:t>
            </a:r>
            <a:endParaRPr lang="zh-CN" altLang="en-US" sz="2800" b="1">
              <a:solidFill>
                <a:srgbClr val="002060"/>
              </a:solidFill>
              <a:effectLst/>
              <a:latin typeface="微软雅黑"/>
              <a:ea typeface="微软雅黑"/>
            </a:endParaRPr>
          </a:p>
        </p:txBody>
      </p:sp>
      <p:sp>
        <p:nvSpPr>
          <p:cNvPr id="11" name="Rectangle 27"/>
          <p:cNvSpPr/>
          <p:nvPr/>
        </p:nvSpPr>
        <p:spPr>
          <a:xfrm>
            <a:off x="140335" y="4176395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近    代</a:t>
            </a:r>
            <a:endParaRPr lang="zh-CN" altLang="en-US" sz="2800" b="1">
              <a:solidFill>
                <a:schemeClr val="accent6">
                  <a:lumMod val="50000"/>
                </a:schemeClr>
              </a:solidFill>
              <a:effectLst/>
              <a:latin typeface="微软雅黑"/>
              <a:ea typeface="微软雅黑"/>
            </a:endParaRPr>
          </a:p>
        </p:txBody>
      </p:sp>
      <p:sp>
        <p:nvSpPr>
          <p:cNvPr id="12" name="Rectangle 27"/>
          <p:cNvSpPr/>
          <p:nvPr/>
        </p:nvSpPr>
        <p:spPr>
          <a:xfrm>
            <a:off x="140335" y="563245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2">
                    <a:lumMod val="50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二  战  后</a:t>
            </a:r>
            <a:endParaRPr lang="zh-CN" altLang="en-US" sz="2800" b="1">
              <a:solidFill>
                <a:schemeClr val="tx2">
                  <a:lumMod val="50000"/>
                </a:schemeClr>
              </a:solidFill>
              <a:effectLst/>
              <a:latin typeface="微软雅黑"/>
              <a:ea typeface="微软雅黑"/>
            </a:endParaRPr>
          </a:p>
        </p:txBody>
      </p:sp>
      <p:sp>
        <p:nvSpPr>
          <p:cNvPr id="13" name="Rectangle 27"/>
          <p:cNvSpPr/>
          <p:nvPr/>
        </p:nvSpPr>
        <p:spPr>
          <a:xfrm>
            <a:off x="2856865" y="1619250"/>
            <a:ext cx="1435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村社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6077585" y="1465580"/>
            <a:ext cx="46882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实行自治，村社大会处理登记公民、选举议事会议员等相关村务。</a:t>
            </a:r>
            <a:endParaRPr lang="zh-CN" altLang="en-US" sz="2400" b="1"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2746375" y="2472055"/>
            <a:ext cx="16548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庄园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Rectangle 27"/>
          <p:cNvSpPr/>
          <p:nvPr/>
        </p:nvSpPr>
        <p:spPr>
          <a:xfrm>
            <a:off x="6076315" y="2533650"/>
            <a:ext cx="46894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组织生产、征收地租、解决纠纷；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Rectangle 27"/>
          <p:cNvSpPr/>
          <p:nvPr/>
        </p:nvSpPr>
        <p:spPr>
          <a:xfrm>
            <a:off x="602615" y="831215"/>
            <a:ext cx="1231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时   期</a:t>
            </a:r>
            <a:endParaRPr lang="zh-CN" altLang="en-US" sz="2800" b="1"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67945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494474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一、世界主要国家的基层治理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6100" y="2156460"/>
            <a:ext cx="11100435" cy="40614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在中世纪的西欧，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由于当时的社会生产力比较低下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封建主主要依靠自己的封建地产生活，所以国王、教会和大封建主都在其领地中建立庄园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，典型的庄园一般是一村一庄，但是也有一些大的庄园可以包括几个村庄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庄园一般都采用了劳役地租的剥削方式，土地被划分为领主自营地和农奴份地两种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庄园设总管，负责庄园的收支、劳动力支配、物资保管等</a:t>
            </a:r>
            <a:r>
              <a:rPr kumimoji="1" lang="zh-CN" altLang="en-US" sz="24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当时的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庄园几乎自给自足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，庄园的生产主要是为生产者自家和领主提供生活资料，所生产的产品很少拿出去卖。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孟广林 《世界中世纪史》 中国人民大学出版社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178435" y="1243330"/>
            <a:ext cx="168529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【庄园】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67945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494474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一、世界主要国家的基层治理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6100" y="2156460"/>
            <a:ext cx="11100435" cy="40614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在中世纪的西欧，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由于当时的社会生产力比较低下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封建主主要依靠自己的封建地产生活，所以国王、教会和大封建主都在其领地中建立庄园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，典型的庄园一般是一村一庄，但是也有一些大的庄园可以包括几个村庄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庄园一般都采用了劳役地租的剥削方式，土地被划分为领主自营地和农奴份地两种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庄园设总管，负责庄园的收支、劳动力支配、物资保管等</a:t>
            </a:r>
            <a:r>
              <a:rPr kumimoji="1" lang="zh-CN" altLang="en-US" sz="2400" b="1" noProof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当时的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庄园几乎自给自足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，庄园的生产主要是为生产者自家和领主提供生活资料，所生产的产品很少拿出去卖。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孟广林 《世界中世纪史》 中国人民大学出版社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178435" y="1243330"/>
            <a:ext cx="168529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【庄园】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0335" y="667385"/>
          <a:ext cx="11870690" cy="59461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230"/>
                <a:gridCol w="2746375"/>
                <a:gridCol w="7030085"/>
              </a:tblGrid>
              <a:tr h="70294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73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100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831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604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Rectangle 27"/>
          <p:cNvSpPr/>
          <p:nvPr/>
        </p:nvSpPr>
        <p:spPr>
          <a:xfrm>
            <a:off x="2470150" y="749300"/>
            <a:ext cx="24282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基层组织名称</a:t>
            </a:r>
            <a:endParaRPr lang="zh-CN" altLang="en-US" sz="2800" b="1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Rectangle 27"/>
          <p:cNvSpPr/>
          <p:nvPr/>
        </p:nvSpPr>
        <p:spPr>
          <a:xfrm>
            <a:off x="7207250" y="74930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社会功能</a:t>
            </a:r>
            <a:endParaRPr lang="zh-CN" altLang="en-US" sz="2800" b="1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Rectangle 27"/>
          <p:cNvSpPr/>
          <p:nvPr/>
        </p:nvSpPr>
        <p:spPr>
          <a:xfrm>
            <a:off x="140335" y="161925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古希腊时期</a:t>
            </a:r>
            <a:endParaRPr lang="zh-CN" altLang="en-US" sz="2800" b="1">
              <a:solidFill>
                <a:srgbClr val="7030A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Rectangle 27"/>
          <p:cNvSpPr/>
          <p:nvPr/>
        </p:nvSpPr>
        <p:spPr>
          <a:xfrm>
            <a:off x="309880" y="2625725"/>
            <a:ext cx="16262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中世纪</a:t>
            </a:r>
            <a:endParaRPr lang="zh-CN" altLang="en-US" sz="28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Rectangle 27"/>
          <p:cNvSpPr/>
          <p:nvPr/>
        </p:nvSpPr>
        <p:spPr>
          <a:xfrm>
            <a:off x="140335" y="4176395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近    代</a:t>
            </a:r>
            <a:endParaRPr lang="zh-CN" altLang="en-US" sz="2800" b="1">
              <a:solidFill>
                <a:schemeClr val="accent6">
                  <a:lumMod val="50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Rectangle 27"/>
          <p:cNvSpPr/>
          <p:nvPr/>
        </p:nvSpPr>
        <p:spPr>
          <a:xfrm>
            <a:off x="140335" y="563245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2">
                    <a:lumMod val="50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二  战  后</a:t>
            </a:r>
            <a:endParaRPr lang="zh-CN" altLang="en-US" sz="2800" b="1">
              <a:solidFill>
                <a:schemeClr val="tx2">
                  <a:lumMod val="50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Rectangle 27"/>
          <p:cNvSpPr/>
          <p:nvPr/>
        </p:nvSpPr>
        <p:spPr>
          <a:xfrm>
            <a:off x="2856865" y="1619250"/>
            <a:ext cx="1435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村社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6077585" y="1465580"/>
            <a:ext cx="46882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实行自治，村社大会处理登记公民、选举议事会议院等相关村务。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2746375" y="2472055"/>
            <a:ext cx="16548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庄园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Rectangle 27"/>
          <p:cNvSpPr/>
          <p:nvPr/>
        </p:nvSpPr>
        <p:spPr>
          <a:xfrm>
            <a:off x="6226175" y="2503170"/>
            <a:ext cx="47161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组织生产、征收地租、解决纠纷；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Rectangle 27"/>
          <p:cNvSpPr/>
          <p:nvPr/>
        </p:nvSpPr>
        <p:spPr>
          <a:xfrm>
            <a:off x="602615" y="831215"/>
            <a:ext cx="1231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时   期</a:t>
            </a:r>
            <a:endParaRPr lang="zh-CN" altLang="en-US" sz="2800" b="1"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2747010" y="2994025"/>
            <a:ext cx="16548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城市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5193665" y="2994025"/>
            <a:ext cx="65938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有一定程度的自由、规范经营活动、治理城市。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494474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一、世界主要国家的基层治理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6905" y="1980565"/>
            <a:ext cx="11100435" cy="470789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ts val="4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城市随着社会经济的复苏而逐渐兴起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，由于历史条件的不同，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西欧的新兴城市大致可以分为三类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，第一种市为满足地方市场需要而从事生产的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中小城市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，其经济活动的范围比较有限，这种城市数量最多；第二种是主要生产和经营某种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专业产品的城市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，而且产品主要供出口，其经济活动的辐射力较大；第三种是主要从事国际贸易的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商业城市</a:t>
            </a: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中世纪西欧的城市规模不大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，人口在</a:t>
            </a: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千以下的小城镇数量最大</a:t>
            </a: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当时的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市民成分也比较复杂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，出手工业者和商人外，还有大封建主、高级教士和为数相当多的下层贫民；此外，城市还</a:t>
            </a:r>
            <a:r>
              <a:rPr kumimoji="1" lang="zh-CN" altLang="en-US" sz="20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带有原始粗陋的面貌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，城区面积不大，街道狭窄，房屋拥挤，卫生条件恶劣。</a:t>
            </a:r>
            <a:endParaRPr kumimoji="1" lang="zh-CN" altLang="en-US" sz="20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宋体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ts val="4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     </a:t>
            </a: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——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孟广林 《世界中世纪史》 中国人民大学出版社</a:t>
            </a:r>
            <a:endParaRPr kumimoji="1" lang="zh-CN" altLang="en-US" sz="20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/>
              <a:ea typeface="楷体"/>
              <a:cs typeface="楷体"/>
              <a:sym typeface="+mn-ea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178435" y="1243330"/>
            <a:ext cx="168529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【城市】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494474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一、世界主要国家的基层治理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6905" y="1980565"/>
            <a:ext cx="11100435" cy="470789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为了对付封建主的侵扰，保护辛苦学得的手艺免遭逃亡农奴的竞争，捍卫同行业者的共同利益，也为了垄断本行业生产和经营，避免同行业之间的竞争，城市手工业者按行业组成特殊的团体</a:t>
            </a:r>
            <a:r>
              <a:rPr kumimoji="1" lang="en-US" altLang="zh-CN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行会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行会的发展有利于不同行业之间社会分工的扩大，有利于劳动技能的传承、生产经验的积累和产品质量的改善，从而促进商品生产的发展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为了确保商业贸易的独占权和其他权益，城市商人也联合起来组建自己的团体</a:t>
            </a:r>
            <a:r>
              <a:rPr kumimoji="1" lang="en-US" altLang="zh-CN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商人公会，简称商会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，商会在规范城市商品交易、防止无序的恶性竞争方面发挥了关键作用。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itchFamily="2" charset="-122"/>
              <a:ea typeface="宋体" pitchFamily="2" charset="-122"/>
              <a:cs typeface="宋体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               </a:t>
            </a: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——</a:t>
            </a:r>
            <a:r>
              <a:rPr kumimoji="1" lang="zh-CN" altLang="en-US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孟广林 《世界中世纪史》 中国人民大学出版社</a:t>
            </a:r>
            <a:endParaRPr kumimoji="1" lang="zh-CN" altLang="en-US" sz="20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178435" y="1243330"/>
            <a:ext cx="282765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【行会和商会】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0335" y="667385"/>
          <a:ext cx="11870690" cy="59461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230"/>
                <a:gridCol w="2746375"/>
                <a:gridCol w="7030085"/>
              </a:tblGrid>
              <a:tr h="70294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73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100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831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604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endParaRPr lang="en-US" altLang="en-US" sz="1000" b="0">
                        <a:latin typeface="Calibri"/>
                        <a:ea typeface="Calibri" panose="020f0502020204030204" charset="0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Rectangle 27"/>
          <p:cNvSpPr/>
          <p:nvPr/>
        </p:nvSpPr>
        <p:spPr>
          <a:xfrm>
            <a:off x="2470150" y="749300"/>
            <a:ext cx="24282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基层组织名称</a:t>
            </a:r>
            <a:endParaRPr lang="zh-CN" altLang="en-US" sz="2800" b="1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Rectangle 27"/>
          <p:cNvSpPr/>
          <p:nvPr/>
        </p:nvSpPr>
        <p:spPr>
          <a:xfrm>
            <a:off x="7207250" y="74930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社会功能</a:t>
            </a:r>
            <a:endParaRPr lang="zh-CN" altLang="en-US" sz="2800" b="1">
              <a:solidFill>
                <a:srgbClr val="FF000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Rectangle 27"/>
          <p:cNvSpPr/>
          <p:nvPr/>
        </p:nvSpPr>
        <p:spPr>
          <a:xfrm>
            <a:off x="140335" y="161925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古希腊时期</a:t>
            </a:r>
            <a:endParaRPr lang="zh-CN" altLang="en-US" sz="2800" b="1">
              <a:solidFill>
                <a:srgbClr val="7030A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Rectangle 27"/>
          <p:cNvSpPr/>
          <p:nvPr/>
        </p:nvSpPr>
        <p:spPr>
          <a:xfrm>
            <a:off x="309880" y="2625725"/>
            <a:ext cx="16262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中世纪</a:t>
            </a:r>
            <a:endParaRPr lang="zh-CN" altLang="en-US" sz="28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Rectangle 27"/>
          <p:cNvSpPr/>
          <p:nvPr/>
        </p:nvSpPr>
        <p:spPr>
          <a:xfrm>
            <a:off x="140335" y="4176395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accent6">
                    <a:lumMod val="50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近    代</a:t>
            </a:r>
            <a:endParaRPr lang="zh-CN" altLang="en-US" sz="2800" b="1">
              <a:solidFill>
                <a:schemeClr val="accent6">
                  <a:lumMod val="50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Rectangle 27"/>
          <p:cNvSpPr/>
          <p:nvPr/>
        </p:nvSpPr>
        <p:spPr>
          <a:xfrm>
            <a:off x="140335" y="5632450"/>
            <a:ext cx="2156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2">
                    <a:lumMod val="50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二  战  后</a:t>
            </a:r>
            <a:endParaRPr lang="zh-CN" altLang="en-US" sz="2800" b="1">
              <a:solidFill>
                <a:schemeClr val="tx2">
                  <a:lumMod val="50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Rectangle 27"/>
          <p:cNvSpPr/>
          <p:nvPr/>
        </p:nvSpPr>
        <p:spPr>
          <a:xfrm>
            <a:off x="2856865" y="1619250"/>
            <a:ext cx="1435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村社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6077585" y="1465580"/>
            <a:ext cx="46882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实行自治，村社大会处理登记公民、选举议事会议院等相关村务。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Rectangle 27"/>
          <p:cNvSpPr/>
          <p:nvPr/>
        </p:nvSpPr>
        <p:spPr>
          <a:xfrm>
            <a:off x="2746375" y="2472055"/>
            <a:ext cx="16548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庄园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Rectangle 27"/>
          <p:cNvSpPr/>
          <p:nvPr/>
        </p:nvSpPr>
        <p:spPr>
          <a:xfrm>
            <a:off x="5247005" y="2533650"/>
            <a:ext cx="65938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组织生产、征收地租、解决纠纷；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Rectangle 27"/>
          <p:cNvSpPr/>
          <p:nvPr/>
        </p:nvSpPr>
        <p:spPr>
          <a:xfrm>
            <a:off x="2513965" y="3488055"/>
            <a:ext cx="19316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美国：乡镇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Rectangle 27"/>
          <p:cNvSpPr/>
          <p:nvPr/>
        </p:nvSpPr>
        <p:spPr>
          <a:xfrm>
            <a:off x="2470150" y="3948430"/>
            <a:ext cx="23406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法国：自治市镇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Rectangle 27"/>
          <p:cNvSpPr/>
          <p:nvPr/>
        </p:nvSpPr>
        <p:spPr>
          <a:xfrm>
            <a:off x="2553335" y="4493895"/>
            <a:ext cx="2041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英国：自治市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Rectangle 27"/>
          <p:cNvSpPr/>
          <p:nvPr/>
        </p:nvSpPr>
        <p:spPr>
          <a:xfrm>
            <a:off x="5438775" y="3488055"/>
            <a:ext cx="54908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承担除司法以外的所有公共服务功能；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Rectangle 27"/>
          <p:cNvSpPr/>
          <p:nvPr/>
        </p:nvSpPr>
        <p:spPr>
          <a:xfrm>
            <a:off x="5777865" y="3948430"/>
            <a:ext cx="35858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市长和市议会普选产生；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Rectangle 27"/>
          <p:cNvSpPr/>
          <p:nvPr/>
        </p:nvSpPr>
        <p:spPr>
          <a:xfrm>
            <a:off x="5376545" y="4410075"/>
            <a:ext cx="581723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市政府和议会由当地选民选举产生、自主开支地方征税所得，受选民监督</a:t>
            </a:r>
            <a:r>
              <a:rPr lang="zh-CN" altLang="en-US" sz="20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；</a:t>
            </a:r>
            <a:endParaRPr lang="zh-CN" altLang="en-US" sz="2000" b="1">
              <a:solidFill>
                <a:schemeClr val="tx1"/>
              </a:solidFill>
              <a:effectLst/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3" name="Rectangle 27"/>
          <p:cNvSpPr/>
          <p:nvPr/>
        </p:nvSpPr>
        <p:spPr>
          <a:xfrm>
            <a:off x="2809240" y="5632450"/>
            <a:ext cx="1435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社区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" name="Rectangle 27"/>
          <p:cNvSpPr/>
          <p:nvPr/>
        </p:nvSpPr>
        <p:spPr>
          <a:xfrm>
            <a:off x="5193665" y="5375910"/>
            <a:ext cx="645604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主要依靠居民自我管理。提供生活服务、教育、休闲娱乐、福利、卫生保健等；参与城市规划、土地政策等地方政府决策。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Rectangle 27"/>
          <p:cNvSpPr/>
          <p:nvPr/>
        </p:nvSpPr>
        <p:spPr>
          <a:xfrm>
            <a:off x="602615" y="831215"/>
            <a:ext cx="12319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时   期</a:t>
            </a:r>
            <a:endParaRPr lang="zh-CN" altLang="en-US" sz="2800" b="1"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2747010" y="2994025"/>
            <a:ext cx="16548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城市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5193665" y="2994025"/>
            <a:ext cx="65938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24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有一定程度的自由、规范经营活动、治理城市。</a:t>
            </a:r>
            <a:endParaRPr lang="zh-CN" altLang="en-US" sz="24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8" grpId="0"/>
      <p:bldP spid="21" grpId="0"/>
      <p:bldP spid="19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494474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一、世界主要国家的基层治理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49250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（二）特点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1170305" y="2390775"/>
            <a:ext cx="577532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、强调自治，即拥有一定的自治权；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1170305" y="3606165"/>
            <a:ext cx="611505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、有效维护了社会秩序和政治稳定。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03505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49250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（一）概况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951865" y="2188845"/>
            <a:ext cx="275463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、二战前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951865" y="3458845"/>
            <a:ext cx="275463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、二战后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130175" y="673735"/>
            <a:ext cx="31680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【小组活动二】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7109" name="Picture 3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1905" y="5056505"/>
            <a:ext cx="5851525" cy="1722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27"/>
          <p:cNvSpPr/>
          <p:nvPr/>
        </p:nvSpPr>
        <p:spPr>
          <a:xfrm>
            <a:off x="420370" y="1721485"/>
            <a:ext cx="1135062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b="1"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要求：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全班同学按座位分成若干小组，方便起见，每一小组以四人为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单位，结合课本内容以及印发的相关史料，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分别探讨并总结两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个时期世界主要国家社会保障制度概况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，小组内部选举一名同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学做记录，讨论时间为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分钟，讨论结束后，派代表发言，分享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本小组讨论结果。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50850" y="776605"/>
          <a:ext cx="11603990" cy="59448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14955"/>
                <a:gridCol w="8789035"/>
              </a:tblGrid>
              <a:tr h="107378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79345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altLang="zh-CN" sz="1000" b="0">
                        <a:latin typeface="Calibri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altLang="zh-CN" sz="1000" b="0">
                        <a:latin typeface="Calibri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altLang="zh-CN" sz="1000" b="0">
                        <a:latin typeface="Calibri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altLang="zh-CN" sz="1000" b="0">
                        <a:latin typeface="Calibri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1740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altLang="zh-CN" sz="1000" b="0">
                        <a:latin typeface="Calibri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1000" b="0">
                          <a:latin typeface="Calibri"/>
                          <a:cs typeface="Calibri" panose="020f0502020204030204" charset="0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  <a:p>
                      <a:pPr indent="0">
                        <a:buNone/>
                      </a:pPr>
                      <a:r>
                        <a:rPr lang="en-US" altLang="zh-CN" sz="1000" b="0">
                          <a:latin typeface="Calibri"/>
                        </a:rPr>
                        <a:t> </a:t>
                      </a:r>
                      <a:endParaRPr lang="en-US" sz="1000" b="0">
                        <a:latin typeface="Calibri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Rectangle 27"/>
          <p:cNvSpPr/>
          <p:nvPr/>
        </p:nvSpPr>
        <p:spPr>
          <a:xfrm>
            <a:off x="848995" y="1049655"/>
            <a:ext cx="18719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32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时    期</a:t>
            </a:r>
            <a:endParaRPr lang="zh-CN" altLang="en-US" sz="3200" b="1"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Rectangle 27"/>
          <p:cNvSpPr/>
          <p:nvPr/>
        </p:nvSpPr>
        <p:spPr>
          <a:xfrm>
            <a:off x="7024370" y="1049655"/>
            <a:ext cx="18719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32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概   况</a:t>
            </a:r>
            <a:endParaRPr lang="zh-CN" altLang="en-US" sz="3200" b="1"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Rectangle 27"/>
          <p:cNvSpPr/>
          <p:nvPr/>
        </p:nvSpPr>
        <p:spPr>
          <a:xfrm>
            <a:off x="529590" y="2632075"/>
            <a:ext cx="25107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3200" b="1"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二  战  前</a:t>
            </a:r>
            <a:endParaRPr lang="zh-CN" altLang="en-US" sz="3200" b="1">
              <a:solidFill>
                <a:srgbClr val="7030A0"/>
              </a:solidFill>
              <a:effectLst/>
              <a:latin typeface="微软雅黑"/>
              <a:ea typeface="微软雅黑"/>
            </a:endParaRPr>
          </a:p>
        </p:txBody>
      </p:sp>
      <p:sp>
        <p:nvSpPr>
          <p:cNvPr id="10" name="Rectangle 27"/>
          <p:cNvSpPr/>
          <p:nvPr/>
        </p:nvSpPr>
        <p:spPr>
          <a:xfrm>
            <a:off x="689610" y="5182235"/>
            <a:ext cx="21913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</a:pPr>
            <a:r>
              <a:rPr lang="zh-CN" altLang="en-US" sz="32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二  战  后</a:t>
            </a:r>
            <a:endParaRPr lang="zh-CN" altLang="en-US" sz="3200" b="1">
              <a:solidFill>
                <a:srgbClr val="002060"/>
              </a:solidFill>
              <a:effectLst/>
              <a:latin typeface="微软雅黑"/>
              <a:ea typeface="微软雅黑"/>
            </a:endParaRPr>
          </a:p>
        </p:txBody>
      </p:sp>
      <p:sp>
        <p:nvSpPr>
          <p:cNvPr id="24" name="Rectangle 27"/>
          <p:cNvSpPr/>
          <p:nvPr/>
        </p:nvSpPr>
        <p:spPr>
          <a:xfrm>
            <a:off x="3654425" y="2110105"/>
            <a:ext cx="57619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17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世纪初，英国，颁布济贫法；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Rectangle 27"/>
          <p:cNvSpPr/>
          <p:nvPr/>
        </p:nvSpPr>
        <p:spPr>
          <a:xfrm>
            <a:off x="3654425" y="2851785"/>
            <a:ext cx="801878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19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年代，德国初步建立了社会保险制度；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Rectangle 27"/>
          <p:cNvSpPr/>
          <p:nvPr/>
        </p:nvSpPr>
        <p:spPr>
          <a:xfrm>
            <a:off x="3654425" y="3592830"/>
            <a:ext cx="63874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1935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年，美国颁布《社会保障法》。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Rectangle 27"/>
          <p:cNvSpPr/>
          <p:nvPr/>
        </p:nvSpPr>
        <p:spPr>
          <a:xfrm>
            <a:off x="3382645" y="4570095"/>
            <a:ext cx="83191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、英国率先构建社会保障体系，基本实现全民覆盖；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Rectangle 27"/>
          <p:cNvSpPr/>
          <p:nvPr/>
        </p:nvSpPr>
        <p:spPr>
          <a:xfrm>
            <a:off x="3423285" y="5182235"/>
            <a:ext cx="827849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、北欧及法国、加拿大等国建成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福利国家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，社会保障制度基本建立。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6100" y="2211705"/>
            <a:ext cx="11400155" cy="40614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1945-1948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年，政府实施了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社会保险制度改革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，规定发给新生婴儿补助金和儿童教育补助金，对工伤事故和职业病者、孕妇、失业者发给补助金，对寡妇和老年人予以养老金和丧葬补助金，当时，按规定领取上述补助金的投保人数达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2300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多万人。在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社会服务方面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，政府提高了中学毕业年龄，对满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11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岁的儿童实施免费中等教育，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并享受补助或免费午餐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；增加了大学奖学金，并营造公寓住宅，以期改善居民居住条件。</a:t>
            </a:r>
            <a:endParaRPr kumimoji="1" lang="en-US" altLang="zh-CN" sz="28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宋体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吴于廑、齐世荣《世界史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现代史编》高等教育出版社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7" name="Rectangle 27"/>
          <p:cNvSpPr/>
          <p:nvPr/>
        </p:nvSpPr>
        <p:spPr>
          <a:xfrm>
            <a:off x="178435" y="1243330"/>
            <a:ext cx="462407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【英国社会福利制度的建设】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5600" y="1980565"/>
            <a:ext cx="11522075" cy="461581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以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福利国家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为特征的社会改革在北欧五国内各具特色，其中瑞典最具代表性。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1946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年，瑞典议会通过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基本退休金法案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，规定凡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67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岁（后改为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65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岁）以上公民均可按月领取退休金，数额为退休前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15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个最高收入年份平均数的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60%……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全民医保开始于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1955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年，内容主要有医药保证和病休津贴、婴孩、病孩家长津贴等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高等学校实行免费教育，并提供奖学金和学生贷款（无息）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……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此外，国家还兴办养老院、提供家庭服务等各项社会服务。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瑞典的福利国家政策比之其他资本主义国家，政策系统完备，福利水平高，受益面广，社会效果显著，被称之为</a:t>
            </a:r>
            <a:r>
              <a:rPr kumimoji="1" lang="en-US" altLang="zh-CN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福利国家的橱窗</a:t>
            </a:r>
            <a:r>
              <a:rPr kumimoji="1" lang="en-US" altLang="zh-CN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kumimoji="1" lang="en-US" altLang="zh-CN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itchFamily="2" charset="-122"/>
              <a:ea typeface="宋体" pitchFamily="2" charset="-122"/>
              <a:cs typeface="宋体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吴于廑、齐世荣《世界史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现代史编》高等教育出版社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7" name="Rectangle 27"/>
          <p:cNvSpPr/>
          <p:nvPr/>
        </p:nvSpPr>
        <p:spPr>
          <a:xfrm>
            <a:off x="178435" y="1148080"/>
            <a:ext cx="499110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28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【瑞典的社会福利制度建设】</a:t>
            </a:r>
            <a:endParaRPr lang="zh-CN" altLang="en-US" sz="2800" b="1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49250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（二）原因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1061085" y="2343150"/>
            <a:ext cx="902779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、社会生产力水平的提高及资本主义经济的迅速发展；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Rectangle 27"/>
          <p:cNvSpPr/>
          <p:nvPr/>
        </p:nvSpPr>
        <p:spPr>
          <a:xfrm>
            <a:off x="1061085" y="3524885"/>
            <a:ext cx="317754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、贫富差距悬殊；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Rectangle 27"/>
          <p:cNvSpPr/>
          <p:nvPr/>
        </p:nvSpPr>
        <p:spPr>
          <a:xfrm>
            <a:off x="1061085" y="4754245"/>
            <a:ext cx="942340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、解决城市人口激增、失业、贫困等社会问题的需要。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Rectangle 27"/>
          <p:cNvSpPr/>
          <p:nvPr/>
        </p:nvSpPr>
        <p:spPr>
          <a:xfrm>
            <a:off x="9797415" y="2435225"/>
            <a:ext cx="1626235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000" b="1">
                <a:solidFill>
                  <a:srgbClr val="FF0000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（根本原因）</a:t>
            </a:r>
            <a:endParaRPr lang="zh-CN" altLang="en-US" sz="2000" b="1">
              <a:solidFill>
                <a:srgbClr val="FF0000"/>
              </a:solidFill>
              <a:effectLst/>
              <a:latin typeface="楷体"/>
              <a:ea typeface="楷体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Rectangle 27"/>
          <p:cNvSpPr/>
          <p:nvPr/>
        </p:nvSpPr>
        <p:spPr>
          <a:xfrm>
            <a:off x="130175" y="673735"/>
            <a:ext cx="316801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【小组活动三】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7109" name="Picture 3" descr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1905" y="5056505"/>
            <a:ext cx="5851525" cy="1722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Rectangle 27"/>
          <p:cNvSpPr/>
          <p:nvPr/>
        </p:nvSpPr>
        <p:spPr>
          <a:xfrm>
            <a:off x="420370" y="1721485"/>
            <a:ext cx="1135062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b="1"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要求：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全班同学按座位分成若干小组，方便起见，每一小组以四人为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单位，结合课本内容以及印发的相关史料，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分别探讨并总结世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界主要国家社会保障制度的作用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，小组内部选举一名同学做记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录，讨论时间为</a:t>
            </a:r>
            <a:r>
              <a:rPr lang="en-US" altLang="zh-CN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分钟，讨论结束后，派代表发言，分享本小组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讨论结果。</a:t>
            </a:r>
            <a:endParaRPr lang="zh-CN" altLang="en-US" sz="2800" b="1">
              <a:solidFill>
                <a:schemeClr val="tx1"/>
              </a:solidFill>
              <a:effectLst/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4185" y="2252980"/>
            <a:ext cx="11100435" cy="40614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福利国家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在消除社会不公，保障居民基本生存条件、促进社会民主与公正方面，确实发挥了重要影响与作用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。同时，它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也产生了缓和社会矛盾、促进政治安定、巩固资产阶级政治制度的重要影响和作用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。另一方面，随着社会发展，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福利国家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越来越成为英国政府的沉重负担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，它与经济发展的效率发生了矛盾，日子一久，又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产生了新的社会问题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，如人才外流、人才老龄化、中产阶级日渐削弱等。这个问题已经发展成为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英国病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的新病因。</a:t>
            </a:r>
            <a:endParaRPr kumimoji="1" lang="en-US" altLang="zh-CN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吴于廑、齐世荣《世界史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现代史编》高等教育出版社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35915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（三）作用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4185" y="2075815"/>
            <a:ext cx="11100435" cy="461581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sym typeface="+mn-ea"/>
              </a:rPr>
              <a:t>  </a:t>
            </a:r>
            <a:r>
              <a:rPr kumimoji="1" lang="en-US" altLang="zh-CN" sz="28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随着福利国家政策的长期推行，瑞典国家经济出现了许多新问题，从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70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年代起不断困扰国家经济发展。首先是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巨额公共开支加重了财政负担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，引起巨额财政赤字，刺激了通货膨胀不断加剧；其次是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劳动积极性下降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，生产增长率降低，导致产品竞争能力下降，出现经济结构危机，失业率上升；再则是沉重的税务负担，企业、个人和社会都不堪担负，造成企业后劲不足，设备改造更新缓慢，经济效益下降等问题，</a:t>
            </a:r>
            <a:r>
              <a:rPr kumimoji="1" lang="zh-CN" altLang="en-US" sz="2400" b="1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影响整个国家生产水平，也使国民收入增长滞缓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。这些问题被成为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“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瑞典病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”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，久治难愈。</a:t>
            </a:r>
            <a:endParaRPr kumimoji="1" lang="en-US" altLang="zh-CN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pPr marL="0" marR="0" lvl="0" indent="0" algn="l" defTabSz="914400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/>
              </a:tabLst>
              <a:defRPr/>
            </a:pPr>
            <a:r>
              <a:rPr kumimoji="1" lang="en-US" altLang="zh-CN" sz="20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                  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——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吴于廑、齐世荣《世界史</a:t>
            </a:r>
            <a:r>
              <a:rPr kumimoji="1" lang="en-US" altLang="zh-CN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·</a:t>
            </a:r>
            <a:r>
              <a:rPr kumimoji="1" lang="zh-CN" altLang="en-US" sz="2400" b="1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现代史编》高等教育出版社</a:t>
            </a:r>
            <a:endParaRPr kumimoji="1" lang="zh-CN" altLang="en-US" sz="2400" b="1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35915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（三）作用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49250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（三）作用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911860" y="2356485"/>
            <a:ext cx="656463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、使得广大人民群众的生活得到改善；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Rectangle 27"/>
          <p:cNvSpPr/>
          <p:nvPr/>
        </p:nvSpPr>
        <p:spPr>
          <a:xfrm>
            <a:off x="911860" y="3572510"/>
            <a:ext cx="822515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、一定程度上促进了社会公平，缓和了社会矛盾；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Rectangle 27"/>
          <p:cNvSpPr/>
          <p:nvPr/>
        </p:nvSpPr>
        <p:spPr>
          <a:xfrm>
            <a:off x="911860" y="4761230"/>
            <a:ext cx="45789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、有利于社会经济的发展。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Rectangle 27"/>
          <p:cNvSpPr/>
          <p:nvPr/>
        </p:nvSpPr>
        <p:spPr>
          <a:xfrm>
            <a:off x="2368550" y="1338580"/>
            <a:ext cx="166560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积极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Rectangle 27"/>
          <p:cNvSpPr/>
          <p:nvPr/>
        </p:nvSpPr>
        <p:spPr>
          <a:xfrm>
            <a:off x="349250" y="133858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（三）作用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27"/>
          <p:cNvSpPr/>
          <p:nvPr/>
        </p:nvSpPr>
        <p:spPr>
          <a:xfrm>
            <a:off x="911860" y="2356485"/>
            <a:ext cx="925830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、过度的社会保障，加大了国家财政支出的负担；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Rectangle 27"/>
          <p:cNvSpPr/>
          <p:nvPr/>
        </p:nvSpPr>
        <p:spPr>
          <a:xfrm>
            <a:off x="911860" y="3572510"/>
            <a:ext cx="1071435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、容易助长懒惰行为，造成整个社会缺乏工作动力、效率低下。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Rectangle 27"/>
          <p:cNvSpPr/>
          <p:nvPr/>
        </p:nvSpPr>
        <p:spPr>
          <a:xfrm>
            <a:off x="2368550" y="1338580"/>
            <a:ext cx="166560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消极</a:t>
            </a:r>
            <a:endParaRPr lang="zh-CN" alt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142" name="Rectangle 27"/>
          <p:cNvSpPr/>
          <p:nvPr/>
        </p:nvSpPr>
        <p:spPr>
          <a:xfrm>
            <a:off x="178435" y="601345"/>
            <a:ext cx="63442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二、社会保障制度的建立与发展</a:t>
            </a:r>
            <a:endParaRPr lang="zh-CN" altLang="en-US" sz="28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timg"/>
          <p:cNvPicPr>
            <a:picLocks noChangeAspect="1"/>
          </p:cNvPicPr>
          <p:nvPr/>
        </p:nvPicPr>
        <p:blipFill>
          <a:blip r:embed="rId3">
            <a:lum bright="58000" contrast="-70000"/>
          </a:blip>
          <a:stretch>
            <a:fillRect/>
          </a:stretch>
        </p:blipFill>
        <p:spPr>
          <a:xfrm>
            <a:off x="-11430" y="-15875"/>
            <a:ext cx="12214860" cy="6889750"/>
          </a:xfrm>
          <a:prstGeom prst="rect">
            <a:avLst/>
          </a:prstGeom>
        </p:spPr>
      </p:pic>
      <p:sp>
        <p:nvSpPr>
          <p:cNvPr id="71684" name="文本框 2"/>
          <p:cNvSpPr txBox="1"/>
          <p:nvPr/>
        </p:nvSpPr>
        <p:spPr>
          <a:xfrm>
            <a:off x="2809240" y="-15875"/>
            <a:ext cx="74523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en-US" altLang="zh-CN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课   世界主要国家的基层治理与社会保障</a:t>
            </a:r>
            <a:endParaRPr lang="zh-CN" altLang="en-US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5260" y="666115"/>
            <a:ext cx="3664585" cy="82994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48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【课堂小结】</a:t>
            </a:r>
            <a:endParaRPr lang="zh-CN" altLang="en-US" sz="4800" b="1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微软雅黑"/>
              <a:ea typeface="微软雅黑"/>
            </a:endParaRPr>
          </a:p>
        </p:txBody>
      </p:sp>
      <p:sp>
        <p:nvSpPr>
          <p:cNvPr id="9" name="Rectangle 27"/>
          <p:cNvSpPr/>
          <p:nvPr/>
        </p:nvSpPr>
        <p:spPr>
          <a:xfrm>
            <a:off x="1341755" y="3475990"/>
            <a:ext cx="98615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民生</a:t>
            </a:r>
            <a:endParaRPr lang="zh-CN" altLang="en-US" sz="3200" b="1"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右大括号 9"/>
          <p:cNvSpPr/>
          <p:nvPr/>
        </p:nvSpPr>
        <p:spPr>
          <a:xfrm rot="10800000">
            <a:off x="2997835" y="2685415"/>
            <a:ext cx="287655" cy="3150235"/>
          </a:xfrm>
          <a:prstGeom prst="rightBrace">
            <a:avLst>
              <a:gd name="adj1" fmla="val 8333"/>
              <a:gd name="adj2" fmla="val 5001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27"/>
          <p:cNvSpPr/>
          <p:nvPr/>
        </p:nvSpPr>
        <p:spPr>
          <a:xfrm>
            <a:off x="3491865" y="2487295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基层治理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Rectangle 27"/>
          <p:cNvSpPr/>
          <p:nvPr/>
        </p:nvSpPr>
        <p:spPr>
          <a:xfrm>
            <a:off x="3491865" y="5240020"/>
            <a:ext cx="215646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社会保障</a:t>
            </a:r>
            <a:endParaRPr lang="zh-CN" altLang="en-US" sz="2800" b="1"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右大括号 14"/>
          <p:cNvSpPr/>
          <p:nvPr/>
        </p:nvSpPr>
        <p:spPr>
          <a:xfrm>
            <a:off x="5965825" y="2685415"/>
            <a:ext cx="260985" cy="3150235"/>
          </a:xfrm>
          <a:prstGeom prst="rightBrace">
            <a:avLst>
              <a:gd name="adj1" fmla="val 8333"/>
              <a:gd name="adj2" fmla="val 5001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Rectangle 27"/>
          <p:cNvSpPr/>
          <p:nvPr/>
        </p:nvSpPr>
        <p:spPr>
          <a:xfrm>
            <a:off x="6649720" y="3796665"/>
            <a:ext cx="448310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是一个国家稳步发展的基石</a:t>
            </a:r>
            <a:endParaRPr lang="zh-CN" altLang="en-US" sz="2800" b="1"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1685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0718800" y="12065000"/>
            <a:ext cx="304800" cy="444500"/>
          </a:xfrm>
          <a:prstGeom prst="cube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182</Paragraphs>
  <Slides>27</Slides>
  <Notes>24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35">
      <vt:lpstr>Arial</vt:lpstr>
      <vt:lpstr>Calibri Light</vt:lpstr>
      <vt:lpstr>Calibri</vt:lpstr>
      <vt:lpstr>微软雅黑</vt:lpstr>
      <vt:lpstr>宋体</vt:lpstr>
      <vt:lpstr>楷体</vt:lpstr>
      <vt:lpstr>Wingdings</vt:lpstr>
      <vt:lpstr>Office 主题</vt:lpstr>
      <vt:lpstr>“国以民为本，民以食为天”</vt:lpstr>
      <vt:lpstr>PowerPoint Presentation</vt:lpstr>
      <vt:lpstr>PowerPoint Presentation</vt:lpstr>
      <vt:lpstr>PowerPoint Presentation</vt:lpstr>
      <vt:lpstr>第14课世界主要国家的基层治理与社会保障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2018-12-15T13:22:00Z</dcterms:created>
  <dcterms:modified xsi:type="dcterms:W3CDTF">2020-07-02T09:00:16Z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