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av" ContentType="audio/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7" r:id="rId2"/>
    <p:sldId id="362" r:id="rId3"/>
    <p:sldId id="363" r:id="rId4"/>
    <p:sldId id="364" r:id="rId5"/>
    <p:sldId id="366" r:id="rId6"/>
    <p:sldId id="365" r:id="rId7"/>
    <p:sldId id="361" r:id="rId8"/>
    <p:sldId id="329" r:id="rId9"/>
    <p:sldId id="259" r:id="rId10"/>
    <p:sldId id="290" r:id="rId11"/>
    <p:sldId id="301" r:id="rId12"/>
    <p:sldId id="308" r:id="rId13"/>
    <p:sldId id="283" r:id="rId14"/>
    <p:sldId id="320" r:id="rId15"/>
    <p:sldId id="322" r:id="rId16"/>
    <p:sldId id="323" r:id="rId17"/>
    <p:sldId id="324" r:id="rId18"/>
    <p:sldId id="325" r:id="rId19"/>
    <p:sldId id="330" r:id="rId20"/>
    <p:sldId id="306" r:id="rId21"/>
    <p:sldId id="331" r:id="rId22"/>
    <p:sldId id="332" r:id="rId23"/>
    <p:sldId id="292" r:id="rId24"/>
    <p:sldId id="316" r:id="rId25"/>
    <p:sldId id="293" r:id="rId26"/>
    <p:sldId id="333" r:id="rId27"/>
    <p:sldId id="319" r:id="rId28"/>
  </p:sldIdLst>
  <p:sldSz cx="9144000" cy="6858000" type="screen4x3"/>
  <p:notesSz cx="6858000" cy="9144000"/>
  <p:custDataLst>
    <p:tags r:id="rId29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3600" b="1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3600" b="1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3600" b="1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3600" b="1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3600" b="1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09" autoAdjust="0"/>
    <p:restoredTop sz="94659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tags" Target="tags/tag1.xml" /><Relationship Id="rId3" Type="http://schemas.openxmlformats.org/officeDocument/2006/relationships/slide" Target="slides/slide2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0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0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"/>
              <a:buNone/>
              <a:defRPr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r>
              <a:t>单击此处编辑母版标题样式</a:t>
            </a:r>
          </a:p>
        </p:txBody>
      </p:sp>
      <p:sp>
        <p:nvSpPr>
          <p:cNvPr id="1027" name="文本占位符 1026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/>
            <a:endParaRPr lang="zh-CN" altLang="en-US" sz="1400" b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ctr"/>
            <a:endParaRPr lang="zh-CN" altLang="en-US" sz="1400" b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 b="0"/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r"/>
            <a:fld id="{0CAF604B-30BC-4B55-AAEF-5611E10ACD03}" type="slidenum">
              <a:rPr lang="zh-CN" altLang="en-US" sz="1400" b="0"/>
              <a:t>*</a:t>
            </a:fld>
            <a:endParaRPr lang="zh-CN" altLang="en-US" sz="14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"/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"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1.wav" /><Relationship Id="rId3" Type="http://schemas.openxmlformats.org/officeDocument/2006/relationships/image" Target="../media/image2.png" /><Relationship Id="rId4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jpeg" /><Relationship Id="rId3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Relationship Id="rId3" Type="http://schemas.openxmlformats.org/officeDocument/2006/relationships/image" Target="../media/image6.jpeg" /><Relationship Id="rId4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2.wav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3.wav" /><Relationship Id="rId3" Type="http://schemas.openxmlformats.org/officeDocument/2006/relationships/image" Target="../media/image9.png" /><Relationship Id="rId4" Type="http://schemas.openxmlformats.org/officeDocument/2006/relationships/image" Target="../media/image10.png" /><Relationship Id="rId5" Type="http://schemas.openxmlformats.org/officeDocument/2006/relationships/image" Target="../media/image2.png" /><Relationship Id="rId6" Type="http://schemas.openxmlformats.org/officeDocument/2006/relationships/image" Target="../media/image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11.jpeg" /><Relationship Id="rId4" Type="http://schemas.openxmlformats.org/officeDocument/2006/relationships/image" Target="../media/image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Relationship Id="rId3" Type="http://schemas.openxmlformats.org/officeDocument/2006/relationships/image" Target="../media/image2.png" /><Relationship Id="rId4" Type="http://schemas.openxmlformats.org/officeDocument/2006/relationships/image" Target="../media/image11.jpeg" /><Relationship Id="rId5" Type="http://schemas.openxmlformats.org/officeDocument/2006/relationships/image" Target="../media/image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2.wav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Relationship Id="rId6" Type="http://schemas.openxmlformats.org/officeDocument/2006/relationships/image" Target="../media/image16.jpeg" /><Relationship Id="rId7" Type="http://schemas.openxmlformats.org/officeDocument/2006/relationships/image" Target="../media/image8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4.wav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slide" Target="slide10.xml" TargetMode="Internal" /><Relationship Id="rId7" Type="http://schemas.openxmlformats.org/officeDocument/2006/relationships/image" Target="../media/image20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5.wav" /><Relationship Id="rId3" Type="http://schemas.openxmlformats.org/officeDocument/2006/relationships/audio" Target="../media/media6.wav" /><Relationship Id="rId4" Type="http://schemas.openxmlformats.org/officeDocument/2006/relationships/image" Target="../media/image25.png" /><Relationship Id="rId5" Type="http://schemas.openxmlformats.org/officeDocument/2006/relationships/image" Target="../media/image26.png" /><Relationship Id="rId6" Type="http://schemas.openxmlformats.org/officeDocument/2006/relationships/image" Target="../media/image27.png" /><Relationship Id="rId7" Type="http://schemas.openxmlformats.org/officeDocument/2006/relationships/image" Target="../media/image28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37.png" /><Relationship Id="rId11" Type="http://schemas.openxmlformats.org/officeDocument/2006/relationships/image" Target="../media/image38.png" /><Relationship Id="rId12" Type="http://schemas.openxmlformats.org/officeDocument/2006/relationships/image" Target="../media/image39.png" /><Relationship Id="rId13" Type="http://schemas.openxmlformats.org/officeDocument/2006/relationships/image" Target="../media/image40.png" /><Relationship Id="rId14" Type="http://schemas.openxmlformats.org/officeDocument/2006/relationships/image" Target="../media/image8.jpeg" /><Relationship Id="rId2" Type="http://schemas.openxmlformats.org/officeDocument/2006/relationships/image" Target="../media/image29.png" /><Relationship Id="rId3" Type="http://schemas.openxmlformats.org/officeDocument/2006/relationships/image" Target="../media/image30.png" /><Relationship Id="rId4" Type="http://schemas.openxmlformats.org/officeDocument/2006/relationships/image" Target="../media/image31.png" /><Relationship Id="rId5" Type="http://schemas.openxmlformats.org/officeDocument/2006/relationships/image" Target="../media/image32.png" /><Relationship Id="rId6" Type="http://schemas.openxmlformats.org/officeDocument/2006/relationships/image" Target="../media/image33.png" /><Relationship Id="rId7" Type="http://schemas.openxmlformats.org/officeDocument/2006/relationships/image" Target="../media/image34.png" /><Relationship Id="rId8" Type="http://schemas.openxmlformats.org/officeDocument/2006/relationships/image" Target="../media/image35.png" /><Relationship Id="rId9" Type="http://schemas.openxmlformats.org/officeDocument/2006/relationships/image" Target="../media/image36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png" /><Relationship Id="rId3" Type="http://schemas.openxmlformats.org/officeDocument/2006/relationships/image" Target="../media/image42.png" /><Relationship Id="rId4" Type="http://schemas.openxmlformats.org/officeDocument/2006/relationships/image" Target="../media/image43.png" /><Relationship Id="rId5" Type="http://schemas.openxmlformats.org/officeDocument/2006/relationships/image" Target="../media/image44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5.png" /><Relationship Id="rId3" Type="http://schemas.openxmlformats.org/officeDocument/2006/relationships/image" Target="../media/image9.png" /><Relationship Id="rId4" Type="http://schemas.openxmlformats.org/officeDocument/2006/relationships/image" Target="../media/image8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46.png" /><Relationship Id="rId4" Type="http://schemas.openxmlformats.org/officeDocument/2006/relationships/image" Target="../media/image8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7.jpeg" /><Relationship Id="rId3" Type="http://schemas.openxmlformats.org/officeDocument/2006/relationships/image" Target="../media/image48.jpeg" /><Relationship Id="rId4" Type="http://schemas.openxmlformats.org/officeDocument/2006/relationships/image" Target="../media/image12.png" /><Relationship Id="rId5" Type="http://schemas.openxmlformats.org/officeDocument/2006/relationships/image" Target="../media/image8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6.wav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9.jpeg" /><Relationship Id="rId3" Type="http://schemas.openxmlformats.org/officeDocument/2006/relationships/image" Target="../media/image50.jpeg" /><Relationship Id="rId4" Type="http://schemas.openxmlformats.org/officeDocument/2006/relationships/image" Target="../media/image12.png" /><Relationship Id="rId5" Type="http://schemas.openxmlformats.org/officeDocument/2006/relationships/image" Target="../media/image5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2050" name="文本框 3093"/>
          <p:cNvSpPr txBox="1"/>
          <p:nvPr/>
        </p:nvSpPr>
        <p:spPr>
          <a:xfrm>
            <a:off x="3092450" y="2498725"/>
            <a:ext cx="6127750" cy="107061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60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行楷" pitchFamily="2" charset="-122"/>
                <a:ea typeface="华文行楷" pitchFamily="2" charset="-122"/>
              </a:rPr>
              <a:t>青铜器与</a:t>
            </a:r>
            <a:r>
              <a:rPr lang="zh-CN" altLang="en-US" sz="60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行楷" pitchFamily="2" charset="-122"/>
                <a:ea typeface="华文行楷" pitchFamily="2" charset="-122"/>
              </a:rPr>
              <a:t>甲骨文</a:t>
            </a:r>
            <a:endParaRPr lang="zh-CN" altLang="en-US" sz="60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051" name="文本框 3094"/>
          <p:cNvSpPr/>
          <p:nvPr/>
        </p:nvSpPr>
        <p:spPr>
          <a:xfrm>
            <a:off x="2355850" y="1203325"/>
            <a:ext cx="1606550" cy="742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 b="0">
                <a:solidFill>
                  <a:srgbClr val="A50021"/>
                </a:solidFill>
                <a:latin typeface="隶书" pitchFamily="49" charset="-122"/>
                <a:ea typeface="隶书" pitchFamily="49" charset="-122"/>
              </a:rPr>
              <a:t>第</a:t>
            </a:r>
            <a:r>
              <a:rPr lang="en-US" altLang="zh-CN" sz="4000" b="0">
                <a:solidFill>
                  <a:srgbClr val="A50021"/>
                </a:solidFill>
                <a:latin typeface="隶书" pitchFamily="49" charset="-122"/>
                <a:ea typeface="隶书" pitchFamily="49" charset="-122"/>
              </a:rPr>
              <a:t>5</a:t>
            </a:r>
            <a:r>
              <a:rPr lang="zh-CN" altLang="en-US" sz="4000" b="0">
                <a:solidFill>
                  <a:srgbClr val="A50021"/>
                </a:solidFill>
                <a:latin typeface="隶书" pitchFamily="49" charset="-122"/>
                <a:ea typeface="隶书" pitchFamily="49" charset="-122"/>
              </a:rPr>
              <a:t>课</a:t>
            </a:r>
            <a:endParaRPr lang="zh-CN" altLang="en-US" sz="4000" b="0">
              <a:solidFill>
                <a:srgbClr val="A5002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052" name="图片 3095" descr="3"/>
          <p:cNvPicPr/>
          <p:nvPr/>
        </p:nvPicPr>
        <p:blipFill>
          <a:blip r:embed="rId3">
            <a:lum bright="6000"/>
          </a:blip>
          <a:stretch>
            <a:fillRect/>
          </a:stretch>
        </p:blipFill>
        <p:spPr>
          <a:xfrm>
            <a:off x="6629400" y="457200"/>
            <a:ext cx="2378075" cy="547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3" name="图片 8199" descr="司母戊鼎01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71600" y="1143000"/>
            <a:ext cx="4651375" cy="4816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4" name="文本框 8201"/>
          <p:cNvSpPr txBox="1"/>
          <p:nvPr/>
        </p:nvSpPr>
        <p:spPr>
          <a:xfrm>
            <a:off x="5867400" y="1600200"/>
            <a:ext cx="2667000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 pitchFamily="49" charset="-122"/>
              </a:rPr>
              <a:t>司母戊鼎</a:t>
            </a:r>
            <a:endParaRPr lang="zh-CN" altLang="en-US" sz="44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ea typeface="隶书" pitchFamily="49" charset="-122"/>
            </a:endParaRPr>
          </a:p>
        </p:txBody>
      </p:sp>
      <p:sp>
        <p:nvSpPr>
          <p:cNvPr id="3075" name="文本框 8202"/>
          <p:cNvSpPr txBox="1"/>
          <p:nvPr/>
        </p:nvSpPr>
        <p:spPr>
          <a:xfrm>
            <a:off x="5927725" y="2587625"/>
            <a:ext cx="3216275" cy="22891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高</a:t>
            </a:r>
            <a:r>
              <a:rPr lang="en-US" altLang="zh-CN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1.33</a:t>
            </a:r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米</a:t>
            </a:r>
            <a:endParaRPr lang="zh-CN" altLang="en-US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pPr lvl="0"/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长</a:t>
            </a:r>
            <a:r>
              <a:rPr lang="en-US" altLang="zh-CN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1.10</a:t>
            </a:r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米</a:t>
            </a:r>
            <a:endParaRPr lang="zh-CN" altLang="en-US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pPr lvl="0"/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宽</a:t>
            </a:r>
            <a:r>
              <a:rPr lang="en-US" altLang="zh-CN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0.78</a:t>
            </a:r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米</a:t>
            </a:r>
            <a:endParaRPr lang="zh-CN" altLang="en-US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pPr lvl="0"/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重</a:t>
            </a:r>
            <a:r>
              <a:rPr lang="en-US" altLang="zh-CN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832.84</a:t>
            </a:r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公斤</a:t>
            </a:r>
            <a:endParaRPr lang="zh-CN" altLang="en-US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3076" name="图片 8203" descr="3"/>
          <p:cNvPicPr/>
          <p:nvPr/>
        </p:nvPicPr>
        <p:blipFill>
          <a:blip r:embed="rId3"/>
          <a:stretch>
            <a:fillRect/>
          </a:stretch>
        </p:blipFill>
        <p:spPr>
          <a:xfrm>
            <a:off x="6629400" y="457200"/>
            <a:ext cx="2378075" cy="547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097" name="组合 105473"/>
          <p:cNvGrpSpPr/>
          <p:nvPr/>
        </p:nvGrpSpPr>
        <p:grpSpPr>
          <a:xfrm>
            <a:off x="3200400" y="685800"/>
            <a:ext cx="5638800" cy="5600700"/>
            <a:chOff x="4800" y="528"/>
            <a:chExt cx="3613" cy="3648"/>
          </a:xfrm>
        </p:grpSpPr>
        <p:pic>
          <p:nvPicPr>
            <p:cNvPr id="4098" name="图片 105474" descr="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800" y="528"/>
              <a:ext cx="3613" cy="3648"/>
            </a:xfrm>
            <a:prstGeom prst="rect">
              <a:avLst/>
            </a:prstGeom>
            <a:noFill/>
            <a:ln w="28575">
              <a:solidFill>
                <a:schemeClr val="hlink"/>
              </a:solidFill>
              <a:round/>
            </a:ln>
          </p:spPr>
        </p:pic>
        <p:pic>
          <p:nvPicPr>
            <p:cNvPr id="4099" name="图片 105475" descr="四羊方尊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927" y="672"/>
              <a:ext cx="3377" cy="3408"/>
            </a:xfrm>
            <a:prstGeom prst="rect">
              <a:avLst/>
            </a:prstGeom>
            <a:noFill/>
            <a:ln w="28575">
              <a:solidFill>
                <a:schemeClr val="hlink"/>
              </a:solidFill>
              <a:round/>
            </a:ln>
          </p:spPr>
        </p:pic>
      </p:grpSp>
      <p:sp>
        <p:nvSpPr>
          <p:cNvPr id="4100" name="文本框 105476"/>
          <p:cNvSpPr txBox="1"/>
          <p:nvPr/>
        </p:nvSpPr>
        <p:spPr>
          <a:xfrm>
            <a:off x="1979613" y="762000"/>
            <a:ext cx="915987" cy="2865438"/>
          </a:xfrm>
          <a:prstGeom prst="rect">
            <a:avLst/>
          </a:prstGeom>
          <a:noFill/>
          <a:ln w="9525">
            <a:noFill/>
          </a:ln>
        </p:spPr>
        <p:txBody>
          <a:bodyPr vert="vert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8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 pitchFamily="49" charset="-122"/>
              </a:rPr>
              <a:t>四羊方尊</a:t>
            </a:r>
            <a:endParaRPr lang="zh-CN" altLang="en-US" sz="48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ea typeface="隶书" pitchFamily="49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65538"/>
          <p:cNvGrpSpPr/>
          <p:nvPr/>
        </p:nvGrpSpPr>
        <p:grpSpPr>
          <a:xfrm>
            <a:off x="827088" y="692150"/>
            <a:ext cx="4635500" cy="5562600"/>
            <a:chOff x="-44" y="576"/>
            <a:chExt cx="3160" cy="3744"/>
          </a:xfrm>
        </p:grpSpPr>
        <p:pic>
          <p:nvPicPr>
            <p:cNvPr id="5122" name="图片 65539" descr="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-44" y="576"/>
              <a:ext cx="3160" cy="3744"/>
            </a:xfrm>
            <a:prstGeom prst="rect">
              <a:avLst/>
            </a:prstGeom>
            <a:noFill/>
            <a:ln w="57150">
              <a:noFill/>
              <a:miter lim="800000"/>
            </a:ln>
          </p:spPr>
        </p:pic>
        <p:pic>
          <p:nvPicPr>
            <p:cNvPr id="5123" name="图片 65540" descr="大盂鼎0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96" y="768"/>
              <a:ext cx="2840" cy="3408"/>
            </a:xfrm>
            <a:prstGeom prst="rect">
              <a:avLst/>
            </a:prstGeom>
            <a:noFill/>
            <a:ln w="57150">
              <a:noFill/>
              <a:miter lim="800000"/>
            </a:ln>
          </p:spPr>
        </p:pic>
      </p:grpSp>
      <p:sp>
        <p:nvSpPr>
          <p:cNvPr id="5124" name="圆角矩形标注 65542"/>
          <p:cNvSpPr/>
          <p:nvPr/>
        </p:nvSpPr>
        <p:spPr>
          <a:xfrm rot="10800000">
            <a:off x="5292725" y="1773238"/>
            <a:ext cx="3487738" cy="2743200"/>
          </a:xfrm>
          <a:prstGeom prst="wedgeRoundRectCallout">
            <a:avLst>
              <a:gd name="adj1" fmla="val -843"/>
              <a:gd name="adj2" fmla="val -9032"/>
              <a:gd name="adj3" fmla="val 16667"/>
            </a:avLst>
          </a:prstGeom>
          <a:noFill/>
          <a:ln>
            <a:noFill/>
            <a:miter lim="800000"/>
          </a:ln>
        </p:spPr>
        <p:txBody>
          <a:bodyPr rot="10800000" anchor="t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chemeClr val="hlink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商、周时，铸刻在青铜器上的文字，叫做金文。又叫钟鼎文。</a:t>
            </a:r>
            <a:endParaRPr lang="zh-CN" altLang="en-US">
              <a:solidFill>
                <a:schemeClr val="hlink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pic>
        <p:nvPicPr>
          <p:cNvPr id="5125" name="图片 65543" descr="3"/>
          <p:cNvPicPr/>
          <p:nvPr/>
        </p:nvPicPr>
        <p:blipFill>
          <a:blip r:embed="rId4"/>
          <a:stretch>
            <a:fillRect/>
          </a:stretch>
        </p:blipFill>
        <p:spPr>
          <a:xfrm>
            <a:off x="6629400" y="457200"/>
            <a:ext cx="2378075" cy="547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5" name="文本框 1"/>
          <p:cNvSpPr/>
          <p:nvPr/>
        </p:nvSpPr>
        <p:spPr>
          <a:xfrm>
            <a:off x="390525" y="723900"/>
            <a:ext cx="54054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青铜器高超的工艺</a:t>
            </a:r>
            <a:endParaRPr lang="zh-CN" altLang="en-US"/>
          </a:p>
        </p:txBody>
      </p:sp>
      <p:sp>
        <p:nvSpPr>
          <p:cNvPr id="6146" name="文本框 2"/>
          <p:cNvSpPr/>
          <p:nvPr/>
        </p:nvSpPr>
        <p:spPr>
          <a:xfrm>
            <a:off x="654050" y="1482725"/>
            <a:ext cx="1612900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出现：</a:t>
            </a:r>
            <a:endParaRPr lang="zh-CN" altLang="en-US"/>
          </a:p>
        </p:txBody>
      </p:sp>
      <p:sp>
        <p:nvSpPr>
          <p:cNvPr id="6147" name="文本框 3"/>
          <p:cNvSpPr/>
          <p:nvPr/>
        </p:nvSpPr>
        <p:spPr>
          <a:xfrm>
            <a:off x="2797175" y="1565275"/>
            <a:ext cx="35496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原始社会后期</a:t>
            </a:r>
            <a:endParaRPr lang="zh-CN" altLang="en-US"/>
          </a:p>
        </p:txBody>
      </p:sp>
      <p:sp>
        <p:nvSpPr>
          <p:cNvPr id="6148" name="文本框 4"/>
          <p:cNvSpPr/>
          <p:nvPr/>
        </p:nvSpPr>
        <p:spPr>
          <a:xfrm>
            <a:off x="790575" y="2586038"/>
            <a:ext cx="1477962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功能：</a:t>
            </a:r>
            <a:endParaRPr lang="zh-CN" altLang="en-US"/>
          </a:p>
        </p:txBody>
      </p:sp>
      <p:sp>
        <p:nvSpPr>
          <p:cNvPr id="6149" name="文本框 5"/>
          <p:cNvSpPr/>
          <p:nvPr/>
        </p:nvSpPr>
        <p:spPr>
          <a:xfrm>
            <a:off x="874712" y="3627438"/>
            <a:ext cx="1320800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工艺：</a:t>
            </a:r>
            <a:endParaRPr lang="zh-CN" altLang="en-US"/>
          </a:p>
        </p:txBody>
      </p:sp>
      <p:sp>
        <p:nvSpPr>
          <p:cNvPr id="6150" name="文本框 6"/>
          <p:cNvSpPr/>
          <p:nvPr/>
        </p:nvSpPr>
        <p:spPr>
          <a:xfrm>
            <a:off x="1084262" y="4679950"/>
            <a:ext cx="1111250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代表：</a:t>
            </a:r>
            <a:endParaRPr lang="zh-CN" altLang="en-US"/>
          </a:p>
        </p:txBody>
      </p:sp>
      <p:sp>
        <p:nvSpPr>
          <p:cNvPr id="6151" name="文本框 7"/>
          <p:cNvSpPr/>
          <p:nvPr/>
        </p:nvSpPr>
        <p:spPr>
          <a:xfrm>
            <a:off x="2797175" y="2586038"/>
            <a:ext cx="5441950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饮食、祭祀、食器、礼器</a:t>
            </a:r>
            <a:endParaRPr lang="zh-CN" altLang="en-US"/>
          </a:p>
        </p:txBody>
      </p:sp>
      <p:sp>
        <p:nvSpPr>
          <p:cNvPr id="6152" name="文本框 8"/>
          <p:cNvSpPr/>
          <p:nvPr/>
        </p:nvSpPr>
        <p:spPr>
          <a:xfrm>
            <a:off x="3114675" y="3722688"/>
            <a:ext cx="5057775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泥范铸造法</a:t>
            </a:r>
            <a:endParaRPr lang="zh-CN" altLang="en-US"/>
          </a:p>
        </p:txBody>
      </p:sp>
      <p:sp>
        <p:nvSpPr>
          <p:cNvPr id="6153" name="文本框 9"/>
          <p:cNvSpPr/>
          <p:nvPr/>
        </p:nvSpPr>
        <p:spPr>
          <a:xfrm>
            <a:off x="3082925" y="4868862"/>
            <a:ext cx="3794125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/>
              <a:t>司母戊鼎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8" dur="20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24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base">
                                        <p:cTn id="29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-1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黑体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xit" presetSubtype="32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 additive="base">
                                        <p:cTn id="39" dur="20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6" dur="20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52" dur="500" fill="hold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mph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7" dur="-1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黑体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  <p:bldP spid="6146" grpId="1"/>
      <p:bldP spid="6148" grpId="2"/>
      <p:bldP spid="6149" grpId="3"/>
      <p:bldP spid="6150" grpId="4"/>
      <p:bldP spid="6147" grpId="5"/>
      <p:bldP spid="6151" grpId="6"/>
      <p:bldP spid="6151" grpId="7"/>
      <p:bldP spid="6152" grpId="8"/>
      <p:bldP spid="6153" grpId="9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Text Box 2"/>
          <p:cNvSpPr/>
          <p:nvPr/>
        </p:nvSpPr>
        <p:spPr>
          <a:xfrm>
            <a:off x="279400" y="476250"/>
            <a:ext cx="4797425" cy="666750"/>
          </a:xfrm>
          <a:prstGeom prst="rect">
            <a:avLst/>
          </a:prstGeom>
          <a:noFill/>
          <a:ln w="25400">
            <a:solidFill>
              <a:srgbClr val="CC00CC"/>
            </a:solidFill>
            <a:round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>
                <a:latin typeface="Times New Roman" pitchFamily="18" charset="0"/>
              </a:rPr>
              <a:t>二、闻名于世的青铜器</a:t>
            </a:r>
            <a:endParaRPr lang="zh-CN" altLang="en-US">
              <a:latin typeface="Times New Roman" pitchFamily="18" charset="0"/>
            </a:endParaRPr>
          </a:p>
        </p:txBody>
      </p:sp>
      <p:sp>
        <p:nvSpPr>
          <p:cNvPr id="7170" name="Text Box 3"/>
          <p:cNvSpPr/>
          <p:nvPr/>
        </p:nvSpPr>
        <p:spPr>
          <a:xfrm>
            <a:off x="265112" y="1341438"/>
            <a:ext cx="6970712" cy="588962"/>
          </a:xfrm>
          <a:prstGeom prst="rect">
            <a:avLst/>
          </a:prstGeom>
          <a:noFill/>
          <a:ln>
            <a:solidFill>
              <a:srgbClr val="FF0000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latin typeface="Times New Roman" pitchFamily="18" charset="0"/>
              </a:rPr>
              <a:t>1</a:t>
            </a:r>
            <a:r>
              <a:rPr lang="zh-CN" altLang="en-US" sz="3200">
                <a:latin typeface="Times New Roman" pitchFamily="18" charset="0"/>
              </a:rPr>
              <a:t>、商朝青铜铸造业的高度发展</a:t>
            </a:r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7171" name="Text Box 7"/>
          <p:cNvSpPr/>
          <p:nvPr/>
        </p:nvSpPr>
        <p:spPr>
          <a:xfrm>
            <a:off x="323850" y="1916112"/>
            <a:ext cx="8569325" cy="1554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>
                <a:ea typeface="隶书" pitchFamily="49" charset="-122"/>
              </a:rPr>
              <a:t>特点：</a:t>
            </a:r>
            <a:endParaRPr lang="zh-CN" altLang="en-US" sz="3200">
              <a:ea typeface="隶书" pitchFamily="49" charset="-122"/>
            </a:endParaRPr>
          </a:p>
          <a:p>
            <a:pPr marL="0" lvl="0" indent="0"/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种类繁多；工艺高超、铸有花纹装饰，具有很高的艺术价值；有的青铜器气势及其宏大。</a:t>
            </a:r>
            <a:endParaRPr lang="zh-CN" altLang="en-US" sz="3200">
              <a:solidFill>
                <a:srgbClr val="FF0000"/>
              </a:solidFill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7172" name="Text Box 8"/>
          <p:cNvSpPr/>
          <p:nvPr/>
        </p:nvSpPr>
        <p:spPr>
          <a:xfrm>
            <a:off x="179388" y="4797425"/>
            <a:ext cx="8445500" cy="711200"/>
          </a:xfrm>
          <a:prstGeom prst="rect">
            <a:avLst/>
          </a:prstGeom>
          <a:noFill/>
          <a:ln>
            <a:solidFill>
              <a:srgbClr val="FF0000"/>
            </a:solidFill>
            <a:round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latin typeface="Times New Roman" pitchFamily="18" charset="0"/>
              </a:rPr>
              <a:t>2</a:t>
            </a:r>
            <a:r>
              <a:rPr lang="zh-CN" altLang="en-US" sz="3200">
                <a:latin typeface="Times New Roman" pitchFamily="18" charset="0"/>
              </a:rPr>
              <a:t>、</a:t>
            </a:r>
            <a:r>
              <a:rPr lang="zh-CN" altLang="en-US" sz="4000">
                <a:latin typeface="Times New Roman" pitchFamily="18" charset="0"/>
              </a:rPr>
              <a:t>商朝青铜器的代表作</a:t>
            </a:r>
            <a:r>
              <a:rPr lang="en-US" altLang="zh-CN" sz="4000">
                <a:latin typeface="Times New Roman" pitchFamily="18" charset="0"/>
              </a:rPr>
              <a:t>——</a:t>
            </a:r>
            <a:r>
              <a:rPr lang="zh-CN" altLang="en-US" sz="4000">
                <a:latin typeface="Times New Roman" pitchFamily="18" charset="0"/>
              </a:rPr>
              <a:t>司母戊鼎</a:t>
            </a:r>
            <a:endParaRPr lang="zh-CN" altLang="en-US" sz="40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1" nodeType="afterEffect"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  <p:bldP spid="7170" grpId="1"/>
      <p:bldP spid="7171" grpId="2"/>
      <p:bldP spid="717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文本框 100353"/>
          <p:cNvSpPr/>
          <p:nvPr/>
        </p:nvSpPr>
        <p:spPr>
          <a:xfrm>
            <a:off x="381000" y="1828800"/>
            <a:ext cx="76200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40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、青铜器用哪几种金属冶炼成的？</a:t>
            </a:r>
            <a:endParaRPr lang="zh-CN" altLang="en-US" sz="400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194" name="文本框 100354"/>
          <p:cNvSpPr/>
          <p:nvPr/>
        </p:nvSpPr>
        <p:spPr>
          <a:xfrm>
            <a:off x="1050925" y="2743200"/>
            <a:ext cx="6645275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6000">
              <a:solidFill>
                <a:srgbClr val="CC0000"/>
              </a:solidFill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8195" name="文本框 100355"/>
          <p:cNvSpPr/>
          <p:nvPr/>
        </p:nvSpPr>
        <p:spPr>
          <a:xfrm>
            <a:off x="457200" y="3048000"/>
            <a:ext cx="862806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40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40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、你所知道的青铜器的种类有哪些？</a:t>
            </a:r>
            <a:endParaRPr lang="zh-CN" altLang="en-US" sz="400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196" name="文本框 100356"/>
          <p:cNvSpPr/>
          <p:nvPr/>
        </p:nvSpPr>
        <p:spPr>
          <a:xfrm>
            <a:off x="0" y="4419600"/>
            <a:ext cx="7331075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r>
              <a:rPr lang="en-US" altLang="zh-CN" sz="40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40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、其中最著名的有哪几件？</a:t>
            </a:r>
            <a:endParaRPr lang="zh-CN" altLang="en-US" sz="400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197" name="矩形 100357"/>
          <p:cNvSpPr/>
          <p:nvPr/>
        </p:nvSpPr>
        <p:spPr>
          <a:xfrm>
            <a:off x="685800" y="5334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5400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二、闻名于世的青铜器</a:t>
            </a:r>
            <a:endParaRPr lang="zh-CN" altLang="en-US" sz="5400">
              <a:solidFill>
                <a:srgbClr val="FF0000"/>
              </a:solidFill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8198" name="文本框 100358"/>
          <p:cNvSpPr/>
          <p:nvPr/>
        </p:nvSpPr>
        <p:spPr>
          <a:xfrm>
            <a:off x="2193925" y="2057400"/>
            <a:ext cx="2987675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6000">
              <a:solidFill>
                <a:srgbClr val="CC0000"/>
              </a:solidFill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8199" name="文本框 100359"/>
          <p:cNvSpPr/>
          <p:nvPr/>
        </p:nvSpPr>
        <p:spPr>
          <a:xfrm>
            <a:off x="2365375" y="2362200"/>
            <a:ext cx="3232150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r>
              <a:rPr lang="zh-CN" altLang="en-US" sz="4800">
                <a:latin typeface="华文新魏" pitchFamily="2" charset="-122"/>
                <a:ea typeface="华文新魏" pitchFamily="2" charset="-122"/>
              </a:rPr>
              <a:t>铜、锡、铅</a:t>
            </a:r>
            <a:endParaRPr lang="zh-CN" altLang="en-US" sz="48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200" name="文本框 100360"/>
          <p:cNvSpPr/>
          <p:nvPr/>
        </p:nvSpPr>
        <p:spPr>
          <a:xfrm>
            <a:off x="1508125" y="3200400"/>
            <a:ext cx="4816475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6000">
              <a:solidFill>
                <a:srgbClr val="CC0000"/>
              </a:solidFill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8201" name="文本框 100361"/>
          <p:cNvSpPr/>
          <p:nvPr/>
        </p:nvSpPr>
        <p:spPr>
          <a:xfrm>
            <a:off x="1000125" y="3657600"/>
            <a:ext cx="744855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r>
              <a:rPr lang="zh-CN" altLang="en-US" sz="4400">
                <a:latin typeface="华文新魏" pitchFamily="2" charset="-122"/>
                <a:ea typeface="华文新魏" pitchFamily="2" charset="-122"/>
              </a:rPr>
              <a:t>礼器、饮食器、兵器、工具等</a:t>
            </a:r>
            <a:endParaRPr lang="zh-CN" altLang="en-US" sz="44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202" name="文本框 100362"/>
          <p:cNvSpPr/>
          <p:nvPr/>
        </p:nvSpPr>
        <p:spPr>
          <a:xfrm>
            <a:off x="1962150" y="5105400"/>
            <a:ext cx="577215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r>
              <a:rPr lang="zh-CN" altLang="en-US" sz="4400">
                <a:latin typeface="华文新魏" pitchFamily="2" charset="-122"/>
                <a:ea typeface="华文新魏" pitchFamily="2" charset="-122"/>
              </a:rPr>
              <a:t>司母戊鼎、四羊方尊、</a:t>
            </a:r>
            <a:endParaRPr lang="zh-CN" altLang="en-US" sz="440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00">
        <p:zoom/>
      </p:transition>
    </mc:Choice>
    <mc:Fallback>
      <p:transition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14" dur="500" fill="hold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4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25" dur="500" fill="hold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42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36" dur="500" fill="hold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" grpId="0"/>
      <p:bldP spid="8195" grpId="1"/>
      <p:bldP spid="8196" grpId="2"/>
      <p:bldP spid="8199" grpId="3"/>
      <p:bldP spid="8201" grpId="4"/>
      <p:bldP spid="8202" grpId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文本占位符 91137"/>
          <p:cNvSpPr/>
          <p:nvPr>
            <p:ph type="body" idx="4294967295"/>
          </p:nvPr>
        </p:nvSpPr>
        <p:spPr>
          <a:xfrm>
            <a:off x="323850" y="1341438"/>
            <a:ext cx="8229600" cy="4525962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anchor="t" anchorCtr="0"/>
          <a:lstStyle>
            <a:lvl1pPr marL="342900" lvl="0" indent="-342900" algn="l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"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rPr lang="zh-CN" altLang="en-US" sz="4400" b="1"/>
              <a:t>我国有文字可考的历史从何时？</a:t>
            </a:r>
            <a:endParaRPr lang="zh-CN" altLang="en-US" sz="4400" b="1"/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10242" name="图片 5135" descr="jgw"/>
          <p:cNvPicPr/>
          <p:nvPr/>
        </p:nvPicPr>
        <p:blipFill>
          <a:blip r:embed="rId3"/>
          <a:stretch>
            <a:fillRect/>
          </a:stretch>
        </p:blipFill>
        <p:spPr>
          <a:xfrm>
            <a:off x="1981200" y="609600"/>
            <a:ext cx="6477000" cy="5226050"/>
          </a:xfrm>
          <a:prstGeom prst="rect">
            <a:avLst/>
          </a:prstGeom>
          <a:noFill/>
          <a:ln w="76200">
            <a:solidFill>
              <a:schemeClr val="hlink"/>
            </a:solidFill>
            <a:round/>
          </a:ln>
          <a:effectLst>
            <a:outerShdw dist="80321" dir="1106110" algn="ctr">
              <a:srgbClr val="808080"/>
            </a:outerShdw>
          </a:effectLst>
        </p:spPr>
      </p:pic>
      <p:sp>
        <p:nvSpPr>
          <p:cNvPr id="10243" name="文本框 5136"/>
          <p:cNvSpPr txBox="1"/>
          <p:nvPr/>
        </p:nvSpPr>
        <p:spPr>
          <a:xfrm>
            <a:off x="3962400" y="5653088"/>
            <a:ext cx="2819400" cy="8239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8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 pitchFamily="49" charset="-122"/>
              </a:rPr>
              <a:t>牛骨刻辞</a:t>
            </a:r>
            <a:endParaRPr lang="zh-CN" altLang="en-US" sz="48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1266" name="文本框 38929"/>
          <p:cNvSpPr txBox="1"/>
          <p:nvPr/>
        </p:nvSpPr>
        <p:spPr>
          <a:xfrm>
            <a:off x="5089525" y="2727325"/>
            <a:ext cx="3978275" cy="1920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甲骨文是殷墟出土的刻在龟甲和兽骨上的文字。</a:t>
            </a:r>
            <a:endParaRPr lang="zh-CN" altLang="en-US" sz="40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11267" name="文本框 38935"/>
          <p:cNvSpPr txBox="1"/>
          <p:nvPr/>
        </p:nvSpPr>
        <p:spPr>
          <a:xfrm>
            <a:off x="5029200" y="1752600"/>
            <a:ext cx="41148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仿宋_GB2312" pitchFamily="49" charset="-122"/>
              </a:rPr>
              <a:t>什么是甲骨文？</a:t>
            </a:r>
            <a:endParaRPr lang="zh-CN" altLang="en-US" sz="40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ea typeface="仿宋_GB2312" pitchFamily="49" charset="-122"/>
            </a:endParaRPr>
          </a:p>
        </p:txBody>
      </p:sp>
      <p:pic>
        <p:nvPicPr>
          <p:cNvPr id="11268" name="图片 38936" descr="111"/>
          <p:cNvPicPr/>
          <p:nvPr/>
        </p:nvPicPr>
        <p:blipFill>
          <a:blip r:embed="rId3"/>
          <a:stretch>
            <a:fillRect/>
          </a:stretch>
        </p:blipFill>
        <p:spPr>
          <a:xfrm>
            <a:off x="6804025" y="4437062"/>
            <a:ext cx="1981200" cy="1981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9" name="图片 38939" descr="甲古文"/>
          <p:cNvPicPr/>
          <p:nvPr/>
        </p:nvPicPr>
        <p:blipFill>
          <a:blip r:embed="rId4"/>
          <a:stretch>
            <a:fillRect/>
          </a:stretch>
        </p:blipFill>
        <p:spPr>
          <a:xfrm>
            <a:off x="1947862" y="560388"/>
            <a:ext cx="3081338" cy="53070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0" name="文本框 38940"/>
          <p:cNvSpPr txBox="1"/>
          <p:nvPr/>
        </p:nvSpPr>
        <p:spPr>
          <a:xfrm>
            <a:off x="2209800" y="5638800"/>
            <a:ext cx="2590800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 pitchFamily="49" charset="-122"/>
              </a:rPr>
              <a:t>龟甲卜辞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隶书" pitchFamily="49" charset="-122"/>
            </a:endParaRPr>
          </a:p>
        </p:txBody>
      </p:sp>
      <p:pic>
        <p:nvPicPr>
          <p:cNvPr id="11271" name="图片 38941" descr="3"/>
          <p:cNvPicPr/>
          <p:nvPr/>
        </p:nvPicPr>
        <p:blipFill>
          <a:blip r:embed="rId5"/>
          <a:stretch>
            <a:fillRect/>
          </a:stretch>
        </p:blipFill>
        <p:spPr>
          <a:xfrm>
            <a:off x="6629400" y="457200"/>
            <a:ext cx="2378075" cy="547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0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1"/>
      <p:bldP spid="11270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2290" name="矩形 59396"/>
          <p:cNvSpPr/>
          <p:nvPr/>
        </p:nvSpPr>
        <p:spPr>
          <a:xfrm>
            <a:off x="5715000" y="1371600"/>
            <a:ext cx="3124200" cy="5035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>
                <a:solidFill>
                  <a:srgbClr val="336699"/>
                </a:solidFill>
                <a:latin typeface="仿宋_GB2312" pitchFamily="49" charset="-122"/>
                <a:ea typeface="仿宋_GB2312" pitchFamily="49" charset="-122"/>
              </a:rPr>
              <a:t>  </a:t>
            </a:r>
            <a:r>
              <a:rPr lang="zh-CN" altLang="en-US">
                <a:solidFill>
                  <a:srgbClr val="336699"/>
                </a:solidFill>
                <a:latin typeface="仿宋_GB2312" pitchFamily="49" charset="-122"/>
                <a:ea typeface="仿宋_GB2312" pitchFamily="49" charset="-122"/>
              </a:rPr>
              <a:t>这块龟甲上所刻的卜辞内容是：卜一位地位极高的贵族外出打猎，能否遇到野猪、鹿等动物，以及能否将它们猎获。</a:t>
            </a:r>
            <a:r>
              <a:rPr lang="zh-CN" altLang="en-US">
                <a:solidFill>
                  <a:srgbClr val="336699"/>
                </a:solidFill>
                <a:latin typeface="仿宋_GB2312" pitchFamily="49" charset="-122"/>
                <a:ea typeface="仿宋_GB2312" pitchFamily="49" charset="-122"/>
              </a:rPr>
              <a:t> </a:t>
            </a:r>
            <a:endParaRPr lang="zh-CN" altLang="en-US">
              <a:solidFill>
                <a:srgbClr val="336699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2291" name="矩形 59405"/>
          <p:cNvSpPr/>
          <p:nvPr/>
        </p:nvSpPr>
        <p:spPr>
          <a:xfrm>
            <a:off x="5791200" y="1543050"/>
            <a:ext cx="3124200" cy="4781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44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  </a:t>
            </a:r>
            <a:endParaRPr lang="en-US" altLang="zh-CN" sz="44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pPr lvl="0"/>
            <a:r>
              <a:rPr lang="en-US" altLang="zh-CN" sz="44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  </a:t>
            </a:r>
            <a:r>
              <a:rPr lang="zh-CN" altLang="en-US" sz="44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甲骨文记录了商王的活动，反映了商朝的政治经济情况。</a:t>
            </a:r>
            <a:endParaRPr lang="zh-CN" altLang="en-US" sz="44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pPr lvl="0"/>
            <a:r>
              <a:rPr lang="zh-CN" altLang="en-US" sz="44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_GB2312" pitchFamily="49" charset="-122"/>
                <a:ea typeface="仿宋_GB2312" pitchFamily="49" charset="-122"/>
              </a:rPr>
              <a:t> </a:t>
            </a:r>
            <a:endParaRPr lang="zh-CN" altLang="en-US" sz="44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12292" name="图片 59406" descr="3"/>
          <p:cNvPicPr/>
          <p:nvPr/>
        </p:nvPicPr>
        <p:blipFill>
          <a:blip r:embed="rId2"/>
          <a:stretch>
            <a:fillRect/>
          </a:stretch>
        </p:blipFill>
        <p:spPr>
          <a:xfrm>
            <a:off x="6629400" y="457200"/>
            <a:ext cx="2378075" cy="5476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3" name="图片 59407" descr="ss"/>
          <p:cNvPicPr/>
          <p:nvPr/>
        </p:nvPicPr>
        <p:blipFill>
          <a:blip r:embed="rId3"/>
          <a:stretch>
            <a:fillRect/>
          </a:stretch>
        </p:blipFill>
        <p:spPr>
          <a:xfrm>
            <a:off x="1733550" y="762000"/>
            <a:ext cx="3600450" cy="5334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3314" name="文本框 66565"/>
          <p:cNvSpPr txBox="1"/>
          <p:nvPr/>
        </p:nvSpPr>
        <p:spPr>
          <a:xfrm>
            <a:off x="5867400" y="2286000"/>
            <a:ext cx="2895600" cy="1920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仿宋_GB2312" pitchFamily="49" charset="-122"/>
              </a:rPr>
              <a:t>我国有文字可考的历史从商朝开始</a:t>
            </a:r>
            <a:endParaRPr lang="zh-CN" altLang="en-US" sz="40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ea typeface="仿宋_GB2312" pitchFamily="49" charset="-122"/>
            </a:endParaRPr>
          </a:p>
        </p:txBody>
      </p:sp>
      <p:sp>
        <p:nvSpPr>
          <p:cNvPr id="13315" name="文本框 66566"/>
          <p:cNvSpPr txBox="1"/>
          <p:nvPr/>
        </p:nvSpPr>
        <p:spPr>
          <a:xfrm>
            <a:off x="6378575" y="3505200"/>
            <a:ext cx="12096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仿宋_GB2312" pitchFamily="49" charset="-122"/>
              </a:rPr>
              <a:t>商朝</a:t>
            </a:r>
            <a:endParaRPr lang="zh-CN" altLang="en-US" sz="40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仿宋_GB2312" pitchFamily="49" charset="-122"/>
            </a:endParaRPr>
          </a:p>
        </p:txBody>
      </p:sp>
      <p:pic>
        <p:nvPicPr>
          <p:cNvPr id="13316" name="图片 66567" descr="返回"/>
          <p:cNvPicPr/>
          <p:nvPr/>
        </p:nvPicPr>
        <p:blipFill>
          <a:blip r:embed="rId2"/>
          <a:stretch>
            <a:fillRect/>
          </a:stretch>
        </p:blipFill>
        <p:spPr>
          <a:xfrm>
            <a:off x="7924800" y="5943600"/>
            <a:ext cx="971550" cy="647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7" name="图片 66568" descr="3"/>
          <p:cNvPicPr/>
          <p:nvPr/>
        </p:nvPicPr>
        <p:blipFill>
          <a:blip r:embed="rId3"/>
          <a:stretch>
            <a:fillRect/>
          </a:stretch>
        </p:blipFill>
        <p:spPr>
          <a:xfrm>
            <a:off x="6629400" y="457200"/>
            <a:ext cx="2378075" cy="5476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8" name="图片 66569" descr="ss"/>
          <p:cNvPicPr/>
          <p:nvPr/>
        </p:nvPicPr>
        <p:blipFill>
          <a:blip r:embed="rId4"/>
          <a:stretch>
            <a:fillRect/>
          </a:stretch>
        </p:blipFill>
        <p:spPr>
          <a:xfrm>
            <a:off x="1733550" y="762000"/>
            <a:ext cx="3600450" cy="5334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8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14338" name="图片 31749" descr="车船文字"/>
          <p:cNvPicPr/>
          <p:nvPr/>
        </p:nvPicPr>
        <p:blipFill>
          <a:blip r:embed="rId3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09800" y="2971800"/>
            <a:ext cx="3382962" cy="1989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文本框 31750"/>
          <p:cNvSpPr/>
          <p:nvPr/>
        </p:nvSpPr>
        <p:spPr>
          <a:xfrm>
            <a:off x="1295400" y="774700"/>
            <a:ext cx="6480175" cy="1739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>
                <a:solidFill>
                  <a:srgbClr val="3366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>
                <a:solidFill>
                  <a:srgbClr val="336699"/>
                </a:solidFill>
                <a:latin typeface="楷体_GB2312" pitchFamily="49" charset="-122"/>
                <a:ea typeface="楷体_GB2312" pitchFamily="49" charset="-122"/>
              </a:rPr>
              <a:t>这是甲骨文表示交通工具的两个字，你认识吗？能说出他们的造字方法吗？</a:t>
            </a:r>
            <a:endParaRPr lang="zh-CN" altLang="en-US">
              <a:solidFill>
                <a:srgbClr val="3366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340" name="文本框 31751"/>
          <p:cNvSpPr txBox="1"/>
          <p:nvPr/>
        </p:nvSpPr>
        <p:spPr>
          <a:xfrm>
            <a:off x="3276600" y="5638800"/>
            <a:ext cx="1638300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幼圆" pitchFamily="49" charset="-122"/>
              </a:rPr>
              <a:t>象形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幼圆" pitchFamily="49" charset="-122"/>
            </a:endParaRPr>
          </a:p>
        </p:txBody>
      </p:sp>
      <p:pic>
        <p:nvPicPr>
          <p:cNvPr id="14341" name="图片 31752" descr="车3"/>
          <p:cNvPicPr/>
          <p:nvPr/>
        </p:nvPicPr>
        <p:blipFill>
          <a:blip r:embed="rId4"/>
          <a:stretch>
            <a:fillRect/>
          </a:stretch>
        </p:blipFill>
        <p:spPr>
          <a:xfrm>
            <a:off x="6227762" y="4437062"/>
            <a:ext cx="2667000" cy="2120900"/>
          </a:xfrm>
          <a:prstGeom prst="rect">
            <a:avLst/>
          </a:prstGeom>
          <a:noFill/>
          <a:ln w="76200">
            <a:solidFill>
              <a:schemeClr val="hlink"/>
            </a:solidFill>
            <a:round/>
          </a:ln>
          <a:effectLst>
            <a:outerShdw dist="52363" dir="842175" algn="ctr">
              <a:srgbClr val="808080"/>
            </a:outerShdw>
          </a:effectLst>
        </p:spPr>
      </p:pic>
      <p:pic>
        <p:nvPicPr>
          <p:cNvPr id="14342" name="图片 31753" descr="车2"/>
          <p:cNvPicPr/>
          <p:nvPr/>
        </p:nvPicPr>
        <p:blipFill>
          <a:blip r:embed="rId5"/>
          <a:stretch>
            <a:fillRect/>
          </a:stretch>
        </p:blipFill>
        <p:spPr>
          <a:xfrm>
            <a:off x="6227762" y="2276475"/>
            <a:ext cx="2667000" cy="2141538"/>
          </a:xfrm>
          <a:prstGeom prst="rect">
            <a:avLst/>
          </a:prstGeom>
          <a:noFill/>
          <a:ln w="76200">
            <a:solidFill>
              <a:schemeClr val="hlink"/>
            </a:solidFill>
            <a:round/>
          </a:ln>
          <a:effectLst>
            <a:outerShdw dist="56796" dir="1593903" algn="ctr">
              <a:srgbClr val="808080"/>
            </a:outerShdw>
          </a:effectLst>
        </p:spPr>
      </p:pic>
      <p:sp>
        <p:nvSpPr>
          <p:cNvPr id="14343" name="文本框 31755"/>
          <p:cNvSpPr txBox="1"/>
          <p:nvPr/>
        </p:nvSpPr>
        <p:spPr>
          <a:xfrm>
            <a:off x="2438400" y="4868863"/>
            <a:ext cx="6969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仿宋_GB2312" pitchFamily="49" charset="-122"/>
              </a:rPr>
              <a:t>舟</a:t>
            </a:r>
            <a:endParaRPr lang="zh-CN" altLang="en-US" sz="40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仿宋_GB2312" pitchFamily="49" charset="-122"/>
            </a:endParaRPr>
          </a:p>
        </p:txBody>
      </p:sp>
      <p:sp>
        <p:nvSpPr>
          <p:cNvPr id="14344" name="文本框 31756"/>
          <p:cNvSpPr txBox="1"/>
          <p:nvPr/>
        </p:nvSpPr>
        <p:spPr>
          <a:xfrm>
            <a:off x="4408488" y="4800600"/>
            <a:ext cx="696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仿宋_GB2312" pitchFamily="49" charset="-122"/>
              </a:rPr>
              <a:t>车</a:t>
            </a:r>
            <a:endParaRPr lang="zh-CN" altLang="en-US" sz="40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仿宋_GB2312" pitchFamily="49" charset="-122"/>
            </a:endParaRPr>
          </a:p>
        </p:txBody>
      </p:sp>
      <p:pic>
        <p:nvPicPr>
          <p:cNvPr id="14345" name="图片 31757" descr="218586_140844035909_2"/>
          <p:cNvPicPr/>
          <p:nvPr/>
        </p:nvPicPr>
        <p:blipFill>
          <a:blip r:embed="rId6"/>
          <a:stretch>
            <a:fillRect/>
          </a:stretch>
        </p:blipFill>
        <p:spPr>
          <a:xfrm>
            <a:off x="0" y="2708275"/>
            <a:ext cx="2376488" cy="17827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3" grpId="1"/>
      <p:bldP spid="14344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文本框 81921"/>
          <p:cNvSpPr/>
          <p:nvPr/>
        </p:nvSpPr>
        <p:spPr>
          <a:xfrm>
            <a:off x="1187450" y="1412875"/>
            <a:ext cx="6264275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endParaRPr lang="zh-CN" altLang="en-US" sz="1800" b="0">
              <a:latin typeface="Verdana" pitchFamily="34" charset="0"/>
            </a:endParaRPr>
          </a:p>
        </p:txBody>
      </p:sp>
      <p:pic>
        <p:nvPicPr>
          <p:cNvPr id="15362" name="图片 81923" descr="c2"/>
          <p:cNvPicPr/>
          <p:nvPr/>
        </p:nvPicPr>
        <p:blipFill>
          <a:blip r:embed="rId3"/>
          <a:stretch>
            <a:fillRect/>
          </a:stretch>
        </p:blipFill>
        <p:spPr>
          <a:xfrm>
            <a:off x="3048000" y="0"/>
            <a:ext cx="2663825" cy="3384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3" name="图片 81924" descr="c2"/>
          <p:cNvPicPr/>
          <p:nvPr/>
        </p:nvPicPr>
        <p:blipFill>
          <a:blip r:embed="rId4"/>
          <a:stretch>
            <a:fillRect/>
          </a:stretch>
        </p:blipFill>
        <p:spPr>
          <a:xfrm>
            <a:off x="179388" y="3473450"/>
            <a:ext cx="2663825" cy="3384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4" name="图片 81925" descr="c2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3203575" y="3544888"/>
            <a:ext cx="2663825" cy="3313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5" name="图片 81926" descr="c2"/>
          <p:cNvPicPr/>
          <p:nvPr/>
        </p:nvPicPr>
        <p:blipFill>
          <a:blip r:embed="rId7"/>
          <a:stretch>
            <a:fillRect/>
          </a:stretch>
        </p:blipFill>
        <p:spPr>
          <a:xfrm>
            <a:off x="6227762" y="3473450"/>
            <a:ext cx="2663825" cy="3384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文本框 81927"/>
          <p:cNvSpPr/>
          <p:nvPr/>
        </p:nvSpPr>
        <p:spPr>
          <a:xfrm>
            <a:off x="1187450" y="2924175"/>
            <a:ext cx="6911975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4400">
                <a:solidFill>
                  <a:srgbClr val="990000"/>
                </a:solidFill>
                <a:latin typeface="Verdana" pitchFamily="34" charset="0"/>
                <a:ea typeface="隶书" pitchFamily="49" charset="-122"/>
              </a:rPr>
              <a:t>你能猜出以下甲骨文字吗？</a:t>
            </a:r>
            <a:endParaRPr lang="zh-CN" altLang="en-US" sz="4400">
              <a:solidFill>
                <a:srgbClr val="990000"/>
              </a:solidFill>
              <a:latin typeface="Verdana" pitchFamily="34" charset="0"/>
              <a:ea typeface="隶书" pitchFamily="49" charset="-122"/>
            </a:endParaRPr>
          </a:p>
        </p:txBody>
      </p:sp>
      <p:sp>
        <p:nvSpPr>
          <p:cNvPr id="15367" name="动作按钮: 第一张 81928"/>
          <p:cNvSpPr/>
          <p:nvPr/>
        </p:nvSpPr>
        <p:spPr>
          <a:xfrm>
            <a:off x="7885112" y="2133600"/>
            <a:ext cx="1042988" cy="1042988"/>
          </a:xfrm>
          <a:prstGeom prst="actionButtonHome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anchor="t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0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6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图片 83969" descr="gameans6"/>
          <p:cNvPicPr/>
          <p:nvPr/>
        </p:nvPicPr>
        <p:blipFill>
          <a:blip r:embed="rId2"/>
          <a:stretch>
            <a:fillRect/>
          </a:stretch>
        </p:blipFill>
        <p:spPr>
          <a:xfrm>
            <a:off x="1258888" y="998538"/>
            <a:ext cx="5905500" cy="4332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6" name="文本框 83970"/>
          <p:cNvSpPr/>
          <p:nvPr/>
        </p:nvSpPr>
        <p:spPr>
          <a:xfrm>
            <a:off x="755650" y="5661025"/>
            <a:ext cx="74168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1800">
                <a:latin typeface="Verdana" pitchFamily="34" charset="0"/>
              </a:rPr>
              <a:t>本義是「上衣」，字形象一件上衣，最上端是衣領，兩側開口的地方是衣袖，下端是衣服的下擺，古代上衣叫「衣」，下衣叫「裳」。 </a:t>
            </a:r>
            <a:endParaRPr lang="zh-CN" altLang="en-US" sz="1800">
              <a:latin typeface="Verdana" pitchFamily="34" charset="0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09" name="图片 84993" descr="gamean9"/>
          <p:cNvPicPr/>
          <p:nvPr/>
        </p:nvPicPr>
        <p:blipFill>
          <a:blip r:embed="rId2"/>
          <a:stretch>
            <a:fillRect/>
          </a:stretch>
        </p:blipFill>
        <p:spPr>
          <a:xfrm>
            <a:off x="1042988" y="936625"/>
            <a:ext cx="6481762" cy="4578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0" name="文本框 84994"/>
          <p:cNvSpPr/>
          <p:nvPr/>
        </p:nvSpPr>
        <p:spPr>
          <a:xfrm>
            <a:off x="1258888" y="5661025"/>
            <a:ext cx="626586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1800">
                <a:latin typeface="Verdana" pitchFamily="34" charset="0"/>
              </a:rPr>
              <a:t>本義是「細看」、「觀察」，字形是一隻眼晴在細細察看一棵樹。</a:t>
            </a:r>
            <a:r>
              <a:rPr lang="zh-CN" altLang="en-US" sz="1800" b="0">
                <a:latin typeface="Verdana" pitchFamily="34" charset="0"/>
              </a:rPr>
              <a:t> </a:t>
            </a:r>
            <a:endParaRPr lang="zh-CN" altLang="en-US" sz="1800" b="0">
              <a:latin typeface="Verdana" pitchFamily="34" charset="0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图片 86017" descr="gamean11"/>
          <p:cNvPicPr/>
          <p:nvPr/>
        </p:nvPicPr>
        <p:blipFill>
          <a:blip r:embed="rId2"/>
          <a:stretch>
            <a:fillRect/>
          </a:stretch>
        </p:blipFill>
        <p:spPr>
          <a:xfrm>
            <a:off x="1331912" y="939800"/>
            <a:ext cx="6192838" cy="47577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4" name="文本框 86018"/>
          <p:cNvSpPr/>
          <p:nvPr/>
        </p:nvSpPr>
        <p:spPr>
          <a:xfrm>
            <a:off x="971550" y="5949950"/>
            <a:ext cx="72723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1800">
                <a:latin typeface="Verdana" pitchFamily="34" charset="0"/>
              </a:rPr>
              <a:t>一個人在樹下休息，本義是「休息」，後來引申為「停止」、「不要」等義 </a:t>
            </a:r>
            <a:endParaRPr lang="zh-CN" altLang="en-US" sz="1800">
              <a:latin typeface="Verdana" pitchFamily="34" charset="0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7" name="图片 87041" descr="gamean12"/>
          <p:cNvPicPr/>
          <p:nvPr/>
        </p:nvPicPr>
        <p:blipFill>
          <a:blip r:embed="rId2"/>
          <a:stretch>
            <a:fillRect/>
          </a:stretch>
        </p:blipFill>
        <p:spPr>
          <a:xfrm>
            <a:off x="1547812" y="836612"/>
            <a:ext cx="6121400" cy="4511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58" name="文本框 87042"/>
          <p:cNvSpPr/>
          <p:nvPr/>
        </p:nvSpPr>
        <p:spPr>
          <a:xfrm>
            <a:off x="1116012" y="5734050"/>
            <a:ext cx="73437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1800">
                <a:latin typeface="Verdana" pitchFamily="34" charset="0"/>
              </a:rPr>
              <a:t>甲骨文的字形是一個人站在大盆裡，身上還滴著水，顯然是在洗澡。戰國以後變成左形（水）右聲（谷）的形聲字 </a:t>
            </a:r>
            <a:endParaRPr lang="zh-CN" altLang="en-US" sz="1800">
              <a:latin typeface="Verdana" pitchFamily="34" charset="0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图片 95233" descr="象"/>
          <p:cNvPicPr/>
          <p:nvPr/>
        </p:nvPicPr>
        <p:blipFill>
          <a:blip r:embed="rId4"/>
          <a:stretch>
            <a:fillRect/>
          </a:stretch>
        </p:blipFill>
        <p:spPr>
          <a:xfrm>
            <a:off x="1066800" y="461962"/>
            <a:ext cx="2133600" cy="2743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2" name="文本框 95234"/>
          <p:cNvSpPr/>
          <p:nvPr/>
        </p:nvSpPr>
        <p:spPr>
          <a:xfrm>
            <a:off x="4191000" y="762000"/>
            <a:ext cx="3886200" cy="2289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</a:rPr>
              <a:t>长长的鼻子，粗壮的身躯，小刷字般的尾巴，一看就知道是头大象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0483" name="文本框 95235"/>
          <p:cNvSpPr/>
          <p:nvPr/>
        </p:nvSpPr>
        <p:spPr>
          <a:xfrm>
            <a:off x="3124200" y="1295400"/>
            <a:ext cx="1066800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>
              <a:spcBef>
                <a:spcPct val="50000"/>
              </a:spcBef>
            </a:pPr>
            <a:r>
              <a:rPr lang="zh-CN" altLang="en-US" sz="4800">
                <a:solidFill>
                  <a:srgbClr val="FF0000"/>
                </a:solidFill>
              </a:rPr>
              <a:t>象</a:t>
            </a:r>
            <a:endParaRPr lang="zh-CN" altLang="en-US" sz="4800">
              <a:solidFill>
                <a:srgbClr val="FF0000"/>
              </a:solidFill>
            </a:endParaRPr>
          </a:p>
        </p:txBody>
      </p:sp>
      <p:pic>
        <p:nvPicPr>
          <p:cNvPr id="20484" name="图片 95236" descr="虎"/>
          <p:cNvPicPr/>
          <p:nvPr/>
        </p:nvPicPr>
        <p:blipFill>
          <a:blip r:embed="rId5"/>
          <a:stretch>
            <a:fillRect/>
          </a:stretch>
        </p:blipFill>
        <p:spPr>
          <a:xfrm>
            <a:off x="762000" y="3124200"/>
            <a:ext cx="2165350" cy="304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5" name="文本框 95237"/>
          <p:cNvSpPr/>
          <p:nvPr/>
        </p:nvSpPr>
        <p:spPr>
          <a:xfrm>
            <a:off x="4114800" y="3505200"/>
            <a:ext cx="3962400" cy="2289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</a:rPr>
              <a:t>大口，卷尾，张牙舞爪，好一幅凶恶相，老虎的特征就生动地反映出来了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0486" name="文本框 95238"/>
          <p:cNvSpPr/>
          <p:nvPr/>
        </p:nvSpPr>
        <p:spPr>
          <a:xfrm>
            <a:off x="2971800" y="3962400"/>
            <a:ext cx="1066800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>
              <a:spcBef>
                <a:spcPct val="50000"/>
              </a:spcBef>
            </a:pPr>
            <a:r>
              <a:rPr lang="zh-CN" altLang="en-US" sz="4800">
                <a:solidFill>
                  <a:srgbClr val="FF0000"/>
                </a:solidFill>
              </a:rPr>
              <a:t>虎</a:t>
            </a:r>
            <a:endParaRPr lang="zh-CN" altLang="en-US" sz="4800">
              <a:solidFill>
                <a:srgbClr val="FF0000"/>
              </a:solidFill>
            </a:endParaRPr>
          </a:p>
        </p:txBody>
      </p:sp>
      <p:pic>
        <p:nvPicPr>
          <p:cNvPr id="20487" name="图片 95239"/>
          <p:cNvPicPr/>
          <p:nvPr/>
        </p:nvPicPr>
        <p:blipFill>
          <a:blip r:embed="rId6"/>
          <a:stretch>
            <a:fillRect/>
          </a:stretch>
        </p:blipFill>
        <p:spPr>
          <a:xfrm>
            <a:off x="1042988" y="1557338"/>
            <a:ext cx="2219325" cy="1590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8" name="图片 95240"/>
          <p:cNvPicPr/>
          <p:nvPr/>
        </p:nvPicPr>
        <p:blipFill>
          <a:blip r:embed="rId7"/>
          <a:stretch>
            <a:fillRect/>
          </a:stretch>
        </p:blipFill>
        <p:spPr>
          <a:xfrm>
            <a:off x="755650" y="4797425"/>
            <a:ext cx="2162175" cy="13620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1"/>
      <p:bldP spid="20485" grpId="2"/>
      <p:bldP spid="20486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1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21506" name="文本框 64514"/>
          <p:cNvSpPr txBox="1"/>
          <p:nvPr/>
        </p:nvSpPr>
        <p:spPr>
          <a:xfrm>
            <a:off x="1752600" y="762000"/>
            <a:ext cx="7010400" cy="1190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你能写出下列甲骨文字各代表哪一生肖吗？</a:t>
            </a:r>
            <a:endParaRPr lang="zh-CN" altLang="en-US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07" name="文本框 64527"/>
          <p:cNvSpPr txBox="1"/>
          <p:nvPr/>
        </p:nvSpPr>
        <p:spPr>
          <a:xfrm>
            <a:off x="1600200" y="324485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狗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08" name="文本框 64528"/>
          <p:cNvSpPr txBox="1"/>
          <p:nvPr/>
        </p:nvSpPr>
        <p:spPr>
          <a:xfrm>
            <a:off x="2819400" y="324485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猴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09" name="文本框 64529"/>
          <p:cNvSpPr txBox="1"/>
          <p:nvPr/>
        </p:nvSpPr>
        <p:spPr>
          <a:xfrm>
            <a:off x="6477000" y="321310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龙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10" name="文本框 64530"/>
          <p:cNvSpPr txBox="1"/>
          <p:nvPr/>
        </p:nvSpPr>
        <p:spPr>
          <a:xfrm>
            <a:off x="4022725" y="324485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虎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11" name="文本框 64531"/>
          <p:cNvSpPr txBox="1"/>
          <p:nvPr/>
        </p:nvSpPr>
        <p:spPr>
          <a:xfrm>
            <a:off x="5257800" y="324485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鸡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12" name="文本框 64532"/>
          <p:cNvSpPr txBox="1"/>
          <p:nvPr/>
        </p:nvSpPr>
        <p:spPr>
          <a:xfrm>
            <a:off x="7620000" y="318770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马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13" name="文本框 64533"/>
          <p:cNvSpPr txBox="1"/>
          <p:nvPr/>
        </p:nvSpPr>
        <p:spPr>
          <a:xfrm>
            <a:off x="1676400" y="5318125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牛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14" name="文本框 64534"/>
          <p:cNvSpPr txBox="1"/>
          <p:nvPr/>
        </p:nvSpPr>
        <p:spPr>
          <a:xfrm>
            <a:off x="2895600" y="5318125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蛇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15" name="文本框 64535"/>
          <p:cNvSpPr txBox="1"/>
          <p:nvPr/>
        </p:nvSpPr>
        <p:spPr>
          <a:xfrm>
            <a:off x="4114800" y="5318125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鼠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16" name="文本框 64536"/>
          <p:cNvSpPr txBox="1"/>
          <p:nvPr/>
        </p:nvSpPr>
        <p:spPr>
          <a:xfrm>
            <a:off x="6477000" y="5241925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羊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pic>
        <p:nvPicPr>
          <p:cNvPr id="21517" name="图片 64521" descr="1117NIU copy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28800" y="4235450"/>
            <a:ext cx="650875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8" name="图片 64522" descr="1117SHE copy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48000" y="4235450"/>
            <a:ext cx="434975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9" name="图片 64523" descr="1117shu[1] copy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91000" y="4159250"/>
            <a:ext cx="503238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0" name="图片 64524" descr="1117TU copy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07025" y="4159250"/>
            <a:ext cx="536575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1" name="图片 64525" descr="1117YANG copy"/>
          <p:cNvPicPr/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77000" y="4083050"/>
            <a:ext cx="800100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2" name="图片 64526" descr="1117ZHU copy"/>
          <p:cNvPicPr/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67650" y="4083050"/>
            <a:ext cx="514350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3" name="图片 64515" descr="1117DOG copy"/>
          <p:cNvPicPr/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0538" y="2101850"/>
            <a:ext cx="525462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4" name="图片 64516" descr="1117HOU copy"/>
          <p:cNvPicPr/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95600" y="2101850"/>
            <a:ext cx="492125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5" name="图片 64517" descr="1117HU copy"/>
          <p:cNvPicPr/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14800" y="2101850"/>
            <a:ext cx="536575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6" name="图片 64518" descr="1117JI copy"/>
          <p:cNvPicPr/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65738" y="2101850"/>
            <a:ext cx="754062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7" name="图片 64519" descr="1117LONG copy"/>
          <p:cNvPicPr/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07175" y="2101850"/>
            <a:ext cx="479425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8" name="图片 64520" descr="1117MA copy"/>
          <p:cNvPicPr/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73975" y="2101850"/>
            <a:ext cx="708025" cy="1143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29" name="文本框 64537"/>
          <p:cNvSpPr txBox="1"/>
          <p:nvPr/>
        </p:nvSpPr>
        <p:spPr>
          <a:xfrm>
            <a:off x="7680325" y="5241925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猪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21530" name="文本框 64538"/>
          <p:cNvSpPr txBox="1"/>
          <p:nvPr/>
        </p:nvSpPr>
        <p:spPr>
          <a:xfrm>
            <a:off x="5334000" y="5318125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兔</a:t>
            </a:r>
            <a:endParaRPr lang="zh-CN" altLang="en-US" sz="4400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5" dur="500" fill="hold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1" dur="500" fill="hold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7" dur="500" fill="hold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3" dur="500" fill="hold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9" dur="500" fill="hold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55" dur="500" fill="hold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61" dur="500" fill="hold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67" dur="500" fill="hold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3" dur="500" fill="hold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1"/>
      <p:bldP spid="21509" grpId="2"/>
      <p:bldP spid="21510" grpId="3"/>
      <p:bldP spid="21511" grpId="4"/>
      <p:bldP spid="21512" grpId="5"/>
      <p:bldP spid="21513" grpId="6"/>
      <p:bldP spid="21514" grpId="7"/>
      <p:bldP spid="21515" grpId="8"/>
      <p:bldP spid="21516" grpId="9"/>
      <p:bldP spid="21529" grpId="10"/>
      <p:bldP spid="21530" grpId="1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图片 96257" descr="person001"/>
          <p:cNvPicPr/>
          <p:nvPr/>
        </p:nvPicPr>
        <p:blipFill>
          <a:blip r:embed="rId2"/>
          <a:stretch>
            <a:fillRect/>
          </a:stretch>
        </p:blipFill>
        <p:spPr>
          <a:xfrm>
            <a:off x="468312" y="908050"/>
            <a:ext cx="2514600" cy="1885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0" name="图片 96258" descr="word004"/>
          <p:cNvPicPr/>
          <p:nvPr/>
        </p:nvPicPr>
        <p:blipFill>
          <a:blip r:embed="rId3"/>
          <a:stretch>
            <a:fillRect/>
          </a:stretch>
        </p:blipFill>
        <p:spPr>
          <a:xfrm>
            <a:off x="5867400" y="685800"/>
            <a:ext cx="2438400" cy="1828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1" name="图片 96260" descr="word006"/>
          <p:cNvPicPr/>
          <p:nvPr/>
        </p:nvPicPr>
        <p:blipFill>
          <a:blip r:embed="rId4"/>
          <a:stretch>
            <a:fillRect/>
          </a:stretch>
        </p:blipFill>
        <p:spPr>
          <a:xfrm>
            <a:off x="5943600" y="4343400"/>
            <a:ext cx="2209800" cy="1657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2" name="图片 96261" descr="word007"/>
          <p:cNvPicPr/>
          <p:nvPr/>
        </p:nvPicPr>
        <p:blipFill>
          <a:blip r:embed="rId5"/>
          <a:stretch>
            <a:fillRect/>
          </a:stretch>
        </p:blipFill>
        <p:spPr>
          <a:xfrm>
            <a:off x="611188" y="4365625"/>
            <a:ext cx="2438400" cy="1828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3" name="矩形 96262"/>
          <p:cNvSpPr/>
          <p:nvPr/>
        </p:nvSpPr>
        <p:spPr>
          <a:xfrm>
            <a:off x="1419225" y="2849562"/>
            <a:ext cx="6505575" cy="1341438"/>
          </a:xfrm>
          <a:gradFill rotWithShape="0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round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 anchor="t" anchorCtr="0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4000" b="1" kern="10">
                <a:ln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华文新魏" charset="0"/>
              </a:rPr>
              <a:t> 你能总结甲骨文的特点吗？</a:t>
            </a:r>
          </a:p>
        </p:txBody>
      </p:sp>
      <p:sp>
        <p:nvSpPr>
          <p:cNvPr id="22534" name="矩形 96263"/>
          <p:cNvSpPr/>
          <p:nvPr/>
        </p:nvSpPr>
        <p:spPr>
          <a:xfrm>
            <a:off x="3733800" y="990600"/>
            <a:ext cx="1866900" cy="1143000"/>
          </a:xfrm>
          <a:solidFill>
            <a:srgbClr val="0066CC"/>
          </a:solidFill>
          <a:ln w="19050">
            <a:solidFill>
              <a:srgbClr val="0000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Wave1">
              <a:avLst/>
            </a:prstTxWarp>
          </a:bodyPr>
          <a:lstStyle/>
          <a:p>
            <a:pPr algn="ctr"/>
            <a:r>
              <a:rPr sz="4400" b="1" kern="10">
                <a:ln w="19050">
                  <a:solidFill>
                    <a:srgbClr val="0000FF"/>
                  </a:solidFill>
                  <a:bevel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华文彩云" charset="0"/>
              </a:rPr>
              <a:t> 想一想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标题 97281"/>
          <p:cNvSpPr/>
          <p:nvPr>
            <p:ph type="ctrTitle" idx="4294967295"/>
          </p:nvPr>
        </p:nvSpPr>
        <p:spPr>
          <a:xfrm>
            <a:off x="381000" y="990600"/>
            <a:ext cx="8305800" cy="4876800"/>
          </a:xfrm>
          <a:prstGeom prst="rect">
            <a:avLst/>
          </a:prstGeom>
          <a:solidFill>
            <a:srgbClr val="FF0000"/>
          </a:solidFill>
          <a:ln>
            <a:solidFill>
              <a:prstClr val="black"/>
            </a:solidFill>
            <a:miter lim="800000"/>
          </a:ln>
        </p:spPr>
        <p:txBody>
          <a:bodyPr anchor="ctr" anchorCtr="0"/>
          <a:lstStyle>
            <a:lvl1pPr marL="0" indent="0"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lvl="0" indent="0" algn="l" defTabSz="914400"/>
            <a:r>
              <a:rPr lang="zh-CN" altLang="en-US" sz="6000" b="1">
                <a:solidFill>
                  <a:schemeClr val="bg1"/>
                </a:solidFill>
              </a:rPr>
              <a:t>甲骨文的特点：是一种较成熟的文字，基本上是一种象形文字。刻写整齐，笔画均匀，字形美观。</a:t>
            </a:r>
            <a:endParaRPr lang="zh-CN" altLang="en-US" sz="6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24578" name="图片 40961" descr="simuwuding[1]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90800" y="1600200"/>
            <a:ext cx="4198938" cy="4740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9" name="文本框 40964"/>
          <p:cNvSpPr txBox="1"/>
          <p:nvPr/>
        </p:nvSpPr>
        <p:spPr>
          <a:xfrm>
            <a:off x="885825" y="685800"/>
            <a:ext cx="80295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 pitchFamily="49" charset="-122"/>
              </a:rPr>
              <a:t>观察图片，司母戊鼎有何特点？</a:t>
            </a:r>
            <a:endParaRPr lang="zh-CN" altLang="en-US" sz="44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ea typeface="隶书" pitchFamily="49" charset="-122"/>
            </a:endParaRPr>
          </a:p>
        </p:txBody>
      </p:sp>
      <p:pic>
        <p:nvPicPr>
          <p:cNvPr id="24580" name="图片 40965" descr="111"/>
          <p:cNvPicPr/>
          <p:nvPr/>
        </p:nvPicPr>
        <p:blipFill>
          <a:blip r:embed="rId3"/>
          <a:stretch>
            <a:fillRect/>
          </a:stretch>
        </p:blipFill>
        <p:spPr>
          <a:xfrm>
            <a:off x="6781800" y="2514600"/>
            <a:ext cx="1981200" cy="1981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25602" name="图片 77828" descr="3"/>
          <p:cNvPicPr/>
          <p:nvPr/>
        </p:nvPicPr>
        <p:blipFill>
          <a:blip r:embed="rId2"/>
          <a:stretch>
            <a:fillRect/>
          </a:stretch>
        </p:blipFill>
        <p:spPr>
          <a:xfrm>
            <a:off x="6629400" y="457200"/>
            <a:ext cx="2378075" cy="547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3" name="文本框 77830"/>
          <p:cNvSpPr txBox="1"/>
          <p:nvPr/>
        </p:nvSpPr>
        <p:spPr>
          <a:xfrm>
            <a:off x="1676400" y="1295400"/>
            <a:ext cx="6553200" cy="1920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40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仿宋_GB2312" pitchFamily="49" charset="-122"/>
              </a:rPr>
              <a:t>       </a:t>
            </a:r>
            <a:r>
              <a:rPr lang="zh-CN" altLang="en-US" sz="40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仿宋_GB2312" pitchFamily="49" charset="-122"/>
              </a:rPr>
              <a:t>我国古代青铜技术产生和发展于夏商时期，晚商至西周逐步走向鼎盛。</a:t>
            </a:r>
            <a:endParaRPr lang="zh-CN" altLang="en-US" sz="40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ea typeface="仿宋_GB2312" pitchFamily="49" charset="-122"/>
            </a:endParaRPr>
          </a:p>
        </p:txBody>
      </p:sp>
      <p:pic>
        <p:nvPicPr>
          <p:cNvPr id="25604" name="图片 77832" descr="444"/>
          <p:cNvPicPr/>
          <p:nvPr/>
        </p:nvPicPr>
        <p:blipFill>
          <a:blip r:embed="rId3"/>
          <a:stretch>
            <a:fillRect/>
          </a:stretch>
        </p:blipFill>
        <p:spPr>
          <a:xfrm>
            <a:off x="4876800" y="4337050"/>
            <a:ext cx="2514600" cy="2514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5" name="文本框 77831"/>
          <p:cNvSpPr txBox="1"/>
          <p:nvPr/>
        </p:nvSpPr>
        <p:spPr>
          <a:xfrm>
            <a:off x="1371600" y="3657600"/>
            <a:ext cx="7467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仿宋_GB2312" pitchFamily="49" charset="-122"/>
              </a:rPr>
              <a:t>青铜器是怎样铸造出来的呢？</a:t>
            </a:r>
            <a:endParaRPr lang="zh-CN" altLang="en-US" sz="4000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ea typeface="仿宋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 additive="base">
                                        <p:cTn id="19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26626" name="图片 48129" descr="司母戊鼎文字2"/>
          <p:cNvPicPr/>
          <p:nvPr/>
        </p:nvPicPr>
        <p:blipFill>
          <a:blip r:embed="rId2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33800" y="1295400"/>
            <a:ext cx="4953000" cy="3570288"/>
          </a:xfrm>
          <a:prstGeom prst="rect">
            <a:avLst/>
          </a:prstGeom>
          <a:noFill/>
          <a:ln w="76200">
            <a:solidFill>
              <a:schemeClr val="hlink"/>
            </a:solidFill>
            <a:round/>
          </a:ln>
        </p:spPr>
      </p:pic>
      <p:pic>
        <p:nvPicPr>
          <p:cNvPr id="26627" name="图片 48130" descr="司母戊鼎文字1"/>
          <p:cNvPicPr/>
          <p:nvPr/>
        </p:nvPicPr>
        <p:blipFill>
          <a:blip r:embed="rId3"/>
          <a:stretch>
            <a:fillRect/>
          </a:stretch>
        </p:blipFill>
        <p:spPr>
          <a:xfrm>
            <a:off x="1174750" y="1295400"/>
            <a:ext cx="2406650" cy="3581400"/>
          </a:xfrm>
          <a:prstGeom prst="rect">
            <a:avLst/>
          </a:prstGeom>
          <a:solidFill>
            <a:srgbClr val="336699"/>
          </a:solidFill>
          <a:ln w="76200">
            <a:solidFill>
              <a:schemeClr val="hlink"/>
            </a:solidFill>
            <a:round/>
          </a:ln>
        </p:spPr>
      </p:pic>
      <p:sp>
        <p:nvSpPr>
          <p:cNvPr id="26628" name="文本框 48131"/>
          <p:cNvSpPr/>
          <p:nvPr/>
        </p:nvSpPr>
        <p:spPr>
          <a:xfrm>
            <a:off x="1398588" y="5072062"/>
            <a:ext cx="2335212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>
                <a:solidFill>
                  <a:srgbClr val="A50021"/>
                </a:solidFill>
                <a:latin typeface="隶书" pitchFamily="49" charset="-122"/>
                <a:ea typeface="隶书" pitchFamily="49" charset="-122"/>
              </a:rPr>
              <a:t>司母戊鼎 </a:t>
            </a:r>
            <a:endParaRPr lang="zh-CN" altLang="en-US" sz="4000">
              <a:solidFill>
                <a:srgbClr val="A50021"/>
              </a:solidFill>
              <a:latin typeface="隶书" pitchFamily="49" charset="-122"/>
              <a:ea typeface="隶书" pitchFamily="49" charset="-122"/>
            </a:endParaRPr>
          </a:p>
          <a:p>
            <a:pPr marL="0" lvl="0" indent="0"/>
            <a:r>
              <a:rPr lang="zh-CN" altLang="en-US" sz="4000">
                <a:solidFill>
                  <a:srgbClr val="A50021"/>
                </a:solidFill>
                <a:latin typeface="隶书" pitchFamily="49" charset="-122"/>
                <a:ea typeface="隶书" pitchFamily="49" charset="-122"/>
              </a:rPr>
              <a:t>文字拓片</a:t>
            </a:r>
            <a:endParaRPr lang="zh-CN" altLang="en-US" sz="4000">
              <a:solidFill>
                <a:srgbClr val="A5002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6629" name="文本框 48132"/>
          <p:cNvSpPr/>
          <p:nvPr/>
        </p:nvSpPr>
        <p:spPr>
          <a:xfrm>
            <a:off x="4114800" y="5257800"/>
            <a:ext cx="4149725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>
                <a:solidFill>
                  <a:srgbClr val="A50021"/>
                </a:solidFill>
                <a:ea typeface="隶书" pitchFamily="49" charset="-122"/>
              </a:rPr>
              <a:t>商代金文</a:t>
            </a:r>
            <a:r>
              <a:rPr lang="zh-CN" altLang="en-US">
                <a:solidFill>
                  <a:srgbClr val="A50021"/>
                </a:solidFill>
                <a:ea typeface="隶书" pitchFamily="49" charset="-122"/>
              </a:rPr>
              <a:t>中的</a:t>
            </a:r>
            <a:r>
              <a:rPr lang="zh-CN" altLang="en-US" sz="4000">
                <a:solidFill>
                  <a:srgbClr val="A50021"/>
                </a:solidFill>
                <a:ea typeface="隶书" pitchFamily="49" charset="-122"/>
              </a:rPr>
              <a:t>文字</a:t>
            </a:r>
            <a:endParaRPr lang="zh-CN" altLang="en-US" sz="4000">
              <a:solidFill>
                <a:srgbClr val="A50021"/>
              </a:solidFill>
              <a:ea typeface="隶书" pitchFamily="49" charset="-122"/>
            </a:endParaRPr>
          </a:p>
        </p:txBody>
      </p:sp>
      <p:pic>
        <p:nvPicPr>
          <p:cNvPr id="26630" name="图片 48134" descr="返回"/>
          <p:cNvPicPr/>
          <p:nvPr/>
        </p:nvPicPr>
        <p:blipFill>
          <a:blip r:embed="rId4"/>
          <a:stretch>
            <a:fillRect/>
          </a:stretch>
        </p:blipFill>
        <p:spPr>
          <a:xfrm>
            <a:off x="8096250" y="5867400"/>
            <a:ext cx="971550" cy="647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4"/>
          <p:cNvSpPr/>
          <p:nvPr/>
        </p:nvSpPr>
        <p:spPr>
          <a:xfrm>
            <a:off x="250825" y="260350"/>
            <a:ext cx="8207375" cy="265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/>
              <a:t>1</a:t>
            </a:r>
            <a:r>
              <a:rPr lang="zh-CN" altLang="en-US" sz="2800"/>
              <a:t>、甲骨文主要是记载</a:t>
            </a:r>
            <a:r>
              <a:rPr lang="en-US" altLang="zh-CN" sz="2800"/>
              <a:t>(    )</a:t>
            </a:r>
            <a:endParaRPr lang="en-US" altLang="zh-CN" sz="2800"/>
          </a:p>
          <a:p>
            <a:pPr marL="0" lvl="0" indent="0"/>
            <a:r>
              <a:rPr lang="en-US" altLang="zh-CN" sz="2800"/>
              <a:t> A.</a:t>
            </a:r>
            <a:r>
              <a:rPr lang="zh-CN" altLang="en-US" sz="2800"/>
              <a:t>占卜的结果 </a:t>
            </a:r>
            <a:r>
              <a:rPr lang="en-US" altLang="zh-CN" sz="2800"/>
              <a:t>B.</a:t>
            </a:r>
            <a:r>
              <a:rPr lang="zh-CN" altLang="en-US" sz="2800"/>
              <a:t>老师的课文</a:t>
            </a:r>
            <a:r>
              <a:rPr lang="en-US" altLang="zh-CN" sz="2800"/>
              <a:t>C.</a:t>
            </a:r>
            <a:r>
              <a:rPr lang="zh-CN" altLang="en-US" sz="2800"/>
              <a:t>天文观测的结果</a:t>
            </a:r>
            <a:r>
              <a:rPr lang="en-US" altLang="zh-CN" sz="2800"/>
              <a:t>  </a:t>
            </a:r>
            <a:endParaRPr lang="en-US" altLang="zh-CN" sz="2800"/>
          </a:p>
          <a:p>
            <a:pPr marL="0" lvl="0" indent="0"/>
            <a:r>
              <a:rPr lang="en-US" altLang="zh-CN" sz="2800"/>
              <a:t> 2</a:t>
            </a:r>
            <a:r>
              <a:rPr lang="zh-CN" altLang="en-US" sz="2800"/>
              <a:t>．迄今为止，世界上发现的最大的青铜器是： </a:t>
            </a:r>
            <a:r>
              <a:rPr lang="en-US" altLang="zh-CN" sz="2800"/>
              <a:t>(     )</a:t>
            </a:r>
            <a:br>
              <a:rPr lang="en-US" altLang="zh-CN" sz="2800"/>
            </a:br>
            <a:r>
              <a:rPr lang="en-US" altLang="zh-CN" sz="2800"/>
              <a:t>   A</a:t>
            </a:r>
            <a:r>
              <a:rPr lang="zh-CN" altLang="en-US" sz="2800"/>
              <a:t>、四羊方尊 </a:t>
            </a:r>
            <a:r>
              <a:rPr lang="en-US" altLang="zh-CN" sz="2800"/>
              <a:t>B</a:t>
            </a:r>
            <a:r>
              <a:rPr lang="zh-CN" altLang="en-US" sz="2800"/>
              <a:t>、司母戊大方鼎 </a:t>
            </a:r>
            <a:r>
              <a:rPr lang="en-US" altLang="zh-CN" sz="2800"/>
              <a:t>C</a:t>
            </a:r>
            <a:r>
              <a:rPr lang="zh-CN" altLang="en-US" sz="2800"/>
              <a:t>、大盂鼎</a:t>
            </a:r>
            <a:br>
              <a:rPr lang="zh-CN" altLang="en-US" sz="2800"/>
            </a:br>
            <a:r>
              <a:rPr lang="en-US" altLang="zh-CN" sz="2800"/>
              <a:t>   </a:t>
            </a:r>
            <a:endParaRPr lang="en-US" altLang="zh-CN" sz="2800"/>
          </a:p>
        </p:txBody>
      </p:sp>
      <p:sp>
        <p:nvSpPr>
          <p:cNvPr id="27650" name="Text Box 7"/>
          <p:cNvSpPr/>
          <p:nvPr/>
        </p:nvSpPr>
        <p:spPr>
          <a:xfrm>
            <a:off x="152400" y="2590800"/>
            <a:ext cx="9144000" cy="191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400">
                <a:solidFill>
                  <a:srgbClr val="000000"/>
                </a:solidFill>
              </a:rPr>
              <a:t>3.</a:t>
            </a:r>
            <a:r>
              <a:rPr lang="zh-CN" altLang="en-US" sz="2400">
                <a:solidFill>
                  <a:srgbClr val="000000"/>
                </a:solidFill>
              </a:rPr>
              <a:t>．关于甲骨文，错误的解释是（    ）。</a:t>
            </a:r>
            <a:endParaRPr lang="zh-CN" altLang="en-US" sz="2400">
              <a:solidFill>
                <a:srgbClr val="000000"/>
              </a:solidFill>
            </a:endParaRPr>
          </a:p>
          <a:p>
            <a:pPr marL="0" lvl="0" indent="0"/>
            <a:r>
              <a:rPr lang="en-US" altLang="zh-CN" sz="2400">
                <a:solidFill>
                  <a:srgbClr val="000000"/>
                </a:solidFill>
              </a:rPr>
              <a:t>A</a:t>
            </a:r>
            <a:r>
              <a:rPr lang="zh-CN" altLang="en-US" sz="2400">
                <a:solidFill>
                  <a:srgbClr val="000000"/>
                </a:solidFill>
              </a:rPr>
              <a:t>．我国古代的一种比较成熟的文字  </a:t>
            </a:r>
            <a:r>
              <a:rPr lang="en-US" altLang="zh-CN" sz="2400">
                <a:solidFill>
                  <a:srgbClr val="000000"/>
                </a:solidFill>
              </a:rPr>
              <a:t>B</a:t>
            </a:r>
            <a:r>
              <a:rPr lang="zh-CN" altLang="en-US" sz="2400">
                <a:solidFill>
                  <a:srgbClr val="000000"/>
                </a:solidFill>
              </a:rPr>
              <a:t>甲骨文对研究商朝的历史有重要价值</a:t>
            </a:r>
            <a:endParaRPr lang="zh-CN" altLang="en-US" sz="2400">
              <a:solidFill>
                <a:srgbClr val="000000"/>
              </a:solidFill>
            </a:endParaRPr>
          </a:p>
          <a:p>
            <a:pPr marL="0" lvl="0" indent="0"/>
            <a:r>
              <a:rPr lang="en-US" altLang="zh-CN" sz="2400">
                <a:solidFill>
                  <a:srgbClr val="000000"/>
                </a:solidFill>
              </a:rPr>
              <a:t>C</a:t>
            </a:r>
            <a:r>
              <a:rPr lang="zh-CN" altLang="en-US" sz="2400">
                <a:solidFill>
                  <a:srgbClr val="000000"/>
                </a:solidFill>
              </a:rPr>
              <a:t>商朝时期刻在龟甲和兽骨上的文字</a:t>
            </a:r>
            <a:r>
              <a:rPr lang="en-US" altLang="zh-CN" sz="2400">
                <a:solidFill>
                  <a:srgbClr val="000000"/>
                </a:solidFill>
              </a:rPr>
              <a:t>D</a:t>
            </a:r>
            <a:r>
              <a:rPr lang="zh-CN" altLang="en-US" sz="2400">
                <a:solidFill>
                  <a:srgbClr val="000000"/>
                </a:solidFill>
              </a:rPr>
              <a:t>．是研究商朝历史的唯一资料</a:t>
            </a:r>
            <a:r>
              <a:rPr lang="zh-CN" altLang="en-US" sz="2000">
                <a:solidFill>
                  <a:srgbClr val="000000"/>
                </a:solidFill>
              </a:rPr>
              <a:t> </a:t>
            </a:r>
            <a:endParaRPr lang="zh-CN" altLang="en-US" sz="2000">
              <a:solidFill>
                <a:srgbClr val="000000"/>
              </a:solidFill>
            </a:endParaRPr>
          </a:p>
        </p:txBody>
      </p:sp>
      <p:sp>
        <p:nvSpPr>
          <p:cNvPr id="27651" name="Text Box 9"/>
          <p:cNvSpPr/>
          <p:nvPr/>
        </p:nvSpPr>
        <p:spPr>
          <a:xfrm>
            <a:off x="2051050" y="4941888"/>
            <a:ext cx="18415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zh-CN" sz="1800" b="0"/>
          </a:p>
        </p:txBody>
      </p:sp>
      <p:sp>
        <p:nvSpPr>
          <p:cNvPr id="27652" name="Text Box 6"/>
          <p:cNvSpPr/>
          <p:nvPr/>
        </p:nvSpPr>
        <p:spPr>
          <a:xfrm>
            <a:off x="0" y="5029200"/>
            <a:ext cx="8280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2400" b="0"/>
              <a:t>4</a:t>
            </a:r>
            <a:r>
              <a:rPr lang="zh-CN" altLang="en-US" sz="2400" b="0"/>
              <a:t>、</a:t>
            </a:r>
            <a:r>
              <a:rPr lang="zh-CN" altLang="en-US" sz="2400"/>
              <a:t>编钟是古代的一种           制作编钟的材料是</a:t>
            </a:r>
            <a:endParaRPr lang="zh-CN" altLang="en-US" sz="2400"/>
          </a:p>
        </p:txBody>
      </p:sp>
      <p:sp>
        <p:nvSpPr>
          <p:cNvPr id="27653" name="Text Box 10"/>
          <p:cNvSpPr/>
          <p:nvPr/>
        </p:nvSpPr>
        <p:spPr>
          <a:xfrm>
            <a:off x="3048000" y="4953000"/>
            <a:ext cx="15128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2800" u="sng">
                <a:solidFill>
                  <a:srgbClr val="CC0099"/>
                </a:solidFill>
              </a:rPr>
              <a:t>乐器</a:t>
            </a:r>
            <a:r>
              <a:rPr lang="zh-CN" altLang="en-US" sz="2800" b="0"/>
              <a:t>。</a:t>
            </a:r>
            <a:endParaRPr lang="zh-CN" altLang="en-US" sz="2800" b="0"/>
          </a:p>
        </p:txBody>
      </p:sp>
      <p:sp>
        <p:nvSpPr>
          <p:cNvPr id="27654" name="Text Box 11"/>
          <p:cNvSpPr/>
          <p:nvPr/>
        </p:nvSpPr>
        <p:spPr>
          <a:xfrm>
            <a:off x="6477000" y="4953000"/>
            <a:ext cx="14398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3200">
                <a:solidFill>
                  <a:srgbClr val="CC0099"/>
                </a:solidFill>
              </a:rPr>
              <a:t>青铜</a:t>
            </a:r>
            <a:endParaRPr lang="zh-CN" altLang="en-US" sz="3200">
              <a:solidFill>
                <a:srgbClr val="CC0099"/>
              </a:solidFill>
            </a:endParaRPr>
          </a:p>
        </p:txBody>
      </p:sp>
      <p:sp>
        <p:nvSpPr>
          <p:cNvPr id="27655" name="Text Box 15"/>
          <p:cNvSpPr/>
          <p:nvPr/>
        </p:nvSpPr>
        <p:spPr>
          <a:xfrm>
            <a:off x="3810000" y="228600"/>
            <a:ext cx="12255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3200">
                <a:solidFill>
                  <a:srgbClr val="CC0099"/>
                </a:solidFill>
              </a:rPr>
              <a:t>A</a:t>
            </a:r>
            <a:endParaRPr lang="en-US" altLang="zh-CN" sz="3200">
              <a:solidFill>
                <a:srgbClr val="CC0099"/>
              </a:solidFill>
            </a:endParaRPr>
          </a:p>
        </p:txBody>
      </p:sp>
      <p:sp>
        <p:nvSpPr>
          <p:cNvPr id="27656" name="Text Box 16"/>
          <p:cNvSpPr/>
          <p:nvPr/>
        </p:nvSpPr>
        <p:spPr>
          <a:xfrm>
            <a:off x="457200" y="1524000"/>
            <a:ext cx="8636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3200">
                <a:solidFill>
                  <a:srgbClr val="CC0099"/>
                </a:solidFill>
              </a:rPr>
              <a:t>B</a:t>
            </a:r>
            <a:endParaRPr lang="en-US" altLang="zh-CN" sz="3200">
              <a:solidFill>
                <a:srgbClr val="CC0099"/>
              </a:solidFill>
            </a:endParaRPr>
          </a:p>
        </p:txBody>
      </p:sp>
      <p:sp>
        <p:nvSpPr>
          <p:cNvPr id="27657" name="Text Box 17"/>
          <p:cNvSpPr/>
          <p:nvPr/>
        </p:nvSpPr>
        <p:spPr>
          <a:xfrm>
            <a:off x="4724400" y="2514600"/>
            <a:ext cx="7207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3200">
                <a:solidFill>
                  <a:srgbClr val="FF3399"/>
                </a:solidFill>
              </a:rPr>
              <a:t>D</a:t>
            </a:r>
            <a:endParaRPr lang="en-US" altLang="zh-CN" sz="3200">
              <a:solidFill>
                <a:srgbClr val="FF339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 fill="hold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4" grpId="1"/>
      <p:bldP spid="27655" grpId="2"/>
      <p:bldP spid="27656" grpId="3"/>
      <p:bldP spid="27657" grpId="4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3" name="图片 80897" descr="文字4"/>
          <p:cNvPicPr/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5400" y="1676400"/>
            <a:ext cx="6940550" cy="1920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4" name="图片 80898" descr="文字3"/>
          <p:cNvPicPr/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65250" y="3886200"/>
            <a:ext cx="7092950" cy="1936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5" name="文本框 80899"/>
          <p:cNvSpPr/>
          <p:nvPr/>
        </p:nvSpPr>
        <p:spPr>
          <a:xfrm>
            <a:off x="1919288" y="3429000"/>
            <a:ext cx="7477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人</a:t>
            </a:r>
            <a:endParaRPr lang="zh-CN" altLang="en-US" sz="4400">
              <a:solidFill>
                <a:srgbClr val="A50021"/>
              </a:solidFill>
              <a:ea typeface="楷体_GB2312" pitchFamily="49" charset="-122"/>
            </a:endParaRPr>
          </a:p>
        </p:txBody>
      </p:sp>
      <p:sp>
        <p:nvSpPr>
          <p:cNvPr id="28676" name="文本框 80900"/>
          <p:cNvSpPr txBox="1"/>
          <p:nvPr/>
        </p:nvSpPr>
        <p:spPr>
          <a:xfrm>
            <a:off x="1676400" y="457200"/>
            <a:ext cx="6934200" cy="1431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44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 pitchFamily="49" charset="-122"/>
              </a:rPr>
              <a:t>       </a:t>
            </a:r>
            <a:r>
              <a:rPr lang="zh-CN" altLang="en-US" sz="4400">
                <a:solidFill>
                  <a:srgbClr val="3366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 pitchFamily="49" charset="-122"/>
              </a:rPr>
              <a:t>你能写出下列甲骨文字的现代汉字吗？</a:t>
            </a:r>
            <a:endParaRPr lang="zh-CN" altLang="en-US" sz="4400">
              <a:solidFill>
                <a:srgbClr val="336699"/>
              </a:solidFill>
              <a:effectLst>
                <a:outerShdw blurRad="38100" dist="38100" dir="2700000" algn="tl">
                  <a:schemeClr val="bg2"/>
                </a:outerShdw>
              </a:effectLst>
              <a:ea typeface="隶书" pitchFamily="49" charset="-122"/>
            </a:endParaRPr>
          </a:p>
        </p:txBody>
      </p:sp>
      <p:sp>
        <p:nvSpPr>
          <p:cNvPr id="28677" name="文本框 80901"/>
          <p:cNvSpPr/>
          <p:nvPr/>
        </p:nvSpPr>
        <p:spPr>
          <a:xfrm>
            <a:off x="3505200" y="3429000"/>
            <a:ext cx="7477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牛</a:t>
            </a:r>
            <a:endParaRPr lang="zh-CN" altLang="en-US" sz="4400">
              <a:solidFill>
                <a:srgbClr val="A50021"/>
              </a:solidFill>
              <a:ea typeface="楷体_GB2312" pitchFamily="49" charset="-122"/>
            </a:endParaRPr>
          </a:p>
        </p:txBody>
      </p:sp>
      <p:sp>
        <p:nvSpPr>
          <p:cNvPr id="28678" name="文本框 80902"/>
          <p:cNvSpPr/>
          <p:nvPr/>
        </p:nvSpPr>
        <p:spPr>
          <a:xfrm>
            <a:off x="5334000" y="3429000"/>
            <a:ext cx="7477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水</a:t>
            </a:r>
            <a:endParaRPr lang="zh-CN" altLang="en-US" sz="4400">
              <a:solidFill>
                <a:srgbClr val="A50021"/>
              </a:solidFill>
              <a:ea typeface="楷体_GB2312" pitchFamily="49" charset="-122"/>
            </a:endParaRPr>
          </a:p>
        </p:txBody>
      </p:sp>
      <p:sp>
        <p:nvSpPr>
          <p:cNvPr id="28679" name="文本框 80903"/>
          <p:cNvSpPr/>
          <p:nvPr/>
        </p:nvSpPr>
        <p:spPr>
          <a:xfrm>
            <a:off x="7010400" y="3352800"/>
            <a:ext cx="7477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日</a:t>
            </a:r>
            <a:endParaRPr lang="zh-CN" altLang="en-US" sz="4400">
              <a:solidFill>
                <a:srgbClr val="A50021"/>
              </a:solidFill>
              <a:ea typeface="楷体_GB2312" pitchFamily="49" charset="-122"/>
            </a:endParaRPr>
          </a:p>
        </p:txBody>
      </p:sp>
      <p:sp>
        <p:nvSpPr>
          <p:cNvPr id="28680" name="文本框 80904"/>
          <p:cNvSpPr/>
          <p:nvPr/>
        </p:nvSpPr>
        <p:spPr>
          <a:xfrm>
            <a:off x="1843088" y="5562600"/>
            <a:ext cx="7477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上</a:t>
            </a:r>
            <a:endParaRPr lang="zh-CN" altLang="en-US" sz="4400">
              <a:solidFill>
                <a:srgbClr val="A50021"/>
              </a:solidFill>
              <a:ea typeface="楷体_GB2312" pitchFamily="49" charset="-122"/>
            </a:endParaRPr>
          </a:p>
        </p:txBody>
      </p:sp>
      <p:sp>
        <p:nvSpPr>
          <p:cNvPr id="28681" name="文本框 80905"/>
          <p:cNvSpPr/>
          <p:nvPr/>
        </p:nvSpPr>
        <p:spPr>
          <a:xfrm>
            <a:off x="3671888" y="5486400"/>
            <a:ext cx="7477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下</a:t>
            </a:r>
            <a:endParaRPr lang="zh-CN" altLang="en-US" sz="4400">
              <a:solidFill>
                <a:srgbClr val="A50021"/>
              </a:solidFill>
              <a:ea typeface="楷体_GB2312" pitchFamily="49" charset="-122"/>
            </a:endParaRPr>
          </a:p>
        </p:txBody>
      </p:sp>
      <p:sp>
        <p:nvSpPr>
          <p:cNvPr id="28682" name="文本框 80906"/>
          <p:cNvSpPr/>
          <p:nvPr/>
        </p:nvSpPr>
        <p:spPr>
          <a:xfrm>
            <a:off x="5500688" y="5486400"/>
            <a:ext cx="7477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明</a:t>
            </a:r>
            <a:endParaRPr lang="zh-CN" altLang="en-US" sz="4400">
              <a:solidFill>
                <a:srgbClr val="A50021"/>
              </a:solidFill>
              <a:ea typeface="楷体_GB2312" pitchFamily="49" charset="-122"/>
            </a:endParaRPr>
          </a:p>
        </p:txBody>
      </p:sp>
      <p:sp>
        <p:nvSpPr>
          <p:cNvPr id="28683" name="文本框 80907"/>
          <p:cNvSpPr/>
          <p:nvPr/>
        </p:nvSpPr>
        <p:spPr>
          <a:xfrm>
            <a:off x="7086600" y="5486400"/>
            <a:ext cx="7477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3600" b="1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射</a:t>
            </a:r>
            <a:endParaRPr lang="zh-CN" altLang="en-US" sz="4400">
              <a:solidFill>
                <a:srgbClr val="A50021"/>
              </a:solidFill>
              <a:ea typeface="楷体_GB2312" pitchFamily="49" charset="-122"/>
            </a:endParaRPr>
          </a:p>
        </p:txBody>
      </p:sp>
      <p:pic>
        <p:nvPicPr>
          <p:cNvPr id="28684" name="图片 80908" descr="返回"/>
          <p:cNvPicPr/>
          <p:nvPr/>
        </p:nvPicPr>
        <p:blipFill>
          <a:blip r:embed="rId4"/>
          <a:stretch>
            <a:fillRect/>
          </a:stretch>
        </p:blipFill>
        <p:spPr>
          <a:xfrm>
            <a:off x="8077200" y="5905500"/>
            <a:ext cx="971550" cy="647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8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201400" y="108712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3" dur="500" fill="hold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7" grpId="1"/>
      <p:bldP spid="28678" grpId="2"/>
      <p:bldP spid="28679" grpId="3"/>
      <p:bldP spid="28680" grpId="4"/>
      <p:bldP spid="28681" grpId="5"/>
      <p:bldP spid="28682" grpId="6"/>
      <p:bldP spid="28683" grpId="7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97</Paragraphs>
  <Slides>27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28">
      <vt:lpstr>默认设计模板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甲骨文的特点：是一种较成熟的文字，基本上是一种象形文字。刻写整齐，笔画均匀，字形美观。</vt:lpstr>
      <vt:lpstr>Slide 23</vt:lpstr>
      <vt:lpstr>Slide 24</vt:lpstr>
      <vt:lpstr>Slide 25</vt:lpstr>
      <vt:lpstr>Slide 26</vt:lpstr>
      <vt:lpstr>Slide 27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2020-10-21T16:17:11.471</cp:lastPrinted>
  <dcterms:created xsi:type="dcterms:W3CDTF">2020-10-21T16:17:11Z</dcterms:created>
  <dcterms:modified xsi:type="dcterms:W3CDTF">2020-10-21T08:17:11Z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