
<file path=[Content_Types].xml><?xml version="1.0" encoding="utf-8"?>
<Types xmlns="http://schemas.openxmlformats.org/package/2006/content-types">
  <Default Extension="jpeg" ContentType="image/jpeg"/>
  <Default Extension="vml" ContentType="application/vnd.openxmlformats-officedocument.vmlDrawing"/>
  <Default Extension="bin" ContentType="application/vnd.openxmlformats-officedocument.oleObject"/>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60" r:id="rId5"/>
    <p:sldId id="263" r:id="rId6"/>
    <p:sldId id="273" r:id="rId7"/>
    <p:sldId id="274" r:id="rId8"/>
    <p:sldId id="268" r:id="rId9"/>
    <p:sldId id="315" r:id="rId10"/>
    <p:sldId id="314" r:id="rId11"/>
    <p:sldId id="280" r:id="rId12"/>
    <p:sldId id="296" r:id="rId13"/>
    <p:sldId id="304" r:id="rId14"/>
    <p:sldId id="305" r:id="rId15"/>
    <p:sldId id="317" r:id="rId16"/>
    <p:sldId id="318" r:id="rId17"/>
    <p:sldId id="306" r:id="rId18"/>
    <p:sldId id="332" r:id="rId19"/>
    <p:sldId id="258" r:id="rId20"/>
    <p:sldId id="316" r:id="rId21"/>
    <p:sldId id="333" r:id="rId22"/>
    <p:sldId id="259" r:id="rId23"/>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 Type="http://schemas.openxmlformats.org/officeDocument/2006/relationships/slide" Target="slides/slide2.xml"/><Relationship Id="rId3" Type="http://schemas.openxmlformats.org/officeDocument/2006/relationships/slide" Target="slides/slide1.xml"/><Relationship Id="rId26" Type="http://schemas.openxmlformats.org/officeDocument/2006/relationships/tableStyles" Target="tableStyles.xml"/><Relationship Id="rId25" Type="http://schemas.openxmlformats.org/officeDocument/2006/relationships/viewProps" Target="viewProps.xml"/><Relationship Id="rId24" Type="http://schemas.openxmlformats.org/officeDocument/2006/relationships/presProps" Target="presProps.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png"/></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jpe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2">
            <a:alphaModFix amt="34000"/>
          </a:blip>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jpeg"/></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8.xml.rels><?xml version="1.0" encoding="UTF-8" standalone="yes"?>
<Relationships xmlns="http://schemas.openxmlformats.org/package/2006/relationships"><Relationship Id="rId5" Type="http://schemas.openxmlformats.org/officeDocument/2006/relationships/slideLayout" Target="../slideLayouts/slideLayout6.xml"/><Relationship Id="rId4" Type="http://schemas.openxmlformats.org/officeDocument/2006/relationships/image" Target="../media/image5.jpeg"/><Relationship Id="rId3" Type="http://schemas.openxmlformats.org/officeDocument/2006/relationships/hyperlink" Target="http://image.baidu.com/i?ct=503316480&amp;z=0&amp;tn=baiduimagedetail&amp;word=%B9%A4%D2%B5%B8%EF%C3%FC%CD%BC%C6%AC&amp;in=15728&amp;cl=2&amp;cm=1&amp;sc=0&amp;lm=-1&amp;pn=45&amp;rn=1&amp;di=2054118256&amp;ln=2000&amp;fr=ala0" TargetMode="External"/><Relationship Id="rId2" Type="http://schemas.openxmlformats.org/officeDocument/2006/relationships/image" Target="../media/image4.jpeg"/><Relationship Id="rId1" Type="http://schemas.openxmlformats.org/officeDocument/2006/relationships/hyperlink" Target="http://image.baidu.com/i?ct=503316480&amp;z=0&amp;tn=baiduimagedetail&amp;word=%C5%A9%C3%F1%CD%BC%C6%AC&amp;in=16979&amp;cl=2&amp;cm=1&amp;sc=0&amp;lm=-1&amp;pn=3&amp;rn=1&amp;di=4107641104&amp;ln=273&amp;fr=ala0" TargetMode="Externa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6.xml"/><Relationship Id="rId1" Type="http://schemas.openxmlformats.org/officeDocument/2006/relationships/image" Target="../media/image6.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image" Target="../media/image1.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1.png"/><Relationship Id="rId1" Type="http://schemas.openxmlformats.org/officeDocument/2006/relationships/image" Target="../media/image10.png"/></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2.png"/></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6.xml.rels><?xml version="1.0" encoding="UTF-8" standalone="yes"?>
<Relationships xmlns="http://schemas.openxmlformats.org/package/2006/relationships"><Relationship Id="rId5" Type="http://schemas.openxmlformats.org/officeDocument/2006/relationships/vmlDrawing" Target="../drawings/vmlDrawing1.vml"/><Relationship Id="rId4" Type="http://schemas.openxmlformats.org/officeDocument/2006/relationships/slideLayout" Target="../slideLayouts/slideLayout2.xml"/><Relationship Id="rId3" Type="http://schemas.openxmlformats.org/officeDocument/2006/relationships/image" Target="../media/image15.png"/><Relationship Id="rId2" Type="http://schemas.openxmlformats.org/officeDocument/2006/relationships/oleObject" Target="../embeddings/oleObject1.bin"/><Relationship Id="rId1"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6.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413510" y="762635"/>
            <a:ext cx="9364980" cy="3415030"/>
          </a:xfrm>
          <a:prstGeom prst="rect">
            <a:avLst/>
          </a:prstGeom>
          <a:noFill/>
          <a:ln>
            <a:noFill/>
          </a:ln>
        </p:spPr>
        <p:txBody>
          <a:bodyPr wrap="none" rtlCol="0" anchor="t">
            <a:spAutoFit/>
          </a:bodyPr>
          <a:p>
            <a:pPr algn="ctr"/>
            <a:r>
              <a:rPr lang="zh-CN" altLang="en-US" sz="7200" b="1">
                <a:solidFill>
                  <a:schemeClr val="tx1"/>
                </a:solidFill>
                <a:effectLst>
                  <a:outerShdw blurRad="38100" dist="19050" dir="2700000" algn="tl" rotWithShape="0">
                    <a:schemeClr val="dk1">
                      <a:alpha val="40000"/>
                    </a:schemeClr>
                  </a:outerShdw>
                </a:effectLst>
              </a:rPr>
              <a:t>第</a:t>
            </a:r>
            <a:r>
              <a:rPr lang="en-US" altLang="zh-CN" sz="7200" b="1">
                <a:solidFill>
                  <a:schemeClr val="tx1"/>
                </a:solidFill>
                <a:effectLst>
                  <a:outerShdw blurRad="38100" dist="19050" dir="2700000" algn="tl" rotWithShape="0">
                    <a:schemeClr val="dk1">
                      <a:alpha val="40000"/>
                    </a:schemeClr>
                  </a:outerShdw>
                </a:effectLst>
              </a:rPr>
              <a:t>6</a:t>
            </a:r>
            <a:r>
              <a:rPr lang="zh-CN" altLang="en-US" sz="7200" b="1">
                <a:solidFill>
                  <a:schemeClr val="tx1"/>
                </a:solidFill>
                <a:effectLst>
                  <a:outerShdw blurRad="38100" dist="19050" dir="2700000" algn="tl" rotWithShape="0">
                    <a:schemeClr val="dk1">
                      <a:alpha val="40000"/>
                    </a:schemeClr>
                  </a:outerShdw>
                </a:effectLst>
              </a:rPr>
              <a:t>课</a:t>
            </a:r>
            <a:endParaRPr lang="zh-CN" altLang="en-US" sz="7200" b="1">
              <a:solidFill>
                <a:schemeClr val="tx1"/>
              </a:solidFill>
              <a:effectLst>
                <a:outerShdw blurRad="38100" dist="19050" dir="2700000" algn="tl" rotWithShape="0">
                  <a:schemeClr val="dk1">
                    <a:alpha val="40000"/>
                  </a:schemeClr>
                </a:outerShdw>
              </a:effectLst>
            </a:endParaRPr>
          </a:p>
          <a:p>
            <a:pPr algn="ctr"/>
            <a:endParaRPr lang="zh-CN" altLang="en-US" sz="7200" b="1">
              <a:solidFill>
                <a:schemeClr val="tx1"/>
              </a:solidFill>
              <a:effectLst>
                <a:outerShdw blurRad="38100" dist="19050" dir="2700000" algn="tl" rotWithShape="0">
                  <a:schemeClr val="dk1">
                    <a:alpha val="40000"/>
                  </a:schemeClr>
                </a:outerShdw>
              </a:effectLst>
            </a:endParaRPr>
          </a:p>
          <a:p>
            <a:pPr algn="ctr"/>
            <a:r>
              <a:rPr lang="zh-CN" altLang="en-US" sz="7200" b="1">
                <a:solidFill>
                  <a:schemeClr val="tx1"/>
                </a:solidFill>
                <a:effectLst>
                  <a:outerShdw blurRad="38100" dist="19050" dir="2700000" algn="tl" rotWithShape="0">
                    <a:schemeClr val="dk1">
                      <a:alpha val="40000"/>
                    </a:schemeClr>
                  </a:outerShdw>
                </a:effectLst>
              </a:rPr>
              <a:t>工业化国家的社会变化</a:t>
            </a:r>
            <a:endParaRPr lang="zh-CN" altLang="en-US" sz="7200" b="1">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146175" y="871220"/>
            <a:ext cx="5798820" cy="706755"/>
          </a:xfrm>
          <a:prstGeom prst="rect">
            <a:avLst/>
          </a:prstGeom>
          <a:noFill/>
          <a:ln>
            <a:noFill/>
          </a:ln>
        </p:spPr>
        <p:txBody>
          <a:bodyPr wrap="none" rtlCol="0" anchor="t">
            <a:spAutoFit/>
          </a:bodyPr>
          <a:p>
            <a:pPr algn="ctr"/>
            <a:r>
              <a:rPr lang="zh-CN" altLang="en-US" sz="4000" b="1">
                <a:solidFill>
                  <a:schemeClr val="tx1"/>
                </a:solidFill>
                <a:effectLst>
                  <a:outerShdw blurRad="38100" dist="19050" dir="2700000" algn="tl" rotWithShape="0">
                    <a:schemeClr val="dk1">
                      <a:alpha val="40000"/>
                    </a:schemeClr>
                  </a:outerShdw>
                </a:effectLst>
              </a:rPr>
              <a:t>一、人口增长和大众教育</a:t>
            </a:r>
            <a:endParaRPr lang="zh-CN" altLang="en-US" sz="4000" b="1">
              <a:solidFill>
                <a:schemeClr val="tx1"/>
              </a:solidFill>
              <a:effectLst>
                <a:outerShdw blurRad="38100" dist="19050" dir="2700000" algn="tl" rotWithShape="0">
                  <a:schemeClr val="dk1">
                    <a:alpha val="40000"/>
                  </a:schemeClr>
                </a:outerShdw>
              </a:effectLst>
            </a:endParaRPr>
          </a:p>
        </p:txBody>
      </p:sp>
      <p:sp>
        <p:nvSpPr>
          <p:cNvPr id="6" name="文本框 5"/>
          <p:cNvSpPr txBox="1"/>
          <p:nvPr/>
        </p:nvSpPr>
        <p:spPr>
          <a:xfrm>
            <a:off x="1858010" y="4812665"/>
            <a:ext cx="9372600" cy="1322070"/>
          </a:xfrm>
          <a:prstGeom prst="rect">
            <a:avLst/>
          </a:prstGeom>
          <a:solidFill>
            <a:schemeClr val="accent6">
              <a:lumMod val="60000"/>
              <a:lumOff val="40000"/>
            </a:schemeClr>
          </a:solidFill>
        </p:spPr>
        <p:txBody>
          <a:bodyPr wrap="none" rtlCol="0" anchor="t">
            <a:spAutoFit/>
          </a:bodyPr>
          <a:p>
            <a:r>
              <a:rPr lang="zh-CN" altLang="en-US" sz="4000" b="1">
                <a:solidFill>
                  <a:srgbClr val="C00000"/>
                </a:solidFill>
                <a:sym typeface="+mn-ea"/>
              </a:rPr>
              <a:t>工业革命极大推动生产力发展。</a:t>
            </a:r>
            <a:endParaRPr lang="zh-CN" altLang="en-US" sz="4000" b="1">
              <a:solidFill>
                <a:srgbClr val="C00000"/>
              </a:solidFill>
              <a:sym typeface="+mn-ea"/>
            </a:endParaRPr>
          </a:p>
          <a:p>
            <a:r>
              <a:rPr lang="zh-CN" altLang="en-US" sz="4000" b="1">
                <a:solidFill>
                  <a:srgbClr val="C00000"/>
                </a:solidFill>
                <a:sym typeface="+mn-ea"/>
              </a:rPr>
              <a:t>使有限的土地面积能够供养更多的人口。</a:t>
            </a:r>
            <a:endParaRPr lang="zh-CN" altLang="en-US" sz="4000" b="1">
              <a:solidFill>
                <a:srgbClr val="C00000"/>
              </a:solidFill>
              <a:sym typeface="+mn-ea"/>
            </a:endParaRPr>
          </a:p>
        </p:txBody>
      </p:sp>
      <p:sp>
        <p:nvSpPr>
          <p:cNvPr id="8" name="文本框 7"/>
          <p:cNvSpPr txBox="1"/>
          <p:nvPr/>
        </p:nvSpPr>
        <p:spPr>
          <a:xfrm>
            <a:off x="1238250" y="1730375"/>
            <a:ext cx="2618105" cy="706755"/>
          </a:xfrm>
          <a:prstGeom prst="rect">
            <a:avLst/>
          </a:prstGeom>
          <a:noFill/>
        </p:spPr>
        <p:txBody>
          <a:bodyPr wrap="none" rtlCol="0">
            <a:spAutoFit/>
          </a:bodyPr>
          <a:p>
            <a:r>
              <a:rPr lang="en-US" altLang="zh-CN" sz="4000" b="1"/>
              <a:t>1.</a:t>
            </a:r>
            <a:r>
              <a:rPr lang="zh-CN" altLang="en-US" sz="4000" b="1"/>
              <a:t>人口增长</a:t>
            </a:r>
            <a:endParaRPr lang="zh-CN" altLang="en-US" sz="4000" b="1"/>
          </a:p>
        </p:txBody>
      </p:sp>
      <p:sp>
        <p:nvSpPr>
          <p:cNvPr id="9" name="文本框 8"/>
          <p:cNvSpPr txBox="1"/>
          <p:nvPr/>
        </p:nvSpPr>
        <p:spPr>
          <a:xfrm>
            <a:off x="892175" y="2589530"/>
            <a:ext cx="1714500" cy="706755"/>
          </a:xfrm>
          <a:prstGeom prst="rect">
            <a:avLst/>
          </a:prstGeom>
          <a:noFill/>
        </p:spPr>
        <p:txBody>
          <a:bodyPr wrap="none" rtlCol="0">
            <a:spAutoFit/>
          </a:bodyPr>
          <a:p>
            <a:pPr algn="l"/>
            <a:r>
              <a:rPr lang="zh-CN" altLang="en-US" sz="4000" b="1">
                <a:solidFill>
                  <a:srgbClr val="002060"/>
                </a:solidFill>
              </a:rPr>
              <a:t>表现：</a:t>
            </a:r>
            <a:endParaRPr lang="zh-CN" altLang="en-US" sz="4000" b="1">
              <a:solidFill>
                <a:srgbClr val="002060"/>
              </a:solidFill>
            </a:endParaRPr>
          </a:p>
        </p:txBody>
      </p:sp>
      <p:sp>
        <p:nvSpPr>
          <p:cNvPr id="10" name="文本框 9"/>
          <p:cNvSpPr txBox="1"/>
          <p:nvPr/>
        </p:nvSpPr>
        <p:spPr>
          <a:xfrm>
            <a:off x="2391410" y="2437130"/>
            <a:ext cx="8672830" cy="3446145"/>
          </a:xfrm>
          <a:prstGeom prst="rect">
            <a:avLst/>
          </a:prstGeom>
          <a:solidFill>
            <a:schemeClr val="bg2"/>
          </a:solidFill>
        </p:spPr>
        <p:txBody>
          <a:bodyPr wrap="square" rtlCol="0" anchor="t">
            <a:spAutoFit/>
          </a:bodyPr>
          <a:p>
            <a:pPr algn="l"/>
            <a:r>
              <a:rPr lang="en-US" altLang="zh-CN" sz="4000" b="1">
                <a:sym typeface="+mn-ea"/>
              </a:rPr>
              <a:t>19</a:t>
            </a:r>
            <a:r>
              <a:rPr lang="zh-CN" altLang="en-US" sz="4000" b="1">
                <a:sym typeface="+mn-ea"/>
              </a:rPr>
              <a:t>世纪前</a:t>
            </a:r>
            <a:r>
              <a:rPr lang="en-US" altLang="zh-CN" sz="4000" b="1">
                <a:sym typeface="+mn-ea"/>
              </a:rPr>
              <a:t>50</a:t>
            </a:r>
            <a:r>
              <a:rPr lang="zh-CN" altLang="en-US" sz="4000" b="1">
                <a:sym typeface="+mn-ea"/>
              </a:rPr>
              <a:t>年，英国人口从</a:t>
            </a:r>
            <a:r>
              <a:rPr lang="en-US" altLang="zh-CN" sz="4000" b="1">
                <a:sym typeface="+mn-ea"/>
              </a:rPr>
              <a:t>900</a:t>
            </a:r>
            <a:r>
              <a:rPr lang="zh-CN" altLang="en-US" sz="4000" b="1">
                <a:sym typeface="+mn-ea"/>
              </a:rPr>
              <a:t>万增加到</a:t>
            </a:r>
            <a:r>
              <a:rPr lang="en-US" altLang="zh-CN" sz="4000" b="1">
                <a:sym typeface="+mn-ea"/>
              </a:rPr>
              <a:t>1800</a:t>
            </a:r>
            <a:r>
              <a:rPr lang="zh-CN" altLang="en-US" sz="4000" b="1">
                <a:sym typeface="+mn-ea"/>
              </a:rPr>
              <a:t>万；19世纪20年代到1914年，美国人口从1000万增加到约1亿人；</a:t>
            </a:r>
            <a:endParaRPr lang="zh-CN" altLang="en-US" sz="4000" b="1">
              <a:sym typeface="+mn-ea"/>
            </a:endParaRPr>
          </a:p>
          <a:p>
            <a:pPr algn="l"/>
            <a:r>
              <a:rPr lang="zh-CN" altLang="en-US" sz="4000" b="1">
                <a:sym typeface="+mn-ea"/>
              </a:rPr>
              <a:t>从1800-1914年,欧洲人口由1.9亿发展到4.6亿。</a:t>
            </a:r>
            <a:endParaRPr lang="zh-CN" altLang="en-US" sz="4000" b="1">
              <a:sym typeface="+mn-ea"/>
            </a:endParaRPr>
          </a:p>
          <a:p>
            <a:endParaRPr lang="zh-CN" altLang="en-US"/>
          </a:p>
        </p:txBody>
      </p:sp>
      <p:sp>
        <p:nvSpPr>
          <p:cNvPr id="11" name="文本框 10"/>
          <p:cNvSpPr txBox="1"/>
          <p:nvPr/>
        </p:nvSpPr>
        <p:spPr>
          <a:xfrm>
            <a:off x="676910" y="4105910"/>
            <a:ext cx="1714500" cy="706755"/>
          </a:xfrm>
          <a:prstGeom prst="rect">
            <a:avLst/>
          </a:prstGeom>
          <a:noFill/>
        </p:spPr>
        <p:txBody>
          <a:bodyPr wrap="none" rtlCol="0">
            <a:spAutoFit/>
          </a:bodyPr>
          <a:p>
            <a:pPr algn="l"/>
            <a:r>
              <a:rPr lang="zh-CN" altLang="en-US" sz="4000" b="1">
                <a:solidFill>
                  <a:srgbClr val="002060"/>
                </a:solidFill>
              </a:rPr>
              <a:t>原因：</a:t>
            </a:r>
            <a:endParaRPr lang="zh-CN" altLang="en-US" sz="4000" b="1">
              <a:solidFill>
                <a:srgbClr val="002060"/>
              </a:solidFill>
            </a:endParaRPr>
          </a:p>
        </p:txBody>
      </p:sp>
      <p:sp>
        <p:nvSpPr>
          <p:cNvPr id="12" name="文本框 11"/>
          <p:cNvSpPr txBox="1"/>
          <p:nvPr/>
        </p:nvSpPr>
        <p:spPr>
          <a:xfrm>
            <a:off x="2256155" y="2437130"/>
            <a:ext cx="9530715" cy="2306955"/>
          </a:xfrm>
          <a:prstGeom prst="rect">
            <a:avLst/>
          </a:prstGeom>
          <a:solidFill>
            <a:schemeClr val="bg2"/>
          </a:solidFill>
        </p:spPr>
        <p:txBody>
          <a:bodyPr wrap="square" rtlCol="0" anchor="t">
            <a:spAutoFit/>
          </a:bodyPr>
          <a:p>
            <a:r>
              <a:rPr lang="zh-CN" altLang="en-US" sz="3600" b="1">
                <a:sym typeface="+mn-ea"/>
              </a:rPr>
              <a:t>1999年统计的全球人口增长数字：</a:t>
            </a:r>
            <a:endParaRPr lang="zh-CN" altLang="en-US" sz="3600" b="1"/>
          </a:p>
          <a:p>
            <a:r>
              <a:rPr lang="zh-CN" altLang="en-US" sz="3600" b="1">
                <a:sym typeface="+mn-ea"/>
              </a:rPr>
              <a:t>       1804年世界人口只有</a:t>
            </a:r>
            <a:r>
              <a:rPr lang="zh-CN" altLang="en-US" sz="3600" b="1">
                <a:solidFill>
                  <a:srgbClr val="FF0000"/>
                </a:solidFill>
                <a:sym typeface="+mn-ea"/>
              </a:rPr>
              <a:t>10亿</a:t>
            </a:r>
            <a:r>
              <a:rPr lang="zh-CN" altLang="en-US" sz="3600" b="1">
                <a:sym typeface="+mn-ea"/>
              </a:rPr>
              <a:t>,1927年增长到</a:t>
            </a:r>
            <a:r>
              <a:rPr lang="zh-CN" altLang="en-US" sz="3600" b="1">
                <a:solidFill>
                  <a:srgbClr val="FF0000"/>
                </a:solidFill>
                <a:sym typeface="+mn-ea"/>
              </a:rPr>
              <a:t>20亿</a:t>
            </a:r>
            <a:r>
              <a:rPr lang="zh-CN" altLang="en-US" sz="3600" b="1">
                <a:sym typeface="+mn-ea"/>
              </a:rPr>
              <a:t>,1960年达到</a:t>
            </a:r>
            <a:r>
              <a:rPr lang="zh-CN" altLang="en-US" sz="3600" b="1">
                <a:solidFill>
                  <a:srgbClr val="FF0000"/>
                </a:solidFill>
                <a:sym typeface="+mn-ea"/>
              </a:rPr>
              <a:t>30亿</a:t>
            </a:r>
            <a:r>
              <a:rPr lang="zh-CN" altLang="en-US" sz="3600" b="1">
                <a:sym typeface="+mn-ea"/>
              </a:rPr>
              <a:t>,1975年达到</a:t>
            </a:r>
            <a:r>
              <a:rPr lang="zh-CN" altLang="en-US" sz="3600" b="1">
                <a:solidFill>
                  <a:srgbClr val="FF0000"/>
                </a:solidFill>
                <a:sym typeface="+mn-ea"/>
              </a:rPr>
              <a:t>40亿</a:t>
            </a:r>
            <a:r>
              <a:rPr lang="zh-CN" altLang="en-US" sz="3600" b="1">
                <a:sym typeface="+mn-ea"/>
              </a:rPr>
              <a:t>,1987年上升到</a:t>
            </a:r>
            <a:r>
              <a:rPr lang="zh-CN" altLang="en-US" sz="3600" b="1">
                <a:solidFill>
                  <a:srgbClr val="FF0000"/>
                </a:solidFill>
                <a:sym typeface="+mn-ea"/>
              </a:rPr>
              <a:t>50亿</a:t>
            </a:r>
            <a:r>
              <a:rPr lang="zh-CN" altLang="en-US" sz="3600" b="1">
                <a:sym typeface="+mn-ea"/>
              </a:rPr>
              <a:t>,1999年10月12日,世界人口达到</a:t>
            </a:r>
            <a:r>
              <a:rPr lang="zh-CN" altLang="en-US" sz="3600" b="1">
                <a:solidFill>
                  <a:srgbClr val="FF0000"/>
                </a:solidFill>
                <a:sym typeface="+mn-ea"/>
              </a:rPr>
              <a:t>60亿</a:t>
            </a:r>
            <a:r>
              <a:rPr lang="zh-CN" altLang="en-US" sz="3600" b="1">
                <a:sym typeface="+mn-ea"/>
              </a:rPr>
              <a:t>.     </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xit" presetSubtype="21" fill="hold" grpId="1" nodeType="clickEffect">
                                  <p:stCondLst>
                                    <p:cond delay="0"/>
                                  </p:stCondLst>
                                  <p:childTnLst>
                                    <p:animEffect transition="out" filter="barn(inVertical)">
                                      <p:cBhvr>
                                        <p:cTn id="21" dur="500"/>
                                        <p:tgtEl>
                                          <p:spTgt spid="10"/>
                                        </p:tgtEl>
                                      </p:cBhvr>
                                    </p:animEffect>
                                    <p:set>
                                      <p:cBhvr>
                                        <p:cTn id="22" dur="1" fill="hold">
                                          <p:stCondLst>
                                            <p:cond delay="499"/>
                                          </p:stCondLst>
                                        </p:cTn>
                                        <p:tgtEl>
                                          <p:spTgt spid="10"/>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xit" presetSubtype="21" fill="hold" grpId="1" nodeType="clickEffect">
                                  <p:stCondLst>
                                    <p:cond delay="0"/>
                                  </p:stCondLst>
                                  <p:childTnLst>
                                    <p:animEffect transition="out" filter="barn(inVertical)">
                                      <p:cBhvr>
                                        <p:cTn id="31" dur="500"/>
                                        <p:tgtEl>
                                          <p:spTgt spid="12"/>
                                        </p:tgtEl>
                                      </p:cBhvr>
                                    </p:animEffect>
                                    <p:set>
                                      <p:cBhvr>
                                        <p:cTn id="32" dur="1" fill="hold">
                                          <p:stCondLst>
                                            <p:cond delay="499"/>
                                          </p:stCondLst>
                                        </p:cTn>
                                        <p:tgtEl>
                                          <p:spTgt spid="12"/>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blinds(horizontal)">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blinds(horizontal)">
                                      <p:cBhvr>
                                        <p:cTn id="4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bldLvl="0" animBg="1"/>
      <p:bldP spid="10" grpId="1" bldLvl="0" animBg="1"/>
      <p:bldP spid="11" grpId="0"/>
      <p:bldP spid="6" grpId="0" bldLvl="0" animBg="1"/>
      <p:bldP spid="12" grpId="0" animBg="1"/>
      <p:bldP spid="12"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714375" y="1066800"/>
            <a:ext cx="10111740" cy="2922905"/>
          </a:xfrm>
          <a:prstGeom prst="rect">
            <a:avLst/>
          </a:prstGeom>
          <a:noFill/>
        </p:spPr>
        <p:txBody>
          <a:bodyPr wrap="square" rtlCol="0" anchor="t">
            <a:spAutoFit/>
          </a:bodyPr>
          <a:p>
            <a:r>
              <a:rPr lang="zh-CN" altLang="en-US" sz="4000" b="1">
                <a:solidFill>
                  <a:srgbClr val="C00000"/>
                </a:solidFill>
              </a:rPr>
              <a:t>马尔萨斯人口论：</a:t>
            </a:r>
            <a:endParaRPr lang="zh-CN" altLang="en-US" sz="3600" b="1"/>
          </a:p>
          <a:p>
            <a:r>
              <a:rPr lang="zh-CN" altLang="en-US" sz="3600" b="1"/>
              <a:t>(1)人口增长有超过食物供应增长趋势的思想,认为</a:t>
            </a:r>
            <a:r>
              <a:rPr lang="zh-CN" altLang="en-US" sz="3600" b="1">
                <a:sym typeface="+mn-ea"/>
              </a:rPr>
              <a:t>人口会有无限增长的趋势，直至到食物供应的极限为止。 </a:t>
            </a:r>
            <a:endParaRPr lang="zh-CN" altLang="en-US" sz="3600" b="1">
              <a:sym typeface="+mn-ea"/>
            </a:endParaRPr>
          </a:p>
          <a:p>
            <a:r>
              <a:rPr lang="zh-CN" altLang="en-US" sz="3600" b="1"/>
              <a:t>(2)可以用某种其它方法来抑制人口的增长。</a:t>
            </a:r>
            <a:endParaRPr lang="zh-CN" altLang="en-US" sz="3600" b="1"/>
          </a:p>
        </p:txBody>
      </p:sp>
      <p:sp>
        <p:nvSpPr>
          <p:cNvPr id="9" name="文本框 8"/>
          <p:cNvSpPr txBox="1"/>
          <p:nvPr/>
        </p:nvSpPr>
        <p:spPr>
          <a:xfrm>
            <a:off x="4780280" y="4281805"/>
            <a:ext cx="2225040" cy="706755"/>
          </a:xfrm>
          <a:prstGeom prst="rect">
            <a:avLst/>
          </a:prstGeom>
          <a:noFill/>
        </p:spPr>
        <p:txBody>
          <a:bodyPr wrap="none" rtlCol="0">
            <a:spAutoFit/>
          </a:bodyPr>
          <a:p>
            <a:pPr algn="l"/>
            <a:r>
              <a:rPr lang="zh-CN" altLang="en-US" sz="4000" b="1">
                <a:solidFill>
                  <a:srgbClr val="002060"/>
                </a:solidFill>
              </a:rPr>
              <a:t>计划生育</a:t>
            </a:r>
            <a:endParaRPr lang="zh-CN" altLang="en-US" sz="4000" b="1">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1052195" y="527050"/>
            <a:ext cx="5798820" cy="706755"/>
          </a:xfrm>
          <a:prstGeom prst="rect">
            <a:avLst/>
          </a:prstGeom>
          <a:noFill/>
          <a:ln>
            <a:noFill/>
          </a:ln>
        </p:spPr>
        <p:txBody>
          <a:bodyPr wrap="none" rtlCol="0" anchor="t">
            <a:spAutoFit/>
          </a:bodyPr>
          <a:p>
            <a:pPr algn="ctr"/>
            <a:r>
              <a:rPr lang="zh-CN" altLang="en-US" sz="4000" b="1">
                <a:solidFill>
                  <a:schemeClr val="tx1"/>
                </a:solidFill>
                <a:effectLst>
                  <a:outerShdw blurRad="38100" dist="19050" dir="2700000" algn="tl" rotWithShape="0">
                    <a:schemeClr val="dk1">
                      <a:alpha val="40000"/>
                    </a:schemeClr>
                  </a:outerShdw>
                </a:effectLst>
              </a:rPr>
              <a:t>一、人口增长和大众教育</a:t>
            </a:r>
            <a:endParaRPr lang="zh-CN" altLang="en-US" sz="4000" b="1">
              <a:solidFill>
                <a:schemeClr val="tx1"/>
              </a:solidFill>
              <a:effectLst>
                <a:outerShdw blurRad="38100" dist="19050" dir="2700000" algn="tl" rotWithShape="0">
                  <a:schemeClr val="dk1">
                    <a:alpha val="40000"/>
                  </a:schemeClr>
                </a:outerShdw>
              </a:effectLst>
            </a:endParaRPr>
          </a:p>
        </p:txBody>
      </p:sp>
      <p:sp>
        <p:nvSpPr>
          <p:cNvPr id="8" name="文本框 7"/>
          <p:cNvSpPr txBox="1"/>
          <p:nvPr/>
        </p:nvSpPr>
        <p:spPr>
          <a:xfrm>
            <a:off x="1207135" y="1482090"/>
            <a:ext cx="3639185" cy="706755"/>
          </a:xfrm>
          <a:prstGeom prst="rect">
            <a:avLst/>
          </a:prstGeom>
          <a:noFill/>
        </p:spPr>
        <p:txBody>
          <a:bodyPr wrap="none" rtlCol="0">
            <a:spAutoFit/>
          </a:bodyPr>
          <a:p>
            <a:r>
              <a:rPr lang="en-US" altLang="zh-CN" sz="4000" b="1"/>
              <a:t>2.</a:t>
            </a:r>
            <a:r>
              <a:rPr lang="zh-CN" altLang="en-US" sz="4000" b="1"/>
              <a:t>社会结构变化</a:t>
            </a:r>
            <a:endParaRPr lang="zh-CN" altLang="en-US" sz="4000" b="1"/>
          </a:p>
        </p:txBody>
      </p:sp>
      <p:sp>
        <p:nvSpPr>
          <p:cNvPr id="9" name="文本框 8"/>
          <p:cNvSpPr txBox="1"/>
          <p:nvPr/>
        </p:nvSpPr>
        <p:spPr>
          <a:xfrm>
            <a:off x="860425" y="2437130"/>
            <a:ext cx="1714500" cy="706755"/>
          </a:xfrm>
          <a:prstGeom prst="rect">
            <a:avLst/>
          </a:prstGeom>
          <a:noFill/>
        </p:spPr>
        <p:txBody>
          <a:bodyPr wrap="none" rtlCol="0">
            <a:spAutoFit/>
          </a:bodyPr>
          <a:p>
            <a:pPr algn="l"/>
            <a:r>
              <a:rPr lang="zh-CN" altLang="en-US" sz="4000" b="1">
                <a:solidFill>
                  <a:srgbClr val="002060"/>
                </a:solidFill>
              </a:rPr>
              <a:t>表现：</a:t>
            </a:r>
            <a:endParaRPr lang="zh-CN" altLang="en-US" sz="4000" b="1">
              <a:solidFill>
                <a:srgbClr val="002060"/>
              </a:solidFill>
            </a:endParaRPr>
          </a:p>
        </p:txBody>
      </p:sp>
      <p:sp>
        <p:nvSpPr>
          <p:cNvPr id="10" name="文本框 9"/>
          <p:cNvSpPr txBox="1"/>
          <p:nvPr/>
        </p:nvSpPr>
        <p:spPr>
          <a:xfrm>
            <a:off x="2391410" y="2437130"/>
            <a:ext cx="8672830" cy="706755"/>
          </a:xfrm>
          <a:prstGeom prst="rect">
            <a:avLst/>
          </a:prstGeom>
          <a:noFill/>
          <a:extLst>
            <a:ext uri="{909E8E84-426E-40DD-AFC4-6F175D3DCCD1}">
              <a14:hiddenFill xmlns:a14="http://schemas.microsoft.com/office/drawing/2010/main">
                <a:solidFill>
                  <a:schemeClr val="bg2"/>
                </a:solidFill>
              </a14:hiddenFill>
            </a:ext>
          </a:extLst>
        </p:spPr>
        <p:txBody>
          <a:bodyPr wrap="square" rtlCol="0" anchor="t">
            <a:spAutoFit/>
          </a:bodyPr>
          <a:p>
            <a:pPr algn="l"/>
            <a:r>
              <a:rPr lang="zh-CN" altLang="en-US" sz="4000" b="1">
                <a:sym typeface="+mn-ea"/>
              </a:rPr>
              <a:t>（</a:t>
            </a:r>
            <a:r>
              <a:rPr lang="en-US" altLang="zh-CN" sz="4000" b="1">
                <a:sym typeface="+mn-ea"/>
              </a:rPr>
              <a:t>1</a:t>
            </a:r>
            <a:r>
              <a:rPr lang="zh-CN" altLang="en-US" sz="4000" b="1">
                <a:sym typeface="+mn-ea"/>
              </a:rPr>
              <a:t>）工人阶级队伍壮大。</a:t>
            </a:r>
            <a:endParaRPr lang="zh-CN" altLang="en-US"/>
          </a:p>
        </p:txBody>
      </p:sp>
      <p:sp>
        <p:nvSpPr>
          <p:cNvPr id="2" name="文本框 1"/>
          <p:cNvSpPr txBox="1"/>
          <p:nvPr/>
        </p:nvSpPr>
        <p:spPr>
          <a:xfrm>
            <a:off x="2173605" y="3253740"/>
            <a:ext cx="8672830" cy="706755"/>
          </a:xfrm>
          <a:prstGeom prst="rect">
            <a:avLst/>
          </a:prstGeom>
          <a:noFill/>
          <a:extLst>
            <a:ext uri="{909E8E84-426E-40DD-AFC4-6F175D3DCCD1}">
              <a14:hiddenFill xmlns:a14="http://schemas.microsoft.com/office/drawing/2010/main">
                <a:solidFill>
                  <a:schemeClr val="bg2"/>
                </a:solidFill>
              </a14:hiddenFill>
            </a:ext>
          </a:extLst>
        </p:spPr>
        <p:txBody>
          <a:bodyPr wrap="square" rtlCol="0" anchor="t">
            <a:spAutoFit/>
          </a:bodyPr>
          <a:p>
            <a:pPr algn="l"/>
            <a:r>
              <a:rPr lang="zh-CN" altLang="en-US" sz="4000" b="1">
                <a:sym typeface="+mn-ea"/>
              </a:rPr>
              <a:t>（</a:t>
            </a:r>
            <a:r>
              <a:rPr lang="en-US" altLang="zh-CN" sz="4000" b="1">
                <a:sym typeface="+mn-ea"/>
              </a:rPr>
              <a:t>2</a:t>
            </a:r>
            <a:r>
              <a:rPr lang="zh-CN" altLang="en-US" sz="4000" b="1">
                <a:sym typeface="+mn-ea"/>
              </a:rPr>
              <a:t>）专门从事工业和商业人口增加。</a:t>
            </a:r>
            <a:endParaRPr lang="zh-CN" altLang="en-US"/>
          </a:p>
        </p:txBody>
      </p:sp>
      <p:sp>
        <p:nvSpPr>
          <p:cNvPr id="3" name="文本框 2"/>
          <p:cNvSpPr txBox="1"/>
          <p:nvPr/>
        </p:nvSpPr>
        <p:spPr>
          <a:xfrm>
            <a:off x="1494790" y="3689985"/>
            <a:ext cx="10030460" cy="2306955"/>
          </a:xfrm>
          <a:prstGeom prst="rect">
            <a:avLst/>
          </a:prstGeom>
          <a:solidFill>
            <a:schemeClr val="bg2"/>
          </a:solidFill>
        </p:spPr>
        <p:txBody>
          <a:bodyPr wrap="square" rtlCol="0" anchor="t">
            <a:spAutoFit/>
          </a:bodyPr>
          <a:p>
            <a:r>
              <a:rPr lang="zh-CN" altLang="en-US" sz="3600" b="1"/>
              <a:t>越来越多的人涌向城市,西方社会不断</a:t>
            </a:r>
            <a:r>
              <a:rPr lang="zh-CN" altLang="en-US" sz="3600" b="1">
                <a:solidFill>
                  <a:srgbClr val="C00000"/>
                </a:solidFill>
              </a:rPr>
              <a:t>城市化</a:t>
            </a:r>
            <a:r>
              <a:rPr lang="zh-CN" altLang="en-US" sz="3600" b="1"/>
              <a:t>.</a:t>
            </a:r>
            <a:endParaRPr lang="zh-CN" altLang="en-US" sz="3600" b="1"/>
          </a:p>
          <a:p>
            <a:r>
              <a:rPr lang="zh-CN" altLang="en-US" sz="3600" b="1"/>
              <a:t>英国1901年的人口统计表明,从事农业的人口只占工业企业雇佣的人口的20%左右.美国在1915年有40%左右的人居住在工业地区.</a:t>
            </a:r>
            <a:endParaRPr lang="zh-CN" altLang="en-US" sz="3600" b="1"/>
          </a:p>
        </p:txBody>
      </p:sp>
      <p:sp>
        <p:nvSpPr>
          <p:cNvPr id="5" name="文本框 4"/>
          <p:cNvSpPr txBox="1"/>
          <p:nvPr/>
        </p:nvSpPr>
        <p:spPr>
          <a:xfrm>
            <a:off x="1207135" y="3566795"/>
            <a:ext cx="10029825" cy="2553335"/>
          </a:xfrm>
          <a:prstGeom prst="rect">
            <a:avLst/>
          </a:prstGeom>
          <a:solidFill>
            <a:schemeClr val="bg2"/>
          </a:solidFill>
        </p:spPr>
        <p:txBody>
          <a:bodyPr wrap="square" rtlCol="0" anchor="t">
            <a:spAutoFit/>
          </a:bodyPr>
          <a:p>
            <a:r>
              <a:rPr lang="zh-CN" altLang="en-US" sz="3200" b="1"/>
              <a:t>今日的美国，公共汽车驾驶员的数量甚至比农民人数还要多，美国农业人口占人口总数的比例的1%，但却养活了3亿美国人，粮食多得吃不了，干脆出口，还成了全球谷物出口大国。</a:t>
            </a:r>
            <a:r>
              <a:rPr lang="zh-CN" altLang="en-US" sz="3200" b="1">
                <a:solidFill>
                  <a:srgbClr val="C00000"/>
                </a:solidFill>
              </a:rPr>
              <a:t>科技的进步引发了美国农业生产的革命，也极大地提升了农业生产的效率。</a:t>
            </a:r>
            <a:endParaRPr lang="zh-CN" altLang="en-US" sz="3200" b="1">
              <a:solidFill>
                <a:srgbClr val="C00000"/>
              </a:solidFill>
            </a:endParaRPr>
          </a:p>
        </p:txBody>
      </p:sp>
      <p:sp>
        <p:nvSpPr>
          <p:cNvPr id="6" name="文本框 5"/>
          <p:cNvSpPr txBox="1"/>
          <p:nvPr/>
        </p:nvSpPr>
        <p:spPr>
          <a:xfrm>
            <a:off x="2173605" y="4336415"/>
            <a:ext cx="8672830" cy="706755"/>
          </a:xfrm>
          <a:prstGeom prst="rect">
            <a:avLst/>
          </a:prstGeom>
          <a:noFill/>
          <a:extLst>
            <a:ext uri="{909E8E84-426E-40DD-AFC4-6F175D3DCCD1}">
              <a14:hiddenFill xmlns:a14="http://schemas.microsoft.com/office/drawing/2010/main">
                <a:solidFill>
                  <a:schemeClr val="bg2"/>
                </a:solidFill>
              </a14:hiddenFill>
            </a:ext>
          </a:extLst>
        </p:spPr>
        <p:txBody>
          <a:bodyPr wrap="square" rtlCol="0" anchor="t">
            <a:spAutoFit/>
          </a:bodyPr>
          <a:p>
            <a:pPr algn="l"/>
            <a:r>
              <a:rPr lang="zh-CN" altLang="en-US" sz="4000" b="1">
                <a:sym typeface="+mn-ea"/>
              </a:rPr>
              <a:t>（</a:t>
            </a:r>
            <a:r>
              <a:rPr lang="en-US" altLang="zh-CN" sz="4000" b="1">
                <a:sym typeface="+mn-ea"/>
              </a:rPr>
              <a:t>3</a:t>
            </a:r>
            <a:r>
              <a:rPr lang="zh-CN" altLang="en-US" sz="4000" b="1">
                <a:sym typeface="+mn-ea"/>
              </a:rPr>
              <a:t>）女子地位提高。</a:t>
            </a:r>
            <a:endParaRPr lang="zh-CN" altLang="en-US"/>
          </a:p>
        </p:txBody>
      </p:sp>
      <p:sp>
        <p:nvSpPr>
          <p:cNvPr id="7" name="文本框 6"/>
          <p:cNvSpPr txBox="1"/>
          <p:nvPr/>
        </p:nvSpPr>
        <p:spPr>
          <a:xfrm>
            <a:off x="1207135" y="4196080"/>
            <a:ext cx="10029825" cy="2061210"/>
          </a:xfrm>
          <a:prstGeom prst="rect">
            <a:avLst/>
          </a:prstGeom>
          <a:solidFill>
            <a:schemeClr val="bg2"/>
          </a:solidFill>
        </p:spPr>
        <p:txBody>
          <a:bodyPr wrap="square" rtlCol="0" anchor="t">
            <a:spAutoFit/>
          </a:bodyPr>
          <a:p>
            <a:r>
              <a:rPr lang="zh-CN" altLang="en-US" sz="3200" b="1">
                <a:solidFill>
                  <a:srgbClr val="002060"/>
                </a:solidFill>
              </a:rPr>
              <a:t>英国习惯法规定：妇女没有财产权和订立契约权，没有离婚权，</a:t>
            </a:r>
            <a:r>
              <a:rPr lang="en-US" altLang="zh-CN" sz="3200" b="1">
                <a:solidFill>
                  <a:srgbClr val="002060"/>
                </a:solidFill>
              </a:rPr>
              <a:t>……</a:t>
            </a:r>
            <a:r>
              <a:rPr lang="zh-CN" altLang="en-US" sz="3200" b="1">
                <a:solidFill>
                  <a:srgbClr val="002060"/>
                </a:solidFill>
              </a:rPr>
              <a:t>妇女挣来的工资在法律上属于丈夫，丈夫拿出去喝酒，赌博，妻子也不能有任何抱怨</a:t>
            </a:r>
            <a:r>
              <a:rPr lang="en-US" altLang="zh-CN" sz="3200" b="1">
                <a:solidFill>
                  <a:srgbClr val="002060"/>
                </a:solidFill>
              </a:rPr>
              <a:t>……</a:t>
            </a:r>
            <a:endParaRPr lang="zh-CN" altLang="en-US" sz="3200" b="1">
              <a:solidFill>
                <a:srgbClr val="002060"/>
              </a:solidFill>
            </a:endParaRPr>
          </a:p>
          <a:p>
            <a:endParaRPr lang="zh-CN" altLang="en-US" sz="3200" b="1">
              <a:solidFill>
                <a:srgbClr val="002060"/>
              </a:solidFill>
            </a:endParaRPr>
          </a:p>
        </p:txBody>
      </p:sp>
      <p:sp>
        <p:nvSpPr>
          <p:cNvPr id="11" name="文本框 10"/>
          <p:cNvSpPr txBox="1"/>
          <p:nvPr/>
        </p:nvSpPr>
        <p:spPr>
          <a:xfrm>
            <a:off x="704850" y="3935730"/>
            <a:ext cx="10782300" cy="2061210"/>
          </a:xfrm>
          <a:prstGeom prst="rect">
            <a:avLst/>
          </a:prstGeom>
          <a:solidFill>
            <a:schemeClr val="bg2"/>
          </a:solidFill>
        </p:spPr>
        <p:txBody>
          <a:bodyPr wrap="square" rtlCol="0" anchor="t">
            <a:spAutoFit/>
          </a:bodyPr>
          <a:p>
            <a:r>
              <a:rPr lang="zh-CN" altLang="en-US" sz="3200" b="1">
                <a:solidFill>
                  <a:srgbClr val="002060"/>
                </a:solidFill>
              </a:rPr>
              <a:t>女权主义又称女权运动、女性主义(feminism)是指一个主要以女性经验为来源与动机的社会理论与政治运动。在对社会关系进行批判之外，许多女性主义的支持者也着重于性别不平等的分析以及推动妇女的权利、利益与议题。</a:t>
            </a:r>
            <a:endParaRPr lang="zh-CN" altLang="en-US" sz="3200" b="1">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p:tgtEl>
                                          <p:spTgt spid="3"/>
                                        </p:tgtEl>
                                        <p:attrNameLst>
                                          <p:attrName>ppt_y</p:attrName>
                                        </p:attrNameLst>
                                      </p:cBhvr>
                                      <p:tavLst>
                                        <p:tav tm="0">
                                          <p:val>
                                            <p:strVal val="#ppt_y+#ppt_h*1.125000"/>
                                          </p:val>
                                        </p:tav>
                                        <p:tav tm="100000">
                                          <p:val>
                                            <p:strVal val="#ppt_y"/>
                                          </p:val>
                                        </p:tav>
                                      </p:tavLst>
                                    </p:anim>
                                    <p:animEffect transition="in" filter="wipe(up)">
                                      <p:cBhvr>
                                        <p:cTn id="28" dur="500"/>
                                        <p:tgtEl>
                                          <p:spTgt spid="3"/>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xit" presetSubtype="21" fill="hold" grpId="1" nodeType="clickEffect">
                                  <p:stCondLst>
                                    <p:cond delay="0"/>
                                  </p:stCondLst>
                                  <p:childTnLst>
                                    <p:animEffect transition="out" filter="barn(inVertical)">
                                      <p:cBhvr>
                                        <p:cTn id="32" dur="500"/>
                                        <p:tgtEl>
                                          <p:spTgt spid="3"/>
                                        </p:tgtEl>
                                      </p:cBhvr>
                                    </p:animEffect>
                                    <p:set>
                                      <p:cBhvr>
                                        <p:cTn id="33" dur="1" fill="hold">
                                          <p:stCondLst>
                                            <p:cond delay="499"/>
                                          </p:stCondLst>
                                        </p:cTn>
                                        <p:tgtEl>
                                          <p:spTgt spid="3"/>
                                        </p:tgtEl>
                                        <p:attrNameLst>
                                          <p:attrName>style.visibility</p:attrName>
                                        </p:attrNameLst>
                                      </p:cBhvr>
                                      <p:to>
                                        <p:strVal val="hidden"/>
                                      </p:to>
                                    </p:set>
                                  </p:childTnLst>
                                </p:cTn>
                              </p:par>
                            </p:childTnLst>
                          </p:cTn>
                        </p:par>
                      </p:childTnLst>
                    </p:cTn>
                  </p:par>
                  <p:par>
                    <p:cTn id="34" fill="hold">
                      <p:stCondLst>
                        <p:cond delay="indefinite"/>
                      </p:stCondLst>
                      <p:childTnLst>
                        <p:par>
                          <p:cTn id="35" fill="hold">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5"/>
                                        </p:tgtEl>
                                        <p:attrNameLst>
                                          <p:attrName>style.visibility</p:attrName>
                                        </p:attrNameLst>
                                      </p:cBhvr>
                                      <p:to>
                                        <p:strVal val="visible"/>
                                      </p:to>
                                    </p:set>
                                    <p:anim calcmode="lin" valueType="num">
                                      <p:cBhvr additive="base">
                                        <p:cTn id="38" dur="500"/>
                                        <p:tgtEl>
                                          <p:spTgt spid="5"/>
                                        </p:tgtEl>
                                        <p:attrNameLst>
                                          <p:attrName>ppt_y</p:attrName>
                                        </p:attrNameLst>
                                      </p:cBhvr>
                                      <p:tavLst>
                                        <p:tav tm="0">
                                          <p:val>
                                            <p:strVal val="#ppt_y+#ppt_h*1.125000"/>
                                          </p:val>
                                        </p:tav>
                                        <p:tav tm="100000">
                                          <p:val>
                                            <p:strVal val="#ppt_y"/>
                                          </p:val>
                                        </p:tav>
                                      </p:tavLst>
                                    </p:anim>
                                    <p:animEffect transition="in" filter="wipe(up)">
                                      <p:cBhvr>
                                        <p:cTn id="39" dur="5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xit" presetSubtype="21" fill="hold" grpId="1" nodeType="clickEffect">
                                  <p:stCondLst>
                                    <p:cond delay="0"/>
                                  </p:stCondLst>
                                  <p:childTnLst>
                                    <p:animEffect transition="out" filter="barn(inVertical)">
                                      <p:cBhvr>
                                        <p:cTn id="43" dur="500"/>
                                        <p:tgtEl>
                                          <p:spTgt spid="5"/>
                                        </p:tgtEl>
                                      </p:cBhvr>
                                    </p:animEffect>
                                    <p:set>
                                      <p:cBhvr>
                                        <p:cTn id="44" dur="1" fill="hold">
                                          <p:stCondLst>
                                            <p:cond delay="499"/>
                                          </p:stCondLst>
                                        </p:cTn>
                                        <p:tgtEl>
                                          <p:spTgt spid="5"/>
                                        </p:tgtEl>
                                        <p:attrNameLst>
                                          <p:attrName>style.visibility</p:attrName>
                                        </p:attrNameLst>
                                      </p:cBhvr>
                                      <p:to>
                                        <p:strVal val="hidden"/>
                                      </p:to>
                                    </p:set>
                                  </p:childTnLst>
                                </p:cTn>
                              </p:par>
                            </p:childTnLst>
                          </p:cTn>
                        </p:par>
                      </p:childTnLst>
                    </p:cTn>
                  </p:par>
                  <p:par>
                    <p:cTn id="45" fill="hold">
                      <p:stCondLst>
                        <p:cond delay="indefinite"/>
                      </p:stCondLst>
                      <p:childTnLst>
                        <p:par>
                          <p:cTn id="46" fill="hold">
                            <p:stCondLst>
                              <p:cond delay="0"/>
                            </p:stCondLst>
                            <p:childTnLst>
                              <p:par>
                                <p:cTn id="47" presetID="3" presetClass="entr" presetSubtype="1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blinds(horizontal)">
                                      <p:cBhvr>
                                        <p:cTn id="49" dur="500"/>
                                        <p:tgtEl>
                                          <p:spTgt spid="6"/>
                                        </p:tgtEl>
                                      </p:cBhvr>
                                    </p:animEffect>
                                  </p:childTnLst>
                                </p:cTn>
                              </p:par>
                            </p:childTnLst>
                          </p:cTn>
                        </p:par>
                      </p:childTnLst>
                    </p:cTn>
                  </p:par>
                  <p:par>
                    <p:cTn id="50" fill="hold">
                      <p:stCondLst>
                        <p:cond delay="indefinite"/>
                      </p:stCondLst>
                      <p:childTnLst>
                        <p:par>
                          <p:cTn id="51" fill="hold">
                            <p:stCondLst>
                              <p:cond delay="0"/>
                            </p:stCondLst>
                            <p:childTnLst>
                              <p:par>
                                <p:cTn id="52" presetID="12" presetClass="entr" presetSubtype="4" fill="hold" grpId="0" nodeType="clickEffect">
                                  <p:stCondLst>
                                    <p:cond delay="0"/>
                                  </p:stCondLst>
                                  <p:childTnLst>
                                    <p:set>
                                      <p:cBhvr>
                                        <p:cTn id="53" dur="1" fill="hold">
                                          <p:stCondLst>
                                            <p:cond delay="0"/>
                                          </p:stCondLst>
                                        </p:cTn>
                                        <p:tgtEl>
                                          <p:spTgt spid="7"/>
                                        </p:tgtEl>
                                        <p:attrNameLst>
                                          <p:attrName>style.visibility</p:attrName>
                                        </p:attrNameLst>
                                      </p:cBhvr>
                                      <p:to>
                                        <p:strVal val="visible"/>
                                      </p:to>
                                    </p:set>
                                    <p:anim calcmode="lin" valueType="num">
                                      <p:cBhvr additive="base">
                                        <p:cTn id="54" dur="500"/>
                                        <p:tgtEl>
                                          <p:spTgt spid="7"/>
                                        </p:tgtEl>
                                        <p:attrNameLst>
                                          <p:attrName>ppt_y</p:attrName>
                                        </p:attrNameLst>
                                      </p:cBhvr>
                                      <p:tavLst>
                                        <p:tav tm="0">
                                          <p:val>
                                            <p:strVal val="#ppt_y+#ppt_h*1.125000"/>
                                          </p:val>
                                        </p:tav>
                                        <p:tav tm="100000">
                                          <p:val>
                                            <p:strVal val="#ppt_y"/>
                                          </p:val>
                                        </p:tav>
                                      </p:tavLst>
                                    </p:anim>
                                    <p:animEffect transition="in" filter="wipe(up)">
                                      <p:cBhvr>
                                        <p:cTn id="55" dur="500"/>
                                        <p:tgtEl>
                                          <p:spTgt spid="7"/>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xit" presetSubtype="21" fill="hold" grpId="1" nodeType="clickEffect">
                                  <p:stCondLst>
                                    <p:cond delay="0"/>
                                  </p:stCondLst>
                                  <p:childTnLst>
                                    <p:animEffect transition="out" filter="barn(inVertical)">
                                      <p:cBhvr>
                                        <p:cTn id="59" dur="500"/>
                                        <p:tgtEl>
                                          <p:spTgt spid="7"/>
                                        </p:tgtEl>
                                      </p:cBhvr>
                                    </p:animEffect>
                                    <p:set>
                                      <p:cBhvr>
                                        <p:cTn id="60" dur="1" fill="hold">
                                          <p:stCondLst>
                                            <p:cond delay="499"/>
                                          </p:stCondLst>
                                        </p:cTn>
                                        <p:tgtEl>
                                          <p:spTgt spid="7"/>
                                        </p:tgtEl>
                                        <p:attrNameLst>
                                          <p:attrName>style.visibility</p:attrName>
                                        </p:attrNameLst>
                                      </p:cBhvr>
                                      <p:to>
                                        <p:strVal val="hidden"/>
                                      </p:to>
                                    </p:set>
                                  </p:childTnLst>
                                </p:cTn>
                              </p:par>
                            </p:childTnLst>
                          </p:cTn>
                        </p:par>
                      </p:childTnLst>
                    </p:cTn>
                  </p:par>
                  <p:par>
                    <p:cTn id="61" fill="hold">
                      <p:stCondLst>
                        <p:cond delay="indefinite"/>
                      </p:stCondLst>
                      <p:childTnLst>
                        <p:par>
                          <p:cTn id="62" fill="hold">
                            <p:stCondLst>
                              <p:cond delay="0"/>
                            </p:stCondLst>
                            <p:childTnLst>
                              <p:par>
                                <p:cTn id="63" presetID="12" presetClass="entr" presetSubtype="4" fill="hold" grpId="0" nodeType="clickEffect">
                                  <p:stCondLst>
                                    <p:cond delay="0"/>
                                  </p:stCondLst>
                                  <p:childTnLst>
                                    <p:set>
                                      <p:cBhvr>
                                        <p:cTn id="64" dur="1" fill="hold">
                                          <p:stCondLst>
                                            <p:cond delay="0"/>
                                          </p:stCondLst>
                                        </p:cTn>
                                        <p:tgtEl>
                                          <p:spTgt spid="11"/>
                                        </p:tgtEl>
                                        <p:attrNameLst>
                                          <p:attrName>style.visibility</p:attrName>
                                        </p:attrNameLst>
                                      </p:cBhvr>
                                      <p:to>
                                        <p:strVal val="visible"/>
                                      </p:to>
                                    </p:set>
                                    <p:anim calcmode="lin" valueType="num">
                                      <p:cBhvr additive="base">
                                        <p:cTn id="65" dur="500"/>
                                        <p:tgtEl>
                                          <p:spTgt spid="11"/>
                                        </p:tgtEl>
                                        <p:attrNameLst>
                                          <p:attrName>ppt_y</p:attrName>
                                        </p:attrNameLst>
                                      </p:cBhvr>
                                      <p:tavLst>
                                        <p:tav tm="0">
                                          <p:val>
                                            <p:strVal val="#ppt_y+#ppt_h*1.125000"/>
                                          </p:val>
                                        </p:tav>
                                        <p:tav tm="100000">
                                          <p:val>
                                            <p:strVal val="#ppt_y"/>
                                          </p:val>
                                        </p:tav>
                                      </p:tavLst>
                                    </p:anim>
                                    <p:animEffect transition="in" filter="wipe(up)">
                                      <p:cBhvr>
                                        <p:cTn id="66" dur="500"/>
                                        <p:tgtEl>
                                          <p:spTgt spid="11"/>
                                        </p:tgtEl>
                                      </p:cBhvr>
                                    </p:animEffect>
                                  </p:childTnLst>
                                </p:cTn>
                              </p:par>
                            </p:childTnLst>
                          </p:cTn>
                        </p:par>
                      </p:childTnLst>
                    </p:cTn>
                  </p:par>
                  <p:par>
                    <p:cTn id="67" fill="hold">
                      <p:stCondLst>
                        <p:cond delay="indefinite"/>
                      </p:stCondLst>
                      <p:childTnLst>
                        <p:par>
                          <p:cTn id="68" fill="hold">
                            <p:stCondLst>
                              <p:cond delay="0"/>
                            </p:stCondLst>
                            <p:childTnLst>
                              <p:par>
                                <p:cTn id="69" presetID="16" presetClass="exit" presetSubtype="21" fill="hold" grpId="1" nodeType="clickEffect">
                                  <p:stCondLst>
                                    <p:cond delay="0"/>
                                  </p:stCondLst>
                                  <p:childTnLst>
                                    <p:animEffect transition="out" filter="barn(inVertical)">
                                      <p:cBhvr>
                                        <p:cTn id="70" dur="500"/>
                                        <p:tgtEl>
                                          <p:spTgt spid="11"/>
                                        </p:tgtEl>
                                      </p:cBhvr>
                                    </p:animEffect>
                                    <p:set>
                                      <p:cBhvr>
                                        <p:cTn id="71" dur="1" fill="hold">
                                          <p:stCondLst>
                                            <p:cond delay="499"/>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bldLvl="0" animBg="1"/>
      <p:bldP spid="2" grpId="0" bldLvl="0" animBg="1"/>
      <p:bldP spid="3" grpId="0" bldLvl="0" animBg="1"/>
      <p:bldP spid="3" grpId="1" bldLvl="0" animBg="1"/>
      <p:bldP spid="5" grpId="0" bldLvl="0" animBg="1"/>
      <p:bldP spid="5" grpId="1" bldLvl="0" animBg="1"/>
      <p:bldP spid="6" grpId="0" bldLvl="0" animBg="1"/>
      <p:bldP spid="7" grpId="0" bldLvl="0" animBg="1"/>
      <p:bldP spid="7" grpId="1" bldLvl="0" animBg="1"/>
      <p:bldP spid="11" grpId="0" animBg="1"/>
      <p:bldP spid="11" grpId="1"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0">
          <a:blip r:embed="rId1">
            <a:alphaModFix amt="19000"/>
          </a:blip>
          <a:stretch>
            <a:fillRect/>
          </a:stretch>
        </a:blipFill>
        <a:effectLst/>
      </p:bgPr>
    </p:bg>
    <p:spTree>
      <p:nvGrpSpPr>
        <p:cNvPr id="1" name=""/>
        <p:cNvGrpSpPr/>
        <p:nvPr/>
      </p:nvGrpSpPr>
      <p:grpSpPr/>
      <p:sp>
        <p:nvSpPr>
          <p:cNvPr id="4" name="矩形 3"/>
          <p:cNvSpPr/>
          <p:nvPr/>
        </p:nvSpPr>
        <p:spPr>
          <a:xfrm>
            <a:off x="1052195" y="527050"/>
            <a:ext cx="5798820" cy="706755"/>
          </a:xfrm>
          <a:prstGeom prst="rect">
            <a:avLst/>
          </a:prstGeom>
          <a:noFill/>
          <a:ln>
            <a:noFill/>
          </a:ln>
        </p:spPr>
        <p:txBody>
          <a:bodyPr wrap="none" rtlCol="0" anchor="t">
            <a:spAutoFit/>
          </a:bodyPr>
          <a:p>
            <a:pPr algn="ctr"/>
            <a:r>
              <a:rPr lang="zh-CN" altLang="en-US" sz="4000" b="1">
                <a:solidFill>
                  <a:schemeClr val="tx1"/>
                </a:solidFill>
                <a:effectLst>
                  <a:outerShdw blurRad="38100" dist="19050" dir="2700000" algn="tl" rotWithShape="0">
                    <a:schemeClr val="dk1">
                      <a:alpha val="40000"/>
                    </a:schemeClr>
                  </a:outerShdw>
                </a:effectLst>
              </a:rPr>
              <a:t>一、人口增长和大众教育</a:t>
            </a:r>
            <a:endParaRPr lang="zh-CN" altLang="en-US" sz="4000" b="1">
              <a:solidFill>
                <a:schemeClr val="tx1"/>
              </a:solidFill>
              <a:effectLst>
                <a:outerShdw blurRad="38100" dist="19050" dir="2700000" algn="tl" rotWithShape="0">
                  <a:schemeClr val="dk1">
                    <a:alpha val="40000"/>
                  </a:schemeClr>
                </a:outerShdw>
              </a:effectLst>
            </a:endParaRPr>
          </a:p>
        </p:txBody>
      </p:sp>
      <p:sp>
        <p:nvSpPr>
          <p:cNvPr id="8" name="文本框 7"/>
          <p:cNvSpPr txBox="1"/>
          <p:nvPr/>
        </p:nvSpPr>
        <p:spPr>
          <a:xfrm>
            <a:off x="1207135" y="1482090"/>
            <a:ext cx="4149725" cy="706755"/>
          </a:xfrm>
          <a:prstGeom prst="rect">
            <a:avLst/>
          </a:prstGeom>
          <a:noFill/>
        </p:spPr>
        <p:txBody>
          <a:bodyPr wrap="none" rtlCol="0">
            <a:spAutoFit/>
          </a:bodyPr>
          <a:p>
            <a:r>
              <a:rPr lang="en-US" altLang="zh-CN" sz="4000" b="1"/>
              <a:t>3.</a:t>
            </a:r>
            <a:r>
              <a:rPr lang="zh-CN" altLang="en-US" sz="4000" b="1"/>
              <a:t>大众教育的推广</a:t>
            </a:r>
            <a:endParaRPr lang="zh-CN" altLang="en-US" sz="4000" b="1"/>
          </a:p>
        </p:txBody>
      </p:sp>
      <p:sp>
        <p:nvSpPr>
          <p:cNvPr id="9" name="文本框 8"/>
          <p:cNvSpPr txBox="1"/>
          <p:nvPr/>
        </p:nvSpPr>
        <p:spPr>
          <a:xfrm>
            <a:off x="860425" y="2437130"/>
            <a:ext cx="1714500" cy="706755"/>
          </a:xfrm>
          <a:prstGeom prst="rect">
            <a:avLst/>
          </a:prstGeom>
          <a:noFill/>
        </p:spPr>
        <p:txBody>
          <a:bodyPr wrap="none" rtlCol="0">
            <a:spAutoFit/>
          </a:bodyPr>
          <a:p>
            <a:pPr algn="l"/>
            <a:r>
              <a:rPr lang="zh-CN" altLang="en-US" sz="4000" b="1">
                <a:solidFill>
                  <a:srgbClr val="002060"/>
                </a:solidFill>
              </a:rPr>
              <a:t>表现：</a:t>
            </a:r>
            <a:endParaRPr lang="zh-CN" altLang="en-US" sz="4000" b="1">
              <a:solidFill>
                <a:srgbClr val="002060"/>
              </a:solidFill>
            </a:endParaRPr>
          </a:p>
        </p:txBody>
      </p:sp>
      <p:sp>
        <p:nvSpPr>
          <p:cNvPr id="10" name="文本框 9"/>
          <p:cNvSpPr txBox="1"/>
          <p:nvPr/>
        </p:nvSpPr>
        <p:spPr>
          <a:xfrm>
            <a:off x="2173605" y="2437130"/>
            <a:ext cx="9456420" cy="706755"/>
          </a:xfrm>
          <a:prstGeom prst="rect">
            <a:avLst/>
          </a:prstGeom>
          <a:noFill/>
          <a:extLst>
            <a:ext uri="{909E8E84-426E-40DD-AFC4-6F175D3DCCD1}">
              <a14:hiddenFill xmlns:a14="http://schemas.microsoft.com/office/drawing/2010/main">
                <a:solidFill>
                  <a:schemeClr val="bg2"/>
                </a:solidFill>
              </a14:hiddenFill>
            </a:ext>
          </a:extLst>
        </p:spPr>
        <p:txBody>
          <a:bodyPr wrap="square" rtlCol="0" anchor="t">
            <a:spAutoFit/>
          </a:bodyPr>
          <a:p>
            <a:pPr algn="l"/>
            <a:r>
              <a:rPr lang="zh-CN" altLang="en-US" sz="4000" b="1">
                <a:sym typeface="+mn-ea"/>
              </a:rPr>
              <a:t>（</a:t>
            </a:r>
            <a:r>
              <a:rPr lang="en-US" altLang="zh-CN" sz="4000" b="1">
                <a:sym typeface="+mn-ea"/>
              </a:rPr>
              <a:t>1</a:t>
            </a:r>
            <a:r>
              <a:rPr lang="zh-CN" altLang="en-US" sz="4000" b="1">
                <a:sym typeface="+mn-ea"/>
              </a:rPr>
              <a:t>）德国、法国最早建立国家教育体系</a:t>
            </a:r>
            <a:endParaRPr lang="zh-CN" altLang="en-US"/>
          </a:p>
        </p:txBody>
      </p:sp>
      <p:sp>
        <p:nvSpPr>
          <p:cNvPr id="2" name="文本框 1"/>
          <p:cNvSpPr txBox="1"/>
          <p:nvPr/>
        </p:nvSpPr>
        <p:spPr>
          <a:xfrm>
            <a:off x="2001520" y="3503930"/>
            <a:ext cx="8672830" cy="1322070"/>
          </a:xfrm>
          <a:prstGeom prst="rect">
            <a:avLst/>
          </a:prstGeom>
          <a:noFill/>
          <a:extLst>
            <a:ext uri="{909E8E84-426E-40DD-AFC4-6F175D3DCCD1}">
              <a14:hiddenFill xmlns:a14="http://schemas.microsoft.com/office/drawing/2010/main">
                <a:solidFill>
                  <a:schemeClr val="bg2"/>
                </a:solidFill>
              </a14:hiddenFill>
            </a:ext>
          </a:extLst>
        </p:spPr>
        <p:txBody>
          <a:bodyPr wrap="square" rtlCol="0" anchor="t">
            <a:spAutoFit/>
          </a:bodyPr>
          <a:p>
            <a:pPr algn="l"/>
            <a:r>
              <a:rPr lang="zh-CN" altLang="en-US" sz="4000" b="1">
                <a:sym typeface="+mn-ea"/>
              </a:rPr>
              <a:t>（</a:t>
            </a:r>
            <a:r>
              <a:rPr lang="en-US" altLang="zh-CN" sz="4000" b="1">
                <a:sym typeface="+mn-ea"/>
              </a:rPr>
              <a:t>2</a:t>
            </a:r>
            <a:r>
              <a:rPr lang="zh-CN" altLang="en-US" sz="4000" b="1">
                <a:sym typeface="+mn-ea"/>
              </a:rPr>
              <a:t>）免费义务教育的实行。 </a:t>
            </a:r>
            <a:endParaRPr lang="zh-CN" altLang="en-US" sz="4000" b="1">
              <a:sym typeface="+mn-ea"/>
            </a:endParaRPr>
          </a:p>
          <a:p>
            <a:pPr algn="l"/>
            <a:r>
              <a:rPr lang="zh-CN" altLang="en-US" sz="4000" b="1">
                <a:sym typeface="+mn-ea"/>
              </a:rPr>
              <a:t>                 </a:t>
            </a:r>
            <a:r>
              <a:rPr lang="en-US" altLang="zh-CN" sz="4000" b="1">
                <a:solidFill>
                  <a:srgbClr val="002060"/>
                </a:solidFill>
                <a:sym typeface="+mn-ea"/>
              </a:rPr>
              <a:t>1807</a:t>
            </a:r>
            <a:r>
              <a:rPr lang="zh-CN" altLang="en-US" sz="4000" b="1">
                <a:solidFill>
                  <a:srgbClr val="002060"/>
                </a:solidFill>
                <a:sym typeface="+mn-ea"/>
              </a:rPr>
              <a:t>年，英、法</a:t>
            </a:r>
            <a:endParaRPr lang="zh-CN" altLang="en-US" sz="4000" b="1">
              <a:solidFill>
                <a:srgbClr val="002060"/>
              </a:solidFill>
              <a:sym typeface="+mn-ea"/>
            </a:endParaRPr>
          </a:p>
        </p:txBody>
      </p:sp>
      <p:sp>
        <p:nvSpPr>
          <p:cNvPr id="6" name="文本框 5"/>
          <p:cNvSpPr txBox="1"/>
          <p:nvPr/>
        </p:nvSpPr>
        <p:spPr>
          <a:xfrm>
            <a:off x="2957195" y="4826000"/>
            <a:ext cx="8672830" cy="1322070"/>
          </a:xfrm>
          <a:prstGeom prst="rect">
            <a:avLst/>
          </a:prstGeom>
          <a:noFill/>
          <a:extLst>
            <a:ext uri="{909E8E84-426E-40DD-AFC4-6F175D3DCCD1}">
              <a14:hiddenFill xmlns:a14="http://schemas.microsoft.com/office/drawing/2010/main">
                <a:solidFill>
                  <a:schemeClr val="bg2"/>
                </a:solidFill>
              </a14:hiddenFill>
            </a:ext>
          </a:extLst>
        </p:spPr>
        <p:txBody>
          <a:bodyPr wrap="square" rtlCol="0" anchor="t">
            <a:spAutoFit/>
          </a:bodyPr>
          <a:p>
            <a:pPr algn="l"/>
            <a:r>
              <a:rPr lang="zh-CN" altLang="en-US" sz="4000" b="1">
                <a:sym typeface="+mn-ea"/>
              </a:rPr>
              <a:t>提高了欧美各国的大众文化水平，</a:t>
            </a:r>
            <a:endParaRPr lang="zh-CN" altLang="en-US" sz="4000" b="1">
              <a:sym typeface="+mn-ea"/>
            </a:endParaRPr>
          </a:p>
          <a:p>
            <a:pPr algn="l"/>
            <a:r>
              <a:rPr lang="zh-CN" altLang="en-US" sz="4000" b="1">
                <a:sym typeface="+mn-ea"/>
              </a:rPr>
              <a:t>促进了社会发展。</a:t>
            </a:r>
            <a:endParaRPr lang="zh-CN" altLang="en-US"/>
          </a:p>
        </p:txBody>
      </p:sp>
      <p:sp>
        <p:nvSpPr>
          <p:cNvPr id="12" name="文本框 11"/>
          <p:cNvSpPr txBox="1"/>
          <p:nvPr/>
        </p:nvSpPr>
        <p:spPr>
          <a:xfrm>
            <a:off x="1207135" y="4826000"/>
            <a:ext cx="1714500" cy="706755"/>
          </a:xfrm>
          <a:prstGeom prst="rect">
            <a:avLst/>
          </a:prstGeom>
          <a:noFill/>
        </p:spPr>
        <p:txBody>
          <a:bodyPr wrap="none" rtlCol="0">
            <a:spAutoFit/>
          </a:bodyPr>
          <a:p>
            <a:pPr algn="l"/>
            <a:r>
              <a:rPr lang="zh-CN" altLang="en-US" sz="4000" b="1">
                <a:solidFill>
                  <a:srgbClr val="002060"/>
                </a:solidFill>
              </a:rPr>
              <a:t>作用：</a:t>
            </a:r>
            <a:endParaRPr lang="zh-CN" altLang="en-US" sz="4000" b="1">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linds(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blinds(horizontal)">
                                      <p:cBhvr>
                                        <p:cTn id="22" dur="5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blinds(horizontal)">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blinds(horizontal)">
                                      <p:cBhvr>
                                        <p:cTn id="3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P spid="10" grpId="0" bldLvl="0" animBg="1"/>
      <p:bldP spid="2" grpId="0" bldLvl="0" animBg="1"/>
      <p:bldP spid="6" grpId="0" bldLvl="0" animBg="1"/>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1">
            <a:alphaModFix amt="33000"/>
          </a:blip>
          <a:stretch>
            <a:fillRect/>
          </a:stretch>
        </a:blipFill>
        <a:effectLst/>
      </p:bgPr>
    </p:bg>
    <p:spTree>
      <p:nvGrpSpPr>
        <p:cNvPr id="1" name=""/>
        <p:cNvGrpSpPr/>
        <p:nvPr/>
      </p:nvGrpSpPr>
      <p:grpSpPr/>
      <p:sp>
        <p:nvSpPr>
          <p:cNvPr id="4" name="矩形 3"/>
          <p:cNvSpPr/>
          <p:nvPr/>
        </p:nvSpPr>
        <p:spPr>
          <a:xfrm>
            <a:off x="1489710" y="386080"/>
            <a:ext cx="2989580" cy="768350"/>
          </a:xfrm>
          <a:prstGeom prst="rect">
            <a:avLst/>
          </a:prstGeom>
          <a:noFill/>
          <a:ln>
            <a:noFill/>
          </a:ln>
        </p:spPr>
        <p:txBody>
          <a:bodyPr wrap="none" rtlCol="0" anchor="t">
            <a:spAutoFit/>
          </a:bodyPr>
          <a:p>
            <a:pPr algn="ctr"/>
            <a:r>
              <a:rPr lang="zh-CN" altLang="en-US" sz="4400" b="1">
                <a:solidFill>
                  <a:schemeClr val="tx1"/>
                </a:solidFill>
                <a:effectLst>
                  <a:outerShdw blurRad="38100" dist="19050" dir="2700000" algn="tl" rotWithShape="0">
                    <a:schemeClr val="dk1">
                      <a:alpha val="40000"/>
                    </a:schemeClr>
                  </a:outerShdw>
                </a:effectLst>
              </a:rPr>
              <a:t>二、城市化</a:t>
            </a:r>
            <a:endParaRPr lang="zh-CN" altLang="en-US" sz="4400" b="1">
              <a:solidFill>
                <a:schemeClr val="tx1"/>
              </a:solidFill>
              <a:effectLst>
                <a:outerShdw blurRad="38100" dist="19050" dir="2700000" algn="tl" rotWithShape="0">
                  <a:schemeClr val="dk1">
                    <a:alpha val="40000"/>
                  </a:schemeClr>
                </a:outerShdw>
              </a:effectLst>
            </a:endParaRPr>
          </a:p>
        </p:txBody>
      </p:sp>
      <p:sp>
        <p:nvSpPr>
          <p:cNvPr id="9" name="文本框 8"/>
          <p:cNvSpPr txBox="1"/>
          <p:nvPr/>
        </p:nvSpPr>
        <p:spPr>
          <a:xfrm>
            <a:off x="938530" y="1526540"/>
            <a:ext cx="1714500" cy="706755"/>
          </a:xfrm>
          <a:prstGeom prst="rect">
            <a:avLst/>
          </a:prstGeom>
          <a:noFill/>
        </p:spPr>
        <p:txBody>
          <a:bodyPr wrap="none" rtlCol="0">
            <a:spAutoFit/>
          </a:bodyPr>
          <a:p>
            <a:pPr algn="l"/>
            <a:r>
              <a:rPr lang="zh-CN" altLang="en-US" sz="4000" b="1">
                <a:solidFill>
                  <a:srgbClr val="002060"/>
                </a:solidFill>
              </a:rPr>
              <a:t>表现：</a:t>
            </a:r>
            <a:endParaRPr lang="zh-CN" altLang="en-US" sz="4000" b="1">
              <a:solidFill>
                <a:srgbClr val="002060"/>
              </a:solidFill>
            </a:endParaRPr>
          </a:p>
        </p:txBody>
      </p:sp>
      <p:sp>
        <p:nvSpPr>
          <p:cNvPr id="10" name="文本框 9"/>
          <p:cNvSpPr txBox="1"/>
          <p:nvPr/>
        </p:nvSpPr>
        <p:spPr>
          <a:xfrm>
            <a:off x="2211705" y="5535930"/>
            <a:ext cx="9456420" cy="1322070"/>
          </a:xfrm>
          <a:prstGeom prst="rect">
            <a:avLst/>
          </a:prstGeom>
          <a:noFill/>
          <a:extLst>
            <a:ext uri="{909E8E84-426E-40DD-AFC4-6F175D3DCCD1}">
              <a14:hiddenFill xmlns:a14="http://schemas.microsoft.com/office/drawing/2010/main">
                <a:solidFill>
                  <a:schemeClr val="bg2"/>
                </a:solidFill>
              </a14:hiddenFill>
            </a:ext>
          </a:extLst>
        </p:spPr>
        <p:txBody>
          <a:bodyPr wrap="square" rtlCol="0" anchor="t">
            <a:spAutoFit/>
          </a:bodyPr>
          <a:p>
            <a:pPr algn="l"/>
            <a:r>
              <a:rPr lang="zh-CN" altLang="en-US" sz="4000" b="1">
                <a:solidFill>
                  <a:srgbClr val="002060"/>
                </a:solidFill>
                <a:sym typeface="+mn-ea"/>
              </a:rPr>
              <a:t>城市化是指</a:t>
            </a:r>
            <a:r>
              <a:rPr lang="zh-CN" altLang="en-US" sz="4000" b="1">
                <a:solidFill>
                  <a:srgbClr val="C00000"/>
                </a:solidFill>
                <a:sym typeface="+mn-ea"/>
              </a:rPr>
              <a:t>人口</a:t>
            </a:r>
            <a:r>
              <a:rPr lang="zh-CN" altLang="en-US" sz="4000" b="1">
                <a:solidFill>
                  <a:srgbClr val="002060"/>
                </a:solidFill>
                <a:sym typeface="+mn-ea"/>
              </a:rPr>
              <a:t>向城市集聚和</a:t>
            </a:r>
            <a:r>
              <a:rPr lang="zh-CN" altLang="en-US" sz="4000" b="1">
                <a:solidFill>
                  <a:srgbClr val="C00000"/>
                </a:solidFill>
                <a:sym typeface="+mn-ea"/>
              </a:rPr>
              <a:t>农村</a:t>
            </a:r>
            <a:r>
              <a:rPr lang="zh-CN" altLang="en-US" sz="4000" b="1">
                <a:solidFill>
                  <a:srgbClr val="002060"/>
                </a:solidFill>
                <a:sym typeface="+mn-ea"/>
              </a:rPr>
              <a:t>地区转变为城市地区的过程。</a:t>
            </a:r>
            <a:endParaRPr lang="zh-CN" altLang="en-US" sz="4000" b="1">
              <a:solidFill>
                <a:srgbClr val="002060"/>
              </a:solidFill>
              <a:sym typeface="+mn-ea"/>
            </a:endParaRPr>
          </a:p>
        </p:txBody>
      </p:sp>
      <p:sp>
        <p:nvSpPr>
          <p:cNvPr id="12" name="文本框 11"/>
          <p:cNvSpPr txBox="1"/>
          <p:nvPr/>
        </p:nvSpPr>
        <p:spPr>
          <a:xfrm>
            <a:off x="497205" y="5776595"/>
            <a:ext cx="1714500" cy="706755"/>
          </a:xfrm>
          <a:prstGeom prst="rect">
            <a:avLst/>
          </a:prstGeom>
          <a:noFill/>
        </p:spPr>
        <p:txBody>
          <a:bodyPr wrap="none" rtlCol="0">
            <a:spAutoFit/>
          </a:bodyPr>
          <a:p>
            <a:pPr algn="l"/>
            <a:r>
              <a:rPr lang="zh-CN" altLang="en-US" sz="4000" b="1">
                <a:solidFill>
                  <a:srgbClr val="002060"/>
                </a:solidFill>
              </a:rPr>
              <a:t>含义：</a:t>
            </a:r>
            <a:endParaRPr lang="zh-CN" altLang="en-US" sz="4000" b="1">
              <a:solidFill>
                <a:srgbClr val="002060"/>
              </a:solidFill>
            </a:endParaRPr>
          </a:p>
        </p:txBody>
      </p:sp>
      <p:sp>
        <p:nvSpPr>
          <p:cNvPr id="16" name="文本框 15"/>
          <p:cNvSpPr txBox="1"/>
          <p:nvPr/>
        </p:nvSpPr>
        <p:spPr>
          <a:xfrm>
            <a:off x="2529840" y="1012825"/>
            <a:ext cx="8949055" cy="4523105"/>
          </a:xfrm>
          <a:prstGeom prst="rect">
            <a:avLst/>
          </a:prstGeom>
          <a:noFill/>
        </p:spPr>
        <p:txBody>
          <a:bodyPr wrap="square" rtlCol="0" anchor="t">
            <a:spAutoFit/>
          </a:bodyPr>
          <a:p>
            <a:r>
              <a:rPr lang="en-US" altLang="zh-CN" sz="3600" b="1"/>
              <a:t>   </a:t>
            </a:r>
            <a:r>
              <a:rPr lang="zh-CN" altLang="en-US" sz="3600" b="1"/>
              <a:t>大约在</a:t>
            </a:r>
            <a:r>
              <a:rPr lang="zh-CN" altLang="en-US" sz="3600" b="1">
                <a:solidFill>
                  <a:srgbClr val="0070C0"/>
                </a:solidFill>
              </a:rPr>
              <a:t>1800年</a:t>
            </a:r>
            <a:r>
              <a:rPr lang="zh-CN" altLang="en-US" sz="3600" b="1"/>
              <a:t>，大不列颠只有一个大城市，那就是伦敦，仅有</a:t>
            </a:r>
            <a:r>
              <a:rPr lang="zh-CN" altLang="en-US" sz="3600" b="1">
                <a:solidFill>
                  <a:srgbClr val="C00000"/>
                </a:solidFill>
              </a:rPr>
              <a:t>100万人口</a:t>
            </a:r>
            <a:r>
              <a:rPr lang="zh-CN" altLang="en-US" sz="3600" b="1"/>
              <a:t>；到</a:t>
            </a:r>
            <a:r>
              <a:rPr lang="zh-CN" altLang="en-US" sz="3600" b="1">
                <a:solidFill>
                  <a:srgbClr val="0070C0"/>
                </a:solidFill>
              </a:rPr>
              <a:t>1850年</a:t>
            </a:r>
            <a:r>
              <a:rPr lang="zh-CN" altLang="en-US" sz="3600" b="1"/>
              <a:t>伦敦人口就增加到</a:t>
            </a:r>
            <a:r>
              <a:rPr lang="zh-CN" altLang="en-US" sz="3600" b="1">
                <a:solidFill>
                  <a:srgbClr val="C00000"/>
                </a:solidFill>
              </a:rPr>
              <a:t>236.3万</a:t>
            </a:r>
            <a:r>
              <a:rPr lang="zh-CN" altLang="en-US" sz="3600" b="1"/>
              <a:t>，其余城市也陆续发展起来。</a:t>
            </a:r>
            <a:endParaRPr lang="zh-CN" altLang="en-US" sz="3600" b="1"/>
          </a:p>
          <a:p>
            <a:r>
              <a:rPr lang="zh-CN" altLang="en-US" sz="3600" b="1"/>
              <a:t>     1851年，英国城市人口已经占全国人口的</a:t>
            </a:r>
            <a:r>
              <a:rPr lang="zh-CN" altLang="en-US" sz="3600" b="1">
                <a:solidFill>
                  <a:srgbClr val="C00000"/>
                </a:solidFill>
              </a:rPr>
              <a:t>52％</a:t>
            </a:r>
            <a:r>
              <a:rPr lang="zh-CN" altLang="en-US" sz="3600" b="1"/>
              <a:t>，而1870年，英国城市人口比例上升到</a:t>
            </a:r>
            <a:r>
              <a:rPr lang="zh-CN" altLang="en-US" sz="3600" b="1">
                <a:solidFill>
                  <a:srgbClr val="C00000"/>
                </a:solidFill>
              </a:rPr>
              <a:t>65.2％</a:t>
            </a:r>
            <a:r>
              <a:rPr lang="zh-CN" altLang="en-US" sz="3600" b="1"/>
              <a:t>，1890年又上升到</a:t>
            </a:r>
            <a:r>
              <a:rPr lang="zh-CN" altLang="en-US" sz="3600" b="1">
                <a:solidFill>
                  <a:srgbClr val="C00000"/>
                </a:solidFill>
              </a:rPr>
              <a:t>74.9％</a:t>
            </a:r>
            <a:r>
              <a:rPr lang="zh-CN" altLang="en-US" sz="3600" b="1"/>
              <a:t>，1910年更达</a:t>
            </a:r>
            <a:r>
              <a:rPr lang="zh-CN" altLang="en-US" sz="3600" b="1">
                <a:solidFill>
                  <a:srgbClr val="C00000"/>
                </a:solidFill>
              </a:rPr>
              <a:t>78.9％</a:t>
            </a:r>
            <a:r>
              <a:rPr lang="zh-CN" altLang="en-US" sz="3600" b="1"/>
              <a:t>，从而成为高度城市化的国家。</a:t>
            </a:r>
            <a:endParaRPr lang="zh-CN" altLang="en-US" sz="3600"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bldLvl="0" animBg="1"/>
      <p:bldP spid="12" grpId="0"/>
      <p:bldP spid="1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文本框 1"/>
          <p:cNvSpPr txBox="1"/>
          <p:nvPr/>
        </p:nvSpPr>
        <p:spPr>
          <a:xfrm>
            <a:off x="916305" y="210820"/>
            <a:ext cx="9951720" cy="1876425"/>
          </a:xfrm>
          <a:prstGeom prst="rect">
            <a:avLst/>
          </a:prstGeom>
          <a:noFill/>
        </p:spPr>
        <p:txBody>
          <a:bodyPr wrap="square" rtlCol="0" anchor="t">
            <a:spAutoFit/>
            <a:scene3d>
              <a:camera prst="orthographicFront"/>
              <a:lightRig rig="threePt" dir="t"/>
            </a:scene3d>
          </a:bodyPr>
          <a:p>
            <a:r>
              <a:rPr lang="zh-CN" altLang="en-US" sz="4400" b="1">
                <a:solidFill>
                  <a:srgbClr val="C0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rPr>
              <a:t>思考：</a:t>
            </a:r>
            <a:r>
              <a:rPr lang="zh-CN" altLang="en-US" sz="3600" b="1">
                <a:solidFill>
                  <a:schemeClr val="tx1"/>
                </a:solidFill>
                <a:effectLst>
                  <a:outerShdw blurRad="38100" dist="19050" dir="2700000" algn="tl" rotWithShape="0">
                    <a:schemeClr val="dk1">
                      <a:alpha val="40000"/>
                    </a:schemeClr>
                  </a:outerShdw>
                </a:effectLst>
              </a:rPr>
              <a:t>下列是《19世纪中期欧美主要国家城市和农村人口统计表》，为什么英国城市人口比最大？说明什么问题？</a:t>
            </a:r>
            <a:endParaRPr lang="zh-CN" altLang="en-US" sz="2400" b="1">
              <a:solidFill>
                <a:schemeClr val="tx1"/>
              </a:solidFill>
              <a:effectLst>
                <a:outerShdw blurRad="38100" dist="19050" dir="2700000" algn="tl" rotWithShape="0">
                  <a:schemeClr val="dk1">
                    <a:alpha val="40000"/>
                  </a:schemeClr>
                </a:outerShdw>
              </a:effectLst>
            </a:endParaRPr>
          </a:p>
        </p:txBody>
      </p:sp>
      <p:pic>
        <p:nvPicPr>
          <p:cNvPr id="3" name="图片 2"/>
          <p:cNvPicPr>
            <a:picLocks noChangeAspect="1"/>
          </p:cNvPicPr>
          <p:nvPr/>
        </p:nvPicPr>
        <p:blipFill>
          <a:blip r:embed="rId1"/>
          <a:stretch>
            <a:fillRect/>
          </a:stretch>
        </p:blipFill>
        <p:spPr>
          <a:xfrm>
            <a:off x="45085" y="2087245"/>
            <a:ext cx="12030075" cy="3596640"/>
          </a:xfrm>
          <a:prstGeom prst="rect">
            <a:avLst/>
          </a:prstGeom>
        </p:spPr>
      </p:pic>
      <p:sp>
        <p:nvSpPr>
          <p:cNvPr id="5" name="文本框 4"/>
          <p:cNvSpPr txBox="1"/>
          <p:nvPr/>
        </p:nvSpPr>
        <p:spPr>
          <a:xfrm>
            <a:off x="191770" y="5474970"/>
            <a:ext cx="11883390" cy="1198880"/>
          </a:xfrm>
          <a:prstGeom prst="rect">
            <a:avLst/>
          </a:prstGeom>
          <a:solidFill>
            <a:schemeClr val="accent4">
              <a:lumMod val="20000"/>
              <a:lumOff val="80000"/>
            </a:schemeClr>
          </a:solidFill>
        </p:spPr>
        <p:txBody>
          <a:bodyPr wrap="square" rtlCol="0" anchor="t">
            <a:spAutoFit/>
          </a:bodyPr>
          <a:p>
            <a:r>
              <a:rPr lang="zh-CN" altLang="en-US" sz="3600" b="1">
                <a:solidFill>
                  <a:srgbClr val="002060"/>
                </a:solidFill>
                <a:effectLst>
                  <a:outerShdw blurRad="38100" dist="19050" dir="2700000" algn="tl" rotWithShape="0">
                    <a:schemeClr val="dk1">
                      <a:alpha val="40000"/>
                    </a:schemeClr>
                  </a:outerShdw>
                </a:effectLst>
                <a:sym typeface="+mn-ea"/>
              </a:rPr>
              <a:t>19世纪中期英国率先完成工业革命，推动城市化进程。</a:t>
            </a:r>
            <a:endParaRPr lang="zh-CN" altLang="en-US" sz="3600" b="1">
              <a:solidFill>
                <a:srgbClr val="002060"/>
              </a:solidFill>
              <a:effectLst>
                <a:outerShdw blurRad="38100" dist="19050" dir="2700000" algn="tl" rotWithShape="0">
                  <a:schemeClr val="dk1">
                    <a:alpha val="40000"/>
                  </a:schemeClr>
                </a:outerShdw>
              </a:effectLst>
            </a:endParaRPr>
          </a:p>
          <a:p>
            <a:r>
              <a:rPr lang="zh-CN" altLang="en-US" sz="3600" b="1">
                <a:solidFill>
                  <a:srgbClr val="002060"/>
                </a:solidFill>
                <a:effectLst>
                  <a:outerShdw blurRad="38100" dist="19050" dir="2700000" algn="tl" rotWithShape="0">
                    <a:schemeClr val="dk1">
                      <a:alpha val="40000"/>
                    </a:schemeClr>
                  </a:outerShdw>
                </a:effectLst>
                <a:sym typeface="+mn-ea"/>
              </a:rPr>
              <a:t>说明：工业化程度越高的国家城市人口比例越大。</a:t>
            </a:r>
            <a:endParaRPr lang="zh-CN" altLang="en-US" sz="3600" b="1">
              <a:solidFill>
                <a:srgbClr val="002060"/>
              </a:solidFill>
              <a:effectLst>
                <a:outerShdw blurRad="38100" dist="19050" dir="2700000" algn="tl" rotWithShape="0">
                  <a:schemeClr val="dk1">
                    <a:alpha val="40000"/>
                  </a:schemeClr>
                </a:outerShdw>
              </a:effectLst>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标题 30721"/>
          <p:cNvSpPr>
            <a:spLocks noGrp="1"/>
          </p:cNvSpPr>
          <p:nvPr>
            <p:ph type="title"/>
          </p:nvPr>
        </p:nvSpPr>
        <p:spPr>
          <a:xfrm>
            <a:off x="1340485" y="165100"/>
            <a:ext cx="9144000" cy="2159000"/>
          </a:xfrm>
        </p:spPr>
        <p:txBody>
          <a:bodyPr anchor="ctr">
            <a:normAutofit fontScale="90000"/>
          </a:bodyPr>
          <a:lstStyle/>
          <a:p>
            <a:r>
              <a:rPr lang="zh-CN" altLang="en-US" sz="4800" b="1">
                <a:solidFill>
                  <a:srgbClr val="002060"/>
                </a:solidFill>
                <a:ea typeface="宋体" panose="02010600030101010101" pitchFamily="2" charset="-122"/>
              </a:rPr>
              <a:t>对经济结构：</a:t>
            </a:r>
            <a:br>
              <a:rPr lang="zh-CN" altLang="en-US" sz="4800" b="1">
                <a:solidFill>
                  <a:srgbClr val="002060"/>
                </a:solidFill>
                <a:ea typeface="宋体" panose="02010600030101010101" pitchFamily="2" charset="-122"/>
              </a:rPr>
            </a:br>
            <a:r>
              <a:rPr lang="zh-CN" altLang="en-US" sz="4800" b="1">
                <a:solidFill>
                  <a:srgbClr val="002060"/>
                </a:solidFill>
                <a:ea typeface="宋体" panose="02010600030101010101" pitchFamily="2" charset="-122"/>
              </a:rPr>
              <a:t>农业比重下降，工业比重上升，人类由农业社会向工业社会过渡</a:t>
            </a:r>
            <a:endParaRPr lang="zh-CN" altLang="en-US" sz="4800" b="1">
              <a:solidFill>
                <a:srgbClr val="002060"/>
              </a:solidFill>
              <a:ea typeface="宋体" panose="02010600030101010101" pitchFamily="2" charset="-122"/>
            </a:endParaRPr>
          </a:p>
        </p:txBody>
      </p:sp>
      <p:pic>
        <p:nvPicPr>
          <p:cNvPr id="30723" name="图片 30722" descr="u=4229592665,984298329&amp;fm=0&amp;gp=4">
            <a:hlinkClick r:id="rId1"/>
          </p:cNvPr>
          <p:cNvPicPr>
            <a:picLocks noChangeAspect="1"/>
          </p:cNvPicPr>
          <p:nvPr/>
        </p:nvPicPr>
        <p:blipFill>
          <a:blip r:embed="rId2" cstate="print"/>
          <a:stretch>
            <a:fillRect/>
          </a:stretch>
        </p:blipFill>
        <p:spPr>
          <a:xfrm>
            <a:off x="1524000" y="2974658"/>
            <a:ext cx="2279650" cy="3357562"/>
          </a:xfrm>
          <a:prstGeom prst="rect">
            <a:avLst/>
          </a:prstGeom>
          <a:noFill/>
          <a:ln w="9525">
            <a:noFill/>
          </a:ln>
        </p:spPr>
      </p:pic>
      <p:sp>
        <p:nvSpPr>
          <p:cNvPr id="30724" name="任意多边形 30723"/>
          <p:cNvSpPr/>
          <p:nvPr/>
        </p:nvSpPr>
        <p:spPr>
          <a:xfrm>
            <a:off x="3863975" y="4365625"/>
            <a:ext cx="1511300" cy="1439863"/>
          </a:xfrm>
          <a:custGeom>
            <a:avLst/>
            <a:gdLst>
              <a:gd name="txL" fmla="*/ 3375 w 21600"/>
              <a:gd name="txT" fmla="*/ 5400 h 21600"/>
              <a:gd name="txR" fmla="*/ 18900 w 21600"/>
              <a:gd name="txB" fmla="*/ 16200 h 21600"/>
            </a:gdLst>
            <a:ahLst/>
            <a:cxnLst>
              <a:cxn ang="270">
                <a:pos x="16200" y="0"/>
              </a:cxn>
              <a:cxn ang="180">
                <a:pos x="0" y="10800"/>
              </a:cxn>
              <a:cxn ang="90">
                <a:pos x="16200" y="21600"/>
              </a:cxn>
              <a:cxn ang="0">
                <a:pos x="21600" y="10800"/>
              </a:cxn>
            </a:cxnLst>
            <a:rect l="txL" t="txT" r="txR" b="txB"/>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gradFill rotWithShape="1">
            <a:gsLst>
              <a:gs pos="0">
                <a:srgbClr val="009900">
                  <a:gamma/>
                  <a:shade val="46275"/>
                  <a:invGamma/>
                </a:srgbClr>
              </a:gs>
              <a:gs pos="50000">
                <a:srgbClr val="009900"/>
              </a:gs>
              <a:gs pos="100000">
                <a:srgbClr val="009900">
                  <a:gamma/>
                  <a:shade val="46275"/>
                  <a:invGamma/>
                </a:srgbClr>
              </a:gs>
            </a:gsLst>
            <a:lin ang="0" scaled="1"/>
            <a:tileRect/>
          </a:gradFill>
          <a:ln w="9525" cap="flat" cmpd="sng">
            <a:solidFill>
              <a:schemeClr val="tx1"/>
            </a:solidFill>
            <a:prstDash val="solid"/>
            <a:miter/>
            <a:headEnd type="none" w="med" len="med"/>
            <a:tailEnd type="none" w="med" len="med"/>
          </a:ln>
        </p:spPr>
        <p:txBody>
          <a:bodyPr/>
          <a:lstStyle/>
          <a:p>
            <a:endParaRPr lang="zh-CN" altLang="en-US"/>
          </a:p>
        </p:txBody>
      </p:sp>
      <p:pic>
        <p:nvPicPr>
          <p:cNvPr id="30725" name="图片 30724" descr="u=322194538,1751651114&amp;fm=0&amp;gp=6">
            <a:hlinkClick r:id="rId3"/>
          </p:cNvPr>
          <p:cNvPicPr>
            <a:picLocks noChangeAspect="1"/>
          </p:cNvPicPr>
          <p:nvPr/>
        </p:nvPicPr>
        <p:blipFill>
          <a:blip r:embed="rId4" cstate="print"/>
          <a:stretch>
            <a:fillRect/>
          </a:stretch>
        </p:blipFill>
        <p:spPr>
          <a:xfrm>
            <a:off x="5533073" y="3362643"/>
            <a:ext cx="5364162" cy="3446462"/>
          </a:xfrm>
          <a:prstGeom prst="rect">
            <a:avLst/>
          </a:prstGeom>
          <a:noFill/>
          <a:ln w="9525">
            <a:noFill/>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nodeType="clickEffect">
                                  <p:stCondLst>
                                    <p:cond delay="0"/>
                                  </p:stCondLst>
                                  <p:childTnLst>
                                    <p:set>
                                      <p:cBhvr>
                                        <p:cTn id="6" dur="1" fill="hold">
                                          <p:stCondLst>
                                            <p:cond delay="0"/>
                                          </p:stCondLst>
                                        </p:cTn>
                                        <p:tgtEl>
                                          <p:spTgt spid="30723"/>
                                        </p:tgtEl>
                                        <p:attrNameLst>
                                          <p:attrName>style.visibility</p:attrName>
                                        </p:attrNameLst>
                                      </p:cBhvr>
                                      <p:to>
                                        <p:strVal val="visible"/>
                                      </p:to>
                                    </p:set>
                                    <p:animEffect transition="in" filter="dissolve">
                                      <p:cBhvr>
                                        <p:cTn id="7" dur="500"/>
                                        <p:tgtEl>
                                          <p:spTgt spid="30723"/>
                                        </p:tgtEl>
                                      </p:cBhvr>
                                    </p:animEffect>
                                  </p:childTnLst>
                                </p:cTn>
                              </p:par>
                            </p:childTnLst>
                          </p:cTn>
                        </p:par>
                      </p:childTnLst>
                    </p:cTn>
                  </p:par>
                  <p:par>
                    <p:cTn id="8" fill="hold">
                      <p:stCondLst>
                        <p:cond delay="indefinite"/>
                      </p:stCondLst>
                      <p:childTnLst>
                        <p:par>
                          <p:cTn id="9" fill="hold">
                            <p:stCondLst>
                              <p:cond delay="0"/>
                            </p:stCondLst>
                            <p:childTnLst>
                              <p:par>
                                <p:cTn id="10" presetID="54" presetClass="entr" presetSubtype="0" accel="100000" fill="hold" nodeType="clickEffect">
                                  <p:stCondLst>
                                    <p:cond delay="0"/>
                                  </p:stCondLst>
                                  <p:childTnLst>
                                    <p:set>
                                      <p:cBhvr>
                                        <p:cTn id="11" dur="1" fill="hold">
                                          <p:stCondLst>
                                            <p:cond delay="0"/>
                                          </p:stCondLst>
                                        </p:cTn>
                                        <p:tgtEl>
                                          <p:spTgt spid="30724"/>
                                        </p:tgtEl>
                                        <p:attrNameLst>
                                          <p:attrName>style.visibility</p:attrName>
                                        </p:attrNameLst>
                                      </p:cBhvr>
                                      <p:to>
                                        <p:strVal val="visible"/>
                                      </p:to>
                                    </p:set>
                                    <p:anim calcmode="lin" valueType="num">
                                      <p:cBhvr>
                                        <p:cTn id="12" dur="500" fill="hold"/>
                                        <p:tgtEl>
                                          <p:spTgt spid="30724"/>
                                        </p:tgtEl>
                                        <p:attrNameLst>
                                          <p:attrName>ppt_w</p:attrName>
                                        </p:attrNameLst>
                                      </p:cBhvr>
                                      <p:tavLst>
                                        <p:tav tm="0">
                                          <p:val>
                                            <p:strVal val="#ppt_w*0.05"/>
                                          </p:val>
                                        </p:tav>
                                        <p:tav tm="100000">
                                          <p:val>
                                            <p:strVal val="#ppt_w"/>
                                          </p:val>
                                        </p:tav>
                                      </p:tavLst>
                                    </p:anim>
                                    <p:anim calcmode="lin" valueType="num">
                                      <p:cBhvr>
                                        <p:cTn id="13" dur="500" fill="hold"/>
                                        <p:tgtEl>
                                          <p:spTgt spid="30724"/>
                                        </p:tgtEl>
                                        <p:attrNameLst>
                                          <p:attrName>ppt_h</p:attrName>
                                        </p:attrNameLst>
                                      </p:cBhvr>
                                      <p:tavLst>
                                        <p:tav tm="0">
                                          <p:val>
                                            <p:strVal val="#ppt_h"/>
                                          </p:val>
                                        </p:tav>
                                        <p:tav tm="100000">
                                          <p:val>
                                            <p:strVal val="#ppt_h"/>
                                          </p:val>
                                        </p:tav>
                                      </p:tavLst>
                                    </p:anim>
                                    <p:anim calcmode="lin" valueType="num">
                                      <p:cBhvr>
                                        <p:cTn id="14" dur="500" fill="hold"/>
                                        <p:tgtEl>
                                          <p:spTgt spid="30724"/>
                                        </p:tgtEl>
                                        <p:attrNameLst>
                                          <p:attrName>ppt_x</p:attrName>
                                        </p:attrNameLst>
                                      </p:cBhvr>
                                      <p:tavLst>
                                        <p:tav tm="0">
                                          <p:val>
                                            <p:strVal val="#ppt_x-.2"/>
                                          </p:val>
                                        </p:tav>
                                        <p:tav tm="100000">
                                          <p:val>
                                            <p:strVal val="#ppt_x"/>
                                          </p:val>
                                        </p:tav>
                                      </p:tavLst>
                                    </p:anim>
                                    <p:anim calcmode="lin" valueType="num">
                                      <p:cBhvr>
                                        <p:cTn id="15" dur="500" fill="hold"/>
                                        <p:tgtEl>
                                          <p:spTgt spid="30724"/>
                                        </p:tgtEl>
                                        <p:attrNameLst>
                                          <p:attrName>ppt_y</p:attrName>
                                        </p:attrNameLst>
                                      </p:cBhvr>
                                      <p:tavLst>
                                        <p:tav tm="0">
                                          <p:val>
                                            <p:strVal val="#ppt_y"/>
                                          </p:val>
                                        </p:tav>
                                        <p:tav tm="100000">
                                          <p:val>
                                            <p:strVal val="#ppt_y"/>
                                          </p:val>
                                        </p:tav>
                                      </p:tavLst>
                                    </p:anim>
                                    <p:animEffect transition="in" filter="fade">
                                      <p:cBhvr>
                                        <p:cTn id="16" dur="500"/>
                                        <p:tgtEl>
                                          <p:spTgt spid="30724"/>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30725"/>
                                        </p:tgtEl>
                                        <p:attrNameLst>
                                          <p:attrName>style.visibility</p:attrName>
                                        </p:attrNameLst>
                                      </p:cBhvr>
                                      <p:to>
                                        <p:strVal val="visible"/>
                                      </p:to>
                                    </p:set>
                                    <p:animEffect transition="in" filter="circle(in)">
                                      <p:cBhvr>
                                        <p:cTn id="21" dur="2000"/>
                                        <p:tgtEl>
                                          <p:spTgt spid="30725"/>
                                        </p:tgtEl>
                                      </p:cBhvr>
                                    </p:animEffect>
                                  </p:childTnLst>
                                </p:cTn>
                              </p:par>
                            </p:childTnLst>
                          </p:cTn>
                        </p:par>
                      </p:childTnLst>
                    </p:cTn>
                  </p:par>
                  <p:par>
                    <p:cTn id="22" fill="hold">
                      <p:stCondLst>
                        <p:cond delay="indefinite"/>
                      </p:stCondLst>
                      <p:childTnLst>
                        <p:par>
                          <p:cTn id="23" fill="hold">
                            <p:stCondLst>
                              <p:cond delay="0"/>
                            </p:stCondLst>
                            <p:childTnLst>
                              <p:par>
                                <p:cTn id="24" presetID="8" presetClass="entr" presetSubtype="16" fill="hold" grpId="0" nodeType="clickEffect">
                                  <p:stCondLst>
                                    <p:cond delay="0"/>
                                  </p:stCondLst>
                                  <p:childTnLst>
                                    <p:set>
                                      <p:cBhvr>
                                        <p:cTn id="25" dur="1" fill="hold">
                                          <p:stCondLst>
                                            <p:cond delay="0"/>
                                          </p:stCondLst>
                                        </p:cTn>
                                        <p:tgtEl>
                                          <p:spTgt spid="30722"/>
                                        </p:tgtEl>
                                        <p:attrNameLst>
                                          <p:attrName>style.visibility</p:attrName>
                                        </p:attrNameLst>
                                      </p:cBhvr>
                                      <p:to>
                                        <p:strVal val="visible"/>
                                      </p:to>
                                    </p:set>
                                    <p:animEffect transition="in" filter="diamond(in)">
                                      <p:cBhvr>
                                        <p:cTn id="26" dur="2000"/>
                                        <p:tgtEl>
                                          <p:spTgt spid="307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2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标题 31745"/>
          <p:cNvSpPr>
            <a:spLocks noGrp="1"/>
          </p:cNvSpPr>
          <p:nvPr>
            <p:ph type="title"/>
          </p:nvPr>
        </p:nvSpPr>
        <p:spPr>
          <a:xfrm>
            <a:off x="963930" y="67310"/>
            <a:ext cx="10264140" cy="970280"/>
          </a:xfrm>
        </p:spPr>
        <p:txBody>
          <a:bodyPr anchor="ctr">
            <a:scene3d>
              <a:camera prst="orthographicFront"/>
              <a:lightRig rig="threePt" dir="t"/>
            </a:scene3d>
          </a:bodyPr>
          <a:lstStyle/>
          <a:p>
            <a:pPr algn="ctr"/>
            <a:r>
              <a:rPr lang="zh-CN" altLang="en-US" b="1">
                <a:solidFill>
                  <a:schemeClr val="tx1"/>
                </a:solidFill>
                <a:effectLst>
                  <a:outerShdw blurRad="38100" dist="19050" dir="2700000" algn="tl" rotWithShape="0">
                    <a:schemeClr val="dk1">
                      <a:alpha val="40000"/>
                    </a:schemeClr>
                  </a:outerShdw>
                </a:effectLst>
                <a:ea typeface="宋体" panose="02010600030101010101" pitchFamily="2" charset="-122"/>
              </a:rPr>
              <a:t>工业革命与城市化关系：</a:t>
            </a:r>
            <a:endParaRPr lang="zh-CN" altLang="en-US" b="1">
              <a:solidFill>
                <a:schemeClr val="tx1"/>
              </a:solidFill>
              <a:effectLst>
                <a:outerShdw blurRad="38100" dist="19050" dir="2700000" algn="tl" rotWithShape="0">
                  <a:schemeClr val="dk1">
                    <a:alpha val="40000"/>
                  </a:schemeClr>
                </a:outerShdw>
              </a:effectLst>
              <a:ea typeface="宋体" panose="02010600030101010101" pitchFamily="2" charset="-122"/>
            </a:endParaRPr>
          </a:p>
        </p:txBody>
      </p:sp>
      <p:pic>
        <p:nvPicPr>
          <p:cNvPr id="31747" name="图片 31746" descr="10"/>
          <p:cNvPicPr>
            <a:picLocks noChangeAspect="1"/>
          </p:cNvPicPr>
          <p:nvPr/>
        </p:nvPicPr>
        <p:blipFill>
          <a:blip r:embed="rId1" cstate="print"/>
          <a:stretch>
            <a:fillRect/>
          </a:stretch>
        </p:blipFill>
        <p:spPr>
          <a:xfrm>
            <a:off x="626110" y="2665730"/>
            <a:ext cx="10855325" cy="4018915"/>
          </a:xfrm>
          <a:prstGeom prst="rect">
            <a:avLst/>
          </a:prstGeom>
          <a:noFill/>
          <a:ln w="9525">
            <a:noFill/>
          </a:ln>
        </p:spPr>
      </p:pic>
      <p:sp>
        <p:nvSpPr>
          <p:cNvPr id="5" name="文本框 4"/>
          <p:cNvSpPr txBox="1"/>
          <p:nvPr/>
        </p:nvSpPr>
        <p:spPr>
          <a:xfrm>
            <a:off x="626110" y="912495"/>
            <a:ext cx="10304145" cy="1753235"/>
          </a:xfrm>
          <a:prstGeom prst="rect">
            <a:avLst/>
          </a:prstGeom>
          <a:noFill/>
        </p:spPr>
        <p:txBody>
          <a:bodyPr wrap="square" rtlCol="0" anchor="t">
            <a:spAutoFit/>
          </a:bodyPr>
          <a:p>
            <a:r>
              <a:rPr lang="en-US" altLang="zh-CN" sz="3600" b="1">
                <a:solidFill>
                  <a:srgbClr val="C00000"/>
                </a:solidFill>
              </a:rPr>
              <a:t>     </a:t>
            </a:r>
            <a:r>
              <a:rPr lang="zh-CN" altLang="en-US" sz="3600" b="1">
                <a:solidFill>
                  <a:srgbClr val="C00000"/>
                </a:solidFill>
              </a:rPr>
              <a:t>工业革命为城市化的发展提供了物资技术基础和其他必须的条件，推动了城市化；同时，城市化又与工业革命密切联系、并行发展。</a:t>
            </a:r>
            <a:endParaRPr lang="zh-CN" altLang="en-US" sz="3600" b="1">
              <a:solidFill>
                <a:srgbClr val="C0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withEffect">
                                  <p:stCondLst>
                                    <p:cond delay="0"/>
                                  </p:stCondLst>
                                  <p:childTnLst>
                                    <p:set>
                                      <p:cBhvr>
                                        <p:cTn id="6" dur="1" fill="hold">
                                          <p:stCondLst>
                                            <p:cond delay="0"/>
                                          </p:stCondLst>
                                        </p:cTn>
                                        <p:tgtEl>
                                          <p:spTgt spid="31746"/>
                                        </p:tgtEl>
                                        <p:attrNameLst>
                                          <p:attrName>style.visibility</p:attrName>
                                        </p:attrNameLst>
                                      </p:cBhvr>
                                      <p:to>
                                        <p:strVal val="visible"/>
                                      </p:to>
                                    </p:set>
                                    <p:animEffect transition="in" filter="strips(downLeft)">
                                      <p:cBhvr>
                                        <p:cTn id="7" dur="500"/>
                                        <p:tgtEl>
                                          <p:spTgt spid="31746"/>
                                        </p:tgtEl>
                                      </p:cBhvr>
                                    </p:animEffect>
                                  </p:childTnLst>
                                </p:cTn>
                              </p:par>
                            </p:childTnLst>
                          </p:cTn>
                        </p:par>
                        <p:par>
                          <p:cTn id="8" fill="hold">
                            <p:stCondLst>
                              <p:cond delay="500"/>
                            </p:stCondLst>
                            <p:childTnLst>
                              <p:par>
                                <p:cTn id="9" presetID="24" presetClass="entr" presetSubtype="0" fill="hold" nodeType="afterEffect">
                                  <p:stCondLst>
                                    <p:cond delay="0"/>
                                  </p:stCondLst>
                                  <p:childTnLst>
                                    <p:set>
                                      <p:cBhvr>
                                        <p:cTn id="10" dur="1" fill="hold">
                                          <p:stCondLst>
                                            <p:cond delay="0"/>
                                          </p:stCondLst>
                                        </p:cTn>
                                        <p:tgtEl>
                                          <p:spTgt spid="31747"/>
                                        </p:tgtEl>
                                        <p:attrNameLst>
                                          <p:attrName>style.visibility</p:attrName>
                                        </p:attrNameLst>
                                      </p:cBhvr>
                                      <p:to>
                                        <p:strVal val="visible"/>
                                      </p:to>
                                    </p:set>
                                    <p:anim calcmode="lin" valueType="num">
                                      <p:cBhvr>
                                        <p:cTn id="11" dur="1" fill="hold"/>
                                        <p:tgtEl>
                                          <p:spTgt spid="31747"/>
                                        </p:tgtEl>
                                      </p:cBhvr>
                                    </p:anim>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grpId="0"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blinds(horizontal)">
                                      <p:cBhvr>
                                        <p:cTn id="16"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45" name="组合 44"/>
          <p:cNvGrpSpPr/>
          <p:nvPr/>
        </p:nvGrpSpPr>
        <p:grpSpPr>
          <a:xfrm>
            <a:off x="132252" y="17455"/>
            <a:ext cx="10869758" cy="4908729"/>
            <a:chOff x="165" y="-262"/>
            <a:chExt cx="18025" cy="9250"/>
          </a:xfrm>
        </p:grpSpPr>
        <p:grpSp>
          <p:nvGrpSpPr>
            <p:cNvPr id="7" name="组合 6"/>
            <p:cNvGrpSpPr/>
            <p:nvPr/>
          </p:nvGrpSpPr>
          <p:grpSpPr>
            <a:xfrm>
              <a:off x="3123" y="-30"/>
              <a:ext cx="14138" cy="7924"/>
              <a:chOff x="3554" y="60"/>
              <a:chExt cx="12510" cy="7774"/>
            </a:xfrm>
          </p:grpSpPr>
          <p:cxnSp>
            <p:nvCxnSpPr>
              <p:cNvPr id="5" name="直接箭头连接符 4"/>
              <p:cNvCxnSpPr/>
              <p:nvPr/>
            </p:nvCxnSpPr>
            <p:spPr>
              <a:xfrm flipV="1">
                <a:off x="3554" y="7661"/>
                <a:ext cx="12511" cy="173"/>
              </a:xfrm>
              <a:prstGeom prst="straightConnector1">
                <a:avLst/>
              </a:prstGeom>
              <a:ln w="82550">
                <a:solidFill>
                  <a:schemeClr val="tx1"/>
                </a:solidFill>
                <a:tailEnd type="arrow"/>
              </a:ln>
            </p:spPr>
            <p:style>
              <a:lnRef idx="1">
                <a:schemeClr val="accent1"/>
              </a:lnRef>
              <a:fillRef idx="0">
                <a:schemeClr val="accent1"/>
              </a:fillRef>
              <a:effectRef idx="0">
                <a:schemeClr val="accent1"/>
              </a:effectRef>
              <a:fontRef idx="minor">
                <a:schemeClr val="tx1"/>
              </a:fontRef>
            </p:style>
          </p:cxnSp>
          <p:cxnSp>
            <p:nvCxnSpPr>
              <p:cNvPr id="6" name="直接箭头连接符 5"/>
              <p:cNvCxnSpPr/>
              <p:nvPr/>
            </p:nvCxnSpPr>
            <p:spPr>
              <a:xfrm flipV="1">
                <a:off x="3602" y="60"/>
                <a:ext cx="25" cy="7774"/>
              </a:xfrm>
              <a:prstGeom prst="straightConnector1">
                <a:avLst/>
              </a:prstGeom>
              <a:ln w="82550">
                <a:solidFill>
                  <a:schemeClr val="tx1"/>
                </a:solidFill>
                <a:tailEnd type="arrow"/>
              </a:ln>
            </p:spPr>
            <p:style>
              <a:lnRef idx="1">
                <a:schemeClr val="accent1"/>
              </a:lnRef>
              <a:fillRef idx="0">
                <a:schemeClr val="accent1"/>
              </a:fillRef>
              <a:effectRef idx="0">
                <a:schemeClr val="accent1"/>
              </a:effectRef>
              <a:fontRef idx="minor">
                <a:schemeClr val="tx1"/>
              </a:fontRef>
            </p:style>
          </p:cxnSp>
        </p:grpSp>
        <p:grpSp>
          <p:nvGrpSpPr>
            <p:cNvPr id="44" name="组合 43"/>
            <p:cNvGrpSpPr/>
            <p:nvPr/>
          </p:nvGrpSpPr>
          <p:grpSpPr>
            <a:xfrm>
              <a:off x="165" y="-262"/>
              <a:ext cx="18025" cy="9250"/>
              <a:chOff x="127" y="-229"/>
              <a:chExt cx="18025" cy="9250"/>
            </a:xfrm>
          </p:grpSpPr>
          <p:sp>
            <p:nvSpPr>
              <p:cNvPr id="9" name="矩形 8"/>
              <p:cNvSpPr/>
              <p:nvPr/>
            </p:nvSpPr>
            <p:spPr>
              <a:xfrm>
                <a:off x="4367" y="4074"/>
                <a:ext cx="691" cy="3725"/>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cxnSp>
            <p:nvCxnSpPr>
              <p:cNvPr id="10" name="直接连接符 9"/>
              <p:cNvCxnSpPr/>
              <p:nvPr/>
            </p:nvCxnSpPr>
            <p:spPr>
              <a:xfrm flipV="1">
                <a:off x="3109" y="6148"/>
                <a:ext cx="13672" cy="19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V="1">
                <a:off x="3331" y="155"/>
                <a:ext cx="13505" cy="45"/>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3109" y="1582"/>
                <a:ext cx="13672" cy="99"/>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V="1">
                <a:off x="3085" y="3014"/>
                <a:ext cx="13745" cy="170"/>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3085" y="4570"/>
                <a:ext cx="13672" cy="197"/>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3627" y="7504"/>
                <a:ext cx="740" cy="295"/>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7" name="矩形 16"/>
              <p:cNvSpPr/>
              <p:nvPr/>
            </p:nvSpPr>
            <p:spPr>
              <a:xfrm>
                <a:off x="5668" y="7144"/>
                <a:ext cx="740" cy="686"/>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8" name="矩形 17"/>
              <p:cNvSpPr/>
              <p:nvPr/>
            </p:nvSpPr>
            <p:spPr>
              <a:xfrm>
                <a:off x="14494" y="5231"/>
                <a:ext cx="740" cy="2468"/>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19" name="矩形 18"/>
              <p:cNvSpPr/>
              <p:nvPr/>
            </p:nvSpPr>
            <p:spPr>
              <a:xfrm>
                <a:off x="12333" y="5725"/>
                <a:ext cx="740" cy="1974"/>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0" name="矩形 19"/>
              <p:cNvSpPr/>
              <p:nvPr/>
            </p:nvSpPr>
            <p:spPr>
              <a:xfrm>
                <a:off x="10097" y="6148"/>
                <a:ext cx="740" cy="1544"/>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1" name="矩形 20"/>
              <p:cNvSpPr/>
              <p:nvPr/>
            </p:nvSpPr>
            <p:spPr>
              <a:xfrm>
                <a:off x="7670" y="6864"/>
                <a:ext cx="740" cy="887"/>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3" name="矩形 22"/>
              <p:cNvSpPr/>
              <p:nvPr/>
            </p:nvSpPr>
            <p:spPr>
              <a:xfrm>
                <a:off x="6408" y="2861"/>
                <a:ext cx="691" cy="4938"/>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4" name="矩形 23"/>
              <p:cNvSpPr/>
              <p:nvPr/>
            </p:nvSpPr>
            <p:spPr>
              <a:xfrm>
                <a:off x="8410" y="2239"/>
                <a:ext cx="691" cy="5484"/>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5" name="矩形 24"/>
              <p:cNvSpPr/>
              <p:nvPr/>
            </p:nvSpPr>
            <p:spPr>
              <a:xfrm>
                <a:off x="10837" y="1582"/>
                <a:ext cx="691" cy="6117"/>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6" name="矩形 25"/>
              <p:cNvSpPr/>
              <p:nvPr/>
            </p:nvSpPr>
            <p:spPr>
              <a:xfrm>
                <a:off x="13025" y="1229"/>
                <a:ext cx="691" cy="6446"/>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7" name="矩形 26"/>
              <p:cNvSpPr/>
              <p:nvPr/>
            </p:nvSpPr>
            <p:spPr>
              <a:xfrm>
                <a:off x="15234" y="907"/>
                <a:ext cx="691" cy="6792"/>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28" name="文本框 27"/>
              <p:cNvSpPr txBox="1"/>
              <p:nvPr/>
            </p:nvSpPr>
            <p:spPr>
              <a:xfrm>
                <a:off x="1970" y="5725"/>
                <a:ext cx="1197" cy="1100"/>
              </a:xfrm>
              <a:prstGeom prst="rect">
                <a:avLst/>
              </a:prstGeom>
              <a:noFill/>
            </p:spPr>
            <p:txBody>
              <a:bodyPr wrap="square" rtlCol="0">
                <a:spAutoFit/>
                <a:scene3d>
                  <a:camera prst="orthographicFront"/>
                  <a:lightRig rig="threePt" dir="t"/>
                </a:scene3d>
              </a:bodyPr>
              <a:p>
                <a:r>
                  <a:rPr lang="en-US" altLang="zh-CN" sz="3200" b="1">
                    <a:solidFill>
                      <a:schemeClr val="tx1"/>
                    </a:solidFill>
                    <a:effectLst>
                      <a:outerShdw blurRad="38100" dist="19050" dir="2700000" algn="tl" rotWithShape="0">
                        <a:schemeClr val="dk1">
                          <a:alpha val="40000"/>
                        </a:schemeClr>
                      </a:outerShdw>
                    </a:effectLst>
                  </a:rPr>
                  <a:t>20</a:t>
                </a:r>
                <a:endParaRPr lang="en-US" altLang="zh-CN" sz="3200" b="1">
                  <a:solidFill>
                    <a:schemeClr val="tx1"/>
                  </a:solidFill>
                  <a:effectLst>
                    <a:outerShdw blurRad="38100" dist="19050" dir="2700000" algn="tl" rotWithShape="0">
                      <a:schemeClr val="dk1">
                        <a:alpha val="40000"/>
                      </a:schemeClr>
                    </a:outerShdw>
                  </a:effectLst>
                </a:endParaRPr>
              </a:p>
            </p:txBody>
          </p:sp>
          <p:sp>
            <p:nvSpPr>
              <p:cNvPr id="29" name="文本框 28"/>
              <p:cNvSpPr txBox="1"/>
              <p:nvPr/>
            </p:nvSpPr>
            <p:spPr>
              <a:xfrm>
                <a:off x="2025" y="2640"/>
                <a:ext cx="1604" cy="1100"/>
              </a:xfrm>
              <a:prstGeom prst="rect">
                <a:avLst/>
              </a:prstGeom>
              <a:noFill/>
            </p:spPr>
            <p:txBody>
              <a:bodyPr wrap="square" rtlCol="0">
                <a:spAutoFit/>
                <a:scene3d>
                  <a:camera prst="orthographicFront"/>
                  <a:lightRig rig="threePt" dir="t"/>
                </a:scene3d>
              </a:bodyPr>
              <a:p>
                <a:r>
                  <a:rPr lang="en-US" altLang="zh-CN" sz="3200" b="1">
                    <a:solidFill>
                      <a:schemeClr val="tx1"/>
                    </a:solidFill>
                    <a:effectLst>
                      <a:outerShdw blurRad="38100" dist="19050" dir="2700000" algn="tl" rotWithShape="0">
                        <a:schemeClr val="dk1">
                          <a:alpha val="40000"/>
                        </a:schemeClr>
                      </a:outerShdw>
                    </a:effectLst>
                  </a:rPr>
                  <a:t>60</a:t>
                </a:r>
                <a:endParaRPr lang="en-US" altLang="zh-CN" sz="3200" b="1">
                  <a:solidFill>
                    <a:schemeClr val="tx1"/>
                  </a:solidFill>
                  <a:effectLst>
                    <a:outerShdw blurRad="38100" dist="19050" dir="2700000" algn="tl" rotWithShape="0">
                      <a:schemeClr val="dk1">
                        <a:alpha val="40000"/>
                      </a:schemeClr>
                    </a:outerShdw>
                  </a:effectLst>
                </a:endParaRPr>
              </a:p>
            </p:txBody>
          </p:sp>
          <p:sp>
            <p:nvSpPr>
              <p:cNvPr id="30" name="文本框 29"/>
              <p:cNvSpPr txBox="1"/>
              <p:nvPr/>
            </p:nvSpPr>
            <p:spPr>
              <a:xfrm>
                <a:off x="3797" y="310"/>
                <a:ext cx="5899" cy="1100"/>
              </a:xfrm>
              <a:prstGeom prst="rect">
                <a:avLst/>
              </a:prstGeom>
              <a:noFill/>
            </p:spPr>
            <p:txBody>
              <a:bodyPr wrap="square" rtlCol="0">
                <a:spAutoFit/>
                <a:scene3d>
                  <a:camera prst="orthographicFront"/>
                  <a:lightRig rig="threePt" dir="t"/>
                </a:scene3d>
              </a:bodyPr>
              <a:p>
                <a:pPr algn="l"/>
                <a:r>
                  <a:rPr lang="zh-CN" altLang="en-US" sz="3200" b="1">
                    <a:solidFill>
                      <a:schemeClr val="tx1"/>
                    </a:solidFill>
                    <a:effectLst>
                      <a:outerShdw blurRad="38100" dist="19050" dir="2700000" algn="tl" rotWithShape="0">
                        <a:schemeClr val="dk1">
                          <a:alpha val="40000"/>
                        </a:schemeClr>
                      </a:outerShdw>
                    </a:effectLst>
                  </a:rPr>
                  <a:t>城市人口比重（</a:t>
                </a:r>
                <a:r>
                  <a:rPr lang="en-US" altLang="zh-CN" sz="3200" b="1">
                    <a:effectLst>
                      <a:outerShdw blurRad="38100" dist="19050" dir="2700000" algn="tl" rotWithShape="0">
                        <a:schemeClr val="dk1">
                          <a:alpha val="40000"/>
                        </a:schemeClr>
                      </a:outerShdw>
                    </a:effectLst>
                    <a:sym typeface="+mn-ea"/>
                  </a:rPr>
                  <a:t>%</a:t>
                </a:r>
                <a:r>
                  <a:rPr lang="zh-CN" altLang="en-US" sz="3200" b="1">
                    <a:solidFill>
                      <a:schemeClr val="tx1"/>
                    </a:solidFill>
                    <a:effectLst>
                      <a:outerShdw blurRad="38100" dist="19050" dir="2700000" algn="tl" rotWithShape="0">
                        <a:schemeClr val="dk1">
                          <a:alpha val="40000"/>
                        </a:schemeClr>
                      </a:outerShdw>
                    </a:effectLst>
                  </a:rPr>
                  <a:t>）</a:t>
                </a:r>
                <a:endParaRPr lang="en-US" altLang="zh-CN" sz="3200" b="1">
                  <a:solidFill>
                    <a:schemeClr val="tx1"/>
                  </a:solidFill>
                  <a:effectLst>
                    <a:outerShdw blurRad="38100" dist="19050" dir="2700000" algn="tl" rotWithShape="0">
                      <a:schemeClr val="dk1">
                        <a:alpha val="40000"/>
                      </a:schemeClr>
                    </a:outerShdw>
                  </a:effectLst>
                </a:endParaRPr>
              </a:p>
            </p:txBody>
          </p:sp>
          <p:sp>
            <p:nvSpPr>
              <p:cNvPr id="31" name="文本框 30"/>
              <p:cNvSpPr txBox="1"/>
              <p:nvPr/>
            </p:nvSpPr>
            <p:spPr>
              <a:xfrm>
                <a:off x="1889" y="4209"/>
                <a:ext cx="1228" cy="1100"/>
              </a:xfrm>
              <a:prstGeom prst="rect">
                <a:avLst/>
              </a:prstGeom>
              <a:noFill/>
            </p:spPr>
            <p:txBody>
              <a:bodyPr wrap="square" rtlCol="0">
                <a:spAutoFit/>
                <a:scene3d>
                  <a:camera prst="orthographicFront"/>
                  <a:lightRig rig="threePt" dir="t"/>
                </a:scene3d>
              </a:bodyPr>
              <a:p>
                <a:r>
                  <a:rPr lang="en-US" altLang="zh-CN" sz="3200" b="1">
                    <a:solidFill>
                      <a:schemeClr val="tx1"/>
                    </a:solidFill>
                    <a:effectLst>
                      <a:outerShdw blurRad="38100" dist="19050" dir="2700000" algn="tl" rotWithShape="0">
                        <a:schemeClr val="dk1">
                          <a:alpha val="40000"/>
                        </a:schemeClr>
                      </a:outerShdw>
                    </a:effectLst>
                  </a:rPr>
                  <a:t>40</a:t>
                </a:r>
                <a:endParaRPr lang="en-US" altLang="zh-CN" sz="3200" b="1">
                  <a:solidFill>
                    <a:schemeClr val="tx1"/>
                  </a:solidFill>
                  <a:effectLst>
                    <a:outerShdw blurRad="38100" dist="19050" dir="2700000" algn="tl" rotWithShape="0">
                      <a:schemeClr val="dk1">
                        <a:alpha val="40000"/>
                      </a:schemeClr>
                    </a:outerShdw>
                  </a:effectLst>
                </a:endParaRPr>
              </a:p>
            </p:txBody>
          </p:sp>
          <p:sp>
            <p:nvSpPr>
              <p:cNvPr id="32" name="文本框 31"/>
              <p:cNvSpPr txBox="1"/>
              <p:nvPr/>
            </p:nvSpPr>
            <p:spPr>
              <a:xfrm>
                <a:off x="1887" y="1139"/>
                <a:ext cx="1101" cy="1100"/>
              </a:xfrm>
              <a:prstGeom prst="rect">
                <a:avLst/>
              </a:prstGeom>
              <a:noFill/>
            </p:spPr>
            <p:txBody>
              <a:bodyPr wrap="square" rtlCol="0">
                <a:spAutoFit/>
                <a:scene3d>
                  <a:camera prst="orthographicFront"/>
                  <a:lightRig rig="threePt" dir="t"/>
                </a:scene3d>
              </a:bodyPr>
              <a:p>
                <a:r>
                  <a:rPr lang="en-US" altLang="zh-CN" sz="3200" b="1">
                    <a:solidFill>
                      <a:schemeClr val="tx1"/>
                    </a:solidFill>
                    <a:effectLst>
                      <a:outerShdw blurRad="38100" dist="19050" dir="2700000" algn="tl" rotWithShape="0">
                        <a:schemeClr val="dk1">
                          <a:alpha val="40000"/>
                        </a:schemeClr>
                      </a:outerShdw>
                    </a:effectLst>
                  </a:rPr>
                  <a:t>80</a:t>
                </a:r>
                <a:endParaRPr lang="en-US" altLang="zh-CN" sz="3200" b="1">
                  <a:solidFill>
                    <a:schemeClr val="tx1"/>
                  </a:solidFill>
                  <a:effectLst>
                    <a:outerShdw blurRad="38100" dist="19050" dir="2700000" algn="tl" rotWithShape="0">
                      <a:schemeClr val="dk1">
                        <a:alpha val="40000"/>
                      </a:schemeClr>
                    </a:outerShdw>
                  </a:effectLst>
                </a:endParaRPr>
              </a:p>
            </p:txBody>
          </p:sp>
          <p:sp>
            <p:nvSpPr>
              <p:cNvPr id="33" name="文本框 32"/>
              <p:cNvSpPr txBox="1"/>
              <p:nvPr/>
            </p:nvSpPr>
            <p:spPr>
              <a:xfrm>
                <a:off x="1492" y="-229"/>
                <a:ext cx="1891" cy="1100"/>
              </a:xfrm>
              <a:prstGeom prst="rect">
                <a:avLst/>
              </a:prstGeom>
              <a:noFill/>
            </p:spPr>
            <p:txBody>
              <a:bodyPr wrap="square" rtlCol="0">
                <a:spAutoFit/>
                <a:scene3d>
                  <a:camera prst="orthographicFront"/>
                  <a:lightRig rig="threePt" dir="t"/>
                </a:scene3d>
              </a:bodyPr>
              <a:p>
                <a:r>
                  <a:rPr lang="en-US" altLang="zh-CN" sz="3200" b="1">
                    <a:solidFill>
                      <a:schemeClr val="tx1"/>
                    </a:solidFill>
                    <a:effectLst>
                      <a:outerShdw blurRad="38100" dist="19050" dir="2700000" algn="tl" rotWithShape="0">
                        <a:schemeClr val="dk1">
                          <a:alpha val="40000"/>
                        </a:schemeClr>
                      </a:outerShdw>
                    </a:effectLst>
                  </a:rPr>
                  <a:t>100</a:t>
                </a:r>
                <a:endParaRPr lang="en-US" altLang="zh-CN" sz="3200" b="1">
                  <a:solidFill>
                    <a:schemeClr val="tx1"/>
                  </a:solidFill>
                  <a:effectLst>
                    <a:outerShdw blurRad="38100" dist="19050" dir="2700000" algn="tl" rotWithShape="0">
                      <a:schemeClr val="dk1">
                        <a:alpha val="40000"/>
                      </a:schemeClr>
                    </a:outerShdw>
                  </a:effectLst>
                </a:endParaRPr>
              </a:p>
            </p:txBody>
          </p:sp>
          <p:sp>
            <p:nvSpPr>
              <p:cNvPr id="34" name="矩形 33"/>
              <p:cNvSpPr/>
              <p:nvPr/>
            </p:nvSpPr>
            <p:spPr>
              <a:xfrm>
                <a:off x="491" y="1800"/>
                <a:ext cx="740" cy="1061"/>
              </a:xfrm>
              <a:prstGeom prst="rect">
                <a:avLst/>
              </a:prstGeom>
              <a:solidFill>
                <a:srgbClr val="00206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5" name="矩形 34"/>
              <p:cNvSpPr/>
              <p:nvPr/>
            </p:nvSpPr>
            <p:spPr>
              <a:xfrm>
                <a:off x="490" y="4587"/>
                <a:ext cx="691" cy="1038"/>
              </a:xfrm>
              <a:prstGeom prst="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36" name="文本框 35"/>
              <p:cNvSpPr txBox="1"/>
              <p:nvPr/>
            </p:nvSpPr>
            <p:spPr>
              <a:xfrm>
                <a:off x="3321" y="7829"/>
                <a:ext cx="2193" cy="1100"/>
              </a:xfrm>
              <a:prstGeom prst="rect">
                <a:avLst/>
              </a:prstGeom>
              <a:noFill/>
            </p:spPr>
            <p:txBody>
              <a:bodyPr wrap="square" rtlCol="0">
                <a:spAutoFit/>
                <a:scene3d>
                  <a:camera prst="orthographicFront"/>
                  <a:lightRig rig="threePt" dir="t"/>
                </a:scene3d>
              </a:bodyPr>
              <a:p>
                <a:r>
                  <a:rPr lang="en-US" sz="3200" b="1">
                    <a:solidFill>
                      <a:schemeClr val="tx1"/>
                    </a:solidFill>
                    <a:effectLst>
                      <a:outerShdw blurRad="38100" dist="19050" dir="2700000" algn="tl" rotWithShape="0">
                        <a:schemeClr val="dk1">
                          <a:alpha val="40000"/>
                        </a:schemeClr>
                      </a:outerShdw>
                    </a:effectLst>
                  </a:rPr>
                  <a:t>1850</a:t>
                </a:r>
                <a:endParaRPr lang="en-US" sz="3200" b="1">
                  <a:solidFill>
                    <a:schemeClr val="tx1"/>
                  </a:solidFill>
                  <a:effectLst>
                    <a:outerShdw blurRad="38100" dist="19050" dir="2700000" algn="tl" rotWithShape="0">
                      <a:schemeClr val="dk1">
                        <a:alpha val="40000"/>
                      </a:schemeClr>
                    </a:outerShdw>
                  </a:effectLst>
                </a:endParaRPr>
              </a:p>
            </p:txBody>
          </p:sp>
          <p:sp>
            <p:nvSpPr>
              <p:cNvPr id="37" name="文本框 36"/>
              <p:cNvSpPr txBox="1"/>
              <p:nvPr/>
            </p:nvSpPr>
            <p:spPr>
              <a:xfrm>
                <a:off x="5515" y="7799"/>
                <a:ext cx="2155" cy="1100"/>
              </a:xfrm>
              <a:prstGeom prst="rect">
                <a:avLst/>
              </a:prstGeom>
              <a:noFill/>
            </p:spPr>
            <p:txBody>
              <a:bodyPr wrap="square" rtlCol="0">
                <a:spAutoFit/>
                <a:scene3d>
                  <a:camera prst="orthographicFront"/>
                  <a:lightRig rig="threePt" dir="t"/>
                </a:scene3d>
              </a:bodyPr>
              <a:p>
                <a:r>
                  <a:rPr lang="en-US" sz="3200" b="1">
                    <a:solidFill>
                      <a:schemeClr val="tx1"/>
                    </a:solidFill>
                    <a:effectLst>
                      <a:outerShdw blurRad="38100" dist="19050" dir="2700000" algn="tl" rotWithShape="0">
                        <a:schemeClr val="dk1">
                          <a:alpha val="40000"/>
                        </a:schemeClr>
                      </a:outerShdw>
                    </a:effectLst>
                  </a:rPr>
                  <a:t>1950</a:t>
                </a:r>
                <a:endParaRPr lang="en-US" sz="3200" b="1">
                  <a:solidFill>
                    <a:schemeClr val="tx1"/>
                  </a:solidFill>
                  <a:effectLst>
                    <a:outerShdw blurRad="38100" dist="19050" dir="2700000" algn="tl" rotWithShape="0">
                      <a:schemeClr val="dk1">
                        <a:alpha val="40000"/>
                      </a:schemeClr>
                    </a:outerShdw>
                  </a:effectLst>
                </a:endParaRPr>
              </a:p>
            </p:txBody>
          </p:sp>
          <p:sp>
            <p:nvSpPr>
              <p:cNvPr id="38" name="文本框 37"/>
              <p:cNvSpPr txBox="1"/>
              <p:nvPr/>
            </p:nvSpPr>
            <p:spPr>
              <a:xfrm>
                <a:off x="7492" y="7799"/>
                <a:ext cx="2010" cy="1100"/>
              </a:xfrm>
              <a:prstGeom prst="rect">
                <a:avLst/>
              </a:prstGeom>
              <a:noFill/>
            </p:spPr>
            <p:txBody>
              <a:bodyPr wrap="square" rtlCol="0">
                <a:spAutoFit/>
                <a:scene3d>
                  <a:camera prst="orthographicFront"/>
                  <a:lightRig rig="threePt" dir="t"/>
                </a:scene3d>
              </a:bodyPr>
              <a:p>
                <a:r>
                  <a:rPr lang="en-US" sz="3200" b="1">
                    <a:solidFill>
                      <a:schemeClr val="tx1"/>
                    </a:solidFill>
                    <a:effectLst>
                      <a:outerShdw blurRad="38100" dist="19050" dir="2700000" algn="tl" rotWithShape="0">
                        <a:schemeClr val="dk1">
                          <a:alpha val="40000"/>
                        </a:schemeClr>
                      </a:outerShdw>
                    </a:effectLst>
                  </a:rPr>
                  <a:t>1970</a:t>
                </a:r>
                <a:endParaRPr lang="en-US" sz="3200" b="1">
                  <a:solidFill>
                    <a:schemeClr val="tx1"/>
                  </a:solidFill>
                  <a:effectLst>
                    <a:outerShdw blurRad="38100" dist="19050" dir="2700000" algn="tl" rotWithShape="0">
                      <a:schemeClr val="dk1">
                        <a:alpha val="40000"/>
                      </a:schemeClr>
                    </a:outerShdw>
                  </a:effectLst>
                </a:endParaRPr>
              </a:p>
            </p:txBody>
          </p:sp>
          <p:sp>
            <p:nvSpPr>
              <p:cNvPr id="39" name="文本框 38"/>
              <p:cNvSpPr txBox="1"/>
              <p:nvPr/>
            </p:nvSpPr>
            <p:spPr>
              <a:xfrm>
                <a:off x="9697" y="7829"/>
                <a:ext cx="1922" cy="1100"/>
              </a:xfrm>
              <a:prstGeom prst="rect">
                <a:avLst/>
              </a:prstGeom>
              <a:noFill/>
            </p:spPr>
            <p:txBody>
              <a:bodyPr wrap="square" rtlCol="0">
                <a:spAutoFit/>
                <a:scene3d>
                  <a:camera prst="orthographicFront"/>
                  <a:lightRig rig="threePt" dir="t"/>
                </a:scene3d>
              </a:bodyPr>
              <a:p>
                <a:r>
                  <a:rPr lang="en-US" sz="3200" b="1">
                    <a:solidFill>
                      <a:schemeClr val="tx1"/>
                    </a:solidFill>
                    <a:effectLst>
                      <a:outerShdw blurRad="38100" dist="19050" dir="2700000" algn="tl" rotWithShape="0">
                        <a:schemeClr val="dk1">
                          <a:alpha val="40000"/>
                        </a:schemeClr>
                      </a:outerShdw>
                    </a:effectLst>
                  </a:rPr>
                  <a:t>1980</a:t>
                </a:r>
                <a:endParaRPr lang="en-US" sz="3200" b="1">
                  <a:solidFill>
                    <a:schemeClr val="tx1"/>
                  </a:solidFill>
                  <a:effectLst>
                    <a:outerShdw blurRad="38100" dist="19050" dir="2700000" algn="tl" rotWithShape="0">
                      <a:schemeClr val="dk1">
                        <a:alpha val="40000"/>
                      </a:schemeClr>
                    </a:outerShdw>
                  </a:effectLst>
                </a:endParaRPr>
              </a:p>
            </p:txBody>
          </p:sp>
          <p:sp>
            <p:nvSpPr>
              <p:cNvPr id="40" name="文本框 39"/>
              <p:cNvSpPr txBox="1"/>
              <p:nvPr/>
            </p:nvSpPr>
            <p:spPr>
              <a:xfrm>
                <a:off x="12193" y="7921"/>
                <a:ext cx="1972" cy="1100"/>
              </a:xfrm>
              <a:prstGeom prst="rect">
                <a:avLst/>
              </a:prstGeom>
              <a:noFill/>
            </p:spPr>
            <p:txBody>
              <a:bodyPr wrap="square" rtlCol="0">
                <a:spAutoFit/>
                <a:scene3d>
                  <a:camera prst="orthographicFront"/>
                  <a:lightRig rig="threePt" dir="t"/>
                </a:scene3d>
              </a:bodyPr>
              <a:p>
                <a:r>
                  <a:rPr lang="en-US" sz="3200" b="1">
                    <a:solidFill>
                      <a:schemeClr val="tx1"/>
                    </a:solidFill>
                    <a:effectLst>
                      <a:outerShdw blurRad="38100" dist="19050" dir="2700000" algn="tl" rotWithShape="0">
                        <a:schemeClr val="dk1">
                          <a:alpha val="40000"/>
                        </a:schemeClr>
                      </a:outerShdw>
                    </a:effectLst>
                  </a:rPr>
                  <a:t>1990</a:t>
                </a:r>
                <a:endParaRPr lang="en-US" sz="3200" b="1">
                  <a:solidFill>
                    <a:schemeClr val="tx1"/>
                  </a:solidFill>
                  <a:effectLst>
                    <a:outerShdw blurRad="38100" dist="19050" dir="2700000" algn="tl" rotWithShape="0">
                      <a:schemeClr val="dk1">
                        <a:alpha val="40000"/>
                      </a:schemeClr>
                    </a:outerShdw>
                  </a:effectLst>
                </a:endParaRPr>
              </a:p>
            </p:txBody>
          </p:sp>
          <p:sp>
            <p:nvSpPr>
              <p:cNvPr id="41" name="文本框 40"/>
              <p:cNvSpPr txBox="1"/>
              <p:nvPr/>
            </p:nvSpPr>
            <p:spPr>
              <a:xfrm>
                <a:off x="14494" y="7920"/>
                <a:ext cx="3658" cy="1100"/>
              </a:xfrm>
              <a:prstGeom prst="rect">
                <a:avLst/>
              </a:prstGeom>
              <a:noFill/>
            </p:spPr>
            <p:txBody>
              <a:bodyPr wrap="square" rtlCol="0">
                <a:spAutoFit/>
                <a:scene3d>
                  <a:camera prst="orthographicFront"/>
                  <a:lightRig rig="threePt" dir="t"/>
                </a:scene3d>
              </a:bodyPr>
              <a:p>
                <a:r>
                  <a:rPr lang="en-US" sz="3200" b="1">
                    <a:solidFill>
                      <a:schemeClr val="tx1"/>
                    </a:solidFill>
                    <a:effectLst>
                      <a:outerShdw blurRad="38100" dist="19050" dir="2700000" algn="tl" rotWithShape="0">
                        <a:schemeClr val="dk1">
                          <a:alpha val="40000"/>
                        </a:schemeClr>
                      </a:outerShdw>
                    </a:effectLst>
                  </a:rPr>
                  <a:t>2000 </a:t>
                </a:r>
                <a:r>
                  <a:rPr lang="zh-CN" altLang="en-US" sz="3200" b="1">
                    <a:solidFill>
                      <a:schemeClr val="tx1"/>
                    </a:solidFill>
                    <a:effectLst>
                      <a:outerShdw blurRad="38100" dist="19050" dir="2700000" algn="tl" rotWithShape="0">
                        <a:schemeClr val="dk1">
                          <a:alpha val="40000"/>
                        </a:schemeClr>
                      </a:outerShdw>
                    </a:effectLst>
                  </a:rPr>
                  <a:t>（年）</a:t>
                </a:r>
                <a:endParaRPr lang="zh-CN" altLang="en-US" sz="3200" b="1">
                  <a:solidFill>
                    <a:schemeClr val="tx1"/>
                  </a:solidFill>
                  <a:effectLst>
                    <a:outerShdw blurRad="38100" dist="19050" dir="2700000" algn="tl" rotWithShape="0">
                      <a:schemeClr val="dk1">
                        <a:alpha val="40000"/>
                      </a:schemeClr>
                    </a:outerShdw>
                  </a:effectLst>
                </a:endParaRPr>
              </a:p>
            </p:txBody>
          </p:sp>
          <p:sp>
            <p:nvSpPr>
              <p:cNvPr id="42" name="文本框 41"/>
              <p:cNvSpPr txBox="1"/>
              <p:nvPr/>
            </p:nvSpPr>
            <p:spPr>
              <a:xfrm>
                <a:off x="127" y="5624"/>
                <a:ext cx="1938" cy="1100"/>
              </a:xfrm>
              <a:prstGeom prst="rect">
                <a:avLst/>
              </a:prstGeom>
              <a:noFill/>
            </p:spPr>
            <p:txBody>
              <a:bodyPr wrap="square" rtlCol="0">
                <a:spAutoFit/>
                <a:scene3d>
                  <a:camera prst="orthographicFront"/>
                  <a:lightRig rig="threePt" dir="t"/>
                </a:scene3d>
              </a:bodyPr>
              <a:p>
                <a:r>
                  <a:rPr lang="zh-CN" altLang="en-US" sz="3200" b="1">
                    <a:solidFill>
                      <a:schemeClr val="tx1"/>
                    </a:solidFill>
                    <a:effectLst>
                      <a:outerShdw blurRad="38100" dist="19050" dir="2700000" algn="tl" rotWithShape="0">
                        <a:schemeClr val="dk1">
                          <a:alpha val="40000"/>
                        </a:schemeClr>
                      </a:outerShdw>
                    </a:effectLst>
                  </a:rPr>
                  <a:t>英国</a:t>
                </a:r>
                <a:endParaRPr lang="en-US" sz="3200" b="1">
                  <a:solidFill>
                    <a:schemeClr val="tx1"/>
                  </a:solidFill>
                  <a:effectLst>
                    <a:outerShdw blurRad="38100" dist="19050" dir="2700000" algn="tl" rotWithShape="0">
                      <a:schemeClr val="dk1">
                        <a:alpha val="40000"/>
                      </a:schemeClr>
                    </a:outerShdw>
                  </a:effectLst>
                </a:endParaRPr>
              </a:p>
            </p:txBody>
          </p:sp>
          <p:sp>
            <p:nvSpPr>
              <p:cNvPr id="43" name="文本框 42"/>
              <p:cNvSpPr txBox="1"/>
              <p:nvPr/>
            </p:nvSpPr>
            <p:spPr>
              <a:xfrm>
                <a:off x="127" y="2975"/>
                <a:ext cx="1938" cy="1100"/>
              </a:xfrm>
              <a:prstGeom prst="rect">
                <a:avLst/>
              </a:prstGeom>
              <a:noFill/>
            </p:spPr>
            <p:txBody>
              <a:bodyPr wrap="square" rtlCol="0">
                <a:spAutoFit/>
                <a:scene3d>
                  <a:camera prst="orthographicFront"/>
                  <a:lightRig rig="threePt" dir="t"/>
                </a:scene3d>
              </a:bodyPr>
              <a:p>
                <a:r>
                  <a:rPr lang="zh-CN" altLang="en-US" sz="3200" b="1">
                    <a:solidFill>
                      <a:schemeClr val="tx1"/>
                    </a:solidFill>
                    <a:effectLst>
                      <a:outerShdw blurRad="38100" dist="19050" dir="2700000" algn="tl" rotWithShape="0">
                        <a:schemeClr val="dk1">
                          <a:alpha val="40000"/>
                        </a:schemeClr>
                      </a:outerShdw>
                    </a:effectLst>
                  </a:rPr>
                  <a:t>中国</a:t>
                </a:r>
                <a:endParaRPr lang="zh-CN" altLang="en-US" sz="3200" b="1">
                  <a:solidFill>
                    <a:schemeClr val="tx1"/>
                  </a:solidFill>
                  <a:effectLst>
                    <a:outerShdw blurRad="38100" dist="19050" dir="2700000" algn="tl" rotWithShape="0">
                      <a:schemeClr val="dk1">
                        <a:alpha val="40000"/>
                      </a:schemeClr>
                    </a:outerShdw>
                  </a:effectLst>
                </a:endParaRPr>
              </a:p>
            </p:txBody>
          </p:sp>
        </p:grpSp>
      </p:grpSp>
      <p:sp>
        <p:nvSpPr>
          <p:cNvPr id="2" name="文本框 1"/>
          <p:cNvSpPr txBox="1"/>
          <p:nvPr/>
        </p:nvSpPr>
        <p:spPr>
          <a:xfrm>
            <a:off x="160020" y="4968240"/>
            <a:ext cx="12101195" cy="1198880"/>
          </a:xfrm>
          <a:prstGeom prst="rect">
            <a:avLst/>
          </a:prstGeom>
          <a:noFill/>
        </p:spPr>
        <p:txBody>
          <a:bodyPr wrap="square" rtlCol="0" anchor="t">
            <a:spAutoFit/>
            <a:scene3d>
              <a:camera prst="orthographicFront"/>
              <a:lightRig rig="threePt" dir="t"/>
            </a:scene3d>
          </a:bodyPr>
          <a:p>
            <a:r>
              <a:rPr lang="en-US" altLang="zh-CN" sz="3600" b="1">
                <a:solidFill>
                  <a:schemeClr val="tx1"/>
                </a:solidFill>
                <a:effectLst>
                  <a:outerShdw blurRad="38100" dist="19050" dir="2700000" algn="tl" rotWithShape="0">
                    <a:schemeClr val="dk1">
                      <a:alpha val="40000"/>
                    </a:schemeClr>
                  </a:outerShdw>
                </a:effectLst>
                <a:sym typeface="+mn-ea"/>
              </a:rPr>
              <a:t>1.</a:t>
            </a:r>
            <a:r>
              <a:rPr lang="zh-CN" altLang="en-US" sz="3600" b="1">
                <a:solidFill>
                  <a:schemeClr val="tx1"/>
                </a:solidFill>
                <a:effectLst>
                  <a:outerShdw blurRad="38100" dist="19050" dir="2700000" algn="tl" rotWithShape="0">
                    <a:schemeClr val="dk1">
                      <a:alpha val="40000"/>
                    </a:schemeClr>
                  </a:outerShdw>
                </a:effectLst>
                <a:sym typeface="+mn-ea"/>
              </a:rPr>
              <a:t>英国城市化起步早的原因是什么？相比中国有何特点？</a:t>
            </a:r>
            <a:endParaRPr lang="zh-CN" altLang="en-US" sz="3600" b="1">
              <a:solidFill>
                <a:schemeClr val="tx1"/>
              </a:solidFill>
              <a:effectLst>
                <a:outerShdw blurRad="38100" dist="19050" dir="2700000" algn="tl" rotWithShape="0">
                  <a:schemeClr val="dk1">
                    <a:alpha val="40000"/>
                  </a:schemeClr>
                </a:outerShdw>
              </a:effectLst>
              <a:sym typeface="+mn-ea"/>
            </a:endParaRPr>
          </a:p>
          <a:p>
            <a:r>
              <a:rPr lang="en-US" altLang="zh-CN" sz="3600" b="1">
                <a:solidFill>
                  <a:schemeClr val="tx1"/>
                </a:solidFill>
                <a:effectLst>
                  <a:outerShdw blurRad="38100" dist="19050" dir="2700000" algn="tl" rotWithShape="0">
                    <a:schemeClr val="dk1">
                      <a:alpha val="40000"/>
                    </a:schemeClr>
                  </a:outerShdw>
                </a:effectLst>
                <a:sym typeface="+mn-ea"/>
              </a:rPr>
              <a:t>2.</a:t>
            </a:r>
            <a:r>
              <a:rPr lang="zh-CN" altLang="en-US" sz="3600" b="1">
                <a:solidFill>
                  <a:schemeClr val="tx1"/>
                </a:solidFill>
                <a:effectLst>
                  <a:outerShdw blurRad="38100" dist="19050" dir="2700000" algn="tl" rotWithShape="0">
                    <a:schemeClr val="dk1">
                      <a:alpha val="40000"/>
                    </a:schemeClr>
                  </a:outerShdw>
                </a:effectLst>
                <a:sym typeface="+mn-ea"/>
              </a:rPr>
              <a:t>我国城市化进程在哪一时期后进程加快？其原因是什么？</a:t>
            </a:r>
            <a:endParaRPr lang="zh-CN" altLang="en-US" sz="3600" b="1">
              <a:solidFill>
                <a:schemeClr val="tx1"/>
              </a:solidFill>
              <a:effectLst>
                <a:outerShdw blurRad="38100" dist="19050" dir="2700000" algn="tl" rotWithShape="0">
                  <a:schemeClr val="dk1">
                    <a:alpha val="40000"/>
                  </a:schemeClr>
                </a:outerShdw>
              </a:effectLst>
              <a:sym typeface="+mn-ea"/>
            </a:endParaRPr>
          </a:p>
        </p:txBody>
      </p:sp>
      <p:sp>
        <p:nvSpPr>
          <p:cNvPr id="3" name="文本框 2"/>
          <p:cNvSpPr txBox="1"/>
          <p:nvPr/>
        </p:nvSpPr>
        <p:spPr>
          <a:xfrm>
            <a:off x="69215" y="4282440"/>
            <a:ext cx="12054205" cy="2306955"/>
          </a:xfrm>
          <a:prstGeom prst="rect">
            <a:avLst/>
          </a:prstGeom>
          <a:solidFill>
            <a:schemeClr val="accent4">
              <a:lumMod val="20000"/>
              <a:lumOff val="80000"/>
            </a:schemeClr>
          </a:solidFill>
        </p:spPr>
        <p:txBody>
          <a:bodyPr wrap="square" rtlCol="0" anchor="t">
            <a:spAutoFit/>
          </a:bodyPr>
          <a:p>
            <a:r>
              <a:rPr lang="zh-CN" altLang="en-US" sz="3600" b="1">
                <a:solidFill>
                  <a:srgbClr val="002060"/>
                </a:solidFill>
                <a:effectLst>
                  <a:outerShdw blurRad="38100" dist="19050" dir="2700000" algn="tl" rotWithShape="0">
                    <a:schemeClr val="dk1">
                      <a:alpha val="40000"/>
                    </a:schemeClr>
                  </a:outerShdw>
                </a:effectLst>
                <a:sym typeface="+mn-ea"/>
              </a:rPr>
              <a:t>（</a:t>
            </a:r>
            <a:r>
              <a:rPr lang="en-US" altLang="zh-CN" sz="3600" b="1">
                <a:solidFill>
                  <a:srgbClr val="002060"/>
                </a:solidFill>
                <a:effectLst>
                  <a:outerShdw blurRad="38100" dist="19050" dir="2700000" algn="tl" rotWithShape="0">
                    <a:schemeClr val="dk1">
                      <a:alpha val="40000"/>
                    </a:schemeClr>
                  </a:outerShdw>
                </a:effectLst>
                <a:sym typeface="+mn-ea"/>
              </a:rPr>
              <a:t>1</a:t>
            </a:r>
            <a:r>
              <a:rPr lang="zh-CN" altLang="en-US" sz="3600" b="1">
                <a:solidFill>
                  <a:srgbClr val="002060"/>
                </a:solidFill>
                <a:effectLst>
                  <a:outerShdw blurRad="38100" dist="19050" dir="2700000" algn="tl" rotWithShape="0">
                    <a:schemeClr val="dk1">
                      <a:alpha val="40000"/>
                    </a:schemeClr>
                  </a:outerShdw>
                </a:effectLst>
                <a:sym typeface="+mn-ea"/>
              </a:rPr>
              <a:t>）英国最早完成工业革命，推动城市化进程。</a:t>
            </a:r>
            <a:endParaRPr lang="zh-CN" altLang="en-US" sz="3600" b="1">
              <a:solidFill>
                <a:srgbClr val="002060"/>
              </a:solidFill>
              <a:effectLst>
                <a:outerShdw blurRad="38100" dist="19050" dir="2700000" algn="tl" rotWithShape="0">
                  <a:schemeClr val="dk1">
                    <a:alpha val="40000"/>
                  </a:schemeClr>
                </a:outerShdw>
              </a:effectLst>
              <a:sym typeface="+mn-ea"/>
            </a:endParaRPr>
          </a:p>
          <a:p>
            <a:r>
              <a:rPr lang="zh-CN" altLang="en-US" sz="3600" b="1">
                <a:solidFill>
                  <a:srgbClr val="002060"/>
                </a:solidFill>
                <a:effectLst>
                  <a:outerShdw blurRad="38100" dist="19050" dir="2700000" algn="tl" rotWithShape="0">
                    <a:schemeClr val="dk1">
                      <a:alpha val="40000"/>
                    </a:schemeClr>
                  </a:outerShdw>
                </a:effectLst>
                <a:sym typeface="+mn-ea"/>
              </a:rPr>
              <a:t>     特点：起步早</a:t>
            </a:r>
            <a:r>
              <a:rPr lang="en-US" altLang="zh-CN" sz="3600" b="1">
                <a:solidFill>
                  <a:srgbClr val="002060"/>
                </a:solidFill>
                <a:effectLst>
                  <a:outerShdw blurRad="38100" dist="19050" dir="2700000" algn="tl" rotWithShape="0">
                    <a:schemeClr val="dk1">
                      <a:alpha val="40000"/>
                    </a:schemeClr>
                  </a:outerShdw>
                </a:effectLst>
                <a:sym typeface="+mn-ea"/>
              </a:rPr>
              <a:t>,</a:t>
            </a:r>
            <a:r>
              <a:rPr lang="zh-CN" altLang="en-US" sz="3600" b="1">
                <a:solidFill>
                  <a:srgbClr val="002060"/>
                </a:solidFill>
                <a:effectLst>
                  <a:outerShdw blurRad="38100" dist="19050" dir="2700000" algn="tl" rotWithShape="0">
                    <a:schemeClr val="dk1">
                      <a:alpha val="40000"/>
                    </a:schemeClr>
                  </a:outerShdw>
                </a:effectLst>
                <a:sym typeface="+mn-ea"/>
              </a:rPr>
              <a:t> 水平高。</a:t>
            </a:r>
            <a:endParaRPr lang="zh-CN" altLang="en-US" sz="3600" b="1">
              <a:solidFill>
                <a:srgbClr val="002060"/>
              </a:solidFill>
              <a:effectLst>
                <a:outerShdw blurRad="38100" dist="19050" dir="2700000" algn="tl" rotWithShape="0">
                  <a:schemeClr val="dk1">
                    <a:alpha val="40000"/>
                  </a:schemeClr>
                </a:outerShdw>
              </a:effectLst>
              <a:sym typeface="+mn-ea"/>
            </a:endParaRPr>
          </a:p>
          <a:p>
            <a:r>
              <a:rPr lang="zh-CN" altLang="en-US" sz="3600" b="1">
                <a:solidFill>
                  <a:srgbClr val="002060"/>
                </a:solidFill>
                <a:effectLst>
                  <a:outerShdw blurRad="38100" dist="19050" dir="2700000" algn="tl" rotWithShape="0">
                    <a:schemeClr val="dk1">
                      <a:alpha val="40000"/>
                    </a:schemeClr>
                  </a:outerShdw>
                </a:effectLst>
              </a:rPr>
              <a:t>（</a:t>
            </a:r>
            <a:r>
              <a:rPr lang="en-US" altLang="zh-CN" sz="3600" b="1">
                <a:solidFill>
                  <a:srgbClr val="002060"/>
                </a:solidFill>
                <a:effectLst>
                  <a:outerShdw blurRad="38100" dist="19050" dir="2700000" algn="tl" rotWithShape="0">
                    <a:schemeClr val="dk1">
                      <a:alpha val="40000"/>
                    </a:schemeClr>
                  </a:outerShdw>
                </a:effectLst>
              </a:rPr>
              <a:t>2</a:t>
            </a:r>
            <a:r>
              <a:rPr lang="zh-CN" altLang="en-US" sz="3600" b="1">
                <a:solidFill>
                  <a:srgbClr val="002060"/>
                </a:solidFill>
                <a:effectLst>
                  <a:outerShdw blurRad="38100" dist="19050" dir="2700000" algn="tl" rotWithShape="0">
                    <a:schemeClr val="dk1">
                      <a:alpha val="40000"/>
                    </a:schemeClr>
                  </a:outerShdw>
                </a:effectLst>
              </a:rPr>
              <a:t>）</a:t>
            </a:r>
            <a:r>
              <a:rPr lang="en-US" altLang="zh-CN" sz="3600" b="1">
                <a:solidFill>
                  <a:srgbClr val="002060"/>
                </a:solidFill>
                <a:effectLst>
                  <a:outerShdw blurRad="38100" dist="19050" dir="2700000" algn="tl" rotWithShape="0">
                    <a:schemeClr val="dk1">
                      <a:alpha val="40000"/>
                    </a:schemeClr>
                  </a:outerShdw>
                </a:effectLst>
              </a:rPr>
              <a:t>20</a:t>
            </a:r>
            <a:r>
              <a:rPr lang="zh-CN" altLang="en-US" sz="3600" b="1">
                <a:solidFill>
                  <a:srgbClr val="002060"/>
                </a:solidFill>
                <a:effectLst>
                  <a:outerShdw blurRad="38100" dist="19050" dir="2700000" algn="tl" rotWithShape="0">
                    <a:schemeClr val="dk1">
                      <a:alpha val="40000"/>
                    </a:schemeClr>
                  </a:outerShdw>
                </a:effectLst>
              </a:rPr>
              <a:t>世纪</a:t>
            </a:r>
            <a:r>
              <a:rPr lang="en-US" altLang="zh-CN" sz="3600" b="1">
                <a:solidFill>
                  <a:srgbClr val="002060"/>
                </a:solidFill>
                <a:effectLst>
                  <a:outerShdw blurRad="38100" dist="19050" dir="2700000" algn="tl" rotWithShape="0">
                    <a:schemeClr val="dk1">
                      <a:alpha val="40000"/>
                    </a:schemeClr>
                  </a:outerShdw>
                </a:effectLst>
              </a:rPr>
              <a:t>80</a:t>
            </a:r>
            <a:r>
              <a:rPr lang="zh-CN" altLang="en-US" sz="3600" b="1">
                <a:solidFill>
                  <a:srgbClr val="002060"/>
                </a:solidFill>
                <a:effectLst>
                  <a:outerShdw blurRad="38100" dist="19050" dir="2700000" algn="tl" rotWithShape="0">
                    <a:schemeClr val="dk1">
                      <a:alpha val="40000"/>
                    </a:schemeClr>
                  </a:outerShdw>
                </a:effectLst>
              </a:rPr>
              <a:t>年代。 改革开放政策的实施，社会经济的全面发展，生产力水平得到较快发展。</a:t>
            </a:r>
            <a:endParaRPr lang="zh-CN" altLang="en-US" sz="3600" b="1">
              <a:solidFill>
                <a:srgbClr val="002060"/>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5" name="图片 4"/>
          <p:cNvPicPr>
            <a:picLocks noChangeAspect="1"/>
          </p:cNvPicPr>
          <p:nvPr/>
        </p:nvPicPr>
        <p:blipFill>
          <a:blip r:embed="rId1"/>
          <a:stretch>
            <a:fillRect/>
          </a:stretch>
        </p:blipFill>
        <p:spPr>
          <a:xfrm>
            <a:off x="1640840" y="-15240"/>
            <a:ext cx="8408035" cy="5033645"/>
          </a:xfrm>
          <a:prstGeom prst="rect">
            <a:avLst/>
          </a:prstGeom>
        </p:spPr>
      </p:pic>
      <p:sp>
        <p:nvSpPr>
          <p:cNvPr id="6" name="内容占位符 5"/>
          <p:cNvSpPr>
            <a:spLocks noGrp="1"/>
          </p:cNvSpPr>
          <p:nvPr>
            <p:ph idx="1"/>
          </p:nvPr>
        </p:nvSpPr>
        <p:spPr>
          <a:xfrm>
            <a:off x="431165" y="5151120"/>
            <a:ext cx="1708150" cy="873125"/>
          </a:xfrm>
        </p:spPr>
        <p:txBody>
          <a:bodyPr>
            <a:normAutofit/>
          </a:bodyPr>
          <a:p>
            <a:pPr marL="0" indent="0" fontAlgn="auto">
              <a:lnSpc>
                <a:spcPts val="5280"/>
              </a:lnSpc>
              <a:buNone/>
            </a:pPr>
            <a:r>
              <a:rPr lang="zh-CN" altLang="en-US" sz="4000" b="1">
                <a:solidFill>
                  <a:srgbClr val="C00000"/>
                </a:solidFill>
                <a:latin typeface="微软雅黑" panose="020B0503020204020204" charset="-122"/>
                <a:ea typeface="微软雅黑" panose="020B0503020204020204" charset="-122"/>
              </a:rPr>
              <a:t>思考：</a:t>
            </a:r>
            <a:endParaRPr lang="zh-CN" altLang="en-US" sz="1400" b="1">
              <a:solidFill>
                <a:srgbClr val="002060"/>
              </a:solidFill>
              <a:latin typeface="宋体" panose="02010600030101010101" pitchFamily="2" charset="-122"/>
              <a:ea typeface="宋体" panose="02010600030101010101" pitchFamily="2" charset="-122"/>
            </a:endParaRPr>
          </a:p>
        </p:txBody>
      </p:sp>
      <p:sp>
        <p:nvSpPr>
          <p:cNvPr id="7" name="文本框 6"/>
          <p:cNvSpPr txBox="1"/>
          <p:nvPr/>
        </p:nvSpPr>
        <p:spPr>
          <a:xfrm>
            <a:off x="1769110" y="5135880"/>
            <a:ext cx="9904730" cy="1753235"/>
          </a:xfrm>
          <a:prstGeom prst="rect">
            <a:avLst/>
          </a:prstGeom>
          <a:noFill/>
        </p:spPr>
        <p:txBody>
          <a:bodyPr wrap="square" rtlCol="0" anchor="t">
            <a:spAutoFit/>
          </a:bodyPr>
          <a:p>
            <a:r>
              <a:rPr lang="zh-CN" altLang="en-US" sz="3600" b="1">
                <a:solidFill>
                  <a:srgbClr val="002060"/>
                </a:solidFill>
              </a:rPr>
              <a:t>上图表示的城市流动人口数量变化原因是什么？对该市产生积极影响有哪些？可能带来的问题是什么？</a:t>
            </a:r>
            <a:endParaRPr lang="zh-CN" altLang="en-US" sz="3600" b="1">
              <a:solidFill>
                <a:srgbClr val="002060"/>
              </a:solidFill>
            </a:endParaRPr>
          </a:p>
        </p:txBody>
      </p:sp>
      <p:sp>
        <p:nvSpPr>
          <p:cNvPr id="8" name="文本框 7"/>
          <p:cNvSpPr txBox="1"/>
          <p:nvPr/>
        </p:nvSpPr>
        <p:spPr>
          <a:xfrm>
            <a:off x="62865" y="3350895"/>
            <a:ext cx="12066905" cy="3415030"/>
          </a:xfrm>
          <a:prstGeom prst="rect">
            <a:avLst/>
          </a:prstGeom>
          <a:solidFill>
            <a:schemeClr val="bg1"/>
          </a:solidFill>
        </p:spPr>
        <p:txBody>
          <a:bodyPr wrap="square" rtlCol="0" anchor="t">
            <a:spAutoFit/>
          </a:bodyPr>
          <a:p>
            <a:r>
              <a:rPr lang="zh-CN" altLang="en-US" sz="3600" b="1">
                <a:solidFill>
                  <a:schemeClr val="accent2">
                    <a:lumMod val="50000"/>
                  </a:schemeClr>
                </a:solidFill>
              </a:rPr>
              <a:t>答：</a:t>
            </a:r>
            <a:r>
              <a:rPr lang="zh-CN" altLang="en-US" sz="3600" b="1">
                <a:solidFill>
                  <a:srgbClr val="C00000"/>
                </a:solidFill>
              </a:rPr>
              <a:t>原因：</a:t>
            </a:r>
            <a:r>
              <a:rPr lang="zh-CN" altLang="en-US" sz="3600" b="1">
                <a:solidFill>
                  <a:schemeClr val="accent2">
                    <a:lumMod val="50000"/>
                  </a:schemeClr>
                </a:solidFill>
              </a:rPr>
              <a:t>改革开放后生产力迅速发展，为城市化进程提供有利条件。</a:t>
            </a:r>
            <a:endParaRPr lang="zh-CN" altLang="en-US" sz="3600" b="1">
              <a:solidFill>
                <a:schemeClr val="accent2">
                  <a:lumMod val="50000"/>
                </a:schemeClr>
              </a:solidFill>
            </a:endParaRPr>
          </a:p>
          <a:p>
            <a:r>
              <a:rPr lang="zh-CN" altLang="en-US" sz="3600" b="1">
                <a:solidFill>
                  <a:schemeClr val="accent2">
                    <a:lumMod val="50000"/>
                  </a:schemeClr>
                </a:solidFill>
              </a:rPr>
              <a:t>    </a:t>
            </a:r>
            <a:r>
              <a:rPr lang="zh-CN" altLang="en-US" sz="3600" b="1">
                <a:solidFill>
                  <a:srgbClr val="C00000"/>
                </a:solidFill>
              </a:rPr>
              <a:t>有利：</a:t>
            </a:r>
            <a:r>
              <a:rPr lang="zh-CN" altLang="en-US" sz="3600" b="1">
                <a:solidFill>
                  <a:schemeClr val="accent2">
                    <a:lumMod val="50000"/>
                  </a:schemeClr>
                </a:solidFill>
              </a:rPr>
              <a:t>弥补劳动力不足， 提高城市竞争力， 活跃市场， 提高人口素质，  加强多元文化交流。。。。</a:t>
            </a:r>
            <a:endParaRPr lang="zh-CN" altLang="en-US" sz="3600" b="1">
              <a:solidFill>
                <a:schemeClr val="accent2">
                  <a:lumMod val="50000"/>
                </a:schemeClr>
              </a:solidFill>
            </a:endParaRPr>
          </a:p>
          <a:p>
            <a:r>
              <a:rPr lang="zh-CN" altLang="en-US" sz="3600" b="1">
                <a:solidFill>
                  <a:schemeClr val="accent2">
                    <a:lumMod val="50000"/>
                  </a:schemeClr>
                </a:solidFill>
              </a:rPr>
              <a:t>    </a:t>
            </a:r>
            <a:r>
              <a:rPr lang="zh-CN" altLang="en-US" sz="3600" b="1">
                <a:solidFill>
                  <a:srgbClr val="C00000"/>
                </a:solidFill>
              </a:rPr>
              <a:t>不利</a:t>
            </a:r>
            <a:r>
              <a:rPr lang="zh-CN" altLang="en-US" sz="3600" b="1">
                <a:solidFill>
                  <a:schemeClr val="accent2">
                    <a:lumMod val="50000"/>
                  </a:schemeClr>
                </a:solidFill>
              </a:rPr>
              <a:t>：加大教育压力、住房压力、交通压力  加重了环境负担， 加重了社会治安压力。。。</a:t>
            </a:r>
            <a:endParaRPr lang="zh-CN" altLang="en-US" sz="3600" b="1">
              <a:solidFill>
                <a:schemeClr val="accent2">
                  <a:lumMod val="50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0">
          <a:blip r:embed="rId1">
            <a:alphaModFix amt="10000"/>
          </a:blip>
          <a:stretch>
            <a:fillRect/>
          </a:stretch>
        </a:blipFill>
        <a:effectLst/>
      </p:bgPr>
    </p:bg>
    <p:spTree>
      <p:nvGrpSpPr>
        <p:cNvPr id="1" name=""/>
        <p:cNvGrpSpPr/>
        <p:nvPr/>
      </p:nvGrpSpPr>
      <p:grpSpPr/>
      <p:pic>
        <p:nvPicPr>
          <p:cNvPr id="4" name="图片 3"/>
          <p:cNvPicPr>
            <a:picLocks noChangeAspect="1"/>
          </p:cNvPicPr>
          <p:nvPr/>
        </p:nvPicPr>
        <p:blipFill>
          <a:blip r:embed="rId2"/>
          <a:stretch>
            <a:fillRect/>
          </a:stretch>
        </p:blipFill>
        <p:spPr>
          <a:xfrm>
            <a:off x="248920" y="1416685"/>
            <a:ext cx="5800090" cy="3943350"/>
          </a:xfrm>
          <a:prstGeom prst="rect">
            <a:avLst/>
          </a:prstGeom>
        </p:spPr>
      </p:pic>
      <p:sp>
        <p:nvSpPr>
          <p:cNvPr id="5" name="文本框 4"/>
          <p:cNvSpPr txBox="1"/>
          <p:nvPr/>
        </p:nvSpPr>
        <p:spPr>
          <a:xfrm>
            <a:off x="422275" y="5528945"/>
            <a:ext cx="4766310" cy="1076325"/>
          </a:xfrm>
          <a:prstGeom prst="rect">
            <a:avLst/>
          </a:prstGeom>
          <a:noFill/>
        </p:spPr>
        <p:txBody>
          <a:bodyPr wrap="none" rtlCol="0">
            <a:spAutoFit/>
          </a:bodyPr>
          <a:p>
            <a:r>
              <a:rPr lang="zh-CN" altLang="en-US" sz="3200" b="1"/>
              <a:t>曼彻斯特工厂的烟囱污染 </a:t>
            </a:r>
            <a:endParaRPr lang="zh-CN" altLang="en-US" sz="3200" b="1"/>
          </a:p>
          <a:p>
            <a:r>
              <a:rPr lang="zh-CN" altLang="en-US" sz="3200" b="1"/>
              <a:t> </a:t>
            </a:r>
            <a:r>
              <a:rPr lang="en-US" altLang="zh-CN" sz="3200" b="1"/>
              <a:t>1840</a:t>
            </a:r>
            <a:r>
              <a:rPr lang="zh-CN" altLang="en-US" sz="3200" b="1"/>
              <a:t>年</a:t>
            </a:r>
            <a:endParaRPr lang="zh-CN" altLang="en-US" sz="3200" b="1"/>
          </a:p>
        </p:txBody>
      </p:sp>
      <p:sp>
        <p:nvSpPr>
          <p:cNvPr id="2" name="矩形 1"/>
          <p:cNvSpPr/>
          <p:nvPr/>
        </p:nvSpPr>
        <p:spPr>
          <a:xfrm>
            <a:off x="248920" y="293370"/>
            <a:ext cx="6357620" cy="768350"/>
          </a:xfrm>
          <a:prstGeom prst="rect">
            <a:avLst/>
          </a:prstGeom>
          <a:noFill/>
          <a:ln>
            <a:noFill/>
          </a:ln>
        </p:spPr>
        <p:txBody>
          <a:bodyPr wrap="none" rtlCol="0" anchor="t">
            <a:spAutoFit/>
          </a:bodyPr>
          <a:p>
            <a:pPr algn="ctr"/>
            <a:r>
              <a:rPr lang="zh-CN" altLang="en-US" sz="4400" b="1">
                <a:solidFill>
                  <a:schemeClr val="tx1"/>
                </a:solidFill>
                <a:effectLst>
                  <a:outerShdw blurRad="38100" dist="19050" dir="2700000" algn="tl" rotWithShape="0">
                    <a:schemeClr val="dk1">
                      <a:alpha val="40000"/>
                    </a:schemeClr>
                  </a:outerShdw>
                </a:effectLst>
              </a:rPr>
              <a:t>三、环境污染与贫富分化</a:t>
            </a:r>
            <a:endParaRPr lang="zh-CN" altLang="en-US" sz="4400" b="1">
              <a:solidFill>
                <a:schemeClr val="tx1"/>
              </a:solidFill>
              <a:effectLst>
                <a:outerShdw blurRad="38100" dist="19050" dir="2700000" algn="tl" rotWithShape="0">
                  <a:schemeClr val="dk1">
                    <a:alpha val="40000"/>
                  </a:schemeClr>
                </a:outerShdw>
              </a:effectLst>
            </a:endParaRPr>
          </a:p>
        </p:txBody>
      </p:sp>
      <p:pic>
        <p:nvPicPr>
          <p:cNvPr id="3" name="图片 2"/>
          <p:cNvPicPr>
            <a:picLocks noChangeAspect="1"/>
          </p:cNvPicPr>
          <p:nvPr/>
        </p:nvPicPr>
        <p:blipFill>
          <a:blip r:embed="rId3"/>
          <a:stretch>
            <a:fillRect/>
          </a:stretch>
        </p:blipFill>
        <p:spPr>
          <a:xfrm>
            <a:off x="6372860" y="1199515"/>
            <a:ext cx="5382260" cy="4768215"/>
          </a:xfrm>
          <a:prstGeom prst="rect">
            <a:avLst/>
          </a:prstGeom>
        </p:spPr>
      </p:pic>
      <p:sp>
        <p:nvSpPr>
          <p:cNvPr id="8" name="文本框 7"/>
          <p:cNvSpPr txBox="1"/>
          <p:nvPr/>
        </p:nvSpPr>
        <p:spPr>
          <a:xfrm>
            <a:off x="6920230" y="5967730"/>
            <a:ext cx="3857625" cy="583565"/>
          </a:xfrm>
          <a:prstGeom prst="rect">
            <a:avLst/>
          </a:prstGeom>
          <a:noFill/>
        </p:spPr>
        <p:txBody>
          <a:bodyPr wrap="none" rtlCol="0">
            <a:spAutoFit/>
          </a:bodyPr>
          <a:p>
            <a:r>
              <a:rPr lang="zh-CN" altLang="en-US" sz="3200" b="1"/>
              <a:t>全球气候变暖监测图</a:t>
            </a:r>
            <a:endParaRPr lang="zh-CN" altLang="en-US" sz="3200" b="1"/>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351790" y="238760"/>
            <a:ext cx="6095365" cy="4885690"/>
          </a:xfrm>
          <a:prstGeom prst="rect">
            <a:avLst/>
          </a:prstGeom>
        </p:spPr>
      </p:pic>
      <p:sp>
        <p:nvSpPr>
          <p:cNvPr id="7" name="文本框 6"/>
          <p:cNvSpPr txBox="1"/>
          <p:nvPr/>
        </p:nvSpPr>
        <p:spPr>
          <a:xfrm>
            <a:off x="478155" y="5124450"/>
            <a:ext cx="4674235" cy="1076325"/>
          </a:xfrm>
          <a:prstGeom prst="rect">
            <a:avLst/>
          </a:prstGeom>
          <a:noFill/>
        </p:spPr>
        <p:txBody>
          <a:bodyPr wrap="none" rtlCol="0">
            <a:spAutoFit/>
          </a:bodyPr>
          <a:p>
            <a:r>
              <a:rPr lang="zh-CN" altLang="en-US" sz="3200" b="1"/>
              <a:t>古斯塔夫 多雷   木刻画 </a:t>
            </a:r>
            <a:endParaRPr lang="zh-CN" altLang="en-US" sz="3200" b="1"/>
          </a:p>
          <a:p>
            <a:r>
              <a:rPr lang="zh-CN" altLang="en-US" sz="3200" b="1"/>
              <a:t>《收容所里晚上念圣经》</a:t>
            </a:r>
            <a:endParaRPr lang="zh-CN" altLang="en-US" sz="3200" b="1"/>
          </a:p>
        </p:txBody>
      </p:sp>
      <p:sp>
        <p:nvSpPr>
          <p:cNvPr id="5" name="文本框 4"/>
          <p:cNvSpPr txBox="1"/>
          <p:nvPr/>
        </p:nvSpPr>
        <p:spPr>
          <a:xfrm>
            <a:off x="6572250" y="333375"/>
            <a:ext cx="5422900" cy="4092575"/>
          </a:xfrm>
          <a:prstGeom prst="rect">
            <a:avLst/>
          </a:prstGeom>
          <a:noFill/>
        </p:spPr>
        <p:txBody>
          <a:bodyPr wrap="square" rtlCol="0" anchor="t">
            <a:spAutoFit/>
            <a:scene3d>
              <a:camera prst="orthographicFront"/>
              <a:lightRig rig="threePt" dir="t"/>
            </a:scene3d>
          </a:bodyPr>
          <a:p>
            <a:r>
              <a:rPr lang="zh-CN" altLang="en-US" sz="4400" b="1">
                <a:solidFill>
                  <a:srgbClr val="C0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rPr>
              <a:t>思考：</a:t>
            </a:r>
            <a:endParaRPr lang="zh-CN" altLang="en-US" sz="4400" b="1">
              <a:solidFill>
                <a:srgbClr val="C0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endParaRPr>
          </a:p>
          <a:p>
            <a:r>
              <a:rPr lang="zh-CN" altLang="en-US" sz="3600" b="1">
                <a:solidFill>
                  <a:schemeClr val="tx1"/>
                </a:solidFill>
                <a:effectLst>
                  <a:outerShdw blurRad="38100" dist="19050" dir="2700000" algn="tl" rotWithShape="0">
                    <a:schemeClr val="dk1">
                      <a:alpha val="40000"/>
                    </a:schemeClr>
                  </a:outerShdw>
                </a:effectLst>
              </a:rPr>
              <a:t>    这些画作反映了城市化</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发展过程中的哪些问题？</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       在你怎样认识城市化问题，你觉得城市化过程中我们应该注意哪些问题？怎样做？</a:t>
            </a:r>
            <a:endParaRPr lang="zh-CN" altLang="en-US" sz="3600" b="1">
              <a:solidFill>
                <a:schemeClr val="tx1"/>
              </a:solidFill>
              <a:effectLst>
                <a:outerShdw blurRad="38100" dist="19050" dir="2700000" algn="tl" rotWithShape="0">
                  <a:schemeClr val="dk1">
                    <a:alpha val="40000"/>
                  </a:schemeClr>
                </a:outerShdw>
              </a:effectLst>
            </a:endParaRPr>
          </a:p>
        </p:txBody>
      </p:sp>
      <p:sp>
        <p:nvSpPr>
          <p:cNvPr id="2" name="文本框 1"/>
          <p:cNvSpPr txBox="1"/>
          <p:nvPr/>
        </p:nvSpPr>
        <p:spPr>
          <a:xfrm>
            <a:off x="31115" y="2804160"/>
            <a:ext cx="12151995" cy="3969385"/>
          </a:xfrm>
          <a:prstGeom prst="rect">
            <a:avLst/>
          </a:prstGeom>
          <a:solidFill>
            <a:schemeClr val="bg1"/>
          </a:solidFill>
        </p:spPr>
        <p:txBody>
          <a:bodyPr wrap="square" rtlCol="0" anchor="t">
            <a:spAutoFit/>
            <a:scene3d>
              <a:camera prst="orthographicFront"/>
              <a:lightRig rig="threePt" dir="t"/>
            </a:scene3d>
          </a:bodyPr>
          <a:p>
            <a:r>
              <a:rPr lang="en-US" altLang="zh-CN" sz="3600" b="1">
                <a:solidFill>
                  <a:srgbClr val="002060"/>
                </a:solidFill>
                <a:effectLst>
                  <a:outerShdw blurRad="38100" dist="19050" dir="2700000" algn="tl" rotWithShape="0">
                    <a:schemeClr val="dk1">
                      <a:alpha val="40000"/>
                    </a:schemeClr>
                  </a:outerShdw>
                </a:effectLst>
              </a:rPr>
              <a:t>  </a:t>
            </a:r>
            <a:r>
              <a:rPr lang="zh-CN" altLang="en-US" sz="3600" b="1">
                <a:solidFill>
                  <a:srgbClr val="002060"/>
                </a:solidFill>
                <a:effectLst>
                  <a:outerShdw blurRad="38100" dist="19050" dir="2700000" algn="tl" rotWithShape="0">
                    <a:schemeClr val="dk1">
                      <a:alpha val="40000"/>
                    </a:schemeClr>
                  </a:outerShdw>
                </a:effectLst>
              </a:rPr>
              <a:t>答：反映问题：工人生活困难，居住条件差；城市环境污染严重；城市规模过大，交通不便；就业困难，城市贫民增多，社会不安定因素加大。</a:t>
            </a:r>
            <a:endParaRPr lang="zh-CN" altLang="en-US" sz="3600" b="1">
              <a:solidFill>
                <a:srgbClr val="002060"/>
              </a:solidFill>
              <a:effectLst>
                <a:outerShdw blurRad="38100" dist="19050" dir="2700000" algn="tl" rotWithShape="0">
                  <a:schemeClr val="dk1">
                    <a:alpha val="40000"/>
                  </a:schemeClr>
                </a:outerShdw>
              </a:effectLst>
            </a:endParaRPr>
          </a:p>
          <a:p>
            <a:r>
              <a:rPr lang="zh-CN" altLang="en-US" sz="3600" b="1">
                <a:solidFill>
                  <a:srgbClr val="002060"/>
                </a:solidFill>
                <a:effectLst>
                  <a:outerShdw blurRad="38100" dist="19050" dir="2700000" algn="tl" rotWithShape="0">
                    <a:schemeClr val="dk1">
                      <a:alpha val="40000"/>
                    </a:schemeClr>
                  </a:outerShdw>
                </a:effectLst>
              </a:rPr>
              <a:t>       认识：城市化进程是与工业化密切相关的，或随着经济的发展，走城市化道路是必然趋势。城市化过程中要尽量克服它的负面影响：如环境污染、人口膨胀、交通拥堵、医疗改革等等问题。</a:t>
            </a:r>
            <a:endParaRPr lang="zh-CN" altLang="en-US" sz="3600" b="1">
              <a:solidFill>
                <a:srgbClr val="002060"/>
              </a:solidFill>
              <a:effectLst>
                <a:outerShdw blurRad="38100" dist="19050" dir="2700000" algn="tl" rotWithShape="0">
                  <a:schemeClr val="dk1">
                    <a:alpha val="40000"/>
                  </a:schemeClr>
                </a:outerShdw>
              </a:effectLst>
            </a:endParaRPr>
          </a:p>
        </p:txBody>
      </p:sp>
      <p:grpSp>
        <p:nvGrpSpPr>
          <p:cNvPr id="8" name="组合 7"/>
          <p:cNvGrpSpPr/>
          <p:nvPr/>
        </p:nvGrpSpPr>
        <p:grpSpPr>
          <a:xfrm>
            <a:off x="351790" y="187325"/>
            <a:ext cx="6027420" cy="5814060"/>
            <a:chOff x="554" y="295"/>
            <a:chExt cx="9492" cy="9156"/>
          </a:xfrm>
        </p:grpSpPr>
        <p:pic>
          <p:nvPicPr>
            <p:cNvPr id="6" name="图片 5"/>
            <p:cNvPicPr>
              <a:picLocks noChangeAspect="1"/>
            </p:cNvPicPr>
            <p:nvPr/>
          </p:nvPicPr>
          <p:blipFill>
            <a:blip r:embed="rId2"/>
            <a:stretch>
              <a:fillRect/>
            </a:stretch>
          </p:blipFill>
          <p:spPr>
            <a:xfrm>
              <a:off x="554" y="295"/>
              <a:ext cx="9492" cy="7857"/>
            </a:xfrm>
            <a:prstGeom prst="rect">
              <a:avLst/>
            </a:prstGeom>
          </p:spPr>
        </p:pic>
        <p:sp>
          <p:nvSpPr>
            <p:cNvPr id="3" name="文本框 2"/>
            <p:cNvSpPr txBox="1"/>
            <p:nvPr/>
          </p:nvSpPr>
          <p:spPr>
            <a:xfrm>
              <a:off x="1604" y="7757"/>
              <a:ext cx="6510" cy="1695"/>
            </a:xfrm>
            <a:prstGeom prst="rect">
              <a:avLst/>
            </a:prstGeom>
            <a:solidFill>
              <a:schemeClr val="bg1"/>
            </a:solidFill>
          </p:spPr>
          <p:txBody>
            <a:bodyPr wrap="none" rtlCol="0">
              <a:spAutoFit/>
            </a:bodyPr>
            <a:p>
              <a:r>
                <a:rPr lang="zh-CN" altLang="en-US" sz="3200" b="1"/>
                <a:t>古斯塔夫多雷  木刻画 </a:t>
              </a:r>
              <a:endParaRPr lang="zh-CN" altLang="en-US" sz="3200" b="1"/>
            </a:p>
            <a:p>
              <a:r>
                <a:rPr lang="zh-CN" altLang="en-US" sz="3200" b="1"/>
                <a:t>《伦敦的街道》</a:t>
              </a:r>
              <a:endParaRPr lang="zh-CN" altLang="en-US" sz="3200" b="1"/>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xit" presetSubtype="21" fill="hold" nodeType="clickEffect">
                                  <p:stCondLst>
                                    <p:cond delay="0"/>
                                  </p:stCondLst>
                                  <p:childTnLst>
                                    <p:animEffect transition="out" filter="barn(inVertical)">
                                      <p:cBhvr>
                                        <p:cTn id="11" dur="500"/>
                                        <p:tgtEl>
                                          <p:spTgt spid="8"/>
                                        </p:tgtEl>
                                      </p:cBhvr>
                                    </p:animEffect>
                                    <p:set>
                                      <p:cBhvr>
                                        <p:cTn id="12" dur="1" fill="hold">
                                          <p:stCondLst>
                                            <p:cond delay="499"/>
                                          </p:stCondLst>
                                        </p:cTn>
                                        <p:tgtEl>
                                          <p:spTgt spid="8"/>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240665" y="537845"/>
            <a:ext cx="6229985" cy="5181600"/>
          </a:xfrm>
          <a:prstGeom prst="rect">
            <a:avLst/>
          </a:prstGeom>
        </p:spPr>
      </p:pic>
      <p:sp>
        <p:nvSpPr>
          <p:cNvPr id="5" name="文本框 4"/>
          <p:cNvSpPr txBox="1"/>
          <p:nvPr/>
        </p:nvSpPr>
        <p:spPr>
          <a:xfrm>
            <a:off x="6726555" y="3192780"/>
            <a:ext cx="6268085" cy="2861310"/>
          </a:xfrm>
          <a:prstGeom prst="rect">
            <a:avLst/>
          </a:prstGeom>
          <a:noFill/>
        </p:spPr>
        <p:txBody>
          <a:bodyPr wrap="square" rtlCol="0" anchor="t">
            <a:spAutoFit/>
            <a:scene3d>
              <a:camera prst="orthographicFront"/>
              <a:lightRig rig="threePt" dir="t"/>
            </a:scene3d>
          </a:bodyPr>
          <a:p>
            <a:r>
              <a:rPr lang="zh-CN" altLang="en-US" sz="3600" b="1">
                <a:solidFill>
                  <a:srgbClr val="002060"/>
                </a:solidFill>
                <a:effectLst>
                  <a:outerShdw blurRad="38100" dist="19050" dir="2700000" algn="tl" rotWithShape="0">
                    <a:schemeClr val="dk1">
                      <a:alpha val="40000"/>
                    </a:schemeClr>
                  </a:outerShdw>
                </a:effectLst>
              </a:rPr>
              <a:t>现象：贫富分化。</a:t>
            </a:r>
            <a:endParaRPr lang="zh-CN" altLang="en-US" sz="3600" b="1">
              <a:solidFill>
                <a:srgbClr val="002060"/>
              </a:solidFill>
              <a:effectLst>
                <a:outerShdw blurRad="38100" dist="19050" dir="2700000" algn="tl" rotWithShape="0">
                  <a:schemeClr val="dk1">
                    <a:alpha val="40000"/>
                  </a:schemeClr>
                </a:outerShdw>
              </a:effectLst>
            </a:endParaRPr>
          </a:p>
          <a:p>
            <a:r>
              <a:rPr lang="zh-CN" altLang="en-US" sz="3600" b="1">
                <a:solidFill>
                  <a:srgbClr val="002060"/>
                </a:solidFill>
                <a:effectLst>
                  <a:outerShdw blurRad="38100" dist="19050" dir="2700000" algn="tl" rotWithShape="0">
                    <a:schemeClr val="dk1">
                      <a:alpha val="40000"/>
                    </a:schemeClr>
                  </a:outerShdw>
                </a:effectLst>
              </a:rPr>
              <a:t>成因：资本家通过对</a:t>
            </a:r>
            <a:endParaRPr lang="zh-CN" altLang="en-US" sz="3600" b="1">
              <a:solidFill>
                <a:srgbClr val="002060"/>
              </a:solidFill>
              <a:effectLst>
                <a:outerShdw blurRad="38100" dist="19050" dir="2700000" algn="tl" rotWithShape="0">
                  <a:schemeClr val="dk1">
                    <a:alpha val="40000"/>
                  </a:schemeClr>
                </a:outerShdw>
              </a:effectLst>
            </a:endParaRPr>
          </a:p>
          <a:p>
            <a:r>
              <a:rPr lang="zh-CN" altLang="en-US" sz="3600" b="1">
                <a:solidFill>
                  <a:srgbClr val="002060"/>
                </a:solidFill>
                <a:effectLst>
                  <a:outerShdw blurRad="38100" dist="19050" dir="2700000" algn="tl" rotWithShape="0">
                    <a:schemeClr val="dk1">
                      <a:alpha val="40000"/>
                    </a:schemeClr>
                  </a:outerShdw>
                </a:effectLst>
                <a:sym typeface="+mn-ea"/>
              </a:rPr>
              <a:t>资源的控制和</a:t>
            </a:r>
            <a:r>
              <a:rPr lang="zh-CN" altLang="en-US" sz="3600" b="1">
                <a:solidFill>
                  <a:srgbClr val="002060"/>
                </a:solidFill>
                <a:effectLst>
                  <a:outerShdw blurRad="38100" dist="19050" dir="2700000" algn="tl" rotWithShape="0">
                    <a:schemeClr val="dk1">
                      <a:alpha val="40000"/>
                    </a:schemeClr>
                  </a:outerShdw>
                </a:effectLst>
              </a:rPr>
              <a:t>市场垄断，</a:t>
            </a:r>
            <a:endParaRPr lang="zh-CN" altLang="en-US" sz="3600" b="1">
              <a:solidFill>
                <a:srgbClr val="002060"/>
              </a:solidFill>
              <a:effectLst>
                <a:outerShdw blurRad="38100" dist="19050" dir="2700000" algn="tl" rotWithShape="0">
                  <a:schemeClr val="dk1">
                    <a:alpha val="40000"/>
                  </a:schemeClr>
                </a:outerShdw>
              </a:effectLst>
            </a:endParaRPr>
          </a:p>
          <a:p>
            <a:r>
              <a:rPr lang="zh-CN" altLang="en-US" sz="3600" b="1">
                <a:solidFill>
                  <a:srgbClr val="002060"/>
                </a:solidFill>
                <a:effectLst>
                  <a:outerShdw blurRad="38100" dist="19050" dir="2700000" algn="tl" rotWithShape="0">
                    <a:schemeClr val="dk1">
                      <a:alpha val="40000"/>
                    </a:schemeClr>
                  </a:outerShdw>
                </a:effectLst>
              </a:rPr>
              <a:t>不断对社会财富进行聚</a:t>
            </a:r>
            <a:endParaRPr lang="zh-CN" altLang="en-US" sz="3600" b="1">
              <a:solidFill>
                <a:srgbClr val="002060"/>
              </a:solidFill>
              <a:effectLst>
                <a:outerShdw blurRad="38100" dist="19050" dir="2700000" algn="tl" rotWithShape="0">
                  <a:schemeClr val="dk1">
                    <a:alpha val="40000"/>
                  </a:schemeClr>
                </a:outerShdw>
              </a:effectLst>
            </a:endParaRPr>
          </a:p>
          <a:p>
            <a:r>
              <a:rPr lang="zh-CN" altLang="en-US" sz="3600" b="1">
                <a:solidFill>
                  <a:srgbClr val="002060"/>
                </a:solidFill>
                <a:effectLst>
                  <a:outerShdw blurRad="38100" dist="19050" dir="2700000" algn="tl" rotWithShape="0">
                    <a:schemeClr val="dk1">
                      <a:alpha val="40000"/>
                    </a:schemeClr>
                  </a:outerShdw>
                </a:effectLst>
              </a:rPr>
              <a:t>敛形成。</a:t>
            </a:r>
            <a:endParaRPr lang="zh-CN" altLang="en-US" sz="3600" b="1">
              <a:solidFill>
                <a:srgbClr val="002060"/>
              </a:solidFill>
              <a:effectLst>
                <a:outerShdw blurRad="38100" dist="19050" dir="2700000" algn="tl" rotWithShape="0">
                  <a:schemeClr val="dk1">
                    <a:alpha val="40000"/>
                  </a:schemeClr>
                </a:outerShdw>
              </a:effectLst>
            </a:endParaRPr>
          </a:p>
        </p:txBody>
      </p:sp>
      <p:sp>
        <p:nvSpPr>
          <p:cNvPr id="2" name="文本框 1"/>
          <p:cNvSpPr txBox="1"/>
          <p:nvPr/>
        </p:nvSpPr>
        <p:spPr>
          <a:xfrm>
            <a:off x="6470650" y="443865"/>
            <a:ext cx="6691630" cy="2984500"/>
          </a:xfrm>
          <a:prstGeom prst="rect">
            <a:avLst/>
          </a:prstGeom>
          <a:noFill/>
        </p:spPr>
        <p:txBody>
          <a:bodyPr wrap="square" rtlCol="0" anchor="t">
            <a:spAutoFit/>
            <a:scene3d>
              <a:camera prst="orthographicFront"/>
              <a:lightRig rig="threePt" dir="t"/>
            </a:scene3d>
          </a:bodyPr>
          <a:p>
            <a:r>
              <a:rPr lang="zh-CN" altLang="en-US" sz="4400" b="1">
                <a:solidFill>
                  <a:srgbClr val="C0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rPr>
              <a:t>思考：</a:t>
            </a:r>
            <a:endParaRPr lang="zh-CN" altLang="en-US" sz="4400" b="1">
              <a:solidFill>
                <a:srgbClr val="C00000"/>
              </a:solidFill>
              <a:effectLst>
                <a:outerShdw blurRad="38100" dist="19050" dir="2700000" algn="tl" rotWithShape="0">
                  <a:schemeClr val="dk1">
                    <a:alpha val="40000"/>
                  </a:schemeClr>
                </a:outerShdw>
              </a:effectLst>
              <a:latin typeface="微软雅黑" panose="020B0503020204020204" charset="-122"/>
              <a:ea typeface="微软雅黑" panose="020B0503020204020204" charset="-122"/>
            </a:endParaRPr>
          </a:p>
          <a:p>
            <a:r>
              <a:rPr lang="zh-CN" altLang="en-US" sz="3600" b="1">
                <a:solidFill>
                  <a:schemeClr val="tx1"/>
                </a:solidFill>
                <a:effectLst>
                  <a:outerShdw blurRad="38100" dist="19050" dir="2700000" algn="tl" rotWithShape="0">
                    <a:schemeClr val="dk1">
                      <a:alpha val="40000"/>
                    </a:schemeClr>
                  </a:outerShdw>
                </a:effectLst>
              </a:rPr>
              <a:t>    这幅漫画作反映什么</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问题？你认为这一问题</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出现的原因是什么？</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       </a:t>
            </a:r>
            <a:endParaRPr lang="zh-CN" altLang="en-US" sz="3600" b="1">
              <a:solidFill>
                <a:schemeClr val="tx1"/>
              </a:solidFill>
              <a:effectLst>
                <a:outerShdw blurRad="38100" dist="19050" dir="2700000" algn="tl" rotWithShape="0">
                  <a:schemeClr val="dk1">
                    <a:alpha val="40000"/>
                  </a:scheme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pic>
        <p:nvPicPr>
          <p:cNvPr id="4" name="图片 3"/>
          <p:cNvPicPr>
            <a:picLocks noChangeAspect="1"/>
          </p:cNvPicPr>
          <p:nvPr/>
        </p:nvPicPr>
        <p:blipFill>
          <a:blip r:embed="rId1"/>
          <a:stretch>
            <a:fillRect/>
          </a:stretch>
        </p:blipFill>
        <p:spPr>
          <a:xfrm>
            <a:off x="450850" y="200025"/>
            <a:ext cx="8027035" cy="5988685"/>
          </a:xfrm>
          <a:prstGeom prst="rect">
            <a:avLst/>
          </a:prstGeom>
        </p:spPr>
      </p:pic>
      <p:sp>
        <p:nvSpPr>
          <p:cNvPr id="5" name="文本框 4"/>
          <p:cNvSpPr txBox="1"/>
          <p:nvPr/>
        </p:nvSpPr>
        <p:spPr>
          <a:xfrm>
            <a:off x="8477885" y="855980"/>
            <a:ext cx="9888855" cy="3969385"/>
          </a:xfrm>
          <a:prstGeom prst="rect">
            <a:avLst/>
          </a:prstGeom>
          <a:noFill/>
        </p:spPr>
        <p:txBody>
          <a:bodyPr wrap="square" rtlCol="0" anchor="t">
            <a:spAutoFit/>
            <a:scene3d>
              <a:camera prst="orthographicFront"/>
              <a:lightRig rig="threePt" dir="t"/>
            </a:scene3d>
          </a:bodyPr>
          <a:p>
            <a:r>
              <a:rPr lang="en-US" altLang="zh-CN" sz="3600" b="1">
                <a:solidFill>
                  <a:schemeClr val="tx1"/>
                </a:solidFill>
                <a:effectLst>
                  <a:outerShdw blurRad="38100" dist="19050" dir="2700000" algn="tl" rotWithShape="0">
                    <a:schemeClr val="dk1">
                      <a:alpha val="40000"/>
                    </a:schemeClr>
                  </a:outerShdw>
                </a:effectLst>
              </a:rPr>
              <a:t>   2016</a:t>
            </a:r>
            <a:r>
              <a:rPr lang="zh-CN" altLang="en-US" sz="3600" b="1">
                <a:solidFill>
                  <a:schemeClr val="tx1"/>
                </a:solidFill>
                <a:effectLst>
                  <a:outerShdw blurRad="38100" dist="19050" dir="2700000" algn="tl" rotWithShape="0">
                    <a:schemeClr val="dk1">
                      <a:alpha val="40000"/>
                    </a:schemeClr>
                  </a:outerShdw>
                </a:effectLst>
              </a:rPr>
              <a:t>年调查报</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告，美国前10%</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的富有家庭拥</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有51万亿美元</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财富，约占美</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国家庭总财富</a:t>
            </a:r>
            <a:endParaRPr lang="zh-CN" altLang="en-US" sz="3600" b="1">
              <a:solidFill>
                <a:schemeClr val="tx1"/>
              </a:solidFill>
              <a:effectLst>
                <a:outerShdw blurRad="38100" dist="19050" dir="2700000" algn="tl" rotWithShape="0">
                  <a:schemeClr val="dk1">
                    <a:alpha val="40000"/>
                  </a:schemeClr>
                </a:outerShdw>
              </a:effectLst>
            </a:endParaRPr>
          </a:p>
          <a:p>
            <a:r>
              <a:rPr lang="zh-CN" altLang="en-US" sz="3600" b="1">
                <a:solidFill>
                  <a:schemeClr val="tx1"/>
                </a:solidFill>
                <a:effectLst>
                  <a:outerShdw blurRad="38100" dist="19050" dir="2700000" algn="tl" rotWithShape="0">
                    <a:schemeClr val="dk1">
                      <a:alpha val="40000"/>
                    </a:schemeClr>
                  </a:outerShdw>
                </a:effectLst>
              </a:rPr>
              <a:t>的四分之三。</a:t>
            </a:r>
            <a:endParaRPr lang="zh-CN" altLang="en-US" sz="3600" b="1">
              <a:solidFill>
                <a:schemeClr val="tx1"/>
              </a:solidFill>
              <a:effectLst>
                <a:outerShdw blurRad="38100" dist="19050" dir="2700000" algn="tl" rotWithShape="0">
                  <a:schemeClr val="dk1">
                    <a:alpha val="40000"/>
                  </a:schemeClr>
                </a:outerShdw>
              </a:effectLst>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文本框 2"/>
          <p:cNvSpPr txBox="1"/>
          <p:nvPr/>
        </p:nvSpPr>
        <p:spPr>
          <a:xfrm>
            <a:off x="4773930" y="167640"/>
            <a:ext cx="7021195" cy="1753235"/>
          </a:xfrm>
          <a:prstGeom prst="rect">
            <a:avLst/>
          </a:prstGeom>
          <a:noFill/>
        </p:spPr>
        <p:txBody>
          <a:bodyPr wrap="square" rtlCol="0" anchor="t">
            <a:spAutoFit/>
            <a:scene3d>
              <a:camera prst="orthographicFront"/>
              <a:lightRig rig="threePt" dir="t"/>
            </a:scene3d>
          </a:bodyPr>
          <a:p>
            <a:r>
              <a:rPr lang="en-US" altLang="zh-CN" sz="3600" b="1">
                <a:solidFill>
                  <a:srgbClr val="002060"/>
                </a:solidFill>
                <a:effectLst>
                  <a:outerShdw blurRad="38100" dist="19050" dir="2700000" algn="tl" rotWithShape="0">
                    <a:schemeClr val="dk1">
                      <a:alpha val="40000"/>
                    </a:schemeClr>
                  </a:outerShdw>
                </a:effectLst>
              </a:rPr>
              <a:t>     </a:t>
            </a:r>
            <a:r>
              <a:rPr lang="zh-CN" altLang="en-US" sz="3600" b="1">
                <a:solidFill>
                  <a:srgbClr val="002060"/>
                </a:solidFill>
                <a:effectLst>
                  <a:outerShdw blurRad="38100" dist="19050" dir="2700000" algn="tl" rotWithShape="0">
                    <a:schemeClr val="dk1">
                      <a:alpha val="40000"/>
                    </a:schemeClr>
                  </a:outerShdw>
                </a:effectLst>
              </a:rPr>
              <a:t>社会日益分裂为两大对立阶  级——工业资产阶级和无产阶级，工人运动逐渐兴起。</a:t>
            </a:r>
            <a:endParaRPr lang="zh-CN" altLang="en-US" sz="3600" b="1">
              <a:solidFill>
                <a:srgbClr val="002060"/>
              </a:solidFill>
              <a:effectLst>
                <a:outerShdw blurRad="38100" dist="19050" dir="2700000" algn="tl" rotWithShape="0">
                  <a:schemeClr val="dk1">
                    <a:alpha val="40000"/>
                  </a:schemeClr>
                </a:outerShdw>
              </a:effectLst>
            </a:endParaRPr>
          </a:p>
        </p:txBody>
      </p:sp>
      <p:pic>
        <p:nvPicPr>
          <p:cNvPr id="21508" name="Picture 5" descr="m"/>
          <p:cNvPicPr>
            <a:picLocks noChangeAspect="1"/>
          </p:cNvPicPr>
          <p:nvPr/>
        </p:nvPicPr>
        <p:blipFill>
          <a:blip r:embed="rId1"/>
          <a:stretch>
            <a:fillRect/>
          </a:stretch>
        </p:blipFill>
        <p:spPr>
          <a:xfrm>
            <a:off x="850265" y="1556385"/>
            <a:ext cx="3658235" cy="3745230"/>
          </a:xfrm>
          <a:prstGeom prst="rect">
            <a:avLst/>
          </a:prstGeom>
          <a:noFill/>
          <a:ln w="9525">
            <a:noFill/>
          </a:ln>
        </p:spPr>
      </p:pic>
      <p:sp>
        <p:nvSpPr>
          <p:cNvPr id="2" name="文本框 1"/>
          <p:cNvSpPr txBox="1"/>
          <p:nvPr/>
        </p:nvSpPr>
        <p:spPr>
          <a:xfrm>
            <a:off x="5024755" y="5180330"/>
            <a:ext cx="7059295" cy="1378585"/>
          </a:xfrm>
          <a:prstGeom prst="rect">
            <a:avLst/>
          </a:prstGeom>
          <a:noFill/>
        </p:spPr>
        <p:txBody>
          <a:bodyPr wrap="square" rtlCol="0" anchor="t">
            <a:spAutoFit/>
            <a:scene3d>
              <a:camera prst="orthographicFront"/>
              <a:lightRig rig="threePt" dir="t"/>
            </a:scene3d>
          </a:bodyPr>
          <a:p>
            <a:pPr indent="0" algn="l" fontAlgn="base">
              <a:lnSpc>
                <a:spcPts val="5020"/>
              </a:lnSpc>
              <a:buFont typeface="Calibri" panose="020F0502020204030204" charset="0"/>
              <a:buNone/>
            </a:pPr>
            <a:r>
              <a:rPr lang="zh-CN" altLang="zh-CN" sz="3600" b="1"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mn-ea"/>
                <a:sym typeface="+mn-ea"/>
              </a:rPr>
              <a:t>《共产党宣言》</a:t>
            </a:r>
            <a:r>
              <a:rPr lang="zh-CN" altLang="zh-CN" sz="3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mn-ea"/>
                <a:sym typeface="+mn-ea"/>
              </a:rPr>
              <a:t>的发表，标志</a:t>
            </a:r>
            <a:endParaRPr lang="zh-CN" altLang="zh-CN" sz="3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mn-ea"/>
              <a:sym typeface="+mn-ea"/>
            </a:endParaRPr>
          </a:p>
          <a:p>
            <a:pPr indent="0" algn="l" fontAlgn="base">
              <a:lnSpc>
                <a:spcPts val="5020"/>
              </a:lnSpc>
              <a:buFont typeface="Calibri" panose="020F0502020204030204" charset="0"/>
              <a:buNone/>
            </a:pPr>
            <a:r>
              <a:rPr lang="zh-CN" altLang="zh-CN" sz="3600" b="1" dirty="0">
                <a:solidFill>
                  <a:srgbClr val="FF0000"/>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mn-ea"/>
                <a:sym typeface="+mn-ea"/>
              </a:rPr>
              <a:t>马克思主义</a:t>
            </a:r>
            <a:r>
              <a:rPr lang="zh-CN" altLang="zh-CN" sz="3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mn-ea"/>
                <a:sym typeface="+mn-ea"/>
              </a:rPr>
              <a:t>的诞生。</a:t>
            </a:r>
            <a:endParaRPr lang="zh-CN" altLang="zh-CN" sz="3600" b="1" dirty="0">
              <a:solidFill>
                <a:schemeClr val="tx1"/>
              </a:solidFill>
              <a:effectLst>
                <a:outerShdw blurRad="38100" dist="19050" dir="2700000" algn="tl" rotWithShape="0">
                  <a:schemeClr val="dk1">
                    <a:alpha val="40000"/>
                  </a:schemeClr>
                </a:outerShdw>
              </a:effectLst>
              <a:latin typeface="宋体" panose="02010600030101010101" pitchFamily="2" charset="-122"/>
              <a:ea typeface="宋体" panose="02010600030101010101" pitchFamily="2" charset="-122"/>
              <a:cs typeface="+mn-ea"/>
              <a:sym typeface="+mn-ea"/>
            </a:endParaRPr>
          </a:p>
        </p:txBody>
      </p:sp>
      <p:sp>
        <p:nvSpPr>
          <p:cNvPr id="6" name="矩形 5"/>
          <p:cNvSpPr/>
          <p:nvPr/>
        </p:nvSpPr>
        <p:spPr>
          <a:xfrm>
            <a:off x="396240" y="261620"/>
            <a:ext cx="4112260" cy="768350"/>
          </a:xfrm>
          <a:prstGeom prst="rect">
            <a:avLst/>
          </a:prstGeom>
          <a:noFill/>
          <a:ln>
            <a:noFill/>
          </a:ln>
        </p:spPr>
        <p:txBody>
          <a:bodyPr wrap="none" rtlCol="0" anchor="t">
            <a:spAutoFit/>
          </a:bodyPr>
          <a:p>
            <a:pPr algn="ctr"/>
            <a:r>
              <a:rPr lang="zh-CN" altLang="en-US" sz="4400" b="1">
                <a:solidFill>
                  <a:schemeClr val="tx1"/>
                </a:solidFill>
                <a:effectLst>
                  <a:outerShdw blurRad="38100" dist="19050" dir="2700000" algn="tl" rotWithShape="0">
                    <a:schemeClr val="dk1">
                      <a:alpha val="40000"/>
                    </a:schemeClr>
                  </a:outerShdw>
                </a:effectLst>
              </a:rPr>
              <a:t>工人运动兴起：</a:t>
            </a:r>
            <a:endParaRPr lang="zh-CN" altLang="en-US" sz="4400" b="1">
              <a:solidFill>
                <a:schemeClr val="tx1"/>
              </a:solidFill>
              <a:effectLst>
                <a:outerShdw blurRad="38100" dist="19050" dir="2700000" algn="tl" rotWithShape="0">
                  <a:schemeClr val="dk1">
                    <a:alpha val="40000"/>
                  </a:schemeClr>
                </a:outerShdw>
              </a:effectLst>
            </a:endParaRPr>
          </a:p>
        </p:txBody>
      </p:sp>
      <p:graphicFrame>
        <p:nvGraphicFramePr>
          <p:cNvPr id="63492" name="对象 14339"/>
          <p:cNvGraphicFramePr/>
          <p:nvPr/>
        </p:nvGraphicFramePr>
        <p:xfrm>
          <a:off x="5843588" y="1920558"/>
          <a:ext cx="2717800" cy="3094037"/>
        </p:xfrm>
        <a:graphic>
          <a:graphicData uri="http://schemas.openxmlformats.org/presentationml/2006/ole">
            <mc:AlternateContent xmlns:mc="http://schemas.openxmlformats.org/markup-compatibility/2006">
              <mc:Choice xmlns:v="urn:schemas-microsoft-com:vml" Requires="v">
                <p:oleObj spid="_x0000_s3078" name="" r:id="rId2" imgW="2646045" imgH="4036695" progId="Paint.Picture">
                  <p:embed/>
                </p:oleObj>
              </mc:Choice>
              <mc:Fallback>
                <p:oleObj name="" r:id="rId2" imgW="2646045" imgH="4036695" progId="Paint.Picture">
                  <p:embed/>
                  <p:pic>
                    <p:nvPicPr>
                      <p:cNvPr id="0" name="图片 3077"/>
                      <p:cNvPicPr/>
                      <p:nvPr/>
                    </p:nvPicPr>
                    <p:blipFill>
                      <a:blip r:embed="rId3"/>
                      <a:stretch>
                        <a:fillRect/>
                      </a:stretch>
                    </p:blipFill>
                    <p:spPr>
                      <a:xfrm>
                        <a:off x="5843588" y="1920558"/>
                        <a:ext cx="2717800" cy="3094037"/>
                      </a:xfrm>
                      <a:prstGeom prst="rect">
                        <a:avLst/>
                      </a:prstGeom>
                      <a:noFill/>
                      <a:ln w="76200" cap="flat" cmpd="tri">
                        <a:solidFill>
                          <a:schemeClr val="tx1"/>
                        </a:solidFill>
                        <a:prstDash val="solid"/>
                        <a:miter/>
                        <a:headEnd type="none" w="med" len="med"/>
                        <a:tailEnd type="none" w="med" len="med"/>
                      </a:ln>
                    </p:spPr>
                  </p:pic>
                </p:oleObj>
              </mc:Fallback>
            </mc:AlternateContent>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32" fill="hold" nodeType="clickEffect">
                                  <p:stCondLst>
                                    <p:cond delay="0"/>
                                  </p:stCondLst>
                                  <p:childTnLst>
                                    <p:set>
                                      <p:cBhvr>
                                        <p:cTn id="11" dur="500" fill="hold">
                                          <p:stCondLst>
                                            <p:cond delay="0"/>
                                          </p:stCondLst>
                                        </p:cTn>
                                        <p:tgtEl>
                                          <p:spTgt spid="21508"/>
                                        </p:tgtEl>
                                        <p:attrNameLst>
                                          <p:attrName>style.visibility</p:attrName>
                                        </p:attrNameLst>
                                      </p:cBhvr>
                                      <p:to>
                                        <p:strVal val="visible"/>
                                      </p:to>
                                    </p:set>
                                    <p:animEffect transition="in" filter="box(out)">
                                      <p:cBhvr>
                                        <p:cTn id="12" dur="500"/>
                                        <p:tgtEl>
                                          <p:spTgt spid="21508"/>
                                        </p:tgtEl>
                                      </p:cBhvr>
                                    </p:animEffect>
                                  </p:childTnLst>
                                </p:cTn>
                              </p:par>
                              <p:par>
                                <p:cTn id="13" presetID="3" presetClass="entr" presetSubtype="10" fill="hold" nodeType="withEffect">
                                  <p:stCondLst>
                                    <p:cond delay="0"/>
                                  </p:stCondLst>
                                  <p:childTnLst>
                                    <p:set>
                                      <p:cBhvr>
                                        <p:cTn id="14" dur="500" fill="hold">
                                          <p:stCondLst>
                                            <p:cond delay="0"/>
                                          </p:stCondLst>
                                        </p:cTn>
                                        <p:tgtEl>
                                          <p:spTgt spid="63492"/>
                                        </p:tgtEl>
                                        <p:attrNameLst>
                                          <p:attrName>style.visibility</p:attrName>
                                        </p:attrNameLst>
                                      </p:cBhvr>
                                      <p:to>
                                        <p:strVal val="visible"/>
                                      </p:to>
                                    </p:set>
                                    <p:animEffect transition="in" filter="blinds(horizontal)">
                                      <p:cBhvr>
                                        <p:cTn id="15" dur="500"/>
                                        <p:tgtEl>
                                          <p:spTgt spid="63492"/>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linds(horizontal)">
                                      <p:cBhvr>
                                        <p:cTn id="2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143365" name="Text Box 5"/>
          <p:cNvSpPr txBox="1">
            <a:spLocks noChangeArrowheads="1"/>
          </p:cNvSpPr>
          <p:nvPr/>
        </p:nvSpPr>
        <p:spPr bwMode="auto">
          <a:xfrm>
            <a:off x="817880" y="4892040"/>
            <a:ext cx="10662285" cy="1373505"/>
          </a:xfrm>
          <a:prstGeom prst="rect">
            <a:avLst/>
          </a:prstGeom>
          <a:noFill/>
          <a:ln>
            <a:noFill/>
          </a:ln>
          <a:effectLst/>
        </p:spPr>
        <p:txBody>
          <a:bodyPr wrap="square">
            <a:spAutoFit/>
          </a:bodyPr>
          <a:p>
            <a:pPr marR="0" defTabSz="914400" fontAlgn="auto">
              <a:lnSpc>
                <a:spcPts val="5000"/>
              </a:lnSpc>
              <a:spcBef>
                <a:spcPts val="0"/>
              </a:spcBef>
              <a:buNone/>
            </a:pPr>
            <a:r>
              <a:rPr kumimoji="0" lang="zh-CN" altLang="en-US" sz="4000" b="1" kern="1200" cap="none" spc="0" normalizeH="0" baseline="0" noProof="1" dirty="0">
                <a:solidFill>
                  <a:srgbClr val="FF0000"/>
                </a:solidFill>
                <a:effectLst>
                  <a:outerShdw blurRad="38100" dist="38100" dir="2700000">
                    <a:srgbClr val="C0C0C0"/>
                  </a:outerShdw>
                </a:effectLst>
                <a:latin typeface="Calibri" panose="020F0502020204030204" charset="0"/>
                <a:ea typeface="黑体" panose="02010609060101010101" pitchFamily="49" charset="-122"/>
                <a:cs typeface="+mn-cs"/>
                <a:sym typeface="+mn-ea"/>
              </a:rPr>
              <a:t>人类历史上第一个</a:t>
            </a:r>
            <a:r>
              <a:rPr lang="zh-CN" altLang="en-US" sz="4000" b="1" dirty="0">
                <a:solidFill>
                  <a:srgbClr val="FF0000"/>
                </a:solidFill>
                <a:effectLst>
                  <a:outerShdw blurRad="38100" dist="38100" dir="2700000">
                    <a:srgbClr val="C0C0C0"/>
                  </a:outerShdw>
                </a:effectLst>
                <a:latin typeface="Calibri" panose="020F0502020204030204" charset="0"/>
                <a:ea typeface="黑体" panose="02010609060101010101" pitchFamily="49" charset="-122"/>
                <a:sym typeface="+mn-ea"/>
              </a:rPr>
              <a:t>无产阶级政权：</a:t>
            </a:r>
            <a:endParaRPr lang="zh-CN" altLang="en-US" sz="4000" b="1" dirty="0">
              <a:solidFill>
                <a:srgbClr val="FF0000"/>
              </a:solidFill>
              <a:effectLst>
                <a:outerShdw blurRad="38100" dist="38100" dir="2700000">
                  <a:srgbClr val="C0C0C0"/>
                </a:outerShdw>
              </a:effectLst>
              <a:latin typeface="Calibri" panose="020F0502020204030204" charset="0"/>
              <a:ea typeface="黑体" panose="02010609060101010101" pitchFamily="49" charset="-122"/>
              <a:sym typeface="+mn-ea"/>
            </a:endParaRPr>
          </a:p>
          <a:p>
            <a:pPr marR="0" defTabSz="914400" fontAlgn="auto">
              <a:lnSpc>
                <a:spcPts val="5000"/>
              </a:lnSpc>
              <a:spcBef>
                <a:spcPts val="0"/>
              </a:spcBef>
              <a:buNone/>
            </a:pPr>
            <a:r>
              <a:rPr kumimoji="0" lang="zh-CN" altLang="en-US" sz="4000" b="1" kern="1200" cap="none" spc="0" normalizeH="0" baseline="0" noProof="1" dirty="0">
                <a:solidFill>
                  <a:srgbClr val="FF0000"/>
                </a:solidFill>
                <a:effectLst>
                  <a:outerShdw blurRad="38100" dist="38100" dir="2700000">
                    <a:srgbClr val="C0C0C0"/>
                  </a:outerShdw>
                </a:effectLst>
                <a:latin typeface="Calibri" panose="020F0502020204030204" charset="0"/>
                <a:ea typeface="黑体" panose="02010609060101010101" pitchFamily="49" charset="-122"/>
                <a:cs typeface="+mn-cs"/>
                <a:sym typeface="+mn-ea"/>
              </a:rPr>
              <a:t>                                                    巴黎公社</a:t>
            </a:r>
            <a:endParaRPr kumimoji="0" lang="zh-CN" altLang="en-US" sz="4000" b="1" kern="1200" cap="none" spc="0" normalizeH="0" baseline="0" noProof="1" dirty="0">
              <a:solidFill>
                <a:srgbClr val="FF0000"/>
              </a:solidFill>
              <a:effectLst>
                <a:outerShdw blurRad="38100" dist="38100" dir="2700000">
                  <a:srgbClr val="C0C0C0"/>
                </a:outerShdw>
              </a:effectLst>
              <a:latin typeface="Calibri" panose="020F0502020204030204" charset="0"/>
              <a:ea typeface="黑体" panose="02010609060101010101" pitchFamily="49" charset="-122"/>
              <a:cs typeface="+mn-cs"/>
              <a:sym typeface="+mn-ea"/>
            </a:endParaRPr>
          </a:p>
        </p:txBody>
      </p:sp>
      <p:pic>
        <p:nvPicPr>
          <p:cNvPr id="5" name="图片 4"/>
          <p:cNvPicPr>
            <a:picLocks noChangeAspect="1"/>
          </p:cNvPicPr>
          <p:nvPr/>
        </p:nvPicPr>
        <p:blipFill>
          <a:blip r:embed="rId1"/>
          <a:stretch>
            <a:fillRect/>
          </a:stretch>
        </p:blipFill>
        <p:spPr>
          <a:xfrm>
            <a:off x="149860" y="311785"/>
            <a:ext cx="5801995" cy="4314825"/>
          </a:xfrm>
          <a:prstGeom prst="rect">
            <a:avLst/>
          </a:prstGeom>
        </p:spPr>
      </p:pic>
      <p:pic>
        <p:nvPicPr>
          <p:cNvPr id="4" name="图片 3"/>
          <p:cNvPicPr>
            <a:picLocks noChangeAspect="1"/>
          </p:cNvPicPr>
          <p:nvPr/>
        </p:nvPicPr>
        <p:blipFill>
          <a:blip r:embed="rId2"/>
          <a:stretch>
            <a:fillRect/>
          </a:stretch>
        </p:blipFill>
        <p:spPr>
          <a:xfrm>
            <a:off x="6123940" y="311785"/>
            <a:ext cx="5843270" cy="429641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143365"/>
                                        </p:tgtEl>
                                        <p:attrNameLst>
                                          <p:attrName>style.visibility</p:attrName>
                                        </p:attrNameLst>
                                      </p:cBhvr>
                                      <p:to>
                                        <p:strVal val="visible"/>
                                      </p:to>
                                    </p:set>
                                    <p:animEffect transition="in" filter="checkerboard(across)">
                                      <p:cBhvr>
                                        <p:cTn id="7" dur="500"/>
                                        <p:tgtEl>
                                          <p:spTgt spid="1433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365" grpId="0" bldLvl="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1248410" y="824865"/>
            <a:ext cx="8855710" cy="4399915"/>
          </a:xfrm>
          <a:prstGeom prst="rect">
            <a:avLst/>
          </a:prstGeom>
          <a:noFill/>
        </p:spPr>
        <p:txBody>
          <a:bodyPr wrap="square" rtlCol="0" anchor="t">
            <a:spAutoFit/>
          </a:bodyPr>
          <a:p>
            <a:r>
              <a:rPr lang="zh-CN" altLang="en-US" sz="4000" b="1"/>
              <a:t>工业革命以来，世界人口增长速度明显加快的根本原因是       </a:t>
            </a:r>
            <a:r>
              <a:rPr lang="zh-CN" altLang="en-US" sz="4000" b="1">
                <a:sym typeface="+mn-ea"/>
              </a:rPr>
              <a:t>[     ]</a:t>
            </a:r>
            <a:endParaRPr lang="zh-CN" altLang="en-US" sz="4000" b="1"/>
          </a:p>
          <a:p>
            <a:endParaRPr lang="zh-CN" altLang="en-US" sz="4000" b="1"/>
          </a:p>
          <a:p>
            <a:r>
              <a:rPr lang="zh-CN" altLang="en-US" sz="4000" b="1"/>
              <a:t>A．人口出生率低</a:t>
            </a:r>
            <a:endParaRPr lang="zh-CN" altLang="en-US" sz="4000" b="1"/>
          </a:p>
          <a:p>
            <a:r>
              <a:rPr lang="zh-CN" altLang="en-US" sz="4000" b="1"/>
              <a:t>B．人口死亡率高</a:t>
            </a:r>
            <a:endParaRPr lang="zh-CN" altLang="en-US" sz="4000" b="1"/>
          </a:p>
          <a:p>
            <a:r>
              <a:rPr lang="zh-CN" altLang="en-US" sz="4000" b="1"/>
              <a:t>C．人口自然增长率低</a:t>
            </a:r>
            <a:endParaRPr lang="zh-CN" altLang="en-US" sz="4000" b="1"/>
          </a:p>
          <a:p>
            <a:r>
              <a:rPr lang="zh-CN" altLang="en-US" sz="4000" b="1"/>
              <a:t>D．社会生产力水平提高</a:t>
            </a:r>
            <a:endParaRPr lang="zh-CN" altLang="en-US" sz="4000" b="1"/>
          </a:p>
        </p:txBody>
      </p:sp>
      <p:sp>
        <p:nvSpPr>
          <p:cNvPr id="6" name="矩形 5"/>
          <p:cNvSpPr/>
          <p:nvPr/>
        </p:nvSpPr>
        <p:spPr>
          <a:xfrm>
            <a:off x="6756400" y="1246505"/>
            <a:ext cx="759460" cy="1198880"/>
          </a:xfrm>
          <a:prstGeom prst="rect">
            <a:avLst/>
          </a:prstGeom>
          <a:noFill/>
          <a:ln>
            <a:noFill/>
          </a:ln>
        </p:spPr>
        <p:txBody>
          <a:bodyPr wrap="none" rtlCol="0" anchor="t">
            <a:spAutoFit/>
          </a:bodyPr>
          <a:p>
            <a:pPr algn="ctr"/>
            <a:r>
              <a:rPr lang="en-US" altLang="zh-CN" sz="7200" b="1">
                <a:ln w="22225">
                  <a:solidFill>
                    <a:schemeClr val="accent2"/>
                  </a:solidFill>
                  <a:prstDash val="solid"/>
                </a:ln>
                <a:solidFill>
                  <a:schemeClr val="accent2">
                    <a:lumMod val="40000"/>
                    <a:lumOff val="60000"/>
                  </a:schemeClr>
                </a:solidFill>
                <a:effectLst/>
              </a:rPr>
              <a:t>D</a:t>
            </a:r>
            <a:endParaRPr lang="en-US" altLang="zh-CN" sz="7200" b="1">
              <a:ln w="22225">
                <a:solidFill>
                  <a:schemeClr val="accent2"/>
                </a:solidFill>
                <a:prstDash val="solid"/>
              </a:ln>
              <a:solidFill>
                <a:schemeClr val="accent2">
                  <a:lumMod val="40000"/>
                  <a:lumOff val="60000"/>
                </a:schemeClr>
              </a:solidFill>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文本框 3"/>
          <p:cNvSpPr txBox="1"/>
          <p:nvPr/>
        </p:nvSpPr>
        <p:spPr>
          <a:xfrm>
            <a:off x="116205" y="327025"/>
            <a:ext cx="12003405" cy="3322955"/>
          </a:xfrm>
          <a:prstGeom prst="rect">
            <a:avLst/>
          </a:prstGeom>
          <a:noFill/>
        </p:spPr>
        <p:txBody>
          <a:bodyPr wrap="square" rtlCol="0" anchor="t">
            <a:spAutoFit/>
            <a:scene3d>
              <a:camera prst="orthographicFront"/>
              <a:lightRig rig="threePt" dir="t"/>
            </a:scene3d>
          </a:bodyPr>
          <a:p>
            <a:r>
              <a:rPr lang="en-US" altLang="zh-CN" sz="3600" b="1">
                <a:solidFill>
                  <a:schemeClr val="tx1"/>
                </a:solidFill>
                <a:effectLst>
                  <a:outerShdw blurRad="38100" dist="19050" dir="2700000" algn="tl" rotWithShape="0">
                    <a:schemeClr val="dk1">
                      <a:alpha val="40000"/>
                    </a:schemeClr>
                  </a:outerShdw>
                </a:effectLst>
              </a:rPr>
              <a:t> </a:t>
            </a:r>
            <a:r>
              <a:rPr lang="en-US" altLang="zh-CN" sz="4000" b="1">
                <a:solidFill>
                  <a:srgbClr val="C00000"/>
                </a:solidFill>
                <a:effectLst>
                  <a:outerShdw blurRad="38100" dist="19050" dir="2700000" algn="tl" rotWithShape="0">
                    <a:schemeClr val="dk1">
                      <a:alpha val="40000"/>
                    </a:schemeClr>
                  </a:outerShdw>
                </a:effectLst>
              </a:rPr>
              <a:t> </a:t>
            </a:r>
            <a:r>
              <a:rPr lang="en-US" altLang="zh-CN" sz="6000" b="1">
                <a:solidFill>
                  <a:srgbClr val="C00000"/>
                </a:solidFill>
                <a:effectLst>
                  <a:outerShdw blurRad="38100" dist="19050" dir="2700000" algn="tl" rotWithShape="0">
                    <a:schemeClr val="dk1">
                      <a:alpha val="40000"/>
                    </a:schemeClr>
                  </a:outerShdw>
                </a:effectLst>
                <a:latin typeface="方正隶变简体" panose="03000509000000000000" charset="-122"/>
                <a:ea typeface="方正隶变简体" panose="03000509000000000000" charset="-122"/>
                <a:cs typeface="方正隶变简体" panose="03000509000000000000" charset="-122"/>
              </a:rPr>
              <a:t> </a:t>
            </a:r>
            <a:r>
              <a:rPr lang="zh-CN" altLang="zh-CN" sz="6000" b="1">
                <a:solidFill>
                  <a:srgbClr val="C00000"/>
                </a:solidFill>
                <a:effectLst>
                  <a:outerShdw blurRad="38100" dist="19050" dir="2700000" algn="tl" rotWithShape="0">
                    <a:schemeClr val="dk1">
                      <a:alpha val="40000"/>
                    </a:schemeClr>
                  </a:outerShdw>
                </a:effectLst>
                <a:latin typeface="方正隶变简体" panose="03000509000000000000" charset="-122"/>
                <a:ea typeface="方正隶变简体" panose="03000509000000000000" charset="-122"/>
                <a:cs typeface="方正隶变简体" panose="03000509000000000000" charset="-122"/>
              </a:rPr>
              <a:t>讨论</a:t>
            </a:r>
            <a:r>
              <a:rPr lang="zh-CN" altLang="en-US" sz="6600" b="1">
                <a:solidFill>
                  <a:srgbClr val="C00000"/>
                </a:solidFill>
                <a:effectLst>
                  <a:outerShdw blurRad="38100" dist="19050" dir="2700000" algn="tl" rotWithShape="0">
                    <a:schemeClr val="dk1">
                      <a:alpha val="40000"/>
                    </a:schemeClr>
                  </a:outerShdw>
                </a:effectLst>
                <a:latin typeface="方正隶变简体" panose="03000509000000000000" charset="-122"/>
                <a:ea typeface="方正隶变简体" panose="03000509000000000000" charset="-122"/>
                <a:cs typeface="方正隶变简体" panose="03000509000000000000" charset="-122"/>
                <a:sym typeface="+mn-ea"/>
              </a:rPr>
              <a:t>：</a:t>
            </a:r>
            <a:r>
              <a:rPr lang="en-US" altLang="zh-CN" sz="3600" b="1">
                <a:solidFill>
                  <a:schemeClr val="tx1"/>
                </a:solidFill>
                <a:effectLst>
                  <a:outerShdw blurRad="38100" dist="19050" dir="2700000" algn="tl" rotWithShape="0">
                    <a:schemeClr val="dk1">
                      <a:alpha val="40000"/>
                    </a:schemeClr>
                  </a:outerShdw>
                </a:effectLst>
              </a:rPr>
              <a:t>   </a:t>
            </a:r>
            <a:r>
              <a:rPr lang="zh-CN" altLang="en-US" sz="3600" b="1">
                <a:solidFill>
                  <a:schemeClr val="tx1"/>
                </a:solidFill>
                <a:effectLst>
                  <a:outerShdw blurRad="38100" dist="19050" dir="2700000" algn="tl" rotWithShape="0">
                    <a:schemeClr val="dk1">
                      <a:alpha val="40000"/>
                    </a:schemeClr>
                  </a:outerShdw>
                </a:effectLst>
              </a:rPr>
              <a:t>2017年，人类历史走到了关键节点。世界正处于大发展大变革大调整时期，同时面临的不稳定性不确定性突出。你认为当今世界存在着哪些影响人类发展的问题？我们中国要怎样做才能应对这些问题？</a:t>
            </a:r>
            <a:endParaRPr lang="zh-CN" altLang="en-US" sz="3600" b="1">
              <a:solidFill>
                <a:schemeClr val="tx1"/>
              </a:solidFill>
              <a:effectLst>
                <a:outerShdw blurRad="38100" dist="19050" dir="2700000" algn="tl" rotWithShape="0">
                  <a:schemeClr val="dk1">
                    <a:alpha val="40000"/>
                  </a:schemeClr>
                </a:outerShdw>
              </a:effectLst>
            </a:endParaRPr>
          </a:p>
          <a:p>
            <a:endParaRPr lang="zh-CN" altLang="en-US" sz="3600" b="1">
              <a:solidFill>
                <a:schemeClr val="tx1"/>
              </a:solidFill>
              <a:effectLst>
                <a:outerShdw blurRad="38100" dist="19050" dir="2700000" algn="tl" rotWithShape="0">
                  <a:schemeClr val="dk1">
                    <a:alpha val="40000"/>
                  </a:schemeClr>
                </a:outerShdw>
              </a:effectLst>
            </a:endParaRPr>
          </a:p>
        </p:txBody>
      </p:sp>
      <p:sp>
        <p:nvSpPr>
          <p:cNvPr id="2" name="文本框 1"/>
          <p:cNvSpPr txBox="1"/>
          <p:nvPr/>
        </p:nvSpPr>
        <p:spPr>
          <a:xfrm>
            <a:off x="415290" y="3217545"/>
            <a:ext cx="10652125" cy="3415030"/>
          </a:xfrm>
          <a:prstGeom prst="rect">
            <a:avLst/>
          </a:prstGeom>
          <a:noFill/>
        </p:spPr>
        <p:txBody>
          <a:bodyPr wrap="none" rtlCol="0" anchor="t">
            <a:spAutoFit/>
          </a:bodyPr>
          <a:p>
            <a:pPr algn="l"/>
            <a:r>
              <a:rPr lang="en-US" altLang="zh-CN" sz="3600" b="1">
                <a:effectLst>
                  <a:outerShdw blurRad="38100" dist="19050" dir="2700000" algn="tl" rotWithShape="0">
                    <a:schemeClr val="dk1">
                      <a:alpha val="40000"/>
                    </a:schemeClr>
                  </a:outerShdw>
                </a:effectLst>
                <a:sym typeface="+mn-ea"/>
              </a:rPr>
              <a:t>     </a:t>
            </a:r>
            <a:r>
              <a:rPr lang="en-US" altLang="zh-CN" sz="3600" b="1">
                <a:solidFill>
                  <a:srgbClr val="002060"/>
                </a:solidFill>
                <a:effectLst>
                  <a:outerShdw blurRad="38100" dist="19050" dir="2700000" algn="tl" rotWithShape="0">
                    <a:schemeClr val="dk1">
                      <a:alpha val="40000"/>
                    </a:schemeClr>
                  </a:outerShdw>
                </a:effectLst>
                <a:sym typeface="+mn-ea"/>
              </a:rPr>
              <a:t>  </a:t>
            </a:r>
            <a:r>
              <a:rPr lang="zh-CN" altLang="en-US" sz="3600" b="1">
                <a:solidFill>
                  <a:srgbClr val="002060"/>
                </a:solidFill>
                <a:effectLst>
                  <a:outerShdw blurRad="38100" dist="19050" dir="2700000" algn="tl" rotWithShape="0">
                    <a:schemeClr val="dk1">
                      <a:alpha val="40000"/>
                    </a:schemeClr>
                  </a:outerShdw>
                </a:effectLst>
                <a:sym typeface="+mn-ea"/>
              </a:rPr>
              <a:t>问题：</a:t>
            </a:r>
            <a:r>
              <a:rPr lang="en-US" altLang="zh-CN" sz="3600" b="1">
                <a:effectLst>
                  <a:outerShdw blurRad="38100" dist="19050" dir="2700000" algn="tl" rotWithShape="0">
                    <a:schemeClr val="dk1">
                      <a:alpha val="40000"/>
                    </a:schemeClr>
                  </a:outerShdw>
                </a:effectLst>
                <a:sym typeface="+mn-ea"/>
              </a:rPr>
              <a:t> </a:t>
            </a:r>
            <a:r>
              <a:rPr lang="zh-CN" altLang="en-US" sz="3600" b="1">
                <a:solidFill>
                  <a:srgbClr val="002060"/>
                </a:solidFill>
                <a:effectLst>
                  <a:outerShdw blurRad="38100" dist="19050" dir="2700000" algn="tl" rotWithShape="0">
                    <a:schemeClr val="dk1">
                      <a:alpha val="40000"/>
                    </a:schemeClr>
                  </a:outerShdw>
                </a:effectLst>
                <a:sym typeface="+mn-ea"/>
              </a:rPr>
              <a:t>经济增长动能不足，贫富分化日益严重，</a:t>
            </a:r>
            <a:endParaRPr lang="zh-CN" altLang="en-US" sz="3600" b="1">
              <a:solidFill>
                <a:srgbClr val="002060"/>
              </a:solidFill>
              <a:effectLst>
                <a:outerShdw blurRad="38100" dist="19050" dir="2700000" algn="tl" rotWithShape="0">
                  <a:schemeClr val="dk1">
                    <a:alpha val="40000"/>
                  </a:schemeClr>
                </a:outerShdw>
              </a:effectLst>
              <a:sym typeface="+mn-ea"/>
            </a:endParaRPr>
          </a:p>
          <a:p>
            <a:pPr algn="l"/>
            <a:r>
              <a:rPr lang="zh-CN" altLang="en-US" sz="3600" b="1">
                <a:solidFill>
                  <a:srgbClr val="002060"/>
                </a:solidFill>
                <a:effectLst>
                  <a:outerShdw blurRad="38100" dist="19050" dir="2700000" algn="tl" rotWithShape="0">
                    <a:schemeClr val="dk1">
                      <a:alpha val="40000"/>
                    </a:schemeClr>
                  </a:outerShdw>
                </a:effectLst>
                <a:sym typeface="+mn-ea"/>
              </a:rPr>
              <a:t>地区热点问题此起彼伏，恐怖主义、网络安全、重</a:t>
            </a:r>
            <a:endParaRPr lang="zh-CN" altLang="en-US" sz="3600" b="1">
              <a:solidFill>
                <a:srgbClr val="002060"/>
              </a:solidFill>
              <a:effectLst>
                <a:outerShdw blurRad="38100" dist="19050" dir="2700000" algn="tl" rotWithShape="0">
                  <a:schemeClr val="dk1">
                    <a:alpha val="40000"/>
                  </a:schemeClr>
                </a:outerShdw>
              </a:effectLst>
              <a:sym typeface="+mn-ea"/>
            </a:endParaRPr>
          </a:p>
          <a:p>
            <a:pPr algn="l"/>
            <a:r>
              <a:rPr lang="zh-CN" altLang="en-US" sz="3600" b="1">
                <a:solidFill>
                  <a:srgbClr val="002060"/>
                </a:solidFill>
                <a:effectLst>
                  <a:outerShdw blurRad="38100" dist="19050" dir="2700000" algn="tl" rotWithShape="0">
                    <a:schemeClr val="dk1">
                      <a:alpha val="40000"/>
                    </a:schemeClr>
                  </a:outerShdw>
                </a:effectLst>
                <a:sym typeface="+mn-ea"/>
              </a:rPr>
              <a:t>大传染性疾病、气候变化等非传统安全威胁持续蔓</a:t>
            </a:r>
            <a:endParaRPr lang="zh-CN" altLang="en-US" sz="3600" b="1">
              <a:solidFill>
                <a:srgbClr val="002060"/>
              </a:solidFill>
              <a:effectLst>
                <a:outerShdw blurRad="38100" dist="19050" dir="2700000" algn="tl" rotWithShape="0">
                  <a:schemeClr val="dk1">
                    <a:alpha val="40000"/>
                  </a:schemeClr>
                </a:outerShdw>
              </a:effectLst>
              <a:sym typeface="+mn-ea"/>
            </a:endParaRPr>
          </a:p>
          <a:p>
            <a:pPr algn="l"/>
            <a:r>
              <a:rPr lang="zh-CN" altLang="en-US" sz="3600" b="1">
                <a:solidFill>
                  <a:srgbClr val="002060"/>
                </a:solidFill>
                <a:effectLst>
                  <a:outerShdw blurRad="38100" dist="19050" dir="2700000" algn="tl" rotWithShape="0">
                    <a:schemeClr val="dk1">
                      <a:alpha val="40000"/>
                    </a:schemeClr>
                  </a:outerShdw>
                </a:effectLst>
                <a:sym typeface="+mn-ea"/>
              </a:rPr>
              <a:t>延等等。</a:t>
            </a:r>
            <a:endParaRPr lang="zh-CN" altLang="en-US" sz="3600" b="1">
              <a:solidFill>
                <a:srgbClr val="002060"/>
              </a:solidFill>
              <a:effectLst>
                <a:outerShdw blurRad="38100" dist="19050" dir="2700000" algn="tl" rotWithShape="0">
                  <a:schemeClr val="dk1">
                    <a:alpha val="40000"/>
                  </a:schemeClr>
                </a:outerShdw>
              </a:effectLst>
              <a:sym typeface="+mn-ea"/>
            </a:endParaRPr>
          </a:p>
          <a:p>
            <a:pPr algn="l"/>
            <a:r>
              <a:rPr lang="zh-CN" altLang="en-US" sz="3600" b="1">
                <a:solidFill>
                  <a:srgbClr val="002060"/>
                </a:solidFill>
                <a:effectLst>
                  <a:outerShdw blurRad="38100" dist="19050" dir="2700000" algn="tl" rotWithShape="0">
                    <a:schemeClr val="dk1">
                      <a:alpha val="40000"/>
                    </a:schemeClr>
                  </a:outerShdw>
                </a:effectLst>
                <a:sym typeface="+mn-ea"/>
              </a:rPr>
              <a:t>     应对：坚持改革开放；实施可持续发展战略；</a:t>
            </a:r>
            <a:endParaRPr lang="zh-CN" altLang="en-US" sz="3600" b="1">
              <a:solidFill>
                <a:srgbClr val="002060"/>
              </a:solidFill>
              <a:effectLst>
                <a:outerShdw blurRad="38100" dist="19050" dir="2700000" algn="tl" rotWithShape="0">
                  <a:schemeClr val="dk1">
                    <a:alpha val="40000"/>
                  </a:schemeClr>
                </a:outerShdw>
              </a:effectLst>
              <a:sym typeface="+mn-ea"/>
            </a:endParaRPr>
          </a:p>
          <a:p>
            <a:pPr algn="l"/>
            <a:r>
              <a:rPr lang="zh-CN" altLang="en-US" sz="3600" b="1">
                <a:solidFill>
                  <a:srgbClr val="002060"/>
                </a:solidFill>
                <a:effectLst>
                  <a:outerShdw blurRad="38100" dist="19050" dir="2700000" algn="tl" rotWithShape="0">
                    <a:schemeClr val="dk1">
                      <a:alpha val="40000"/>
                    </a:schemeClr>
                  </a:outerShdw>
                </a:effectLst>
                <a:sym typeface="+mn-ea"/>
              </a:rPr>
              <a:t>积极发展全球伙伴关系，推进大国协调和合作</a:t>
            </a:r>
            <a:r>
              <a:rPr lang="en-US" altLang="zh-CN" sz="3600" b="1">
                <a:solidFill>
                  <a:srgbClr val="002060"/>
                </a:solidFill>
                <a:effectLst>
                  <a:outerShdw blurRad="38100" dist="19050" dir="2700000" algn="tl" rotWithShape="0">
                    <a:schemeClr val="dk1">
                      <a:alpha val="40000"/>
                    </a:schemeClr>
                  </a:outerShdw>
                </a:effectLst>
                <a:sym typeface="+mn-ea"/>
              </a:rPr>
              <a:t>……</a:t>
            </a:r>
            <a:endParaRPr lang="en-US" altLang="zh-CN" sz="3600" b="1">
              <a:solidFill>
                <a:srgbClr val="002060"/>
              </a:solidFill>
              <a:effectLst>
                <a:outerShdw blurRad="38100" dist="19050" dir="2700000" algn="tl" rotWithShape="0">
                  <a:schemeClr val="dk1">
                    <a:alpha val="40000"/>
                  </a:schemeClr>
                </a:outerShdw>
              </a:effectLst>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4" name="矩形 3"/>
          <p:cNvSpPr/>
          <p:nvPr/>
        </p:nvSpPr>
        <p:spPr>
          <a:xfrm>
            <a:off x="2039620" y="1936750"/>
            <a:ext cx="7235825" cy="1861185"/>
          </a:xfrm>
          <a:prstGeom prst="rect">
            <a:avLst/>
          </a:prstGeom>
          <a:noFill/>
          <a:ln>
            <a:noFill/>
          </a:ln>
        </p:spPr>
        <p:txBody>
          <a:bodyPr wrap="square" rtlCol="0" anchor="t">
            <a:spAutoFit/>
          </a:bodyPr>
          <a:p>
            <a:pPr algn="ctr"/>
            <a:r>
              <a:rPr lang="zh-CN" altLang="en-US" sz="11500" b="1">
                <a:ln w="13462">
                  <a:solidFill>
                    <a:schemeClr val="bg1"/>
                  </a:solidFill>
                  <a:prstDash val="solid"/>
                </a:ln>
                <a:solidFill>
                  <a:srgbClr val="C00000"/>
                </a:solidFill>
                <a:effectLst>
                  <a:outerShdw dist="38100" dir="2700000" algn="bl" rotWithShape="0">
                    <a:schemeClr val="accent5"/>
                  </a:outerShdw>
                </a:effectLst>
              </a:rPr>
              <a:t>再   见</a:t>
            </a:r>
            <a:endParaRPr lang="zh-CN" altLang="en-US" sz="11500" b="1">
              <a:ln w="13462">
                <a:solidFill>
                  <a:schemeClr val="bg1"/>
                </a:solidFill>
                <a:prstDash val="solid"/>
              </a:ln>
              <a:solidFill>
                <a:srgbClr val="C00000"/>
              </a:solidFill>
              <a:effectLst>
                <a:outerShdw dist="38100" dir="2700000" algn="bl" rotWithShape="0">
                  <a:schemeClr val="accent5"/>
                </a:outerShdw>
              </a:effectLst>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2560</Words>
  <PresentationFormat>宽屏</PresentationFormat>
  <Paragraphs>203</Paragraphs>
  <Slides>21</Slides>
  <Notes>0</Notes>
  <HiddenSlides>0</HiddenSlides>
  <MMClips>0</MMClips>
  <ScaleCrop>false</ScaleCrop>
  <HeadingPairs>
    <vt:vector size="8" baseType="variant">
      <vt:variant>
        <vt:lpstr>已用的字体</vt:lpstr>
      </vt:variant>
      <vt:variant>
        <vt:i4>9</vt:i4>
      </vt:variant>
      <vt:variant>
        <vt:lpstr>主题</vt:lpstr>
      </vt:variant>
      <vt:variant>
        <vt:i4>1</vt:i4>
      </vt:variant>
      <vt:variant>
        <vt:lpstr>嵌入 OLE 服务器</vt:lpstr>
      </vt:variant>
      <vt:variant>
        <vt:i4>1</vt:i4>
      </vt:variant>
      <vt:variant>
        <vt:lpstr>幻灯片标题</vt:lpstr>
      </vt:variant>
      <vt:variant>
        <vt:i4>21</vt:i4>
      </vt:variant>
    </vt:vector>
  </HeadingPairs>
  <TitlesOfParts>
    <vt:vector size="32" baseType="lpstr">
      <vt:lpstr>Arial</vt:lpstr>
      <vt:lpstr>宋体</vt:lpstr>
      <vt:lpstr>Wingdings</vt:lpstr>
      <vt:lpstr>微软雅黑</vt:lpstr>
      <vt:lpstr>Calibri</vt:lpstr>
      <vt:lpstr>Arial Unicode MS</vt:lpstr>
      <vt:lpstr>Calibri Light</vt:lpstr>
      <vt:lpstr>黑体</vt:lpstr>
      <vt:lpstr>方正隶变简体</vt:lpstr>
      <vt:lpstr>Office 主题</vt:lpstr>
      <vt:lpstr>Paint.Picture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对经济结构： 农业比重下降，工业比重上升，人类由农业社会向工业社会过渡</vt:lpstr>
      <vt:lpstr>工业革命与城市化关系：</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dcterms:created xsi:type="dcterms:W3CDTF">2018-10-08T12:18:00Z</dcterms:created>
  <dcterms:modified xsi:type="dcterms:W3CDTF">2018-10-15T13:07:25Z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2052-10.1.0.7520</vt:lpwstr>
  </property>
</Properties>
</file>