
<file path=[Content_Types].xml><?xml version="1.0" encoding="utf-8"?>
<Types xmlns="http://schemas.openxmlformats.org/package/2006/content-types">
  <Default Extension="rels" ContentType="application/vnd.openxmlformats-package.relationships+xml"/>
  <Default Extension="jpeg" ContentType="image/jpeg"/>
  <Default Extension="emf" ContentType="image/x-emf"/>
  <Default Extension="wdp" ContentType="image/vnd.ms-photo"/>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17.6-->
<p:presentation xmlns:r="http://schemas.openxmlformats.org/officeDocument/2006/relationships" xmlns:a="http://schemas.openxmlformats.org/drawingml/2006/main" xmlns:p="http://schemas.openxmlformats.org/presentationml/2006/main">
  <p:sldMasterIdLst>
    <p:sldMasterId id="2147483648" r:id="rId1"/>
  </p:sldMasterIdLst>
  <p:notesMasterIdLst>
    <p:notesMasterId r:id="rId2"/>
  </p:notesMasterIdLst>
  <p:sldIdLst>
    <p:sldId id="289" r:id="rId3"/>
    <p:sldId id="297" r:id="rId4"/>
    <p:sldId id="295" r:id="rId5"/>
    <p:sldId id="323" r:id="rId6"/>
    <p:sldId id="293" r:id="rId7"/>
    <p:sldId id="339" r:id="rId8"/>
    <p:sldId id="325" r:id="rId9"/>
    <p:sldId id="327" r:id="rId10"/>
    <p:sldId id="340" r:id="rId11"/>
    <p:sldId id="306" r:id="rId12"/>
    <p:sldId id="333" r:id="rId13"/>
    <p:sldId id="318" r:id="rId14"/>
    <p:sldId id="366" r:id="rId15"/>
    <p:sldId id="361" r:id="rId16"/>
    <p:sldId id="368" r:id="rId17"/>
    <p:sldId id="334" r:id="rId18"/>
    <p:sldId id="367" r:id="rId19"/>
    <p:sldId id="362" r:id="rId20"/>
    <p:sldId id="363" r:id="rId21"/>
    <p:sldId id="369" r:id="rId22"/>
    <p:sldId id="371" r:id="rId23"/>
    <p:sldId id="308" r:id="rId24"/>
    <p:sldId id="372" r:id="rId25"/>
    <p:sldId id="316" r:id="rId26"/>
    <p:sldId id="317" r:id="rId27"/>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8CBAD"/>
    <a:srgbClr val="181717"/>
    <a:srgbClr val="FFFFFF"/>
    <a:srgbClr val="404040"/>
    <a:srgbClr val="FFC000"/>
    <a:srgbClr val="3B3838"/>
    <a:srgbClr val="843C0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032" autoAdjust="0"/>
    <p:restoredTop sz="94601" autoAdjust="0"/>
  </p:normalViewPr>
  <p:slideViewPr>
    <p:cSldViewPr snapToGrid="0" showGuides="1">
      <p:cViewPr varScale="1">
        <p:scale>
          <a:sx n="81" d="100"/>
          <a:sy n="81" d="100"/>
        </p:scale>
        <p:origin x="528" y="67"/>
      </p:cViewPr>
      <p:guideLst>
        <p:guide orient="horz" pos="2160"/>
        <p:guide pos="3840"/>
      </p:guideLst>
    </p:cSldViewPr>
  </p:slideViewPr>
  <p:notesTextViewPr>
    <p:cViewPr>
      <p:scale>
        <a:sx n="1" d="1"/>
        <a:sy n="1" d="1"/>
      </p:scale>
      <p:origin x="0" y="0"/>
    </p:cViewPr>
  </p:notesTextViewPr>
  <p:sorterViewPr>
    <p:cViewPr varScale="1">
      <p:scale>
        <a:sx n="100" d="100"/>
        <a:sy n="100" d="100"/>
      </p:scale>
      <p:origin x="0" y="0"/>
    </p:cViewPr>
  </p:sorter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 Type="http://schemas.openxmlformats.org/officeDocument/2006/relationships/notesMaster" Target="notesMasters/notesMaster1.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tags" Target="tags/tag1.xml" /><Relationship Id="rId29" Type="http://schemas.openxmlformats.org/officeDocument/2006/relationships/presProps" Target="presProps.xml" /><Relationship Id="rId3" Type="http://schemas.openxmlformats.org/officeDocument/2006/relationships/slide" Target="slides/slide1.xml" /><Relationship Id="rId30" Type="http://schemas.openxmlformats.org/officeDocument/2006/relationships/viewProps" Target="viewProps.xml" /><Relationship Id="rId31" Type="http://schemas.openxmlformats.org/officeDocument/2006/relationships/theme" Target="theme/theme1.xml" /><Relationship Id="rId32" Type="http://schemas.openxmlformats.org/officeDocument/2006/relationships/tableStyles" Target="tableStyles.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CDCF0C4-90D5-4892-9636-0C2BDCC8D0C1}" type="datetimeFigureOut">
              <a:rPr lang="zh-CN" altLang="en-US" smtClean="0"/>
              <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13059E1-8F2B-4D37-A1B5-A047DA8DE7F0}" type="slidenum">
              <a:rPr lang="zh-CN" altLang="en-US" smtClean="0"/>
              <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image" Target="../media/image1.emf" /><Relationship Id="rId2"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image" Target="../media/image1.emf" /><Relationship Id="rId2" Type="http://schemas.openxmlformats.org/officeDocument/2006/relationships/slideMaster" Target="../slideMasters/slideMaster1.xml" /></Relationships>
</file>

<file path=ppt/slideLayouts/_rels/slideLayout1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4.xml.rels>&#65279;<?xml version="1.0" encoding="utf-8" standalone="yes"?><Relationships xmlns="http://schemas.openxmlformats.org/package/2006/relationships"><Relationship Id="rId1" Type="http://schemas.openxmlformats.org/officeDocument/2006/relationships/image" Target="../media/image1.emf" /><Relationship Id="rId2" Type="http://schemas.openxmlformats.org/officeDocument/2006/relationships/slideMaster" Target="../slideMasters/slideMaster1.xml" /></Relationships>
</file>

<file path=ppt/slideLayouts/_rels/slideLayout15.xml.rels>&#65279;<?xml version="1.0" encoding="utf-8" standalone="yes"?><Relationships xmlns="http://schemas.openxmlformats.org/package/2006/relationships"><Relationship Id="rId1" Type="http://schemas.openxmlformats.org/officeDocument/2006/relationships/image" Target="../media/image1.emf" /><Relationship Id="rId2" Type="http://schemas.openxmlformats.org/officeDocument/2006/relationships/slideMaster" Target="../slideMasters/slideMaster1.xml" /></Relationships>
</file>

<file path=ppt/slideLayouts/_rels/slideLayout16.xml.rels>&#65279;<?xml version="1.0" encoding="utf-8" standalone="yes"?><Relationships xmlns="http://schemas.openxmlformats.org/package/2006/relationships"><Relationship Id="rId1" Type="http://schemas.openxmlformats.org/officeDocument/2006/relationships/image" Target="../media/image1.emf" /><Relationship Id="rId2" Type="http://schemas.openxmlformats.org/officeDocument/2006/relationships/slideMaster" Target="../slideMasters/slideMaster1.xml" /></Relationships>
</file>

<file path=ppt/slideLayouts/_rels/slideLayout1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9.xml.rels>&#65279;<?xml version="1.0" encoding="utf-8" standalone="yes"?><Relationships xmlns="http://schemas.openxmlformats.org/package/2006/relationships"><Relationship Id="rId1" Type="http://schemas.openxmlformats.org/officeDocument/2006/relationships/image" Target="../media/image1.emf" /><Relationship Id="rId2" Type="http://schemas.openxmlformats.org/officeDocument/2006/relationships/slideMaster" Target="../slideMasters/slideMaster1.xml" /></Relationships>
</file>

<file path=ppt/slideLayouts/_rels/slideLayout20.xml.rels>&#65279;<?xml version="1.0" encoding="utf-8" standalone="yes"?><Relationships xmlns="http://schemas.openxmlformats.org/package/2006/relationships"><Relationship Id="rId1" Type="http://schemas.openxmlformats.org/officeDocument/2006/relationships/image" Target="../media/image1.emf" /><Relationship Id="rId2" Type="http://schemas.openxmlformats.org/officeDocument/2006/relationships/slideMaster" Target="../slideMasters/slideMaster1.xml" /></Relationships>
</file>

<file path=ppt/slideLayouts/_rels/slideLayout21.xml.rels>&#65279;<?xml version="1.0" encoding="utf-8" standalone="yes"?><Relationships xmlns="http://schemas.openxmlformats.org/package/2006/relationships"><Relationship Id="rId1" Type="http://schemas.openxmlformats.org/officeDocument/2006/relationships/image" Target="../media/image1.emf" /><Relationship Id="rId2" Type="http://schemas.openxmlformats.org/officeDocument/2006/relationships/slideMaster" Target="../slideMasters/slideMaster1.xml" /></Relationships>
</file>

<file path=ppt/slideLayouts/_rels/slideLayout2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1.xml.rels>&#65279;<?xml version="1.0" encoding="utf-8" standalone="yes"?><Relationships xmlns="http://schemas.openxmlformats.org/package/2006/relationships"><Relationship Id="rId1" Type="http://schemas.openxmlformats.org/officeDocument/2006/relationships/image" Target="../media/image1.emf" /><Relationship Id="rId2" Type="http://schemas.openxmlformats.org/officeDocument/2006/relationships/slideMaster" Target="../slideMasters/slideMaster1.xml" /></Relationships>
</file>

<file path=ppt/slideLayouts/_rels/slideLayout3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1_Пользовательский макет">
    <p:spTree>
      <p:nvGrpSpPr>
        <p:cNvPr id="1" name=""/>
        <p:cNvGrpSpPr/>
        <p:nvPr/>
      </p:nvGrpSpPr>
      <p:grpSpPr>
        <a:xfrm>
          <a:off x="0" y="0"/>
          <a:ext cx="0" cy="0"/>
        </a:xfrm>
      </p:grpSpPr>
      <p:sp>
        <p:nvSpPr>
          <p:cNvPr id="6" name="TextBox 5"/>
          <p:cNvSpPr txBox="1"/>
          <p:nvPr userDrawn="1"/>
        </p:nvSpPr>
        <p:spPr>
          <a:xfrm>
            <a:off x="10226205" y="6320641"/>
            <a:ext cx="1736373" cy="230832"/>
          </a:xfrm>
          <a:prstGeom prst="rect">
            <a:avLst/>
          </a:prstGeom>
          <a:noFill/>
        </p:spPr>
        <p:txBody>
          <a:bodyPr wrap="none" rtlCol="0">
            <a:spAutoFit/>
          </a:bodyPr>
          <a:lstStyle/>
          <a:p>
            <a:pPr algn="r"/>
            <a:r>
              <a:rPr lang="en-US" sz="900" b="0" i="0">
                <a:solidFill>
                  <a:schemeClr val="bg1">
                    <a:lumMod val="65000"/>
                  </a:schemeClr>
                </a:solidFill>
                <a:latin typeface="Poppins SemiBold" panose="02000000000000000000" pitchFamily="2" charset="0"/>
                <a:ea typeface="Lato" panose="020f0502020204030203" pitchFamily="34" charset="0"/>
                <a:cs typeface="Poppins SemiBold" panose="02000000000000000000" pitchFamily="2" charset="0"/>
              </a:rPr>
              <a:t>P-BROTHER PRESEBTATION</a:t>
            </a:r>
          </a:p>
        </p:txBody>
      </p:sp>
      <p:sp>
        <p:nvSpPr>
          <p:cNvPr id="10" name="Рисунок 9"/>
          <p:cNvSpPr>
            <a:spLocks noGrp="1"/>
          </p:cNvSpPr>
          <p:nvPr>
            <p:ph type="pic" sz="quarter" idx="10"/>
          </p:nvPr>
        </p:nvSpPr>
        <p:spPr>
          <a:xfrm>
            <a:off x="0" y="0"/>
            <a:ext cx="12192000" cy="5949950"/>
          </a:xfrm>
        </p:spPr>
        <p:txBody>
          <a:bodyPr/>
          <a:lstStyle/>
          <a:p>
            <a:endParaRPr lang="ru-RU"/>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40_Пользовательский макет">
    <p:spTree>
      <p:nvGrpSpPr>
        <p:cNvPr id="1" name=""/>
        <p:cNvGrpSpPr/>
        <p:nvPr/>
      </p:nvGrpSpPr>
      <p:grpSpPr>
        <a:xfrm>
          <a:off x="0" y="0"/>
          <a:ext cx="0" cy="0"/>
        </a:xfrm>
      </p:grpSpPr>
      <p:sp>
        <p:nvSpPr>
          <p:cNvPr id="7" name="TextBox 6"/>
          <p:cNvSpPr txBox="1"/>
          <p:nvPr userDrawn="1"/>
        </p:nvSpPr>
        <p:spPr>
          <a:xfrm>
            <a:off x="10117690" y="6320641"/>
            <a:ext cx="1736374" cy="230832"/>
          </a:xfrm>
          <a:prstGeom prst="rect">
            <a:avLst/>
          </a:prstGeom>
          <a:noFill/>
        </p:spPr>
        <p:txBody>
          <a:bodyPr wrap="none" rtlCol="0">
            <a:spAutoFit/>
          </a:bodyPr>
          <a:lstStyle/>
          <a:p>
            <a:pPr algn="ctr"/>
            <a:r>
              <a:rPr lang="en-US" sz="900" b="0" i="0">
                <a:solidFill>
                  <a:schemeClr val="bg1">
                    <a:lumMod val="65000"/>
                  </a:schemeClr>
                </a:solidFill>
                <a:latin typeface="Poppins SemiBold" panose="02000000000000000000" pitchFamily="2" charset="0"/>
                <a:ea typeface="Lato" panose="020f0502020204030203" pitchFamily="34" charset="0"/>
                <a:cs typeface="Poppins SemiBold" panose="02000000000000000000" pitchFamily="2" charset="0"/>
              </a:rPr>
              <a:t>P-BROTHER PRESEBTATION</a:t>
            </a:r>
          </a:p>
        </p:txBody>
      </p:sp>
      <p:sp>
        <p:nvSpPr>
          <p:cNvPr id="8" name="Прямоугольник 7"/>
          <p:cNvSpPr/>
          <p:nvPr userDrawn="1"/>
        </p:nvSpPr>
        <p:spPr>
          <a:xfrm>
            <a:off x="11323951" y="1180287"/>
            <a:ext cx="453970" cy="369332"/>
          </a:xfrm>
          <a:prstGeom prst="rect">
            <a:avLst/>
          </a:prstGeom>
        </p:spPr>
        <p:txBody>
          <a:bodyPr wrap="none">
            <a:spAutoFit/>
          </a:bodyPr>
          <a:lstStyle/>
          <a:p>
            <a:pPr algn="l"/>
            <a:fld id="{149B6D55-4680-4DC5-B665-330CCBA60EFE}" type="slidenum">
              <a:rPr lang="ru-RU" sz="1800" b="1" baseline="0" smtClean="0">
                <a:solidFill>
                  <a:schemeClr val="tx1"/>
                </a:solidFill>
                <a:latin typeface="Lato" panose="020f0502020204030203" pitchFamily="34" charset="0"/>
                <a:ea typeface="Lato" panose="020f0502020204030203" pitchFamily="34" charset="0"/>
                <a:cs typeface="Poppins SemiBold" panose="02000000000000000000" pitchFamily="2" charset="0"/>
              </a:rPr>
              <a:t/>
            </a:fld>
            <a:endParaRPr lang="ru-RU" sz="1000">
              <a:solidFill>
                <a:srgbClr val="0000ED"/>
              </a:solidFill>
              <a:latin typeface="Lato" panose="020f0502020204030203" pitchFamily="34" charset="0"/>
              <a:ea typeface="Lato" panose="020f0502020204030203" pitchFamily="34" charset="0"/>
              <a:cs typeface="Lato" panose="020f0502020204030203" pitchFamily="34" charset="0"/>
            </a:endParaRPr>
          </a:p>
        </p:txBody>
      </p:sp>
      <p:cxnSp>
        <p:nvCxnSpPr>
          <p:cNvPr id="9" name="Прямая соединительная линия 8"/>
          <p:cNvCxnSpPr/>
          <p:nvPr userDrawn="1"/>
        </p:nvCxnSpPr>
        <p:spPr>
          <a:xfrm flipH="1">
            <a:off x="11547515" y="1717278"/>
            <a:ext cx="3416" cy="472239"/>
          </a:xfrm>
          <a:prstGeom prst="line">
            <a:avLst/>
          </a:prstGeom>
          <a:ln w="1905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sp>
        <p:nvSpPr>
          <p:cNvPr id="12" name="TextBox 11"/>
          <p:cNvSpPr txBox="1"/>
          <p:nvPr userDrawn="1"/>
        </p:nvSpPr>
        <p:spPr>
          <a:xfrm>
            <a:off x="9818122" y="225267"/>
            <a:ext cx="2144456" cy="215444"/>
          </a:xfrm>
          <a:prstGeom prst="rect">
            <a:avLst/>
          </a:prstGeom>
          <a:noFill/>
        </p:spPr>
        <p:txBody>
          <a:bodyPr wrap="square" rtlCol="0">
            <a:spAutoFit/>
          </a:bodyPr>
          <a:lstStyle/>
          <a:p>
            <a:pPr algn="r"/>
            <a:r>
              <a:rPr lang="en-US" sz="800" b="1" i="0">
                <a:solidFill>
                  <a:schemeClr val="tx1"/>
                </a:solidFill>
                <a:latin typeface="Poppins SemiBold" panose="02000000000000000000" pitchFamily="2" charset="0"/>
                <a:ea typeface="Karla" pitchFamily="2" charset="0"/>
                <a:cs typeface="Poppins SemiBold" panose="02000000000000000000" pitchFamily="2" charset="0"/>
              </a:rPr>
              <a:t>SLIDE SECTION</a:t>
            </a:r>
            <a:endParaRPr lang="ru-RU" sz="800" b="1" i="0">
              <a:solidFill>
                <a:schemeClr val="tx1"/>
              </a:solidFill>
              <a:ea typeface="Karla" pitchFamily="2" charset="0"/>
              <a:cs typeface="Poppins SemiBold" panose="02000000000000000000" pitchFamily="2" charset="0"/>
            </a:endParaRPr>
          </a:p>
        </p:txBody>
      </p:sp>
      <p:sp>
        <p:nvSpPr>
          <p:cNvPr id="18" name="Рисунок 17"/>
          <p:cNvSpPr>
            <a:spLocks noGrp="1"/>
          </p:cNvSpPr>
          <p:nvPr>
            <p:ph type="pic" sz="quarter" idx="10"/>
          </p:nvPr>
        </p:nvSpPr>
        <p:spPr>
          <a:xfrm>
            <a:off x="961956" y="922338"/>
            <a:ext cx="4067311" cy="5148262"/>
          </a:xfrm>
        </p:spPr>
        <p:txBody>
          <a:bodyPr/>
          <a:lstStyle/>
          <a:p>
            <a:endParaRPr lang="ru-RU"/>
          </a:p>
        </p:txBody>
      </p:sp>
      <p:sp>
        <p:nvSpPr>
          <p:cNvPr id="19" name="Рисунок 17"/>
          <p:cNvSpPr>
            <a:spLocks noGrp="1"/>
          </p:cNvSpPr>
          <p:nvPr>
            <p:ph type="pic" sz="quarter" idx="11"/>
          </p:nvPr>
        </p:nvSpPr>
        <p:spPr>
          <a:xfrm>
            <a:off x="5163843" y="922338"/>
            <a:ext cx="5769836" cy="2491422"/>
          </a:xfrm>
        </p:spPr>
        <p:txBody>
          <a:bodyPr/>
          <a:lstStyle/>
          <a:p>
            <a:endParaRPr lang="ru-RU"/>
          </a:p>
        </p:txBody>
      </p:sp>
      <p:sp>
        <p:nvSpPr>
          <p:cNvPr id="20" name="Рисунок 17"/>
          <p:cNvSpPr>
            <a:spLocks noGrp="1"/>
          </p:cNvSpPr>
          <p:nvPr>
            <p:ph type="pic" sz="quarter" idx="12"/>
          </p:nvPr>
        </p:nvSpPr>
        <p:spPr>
          <a:xfrm>
            <a:off x="5163843" y="3544389"/>
            <a:ext cx="5769836" cy="2526211"/>
          </a:xfrm>
        </p:spPr>
        <p:txBody>
          <a:bodyPr/>
          <a:lstStyle/>
          <a:p>
            <a:endParaRPr lang="ru-RU"/>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9_Пользовательский макет">
    <p:spTree>
      <p:nvGrpSpPr>
        <p:cNvPr id="1" name=""/>
        <p:cNvGrpSpPr/>
        <p:nvPr/>
      </p:nvGrpSpPr>
      <p:grpSpPr>
        <a:xfrm>
          <a:off x="0" y="0"/>
          <a:ext cx="0" cy="0"/>
        </a:xfrm>
      </p:grpSpPr>
      <p:sp>
        <p:nvSpPr>
          <p:cNvPr id="7" name="TextBox 6"/>
          <p:cNvSpPr txBox="1"/>
          <p:nvPr userDrawn="1"/>
        </p:nvSpPr>
        <p:spPr>
          <a:xfrm>
            <a:off x="5323349" y="6320641"/>
            <a:ext cx="1736374" cy="230832"/>
          </a:xfrm>
          <a:prstGeom prst="rect">
            <a:avLst/>
          </a:prstGeom>
          <a:noFill/>
        </p:spPr>
        <p:txBody>
          <a:bodyPr wrap="none" rtlCol="0">
            <a:spAutoFit/>
          </a:bodyPr>
          <a:lstStyle/>
          <a:p>
            <a:pPr algn="ctr"/>
            <a:r>
              <a:rPr lang="en-US" sz="900" b="0" i="0">
                <a:solidFill>
                  <a:schemeClr val="bg1">
                    <a:lumMod val="65000"/>
                  </a:schemeClr>
                </a:solidFill>
                <a:latin typeface="Poppins SemiBold" panose="02000000000000000000" pitchFamily="2" charset="0"/>
                <a:ea typeface="Lato" panose="020f0502020204030203" pitchFamily="34" charset="0"/>
                <a:cs typeface="Poppins SemiBold" panose="02000000000000000000" pitchFamily="2" charset="0"/>
              </a:rPr>
              <a:t>P-BROTHER PRESEBTATION</a:t>
            </a:r>
          </a:p>
        </p:txBody>
      </p:sp>
      <p:sp>
        <p:nvSpPr>
          <p:cNvPr id="8" name="Прямоугольник 7"/>
          <p:cNvSpPr/>
          <p:nvPr userDrawn="1"/>
        </p:nvSpPr>
        <p:spPr>
          <a:xfrm>
            <a:off x="11323951" y="1180287"/>
            <a:ext cx="453970" cy="369332"/>
          </a:xfrm>
          <a:prstGeom prst="rect">
            <a:avLst/>
          </a:prstGeom>
        </p:spPr>
        <p:txBody>
          <a:bodyPr wrap="none">
            <a:spAutoFit/>
          </a:bodyPr>
          <a:lstStyle/>
          <a:p>
            <a:pPr algn="l"/>
            <a:fld id="{149B6D55-4680-4DC5-B665-330CCBA60EFE}" type="slidenum">
              <a:rPr lang="ru-RU" sz="1800" b="1" baseline="0" smtClean="0">
                <a:solidFill>
                  <a:schemeClr val="tx1"/>
                </a:solidFill>
                <a:latin typeface="Lato" panose="020f0502020204030203" pitchFamily="34" charset="0"/>
                <a:ea typeface="Lato" panose="020f0502020204030203" pitchFamily="34" charset="0"/>
                <a:cs typeface="Poppins SemiBold" panose="02000000000000000000" pitchFamily="2" charset="0"/>
              </a:rPr>
              <a:t/>
            </a:fld>
            <a:endParaRPr lang="ru-RU" sz="1000">
              <a:solidFill>
                <a:srgbClr val="0000ED"/>
              </a:solidFill>
              <a:latin typeface="Lato" panose="020f0502020204030203" pitchFamily="34" charset="0"/>
              <a:ea typeface="Lato" panose="020f0502020204030203" pitchFamily="34" charset="0"/>
              <a:cs typeface="Lato" panose="020f0502020204030203" pitchFamily="34" charset="0"/>
            </a:endParaRPr>
          </a:p>
        </p:txBody>
      </p:sp>
      <p:cxnSp>
        <p:nvCxnSpPr>
          <p:cNvPr id="9" name="Прямая соединительная линия 8"/>
          <p:cNvCxnSpPr/>
          <p:nvPr userDrawn="1"/>
        </p:nvCxnSpPr>
        <p:spPr>
          <a:xfrm flipH="1">
            <a:off x="11547515" y="1717278"/>
            <a:ext cx="3416" cy="472239"/>
          </a:xfrm>
          <a:prstGeom prst="line">
            <a:avLst/>
          </a:prstGeom>
          <a:ln w="1905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sp>
        <p:nvSpPr>
          <p:cNvPr id="12" name="TextBox 11"/>
          <p:cNvSpPr txBox="1"/>
          <p:nvPr userDrawn="1"/>
        </p:nvSpPr>
        <p:spPr>
          <a:xfrm>
            <a:off x="9818122" y="225267"/>
            <a:ext cx="2144456" cy="215444"/>
          </a:xfrm>
          <a:prstGeom prst="rect">
            <a:avLst/>
          </a:prstGeom>
          <a:noFill/>
        </p:spPr>
        <p:txBody>
          <a:bodyPr wrap="square" rtlCol="0">
            <a:spAutoFit/>
          </a:bodyPr>
          <a:lstStyle/>
          <a:p>
            <a:pPr algn="r"/>
            <a:r>
              <a:rPr lang="en-US" sz="800" b="1" i="0">
                <a:solidFill>
                  <a:schemeClr val="tx1"/>
                </a:solidFill>
                <a:latin typeface="Poppins SemiBold" panose="02000000000000000000" pitchFamily="2" charset="0"/>
                <a:ea typeface="Karla" pitchFamily="2" charset="0"/>
                <a:cs typeface="Poppins SemiBold" panose="02000000000000000000" pitchFamily="2" charset="0"/>
              </a:rPr>
              <a:t>SLIDE SECTION</a:t>
            </a:r>
            <a:endParaRPr lang="ru-RU" sz="800" b="1" i="0">
              <a:solidFill>
                <a:schemeClr val="tx1"/>
              </a:solidFill>
              <a:ea typeface="Karla" pitchFamily="2" charset="0"/>
              <a:cs typeface="Poppins SemiBold" panose="02000000000000000000" pitchFamily="2" charset="0"/>
            </a:endParaRPr>
          </a:p>
        </p:txBody>
      </p:sp>
      <p:sp>
        <p:nvSpPr>
          <p:cNvPr id="14" name="Рисунок 13"/>
          <p:cNvSpPr>
            <a:spLocks noGrp="1"/>
          </p:cNvSpPr>
          <p:nvPr>
            <p:ph type="pic" sz="quarter" idx="10"/>
          </p:nvPr>
        </p:nvSpPr>
        <p:spPr>
          <a:xfrm>
            <a:off x="5905500" y="2310064"/>
            <a:ext cx="4895850" cy="3107754"/>
          </a:xfrm>
        </p:spPr>
        <p:txBody>
          <a:bodyPr/>
          <a:lstStyle/>
          <a:p>
            <a:endParaRPr lang="ru-RU"/>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8_Пользовательский макет">
    <p:spTree>
      <p:nvGrpSpPr>
        <p:cNvPr id="1" name=""/>
        <p:cNvGrpSpPr/>
        <p:nvPr/>
      </p:nvGrpSpPr>
      <p:grpSpPr>
        <a:xfrm>
          <a:off x="0" y="0"/>
          <a:ext cx="0" cy="0"/>
        </a:xfrm>
      </p:grpSpPr>
      <p:sp>
        <p:nvSpPr>
          <p:cNvPr id="7" name="TextBox 6"/>
          <p:cNvSpPr txBox="1"/>
          <p:nvPr userDrawn="1"/>
        </p:nvSpPr>
        <p:spPr>
          <a:xfrm>
            <a:off x="5323349" y="6320641"/>
            <a:ext cx="1736374" cy="230832"/>
          </a:xfrm>
          <a:prstGeom prst="rect">
            <a:avLst/>
          </a:prstGeom>
          <a:noFill/>
        </p:spPr>
        <p:txBody>
          <a:bodyPr wrap="none" rtlCol="0">
            <a:spAutoFit/>
          </a:bodyPr>
          <a:lstStyle/>
          <a:p>
            <a:pPr algn="ctr"/>
            <a:r>
              <a:rPr lang="en-US" sz="900" b="0" i="0">
                <a:solidFill>
                  <a:schemeClr val="bg1">
                    <a:lumMod val="65000"/>
                  </a:schemeClr>
                </a:solidFill>
                <a:latin typeface="Poppins SemiBold" panose="02000000000000000000" pitchFamily="2" charset="0"/>
                <a:ea typeface="Lato" panose="020f0502020204030203" pitchFamily="34" charset="0"/>
                <a:cs typeface="Poppins SemiBold" panose="02000000000000000000" pitchFamily="2" charset="0"/>
              </a:rPr>
              <a:t>P-BROTHER PRESEBTATION</a:t>
            </a:r>
          </a:p>
        </p:txBody>
      </p:sp>
      <p:sp>
        <p:nvSpPr>
          <p:cNvPr id="8" name="Прямоугольник 7"/>
          <p:cNvSpPr/>
          <p:nvPr userDrawn="1"/>
        </p:nvSpPr>
        <p:spPr>
          <a:xfrm>
            <a:off x="11323951" y="1180287"/>
            <a:ext cx="453970" cy="369332"/>
          </a:xfrm>
          <a:prstGeom prst="rect">
            <a:avLst/>
          </a:prstGeom>
        </p:spPr>
        <p:txBody>
          <a:bodyPr wrap="none">
            <a:spAutoFit/>
          </a:bodyPr>
          <a:lstStyle/>
          <a:p>
            <a:pPr algn="l"/>
            <a:fld id="{149B6D55-4680-4DC5-B665-330CCBA60EFE}" type="slidenum">
              <a:rPr lang="ru-RU" sz="1800" b="1" baseline="0" smtClean="0">
                <a:solidFill>
                  <a:schemeClr val="tx1"/>
                </a:solidFill>
                <a:latin typeface="Lato" panose="020f0502020204030203" pitchFamily="34" charset="0"/>
                <a:ea typeface="Lato" panose="020f0502020204030203" pitchFamily="34" charset="0"/>
                <a:cs typeface="Poppins SemiBold" panose="02000000000000000000" pitchFamily="2" charset="0"/>
              </a:rPr>
              <a:t/>
            </a:fld>
            <a:endParaRPr lang="ru-RU" sz="1000">
              <a:solidFill>
                <a:srgbClr val="0000ED"/>
              </a:solidFill>
              <a:latin typeface="Lato" panose="020f0502020204030203" pitchFamily="34" charset="0"/>
              <a:ea typeface="Lato" panose="020f0502020204030203" pitchFamily="34" charset="0"/>
              <a:cs typeface="Lato" panose="020f0502020204030203" pitchFamily="34" charset="0"/>
            </a:endParaRPr>
          </a:p>
        </p:txBody>
      </p:sp>
      <p:cxnSp>
        <p:nvCxnSpPr>
          <p:cNvPr id="9" name="Прямая соединительная линия 8"/>
          <p:cNvCxnSpPr/>
          <p:nvPr userDrawn="1"/>
        </p:nvCxnSpPr>
        <p:spPr>
          <a:xfrm flipH="1">
            <a:off x="11547515" y="1717278"/>
            <a:ext cx="3416" cy="472239"/>
          </a:xfrm>
          <a:prstGeom prst="line">
            <a:avLst/>
          </a:prstGeom>
          <a:ln w="1905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sp>
        <p:nvSpPr>
          <p:cNvPr id="10" name="TextBox 9"/>
          <p:cNvSpPr txBox="1"/>
          <p:nvPr userDrawn="1"/>
        </p:nvSpPr>
        <p:spPr>
          <a:xfrm>
            <a:off x="531011" y="225267"/>
            <a:ext cx="2144456" cy="215444"/>
          </a:xfrm>
          <a:prstGeom prst="rect">
            <a:avLst/>
          </a:prstGeom>
          <a:noFill/>
        </p:spPr>
        <p:txBody>
          <a:bodyPr wrap="square" rtlCol="0">
            <a:spAutoFit/>
          </a:bodyPr>
          <a:lstStyle/>
          <a:p>
            <a:r>
              <a:rPr lang="en-US" sz="800" b="1" i="0">
                <a:solidFill>
                  <a:schemeClr val="tx1"/>
                </a:solidFill>
                <a:latin typeface="Poppins SemiBold" panose="02000000000000000000" pitchFamily="2" charset="0"/>
                <a:ea typeface="Karla" pitchFamily="2" charset="0"/>
                <a:cs typeface="Poppins SemiBold" panose="02000000000000000000" pitchFamily="2" charset="0"/>
              </a:rPr>
              <a:t>PIXEL</a:t>
            </a:r>
            <a:r>
              <a:rPr lang="en-US" sz="800" b="1" i="0" baseline="0">
                <a:solidFill>
                  <a:schemeClr val="tx1"/>
                </a:solidFill>
                <a:latin typeface="Poppins SemiBold" panose="02000000000000000000" pitchFamily="2" charset="0"/>
                <a:ea typeface="Karla" pitchFamily="2" charset="0"/>
                <a:cs typeface="Poppins SemiBold" panose="02000000000000000000" pitchFamily="2" charset="0"/>
              </a:rPr>
              <a:t> VISION</a:t>
            </a:r>
            <a:endParaRPr lang="ru-RU" sz="800" b="1" i="0">
              <a:solidFill>
                <a:schemeClr val="tx1"/>
              </a:solidFill>
              <a:ea typeface="Karla" pitchFamily="2" charset="0"/>
              <a:cs typeface="Poppins SemiBold" panose="02000000000000000000" pitchFamily="2" charset="0"/>
            </a:endParaRPr>
          </a:p>
        </p:txBody>
      </p:sp>
      <p:pic>
        <p:nvPicPr>
          <p:cNvPr id="11" name="Рисунок 10"/>
          <p:cNvPicPr>
            <a:picLocks noChangeAspect="1"/>
          </p:cNvPicPr>
          <p:nvPr userDrawn="1"/>
        </p:nvPicPr>
        <p:blipFill>
          <a:blip r:embed="rId1"/>
          <a:stretch>
            <a:fillRect/>
          </a:stretch>
        </p:blipFill>
        <p:spPr>
          <a:xfrm>
            <a:off x="377965" y="225267"/>
            <a:ext cx="159022" cy="160799"/>
          </a:xfrm>
          <a:prstGeom prst="rect">
            <a:avLst/>
          </a:prstGeom>
        </p:spPr>
      </p:pic>
      <p:sp>
        <p:nvSpPr>
          <p:cNvPr id="12" name="TextBox 11"/>
          <p:cNvSpPr txBox="1"/>
          <p:nvPr userDrawn="1"/>
        </p:nvSpPr>
        <p:spPr>
          <a:xfrm>
            <a:off x="9818122" y="225267"/>
            <a:ext cx="2144456" cy="215444"/>
          </a:xfrm>
          <a:prstGeom prst="rect">
            <a:avLst/>
          </a:prstGeom>
          <a:noFill/>
        </p:spPr>
        <p:txBody>
          <a:bodyPr wrap="square" rtlCol="0">
            <a:spAutoFit/>
          </a:bodyPr>
          <a:lstStyle/>
          <a:p>
            <a:pPr algn="r"/>
            <a:r>
              <a:rPr lang="en-US" sz="800" b="1" i="0">
                <a:solidFill>
                  <a:schemeClr val="tx1"/>
                </a:solidFill>
                <a:latin typeface="Poppins SemiBold" panose="02000000000000000000" pitchFamily="2" charset="0"/>
                <a:ea typeface="Karla" pitchFamily="2" charset="0"/>
                <a:cs typeface="Poppins SemiBold" panose="02000000000000000000" pitchFamily="2" charset="0"/>
              </a:rPr>
              <a:t>SLIDE SECTION</a:t>
            </a:r>
            <a:endParaRPr lang="ru-RU" sz="800" b="1" i="0">
              <a:solidFill>
                <a:schemeClr val="tx1"/>
              </a:solidFill>
              <a:ea typeface="Karla" pitchFamily="2" charset="0"/>
              <a:cs typeface="Poppins SemiBold" panose="02000000000000000000" pitchFamily="2" charset="0"/>
            </a:endParaRPr>
          </a:p>
        </p:txBody>
      </p:sp>
      <p:sp>
        <p:nvSpPr>
          <p:cNvPr id="14" name="Рисунок 13"/>
          <p:cNvSpPr>
            <a:spLocks noGrp="1"/>
          </p:cNvSpPr>
          <p:nvPr>
            <p:ph type="pic" sz="quarter" idx="10"/>
          </p:nvPr>
        </p:nvSpPr>
        <p:spPr>
          <a:xfrm>
            <a:off x="1518698" y="2544417"/>
            <a:ext cx="4126727" cy="2615980"/>
          </a:xfrm>
        </p:spPr>
        <p:txBody>
          <a:bodyPr/>
          <a:lstStyle/>
          <a:p>
            <a:endParaRPr lang="ru-RU"/>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5_Пользовательский макет">
    <p:spTree>
      <p:nvGrpSpPr>
        <p:cNvPr id="1" name=""/>
        <p:cNvGrpSpPr/>
        <p:nvPr/>
      </p:nvGrpSpPr>
      <p:grpSpPr>
        <a:xfrm>
          <a:off x="0" y="0"/>
          <a:ext cx="0" cy="0"/>
        </a:xfrm>
      </p:grpSpPr>
      <p:sp>
        <p:nvSpPr>
          <p:cNvPr id="6" name="Рисунок 19"/>
          <p:cNvSpPr>
            <a:spLocks noGrp="1"/>
          </p:cNvSpPr>
          <p:nvPr>
            <p:ph type="pic" sz="quarter" idx="10"/>
          </p:nvPr>
        </p:nvSpPr>
        <p:spPr>
          <a:xfrm>
            <a:off x="6096000" y="0"/>
            <a:ext cx="3076072" cy="2286000"/>
          </a:xfrm>
        </p:spPr>
        <p:txBody>
          <a:bodyPr/>
          <a:lstStyle/>
          <a:p>
            <a:endParaRPr lang="ru-RU"/>
          </a:p>
        </p:txBody>
      </p:sp>
      <p:sp>
        <p:nvSpPr>
          <p:cNvPr id="7" name="Рисунок 19"/>
          <p:cNvSpPr>
            <a:spLocks noGrp="1"/>
          </p:cNvSpPr>
          <p:nvPr>
            <p:ph type="pic" sz="quarter" idx="11"/>
          </p:nvPr>
        </p:nvSpPr>
        <p:spPr>
          <a:xfrm>
            <a:off x="9172072" y="2286000"/>
            <a:ext cx="3011904" cy="2286000"/>
          </a:xfrm>
          <a:ln>
            <a:noFill/>
          </a:ln>
        </p:spPr>
        <p:txBody>
          <a:bodyPr/>
          <a:lstStyle/>
          <a:p>
            <a:endParaRPr lang="ru-RU"/>
          </a:p>
        </p:txBody>
      </p:sp>
      <p:sp>
        <p:nvSpPr>
          <p:cNvPr id="8" name="Рисунок 19"/>
          <p:cNvSpPr>
            <a:spLocks noGrp="1"/>
          </p:cNvSpPr>
          <p:nvPr>
            <p:ph type="pic" sz="quarter" idx="12"/>
          </p:nvPr>
        </p:nvSpPr>
        <p:spPr>
          <a:xfrm>
            <a:off x="6108028" y="4572000"/>
            <a:ext cx="3064043" cy="2286000"/>
          </a:xfrm>
        </p:spPr>
        <p:txBody>
          <a:bodyPr/>
          <a:lstStyle/>
          <a:p>
            <a:endParaRPr lang="ru-RU"/>
          </a:p>
        </p:txBody>
      </p:sp>
      <p:sp>
        <p:nvSpPr>
          <p:cNvPr id="11" name="Прямоугольник 10"/>
          <p:cNvSpPr/>
          <p:nvPr userDrawn="1"/>
        </p:nvSpPr>
        <p:spPr>
          <a:xfrm>
            <a:off x="263563" y="1180287"/>
            <a:ext cx="453970" cy="369332"/>
          </a:xfrm>
          <a:prstGeom prst="rect">
            <a:avLst/>
          </a:prstGeom>
        </p:spPr>
        <p:txBody>
          <a:bodyPr wrap="none">
            <a:spAutoFit/>
          </a:bodyPr>
          <a:lstStyle/>
          <a:p>
            <a:pPr algn="l"/>
            <a:fld id="{149B6D55-4680-4DC5-B665-330CCBA60EFE}" type="slidenum">
              <a:rPr lang="ru-RU" sz="1800" b="1" baseline="0" smtClean="0">
                <a:solidFill>
                  <a:schemeClr val="tx1"/>
                </a:solidFill>
                <a:latin typeface="Lato" panose="020f0502020204030203" pitchFamily="34" charset="0"/>
                <a:ea typeface="Lato" panose="020f0502020204030203" pitchFamily="34" charset="0"/>
                <a:cs typeface="Poppins SemiBold" panose="02000000000000000000" pitchFamily="2" charset="0"/>
              </a:rPr>
              <a:t/>
            </a:fld>
            <a:endParaRPr lang="ru-RU" sz="1000">
              <a:solidFill>
                <a:srgbClr val="0000ED"/>
              </a:solidFill>
              <a:latin typeface="Lato" panose="020f0502020204030203" pitchFamily="34" charset="0"/>
              <a:ea typeface="Lato" panose="020f0502020204030203" pitchFamily="34" charset="0"/>
              <a:cs typeface="Lato" panose="020f0502020204030203" pitchFamily="34" charset="0"/>
            </a:endParaRPr>
          </a:p>
        </p:txBody>
      </p:sp>
      <p:cxnSp>
        <p:nvCxnSpPr>
          <p:cNvPr id="12" name="Прямая соединительная линия 11"/>
          <p:cNvCxnSpPr/>
          <p:nvPr userDrawn="1"/>
        </p:nvCxnSpPr>
        <p:spPr>
          <a:xfrm flipH="1">
            <a:off x="487127" y="1717278"/>
            <a:ext cx="3416" cy="472239"/>
          </a:xfrm>
          <a:prstGeom prst="line">
            <a:avLst/>
          </a:prstGeom>
          <a:ln w="1905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sp>
        <p:nvSpPr>
          <p:cNvPr id="13" name="TextBox 12"/>
          <p:cNvSpPr txBox="1"/>
          <p:nvPr userDrawn="1"/>
        </p:nvSpPr>
        <p:spPr>
          <a:xfrm>
            <a:off x="263563" y="6320641"/>
            <a:ext cx="1736373" cy="230832"/>
          </a:xfrm>
          <a:prstGeom prst="rect">
            <a:avLst/>
          </a:prstGeom>
          <a:noFill/>
        </p:spPr>
        <p:txBody>
          <a:bodyPr wrap="none" rtlCol="0">
            <a:spAutoFit/>
          </a:bodyPr>
          <a:lstStyle/>
          <a:p>
            <a:pPr algn="r"/>
            <a:r>
              <a:rPr lang="en-US" sz="900" b="0" i="0">
                <a:solidFill>
                  <a:schemeClr val="bg1">
                    <a:lumMod val="65000"/>
                  </a:schemeClr>
                </a:solidFill>
                <a:latin typeface="Poppins SemiBold" panose="02000000000000000000" pitchFamily="2" charset="0"/>
                <a:ea typeface="Lato" panose="020f0502020204030203" pitchFamily="34" charset="0"/>
                <a:cs typeface="Poppins SemiBold" panose="02000000000000000000" pitchFamily="2" charset="0"/>
              </a:rPr>
              <a:t>P-BROTHER PRESEBTATION</a:t>
            </a:r>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2_Пользовательский макет">
    <p:spTree>
      <p:nvGrpSpPr>
        <p:cNvPr id="1" name=""/>
        <p:cNvGrpSpPr/>
        <p:nvPr/>
      </p:nvGrpSpPr>
      <p:grpSpPr>
        <a:xfrm>
          <a:off x="0" y="0"/>
          <a:ext cx="0" cy="0"/>
        </a:xfrm>
      </p:grpSpPr>
      <p:sp>
        <p:nvSpPr>
          <p:cNvPr id="16" name="Рисунок 21"/>
          <p:cNvSpPr>
            <a:spLocks noGrp="1"/>
          </p:cNvSpPr>
          <p:nvPr>
            <p:ph type="pic" sz="quarter" idx="12"/>
          </p:nvPr>
        </p:nvSpPr>
        <p:spPr>
          <a:xfrm>
            <a:off x="-4011" y="4572000"/>
            <a:ext cx="3023936" cy="2286000"/>
          </a:xfrm>
        </p:spPr>
        <p:txBody>
          <a:bodyPr/>
          <a:lstStyle/>
          <a:p>
            <a:endParaRPr lang="ru-RU"/>
          </a:p>
        </p:txBody>
      </p:sp>
      <p:sp>
        <p:nvSpPr>
          <p:cNvPr id="17" name="Рисунок 21"/>
          <p:cNvSpPr>
            <a:spLocks noGrp="1"/>
          </p:cNvSpPr>
          <p:nvPr>
            <p:ph type="pic" sz="quarter" idx="14"/>
          </p:nvPr>
        </p:nvSpPr>
        <p:spPr>
          <a:xfrm>
            <a:off x="3019926" y="2286000"/>
            <a:ext cx="3092118" cy="2286000"/>
          </a:xfrm>
        </p:spPr>
        <p:txBody>
          <a:bodyPr/>
          <a:lstStyle/>
          <a:p>
            <a:endParaRPr lang="ru-RU"/>
          </a:p>
        </p:txBody>
      </p:sp>
      <p:sp>
        <p:nvSpPr>
          <p:cNvPr id="18" name="Рисунок 19"/>
          <p:cNvSpPr>
            <a:spLocks noGrp="1"/>
          </p:cNvSpPr>
          <p:nvPr>
            <p:ph type="pic" sz="quarter" idx="16"/>
          </p:nvPr>
        </p:nvSpPr>
        <p:spPr>
          <a:xfrm>
            <a:off x="6112044" y="0"/>
            <a:ext cx="3043988" cy="2286000"/>
          </a:xfrm>
        </p:spPr>
        <p:txBody>
          <a:bodyPr/>
          <a:lstStyle/>
          <a:p>
            <a:endParaRPr lang="ru-RU"/>
          </a:p>
        </p:txBody>
      </p:sp>
      <p:sp>
        <p:nvSpPr>
          <p:cNvPr id="19" name="Рисунок 21"/>
          <p:cNvSpPr>
            <a:spLocks noGrp="1"/>
          </p:cNvSpPr>
          <p:nvPr>
            <p:ph type="pic" sz="quarter" idx="18"/>
          </p:nvPr>
        </p:nvSpPr>
        <p:spPr>
          <a:xfrm>
            <a:off x="6112043" y="4572000"/>
            <a:ext cx="3043989" cy="2286000"/>
          </a:xfrm>
        </p:spPr>
        <p:txBody>
          <a:bodyPr/>
          <a:lstStyle/>
          <a:p>
            <a:endParaRPr lang="ru-RU"/>
          </a:p>
        </p:txBody>
      </p:sp>
      <p:sp>
        <p:nvSpPr>
          <p:cNvPr id="20" name="Рисунок 21"/>
          <p:cNvSpPr>
            <a:spLocks noGrp="1"/>
          </p:cNvSpPr>
          <p:nvPr>
            <p:ph type="pic" sz="quarter" idx="20"/>
          </p:nvPr>
        </p:nvSpPr>
        <p:spPr>
          <a:xfrm>
            <a:off x="9156032" y="2286000"/>
            <a:ext cx="3035968" cy="2286000"/>
          </a:xfrm>
        </p:spPr>
        <p:txBody>
          <a:bodyPr/>
          <a:lstStyle/>
          <a:p>
            <a:endParaRPr lang="ru-RU"/>
          </a:p>
        </p:txBody>
      </p:sp>
      <p:sp>
        <p:nvSpPr>
          <p:cNvPr id="21" name="Рисунок 19"/>
          <p:cNvSpPr>
            <a:spLocks noGrp="1"/>
          </p:cNvSpPr>
          <p:nvPr>
            <p:ph type="pic" sz="quarter" idx="10"/>
          </p:nvPr>
        </p:nvSpPr>
        <p:spPr>
          <a:xfrm>
            <a:off x="0" y="0"/>
            <a:ext cx="3011904" cy="2286000"/>
          </a:xfrm>
        </p:spPr>
        <p:txBody>
          <a:bodyPr/>
          <a:lstStyle/>
          <a:p>
            <a:endParaRPr lang="ru-RU"/>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7_Пользовательский макет">
    <p:spTree>
      <p:nvGrpSpPr>
        <p:cNvPr id="1" name=""/>
        <p:cNvGrpSpPr/>
        <p:nvPr/>
      </p:nvGrpSpPr>
      <p:grpSpPr>
        <a:xfrm>
          <a:off x="0" y="0"/>
          <a:ext cx="0" cy="0"/>
        </a:xfrm>
      </p:grpSpPr>
      <p:sp>
        <p:nvSpPr>
          <p:cNvPr id="7" name="Рисунок 6"/>
          <p:cNvSpPr>
            <a:spLocks noGrp="1"/>
          </p:cNvSpPr>
          <p:nvPr>
            <p:ph type="pic" sz="quarter" idx="10"/>
          </p:nvPr>
        </p:nvSpPr>
        <p:spPr>
          <a:xfrm>
            <a:off x="0" y="0"/>
            <a:ext cx="12192000" cy="6858000"/>
          </a:xfrm>
        </p:spPr>
        <p:txBody>
          <a:bodyPr/>
          <a:lstStyle/>
          <a:p>
            <a:endParaRPr lang="ru-RU"/>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6_Пользовательский макет">
    <p:spTree>
      <p:nvGrpSpPr>
        <p:cNvPr id="1" name=""/>
        <p:cNvGrpSpPr/>
        <p:nvPr/>
      </p:nvGrpSpPr>
      <p:grpSpPr>
        <a:xfrm>
          <a:off x="0" y="0"/>
          <a:ext cx="0" cy="0"/>
        </a:xfrm>
      </p:grpSpPr>
      <p:sp>
        <p:nvSpPr>
          <p:cNvPr id="7" name="Рисунок 6"/>
          <p:cNvSpPr>
            <a:spLocks noGrp="1"/>
          </p:cNvSpPr>
          <p:nvPr>
            <p:ph type="pic" sz="quarter" idx="10"/>
          </p:nvPr>
        </p:nvSpPr>
        <p:spPr>
          <a:xfrm>
            <a:off x="2346679" y="4305554"/>
            <a:ext cx="1228015" cy="1228015"/>
          </a:xfrm>
          <a:prstGeom prst="ellipse">
            <a:avLst/>
          </a:prstGeom>
        </p:spPr>
        <p:txBody>
          <a:bodyPr/>
          <a:lstStyle/>
          <a:p>
            <a:endParaRPr lang="ru-RU"/>
          </a:p>
        </p:txBody>
      </p:sp>
      <p:sp>
        <p:nvSpPr>
          <p:cNvPr id="8" name="Рисунок 6"/>
          <p:cNvSpPr>
            <a:spLocks noGrp="1"/>
          </p:cNvSpPr>
          <p:nvPr>
            <p:ph type="pic" sz="quarter" idx="11"/>
          </p:nvPr>
        </p:nvSpPr>
        <p:spPr>
          <a:xfrm>
            <a:off x="5515236" y="4305554"/>
            <a:ext cx="1228015" cy="1228015"/>
          </a:xfrm>
          <a:prstGeom prst="ellipse">
            <a:avLst/>
          </a:prstGeom>
        </p:spPr>
        <p:txBody>
          <a:bodyPr/>
          <a:lstStyle/>
          <a:p>
            <a:endParaRPr lang="ru-RU"/>
          </a:p>
        </p:txBody>
      </p:sp>
      <p:sp>
        <p:nvSpPr>
          <p:cNvPr id="9" name="Рисунок 6"/>
          <p:cNvSpPr>
            <a:spLocks noGrp="1"/>
          </p:cNvSpPr>
          <p:nvPr>
            <p:ph type="pic" sz="quarter" idx="12"/>
          </p:nvPr>
        </p:nvSpPr>
        <p:spPr>
          <a:xfrm>
            <a:off x="8670145" y="4305554"/>
            <a:ext cx="1228015" cy="1228015"/>
          </a:xfrm>
          <a:prstGeom prst="ellipse">
            <a:avLst/>
          </a:prstGeom>
        </p:spPr>
        <p:txBody>
          <a:bodyPr/>
          <a:lstStyle/>
          <a:p>
            <a:endParaRPr lang="ru-RU"/>
          </a:p>
        </p:txBody>
      </p:sp>
      <p:sp>
        <p:nvSpPr>
          <p:cNvPr id="10" name="TextBox 9"/>
          <p:cNvSpPr txBox="1"/>
          <p:nvPr userDrawn="1"/>
        </p:nvSpPr>
        <p:spPr>
          <a:xfrm>
            <a:off x="5323349" y="6320641"/>
            <a:ext cx="1736374" cy="230832"/>
          </a:xfrm>
          <a:prstGeom prst="rect">
            <a:avLst/>
          </a:prstGeom>
          <a:noFill/>
        </p:spPr>
        <p:txBody>
          <a:bodyPr wrap="none" rtlCol="0">
            <a:spAutoFit/>
          </a:bodyPr>
          <a:lstStyle/>
          <a:p>
            <a:pPr algn="ctr"/>
            <a:r>
              <a:rPr lang="en-US" sz="900" b="0" i="0">
                <a:solidFill>
                  <a:schemeClr val="bg1">
                    <a:lumMod val="65000"/>
                  </a:schemeClr>
                </a:solidFill>
                <a:latin typeface="Poppins SemiBold" panose="02000000000000000000" pitchFamily="2" charset="0"/>
                <a:ea typeface="Lato" panose="020f0502020204030203" pitchFamily="34" charset="0"/>
                <a:cs typeface="Poppins SemiBold" panose="02000000000000000000" pitchFamily="2" charset="0"/>
              </a:rPr>
              <a:t>P-BROTHER PRESEBTATION</a:t>
            </a:r>
          </a:p>
        </p:txBody>
      </p:sp>
      <p:sp>
        <p:nvSpPr>
          <p:cNvPr id="11" name="Прямоугольник 10"/>
          <p:cNvSpPr/>
          <p:nvPr userDrawn="1"/>
        </p:nvSpPr>
        <p:spPr>
          <a:xfrm>
            <a:off x="11323951" y="1180287"/>
            <a:ext cx="453970" cy="369332"/>
          </a:xfrm>
          <a:prstGeom prst="rect">
            <a:avLst/>
          </a:prstGeom>
        </p:spPr>
        <p:txBody>
          <a:bodyPr wrap="none">
            <a:spAutoFit/>
          </a:bodyPr>
          <a:lstStyle/>
          <a:p>
            <a:pPr algn="l"/>
            <a:fld id="{149B6D55-4680-4DC5-B665-330CCBA60EFE}" type="slidenum">
              <a:rPr lang="ru-RU" sz="1800" b="1" baseline="0" smtClean="0">
                <a:solidFill>
                  <a:schemeClr val="tx1"/>
                </a:solidFill>
                <a:latin typeface="Lato" panose="020f0502020204030203" pitchFamily="34" charset="0"/>
                <a:ea typeface="Lato" panose="020f0502020204030203" pitchFamily="34" charset="0"/>
                <a:cs typeface="Poppins SemiBold" panose="02000000000000000000" pitchFamily="2" charset="0"/>
              </a:rPr>
              <a:t/>
            </a:fld>
            <a:endParaRPr lang="ru-RU" sz="1000">
              <a:solidFill>
                <a:srgbClr val="0000ED"/>
              </a:solidFill>
              <a:latin typeface="Lato" panose="020f0502020204030203" pitchFamily="34" charset="0"/>
              <a:ea typeface="Lato" panose="020f0502020204030203" pitchFamily="34" charset="0"/>
              <a:cs typeface="Lato" panose="020f0502020204030203" pitchFamily="34" charset="0"/>
            </a:endParaRPr>
          </a:p>
        </p:txBody>
      </p:sp>
      <p:cxnSp>
        <p:nvCxnSpPr>
          <p:cNvPr id="12" name="Прямая соединительная линия 11"/>
          <p:cNvCxnSpPr/>
          <p:nvPr userDrawn="1"/>
        </p:nvCxnSpPr>
        <p:spPr>
          <a:xfrm flipH="1">
            <a:off x="11547515" y="1717278"/>
            <a:ext cx="3416" cy="472239"/>
          </a:xfrm>
          <a:prstGeom prst="line">
            <a:avLst/>
          </a:prstGeom>
          <a:ln w="1905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sp>
        <p:nvSpPr>
          <p:cNvPr id="15" name="TextBox 14"/>
          <p:cNvSpPr txBox="1"/>
          <p:nvPr userDrawn="1"/>
        </p:nvSpPr>
        <p:spPr>
          <a:xfrm>
            <a:off x="9818122" y="225267"/>
            <a:ext cx="2144456" cy="215444"/>
          </a:xfrm>
          <a:prstGeom prst="rect">
            <a:avLst/>
          </a:prstGeom>
          <a:noFill/>
        </p:spPr>
        <p:txBody>
          <a:bodyPr wrap="square" rtlCol="0">
            <a:spAutoFit/>
          </a:bodyPr>
          <a:lstStyle/>
          <a:p>
            <a:pPr algn="r"/>
            <a:r>
              <a:rPr lang="en-US" sz="800" b="1" i="0">
                <a:solidFill>
                  <a:schemeClr val="tx1"/>
                </a:solidFill>
                <a:latin typeface="Poppins SemiBold" panose="02000000000000000000" pitchFamily="2" charset="0"/>
                <a:ea typeface="Karla" pitchFamily="2" charset="0"/>
                <a:cs typeface="Poppins SemiBold" panose="02000000000000000000" pitchFamily="2" charset="0"/>
              </a:rPr>
              <a:t>SLIDE SECTION</a:t>
            </a:r>
            <a:endParaRPr lang="ru-RU" sz="800" b="1" i="0">
              <a:solidFill>
                <a:schemeClr val="tx1"/>
              </a:solidFill>
              <a:ea typeface="Karla" pitchFamily="2" charset="0"/>
              <a:cs typeface="Poppins SemiBold" panose="02000000000000000000" pitchFamily="2" charset="0"/>
            </a:endParaRPr>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3_Пользовательский макет">
    <p:spTree>
      <p:nvGrpSpPr>
        <p:cNvPr id="1" name=""/>
        <p:cNvGrpSpPr/>
        <p:nvPr/>
      </p:nvGrpSpPr>
      <p:grpSpPr>
        <a:xfrm>
          <a:off x="0" y="0"/>
          <a:ext cx="0" cy="0"/>
        </a:xfrm>
      </p:grpSpPr>
      <p:sp>
        <p:nvSpPr>
          <p:cNvPr id="7" name="Рисунок 6"/>
          <p:cNvSpPr>
            <a:spLocks noGrp="1"/>
          </p:cNvSpPr>
          <p:nvPr>
            <p:ph type="pic" sz="quarter" idx="10"/>
          </p:nvPr>
        </p:nvSpPr>
        <p:spPr>
          <a:xfrm>
            <a:off x="4176713" y="2433306"/>
            <a:ext cx="3711693" cy="2073275"/>
          </a:xfrm>
        </p:spPr>
        <p:txBody>
          <a:bodyPr/>
          <a:lstStyle/>
          <a:p>
            <a:endParaRPr lang="ru-RU"/>
          </a:p>
        </p:txBody>
      </p:sp>
      <p:sp>
        <p:nvSpPr>
          <p:cNvPr id="8" name="Рисунок 6"/>
          <p:cNvSpPr>
            <a:spLocks noGrp="1"/>
          </p:cNvSpPr>
          <p:nvPr>
            <p:ph type="pic" sz="quarter" idx="11"/>
          </p:nvPr>
        </p:nvSpPr>
        <p:spPr>
          <a:xfrm>
            <a:off x="7888407" y="2433306"/>
            <a:ext cx="4303594" cy="2073275"/>
          </a:xfrm>
        </p:spPr>
        <p:txBody>
          <a:bodyPr/>
          <a:lstStyle/>
          <a:p>
            <a:endParaRPr lang="ru-RU"/>
          </a:p>
        </p:txBody>
      </p:sp>
      <p:sp>
        <p:nvSpPr>
          <p:cNvPr id="9" name="Рисунок 6"/>
          <p:cNvSpPr>
            <a:spLocks noGrp="1"/>
          </p:cNvSpPr>
          <p:nvPr>
            <p:ph type="pic" sz="quarter" idx="12"/>
          </p:nvPr>
        </p:nvSpPr>
        <p:spPr>
          <a:xfrm>
            <a:off x="0" y="2433306"/>
            <a:ext cx="4176712" cy="2073275"/>
          </a:xfrm>
        </p:spPr>
        <p:txBody>
          <a:bodyPr/>
          <a:lstStyle/>
          <a:p>
            <a:endParaRPr lang="ru-RU"/>
          </a:p>
        </p:txBody>
      </p:sp>
      <p:sp>
        <p:nvSpPr>
          <p:cNvPr id="10" name="TextBox 9"/>
          <p:cNvSpPr txBox="1"/>
          <p:nvPr userDrawn="1"/>
        </p:nvSpPr>
        <p:spPr>
          <a:xfrm>
            <a:off x="5323349" y="6320641"/>
            <a:ext cx="1736374" cy="230832"/>
          </a:xfrm>
          <a:prstGeom prst="rect">
            <a:avLst/>
          </a:prstGeom>
          <a:noFill/>
        </p:spPr>
        <p:txBody>
          <a:bodyPr wrap="none" rtlCol="0">
            <a:spAutoFit/>
          </a:bodyPr>
          <a:lstStyle/>
          <a:p>
            <a:pPr algn="ctr"/>
            <a:r>
              <a:rPr lang="en-US" sz="900" b="0" i="0">
                <a:solidFill>
                  <a:schemeClr val="bg1">
                    <a:lumMod val="65000"/>
                  </a:schemeClr>
                </a:solidFill>
                <a:latin typeface="Poppins SemiBold" panose="02000000000000000000" pitchFamily="2" charset="0"/>
                <a:ea typeface="Lato" panose="020f0502020204030203" pitchFamily="34" charset="0"/>
                <a:cs typeface="Poppins SemiBold" panose="02000000000000000000" pitchFamily="2" charset="0"/>
              </a:rPr>
              <a:t>P-BROTHER PRESEBTATION</a:t>
            </a:r>
          </a:p>
        </p:txBody>
      </p:sp>
      <p:sp>
        <p:nvSpPr>
          <p:cNvPr id="15" name="TextBox 14"/>
          <p:cNvSpPr txBox="1"/>
          <p:nvPr userDrawn="1"/>
        </p:nvSpPr>
        <p:spPr>
          <a:xfrm>
            <a:off x="9818122" y="225267"/>
            <a:ext cx="2144456" cy="215444"/>
          </a:xfrm>
          <a:prstGeom prst="rect">
            <a:avLst/>
          </a:prstGeom>
          <a:noFill/>
        </p:spPr>
        <p:txBody>
          <a:bodyPr wrap="square" rtlCol="0">
            <a:spAutoFit/>
          </a:bodyPr>
          <a:lstStyle/>
          <a:p>
            <a:pPr algn="r"/>
            <a:r>
              <a:rPr lang="en-US" sz="800" b="1" i="0">
                <a:solidFill>
                  <a:schemeClr val="tx1"/>
                </a:solidFill>
                <a:latin typeface="Poppins SemiBold" panose="02000000000000000000" pitchFamily="2" charset="0"/>
                <a:ea typeface="Karla" pitchFamily="2" charset="0"/>
                <a:cs typeface="Poppins SemiBold" panose="02000000000000000000" pitchFamily="2" charset="0"/>
              </a:rPr>
              <a:t>SLIDE SECTION</a:t>
            </a:r>
            <a:endParaRPr lang="ru-RU" sz="800" b="1" i="0">
              <a:solidFill>
                <a:schemeClr val="tx1"/>
              </a:solidFill>
              <a:ea typeface="Karla" pitchFamily="2" charset="0"/>
              <a:cs typeface="Poppins SemiBold" panose="02000000000000000000" pitchFamily="2" charset="0"/>
            </a:endParaRPr>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6_Пользовательский макет">
    <p:spTree>
      <p:nvGrpSpPr>
        <p:cNvPr id="1" name=""/>
        <p:cNvGrpSpPr/>
        <p:nvPr/>
      </p:nvGrpSpPr>
      <p:grpSpPr>
        <a:xfrm>
          <a:off x="0" y="0"/>
          <a:ext cx="0" cy="0"/>
        </a:xfrm>
      </p:grpSpPr>
      <p:sp>
        <p:nvSpPr>
          <p:cNvPr id="7" name="Рисунок 6"/>
          <p:cNvSpPr>
            <a:spLocks noGrp="1"/>
          </p:cNvSpPr>
          <p:nvPr>
            <p:ph type="pic" sz="quarter" idx="10"/>
          </p:nvPr>
        </p:nvSpPr>
        <p:spPr>
          <a:xfrm>
            <a:off x="0" y="0"/>
            <a:ext cx="3097499" cy="6858000"/>
          </a:xfrm>
        </p:spPr>
        <p:txBody>
          <a:bodyPr/>
          <a:lstStyle/>
          <a:p>
            <a:endParaRPr lang="ru-RU"/>
          </a:p>
        </p:txBody>
      </p:sp>
      <p:sp>
        <p:nvSpPr>
          <p:cNvPr id="8" name="Рисунок 6"/>
          <p:cNvSpPr>
            <a:spLocks noGrp="1"/>
          </p:cNvSpPr>
          <p:nvPr>
            <p:ph type="pic" sz="quarter" idx="11"/>
          </p:nvPr>
        </p:nvSpPr>
        <p:spPr>
          <a:xfrm>
            <a:off x="3097499" y="0"/>
            <a:ext cx="3001963" cy="6858000"/>
          </a:xfrm>
        </p:spPr>
        <p:txBody>
          <a:bodyPr/>
          <a:lstStyle/>
          <a:p>
            <a:endParaRPr lang="ru-RU"/>
          </a:p>
        </p:txBody>
      </p:sp>
      <p:sp>
        <p:nvSpPr>
          <p:cNvPr id="11" name="Рисунок 6"/>
          <p:cNvSpPr>
            <a:spLocks noGrp="1"/>
          </p:cNvSpPr>
          <p:nvPr>
            <p:ph type="pic" sz="quarter" idx="12"/>
          </p:nvPr>
        </p:nvSpPr>
        <p:spPr>
          <a:xfrm>
            <a:off x="6099462" y="0"/>
            <a:ext cx="3117871" cy="6858000"/>
          </a:xfrm>
        </p:spPr>
        <p:txBody>
          <a:bodyPr/>
          <a:lstStyle/>
          <a:p>
            <a:endParaRPr lang="ru-RU"/>
          </a:p>
        </p:txBody>
      </p:sp>
      <p:sp>
        <p:nvSpPr>
          <p:cNvPr id="12" name="Рисунок 6"/>
          <p:cNvSpPr>
            <a:spLocks noGrp="1"/>
          </p:cNvSpPr>
          <p:nvPr>
            <p:ph type="pic" sz="quarter" idx="13"/>
          </p:nvPr>
        </p:nvSpPr>
        <p:spPr>
          <a:xfrm>
            <a:off x="9217333" y="0"/>
            <a:ext cx="2974667" cy="6858000"/>
          </a:xfrm>
        </p:spPr>
        <p:txBody>
          <a:bodyPr/>
          <a:lstStyle/>
          <a:p>
            <a:endParaRPr lang="ru-RU"/>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7_Пользовательский макет">
    <p:spTree>
      <p:nvGrpSpPr>
        <p:cNvPr id="1" name=""/>
        <p:cNvGrpSpPr/>
        <p:nvPr/>
      </p:nvGrpSpPr>
      <p:grpSpPr>
        <a:xfrm>
          <a:off x="0" y="0"/>
          <a: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p>
            <a:fld id="{E3D3A474-A970-4111-AB00-CC07202BC5E5}" type="datetimeFigureOut">
              <a:rPr lang="ru-RU" smtClean="0"/>
              <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17101CDA-C83E-414C-808C-D7CCDDEE9763}" type="slidenum">
              <a:rPr lang="ru-RU" smtClean="0"/>
              <a:t/>
            </a:fld>
            <a:endParaRPr lang="ru-RU"/>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0_Пользовательский макет">
    <p:spTree>
      <p:nvGrpSpPr>
        <p:cNvPr id="1" name=""/>
        <p:cNvGrpSpPr/>
        <p:nvPr/>
      </p:nvGrpSpPr>
      <p:grpSpPr>
        <a:xfrm>
          <a:off x="0" y="0"/>
          <a:ext cx="0" cy="0"/>
        </a:xfrm>
      </p:grpSpPr>
      <p:sp>
        <p:nvSpPr>
          <p:cNvPr id="7" name="Рисунок 6"/>
          <p:cNvSpPr>
            <a:spLocks noGrp="1"/>
          </p:cNvSpPr>
          <p:nvPr>
            <p:ph type="pic" sz="quarter" idx="10"/>
          </p:nvPr>
        </p:nvSpPr>
        <p:spPr>
          <a:xfrm>
            <a:off x="6096000" y="0"/>
            <a:ext cx="3048000" cy="3429000"/>
          </a:xfrm>
        </p:spPr>
        <p:txBody>
          <a:bodyPr/>
          <a:lstStyle/>
          <a:p>
            <a:endParaRPr lang="ru-RU"/>
          </a:p>
        </p:txBody>
      </p:sp>
      <p:sp>
        <p:nvSpPr>
          <p:cNvPr id="9" name="Рисунок 6"/>
          <p:cNvSpPr>
            <a:spLocks noGrp="1"/>
          </p:cNvSpPr>
          <p:nvPr>
            <p:ph type="pic" sz="quarter" idx="11"/>
          </p:nvPr>
        </p:nvSpPr>
        <p:spPr>
          <a:xfrm>
            <a:off x="9144000" y="0"/>
            <a:ext cx="3048000" cy="3429000"/>
          </a:xfrm>
        </p:spPr>
        <p:txBody>
          <a:bodyPr/>
          <a:lstStyle/>
          <a:p>
            <a:endParaRPr lang="ru-RU"/>
          </a:p>
        </p:txBody>
      </p:sp>
      <p:sp>
        <p:nvSpPr>
          <p:cNvPr id="10" name="Рисунок 6"/>
          <p:cNvSpPr>
            <a:spLocks noGrp="1"/>
          </p:cNvSpPr>
          <p:nvPr>
            <p:ph type="pic" sz="quarter" idx="12"/>
          </p:nvPr>
        </p:nvSpPr>
        <p:spPr>
          <a:xfrm>
            <a:off x="6096000" y="3429000"/>
            <a:ext cx="3048000" cy="3429000"/>
          </a:xfrm>
        </p:spPr>
        <p:txBody>
          <a:bodyPr/>
          <a:lstStyle/>
          <a:p>
            <a:endParaRPr lang="ru-RU"/>
          </a:p>
        </p:txBody>
      </p:sp>
      <p:sp>
        <p:nvSpPr>
          <p:cNvPr id="11" name="Рисунок 6"/>
          <p:cNvSpPr>
            <a:spLocks noGrp="1"/>
          </p:cNvSpPr>
          <p:nvPr>
            <p:ph type="pic" sz="quarter" idx="13"/>
          </p:nvPr>
        </p:nvSpPr>
        <p:spPr>
          <a:xfrm>
            <a:off x="9144000" y="3429000"/>
            <a:ext cx="3048000" cy="3429000"/>
          </a:xfrm>
        </p:spPr>
        <p:txBody>
          <a:bodyPr/>
          <a:lstStyle/>
          <a:p>
            <a:endParaRPr lang="ru-RU"/>
          </a:p>
        </p:txBody>
      </p:sp>
      <p:sp>
        <p:nvSpPr>
          <p:cNvPr id="12" name="TextBox 11"/>
          <p:cNvSpPr txBox="1"/>
          <p:nvPr userDrawn="1"/>
        </p:nvSpPr>
        <p:spPr>
          <a:xfrm>
            <a:off x="531011" y="225267"/>
            <a:ext cx="2144456" cy="215444"/>
          </a:xfrm>
          <a:prstGeom prst="rect">
            <a:avLst/>
          </a:prstGeom>
          <a:noFill/>
        </p:spPr>
        <p:txBody>
          <a:bodyPr wrap="square" rtlCol="0">
            <a:spAutoFit/>
          </a:bodyPr>
          <a:lstStyle/>
          <a:p>
            <a:r>
              <a:rPr lang="en-US" sz="800" b="1" i="0">
                <a:solidFill>
                  <a:schemeClr val="tx1"/>
                </a:solidFill>
                <a:latin typeface="Poppins SemiBold" panose="02000000000000000000" pitchFamily="2" charset="0"/>
                <a:ea typeface="Karla" pitchFamily="2" charset="0"/>
                <a:cs typeface="Poppins SemiBold" panose="02000000000000000000" pitchFamily="2" charset="0"/>
              </a:rPr>
              <a:t>PIXEL</a:t>
            </a:r>
            <a:r>
              <a:rPr lang="en-US" sz="800" b="1" i="0" baseline="0">
                <a:solidFill>
                  <a:schemeClr val="tx1"/>
                </a:solidFill>
                <a:latin typeface="Poppins SemiBold" panose="02000000000000000000" pitchFamily="2" charset="0"/>
                <a:ea typeface="Karla" pitchFamily="2" charset="0"/>
                <a:cs typeface="Poppins SemiBold" panose="02000000000000000000" pitchFamily="2" charset="0"/>
              </a:rPr>
              <a:t> VISION</a:t>
            </a:r>
            <a:endParaRPr lang="ru-RU" sz="800" b="1" i="0">
              <a:solidFill>
                <a:schemeClr val="tx1"/>
              </a:solidFill>
              <a:ea typeface="Karla" pitchFamily="2" charset="0"/>
              <a:cs typeface="Poppins SemiBold" panose="02000000000000000000" pitchFamily="2" charset="0"/>
            </a:endParaRPr>
          </a:p>
        </p:txBody>
      </p:sp>
      <p:pic>
        <p:nvPicPr>
          <p:cNvPr id="13" name="Рисунок 12"/>
          <p:cNvPicPr>
            <a:picLocks noChangeAspect="1"/>
          </p:cNvPicPr>
          <p:nvPr userDrawn="1"/>
        </p:nvPicPr>
        <p:blipFill>
          <a:blip r:embed="rId1"/>
          <a:stretch>
            <a:fillRect/>
          </a:stretch>
        </p:blipFill>
        <p:spPr>
          <a:xfrm>
            <a:off x="377965" y="225267"/>
            <a:ext cx="159022" cy="160799"/>
          </a:xfrm>
          <a:prstGeom prst="rect">
            <a:avLst/>
          </a:prstGeom>
        </p:spPr>
      </p:pic>
      <p:sp>
        <p:nvSpPr>
          <p:cNvPr id="14" name="TextBox 13"/>
          <p:cNvSpPr txBox="1"/>
          <p:nvPr userDrawn="1"/>
        </p:nvSpPr>
        <p:spPr>
          <a:xfrm>
            <a:off x="210908" y="6320641"/>
            <a:ext cx="1584088" cy="230832"/>
          </a:xfrm>
          <a:prstGeom prst="rect">
            <a:avLst/>
          </a:prstGeom>
          <a:noFill/>
        </p:spPr>
        <p:txBody>
          <a:bodyPr wrap="none" rtlCol="0">
            <a:spAutoFit/>
          </a:bodyPr>
          <a:lstStyle/>
          <a:p>
            <a:pPr algn="r"/>
            <a:r>
              <a:rPr lang="en-US" sz="900" b="0" i="0">
                <a:solidFill>
                  <a:schemeClr val="bg1">
                    <a:lumMod val="65000"/>
                  </a:schemeClr>
                </a:solidFill>
                <a:latin typeface="Poppins SemiBold" panose="02000000000000000000" pitchFamily="2" charset="0"/>
                <a:ea typeface="Lato" panose="020f0502020204030203" pitchFamily="34" charset="0"/>
                <a:cs typeface="Poppins SemiBold" panose="02000000000000000000" pitchFamily="2" charset="0"/>
              </a:rPr>
              <a:t>www.floraladdress.com</a:t>
            </a:r>
            <a:endParaRPr lang="ru-RU" sz="1000" b="0" i="0">
              <a:solidFill>
                <a:schemeClr val="bg1">
                  <a:lumMod val="65000"/>
                </a:schemeClr>
              </a:solidFill>
              <a:latin typeface="Lato" panose="020f0502020204030203" pitchFamily="34" charset="0"/>
              <a:ea typeface="Lato" panose="020f0502020204030203" pitchFamily="34" charset="0"/>
              <a:cs typeface="Poppins SemiBold" panose="02000000000000000000" pitchFamily="2" charset="0"/>
            </a:endParaRPr>
          </a:p>
        </p:txBody>
      </p:sp>
      <p:sp>
        <p:nvSpPr>
          <p:cNvPr id="15" name="TextBox 14"/>
          <p:cNvSpPr txBox="1"/>
          <p:nvPr userDrawn="1"/>
        </p:nvSpPr>
        <p:spPr>
          <a:xfrm>
            <a:off x="2242850" y="225267"/>
            <a:ext cx="2144456" cy="215444"/>
          </a:xfrm>
          <a:prstGeom prst="rect">
            <a:avLst/>
          </a:prstGeom>
          <a:noFill/>
        </p:spPr>
        <p:txBody>
          <a:bodyPr wrap="square" rtlCol="0">
            <a:spAutoFit/>
          </a:bodyPr>
          <a:lstStyle/>
          <a:p>
            <a:pPr algn="r"/>
            <a:r>
              <a:rPr lang="en-US" sz="800" b="1" i="0">
                <a:solidFill>
                  <a:schemeClr val="tx1"/>
                </a:solidFill>
                <a:latin typeface="Poppins SemiBold" panose="02000000000000000000" pitchFamily="2" charset="0"/>
                <a:ea typeface="Karla" pitchFamily="2" charset="0"/>
                <a:cs typeface="Poppins SemiBold" panose="02000000000000000000" pitchFamily="2" charset="0"/>
              </a:rPr>
              <a:t>SLIDE SECTION</a:t>
            </a:r>
            <a:endParaRPr lang="ru-RU" sz="800" b="1" i="0">
              <a:solidFill>
                <a:schemeClr val="tx1"/>
              </a:solidFill>
              <a:ea typeface="Karla" pitchFamily="2" charset="0"/>
              <a:cs typeface="Poppins SemiBold" panose="02000000000000000000" pitchFamily="2" charset="0"/>
            </a:endParaRPr>
          </a:p>
        </p:txBody>
      </p:sp>
    </p:spTree>
  </p:cSld>
  <p:clrMapOvr>
    <a:masterClrMapping/>
  </p:clrMapOvr>
  <p:transition/>
  <p:timing/>
</p:sldLayout>
</file>

<file path=ppt/slideLayouts/slideLayout1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userDrawn="1">
  <p:cSld name="1_Сравнение">
    <p:spTree>
      <p:nvGrpSpPr>
        <p:cNvPr id="1" name=""/>
        <p:cNvGrpSpPr/>
        <p:nvPr/>
      </p:nvGrpSpPr>
      <p:grpSpPr>
        <a:xfrm>
          <a:off x="0" y="0"/>
          <a:ext cx="0" cy="0"/>
        </a:xfrm>
      </p:grpSpPr>
      <p:sp>
        <p:nvSpPr>
          <p:cNvPr id="14" name="Рисунок 13"/>
          <p:cNvSpPr>
            <a:spLocks noGrp="1"/>
          </p:cNvSpPr>
          <p:nvPr>
            <p:ph type="pic" sz="quarter" idx="10"/>
          </p:nvPr>
        </p:nvSpPr>
        <p:spPr>
          <a:xfrm>
            <a:off x="0" y="0"/>
            <a:ext cx="12192000" cy="2571750"/>
          </a:xfrm>
          <a:prstGeom prst="rect">
            <a:avLst/>
          </a:prstGeom>
        </p:spPr>
        <p:txBody>
          <a:bodyPr/>
          <a:lstStyle/>
          <a:p>
            <a:endParaRPr lang="ru-RU"/>
          </a:p>
        </p:txBody>
      </p:sp>
      <p:sp>
        <p:nvSpPr>
          <p:cNvPr id="6" name="TextBox 5"/>
          <p:cNvSpPr txBox="1"/>
          <p:nvPr userDrawn="1"/>
        </p:nvSpPr>
        <p:spPr>
          <a:xfrm>
            <a:off x="5274300" y="6320641"/>
            <a:ext cx="1584088" cy="230832"/>
          </a:xfrm>
          <a:prstGeom prst="rect">
            <a:avLst/>
          </a:prstGeom>
          <a:noFill/>
        </p:spPr>
        <p:txBody>
          <a:bodyPr wrap="none" rtlCol="0">
            <a:spAutoFit/>
          </a:bodyPr>
          <a:lstStyle/>
          <a:p>
            <a:pPr algn="r"/>
            <a:r>
              <a:rPr lang="en-US" sz="900" b="0" i="0">
                <a:solidFill>
                  <a:schemeClr val="bg1">
                    <a:lumMod val="65000"/>
                  </a:schemeClr>
                </a:solidFill>
                <a:latin typeface="Poppins SemiBold" panose="02000000000000000000" pitchFamily="2" charset="0"/>
                <a:ea typeface="Lato" panose="020f0502020204030203" pitchFamily="34" charset="0"/>
                <a:cs typeface="Poppins SemiBold" panose="02000000000000000000" pitchFamily="2" charset="0"/>
              </a:rPr>
              <a:t>www.floraladdress.com</a:t>
            </a:r>
            <a:endParaRPr lang="ru-RU" sz="1000" b="0" i="0">
              <a:solidFill>
                <a:schemeClr val="bg1">
                  <a:lumMod val="65000"/>
                </a:schemeClr>
              </a:solidFill>
              <a:latin typeface="Lato" panose="020f0502020204030203" pitchFamily="34" charset="0"/>
              <a:ea typeface="Lato" panose="020f0502020204030203" pitchFamily="34" charset="0"/>
              <a:cs typeface="Poppins SemiBold" panose="02000000000000000000" pitchFamily="2" charset="0"/>
            </a:endParaRPr>
          </a:p>
        </p:txBody>
      </p:sp>
    </p:spTree>
  </p:cSld>
  <p:clrMapOvr>
    <a:masterClrMapping/>
  </p:clrMapOvr>
  <p:transition/>
  <p:timing/>
</p:sldLayout>
</file>

<file path=ppt/slideLayouts/slideLayout1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userDrawn="1">
  <p:cSld name="3_Пустой слайд">
    <p:spTree>
      <p:nvGrpSpPr>
        <p:cNvPr id="1" name=""/>
        <p:cNvGrpSpPr/>
        <p:nvPr/>
      </p:nvGrpSpPr>
      <p:grpSpPr>
        <a:xfrm>
          <a:off x="0" y="0"/>
          <a:ext cx="0" cy="0"/>
        </a:xfrm>
      </p:grpSpPr>
      <p:sp>
        <p:nvSpPr>
          <p:cNvPr id="7" name="TextBox 6"/>
          <p:cNvSpPr txBox="1"/>
          <p:nvPr userDrawn="1"/>
        </p:nvSpPr>
        <p:spPr>
          <a:xfrm>
            <a:off x="10378490" y="6320641"/>
            <a:ext cx="1584088" cy="230832"/>
          </a:xfrm>
          <a:prstGeom prst="rect">
            <a:avLst/>
          </a:prstGeom>
          <a:noFill/>
        </p:spPr>
        <p:txBody>
          <a:bodyPr wrap="none" rtlCol="0">
            <a:spAutoFit/>
          </a:bodyPr>
          <a:lstStyle/>
          <a:p>
            <a:pPr algn="r"/>
            <a:r>
              <a:rPr lang="en-US" sz="900" b="0" i="0">
                <a:solidFill>
                  <a:schemeClr val="bg1">
                    <a:lumMod val="65000"/>
                  </a:schemeClr>
                </a:solidFill>
                <a:latin typeface="Poppins SemiBold" panose="02000000000000000000" pitchFamily="2" charset="0"/>
                <a:ea typeface="Lato" panose="020f0502020204030203" pitchFamily="34" charset="0"/>
                <a:cs typeface="Poppins SemiBold" panose="02000000000000000000" pitchFamily="2" charset="0"/>
              </a:rPr>
              <a:t>www.floraladdress.com</a:t>
            </a:r>
            <a:endParaRPr lang="ru-RU" sz="1000" b="0" i="0">
              <a:solidFill>
                <a:schemeClr val="bg1">
                  <a:lumMod val="65000"/>
                </a:schemeClr>
              </a:solidFill>
              <a:latin typeface="Lato" panose="020f0502020204030203" pitchFamily="34" charset="0"/>
              <a:ea typeface="Lato" panose="020f0502020204030203" pitchFamily="34" charset="0"/>
              <a:cs typeface="Poppins SemiBold" panose="02000000000000000000" pitchFamily="2" charset="0"/>
            </a:endParaRPr>
          </a:p>
        </p:txBody>
      </p:sp>
      <p:sp>
        <p:nvSpPr>
          <p:cNvPr id="8" name="Прямоугольник 7"/>
          <p:cNvSpPr/>
          <p:nvPr userDrawn="1"/>
        </p:nvSpPr>
        <p:spPr>
          <a:xfrm>
            <a:off x="11323951" y="1180287"/>
            <a:ext cx="588623" cy="369332"/>
          </a:xfrm>
          <a:prstGeom prst="rect">
            <a:avLst/>
          </a:prstGeom>
        </p:spPr>
        <p:txBody>
          <a:bodyPr wrap="none">
            <a:spAutoFit/>
          </a:bodyPr>
          <a:lstStyle/>
          <a:p>
            <a:pPr algn="l"/>
            <a:r>
              <a:rPr lang="en-US" sz="1800" b="1">
                <a:solidFill>
                  <a:schemeClr val="tx1"/>
                </a:solidFill>
                <a:latin typeface="Lato" panose="020f0502020204030203" pitchFamily="34" charset="0"/>
                <a:ea typeface="Lato" panose="020f0502020204030203" pitchFamily="34" charset="0"/>
                <a:cs typeface="Lato" panose="020f0502020204030203" pitchFamily="34" charset="0"/>
              </a:rPr>
              <a:t>0</a:t>
            </a:r>
            <a:fld id="{149B6D55-4680-4DC5-B665-330CCBA60EFE}" type="slidenum">
              <a:rPr lang="ru-RU" sz="1800" b="1" baseline="0" smtClean="0">
                <a:solidFill>
                  <a:schemeClr val="tx1"/>
                </a:solidFill>
                <a:latin typeface="Lato" panose="020f0502020204030203" pitchFamily="34" charset="0"/>
                <a:ea typeface="Lato" panose="020f0502020204030203" pitchFamily="34" charset="0"/>
                <a:cs typeface="Poppins SemiBold" panose="02000000000000000000" pitchFamily="2" charset="0"/>
              </a:rPr>
              <a:t/>
            </a:fld>
            <a:endParaRPr lang="ru-RU" sz="1000">
              <a:solidFill>
                <a:srgbClr val="0000ED"/>
              </a:solidFill>
              <a:latin typeface="Lato" panose="020f0502020204030203" pitchFamily="34" charset="0"/>
              <a:ea typeface="Lato" panose="020f0502020204030203" pitchFamily="34" charset="0"/>
              <a:cs typeface="Lato" panose="020f0502020204030203" pitchFamily="34" charset="0"/>
            </a:endParaRPr>
          </a:p>
        </p:txBody>
      </p:sp>
      <p:cxnSp>
        <p:nvCxnSpPr>
          <p:cNvPr id="9" name="Прямая соединительная линия 8"/>
          <p:cNvCxnSpPr/>
          <p:nvPr userDrawn="1"/>
        </p:nvCxnSpPr>
        <p:spPr>
          <a:xfrm flipH="1">
            <a:off x="11547515" y="1717278"/>
            <a:ext cx="3416" cy="472239"/>
          </a:xfrm>
          <a:prstGeom prst="line">
            <a:avLst/>
          </a:prstGeom>
          <a:ln w="1905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sp>
        <p:nvSpPr>
          <p:cNvPr id="10" name="TextBox 9"/>
          <p:cNvSpPr txBox="1"/>
          <p:nvPr userDrawn="1"/>
        </p:nvSpPr>
        <p:spPr>
          <a:xfrm>
            <a:off x="6064723" y="225267"/>
            <a:ext cx="2144456" cy="215444"/>
          </a:xfrm>
          <a:prstGeom prst="rect">
            <a:avLst/>
          </a:prstGeom>
          <a:noFill/>
        </p:spPr>
        <p:txBody>
          <a:bodyPr wrap="square" rtlCol="0">
            <a:spAutoFit/>
          </a:bodyPr>
          <a:lstStyle/>
          <a:p>
            <a:pPr algn="r"/>
            <a:r>
              <a:rPr lang="en-US" sz="800" b="1" i="0">
                <a:solidFill>
                  <a:schemeClr val="tx1"/>
                </a:solidFill>
                <a:latin typeface="Poppins SemiBold" panose="02000000000000000000" pitchFamily="2" charset="0"/>
                <a:ea typeface="Karla" pitchFamily="2" charset="0"/>
                <a:cs typeface="Poppins SemiBold" panose="02000000000000000000" pitchFamily="2" charset="0"/>
              </a:rPr>
              <a:t>SLIDE SECTION</a:t>
            </a:r>
            <a:endParaRPr lang="ru-RU" sz="800" b="1" i="0">
              <a:solidFill>
                <a:schemeClr val="tx1"/>
              </a:solidFill>
              <a:ea typeface="Karla" pitchFamily="2" charset="0"/>
              <a:cs typeface="Poppins SemiBold" panose="02000000000000000000" pitchFamily="2" charset="0"/>
            </a:endParaRPr>
          </a:p>
        </p:txBody>
      </p:sp>
      <p:sp>
        <p:nvSpPr>
          <p:cNvPr id="11" name="TextBox 10"/>
          <p:cNvSpPr txBox="1"/>
          <p:nvPr userDrawn="1"/>
        </p:nvSpPr>
        <p:spPr>
          <a:xfrm>
            <a:off x="10994788" y="225267"/>
            <a:ext cx="2144456" cy="215444"/>
          </a:xfrm>
          <a:prstGeom prst="rect">
            <a:avLst/>
          </a:prstGeom>
          <a:noFill/>
        </p:spPr>
        <p:txBody>
          <a:bodyPr wrap="square" rtlCol="0">
            <a:spAutoFit/>
          </a:bodyPr>
          <a:lstStyle/>
          <a:p>
            <a:r>
              <a:rPr lang="en-US" sz="800" b="1" i="0">
                <a:solidFill>
                  <a:schemeClr val="tx1"/>
                </a:solidFill>
                <a:latin typeface="Poppins SemiBold" panose="02000000000000000000" pitchFamily="2" charset="0"/>
                <a:ea typeface="Karla" pitchFamily="2" charset="0"/>
                <a:cs typeface="Poppins SemiBold" panose="02000000000000000000" pitchFamily="2" charset="0"/>
              </a:rPr>
              <a:t>PIXEL</a:t>
            </a:r>
            <a:r>
              <a:rPr lang="en-US" sz="800" b="1" i="0" baseline="0">
                <a:solidFill>
                  <a:schemeClr val="tx1"/>
                </a:solidFill>
                <a:latin typeface="Poppins SemiBold" panose="02000000000000000000" pitchFamily="2" charset="0"/>
                <a:ea typeface="Karla" pitchFamily="2" charset="0"/>
                <a:cs typeface="Poppins SemiBold" panose="02000000000000000000" pitchFamily="2" charset="0"/>
              </a:rPr>
              <a:t> VISION</a:t>
            </a:r>
            <a:endParaRPr lang="ru-RU" sz="800" b="1" i="0">
              <a:solidFill>
                <a:schemeClr val="tx1"/>
              </a:solidFill>
              <a:ea typeface="Karla" pitchFamily="2" charset="0"/>
              <a:cs typeface="Poppins SemiBold" panose="02000000000000000000" pitchFamily="2" charset="0"/>
            </a:endParaRPr>
          </a:p>
        </p:txBody>
      </p:sp>
      <p:pic>
        <p:nvPicPr>
          <p:cNvPr id="12" name="Рисунок 11"/>
          <p:cNvPicPr>
            <a:picLocks noChangeAspect="1"/>
          </p:cNvPicPr>
          <p:nvPr userDrawn="1"/>
        </p:nvPicPr>
        <p:blipFill>
          <a:blip r:embed="rId1"/>
          <a:stretch>
            <a:fillRect/>
          </a:stretch>
        </p:blipFill>
        <p:spPr>
          <a:xfrm>
            <a:off x="10841742" y="225267"/>
            <a:ext cx="159022" cy="160799"/>
          </a:xfrm>
          <a:prstGeom prst="rect">
            <a:avLst/>
          </a:prstGeom>
        </p:spPr>
      </p:pic>
      <p:sp>
        <p:nvSpPr>
          <p:cNvPr id="13" name="Рисунок 10"/>
          <p:cNvSpPr>
            <a:spLocks noGrp="1"/>
          </p:cNvSpPr>
          <p:nvPr>
            <p:ph type="pic" sz="quarter" idx="11"/>
          </p:nvPr>
        </p:nvSpPr>
        <p:spPr>
          <a:xfrm>
            <a:off x="0" y="-11113"/>
            <a:ext cx="7455584" cy="6888163"/>
          </a:xfrm>
          <a:custGeom>
            <a:gdLst>
              <a:gd name="connsiteX0" fmla="*/ 0 w 7455584"/>
              <a:gd name="connsiteY0" fmla="*/ 0 h 6888163"/>
              <a:gd name="connsiteX1" fmla="*/ 7455584 w 7455584"/>
              <a:gd name="connsiteY1" fmla="*/ 0 h 6888163"/>
              <a:gd name="connsiteX2" fmla="*/ 7455584 w 7455584"/>
              <a:gd name="connsiteY2" fmla="*/ 6888163 h 6888163"/>
              <a:gd name="connsiteX3" fmla="*/ 0 w 7455584"/>
              <a:gd name="connsiteY3" fmla="*/ 6888163 h 6888163"/>
              <a:gd name="connsiteX4" fmla="*/ 0 w 7455584"/>
              <a:gd name="connsiteY4" fmla="*/ 0 h 6888163"/>
              <a:gd name="connsiteX0-1" fmla="*/ 0 w 7455584"/>
              <a:gd name="connsiteY0-2" fmla="*/ 0 h 6888163"/>
              <a:gd name="connsiteX1-3" fmla="*/ 4574161 w 7455584"/>
              <a:gd name="connsiteY1-4" fmla="*/ 0 h 6888163"/>
              <a:gd name="connsiteX2-5" fmla="*/ 7455584 w 7455584"/>
              <a:gd name="connsiteY2-6" fmla="*/ 6888163 h 6888163"/>
              <a:gd name="connsiteX3-7" fmla="*/ 0 w 7455584"/>
              <a:gd name="connsiteY3-8" fmla="*/ 6888163 h 6888163"/>
              <a:gd name="connsiteX4-9" fmla="*/ 0 w 7455584"/>
              <a:gd name="connsiteY4-10" fmla="*/ 0 h 6888163"/>
            </a:gd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7455584" h="6888163">
                <a:moveTo>
                  <a:pt x="0" y="0"/>
                </a:moveTo>
                <a:lnTo>
                  <a:pt x="4574161" y="0"/>
                </a:lnTo>
                <a:lnTo>
                  <a:pt x="7455584" y="6888163"/>
                </a:lnTo>
                <a:lnTo>
                  <a:pt x="0" y="6888163"/>
                </a:lnTo>
                <a:lnTo>
                  <a:pt x="0" y="0"/>
                </a:lnTo>
                <a:close/>
              </a:path>
            </a:pathLst>
          </a:custGeom>
        </p:spPr>
        <p:txBody>
          <a:bodyPr/>
          <a:lstStyle/>
          <a:p>
            <a:endParaRPr lang="ru-RU"/>
          </a:p>
        </p:txBody>
      </p:sp>
    </p:spTree>
  </p:cSld>
  <p:clrMapOvr>
    <a:masterClrMapping/>
  </p:clrMapOvr>
  <p:transition/>
  <p:timing/>
</p:sldLayout>
</file>

<file path=ppt/slideLayouts/slideLayout1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userDrawn="1">
  <p:cSld name="4_Пользовательский макет">
    <p:spTree>
      <p:nvGrpSpPr>
        <p:cNvPr id="1" name=""/>
        <p:cNvGrpSpPr/>
        <p:nvPr/>
      </p:nvGrpSpPr>
      <p:grpSpPr>
        <a:xfrm>
          <a:off x="0" y="0"/>
          <a:ext cx="0" cy="0"/>
        </a:xfrm>
      </p:grpSpPr>
      <p:sp>
        <p:nvSpPr>
          <p:cNvPr id="5" name="Рисунок 2"/>
          <p:cNvSpPr>
            <a:spLocks noGrp="1"/>
          </p:cNvSpPr>
          <p:nvPr>
            <p:ph type="pic" sz="quarter" idx="10"/>
          </p:nvPr>
        </p:nvSpPr>
        <p:spPr>
          <a:xfrm>
            <a:off x="7283472" y="1752598"/>
            <a:ext cx="2197768" cy="2197768"/>
          </a:xfrm>
          <a:prstGeom prst="ellipse">
            <a:avLst/>
          </a:prstGeom>
        </p:spPr>
        <p:txBody>
          <a:bodyPr/>
          <a:lstStyle/>
          <a:p>
            <a:endParaRPr lang="ru-RU"/>
          </a:p>
        </p:txBody>
      </p:sp>
      <p:sp>
        <p:nvSpPr>
          <p:cNvPr id="6" name="Рисунок 2"/>
          <p:cNvSpPr>
            <a:spLocks noGrp="1"/>
          </p:cNvSpPr>
          <p:nvPr>
            <p:ph type="pic" sz="quarter" idx="12"/>
          </p:nvPr>
        </p:nvSpPr>
        <p:spPr>
          <a:xfrm>
            <a:off x="2846826" y="1752598"/>
            <a:ext cx="2197768" cy="2197768"/>
          </a:xfrm>
          <a:prstGeom prst="ellipse">
            <a:avLst/>
          </a:prstGeom>
        </p:spPr>
        <p:txBody>
          <a:bodyPr/>
          <a:lstStyle/>
          <a:p>
            <a:endParaRPr lang="ru-RU"/>
          </a:p>
        </p:txBody>
      </p:sp>
      <p:sp>
        <p:nvSpPr>
          <p:cNvPr id="10" name="TextBox 9"/>
          <p:cNvSpPr txBox="1"/>
          <p:nvPr userDrawn="1"/>
        </p:nvSpPr>
        <p:spPr>
          <a:xfrm>
            <a:off x="5274300" y="6320641"/>
            <a:ext cx="1584088" cy="230832"/>
          </a:xfrm>
          <a:prstGeom prst="rect">
            <a:avLst/>
          </a:prstGeom>
          <a:noFill/>
        </p:spPr>
        <p:txBody>
          <a:bodyPr wrap="none" rtlCol="0">
            <a:spAutoFit/>
          </a:bodyPr>
          <a:lstStyle/>
          <a:p>
            <a:pPr algn="r"/>
            <a:r>
              <a:rPr lang="en-US" sz="900" b="0" i="0">
                <a:solidFill>
                  <a:schemeClr val="bg1">
                    <a:lumMod val="65000"/>
                  </a:schemeClr>
                </a:solidFill>
                <a:latin typeface="Poppins SemiBold" panose="02000000000000000000" pitchFamily="2" charset="0"/>
                <a:ea typeface="Lato" panose="020f0502020204030203" pitchFamily="34" charset="0"/>
                <a:cs typeface="Poppins SemiBold" panose="02000000000000000000" pitchFamily="2" charset="0"/>
              </a:rPr>
              <a:t>www.floraladdress.com</a:t>
            </a:r>
            <a:endParaRPr lang="ru-RU" sz="1000" b="0" i="0">
              <a:solidFill>
                <a:schemeClr val="bg1">
                  <a:lumMod val="65000"/>
                </a:schemeClr>
              </a:solidFill>
              <a:latin typeface="Lato" panose="020f0502020204030203" pitchFamily="34" charset="0"/>
              <a:ea typeface="Lato" panose="020f0502020204030203" pitchFamily="34" charset="0"/>
              <a:cs typeface="Poppins SemiBold" panose="02000000000000000000" pitchFamily="2" charset="0"/>
            </a:endParaRPr>
          </a:p>
        </p:txBody>
      </p:sp>
      <p:sp>
        <p:nvSpPr>
          <p:cNvPr id="11" name="TextBox 10"/>
          <p:cNvSpPr txBox="1"/>
          <p:nvPr userDrawn="1"/>
        </p:nvSpPr>
        <p:spPr>
          <a:xfrm>
            <a:off x="531011" y="225267"/>
            <a:ext cx="2144456" cy="215444"/>
          </a:xfrm>
          <a:prstGeom prst="rect">
            <a:avLst/>
          </a:prstGeom>
          <a:noFill/>
        </p:spPr>
        <p:txBody>
          <a:bodyPr wrap="square" rtlCol="0">
            <a:spAutoFit/>
          </a:bodyPr>
          <a:lstStyle/>
          <a:p>
            <a:r>
              <a:rPr lang="en-US" sz="800" b="1" i="0">
                <a:solidFill>
                  <a:schemeClr val="tx1"/>
                </a:solidFill>
                <a:latin typeface="Poppins SemiBold" panose="02000000000000000000" pitchFamily="2" charset="0"/>
                <a:ea typeface="Karla" pitchFamily="2" charset="0"/>
                <a:cs typeface="Poppins SemiBold" panose="02000000000000000000" pitchFamily="2" charset="0"/>
              </a:rPr>
              <a:t>PIXEL</a:t>
            </a:r>
            <a:r>
              <a:rPr lang="en-US" sz="800" b="1" i="0" baseline="0">
                <a:solidFill>
                  <a:schemeClr val="tx1"/>
                </a:solidFill>
                <a:latin typeface="Poppins SemiBold" panose="02000000000000000000" pitchFamily="2" charset="0"/>
                <a:ea typeface="Karla" pitchFamily="2" charset="0"/>
                <a:cs typeface="Poppins SemiBold" panose="02000000000000000000" pitchFamily="2" charset="0"/>
              </a:rPr>
              <a:t> VISION</a:t>
            </a:r>
            <a:endParaRPr lang="ru-RU" sz="800" b="1" i="0">
              <a:solidFill>
                <a:schemeClr val="tx1"/>
              </a:solidFill>
              <a:ea typeface="Karla" pitchFamily="2" charset="0"/>
              <a:cs typeface="Poppins SemiBold" panose="02000000000000000000" pitchFamily="2" charset="0"/>
            </a:endParaRPr>
          </a:p>
        </p:txBody>
      </p:sp>
      <p:pic>
        <p:nvPicPr>
          <p:cNvPr id="12" name="Рисунок 11"/>
          <p:cNvPicPr>
            <a:picLocks noChangeAspect="1"/>
          </p:cNvPicPr>
          <p:nvPr userDrawn="1"/>
        </p:nvPicPr>
        <p:blipFill>
          <a:blip r:embed="rId1"/>
          <a:stretch>
            <a:fillRect/>
          </a:stretch>
        </p:blipFill>
        <p:spPr>
          <a:xfrm>
            <a:off x="377965" y="225267"/>
            <a:ext cx="159022" cy="160799"/>
          </a:xfrm>
          <a:prstGeom prst="rect">
            <a:avLst/>
          </a:prstGeom>
        </p:spPr>
      </p:pic>
      <p:sp>
        <p:nvSpPr>
          <p:cNvPr id="13" name="TextBox 12"/>
          <p:cNvSpPr txBox="1"/>
          <p:nvPr userDrawn="1"/>
        </p:nvSpPr>
        <p:spPr>
          <a:xfrm>
            <a:off x="9818122" y="225267"/>
            <a:ext cx="2144456" cy="215444"/>
          </a:xfrm>
          <a:prstGeom prst="rect">
            <a:avLst/>
          </a:prstGeom>
          <a:noFill/>
        </p:spPr>
        <p:txBody>
          <a:bodyPr wrap="square" rtlCol="0">
            <a:spAutoFit/>
          </a:bodyPr>
          <a:lstStyle/>
          <a:p>
            <a:pPr algn="r"/>
            <a:r>
              <a:rPr lang="en-US" sz="800" b="1" i="0">
                <a:solidFill>
                  <a:schemeClr val="tx1"/>
                </a:solidFill>
                <a:latin typeface="Poppins SemiBold" panose="02000000000000000000" pitchFamily="2" charset="0"/>
                <a:ea typeface="Karla" pitchFamily="2" charset="0"/>
                <a:cs typeface="Poppins SemiBold" panose="02000000000000000000" pitchFamily="2" charset="0"/>
              </a:rPr>
              <a:t>SLIDE SECTION</a:t>
            </a:r>
            <a:endParaRPr lang="ru-RU" sz="800" b="1" i="0">
              <a:solidFill>
                <a:schemeClr val="tx1"/>
              </a:solidFill>
              <a:ea typeface="Karla" pitchFamily="2" charset="0"/>
              <a:cs typeface="Poppins SemiBold" panose="02000000000000000000" pitchFamily="2" charset="0"/>
            </a:endParaRPr>
          </a:p>
        </p:txBody>
      </p:sp>
      <p:sp>
        <p:nvSpPr>
          <p:cNvPr id="14" name="Рисунок 2"/>
          <p:cNvSpPr>
            <a:spLocks noGrp="1"/>
          </p:cNvSpPr>
          <p:nvPr>
            <p:ph type="pic" sz="quarter" idx="11"/>
          </p:nvPr>
        </p:nvSpPr>
        <p:spPr>
          <a:xfrm>
            <a:off x="4503174" y="1010888"/>
            <a:ext cx="3232012" cy="3232012"/>
          </a:xfrm>
          <a:prstGeom prst="ellipse">
            <a:avLst/>
          </a:prstGeom>
        </p:spPr>
        <p:txBody>
          <a:bodyPr/>
          <a:lstStyle/>
          <a:p>
            <a:endParaRPr lang="ru-RU"/>
          </a:p>
        </p:txBody>
      </p:sp>
    </p:spTree>
  </p:cSld>
  <p:clrMapOvr>
    <a:masterClrMapping/>
  </p:clrMapOvr>
  <p:transition/>
  <p:timing/>
</p:sldLayout>
</file>

<file path=ppt/slideLayouts/slideLayout1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userDrawn="1">
  <p:cSld name="11_Пользовательский макет">
    <p:spTree>
      <p:nvGrpSpPr>
        <p:cNvPr id="1" name=""/>
        <p:cNvGrpSpPr/>
        <p:nvPr/>
      </p:nvGrpSpPr>
      <p:grpSpPr>
        <a:xfrm>
          <a:off x="0" y="0"/>
          <a:ext cx="0" cy="0"/>
        </a:xfrm>
      </p:grpSpPr>
      <p:sp>
        <p:nvSpPr>
          <p:cNvPr id="13" name="Прямоугольник 12"/>
          <p:cNvSpPr/>
          <p:nvPr userDrawn="1"/>
        </p:nvSpPr>
        <p:spPr>
          <a:xfrm>
            <a:off x="4326340" y="0"/>
            <a:ext cx="5349922" cy="6857999"/>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Рисунок 2"/>
          <p:cNvSpPr>
            <a:spLocks noGrp="1"/>
          </p:cNvSpPr>
          <p:nvPr>
            <p:ph type="pic" sz="quarter" idx="10"/>
          </p:nvPr>
        </p:nvSpPr>
        <p:spPr>
          <a:xfrm>
            <a:off x="9676262" y="0"/>
            <a:ext cx="2515737" cy="6858000"/>
          </a:xfrm>
        </p:spPr>
        <p:txBody>
          <a:bodyPr/>
          <a:lstStyle/>
          <a:p>
            <a:endParaRPr lang="ru-RU"/>
          </a:p>
        </p:txBody>
      </p:sp>
      <p:sp>
        <p:nvSpPr>
          <p:cNvPr id="14" name="TextBox 13"/>
          <p:cNvSpPr txBox="1"/>
          <p:nvPr userDrawn="1"/>
        </p:nvSpPr>
        <p:spPr>
          <a:xfrm>
            <a:off x="531011" y="225267"/>
            <a:ext cx="2144456" cy="215444"/>
          </a:xfrm>
          <a:prstGeom prst="rect">
            <a:avLst/>
          </a:prstGeom>
          <a:noFill/>
        </p:spPr>
        <p:txBody>
          <a:bodyPr wrap="square" rtlCol="0">
            <a:spAutoFit/>
          </a:bodyPr>
          <a:lstStyle/>
          <a:p>
            <a:r>
              <a:rPr lang="en-US" sz="800" b="1" i="0">
                <a:solidFill>
                  <a:schemeClr val="tx1"/>
                </a:solidFill>
                <a:latin typeface="Poppins SemiBold" panose="02000000000000000000" pitchFamily="2" charset="0"/>
                <a:ea typeface="Karla" pitchFamily="2" charset="0"/>
                <a:cs typeface="Poppins SemiBold" panose="02000000000000000000" pitchFamily="2" charset="0"/>
              </a:rPr>
              <a:t>PIXEL</a:t>
            </a:r>
            <a:r>
              <a:rPr lang="en-US" sz="800" b="1" i="0" baseline="0">
                <a:solidFill>
                  <a:schemeClr val="tx1"/>
                </a:solidFill>
                <a:latin typeface="Poppins SemiBold" panose="02000000000000000000" pitchFamily="2" charset="0"/>
                <a:ea typeface="Karla" pitchFamily="2" charset="0"/>
                <a:cs typeface="Poppins SemiBold" panose="02000000000000000000" pitchFamily="2" charset="0"/>
              </a:rPr>
              <a:t> VISION</a:t>
            </a:r>
            <a:endParaRPr lang="ru-RU" sz="800" b="1" i="0">
              <a:solidFill>
                <a:schemeClr val="tx1"/>
              </a:solidFill>
              <a:ea typeface="Karla" pitchFamily="2" charset="0"/>
              <a:cs typeface="Poppins SemiBold" panose="02000000000000000000" pitchFamily="2" charset="0"/>
            </a:endParaRPr>
          </a:p>
        </p:txBody>
      </p:sp>
      <p:pic>
        <p:nvPicPr>
          <p:cNvPr id="15" name="Рисунок 14"/>
          <p:cNvPicPr>
            <a:picLocks noChangeAspect="1"/>
          </p:cNvPicPr>
          <p:nvPr userDrawn="1"/>
        </p:nvPicPr>
        <p:blipFill>
          <a:blip r:embed="rId1"/>
          <a:stretch>
            <a:fillRect/>
          </a:stretch>
        </p:blipFill>
        <p:spPr>
          <a:xfrm>
            <a:off x="377965" y="225267"/>
            <a:ext cx="159022" cy="160799"/>
          </a:xfrm>
          <a:prstGeom prst="rect">
            <a:avLst/>
          </a:prstGeom>
        </p:spPr>
      </p:pic>
      <p:sp>
        <p:nvSpPr>
          <p:cNvPr id="16" name="TextBox 15"/>
          <p:cNvSpPr txBox="1"/>
          <p:nvPr userDrawn="1"/>
        </p:nvSpPr>
        <p:spPr>
          <a:xfrm>
            <a:off x="210908" y="6320641"/>
            <a:ext cx="1584088" cy="230832"/>
          </a:xfrm>
          <a:prstGeom prst="rect">
            <a:avLst/>
          </a:prstGeom>
          <a:noFill/>
        </p:spPr>
        <p:txBody>
          <a:bodyPr wrap="none" rtlCol="0">
            <a:spAutoFit/>
          </a:bodyPr>
          <a:lstStyle/>
          <a:p>
            <a:pPr algn="r"/>
            <a:r>
              <a:rPr lang="en-US" sz="900" b="0" i="0">
                <a:solidFill>
                  <a:schemeClr val="bg1">
                    <a:lumMod val="65000"/>
                  </a:schemeClr>
                </a:solidFill>
                <a:latin typeface="Poppins SemiBold" panose="02000000000000000000" pitchFamily="2" charset="0"/>
                <a:ea typeface="Lato" panose="020f0502020204030203" pitchFamily="34" charset="0"/>
                <a:cs typeface="Poppins SemiBold" panose="02000000000000000000" pitchFamily="2" charset="0"/>
              </a:rPr>
              <a:t>www.floraladdress.com</a:t>
            </a:r>
            <a:endParaRPr lang="ru-RU" sz="1000" b="0" i="0">
              <a:solidFill>
                <a:schemeClr val="bg1">
                  <a:lumMod val="65000"/>
                </a:schemeClr>
              </a:solidFill>
              <a:latin typeface="Lato" panose="020f0502020204030203" pitchFamily="34" charset="0"/>
              <a:ea typeface="Lato" panose="020f0502020204030203" pitchFamily="34" charset="0"/>
              <a:cs typeface="Poppins SemiBold" panose="02000000000000000000" pitchFamily="2" charset="0"/>
            </a:endParaRPr>
          </a:p>
        </p:txBody>
      </p:sp>
      <p:sp>
        <p:nvSpPr>
          <p:cNvPr id="17" name="TextBox 16"/>
          <p:cNvSpPr txBox="1"/>
          <p:nvPr userDrawn="1"/>
        </p:nvSpPr>
        <p:spPr>
          <a:xfrm>
            <a:off x="5929073" y="225267"/>
            <a:ext cx="2144456" cy="215444"/>
          </a:xfrm>
          <a:prstGeom prst="rect">
            <a:avLst/>
          </a:prstGeom>
          <a:noFill/>
        </p:spPr>
        <p:txBody>
          <a:bodyPr wrap="square" rtlCol="0">
            <a:spAutoFit/>
          </a:bodyPr>
          <a:lstStyle/>
          <a:p>
            <a:pPr algn="ctr"/>
            <a:r>
              <a:rPr lang="en-US" sz="800" b="1" i="0">
                <a:solidFill>
                  <a:schemeClr val="bg1"/>
                </a:solidFill>
                <a:latin typeface="Poppins SemiBold" panose="02000000000000000000" pitchFamily="2" charset="0"/>
                <a:ea typeface="Karla" pitchFamily="2" charset="0"/>
                <a:cs typeface="Poppins SemiBold" panose="02000000000000000000" pitchFamily="2" charset="0"/>
              </a:rPr>
              <a:t>SLIDE SECTION</a:t>
            </a:r>
            <a:endParaRPr lang="ru-RU" sz="800" b="1" i="0">
              <a:solidFill>
                <a:schemeClr val="bg1"/>
              </a:solidFill>
              <a:ea typeface="Karla" pitchFamily="2" charset="0"/>
              <a:cs typeface="Poppins SemiBold" panose="02000000000000000000" pitchFamily="2" charset="0"/>
            </a:endParaRPr>
          </a:p>
        </p:txBody>
      </p:sp>
      <p:sp>
        <p:nvSpPr>
          <p:cNvPr id="5" name="Рисунок 4"/>
          <p:cNvSpPr>
            <a:spLocks noGrp="1"/>
          </p:cNvSpPr>
          <p:nvPr>
            <p:ph type="pic" sz="quarter" idx="11"/>
          </p:nvPr>
        </p:nvSpPr>
        <p:spPr>
          <a:xfrm>
            <a:off x="5941385" y="1584251"/>
            <a:ext cx="2148515" cy="3775149"/>
          </a:xfrm>
        </p:spPr>
        <p:txBody>
          <a:bodyPr/>
          <a:lstStyle/>
          <a:p>
            <a:endParaRPr lang="ru-RU"/>
          </a:p>
        </p:txBody>
      </p:sp>
    </p:spTree>
  </p:cSld>
  <p:clrMapOvr>
    <a:masterClrMapping/>
  </p:clrMapOvr>
  <p:transition/>
  <p:timing/>
</p:sldLayout>
</file>

<file path=ppt/slideLayouts/slideLayout1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8_Пользовательский макет">
    <p:spTree>
      <p:nvGrpSpPr>
        <p:cNvPr id="1" name=""/>
        <p:cNvGrpSpPr/>
        <p:nvPr/>
      </p:nvGrpSpPr>
      <p:grpSpPr>
        <a:xfrm>
          <a:off x="0" y="0"/>
          <a:ext cx="0" cy="0"/>
        </a:xfrm>
      </p:grpSpPr>
      <p:sp>
        <p:nvSpPr>
          <p:cNvPr id="7" name="Рисунок 6"/>
          <p:cNvSpPr>
            <a:spLocks noGrp="1"/>
          </p:cNvSpPr>
          <p:nvPr>
            <p:ph type="pic" sz="quarter" idx="10"/>
          </p:nvPr>
        </p:nvSpPr>
        <p:spPr>
          <a:xfrm>
            <a:off x="1" y="0"/>
            <a:ext cx="6095999" cy="6858000"/>
          </a:xfrm>
        </p:spPr>
        <p:txBody>
          <a:bodyPr/>
          <a:lstStyle/>
          <a:p>
            <a:endParaRPr lang="ru-RU"/>
          </a:p>
        </p:txBody>
      </p:sp>
      <p:sp>
        <p:nvSpPr>
          <p:cNvPr id="8" name="Рисунок 6"/>
          <p:cNvSpPr>
            <a:spLocks noGrp="1"/>
          </p:cNvSpPr>
          <p:nvPr>
            <p:ph type="pic" sz="quarter" idx="11"/>
          </p:nvPr>
        </p:nvSpPr>
        <p:spPr>
          <a:xfrm>
            <a:off x="6096002" y="0"/>
            <a:ext cx="6095998" cy="6858000"/>
          </a:xfrm>
        </p:spPr>
        <p:txBody>
          <a:bodyPr/>
          <a:lstStyle/>
          <a:p>
            <a:endParaRPr lang="ru-RU"/>
          </a:p>
        </p:txBody>
      </p:sp>
    </p:spTree>
  </p:cSld>
  <p:clrMapOvr>
    <a:masterClrMapping/>
  </p:clrMapOvr>
  <p:transition/>
  <p:timing/>
</p:sldLayout>
</file>

<file path=ppt/slideLayouts/slideLayout1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9_Пользовательский макет">
    <p:spTree>
      <p:nvGrpSpPr>
        <p:cNvPr id="1" name=""/>
        <p:cNvGrpSpPr/>
        <p:nvPr/>
      </p:nvGrpSpPr>
      <p:grpSpPr>
        <a:xfrm>
          <a:off x="0" y="0"/>
          <a:ext cx="0" cy="0"/>
        </a:xfrm>
      </p:grpSpPr>
    </p:spTree>
  </p:cSld>
  <p:clrMapOvr>
    <a:masterClrMapping/>
  </p:clrMapOvr>
  <p:transition/>
  <p:timing/>
</p:sldLayout>
</file>

<file path=ppt/slideLayouts/slideLayout1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userDrawn="1">
  <p:cSld name="16_Пользовательский макет">
    <p:spTree>
      <p:nvGrpSpPr>
        <p:cNvPr id="1" name=""/>
        <p:cNvGrpSpPr/>
        <p:nvPr/>
      </p:nvGrpSpPr>
      <p:grpSpPr>
        <a:xfrm>
          <a:off x="0" y="0"/>
          <a:ext cx="0" cy="0"/>
        </a:xfrm>
      </p:grpSpPr>
      <p:sp>
        <p:nvSpPr>
          <p:cNvPr id="7" name="Рисунок 6"/>
          <p:cNvSpPr>
            <a:spLocks noGrp="1"/>
          </p:cNvSpPr>
          <p:nvPr>
            <p:ph type="pic" sz="quarter" idx="10"/>
          </p:nvPr>
        </p:nvSpPr>
        <p:spPr>
          <a:xfrm>
            <a:off x="3423683" y="2870791"/>
            <a:ext cx="3610625" cy="2094614"/>
          </a:xfrm>
          <a:prstGeom prst="rect">
            <a:avLst/>
          </a:prstGeom>
        </p:spPr>
        <p:txBody>
          <a:bodyPr/>
          <a:lstStyle/>
          <a:p>
            <a:endParaRPr lang="ru-RU"/>
          </a:p>
        </p:txBody>
      </p:sp>
      <p:sp>
        <p:nvSpPr>
          <p:cNvPr id="12" name="Рисунок 11"/>
          <p:cNvSpPr>
            <a:spLocks noGrp="1"/>
          </p:cNvSpPr>
          <p:nvPr>
            <p:ph type="pic" sz="quarter" idx="11"/>
          </p:nvPr>
        </p:nvSpPr>
        <p:spPr>
          <a:xfrm>
            <a:off x="6161038" y="0"/>
            <a:ext cx="6030962" cy="6857999"/>
          </a:xfrm>
          <a:prstGeom prst="rect">
            <a:avLst/>
          </a:prstGeom>
        </p:spPr>
        <p:txBody>
          <a:bodyPr/>
          <a:lstStyle/>
          <a:p>
            <a:endParaRPr lang="ru-RU"/>
          </a:p>
        </p:txBody>
      </p:sp>
      <p:sp>
        <p:nvSpPr>
          <p:cNvPr id="11" name="TextBox 10"/>
          <p:cNvSpPr txBox="1"/>
          <p:nvPr userDrawn="1"/>
        </p:nvSpPr>
        <p:spPr>
          <a:xfrm>
            <a:off x="531011" y="225267"/>
            <a:ext cx="2144456" cy="215444"/>
          </a:xfrm>
          <a:prstGeom prst="rect">
            <a:avLst/>
          </a:prstGeom>
          <a:noFill/>
        </p:spPr>
        <p:txBody>
          <a:bodyPr wrap="square" rtlCol="0">
            <a:spAutoFit/>
          </a:bodyPr>
          <a:lstStyle/>
          <a:p>
            <a:r>
              <a:rPr lang="en-US" sz="800" b="1" i="0">
                <a:solidFill>
                  <a:schemeClr val="tx1"/>
                </a:solidFill>
                <a:latin typeface="Poppins SemiBold" panose="02000000000000000000" pitchFamily="2" charset="0"/>
                <a:ea typeface="Karla" pitchFamily="2" charset="0"/>
                <a:cs typeface="Poppins SemiBold" panose="02000000000000000000" pitchFamily="2" charset="0"/>
              </a:rPr>
              <a:t>PIXEL</a:t>
            </a:r>
            <a:r>
              <a:rPr lang="en-US" sz="800" b="1" i="0" baseline="0">
                <a:solidFill>
                  <a:schemeClr val="tx1"/>
                </a:solidFill>
                <a:latin typeface="Poppins SemiBold" panose="02000000000000000000" pitchFamily="2" charset="0"/>
                <a:ea typeface="Karla" pitchFamily="2" charset="0"/>
                <a:cs typeface="Poppins SemiBold" panose="02000000000000000000" pitchFamily="2" charset="0"/>
              </a:rPr>
              <a:t> VISION</a:t>
            </a:r>
            <a:endParaRPr lang="ru-RU" sz="800" b="1" i="0">
              <a:solidFill>
                <a:schemeClr val="tx1"/>
              </a:solidFill>
              <a:ea typeface="Karla" pitchFamily="2" charset="0"/>
              <a:cs typeface="Poppins SemiBold" panose="02000000000000000000" pitchFamily="2" charset="0"/>
            </a:endParaRPr>
          </a:p>
        </p:txBody>
      </p:sp>
      <p:pic>
        <p:nvPicPr>
          <p:cNvPr id="14" name="Рисунок 13"/>
          <p:cNvPicPr>
            <a:picLocks noChangeAspect="1"/>
          </p:cNvPicPr>
          <p:nvPr userDrawn="1"/>
        </p:nvPicPr>
        <p:blipFill>
          <a:blip r:embed="rId1"/>
          <a:stretch>
            <a:fillRect/>
          </a:stretch>
        </p:blipFill>
        <p:spPr>
          <a:xfrm>
            <a:off x="377965" y="225267"/>
            <a:ext cx="159022" cy="160799"/>
          </a:xfrm>
          <a:prstGeom prst="rect">
            <a:avLst/>
          </a:prstGeom>
        </p:spPr>
      </p:pic>
      <p:sp>
        <p:nvSpPr>
          <p:cNvPr id="15" name="TextBox 14"/>
          <p:cNvSpPr txBox="1"/>
          <p:nvPr userDrawn="1"/>
        </p:nvSpPr>
        <p:spPr>
          <a:xfrm>
            <a:off x="210908" y="6320641"/>
            <a:ext cx="1584088" cy="230832"/>
          </a:xfrm>
          <a:prstGeom prst="rect">
            <a:avLst/>
          </a:prstGeom>
          <a:noFill/>
        </p:spPr>
        <p:txBody>
          <a:bodyPr wrap="none" rtlCol="0">
            <a:spAutoFit/>
          </a:bodyPr>
          <a:lstStyle/>
          <a:p>
            <a:pPr algn="r"/>
            <a:r>
              <a:rPr lang="en-US" sz="900" b="0" i="0">
                <a:solidFill>
                  <a:schemeClr val="bg1">
                    <a:lumMod val="65000"/>
                  </a:schemeClr>
                </a:solidFill>
                <a:latin typeface="Poppins SemiBold" panose="02000000000000000000" pitchFamily="2" charset="0"/>
                <a:ea typeface="Lato" panose="020f0502020204030203" pitchFamily="34" charset="0"/>
                <a:cs typeface="Poppins SemiBold" panose="02000000000000000000" pitchFamily="2" charset="0"/>
              </a:rPr>
              <a:t>www.floraladdress.com</a:t>
            </a:r>
            <a:endParaRPr lang="ru-RU" sz="1000" b="0" i="0">
              <a:solidFill>
                <a:schemeClr val="bg1">
                  <a:lumMod val="65000"/>
                </a:schemeClr>
              </a:solidFill>
              <a:latin typeface="Lato" panose="020f0502020204030203" pitchFamily="34" charset="0"/>
              <a:ea typeface="Lato" panose="020f0502020204030203" pitchFamily="34" charset="0"/>
              <a:cs typeface="Poppins SemiBold" panose="02000000000000000000" pitchFamily="2" charset="0"/>
            </a:endParaRPr>
          </a:p>
        </p:txBody>
      </p:sp>
      <p:sp>
        <p:nvSpPr>
          <p:cNvPr id="16" name="TextBox 15"/>
          <p:cNvSpPr txBox="1"/>
          <p:nvPr userDrawn="1"/>
        </p:nvSpPr>
        <p:spPr>
          <a:xfrm>
            <a:off x="2242850" y="225267"/>
            <a:ext cx="2144456" cy="215444"/>
          </a:xfrm>
          <a:prstGeom prst="rect">
            <a:avLst/>
          </a:prstGeom>
          <a:noFill/>
        </p:spPr>
        <p:txBody>
          <a:bodyPr wrap="square" rtlCol="0">
            <a:spAutoFit/>
          </a:bodyPr>
          <a:lstStyle/>
          <a:p>
            <a:pPr algn="r"/>
            <a:r>
              <a:rPr lang="en-US" sz="800" b="1" i="0">
                <a:solidFill>
                  <a:schemeClr val="tx1"/>
                </a:solidFill>
                <a:latin typeface="Poppins SemiBold" panose="02000000000000000000" pitchFamily="2" charset="0"/>
                <a:ea typeface="Karla" pitchFamily="2" charset="0"/>
                <a:cs typeface="Poppins SemiBold" panose="02000000000000000000" pitchFamily="2" charset="0"/>
              </a:rPr>
              <a:t>SLIDE SECTION</a:t>
            </a:r>
            <a:endParaRPr lang="ru-RU" sz="800" b="1" i="0">
              <a:solidFill>
                <a:schemeClr val="tx1"/>
              </a:solidFill>
              <a:ea typeface="Karla" pitchFamily="2" charset="0"/>
              <a:cs typeface="Poppins SemiBold" panose="02000000000000000000" pitchFamily="2" charset="0"/>
            </a:endParaRPr>
          </a:p>
        </p:txBody>
      </p:sp>
    </p:spTree>
  </p:cSld>
  <p:clrMapOvr>
    <a:masterClrMapping/>
  </p:clrMapOvr>
  <p:transition/>
  <p:timing/>
</p:sldLayout>
</file>

<file path=ppt/slideLayouts/slideLayout2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userDrawn="1">
  <p:cSld name="14_Пользовательский макет">
    <p:spTree>
      <p:nvGrpSpPr>
        <p:cNvPr id="1" name=""/>
        <p:cNvGrpSpPr/>
        <p:nvPr/>
      </p:nvGrpSpPr>
      <p:grpSpPr>
        <a:xfrm>
          <a:off x="0" y="0"/>
          <a:ext cx="0" cy="0"/>
        </a:xfrm>
      </p:grpSpPr>
      <p:sp>
        <p:nvSpPr>
          <p:cNvPr id="8" name="Рисунок 6"/>
          <p:cNvSpPr>
            <a:spLocks noGrp="1"/>
          </p:cNvSpPr>
          <p:nvPr>
            <p:ph type="pic" sz="quarter" idx="10"/>
          </p:nvPr>
        </p:nvSpPr>
        <p:spPr>
          <a:xfrm>
            <a:off x="4928719" y="2721933"/>
            <a:ext cx="3610625" cy="2094614"/>
          </a:xfrm>
          <a:prstGeom prst="rect">
            <a:avLst/>
          </a:prstGeom>
        </p:spPr>
        <p:txBody>
          <a:bodyPr/>
          <a:lstStyle/>
          <a:p>
            <a:endParaRPr lang="ru-RU"/>
          </a:p>
        </p:txBody>
      </p:sp>
      <p:sp>
        <p:nvSpPr>
          <p:cNvPr id="14" name="Рисунок 11"/>
          <p:cNvSpPr>
            <a:spLocks noGrp="1"/>
          </p:cNvSpPr>
          <p:nvPr>
            <p:ph type="pic" sz="quarter" idx="11"/>
          </p:nvPr>
        </p:nvSpPr>
        <p:spPr>
          <a:xfrm>
            <a:off x="0" y="0"/>
            <a:ext cx="6030962" cy="6857999"/>
          </a:xfrm>
          <a:prstGeom prst="rect">
            <a:avLst/>
          </a:prstGeom>
        </p:spPr>
        <p:txBody>
          <a:bodyPr/>
          <a:lstStyle/>
          <a:p>
            <a:endParaRPr lang="ru-RU"/>
          </a:p>
        </p:txBody>
      </p:sp>
      <p:sp>
        <p:nvSpPr>
          <p:cNvPr id="15" name="TextBox 14"/>
          <p:cNvSpPr txBox="1"/>
          <p:nvPr userDrawn="1"/>
        </p:nvSpPr>
        <p:spPr>
          <a:xfrm>
            <a:off x="10378490" y="6320641"/>
            <a:ext cx="1584088" cy="230832"/>
          </a:xfrm>
          <a:prstGeom prst="rect">
            <a:avLst/>
          </a:prstGeom>
          <a:noFill/>
        </p:spPr>
        <p:txBody>
          <a:bodyPr wrap="none" rtlCol="0">
            <a:spAutoFit/>
          </a:bodyPr>
          <a:lstStyle/>
          <a:p>
            <a:pPr algn="r"/>
            <a:r>
              <a:rPr lang="en-US" sz="900" b="0" i="0">
                <a:solidFill>
                  <a:schemeClr val="bg1">
                    <a:lumMod val="65000"/>
                  </a:schemeClr>
                </a:solidFill>
                <a:latin typeface="Poppins SemiBold" panose="02000000000000000000" pitchFamily="2" charset="0"/>
                <a:ea typeface="Lato" panose="020f0502020204030203" pitchFamily="34" charset="0"/>
                <a:cs typeface="Poppins SemiBold" panose="02000000000000000000" pitchFamily="2" charset="0"/>
              </a:rPr>
              <a:t>www.floraladdress.com</a:t>
            </a:r>
            <a:endParaRPr lang="ru-RU" sz="1000" b="0" i="0">
              <a:solidFill>
                <a:schemeClr val="bg1">
                  <a:lumMod val="65000"/>
                </a:schemeClr>
              </a:solidFill>
              <a:latin typeface="Lato" panose="020f0502020204030203" pitchFamily="34" charset="0"/>
              <a:ea typeface="Lato" panose="020f0502020204030203" pitchFamily="34" charset="0"/>
              <a:cs typeface="Poppins SemiBold" panose="02000000000000000000" pitchFamily="2" charset="0"/>
            </a:endParaRPr>
          </a:p>
        </p:txBody>
      </p:sp>
      <p:sp>
        <p:nvSpPr>
          <p:cNvPr id="16" name="Прямоугольник 15"/>
          <p:cNvSpPr/>
          <p:nvPr userDrawn="1"/>
        </p:nvSpPr>
        <p:spPr>
          <a:xfrm>
            <a:off x="11323951" y="1180287"/>
            <a:ext cx="453970" cy="369332"/>
          </a:xfrm>
          <a:prstGeom prst="rect">
            <a:avLst/>
          </a:prstGeom>
        </p:spPr>
        <p:txBody>
          <a:bodyPr wrap="none">
            <a:spAutoFit/>
          </a:bodyPr>
          <a:lstStyle/>
          <a:p>
            <a:pPr algn="l"/>
            <a:fld id="{149B6D55-4680-4DC5-B665-330CCBA60EFE}" type="slidenum">
              <a:rPr lang="ru-RU" sz="1800" b="1" baseline="0" smtClean="0">
                <a:solidFill>
                  <a:schemeClr val="tx1"/>
                </a:solidFill>
                <a:latin typeface="Lato" panose="020f0502020204030203" pitchFamily="34" charset="0"/>
                <a:ea typeface="Lato" panose="020f0502020204030203" pitchFamily="34" charset="0"/>
                <a:cs typeface="Poppins SemiBold" panose="02000000000000000000" pitchFamily="2" charset="0"/>
              </a:rPr>
              <a:t/>
            </a:fld>
            <a:endParaRPr lang="ru-RU" sz="1000">
              <a:solidFill>
                <a:srgbClr val="0000ED"/>
              </a:solidFill>
              <a:latin typeface="Lato" panose="020f0502020204030203" pitchFamily="34" charset="0"/>
              <a:ea typeface="Lato" panose="020f0502020204030203" pitchFamily="34" charset="0"/>
              <a:cs typeface="Lato" panose="020f0502020204030203" pitchFamily="34" charset="0"/>
            </a:endParaRPr>
          </a:p>
        </p:txBody>
      </p:sp>
      <p:cxnSp>
        <p:nvCxnSpPr>
          <p:cNvPr id="17" name="Прямая соединительная линия 16"/>
          <p:cNvCxnSpPr/>
          <p:nvPr userDrawn="1"/>
        </p:nvCxnSpPr>
        <p:spPr>
          <a:xfrm flipH="1">
            <a:off x="11547515" y="1717278"/>
            <a:ext cx="3416" cy="472239"/>
          </a:xfrm>
          <a:prstGeom prst="line">
            <a:avLst/>
          </a:prstGeom>
          <a:ln w="1905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sp>
        <p:nvSpPr>
          <p:cNvPr id="18" name="TextBox 17"/>
          <p:cNvSpPr txBox="1"/>
          <p:nvPr userDrawn="1"/>
        </p:nvSpPr>
        <p:spPr>
          <a:xfrm>
            <a:off x="10994788" y="225267"/>
            <a:ext cx="2144456" cy="215444"/>
          </a:xfrm>
          <a:prstGeom prst="rect">
            <a:avLst/>
          </a:prstGeom>
          <a:noFill/>
        </p:spPr>
        <p:txBody>
          <a:bodyPr wrap="square" rtlCol="0">
            <a:spAutoFit/>
          </a:bodyPr>
          <a:lstStyle/>
          <a:p>
            <a:r>
              <a:rPr lang="en-US" sz="800" b="1" i="0">
                <a:solidFill>
                  <a:schemeClr val="tx1"/>
                </a:solidFill>
                <a:latin typeface="Poppins SemiBold" panose="02000000000000000000" pitchFamily="2" charset="0"/>
                <a:ea typeface="Karla" pitchFamily="2" charset="0"/>
                <a:cs typeface="Poppins SemiBold" panose="02000000000000000000" pitchFamily="2" charset="0"/>
              </a:rPr>
              <a:t>PIXEL</a:t>
            </a:r>
            <a:r>
              <a:rPr lang="en-US" sz="800" b="1" i="0" baseline="0">
                <a:solidFill>
                  <a:schemeClr val="tx1"/>
                </a:solidFill>
                <a:latin typeface="Poppins SemiBold" panose="02000000000000000000" pitchFamily="2" charset="0"/>
                <a:ea typeface="Karla" pitchFamily="2" charset="0"/>
                <a:cs typeface="Poppins SemiBold" panose="02000000000000000000" pitchFamily="2" charset="0"/>
              </a:rPr>
              <a:t> VISION</a:t>
            </a:r>
            <a:endParaRPr lang="ru-RU" sz="800" b="1" i="0">
              <a:solidFill>
                <a:schemeClr val="tx1"/>
              </a:solidFill>
              <a:ea typeface="Karla" pitchFamily="2" charset="0"/>
              <a:cs typeface="Poppins SemiBold" panose="02000000000000000000" pitchFamily="2" charset="0"/>
            </a:endParaRPr>
          </a:p>
        </p:txBody>
      </p:sp>
      <p:pic>
        <p:nvPicPr>
          <p:cNvPr id="19" name="Рисунок 18"/>
          <p:cNvPicPr>
            <a:picLocks noChangeAspect="1"/>
          </p:cNvPicPr>
          <p:nvPr userDrawn="1"/>
        </p:nvPicPr>
        <p:blipFill>
          <a:blip r:embed="rId1"/>
          <a:stretch>
            <a:fillRect/>
          </a:stretch>
        </p:blipFill>
        <p:spPr>
          <a:xfrm>
            <a:off x="10841742" y="225267"/>
            <a:ext cx="159022" cy="160799"/>
          </a:xfrm>
          <a:prstGeom prst="rect">
            <a:avLst/>
          </a:prstGeom>
        </p:spPr>
      </p:pic>
      <p:sp>
        <p:nvSpPr>
          <p:cNvPr id="20" name="TextBox 19"/>
          <p:cNvSpPr txBox="1"/>
          <p:nvPr userDrawn="1"/>
        </p:nvSpPr>
        <p:spPr>
          <a:xfrm>
            <a:off x="6857380" y="225267"/>
            <a:ext cx="2144456" cy="215444"/>
          </a:xfrm>
          <a:prstGeom prst="rect">
            <a:avLst/>
          </a:prstGeom>
          <a:noFill/>
        </p:spPr>
        <p:txBody>
          <a:bodyPr wrap="square" rtlCol="0">
            <a:spAutoFit/>
          </a:bodyPr>
          <a:lstStyle/>
          <a:p>
            <a:pPr algn="r"/>
            <a:r>
              <a:rPr lang="en-US" sz="800" b="1" i="0">
                <a:solidFill>
                  <a:schemeClr val="tx1"/>
                </a:solidFill>
                <a:latin typeface="Poppins SemiBold" panose="02000000000000000000" pitchFamily="2" charset="0"/>
                <a:ea typeface="Karla" pitchFamily="2" charset="0"/>
                <a:cs typeface="Poppins SemiBold" panose="02000000000000000000" pitchFamily="2" charset="0"/>
              </a:rPr>
              <a:t>SLIDE SECTION</a:t>
            </a:r>
            <a:endParaRPr lang="ru-RU" sz="800" b="1" i="0">
              <a:solidFill>
                <a:schemeClr val="tx1"/>
              </a:solidFill>
              <a:ea typeface="Karla" pitchFamily="2" charset="0"/>
              <a:cs typeface="Poppins SemiBold" panose="02000000000000000000" pitchFamily="2" charset="0"/>
            </a:endParaRPr>
          </a:p>
        </p:txBody>
      </p:sp>
    </p:spTree>
  </p:cSld>
  <p:clrMapOvr>
    <a:masterClrMapping/>
  </p:clrMapOvr>
  <p:transition/>
  <p:timing/>
</p:sldLayout>
</file>

<file path=ppt/slideLayouts/slideLayout2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userDrawn="1">
  <p:cSld name="20_Пользовательский макет">
    <p:spTree>
      <p:nvGrpSpPr>
        <p:cNvPr id="1" name=""/>
        <p:cNvGrpSpPr/>
        <p:nvPr/>
      </p:nvGrpSpPr>
      <p:grpSpPr>
        <a:xfrm>
          <a:off x="0" y="0"/>
          <a:ext cx="0" cy="0"/>
        </a:xfrm>
      </p:grpSpPr>
      <p:sp>
        <p:nvSpPr>
          <p:cNvPr id="12" name="Рисунок 11"/>
          <p:cNvSpPr>
            <a:spLocks noGrp="1"/>
          </p:cNvSpPr>
          <p:nvPr>
            <p:ph type="pic" sz="quarter" idx="10"/>
          </p:nvPr>
        </p:nvSpPr>
        <p:spPr>
          <a:xfrm>
            <a:off x="7784432" y="0"/>
            <a:ext cx="4407568" cy="6857999"/>
          </a:xfrm>
          <a:prstGeom prst="rect">
            <a:avLst/>
          </a:prstGeom>
        </p:spPr>
        <p:txBody>
          <a:bodyPr/>
          <a:lstStyle/>
          <a:p>
            <a:endParaRPr lang="ru-RU"/>
          </a:p>
        </p:txBody>
      </p:sp>
      <p:sp>
        <p:nvSpPr>
          <p:cNvPr id="5" name="TextBox 4"/>
          <p:cNvSpPr txBox="1"/>
          <p:nvPr userDrawn="1"/>
        </p:nvSpPr>
        <p:spPr>
          <a:xfrm>
            <a:off x="531011" y="225267"/>
            <a:ext cx="2144456" cy="215444"/>
          </a:xfrm>
          <a:prstGeom prst="rect">
            <a:avLst/>
          </a:prstGeom>
          <a:noFill/>
        </p:spPr>
        <p:txBody>
          <a:bodyPr wrap="square" rtlCol="0">
            <a:spAutoFit/>
          </a:bodyPr>
          <a:lstStyle/>
          <a:p>
            <a:r>
              <a:rPr lang="en-US" sz="800" b="1" i="0">
                <a:solidFill>
                  <a:schemeClr val="tx1"/>
                </a:solidFill>
                <a:latin typeface="Poppins SemiBold" panose="02000000000000000000" pitchFamily="2" charset="0"/>
                <a:ea typeface="Karla" pitchFamily="2" charset="0"/>
                <a:cs typeface="Poppins SemiBold" panose="02000000000000000000" pitchFamily="2" charset="0"/>
              </a:rPr>
              <a:t>PIXEL</a:t>
            </a:r>
            <a:r>
              <a:rPr lang="en-US" sz="800" b="1" i="0" baseline="0">
                <a:solidFill>
                  <a:schemeClr val="tx1"/>
                </a:solidFill>
                <a:latin typeface="Poppins SemiBold" panose="02000000000000000000" pitchFamily="2" charset="0"/>
                <a:ea typeface="Karla" pitchFamily="2" charset="0"/>
                <a:cs typeface="Poppins SemiBold" panose="02000000000000000000" pitchFamily="2" charset="0"/>
              </a:rPr>
              <a:t> VISION</a:t>
            </a:r>
            <a:endParaRPr lang="ru-RU" sz="800" b="1" i="0">
              <a:solidFill>
                <a:schemeClr val="tx1"/>
              </a:solidFill>
              <a:ea typeface="Karla" pitchFamily="2" charset="0"/>
              <a:cs typeface="Poppins SemiBold" panose="02000000000000000000" pitchFamily="2" charset="0"/>
            </a:endParaRPr>
          </a:p>
        </p:txBody>
      </p:sp>
      <p:sp>
        <p:nvSpPr>
          <p:cNvPr id="6" name="TextBox 5"/>
          <p:cNvSpPr txBox="1"/>
          <p:nvPr userDrawn="1"/>
        </p:nvSpPr>
        <p:spPr>
          <a:xfrm>
            <a:off x="210908" y="6320641"/>
            <a:ext cx="1584088" cy="230832"/>
          </a:xfrm>
          <a:prstGeom prst="rect">
            <a:avLst/>
          </a:prstGeom>
          <a:noFill/>
        </p:spPr>
        <p:txBody>
          <a:bodyPr wrap="none" rtlCol="0">
            <a:spAutoFit/>
          </a:bodyPr>
          <a:lstStyle/>
          <a:p>
            <a:pPr algn="r"/>
            <a:r>
              <a:rPr lang="en-US" sz="900" b="0" i="0">
                <a:solidFill>
                  <a:schemeClr val="bg1">
                    <a:lumMod val="65000"/>
                  </a:schemeClr>
                </a:solidFill>
                <a:latin typeface="Poppins SemiBold" panose="02000000000000000000" pitchFamily="2" charset="0"/>
                <a:ea typeface="Lato" panose="020f0502020204030203" pitchFamily="34" charset="0"/>
                <a:cs typeface="Poppins SemiBold" panose="02000000000000000000" pitchFamily="2" charset="0"/>
              </a:rPr>
              <a:t>www.floraladdress.com</a:t>
            </a:r>
            <a:endParaRPr lang="ru-RU" sz="1000" b="0" i="0">
              <a:solidFill>
                <a:schemeClr val="bg1">
                  <a:lumMod val="65000"/>
                </a:schemeClr>
              </a:solidFill>
              <a:latin typeface="Lato" panose="020f0502020204030203" pitchFamily="34" charset="0"/>
              <a:ea typeface="Lato" panose="020f0502020204030203" pitchFamily="34" charset="0"/>
              <a:cs typeface="Poppins SemiBold" panose="02000000000000000000" pitchFamily="2" charset="0"/>
            </a:endParaRPr>
          </a:p>
        </p:txBody>
      </p:sp>
      <p:pic>
        <p:nvPicPr>
          <p:cNvPr id="7" name="Рисунок 6"/>
          <p:cNvPicPr>
            <a:picLocks noChangeAspect="1"/>
          </p:cNvPicPr>
          <p:nvPr userDrawn="1"/>
        </p:nvPicPr>
        <p:blipFill>
          <a:blip r:embed="rId1"/>
          <a:stretch>
            <a:fillRect/>
          </a:stretch>
        </p:blipFill>
        <p:spPr>
          <a:xfrm>
            <a:off x="377965" y="225267"/>
            <a:ext cx="159022" cy="160799"/>
          </a:xfrm>
          <a:prstGeom prst="rect">
            <a:avLst/>
          </a:prstGeom>
        </p:spPr>
      </p:pic>
    </p:spTree>
  </p:cSld>
  <p:clrMapOvr>
    <a:masterClrMapping/>
  </p:clrMapOvr>
  <p:transition/>
  <p:timing/>
</p:sldLayout>
</file>

<file path=ppt/slideLayouts/slideLayout2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userDrawn="1">
  <p:cSld name="21_Пользовательский макет">
    <p:spTree>
      <p:nvGrpSpPr>
        <p:cNvPr id="1" name=""/>
        <p:cNvGrpSpPr/>
        <p:nvPr/>
      </p:nvGrpSpPr>
      <p:grpSpPr>
        <a:xfrm>
          <a:off x="0" y="0"/>
          <a:ext cx="0" cy="0"/>
        </a:xfrm>
      </p:grpSpPr>
      <p:sp>
        <p:nvSpPr>
          <p:cNvPr id="16" name="TextBox 15"/>
          <p:cNvSpPr txBox="1"/>
          <p:nvPr userDrawn="1"/>
        </p:nvSpPr>
        <p:spPr>
          <a:xfrm>
            <a:off x="247309" y="6320641"/>
            <a:ext cx="1736373" cy="230832"/>
          </a:xfrm>
          <a:prstGeom prst="rect">
            <a:avLst/>
          </a:prstGeom>
          <a:noFill/>
        </p:spPr>
        <p:txBody>
          <a:bodyPr wrap="none" rtlCol="0">
            <a:spAutoFit/>
          </a:bodyPr>
          <a:lstStyle/>
          <a:p>
            <a:pPr algn="r"/>
            <a:r>
              <a:rPr lang="en-US" sz="900" b="0" i="0">
                <a:solidFill>
                  <a:schemeClr val="bg1">
                    <a:lumMod val="65000"/>
                  </a:schemeClr>
                </a:solidFill>
                <a:latin typeface="Poppins SemiBold" panose="02000000000000000000" pitchFamily="2" charset="0"/>
                <a:ea typeface="Lato" panose="020f0502020204030203" pitchFamily="34" charset="0"/>
                <a:cs typeface="Poppins SemiBold" panose="02000000000000000000" pitchFamily="2" charset="0"/>
              </a:rPr>
              <a:t>P-BROTHER PRESEBTATION</a:t>
            </a:r>
          </a:p>
        </p:txBody>
      </p:sp>
      <p:sp>
        <p:nvSpPr>
          <p:cNvPr id="17" name="TextBox 16"/>
          <p:cNvSpPr txBox="1"/>
          <p:nvPr userDrawn="1"/>
        </p:nvSpPr>
        <p:spPr>
          <a:xfrm>
            <a:off x="9544402" y="225267"/>
            <a:ext cx="2144456" cy="215444"/>
          </a:xfrm>
          <a:prstGeom prst="rect">
            <a:avLst/>
          </a:prstGeom>
          <a:noFill/>
        </p:spPr>
        <p:txBody>
          <a:bodyPr wrap="square" rtlCol="0">
            <a:spAutoFit/>
          </a:bodyPr>
          <a:lstStyle/>
          <a:p>
            <a:pPr algn="r"/>
            <a:r>
              <a:rPr lang="en-US" sz="800" b="1" i="0">
                <a:solidFill>
                  <a:schemeClr val="tx1"/>
                </a:solidFill>
                <a:latin typeface="Poppins SemiBold" panose="02000000000000000000" pitchFamily="2" charset="0"/>
                <a:ea typeface="Karla" pitchFamily="2" charset="0"/>
                <a:cs typeface="Poppins SemiBold" panose="02000000000000000000" pitchFamily="2" charset="0"/>
              </a:rPr>
              <a:t>SLIDE SECTION</a:t>
            </a:r>
            <a:endParaRPr lang="ru-RU" sz="800" b="1" i="0">
              <a:solidFill>
                <a:schemeClr val="tx1"/>
              </a:solidFill>
              <a:ea typeface="Karla" pitchFamily="2" charset="0"/>
              <a:cs typeface="Poppins SemiBold" panose="02000000000000000000" pitchFamily="2" charset="0"/>
            </a:endParaRPr>
          </a:p>
        </p:txBody>
      </p:sp>
      <p:sp>
        <p:nvSpPr>
          <p:cNvPr id="3" name="Рисунок 2"/>
          <p:cNvSpPr>
            <a:spLocks noGrp="1"/>
          </p:cNvSpPr>
          <p:nvPr>
            <p:ph type="pic" sz="quarter" idx="11"/>
          </p:nvPr>
        </p:nvSpPr>
        <p:spPr>
          <a:xfrm>
            <a:off x="5059925" y="1733550"/>
            <a:ext cx="2072150" cy="3625850"/>
          </a:xfrm>
        </p:spPr>
        <p:txBody>
          <a:bodyPr/>
          <a:lstStyle/>
          <a:p>
            <a:endParaRPr lang="ru-RU"/>
          </a:p>
        </p:txBody>
      </p:sp>
    </p:spTree>
  </p:cSld>
  <p:clrMapOvr>
    <a:masterClrMapping/>
  </p:clrMapOvr>
  <p:transition/>
  <p:timing/>
</p:sldLayout>
</file>

<file path=ppt/slideLayouts/slideLayout2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userDrawn="1">
  <p:cSld name="4_Пустой слайд">
    <p:spTree>
      <p:nvGrpSpPr>
        <p:cNvPr id="1" name=""/>
        <p:cNvGrpSpPr/>
        <p:nvPr/>
      </p:nvGrpSpPr>
      <p:grpSpPr>
        <a:xfrm>
          <a:off x="0" y="0"/>
          <a:ext cx="0" cy="0"/>
        </a:xfrm>
      </p:grpSpPr>
      <p:sp>
        <p:nvSpPr>
          <p:cNvPr id="7" name="TextBox 6"/>
          <p:cNvSpPr txBox="1"/>
          <p:nvPr userDrawn="1"/>
        </p:nvSpPr>
        <p:spPr>
          <a:xfrm>
            <a:off x="10226205" y="6320641"/>
            <a:ext cx="1736373" cy="230832"/>
          </a:xfrm>
          <a:prstGeom prst="rect">
            <a:avLst/>
          </a:prstGeom>
          <a:noFill/>
        </p:spPr>
        <p:txBody>
          <a:bodyPr wrap="none" rtlCol="0">
            <a:spAutoFit/>
          </a:bodyPr>
          <a:lstStyle/>
          <a:p>
            <a:pPr algn="r"/>
            <a:r>
              <a:rPr lang="en-US" sz="900" b="0" i="0">
                <a:solidFill>
                  <a:schemeClr val="bg1">
                    <a:lumMod val="65000"/>
                  </a:schemeClr>
                </a:solidFill>
                <a:latin typeface="Poppins SemiBold" panose="02000000000000000000" pitchFamily="2" charset="0"/>
                <a:ea typeface="Lato" panose="020f0502020204030203" pitchFamily="34" charset="0"/>
                <a:cs typeface="Poppins SemiBold" panose="02000000000000000000" pitchFamily="2" charset="0"/>
              </a:rPr>
              <a:t>P-BROTHER PRESEBTATION</a:t>
            </a:r>
          </a:p>
        </p:txBody>
      </p:sp>
      <p:sp>
        <p:nvSpPr>
          <p:cNvPr id="8" name="Прямоугольник 7"/>
          <p:cNvSpPr/>
          <p:nvPr userDrawn="1"/>
        </p:nvSpPr>
        <p:spPr>
          <a:xfrm>
            <a:off x="11323951" y="1180287"/>
            <a:ext cx="643125" cy="369332"/>
          </a:xfrm>
          <a:prstGeom prst="rect">
            <a:avLst/>
          </a:prstGeom>
        </p:spPr>
        <p:txBody>
          <a:bodyPr wrap="none">
            <a:spAutoFit/>
          </a:bodyPr>
          <a:lstStyle/>
          <a:p>
            <a:pPr algn="l"/>
            <a:r>
              <a:rPr lang="en-US" sz="1800" b="1">
                <a:solidFill>
                  <a:schemeClr val="tx1"/>
                </a:solidFill>
                <a:latin typeface="Lato" panose="020f0502020204030203" pitchFamily="34" charset="0"/>
                <a:ea typeface="Lato" panose="020f0502020204030203" pitchFamily="34" charset="0"/>
                <a:cs typeface="Lato" panose="020f0502020204030203" pitchFamily="34" charset="0"/>
              </a:rPr>
              <a:t>0</a:t>
            </a:r>
            <a:fld id="{149B6D55-4680-4DC5-B665-330CCBA60EFE}" type="slidenum">
              <a:rPr lang="ru-RU" sz="1800" b="1" baseline="0" smtClean="0">
                <a:solidFill>
                  <a:schemeClr val="tx1"/>
                </a:solidFill>
                <a:latin typeface="Lato" panose="020f0502020204030203" pitchFamily="34" charset="0"/>
                <a:ea typeface="Lato" panose="020f0502020204030203" pitchFamily="34" charset="0"/>
                <a:cs typeface="Poppins SemiBold" panose="02000000000000000000" pitchFamily="2" charset="0"/>
              </a:rPr>
              <a:t/>
            </a:fld>
            <a:r>
              <a:rPr lang="en-US" sz="1800">
                <a:solidFill>
                  <a:srgbClr val="0000ED"/>
                </a:solidFill>
                <a:latin typeface="Lato" panose="020f0502020204030203" pitchFamily="34" charset="0"/>
                <a:ea typeface="Lato" panose="020f0502020204030203" pitchFamily="34" charset="0"/>
                <a:cs typeface="Lato" panose="020f0502020204030203" pitchFamily="34" charset="0"/>
              </a:rPr>
              <a:t>.</a:t>
            </a:r>
            <a:endParaRPr lang="ru-RU" sz="1000">
              <a:solidFill>
                <a:srgbClr val="0000ED"/>
              </a:solidFill>
              <a:latin typeface="Lato" panose="020f0502020204030203" pitchFamily="34" charset="0"/>
              <a:ea typeface="Lato" panose="020f0502020204030203" pitchFamily="34" charset="0"/>
              <a:cs typeface="Lato" panose="020f0502020204030203" pitchFamily="34" charset="0"/>
            </a:endParaRPr>
          </a:p>
        </p:txBody>
      </p:sp>
      <p:cxnSp>
        <p:nvCxnSpPr>
          <p:cNvPr id="9" name="Прямая соединительная линия 8"/>
          <p:cNvCxnSpPr/>
          <p:nvPr userDrawn="1"/>
        </p:nvCxnSpPr>
        <p:spPr>
          <a:xfrm flipH="1">
            <a:off x="11547515" y="1717278"/>
            <a:ext cx="3416" cy="472239"/>
          </a:xfrm>
          <a:prstGeom prst="line">
            <a:avLst/>
          </a:prstGeom>
          <a:ln w="19050">
            <a:solidFill>
              <a:srgbClr val="0000ED"/>
            </a:solidFill>
          </a:ln>
        </p:spPr>
        <p:style>
          <a:lnRef idx="1">
            <a:schemeClr val="accent1"/>
          </a:lnRef>
          <a:fillRef idx="0">
            <a:schemeClr val="accent1"/>
          </a:fillRef>
          <a:effectRef idx="0">
            <a:schemeClr val="accent1"/>
          </a:effectRef>
          <a:fontRef idx="minor">
            <a:schemeClr val="tx1"/>
          </a:fontRef>
        </p:style>
      </p:cxnSp>
      <p:sp>
        <p:nvSpPr>
          <p:cNvPr id="10" name="TextBox 9"/>
          <p:cNvSpPr txBox="1"/>
          <p:nvPr userDrawn="1"/>
        </p:nvSpPr>
        <p:spPr>
          <a:xfrm>
            <a:off x="6064723" y="225267"/>
            <a:ext cx="2144456" cy="215444"/>
          </a:xfrm>
          <a:prstGeom prst="rect">
            <a:avLst/>
          </a:prstGeom>
          <a:noFill/>
        </p:spPr>
        <p:txBody>
          <a:bodyPr wrap="square" rtlCol="0">
            <a:spAutoFit/>
          </a:bodyPr>
          <a:lstStyle/>
          <a:p>
            <a:pPr algn="r"/>
            <a:r>
              <a:rPr lang="en-US" sz="800" b="1" i="0">
                <a:solidFill>
                  <a:schemeClr val="tx1"/>
                </a:solidFill>
                <a:latin typeface="Poppins SemiBold" panose="02000000000000000000" pitchFamily="2" charset="0"/>
                <a:ea typeface="Karla" pitchFamily="2" charset="0"/>
                <a:cs typeface="Poppins SemiBold" panose="02000000000000000000" pitchFamily="2" charset="0"/>
              </a:rPr>
              <a:t>SLIDE SECTION</a:t>
            </a:r>
            <a:endParaRPr lang="ru-RU" sz="800" b="1" i="0">
              <a:solidFill>
                <a:schemeClr val="tx1"/>
              </a:solidFill>
              <a:ea typeface="Karla" pitchFamily="2" charset="0"/>
              <a:cs typeface="Poppins SemiBold" panose="02000000000000000000" pitchFamily="2" charset="0"/>
            </a:endParaRPr>
          </a:p>
        </p:txBody>
      </p:sp>
      <p:sp>
        <p:nvSpPr>
          <p:cNvPr id="13" name="Рисунок 10"/>
          <p:cNvSpPr>
            <a:spLocks noGrp="1"/>
          </p:cNvSpPr>
          <p:nvPr>
            <p:ph type="pic" sz="quarter" idx="11"/>
          </p:nvPr>
        </p:nvSpPr>
        <p:spPr>
          <a:xfrm>
            <a:off x="0" y="-11113"/>
            <a:ext cx="7455584" cy="6888163"/>
          </a:xfrm>
          <a:custGeom>
            <a:gdLst>
              <a:gd name="connsiteX0" fmla="*/ 0 w 7455584"/>
              <a:gd name="connsiteY0" fmla="*/ 0 h 6888163"/>
              <a:gd name="connsiteX1" fmla="*/ 7455584 w 7455584"/>
              <a:gd name="connsiteY1" fmla="*/ 0 h 6888163"/>
              <a:gd name="connsiteX2" fmla="*/ 7455584 w 7455584"/>
              <a:gd name="connsiteY2" fmla="*/ 6888163 h 6888163"/>
              <a:gd name="connsiteX3" fmla="*/ 0 w 7455584"/>
              <a:gd name="connsiteY3" fmla="*/ 6888163 h 6888163"/>
              <a:gd name="connsiteX4" fmla="*/ 0 w 7455584"/>
              <a:gd name="connsiteY4" fmla="*/ 0 h 6888163"/>
              <a:gd name="connsiteX0-1" fmla="*/ 0 w 7455584"/>
              <a:gd name="connsiteY0-2" fmla="*/ 0 h 6888163"/>
              <a:gd name="connsiteX1-3" fmla="*/ 4574161 w 7455584"/>
              <a:gd name="connsiteY1-4" fmla="*/ 0 h 6888163"/>
              <a:gd name="connsiteX2-5" fmla="*/ 7455584 w 7455584"/>
              <a:gd name="connsiteY2-6" fmla="*/ 6888163 h 6888163"/>
              <a:gd name="connsiteX3-7" fmla="*/ 0 w 7455584"/>
              <a:gd name="connsiteY3-8" fmla="*/ 6888163 h 6888163"/>
              <a:gd name="connsiteX4-9" fmla="*/ 0 w 7455584"/>
              <a:gd name="connsiteY4-10" fmla="*/ 0 h 6888163"/>
            </a:gd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7455584" h="6888163">
                <a:moveTo>
                  <a:pt x="0" y="0"/>
                </a:moveTo>
                <a:lnTo>
                  <a:pt x="4574161" y="0"/>
                </a:lnTo>
                <a:lnTo>
                  <a:pt x="7455584" y="6888163"/>
                </a:lnTo>
                <a:lnTo>
                  <a:pt x="0" y="6888163"/>
                </a:lnTo>
                <a:lnTo>
                  <a:pt x="0" y="0"/>
                </a:lnTo>
                <a:close/>
              </a:path>
            </a:pathLst>
          </a:custGeom>
        </p:spPr>
        <p:txBody>
          <a:bodyPr/>
          <a:lstStyle/>
          <a:p>
            <a:endParaRPr lang="ru-RU"/>
          </a:p>
        </p:txBody>
      </p:sp>
    </p:spTree>
  </p:cSld>
  <p:clrMapOvr>
    <a:masterClrMapping/>
  </p:clrMapOvr>
  <p:transition/>
  <p:timing/>
</p:sldLayout>
</file>

<file path=ppt/slideLayouts/slideLayout2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_Титульный слайд">
    <p:spTree>
      <p:nvGrpSpPr>
        <p:cNvPr id="1" name=""/>
        <p:cNvGrpSpPr/>
        <p:nvPr/>
      </p:nvGrpSpPr>
      <p:grpSpPr>
        <a:xfrm>
          <a:off x="0" y="0"/>
          <a:ext cx="0" cy="0"/>
        </a:xfrm>
      </p:grpSpPr>
      <p:sp>
        <p:nvSpPr>
          <p:cNvPr id="12" name="Прямоугольный треугольник 11"/>
          <p:cNvSpPr/>
          <p:nvPr userDrawn="1"/>
        </p:nvSpPr>
        <p:spPr>
          <a:xfrm>
            <a:off x="0" y="1150486"/>
            <a:ext cx="6458246" cy="5711588"/>
          </a:xfrm>
          <a:custGeom>
            <a:gdLst>
              <a:gd name="connsiteX0" fmla="*/ 0 w 5380074"/>
              <a:gd name="connsiteY0" fmla="*/ 6858000 h 6858000"/>
              <a:gd name="connsiteX1" fmla="*/ 0 w 5380074"/>
              <a:gd name="connsiteY1" fmla="*/ 0 h 6858000"/>
              <a:gd name="connsiteX2" fmla="*/ 5380074 w 5380074"/>
              <a:gd name="connsiteY2" fmla="*/ 6858000 h 6858000"/>
              <a:gd name="connsiteX3" fmla="*/ 0 w 5380074"/>
              <a:gd name="connsiteY3" fmla="*/ 6858000 h 6858000"/>
              <a:gd name="connsiteX0-1" fmla="*/ 0 w 5380074"/>
              <a:gd name="connsiteY0-2" fmla="*/ 5697940 h 6858000"/>
              <a:gd name="connsiteX1-3" fmla="*/ 0 w 5380074"/>
              <a:gd name="connsiteY1-4" fmla="*/ 0 h 6858000"/>
              <a:gd name="connsiteX2-5" fmla="*/ 5380074 w 5380074"/>
              <a:gd name="connsiteY2-6" fmla="*/ 6858000 h 6858000"/>
              <a:gd name="connsiteX3-7" fmla="*/ 0 w 5380074"/>
              <a:gd name="connsiteY3-8" fmla="*/ 5697940 h 6858000"/>
              <a:gd name="connsiteX0-9" fmla="*/ 0 w 4902402"/>
              <a:gd name="connsiteY0-10" fmla="*/ 5697940 h 5725236"/>
              <a:gd name="connsiteX1-11" fmla="*/ 0 w 4902402"/>
              <a:gd name="connsiteY1-12" fmla="*/ 0 h 5725236"/>
              <a:gd name="connsiteX2-13" fmla="*/ 4902402 w 4902402"/>
              <a:gd name="connsiteY2-14" fmla="*/ 5725236 h 5725236"/>
              <a:gd name="connsiteX3-15" fmla="*/ 0 w 4902402"/>
              <a:gd name="connsiteY3-16" fmla="*/ 5697940 h 5725236"/>
              <a:gd name="connsiteX0-17" fmla="*/ 0 w 6458246"/>
              <a:gd name="connsiteY0-18" fmla="*/ 5697940 h 5711588"/>
              <a:gd name="connsiteX1-19" fmla="*/ 0 w 6458246"/>
              <a:gd name="connsiteY1-20" fmla="*/ 0 h 5711588"/>
              <a:gd name="connsiteX2-21" fmla="*/ 6458246 w 6458246"/>
              <a:gd name="connsiteY2-22" fmla="*/ 5711588 h 5711588"/>
              <a:gd name="connsiteX3-23" fmla="*/ 0 w 6458246"/>
              <a:gd name="connsiteY3-24" fmla="*/ 5697940 h 5711588"/>
            </a:gdLst>
            <a:cxnLst>
              <a:cxn ang="0">
                <a:pos x="connsiteX0-1" y="connsiteY0-2"/>
              </a:cxn>
              <a:cxn ang="0">
                <a:pos x="connsiteX1-3" y="connsiteY1-4"/>
              </a:cxn>
              <a:cxn ang="0">
                <a:pos x="connsiteX2-5" y="connsiteY2-6"/>
              </a:cxn>
              <a:cxn ang="0">
                <a:pos x="connsiteX3-7" y="connsiteY3-8"/>
              </a:cxn>
            </a:cxnLst>
            <a:rect l="l" t="t" r="r" b="b"/>
            <a:pathLst>
              <a:path w="6458246" h="5711588">
                <a:moveTo>
                  <a:pt x="0" y="5697940"/>
                </a:moveTo>
                <a:lnTo>
                  <a:pt x="0" y="0"/>
                </a:lnTo>
                <a:lnTo>
                  <a:pt x="6458246" y="5711588"/>
                </a:lnTo>
                <a:lnTo>
                  <a:pt x="0" y="5697940"/>
                </a:ln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8" name="Параллелограмм 17"/>
          <p:cNvSpPr/>
          <p:nvPr userDrawn="1"/>
        </p:nvSpPr>
        <p:spPr>
          <a:xfrm>
            <a:off x="-5118" y="-9527"/>
            <a:ext cx="5385192" cy="6872928"/>
          </a:xfrm>
          <a:custGeom>
            <a:gdLst>
              <a:gd name="connsiteX0" fmla="*/ 0 w 7099692"/>
              <a:gd name="connsiteY0" fmla="*/ 6858000 h 6858000"/>
              <a:gd name="connsiteX1" fmla="*/ 1714500 w 7099692"/>
              <a:gd name="connsiteY1" fmla="*/ 0 h 6858000"/>
              <a:gd name="connsiteX2" fmla="*/ 7099692 w 7099692"/>
              <a:gd name="connsiteY2" fmla="*/ 0 h 6858000"/>
              <a:gd name="connsiteX3" fmla="*/ 5385192 w 7099692"/>
              <a:gd name="connsiteY3" fmla="*/ 6858000 h 6858000"/>
              <a:gd name="connsiteX4" fmla="*/ 0 w 7099692"/>
              <a:gd name="connsiteY4" fmla="*/ 6858000 h 6858000"/>
              <a:gd name="connsiteX0-1" fmla="*/ 5118 w 5385192"/>
              <a:gd name="connsiteY0-2" fmla="*/ 6844353 h 6858000"/>
              <a:gd name="connsiteX1-3" fmla="*/ 0 w 5385192"/>
              <a:gd name="connsiteY1-4" fmla="*/ 0 h 6858000"/>
              <a:gd name="connsiteX2-5" fmla="*/ 5385192 w 5385192"/>
              <a:gd name="connsiteY2-6" fmla="*/ 0 h 6858000"/>
              <a:gd name="connsiteX3-7" fmla="*/ 3670692 w 5385192"/>
              <a:gd name="connsiteY3-8" fmla="*/ 6858000 h 6858000"/>
              <a:gd name="connsiteX4-9" fmla="*/ 5118 w 5385192"/>
              <a:gd name="connsiteY4-10" fmla="*/ 6844353 h 6858000"/>
              <a:gd name="connsiteX0-11" fmla="*/ 5118 w 5385192"/>
              <a:gd name="connsiteY0-12" fmla="*/ 6844353 h 6871648"/>
              <a:gd name="connsiteX1-13" fmla="*/ 0 w 5385192"/>
              <a:gd name="connsiteY1-14" fmla="*/ 0 h 6871648"/>
              <a:gd name="connsiteX2-15" fmla="*/ 5385192 w 5385192"/>
              <a:gd name="connsiteY2-16" fmla="*/ 0 h 6871648"/>
              <a:gd name="connsiteX3-17" fmla="*/ 2633462 w 5385192"/>
              <a:gd name="connsiteY3-18" fmla="*/ 6871648 h 6871648"/>
              <a:gd name="connsiteX4-19" fmla="*/ 5118 w 5385192"/>
              <a:gd name="connsiteY4-20" fmla="*/ 6844353 h 6871648"/>
              <a:gd name="connsiteX0-21" fmla="*/ 0 w 5389599"/>
              <a:gd name="connsiteY0-22" fmla="*/ 6853878 h 6871648"/>
              <a:gd name="connsiteX1-23" fmla="*/ 4407 w 5389599"/>
              <a:gd name="connsiteY1-24" fmla="*/ 0 h 6871648"/>
              <a:gd name="connsiteX2-25" fmla="*/ 5389599 w 5389599"/>
              <a:gd name="connsiteY2-26" fmla="*/ 0 h 6871648"/>
              <a:gd name="connsiteX3-27" fmla="*/ 2637869 w 5389599"/>
              <a:gd name="connsiteY3-28" fmla="*/ 6871648 h 6871648"/>
              <a:gd name="connsiteX4-29" fmla="*/ 0 w 5389599"/>
              <a:gd name="connsiteY4-30" fmla="*/ 6853878 h 6871648"/>
              <a:gd name="connsiteX0-31" fmla="*/ 24168 w 5385192"/>
              <a:gd name="connsiteY0-32" fmla="*/ 6872928 h 6872928"/>
              <a:gd name="connsiteX1-33" fmla="*/ 0 w 5385192"/>
              <a:gd name="connsiteY1-34" fmla="*/ 0 h 6872928"/>
              <a:gd name="connsiteX2-35" fmla="*/ 5385192 w 5385192"/>
              <a:gd name="connsiteY2-36" fmla="*/ 0 h 6872928"/>
              <a:gd name="connsiteX3-37" fmla="*/ 2633462 w 5385192"/>
              <a:gd name="connsiteY3-38" fmla="*/ 6871648 h 6872928"/>
              <a:gd name="connsiteX4-39" fmla="*/ 24168 w 5385192"/>
              <a:gd name="connsiteY4-40" fmla="*/ 6872928 h 6872928"/>
            </a:gd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5385192" h="6872928">
                <a:moveTo>
                  <a:pt x="24168" y="6872928"/>
                </a:moveTo>
                <a:lnTo>
                  <a:pt x="0" y="0"/>
                </a:lnTo>
                <a:lnTo>
                  <a:pt x="5385192" y="0"/>
                </a:lnTo>
                <a:lnTo>
                  <a:pt x="2633462" y="6871648"/>
                </a:lnTo>
                <a:lnTo>
                  <a:pt x="24168" y="6872928"/>
                </a:lnTo>
                <a:close/>
              </a:path>
            </a:pathLst>
          </a:custGeom>
          <a:solidFill>
            <a:schemeClr val="bg1">
              <a:lumMod val="75000"/>
              <a:alpha val="3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 name="TextBox 3"/>
          <p:cNvSpPr txBox="1"/>
          <p:nvPr userDrawn="1"/>
        </p:nvSpPr>
        <p:spPr>
          <a:xfrm>
            <a:off x="10226205" y="6320641"/>
            <a:ext cx="1736373" cy="230832"/>
          </a:xfrm>
          <a:prstGeom prst="rect">
            <a:avLst/>
          </a:prstGeom>
          <a:noFill/>
        </p:spPr>
        <p:txBody>
          <a:bodyPr wrap="none" rtlCol="0">
            <a:spAutoFit/>
          </a:bodyPr>
          <a:lstStyle/>
          <a:p>
            <a:pPr algn="r"/>
            <a:r>
              <a:rPr lang="en-US" sz="900" b="0" i="0">
                <a:solidFill>
                  <a:schemeClr val="bg1">
                    <a:lumMod val="65000"/>
                  </a:schemeClr>
                </a:solidFill>
                <a:latin typeface="Poppins SemiBold" panose="02000000000000000000" pitchFamily="2" charset="0"/>
                <a:ea typeface="Lato" panose="020f0502020204030203" pitchFamily="34" charset="0"/>
                <a:cs typeface="Poppins SemiBold" panose="02000000000000000000" pitchFamily="2" charset="0"/>
              </a:rPr>
              <a:t>P-BROTHER PRESEBTATION</a:t>
            </a:r>
          </a:p>
        </p:txBody>
      </p:sp>
      <p:sp>
        <p:nvSpPr>
          <p:cNvPr id="5" name="Прямоугольник 4"/>
          <p:cNvSpPr/>
          <p:nvPr userDrawn="1"/>
        </p:nvSpPr>
        <p:spPr>
          <a:xfrm>
            <a:off x="11323951" y="1180287"/>
            <a:ext cx="643125" cy="369332"/>
          </a:xfrm>
          <a:prstGeom prst="rect">
            <a:avLst/>
          </a:prstGeom>
        </p:spPr>
        <p:txBody>
          <a:bodyPr wrap="none">
            <a:spAutoFit/>
          </a:bodyPr>
          <a:lstStyle/>
          <a:p>
            <a:pPr algn="l"/>
            <a:r>
              <a:rPr lang="en-US" sz="1800" b="1">
                <a:solidFill>
                  <a:schemeClr val="tx1"/>
                </a:solidFill>
                <a:latin typeface="Lato" panose="020f0502020204030203" pitchFamily="34" charset="0"/>
                <a:ea typeface="Lato" panose="020f0502020204030203" pitchFamily="34" charset="0"/>
                <a:cs typeface="Lato" panose="020f0502020204030203" pitchFamily="34" charset="0"/>
              </a:rPr>
              <a:t>0</a:t>
            </a:r>
            <a:fld id="{149B6D55-4680-4DC5-B665-330CCBA60EFE}" type="slidenum">
              <a:rPr lang="ru-RU" sz="1800" b="1" baseline="0" smtClean="0">
                <a:solidFill>
                  <a:schemeClr val="tx1"/>
                </a:solidFill>
                <a:latin typeface="Lato" panose="020f0502020204030203" pitchFamily="34" charset="0"/>
                <a:ea typeface="Lato" panose="020f0502020204030203" pitchFamily="34" charset="0"/>
                <a:cs typeface="Poppins SemiBold" panose="02000000000000000000" pitchFamily="2" charset="0"/>
              </a:rPr>
              <a:t/>
            </a:fld>
            <a:r>
              <a:rPr lang="en-US" sz="1800">
                <a:solidFill>
                  <a:srgbClr val="0000ED"/>
                </a:solidFill>
                <a:latin typeface="Lato" panose="020f0502020204030203" pitchFamily="34" charset="0"/>
                <a:ea typeface="Lato" panose="020f0502020204030203" pitchFamily="34" charset="0"/>
                <a:cs typeface="Lato" panose="020f0502020204030203" pitchFamily="34" charset="0"/>
              </a:rPr>
              <a:t>.</a:t>
            </a:r>
            <a:endParaRPr lang="ru-RU" sz="1000">
              <a:solidFill>
                <a:srgbClr val="0000ED"/>
              </a:solidFill>
              <a:latin typeface="Lato" panose="020f0502020204030203" pitchFamily="34" charset="0"/>
              <a:ea typeface="Lato" panose="020f0502020204030203" pitchFamily="34" charset="0"/>
              <a:cs typeface="Lato" panose="020f0502020204030203" pitchFamily="34" charset="0"/>
            </a:endParaRPr>
          </a:p>
        </p:txBody>
      </p:sp>
      <p:cxnSp>
        <p:nvCxnSpPr>
          <p:cNvPr id="6" name="Прямая соединительная линия 5"/>
          <p:cNvCxnSpPr/>
          <p:nvPr userDrawn="1"/>
        </p:nvCxnSpPr>
        <p:spPr>
          <a:xfrm flipH="1">
            <a:off x="11547515" y="1717278"/>
            <a:ext cx="3416" cy="472239"/>
          </a:xfrm>
          <a:prstGeom prst="line">
            <a:avLst/>
          </a:prstGeom>
          <a:ln w="19050">
            <a:solidFill>
              <a:srgbClr val="0000ED"/>
            </a:solidFill>
          </a:ln>
        </p:spPr>
        <p:style>
          <a:lnRef idx="1">
            <a:schemeClr val="accent1"/>
          </a:lnRef>
          <a:fillRef idx="0">
            <a:schemeClr val="accent1"/>
          </a:fillRef>
          <a:effectRef idx="0">
            <a:schemeClr val="accent1"/>
          </a:effectRef>
          <a:fontRef idx="minor">
            <a:schemeClr val="tx1"/>
          </a:fontRef>
        </p:style>
      </p:cxnSp>
      <p:sp>
        <p:nvSpPr>
          <p:cNvPr id="19" name="TextBox 18"/>
          <p:cNvSpPr txBox="1"/>
          <p:nvPr userDrawn="1"/>
        </p:nvSpPr>
        <p:spPr>
          <a:xfrm>
            <a:off x="9818122" y="225267"/>
            <a:ext cx="2144456" cy="215444"/>
          </a:xfrm>
          <a:prstGeom prst="rect">
            <a:avLst/>
          </a:prstGeom>
          <a:noFill/>
        </p:spPr>
        <p:txBody>
          <a:bodyPr wrap="square" rtlCol="0">
            <a:spAutoFit/>
          </a:bodyPr>
          <a:lstStyle/>
          <a:p>
            <a:pPr algn="r"/>
            <a:r>
              <a:rPr lang="en-US" sz="800" b="1" i="0">
                <a:solidFill>
                  <a:schemeClr val="tx1"/>
                </a:solidFill>
                <a:latin typeface="Poppins SemiBold" panose="02000000000000000000" pitchFamily="2" charset="0"/>
                <a:ea typeface="Karla" pitchFamily="2" charset="0"/>
                <a:cs typeface="Poppins SemiBold" panose="02000000000000000000" pitchFamily="2" charset="0"/>
              </a:rPr>
              <a:t>SLIDE SECTION</a:t>
            </a:r>
            <a:endParaRPr lang="ru-RU" sz="800" b="1" i="0">
              <a:solidFill>
                <a:schemeClr val="tx1"/>
              </a:solidFill>
              <a:ea typeface="Karla" pitchFamily="2" charset="0"/>
              <a:cs typeface="Poppins SemiBold" panose="02000000000000000000" pitchFamily="2" charset="0"/>
            </a:endParaRPr>
          </a:p>
        </p:txBody>
      </p:sp>
      <p:sp>
        <p:nvSpPr>
          <p:cNvPr id="14" name="Рисунок 13"/>
          <p:cNvSpPr>
            <a:spLocks noGrp="1"/>
          </p:cNvSpPr>
          <p:nvPr>
            <p:ph type="pic" sz="quarter" idx="10"/>
          </p:nvPr>
        </p:nvSpPr>
        <p:spPr>
          <a:xfrm>
            <a:off x="6049743" y="1675130"/>
            <a:ext cx="4419600" cy="3503613"/>
          </a:xfrm>
          <a:prstGeom prst="rect">
            <a:avLst/>
          </a:prstGeom>
        </p:spPr>
        <p:txBody>
          <a:bodyPr/>
          <a:lstStyle/>
          <a:p>
            <a:endParaRPr lang="ru-RU"/>
          </a:p>
        </p:txBody>
      </p:sp>
    </p:spTree>
  </p:cSld>
  <p:clrMapOvr>
    <a:overrideClrMapping bg1="lt1" tx1="dk1" bg2="lt2" tx2="dk2" accent1="accent1" accent2="accent2" accent3="accent3" accent4="accent4" accent5="accent5" accent6="accent6" hlink="hlink" folHlink="folHlink"/>
  </p:clrMapOvr>
  <p:transition/>
  <p:timing/>
</p:sldLayout>
</file>

<file path=ppt/slideLayouts/slideLayout2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_Два объекта">
    <p:spTree>
      <p:nvGrpSpPr>
        <p:cNvPr id="1" name=""/>
        <p:cNvGrpSpPr/>
        <p:nvPr/>
      </p:nvGrpSpPr>
      <p:grpSpPr>
        <a:xfrm>
          <a:off x="0" y="0"/>
          <a:ext cx="0" cy="0"/>
        </a:xfrm>
      </p:grpSpPr>
      <p:sp>
        <p:nvSpPr>
          <p:cNvPr id="11" name="TextBox 10"/>
          <p:cNvSpPr txBox="1"/>
          <p:nvPr userDrawn="1"/>
        </p:nvSpPr>
        <p:spPr>
          <a:xfrm>
            <a:off x="9818122" y="225267"/>
            <a:ext cx="2144456" cy="215444"/>
          </a:xfrm>
          <a:prstGeom prst="rect">
            <a:avLst/>
          </a:prstGeom>
          <a:noFill/>
        </p:spPr>
        <p:txBody>
          <a:bodyPr wrap="square" rtlCol="0">
            <a:spAutoFit/>
          </a:bodyPr>
          <a:lstStyle/>
          <a:p>
            <a:pPr algn="r"/>
            <a:r>
              <a:rPr lang="en-US" sz="800" b="1" i="0">
                <a:solidFill>
                  <a:schemeClr val="tx1"/>
                </a:solidFill>
                <a:latin typeface="Poppins SemiBold" panose="02000000000000000000" pitchFamily="2" charset="0"/>
                <a:ea typeface="Karla" pitchFamily="2" charset="0"/>
                <a:cs typeface="Poppins SemiBold" panose="02000000000000000000" pitchFamily="2" charset="0"/>
              </a:rPr>
              <a:t>SLIDE SECTION</a:t>
            </a:r>
            <a:endParaRPr lang="ru-RU" sz="800" b="1" i="0">
              <a:solidFill>
                <a:schemeClr val="tx1"/>
              </a:solidFill>
              <a:ea typeface="Karla" pitchFamily="2" charset="0"/>
              <a:cs typeface="Poppins SemiBold" panose="02000000000000000000" pitchFamily="2" charset="0"/>
            </a:endParaRPr>
          </a:p>
        </p:txBody>
      </p:sp>
      <p:sp>
        <p:nvSpPr>
          <p:cNvPr id="13" name="TextBox 12"/>
          <p:cNvSpPr txBox="1"/>
          <p:nvPr userDrawn="1"/>
        </p:nvSpPr>
        <p:spPr>
          <a:xfrm>
            <a:off x="5272209" y="6320641"/>
            <a:ext cx="1736373" cy="230832"/>
          </a:xfrm>
          <a:prstGeom prst="rect">
            <a:avLst/>
          </a:prstGeom>
          <a:noFill/>
        </p:spPr>
        <p:txBody>
          <a:bodyPr wrap="none" rtlCol="0">
            <a:spAutoFit/>
          </a:bodyPr>
          <a:lstStyle/>
          <a:p>
            <a:pPr algn="r"/>
            <a:r>
              <a:rPr lang="en-US" sz="900" b="0" i="0">
                <a:solidFill>
                  <a:schemeClr val="bg1">
                    <a:lumMod val="65000"/>
                  </a:schemeClr>
                </a:solidFill>
                <a:latin typeface="Poppins SemiBold" panose="02000000000000000000" pitchFamily="2" charset="0"/>
                <a:ea typeface="Lato" panose="020f0502020204030203" pitchFamily="34" charset="0"/>
                <a:cs typeface="Poppins SemiBold" panose="02000000000000000000" pitchFamily="2" charset="0"/>
              </a:rPr>
              <a:t>P-BROTHER PRESEBTATION</a:t>
            </a:r>
          </a:p>
        </p:txBody>
      </p:sp>
      <p:sp>
        <p:nvSpPr>
          <p:cNvPr id="5" name="Рисунок 4"/>
          <p:cNvSpPr>
            <a:spLocks noGrp="1"/>
          </p:cNvSpPr>
          <p:nvPr>
            <p:ph type="pic" sz="quarter" idx="10"/>
          </p:nvPr>
        </p:nvSpPr>
        <p:spPr>
          <a:xfrm>
            <a:off x="5422791" y="2535251"/>
            <a:ext cx="1435210" cy="2506649"/>
          </a:xfrm>
        </p:spPr>
        <p:txBody>
          <a:bodyPr/>
          <a:lstStyle/>
          <a:p>
            <a:endParaRPr lang="ru-RU"/>
          </a:p>
        </p:txBody>
      </p:sp>
      <p:sp>
        <p:nvSpPr>
          <p:cNvPr id="19" name="Рисунок 4"/>
          <p:cNvSpPr>
            <a:spLocks noGrp="1"/>
          </p:cNvSpPr>
          <p:nvPr>
            <p:ph type="pic" sz="quarter" idx="11"/>
          </p:nvPr>
        </p:nvSpPr>
        <p:spPr>
          <a:xfrm>
            <a:off x="7654305" y="1375649"/>
            <a:ext cx="1432546" cy="2514600"/>
          </a:xfrm>
        </p:spPr>
        <p:txBody>
          <a:bodyPr/>
          <a:lstStyle/>
          <a:p>
            <a:endParaRPr lang="ru-RU"/>
          </a:p>
        </p:txBody>
      </p:sp>
      <p:sp>
        <p:nvSpPr>
          <p:cNvPr id="20" name="Рисунок 4"/>
          <p:cNvSpPr>
            <a:spLocks noGrp="1"/>
          </p:cNvSpPr>
          <p:nvPr>
            <p:ph type="pic" sz="quarter" idx="12"/>
          </p:nvPr>
        </p:nvSpPr>
        <p:spPr>
          <a:xfrm>
            <a:off x="9810171" y="2527300"/>
            <a:ext cx="1425022" cy="2514600"/>
          </a:xfrm>
        </p:spPr>
        <p:txBody>
          <a:bodyPr/>
          <a:lstStyle/>
          <a:p>
            <a:endParaRPr lang="ru-RU"/>
          </a:p>
        </p:txBody>
      </p:sp>
    </p:spTree>
  </p:cSld>
  <p:clrMapOvr>
    <a:masterClrMapping/>
  </p:clrMapOvr>
  <p:transition/>
  <p:timing/>
</p:sldLayout>
</file>

<file path=ppt/slideLayouts/slideLayout2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_Пользовательский макет">
    <p:spTree>
      <p:nvGrpSpPr>
        <p:cNvPr id="1" name=""/>
        <p:cNvGrpSpPr/>
        <p:nvPr/>
      </p:nvGrpSpPr>
      <p:grpSpPr>
        <a:xfrm>
          <a:off x="0" y="0"/>
          <a:ext cx="0" cy="0"/>
        </a:xfrm>
      </p:grpSpPr>
      <p:sp>
        <p:nvSpPr>
          <p:cNvPr id="9" name="TextBox 8"/>
          <p:cNvSpPr txBox="1"/>
          <p:nvPr userDrawn="1"/>
        </p:nvSpPr>
        <p:spPr>
          <a:xfrm>
            <a:off x="232795" y="6320641"/>
            <a:ext cx="1736373" cy="230832"/>
          </a:xfrm>
          <a:prstGeom prst="rect">
            <a:avLst/>
          </a:prstGeom>
          <a:noFill/>
        </p:spPr>
        <p:txBody>
          <a:bodyPr wrap="none" rtlCol="0">
            <a:spAutoFit/>
          </a:bodyPr>
          <a:lstStyle/>
          <a:p>
            <a:pPr algn="r"/>
            <a:r>
              <a:rPr lang="en-US" sz="900" b="0" i="0">
                <a:solidFill>
                  <a:schemeClr val="bg1">
                    <a:lumMod val="65000"/>
                  </a:schemeClr>
                </a:solidFill>
                <a:latin typeface="Poppins SemiBold" panose="02000000000000000000" pitchFamily="2" charset="0"/>
                <a:ea typeface="Lato" panose="020f0502020204030203" pitchFamily="34" charset="0"/>
                <a:cs typeface="Poppins SemiBold" panose="02000000000000000000" pitchFamily="2" charset="0"/>
              </a:rPr>
              <a:t>P-BROTHER PRESEBTATION</a:t>
            </a:r>
          </a:p>
        </p:txBody>
      </p:sp>
      <p:sp>
        <p:nvSpPr>
          <p:cNvPr id="3" name="Рисунок 2"/>
          <p:cNvSpPr>
            <a:spLocks noGrp="1"/>
          </p:cNvSpPr>
          <p:nvPr>
            <p:ph type="pic" sz="quarter" idx="10"/>
          </p:nvPr>
        </p:nvSpPr>
        <p:spPr>
          <a:xfrm>
            <a:off x="8053137" y="0"/>
            <a:ext cx="4138863" cy="6858000"/>
          </a:xfrm>
        </p:spPr>
        <p:txBody>
          <a:bodyPr/>
          <a:lstStyle/>
          <a:p>
            <a:endParaRPr lang="ru-RU"/>
          </a:p>
        </p:txBody>
      </p:sp>
      <p:sp>
        <p:nvSpPr>
          <p:cNvPr id="5" name="Рисунок 4"/>
          <p:cNvSpPr>
            <a:spLocks noGrp="1"/>
          </p:cNvSpPr>
          <p:nvPr>
            <p:ph type="pic" sz="quarter" idx="11"/>
          </p:nvPr>
        </p:nvSpPr>
        <p:spPr>
          <a:xfrm>
            <a:off x="1208598" y="1614114"/>
            <a:ext cx="2592125" cy="3458817"/>
          </a:xfrm>
        </p:spPr>
        <p:txBody>
          <a:bodyPr/>
          <a:lstStyle/>
          <a:p>
            <a:endParaRPr lang="ru-RU"/>
          </a:p>
        </p:txBody>
      </p:sp>
    </p:spTree>
  </p:cSld>
  <p:clrMapOvr>
    <a:masterClrMapping/>
  </p:clrMapOvr>
  <p:transition/>
  <p:timing/>
</p:sldLayout>
</file>

<file path=ppt/slideLayouts/slideLayout2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7_Пользовательский макет">
    <p:spTree>
      <p:nvGrpSpPr>
        <p:cNvPr id="1" name=""/>
        <p:cNvGrpSpPr/>
        <p:nvPr/>
      </p:nvGrpSpPr>
      <p:grpSpPr>
        <a:xfrm>
          <a:off x="0" y="0"/>
          <a:ext cx="0" cy="0"/>
        </a:xfrm>
      </p:grpSpPr>
      <p:sp>
        <p:nvSpPr>
          <p:cNvPr id="7" name="Рисунок 6"/>
          <p:cNvSpPr>
            <a:spLocks noGrp="1"/>
          </p:cNvSpPr>
          <p:nvPr>
            <p:ph type="pic" sz="quarter" idx="10"/>
          </p:nvPr>
        </p:nvSpPr>
        <p:spPr>
          <a:xfrm>
            <a:off x="0" y="0"/>
            <a:ext cx="12192000" cy="6858000"/>
          </a:xfrm>
          <a:prstGeom prst="rect">
            <a:avLst/>
          </a:prstGeom>
        </p:spPr>
        <p:txBody>
          <a:bodyPr/>
          <a:lstStyle/>
          <a:p>
            <a:endParaRPr lang="ru-RU"/>
          </a:p>
        </p:txBody>
      </p:sp>
      <p:sp>
        <p:nvSpPr>
          <p:cNvPr id="9" name="Рисунок 8"/>
          <p:cNvSpPr>
            <a:spLocks noGrp="1"/>
          </p:cNvSpPr>
          <p:nvPr>
            <p:ph type="pic" sz="quarter" idx="11"/>
          </p:nvPr>
        </p:nvSpPr>
        <p:spPr>
          <a:xfrm>
            <a:off x="757104" y="1491578"/>
            <a:ext cx="2020887" cy="2020888"/>
          </a:xfrm>
          <a:prstGeom prst="rect">
            <a:avLst/>
          </a:prstGeom>
        </p:spPr>
        <p:txBody>
          <a:bodyPr/>
          <a:lstStyle/>
          <a:p>
            <a:endParaRPr lang="ru-RU"/>
          </a:p>
        </p:txBody>
      </p:sp>
      <p:sp>
        <p:nvSpPr>
          <p:cNvPr id="10" name="Рисунок 8"/>
          <p:cNvSpPr>
            <a:spLocks noGrp="1"/>
          </p:cNvSpPr>
          <p:nvPr>
            <p:ph type="pic" sz="quarter" idx="12"/>
          </p:nvPr>
        </p:nvSpPr>
        <p:spPr>
          <a:xfrm>
            <a:off x="757103" y="4306967"/>
            <a:ext cx="2020887" cy="2020888"/>
          </a:xfrm>
          <a:prstGeom prst="rect">
            <a:avLst/>
          </a:prstGeom>
        </p:spPr>
        <p:txBody>
          <a:bodyPr/>
          <a:lstStyle/>
          <a:p>
            <a:endParaRPr lang="ru-RU"/>
          </a:p>
        </p:txBody>
      </p:sp>
      <p:sp>
        <p:nvSpPr>
          <p:cNvPr id="11" name="Рисунок 8"/>
          <p:cNvSpPr>
            <a:spLocks noGrp="1"/>
          </p:cNvSpPr>
          <p:nvPr>
            <p:ph type="pic" sz="quarter" idx="13"/>
          </p:nvPr>
        </p:nvSpPr>
        <p:spPr>
          <a:xfrm>
            <a:off x="6789820" y="1491578"/>
            <a:ext cx="1981033" cy="2020888"/>
          </a:xfrm>
          <a:prstGeom prst="rect">
            <a:avLst/>
          </a:prstGeom>
        </p:spPr>
        <p:txBody>
          <a:bodyPr/>
          <a:lstStyle/>
          <a:p>
            <a:endParaRPr lang="ru-RU"/>
          </a:p>
        </p:txBody>
      </p:sp>
      <p:sp>
        <p:nvSpPr>
          <p:cNvPr id="12" name="Рисунок 8"/>
          <p:cNvSpPr>
            <a:spLocks noGrp="1"/>
          </p:cNvSpPr>
          <p:nvPr>
            <p:ph type="pic" sz="quarter" idx="14"/>
          </p:nvPr>
        </p:nvSpPr>
        <p:spPr>
          <a:xfrm>
            <a:off x="6789819" y="4306967"/>
            <a:ext cx="1981033" cy="2020888"/>
          </a:xfrm>
          <a:prstGeom prst="rect">
            <a:avLst/>
          </a:prstGeom>
        </p:spPr>
        <p:txBody>
          <a:bodyPr/>
          <a:lstStyle/>
          <a:p>
            <a:endParaRPr lang="ru-RU"/>
          </a:p>
        </p:txBody>
      </p:sp>
    </p:spTree>
  </p:cSld>
  <p:clrMapOvr>
    <a:masterClrMapping/>
  </p:clrMapOvr>
  <p:transition/>
  <p:timing/>
</p:sldLayout>
</file>

<file path=ppt/slideLayouts/slideLayout2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0_Пользовательский макет">
    <p:spTree>
      <p:nvGrpSpPr>
        <p:cNvPr id="1" name=""/>
        <p:cNvGrpSpPr/>
        <p:nvPr/>
      </p:nvGrpSpPr>
      <p:grpSpPr>
        <a:xfrm>
          <a:off x="0" y="0"/>
          <a:ext cx="0" cy="0"/>
        </a:xfrm>
      </p:grpSpPr>
      <p:sp>
        <p:nvSpPr>
          <p:cNvPr id="14" name="Прямоугольник 13"/>
          <p:cNvSpPr/>
          <p:nvPr userDrawn="1"/>
        </p:nvSpPr>
        <p:spPr>
          <a:xfrm>
            <a:off x="0" y="0"/>
            <a:ext cx="4555957" cy="6858000"/>
          </a:xfrm>
          <a:prstGeom prst="rect">
            <a:avLst/>
          </a:prstGeom>
          <a:solidFill>
            <a:schemeClr val="bg2">
              <a:lumMod val="1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TextBox 7"/>
          <p:cNvSpPr txBox="1"/>
          <p:nvPr userDrawn="1"/>
        </p:nvSpPr>
        <p:spPr>
          <a:xfrm>
            <a:off x="9818122" y="225267"/>
            <a:ext cx="2144456" cy="215444"/>
          </a:xfrm>
          <a:prstGeom prst="rect">
            <a:avLst/>
          </a:prstGeom>
          <a:noFill/>
        </p:spPr>
        <p:txBody>
          <a:bodyPr wrap="square" rtlCol="0">
            <a:spAutoFit/>
          </a:bodyPr>
          <a:lstStyle/>
          <a:p>
            <a:pPr algn="r"/>
            <a:r>
              <a:rPr lang="en-US" sz="800" b="1" i="0">
                <a:solidFill>
                  <a:schemeClr val="tx1"/>
                </a:solidFill>
                <a:latin typeface="Poppins SemiBold" panose="02000000000000000000" pitchFamily="2" charset="0"/>
                <a:ea typeface="Karla" pitchFamily="2" charset="0"/>
                <a:cs typeface="Poppins SemiBold" panose="02000000000000000000" pitchFamily="2" charset="0"/>
              </a:rPr>
              <a:t>SLIDE SECTION</a:t>
            </a:r>
            <a:endParaRPr lang="ru-RU" sz="800" b="1" i="0">
              <a:solidFill>
                <a:schemeClr val="tx1"/>
              </a:solidFill>
              <a:ea typeface="Karla" pitchFamily="2" charset="0"/>
              <a:cs typeface="Poppins SemiBold" panose="02000000000000000000" pitchFamily="2" charset="0"/>
            </a:endParaRPr>
          </a:p>
        </p:txBody>
      </p:sp>
      <p:sp>
        <p:nvSpPr>
          <p:cNvPr id="10" name="TextBox 9"/>
          <p:cNvSpPr txBox="1"/>
          <p:nvPr userDrawn="1"/>
        </p:nvSpPr>
        <p:spPr>
          <a:xfrm>
            <a:off x="5267158" y="6320641"/>
            <a:ext cx="1736373" cy="230832"/>
          </a:xfrm>
          <a:prstGeom prst="rect">
            <a:avLst/>
          </a:prstGeom>
          <a:noFill/>
        </p:spPr>
        <p:txBody>
          <a:bodyPr wrap="none" rtlCol="0">
            <a:spAutoFit/>
          </a:bodyPr>
          <a:lstStyle/>
          <a:p>
            <a:pPr algn="r"/>
            <a:r>
              <a:rPr lang="en-US" sz="900" b="0" i="0">
                <a:solidFill>
                  <a:schemeClr val="bg1">
                    <a:lumMod val="65000"/>
                  </a:schemeClr>
                </a:solidFill>
                <a:latin typeface="Poppins SemiBold" panose="02000000000000000000" pitchFamily="2" charset="0"/>
                <a:ea typeface="Lato" panose="020f0502020204030203" pitchFamily="34" charset="0"/>
                <a:cs typeface="Poppins SemiBold" panose="02000000000000000000" pitchFamily="2" charset="0"/>
              </a:rPr>
              <a:t>P-BROTHER PRESEBTATION</a:t>
            </a:r>
          </a:p>
        </p:txBody>
      </p:sp>
      <p:sp>
        <p:nvSpPr>
          <p:cNvPr id="3" name="Рисунок 2"/>
          <p:cNvSpPr>
            <a:spLocks noGrp="1"/>
          </p:cNvSpPr>
          <p:nvPr>
            <p:ph type="pic" sz="quarter" idx="10"/>
          </p:nvPr>
        </p:nvSpPr>
        <p:spPr>
          <a:xfrm>
            <a:off x="5468348" y="1609725"/>
            <a:ext cx="2600325" cy="3457576"/>
          </a:xfrm>
        </p:spPr>
        <p:txBody>
          <a:bodyPr/>
          <a:lstStyle/>
          <a:p>
            <a:endParaRPr lang="ru-RU"/>
          </a:p>
        </p:txBody>
      </p:sp>
    </p:spTree>
  </p:cSld>
  <p:clrMapOvr>
    <a:masterClrMapping/>
  </p:clrMapOvr>
  <p:transition/>
  <p:timing/>
</p:sldLayout>
</file>

<file path=ppt/slideLayouts/slideLayout2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5_Пользовательский макет">
    <p:spTree>
      <p:nvGrpSpPr>
        <p:cNvPr id="1" name=""/>
        <p:cNvGrpSpPr/>
        <p:nvPr/>
      </p:nvGrpSpPr>
      <p:grpSpPr>
        <a:xfrm>
          <a:off x="0" y="0"/>
          <a:ext cx="0" cy="0"/>
        </a:xfrm>
      </p:grpSpPr>
      <p:sp>
        <p:nvSpPr>
          <p:cNvPr id="2" name="Прямоугольник 1"/>
          <p:cNvSpPr/>
          <p:nvPr userDrawn="1"/>
        </p:nvSpPr>
        <p:spPr>
          <a:xfrm>
            <a:off x="3705727" y="0"/>
            <a:ext cx="8486274" cy="6858000"/>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TextBox 2"/>
          <p:cNvSpPr txBox="1"/>
          <p:nvPr userDrawn="1"/>
        </p:nvSpPr>
        <p:spPr>
          <a:xfrm>
            <a:off x="9818122" y="225267"/>
            <a:ext cx="2144456" cy="215444"/>
          </a:xfrm>
          <a:prstGeom prst="rect">
            <a:avLst/>
          </a:prstGeom>
          <a:noFill/>
        </p:spPr>
        <p:txBody>
          <a:bodyPr wrap="square" rtlCol="0">
            <a:spAutoFit/>
          </a:bodyPr>
          <a:lstStyle/>
          <a:p>
            <a:pPr algn="r"/>
            <a:r>
              <a:rPr lang="en-US" sz="800" b="1" i="0">
                <a:solidFill>
                  <a:schemeClr val="bg1"/>
                </a:solidFill>
                <a:latin typeface="Poppins SemiBold" panose="02000000000000000000" pitchFamily="2" charset="0"/>
                <a:ea typeface="Karla" pitchFamily="2" charset="0"/>
                <a:cs typeface="Poppins SemiBold" panose="02000000000000000000" pitchFamily="2" charset="0"/>
              </a:rPr>
              <a:t>SLIDE SECTION</a:t>
            </a:r>
            <a:endParaRPr lang="ru-RU" sz="800" b="1" i="0">
              <a:solidFill>
                <a:schemeClr val="bg1"/>
              </a:solidFill>
              <a:ea typeface="Karla" pitchFamily="2" charset="0"/>
              <a:cs typeface="Poppins SemiBold" panose="02000000000000000000" pitchFamily="2" charset="0"/>
            </a:endParaRPr>
          </a:p>
        </p:txBody>
      </p:sp>
      <p:sp>
        <p:nvSpPr>
          <p:cNvPr id="10" name="TextBox 9"/>
          <p:cNvSpPr txBox="1"/>
          <p:nvPr userDrawn="1"/>
        </p:nvSpPr>
        <p:spPr>
          <a:xfrm>
            <a:off x="232795" y="6320641"/>
            <a:ext cx="1736373" cy="230832"/>
          </a:xfrm>
          <a:prstGeom prst="rect">
            <a:avLst/>
          </a:prstGeom>
          <a:noFill/>
        </p:spPr>
        <p:txBody>
          <a:bodyPr wrap="none" rtlCol="0">
            <a:spAutoFit/>
          </a:bodyPr>
          <a:lstStyle/>
          <a:p>
            <a:pPr algn="r"/>
            <a:r>
              <a:rPr lang="en-US" sz="900" b="0" i="0">
                <a:solidFill>
                  <a:schemeClr val="bg1">
                    <a:lumMod val="65000"/>
                  </a:schemeClr>
                </a:solidFill>
                <a:latin typeface="Poppins SemiBold" panose="02000000000000000000" pitchFamily="2" charset="0"/>
                <a:ea typeface="Lato" panose="020f0502020204030203" pitchFamily="34" charset="0"/>
                <a:cs typeface="Poppins SemiBold" panose="02000000000000000000" pitchFamily="2" charset="0"/>
              </a:rPr>
              <a:t>P-BROTHER PRESEBTATION</a:t>
            </a:r>
          </a:p>
        </p:txBody>
      </p:sp>
      <p:sp>
        <p:nvSpPr>
          <p:cNvPr id="14" name="Рисунок 13"/>
          <p:cNvSpPr>
            <a:spLocks noGrp="1"/>
          </p:cNvSpPr>
          <p:nvPr>
            <p:ph type="pic" sz="quarter" idx="10"/>
          </p:nvPr>
        </p:nvSpPr>
        <p:spPr>
          <a:xfrm>
            <a:off x="6644641" y="3396342"/>
            <a:ext cx="2751908" cy="3461658"/>
          </a:xfrm>
        </p:spPr>
        <p:txBody>
          <a:bodyPr/>
          <a:lstStyle/>
          <a:p>
            <a:endParaRPr lang="ru-RU"/>
          </a:p>
        </p:txBody>
      </p:sp>
    </p:spTree>
  </p:cSld>
  <p:clrMapOvr>
    <a:masterClrMapping/>
  </p:clrMapOvr>
  <p:transition/>
  <p:timing/>
</p:sldLayout>
</file>

<file path=ppt/slideLayouts/slideLayout3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2_Пользовательский макет">
    <p:spTree>
      <p:nvGrpSpPr>
        <p:cNvPr id="1" name=""/>
        <p:cNvGrpSpPr/>
        <p:nvPr/>
      </p:nvGrpSpPr>
      <p:grpSpPr>
        <a:xfrm>
          <a:off x="0" y="0"/>
          <a:ext cx="0" cy="0"/>
        </a:xfrm>
      </p:grpSpPr>
      <p:sp>
        <p:nvSpPr>
          <p:cNvPr id="7" name="Рисунок 6"/>
          <p:cNvSpPr>
            <a:spLocks noGrp="1"/>
          </p:cNvSpPr>
          <p:nvPr>
            <p:ph type="pic" sz="quarter" idx="10"/>
          </p:nvPr>
        </p:nvSpPr>
        <p:spPr>
          <a:xfrm>
            <a:off x="3916906" y="941694"/>
            <a:ext cx="2469427" cy="5022141"/>
          </a:xfrm>
          <a:prstGeom prst="rect">
            <a:avLst/>
          </a:prstGeom>
        </p:spPr>
        <p:txBody>
          <a:bodyPr/>
          <a:lstStyle/>
          <a:p>
            <a:endParaRPr lang="ru-RU"/>
          </a:p>
        </p:txBody>
      </p:sp>
      <p:sp>
        <p:nvSpPr>
          <p:cNvPr id="9" name="Рисунок 8"/>
          <p:cNvSpPr>
            <a:spLocks noGrp="1"/>
          </p:cNvSpPr>
          <p:nvPr>
            <p:ph type="pic" sz="quarter" idx="11"/>
          </p:nvPr>
        </p:nvSpPr>
        <p:spPr>
          <a:xfrm>
            <a:off x="6564572" y="3220873"/>
            <a:ext cx="2552131" cy="1173706"/>
          </a:xfrm>
          <a:prstGeom prst="rect">
            <a:avLst/>
          </a:prstGeom>
        </p:spPr>
        <p:txBody>
          <a:bodyPr/>
          <a:lstStyle/>
          <a:p>
            <a:endParaRPr lang="ru-RU"/>
          </a:p>
        </p:txBody>
      </p:sp>
      <p:sp>
        <p:nvSpPr>
          <p:cNvPr id="10" name="Рисунок 8"/>
          <p:cNvSpPr>
            <a:spLocks noGrp="1"/>
          </p:cNvSpPr>
          <p:nvPr>
            <p:ph type="pic" sz="quarter" idx="12"/>
          </p:nvPr>
        </p:nvSpPr>
        <p:spPr>
          <a:xfrm>
            <a:off x="6564572" y="941695"/>
            <a:ext cx="4245143" cy="2060812"/>
          </a:xfrm>
          <a:prstGeom prst="rect">
            <a:avLst/>
          </a:prstGeom>
        </p:spPr>
        <p:txBody>
          <a:bodyPr/>
          <a:lstStyle/>
          <a:p>
            <a:endParaRPr lang="ru-RU"/>
          </a:p>
        </p:txBody>
      </p:sp>
      <p:sp>
        <p:nvSpPr>
          <p:cNvPr id="11" name="Рисунок 8"/>
          <p:cNvSpPr>
            <a:spLocks noGrp="1"/>
          </p:cNvSpPr>
          <p:nvPr>
            <p:ph type="pic" sz="quarter" idx="13"/>
          </p:nvPr>
        </p:nvSpPr>
        <p:spPr>
          <a:xfrm>
            <a:off x="9294942" y="3220872"/>
            <a:ext cx="1514641" cy="2742964"/>
          </a:xfrm>
          <a:prstGeom prst="rect">
            <a:avLst/>
          </a:prstGeom>
        </p:spPr>
        <p:txBody>
          <a:bodyPr/>
          <a:lstStyle/>
          <a:p>
            <a:endParaRPr lang="ru-RU"/>
          </a:p>
        </p:txBody>
      </p:sp>
      <p:sp>
        <p:nvSpPr>
          <p:cNvPr id="15" name="TextBox 14"/>
          <p:cNvSpPr txBox="1"/>
          <p:nvPr userDrawn="1"/>
        </p:nvSpPr>
        <p:spPr>
          <a:xfrm>
            <a:off x="10226205" y="6320641"/>
            <a:ext cx="1736373" cy="230832"/>
          </a:xfrm>
          <a:prstGeom prst="rect">
            <a:avLst/>
          </a:prstGeom>
          <a:noFill/>
        </p:spPr>
        <p:txBody>
          <a:bodyPr wrap="none" rtlCol="0">
            <a:spAutoFit/>
          </a:bodyPr>
          <a:lstStyle/>
          <a:p>
            <a:pPr algn="r"/>
            <a:r>
              <a:rPr lang="en-US" sz="900" b="0" i="0">
                <a:solidFill>
                  <a:schemeClr val="bg1">
                    <a:lumMod val="65000"/>
                  </a:schemeClr>
                </a:solidFill>
                <a:latin typeface="Poppins SemiBold" panose="02000000000000000000" pitchFamily="2" charset="0"/>
                <a:ea typeface="Lato" panose="020f0502020204030203" pitchFamily="34" charset="0"/>
                <a:cs typeface="Poppins SemiBold" panose="02000000000000000000" pitchFamily="2" charset="0"/>
              </a:rPr>
              <a:t>P-BROTHER PRESEBTATION</a:t>
            </a:r>
          </a:p>
        </p:txBody>
      </p:sp>
      <p:sp>
        <p:nvSpPr>
          <p:cNvPr id="16" name="Прямоугольник 15"/>
          <p:cNvSpPr/>
          <p:nvPr userDrawn="1"/>
        </p:nvSpPr>
        <p:spPr>
          <a:xfrm>
            <a:off x="11323951" y="1180287"/>
            <a:ext cx="453970" cy="369332"/>
          </a:xfrm>
          <a:prstGeom prst="rect">
            <a:avLst/>
          </a:prstGeom>
        </p:spPr>
        <p:txBody>
          <a:bodyPr wrap="none">
            <a:spAutoFit/>
          </a:bodyPr>
          <a:lstStyle/>
          <a:p>
            <a:pPr algn="l"/>
            <a:fld id="{149B6D55-4680-4DC5-B665-330CCBA60EFE}" type="slidenum">
              <a:rPr lang="ru-RU" sz="1800" b="1" baseline="0" smtClean="0">
                <a:solidFill>
                  <a:schemeClr val="tx1"/>
                </a:solidFill>
                <a:latin typeface="Lato" panose="020f0502020204030203" pitchFamily="34" charset="0"/>
                <a:ea typeface="Lato" panose="020f0502020204030203" pitchFamily="34" charset="0"/>
                <a:cs typeface="Poppins SemiBold" panose="02000000000000000000" pitchFamily="2" charset="0"/>
              </a:rPr>
              <a:t/>
            </a:fld>
            <a:endParaRPr lang="ru-RU" sz="1000">
              <a:solidFill>
                <a:srgbClr val="0000ED"/>
              </a:solidFill>
              <a:latin typeface="Lato" panose="020f0502020204030203" pitchFamily="34" charset="0"/>
              <a:ea typeface="Lato" panose="020f0502020204030203" pitchFamily="34" charset="0"/>
              <a:cs typeface="Lato" panose="020f0502020204030203" pitchFamily="34" charset="0"/>
            </a:endParaRPr>
          </a:p>
        </p:txBody>
      </p:sp>
      <p:cxnSp>
        <p:nvCxnSpPr>
          <p:cNvPr id="17" name="Прямая соединительная линия 16"/>
          <p:cNvCxnSpPr/>
          <p:nvPr userDrawn="1"/>
        </p:nvCxnSpPr>
        <p:spPr>
          <a:xfrm flipH="1">
            <a:off x="11547515" y="1717278"/>
            <a:ext cx="3416" cy="472239"/>
          </a:xfrm>
          <a:prstGeom prst="line">
            <a:avLst/>
          </a:prstGeom>
          <a:ln w="1905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sp>
        <p:nvSpPr>
          <p:cNvPr id="19" name="TextBox 18"/>
          <p:cNvSpPr txBox="1"/>
          <p:nvPr userDrawn="1"/>
        </p:nvSpPr>
        <p:spPr>
          <a:xfrm>
            <a:off x="9818122" y="225267"/>
            <a:ext cx="2144456" cy="215444"/>
          </a:xfrm>
          <a:prstGeom prst="rect">
            <a:avLst/>
          </a:prstGeom>
          <a:noFill/>
        </p:spPr>
        <p:txBody>
          <a:bodyPr wrap="square" rtlCol="0">
            <a:spAutoFit/>
          </a:bodyPr>
          <a:lstStyle/>
          <a:p>
            <a:pPr algn="r"/>
            <a:r>
              <a:rPr lang="en-US" sz="800" b="1" i="0">
                <a:solidFill>
                  <a:schemeClr val="tx1"/>
                </a:solidFill>
                <a:latin typeface="Poppins SemiBold" panose="02000000000000000000" pitchFamily="2" charset="0"/>
                <a:ea typeface="Karla" pitchFamily="2" charset="0"/>
                <a:cs typeface="Poppins SemiBold" panose="02000000000000000000" pitchFamily="2" charset="0"/>
              </a:rPr>
              <a:t>SLIDE SECTION</a:t>
            </a:r>
            <a:endParaRPr lang="ru-RU" sz="800" b="1" i="0">
              <a:solidFill>
                <a:schemeClr val="tx1"/>
              </a:solidFill>
              <a:ea typeface="Karla" pitchFamily="2" charset="0"/>
              <a:cs typeface="Poppins SemiBold" panose="02000000000000000000" pitchFamily="2" charset="0"/>
            </a:endParaRPr>
          </a:p>
        </p:txBody>
      </p:sp>
      <p:sp>
        <p:nvSpPr>
          <p:cNvPr id="20" name="Рисунок 8"/>
          <p:cNvSpPr>
            <a:spLocks noGrp="1"/>
          </p:cNvSpPr>
          <p:nvPr>
            <p:ph type="pic" sz="quarter" idx="14"/>
          </p:nvPr>
        </p:nvSpPr>
        <p:spPr>
          <a:xfrm>
            <a:off x="6564572" y="4612945"/>
            <a:ext cx="2552131" cy="1350890"/>
          </a:xfrm>
          <a:prstGeom prst="rect">
            <a:avLst/>
          </a:prstGeom>
        </p:spPr>
        <p:txBody>
          <a:bodyPr/>
          <a:lstStyle/>
          <a:p>
            <a:endParaRPr lang="ru-RU"/>
          </a:p>
        </p:txBody>
      </p:sp>
    </p:spTree>
  </p:cSld>
  <p:clrMapOvr>
    <a:masterClrMapping/>
  </p:clrMapOvr>
  <p:transition/>
  <p:timing/>
</p:sldLayout>
</file>

<file path=ppt/slideLayouts/slideLayout3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5_Пользовательский макет">
    <p:spTree>
      <p:nvGrpSpPr>
        <p:cNvPr id="1" name=""/>
        <p:cNvGrpSpPr/>
        <p:nvPr/>
      </p:nvGrpSpPr>
      <p:grpSpPr>
        <a:xfrm>
          <a:off x="0" y="0"/>
          <a:ext cx="0" cy="0"/>
        </a:xfrm>
      </p:grpSpPr>
      <p:sp>
        <p:nvSpPr>
          <p:cNvPr id="7" name="Рисунок 2"/>
          <p:cNvSpPr>
            <a:spLocks noGrp="1"/>
          </p:cNvSpPr>
          <p:nvPr>
            <p:ph type="pic" sz="quarter" idx="10"/>
          </p:nvPr>
        </p:nvSpPr>
        <p:spPr>
          <a:xfrm>
            <a:off x="6561138" y="785813"/>
            <a:ext cx="4138612" cy="2438650"/>
          </a:xfrm>
        </p:spPr>
        <p:txBody>
          <a:bodyPr/>
          <a:lstStyle/>
          <a:p>
            <a:endParaRPr lang="ru-RU"/>
          </a:p>
        </p:txBody>
      </p:sp>
      <p:sp>
        <p:nvSpPr>
          <p:cNvPr id="8" name="TextBox 7"/>
          <p:cNvSpPr txBox="1"/>
          <p:nvPr userDrawn="1"/>
        </p:nvSpPr>
        <p:spPr>
          <a:xfrm>
            <a:off x="10378490" y="6320641"/>
            <a:ext cx="1584088" cy="230832"/>
          </a:xfrm>
          <a:prstGeom prst="rect">
            <a:avLst/>
          </a:prstGeom>
          <a:noFill/>
        </p:spPr>
        <p:txBody>
          <a:bodyPr wrap="none" rtlCol="0">
            <a:spAutoFit/>
          </a:bodyPr>
          <a:lstStyle/>
          <a:p>
            <a:pPr algn="r"/>
            <a:r>
              <a:rPr lang="en-US" sz="900" b="0" i="0">
                <a:solidFill>
                  <a:schemeClr val="bg1">
                    <a:lumMod val="65000"/>
                  </a:schemeClr>
                </a:solidFill>
                <a:latin typeface="Poppins SemiBold" panose="02000000000000000000" pitchFamily="2" charset="0"/>
                <a:ea typeface="Lato" panose="020f0502020204030203" pitchFamily="34" charset="0"/>
                <a:cs typeface="Poppins SemiBold" panose="02000000000000000000" pitchFamily="2" charset="0"/>
              </a:rPr>
              <a:t>www.floraladdress.com</a:t>
            </a:r>
            <a:endParaRPr lang="ru-RU" sz="1000" b="0" i="0">
              <a:solidFill>
                <a:schemeClr val="bg1">
                  <a:lumMod val="65000"/>
                </a:schemeClr>
              </a:solidFill>
              <a:latin typeface="Lato" panose="020f0502020204030203" pitchFamily="34" charset="0"/>
              <a:ea typeface="Lato" panose="020f0502020204030203" pitchFamily="34" charset="0"/>
              <a:cs typeface="Poppins SemiBold" panose="02000000000000000000" pitchFamily="2" charset="0"/>
            </a:endParaRPr>
          </a:p>
        </p:txBody>
      </p:sp>
      <p:sp>
        <p:nvSpPr>
          <p:cNvPr id="9" name="Прямоугольник 8"/>
          <p:cNvSpPr/>
          <p:nvPr userDrawn="1"/>
        </p:nvSpPr>
        <p:spPr>
          <a:xfrm>
            <a:off x="11323951" y="1180287"/>
            <a:ext cx="453970" cy="369332"/>
          </a:xfrm>
          <a:prstGeom prst="rect">
            <a:avLst/>
          </a:prstGeom>
        </p:spPr>
        <p:txBody>
          <a:bodyPr wrap="none">
            <a:spAutoFit/>
          </a:bodyPr>
          <a:lstStyle/>
          <a:p>
            <a:pPr algn="l"/>
            <a:fld id="{149B6D55-4680-4DC5-B665-330CCBA60EFE}" type="slidenum">
              <a:rPr lang="ru-RU" sz="1800" b="1" baseline="0" smtClean="0">
                <a:solidFill>
                  <a:schemeClr val="tx1"/>
                </a:solidFill>
                <a:latin typeface="Lato" panose="020f0502020204030203" pitchFamily="34" charset="0"/>
                <a:ea typeface="Lato" panose="020f0502020204030203" pitchFamily="34" charset="0"/>
                <a:cs typeface="Poppins SemiBold" panose="02000000000000000000" pitchFamily="2" charset="0"/>
              </a:rPr>
              <a:t/>
            </a:fld>
            <a:endParaRPr lang="ru-RU" sz="1000">
              <a:solidFill>
                <a:srgbClr val="0000ED"/>
              </a:solidFill>
              <a:latin typeface="Lato" panose="020f0502020204030203" pitchFamily="34" charset="0"/>
              <a:ea typeface="Lato" panose="020f0502020204030203" pitchFamily="34" charset="0"/>
              <a:cs typeface="Lato" panose="020f0502020204030203" pitchFamily="34" charset="0"/>
            </a:endParaRPr>
          </a:p>
        </p:txBody>
      </p:sp>
      <p:cxnSp>
        <p:nvCxnSpPr>
          <p:cNvPr id="10" name="Прямая соединительная линия 9"/>
          <p:cNvCxnSpPr/>
          <p:nvPr userDrawn="1"/>
        </p:nvCxnSpPr>
        <p:spPr>
          <a:xfrm flipH="1">
            <a:off x="11547515" y="1717278"/>
            <a:ext cx="3416" cy="472239"/>
          </a:xfrm>
          <a:prstGeom prst="line">
            <a:avLst/>
          </a:prstGeom>
          <a:ln w="1905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sp>
        <p:nvSpPr>
          <p:cNvPr id="11" name="TextBox 10"/>
          <p:cNvSpPr txBox="1"/>
          <p:nvPr userDrawn="1"/>
        </p:nvSpPr>
        <p:spPr>
          <a:xfrm>
            <a:off x="9818122" y="225267"/>
            <a:ext cx="2144456" cy="215444"/>
          </a:xfrm>
          <a:prstGeom prst="rect">
            <a:avLst/>
          </a:prstGeom>
          <a:noFill/>
        </p:spPr>
        <p:txBody>
          <a:bodyPr wrap="square" rtlCol="0">
            <a:spAutoFit/>
          </a:bodyPr>
          <a:lstStyle/>
          <a:p>
            <a:pPr algn="r"/>
            <a:r>
              <a:rPr lang="en-US" sz="800" b="1" i="0">
                <a:solidFill>
                  <a:schemeClr val="tx1"/>
                </a:solidFill>
                <a:latin typeface="Poppins SemiBold" panose="02000000000000000000" pitchFamily="2" charset="0"/>
                <a:ea typeface="Karla" pitchFamily="2" charset="0"/>
                <a:cs typeface="Poppins SemiBold" panose="02000000000000000000" pitchFamily="2" charset="0"/>
              </a:rPr>
              <a:t>SLIDE SECTION</a:t>
            </a:r>
            <a:endParaRPr lang="ru-RU" sz="800" b="1" i="0">
              <a:solidFill>
                <a:schemeClr val="tx1"/>
              </a:solidFill>
              <a:ea typeface="Karla" pitchFamily="2" charset="0"/>
              <a:cs typeface="Poppins SemiBold" panose="02000000000000000000" pitchFamily="2" charset="0"/>
            </a:endParaRPr>
          </a:p>
        </p:txBody>
      </p:sp>
      <p:sp>
        <p:nvSpPr>
          <p:cNvPr id="12" name="TextBox 11"/>
          <p:cNvSpPr txBox="1"/>
          <p:nvPr userDrawn="1"/>
        </p:nvSpPr>
        <p:spPr>
          <a:xfrm>
            <a:off x="531011" y="225267"/>
            <a:ext cx="2144456" cy="215444"/>
          </a:xfrm>
          <a:prstGeom prst="rect">
            <a:avLst/>
          </a:prstGeom>
          <a:noFill/>
        </p:spPr>
        <p:txBody>
          <a:bodyPr wrap="square" rtlCol="0">
            <a:spAutoFit/>
          </a:bodyPr>
          <a:lstStyle/>
          <a:p>
            <a:r>
              <a:rPr lang="en-US" sz="800" b="1" i="0">
                <a:solidFill>
                  <a:schemeClr val="tx1"/>
                </a:solidFill>
                <a:latin typeface="Poppins SemiBold" panose="02000000000000000000" pitchFamily="2" charset="0"/>
                <a:ea typeface="Karla" pitchFamily="2" charset="0"/>
                <a:cs typeface="Poppins SemiBold" panose="02000000000000000000" pitchFamily="2" charset="0"/>
              </a:rPr>
              <a:t>PIXEL</a:t>
            </a:r>
            <a:r>
              <a:rPr lang="en-US" sz="800" b="1" i="0" baseline="0">
                <a:solidFill>
                  <a:schemeClr val="tx1"/>
                </a:solidFill>
                <a:latin typeface="Poppins SemiBold" panose="02000000000000000000" pitchFamily="2" charset="0"/>
                <a:ea typeface="Karla" pitchFamily="2" charset="0"/>
                <a:cs typeface="Poppins SemiBold" panose="02000000000000000000" pitchFamily="2" charset="0"/>
              </a:rPr>
              <a:t> VISION</a:t>
            </a:r>
            <a:endParaRPr lang="ru-RU" sz="800" b="1" i="0">
              <a:solidFill>
                <a:schemeClr val="tx1"/>
              </a:solidFill>
              <a:ea typeface="Karla" pitchFamily="2" charset="0"/>
              <a:cs typeface="Poppins SemiBold" panose="02000000000000000000" pitchFamily="2" charset="0"/>
            </a:endParaRPr>
          </a:p>
        </p:txBody>
      </p:sp>
      <p:pic>
        <p:nvPicPr>
          <p:cNvPr id="13" name="Рисунок 12"/>
          <p:cNvPicPr>
            <a:picLocks noChangeAspect="1"/>
          </p:cNvPicPr>
          <p:nvPr userDrawn="1"/>
        </p:nvPicPr>
        <p:blipFill>
          <a:blip r:embed="rId1"/>
          <a:stretch>
            <a:fillRect/>
          </a:stretch>
        </p:blipFill>
        <p:spPr>
          <a:xfrm>
            <a:off x="377965" y="225267"/>
            <a:ext cx="159022" cy="160799"/>
          </a:xfrm>
          <a:prstGeom prst="rect">
            <a:avLst/>
          </a:prstGeom>
        </p:spPr>
      </p:pic>
    </p:spTree>
  </p:cSld>
  <p:clrMapOvr>
    <a:masterClrMapping/>
  </p:clrMapOvr>
  <p:transition/>
  <p:timing/>
</p:sldLayout>
</file>

<file path=ppt/slideLayouts/slideLayout3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34_Пользовательский макет">
    <p:spTree>
      <p:nvGrpSpPr>
        <p:cNvPr id="1" name=""/>
        <p:cNvGrpSpPr/>
        <p:nvPr/>
      </p:nvGrpSpPr>
      <p:grpSpPr>
        <a:xfrm>
          <a:off x="0" y="0"/>
          <a:ext cx="0" cy="0"/>
        </a:xfrm>
      </p:grpSpPr>
      <p:sp>
        <p:nvSpPr>
          <p:cNvPr id="7" name="Рисунок 6"/>
          <p:cNvSpPr>
            <a:spLocks noGrp="1"/>
          </p:cNvSpPr>
          <p:nvPr>
            <p:ph type="pic" sz="quarter" idx="10"/>
          </p:nvPr>
        </p:nvSpPr>
        <p:spPr>
          <a:xfrm>
            <a:off x="0" y="0"/>
            <a:ext cx="3084513" cy="6858000"/>
          </a:xfrm>
        </p:spPr>
        <p:txBody>
          <a:bodyPr/>
          <a:lstStyle/>
          <a:p>
            <a:endParaRPr lang="ru-RU"/>
          </a:p>
        </p:txBody>
      </p:sp>
      <p:sp>
        <p:nvSpPr>
          <p:cNvPr id="8" name="TextBox 7"/>
          <p:cNvSpPr txBox="1"/>
          <p:nvPr userDrawn="1"/>
        </p:nvSpPr>
        <p:spPr>
          <a:xfrm>
            <a:off x="10503525" y="6320641"/>
            <a:ext cx="1459053" cy="230832"/>
          </a:xfrm>
          <a:prstGeom prst="rect">
            <a:avLst/>
          </a:prstGeom>
          <a:noFill/>
        </p:spPr>
        <p:txBody>
          <a:bodyPr wrap="none" rtlCol="0">
            <a:spAutoFit/>
          </a:bodyPr>
          <a:lstStyle/>
          <a:p>
            <a:pPr algn="r"/>
            <a:r>
              <a:rPr lang="en-US" altLang="zh-CN" sz="900" b="0" i="0">
                <a:solidFill>
                  <a:schemeClr val="bg1">
                    <a:lumMod val="65000"/>
                  </a:schemeClr>
                </a:solidFill>
                <a:latin typeface="Lato" panose="020f0502020204030203" pitchFamily="34" charset="0"/>
                <a:ea typeface="Lato" panose="020f0502020204030203" pitchFamily="34" charset="0"/>
                <a:cs typeface="Poppins SemiBold" panose="02000000000000000000" pitchFamily="2" charset="0"/>
              </a:rPr>
              <a:t>P-BROTHER</a:t>
            </a:r>
            <a:r>
              <a:rPr lang="en-US" altLang="zh-CN" sz="900" b="0" i="0" baseline="0">
                <a:solidFill>
                  <a:schemeClr val="bg1">
                    <a:lumMod val="65000"/>
                  </a:schemeClr>
                </a:solidFill>
                <a:latin typeface="Lato" panose="020f0502020204030203" pitchFamily="34" charset="0"/>
                <a:ea typeface="Lato" panose="020f0502020204030203" pitchFamily="34" charset="0"/>
                <a:cs typeface="Poppins SemiBold" panose="02000000000000000000" pitchFamily="2" charset="0"/>
              </a:rPr>
              <a:t> PRESEBTATION</a:t>
            </a:r>
            <a:endParaRPr lang="ru-RU" altLang="zh-CN" sz="900" b="0" i="0">
              <a:solidFill>
                <a:schemeClr val="bg1">
                  <a:lumMod val="65000"/>
                </a:schemeClr>
              </a:solidFill>
              <a:latin typeface="Lato" panose="020f0502020204030203" pitchFamily="34" charset="0"/>
              <a:ea typeface="Lato" panose="020f0502020204030203" pitchFamily="34" charset="0"/>
              <a:cs typeface="Poppins SemiBold" panose="02000000000000000000" pitchFamily="2" charset="0"/>
            </a:endParaRPr>
          </a:p>
        </p:txBody>
      </p:sp>
      <p:sp>
        <p:nvSpPr>
          <p:cNvPr id="11" name="TextBox 10"/>
          <p:cNvSpPr txBox="1"/>
          <p:nvPr userDrawn="1"/>
        </p:nvSpPr>
        <p:spPr>
          <a:xfrm>
            <a:off x="9818122" y="225267"/>
            <a:ext cx="2144456" cy="215444"/>
          </a:xfrm>
          <a:prstGeom prst="rect">
            <a:avLst/>
          </a:prstGeom>
          <a:noFill/>
        </p:spPr>
        <p:txBody>
          <a:bodyPr wrap="square" rtlCol="0">
            <a:spAutoFit/>
          </a:bodyPr>
          <a:lstStyle/>
          <a:p>
            <a:pPr algn="r"/>
            <a:r>
              <a:rPr lang="en-US" sz="800" b="1" i="0">
                <a:solidFill>
                  <a:schemeClr val="tx1"/>
                </a:solidFill>
                <a:latin typeface="Poppins SemiBold" panose="02000000000000000000" pitchFamily="2" charset="0"/>
                <a:ea typeface="Karla" pitchFamily="2" charset="0"/>
                <a:cs typeface="Poppins SemiBold" panose="02000000000000000000" pitchFamily="2" charset="0"/>
              </a:rPr>
              <a:t>SLIDE SECTION</a:t>
            </a:r>
            <a:endParaRPr lang="ru-RU" sz="800" b="1" i="0">
              <a:solidFill>
                <a:schemeClr val="tx1"/>
              </a:solidFill>
              <a:ea typeface="Karla" pitchFamily="2" charset="0"/>
              <a:cs typeface="Poppins SemiBold" panose="02000000000000000000" pitchFamily="2" charset="0"/>
            </a:endParaRPr>
          </a:p>
        </p:txBody>
      </p:sp>
    </p:spTree>
  </p:cSld>
  <p:clrMapOvr>
    <a:masterClrMapping/>
  </p:clrMapOvr>
  <p:transition/>
  <p:timing/>
</p:sldLayout>
</file>

<file path=ppt/slideLayouts/slideLayout3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userDrawn="1">
  <p:cSld name="空白">
    <p:spTree>
      <p:nvGrpSpPr>
        <p:cNvPr id="1" name=""/>
        <p:cNvGrpSpPr/>
        <p:nvPr/>
      </p:nvGrpSpPr>
      <p:grpSpPr>
        <a:xfrm>
          <a:off x="0" y="0"/>
          <a:ext cx="0" cy="0"/>
        </a:xfrm>
      </p:grpSpPr>
      <p:sp>
        <p:nvSpPr>
          <p:cNvPr id="7" name="文本框 6"/>
          <p:cNvSpPr txBox="1"/>
          <p:nvPr userDrawn="1"/>
        </p:nvSpPr>
        <p:spPr>
          <a:xfrm>
            <a:off x="735537" y="129300"/>
            <a:ext cx="2797234" cy="292068"/>
          </a:xfrm>
          <a:prstGeom prst="rect">
            <a:avLst/>
          </a:prstGeom>
          <a:noFill/>
        </p:spPr>
        <p:txBody>
          <a:bodyPr wrap="square" rtlCol="0">
            <a:spAutoFit/>
          </a:bodyPr>
          <a:lstStyle/>
          <a:p>
            <a:pPr>
              <a:lnSpc>
                <a:spcPct val="130000"/>
              </a:lnSpc>
            </a:pPr>
            <a:r>
              <a:rPr lang="en-US" altLang="zh-CN" sz="1100">
                <a:solidFill>
                  <a:srgbClr val="0274A8"/>
                </a:solidFill>
                <a:cs typeface="+mn-ea"/>
                <a:sym typeface="+mn-lt"/>
              </a:rPr>
              <a:t>Add You Text Here Add You Text Here</a:t>
            </a:r>
          </a:p>
        </p:txBody>
      </p:sp>
      <p:sp>
        <p:nvSpPr>
          <p:cNvPr id="8" name="矩形 7"/>
          <p:cNvSpPr/>
          <p:nvPr userDrawn="1"/>
        </p:nvSpPr>
        <p:spPr>
          <a:xfrm>
            <a:off x="735537" y="421368"/>
            <a:ext cx="1723549" cy="400110"/>
          </a:xfrm>
          <a:prstGeom prst="rect">
            <a:avLst/>
          </a:prstGeom>
        </p:spPr>
        <p:txBody>
          <a:bodyPr wrap="none">
            <a:spAutoFit/>
          </a:bodyPr>
          <a:lstStyle/>
          <a:p>
            <a:pPr lvl="0"/>
            <a:r>
              <a:rPr lang="zh-CN" altLang="en-US" sz="2000"/>
              <a:t>此处添加标题</a:t>
            </a:r>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slideLayout" Target="../slideLayouts/slideLayout13.xml" /><Relationship Id="rId14" Type="http://schemas.openxmlformats.org/officeDocument/2006/relationships/slideLayout" Target="../slideLayouts/slideLayout14.xml" /><Relationship Id="rId15" Type="http://schemas.openxmlformats.org/officeDocument/2006/relationships/slideLayout" Target="../slideLayouts/slideLayout15.xml" /><Relationship Id="rId16" Type="http://schemas.openxmlformats.org/officeDocument/2006/relationships/slideLayout" Target="../slideLayouts/slideLayout16.xml" /><Relationship Id="rId17" Type="http://schemas.openxmlformats.org/officeDocument/2006/relationships/slideLayout" Target="../slideLayouts/slideLayout17.xml" /><Relationship Id="rId18" Type="http://schemas.openxmlformats.org/officeDocument/2006/relationships/slideLayout" Target="../slideLayouts/slideLayout18.xml" /><Relationship Id="rId19" Type="http://schemas.openxmlformats.org/officeDocument/2006/relationships/slideLayout" Target="../slideLayouts/slideLayout19.xml" /><Relationship Id="rId2" Type="http://schemas.openxmlformats.org/officeDocument/2006/relationships/slideLayout" Target="../slideLayouts/slideLayout2.xml" /><Relationship Id="rId20" Type="http://schemas.openxmlformats.org/officeDocument/2006/relationships/slideLayout" Target="../slideLayouts/slideLayout20.xml" /><Relationship Id="rId21" Type="http://schemas.openxmlformats.org/officeDocument/2006/relationships/slideLayout" Target="../slideLayouts/slideLayout21.xml" /><Relationship Id="rId22" Type="http://schemas.openxmlformats.org/officeDocument/2006/relationships/slideLayout" Target="../slideLayouts/slideLayout22.xml" /><Relationship Id="rId23" Type="http://schemas.openxmlformats.org/officeDocument/2006/relationships/slideLayout" Target="../slideLayouts/slideLayout23.xml" /><Relationship Id="rId24" Type="http://schemas.openxmlformats.org/officeDocument/2006/relationships/slideLayout" Target="../slideLayouts/slideLayout24.xml" /><Relationship Id="rId25" Type="http://schemas.openxmlformats.org/officeDocument/2006/relationships/slideLayout" Target="../slideLayouts/slideLayout25.xml" /><Relationship Id="rId26" Type="http://schemas.openxmlformats.org/officeDocument/2006/relationships/slideLayout" Target="../slideLayouts/slideLayout26.xml" /><Relationship Id="rId27" Type="http://schemas.openxmlformats.org/officeDocument/2006/relationships/slideLayout" Target="../slideLayouts/slideLayout27.xml" /><Relationship Id="rId28" Type="http://schemas.openxmlformats.org/officeDocument/2006/relationships/slideLayout" Target="../slideLayouts/slideLayout28.xml" /><Relationship Id="rId29" Type="http://schemas.openxmlformats.org/officeDocument/2006/relationships/slideLayout" Target="../slideLayouts/slideLayout29.xml" /><Relationship Id="rId3" Type="http://schemas.openxmlformats.org/officeDocument/2006/relationships/slideLayout" Target="../slideLayouts/slideLayout3.xml" /><Relationship Id="rId30" Type="http://schemas.openxmlformats.org/officeDocument/2006/relationships/slideLayout" Target="../slideLayouts/slideLayout30.xml" /><Relationship Id="rId31" Type="http://schemas.openxmlformats.org/officeDocument/2006/relationships/slideLayout" Target="../slideLayouts/slideLayout31.xml" /><Relationship Id="rId32" Type="http://schemas.openxmlformats.org/officeDocument/2006/relationships/slideLayout" Target="../slideLayouts/slideLayout32.xml" /><Relationship Id="rId33" Type="http://schemas.openxmlformats.org/officeDocument/2006/relationships/slideLayout" Target="../slideLayouts/slideLayout33.xml" /><Relationship Id="rId34" Type="http://schemas.openxmlformats.org/officeDocument/2006/relationships/theme" Target="../theme/theme1.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accent1">
            <a:lumMod val="50000"/>
            <a:alpha val="94000"/>
          </a:schemeClr>
        </a:solidFill>
        <a:effectLst/>
      </p:bgPr>
    </p:bg>
    <p:spTree>
      <p:nvGrpSpPr>
        <p:cNvPr id="1" name=""/>
        <p:cNvGrpSpPr/>
        <p:nvPr/>
      </p:nvGrpSpPr>
      <p:grpSpPr>
        <a:xfrm>
          <a:off x="0" y="0"/>
          <a: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3D3A474-A970-4111-AB00-CC07202BC5E5}" type="datetimeFigureOut">
              <a:rPr lang="ru-RU" smtClean="0"/>
              <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7101CDA-C83E-414C-808C-D7CCDDEE9763}" type="slidenum">
              <a:rPr lang="ru-RU" smtClean="0"/>
              <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674" r:id="rId26"/>
    <p:sldLayoutId id="2147483675" r:id="rId27"/>
    <p:sldLayoutId id="2147483676" r:id="rId28"/>
    <p:sldLayoutId id="2147483677" r:id="rId29"/>
    <p:sldLayoutId id="2147483678" r:id="rId30"/>
    <p:sldLayoutId id="2147483679" r:id="rId31"/>
    <p:sldLayoutId id="2147483680" r:id="rId32"/>
    <p:sldLayoutId id="2147483681" r:id="rId33"/>
  </p:sldLayoutIdLst>
  <p:transition/>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33.xml" /><Relationship Id="rId2" Type="http://schemas.openxmlformats.org/officeDocument/2006/relationships/image" Target="../media/image2.jpeg"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10.xml" /><Relationship Id="rId2" Type="http://schemas.microsoft.com/office/2007/relationships/hdphoto" Target="../media/image4.wdp" /><Relationship Id="rId3" Type="http://schemas.openxmlformats.org/officeDocument/2006/relationships/image" Target="../media/image3.pn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10.xml" /><Relationship Id="rId2" Type="http://schemas.microsoft.com/office/2007/relationships/hdphoto" Target="../media/image6.wdp" /><Relationship Id="rId3" Type="http://schemas.openxmlformats.org/officeDocument/2006/relationships/image" Target="../media/image4.jpe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10.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10.xml" /><Relationship Id="rId2" Type="http://schemas.microsoft.com/office/2007/relationships/hdphoto" Target="../media/image8.wdp" /><Relationship Id="rId3" Type="http://schemas.openxmlformats.org/officeDocument/2006/relationships/image" Target="../media/image5.pn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10.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10.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10.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10.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10.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10.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10.xml" /><Relationship Id="rId2" Type="http://schemas.openxmlformats.org/officeDocument/2006/relationships/image" Target="../media/image6.png"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10.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10.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10.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10.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10.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10.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10.xml" /><Relationship Id="rId2" Type="http://schemas.microsoft.com/office/2007/relationships/hdphoto" Target="../media/image11.wdp" /><Relationship Id="rId3" Type="http://schemas.openxmlformats.org/officeDocument/2006/relationships/image" Target="../media/image7.png"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10.xml" /><Relationship Id="rId2" Type="http://schemas.openxmlformats.org/officeDocument/2006/relationships/image" Target="../media/image8.jpeg" /><Relationship Id="rId3" Type="http://schemas.openxmlformats.org/officeDocument/2006/relationships/image" Target="../media/image9.jpeg" /><Relationship Id="rId4" Type="http://schemas.openxmlformats.org/officeDocument/2006/relationships/image" Target="../media/image10.jpeg"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10.xml" /><Relationship Id="rId2" Type="http://schemas.openxmlformats.org/officeDocument/2006/relationships/image" Target="../media/image11.jpeg"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10.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10.xml" /><Relationship Id="rId2" Type="http://schemas.microsoft.com/office/2007/relationships/hdphoto" Target="../media/image17.wdp" /><Relationship Id="rId3" Type="http://schemas.openxmlformats.org/officeDocument/2006/relationships/image" Target="../media/image12.png"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10.xml" /><Relationship Id="rId2" Type="http://schemas.openxmlformats.org/officeDocument/2006/relationships/image" Target="../media/image13.jpeg"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33.xml" /><Relationship Id="rId2" Type="http://schemas.openxmlformats.org/officeDocument/2006/relationships/image" Target="../media/image2.jpeg" /><Relationship Id="rId3" Type="http://schemas.openxmlformats.org/officeDocument/2006/relationships/image" Target="../media/image14.png" /></Relationships>
</file>

<file path=ppt/slides/slide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3" name="图片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3075"/>
            <a:ext cx="12344399" cy="6858000"/>
          </a:xfrm>
          <a:prstGeom prst="rect">
            <a:avLst/>
          </a:prstGeom>
        </p:spPr>
      </p:pic>
      <p:sp>
        <p:nvSpPr>
          <p:cNvPr id="5" name="梯形 4"/>
          <p:cNvSpPr/>
          <p:nvPr/>
        </p:nvSpPr>
        <p:spPr>
          <a:xfrm>
            <a:off x="2759643" y="13075"/>
            <a:ext cx="9611355" cy="6858000"/>
          </a:xfrm>
          <a:custGeom>
            <a:gdLst>
              <a:gd name="connsiteX0" fmla="*/ 0 w 14512413"/>
              <a:gd name="connsiteY0" fmla="*/ 6858000 h 6858000"/>
              <a:gd name="connsiteX1" fmla="*/ 3779307 w 14512413"/>
              <a:gd name="connsiteY1" fmla="*/ 0 h 6858000"/>
              <a:gd name="connsiteX2" fmla="*/ 10733106 w 14512413"/>
              <a:gd name="connsiteY2" fmla="*/ 0 h 6858000"/>
              <a:gd name="connsiteX3" fmla="*/ 14512413 w 14512413"/>
              <a:gd name="connsiteY3" fmla="*/ 6858000 h 6858000"/>
              <a:gd name="connsiteX4" fmla="*/ 0 w 14512413"/>
              <a:gd name="connsiteY4" fmla="*/ 6858000 h 6858000"/>
              <a:gd name="connsiteX0-1" fmla="*/ 0 w 14512413"/>
              <a:gd name="connsiteY0-2" fmla="*/ 6858000 h 6858000"/>
              <a:gd name="connsiteX1-3" fmla="*/ 3779307 w 14512413"/>
              <a:gd name="connsiteY1-4" fmla="*/ 0 h 6858000"/>
              <a:gd name="connsiteX2-5" fmla="*/ 9818706 w 14512413"/>
              <a:gd name="connsiteY2-6" fmla="*/ 0 h 6858000"/>
              <a:gd name="connsiteX3-7" fmla="*/ 14512413 w 14512413"/>
              <a:gd name="connsiteY3-8" fmla="*/ 6858000 h 6858000"/>
              <a:gd name="connsiteX4-9" fmla="*/ 0 w 14512413"/>
              <a:gd name="connsiteY4-10" fmla="*/ 6858000 h 6858000"/>
              <a:gd name="connsiteX0-11" fmla="*/ 0 w 14512413"/>
              <a:gd name="connsiteY0-12" fmla="*/ 6858000 h 6858000"/>
              <a:gd name="connsiteX1-13" fmla="*/ 3779307 w 14512413"/>
              <a:gd name="connsiteY1-14" fmla="*/ 0 h 6858000"/>
              <a:gd name="connsiteX2-15" fmla="*/ 9775163 w 14512413"/>
              <a:gd name="connsiteY2-16" fmla="*/ 0 h 6858000"/>
              <a:gd name="connsiteX3-17" fmla="*/ 14512413 w 14512413"/>
              <a:gd name="connsiteY3-18" fmla="*/ 6858000 h 6858000"/>
              <a:gd name="connsiteX4-19" fmla="*/ 0 w 14512413"/>
              <a:gd name="connsiteY4-20" fmla="*/ 6858000 h 6858000"/>
              <a:gd name="connsiteX0-21" fmla="*/ 0 w 9775163"/>
              <a:gd name="connsiteY0-22" fmla="*/ 6858000 h 6858000"/>
              <a:gd name="connsiteX1-23" fmla="*/ 3779307 w 9775163"/>
              <a:gd name="connsiteY1-24" fmla="*/ 0 h 6858000"/>
              <a:gd name="connsiteX2-25" fmla="*/ 9775163 w 9775163"/>
              <a:gd name="connsiteY2-26" fmla="*/ 0 h 6858000"/>
              <a:gd name="connsiteX3-27" fmla="*/ 9733936 w 9775163"/>
              <a:gd name="connsiteY3-28" fmla="*/ 6828504 h 6858000"/>
              <a:gd name="connsiteX4-29" fmla="*/ 0 w 9775163"/>
              <a:gd name="connsiteY4-30" fmla="*/ 6858000 h 6858000"/>
            </a:gd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9775163" h="6858000">
                <a:moveTo>
                  <a:pt x="0" y="6858000"/>
                </a:moveTo>
                <a:lnTo>
                  <a:pt x="3779307" y="0"/>
                </a:lnTo>
                <a:lnTo>
                  <a:pt x="9775163" y="0"/>
                </a:lnTo>
                <a:lnTo>
                  <a:pt x="9733936" y="6828504"/>
                </a:lnTo>
                <a:lnTo>
                  <a:pt x="0" y="6858000"/>
                </a:lnTo>
                <a:close/>
              </a:path>
            </a:pathLst>
          </a:custGeom>
          <a:solidFill>
            <a:schemeClr val="tx1">
              <a:lumMod val="75000"/>
              <a:lumOff val="2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a:solidFill>
                <a:schemeClr val="bg1"/>
              </a:solidFill>
              <a:latin typeface="汉仪昌黎宋刻本(精修版)W" panose="00020600040101010101" pitchFamily="18" charset="-122"/>
              <a:ea typeface="汉仪昌黎宋刻本(精修版)W" panose="00020600040101010101" pitchFamily="18" charset="-122"/>
              <a:cs typeface="+mn-ea"/>
              <a:sym typeface="+mn-lt"/>
            </a:endParaRPr>
          </a:p>
        </p:txBody>
      </p:sp>
      <p:cxnSp>
        <p:nvCxnSpPr>
          <p:cNvPr id="7" name="直接连接符 6"/>
          <p:cNvCxnSpPr/>
          <p:nvPr/>
        </p:nvCxnSpPr>
        <p:spPr>
          <a:xfrm>
            <a:off x="6260123" y="474740"/>
            <a:ext cx="6084276" cy="0"/>
          </a:xfrm>
          <a:prstGeom prst="line">
            <a:avLst/>
          </a:prstGeom>
          <a:ln w="9525">
            <a:solidFill>
              <a:srgbClr val="FFC000"/>
            </a:solidFill>
          </a:ln>
        </p:spPr>
        <p:style>
          <a:lnRef idx="1">
            <a:schemeClr val="accent1"/>
          </a:lnRef>
          <a:fillRef idx="0">
            <a:schemeClr val="accent1"/>
          </a:fillRef>
          <a:effectRef idx="0">
            <a:schemeClr val="accent1"/>
          </a:effectRef>
          <a:fontRef idx="minor">
            <a:schemeClr val="tx1"/>
          </a:fontRef>
        </p:style>
      </p:cxnSp>
      <p:sp>
        <p:nvSpPr>
          <p:cNvPr id="9" name="文本框 8"/>
          <p:cNvSpPr txBox="1"/>
          <p:nvPr/>
        </p:nvSpPr>
        <p:spPr>
          <a:xfrm>
            <a:off x="4685239" y="2751398"/>
            <a:ext cx="7422225" cy="923330"/>
          </a:xfrm>
          <a:prstGeom prst="rect">
            <a:avLst/>
          </a:prstGeom>
          <a:noFill/>
        </p:spPr>
        <p:txBody>
          <a:bodyPr wrap="none" rtlCol="0">
            <a:spAutoFit/>
          </a:bodyPr>
          <a:lstStyle/>
          <a:p>
            <a:r>
              <a:rPr lang="zh-CN" altLang="en-US" sz="5400">
                <a:solidFill>
                  <a:schemeClr val="bg1"/>
                </a:solidFill>
                <a:latin typeface="文悦古体仿宋 (非商业用途)" pitchFamily="50" charset="-122"/>
                <a:ea typeface="文悦古体仿宋 (非商业用途)" pitchFamily="50" charset="-122"/>
                <a:cs typeface="+mn-ea"/>
                <a:sym typeface="+mn-lt"/>
              </a:rPr>
              <a:t>第</a:t>
            </a:r>
            <a:r>
              <a:rPr lang="en-US" altLang="zh-CN" sz="5400">
                <a:solidFill>
                  <a:schemeClr val="bg1"/>
                </a:solidFill>
                <a:latin typeface="文悦古体仿宋 (非商业用途)" pitchFamily="50" charset="-122"/>
                <a:ea typeface="文悦古体仿宋 (非商业用途)" pitchFamily="50" charset="-122"/>
                <a:cs typeface="+mn-ea"/>
                <a:sym typeface="+mn-lt"/>
              </a:rPr>
              <a:t>6</a:t>
            </a:r>
            <a:r>
              <a:rPr lang="zh-CN" altLang="en-US" sz="5400">
                <a:solidFill>
                  <a:schemeClr val="bg1"/>
                </a:solidFill>
                <a:latin typeface="文悦古体仿宋 (非商业用途)" pitchFamily="50" charset="-122"/>
                <a:ea typeface="文悦古体仿宋 (非商业用途)" pitchFamily="50" charset="-122"/>
                <a:cs typeface="+mn-ea"/>
                <a:sym typeface="+mn-lt"/>
              </a:rPr>
              <a:t>课：西方的文官制度</a:t>
            </a:r>
          </a:p>
        </p:txBody>
      </p:sp>
      <p:sp>
        <p:nvSpPr>
          <p:cNvPr id="11" name="任意多边形: 形状 10"/>
          <p:cNvSpPr/>
          <p:nvPr/>
        </p:nvSpPr>
        <p:spPr>
          <a:xfrm>
            <a:off x="6981092" y="2745687"/>
            <a:ext cx="5126372" cy="933450"/>
          </a:xfrm>
          <a:custGeom>
            <a:gdLst>
              <a:gd name="connsiteX0" fmla="*/ 0 w 4826000"/>
              <a:gd name="connsiteY0" fmla="*/ 0 h 933450"/>
              <a:gd name="connsiteX1" fmla="*/ 12700 w 4826000"/>
              <a:gd name="connsiteY1" fmla="*/ 933450 h 933450"/>
              <a:gd name="connsiteX2" fmla="*/ 4826000 w 4826000"/>
              <a:gd name="connsiteY2" fmla="*/ 933450 h 933450"/>
              <a:gd name="connsiteX3" fmla="*/ 4826000 w 4826000"/>
              <a:gd name="connsiteY3" fmla="*/ 12700 h 933450"/>
            </a:gdLst>
            <a:cxnLst>
              <a:cxn ang="0">
                <a:pos x="connsiteX0" y="connsiteY0"/>
              </a:cxn>
              <a:cxn ang="0">
                <a:pos x="connsiteX1" y="connsiteY1"/>
              </a:cxn>
              <a:cxn ang="0">
                <a:pos x="connsiteX2" y="connsiteY2"/>
              </a:cxn>
              <a:cxn ang="0">
                <a:pos x="connsiteX3" y="connsiteY3"/>
              </a:cxn>
            </a:cxnLst>
            <a:rect l="l" t="t" r="r" b="b"/>
            <a:pathLst>
              <a:path w="4826000" h="933450">
                <a:moveTo>
                  <a:pt x="0" y="0"/>
                </a:moveTo>
                <a:lnTo>
                  <a:pt x="12700" y="933450"/>
                </a:lnTo>
                <a:lnTo>
                  <a:pt x="4826000" y="933450"/>
                </a:lnTo>
                <a:lnTo>
                  <a:pt x="4826000" y="12700"/>
                </a:lnTo>
              </a:path>
            </a:pathLst>
          </a:custGeom>
          <a:noFill/>
          <a:ln w="952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文本框 11"/>
          <p:cNvSpPr txBox="1"/>
          <p:nvPr/>
        </p:nvSpPr>
        <p:spPr>
          <a:xfrm>
            <a:off x="3881525" y="4373207"/>
            <a:ext cx="8489473" cy="1200329"/>
          </a:xfrm>
          <a:prstGeom prst="rect">
            <a:avLst/>
          </a:prstGeom>
          <a:noFill/>
        </p:spPr>
        <p:txBody>
          <a:bodyPr wrap="square" rtlCol="0">
            <a:spAutoFit/>
          </a:bodyPr>
          <a:lstStyle/>
          <a:p>
            <a:r>
              <a:rPr lang="zh-CN" altLang="en-US" sz="2400">
                <a:solidFill>
                  <a:schemeClr val="bg1"/>
                </a:solidFill>
                <a:latin typeface="汉仪昌黎宋刻本(精修版)W" panose="00020600040101010101" pitchFamily="18" charset="-122"/>
                <a:ea typeface="汉仪昌黎宋刻本(精修版)W" panose="00020600040101010101" pitchFamily="18" charset="-122"/>
                <a:cs typeface="+mn-ea"/>
                <a:sym typeface="+mn-lt"/>
              </a:rPr>
              <a:t>课标</a:t>
            </a:r>
            <a:r>
              <a:rPr lang="en-US" altLang="zh-CN" sz="2400">
                <a:solidFill>
                  <a:schemeClr val="bg1"/>
                </a:solidFill>
                <a:latin typeface="汉仪昌黎宋刻本(精修版)W" panose="00020600040101010101" pitchFamily="18" charset="-122"/>
                <a:ea typeface="汉仪昌黎宋刻本(精修版)W" panose="00020600040101010101" pitchFamily="18" charset="-122"/>
                <a:cs typeface="+mn-ea"/>
                <a:sym typeface="+mn-lt"/>
              </a:rPr>
              <a:t>:</a:t>
            </a:r>
            <a:r>
              <a:rPr lang="zh-CN" altLang="en-US" sz="2400">
                <a:solidFill>
                  <a:schemeClr val="bg1"/>
                </a:solidFill>
                <a:latin typeface="汉仪昌黎宋刻本(精修版)W" panose="00020600040101010101" pitchFamily="18" charset="-122"/>
                <a:ea typeface="汉仪昌黎宋刻本(精修版)W" panose="00020600040101010101" pitchFamily="18" charset="-122"/>
                <a:cs typeface="+mn-ea"/>
                <a:sym typeface="+mn-lt"/>
              </a:rPr>
              <a:t>了解中国科举制与西方近代文官制度的渊源关系，知道西方近代文官制度的特点</a:t>
            </a:r>
            <a:r>
              <a:rPr lang="zh-CN" altLang="zh-CN" sz="2400">
                <a:solidFill>
                  <a:schemeClr val="bg1"/>
                </a:solidFill>
                <a:latin typeface="汉仪昌黎宋刻本(精修版)W" panose="00020600040101010101" pitchFamily="18" charset="-122"/>
                <a:ea typeface="汉仪昌黎宋刻本(精修版)W" panose="00020600040101010101" pitchFamily="18" charset="-122"/>
                <a:cs typeface="+mn-ea"/>
              </a:rPr>
              <a:t>以及对近现代中国公务员制度的影响。</a:t>
            </a:r>
          </a:p>
          <a:p>
            <a:endParaRPr lang="zh-CN" altLang="en-US" sz="2400">
              <a:solidFill>
                <a:schemeClr val="bg1"/>
              </a:solidFill>
              <a:latin typeface="汉仪昌黎宋刻本(精修版)W" panose="00020600040101010101" pitchFamily="18" charset="-122"/>
              <a:ea typeface="汉仪昌黎宋刻本(精修版)W" panose="00020600040101010101" pitchFamily="18" charset="-122"/>
              <a:cs typeface="+mn-ea"/>
              <a:sym typeface="+mn-lt"/>
            </a:endParaRPr>
          </a:p>
        </p:txBody>
      </p:sp>
      <p:sp>
        <p:nvSpPr>
          <p:cNvPr id="13" name="等腰三角形 12"/>
          <p:cNvSpPr/>
          <p:nvPr/>
        </p:nvSpPr>
        <p:spPr>
          <a:xfrm rot="10800000">
            <a:off x="9328378" y="3674728"/>
            <a:ext cx="431800" cy="302171"/>
          </a:xfrm>
          <a:prstGeom prst="triangl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 name="文本框 13"/>
          <p:cNvSpPr txBox="1"/>
          <p:nvPr/>
        </p:nvSpPr>
        <p:spPr>
          <a:xfrm>
            <a:off x="6392012" y="0"/>
            <a:ext cx="6198577" cy="523220"/>
          </a:xfrm>
          <a:prstGeom prst="rect">
            <a:avLst/>
          </a:prstGeom>
          <a:noFill/>
        </p:spPr>
        <p:txBody>
          <a:bodyPr wrap="square" rtlCol="0">
            <a:spAutoFit/>
          </a:bodyPr>
          <a:lstStyle/>
          <a:p>
            <a:r>
              <a:rPr lang="zh-CN" altLang="en-US" sz="2800">
                <a:solidFill>
                  <a:schemeClr val="bg1"/>
                </a:solidFill>
                <a:latin typeface="汉仪昌黎宋刻本(精修版)W" panose="00020600040101010101" pitchFamily="18" charset="-122"/>
                <a:ea typeface="汉仪昌黎宋刻本(精修版)W" panose="00020600040101010101" pitchFamily="18" charset="-122"/>
                <a:cs typeface="+mn-ea"/>
                <a:sym typeface="+mn-lt"/>
              </a:rPr>
              <a:t>选必一第二单元：官员的选拔与管理</a:t>
            </a:r>
          </a:p>
        </p:txBody>
      </p:sp>
    </p:spTree>
  </p:cSld>
  <p:clrMapOvr>
    <a:masterClrMapping/>
  </p:clrMapOvr>
  <p:transition/>
  <p:timing/>
</p:sld>
</file>

<file path=ppt/slides/slide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 name="矩形 7"/>
          <p:cNvSpPr/>
          <p:nvPr/>
        </p:nvSpPr>
        <p:spPr>
          <a:xfrm>
            <a:off x="0" y="0"/>
            <a:ext cx="12192000" cy="2431435"/>
          </a:xfrm>
          <a:prstGeom prst="rect">
            <a:avLst/>
          </a:prstGeom>
          <a:solidFill>
            <a:srgbClr val="3B3838">
              <a:alpha val="40000"/>
            </a:srgbClr>
          </a:solidFill>
        </p:spPr>
        <p:txBody>
          <a:bodyPr wrap="square">
            <a:spAutoFit/>
          </a:bodyPr>
          <a:lstStyle/>
          <a:p>
            <a:r>
              <a:rPr lang="zh-CN" altLang="en-US" sz="2800" b="1">
                <a:solidFill>
                  <a:srgbClr val="FFC000"/>
                </a:solidFill>
                <a:latin typeface="华文仿宋" panose="02010600040101010101" pitchFamily="2" charset="-122"/>
                <a:ea typeface="华文仿宋" panose="02010600040101010101" pitchFamily="2" charset="-122"/>
              </a:rPr>
              <a:t>文         官：</a:t>
            </a:r>
            <a:r>
              <a:rPr lang="zh-CN" altLang="zh-CN" sz="2400" b="1">
                <a:solidFill>
                  <a:schemeClr val="bg1"/>
                </a:solidFill>
                <a:latin typeface="华文仿宋" panose="02010600040101010101" pitchFamily="2" charset="-122"/>
                <a:ea typeface="华文仿宋" panose="02010600040101010101" pitchFamily="2" charset="-122"/>
                <a:cs typeface="Arial" pitchFamily="34" charset="0"/>
                <a:sym typeface="+mn-ea"/>
              </a:rPr>
              <a:t>也称公务员，一般是指经过</a:t>
            </a:r>
            <a:r>
              <a:rPr lang="zh-CN" altLang="zh-CN" sz="2400" b="1" u="sng">
                <a:solidFill>
                  <a:schemeClr val="bg1"/>
                </a:solidFill>
                <a:latin typeface="华文仿宋" panose="02010600040101010101" pitchFamily="2" charset="-122"/>
                <a:ea typeface="华文仿宋" panose="02010600040101010101" pitchFamily="2" charset="-122"/>
                <a:cs typeface="Arial" pitchFamily="34" charset="0"/>
                <a:sym typeface="+mn-ea"/>
              </a:rPr>
              <a:t>公开考试</a:t>
            </a:r>
            <a:r>
              <a:rPr lang="zh-CN" altLang="zh-CN" sz="2400" b="1">
                <a:solidFill>
                  <a:schemeClr val="bg1"/>
                </a:solidFill>
                <a:latin typeface="华文仿宋" panose="02010600040101010101" pitchFamily="2" charset="-122"/>
                <a:ea typeface="华文仿宋" panose="02010600040101010101" pitchFamily="2" charset="-122"/>
                <a:cs typeface="Arial" pitchFamily="34" charset="0"/>
                <a:sym typeface="+mn-ea"/>
              </a:rPr>
              <a:t>被政府</a:t>
            </a:r>
            <a:r>
              <a:rPr lang="zh-CN" altLang="zh-CN" sz="2400" b="1" u="sng">
                <a:solidFill>
                  <a:schemeClr val="bg1"/>
                </a:solidFill>
                <a:latin typeface="华文仿宋" panose="02010600040101010101" pitchFamily="2" charset="-122"/>
                <a:ea typeface="华文仿宋" panose="02010600040101010101" pitchFamily="2" charset="-122"/>
                <a:cs typeface="Arial" pitchFamily="34" charset="0"/>
                <a:sym typeface="+mn-ea"/>
              </a:rPr>
              <a:t>择优录用</a:t>
            </a:r>
            <a:r>
              <a:rPr lang="zh-CN" altLang="zh-CN" sz="2400" b="1">
                <a:solidFill>
                  <a:schemeClr val="bg1"/>
                </a:solidFill>
                <a:latin typeface="华文仿宋" panose="02010600040101010101" pitchFamily="2" charset="-122"/>
                <a:ea typeface="华文仿宋" panose="02010600040101010101" pitchFamily="2" charset="-122"/>
                <a:cs typeface="Arial" pitchFamily="34" charset="0"/>
                <a:sym typeface="+mn-ea"/>
              </a:rPr>
              <a:t>，在中央及地方行政机构</a:t>
            </a:r>
            <a:r>
              <a:rPr lang="zh-CN" altLang="zh-CN" sz="2400" b="1">
                <a:solidFill>
                  <a:schemeClr val="bg1"/>
                </a:solidFill>
                <a:uFill>
                  <a:solidFill>
                    <a:schemeClr val="bg1"/>
                  </a:solidFill>
                </a:uFill>
                <a:latin typeface="华文仿宋" panose="02010600040101010101" pitchFamily="2" charset="-122"/>
                <a:ea typeface="华文仿宋" panose="02010600040101010101" pitchFamily="2" charset="-122"/>
                <a:cs typeface="Arial" pitchFamily="34" charset="0"/>
                <a:sym typeface="+mn-ea"/>
              </a:rPr>
              <a:t>中</a:t>
            </a:r>
            <a:r>
              <a:rPr lang="zh-CN" altLang="zh-CN" sz="2400" b="1" u="sng">
                <a:solidFill>
                  <a:schemeClr val="bg1"/>
                </a:solidFill>
                <a:uFill>
                  <a:solidFill>
                    <a:schemeClr val="bg1"/>
                  </a:solidFill>
                </a:uFill>
                <a:latin typeface="华文仿宋" panose="02010600040101010101" pitchFamily="2" charset="-122"/>
                <a:ea typeface="华文仿宋" panose="02010600040101010101" pitchFamily="2" charset="-122"/>
                <a:cs typeface="Arial" pitchFamily="34" charset="0"/>
                <a:sym typeface="+mn-ea"/>
              </a:rPr>
              <a:t>长期固定</a:t>
            </a:r>
            <a:r>
              <a:rPr lang="zh-CN" altLang="zh-CN" sz="2400" b="1">
                <a:solidFill>
                  <a:schemeClr val="bg1"/>
                </a:solidFill>
                <a:latin typeface="华文仿宋" panose="02010600040101010101" pitchFamily="2" charset="-122"/>
                <a:ea typeface="华文仿宋" panose="02010600040101010101" pitchFamily="2" charset="-122"/>
                <a:cs typeface="Arial" pitchFamily="34" charset="0"/>
                <a:sym typeface="+mn-ea"/>
              </a:rPr>
              <a:t>地担任文职工作并具有一定等级的工作人员。</a:t>
            </a:r>
            <a:endParaRPr lang="en-US" altLang="zh-CN" sz="2400" b="1">
              <a:solidFill>
                <a:schemeClr val="bg1"/>
              </a:solidFill>
              <a:latin typeface="华文仿宋" panose="02010600040101010101" pitchFamily="2" charset="-122"/>
              <a:ea typeface="华文仿宋" panose="02010600040101010101" pitchFamily="2" charset="-122"/>
              <a:cs typeface="Arial" pitchFamily="34" charset="0"/>
              <a:sym typeface="+mn-ea"/>
            </a:endParaRPr>
          </a:p>
          <a:p>
            <a:endParaRPr lang="en-US" altLang="zh-CN" sz="2400" b="1">
              <a:solidFill>
                <a:schemeClr val="bg1"/>
              </a:solidFill>
              <a:latin typeface="华文仿宋" panose="02010600040101010101" pitchFamily="2" charset="-122"/>
              <a:ea typeface="华文仿宋" panose="02010600040101010101" pitchFamily="2" charset="-122"/>
              <a:cs typeface="Arial" pitchFamily="34" charset="0"/>
              <a:sym typeface="+mn-ea"/>
            </a:endParaRPr>
          </a:p>
          <a:p>
            <a:r>
              <a:rPr lang="zh-CN" altLang="en-US" sz="2800" b="1">
                <a:solidFill>
                  <a:srgbClr val="FFC000"/>
                </a:solidFill>
                <a:latin typeface="华文仿宋" panose="02010600040101010101" pitchFamily="2" charset="-122"/>
                <a:ea typeface="华文仿宋" panose="02010600040101010101" pitchFamily="2" charset="-122"/>
              </a:rPr>
              <a:t>文官制度：</a:t>
            </a:r>
            <a:r>
              <a:rPr lang="zh-CN" altLang="en-US" sz="2400" b="1">
                <a:solidFill>
                  <a:schemeClr val="bg1"/>
                </a:solidFill>
                <a:latin typeface="华文仿宋" panose="02010600040101010101" pitchFamily="2" charset="-122"/>
                <a:ea typeface="华文仿宋" panose="02010600040101010101" pitchFamily="2" charset="-122"/>
              </a:rPr>
              <a:t>文官制度又称公务员制度 ，就是由国家法律或法令规定的各级文官的分类、考 试、录 用、考核、奖惩、传递、培训、晋升、调动、解 职、退休、保障等一系列规章制度和管理制度 。</a:t>
            </a:r>
          </a:p>
        </p:txBody>
      </p:sp>
      <p:sp>
        <p:nvSpPr>
          <p:cNvPr id="9" name="矩形 8"/>
          <p:cNvSpPr/>
          <p:nvPr/>
        </p:nvSpPr>
        <p:spPr>
          <a:xfrm>
            <a:off x="2771471" y="3976545"/>
            <a:ext cx="9420529" cy="1508105"/>
          </a:xfrm>
          <a:prstGeom prst="rect">
            <a:avLst/>
          </a:prstGeom>
        </p:spPr>
        <p:txBody>
          <a:bodyPr wrap="square">
            <a:spAutoFit/>
          </a:bodyPr>
          <a:lstStyle/>
          <a:p>
            <a:r>
              <a:rPr lang="zh-CN" altLang="en-US" sz="2400">
                <a:solidFill>
                  <a:srgbClr val="FFC000"/>
                </a:solidFill>
                <a:latin typeface="楷体" panose="02010609060101010101" pitchFamily="49" charset="-122"/>
                <a:ea typeface="楷体" panose="02010609060101010101" pitchFamily="49" charset="-122"/>
              </a:rPr>
              <a:t>它</a:t>
            </a:r>
            <a:r>
              <a:rPr lang="zh-CN" altLang="en-US" sz="2400">
                <a:solidFill>
                  <a:schemeClr val="bg1"/>
                </a:solidFill>
                <a:latin typeface="楷体" panose="02010609060101010101" pitchFamily="49" charset="-122"/>
                <a:ea typeface="楷体" panose="02010609060101010101" pitchFamily="49" charset="-122"/>
              </a:rPr>
              <a:t>的突出特征令人钦佩</a:t>
            </a:r>
            <a:r>
              <a:rPr lang="en-US" altLang="zh-CN" sz="2400">
                <a:solidFill>
                  <a:schemeClr val="bg1"/>
                </a:solidFill>
                <a:latin typeface="楷体" panose="02010609060101010101" pitchFamily="49" charset="-122"/>
                <a:ea typeface="楷体" panose="02010609060101010101" pitchFamily="49" charset="-122"/>
              </a:rPr>
              <a:t>, </a:t>
            </a:r>
            <a:r>
              <a:rPr lang="zh-CN" altLang="en-US" sz="2400">
                <a:solidFill>
                  <a:schemeClr val="bg1"/>
                </a:solidFill>
                <a:latin typeface="楷体" panose="02010609060101010101" pitchFamily="49" charset="-122"/>
                <a:ea typeface="楷体" panose="02010609060101010101" pitchFamily="49" charset="-122"/>
              </a:rPr>
              <a:t>这一制度在成千年中缓慢演进 </a:t>
            </a:r>
            <a:r>
              <a:rPr lang="en-US" altLang="zh-CN" sz="2400">
                <a:solidFill>
                  <a:schemeClr val="bg1"/>
                </a:solidFill>
                <a:latin typeface="楷体" panose="02010609060101010101" pitchFamily="49" charset="-122"/>
                <a:ea typeface="楷体" panose="02010609060101010101" pitchFamily="49" charset="-122"/>
              </a:rPr>
              <a:t>……</a:t>
            </a:r>
            <a:r>
              <a:rPr lang="zh-CN" altLang="en-US" sz="2400">
                <a:solidFill>
                  <a:schemeClr val="bg1"/>
                </a:solidFill>
                <a:latin typeface="楷体" panose="02010609060101010101" pitchFamily="49" charset="-122"/>
                <a:ea typeface="楷体" panose="02010609060101010101" pitchFamily="49" charset="-122"/>
              </a:rPr>
              <a:t> </a:t>
            </a:r>
            <a:r>
              <a:rPr lang="zh-CN" altLang="en-US" sz="2400">
                <a:solidFill>
                  <a:srgbClr val="FFC000"/>
                </a:solidFill>
                <a:latin typeface="楷体" panose="02010609060101010101" pitchFamily="49" charset="-122"/>
                <a:ea typeface="楷体" panose="02010609060101010101" pitchFamily="49" charset="-122"/>
              </a:rPr>
              <a:t>当今</a:t>
            </a:r>
            <a:r>
              <a:rPr lang="zh-CN" altLang="en-US" sz="2400">
                <a:solidFill>
                  <a:schemeClr val="bg1"/>
                </a:solidFill>
                <a:latin typeface="楷体" panose="02010609060101010101" pitchFamily="49" charset="-122"/>
                <a:ea typeface="楷体" panose="02010609060101010101" pitchFamily="49" charset="-122"/>
              </a:rPr>
              <a:t>在英国、法国和美国正在取得进展的</a:t>
            </a:r>
            <a:r>
              <a:rPr lang="zh-CN" altLang="en-US" sz="2400">
                <a:solidFill>
                  <a:srgbClr val="FFC000"/>
                </a:solidFill>
                <a:latin typeface="楷体" panose="02010609060101010101" pitchFamily="49" charset="-122"/>
                <a:ea typeface="楷体" panose="02010609060101010101" pitchFamily="49" charset="-122"/>
              </a:rPr>
              <a:t>文官考试制度</a:t>
            </a:r>
            <a:r>
              <a:rPr lang="en-US" altLang="zh-CN" sz="2400">
                <a:solidFill>
                  <a:schemeClr val="bg1"/>
                </a:solidFill>
                <a:latin typeface="楷体" panose="02010609060101010101" pitchFamily="49" charset="-122"/>
                <a:ea typeface="楷体" panose="02010609060101010101" pitchFamily="49" charset="-122"/>
              </a:rPr>
              <a:t>, </a:t>
            </a:r>
            <a:r>
              <a:rPr lang="zh-CN" altLang="en-US" sz="2400">
                <a:solidFill>
                  <a:schemeClr val="bg1"/>
                </a:solidFill>
                <a:latin typeface="楷体" panose="02010609060101010101" pitchFamily="49" charset="-122"/>
                <a:ea typeface="楷体" panose="02010609060101010101" pitchFamily="49" charset="-122"/>
              </a:rPr>
              <a:t>是从</a:t>
            </a:r>
            <a:r>
              <a:rPr lang="zh-CN" altLang="en-US" sz="2400">
                <a:solidFill>
                  <a:srgbClr val="FFC000"/>
                </a:solidFill>
                <a:latin typeface="楷体" panose="02010609060101010101" pitchFamily="49" charset="-122"/>
                <a:ea typeface="楷体" panose="02010609060101010101" pitchFamily="49" charset="-122"/>
              </a:rPr>
              <a:t>中国的经验</a:t>
            </a:r>
            <a:r>
              <a:rPr lang="zh-CN" altLang="en-US" sz="2400">
                <a:solidFill>
                  <a:schemeClr val="bg1"/>
                </a:solidFill>
                <a:latin typeface="楷体" panose="02010609060101010101" pitchFamily="49" charset="-122"/>
                <a:ea typeface="楷体" panose="02010609060101010101" pitchFamily="49" charset="-122"/>
              </a:rPr>
              <a:t>中借鉴而来的。” </a:t>
            </a:r>
            <a:endParaRPr lang="en-US" altLang="zh-CN" sz="2400">
              <a:solidFill>
                <a:schemeClr val="bg1"/>
              </a:solidFill>
              <a:latin typeface="楷体" panose="02010609060101010101" pitchFamily="49" charset="-122"/>
              <a:ea typeface="楷体" panose="02010609060101010101" pitchFamily="49" charset="-122"/>
            </a:endParaRPr>
          </a:p>
          <a:p>
            <a:pPr algn="r"/>
            <a:r>
              <a:rPr lang="en-US" altLang="zh-CN" sz="2000">
                <a:solidFill>
                  <a:schemeClr val="bg1"/>
                </a:solidFill>
                <a:latin typeface="楷体" panose="02010609060101010101" pitchFamily="49" charset="-122"/>
                <a:ea typeface="楷体" panose="02010609060101010101" pitchFamily="49" charset="-122"/>
              </a:rPr>
              <a:t>—1896</a:t>
            </a:r>
            <a:r>
              <a:rPr lang="zh-CN" altLang="en-US" sz="2000">
                <a:solidFill>
                  <a:schemeClr val="bg1"/>
                </a:solidFill>
                <a:latin typeface="楷体" panose="02010609060101010101" pitchFamily="49" charset="-122"/>
                <a:ea typeface="楷体" panose="02010609060101010101" pitchFamily="49" charset="-122"/>
              </a:rPr>
              <a:t>出版丁韪良</a:t>
            </a:r>
            <a:r>
              <a:rPr lang="en-US" altLang="zh-CN" sz="2000">
                <a:solidFill>
                  <a:schemeClr val="bg1"/>
                </a:solidFill>
                <a:latin typeface="楷体" panose="02010609060101010101" pitchFamily="49" charset="-122"/>
                <a:ea typeface="楷体" panose="02010609060101010101" pitchFamily="49" charset="-122"/>
              </a:rPr>
              <a:t>《</a:t>
            </a:r>
            <a:r>
              <a:rPr lang="zh-CN" altLang="en-US" sz="2000">
                <a:solidFill>
                  <a:schemeClr val="bg1"/>
                </a:solidFill>
                <a:latin typeface="楷体" panose="02010609060101010101" pitchFamily="49" charset="-122"/>
                <a:ea typeface="楷体" panose="02010609060101010101" pitchFamily="49" charset="-122"/>
              </a:rPr>
              <a:t>中国环行记</a:t>
            </a:r>
            <a:r>
              <a:rPr lang="en-US" altLang="zh-CN" sz="2000">
                <a:solidFill>
                  <a:schemeClr val="bg1"/>
                </a:solidFill>
                <a:latin typeface="楷体" panose="02010609060101010101" pitchFamily="49" charset="-122"/>
                <a:ea typeface="楷体" panose="02010609060101010101" pitchFamily="49" charset="-122"/>
              </a:rPr>
              <a:t>》</a:t>
            </a:r>
            <a:endParaRPr lang="zh-CN" altLang="en-US" sz="2000">
              <a:solidFill>
                <a:schemeClr val="bg1"/>
              </a:solidFill>
              <a:latin typeface="楷体" panose="02010609060101010101" pitchFamily="49" charset="-122"/>
              <a:ea typeface="楷体" panose="02010609060101010101" pitchFamily="49" charset="-122"/>
            </a:endParaRPr>
          </a:p>
        </p:txBody>
      </p:sp>
      <p:pic>
        <p:nvPicPr>
          <p:cNvPr id="10" name="图片 9"/>
          <p:cNvPicPr>
            <a:picLocks noChangeAspect="1"/>
          </p:cNvPicPr>
          <p:nvPr/>
        </p:nvPicPr>
        <p:blipFill>
          <a:blip r:embed="rId3">
            <a:extLst>
              <a:ext uri="{BEBA8EAE-BF5A-486C-A8C5-ECC9F3942E4B}">
                <a14:imgProps xmlns:a14="http://schemas.microsoft.com/office/drawing/2010/main">
                  <a14:imgLayer r:embed="rId2">
                    <a14:imgEffect>
                      <a14:backgroundRemoval t="7638" b="97313" l="4200" r="98200">
                        <a14:foregroundMark x1="46400" y1="15417" x2="46400" y2="15417"/>
                        <a14:foregroundMark x1="43000" y1="16266" x2="43000" y2="16266"/>
                        <a14:foregroundMark x1="38800" y1="17115" x2="38800" y2="17115"/>
                        <a14:foregroundMark x1="48200" y1="13861" x2="48200" y2="13861"/>
                        <a14:foregroundMark x1="53200" y1="13861" x2="53200" y2="13861"/>
                        <a14:foregroundMark x1="56000" y1="14993" x2="56000" y2="14993"/>
                        <a14:foregroundMark x1="56800" y1="16549" x2="56800" y2="16549"/>
                        <a14:foregroundMark x1="58200" y1="15700" x2="58200" y2="15700"/>
                        <a14:foregroundMark x1="59000" y1="16690" x2="59000" y2="16690"/>
                        <a14:foregroundMark x1="64400" y1="29844" x2="64400" y2="29844"/>
                        <a14:foregroundMark x1="28000" y1="57284" x2="28000" y2="57284"/>
                        <a14:foregroundMark x1="26800" y1="59830" x2="26800" y2="59830"/>
                        <a14:foregroundMark x1="24200" y1="63225" x2="24200" y2="63225"/>
                        <a14:foregroundMark x1="26200" y1="54880" x2="26200" y2="54880"/>
                        <a14:foregroundMark x1="23800" y1="56153" x2="23800" y2="56153"/>
                        <a14:foregroundMark x1="15000" y1="60113" x2="15000" y2="60113"/>
                        <a14:foregroundMark x1="9000" y1="61810" x2="9000" y2="61810"/>
                        <a14:foregroundMark x1="17800" y1="60113" x2="17800" y2="60113"/>
                        <a14:foregroundMark x1="17400" y1="64639" x2="17400" y2="64639"/>
                        <a14:foregroundMark x1="13800" y1="62376" x2="13800" y2="62376"/>
                        <a14:foregroundMark x1="11800" y1="60962" x2="11800" y2="60962"/>
                        <a14:foregroundMark x1="14000" y1="60962" x2="14000" y2="60962"/>
                        <a14:foregroundMark x1="11400" y1="62518" x2="11400" y2="62518"/>
                        <a14:foregroundMark x1="16000" y1="63932" x2="16000" y2="63932"/>
                        <a14:foregroundMark x1="15400" y1="65064" x2="15400" y2="65064"/>
                        <a14:foregroundMark x1="15400" y1="65064" x2="16000" y2="65205"/>
                        <a14:foregroundMark x1="17000" y1="65771" x2="17000" y2="65771"/>
                        <a14:foregroundMark x1="20800" y1="66620" x2="20800" y2="66620"/>
                        <a14:foregroundMark x1="21200" y1="67044" x2="21200" y2="67044"/>
                        <a14:foregroundMark x1="23200" y1="69590" x2="23200" y2="69590"/>
                        <a14:foregroundMark x1="24000" y1="70156" x2="24000" y2="70156"/>
                        <a14:foregroundMark x1="66800" y1="29986" x2="66800" y2="29986"/>
                        <a14:foregroundMark x1="75600" y1="72560" x2="75600" y2="72560"/>
                        <a14:foregroundMark x1="74000" y1="72419" x2="74000" y2="72419"/>
                        <a14:foregroundMark x1="69000" y1="60396" x2="69000" y2="60396"/>
                        <a14:foregroundMark x1="86000" y1="75813" x2="86000" y2="75813"/>
                        <a14:foregroundMark x1="85000" y1="85573" x2="85000" y2="85573"/>
                        <a14:foregroundMark x1="77600" y1="88543" x2="77600" y2="88543"/>
                        <a14:foregroundMark x1="74200" y1="76662" x2="74200" y2="76662"/>
                        <a14:foregroundMark x1="74800" y1="58416" x2="74800" y2="58416"/>
                        <a14:backgroundMark x1="79800" y1="51768" x2="79800" y2="51768"/>
                        <a14:backgroundMark x1="75400" y1="53465" x2="75400" y2="53465"/>
                        <a14:backgroundMark x1="72000" y1="53324" x2="72000" y2="53324"/>
                        <a14:backgroundMark x1="68200" y1="52617" x2="68200" y2="52617"/>
                        <a14:backgroundMark x1="88800" y1="55870" x2="88800" y2="55870"/>
                        <a14:backgroundMark x1="96800" y1="58840" x2="96800" y2="58840"/>
                      </a14:backgroundRemoval>
                    </a14:imgEffect>
                    <a14:imgEffect>
                      <a14:saturation sat="0"/>
                    </a14:imgEffect>
                  </a14:imgLayer>
                </a14:imgProps>
              </a:ext>
              <a:ext uri="{28A0092B-C50C-407E-A947-70E740481C1C}">
                <a14:useLocalDpi xmlns:a14="http://schemas.microsoft.com/office/drawing/2010/main" val="0"/>
              </a:ext>
            </a:extLst>
          </a:blip>
          <a:srcRect l="4714" r="10265" b="33651"/>
          <a:stretch>
            <a:fillRect/>
          </a:stretch>
        </p:blipFill>
        <p:spPr>
          <a:xfrm>
            <a:off x="-1150930" y="1894805"/>
            <a:ext cx="4123594" cy="4550198"/>
          </a:xfrm>
          <a:prstGeom prst="rect">
            <a:avLst/>
          </a:prstGeom>
        </p:spPr>
      </p:pic>
      <p:sp>
        <p:nvSpPr>
          <p:cNvPr id="12" name="TextBox 11"/>
          <p:cNvSpPr txBox="1"/>
          <p:nvPr/>
        </p:nvSpPr>
        <p:spPr>
          <a:xfrm>
            <a:off x="0" y="6445003"/>
            <a:ext cx="2492990" cy="400110"/>
          </a:xfrm>
          <a:prstGeom prst="rect">
            <a:avLst/>
          </a:prstGeom>
          <a:noFill/>
        </p:spPr>
        <p:txBody>
          <a:bodyPr wrap="none" rtlCol="0">
            <a:spAutoFit/>
          </a:bodyPr>
          <a:lstStyle/>
          <a:p>
            <a:r>
              <a:rPr lang="zh-CN" altLang="en-US" sz="2000" b="1">
                <a:solidFill>
                  <a:schemeClr val="bg1"/>
                </a:solidFill>
                <a:latin typeface="华文仿宋" panose="02010600040101010101" pitchFamily="2" charset="-122"/>
                <a:ea typeface="华文仿宋" panose="02010600040101010101" pitchFamily="2" charset="-122"/>
              </a:rPr>
              <a:t>丁韪良</a:t>
            </a:r>
            <a:r>
              <a:rPr lang="en-US" altLang="zh-CN" sz="2000" b="1">
                <a:solidFill>
                  <a:schemeClr val="bg1"/>
                </a:solidFill>
                <a:latin typeface="华文仿宋" panose="02010600040101010101" pitchFamily="2" charset="-122"/>
                <a:ea typeface="华文仿宋" panose="02010600040101010101" pitchFamily="2" charset="-122"/>
              </a:rPr>
              <a:t>—</a:t>
            </a:r>
            <a:r>
              <a:rPr lang="zh-CN" altLang="en-US" sz="2000" b="1">
                <a:solidFill>
                  <a:schemeClr val="bg1"/>
                </a:solidFill>
                <a:latin typeface="华文仿宋" panose="02010600040101010101" pitchFamily="2" charset="-122"/>
                <a:ea typeface="华文仿宋" panose="02010600040101010101" pitchFamily="2" charset="-122"/>
              </a:rPr>
              <a:t>美国传教士</a:t>
            </a:r>
          </a:p>
        </p:txBody>
      </p:sp>
      <p:cxnSp>
        <p:nvCxnSpPr>
          <p:cNvPr id="14" name="直接连接符 13"/>
          <p:cNvCxnSpPr/>
          <p:nvPr/>
        </p:nvCxnSpPr>
        <p:spPr>
          <a:xfrm flipV="1">
            <a:off x="3099970" y="3419475"/>
            <a:ext cx="871955" cy="669175"/>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15" name="TextBox 14"/>
          <p:cNvSpPr txBox="1"/>
          <p:nvPr/>
        </p:nvSpPr>
        <p:spPr>
          <a:xfrm>
            <a:off x="4115831" y="2896255"/>
            <a:ext cx="902811" cy="523220"/>
          </a:xfrm>
          <a:prstGeom prst="rect">
            <a:avLst/>
          </a:prstGeom>
          <a:solidFill>
            <a:schemeClr val="accent5">
              <a:lumMod val="50000"/>
            </a:schemeClr>
          </a:solidFill>
        </p:spPr>
        <p:txBody>
          <a:bodyPr wrap="none" rtlCol="0">
            <a:spAutoFit/>
          </a:bodyPr>
          <a:lstStyle/>
          <a:p>
            <a:r>
              <a:rPr lang="zh-CN" altLang="en-US" sz="2800">
                <a:solidFill>
                  <a:schemeClr val="bg1"/>
                </a:solidFill>
                <a:latin typeface="楷体" panose="02010609060101010101" pitchFamily="49" charset="-122"/>
                <a:ea typeface="楷体" panose="02010609060101010101" pitchFamily="49" charset="-122"/>
              </a:rPr>
              <a:t>科举</a:t>
            </a:r>
          </a:p>
        </p:txBody>
      </p:sp>
      <p:cxnSp>
        <p:nvCxnSpPr>
          <p:cNvPr id="18" name="直接连接符 17"/>
          <p:cNvCxnSpPr/>
          <p:nvPr/>
        </p:nvCxnSpPr>
        <p:spPr>
          <a:xfrm flipV="1">
            <a:off x="3971925" y="3419475"/>
            <a:ext cx="1190625" cy="1"/>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2"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fade">
                                      <p:cBhvr>
                                        <p:cTn id="10" dur="500"/>
                                        <p:tgtEl>
                                          <p:spTgt spid="12"/>
                                        </p:tgtEl>
                                      </p:cBhvr>
                                    </p:animEffect>
                                  </p:childTnLst>
                                </p:cTn>
                              </p:par>
                            </p:childTnLst>
                          </p:cTn>
                        </p:par>
                      </p:childTnLst>
                    </p:cTn>
                  </p:par>
                  <p:par>
                    <p:cTn id="11" fill="hold" nodeType="clickPar">
                      <p:stCondLst>
                        <p:cond delay="indefinite"/>
                      </p:stCondLst>
                      <p:childTnLst>
                        <p:par>
                          <p:cTn id="12" fill="hold" nodeType="withGroup">
                            <p:stCondLst>
                              <p:cond delay="indefinite"/>
                            </p:stCondLst>
                          </p:cTn>
                        </p:par>
                        <p:par>
                          <p:cTn id="13" fill="hold" nodeType="afterGroup">
                            <p:stCondLst>
                              <p:cond delay="0"/>
                            </p:stCondLst>
                            <p:childTnLst>
                              <p:par>
                                <p:cTn id="14" presetID="10" presetClass="entr" presetSubtype="0" fill="hold" grpId="1" nodeType="click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500"/>
                                        <p:tgtEl>
                                          <p:spTgt spid="14"/>
                                        </p:tgtEl>
                                      </p:cBhvr>
                                    </p:animEffect>
                                  </p:childTnLst>
                                </p:cTn>
                              </p:par>
                              <p:par>
                                <p:cTn id="23" presetID="10" presetClass="entr" presetSubtype="0" fill="hold" grpId="3"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500"/>
                                        <p:tgtEl>
                                          <p:spTgt spid="15"/>
                                        </p:tgtEl>
                                      </p:cBhvr>
                                    </p:animEffect>
                                  </p:childTnLst>
                                </p:cTn>
                              </p:par>
                              <p:par>
                                <p:cTn id="26" presetID="10" presetClass="entr" presetSubtype="0" fill="hold" nodeType="with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fade">
                                      <p:cBhvr>
                                        <p:cTn id="28" dur="500"/>
                                        <p:tgtEl>
                                          <p:spTgt spid="18"/>
                                        </p:tgtEl>
                                      </p:cBhvr>
                                    </p:animEffect>
                                  </p:childTnLst>
                                </p:cTn>
                              </p:par>
                            </p:childTnLst>
                          </p:cTn>
                        </p:par>
                      </p:childTnLst>
                    </p:cTn>
                  </p:par>
                  <p:par>
                    <p:cTn id="29" fill="hold" nodeType="clickPar">
                      <p:stCondLst>
                        <p:cond delay="indefinite"/>
                      </p:stCondLst>
                      <p:childTnLst>
                        <p:par>
                          <p:cTn id="30" fill="hold" nodeType="withGroup">
                            <p:stCondLst>
                              <p:cond delay="indefinite"/>
                            </p:stCondLst>
                          </p:cTn>
                        </p:par>
                        <p:par>
                          <p:cTn id="31" fill="hold" nodeType="afterGroup">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500" fill="hold"/>
                                        <p:tgtEl>
                                          <p:spTgt spid="8"/>
                                        </p:tgtEl>
                                        <p:attrNameLst>
                                          <p:attrName>ppt_x</p:attrName>
                                        </p:attrNameLst>
                                      </p:cBhvr>
                                      <p:tavLst>
                                        <p:tav tm="0">
                                          <p:val>
                                            <p:strVal val="#ppt_x"/>
                                          </p:val>
                                        </p:tav>
                                        <p:tav tm="100000">
                                          <p:val>
                                            <p:strVal val="#ppt_x"/>
                                          </p:val>
                                        </p:tav>
                                      </p:tavLst>
                                    </p:anim>
                                    <p:anim calcmode="lin" valueType="num">
                                      <p:cBhvr additive="base">
                                        <p:cTn id="3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1"/>
      <p:bldP spid="12" grpId="2"/>
      <p:bldP spid="15" grpId="3"/>
    </p:bldLst>
  </p:timing>
</p:sld>
</file>

<file path=ppt/slides/slide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6" name="图片 5"/>
          <p:cNvPicPr>
            <a:picLocks noChangeAspect="1"/>
          </p:cNvPicPr>
          <p:nvPr/>
        </p:nvPicPr>
        <p:blipFill>
          <a:blip r:embed="rId3">
            <a:extLst>
              <a:ext uri="{BEBA8EAE-BF5A-486C-A8C5-ECC9F3942E4B}">
                <a14:imgProps xmlns:a14="http://schemas.microsoft.com/office/drawing/2010/main">
                  <a14:imgLayer r:embed="rId2">
                    <a14:imgEffect>
                      <a14:colorTemperature colorTemp="5300"/>
                    </a14:imgEffect>
                  </a14:imgLayer>
                </a14:imgProps>
              </a:ext>
              <a:ext uri="{28A0092B-C50C-407E-A947-70E740481C1C}">
                <a14:useLocalDpi xmlns:a14="http://schemas.microsoft.com/office/drawing/2010/main" val="0"/>
              </a:ext>
            </a:extLst>
          </a:blip>
          <a:stretch>
            <a:fillRect/>
          </a:stretch>
        </p:blipFill>
        <p:spPr>
          <a:xfrm>
            <a:off x="-37326" y="-1"/>
            <a:ext cx="12229325" cy="6858001"/>
          </a:xfrm>
          <a:prstGeom prst="rect">
            <a:avLst/>
          </a:prstGeom>
        </p:spPr>
      </p:pic>
      <p:sp>
        <p:nvSpPr>
          <p:cNvPr id="32" name="梯形 4"/>
          <p:cNvSpPr/>
          <p:nvPr/>
        </p:nvSpPr>
        <p:spPr>
          <a:xfrm flipH="1">
            <a:off x="-65319" y="-1"/>
            <a:ext cx="10655564" cy="6844925"/>
          </a:xfrm>
          <a:custGeom>
            <a:gdLst>
              <a:gd name="connsiteX0" fmla="*/ 0 w 14512413"/>
              <a:gd name="connsiteY0" fmla="*/ 6858000 h 6858000"/>
              <a:gd name="connsiteX1" fmla="*/ 3779307 w 14512413"/>
              <a:gd name="connsiteY1" fmla="*/ 0 h 6858000"/>
              <a:gd name="connsiteX2" fmla="*/ 10733106 w 14512413"/>
              <a:gd name="connsiteY2" fmla="*/ 0 h 6858000"/>
              <a:gd name="connsiteX3" fmla="*/ 14512413 w 14512413"/>
              <a:gd name="connsiteY3" fmla="*/ 6858000 h 6858000"/>
              <a:gd name="connsiteX4" fmla="*/ 0 w 14512413"/>
              <a:gd name="connsiteY4" fmla="*/ 6858000 h 6858000"/>
              <a:gd name="connsiteX0-1" fmla="*/ 0 w 14512413"/>
              <a:gd name="connsiteY0-2" fmla="*/ 6858000 h 6858000"/>
              <a:gd name="connsiteX1-3" fmla="*/ 3779307 w 14512413"/>
              <a:gd name="connsiteY1-4" fmla="*/ 0 h 6858000"/>
              <a:gd name="connsiteX2-5" fmla="*/ 9818706 w 14512413"/>
              <a:gd name="connsiteY2-6" fmla="*/ 0 h 6858000"/>
              <a:gd name="connsiteX3-7" fmla="*/ 14512413 w 14512413"/>
              <a:gd name="connsiteY3-8" fmla="*/ 6858000 h 6858000"/>
              <a:gd name="connsiteX4-9" fmla="*/ 0 w 14512413"/>
              <a:gd name="connsiteY4-10" fmla="*/ 6858000 h 6858000"/>
              <a:gd name="connsiteX0-11" fmla="*/ 0 w 14512413"/>
              <a:gd name="connsiteY0-12" fmla="*/ 6858000 h 6858000"/>
              <a:gd name="connsiteX1-13" fmla="*/ 3779307 w 14512413"/>
              <a:gd name="connsiteY1-14" fmla="*/ 0 h 6858000"/>
              <a:gd name="connsiteX2-15" fmla="*/ 9775163 w 14512413"/>
              <a:gd name="connsiteY2-16" fmla="*/ 0 h 6858000"/>
              <a:gd name="connsiteX3-17" fmla="*/ 14512413 w 14512413"/>
              <a:gd name="connsiteY3-18" fmla="*/ 6858000 h 6858000"/>
              <a:gd name="connsiteX4-19" fmla="*/ 0 w 14512413"/>
              <a:gd name="connsiteY4-20" fmla="*/ 6858000 h 6858000"/>
              <a:gd name="connsiteX0-21" fmla="*/ 0 w 9775163"/>
              <a:gd name="connsiteY0-22" fmla="*/ 6858000 h 6858000"/>
              <a:gd name="connsiteX1-23" fmla="*/ 3779307 w 9775163"/>
              <a:gd name="connsiteY1-24" fmla="*/ 0 h 6858000"/>
              <a:gd name="connsiteX2-25" fmla="*/ 9775163 w 9775163"/>
              <a:gd name="connsiteY2-26" fmla="*/ 0 h 6858000"/>
              <a:gd name="connsiteX3-27" fmla="*/ 9733936 w 9775163"/>
              <a:gd name="connsiteY3-28" fmla="*/ 6828504 h 6858000"/>
              <a:gd name="connsiteX4-29" fmla="*/ 0 w 9775163"/>
              <a:gd name="connsiteY4-30" fmla="*/ 6858000 h 6858000"/>
            </a:gd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9775163" h="6858000">
                <a:moveTo>
                  <a:pt x="0" y="6858000"/>
                </a:moveTo>
                <a:lnTo>
                  <a:pt x="3779307" y="0"/>
                </a:lnTo>
                <a:lnTo>
                  <a:pt x="9775163" y="0"/>
                </a:lnTo>
                <a:lnTo>
                  <a:pt x="9733936" y="6828504"/>
                </a:lnTo>
                <a:lnTo>
                  <a:pt x="0" y="6858000"/>
                </a:lnTo>
                <a:close/>
              </a:path>
            </a:pathLst>
          </a:custGeom>
          <a:solidFill>
            <a:schemeClr val="tx1">
              <a:lumMod val="75000"/>
              <a:lumOff val="2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a:solidFill>
                <a:schemeClr val="bg1"/>
              </a:solidFill>
              <a:latin typeface="汉仪昌黎宋刻本(精修版)W" panose="00020600040101010101" pitchFamily="18" charset="-122"/>
              <a:ea typeface="汉仪昌黎宋刻本(精修版)W" panose="00020600040101010101" pitchFamily="18" charset="-122"/>
              <a:cs typeface="+mn-ea"/>
              <a:sym typeface="+mn-lt"/>
            </a:endParaRPr>
          </a:p>
        </p:txBody>
      </p:sp>
      <p:sp>
        <p:nvSpPr>
          <p:cNvPr id="19" name="任意多边形 9"/>
          <p:cNvSpPr/>
          <p:nvPr/>
        </p:nvSpPr>
        <p:spPr bwMode="auto">
          <a:xfrm>
            <a:off x="536574" y="1516334"/>
            <a:ext cx="619125" cy="630237"/>
          </a:xfrm>
          <a:custGeom>
            <a:gdLst>
              <a:gd name="T0" fmla="*/ 318220 w 619265"/>
              <a:gd name="T1" fmla="*/ 0 h 630260"/>
              <a:gd name="T2" fmla="*/ 611433 w 619265"/>
              <a:gd name="T3" fmla="*/ 194354 h 630260"/>
              <a:gd name="T4" fmla="*/ 619265 w 619265"/>
              <a:gd name="T5" fmla="*/ 219585 h 630260"/>
              <a:gd name="T6" fmla="*/ 256918 w 619265"/>
              <a:gd name="T7" fmla="*/ 630260 h 630260"/>
              <a:gd name="T8" fmla="*/ 254088 w 619265"/>
              <a:gd name="T9" fmla="*/ 629975 h 630260"/>
              <a:gd name="T10" fmla="*/ 0 w 619265"/>
              <a:gd name="T11" fmla="*/ 318220 h 630260"/>
              <a:gd name="T12" fmla="*/ 318220 w 619265"/>
              <a:gd name="T13" fmla="*/ 0 h 630260"/>
            </a:gdLst>
            <a:cxnLst>
              <a:cxn ang="0">
                <a:pos x="T0" y="T1"/>
              </a:cxn>
              <a:cxn ang="0">
                <a:pos x="T2" y="T3"/>
              </a:cxn>
              <a:cxn ang="0">
                <a:pos x="T4" y="T5"/>
              </a:cxn>
              <a:cxn ang="0">
                <a:pos x="T6" y="T7"/>
              </a:cxn>
              <a:cxn ang="0">
                <a:pos x="T8" y="T9"/>
              </a:cxn>
              <a:cxn ang="0">
                <a:pos x="T10" y="T11"/>
              </a:cxn>
              <a:cxn ang="0">
                <a:pos x="T12" y="T13"/>
              </a:cxn>
            </a:cxnLst>
            <a:rect l="0" t="0" r="r" b="b"/>
            <a:pathLst>
              <a:path w="619265" h="630260">
                <a:moveTo>
                  <a:pt x="318220" y="0"/>
                </a:moveTo>
                <a:cubicBezTo>
                  <a:pt x="450031" y="0"/>
                  <a:pt x="563124" y="80141"/>
                  <a:pt x="611433" y="194354"/>
                </a:cubicBezTo>
                <a:lnTo>
                  <a:pt x="619265" y="219585"/>
                </a:lnTo>
                <a:lnTo>
                  <a:pt x="256918" y="630260"/>
                </a:lnTo>
                <a:lnTo>
                  <a:pt x="254088" y="629975"/>
                </a:lnTo>
                <a:cubicBezTo>
                  <a:pt x="109080" y="600302"/>
                  <a:pt x="0" y="472000"/>
                  <a:pt x="0" y="318220"/>
                </a:cubicBezTo>
                <a:cubicBezTo>
                  <a:pt x="0" y="142472"/>
                  <a:pt x="142472" y="0"/>
                  <a:pt x="318220" y="0"/>
                </a:cubicBezTo>
                <a:close/>
              </a:path>
            </a:pathLst>
          </a:custGeom>
          <a:solidFill>
            <a:srgbClr val="FFC000">
              <a:alpha val="89999"/>
            </a:srgbClr>
          </a:solidFill>
          <a:ln>
            <a:noFill/>
          </a:ln>
        </p:spPr>
        <p:txBody>
          <a:bodyPr anchor="ctr"/>
          <a:lstStyle/>
          <a:p>
            <a:pPr marL="0" marR="0" lvl="0" indent="0" defTabSz="914400" eaLnBrk="0" fontAlgn="base" latinLnBrk="0" hangingPunct="0">
              <a:lnSpc>
                <a:spcPct val="100000"/>
              </a:lnSpc>
              <a:spcBef>
                <a:spcPct val="0"/>
              </a:spcBef>
              <a:spcAft>
                <a:spcPct val="0"/>
              </a:spcAft>
              <a:buClrTx/>
              <a:buSzTx/>
              <a:buFont typeface="Arial" pitchFamily="34" charset="0"/>
              <a:buNone/>
              <a:defRPr/>
            </a:pPr>
            <a:endParaRPr kumimoji="0" lang="zh-CN" altLang="en-US" sz="1800" b="0" i="0" u="none" strike="noStrike" kern="0" cap="none" spc="0" normalizeH="0" baseline="0" noProof="0">
              <a:ln>
                <a:noFill/>
              </a:ln>
              <a:solidFill>
                <a:srgbClr val="000000"/>
              </a:solidFill>
              <a:effectLst/>
              <a:uLnTx/>
              <a:uFillTx/>
              <a:latin typeface="Calibri"/>
              <a:ea typeface="宋体" panose="02010600030101010101" pitchFamily="2" charset="-122"/>
            </a:endParaRPr>
          </a:p>
        </p:txBody>
      </p:sp>
      <p:cxnSp>
        <p:nvCxnSpPr>
          <p:cNvPr id="20" name="直接连接符 19"/>
          <p:cNvCxnSpPr>
            <a:stCxn id="19" idx="3"/>
          </p:cNvCxnSpPr>
          <p:nvPr/>
        </p:nvCxnSpPr>
        <p:spPr>
          <a:xfrm>
            <a:off x="793434" y="2146571"/>
            <a:ext cx="6493706" cy="0"/>
          </a:xfrm>
          <a:prstGeom prst="line">
            <a:avLst/>
          </a:prstGeom>
          <a:ln w="19050">
            <a:prstDash val="solid"/>
          </a:ln>
        </p:spPr>
        <p:style>
          <a:lnRef idx="1">
            <a:schemeClr val="accent4"/>
          </a:lnRef>
          <a:fillRef idx="0">
            <a:schemeClr val="accent4"/>
          </a:fillRef>
          <a:effectRef idx="0">
            <a:schemeClr val="accent4"/>
          </a:effectRef>
          <a:fontRef idx="minor">
            <a:schemeClr val="tx1"/>
          </a:fontRef>
        </p:style>
      </p:cxnSp>
      <p:sp>
        <p:nvSpPr>
          <p:cNvPr id="21" name="任意多边形 9"/>
          <p:cNvSpPr/>
          <p:nvPr/>
        </p:nvSpPr>
        <p:spPr bwMode="auto">
          <a:xfrm>
            <a:off x="507183" y="2656124"/>
            <a:ext cx="619125" cy="630237"/>
          </a:xfrm>
          <a:custGeom>
            <a:gdLst>
              <a:gd name="T0" fmla="*/ 318220 w 619265"/>
              <a:gd name="T1" fmla="*/ 0 h 630260"/>
              <a:gd name="T2" fmla="*/ 611433 w 619265"/>
              <a:gd name="T3" fmla="*/ 194354 h 630260"/>
              <a:gd name="T4" fmla="*/ 619265 w 619265"/>
              <a:gd name="T5" fmla="*/ 219585 h 630260"/>
              <a:gd name="T6" fmla="*/ 256918 w 619265"/>
              <a:gd name="T7" fmla="*/ 630260 h 630260"/>
              <a:gd name="T8" fmla="*/ 254088 w 619265"/>
              <a:gd name="T9" fmla="*/ 629975 h 630260"/>
              <a:gd name="T10" fmla="*/ 0 w 619265"/>
              <a:gd name="T11" fmla="*/ 318220 h 630260"/>
              <a:gd name="T12" fmla="*/ 318220 w 619265"/>
              <a:gd name="T13" fmla="*/ 0 h 630260"/>
            </a:gdLst>
            <a:cxnLst>
              <a:cxn ang="0">
                <a:pos x="T0" y="T1"/>
              </a:cxn>
              <a:cxn ang="0">
                <a:pos x="T2" y="T3"/>
              </a:cxn>
              <a:cxn ang="0">
                <a:pos x="T4" y="T5"/>
              </a:cxn>
              <a:cxn ang="0">
                <a:pos x="T6" y="T7"/>
              </a:cxn>
              <a:cxn ang="0">
                <a:pos x="T8" y="T9"/>
              </a:cxn>
              <a:cxn ang="0">
                <a:pos x="T10" y="T11"/>
              </a:cxn>
              <a:cxn ang="0">
                <a:pos x="T12" y="T13"/>
              </a:cxn>
            </a:cxnLst>
            <a:rect l="0" t="0" r="r" b="b"/>
            <a:pathLst>
              <a:path w="619265" h="630260">
                <a:moveTo>
                  <a:pt x="318220" y="0"/>
                </a:moveTo>
                <a:cubicBezTo>
                  <a:pt x="450031" y="0"/>
                  <a:pt x="563124" y="80141"/>
                  <a:pt x="611433" y="194354"/>
                </a:cubicBezTo>
                <a:lnTo>
                  <a:pt x="619265" y="219585"/>
                </a:lnTo>
                <a:lnTo>
                  <a:pt x="256918" y="630260"/>
                </a:lnTo>
                <a:lnTo>
                  <a:pt x="254088" y="629975"/>
                </a:lnTo>
                <a:cubicBezTo>
                  <a:pt x="109080" y="600302"/>
                  <a:pt x="0" y="472000"/>
                  <a:pt x="0" y="318220"/>
                </a:cubicBezTo>
                <a:cubicBezTo>
                  <a:pt x="0" y="142472"/>
                  <a:pt x="142472" y="0"/>
                  <a:pt x="318220" y="0"/>
                </a:cubicBezTo>
                <a:close/>
              </a:path>
            </a:pathLst>
          </a:custGeom>
          <a:solidFill>
            <a:srgbClr val="FFC000">
              <a:alpha val="89999"/>
            </a:srgbClr>
          </a:solidFill>
          <a:ln>
            <a:noFill/>
          </a:ln>
        </p:spPr>
        <p:txBody>
          <a:bodyPr anchor="ctr"/>
          <a:lstStyle/>
          <a:p>
            <a:pPr marL="0" marR="0" lvl="0" indent="0" defTabSz="914400" eaLnBrk="0" fontAlgn="base" latinLnBrk="0" hangingPunct="0">
              <a:lnSpc>
                <a:spcPct val="100000"/>
              </a:lnSpc>
              <a:spcBef>
                <a:spcPct val="0"/>
              </a:spcBef>
              <a:spcAft>
                <a:spcPct val="0"/>
              </a:spcAft>
              <a:buClrTx/>
              <a:buSzTx/>
              <a:buFont typeface="Arial" pitchFamily="34" charset="0"/>
              <a:buNone/>
              <a:defRPr/>
            </a:pPr>
            <a:endParaRPr kumimoji="0" lang="zh-CN" altLang="en-US" sz="1800" b="0" i="0" u="none" strike="noStrike" kern="0" cap="none" spc="0" normalizeH="0" baseline="0" noProof="0">
              <a:ln>
                <a:noFill/>
              </a:ln>
              <a:solidFill>
                <a:srgbClr val="000000"/>
              </a:solidFill>
              <a:effectLst/>
              <a:uLnTx/>
              <a:uFillTx/>
              <a:latin typeface="Calibri"/>
              <a:ea typeface="宋体" panose="02010600030101010101" pitchFamily="2" charset="-122"/>
            </a:endParaRPr>
          </a:p>
        </p:txBody>
      </p:sp>
      <p:cxnSp>
        <p:nvCxnSpPr>
          <p:cNvPr id="22" name="直接连接符 21"/>
          <p:cNvCxnSpPr/>
          <p:nvPr/>
        </p:nvCxnSpPr>
        <p:spPr>
          <a:xfrm>
            <a:off x="735793" y="3286361"/>
            <a:ext cx="6598002" cy="0"/>
          </a:xfrm>
          <a:prstGeom prst="line">
            <a:avLst/>
          </a:prstGeom>
          <a:ln w="19050">
            <a:prstDash val="solid"/>
          </a:ln>
        </p:spPr>
        <p:style>
          <a:lnRef idx="1">
            <a:schemeClr val="accent4"/>
          </a:lnRef>
          <a:fillRef idx="0">
            <a:schemeClr val="accent4"/>
          </a:fillRef>
          <a:effectRef idx="0">
            <a:schemeClr val="accent4"/>
          </a:effectRef>
          <a:fontRef idx="minor">
            <a:schemeClr val="tx1"/>
          </a:fontRef>
        </p:style>
      </p:cxnSp>
      <p:sp>
        <p:nvSpPr>
          <p:cNvPr id="23" name="任意多边形 9"/>
          <p:cNvSpPr/>
          <p:nvPr/>
        </p:nvSpPr>
        <p:spPr bwMode="auto">
          <a:xfrm>
            <a:off x="559885" y="3901502"/>
            <a:ext cx="619125" cy="630237"/>
          </a:xfrm>
          <a:custGeom>
            <a:gdLst>
              <a:gd name="T0" fmla="*/ 318220 w 619265"/>
              <a:gd name="T1" fmla="*/ 0 h 630260"/>
              <a:gd name="T2" fmla="*/ 611433 w 619265"/>
              <a:gd name="T3" fmla="*/ 194354 h 630260"/>
              <a:gd name="T4" fmla="*/ 619265 w 619265"/>
              <a:gd name="T5" fmla="*/ 219585 h 630260"/>
              <a:gd name="T6" fmla="*/ 256918 w 619265"/>
              <a:gd name="T7" fmla="*/ 630260 h 630260"/>
              <a:gd name="T8" fmla="*/ 254088 w 619265"/>
              <a:gd name="T9" fmla="*/ 629975 h 630260"/>
              <a:gd name="T10" fmla="*/ 0 w 619265"/>
              <a:gd name="T11" fmla="*/ 318220 h 630260"/>
              <a:gd name="T12" fmla="*/ 318220 w 619265"/>
              <a:gd name="T13" fmla="*/ 0 h 630260"/>
            </a:gdLst>
            <a:cxnLst>
              <a:cxn ang="0">
                <a:pos x="T0" y="T1"/>
              </a:cxn>
              <a:cxn ang="0">
                <a:pos x="T2" y="T3"/>
              </a:cxn>
              <a:cxn ang="0">
                <a:pos x="T4" y="T5"/>
              </a:cxn>
              <a:cxn ang="0">
                <a:pos x="T6" y="T7"/>
              </a:cxn>
              <a:cxn ang="0">
                <a:pos x="T8" y="T9"/>
              </a:cxn>
              <a:cxn ang="0">
                <a:pos x="T10" y="T11"/>
              </a:cxn>
              <a:cxn ang="0">
                <a:pos x="T12" y="T13"/>
              </a:cxn>
            </a:cxnLst>
            <a:rect l="0" t="0" r="r" b="b"/>
            <a:pathLst>
              <a:path w="619265" h="630260">
                <a:moveTo>
                  <a:pt x="318220" y="0"/>
                </a:moveTo>
                <a:cubicBezTo>
                  <a:pt x="450031" y="0"/>
                  <a:pt x="563124" y="80141"/>
                  <a:pt x="611433" y="194354"/>
                </a:cubicBezTo>
                <a:lnTo>
                  <a:pt x="619265" y="219585"/>
                </a:lnTo>
                <a:lnTo>
                  <a:pt x="256918" y="630260"/>
                </a:lnTo>
                <a:lnTo>
                  <a:pt x="254088" y="629975"/>
                </a:lnTo>
                <a:cubicBezTo>
                  <a:pt x="109080" y="600302"/>
                  <a:pt x="0" y="472000"/>
                  <a:pt x="0" y="318220"/>
                </a:cubicBezTo>
                <a:cubicBezTo>
                  <a:pt x="0" y="142472"/>
                  <a:pt x="142472" y="0"/>
                  <a:pt x="318220" y="0"/>
                </a:cubicBezTo>
                <a:close/>
              </a:path>
            </a:pathLst>
          </a:custGeom>
          <a:solidFill>
            <a:srgbClr val="FFC000">
              <a:alpha val="89999"/>
            </a:srgbClr>
          </a:solidFill>
          <a:ln>
            <a:noFill/>
          </a:ln>
        </p:spPr>
        <p:txBody>
          <a:bodyPr anchor="ctr"/>
          <a:lstStyle/>
          <a:p>
            <a:pPr marL="0" marR="0" lvl="0" indent="0" defTabSz="914400" eaLnBrk="0" fontAlgn="base" latinLnBrk="0" hangingPunct="0">
              <a:lnSpc>
                <a:spcPct val="100000"/>
              </a:lnSpc>
              <a:spcBef>
                <a:spcPct val="0"/>
              </a:spcBef>
              <a:spcAft>
                <a:spcPct val="0"/>
              </a:spcAft>
              <a:buClrTx/>
              <a:buSzTx/>
              <a:buFont typeface="Arial" pitchFamily="34" charset="0"/>
              <a:buNone/>
              <a:defRPr/>
            </a:pPr>
            <a:endParaRPr kumimoji="0" lang="zh-CN" altLang="en-US" sz="1800" b="0" i="0" u="none" strike="noStrike" kern="0" cap="none" spc="0" normalizeH="0" baseline="0" noProof="0">
              <a:ln>
                <a:noFill/>
              </a:ln>
              <a:solidFill>
                <a:srgbClr val="000000"/>
              </a:solidFill>
              <a:effectLst/>
              <a:uLnTx/>
              <a:uFillTx/>
              <a:latin typeface="Calibri"/>
              <a:ea typeface="宋体" panose="02010600030101010101" pitchFamily="2" charset="-122"/>
            </a:endParaRPr>
          </a:p>
        </p:txBody>
      </p:sp>
      <p:cxnSp>
        <p:nvCxnSpPr>
          <p:cNvPr id="24" name="直接连接符 23"/>
          <p:cNvCxnSpPr>
            <a:stCxn id="23" idx="3"/>
          </p:cNvCxnSpPr>
          <p:nvPr/>
        </p:nvCxnSpPr>
        <p:spPr>
          <a:xfrm>
            <a:off x="816745" y="4531739"/>
            <a:ext cx="6517050" cy="0"/>
          </a:xfrm>
          <a:prstGeom prst="line">
            <a:avLst/>
          </a:prstGeom>
          <a:ln w="19050">
            <a:prstDash val="solid"/>
          </a:ln>
        </p:spPr>
        <p:style>
          <a:lnRef idx="1">
            <a:schemeClr val="accent4"/>
          </a:lnRef>
          <a:fillRef idx="0">
            <a:schemeClr val="accent4"/>
          </a:fillRef>
          <a:effectRef idx="0">
            <a:schemeClr val="accent4"/>
          </a:effectRef>
          <a:fontRef idx="minor">
            <a:schemeClr val="tx1"/>
          </a:fontRef>
        </p:style>
      </p:cxnSp>
      <p:sp>
        <p:nvSpPr>
          <p:cNvPr id="26" name="任意多边形 9"/>
          <p:cNvSpPr/>
          <p:nvPr/>
        </p:nvSpPr>
        <p:spPr bwMode="auto">
          <a:xfrm>
            <a:off x="583229" y="5258687"/>
            <a:ext cx="619125" cy="630237"/>
          </a:xfrm>
          <a:custGeom>
            <a:gdLst>
              <a:gd name="T0" fmla="*/ 318220 w 619265"/>
              <a:gd name="T1" fmla="*/ 0 h 630260"/>
              <a:gd name="T2" fmla="*/ 611433 w 619265"/>
              <a:gd name="T3" fmla="*/ 194354 h 630260"/>
              <a:gd name="T4" fmla="*/ 619265 w 619265"/>
              <a:gd name="T5" fmla="*/ 219585 h 630260"/>
              <a:gd name="T6" fmla="*/ 256918 w 619265"/>
              <a:gd name="T7" fmla="*/ 630260 h 630260"/>
              <a:gd name="T8" fmla="*/ 254088 w 619265"/>
              <a:gd name="T9" fmla="*/ 629975 h 630260"/>
              <a:gd name="T10" fmla="*/ 0 w 619265"/>
              <a:gd name="T11" fmla="*/ 318220 h 630260"/>
              <a:gd name="T12" fmla="*/ 318220 w 619265"/>
              <a:gd name="T13" fmla="*/ 0 h 630260"/>
            </a:gdLst>
            <a:cxnLst>
              <a:cxn ang="0">
                <a:pos x="T0" y="T1"/>
              </a:cxn>
              <a:cxn ang="0">
                <a:pos x="T2" y="T3"/>
              </a:cxn>
              <a:cxn ang="0">
                <a:pos x="T4" y="T5"/>
              </a:cxn>
              <a:cxn ang="0">
                <a:pos x="T6" y="T7"/>
              </a:cxn>
              <a:cxn ang="0">
                <a:pos x="T8" y="T9"/>
              </a:cxn>
              <a:cxn ang="0">
                <a:pos x="T10" y="T11"/>
              </a:cxn>
              <a:cxn ang="0">
                <a:pos x="T12" y="T13"/>
              </a:cxn>
            </a:cxnLst>
            <a:rect l="0" t="0" r="r" b="b"/>
            <a:pathLst>
              <a:path w="619265" h="630260">
                <a:moveTo>
                  <a:pt x="318220" y="0"/>
                </a:moveTo>
                <a:cubicBezTo>
                  <a:pt x="450031" y="0"/>
                  <a:pt x="563124" y="80141"/>
                  <a:pt x="611433" y="194354"/>
                </a:cubicBezTo>
                <a:lnTo>
                  <a:pt x="619265" y="219585"/>
                </a:lnTo>
                <a:lnTo>
                  <a:pt x="256918" y="630260"/>
                </a:lnTo>
                <a:lnTo>
                  <a:pt x="254088" y="629975"/>
                </a:lnTo>
                <a:cubicBezTo>
                  <a:pt x="109080" y="600302"/>
                  <a:pt x="0" y="472000"/>
                  <a:pt x="0" y="318220"/>
                </a:cubicBezTo>
                <a:cubicBezTo>
                  <a:pt x="0" y="142472"/>
                  <a:pt x="142472" y="0"/>
                  <a:pt x="318220" y="0"/>
                </a:cubicBezTo>
                <a:close/>
              </a:path>
            </a:pathLst>
          </a:custGeom>
          <a:solidFill>
            <a:srgbClr val="FFC000">
              <a:alpha val="89999"/>
            </a:srgbClr>
          </a:solidFill>
          <a:ln>
            <a:noFill/>
          </a:ln>
        </p:spPr>
        <p:txBody>
          <a:bodyPr anchor="ctr"/>
          <a:lstStyle/>
          <a:p>
            <a:pPr marL="0" marR="0" lvl="0" indent="0" defTabSz="914400" eaLnBrk="0" fontAlgn="base" latinLnBrk="0" hangingPunct="0">
              <a:lnSpc>
                <a:spcPct val="100000"/>
              </a:lnSpc>
              <a:spcBef>
                <a:spcPct val="0"/>
              </a:spcBef>
              <a:spcAft>
                <a:spcPct val="0"/>
              </a:spcAft>
              <a:buClrTx/>
              <a:buSzTx/>
              <a:buFont typeface="Arial" pitchFamily="34" charset="0"/>
              <a:buNone/>
              <a:defRPr/>
            </a:pPr>
            <a:endParaRPr kumimoji="0" lang="zh-CN" altLang="en-US" sz="1800" b="0" i="0" u="none" strike="noStrike" kern="0" cap="none" spc="0" normalizeH="0" baseline="0" noProof="0">
              <a:ln>
                <a:noFill/>
              </a:ln>
              <a:solidFill>
                <a:srgbClr val="000000"/>
              </a:solidFill>
              <a:effectLst/>
              <a:uLnTx/>
              <a:uFillTx/>
              <a:latin typeface="Calibri"/>
              <a:ea typeface="宋体" panose="02010600030101010101" pitchFamily="2" charset="-122"/>
            </a:endParaRPr>
          </a:p>
        </p:txBody>
      </p:sp>
      <p:cxnSp>
        <p:nvCxnSpPr>
          <p:cNvPr id="27" name="直接连接符 26"/>
          <p:cNvCxnSpPr>
            <a:stCxn id="26" idx="3"/>
          </p:cNvCxnSpPr>
          <p:nvPr/>
        </p:nvCxnSpPr>
        <p:spPr>
          <a:xfrm>
            <a:off x="840089" y="5888924"/>
            <a:ext cx="6493706" cy="0"/>
          </a:xfrm>
          <a:prstGeom prst="line">
            <a:avLst/>
          </a:prstGeom>
          <a:ln w="19050">
            <a:prstDash val="solid"/>
          </a:ln>
        </p:spPr>
        <p:style>
          <a:lnRef idx="1">
            <a:schemeClr val="accent4"/>
          </a:lnRef>
          <a:fillRef idx="0">
            <a:schemeClr val="accent4"/>
          </a:fillRef>
          <a:effectRef idx="0">
            <a:schemeClr val="accent4"/>
          </a:effectRef>
          <a:fontRef idx="minor">
            <a:schemeClr val="tx1"/>
          </a:fontRef>
        </p:style>
      </p:cxnSp>
      <p:sp>
        <p:nvSpPr>
          <p:cNvPr id="7" name="Текст 11"/>
          <p:cNvSpPr txBox="1"/>
          <p:nvPr/>
        </p:nvSpPr>
        <p:spPr>
          <a:xfrm>
            <a:off x="521179" y="1668682"/>
            <a:ext cx="6849996" cy="659567"/>
          </a:xfrm>
          <a:prstGeom prst="rect">
            <a:avLst/>
          </a:prstGeom>
        </p:spPr>
        <p:txBody>
          <a:bodyPr>
            <a:noAutofit/>
          </a:bodyPr>
          <a:lstStyle>
            <a:lvl1pPr marL="0" indent="0" algn="l" defTabSz="914400" rtl="0" eaLnBrk="1" latinLnBrk="0" hangingPunct="1">
              <a:lnSpc>
                <a:spcPct val="90000"/>
              </a:lnSpc>
              <a:spcBef>
                <a:spcPts val="1000"/>
              </a:spcBef>
              <a:buFont typeface="Arial" pitchFamily="34" charset="0"/>
              <a:buNone/>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a:lstStyle>
          <a:p>
            <a:r>
              <a:rPr lang="zh-CN" altLang="en-US" sz="3200">
                <a:solidFill>
                  <a:schemeClr val="bg1"/>
                </a:solidFill>
                <a:latin typeface="汉仪昌黎宋刻本(精修版)W" panose="00020600040101010101" pitchFamily="18" charset="-122"/>
                <a:ea typeface="汉仪昌黎宋刻本(精修版)W" panose="00020600040101010101" pitchFamily="18" charset="-122"/>
              </a:rPr>
              <a:t>一、一种趋势</a:t>
            </a:r>
            <a:r>
              <a:rPr lang="zh-CN" altLang="en-US" sz="3200" b="1">
                <a:solidFill>
                  <a:schemeClr val="bg1"/>
                </a:solidFill>
                <a:latin typeface="汉仪昌黎宋刻本(精修版)W" panose="00020600040101010101" pitchFamily="18" charset="-122"/>
                <a:ea typeface="汉仪昌黎宋刻本(精修版)W" panose="00020600040101010101" pitchFamily="18" charset="-122"/>
              </a:rPr>
              <a:t>：</a:t>
            </a:r>
            <a:r>
              <a:rPr lang="zh-CN" altLang="en-US" sz="3200">
                <a:solidFill>
                  <a:schemeClr val="bg1"/>
                </a:solidFill>
                <a:latin typeface="汉仪昌黎宋刻本(精修版)W" panose="00020600040101010101" pitchFamily="18" charset="-122"/>
                <a:ea typeface="汉仪昌黎宋刻本(精修版)W" panose="00020600040101010101" pitchFamily="18" charset="-122"/>
              </a:rPr>
              <a:t>西方文官制度的</a:t>
            </a:r>
            <a:r>
              <a:rPr lang="zh-CN" altLang="en-US" sz="3200">
                <a:solidFill>
                  <a:srgbClr val="FFC000"/>
                </a:solidFill>
                <a:latin typeface="汉仪昌黎宋刻本(精修版)W" panose="00020600040101010101" pitchFamily="18" charset="-122"/>
                <a:ea typeface="汉仪昌黎宋刻本(精修版)W" panose="00020600040101010101" pitchFamily="18" charset="-122"/>
              </a:rPr>
              <a:t>背景</a:t>
            </a:r>
          </a:p>
        </p:txBody>
      </p:sp>
      <p:sp>
        <p:nvSpPr>
          <p:cNvPr id="11" name="Текст 11"/>
          <p:cNvSpPr txBox="1"/>
          <p:nvPr/>
        </p:nvSpPr>
        <p:spPr>
          <a:xfrm>
            <a:off x="537053" y="2778508"/>
            <a:ext cx="7213890" cy="501406"/>
          </a:xfrm>
          <a:prstGeom prst="rect">
            <a:avLst/>
          </a:prstGeom>
        </p:spPr>
        <p:txBody>
          <a:bodyPr>
            <a:noAutofit/>
          </a:bodyPr>
          <a:lstStyle>
            <a:lvl1pPr marL="0" indent="0" algn="l" defTabSz="914400" rtl="0" eaLnBrk="1" latinLnBrk="0" hangingPunct="1">
              <a:lnSpc>
                <a:spcPct val="90000"/>
              </a:lnSpc>
              <a:spcBef>
                <a:spcPts val="1000"/>
              </a:spcBef>
              <a:buFont typeface="Arial" pitchFamily="34" charset="0"/>
              <a:buNone/>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a:lstStyle>
          <a:p>
            <a:r>
              <a:rPr lang="zh-CN" altLang="en-US" sz="3200">
                <a:solidFill>
                  <a:schemeClr val="bg1"/>
                </a:solidFill>
                <a:latin typeface="汉仪昌黎宋刻本(精修版)W" panose="00020600040101010101" pitchFamily="18" charset="-122"/>
                <a:ea typeface="汉仪昌黎宋刻本(精修版)W" panose="00020600040101010101" pitchFamily="18" charset="-122"/>
              </a:rPr>
              <a:t>二、两官分途：西方文官制度的</a:t>
            </a:r>
            <a:r>
              <a:rPr lang="zh-CN" altLang="en-US" sz="3200">
                <a:solidFill>
                  <a:srgbClr val="FFC000"/>
                </a:solidFill>
                <a:latin typeface="汉仪昌黎宋刻本(精修版)W" panose="00020600040101010101" pitchFamily="18" charset="-122"/>
                <a:ea typeface="汉仪昌黎宋刻本(精修版)W" panose="00020600040101010101" pitchFamily="18" charset="-122"/>
              </a:rPr>
              <a:t>建立</a:t>
            </a:r>
          </a:p>
        </p:txBody>
      </p:sp>
      <p:sp>
        <p:nvSpPr>
          <p:cNvPr id="15" name="Текст 11"/>
          <p:cNvSpPr txBox="1"/>
          <p:nvPr/>
        </p:nvSpPr>
        <p:spPr>
          <a:xfrm>
            <a:off x="537053" y="4051460"/>
            <a:ext cx="7216685" cy="613915"/>
          </a:xfrm>
          <a:prstGeom prst="rect">
            <a:avLst/>
          </a:prstGeom>
        </p:spPr>
        <p:txBody>
          <a:bodyPr>
            <a:noAutofit/>
          </a:bodyPr>
          <a:lstStyle>
            <a:lvl1pPr marL="0" indent="0" algn="l" defTabSz="914400" rtl="0" eaLnBrk="1" latinLnBrk="0" hangingPunct="1">
              <a:lnSpc>
                <a:spcPct val="90000"/>
              </a:lnSpc>
              <a:spcBef>
                <a:spcPts val="1000"/>
              </a:spcBef>
              <a:buFont typeface="Arial" pitchFamily="34" charset="0"/>
              <a:buNone/>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a:lstStyle>
          <a:p>
            <a:r>
              <a:rPr lang="zh-CN" altLang="en-US" sz="3200">
                <a:solidFill>
                  <a:schemeClr val="bg1"/>
                </a:solidFill>
                <a:latin typeface="汉仪昌黎宋刻本(精修版)W" panose="00020600040101010101" pitchFamily="18" charset="-122"/>
                <a:ea typeface="汉仪昌黎宋刻本(精修版)W" panose="00020600040101010101" pitchFamily="18" charset="-122"/>
              </a:rPr>
              <a:t>三、三大特征：西方文官制度的</a:t>
            </a:r>
            <a:r>
              <a:rPr lang="zh-CN" altLang="en-US" sz="3200">
                <a:solidFill>
                  <a:srgbClr val="FFC000"/>
                </a:solidFill>
                <a:latin typeface="汉仪昌黎宋刻本(精修版)W" panose="00020600040101010101" pitchFamily="18" charset="-122"/>
                <a:ea typeface="汉仪昌黎宋刻本(精修版)W" panose="00020600040101010101" pitchFamily="18" charset="-122"/>
              </a:rPr>
              <a:t>特点</a:t>
            </a:r>
          </a:p>
        </p:txBody>
      </p:sp>
      <p:sp>
        <p:nvSpPr>
          <p:cNvPr id="25" name="矩形 24"/>
          <p:cNvSpPr/>
          <p:nvPr/>
        </p:nvSpPr>
        <p:spPr>
          <a:xfrm>
            <a:off x="583229" y="5304149"/>
            <a:ext cx="6750566" cy="584775"/>
          </a:xfrm>
          <a:prstGeom prst="rect">
            <a:avLst/>
          </a:prstGeom>
        </p:spPr>
        <p:txBody>
          <a:bodyPr wrap="none">
            <a:spAutoFit/>
          </a:bodyPr>
          <a:lstStyle/>
          <a:p>
            <a:r>
              <a:rPr lang="zh-CN" altLang="en-US" sz="3200">
                <a:solidFill>
                  <a:schemeClr val="bg1"/>
                </a:solidFill>
                <a:latin typeface="汉仪昌黎宋刻本(精修版)W" panose="00020600040101010101" pitchFamily="18" charset="-122"/>
                <a:ea typeface="汉仪昌黎宋刻本(精修版)W" panose="00020600040101010101" pitchFamily="18" charset="-122"/>
              </a:rPr>
              <a:t>四、交融互鉴：西方文官制度的</a:t>
            </a:r>
            <a:r>
              <a:rPr lang="zh-CN" altLang="en-US" sz="3200">
                <a:solidFill>
                  <a:srgbClr val="FFC000"/>
                </a:solidFill>
                <a:latin typeface="汉仪昌黎宋刻本(精修版)W" panose="00020600040101010101" pitchFamily="18" charset="-122"/>
                <a:ea typeface="汉仪昌黎宋刻本(精修版)W" panose="00020600040101010101" pitchFamily="18" charset="-122"/>
              </a:rPr>
              <a:t>影响</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300" fill="hold"/>
                                        <p:tgtEl>
                                          <p:spTgt spid="7"/>
                                        </p:tgtEl>
                                        <p:attrNameLst>
                                          <p:attrName>ppt_x</p:attrName>
                                        </p:attrNameLst>
                                      </p:cBhvr>
                                      <p:tavLst>
                                        <p:tav tm="0">
                                          <p:val>
                                            <p:strVal val="#ppt_x"/>
                                          </p:val>
                                        </p:tav>
                                        <p:tav tm="100000">
                                          <p:val>
                                            <p:strVal val="#ppt_x"/>
                                          </p:val>
                                        </p:tav>
                                      </p:tavLst>
                                    </p:anim>
                                    <p:anim calcmode="lin" valueType="num">
                                      <p:cBhvr additive="base">
                                        <p:cTn id="8" dur="3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2" presetClass="entr" presetSubtype="4" fill="hold" grpId="1" nodeType="click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additive="base">
                                        <p:cTn id="14" dur="300" fill="hold"/>
                                        <p:tgtEl>
                                          <p:spTgt spid="11"/>
                                        </p:tgtEl>
                                        <p:attrNameLst>
                                          <p:attrName>ppt_x</p:attrName>
                                        </p:attrNameLst>
                                      </p:cBhvr>
                                      <p:tavLst>
                                        <p:tav tm="0">
                                          <p:val>
                                            <p:strVal val="#ppt_x"/>
                                          </p:val>
                                        </p:tav>
                                        <p:tav tm="100000">
                                          <p:val>
                                            <p:strVal val="#ppt_x"/>
                                          </p:val>
                                        </p:tav>
                                      </p:tavLst>
                                    </p:anim>
                                    <p:anim calcmode="lin" valueType="num">
                                      <p:cBhvr additive="base">
                                        <p:cTn id="15" dur="3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indefinite"/>
                            </p:stCondLst>
                          </p:cTn>
                        </p:par>
                        <p:par>
                          <p:cTn id="18" fill="hold" nodeType="afterGroup">
                            <p:stCondLst>
                              <p:cond delay="0"/>
                            </p:stCondLst>
                            <p:childTnLst>
                              <p:par>
                                <p:cTn id="19" presetID="2" presetClass="entr" presetSubtype="4" fill="hold" grpId="2" nodeType="click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300" fill="hold"/>
                                        <p:tgtEl>
                                          <p:spTgt spid="15"/>
                                        </p:tgtEl>
                                        <p:attrNameLst>
                                          <p:attrName>ppt_x</p:attrName>
                                        </p:attrNameLst>
                                      </p:cBhvr>
                                      <p:tavLst>
                                        <p:tav tm="0">
                                          <p:val>
                                            <p:strVal val="#ppt_x"/>
                                          </p:val>
                                        </p:tav>
                                        <p:tav tm="100000">
                                          <p:val>
                                            <p:strVal val="#ppt_x"/>
                                          </p:val>
                                        </p:tav>
                                      </p:tavLst>
                                    </p:anim>
                                    <p:anim calcmode="lin" valueType="num">
                                      <p:cBhvr additive="base">
                                        <p:cTn id="22" dur="3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indefinite"/>
                            </p:stCondLst>
                          </p:cTn>
                        </p:par>
                        <p:par>
                          <p:cTn id="25" fill="hold" nodeType="afterGroup">
                            <p:stCondLst>
                              <p:cond delay="0"/>
                            </p:stCondLst>
                            <p:childTnLst>
                              <p:par>
                                <p:cTn id="26" presetID="2" presetClass="entr" presetSubtype="4" fill="hold" grpId="3" nodeType="clickEffect">
                                  <p:stCondLst>
                                    <p:cond delay="0"/>
                                  </p:stCondLst>
                                  <p:childTnLst>
                                    <p:set>
                                      <p:cBhvr>
                                        <p:cTn id="27" dur="1" fill="hold">
                                          <p:stCondLst>
                                            <p:cond delay="0"/>
                                          </p:stCondLst>
                                        </p:cTn>
                                        <p:tgtEl>
                                          <p:spTgt spid="25"/>
                                        </p:tgtEl>
                                        <p:attrNameLst>
                                          <p:attrName>style.visibility</p:attrName>
                                        </p:attrNameLst>
                                      </p:cBhvr>
                                      <p:to>
                                        <p:strVal val="visible"/>
                                      </p:to>
                                    </p:set>
                                    <p:anim calcmode="lin" valueType="num">
                                      <p:cBhvr additive="base">
                                        <p:cTn id="28" dur="500" fill="hold"/>
                                        <p:tgtEl>
                                          <p:spTgt spid="25"/>
                                        </p:tgtEl>
                                        <p:attrNameLst>
                                          <p:attrName>ppt_x</p:attrName>
                                        </p:attrNameLst>
                                      </p:cBhvr>
                                      <p:tavLst>
                                        <p:tav tm="0">
                                          <p:val>
                                            <p:strVal val="#ppt_x"/>
                                          </p:val>
                                        </p:tav>
                                        <p:tav tm="100000">
                                          <p:val>
                                            <p:strVal val="#ppt_x"/>
                                          </p:val>
                                        </p:tav>
                                      </p:tavLst>
                                    </p:anim>
                                    <p:anim calcmode="lin" valueType="num">
                                      <p:cBhvr additive="base">
                                        <p:cTn id="29"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1" grpId="1"/>
      <p:bldP spid="15" grpId="2"/>
      <p:bldP spid="25" grpId="3"/>
    </p:bldLst>
  </p:timing>
</p:sld>
</file>

<file path=ppt/slides/slide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6" name="矩形 5"/>
          <p:cNvSpPr/>
          <p:nvPr/>
        </p:nvSpPr>
        <p:spPr>
          <a:xfrm>
            <a:off x="391977" y="1415035"/>
            <a:ext cx="11260605" cy="4278094"/>
          </a:xfrm>
          <a:prstGeom prst="rect">
            <a:avLst/>
          </a:prstGeom>
        </p:spPr>
        <p:txBody>
          <a:bodyPr wrap="square">
            <a:spAutoFit/>
          </a:bodyPr>
          <a:lstStyle/>
          <a:p>
            <a:r>
              <a:rPr lang="zh-CN" altLang="en-US" sz="3600" b="1">
                <a:solidFill>
                  <a:srgbClr val="FFC000"/>
                </a:solidFill>
                <a:latin typeface="华文仿宋" panose="02010600040101010101" pitchFamily="2" charset="-122"/>
                <a:ea typeface="华文仿宋" panose="02010600040101010101" pitchFamily="2" charset="-122"/>
              </a:rPr>
              <a:t>溯源</a:t>
            </a:r>
            <a:endParaRPr lang="en-US" altLang="zh-CN" sz="3600" b="1">
              <a:solidFill>
                <a:srgbClr val="FFC000"/>
              </a:solidFill>
              <a:latin typeface="华文仿宋" panose="02010600040101010101" pitchFamily="2" charset="-122"/>
              <a:ea typeface="华文仿宋" panose="02010600040101010101" pitchFamily="2" charset="-122"/>
            </a:endParaRPr>
          </a:p>
          <a:p>
            <a:pPr algn="ctr"/>
            <a:endParaRPr lang="en-US" altLang="zh-CN" sz="3600" b="1">
              <a:solidFill>
                <a:srgbClr val="FFC000"/>
              </a:solidFill>
              <a:latin typeface="华文仿宋" panose="02010600040101010101" pitchFamily="2" charset="-122"/>
              <a:ea typeface="华文仿宋" panose="02010600040101010101" pitchFamily="2" charset="-122"/>
            </a:endParaRPr>
          </a:p>
          <a:p>
            <a:r>
              <a:rPr lang="zh-CN" altLang="en-US" sz="2800">
                <a:solidFill>
                  <a:schemeClr val="bg1"/>
                </a:solidFill>
                <a:latin typeface="华文仿宋" panose="02010600040101010101" pitchFamily="2" charset="-122"/>
                <a:ea typeface="华文仿宋" panose="02010600040101010101" pitchFamily="2" charset="-122"/>
              </a:rPr>
              <a:t>    在现在意义上的文官及文官制度形成之前 </a:t>
            </a:r>
            <a:r>
              <a:rPr lang="en-US" altLang="zh-CN" sz="2800">
                <a:solidFill>
                  <a:schemeClr val="bg1"/>
                </a:solidFill>
                <a:latin typeface="华文仿宋" panose="02010600040101010101" pitchFamily="2" charset="-122"/>
                <a:ea typeface="华文仿宋" panose="02010600040101010101" pitchFamily="2" charset="-122"/>
              </a:rPr>
              <a:t>, </a:t>
            </a:r>
            <a:r>
              <a:rPr lang="zh-CN" altLang="en-US" sz="2800">
                <a:solidFill>
                  <a:schemeClr val="bg1"/>
                </a:solidFill>
                <a:latin typeface="华文仿宋" panose="02010600040101010101" pitchFamily="2" charset="-122"/>
                <a:ea typeface="华文仿宋" panose="02010600040101010101" pitchFamily="2" charset="-122"/>
              </a:rPr>
              <a:t>西方国家文职官员的演进大体上都 经历了</a:t>
            </a:r>
            <a:r>
              <a:rPr lang="zh-CN" altLang="en-US" sz="3200" b="1">
                <a:solidFill>
                  <a:srgbClr val="FFC000"/>
                </a:solidFill>
                <a:latin typeface="华文仿宋" panose="02010600040101010101" pitchFamily="2" charset="-122"/>
                <a:ea typeface="华文仿宋" panose="02010600040101010101" pitchFamily="2" charset="-122"/>
              </a:rPr>
              <a:t>三个阶段 </a:t>
            </a:r>
            <a:r>
              <a:rPr lang="en-US" altLang="zh-CN" sz="2800">
                <a:solidFill>
                  <a:schemeClr val="bg1"/>
                </a:solidFill>
                <a:latin typeface="华文仿宋" panose="02010600040101010101" pitchFamily="2" charset="-122"/>
                <a:ea typeface="华文仿宋" panose="02010600040101010101" pitchFamily="2" charset="-122"/>
              </a:rPr>
              <a:t>, </a:t>
            </a:r>
            <a:r>
              <a:rPr lang="zh-CN" altLang="en-US" sz="2800">
                <a:solidFill>
                  <a:schemeClr val="bg1"/>
                </a:solidFill>
                <a:latin typeface="华文仿宋" panose="02010600040101010101" pitchFamily="2" charset="-122"/>
                <a:ea typeface="华文仿宋" panose="02010600040101010101" pitchFamily="2" charset="-122"/>
              </a:rPr>
              <a:t>即君主专制的</a:t>
            </a:r>
            <a:r>
              <a:rPr lang="zh-CN" altLang="en-US" sz="3200" b="1">
                <a:solidFill>
                  <a:srgbClr val="FFC000"/>
                </a:solidFill>
                <a:latin typeface="华文仿宋" panose="02010600040101010101" pitchFamily="2" charset="-122"/>
                <a:ea typeface="华文仿宋" panose="02010600040101010101" pitchFamily="2" charset="-122"/>
              </a:rPr>
              <a:t>恩赐制时期 </a:t>
            </a:r>
            <a:r>
              <a:rPr lang="en-US" altLang="zh-CN" sz="2800">
                <a:solidFill>
                  <a:schemeClr val="bg1"/>
                </a:solidFill>
                <a:latin typeface="华文仿宋" panose="02010600040101010101" pitchFamily="2" charset="-122"/>
                <a:ea typeface="华文仿宋" panose="02010600040101010101" pitchFamily="2" charset="-122"/>
              </a:rPr>
              <a:t>, </a:t>
            </a:r>
            <a:r>
              <a:rPr lang="zh-CN" altLang="en-US" sz="2800">
                <a:solidFill>
                  <a:schemeClr val="bg1"/>
                </a:solidFill>
                <a:latin typeface="华文仿宋" panose="02010600040101010101" pitchFamily="2" charset="-122"/>
                <a:ea typeface="华文仿宋" panose="02010600040101010101" pitchFamily="2" charset="-122"/>
              </a:rPr>
              <a:t>早期西方资产阶级权贵的</a:t>
            </a:r>
            <a:r>
              <a:rPr lang="zh-CN" altLang="en-US" sz="3200" b="1">
                <a:solidFill>
                  <a:srgbClr val="FFC000"/>
                </a:solidFill>
                <a:latin typeface="华文仿宋" panose="02010600040101010101" pitchFamily="2" charset="-122"/>
                <a:ea typeface="华文仿宋" panose="02010600040101010101" pitchFamily="2" charset="-122"/>
              </a:rPr>
              <a:t>个人恩惠制时期 </a:t>
            </a:r>
            <a:r>
              <a:rPr lang="en-US" altLang="zh-CN" sz="2800">
                <a:solidFill>
                  <a:schemeClr val="bg1"/>
                </a:solidFill>
                <a:latin typeface="华文仿宋" panose="02010600040101010101" pitchFamily="2" charset="-122"/>
                <a:ea typeface="华文仿宋" panose="02010600040101010101" pitchFamily="2" charset="-122"/>
              </a:rPr>
              <a:t>, </a:t>
            </a:r>
            <a:r>
              <a:rPr lang="zh-CN" altLang="en-US" sz="2800">
                <a:solidFill>
                  <a:schemeClr val="bg1"/>
                </a:solidFill>
                <a:latin typeface="华文仿宋" panose="02010600040101010101" pitchFamily="2" charset="-122"/>
                <a:ea typeface="华文仿宋" panose="02010600040101010101" pitchFamily="2" charset="-122"/>
              </a:rPr>
              <a:t>资产阶级政党政治的</a:t>
            </a:r>
            <a:r>
              <a:rPr lang="zh-CN" altLang="en-US" sz="3200" b="1">
                <a:solidFill>
                  <a:srgbClr val="FFC000"/>
                </a:solidFill>
                <a:latin typeface="华文仿宋" panose="02010600040101010101" pitchFamily="2" charset="-122"/>
                <a:ea typeface="华文仿宋" panose="02010600040101010101" pitchFamily="2" charset="-122"/>
              </a:rPr>
              <a:t>政党分肥制时期 </a:t>
            </a:r>
            <a:r>
              <a:rPr lang="zh-CN" altLang="en-US" sz="2800">
                <a:solidFill>
                  <a:schemeClr val="bg1"/>
                </a:solidFill>
                <a:latin typeface="华文仿宋" panose="02010600040101010101" pitchFamily="2" charset="-122"/>
                <a:ea typeface="华文仿宋" panose="02010600040101010101" pitchFamily="2" charset="-122"/>
              </a:rPr>
              <a:t>。以后 </a:t>
            </a:r>
            <a:r>
              <a:rPr lang="en-US" altLang="zh-CN" sz="2800">
                <a:solidFill>
                  <a:schemeClr val="bg1"/>
                </a:solidFill>
                <a:latin typeface="华文仿宋" panose="02010600040101010101" pitchFamily="2" charset="-122"/>
                <a:ea typeface="华文仿宋" panose="02010600040101010101" pitchFamily="2" charset="-122"/>
              </a:rPr>
              <a:t>, </a:t>
            </a:r>
            <a:r>
              <a:rPr lang="zh-CN" altLang="en-US" sz="2800">
                <a:solidFill>
                  <a:schemeClr val="bg1"/>
                </a:solidFill>
                <a:latin typeface="华文仿宋" panose="02010600040101010101" pitchFamily="2" charset="-122"/>
                <a:ea typeface="华文仿宋" panose="02010600040101010101" pitchFamily="2" charset="-122"/>
              </a:rPr>
              <a:t>随着社会环境功能发生的新变化 </a:t>
            </a:r>
            <a:r>
              <a:rPr lang="en-US" altLang="zh-CN" sz="2800">
                <a:solidFill>
                  <a:schemeClr val="bg1"/>
                </a:solidFill>
                <a:latin typeface="华文仿宋" panose="02010600040101010101" pitchFamily="2" charset="-122"/>
                <a:ea typeface="华文仿宋" panose="02010600040101010101" pitchFamily="2" charset="-122"/>
              </a:rPr>
              <a:t>, </a:t>
            </a:r>
            <a:r>
              <a:rPr lang="zh-CN" altLang="en-US" sz="2800">
                <a:solidFill>
                  <a:schemeClr val="bg1"/>
                </a:solidFill>
                <a:latin typeface="华文仿宋" panose="02010600040101010101" pitchFamily="2" charset="-122"/>
                <a:ea typeface="华文仿宋" panose="02010600040101010101" pitchFamily="2" charset="-122"/>
              </a:rPr>
              <a:t>文职官员阶层也发生了巨大的变化 。</a:t>
            </a:r>
            <a:r>
              <a:rPr lang="en-US" altLang="zh-CN" sz="2800">
                <a:solidFill>
                  <a:schemeClr val="bg1"/>
                </a:solidFill>
                <a:latin typeface="华文仿宋" panose="02010600040101010101" pitchFamily="2" charset="-122"/>
                <a:ea typeface="华文仿宋" panose="02010600040101010101" pitchFamily="2" charset="-122"/>
              </a:rPr>
              <a:t>19</a:t>
            </a:r>
            <a:r>
              <a:rPr lang="zh-CN" altLang="en-US" sz="2800">
                <a:solidFill>
                  <a:schemeClr val="bg1"/>
                </a:solidFill>
                <a:latin typeface="华文仿宋" panose="02010600040101010101" pitchFamily="2" charset="-122"/>
                <a:ea typeface="华文仿宋" panose="02010600040101010101" pitchFamily="2" charset="-122"/>
              </a:rPr>
              <a:t>世纪中期以后 </a:t>
            </a:r>
            <a:r>
              <a:rPr lang="en-US" altLang="zh-CN" sz="2800">
                <a:solidFill>
                  <a:schemeClr val="bg1"/>
                </a:solidFill>
                <a:latin typeface="华文仿宋" panose="02010600040101010101" pitchFamily="2" charset="-122"/>
                <a:ea typeface="华文仿宋" panose="02010600040101010101" pitchFamily="2" charset="-122"/>
              </a:rPr>
              <a:t>, </a:t>
            </a:r>
            <a:r>
              <a:rPr lang="zh-CN" altLang="en-US" sz="2800">
                <a:solidFill>
                  <a:schemeClr val="bg1"/>
                </a:solidFill>
                <a:latin typeface="华文仿宋" panose="02010600040101010101" pitchFamily="2" charset="-122"/>
                <a:ea typeface="华文仿宋" panose="02010600040101010101" pitchFamily="2" charset="-122"/>
              </a:rPr>
              <a:t>在西方各国才陆续形成了现 代意义的文官系统 。</a:t>
            </a:r>
            <a:endParaRPr lang="en-US" altLang="zh-CN" sz="2800">
              <a:solidFill>
                <a:schemeClr val="bg1"/>
              </a:solidFill>
              <a:latin typeface="华文仿宋" panose="02010600040101010101" pitchFamily="2" charset="-122"/>
              <a:ea typeface="华文仿宋" panose="02010600040101010101" pitchFamily="2" charset="-122"/>
            </a:endParaRPr>
          </a:p>
          <a:p>
            <a:pPr algn="r"/>
            <a:r>
              <a:rPr lang="en-US" altLang="zh-CN" sz="2400">
                <a:solidFill>
                  <a:schemeClr val="bg1"/>
                </a:solidFill>
                <a:latin typeface="华文仿宋" panose="02010600040101010101" pitchFamily="2" charset="-122"/>
                <a:ea typeface="华文仿宋" panose="02010600040101010101" pitchFamily="2" charset="-122"/>
              </a:rPr>
              <a:t>—</a:t>
            </a:r>
            <a:r>
              <a:rPr lang="zh-CN" altLang="en-US" sz="2400">
                <a:solidFill>
                  <a:schemeClr val="bg1"/>
                </a:solidFill>
                <a:latin typeface="华文仿宋" panose="02010600040101010101" pitchFamily="2" charset="-122"/>
                <a:ea typeface="华文仿宋" panose="02010600040101010101" pitchFamily="2" charset="-122"/>
              </a:rPr>
              <a:t>孙刚</a:t>
            </a:r>
            <a:r>
              <a:rPr lang="en-US" altLang="zh-CN" sz="2400">
                <a:solidFill>
                  <a:schemeClr val="bg1"/>
                </a:solidFill>
                <a:latin typeface="华文仿宋" panose="02010600040101010101" pitchFamily="2" charset="-122"/>
                <a:ea typeface="华文仿宋" panose="02010600040101010101" pitchFamily="2" charset="-122"/>
              </a:rPr>
              <a:t>《</a:t>
            </a:r>
            <a:r>
              <a:rPr lang="zh-CN" altLang="en-US" sz="2400">
                <a:solidFill>
                  <a:schemeClr val="bg1"/>
                </a:solidFill>
                <a:latin typeface="华文仿宋" panose="02010600040101010101" pitchFamily="2" charset="-122"/>
                <a:ea typeface="华文仿宋" panose="02010600040101010101" pitchFamily="2" charset="-122"/>
              </a:rPr>
              <a:t>西方文官制度浅析</a:t>
            </a:r>
            <a:r>
              <a:rPr lang="en-US" altLang="zh-CN" sz="2400">
                <a:solidFill>
                  <a:schemeClr val="bg1"/>
                </a:solidFill>
                <a:latin typeface="华文仿宋" panose="02010600040101010101" pitchFamily="2" charset="-122"/>
                <a:ea typeface="华文仿宋" panose="02010600040101010101" pitchFamily="2" charset="-122"/>
              </a:rPr>
              <a:t>》</a:t>
            </a:r>
            <a:r>
              <a:rPr lang="zh-CN" altLang="en-US" sz="2400">
                <a:solidFill>
                  <a:schemeClr val="bg1"/>
                </a:solidFill>
                <a:latin typeface="华文仿宋" panose="02010600040101010101" pitchFamily="2" charset="-122"/>
                <a:ea typeface="华文仿宋" panose="02010600040101010101" pitchFamily="2" charset="-122"/>
              </a:rPr>
              <a:t> </a:t>
            </a:r>
          </a:p>
        </p:txBody>
      </p:sp>
      <p:grpSp>
        <p:nvGrpSpPr>
          <p:cNvPr id="12" name="组合 11"/>
          <p:cNvGrpSpPr/>
          <p:nvPr/>
        </p:nvGrpSpPr>
        <p:grpSpPr>
          <a:xfrm>
            <a:off x="-680653" y="40425"/>
            <a:ext cx="9274129" cy="1134946"/>
            <a:chOff x="-680653" y="40425"/>
            <a:chExt cx="9274129" cy="1134946"/>
          </a:xfrm>
        </p:grpSpPr>
        <p:sp>
          <p:nvSpPr>
            <p:cNvPr id="7" name="任意多边形 9"/>
            <p:cNvSpPr/>
            <p:nvPr/>
          </p:nvSpPr>
          <p:spPr bwMode="auto">
            <a:xfrm rot="490566">
              <a:off x="179396" y="40425"/>
              <a:ext cx="619125" cy="630237"/>
            </a:xfrm>
            <a:custGeom>
              <a:gdLst>
                <a:gd name="T0" fmla="*/ 318220 w 619265"/>
                <a:gd name="T1" fmla="*/ 0 h 630260"/>
                <a:gd name="T2" fmla="*/ 611433 w 619265"/>
                <a:gd name="T3" fmla="*/ 194354 h 630260"/>
                <a:gd name="T4" fmla="*/ 619265 w 619265"/>
                <a:gd name="T5" fmla="*/ 219585 h 630260"/>
                <a:gd name="T6" fmla="*/ 256918 w 619265"/>
                <a:gd name="T7" fmla="*/ 630260 h 630260"/>
                <a:gd name="T8" fmla="*/ 254088 w 619265"/>
                <a:gd name="T9" fmla="*/ 629975 h 630260"/>
                <a:gd name="T10" fmla="*/ 0 w 619265"/>
                <a:gd name="T11" fmla="*/ 318220 h 630260"/>
                <a:gd name="T12" fmla="*/ 318220 w 619265"/>
                <a:gd name="T13" fmla="*/ 0 h 630260"/>
              </a:gdLst>
              <a:cxnLst>
                <a:cxn ang="0">
                  <a:pos x="T0" y="T1"/>
                </a:cxn>
                <a:cxn ang="0">
                  <a:pos x="T2" y="T3"/>
                </a:cxn>
                <a:cxn ang="0">
                  <a:pos x="T4" y="T5"/>
                </a:cxn>
                <a:cxn ang="0">
                  <a:pos x="T6" y="T7"/>
                </a:cxn>
                <a:cxn ang="0">
                  <a:pos x="T8" y="T9"/>
                </a:cxn>
                <a:cxn ang="0">
                  <a:pos x="T10" y="T11"/>
                </a:cxn>
                <a:cxn ang="0">
                  <a:pos x="T12" y="T13"/>
                </a:cxn>
              </a:cxnLst>
              <a:rect l="0" t="0" r="r" b="b"/>
              <a:pathLst>
                <a:path w="619265" h="630260">
                  <a:moveTo>
                    <a:pt x="318220" y="0"/>
                  </a:moveTo>
                  <a:cubicBezTo>
                    <a:pt x="450031" y="0"/>
                    <a:pt x="563124" y="80141"/>
                    <a:pt x="611433" y="194354"/>
                  </a:cubicBezTo>
                  <a:lnTo>
                    <a:pt x="619265" y="219585"/>
                  </a:lnTo>
                  <a:lnTo>
                    <a:pt x="256918" y="630260"/>
                  </a:lnTo>
                  <a:lnTo>
                    <a:pt x="254088" y="629975"/>
                  </a:lnTo>
                  <a:cubicBezTo>
                    <a:pt x="109080" y="600302"/>
                    <a:pt x="0" y="472000"/>
                    <a:pt x="0" y="318220"/>
                  </a:cubicBezTo>
                  <a:cubicBezTo>
                    <a:pt x="0" y="142472"/>
                    <a:pt x="142472" y="0"/>
                    <a:pt x="318220" y="0"/>
                  </a:cubicBezTo>
                  <a:close/>
                </a:path>
              </a:pathLst>
            </a:custGeom>
            <a:solidFill>
              <a:srgbClr val="FFC000">
                <a:alpha val="89999"/>
              </a:srgbClr>
            </a:solidFill>
            <a:ln>
              <a:noFill/>
            </a:ln>
          </p:spPr>
          <p:txBody>
            <a:bodyPr anchor="ctr"/>
            <a:lstStyle/>
            <a:p>
              <a:pPr marL="0" marR="0" lvl="0" indent="0" defTabSz="914400" eaLnBrk="0" fontAlgn="base" latinLnBrk="0" hangingPunct="0">
                <a:lnSpc>
                  <a:spcPct val="100000"/>
                </a:lnSpc>
                <a:spcBef>
                  <a:spcPct val="0"/>
                </a:spcBef>
                <a:spcAft>
                  <a:spcPct val="0"/>
                </a:spcAft>
                <a:buClrTx/>
                <a:buSzTx/>
                <a:buFont typeface="Arial" pitchFamily="34" charset="0"/>
                <a:buNone/>
                <a:defRPr/>
              </a:pPr>
              <a:endParaRPr kumimoji="0" lang="zh-CN" altLang="en-US" sz="1800" b="0" i="0" u="none" strike="noStrike" kern="0" cap="none" spc="0" normalizeH="0" baseline="0" noProof="0">
                <a:ln>
                  <a:noFill/>
                </a:ln>
                <a:solidFill>
                  <a:srgbClr val="000000"/>
                </a:solidFill>
                <a:effectLst/>
                <a:uLnTx/>
                <a:uFillTx/>
                <a:latin typeface="Calibri"/>
                <a:ea typeface="宋体" panose="02010600030101010101" pitchFamily="2" charset="-122"/>
              </a:endParaRPr>
            </a:p>
          </p:txBody>
        </p:sp>
        <p:sp>
          <p:nvSpPr>
            <p:cNvPr id="8" name="文本框 12"/>
            <p:cNvSpPr txBox="1">
              <a:spLocks noChangeArrowheads="1"/>
            </p:cNvSpPr>
            <p:nvPr/>
          </p:nvSpPr>
          <p:spPr bwMode="auto">
            <a:xfrm>
              <a:off x="-680653" y="98153"/>
              <a:ext cx="9274129"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2pPr marL="742950" indent="-285750"/>
            </a:lstStyle>
            <a:p>
              <a:pPr algn="ctr" fontAlgn="base">
                <a:spcBef>
                  <a:spcPct val="0"/>
                </a:spcBef>
                <a:spcAft>
                  <a:spcPct val="0"/>
                </a:spcAft>
              </a:pPr>
              <a:r>
                <a:rPr lang="zh-CN" altLang="en-US" sz="3200" b="1">
                  <a:solidFill>
                    <a:schemeClr val="bg1"/>
                  </a:solidFill>
                  <a:latin typeface="汉仪昌黎宋刻本(精修版)W" panose="00020600040101010101" pitchFamily="18" charset="-122"/>
                  <a:ea typeface="汉仪昌黎宋刻本(精修版)W" panose="00020600040101010101" pitchFamily="18" charset="-122"/>
                </a:rPr>
                <a:t>一、一种趋势：</a:t>
              </a:r>
              <a:r>
                <a:rPr lang="zh-CN" altLang="en-US" sz="3200">
                  <a:solidFill>
                    <a:schemeClr val="bg1"/>
                  </a:solidFill>
                  <a:latin typeface="汉仪昌黎宋刻本(精修版)W" panose="00020600040101010101" pitchFamily="18" charset="-122"/>
                  <a:ea typeface="汉仪昌黎宋刻本(精修版)W" panose="00020600040101010101" pitchFamily="18" charset="-122"/>
                </a:rPr>
                <a:t>西方文官制度出现的</a:t>
              </a:r>
              <a:r>
                <a:rPr lang="zh-CN" altLang="en-US" sz="3200">
                  <a:solidFill>
                    <a:srgbClr val="FFC000"/>
                  </a:solidFill>
                  <a:latin typeface="汉仪昌黎宋刻本(精修版)W" panose="00020600040101010101" pitchFamily="18" charset="-122"/>
                  <a:ea typeface="汉仪昌黎宋刻本(精修版)W" panose="00020600040101010101" pitchFamily="18" charset="-122"/>
                </a:rPr>
                <a:t>背景</a:t>
              </a:r>
            </a:p>
            <a:p>
              <a:pPr algn="ctr" defTabSz="914400" fontAlgn="base">
                <a:spcBef>
                  <a:spcPct val="0"/>
                </a:spcBef>
                <a:spcAft>
                  <a:spcPct val="0"/>
                </a:spcAft>
                <a:buFont typeface="Arial" pitchFamily="34" charset="0"/>
                <a:buNone/>
              </a:pPr>
              <a:endParaRPr lang="zh-CN" altLang="en-US" sz="3200" b="1">
                <a:solidFill>
                  <a:schemeClr val="bg1"/>
                </a:solidFill>
                <a:latin typeface="汉仪昌黎宋刻本(精修版)W" panose="00020600040101010101" pitchFamily="18" charset="-122"/>
                <a:ea typeface="汉仪昌黎宋刻本(精修版)W" panose="00020600040101010101" pitchFamily="18" charset="-122"/>
              </a:endParaRPr>
            </a:p>
          </p:txBody>
        </p:sp>
        <p:cxnSp>
          <p:nvCxnSpPr>
            <p:cNvPr id="9" name="直接连接符 8"/>
            <p:cNvCxnSpPr>
              <a:stCxn id="7" idx="3"/>
            </p:cNvCxnSpPr>
            <p:nvPr/>
          </p:nvCxnSpPr>
          <p:spPr>
            <a:xfrm flipV="1">
              <a:off x="391977" y="636762"/>
              <a:ext cx="7333770" cy="23202"/>
            </a:xfrm>
            <a:prstGeom prst="line">
              <a:avLst/>
            </a:prstGeom>
            <a:ln w="19050">
              <a:prstDash val="solid"/>
            </a:ln>
          </p:spPr>
          <p:style>
            <a:lnRef idx="1">
              <a:schemeClr val="accent4"/>
            </a:lnRef>
            <a:fillRef idx="0">
              <a:schemeClr val="accent4"/>
            </a:fillRef>
            <a:effectRef idx="0">
              <a:schemeClr val="accent4"/>
            </a:effectRef>
            <a:fontRef idx="minor">
              <a:schemeClr val="tx1"/>
            </a:fontRef>
          </p:style>
        </p:cxn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7" name="矩形 16"/>
          <p:cNvSpPr/>
          <p:nvPr/>
        </p:nvSpPr>
        <p:spPr>
          <a:xfrm>
            <a:off x="3674047" y="3321701"/>
            <a:ext cx="7748822" cy="2062103"/>
          </a:xfrm>
          <a:prstGeom prst="rect">
            <a:avLst/>
          </a:prstGeom>
        </p:spPr>
        <p:txBody>
          <a:bodyPr wrap="square">
            <a:spAutoFit/>
          </a:bodyPr>
          <a:lstStyle/>
          <a:p>
            <a:pPr algn="just"/>
            <a:r>
              <a:rPr lang="zh-CN" altLang="en-US" sz="2400" b="1">
                <a:solidFill>
                  <a:schemeClr val="bg1"/>
                </a:solidFill>
                <a:latin typeface="华文仿宋" panose="02010600040101010101" pitchFamily="2" charset="-122"/>
                <a:ea typeface="华文仿宋" panose="02010600040101010101" pitchFamily="2" charset="-122"/>
                <a:cs typeface="楷体" panose="02010609060101010101" pitchFamily="49" charset="-122"/>
              </a:rPr>
              <a:t>          中古时期，西欧社会管理主要依靠</a:t>
            </a:r>
            <a:r>
              <a:rPr lang="zh-CN" altLang="en-US" sz="2800" b="1">
                <a:solidFill>
                  <a:srgbClr val="FFC000"/>
                </a:solidFill>
                <a:latin typeface="华文仿宋" panose="02010600040101010101" pitchFamily="2" charset="-122"/>
                <a:ea typeface="华文仿宋" panose="02010600040101010101" pitchFamily="2" charset="-122"/>
                <a:cs typeface="楷体" panose="02010609060101010101" pitchFamily="49" charset="-122"/>
              </a:rPr>
              <a:t>教士和封建领主</a:t>
            </a:r>
            <a:r>
              <a:rPr lang="zh-CN" altLang="en-US" sz="2400" b="1">
                <a:solidFill>
                  <a:schemeClr val="bg1"/>
                </a:solidFill>
                <a:latin typeface="华文仿宋" panose="02010600040101010101" pitchFamily="2" charset="-122"/>
                <a:ea typeface="华文仿宋" panose="02010600040101010101" pitchFamily="2" charset="-122"/>
                <a:cs typeface="楷体" panose="02010609060101010101" pitchFamily="49" charset="-122"/>
              </a:rPr>
              <a:t>。</a:t>
            </a:r>
            <a:r>
              <a:rPr lang="zh-CN" altLang="en-US" sz="2400" b="1">
                <a:solidFill>
                  <a:schemeClr val="bg1"/>
                </a:solidFill>
                <a:latin typeface="华文仿宋" panose="02010600040101010101" pitchFamily="2" charset="-122"/>
                <a:ea typeface="华文仿宋" panose="02010600040101010101" pitchFamily="2" charset="-122"/>
              </a:rPr>
              <a:t>君主和贵族将</a:t>
            </a:r>
            <a:r>
              <a:rPr lang="zh-CN" altLang="en-US" sz="2400" b="1">
                <a:solidFill>
                  <a:schemeClr val="bg1"/>
                </a:solidFill>
                <a:latin typeface="华文仿宋" panose="02010600040101010101" pitchFamily="2" charset="-122"/>
                <a:ea typeface="华文仿宋" panose="02010600040101010101" pitchFamily="2" charset="-122"/>
                <a:cs typeface="楷体" panose="02010609060101010101" pitchFamily="49" charset="-122"/>
              </a:rPr>
              <a:t>宫廷及政府官职授予其信任的贵族。</a:t>
            </a:r>
            <a:r>
              <a:rPr lang="zh-CN" altLang="en-US" sz="2400" b="1">
                <a:solidFill>
                  <a:schemeClr val="bg1"/>
                </a:solidFill>
                <a:latin typeface="华文仿宋" panose="02010600040101010101" pitchFamily="2" charset="-122"/>
                <a:ea typeface="华文仿宋" panose="02010600040101010101" pitchFamily="2" charset="-122"/>
              </a:rPr>
              <a:t>它是封建君主制度下普遍存在的一种任官现象。在君主制度下，官职、爵位是君主的私产，君主掌握着任用官职的权力，可以凭自己的主观好恶任用下属官吏。</a:t>
            </a:r>
            <a:endParaRPr lang="en-US" altLang="zh-CN" sz="2400" b="1">
              <a:solidFill>
                <a:schemeClr val="bg1"/>
              </a:solidFill>
              <a:latin typeface="华文仿宋" panose="02010600040101010101" pitchFamily="2" charset="-122"/>
              <a:ea typeface="华文仿宋" panose="02010600040101010101" pitchFamily="2" charset="-122"/>
            </a:endParaRPr>
          </a:p>
        </p:txBody>
      </p:sp>
      <p:sp>
        <p:nvSpPr>
          <p:cNvPr id="19" name="TextBox 18"/>
          <p:cNvSpPr txBox="1"/>
          <p:nvPr/>
        </p:nvSpPr>
        <p:spPr>
          <a:xfrm>
            <a:off x="4310" y="1563076"/>
            <a:ext cx="4022255" cy="523220"/>
          </a:xfrm>
          <a:prstGeom prst="rect">
            <a:avLst/>
          </a:prstGeom>
          <a:solidFill>
            <a:schemeClr val="accent1">
              <a:lumMod val="50000"/>
            </a:schemeClr>
          </a:solidFill>
        </p:spPr>
        <p:txBody>
          <a:bodyPr wrap="none" rtlCol="0">
            <a:spAutoFit/>
          </a:bodyPr>
          <a:lstStyle/>
          <a:p>
            <a:r>
              <a:rPr lang="en-US" altLang="zh-CN" sz="2800" b="1">
                <a:solidFill>
                  <a:srgbClr val="FFFF00"/>
                </a:solidFill>
                <a:latin typeface="华文仿宋" panose="02010600040101010101" pitchFamily="2" charset="-122"/>
                <a:ea typeface="华文仿宋" panose="02010600040101010101" pitchFamily="2" charset="-122"/>
              </a:rPr>
              <a:t>1.</a:t>
            </a:r>
            <a:r>
              <a:rPr lang="zh-CN" altLang="en-US" sz="2800" b="1">
                <a:solidFill>
                  <a:srgbClr val="FFFF00"/>
                </a:solidFill>
                <a:latin typeface="华文仿宋" panose="02010600040101010101" pitchFamily="2" charset="-122"/>
                <a:ea typeface="华文仿宋" panose="02010600040101010101" pitchFamily="2" charset="-122"/>
              </a:rPr>
              <a:t>中古时期</a:t>
            </a:r>
            <a:r>
              <a:rPr lang="en-US" altLang="zh-CN" sz="2800" b="1">
                <a:solidFill>
                  <a:srgbClr val="FFFF00"/>
                </a:solidFill>
                <a:latin typeface="华文仿宋" panose="02010600040101010101" pitchFamily="2" charset="-122"/>
                <a:ea typeface="华文仿宋" panose="02010600040101010101" pitchFamily="2" charset="-122"/>
              </a:rPr>
              <a:t>—</a:t>
            </a:r>
            <a:r>
              <a:rPr lang="zh-CN" altLang="en-US" sz="2800" b="1">
                <a:solidFill>
                  <a:srgbClr val="FFFF00"/>
                </a:solidFill>
                <a:latin typeface="华文仿宋" panose="02010600040101010101" pitchFamily="2" charset="-122"/>
                <a:ea typeface="华文仿宋" panose="02010600040101010101" pitchFamily="2" charset="-122"/>
              </a:rPr>
              <a:t>恩赐官爵制</a:t>
            </a:r>
          </a:p>
        </p:txBody>
      </p:sp>
      <p:sp>
        <p:nvSpPr>
          <p:cNvPr id="25" name="TextBox 24"/>
          <p:cNvSpPr txBox="1"/>
          <p:nvPr/>
        </p:nvSpPr>
        <p:spPr>
          <a:xfrm>
            <a:off x="5446276" y="2139835"/>
            <a:ext cx="5976593" cy="523220"/>
          </a:xfrm>
          <a:prstGeom prst="rect">
            <a:avLst/>
          </a:prstGeom>
          <a:solidFill>
            <a:srgbClr val="FFC000">
              <a:alpha val="80000"/>
            </a:srgbClr>
          </a:solidFill>
        </p:spPr>
        <p:txBody>
          <a:bodyPr wrap="square" rtlCol="0">
            <a:spAutoFit/>
          </a:bodyPr>
          <a:lstStyle/>
          <a:p>
            <a:r>
              <a:rPr lang="zh-CN" altLang="en-US" sz="2800" b="1">
                <a:solidFill>
                  <a:schemeClr val="bg1"/>
                </a:solidFill>
                <a:latin typeface="华文仿宋" panose="02010600040101010101" pitchFamily="2" charset="-122"/>
                <a:ea typeface="华文仿宋" panose="02010600040101010101" pitchFamily="2" charset="-122"/>
              </a:rPr>
              <a:t>社会特征</a:t>
            </a:r>
            <a:r>
              <a:rPr lang="en-US" altLang="zh-CN" sz="2800" b="1">
                <a:solidFill>
                  <a:schemeClr val="bg1"/>
                </a:solidFill>
                <a:latin typeface="华文仿宋" panose="02010600040101010101" pitchFamily="2" charset="-122"/>
                <a:ea typeface="华文仿宋" panose="02010600040101010101" pitchFamily="2" charset="-122"/>
              </a:rPr>
              <a:t>:</a:t>
            </a:r>
            <a:r>
              <a:rPr lang="zh-CN" altLang="en-US" sz="2800" b="1">
                <a:solidFill>
                  <a:schemeClr val="bg1"/>
                </a:solidFill>
                <a:latin typeface="华文仿宋" panose="02010600040101010101" pitchFamily="2" charset="-122"/>
                <a:ea typeface="华文仿宋" panose="02010600040101010101" pitchFamily="2" charset="-122"/>
              </a:rPr>
              <a:t>封君封臣、王权与教权并立</a:t>
            </a:r>
          </a:p>
        </p:txBody>
      </p:sp>
      <p:sp>
        <p:nvSpPr>
          <p:cNvPr id="26" name="TextBox 25"/>
          <p:cNvSpPr txBox="1"/>
          <p:nvPr/>
        </p:nvSpPr>
        <p:spPr>
          <a:xfrm>
            <a:off x="4310" y="816914"/>
            <a:ext cx="3057247" cy="523220"/>
          </a:xfrm>
          <a:prstGeom prst="rect">
            <a:avLst/>
          </a:prstGeom>
          <a:noFill/>
        </p:spPr>
        <p:txBody>
          <a:bodyPr wrap="none" rtlCol="0">
            <a:spAutoFit/>
          </a:bodyPr>
          <a:lstStyle/>
          <a:p>
            <a:r>
              <a:rPr lang="zh-CN" altLang="en-US" sz="2800" b="1">
                <a:solidFill>
                  <a:schemeClr val="bg1"/>
                </a:solidFill>
                <a:latin typeface="仿宋_GB2312" panose="02010609030101010101" pitchFamily="49" charset="-122"/>
                <a:ea typeface="仿宋_GB2312" panose="02010609030101010101" pitchFamily="49" charset="-122"/>
              </a:rPr>
              <a:t>西方传统选官制度</a:t>
            </a:r>
          </a:p>
        </p:txBody>
      </p:sp>
      <p:grpSp>
        <p:nvGrpSpPr>
          <p:cNvPr id="27" name="组合 26"/>
          <p:cNvGrpSpPr/>
          <p:nvPr/>
        </p:nvGrpSpPr>
        <p:grpSpPr>
          <a:xfrm>
            <a:off x="-857942" y="31094"/>
            <a:ext cx="9274129" cy="1134946"/>
            <a:chOff x="-680653" y="40425"/>
            <a:chExt cx="9274129" cy="1134946"/>
          </a:xfrm>
        </p:grpSpPr>
        <p:sp>
          <p:nvSpPr>
            <p:cNvPr id="28" name="任意多边形 9"/>
            <p:cNvSpPr/>
            <p:nvPr/>
          </p:nvSpPr>
          <p:spPr bwMode="auto">
            <a:xfrm rot="490566">
              <a:off x="179396" y="40425"/>
              <a:ext cx="619125" cy="630237"/>
            </a:xfrm>
            <a:custGeom>
              <a:gdLst>
                <a:gd name="T0" fmla="*/ 318220 w 619265"/>
                <a:gd name="T1" fmla="*/ 0 h 630260"/>
                <a:gd name="T2" fmla="*/ 611433 w 619265"/>
                <a:gd name="T3" fmla="*/ 194354 h 630260"/>
                <a:gd name="T4" fmla="*/ 619265 w 619265"/>
                <a:gd name="T5" fmla="*/ 219585 h 630260"/>
                <a:gd name="T6" fmla="*/ 256918 w 619265"/>
                <a:gd name="T7" fmla="*/ 630260 h 630260"/>
                <a:gd name="T8" fmla="*/ 254088 w 619265"/>
                <a:gd name="T9" fmla="*/ 629975 h 630260"/>
                <a:gd name="T10" fmla="*/ 0 w 619265"/>
                <a:gd name="T11" fmla="*/ 318220 h 630260"/>
                <a:gd name="T12" fmla="*/ 318220 w 619265"/>
                <a:gd name="T13" fmla="*/ 0 h 630260"/>
              </a:gdLst>
              <a:cxnLst>
                <a:cxn ang="0">
                  <a:pos x="T0" y="T1"/>
                </a:cxn>
                <a:cxn ang="0">
                  <a:pos x="T2" y="T3"/>
                </a:cxn>
                <a:cxn ang="0">
                  <a:pos x="T4" y="T5"/>
                </a:cxn>
                <a:cxn ang="0">
                  <a:pos x="T6" y="T7"/>
                </a:cxn>
                <a:cxn ang="0">
                  <a:pos x="T8" y="T9"/>
                </a:cxn>
                <a:cxn ang="0">
                  <a:pos x="T10" y="T11"/>
                </a:cxn>
                <a:cxn ang="0">
                  <a:pos x="T12" y="T13"/>
                </a:cxn>
              </a:cxnLst>
              <a:rect l="0" t="0" r="r" b="b"/>
              <a:pathLst>
                <a:path w="619265" h="630260">
                  <a:moveTo>
                    <a:pt x="318220" y="0"/>
                  </a:moveTo>
                  <a:cubicBezTo>
                    <a:pt x="450031" y="0"/>
                    <a:pt x="563124" y="80141"/>
                    <a:pt x="611433" y="194354"/>
                  </a:cubicBezTo>
                  <a:lnTo>
                    <a:pt x="619265" y="219585"/>
                  </a:lnTo>
                  <a:lnTo>
                    <a:pt x="256918" y="630260"/>
                  </a:lnTo>
                  <a:lnTo>
                    <a:pt x="254088" y="629975"/>
                  </a:lnTo>
                  <a:cubicBezTo>
                    <a:pt x="109080" y="600302"/>
                    <a:pt x="0" y="472000"/>
                    <a:pt x="0" y="318220"/>
                  </a:cubicBezTo>
                  <a:cubicBezTo>
                    <a:pt x="0" y="142472"/>
                    <a:pt x="142472" y="0"/>
                    <a:pt x="318220" y="0"/>
                  </a:cubicBezTo>
                  <a:close/>
                </a:path>
              </a:pathLst>
            </a:custGeom>
            <a:solidFill>
              <a:srgbClr val="FFC000">
                <a:alpha val="89999"/>
              </a:srgbClr>
            </a:solidFill>
            <a:ln>
              <a:noFill/>
            </a:ln>
          </p:spPr>
          <p:txBody>
            <a:bodyPr anchor="ctr"/>
            <a:lstStyle/>
            <a:p>
              <a:pPr marL="0" marR="0" lvl="0" indent="0" defTabSz="914400" eaLnBrk="0" fontAlgn="base" latinLnBrk="0" hangingPunct="0">
                <a:lnSpc>
                  <a:spcPct val="100000"/>
                </a:lnSpc>
                <a:spcBef>
                  <a:spcPct val="0"/>
                </a:spcBef>
                <a:spcAft>
                  <a:spcPct val="0"/>
                </a:spcAft>
                <a:buClrTx/>
                <a:buSzTx/>
                <a:buFont typeface="Arial" pitchFamily="34" charset="0"/>
                <a:buNone/>
                <a:defRPr/>
              </a:pPr>
              <a:endParaRPr kumimoji="0" lang="zh-CN" altLang="en-US" sz="1800" b="0" i="0" u="none" strike="noStrike" kern="0" cap="none" spc="0" normalizeH="0" baseline="0" noProof="0">
                <a:ln>
                  <a:noFill/>
                </a:ln>
                <a:solidFill>
                  <a:srgbClr val="000000"/>
                </a:solidFill>
                <a:effectLst/>
                <a:uLnTx/>
                <a:uFillTx/>
                <a:latin typeface="Calibri"/>
                <a:ea typeface="宋体" panose="02010600030101010101" pitchFamily="2" charset="-122"/>
              </a:endParaRPr>
            </a:p>
          </p:txBody>
        </p:sp>
        <p:sp>
          <p:nvSpPr>
            <p:cNvPr id="29" name="文本框 12"/>
            <p:cNvSpPr txBox="1">
              <a:spLocks noChangeArrowheads="1"/>
            </p:cNvSpPr>
            <p:nvPr/>
          </p:nvSpPr>
          <p:spPr bwMode="auto">
            <a:xfrm>
              <a:off x="-680653" y="98153"/>
              <a:ext cx="9274129"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2pPr marL="742950" indent="-285750"/>
            </a:lstStyle>
            <a:p>
              <a:pPr algn="ctr" fontAlgn="base">
                <a:spcBef>
                  <a:spcPct val="0"/>
                </a:spcBef>
                <a:spcAft>
                  <a:spcPct val="0"/>
                </a:spcAft>
              </a:pPr>
              <a:r>
                <a:rPr lang="zh-CN" altLang="en-US" sz="3200" b="1">
                  <a:solidFill>
                    <a:schemeClr val="bg1"/>
                  </a:solidFill>
                  <a:latin typeface="汉仪昌黎宋刻本(精修版)W" panose="00020600040101010101" pitchFamily="18" charset="-122"/>
                  <a:ea typeface="汉仪昌黎宋刻本(精修版)W" panose="00020600040101010101" pitchFamily="18" charset="-122"/>
                </a:rPr>
                <a:t>一、一种趋势：</a:t>
              </a:r>
              <a:r>
                <a:rPr lang="zh-CN" altLang="en-US" sz="3200">
                  <a:solidFill>
                    <a:schemeClr val="bg1"/>
                  </a:solidFill>
                  <a:latin typeface="汉仪昌黎宋刻本(精修版)W" panose="00020600040101010101" pitchFamily="18" charset="-122"/>
                  <a:ea typeface="汉仪昌黎宋刻本(精修版)W" panose="00020600040101010101" pitchFamily="18" charset="-122"/>
                </a:rPr>
                <a:t>西方文官制度出现的</a:t>
              </a:r>
              <a:r>
                <a:rPr lang="zh-CN" altLang="en-US" sz="3200">
                  <a:solidFill>
                    <a:srgbClr val="FFC000"/>
                  </a:solidFill>
                  <a:latin typeface="汉仪昌黎宋刻本(精修版)W" panose="00020600040101010101" pitchFamily="18" charset="-122"/>
                  <a:ea typeface="汉仪昌黎宋刻本(精修版)W" panose="00020600040101010101" pitchFamily="18" charset="-122"/>
                </a:rPr>
                <a:t>背景</a:t>
              </a:r>
            </a:p>
            <a:p>
              <a:pPr algn="ctr" defTabSz="914400" fontAlgn="base">
                <a:spcBef>
                  <a:spcPct val="0"/>
                </a:spcBef>
                <a:spcAft>
                  <a:spcPct val="0"/>
                </a:spcAft>
                <a:buFont typeface="Arial" pitchFamily="34" charset="0"/>
                <a:buNone/>
              </a:pPr>
              <a:endParaRPr lang="zh-CN" altLang="en-US" sz="3200" b="1">
                <a:solidFill>
                  <a:schemeClr val="bg1"/>
                </a:solidFill>
                <a:latin typeface="汉仪昌黎宋刻本(精修版)W" panose="00020600040101010101" pitchFamily="18" charset="-122"/>
                <a:ea typeface="汉仪昌黎宋刻本(精修版)W" panose="00020600040101010101" pitchFamily="18" charset="-122"/>
              </a:endParaRPr>
            </a:p>
          </p:txBody>
        </p:sp>
        <p:cxnSp>
          <p:nvCxnSpPr>
            <p:cNvPr id="30" name="直接连接符 29"/>
            <p:cNvCxnSpPr>
              <a:stCxn id="28" idx="3"/>
            </p:cNvCxnSpPr>
            <p:nvPr/>
          </p:nvCxnSpPr>
          <p:spPr>
            <a:xfrm flipV="1">
              <a:off x="391977" y="636762"/>
              <a:ext cx="7333770" cy="23202"/>
            </a:xfrm>
            <a:prstGeom prst="line">
              <a:avLst/>
            </a:prstGeom>
            <a:ln w="19050">
              <a:prstDash val="solid"/>
            </a:ln>
          </p:spPr>
          <p:style>
            <a:lnRef idx="1">
              <a:schemeClr val="accent4"/>
            </a:lnRef>
            <a:fillRef idx="0">
              <a:schemeClr val="accent4"/>
            </a:fillRef>
            <a:effectRef idx="0">
              <a:schemeClr val="accent4"/>
            </a:effectRef>
            <a:fontRef idx="minor">
              <a:schemeClr val="tx1"/>
            </a:fontRef>
          </p:style>
        </p:cxnSp>
      </p:grpSp>
      <p:sp>
        <p:nvSpPr>
          <p:cNvPr id="31" name="矩形 30"/>
          <p:cNvSpPr/>
          <p:nvPr/>
        </p:nvSpPr>
        <p:spPr>
          <a:xfrm>
            <a:off x="11016883" y="13633"/>
            <a:ext cx="1107996" cy="646331"/>
          </a:xfrm>
          <a:prstGeom prst="rect">
            <a:avLst/>
          </a:prstGeom>
        </p:spPr>
        <p:txBody>
          <a:bodyPr wrap="none">
            <a:spAutoFit/>
          </a:bodyPr>
          <a:lstStyle/>
          <a:p>
            <a:r>
              <a:rPr lang="zh-CN" altLang="en-US" sz="3600" b="1">
                <a:solidFill>
                  <a:schemeClr val="bg1"/>
                </a:solidFill>
                <a:latin typeface="华文仿宋" panose="02010600040101010101" pitchFamily="2" charset="-122"/>
                <a:ea typeface="华文仿宋" panose="02010600040101010101" pitchFamily="2" charset="-122"/>
              </a:rPr>
              <a:t>溯源</a:t>
            </a:r>
            <a:endParaRPr lang="en-US" altLang="zh-CN" sz="3600" b="1">
              <a:solidFill>
                <a:schemeClr val="bg1"/>
              </a:solidFill>
              <a:latin typeface="华文仿宋" panose="02010600040101010101" pitchFamily="2" charset="-122"/>
              <a:ea typeface="华文仿宋" panose="02010600040101010101" pitchFamily="2" charset="-122"/>
            </a:endParaRPr>
          </a:p>
        </p:txBody>
      </p:sp>
      <p:pic>
        <p:nvPicPr>
          <p:cNvPr id="33" name="图片 32"/>
          <p:cNvPicPr>
            <a:picLocks noChangeAspect="1"/>
          </p:cNvPicPr>
          <p:nvPr/>
        </p:nvPicPr>
        <p:blipFill>
          <a:blip r:embed="rId3">
            <a:extLst>
              <a:ext uri="{BEBA8EAE-BF5A-486C-A8C5-ECC9F3942E4B}">
                <a14:imgProps xmlns:a14="http://schemas.microsoft.com/office/drawing/2010/main">
                  <a14:imgLayer r:embed="rId2">
                    <a14:imgEffect>
                      <a14:backgroundRemoval t="10000" b="90000" l="10000" r="900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957229" y="2024740"/>
            <a:ext cx="4631276" cy="5658695"/>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3"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0" presetClass="entr" presetSubtype="0" fill="hold" grpId="1" nodeType="click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fade">
                                      <p:cBhvr>
                                        <p:cTn id="13" dur="500"/>
                                        <p:tgtEl>
                                          <p:spTgt spid="19"/>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500"/>
                                        <p:tgtEl>
                                          <p:spTgt spid="17"/>
                                        </p:tgtEl>
                                      </p:cBhvr>
                                    </p:animEffect>
                                  </p:childTnLst>
                                </p:cTn>
                              </p:par>
                              <p:par>
                                <p:cTn id="20" presetID="10" presetClass="entr" presetSubtype="0" fill="hold" nodeType="withEffect">
                                  <p:stCondLst>
                                    <p:cond delay="0"/>
                                  </p:stCondLst>
                                  <p:childTnLst>
                                    <p:set>
                                      <p:cBhvr>
                                        <p:cTn id="21" dur="1" fill="hold">
                                          <p:stCondLst>
                                            <p:cond delay="0"/>
                                          </p:stCondLst>
                                        </p:cTn>
                                        <p:tgtEl>
                                          <p:spTgt spid="33"/>
                                        </p:tgtEl>
                                        <p:attrNameLst>
                                          <p:attrName>style.visibility</p:attrName>
                                        </p:attrNameLst>
                                      </p:cBhvr>
                                      <p:to>
                                        <p:strVal val="visible"/>
                                      </p:to>
                                    </p:set>
                                    <p:animEffect transition="in" filter="fade">
                                      <p:cBhvr>
                                        <p:cTn id="22" dur="500"/>
                                        <p:tgtEl>
                                          <p:spTgt spid="33"/>
                                        </p:tgtEl>
                                      </p:cBhvr>
                                    </p:animEffect>
                                  </p:childTnLst>
                                </p:cTn>
                              </p:par>
                            </p:childTnLst>
                          </p:cTn>
                        </p:par>
                      </p:childTnLst>
                    </p:cTn>
                  </p:par>
                  <p:par>
                    <p:cTn id="23" fill="hold" nodeType="clickPar">
                      <p:stCondLst>
                        <p:cond delay="indefinite"/>
                      </p:stCondLst>
                      <p:childTnLst>
                        <p:par>
                          <p:cTn id="24" fill="hold" nodeType="withGroup">
                            <p:stCondLst>
                              <p:cond delay="indefinite"/>
                            </p:stCondLst>
                          </p:cTn>
                        </p:par>
                        <p:par>
                          <p:cTn id="25" fill="hold" nodeType="afterGroup">
                            <p:stCondLst>
                              <p:cond delay="0"/>
                            </p:stCondLst>
                            <p:childTnLst>
                              <p:par>
                                <p:cTn id="26" presetID="10" presetClass="entr" presetSubtype="0" fill="hold" grpId="2" nodeType="click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fade">
                                      <p:cBhvr>
                                        <p:cTn id="28"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9" grpId="1"/>
      <p:bldP spid="25" grpId="2"/>
      <p:bldP spid="26" grpId="3"/>
    </p:bldLst>
  </p:timing>
</p:sld>
</file>

<file path=ppt/slides/slide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9" name="TextBox 18"/>
          <p:cNvSpPr txBox="1"/>
          <p:nvPr/>
        </p:nvSpPr>
        <p:spPr>
          <a:xfrm>
            <a:off x="4310" y="1563076"/>
            <a:ext cx="4171335" cy="523220"/>
          </a:xfrm>
          <a:prstGeom prst="rect">
            <a:avLst/>
          </a:prstGeom>
          <a:solidFill>
            <a:schemeClr val="accent1">
              <a:lumMod val="50000"/>
            </a:schemeClr>
          </a:solidFill>
        </p:spPr>
        <p:txBody>
          <a:bodyPr wrap="none" rtlCol="0">
            <a:spAutoFit/>
          </a:bodyPr>
          <a:lstStyle/>
          <a:p>
            <a:r>
              <a:rPr lang="en-US" altLang="zh-CN" sz="2800" b="1">
                <a:solidFill>
                  <a:srgbClr val="FFFF00"/>
                </a:solidFill>
                <a:latin typeface="华文仿宋" panose="02010600040101010101" pitchFamily="2" charset="-122"/>
                <a:ea typeface="华文仿宋" panose="02010600040101010101" pitchFamily="2" charset="-122"/>
              </a:rPr>
              <a:t>2.</a:t>
            </a:r>
            <a:r>
              <a:rPr lang="en-US" altLang="zh-CN" sz="2800">
                <a:solidFill>
                  <a:schemeClr val="bg1"/>
                </a:solidFill>
              </a:rPr>
              <a:t> </a:t>
            </a:r>
            <a:r>
              <a:rPr lang="en-US" altLang="zh-CN" sz="2800" b="1">
                <a:solidFill>
                  <a:srgbClr val="FFFF00"/>
                </a:solidFill>
                <a:latin typeface="华文仿宋" panose="02010600040101010101" pitchFamily="2" charset="-122"/>
                <a:ea typeface="华文仿宋" panose="02010600040101010101" pitchFamily="2" charset="-122"/>
              </a:rPr>
              <a:t>17-18</a:t>
            </a:r>
            <a:r>
              <a:rPr lang="zh-CN" altLang="en-US" sz="2800" b="1">
                <a:solidFill>
                  <a:srgbClr val="FFFF00"/>
                </a:solidFill>
                <a:latin typeface="华文仿宋" panose="02010600040101010101" pitchFamily="2" charset="-122"/>
                <a:ea typeface="华文仿宋" panose="02010600040101010101" pitchFamily="2" charset="-122"/>
              </a:rPr>
              <a:t>世纪</a:t>
            </a:r>
            <a:r>
              <a:rPr lang="en-US" altLang="zh-CN" sz="2800" b="1">
                <a:solidFill>
                  <a:srgbClr val="FFFF00"/>
                </a:solidFill>
                <a:latin typeface="华文仿宋" panose="02010600040101010101" pitchFamily="2" charset="-122"/>
                <a:ea typeface="华文仿宋" panose="02010600040101010101" pitchFamily="2" charset="-122"/>
              </a:rPr>
              <a:t>—</a:t>
            </a:r>
            <a:r>
              <a:rPr lang="zh-CN" altLang="en-US" sz="2800" b="1">
                <a:solidFill>
                  <a:srgbClr val="FFFF00"/>
                </a:solidFill>
                <a:latin typeface="华文仿宋" panose="02010600040101010101" pitchFamily="2" charset="-122"/>
                <a:ea typeface="华文仿宋" panose="02010600040101010101" pitchFamily="2" charset="-122"/>
              </a:rPr>
              <a:t>个人恩惠制</a:t>
            </a:r>
          </a:p>
        </p:txBody>
      </p:sp>
      <p:sp>
        <p:nvSpPr>
          <p:cNvPr id="20" name="TextBox 19"/>
          <p:cNvSpPr txBox="1"/>
          <p:nvPr/>
        </p:nvSpPr>
        <p:spPr>
          <a:xfrm>
            <a:off x="61256" y="2745577"/>
            <a:ext cx="12245660" cy="461665"/>
          </a:xfrm>
          <a:prstGeom prst="rect">
            <a:avLst/>
          </a:prstGeom>
          <a:noFill/>
        </p:spPr>
        <p:txBody>
          <a:bodyPr wrap="none" rtlCol="0">
            <a:spAutoFit/>
          </a:bodyPr>
          <a:lstStyle/>
          <a:p>
            <a:r>
              <a:rPr lang="zh-CN" altLang="en-US" sz="2400" b="1">
                <a:solidFill>
                  <a:schemeClr val="bg1"/>
                </a:solidFill>
                <a:latin typeface="华文仿宋" panose="02010600040101010101" pitchFamily="2" charset="-122"/>
                <a:ea typeface="华文仿宋" panose="02010600040101010101" pitchFamily="2" charset="-122"/>
              </a:rPr>
              <a:t>    早期西方资产阶级权贵的个人恩惠制时 期 </a:t>
            </a:r>
            <a:r>
              <a:rPr lang="en-US" altLang="zh-CN" sz="2400" b="1">
                <a:solidFill>
                  <a:schemeClr val="bg1"/>
                </a:solidFill>
                <a:latin typeface="华文仿宋" panose="02010600040101010101" pitchFamily="2" charset="-122"/>
                <a:ea typeface="华文仿宋" panose="02010600040101010101" pitchFamily="2" charset="-122"/>
              </a:rPr>
              <a:t>, 统治集团将官职作为礼品或商品,私相授受</a:t>
            </a:r>
            <a:r>
              <a:rPr lang="zh-CN" altLang="en-US" sz="2400" b="1">
                <a:solidFill>
                  <a:schemeClr val="bg1"/>
                </a:solidFill>
                <a:latin typeface="华文仿宋" panose="02010600040101010101" pitchFamily="2" charset="-122"/>
                <a:ea typeface="华文仿宋" panose="02010600040101010101" pitchFamily="2" charset="-122"/>
              </a:rPr>
              <a:t>。</a:t>
            </a:r>
            <a:endParaRPr lang="en-US" altLang="en-US" sz="2400" b="1">
              <a:solidFill>
                <a:schemeClr val="bg1"/>
              </a:solidFill>
              <a:latin typeface="华文仿宋" panose="02010600040101010101" pitchFamily="2" charset="-122"/>
              <a:ea typeface="华文仿宋" panose="02010600040101010101" pitchFamily="2" charset="-122"/>
            </a:endParaRPr>
          </a:p>
        </p:txBody>
      </p:sp>
      <p:sp>
        <p:nvSpPr>
          <p:cNvPr id="22" name="矩形 21"/>
          <p:cNvSpPr/>
          <p:nvPr/>
        </p:nvSpPr>
        <p:spPr>
          <a:xfrm>
            <a:off x="-22521" y="4081376"/>
            <a:ext cx="12191999" cy="1107996"/>
          </a:xfrm>
          <a:prstGeom prst="rect">
            <a:avLst/>
          </a:prstGeom>
        </p:spPr>
        <p:txBody>
          <a:bodyPr wrap="square">
            <a:spAutoFit/>
          </a:bodyPr>
          <a:lstStyle/>
          <a:p>
            <a:endParaRPr lang="en-US" altLang="zh-CN" b="1">
              <a:solidFill>
                <a:schemeClr val="bg1"/>
              </a:solidFill>
              <a:latin typeface="宋体" pitchFamily="2" charset="-122"/>
              <a:ea typeface="宋体" panose="02010600030101010101" pitchFamily="2" charset="-122"/>
              <a:cs typeface="宋体" panose="02010600030101010101" pitchFamily="2" charset="-122"/>
            </a:endParaRPr>
          </a:p>
          <a:p>
            <a:r>
              <a:rPr lang="zh-CN" altLang="en-US" sz="2400" b="1">
                <a:solidFill>
                  <a:schemeClr val="bg1"/>
                </a:solidFill>
                <a:latin typeface="华文仿宋" panose="02010600040101010101" pitchFamily="2" charset="-122"/>
                <a:ea typeface="华文仿宋" panose="02010600040101010101" pitchFamily="2" charset="-122"/>
              </a:rPr>
              <a:t>     西方国家执政党领袖把政府官职作为酬劳分配给在竞选中出过力的本党党员和个人亲信的任用制度。</a:t>
            </a:r>
            <a:endParaRPr lang="en-US" altLang="zh-CN" sz="2400" b="1">
              <a:solidFill>
                <a:schemeClr val="bg1"/>
              </a:solidFill>
              <a:latin typeface="华文仿宋" panose="02010600040101010101" pitchFamily="2" charset="-122"/>
              <a:ea typeface="华文仿宋" panose="02010600040101010101" pitchFamily="2" charset="-122"/>
            </a:endParaRPr>
          </a:p>
        </p:txBody>
      </p:sp>
      <p:sp>
        <p:nvSpPr>
          <p:cNvPr id="26" name="TextBox 25"/>
          <p:cNvSpPr txBox="1"/>
          <p:nvPr/>
        </p:nvSpPr>
        <p:spPr>
          <a:xfrm>
            <a:off x="4310" y="816914"/>
            <a:ext cx="3057247" cy="523220"/>
          </a:xfrm>
          <a:prstGeom prst="rect">
            <a:avLst/>
          </a:prstGeom>
          <a:noFill/>
        </p:spPr>
        <p:txBody>
          <a:bodyPr wrap="none" rtlCol="0">
            <a:spAutoFit/>
          </a:bodyPr>
          <a:lstStyle/>
          <a:p>
            <a:r>
              <a:rPr lang="zh-CN" altLang="en-US" sz="2800" b="1">
                <a:solidFill>
                  <a:schemeClr val="bg1"/>
                </a:solidFill>
                <a:latin typeface="仿宋_GB2312" panose="02010609030101010101" pitchFamily="49" charset="-122"/>
                <a:ea typeface="仿宋_GB2312" panose="02010609030101010101" pitchFamily="49" charset="-122"/>
              </a:rPr>
              <a:t>西方传统选官制度</a:t>
            </a:r>
          </a:p>
        </p:txBody>
      </p:sp>
      <p:grpSp>
        <p:nvGrpSpPr>
          <p:cNvPr id="27" name="组合 26"/>
          <p:cNvGrpSpPr/>
          <p:nvPr/>
        </p:nvGrpSpPr>
        <p:grpSpPr>
          <a:xfrm>
            <a:off x="-857942" y="31094"/>
            <a:ext cx="9274129" cy="1134946"/>
            <a:chOff x="-680653" y="40425"/>
            <a:chExt cx="9274129" cy="1134946"/>
          </a:xfrm>
        </p:grpSpPr>
        <p:sp>
          <p:nvSpPr>
            <p:cNvPr id="28" name="任意多边形 9"/>
            <p:cNvSpPr/>
            <p:nvPr/>
          </p:nvSpPr>
          <p:spPr bwMode="auto">
            <a:xfrm rot="490566">
              <a:off x="179396" y="40425"/>
              <a:ext cx="619125" cy="630237"/>
            </a:xfrm>
            <a:custGeom>
              <a:gdLst>
                <a:gd name="T0" fmla="*/ 318220 w 619265"/>
                <a:gd name="T1" fmla="*/ 0 h 630260"/>
                <a:gd name="T2" fmla="*/ 611433 w 619265"/>
                <a:gd name="T3" fmla="*/ 194354 h 630260"/>
                <a:gd name="T4" fmla="*/ 619265 w 619265"/>
                <a:gd name="T5" fmla="*/ 219585 h 630260"/>
                <a:gd name="T6" fmla="*/ 256918 w 619265"/>
                <a:gd name="T7" fmla="*/ 630260 h 630260"/>
                <a:gd name="T8" fmla="*/ 254088 w 619265"/>
                <a:gd name="T9" fmla="*/ 629975 h 630260"/>
                <a:gd name="T10" fmla="*/ 0 w 619265"/>
                <a:gd name="T11" fmla="*/ 318220 h 630260"/>
                <a:gd name="T12" fmla="*/ 318220 w 619265"/>
                <a:gd name="T13" fmla="*/ 0 h 630260"/>
              </a:gdLst>
              <a:cxnLst>
                <a:cxn ang="0">
                  <a:pos x="T0" y="T1"/>
                </a:cxn>
                <a:cxn ang="0">
                  <a:pos x="T2" y="T3"/>
                </a:cxn>
                <a:cxn ang="0">
                  <a:pos x="T4" y="T5"/>
                </a:cxn>
                <a:cxn ang="0">
                  <a:pos x="T6" y="T7"/>
                </a:cxn>
                <a:cxn ang="0">
                  <a:pos x="T8" y="T9"/>
                </a:cxn>
                <a:cxn ang="0">
                  <a:pos x="T10" y="T11"/>
                </a:cxn>
                <a:cxn ang="0">
                  <a:pos x="T12" y="T13"/>
                </a:cxn>
              </a:cxnLst>
              <a:rect l="0" t="0" r="r" b="b"/>
              <a:pathLst>
                <a:path w="619265" h="630260">
                  <a:moveTo>
                    <a:pt x="318220" y="0"/>
                  </a:moveTo>
                  <a:cubicBezTo>
                    <a:pt x="450031" y="0"/>
                    <a:pt x="563124" y="80141"/>
                    <a:pt x="611433" y="194354"/>
                  </a:cubicBezTo>
                  <a:lnTo>
                    <a:pt x="619265" y="219585"/>
                  </a:lnTo>
                  <a:lnTo>
                    <a:pt x="256918" y="630260"/>
                  </a:lnTo>
                  <a:lnTo>
                    <a:pt x="254088" y="629975"/>
                  </a:lnTo>
                  <a:cubicBezTo>
                    <a:pt x="109080" y="600302"/>
                    <a:pt x="0" y="472000"/>
                    <a:pt x="0" y="318220"/>
                  </a:cubicBezTo>
                  <a:cubicBezTo>
                    <a:pt x="0" y="142472"/>
                    <a:pt x="142472" y="0"/>
                    <a:pt x="318220" y="0"/>
                  </a:cubicBezTo>
                  <a:close/>
                </a:path>
              </a:pathLst>
            </a:custGeom>
            <a:solidFill>
              <a:srgbClr val="FFC000">
                <a:alpha val="89999"/>
              </a:srgbClr>
            </a:solidFill>
            <a:ln>
              <a:noFill/>
            </a:ln>
          </p:spPr>
          <p:txBody>
            <a:bodyPr anchor="ctr"/>
            <a:lstStyle/>
            <a:p>
              <a:pPr marL="0" marR="0" lvl="0" indent="0" defTabSz="914400" eaLnBrk="0" fontAlgn="base" latinLnBrk="0" hangingPunct="0">
                <a:lnSpc>
                  <a:spcPct val="100000"/>
                </a:lnSpc>
                <a:spcBef>
                  <a:spcPct val="0"/>
                </a:spcBef>
                <a:spcAft>
                  <a:spcPct val="0"/>
                </a:spcAft>
                <a:buClrTx/>
                <a:buSzTx/>
                <a:buFont typeface="Arial" pitchFamily="34" charset="0"/>
                <a:buNone/>
                <a:defRPr/>
              </a:pPr>
              <a:endParaRPr kumimoji="0" lang="zh-CN" altLang="en-US" sz="1800" b="0" i="0" u="none" strike="noStrike" kern="0" cap="none" spc="0" normalizeH="0" baseline="0" noProof="0">
                <a:ln>
                  <a:noFill/>
                </a:ln>
                <a:solidFill>
                  <a:srgbClr val="000000"/>
                </a:solidFill>
                <a:effectLst/>
                <a:uLnTx/>
                <a:uFillTx/>
                <a:latin typeface="Calibri"/>
                <a:ea typeface="宋体" panose="02010600030101010101" pitchFamily="2" charset="-122"/>
              </a:endParaRPr>
            </a:p>
          </p:txBody>
        </p:sp>
        <p:sp>
          <p:nvSpPr>
            <p:cNvPr id="29" name="文本框 12"/>
            <p:cNvSpPr txBox="1">
              <a:spLocks noChangeArrowheads="1"/>
            </p:cNvSpPr>
            <p:nvPr/>
          </p:nvSpPr>
          <p:spPr bwMode="auto">
            <a:xfrm>
              <a:off x="-680653" y="98153"/>
              <a:ext cx="9274129"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2pPr marL="742950" indent="-285750"/>
            </a:lstStyle>
            <a:p>
              <a:pPr algn="ctr" fontAlgn="base">
                <a:spcBef>
                  <a:spcPct val="0"/>
                </a:spcBef>
                <a:spcAft>
                  <a:spcPct val="0"/>
                </a:spcAft>
              </a:pPr>
              <a:r>
                <a:rPr lang="zh-CN" altLang="en-US" sz="3200" b="1">
                  <a:solidFill>
                    <a:schemeClr val="bg1"/>
                  </a:solidFill>
                  <a:latin typeface="汉仪昌黎宋刻本(精修版)W" panose="00020600040101010101" pitchFamily="18" charset="-122"/>
                  <a:ea typeface="汉仪昌黎宋刻本(精修版)W" panose="00020600040101010101" pitchFamily="18" charset="-122"/>
                </a:rPr>
                <a:t>一、一种趋势：</a:t>
              </a:r>
              <a:r>
                <a:rPr lang="zh-CN" altLang="en-US" sz="3200">
                  <a:solidFill>
                    <a:schemeClr val="bg1"/>
                  </a:solidFill>
                  <a:latin typeface="汉仪昌黎宋刻本(精修版)W" panose="00020600040101010101" pitchFamily="18" charset="-122"/>
                  <a:ea typeface="汉仪昌黎宋刻本(精修版)W" panose="00020600040101010101" pitchFamily="18" charset="-122"/>
                </a:rPr>
                <a:t>西方文官制度出现的</a:t>
              </a:r>
              <a:r>
                <a:rPr lang="zh-CN" altLang="en-US" sz="3200">
                  <a:solidFill>
                    <a:srgbClr val="FFC000"/>
                  </a:solidFill>
                  <a:latin typeface="汉仪昌黎宋刻本(精修版)W" panose="00020600040101010101" pitchFamily="18" charset="-122"/>
                  <a:ea typeface="汉仪昌黎宋刻本(精修版)W" panose="00020600040101010101" pitchFamily="18" charset="-122"/>
                </a:rPr>
                <a:t>背景</a:t>
              </a:r>
            </a:p>
            <a:p>
              <a:pPr algn="ctr" defTabSz="914400" fontAlgn="base">
                <a:spcBef>
                  <a:spcPct val="0"/>
                </a:spcBef>
                <a:spcAft>
                  <a:spcPct val="0"/>
                </a:spcAft>
                <a:buFont typeface="Arial" pitchFamily="34" charset="0"/>
                <a:buNone/>
              </a:pPr>
              <a:endParaRPr lang="zh-CN" altLang="en-US" sz="3200" b="1">
                <a:solidFill>
                  <a:schemeClr val="bg1"/>
                </a:solidFill>
                <a:latin typeface="汉仪昌黎宋刻本(精修版)W" panose="00020600040101010101" pitchFamily="18" charset="-122"/>
                <a:ea typeface="汉仪昌黎宋刻本(精修版)W" panose="00020600040101010101" pitchFamily="18" charset="-122"/>
              </a:endParaRPr>
            </a:p>
          </p:txBody>
        </p:sp>
        <p:cxnSp>
          <p:nvCxnSpPr>
            <p:cNvPr id="30" name="直接连接符 29"/>
            <p:cNvCxnSpPr>
              <a:stCxn id="28" idx="3"/>
            </p:cNvCxnSpPr>
            <p:nvPr/>
          </p:nvCxnSpPr>
          <p:spPr>
            <a:xfrm flipV="1">
              <a:off x="391977" y="636762"/>
              <a:ext cx="7333770" cy="23202"/>
            </a:xfrm>
            <a:prstGeom prst="line">
              <a:avLst/>
            </a:prstGeom>
            <a:ln w="19050">
              <a:prstDash val="solid"/>
            </a:ln>
          </p:spPr>
          <p:style>
            <a:lnRef idx="1">
              <a:schemeClr val="accent4"/>
            </a:lnRef>
            <a:fillRef idx="0">
              <a:schemeClr val="accent4"/>
            </a:fillRef>
            <a:effectRef idx="0">
              <a:schemeClr val="accent4"/>
            </a:effectRef>
            <a:fontRef idx="minor">
              <a:schemeClr val="tx1"/>
            </a:fontRef>
          </p:style>
        </p:cxnSp>
      </p:grpSp>
      <p:sp>
        <p:nvSpPr>
          <p:cNvPr id="31" name="矩形 30"/>
          <p:cNvSpPr/>
          <p:nvPr/>
        </p:nvSpPr>
        <p:spPr>
          <a:xfrm>
            <a:off x="11016883" y="13633"/>
            <a:ext cx="1107996" cy="646331"/>
          </a:xfrm>
          <a:prstGeom prst="rect">
            <a:avLst/>
          </a:prstGeom>
        </p:spPr>
        <p:txBody>
          <a:bodyPr wrap="none">
            <a:spAutoFit/>
          </a:bodyPr>
          <a:lstStyle/>
          <a:p>
            <a:r>
              <a:rPr lang="zh-CN" altLang="en-US" sz="3600" b="1">
                <a:solidFill>
                  <a:schemeClr val="bg1"/>
                </a:solidFill>
                <a:latin typeface="华文仿宋" panose="02010600040101010101" pitchFamily="2" charset="-122"/>
                <a:ea typeface="华文仿宋" panose="02010600040101010101" pitchFamily="2" charset="-122"/>
              </a:rPr>
              <a:t>溯源</a:t>
            </a:r>
            <a:endParaRPr lang="en-US" altLang="zh-CN" sz="3600" b="1">
              <a:solidFill>
                <a:schemeClr val="bg1"/>
              </a:solidFill>
              <a:latin typeface="华文仿宋" panose="02010600040101010101" pitchFamily="2" charset="-122"/>
              <a:ea typeface="华文仿宋" panose="02010600040101010101" pitchFamily="2" charset="-122"/>
            </a:endParaRPr>
          </a:p>
        </p:txBody>
      </p:sp>
      <p:sp>
        <p:nvSpPr>
          <p:cNvPr id="13" name="TextBox 12"/>
          <p:cNvSpPr txBox="1"/>
          <p:nvPr/>
        </p:nvSpPr>
        <p:spPr>
          <a:xfrm>
            <a:off x="5966927" y="1877880"/>
            <a:ext cx="6088753" cy="461665"/>
          </a:xfrm>
          <a:prstGeom prst="rect">
            <a:avLst/>
          </a:prstGeom>
          <a:solidFill>
            <a:srgbClr val="FFC000">
              <a:alpha val="80000"/>
            </a:srgbClr>
          </a:solidFill>
        </p:spPr>
        <p:txBody>
          <a:bodyPr wrap="square" rtlCol="0">
            <a:spAutoFit/>
          </a:bodyPr>
          <a:lstStyle/>
          <a:p>
            <a:r>
              <a:rPr lang="zh-CN" altLang="en-US" sz="2400" b="1">
                <a:solidFill>
                  <a:schemeClr val="bg1"/>
                </a:solidFill>
                <a:latin typeface="华文仿宋" panose="02010600040101010101" pitchFamily="2" charset="-122"/>
                <a:ea typeface="华文仿宋" panose="02010600040101010101" pitchFamily="2" charset="-122"/>
              </a:rPr>
              <a:t>社会特征</a:t>
            </a:r>
            <a:r>
              <a:rPr lang="en-US" altLang="zh-CN" sz="2400" b="1">
                <a:solidFill>
                  <a:schemeClr val="bg1"/>
                </a:solidFill>
                <a:latin typeface="华文仿宋" panose="02010600040101010101" pitchFamily="2" charset="-122"/>
                <a:ea typeface="华文仿宋" panose="02010600040101010101" pitchFamily="2" charset="-122"/>
              </a:rPr>
              <a:t>:</a:t>
            </a:r>
            <a:r>
              <a:rPr lang="zh-CN" altLang="en-US" sz="2400" b="1">
                <a:solidFill>
                  <a:schemeClr val="bg1"/>
                </a:solidFill>
                <a:latin typeface="华文仿宋" panose="02010600040101010101" pitchFamily="2" charset="-122"/>
                <a:ea typeface="华文仿宋" panose="02010600040101010101" pitchFamily="2" charset="-122"/>
              </a:rPr>
              <a:t>欧美国家逐渐建立起资本主义制度</a:t>
            </a:r>
          </a:p>
        </p:txBody>
      </p:sp>
      <p:sp>
        <p:nvSpPr>
          <p:cNvPr id="2" name="矩形 1"/>
          <p:cNvSpPr/>
          <p:nvPr/>
        </p:nvSpPr>
        <p:spPr>
          <a:xfrm>
            <a:off x="-338" y="3625716"/>
            <a:ext cx="2765501" cy="523220"/>
          </a:xfrm>
          <a:prstGeom prst="rect">
            <a:avLst/>
          </a:prstGeom>
          <a:solidFill>
            <a:schemeClr val="accent1">
              <a:lumMod val="50000"/>
            </a:schemeClr>
          </a:solidFill>
        </p:spPr>
        <p:txBody>
          <a:bodyPr wrap="none">
            <a:spAutoFit/>
          </a:bodyPr>
          <a:lstStyle/>
          <a:p>
            <a:r>
              <a:rPr lang="en-US" altLang="zh-CN" sz="2800" b="1">
                <a:solidFill>
                  <a:srgbClr val="FFFF00"/>
                </a:solidFill>
                <a:latin typeface="华文仿宋" panose="02010600040101010101" pitchFamily="2" charset="-122"/>
                <a:ea typeface="华文仿宋" panose="02010600040101010101" pitchFamily="2" charset="-122"/>
              </a:rPr>
              <a:t>3.</a:t>
            </a:r>
            <a:r>
              <a:rPr lang="en-US" altLang="zh-CN" sz="2800" b="1">
                <a:solidFill>
                  <a:schemeClr val="bg1"/>
                </a:solidFill>
                <a:latin typeface="华文仿宋" panose="02010600040101010101" pitchFamily="2" charset="-122"/>
                <a:ea typeface="华文仿宋" panose="02010600040101010101" pitchFamily="2" charset="-122"/>
              </a:rPr>
              <a:t> </a:t>
            </a:r>
            <a:r>
              <a:rPr lang="en-US" altLang="zh-CN" sz="2800" b="1" err="1">
                <a:solidFill>
                  <a:srgbClr val="FFFF00"/>
                </a:solidFill>
                <a:latin typeface="华文仿宋" panose="02010600040101010101" pitchFamily="2" charset="-122"/>
                <a:ea typeface="华文仿宋" panose="02010600040101010101" pitchFamily="2" charset="-122"/>
              </a:rPr>
              <a:t>政党分肥制 </a:t>
            </a:r>
            <a:r>
              <a:rPr lang="zh-CN" altLang="en-US" sz="2800" b="1">
                <a:solidFill>
                  <a:srgbClr val="FFFF00"/>
                </a:solidFill>
                <a:latin typeface="华文仿宋" panose="02010600040101010101" pitchFamily="2" charset="-122"/>
                <a:ea typeface="华文仿宋" panose="02010600040101010101" pitchFamily="2" charset="-122"/>
              </a:rPr>
              <a:t>：</a:t>
            </a:r>
            <a:endParaRPr lang="en-US" altLang="en-US" sz="2800" b="1">
              <a:solidFill>
                <a:srgbClr val="FFFF00"/>
              </a:solidFill>
              <a:latin typeface="华文仿宋" panose="02010600040101010101" pitchFamily="2" charset="-122"/>
              <a:ea typeface="华文仿宋" panose="02010600040101010101" pitchFamily="2" charset="-122"/>
            </a:endParaRPr>
          </a:p>
        </p:txBody>
      </p:sp>
      <p:sp>
        <p:nvSpPr>
          <p:cNvPr id="16" name="TextBox 15"/>
          <p:cNvSpPr txBox="1"/>
          <p:nvPr/>
        </p:nvSpPr>
        <p:spPr>
          <a:xfrm>
            <a:off x="6529874" y="3625714"/>
            <a:ext cx="5555827" cy="461665"/>
          </a:xfrm>
          <a:prstGeom prst="rect">
            <a:avLst/>
          </a:prstGeom>
          <a:solidFill>
            <a:srgbClr val="FFC000">
              <a:alpha val="80000"/>
            </a:srgbClr>
          </a:solidFill>
        </p:spPr>
        <p:txBody>
          <a:bodyPr wrap="square" rtlCol="0">
            <a:spAutoFit/>
          </a:bodyPr>
          <a:lstStyle/>
          <a:p>
            <a:r>
              <a:rPr lang="zh-CN" altLang="en-US" sz="2400" b="1">
                <a:solidFill>
                  <a:schemeClr val="bg1"/>
                </a:solidFill>
                <a:latin typeface="华文仿宋" panose="02010600040101010101" pitchFamily="2" charset="-122"/>
                <a:ea typeface="华文仿宋" panose="02010600040101010101" pitchFamily="2" charset="-122"/>
              </a:rPr>
              <a:t>社会特征</a:t>
            </a:r>
            <a:r>
              <a:rPr lang="en-US" altLang="zh-CN" sz="2400" b="1">
                <a:solidFill>
                  <a:schemeClr val="bg1"/>
                </a:solidFill>
                <a:latin typeface="华文仿宋" panose="02010600040101010101" pitchFamily="2" charset="-122"/>
                <a:ea typeface="华文仿宋" panose="02010600040101010101" pitchFamily="2" charset="-122"/>
              </a:rPr>
              <a:t>:</a:t>
            </a:r>
            <a:r>
              <a:rPr lang="en-US" altLang="zh-CN" sz="2400" b="1">
                <a:solidFill>
                  <a:srgbClr val="FFFF00"/>
                </a:solidFill>
                <a:latin typeface="华文仿宋" panose="02010600040101010101" pitchFamily="2" charset="-122"/>
                <a:ea typeface="华文仿宋" panose="02010600040101010101" pitchFamily="2" charset="-122"/>
              </a:rPr>
              <a:t> </a:t>
            </a:r>
            <a:r>
              <a:rPr lang="en-US" altLang="zh-CN" sz="2400" b="1" err="1">
                <a:solidFill>
                  <a:schemeClr val="bg1"/>
                </a:solidFill>
                <a:latin typeface="华文仿宋" panose="02010600040101010101" pitchFamily="2" charset="-122"/>
                <a:ea typeface="华文仿宋" panose="02010600040101010101" pitchFamily="2" charset="-122"/>
              </a:rPr>
              <a:t>西方内阁制和政党政治形成</a:t>
            </a:r>
            <a:endParaRPr lang="zh-CN" altLang="en-US" sz="2400" b="1">
              <a:solidFill>
                <a:schemeClr val="bg1"/>
              </a:solidFill>
              <a:latin typeface="华文仿宋" panose="02010600040101010101" pitchFamily="2" charset="-122"/>
              <a:ea typeface="华文仿宋" panose="02010600040101010101" pitchFamily="2" charset="-122"/>
            </a:endParaRPr>
          </a:p>
        </p:txBody>
      </p:sp>
      <p:sp>
        <p:nvSpPr>
          <p:cNvPr id="18" name="矩形 17"/>
          <p:cNvSpPr/>
          <p:nvPr/>
        </p:nvSpPr>
        <p:spPr>
          <a:xfrm>
            <a:off x="-22521" y="5503802"/>
            <a:ext cx="12192000" cy="954107"/>
          </a:xfrm>
          <a:prstGeom prst="rect">
            <a:avLst/>
          </a:prstGeom>
          <a:solidFill>
            <a:srgbClr val="3B3838">
              <a:alpha val="40000"/>
            </a:srgbClr>
          </a:solidFill>
        </p:spPr>
        <p:txBody>
          <a:bodyPr wrap="square">
            <a:spAutoFit/>
          </a:bodyPr>
          <a:lstStyle/>
          <a:p>
            <a:r>
              <a:rPr lang="en-US" altLang="zh-CN" sz="2800">
                <a:solidFill>
                  <a:schemeClr val="bg1"/>
                </a:solidFill>
                <a:latin typeface="楷体" panose="02010609060101010101" pitchFamily="49" charset="-122"/>
                <a:ea typeface="楷体" panose="02010609060101010101" pitchFamily="49" charset="-122"/>
              </a:rPr>
              <a:t>“</a:t>
            </a:r>
            <a:r>
              <a:rPr lang="zh-CN" altLang="en-US" sz="2800">
                <a:solidFill>
                  <a:schemeClr val="bg1"/>
                </a:solidFill>
                <a:latin typeface="楷体" panose="02010609060101010101" pitchFamily="49" charset="-122"/>
                <a:ea typeface="楷体" panose="02010609060101010101" pitchFamily="49" charset="-122"/>
              </a:rPr>
              <a:t>在政治上，要像在爱情上，在战争上一样公平，战利品归胜利者所有。”</a:t>
            </a:r>
            <a:endParaRPr lang="en-US" altLang="zh-CN" sz="2800">
              <a:solidFill>
                <a:schemeClr val="bg1"/>
              </a:solidFill>
              <a:latin typeface="楷体" panose="02010609060101010101" pitchFamily="49" charset="-122"/>
              <a:ea typeface="楷体" panose="02010609060101010101" pitchFamily="49" charset="-122"/>
            </a:endParaRPr>
          </a:p>
          <a:p>
            <a:pPr algn="r"/>
            <a:r>
              <a:rPr lang="zh-CN" altLang="en-US" sz="2800">
                <a:solidFill>
                  <a:schemeClr val="bg1"/>
                </a:solidFill>
                <a:latin typeface="楷体" panose="02010609060101010101" pitchFamily="49" charset="-122"/>
                <a:ea typeface="楷体" panose="02010609060101010101" pitchFamily="49" charset="-122"/>
              </a:rPr>
              <a:t> </a:t>
            </a:r>
            <a:r>
              <a:rPr lang="en-US" altLang="zh-CN" sz="2800">
                <a:solidFill>
                  <a:schemeClr val="bg1"/>
                </a:solidFill>
                <a:latin typeface="楷体" panose="02010609060101010101" pitchFamily="49" charset="-122"/>
                <a:ea typeface="楷体" panose="02010609060101010101" pitchFamily="49" charset="-122"/>
              </a:rPr>
              <a:t>—W.L.</a:t>
            </a:r>
            <a:r>
              <a:rPr lang="zh-CN" altLang="en-US" sz="2800">
                <a:solidFill>
                  <a:schemeClr val="bg1"/>
                </a:solidFill>
                <a:latin typeface="楷体" panose="02010609060101010101" pitchFamily="49" charset="-122"/>
                <a:ea typeface="楷体" panose="02010609060101010101" pitchFamily="49" charset="-122"/>
              </a:rPr>
              <a:t>马西</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0" presetClass="entr" presetSubtype="0" fill="hold" grpId="1" nodeType="click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fade">
                                      <p:cBhvr>
                                        <p:cTn id="13" dur="500"/>
                                        <p:tgtEl>
                                          <p:spTgt spid="20"/>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10" presetClass="entr" presetSubtype="0" fill="hold" grpId="3"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10" presetClass="entr" presetSubtype="0" fill="hold" grpId="4" nodeType="click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fade">
                                      <p:cBhvr>
                                        <p:cTn id="25" dur="500"/>
                                        <p:tgtEl>
                                          <p:spTgt spid="2"/>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10" presetClass="entr" presetSubtype="0" fill="hold" grpId="2" nodeType="clickEffect">
                                  <p:stCondLst>
                                    <p:cond delay="0"/>
                                  </p:stCondLst>
                                  <p:childTnLst>
                                    <p:set>
                                      <p:cBhvr>
                                        <p:cTn id="30" dur="1" fill="hold">
                                          <p:stCondLst>
                                            <p:cond delay="0"/>
                                          </p:stCondLst>
                                        </p:cTn>
                                        <p:tgtEl>
                                          <p:spTgt spid="22"/>
                                        </p:tgtEl>
                                        <p:attrNameLst>
                                          <p:attrName>style.visibility</p:attrName>
                                        </p:attrNameLst>
                                      </p:cBhvr>
                                      <p:to>
                                        <p:strVal val="visible"/>
                                      </p:to>
                                    </p:set>
                                    <p:animEffect transition="in" filter="fade">
                                      <p:cBhvr>
                                        <p:cTn id="31" dur="500"/>
                                        <p:tgtEl>
                                          <p:spTgt spid="22"/>
                                        </p:tgtEl>
                                      </p:cBhvr>
                                    </p:animEffect>
                                  </p:childTnLst>
                                </p:cTn>
                              </p:par>
                            </p:childTnLst>
                          </p:cTn>
                        </p:par>
                      </p:childTnLst>
                    </p:cTn>
                  </p:par>
                  <p:par>
                    <p:cTn id="32" fill="hold" nodeType="clickPar">
                      <p:stCondLst>
                        <p:cond delay="indefinite"/>
                      </p:stCondLst>
                      <p:childTnLst>
                        <p:par>
                          <p:cTn id="33" fill="hold" nodeType="withGroup">
                            <p:stCondLst>
                              <p:cond delay="indefinite"/>
                            </p:stCondLst>
                          </p:cTn>
                        </p:par>
                        <p:par>
                          <p:cTn id="34" fill="hold" nodeType="afterGroup">
                            <p:stCondLst>
                              <p:cond delay="0"/>
                            </p:stCondLst>
                            <p:childTnLst>
                              <p:par>
                                <p:cTn id="35" presetID="2" presetClass="entr" presetSubtype="4" fill="hold" grpId="5" nodeType="click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additive="base">
                                        <p:cTn id="37" dur="500" fill="hold"/>
                                        <p:tgtEl>
                                          <p:spTgt spid="16"/>
                                        </p:tgtEl>
                                        <p:attrNameLst>
                                          <p:attrName>ppt_x</p:attrName>
                                        </p:attrNameLst>
                                      </p:cBhvr>
                                      <p:tavLst>
                                        <p:tav tm="0">
                                          <p:val>
                                            <p:strVal val="#ppt_x"/>
                                          </p:val>
                                        </p:tav>
                                        <p:tav tm="100000">
                                          <p:val>
                                            <p:strVal val="#ppt_x"/>
                                          </p:val>
                                        </p:tav>
                                      </p:tavLst>
                                    </p:anim>
                                    <p:anim calcmode="lin" valueType="num">
                                      <p:cBhvr additive="base">
                                        <p:cTn id="3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indefinite"/>
                            </p:stCondLst>
                          </p:cTn>
                        </p:par>
                        <p:par>
                          <p:cTn id="41" fill="hold" nodeType="afterGroup">
                            <p:stCondLst>
                              <p:cond delay="0"/>
                            </p:stCondLst>
                            <p:childTnLst>
                              <p:par>
                                <p:cTn id="42" presetID="2" presetClass="entr" presetSubtype="4" fill="hold" grpId="6" nodeType="clickEffect">
                                  <p:stCondLst>
                                    <p:cond delay="0"/>
                                  </p:stCondLst>
                                  <p:childTnLst>
                                    <p:set>
                                      <p:cBhvr>
                                        <p:cTn id="43" dur="1" fill="hold">
                                          <p:stCondLst>
                                            <p:cond delay="0"/>
                                          </p:stCondLst>
                                        </p:cTn>
                                        <p:tgtEl>
                                          <p:spTgt spid="18"/>
                                        </p:tgtEl>
                                        <p:attrNameLst>
                                          <p:attrName>style.visibility</p:attrName>
                                        </p:attrNameLst>
                                      </p:cBhvr>
                                      <p:to>
                                        <p:strVal val="visible"/>
                                      </p:to>
                                    </p:set>
                                    <p:anim calcmode="lin" valueType="num">
                                      <p:cBhvr additive="base">
                                        <p:cTn id="44" dur="500" fill="hold"/>
                                        <p:tgtEl>
                                          <p:spTgt spid="18"/>
                                        </p:tgtEl>
                                        <p:attrNameLst>
                                          <p:attrName>ppt_x</p:attrName>
                                        </p:attrNameLst>
                                      </p:cBhvr>
                                      <p:tavLst>
                                        <p:tav tm="0">
                                          <p:val>
                                            <p:strVal val="#ppt_x"/>
                                          </p:val>
                                        </p:tav>
                                        <p:tav tm="100000">
                                          <p:val>
                                            <p:strVal val="#ppt_x"/>
                                          </p:val>
                                        </p:tav>
                                      </p:tavLst>
                                    </p:anim>
                                    <p:anim calcmode="lin" valueType="num">
                                      <p:cBhvr additive="base">
                                        <p:cTn id="45"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1"/>
      <p:bldP spid="22" grpId="2"/>
      <p:bldP spid="13" grpId="3"/>
      <p:bldP spid="2" grpId="4"/>
      <p:bldP spid="16" grpId="5"/>
      <p:bldP spid="18" grpId="6"/>
    </p:bldLst>
  </p:timing>
</p:sld>
</file>

<file path=ppt/slides/slide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1" name="TextBox 20"/>
          <p:cNvSpPr txBox="1"/>
          <p:nvPr/>
        </p:nvSpPr>
        <p:spPr>
          <a:xfrm>
            <a:off x="6002785" y="618174"/>
            <a:ext cx="6189215" cy="6239826"/>
          </a:xfrm>
          <a:prstGeom prst="rect">
            <a:avLst/>
          </a:prstGeom>
          <a:solidFill>
            <a:schemeClr val="accent2">
              <a:lumMod val="40000"/>
              <a:lumOff val="60000"/>
            </a:schemeClr>
          </a:solidFill>
        </p:spPr>
        <p:txBody>
          <a:bodyPr wrap="square" rtlCol="0">
            <a:spAutoFit/>
          </a:bodyPr>
          <a:lstStyle/>
          <a:p>
            <a:endParaRPr lang="en-US" altLang="zh-CN"/>
          </a:p>
          <a:p>
            <a:endParaRPr lang="en-US" altLang="zh-CN"/>
          </a:p>
          <a:p>
            <a:endParaRPr lang="en-US" altLang="zh-CN"/>
          </a:p>
          <a:p>
            <a:endParaRPr lang="en-US" altLang="zh-CN"/>
          </a:p>
          <a:p>
            <a:endParaRPr lang="en-US" altLang="zh-CN"/>
          </a:p>
          <a:p>
            <a:endParaRPr lang="en-US" altLang="zh-CN"/>
          </a:p>
          <a:p>
            <a:endParaRPr lang="en-US" altLang="zh-CN"/>
          </a:p>
          <a:p>
            <a:endParaRPr lang="en-US" altLang="zh-CN"/>
          </a:p>
          <a:p>
            <a:endParaRPr lang="en-US" altLang="zh-CN"/>
          </a:p>
          <a:p>
            <a:endParaRPr lang="en-US" altLang="zh-CN"/>
          </a:p>
          <a:p>
            <a:endParaRPr lang="en-US" altLang="zh-CN"/>
          </a:p>
          <a:p>
            <a:endParaRPr lang="en-US" altLang="zh-CN"/>
          </a:p>
          <a:p>
            <a:endParaRPr lang="en-US" altLang="zh-CN"/>
          </a:p>
          <a:p>
            <a:endParaRPr lang="en-US" altLang="zh-CN"/>
          </a:p>
          <a:p>
            <a:endParaRPr lang="en-US" altLang="zh-CN"/>
          </a:p>
          <a:p>
            <a:endParaRPr lang="en-US" altLang="zh-CN"/>
          </a:p>
          <a:p>
            <a:endParaRPr lang="en-US" altLang="zh-CN"/>
          </a:p>
          <a:p>
            <a:endParaRPr lang="en-US" altLang="zh-CN"/>
          </a:p>
          <a:p>
            <a:endParaRPr lang="en-US" altLang="zh-CN"/>
          </a:p>
          <a:p>
            <a:endParaRPr lang="en-US" altLang="zh-CN"/>
          </a:p>
          <a:p>
            <a:endParaRPr lang="en-US" altLang="zh-CN"/>
          </a:p>
          <a:p>
            <a:endParaRPr lang="en-US" altLang="zh-CN"/>
          </a:p>
        </p:txBody>
      </p:sp>
      <p:sp>
        <p:nvSpPr>
          <p:cNvPr id="6" name="矩形 5"/>
          <p:cNvSpPr/>
          <p:nvPr/>
        </p:nvSpPr>
        <p:spPr>
          <a:xfrm>
            <a:off x="6176863" y="1308050"/>
            <a:ext cx="6015135" cy="3293209"/>
          </a:xfrm>
          <a:prstGeom prst="rect">
            <a:avLst/>
          </a:prstGeom>
        </p:spPr>
        <p:txBody>
          <a:bodyPr wrap="square">
            <a:spAutoFit/>
          </a:bodyPr>
          <a:lstStyle/>
          <a:p>
            <a:r>
              <a:rPr lang="zh-CN" altLang="en-US" sz="2400">
                <a:latin typeface="楷体" panose="02010609060101010101" pitchFamily="49" charset="-122"/>
                <a:ea typeface="楷体" panose="02010609060101010101" pitchFamily="49" charset="-122"/>
                <a:cs typeface="楷体" panose="02010609060101010101" pitchFamily="49" charset="-122"/>
              </a:rPr>
              <a:t>材料二：海军部财务处长官和陆军部主计处长官每年分别花费500镑和1000镑雇人代职，官俸剩余部分留作己用。内务部首席书记员查理</a:t>
            </a:r>
            <a:r>
              <a:rPr lang="en-US" altLang="zh-CN" sz="2400">
                <a:latin typeface="楷体" panose="02010609060101010101" pitchFamily="49" charset="-122"/>
                <a:ea typeface="楷体" panose="02010609060101010101" pitchFamily="49" charset="-122"/>
                <a:cs typeface="楷体" panose="02010609060101010101" pitchFamily="49" charset="-122"/>
              </a:rPr>
              <a:t>·</a:t>
            </a:r>
            <a:r>
              <a:rPr lang="zh-CN" altLang="en-US" sz="2400">
                <a:latin typeface="楷体" panose="02010609060101010101" pitchFamily="49" charset="-122"/>
                <a:ea typeface="楷体" panose="02010609060101010101" pitchFamily="49" charset="-122"/>
                <a:cs typeface="楷体" panose="02010609060101010101" pitchFamily="49" charset="-122"/>
              </a:rPr>
              <a:t>布里耶兹克本有</a:t>
            </a:r>
            <a:r>
              <a:rPr lang="en-US" altLang="zh-CN" sz="2400">
                <a:latin typeface="楷体" panose="02010609060101010101" pitchFamily="49" charset="-122"/>
                <a:ea typeface="楷体" panose="02010609060101010101" pitchFamily="49" charset="-122"/>
                <a:cs typeface="楷体" panose="02010609060101010101" pitchFamily="49" charset="-122"/>
              </a:rPr>
              <a:t>81</a:t>
            </a:r>
            <a:r>
              <a:rPr lang="zh-CN" altLang="en-US" sz="2400">
                <a:latin typeface="楷体" panose="02010609060101010101" pitchFamily="49" charset="-122"/>
                <a:ea typeface="楷体" panose="02010609060101010101" pitchFamily="49" charset="-122"/>
                <a:cs typeface="楷体" panose="02010609060101010101" pitchFamily="49" charset="-122"/>
              </a:rPr>
              <a:t>磅</a:t>
            </a:r>
            <a:r>
              <a:rPr lang="en-US" altLang="zh-CN" sz="2400">
                <a:latin typeface="楷体" panose="02010609060101010101" pitchFamily="49" charset="-122"/>
                <a:ea typeface="楷体" panose="02010609060101010101" pitchFamily="49" charset="-122"/>
                <a:cs typeface="楷体" panose="02010609060101010101" pitchFamily="49" charset="-122"/>
              </a:rPr>
              <a:t>13</a:t>
            </a:r>
            <a:r>
              <a:rPr lang="zh-CN" altLang="en-US" sz="2400">
                <a:latin typeface="楷体" panose="02010609060101010101" pitchFamily="49" charset="-122"/>
                <a:ea typeface="楷体" panose="02010609060101010101" pitchFamily="49" charset="-122"/>
                <a:cs typeface="楷体" panose="02010609060101010101" pitchFamily="49" charset="-122"/>
              </a:rPr>
              <a:t>先令的职薪，可他一面雇人代行此职，一面为大法官厅高级文官威廉</a:t>
            </a:r>
            <a:r>
              <a:rPr lang="en-US" altLang="zh-CN" sz="2400">
                <a:latin typeface="楷体" panose="02010609060101010101" pitchFamily="49" charset="-122"/>
                <a:ea typeface="楷体" panose="02010609060101010101" pitchFamily="49" charset="-122"/>
                <a:cs typeface="楷体" panose="02010609060101010101" pitchFamily="49" charset="-122"/>
              </a:rPr>
              <a:t>·</a:t>
            </a:r>
            <a:r>
              <a:rPr lang="zh-CN" altLang="en-US" sz="2400">
                <a:latin typeface="楷体" panose="02010609060101010101" pitchFamily="49" charset="-122"/>
                <a:ea typeface="楷体" panose="02010609060101010101" pitchFamily="49" charset="-122"/>
                <a:cs typeface="楷体" panose="02010609060101010101" pitchFamily="49" charset="-122"/>
              </a:rPr>
              <a:t>弗雷泽代行职守，每年收取</a:t>
            </a:r>
            <a:r>
              <a:rPr lang="en-US" altLang="zh-CN" sz="2400">
                <a:latin typeface="楷体" panose="02010609060101010101" pitchFamily="49" charset="-122"/>
                <a:ea typeface="楷体" panose="02010609060101010101" pitchFamily="49" charset="-122"/>
                <a:cs typeface="楷体" panose="02010609060101010101" pitchFamily="49" charset="-122"/>
              </a:rPr>
              <a:t>227</a:t>
            </a:r>
            <a:r>
              <a:rPr lang="zh-CN" altLang="en-US" sz="2400">
                <a:latin typeface="楷体" panose="02010609060101010101" pitchFamily="49" charset="-122"/>
                <a:ea typeface="楷体" panose="02010609060101010101" pitchFamily="49" charset="-122"/>
                <a:cs typeface="楷体" panose="02010609060101010101" pitchFamily="49" charset="-122"/>
              </a:rPr>
              <a:t>磅</a:t>
            </a:r>
            <a:r>
              <a:rPr lang="en-US" altLang="zh-CN" sz="2400">
                <a:latin typeface="楷体" panose="02010609060101010101" pitchFamily="49" charset="-122"/>
                <a:ea typeface="楷体" panose="02010609060101010101" pitchFamily="49" charset="-122"/>
                <a:cs typeface="楷体" panose="02010609060101010101" pitchFamily="49" charset="-122"/>
              </a:rPr>
              <a:t>3</a:t>
            </a:r>
            <a:r>
              <a:rPr lang="zh-CN" altLang="en-US" sz="2400">
                <a:latin typeface="楷体" panose="02010609060101010101" pitchFamily="49" charset="-122"/>
                <a:ea typeface="楷体" panose="02010609060101010101" pitchFamily="49" charset="-122"/>
                <a:cs typeface="楷体" panose="02010609060101010101" pitchFamily="49" charset="-122"/>
              </a:rPr>
              <a:t>先令的薪给。</a:t>
            </a:r>
            <a:endParaRPr lang="en-US" altLang="zh-CN" sz="2400">
              <a:latin typeface="楷体" panose="02010609060101010101" pitchFamily="49" charset="-122"/>
              <a:ea typeface="楷体" panose="02010609060101010101" pitchFamily="49" charset="-122"/>
              <a:cs typeface="楷体" panose="02010609060101010101" pitchFamily="49" charset="-122"/>
            </a:endParaRPr>
          </a:p>
          <a:p>
            <a:r>
              <a:rPr lang="en-US" altLang="zh-CN" sz="2000">
                <a:latin typeface="楷体" panose="02010609060101010101" pitchFamily="49" charset="-122"/>
                <a:ea typeface="楷体" panose="02010609060101010101" pitchFamily="49" charset="-122"/>
              </a:rPr>
              <a:t>—</a:t>
            </a:r>
            <a:r>
              <a:rPr lang="zh-CN" altLang="en-US" sz="2000">
                <a:latin typeface="楷体" panose="02010609060101010101" pitchFamily="49" charset="-122"/>
                <a:ea typeface="楷体" panose="02010609060101010101" pitchFamily="49" charset="-122"/>
              </a:rPr>
              <a:t>钱乘旦、陈晓律</a:t>
            </a:r>
            <a:r>
              <a:rPr lang="en-US" altLang="zh-CN" sz="2000">
                <a:latin typeface="楷体" panose="02010609060101010101" pitchFamily="49" charset="-122"/>
                <a:ea typeface="楷体" panose="02010609060101010101" pitchFamily="49" charset="-122"/>
              </a:rPr>
              <a:t>《</a:t>
            </a:r>
            <a:r>
              <a:rPr lang="zh-CN" altLang="en-US" sz="2000">
                <a:latin typeface="楷体" panose="02010609060101010101" pitchFamily="49" charset="-122"/>
                <a:ea typeface="楷体" panose="02010609060101010101" pitchFamily="49" charset="-122"/>
              </a:rPr>
              <a:t>在传统与变革之间</a:t>
            </a:r>
            <a:r>
              <a:rPr lang="en-US" altLang="zh-CN" sz="2000">
                <a:latin typeface="楷体" panose="02010609060101010101" pitchFamily="49" charset="-122"/>
                <a:ea typeface="楷体" panose="02010609060101010101" pitchFamily="49" charset="-122"/>
              </a:rPr>
              <a:t>-</a:t>
            </a:r>
            <a:r>
              <a:rPr lang="zh-CN" altLang="en-US" sz="2000">
                <a:latin typeface="楷体" panose="02010609060101010101" pitchFamily="49" charset="-122"/>
                <a:ea typeface="楷体" panose="02010609060101010101" pitchFamily="49" charset="-122"/>
              </a:rPr>
              <a:t>英国文化模式溯源</a:t>
            </a:r>
            <a:r>
              <a:rPr lang="en-US" altLang="zh-CN" sz="2000">
                <a:latin typeface="楷体" panose="02010609060101010101" pitchFamily="49" charset="-122"/>
                <a:ea typeface="楷体" panose="02010609060101010101" pitchFamily="49" charset="-122"/>
              </a:rPr>
              <a:t>》</a:t>
            </a:r>
            <a:endParaRPr lang="zh-CN" altLang="en-US" sz="2000"/>
          </a:p>
        </p:txBody>
      </p:sp>
      <p:sp>
        <p:nvSpPr>
          <p:cNvPr id="7" name="矩形 6"/>
          <p:cNvSpPr/>
          <p:nvPr/>
        </p:nvSpPr>
        <p:spPr>
          <a:xfrm>
            <a:off x="96507" y="1308050"/>
            <a:ext cx="5896947" cy="4154984"/>
          </a:xfrm>
          <a:prstGeom prst="rect">
            <a:avLst/>
          </a:prstGeom>
        </p:spPr>
        <p:txBody>
          <a:bodyPr wrap="square">
            <a:spAutoFit/>
          </a:bodyPr>
          <a:lstStyle/>
          <a:p>
            <a:pPr>
              <a:lnSpc>
                <a:spcPct val="110000"/>
              </a:lnSpc>
            </a:pPr>
            <a:r>
              <a:rPr lang="zh-CN" altLang="en-US" sz="2400">
                <a:solidFill>
                  <a:schemeClr val="bg1"/>
                </a:solidFill>
                <a:latin typeface="楷体" panose="02010609060101010101" pitchFamily="49" charset="-122"/>
                <a:ea typeface="楷体" panose="02010609060101010101" pitchFamily="49" charset="-122"/>
                <a:cs typeface="楷体" panose="02010609060101010101" pitchFamily="49" charset="-122"/>
              </a:rPr>
              <a:t>材料一：到18世纪末，由于“恩赐制”的影响，英国文官系统相当</a:t>
            </a:r>
            <a:r>
              <a:rPr lang="zh-CN" altLang="en-US" sz="2400">
                <a:solidFill>
                  <a:srgbClr val="FFC000"/>
                </a:solidFill>
                <a:latin typeface="楷体" panose="02010609060101010101" pitchFamily="49" charset="-122"/>
                <a:ea typeface="楷体" panose="02010609060101010101" pitchFamily="49" charset="-122"/>
                <a:cs typeface="楷体" panose="02010609060101010101" pitchFamily="49" charset="-122"/>
              </a:rPr>
              <a:t>紊乱</a:t>
            </a:r>
            <a:r>
              <a:rPr lang="zh-CN" altLang="en-US" sz="2400">
                <a:solidFill>
                  <a:schemeClr val="bg1"/>
                </a:solidFill>
                <a:latin typeface="楷体" panose="02010609060101010101" pitchFamily="49" charset="-122"/>
                <a:ea typeface="楷体" panose="02010609060101010101" pitchFamily="49" charset="-122"/>
                <a:cs typeface="楷体" panose="02010609060101010101" pitchFamily="49" charset="-122"/>
              </a:rPr>
              <a:t>。文官录用权主要依靠国王、宫廷权贵和各部长官</a:t>
            </a:r>
            <a:r>
              <a:rPr lang="zh-CN" altLang="en-US" sz="2400">
                <a:solidFill>
                  <a:srgbClr val="FFC000"/>
                </a:solidFill>
                <a:latin typeface="楷体" panose="02010609060101010101" pitchFamily="49" charset="-122"/>
                <a:ea typeface="楷体" panose="02010609060101010101" pitchFamily="49" charset="-122"/>
                <a:cs typeface="楷体" panose="02010609060101010101" pitchFamily="49" charset="-122"/>
              </a:rPr>
              <a:t>直接行使</a:t>
            </a:r>
            <a:r>
              <a:rPr lang="en-US" altLang="zh-CN" sz="2400">
                <a:solidFill>
                  <a:schemeClr val="bg1"/>
                </a:solidFill>
                <a:latin typeface="楷体" panose="02010609060101010101" pitchFamily="49" charset="-122"/>
                <a:ea typeface="楷体" panose="02010609060101010101" pitchFamily="49" charset="-122"/>
                <a:cs typeface="楷体" panose="02010609060101010101" pitchFamily="49" charset="-122"/>
              </a:rPr>
              <a:t>……</a:t>
            </a:r>
            <a:r>
              <a:rPr lang="zh-CN" altLang="en-US" sz="2400">
                <a:solidFill>
                  <a:schemeClr val="bg1"/>
                </a:solidFill>
                <a:latin typeface="楷体" panose="02010609060101010101" pitchFamily="49" charset="-122"/>
                <a:ea typeface="楷体" panose="02010609060101010101" pitchFamily="49" charset="-122"/>
                <a:cs typeface="楷体" panose="02010609060101010101" pitchFamily="49" charset="-122"/>
              </a:rPr>
              <a:t>多年来，文官管理缺少统一有效的管理监督，升迁、使用、奖惩和任免缺少常规章法，人员调配不当，工作时间长短不一。有的部门每日仅工作5—6小时，</a:t>
            </a:r>
            <a:r>
              <a:rPr lang="zh-CN" altLang="en-US" sz="2400">
                <a:solidFill>
                  <a:srgbClr val="FFC000"/>
                </a:solidFill>
                <a:latin typeface="楷体" panose="02010609060101010101" pitchFamily="49" charset="-122"/>
                <a:ea typeface="楷体" panose="02010609060101010101" pitchFamily="49" charset="-122"/>
                <a:cs typeface="楷体" panose="02010609060101010101" pitchFamily="49" charset="-122"/>
              </a:rPr>
              <a:t>众人</a:t>
            </a:r>
            <a:r>
              <a:rPr lang="zh-CN" altLang="en-US" sz="2400">
                <a:solidFill>
                  <a:srgbClr val="FFC000"/>
                </a:solidFill>
                <a:latin typeface="楷体" panose="02010609060101010101" pitchFamily="49" charset="-122"/>
                <a:ea typeface="楷体" panose="02010609060101010101" pitchFamily="49" charset="-122"/>
              </a:rPr>
              <a:t>懒散</a:t>
            </a:r>
            <a:r>
              <a:rPr lang="zh-CN" altLang="en-US" sz="2400">
                <a:solidFill>
                  <a:srgbClr val="FFC000"/>
                </a:solidFill>
                <a:latin typeface="楷体" panose="02010609060101010101" pitchFamily="49" charset="-122"/>
                <a:ea typeface="楷体" panose="02010609060101010101" pitchFamily="49" charset="-122"/>
                <a:cs typeface="楷体" panose="02010609060101010101" pitchFamily="49" charset="-122"/>
              </a:rPr>
              <a:t>，浮游度日</a:t>
            </a:r>
            <a:r>
              <a:rPr lang="zh-CN" altLang="en-US" sz="2400">
                <a:solidFill>
                  <a:schemeClr val="bg1"/>
                </a:solidFill>
                <a:latin typeface="楷体" panose="02010609060101010101" pitchFamily="49" charset="-122"/>
                <a:ea typeface="楷体" panose="02010609060101010101" pitchFamily="49" charset="-122"/>
                <a:cs typeface="楷体" panose="02010609060101010101" pitchFamily="49" charset="-122"/>
              </a:rPr>
              <a:t>。部门之间同类文官年薪差别大略在15%—50%之间。 </a:t>
            </a:r>
          </a:p>
          <a:p>
            <a:pPr algn="r">
              <a:lnSpc>
                <a:spcPct val="110000"/>
              </a:lnSpc>
            </a:pPr>
            <a:r>
              <a:rPr lang="zh-CN" altLang="en-US" sz="2000">
                <a:solidFill>
                  <a:schemeClr val="bg1"/>
                </a:solidFill>
                <a:latin typeface="楷体" panose="02010609060101010101" pitchFamily="49" charset="-122"/>
                <a:ea typeface="楷体" panose="02010609060101010101" pitchFamily="49" charset="-122"/>
                <a:cs typeface="楷体" panose="02010609060101010101" pitchFamily="49" charset="-122"/>
              </a:rPr>
              <a:t>—阎照祥《英国政治制度史</a:t>
            </a:r>
            <a:r>
              <a:rPr lang="en-US" altLang="zh-CN" sz="2000">
                <a:solidFill>
                  <a:schemeClr val="bg1"/>
                </a:solidFill>
                <a:latin typeface="楷体" panose="02010609060101010101" pitchFamily="49" charset="-122"/>
                <a:ea typeface="楷体" panose="02010609060101010101" pitchFamily="49" charset="-122"/>
                <a:cs typeface="楷体" panose="02010609060101010101" pitchFamily="49" charset="-122"/>
              </a:rPr>
              <a:t>》</a:t>
            </a:r>
            <a:endParaRPr lang="zh-CN" altLang="en-US" sz="2000"/>
          </a:p>
        </p:txBody>
      </p:sp>
      <p:grpSp>
        <p:nvGrpSpPr>
          <p:cNvPr id="12" name="组合 11"/>
          <p:cNvGrpSpPr/>
          <p:nvPr/>
        </p:nvGrpSpPr>
        <p:grpSpPr>
          <a:xfrm>
            <a:off x="-820618" y="11201"/>
            <a:ext cx="9274129" cy="1134946"/>
            <a:chOff x="-680653" y="40425"/>
            <a:chExt cx="9274129" cy="1134946"/>
          </a:xfrm>
        </p:grpSpPr>
        <p:sp>
          <p:nvSpPr>
            <p:cNvPr id="13" name="任意多边形 9"/>
            <p:cNvSpPr/>
            <p:nvPr/>
          </p:nvSpPr>
          <p:spPr bwMode="auto">
            <a:xfrm rot="490566">
              <a:off x="179396" y="40425"/>
              <a:ext cx="619125" cy="630237"/>
            </a:xfrm>
            <a:custGeom>
              <a:gdLst>
                <a:gd name="T0" fmla="*/ 318220 w 619265"/>
                <a:gd name="T1" fmla="*/ 0 h 630260"/>
                <a:gd name="T2" fmla="*/ 611433 w 619265"/>
                <a:gd name="T3" fmla="*/ 194354 h 630260"/>
                <a:gd name="T4" fmla="*/ 619265 w 619265"/>
                <a:gd name="T5" fmla="*/ 219585 h 630260"/>
                <a:gd name="T6" fmla="*/ 256918 w 619265"/>
                <a:gd name="T7" fmla="*/ 630260 h 630260"/>
                <a:gd name="T8" fmla="*/ 254088 w 619265"/>
                <a:gd name="T9" fmla="*/ 629975 h 630260"/>
                <a:gd name="T10" fmla="*/ 0 w 619265"/>
                <a:gd name="T11" fmla="*/ 318220 h 630260"/>
                <a:gd name="T12" fmla="*/ 318220 w 619265"/>
                <a:gd name="T13" fmla="*/ 0 h 630260"/>
              </a:gdLst>
              <a:cxnLst>
                <a:cxn ang="0">
                  <a:pos x="T0" y="T1"/>
                </a:cxn>
                <a:cxn ang="0">
                  <a:pos x="T2" y="T3"/>
                </a:cxn>
                <a:cxn ang="0">
                  <a:pos x="T4" y="T5"/>
                </a:cxn>
                <a:cxn ang="0">
                  <a:pos x="T6" y="T7"/>
                </a:cxn>
                <a:cxn ang="0">
                  <a:pos x="T8" y="T9"/>
                </a:cxn>
                <a:cxn ang="0">
                  <a:pos x="T10" y="T11"/>
                </a:cxn>
                <a:cxn ang="0">
                  <a:pos x="T12" y="T13"/>
                </a:cxn>
              </a:cxnLst>
              <a:rect l="0" t="0" r="r" b="b"/>
              <a:pathLst>
                <a:path w="619265" h="630260">
                  <a:moveTo>
                    <a:pt x="318220" y="0"/>
                  </a:moveTo>
                  <a:cubicBezTo>
                    <a:pt x="450031" y="0"/>
                    <a:pt x="563124" y="80141"/>
                    <a:pt x="611433" y="194354"/>
                  </a:cubicBezTo>
                  <a:lnTo>
                    <a:pt x="619265" y="219585"/>
                  </a:lnTo>
                  <a:lnTo>
                    <a:pt x="256918" y="630260"/>
                  </a:lnTo>
                  <a:lnTo>
                    <a:pt x="254088" y="629975"/>
                  </a:lnTo>
                  <a:cubicBezTo>
                    <a:pt x="109080" y="600302"/>
                    <a:pt x="0" y="472000"/>
                    <a:pt x="0" y="318220"/>
                  </a:cubicBezTo>
                  <a:cubicBezTo>
                    <a:pt x="0" y="142472"/>
                    <a:pt x="142472" y="0"/>
                    <a:pt x="318220" y="0"/>
                  </a:cubicBezTo>
                  <a:close/>
                </a:path>
              </a:pathLst>
            </a:custGeom>
            <a:solidFill>
              <a:srgbClr val="FFC000">
                <a:alpha val="89999"/>
              </a:srgbClr>
            </a:solidFill>
            <a:ln>
              <a:noFill/>
            </a:ln>
          </p:spPr>
          <p:txBody>
            <a:bodyPr anchor="ctr"/>
            <a:lstStyle/>
            <a:p>
              <a:pPr marL="0" marR="0" lvl="0" indent="0" defTabSz="914400" eaLnBrk="0" fontAlgn="base" latinLnBrk="0" hangingPunct="0">
                <a:lnSpc>
                  <a:spcPct val="100000"/>
                </a:lnSpc>
                <a:spcBef>
                  <a:spcPct val="0"/>
                </a:spcBef>
                <a:spcAft>
                  <a:spcPct val="0"/>
                </a:spcAft>
                <a:buClrTx/>
                <a:buSzTx/>
                <a:buFont typeface="Arial" pitchFamily="34" charset="0"/>
                <a:buNone/>
                <a:defRPr/>
              </a:pPr>
              <a:endParaRPr kumimoji="0" lang="zh-CN" altLang="en-US" sz="1800" b="0" i="0" u="none" strike="noStrike" kern="0" cap="none" spc="0" normalizeH="0" baseline="0" noProof="0">
                <a:ln>
                  <a:noFill/>
                </a:ln>
                <a:solidFill>
                  <a:srgbClr val="000000"/>
                </a:solidFill>
                <a:effectLst/>
                <a:uLnTx/>
                <a:uFillTx/>
                <a:latin typeface="Calibri"/>
                <a:ea typeface="宋体" panose="02010600030101010101" pitchFamily="2" charset="-122"/>
              </a:endParaRPr>
            </a:p>
          </p:txBody>
        </p:sp>
        <p:sp>
          <p:nvSpPr>
            <p:cNvPr id="14" name="文本框 12"/>
            <p:cNvSpPr txBox="1">
              <a:spLocks noChangeArrowheads="1"/>
            </p:cNvSpPr>
            <p:nvPr/>
          </p:nvSpPr>
          <p:spPr bwMode="auto">
            <a:xfrm>
              <a:off x="-680653" y="98153"/>
              <a:ext cx="9274129"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2pPr marL="742950" indent="-285750"/>
            </a:lstStyle>
            <a:p>
              <a:pPr algn="ctr" fontAlgn="base">
                <a:spcBef>
                  <a:spcPct val="0"/>
                </a:spcBef>
                <a:spcAft>
                  <a:spcPct val="0"/>
                </a:spcAft>
              </a:pPr>
              <a:r>
                <a:rPr lang="zh-CN" altLang="en-US" sz="3200" b="1">
                  <a:solidFill>
                    <a:schemeClr val="bg1"/>
                  </a:solidFill>
                  <a:latin typeface="汉仪昌黎宋刻本(精修版)W" panose="00020600040101010101" pitchFamily="18" charset="-122"/>
                  <a:ea typeface="汉仪昌黎宋刻本(精修版)W" panose="00020600040101010101" pitchFamily="18" charset="-122"/>
                </a:rPr>
                <a:t>一、一种趋势：</a:t>
              </a:r>
              <a:r>
                <a:rPr lang="zh-CN" altLang="en-US" sz="3200">
                  <a:solidFill>
                    <a:schemeClr val="bg1"/>
                  </a:solidFill>
                  <a:latin typeface="汉仪昌黎宋刻本(精修版)W" panose="00020600040101010101" pitchFamily="18" charset="-122"/>
                  <a:ea typeface="汉仪昌黎宋刻本(精修版)W" panose="00020600040101010101" pitchFamily="18" charset="-122"/>
                </a:rPr>
                <a:t>西方文官制度出现的</a:t>
              </a:r>
              <a:r>
                <a:rPr lang="zh-CN" altLang="en-US" sz="3200">
                  <a:solidFill>
                    <a:srgbClr val="FFC000"/>
                  </a:solidFill>
                  <a:latin typeface="汉仪昌黎宋刻本(精修版)W" panose="00020600040101010101" pitchFamily="18" charset="-122"/>
                  <a:ea typeface="汉仪昌黎宋刻本(精修版)W" panose="00020600040101010101" pitchFamily="18" charset="-122"/>
                </a:rPr>
                <a:t>背景</a:t>
              </a:r>
            </a:p>
            <a:p>
              <a:pPr algn="ctr" defTabSz="914400" fontAlgn="base">
                <a:spcBef>
                  <a:spcPct val="0"/>
                </a:spcBef>
                <a:spcAft>
                  <a:spcPct val="0"/>
                </a:spcAft>
                <a:buFont typeface="Arial" pitchFamily="34" charset="0"/>
                <a:buNone/>
              </a:pPr>
              <a:endParaRPr lang="zh-CN" altLang="en-US" sz="3200" b="1">
                <a:solidFill>
                  <a:schemeClr val="bg1"/>
                </a:solidFill>
                <a:latin typeface="汉仪昌黎宋刻本(精修版)W" panose="00020600040101010101" pitchFamily="18" charset="-122"/>
                <a:ea typeface="汉仪昌黎宋刻本(精修版)W" panose="00020600040101010101" pitchFamily="18" charset="-122"/>
              </a:endParaRPr>
            </a:p>
          </p:txBody>
        </p:sp>
        <p:cxnSp>
          <p:nvCxnSpPr>
            <p:cNvPr id="15" name="直接连接符 14"/>
            <p:cNvCxnSpPr>
              <a:stCxn id="13" idx="3"/>
            </p:cNvCxnSpPr>
            <p:nvPr/>
          </p:nvCxnSpPr>
          <p:spPr>
            <a:xfrm flipV="1">
              <a:off x="391977" y="636762"/>
              <a:ext cx="7333770" cy="23202"/>
            </a:xfrm>
            <a:prstGeom prst="line">
              <a:avLst/>
            </a:prstGeom>
            <a:ln w="19050">
              <a:prstDash val="solid"/>
            </a:ln>
          </p:spPr>
          <p:style>
            <a:lnRef idx="1">
              <a:schemeClr val="accent4"/>
            </a:lnRef>
            <a:fillRef idx="0">
              <a:schemeClr val="accent4"/>
            </a:fillRef>
            <a:effectRef idx="0">
              <a:schemeClr val="accent4"/>
            </a:effectRef>
            <a:fontRef idx="minor">
              <a:schemeClr val="tx1"/>
            </a:fontRef>
          </p:style>
        </p:cxnSp>
      </p:grpSp>
      <p:cxnSp>
        <p:nvCxnSpPr>
          <p:cNvPr id="17" name="直接连接符 16"/>
          <p:cNvCxnSpPr/>
          <p:nvPr/>
        </p:nvCxnSpPr>
        <p:spPr>
          <a:xfrm flipH="1">
            <a:off x="6002785" y="636762"/>
            <a:ext cx="0" cy="6221238"/>
          </a:xfrm>
          <a:prstGeom prst="line">
            <a:avLst/>
          </a:prstGeom>
          <a:ln w="19050">
            <a:prstDash val="solid"/>
          </a:ln>
        </p:spPr>
        <p:style>
          <a:lnRef idx="1">
            <a:schemeClr val="accent4"/>
          </a:lnRef>
          <a:fillRef idx="0">
            <a:schemeClr val="accent4"/>
          </a:fillRef>
          <a:effectRef idx="0">
            <a:schemeClr val="accent4"/>
          </a:effectRef>
          <a:fontRef idx="minor">
            <a:schemeClr val="tx1"/>
          </a:fontRef>
        </p:style>
      </p:cxnSp>
      <p:sp>
        <p:nvSpPr>
          <p:cNvPr id="22" name="矩形 21"/>
          <p:cNvSpPr/>
          <p:nvPr/>
        </p:nvSpPr>
        <p:spPr>
          <a:xfrm>
            <a:off x="11084003" y="13633"/>
            <a:ext cx="1107996" cy="646331"/>
          </a:xfrm>
          <a:prstGeom prst="rect">
            <a:avLst/>
          </a:prstGeom>
        </p:spPr>
        <p:txBody>
          <a:bodyPr wrap="none">
            <a:spAutoFit/>
          </a:bodyPr>
          <a:lstStyle/>
          <a:p>
            <a:r>
              <a:rPr lang="zh-CN" altLang="en-US" sz="3600" b="1">
                <a:solidFill>
                  <a:schemeClr val="bg1"/>
                </a:solidFill>
                <a:latin typeface="华文仿宋" panose="02010600040101010101" pitchFamily="2" charset="-122"/>
                <a:ea typeface="华文仿宋" panose="02010600040101010101" pitchFamily="2" charset="-122"/>
              </a:rPr>
              <a:t>流变</a:t>
            </a:r>
            <a:endParaRPr lang="en-US" altLang="zh-CN" sz="3600" b="1">
              <a:solidFill>
                <a:schemeClr val="bg1"/>
              </a:solidFill>
              <a:latin typeface="华文仿宋" panose="02010600040101010101" pitchFamily="2" charset="-122"/>
              <a:ea typeface="华文仿宋" panose="02010600040101010101" pitchFamily="2" charset="-122"/>
            </a:endParaRPr>
          </a:p>
        </p:txBody>
      </p:sp>
      <p:sp>
        <p:nvSpPr>
          <p:cNvPr id="23" name="矩形 22"/>
          <p:cNvSpPr/>
          <p:nvPr/>
        </p:nvSpPr>
        <p:spPr>
          <a:xfrm>
            <a:off x="-1" y="5661145"/>
            <a:ext cx="6002785" cy="593560"/>
          </a:xfrm>
          <a:prstGeom prst="rect">
            <a:avLst/>
          </a:prstGeom>
          <a:solidFill>
            <a:schemeClr val="accent2">
              <a:lumMod val="40000"/>
              <a:lumOff val="60000"/>
            </a:schemeClr>
          </a:solidFill>
        </p:spPr>
        <p:txBody>
          <a:bodyPr wrap="square">
            <a:spAutoFit/>
          </a:bodyPr>
          <a:lstStyle/>
          <a:p>
            <a:pPr>
              <a:lnSpc>
                <a:spcPct val="150000"/>
              </a:lnSpc>
            </a:pPr>
            <a:r>
              <a:rPr lang="zh-CN" altLang="en-US" sz="2400" b="1">
                <a:latin typeface="华文仿宋" panose="02010600040101010101" pitchFamily="2" charset="-122"/>
                <a:ea typeface="华文仿宋" panose="02010600040101010101" pitchFamily="2" charset="-122"/>
                <a:cs typeface="宋体" panose="02010600030101010101" pitchFamily="2" charset="-122"/>
              </a:rPr>
              <a:t>特点：封闭性、</a:t>
            </a:r>
            <a:r>
              <a:rPr lang="zh-CN" altLang="en-US" sz="2400" b="1">
                <a:latin typeface="华文仿宋" panose="02010600040101010101" pitchFamily="2" charset="-122"/>
                <a:ea typeface="华文仿宋" panose="02010600040101010101" pitchFamily="2" charset="-122"/>
                <a:cs typeface="宋体" panose="02010600030101010101" pitchFamily="2" charset="-122"/>
                <a:sym typeface="+mn-ea"/>
              </a:rPr>
              <a:t>时代性、</a:t>
            </a:r>
            <a:r>
              <a:rPr lang="en-US" altLang="zh-CN" sz="2400" b="1" err="1">
                <a:latin typeface="华文仿宋" panose="02010600040101010101" pitchFamily="2" charset="-122"/>
                <a:ea typeface="华文仿宋" panose="02010600040101010101" pitchFamily="2" charset="-122"/>
              </a:rPr>
              <a:t>随意性</a:t>
            </a:r>
            <a:r>
              <a:rPr lang="zh-CN" altLang="en-US" sz="2400" b="1">
                <a:latin typeface="华文仿宋" panose="02010600040101010101" pitchFamily="2" charset="-122"/>
                <a:ea typeface="华文仿宋" panose="02010600040101010101" pitchFamily="2" charset="-122"/>
              </a:rPr>
              <a:t>、</a:t>
            </a:r>
            <a:r>
              <a:rPr lang="en-US" altLang="zh-CN" sz="2400" b="1" err="1">
                <a:latin typeface="华文仿宋" panose="02010600040101010101" pitchFamily="2" charset="-122"/>
                <a:ea typeface="华文仿宋" panose="02010600040101010101" pitchFamily="2" charset="-122"/>
              </a:rPr>
              <a:t>私人性</a:t>
            </a:r>
          </a:p>
        </p:txBody>
      </p:sp>
      <p:sp>
        <p:nvSpPr>
          <p:cNvPr id="24" name="矩形 23"/>
          <p:cNvSpPr/>
          <p:nvPr/>
        </p:nvSpPr>
        <p:spPr>
          <a:xfrm>
            <a:off x="5993452" y="4545426"/>
            <a:ext cx="6198547" cy="2308324"/>
          </a:xfrm>
          <a:prstGeom prst="rect">
            <a:avLst/>
          </a:prstGeom>
          <a:solidFill>
            <a:schemeClr val="accent1">
              <a:lumMod val="50000"/>
            </a:schemeClr>
          </a:solidFill>
        </p:spPr>
        <p:txBody>
          <a:bodyPr wrap="square">
            <a:spAutoFit/>
          </a:bodyPr>
          <a:lstStyle/>
          <a:p>
            <a:pPr>
              <a:lnSpc>
                <a:spcPct val="150000"/>
              </a:lnSpc>
            </a:pPr>
            <a:r>
              <a:rPr lang="zh-CN" altLang="en-US" sz="2400" b="1">
                <a:solidFill>
                  <a:schemeClr val="bg1"/>
                </a:solidFill>
                <a:latin typeface="华文仿宋" panose="02010600040101010101" pitchFamily="2" charset="-122"/>
                <a:ea typeface="华文仿宋" panose="02010600040101010101" pitchFamily="2" charset="-122"/>
                <a:cs typeface="宋体" panose="02010600030101010101" pitchFamily="2" charset="-122"/>
              </a:rPr>
              <a:t>①</a:t>
            </a:r>
            <a:r>
              <a:rPr lang="en-US" altLang="zh-CN" sz="2400" b="1" err="1">
                <a:solidFill>
                  <a:schemeClr val="bg1"/>
                </a:solidFill>
                <a:latin typeface="华文仿宋" panose="02010600040101010101" pitchFamily="2" charset="-122"/>
                <a:ea typeface="华文仿宋" panose="02010600040101010101" pitchFamily="2" charset="-122"/>
                <a:cs typeface="宋体" panose="02010600030101010101" pitchFamily="2" charset="-122"/>
              </a:rPr>
              <a:t>官职私相授受，导致</a:t>
            </a:r>
            <a:r>
              <a:rPr lang="en-US" altLang="zh-CN" sz="2400" b="1" err="1">
                <a:solidFill>
                  <a:schemeClr val="bg1"/>
                </a:solidFill>
                <a:latin typeface="华文仿宋" panose="02010600040101010101" pitchFamily="2" charset="-122"/>
                <a:ea typeface="华文仿宋" panose="02010600040101010101" pitchFamily="2" charset="-122"/>
                <a:cs typeface="楷体" panose="02010609060101010101" pitchFamily="49" charset="-122"/>
              </a:rPr>
              <a:t>营私舞弊</a:t>
            </a:r>
            <a:r>
              <a:rPr lang="en-US" altLang="zh-CN" sz="2400" b="1" err="1">
                <a:solidFill>
                  <a:schemeClr val="bg1"/>
                </a:solidFill>
                <a:latin typeface="华文仿宋" panose="02010600040101010101" pitchFamily="2" charset="-122"/>
                <a:ea typeface="华文仿宋" panose="02010600040101010101" pitchFamily="2" charset="-122"/>
                <a:cs typeface="宋体" panose="02010600030101010101" pitchFamily="2" charset="-122"/>
              </a:rPr>
              <a:t>、</a:t>
            </a:r>
            <a:r>
              <a:rPr lang="en-US" altLang="zh-CN" sz="2400" b="1" err="1">
                <a:solidFill>
                  <a:schemeClr val="bg1"/>
                </a:solidFill>
                <a:latin typeface="华文仿宋" panose="02010600040101010101" pitchFamily="2" charset="-122"/>
                <a:ea typeface="华文仿宋" panose="02010600040101010101" pitchFamily="2" charset="-122"/>
                <a:cs typeface="楷体" panose="02010609060101010101" pitchFamily="49" charset="-122"/>
              </a:rPr>
              <a:t>卖官鬻爵</a:t>
            </a:r>
            <a:r>
              <a:rPr lang="en-US" altLang="zh-CN" sz="2400" b="1" err="1">
                <a:solidFill>
                  <a:schemeClr val="bg1"/>
                </a:solidFill>
                <a:latin typeface="华文仿宋" panose="02010600040101010101" pitchFamily="2" charset="-122"/>
                <a:ea typeface="华文仿宋" panose="02010600040101010101" pitchFamily="2" charset="-122"/>
                <a:cs typeface="宋体" panose="02010600030101010101" pitchFamily="2" charset="-122"/>
              </a:rPr>
              <a:t>等政治乱象频发</a:t>
            </a:r>
            <a:r>
              <a:rPr lang="zh-CN" altLang="en-US" sz="2400" b="1">
                <a:solidFill>
                  <a:schemeClr val="bg1"/>
                </a:solidFill>
                <a:latin typeface="华文仿宋" panose="02010600040101010101" pitchFamily="2" charset="-122"/>
                <a:ea typeface="华文仿宋" panose="02010600040101010101" pitchFamily="2" charset="-122"/>
                <a:cs typeface="宋体" panose="02010600030101010101" pitchFamily="2" charset="-122"/>
              </a:rPr>
              <a:t>；</a:t>
            </a:r>
            <a:endParaRPr lang="en-US" altLang="zh-CN" sz="2400" b="1">
              <a:solidFill>
                <a:schemeClr val="bg1"/>
              </a:solidFill>
              <a:latin typeface="华文仿宋" panose="02010600040101010101" pitchFamily="2" charset="-122"/>
              <a:ea typeface="华文仿宋" panose="02010600040101010101" pitchFamily="2" charset="-122"/>
              <a:cs typeface="宋体" panose="02010600030101010101" pitchFamily="2" charset="-122"/>
            </a:endParaRPr>
          </a:p>
          <a:p>
            <a:pPr>
              <a:lnSpc>
                <a:spcPct val="150000"/>
              </a:lnSpc>
            </a:pPr>
            <a:r>
              <a:rPr lang="zh-CN" altLang="en-US" sz="2400" b="1">
                <a:solidFill>
                  <a:schemeClr val="bg1"/>
                </a:solidFill>
                <a:latin typeface="华文仿宋" panose="02010600040101010101" pitchFamily="2" charset="-122"/>
                <a:ea typeface="华文仿宋" panose="02010600040101010101" pitchFamily="2" charset="-122"/>
                <a:cs typeface="宋体" panose="02010600030101010101" pitchFamily="2" charset="-122"/>
              </a:rPr>
              <a:t>②</a:t>
            </a:r>
            <a:r>
              <a:rPr lang="en-US" altLang="zh-CN" sz="2400" b="1" err="1">
                <a:solidFill>
                  <a:schemeClr val="bg1"/>
                </a:solidFill>
                <a:latin typeface="华文仿宋" panose="02010600040101010101" pitchFamily="2" charset="-122"/>
                <a:ea typeface="华文仿宋" panose="02010600040101010101" pitchFamily="2" charset="-122"/>
                <a:cs typeface="楷体" panose="02010609060101010101" pitchFamily="49" charset="-122"/>
              </a:rPr>
              <a:t>腐败</a:t>
            </a:r>
            <a:r>
              <a:rPr lang="en-US" altLang="zh-CN" sz="2400" b="1" err="1">
                <a:solidFill>
                  <a:schemeClr val="bg1"/>
                </a:solidFill>
                <a:latin typeface="华文仿宋" panose="02010600040101010101" pitchFamily="2" charset="-122"/>
                <a:ea typeface="华文仿宋" panose="02010600040101010101" pitchFamily="2" charset="-122"/>
                <a:cs typeface="宋体" panose="02010600030101010101" pitchFamily="2" charset="-122"/>
              </a:rPr>
              <a:t>泛滥，严重影响政府工作的</a:t>
            </a:r>
            <a:r>
              <a:rPr lang="en-US" altLang="zh-CN" sz="2400" b="1" err="1">
                <a:solidFill>
                  <a:schemeClr val="bg1"/>
                </a:solidFill>
                <a:latin typeface="华文仿宋" panose="02010600040101010101" pitchFamily="2" charset="-122"/>
                <a:ea typeface="华文仿宋" panose="02010600040101010101" pitchFamily="2" charset="-122"/>
                <a:cs typeface="楷体" panose="02010609060101010101" pitchFamily="49" charset="-122"/>
              </a:rPr>
              <a:t>连续</a:t>
            </a:r>
            <a:r>
              <a:rPr lang="en-US" altLang="zh-CN" sz="2400" b="1" err="1">
                <a:solidFill>
                  <a:schemeClr val="bg1"/>
                </a:solidFill>
                <a:latin typeface="华文仿宋" panose="02010600040101010101" pitchFamily="2" charset="-122"/>
                <a:ea typeface="华文仿宋" panose="02010600040101010101" pitchFamily="2" charset="-122"/>
                <a:cs typeface="宋体" panose="02010600030101010101" pitchFamily="2" charset="-122"/>
              </a:rPr>
              <a:t>性和</a:t>
            </a:r>
            <a:r>
              <a:rPr lang="en-US" altLang="zh-CN" sz="2400" b="1" err="1">
                <a:solidFill>
                  <a:schemeClr val="bg1"/>
                </a:solidFill>
                <a:latin typeface="华文仿宋" panose="02010600040101010101" pitchFamily="2" charset="-122"/>
                <a:ea typeface="华文仿宋" panose="02010600040101010101" pitchFamily="2" charset="-122"/>
                <a:cs typeface="楷体" panose="02010609060101010101" pitchFamily="49" charset="-122"/>
              </a:rPr>
              <a:t>稳定</a:t>
            </a:r>
            <a:r>
              <a:rPr lang="en-US" altLang="zh-CN" sz="2400" b="1" err="1">
                <a:solidFill>
                  <a:schemeClr val="bg1"/>
                </a:solidFill>
                <a:latin typeface="华文仿宋" panose="02010600040101010101" pitchFamily="2" charset="-122"/>
                <a:ea typeface="华文仿宋" panose="02010600040101010101" pitchFamily="2" charset="-122"/>
                <a:cs typeface="宋体" panose="02010600030101010101" pitchFamily="2" charset="-122"/>
              </a:rPr>
              <a:t>性，降低了行政效率</a:t>
            </a:r>
            <a:r>
              <a:rPr lang="zh-CN" altLang="en-US" sz="2400" b="1">
                <a:solidFill>
                  <a:schemeClr val="bg1"/>
                </a:solidFill>
                <a:latin typeface="华文仿宋" panose="02010600040101010101" pitchFamily="2" charset="-122"/>
                <a:ea typeface="华文仿宋" panose="02010600040101010101" pitchFamily="2" charset="-122"/>
                <a:cs typeface="宋体" panose="02010600030101010101" pitchFamily="2" charset="-122"/>
              </a:rPr>
              <a:t>。</a:t>
            </a:r>
            <a:endParaRPr lang="en-US" altLang="en-US" sz="2400" b="1">
              <a:solidFill>
                <a:schemeClr val="bg1"/>
              </a:solidFill>
              <a:latin typeface="华文仿宋" panose="02010600040101010101" pitchFamily="2" charset="-122"/>
              <a:ea typeface="华文仿宋" panose="02010600040101010101" pitchFamily="2" charset="-122"/>
              <a:cs typeface="宋体" panose="02010600030101010101" pitchFamily="2" charset="-122"/>
            </a:endParaRPr>
          </a:p>
        </p:txBody>
      </p:sp>
      <p:sp>
        <p:nvSpPr>
          <p:cNvPr id="26" name="矩形 25"/>
          <p:cNvSpPr/>
          <p:nvPr/>
        </p:nvSpPr>
        <p:spPr>
          <a:xfrm>
            <a:off x="-2239" y="6248050"/>
            <a:ext cx="6005023" cy="646331"/>
          </a:xfrm>
          <a:prstGeom prst="rect">
            <a:avLst/>
          </a:prstGeom>
          <a:solidFill>
            <a:srgbClr val="FFC000"/>
          </a:solidFill>
        </p:spPr>
        <p:txBody>
          <a:bodyPr wrap="square">
            <a:spAutoFit/>
          </a:bodyPr>
          <a:lstStyle/>
          <a:p>
            <a:pPr>
              <a:lnSpc>
                <a:spcPct val="150000"/>
              </a:lnSpc>
            </a:pPr>
            <a:r>
              <a:rPr lang="zh-CN" altLang="en-US" sz="2400" b="1">
                <a:latin typeface="华文仿宋" panose="02010600040101010101" pitchFamily="2" charset="-122"/>
                <a:ea typeface="华文仿宋" panose="02010600040101010101" pitchFamily="2" charset="-122"/>
                <a:cs typeface="宋体" panose="02010600030101010101" pitchFamily="2" charset="-122"/>
              </a:rPr>
              <a:t>背景一：西方传统选官制度的弊端</a:t>
            </a:r>
            <a:endParaRPr lang="en-US" altLang="zh-CN" sz="2400" b="1">
              <a:latin typeface="华文仿宋" panose="02010600040101010101" pitchFamily="2" charset="-122"/>
              <a:ea typeface="华文仿宋" panose="02010600040101010101" pitchFamily="2" charset="-122"/>
              <a:cs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2"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1"/>
                                        </p:tgtEl>
                                        <p:attrNameLst>
                                          <p:attrName>style.visibility</p:attrName>
                                        </p:attrNameLst>
                                      </p:cBhvr>
                                      <p:to>
                                        <p:strVal val="visible"/>
                                      </p:to>
                                    </p:set>
                                    <p:anim calcmode="lin" valueType="num">
                                      <p:cBhvr additive="base">
                                        <p:cTn id="13" dur="500" fill="hold"/>
                                        <p:tgtEl>
                                          <p:spTgt spid="21"/>
                                        </p:tgtEl>
                                        <p:attrNameLst>
                                          <p:attrName>ppt_x</p:attrName>
                                        </p:attrNameLst>
                                      </p:cBhvr>
                                      <p:tavLst>
                                        <p:tav tm="0">
                                          <p:val>
                                            <p:strVal val="#ppt_x"/>
                                          </p:val>
                                        </p:tav>
                                        <p:tav tm="100000">
                                          <p:val>
                                            <p:strVal val="#ppt_x"/>
                                          </p:val>
                                        </p:tav>
                                      </p:tavLst>
                                    </p:anim>
                                    <p:anim calcmode="lin" valueType="num">
                                      <p:cBhvr additive="base">
                                        <p:cTn id="14" dur="500" fill="hold"/>
                                        <p:tgtEl>
                                          <p:spTgt spid="21"/>
                                        </p:tgtEl>
                                        <p:attrNameLst>
                                          <p:attrName>ppt_y</p:attrName>
                                        </p:attrNameLst>
                                      </p:cBhvr>
                                      <p:tavLst>
                                        <p:tav tm="0">
                                          <p:val>
                                            <p:strVal val="1+#ppt_h/2"/>
                                          </p:val>
                                        </p:tav>
                                        <p:tav tm="100000">
                                          <p:val>
                                            <p:strVal val="#ppt_y"/>
                                          </p:val>
                                        </p:tav>
                                      </p:tavLst>
                                    </p:anim>
                                  </p:childTnLst>
                                </p:cTn>
                              </p:par>
                              <p:par>
                                <p:cTn id="15" presetID="10" presetClass="entr" presetSubtype="0" fill="hold" grpId="1" nodeType="with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par>
                    <p:cTn id="18" fill="hold" nodeType="clickPar">
                      <p:stCondLst>
                        <p:cond delay="indefinite"/>
                      </p:stCondLst>
                      <p:childTnLst>
                        <p:par>
                          <p:cTn id="19" fill="hold" nodeType="withGroup">
                            <p:stCondLst>
                              <p:cond delay="indefinite"/>
                            </p:stCondLst>
                          </p:cTn>
                        </p:par>
                        <p:par>
                          <p:cTn id="20" fill="hold" nodeType="afterGroup">
                            <p:stCondLst>
                              <p:cond delay="0"/>
                            </p:stCondLst>
                            <p:childTnLst>
                              <p:par>
                                <p:cTn id="21" presetID="2" presetClass="entr" presetSubtype="4" fill="hold" grpId="3" nodeType="clickEffect">
                                  <p:stCondLst>
                                    <p:cond delay="0"/>
                                  </p:stCondLst>
                                  <p:childTnLst>
                                    <p:set>
                                      <p:cBhvr>
                                        <p:cTn id="22" dur="1" fill="hold">
                                          <p:stCondLst>
                                            <p:cond delay="0"/>
                                          </p:stCondLst>
                                        </p:cTn>
                                        <p:tgtEl>
                                          <p:spTgt spid="23"/>
                                        </p:tgtEl>
                                        <p:attrNameLst>
                                          <p:attrName>style.visibility</p:attrName>
                                        </p:attrNameLst>
                                      </p:cBhvr>
                                      <p:to>
                                        <p:strVal val="visible"/>
                                      </p:to>
                                    </p:set>
                                    <p:anim calcmode="lin" valueType="num">
                                      <p:cBhvr additive="base">
                                        <p:cTn id="23" dur="500" fill="hold"/>
                                        <p:tgtEl>
                                          <p:spTgt spid="23"/>
                                        </p:tgtEl>
                                        <p:attrNameLst>
                                          <p:attrName>ppt_x</p:attrName>
                                        </p:attrNameLst>
                                      </p:cBhvr>
                                      <p:tavLst>
                                        <p:tav tm="0">
                                          <p:val>
                                            <p:strVal val="#ppt_x"/>
                                          </p:val>
                                        </p:tav>
                                        <p:tav tm="100000">
                                          <p:val>
                                            <p:strVal val="#ppt_x"/>
                                          </p:val>
                                        </p:tav>
                                      </p:tavLst>
                                    </p:anim>
                                    <p:anim calcmode="lin" valueType="num">
                                      <p:cBhvr additive="base">
                                        <p:cTn id="24"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25" fill="hold" nodeType="clickPar">
                      <p:stCondLst>
                        <p:cond delay="indefinite"/>
                      </p:stCondLst>
                      <p:childTnLst>
                        <p:par>
                          <p:cTn id="26" fill="hold" nodeType="withGroup">
                            <p:stCondLst>
                              <p:cond delay="indefinite"/>
                            </p:stCondLst>
                          </p:cTn>
                        </p:par>
                        <p:par>
                          <p:cTn id="27" fill="hold" nodeType="afterGroup">
                            <p:stCondLst>
                              <p:cond delay="0"/>
                            </p:stCondLst>
                            <p:childTnLst>
                              <p:par>
                                <p:cTn id="28" presetID="2" presetClass="entr" presetSubtype="4" fill="hold" grpId="4" nodeType="clickEffect">
                                  <p:stCondLst>
                                    <p:cond delay="0"/>
                                  </p:stCondLst>
                                  <p:childTnLst>
                                    <p:set>
                                      <p:cBhvr>
                                        <p:cTn id="29" dur="1" fill="hold">
                                          <p:stCondLst>
                                            <p:cond delay="0"/>
                                          </p:stCondLst>
                                        </p:cTn>
                                        <p:tgtEl>
                                          <p:spTgt spid="24"/>
                                        </p:tgtEl>
                                        <p:attrNameLst>
                                          <p:attrName>style.visibility</p:attrName>
                                        </p:attrNameLst>
                                      </p:cBhvr>
                                      <p:to>
                                        <p:strVal val="visible"/>
                                      </p:to>
                                    </p:set>
                                    <p:anim calcmode="lin" valueType="num">
                                      <p:cBhvr additive="base">
                                        <p:cTn id="30" dur="500" fill="hold"/>
                                        <p:tgtEl>
                                          <p:spTgt spid="24"/>
                                        </p:tgtEl>
                                        <p:attrNameLst>
                                          <p:attrName>ppt_x</p:attrName>
                                        </p:attrNameLst>
                                      </p:cBhvr>
                                      <p:tavLst>
                                        <p:tav tm="0">
                                          <p:val>
                                            <p:strVal val="#ppt_x"/>
                                          </p:val>
                                        </p:tav>
                                        <p:tav tm="100000">
                                          <p:val>
                                            <p:strVal val="#ppt_x"/>
                                          </p:val>
                                        </p:tav>
                                      </p:tavLst>
                                    </p:anim>
                                    <p:anim calcmode="lin" valueType="num">
                                      <p:cBhvr additive="base">
                                        <p:cTn id="31"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32" fill="hold" nodeType="clickPar">
                      <p:stCondLst>
                        <p:cond delay="indefinite"/>
                      </p:stCondLst>
                      <p:childTnLst>
                        <p:par>
                          <p:cTn id="33" fill="hold" nodeType="withGroup">
                            <p:stCondLst>
                              <p:cond delay="indefinite"/>
                            </p:stCondLst>
                          </p:cTn>
                        </p:par>
                        <p:par>
                          <p:cTn id="34" fill="hold" nodeType="afterGroup">
                            <p:stCondLst>
                              <p:cond delay="0"/>
                            </p:stCondLst>
                            <p:childTnLst>
                              <p:par>
                                <p:cTn id="35" presetID="2" presetClass="entr" presetSubtype="4" fill="hold" grpId="5" nodeType="clickEffect">
                                  <p:stCondLst>
                                    <p:cond delay="0"/>
                                  </p:stCondLst>
                                  <p:childTnLst>
                                    <p:set>
                                      <p:cBhvr>
                                        <p:cTn id="36" dur="1" fill="hold">
                                          <p:stCondLst>
                                            <p:cond delay="0"/>
                                          </p:stCondLst>
                                        </p:cTn>
                                        <p:tgtEl>
                                          <p:spTgt spid="26"/>
                                        </p:tgtEl>
                                        <p:attrNameLst>
                                          <p:attrName>style.visibility</p:attrName>
                                        </p:attrNameLst>
                                      </p:cBhvr>
                                      <p:to>
                                        <p:strVal val="visible"/>
                                      </p:to>
                                    </p:set>
                                    <p:anim calcmode="lin" valueType="num">
                                      <p:cBhvr additive="base">
                                        <p:cTn id="37" dur="500" fill="hold"/>
                                        <p:tgtEl>
                                          <p:spTgt spid="26"/>
                                        </p:tgtEl>
                                        <p:attrNameLst>
                                          <p:attrName>ppt_x</p:attrName>
                                        </p:attrNameLst>
                                      </p:cBhvr>
                                      <p:tavLst>
                                        <p:tav tm="0">
                                          <p:val>
                                            <p:strVal val="#ppt_x"/>
                                          </p:val>
                                        </p:tav>
                                        <p:tav tm="100000">
                                          <p:val>
                                            <p:strVal val="#ppt_x"/>
                                          </p:val>
                                        </p:tav>
                                      </p:tavLst>
                                    </p:anim>
                                    <p:anim calcmode="lin" valueType="num">
                                      <p:cBhvr additive="base">
                                        <p:cTn id="38"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6" grpId="1"/>
      <p:bldP spid="7" grpId="2"/>
      <p:bldP spid="23" grpId="3"/>
      <p:bldP spid="24" grpId="4"/>
      <p:bldP spid="26" grpId="5"/>
    </p:bldLst>
  </p:timing>
</p:sld>
</file>

<file path=ppt/slides/slide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6" name="TextBox 5"/>
          <p:cNvSpPr txBox="1"/>
          <p:nvPr/>
        </p:nvSpPr>
        <p:spPr>
          <a:xfrm>
            <a:off x="-11560" y="622067"/>
            <a:ext cx="5940505" cy="461665"/>
          </a:xfrm>
          <a:prstGeom prst="rect">
            <a:avLst/>
          </a:prstGeom>
          <a:solidFill>
            <a:srgbClr val="FFC000"/>
          </a:solidFill>
        </p:spPr>
        <p:txBody>
          <a:bodyPr wrap="square" rtlCol="0">
            <a:spAutoFit/>
          </a:bodyPr>
          <a:lstStyle/>
          <a:p>
            <a:r>
              <a:rPr lang="zh-CN" altLang="en-US" sz="2400" b="1">
                <a:latin typeface="华文仿宋" panose="02010600040101010101" pitchFamily="2" charset="-122"/>
                <a:ea typeface="华文仿宋" panose="02010600040101010101" pitchFamily="2" charset="-122"/>
              </a:rPr>
              <a:t>为什么说工业革命推动了文官制度的建立？</a:t>
            </a:r>
            <a:endParaRPr lang="en-US" altLang="zh-CN" sz="2400" b="1">
              <a:latin typeface="华文仿宋" panose="02010600040101010101" pitchFamily="2" charset="-122"/>
              <a:ea typeface="华文仿宋" panose="02010600040101010101" pitchFamily="2" charset="-122"/>
            </a:endParaRPr>
          </a:p>
        </p:txBody>
      </p:sp>
      <p:sp>
        <p:nvSpPr>
          <p:cNvPr id="7" name="矩形 6"/>
          <p:cNvSpPr/>
          <p:nvPr/>
        </p:nvSpPr>
        <p:spPr>
          <a:xfrm>
            <a:off x="0" y="1225861"/>
            <a:ext cx="7315201" cy="5262979"/>
          </a:xfrm>
          <a:prstGeom prst="rect">
            <a:avLst/>
          </a:prstGeom>
        </p:spPr>
        <p:txBody>
          <a:bodyPr wrap="square">
            <a:spAutoFit/>
          </a:bodyPr>
          <a:lstStyle/>
          <a:p>
            <a:pPr latinLnBrk="1"/>
            <a:r>
              <a:rPr lang="zh-CN" altLang="en-US" sz="2400">
                <a:solidFill>
                  <a:schemeClr val="bg1"/>
                </a:solidFill>
                <a:latin typeface="楷体" panose="02010609060101010101" pitchFamily="49" charset="-122"/>
                <a:ea typeface="楷体" panose="02010609060101010101" pitchFamily="49" charset="-122"/>
              </a:rPr>
              <a:t>材料：</a:t>
            </a:r>
            <a:r>
              <a:rPr lang="zh-CN" altLang="zh-CN" sz="2400">
                <a:solidFill>
                  <a:srgbClr val="FFC000"/>
                </a:solidFill>
                <a:latin typeface="楷体" panose="02010609060101010101" pitchFamily="49" charset="-122"/>
                <a:ea typeface="楷体" panose="02010609060101010101" pitchFamily="49" charset="-122"/>
              </a:rPr>
              <a:t>工业革命带来的生产力水平的大提高导致政府管理职能的膨胀，</a:t>
            </a:r>
            <a:r>
              <a:rPr lang="zh-CN" altLang="zh-CN" sz="2400">
                <a:solidFill>
                  <a:schemeClr val="bg1"/>
                </a:solidFill>
                <a:latin typeface="楷体" panose="02010609060101010101" pitchFamily="49" charset="-122"/>
                <a:ea typeface="楷体" panose="02010609060101010101" pitchFamily="49" charset="-122"/>
              </a:rPr>
              <a:t>政府面临着许多新课题：除了维护社会治安、国防、财政、税收等传统事务，还要担负起经济、文化、科技等新的社会事务的管理，以发挥政权的杠杆作用。</a:t>
            </a:r>
            <a:r>
              <a:rPr lang="zh-CN" altLang="zh-CN" sz="2400">
                <a:solidFill>
                  <a:srgbClr val="FFC000"/>
                </a:solidFill>
                <a:latin typeface="楷体" panose="02010609060101010101" pitchFamily="49" charset="-122"/>
                <a:ea typeface="楷体" panose="02010609060101010101" pitchFamily="49" charset="-122"/>
              </a:rPr>
              <a:t>经济基础的变化必然要求上层建筑做出调整。工业资产阶级经济实力的猛增使其政治要求增加。</a:t>
            </a:r>
            <a:r>
              <a:rPr lang="zh-CN" altLang="zh-CN" sz="2400">
                <a:solidFill>
                  <a:schemeClr val="bg1"/>
                </a:solidFill>
                <a:latin typeface="楷体" panose="02010609060101010101" pitchFamily="49" charset="-122"/>
                <a:ea typeface="楷体" panose="02010609060101010101" pitchFamily="49" charset="-122"/>
              </a:rPr>
              <a:t>他们要求参与行政管理，要求清除旧制度的弊端，要求社会公职向社会开放，要求</a:t>
            </a:r>
            <a:r>
              <a:rPr lang="zh-CN" altLang="zh-CN" sz="2400">
                <a:solidFill>
                  <a:srgbClr val="FFC000"/>
                </a:solidFill>
                <a:latin typeface="楷体" panose="02010609060101010101" pitchFamily="49" charset="-122"/>
                <a:ea typeface="楷体" panose="02010609060101010101" pitchFamily="49" charset="-122"/>
              </a:rPr>
              <a:t>机会平等、自由竞争，</a:t>
            </a:r>
            <a:r>
              <a:rPr lang="zh-CN" altLang="zh-CN" sz="2400">
                <a:solidFill>
                  <a:schemeClr val="bg1"/>
                </a:solidFill>
                <a:latin typeface="楷体" panose="02010609060101010101" pitchFamily="49" charset="-122"/>
                <a:ea typeface="楷体" panose="02010609060101010101" pitchFamily="49" charset="-122"/>
              </a:rPr>
              <a:t>建立一个廉洁而高效的政府，更大程度地维护他们的既得利益。从政治上促进英国经济的发展，提高国民生活水平。工业革命犹如经济魔棍，点化出了</a:t>
            </a:r>
            <a:r>
              <a:rPr lang="en-US" altLang="zh-CN" sz="2400">
                <a:solidFill>
                  <a:schemeClr val="bg1"/>
                </a:solidFill>
                <a:latin typeface="楷体" panose="02010609060101010101" pitchFamily="49" charset="-122"/>
                <a:ea typeface="楷体" panose="02010609060101010101" pitchFamily="49" charset="-122"/>
              </a:rPr>
              <a:t>19</a:t>
            </a:r>
            <a:r>
              <a:rPr lang="zh-CN" altLang="zh-CN" sz="2400">
                <a:solidFill>
                  <a:schemeClr val="bg1"/>
                </a:solidFill>
                <a:latin typeface="楷体" panose="02010609060101010101" pitchFamily="49" charset="-122"/>
                <a:ea typeface="楷体" panose="02010609060101010101" pitchFamily="49" charset="-122"/>
              </a:rPr>
              <a:t>世纪中叶英国政治改革的浪潮，选举与考试相配套的文官制度由此诞生了。</a:t>
            </a:r>
          </a:p>
          <a:p>
            <a:pPr algn="r" latinLnBrk="1"/>
            <a:r>
              <a:rPr lang="en-US" altLang="zh-CN" sz="2000">
                <a:solidFill>
                  <a:schemeClr val="bg1"/>
                </a:solidFill>
                <a:latin typeface="楷体" panose="02010609060101010101" pitchFamily="49" charset="-122"/>
                <a:ea typeface="楷体" panose="02010609060101010101" pitchFamily="49" charset="-122"/>
              </a:rPr>
              <a:t>-</a:t>
            </a:r>
            <a:r>
              <a:rPr lang="zh-CN" altLang="zh-CN" sz="2000">
                <a:solidFill>
                  <a:schemeClr val="bg1"/>
                </a:solidFill>
                <a:latin typeface="楷体" panose="02010609060101010101" pitchFamily="49" charset="-122"/>
                <a:ea typeface="楷体" panose="02010609060101010101" pitchFamily="49" charset="-122"/>
              </a:rPr>
              <a:t>鲍红信《英国近代文官制度的建立》</a:t>
            </a:r>
          </a:p>
        </p:txBody>
      </p:sp>
      <p:grpSp>
        <p:nvGrpSpPr>
          <p:cNvPr id="13" name="组合 12"/>
          <p:cNvGrpSpPr/>
          <p:nvPr/>
        </p:nvGrpSpPr>
        <p:grpSpPr>
          <a:xfrm>
            <a:off x="-829940" y="-1005"/>
            <a:ext cx="9274129" cy="1134946"/>
            <a:chOff x="-680653" y="40425"/>
            <a:chExt cx="9274129" cy="1134946"/>
          </a:xfrm>
        </p:grpSpPr>
        <p:sp>
          <p:nvSpPr>
            <p:cNvPr id="14" name="任意多边形 9"/>
            <p:cNvSpPr/>
            <p:nvPr/>
          </p:nvSpPr>
          <p:spPr bwMode="auto">
            <a:xfrm rot="490566">
              <a:off x="179396" y="40425"/>
              <a:ext cx="619125" cy="630237"/>
            </a:xfrm>
            <a:custGeom>
              <a:gdLst>
                <a:gd name="T0" fmla="*/ 318220 w 619265"/>
                <a:gd name="T1" fmla="*/ 0 h 630260"/>
                <a:gd name="T2" fmla="*/ 611433 w 619265"/>
                <a:gd name="T3" fmla="*/ 194354 h 630260"/>
                <a:gd name="T4" fmla="*/ 619265 w 619265"/>
                <a:gd name="T5" fmla="*/ 219585 h 630260"/>
                <a:gd name="T6" fmla="*/ 256918 w 619265"/>
                <a:gd name="T7" fmla="*/ 630260 h 630260"/>
                <a:gd name="T8" fmla="*/ 254088 w 619265"/>
                <a:gd name="T9" fmla="*/ 629975 h 630260"/>
                <a:gd name="T10" fmla="*/ 0 w 619265"/>
                <a:gd name="T11" fmla="*/ 318220 h 630260"/>
                <a:gd name="T12" fmla="*/ 318220 w 619265"/>
                <a:gd name="T13" fmla="*/ 0 h 630260"/>
              </a:gdLst>
              <a:cxnLst>
                <a:cxn ang="0">
                  <a:pos x="T0" y="T1"/>
                </a:cxn>
                <a:cxn ang="0">
                  <a:pos x="T2" y="T3"/>
                </a:cxn>
                <a:cxn ang="0">
                  <a:pos x="T4" y="T5"/>
                </a:cxn>
                <a:cxn ang="0">
                  <a:pos x="T6" y="T7"/>
                </a:cxn>
                <a:cxn ang="0">
                  <a:pos x="T8" y="T9"/>
                </a:cxn>
                <a:cxn ang="0">
                  <a:pos x="T10" y="T11"/>
                </a:cxn>
                <a:cxn ang="0">
                  <a:pos x="T12" y="T13"/>
                </a:cxn>
              </a:cxnLst>
              <a:rect l="0" t="0" r="r" b="b"/>
              <a:pathLst>
                <a:path w="619265" h="630260">
                  <a:moveTo>
                    <a:pt x="318220" y="0"/>
                  </a:moveTo>
                  <a:cubicBezTo>
                    <a:pt x="450031" y="0"/>
                    <a:pt x="563124" y="80141"/>
                    <a:pt x="611433" y="194354"/>
                  </a:cubicBezTo>
                  <a:lnTo>
                    <a:pt x="619265" y="219585"/>
                  </a:lnTo>
                  <a:lnTo>
                    <a:pt x="256918" y="630260"/>
                  </a:lnTo>
                  <a:lnTo>
                    <a:pt x="254088" y="629975"/>
                  </a:lnTo>
                  <a:cubicBezTo>
                    <a:pt x="109080" y="600302"/>
                    <a:pt x="0" y="472000"/>
                    <a:pt x="0" y="318220"/>
                  </a:cubicBezTo>
                  <a:cubicBezTo>
                    <a:pt x="0" y="142472"/>
                    <a:pt x="142472" y="0"/>
                    <a:pt x="318220" y="0"/>
                  </a:cubicBezTo>
                  <a:close/>
                </a:path>
              </a:pathLst>
            </a:custGeom>
            <a:solidFill>
              <a:srgbClr val="FFC000">
                <a:alpha val="89999"/>
              </a:srgbClr>
            </a:solidFill>
            <a:ln>
              <a:noFill/>
            </a:ln>
          </p:spPr>
          <p:txBody>
            <a:bodyPr anchor="ctr"/>
            <a:lstStyle/>
            <a:p>
              <a:pPr marL="0" marR="0" lvl="0" indent="0" defTabSz="914400" eaLnBrk="0" fontAlgn="base" latinLnBrk="0" hangingPunct="0">
                <a:lnSpc>
                  <a:spcPct val="100000"/>
                </a:lnSpc>
                <a:spcBef>
                  <a:spcPct val="0"/>
                </a:spcBef>
                <a:spcAft>
                  <a:spcPct val="0"/>
                </a:spcAft>
                <a:buClrTx/>
                <a:buSzTx/>
                <a:buFont typeface="Arial" pitchFamily="34" charset="0"/>
                <a:buNone/>
                <a:defRPr/>
              </a:pPr>
              <a:endParaRPr kumimoji="0" lang="zh-CN" altLang="en-US" sz="1800" b="0" i="0" u="none" strike="noStrike" kern="0" cap="none" spc="0" normalizeH="0" baseline="0" noProof="0">
                <a:ln>
                  <a:noFill/>
                </a:ln>
                <a:solidFill>
                  <a:srgbClr val="000000"/>
                </a:solidFill>
                <a:effectLst/>
                <a:uLnTx/>
                <a:uFillTx/>
                <a:latin typeface="Calibri"/>
                <a:ea typeface="宋体" panose="02010600030101010101" pitchFamily="2" charset="-122"/>
              </a:endParaRPr>
            </a:p>
          </p:txBody>
        </p:sp>
        <p:sp>
          <p:nvSpPr>
            <p:cNvPr id="15" name="文本框 12"/>
            <p:cNvSpPr txBox="1">
              <a:spLocks noChangeArrowheads="1"/>
            </p:cNvSpPr>
            <p:nvPr/>
          </p:nvSpPr>
          <p:spPr bwMode="auto">
            <a:xfrm>
              <a:off x="-680653" y="98153"/>
              <a:ext cx="9274129"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2pPr marL="742950" indent="-285750"/>
            </a:lstStyle>
            <a:p>
              <a:pPr algn="ctr" fontAlgn="base">
                <a:spcBef>
                  <a:spcPct val="0"/>
                </a:spcBef>
                <a:spcAft>
                  <a:spcPct val="0"/>
                </a:spcAft>
              </a:pPr>
              <a:r>
                <a:rPr lang="zh-CN" altLang="en-US" sz="3200" b="1">
                  <a:solidFill>
                    <a:schemeClr val="bg1"/>
                  </a:solidFill>
                  <a:latin typeface="汉仪昌黎宋刻本(精修版)W" panose="00020600040101010101" pitchFamily="18" charset="-122"/>
                  <a:ea typeface="汉仪昌黎宋刻本(精修版)W" panose="00020600040101010101" pitchFamily="18" charset="-122"/>
                </a:rPr>
                <a:t>一、一种趋势：</a:t>
              </a:r>
              <a:r>
                <a:rPr lang="zh-CN" altLang="en-US" sz="3200">
                  <a:solidFill>
                    <a:schemeClr val="bg1"/>
                  </a:solidFill>
                  <a:latin typeface="汉仪昌黎宋刻本(精修版)W" panose="00020600040101010101" pitchFamily="18" charset="-122"/>
                  <a:ea typeface="汉仪昌黎宋刻本(精修版)W" panose="00020600040101010101" pitchFamily="18" charset="-122"/>
                </a:rPr>
                <a:t>西方文官制度出现的</a:t>
              </a:r>
              <a:r>
                <a:rPr lang="zh-CN" altLang="en-US" sz="3200">
                  <a:solidFill>
                    <a:srgbClr val="FFC000"/>
                  </a:solidFill>
                  <a:latin typeface="汉仪昌黎宋刻本(精修版)W" panose="00020600040101010101" pitchFamily="18" charset="-122"/>
                  <a:ea typeface="汉仪昌黎宋刻本(精修版)W" panose="00020600040101010101" pitchFamily="18" charset="-122"/>
                </a:rPr>
                <a:t>背景</a:t>
              </a:r>
            </a:p>
            <a:p>
              <a:pPr algn="ctr" defTabSz="914400" fontAlgn="base">
                <a:spcBef>
                  <a:spcPct val="0"/>
                </a:spcBef>
                <a:spcAft>
                  <a:spcPct val="0"/>
                </a:spcAft>
                <a:buFont typeface="Arial" pitchFamily="34" charset="0"/>
                <a:buNone/>
              </a:pPr>
              <a:endParaRPr lang="zh-CN" altLang="en-US" sz="3200" b="1">
                <a:solidFill>
                  <a:schemeClr val="bg1"/>
                </a:solidFill>
                <a:latin typeface="汉仪昌黎宋刻本(精修版)W" panose="00020600040101010101" pitchFamily="18" charset="-122"/>
                <a:ea typeface="汉仪昌黎宋刻本(精修版)W" panose="00020600040101010101" pitchFamily="18" charset="-122"/>
              </a:endParaRPr>
            </a:p>
          </p:txBody>
        </p:sp>
        <p:cxnSp>
          <p:nvCxnSpPr>
            <p:cNvPr id="16" name="直接连接符 15"/>
            <p:cNvCxnSpPr>
              <a:stCxn id="14" idx="3"/>
            </p:cNvCxnSpPr>
            <p:nvPr/>
          </p:nvCxnSpPr>
          <p:spPr>
            <a:xfrm flipV="1">
              <a:off x="391977" y="636762"/>
              <a:ext cx="7333770" cy="23202"/>
            </a:xfrm>
            <a:prstGeom prst="line">
              <a:avLst/>
            </a:prstGeom>
            <a:ln w="19050">
              <a:prstDash val="solid"/>
            </a:ln>
          </p:spPr>
          <p:style>
            <a:lnRef idx="1">
              <a:schemeClr val="accent4"/>
            </a:lnRef>
            <a:fillRef idx="0">
              <a:schemeClr val="accent4"/>
            </a:fillRef>
            <a:effectRef idx="0">
              <a:schemeClr val="accent4"/>
            </a:effectRef>
            <a:fontRef idx="minor">
              <a:schemeClr val="tx1"/>
            </a:fontRef>
          </p:style>
        </p:cxnSp>
      </p:grpSp>
      <p:sp>
        <p:nvSpPr>
          <p:cNvPr id="19" name="TextBox 18"/>
          <p:cNvSpPr txBox="1"/>
          <p:nvPr/>
        </p:nvSpPr>
        <p:spPr>
          <a:xfrm>
            <a:off x="9635777" y="2745671"/>
            <a:ext cx="2339102" cy="523220"/>
          </a:xfrm>
          <a:prstGeom prst="rect">
            <a:avLst/>
          </a:prstGeom>
          <a:solidFill>
            <a:schemeClr val="accent2">
              <a:lumMod val="60000"/>
              <a:lumOff val="40000"/>
            </a:schemeClr>
          </a:solidFill>
        </p:spPr>
        <p:txBody>
          <a:bodyPr wrap="none" rtlCol="0">
            <a:spAutoFit/>
          </a:bodyPr>
          <a:lstStyle/>
          <a:p>
            <a:r>
              <a:rPr lang="zh-CN" altLang="en-US" sz="2800" b="1">
                <a:latin typeface="华文仿宋" panose="02010600040101010101" pitchFamily="2" charset="-122"/>
                <a:ea typeface="华文仿宋" panose="02010600040101010101" pitchFamily="2" charset="-122"/>
              </a:rPr>
              <a:t>政党更换频繁</a:t>
            </a:r>
            <a:endParaRPr lang="en-US" altLang="zh-CN" sz="2800" b="1">
              <a:latin typeface="华文仿宋" panose="02010600040101010101" pitchFamily="2" charset="-122"/>
              <a:ea typeface="华文仿宋" panose="02010600040101010101" pitchFamily="2" charset="-122"/>
            </a:endParaRPr>
          </a:p>
        </p:txBody>
      </p:sp>
      <p:sp>
        <p:nvSpPr>
          <p:cNvPr id="20" name="TextBox 19"/>
          <p:cNvSpPr txBox="1"/>
          <p:nvPr/>
        </p:nvSpPr>
        <p:spPr>
          <a:xfrm>
            <a:off x="7740151" y="5421223"/>
            <a:ext cx="4134465" cy="523220"/>
          </a:xfrm>
          <a:prstGeom prst="rect">
            <a:avLst/>
          </a:prstGeom>
          <a:solidFill>
            <a:srgbClr val="FFC000"/>
          </a:solidFill>
        </p:spPr>
        <p:txBody>
          <a:bodyPr wrap="none" rtlCol="0">
            <a:spAutoFit/>
          </a:bodyPr>
          <a:lstStyle/>
          <a:p>
            <a:r>
              <a:rPr lang="zh-CN" altLang="en-US" sz="2800" b="1">
                <a:latin typeface="华文仿宋" panose="02010600040101010101" pitchFamily="2" charset="-122"/>
                <a:ea typeface="华文仿宋" panose="02010600040101010101" pitchFamily="2" charset="-122"/>
              </a:rPr>
              <a:t>稳定、持续、廉洁、高效</a:t>
            </a:r>
          </a:p>
        </p:txBody>
      </p:sp>
      <p:sp>
        <p:nvSpPr>
          <p:cNvPr id="21" name="矩形 20"/>
          <p:cNvSpPr/>
          <p:nvPr/>
        </p:nvSpPr>
        <p:spPr>
          <a:xfrm>
            <a:off x="8845918" y="1237331"/>
            <a:ext cx="1620957" cy="523220"/>
          </a:xfrm>
          <a:prstGeom prst="rect">
            <a:avLst/>
          </a:prstGeom>
          <a:solidFill>
            <a:schemeClr val="accent4">
              <a:lumMod val="20000"/>
              <a:lumOff val="80000"/>
            </a:schemeClr>
          </a:solidFill>
        </p:spPr>
        <p:txBody>
          <a:bodyPr wrap="none">
            <a:spAutoFit/>
          </a:bodyPr>
          <a:lstStyle/>
          <a:p>
            <a:r>
              <a:rPr lang="zh-CN" altLang="en-US" sz="2800" b="1">
                <a:latin typeface="华文仿宋" panose="02010600040101010101" pitchFamily="2" charset="-122"/>
                <a:ea typeface="华文仿宋" panose="02010600040101010101" pitchFamily="2" charset="-122"/>
              </a:rPr>
              <a:t>工业革命</a:t>
            </a:r>
            <a:endParaRPr lang="en-US" altLang="zh-CN" sz="2800" b="1">
              <a:latin typeface="华文仿宋" panose="02010600040101010101" pitchFamily="2" charset="-122"/>
              <a:ea typeface="华文仿宋" panose="02010600040101010101" pitchFamily="2" charset="-122"/>
            </a:endParaRPr>
          </a:p>
        </p:txBody>
      </p:sp>
      <p:sp>
        <p:nvSpPr>
          <p:cNvPr id="22" name="矩形 21"/>
          <p:cNvSpPr/>
          <p:nvPr/>
        </p:nvSpPr>
        <p:spPr>
          <a:xfrm>
            <a:off x="7296530" y="2221936"/>
            <a:ext cx="2313212" cy="523220"/>
          </a:xfrm>
          <a:prstGeom prst="rect">
            <a:avLst/>
          </a:prstGeom>
          <a:solidFill>
            <a:schemeClr val="accent2">
              <a:lumMod val="40000"/>
              <a:lumOff val="60000"/>
            </a:schemeClr>
          </a:solidFill>
        </p:spPr>
        <p:txBody>
          <a:bodyPr wrap="square">
            <a:spAutoFit/>
          </a:bodyPr>
          <a:lstStyle/>
          <a:p>
            <a:r>
              <a:rPr lang="zh-CN" altLang="en-US" sz="2800" b="1">
                <a:latin typeface="华文仿宋" panose="02010600040101010101" pitchFamily="2" charset="-122"/>
                <a:ea typeface="华文仿宋" panose="02010600040101010101" pitchFamily="2" charset="-122"/>
              </a:rPr>
              <a:t>生产力提高</a:t>
            </a:r>
            <a:endParaRPr lang="en-US" altLang="zh-CN" sz="2800" b="1">
              <a:latin typeface="华文仿宋" panose="02010600040101010101" pitchFamily="2" charset="-122"/>
              <a:ea typeface="华文仿宋" panose="02010600040101010101" pitchFamily="2" charset="-122"/>
            </a:endParaRPr>
          </a:p>
        </p:txBody>
      </p:sp>
      <p:sp>
        <p:nvSpPr>
          <p:cNvPr id="23" name="矩形 22"/>
          <p:cNvSpPr/>
          <p:nvPr/>
        </p:nvSpPr>
        <p:spPr>
          <a:xfrm>
            <a:off x="9554175" y="2216646"/>
            <a:ext cx="2420703" cy="523220"/>
          </a:xfrm>
          <a:prstGeom prst="rect">
            <a:avLst/>
          </a:prstGeom>
          <a:solidFill>
            <a:schemeClr val="accent2">
              <a:lumMod val="40000"/>
              <a:lumOff val="60000"/>
            </a:schemeClr>
          </a:solidFill>
        </p:spPr>
        <p:txBody>
          <a:bodyPr wrap="square">
            <a:spAutoFit/>
          </a:bodyPr>
          <a:lstStyle/>
          <a:p>
            <a:r>
              <a:rPr lang="zh-CN" altLang="en-US" sz="2800" b="1">
                <a:latin typeface="华文仿宋" panose="02010600040101010101" pitchFamily="2" charset="-122"/>
                <a:ea typeface="华文仿宋" panose="02010600040101010101" pitchFamily="2" charset="-122"/>
              </a:rPr>
              <a:t>社会分工复杂</a:t>
            </a:r>
            <a:endParaRPr lang="en-US" altLang="zh-CN" sz="2800" b="1">
              <a:latin typeface="华文仿宋" panose="02010600040101010101" pitchFamily="2" charset="-122"/>
              <a:ea typeface="华文仿宋" panose="02010600040101010101" pitchFamily="2" charset="-122"/>
            </a:endParaRPr>
          </a:p>
        </p:txBody>
      </p:sp>
      <p:sp>
        <p:nvSpPr>
          <p:cNvPr id="24" name="矩形 23"/>
          <p:cNvSpPr/>
          <p:nvPr/>
        </p:nvSpPr>
        <p:spPr>
          <a:xfrm>
            <a:off x="7296529" y="2743629"/>
            <a:ext cx="2339102" cy="523220"/>
          </a:xfrm>
          <a:prstGeom prst="rect">
            <a:avLst/>
          </a:prstGeom>
          <a:solidFill>
            <a:schemeClr val="accent2">
              <a:lumMod val="60000"/>
              <a:lumOff val="40000"/>
            </a:schemeClr>
          </a:solidFill>
        </p:spPr>
        <p:txBody>
          <a:bodyPr wrap="none">
            <a:spAutoFit/>
          </a:bodyPr>
          <a:lstStyle/>
          <a:p>
            <a:r>
              <a:rPr lang="zh-CN" altLang="en-US" sz="2800" b="1">
                <a:latin typeface="华文仿宋" panose="02010600040101010101" pitchFamily="2" charset="-122"/>
                <a:ea typeface="华文仿宋" panose="02010600040101010101" pitchFamily="2" charset="-122"/>
              </a:rPr>
              <a:t>政府职能扩大</a:t>
            </a:r>
            <a:endParaRPr lang="en-US" altLang="zh-CN" sz="2800" b="1">
              <a:latin typeface="华文仿宋" panose="02010600040101010101" pitchFamily="2" charset="-122"/>
              <a:ea typeface="华文仿宋" panose="02010600040101010101" pitchFamily="2" charset="-122"/>
            </a:endParaRPr>
          </a:p>
        </p:txBody>
      </p:sp>
      <p:sp>
        <p:nvSpPr>
          <p:cNvPr id="25" name="矩形 24"/>
          <p:cNvSpPr/>
          <p:nvPr/>
        </p:nvSpPr>
        <p:spPr>
          <a:xfrm>
            <a:off x="7740152" y="4898003"/>
            <a:ext cx="4134464" cy="523220"/>
          </a:xfrm>
          <a:prstGeom prst="rect">
            <a:avLst/>
          </a:prstGeom>
          <a:solidFill>
            <a:srgbClr val="FFC000"/>
          </a:solidFill>
        </p:spPr>
        <p:txBody>
          <a:bodyPr wrap="square">
            <a:spAutoFit/>
          </a:bodyPr>
          <a:lstStyle/>
          <a:p>
            <a:pPr algn="ctr"/>
            <a:r>
              <a:rPr lang="zh-CN" altLang="en-US" sz="2800" b="1">
                <a:latin typeface="华文仿宋" panose="02010600040101010101" pitchFamily="2" charset="-122"/>
                <a:ea typeface="华文仿宋" panose="02010600040101010101" pitchFamily="2" charset="-122"/>
                <a:cs typeface="楷体" panose="02010609060101010101" pitchFamily="49" charset="-122"/>
              </a:rPr>
              <a:t>亟需新的职业官僚体系</a:t>
            </a:r>
            <a:endParaRPr lang="en-US" altLang="zh-CN" sz="2800" b="1">
              <a:latin typeface="华文仿宋" panose="02010600040101010101" pitchFamily="2" charset="-122"/>
              <a:ea typeface="华文仿宋" panose="02010600040101010101" pitchFamily="2" charset="-122"/>
            </a:endParaRPr>
          </a:p>
        </p:txBody>
      </p:sp>
      <p:sp>
        <p:nvSpPr>
          <p:cNvPr id="26" name="TextBox 25"/>
          <p:cNvSpPr txBox="1"/>
          <p:nvPr/>
        </p:nvSpPr>
        <p:spPr>
          <a:xfrm>
            <a:off x="7296530" y="1698996"/>
            <a:ext cx="4678348" cy="523220"/>
          </a:xfrm>
          <a:prstGeom prst="rect">
            <a:avLst/>
          </a:prstGeom>
          <a:solidFill>
            <a:schemeClr val="accent4">
              <a:lumMod val="20000"/>
              <a:lumOff val="80000"/>
            </a:schemeClr>
          </a:solidFill>
        </p:spPr>
        <p:txBody>
          <a:bodyPr wrap="square" rtlCol="0">
            <a:spAutoFit/>
          </a:bodyPr>
          <a:lstStyle/>
          <a:p>
            <a:pPr algn="ctr"/>
            <a:r>
              <a:rPr lang="zh-CN" altLang="en-US" sz="2800" b="1">
                <a:latin typeface="华文仿宋" panose="02010600040101010101" pitchFamily="2" charset="-122"/>
                <a:ea typeface="华文仿宋" panose="02010600040101010101" pitchFamily="2" charset="-122"/>
              </a:rPr>
              <a:t>经济基础</a:t>
            </a:r>
          </a:p>
        </p:txBody>
      </p:sp>
      <p:sp>
        <p:nvSpPr>
          <p:cNvPr id="27" name="TextBox 26"/>
          <p:cNvSpPr txBox="1"/>
          <p:nvPr/>
        </p:nvSpPr>
        <p:spPr>
          <a:xfrm>
            <a:off x="7296529" y="3266232"/>
            <a:ext cx="4678349" cy="523220"/>
          </a:xfrm>
          <a:prstGeom prst="rect">
            <a:avLst/>
          </a:prstGeom>
          <a:solidFill>
            <a:schemeClr val="accent2">
              <a:lumMod val="75000"/>
            </a:schemeClr>
          </a:solidFill>
        </p:spPr>
        <p:txBody>
          <a:bodyPr wrap="square" rtlCol="0">
            <a:spAutoFit/>
          </a:bodyPr>
          <a:lstStyle/>
          <a:p>
            <a:pPr algn="ctr"/>
            <a:r>
              <a:rPr lang="zh-CN" altLang="en-US" sz="2800" b="1">
                <a:latin typeface="华文仿宋" panose="02010600040101010101" pitchFamily="2" charset="-122"/>
                <a:ea typeface="华文仿宋" panose="02010600040101010101" pitchFamily="2" charset="-122"/>
              </a:rPr>
              <a:t>上层建筑</a:t>
            </a:r>
          </a:p>
        </p:txBody>
      </p:sp>
      <p:sp>
        <p:nvSpPr>
          <p:cNvPr id="28" name="TextBox 27"/>
          <p:cNvSpPr txBox="1"/>
          <p:nvPr/>
        </p:nvSpPr>
        <p:spPr>
          <a:xfrm>
            <a:off x="7315201" y="3763382"/>
            <a:ext cx="4682058" cy="523220"/>
          </a:xfrm>
          <a:prstGeom prst="rect">
            <a:avLst/>
          </a:prstGeom>
          <a:solidFill>
            <a:schemeClr val="accent2">
              <a:lumMod val="50000"/>
            </a:schemeClr>
          </a:solidFill>
        </p:spPr>
        <p:txBody>
          <a:bodyPr wrap="square" rtlCol="0">
            <a:spAutoFit/>
          </a:bodyPr>
          <a:lstStyle/>
          <a:p>
            <a:r>
              <a:rPr lang="zh-CN" altLang="en-US" sz="2800" b="1">
                <a:latin typeface="华文仿宋" panose="02010600040101010101" pitchFamily="2" charset="-122"/>
                <a:ea typeface="华文仿宋" panose="02010600040101010101" pitchFamily="2" charset="-122"/>
              </a:rPr>
              <a:t>工业资产阶级提出政治诉求</a:t>
            </a:r>
          </a:p>
        </p:txBody>
      </p:sp>
      <p:sp>
        <p:nvSpPr>
          <p:cNvPr id="35" name="右箭头 34"/>
          <p:cNvSpPr/>
          <p:nvPr/>
        </p:nvSpPr>
        <p:spPr>
          <a:xfrm rot="5400000">
            <a:off x="9352756" y="4370157"/>
            <a:ext cx="607279" cy="424781"/>
          </a:xfrm>
          <a:prstGeom prst="rightArrow">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a:off x="-20900" y="3143121"/>
            <a:ext cx="7074843" cy="1383665"/>
          </a:xfrm>
          <a:prstGeom prst="rect">
            <a:avLst/>
          </a:prstGeom>
          <a:solidFill>
            <a:srgbClr val="FFC000"/>
          </a:solidFill>
        </p:spPr>
        <p:txBody>
          <a:bodyPr wrap="square">
            <a:spAutoFit/>
          </a:bodyPr>
          <a:lstStyle/>
          <a:p>
            <a:r>
              <a:rPr lang="zh-CN" altLang="en-US" sz="2800" b="1">
                <a:latin typeface="华文仿宋" panose="02010600040101010101" pitchFamily="2" charset="-122"/>
                <a:ea typeface="华文仿宋" panose="02010600040101010101" pitchFamily="2" charset="-122"/>
                <a:cs typeface="宋体" panose="02010600030101010101" pitchFamily="2" charset="-122"/>
              </a:rPr>
              <a:t>     背景二：工业革命的推动</a:t>
            </a:r>
            <a:r>
              <a:rPr lang="en-US" altLang="zh-CN" sz="2800" b="1">
                <a:latin typeface="华文仿宋" panose="02010600040101010101" pitchFamily="2" charset="-122"/>
                <a:ea typeface="华文仿宋" panose="02010600040101010101" pitchFamily="2" charset="-122"/>
                <a:cs typeface="宋体" panose="02010600030101010101" pitchFamily="2" charset="-122"/>
              </a:rPr>
              <a:t> </a:t>
            </a:r>
          </a:p>
          <a:p>
            <a:r>
              <a:rPr lang="en-US" altLang="zh-CN" sz="2800" b="1">
                <a:latin typeface="华文仿宋" panose="02010600040101010101" pitchFamily="2" charset="-122"/>
                <a:ea typeface="华文仿宋" panose="02010600040101010101" pitchFamily="2" charset="-122"/>
                <a:cs typeface="宋体" panose="02010600030101010101" pitchFamily="2" charset="-122"/>
              </a:rPr>
              <a:t>     </a:t>
            </a:r>
            <a:r>
              <a:rPr lang="zh-CN" altLang="en-US" sz="2800" b="1">
                <a:latin typeface="华文仿宋" panose="02010600040101010101" pitchFamily="2" charset="-122"/>
                <a:ea typeface="华文仿宋" panose="02010600040101010101" pitchFamily="2" charset="-122"/>
                <a:cs typeface="宋体" panose="02010600030101010101" pitchFamily="2" charset="-122"/>
              </a:rPr>
              <a:t>背景三：资本主义制度的建立</a:t>
            </a:r>
            <a:endParaRPr lang="en-US" altLang="zh-CN" sz="2800" b="1">
              <a:latin typeface="华文仿宋" panose="02010600040101010101" pitchFamily="2" charset="-122"/>
              <a:ea typeface="华文仿宋" panose="02010600040101010101" pitchFamily="2" charset="-122"/>
              <a:cs typeface="宋体" panose="02010600030101010101" pitchFamily="2" charset="-122"/>
            </a:endParaRPr>
          </a:p>
          <a:p>
            <a:r>
              <a:rPr lang="en-US" altLang="zh-CN" sz="2800" b="1">
                <a:latin typeface="华文仿宋" panose="02010600040101010101" pitchFamily="2" charset="-122"/>
                <a:ea typeface="华文仿宋" panose="02010600040101010101" pitchFamily="2" charset="-122"/>
                <a:cs typeface="宋体" panose="02010600030101010101" pitchFamily="2" charset="-122"/>
              </a:rPr>
              <a:t>     </a:t>
            </a:r>
            <a:r>
              <a:rPr lang="zh-CN" altLang="en-US" sz="2800" b="1">
                <a:latin typeface="华文仿宋" panose="02010600040101010101" pitchFamily="2" charset="-122"/>
                <a:ea typeface="华文仿宋" panose="02010600040101010101" pitchFamily="2" charset="-122"/>
                <a:cs typeface="宋体" panose="02010600030101010101" pitchFamily="2" charset="-122"/>
              </a:rPr>
              <a:t>背景四：启蒙思想的影响</a:t>
            </a:r>
            <a:endParaRPr lang="en-US" altLang="zh-CN" sz="2800" b="1">
              <a:latin typeface="华文仿宋" panose="02010600040101010101" pitchFamily="2" charset="-122"/>
              <a:ea typeface="华文仿宋" panose="02010600040101010101" pitchFamily="2" charset="-122"/>
              <a:cs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1"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500"/>
                                        <p:tgtEl>
                                          <p:spTgt spid="6"/>
                                        </p:tgtEl>
                                      </p:cBhvr>
                                    </p:animEffect>
                                  </p:childTnLst>
                                </p:cTn>
                              </p:par>
                            </p:childTnLst>
                          </p:cTn>
                        </p:par>
                      </p:childTnLst>
                    </p:cTn>
                  </p:par>
                  <p:par>
                    <p:cTn id="15" fill="hold" nodeType="clickPar">
                      <p:stCondLst>
                        <p:cond delay="indefinite"/>
                      </p:stCondLst>
                      <p:childTnLst>
                        <p:par>
                          <p:cTn id="16" fill="hold" nodeType="withGroup">
                            <p:stCondLst>
                              <p:cond delay="indefinite"/>
                            </p:stCondLst>
                          </p:cTn>
                        </p:par>
                        <p:par>
                          <p:cTn id="17" fill="hold" nodeType="afterGroup">
                            <p:stCondLst>
                              <p:cond delay="0"/>
                            </p:stCondLst>
                            <p:childTnLst>
                              <p:par>
                                <p:cTn id="18" presetID="2" presetClass="entr" presetSubtype="4" fill="hold" grpId="4" nodeType="clickEffect">
                                  <p:stCondLst>
                                    <p:cond delay="0"/>
                                  </p:stCondLst>
                                  <p:childTnLst>
                                    <p:set>
                                      <p:cBhvr>
                                        <p:cTn id="19" dur="1" fill="hold">
                                          <p:stCondLst>
                                            <p:cond delay="0"/>
                                          </p:stCondLst>
                                        </p:cTn>
                                        <p:tgtEl>
                                          <p:spTgt spid="21"/>
                                        </p:tgtEl>
                                        <p:attrNameLst>
                                          <p:attrName>style.visibility</p:attrName>
                                        </p:attrNameLst>
                                      </p:cBhvr>
                                      <p:to>
                                        <p:strVal val="visible"/>
                                      </p:to>
                                    </p:set>
                                    <p:anim calcmode="lin" valueType="num">
                                      <p:cBhvr additive="base">
                                        <p:cTn id="20" dur="500" fill="hold"/>
                                        <p:tgtEl>
                                          <p:spTgt spid="21"/>
                                        </p:tgtEl>
                                        <p:attrNameLst>
                                          <p:attrName>ppt_x</p:attrName>
                                        </p:attrNameLst>
                                      </p:cBhvr>
                                      <p:tavLst>
                                        <p:tav tm="0">
                                          <p:val>
                                            <p:strVal val="#ppt_x"/>
                                          </p:val>
                                        </p:tav>
                                        <p:tav tm="100000">
                                          <p:val>
                                            <p:strVal val="#ppt_x"/>
                                          </p:val>
                                        </p:tav>
                                      </p:tavLst>
                                    </p:anim>
                                    <p:anim calcmode="lin" valueType="num">
                                      <p:cBhvr additive="base">
                                        <p:cTn id="21"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22" fill="hold" nodeType="clickPar">
                      <p:stCondLst>
                        <p:cond delay="indefinite"/>
                      </p:stCondLst>
                      <p:childTnLst>
                        <p:par>
                          <p:cTn id="23" fill="hold" nodeType="withGroup">
                            <p:stCondLst>
                              <p:cond delay="indefinite"/>
                            </p:stCondLst>
                          </p:cTn>
                        </p:par>
                        <p:par>
                          <p:cTn id="24" fill="hold" nodeType="afterGroup">
                            <p:stCondLst>
                              <p:cond delay="0"/>
                            </p:stCondLst>
                            <p:childTnLst>
                              <p:par>
                                <p:cTn id="25" presetID="2" presetClass="entr" presetSubtype="4" fill="hold" grpId="9" nodeType="clickEffect">
                                  <p:stCondLst>
                                    <p:cond delay="0"/>
                                  </p:stCondLst>
                                  <p:childTnLst>
                                    <p:set>
                                      <p:cBhvr>
                                        <p:cTn id="26" dur="1" fill="hold">
                                          <p:stCondLst>
                                            <p:cond delay="0"/>
                                          </p:stCondLst>
                                        </p:cTn>
                                        <p:tgtEl>
                                          <p:spTgt spid="26"/>
                                        </p:tgtEl>
                                        <p:attrNameLst>
                                          <p:attrName>style.visibility</p:attrName>
                                        </p:attrNameLst>
                                      </p:cBhvr>
                                      <p:to>
                                        <p:strVal val="visible"/>
                                      </p:to>
                                    </p:set>
                                    <p:anim calcmode="lin" valueType="num">
                                      <p:cBhvr additive="base">
                                        <p:cTn id="27" dur="500" fill="hold"/>
                                        <p:tgtEl>
                                          <p:spTgt spid="26"/>
                                        </p:tgtEl>
                                        <p:attrNameLst>
                                          <p:attrName>ppt_x</p:attrName>
                                        </p:attrNameLst>
                                      </p:cBhvr>
                                      <p:tavLst>
                                        <p:tav tm="0">
                                          <p:val>
                                            <p:strVal val="#ppt_x"/>
                                          </p:val>
                                        </p:tav>
                                        <p:tav tm="100000">
                                          <p:val>
                                            <p:strVal val="#ppt_x"/>
                                          </p:val>
                                        </p:tav>
                                      </p:tavLst>
                                    </p:anim>
                                    <p:anim calcmode="lin" valueType="num">
                                      <p:cBhvr additive="base">
                                        <p:cTn id="28"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29" fill="hold" nodeType="clickPar">
                      <p:stCondLst>
                        <p:cond delay="indefinite"/>
                      </p:stCondLst>
                      <p:childTnLst>
                        <p:par>
                          <p:cTn id="30" fill="hold" nodeType="withGroup">
                            <p:stCondLst>
                              <p:cond delay="indefinite"/>
                            </p:stCondLst>
                          </p:cTn>
                        </p:par>
                        <p:par>
                          <p:cTn id="31" fill="hold" nodeType="afterGroup">
                            <p:stCondLst>
                              <p:cond delay="0"/>
                            </p:stCondLst>
                            <p:childTnLst>
                              <p:par>
                                <p:cTn id="32" presetID="10" presetClass="entr" presetSubtype="0" fill="hold" grpId="5" nodeType="clickEffect">
                                  <p:stCondLst>
                                    <p:cond delay="0"/>
                                  </p:stCondLst>
                                  <p:childTnLst>
                                    <p:set>
                                      <p:cBhvr>
                                        <p:cTn id="33" dur="1" fill="hold">
                                          <p:stCondLst>
                                            <p:cond delay="0"/>
                                          </p:stCondLst>
                                        </p:cTn>
                                        <p:tgtEl>
                                          <p:spTgt spid="22"/>
                                        </p:tgtEl>
                                        <p:attrNameLst>
                                          <p:attrName>style.visibility</p:attrName>
                                        </p:attrNameLst>
                                      </p:cBhvr>
                                      <p:to>
                                        <p:strVal val="visible"/>
                                      </p:to>
                                    </p:set>
                                    <p:animEffect transition="in" filter="fade">
                                      <p:cBhvr>
                                        <p:cTn id="34" dur="500"/>
                                        <p:tgtEl>
                                          <p:spTgt spid="22"/>
                                        </p:tgtEl>
                                      </p:cBhvr>
                                    </p:animEffect>
                                  </p:childTnLst>
                                </p:cTn>
                              </p:par>
                              <p:par>
                                <p:cTn id="35" presetID="10" presetClass="entr" presetSubtype="0" fill="hold" grpId="6" nodeType="withEffect">
                                  <p:stCondLst>
                                    <p:cond delay="0"/>
                                  </p:stCondLst>
                                  <p:childTnLst>
                                    <p:set>
                                      <p:cBhvr>
                                        <p:cTn id="36" dur="1" fill="hold">
                                          <p:stCondLst>
                                            <p:cond delay="0"/>
                                          </p:stCondLst>
                                        </p:cTn>
                                        <p:tgtEl>
                                          <p:spTgt spid="23"/>
                                        </p:tgtEl>
                                        <p:attrNameLst>
                                          <p:attrName>style.visibility</p:attrName>
                                        </p:attrNameLst>
                                      </p:cBhvr>
                                      <p:to>
                                        <p:strVal val="visible"/>
                                      </p:to>
                                    </p:set>
                                    <p:animEffect transition="in" filter="fade">
                                      <p:cBhvr>
                                        <p:cTn id="37" dur="500"/>
                                        <p:tgtEl>
                                          <p:spTgt spid="23"/>
                                        </p:tgtEl>
                                      </p:cBhvr>
                                    </p:animEffect>
                                  </p:childTnLst>
                                </p:cTn>
                              </p:par>
                            </p:childTnLst>
                          </p:cTn>
                        </p:par>
                      </p:childTnLst>
                    </p:cTn>
                  </p:par>
                  <p:par>
                    <p:cTn id="38" fill="hold" nodeType="clickPar">
                      <p:stCondLst>
                        <p:cond delay="indefinite"/>
                      </p:stCondLst>
                      <p:childTnLst>
                        <p:par>
                          <p:cTn id="39" fill="hold" nodeType="withGroup">
                            <p:stCondLst>
                              <p:cond delay="indefinite"/>
                            </p:stCondLst>
                          </p:cTn>
                        </p:par>
                        <p:par>
                          <p:cTn id="40" fill="hold" nodeType="afterGroup">
                            <p:stCondLst>
                              <p:cond delay="0"/>
                            </p:stCondLst>
                            <p:childTnLst>
                              <p:par>
                                <p:cTn id="41" presetID="10" presetClass="entr" presetSubtype="0" fill="hold" grpId="7" nodeType="clickEffect">
                                  <p:stCondLst>
                                    <p:cond delay="0"/>
                                  </p:stCondLst>
                                  <p:childTnLst>
                                    <p:set>
                                      <p:cBhvr>
                                        <p:cTn id="42" dur="1" fill="hold">
                                          <p:stCondLst>
                                            <p:cond delay="0"/>
                                          </p:stCondLst>
                                        </p:cTn>
                                        <p:tgtEl>
                                          <p:spTgt spid="24"/>
                                        </p:tgtEl>
                                        <p:attrNameLst>
                                          <p:attrName>style.visibility</p:attrName>
                                        </p:attrNameLst>
                                      </p:cBhvr>
                                      <p:to>
                                        <p:strVal val="visible"/>
                                      </p:to>
                                    </p:set>
                                    <p:animEffect transition="in" filter="fade">
                                      <p:cBhvr>
                                        <p:cTn id="43" dur="500"/>
                                        <p:tgtEl>
                                          <p:spTgt spid="24"/>
                                        </p:tgtEl>
                                      </p:cBhvr>
                                    </p:animEffect>
                                  </p:childTnLst>
                                </p:cTn>
                              </p:par>
                              <p:par>
                                <p:cTn id="44" presetID="10" presetClass="entr" presetSubtype="0" fill="hold" grpId="2" nodeType="with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fade">
                                      <p:cBhvr>
                                        <p:cTn id="46" dur="500"/>
                                        <p:tgtEl>
                                          <p:spTgt spid="19"/>
                                        </p:tgtEl>
                                      </p:cBhvr>
                                    </p:animEffect>
                                  </p:childTnLst>
                                </p:cTn>
                              </p:par>
                            </p:childTnLst>
                          </p:cTn>
                        </p:par>
                      </p:childTnLst>
                    </p:cTn>
                  </p:par>
                  <p:par>
                    <p:cTn id="47" fill="hold" nodeType="clickPar">
                      <p:stCondLst>
                        <p:cond delay="indefinite"/>
                      </p:stCondLst>
                      <p:childTnLst>
                        <p:par>
                          <p:cTn id="48" fill="hold" nodeType="withGroup">
                            <p:stCondLst>
                              <p:cond delay="indefinite"/>
                            </p:stCondLst>
                          </p:cTn>
                        </p:par>
                        <p:par>
                          <p:cTn id="49" fill="hold" nodeType="afterGroup">
                            <p:stCondLst>
                              <p:cond delay="0"/>
                            </p:stCondLst>
                            <p:childTnLst>
                              <p:par>
                                <p:cTn id="50" presetID="10" presetClass="entr" presetSubtype="0" fill="hold" grpId="10" nodeType="clickEffect">
                                  <p:stCondLst>
                                    <p:cond delay="0"/>
                                  </p:stCondLst>
                                  <p:childTnLst>
                                    <p:set>
                                      <p:cBhvr>
                                        <p:cTn id="51" dur="1" fill="hold">
                                          <p:stCondLst>
                                            <p:cond delay="0"/>
                                          </p:stCondLst>
                                        </p:cTn>
                                        <p:tgtEl>
                                          <p:spTgt spid="27"/>
                                        </p:tgtEl>
                                        <p:attrNameLst>
                                          <p:attrName>style.visibility</p:attrName>
                                        </p:attrNameLst>
                                      </p:cBhvr>
                                      <p:to>
                                        <p:strVal val="visible"/>
                                      </p:to>
                                    </p:set>
                                    <p:animEffect transition="in" filter="fade">
                                      <p:cBhvr>
                                        <p:cTn id="52" dur="500"/>
                                        <p:tgtEl>
                                          <p:spTgt spid="27"/>
                                        </p:tgtEl>
                                      </p:cBhvr>
                                    </p:animEffect>
                                  </p:childTnLst>
                                </p:cTn>
                              </p:par>
                            </p:childTnLst>
                          </p:cTn>
                        </p:par>
                      </p:childTnLst>
                    </p:cTn>
                  </p:par>
                  <p:par>
                    <p:cTn id="53" fill="hold" nodeType="clickPar">
                      <p:stCondLst>
                        <p:cond delay="indefinite"/>
                      </p:stCondLst>
                      <p:childTnLst>
                        <p:par>
                          <p:cTn id="54" fill="hold" nodeType="withGroup">
                            <p:stCondLst>
                              <p:cond delay="indefinite"/>
                            </p:stCondLst>
                          </p:cTn>
                        </p:par>
                        <p:par>
                          <p:cTn id="55" fill="hold" nodeType="afterGroup">
                            <p:stCondLst>
                              <p:cond delay="0"/>
                            </p:stCondLst>
                            <p:childTnLst>
                              <p:par>
                                <p:cTn id="56" presetID="10" presetClass="entr" presetSubtype="0" fill="hold" grpId="11" nodeType="clickEffect">
                                  <p:stCondLst>
                                    <p:cond delay="0"/>
                                  </p:stCondLst>
                                  <p:childTnLst>
                                    <p:set>
                                      <p:cBhvr>
                                        <p:cTn id="57" dur="1" fill="hold">
                                          <p:stCondLst>
                                            <p:cond delay="0"/>
                                          </p:stCondLst>
                                        </p:cTn>
                                        <p:tgtEl>
                                          <p:spTgt spid="28"/>
                                        </p:tgtEl>
                                        <p:attrNameLst>
                                          <p:attrName>style.visibility</p:attrName>
                                        </p:attrNameLst>
                                      </p:cBhvr>
                                      <p:to>
                                        <p:strVal val="visible"/>
                                      </p:to>
                                    </p:set>
                                    <p:animEffect transition="in" filter="fade">
                                      <p:cBhvr>
                                        <p:cTn id="58" dur="500"/>
                                        <p:tgtEl>
                                          <p:spTgt spid="28"/>
                                        </p:tgtEl>
                                      </p:cBhvr>
                                    </p:animEffect>
                                  </p:childTnLst>
                                </p:cTn>
                              </p:par>
                            </p:childTnLst>
                          </p:cTn>
                        </p:par>
                      </p:childTnLst>
                    </p:cTn>
                  </p:par>
                  <p:par>
                    <p:cTn id="59" fill="hold" nodeType="clickPar">
                      <p:stCondLst>
                        <p:cond delay="indefinite"/>
                      </p:stCondLst>
                      <p:childTnLst>
                        <p:par>
                          <p:cTn id="60" fill="hold" nodeType="withGroup">
                            <p:stCondLst>
                              <p:cond delay="indefinite"/>
                            </p:stCondLst>
                          </p:cTn>
                        </p:par>
                        <p:par>
                          <p:cTn id="61" fill="hold" nodeType="afterGroup">
                            <p:stCondLst>
                              <p:cond delay="0"/>
                            </p:stCondLst>
                            <p:childTnLst>
                              <p:par>
                                <p:cTn id="62" presetID="10" presetClass="entr" presetSubtype="0" fill="hold" grpId="12" nodeType="clickEffect">
                                  <p:stCondLst>
                                    <p:cond delay="0"/>
                                  </p:stCondLst>
                                  <p:childTnLst>
                                    <p:set>
                                      <p:cBhvr>
                                        <p:cTn id="63" dur="1" fill="hold">
                                          <p:stCondLst>
                                            <p:cond delay="0"/>
                                          </p:stCondLst>
                                        </p:cTn>
                                        <p:tgtEl>
                                          <p:spTgt spid="35"/>
                                        </p:tgtEl>
                                        <p:attrNameLst>
                                          <p:attrName>style.visibility</p:attrName>
                                        </p:attrNameLst>
                                      </p:cBhvr>
                                      <p:to>
                                        <p:strVal val="visible"/>
                                      </p:to>
                                    </p:set>
                                    <p:animEffect transition="in" filter="fade">
                                      <p:cBhvr>
                                        <p:cTn id="64" dur="500"/>
                                        <p:tgtEl>
                                          <p:spTgt spid="35"/>
                                        </p:tgtEl>
                                      </p:cBhvr>
                                    </p:animEffect>
                                  </p:childTnLst>
                                </p:cTn>
                              </p:par>
                              <p:par>
                                <p:cTn id="65" presetID="10" presetClass="entr" presetSubtype="0" fill="hold" grpId="8" nodeType="withEffect">
                                  <p:stCondLst>
                                    <p:cond delay="0"/>
                                  </p:stCondLst>
                                  <p:childTnLst>
                                    <p:set>
                                      <p:cBhvr>
                                        <p:cTn id="66" dur="1" fill="hold">
                                          <p:stCondLst>
                                            <p:cond delay="0"/>
                                          </p:stCondLst>
                                        </p:cTn>
                                        <p:tgtEl>
                                          <p:spTgt spid="25"/>
                                        </p:tgtEl>
                                        <p:attrNameLst>
                                          <p:attrName>style.visibility</p:attrName>
                                        </p:attrNameLst>
                                      </p:cBhvr>
                                      <p:to>
                                        <p:strVal val="visible"/>
                                      </p:to>
                                    </p:set>
                                    <p:animEffect transition="in" filter="fade">
                                      <p:cBhvr>
                                        <p:cTn id="67" dur="500"/>
                                        <p:tgtEl>
                                          <p:spTgt spid="25"/>
                                        </p:tgtEl>
                                      </p:cBhvr>
                                    </p:animEffect>
                                  </p:childTnLst>
                                </p:cTn>
                              </p:par>
                              <p:par>
                                <p:cTn id="68" presetID="10" presetClass="entr" presetSubtype="0" fill="hold" grpId="3" nodeType="withEffect">
                                  <p:stCondLst>
                                    <p:cond delay="0"/>
                                  </p:stCondLst>
                                  <p:childTnLst>
                                    <p:set>
                                      <p:cBhvr>
                                        <p:cTn id="69" dur="1" fill="hold">
                                          <p:stCondLst>
                                            <p:cond delay="0"/>
                                          </p:stCondLst>
                                        </p:cTn>
                                        <p:tgtEl>
                                          <p:spTgt spid="20"/>
                                        </p:tgtEl>
                                        <p:attrNameLst>
                                          <p:attrName>style.visibility</p:attrName>
                                        </p:attrNameLst>
                                      </p:cBhvr>
                                      <p:to>
                                        <p:strVal val="visible"/>
                                      </p:to>
                                    </p:set>
                                    <p:animEffect transition="in" filter="fade">
                                      <p:cBhvr>
                                        <p:cTn id="70" dur="500"/>
                                        <p:tgtEl>
                                          <p:spTgt spid="20"/>
                                        </p:tgtEl>
                                      </p:cBhvr>
                                    </p:animEffect>
                                  </p:childTnLst>
                                </p:cTn>
                              </p:par>
                            </p:childTnLst>
                          </p:cTn>
                        </p:par>
                      </p:childTnLst>
                    </p:cTn>
                  </p:par>
                  <p:par>
                    <p:cTn id="71" fill="hold" nodeType="clickPar">
                      <p:stCondLst>
                        <p:cond delay="indefinite"/>
                      </p:stCondLst>
                      <p:childTnLst>
                        <p:par>
                          <p:cTn id="72" fill="hold" nodeType="withGroup">
                            <p:stCondLst>
                              <p:cond delay="indefinite"/>
                            </p:stCondLst>
                          </p:cTn>
                        </p:par>
                        <p:par>
                          <p:cTn id="73" fill="hold" nodeType="afterGroup">
                            <p:stCondLst>
                              <p:cond delay="0"/>
                            </p:stCondLst>
                            <p:childTnLst>
                              <p:par>
                                <p:cTn id="74" presetID="10" presetClass="entr" presetSubtype="0" fill="hold" grpId="13" nodeType="clickEffect">
                                  <p:stCondLst>
                                    <p:cond delay="0"/>
                                  </p:stCondLst>
                                  <p:childTnLst>
                                    <p:set>
                                      <p:cBhvr>
                                        <p:cTn id="75" dur="1" fill="hold">
                                          <p:stCondLst>
                                            <p:cond delay="0"/>
                                          </p:stCondLst>
                                        </p:cTn>
                                        <p:tgtEl>
                                          <p:spTgt spid="36"/>
                                        </p:tgtEl>
                                        <p:attrNameLst>
                                          <p:attrName>style.visibility</p:attrName>
                                        </p:attrNameLst>
                                      </p:cBhvr>
                                      <p:to>
                                        <p:strVal val="visible"/>
                                      </p:to>
                                    </p:set>
                                    <p:animEffect transition="in" filter="fade">
                                      <p:cBhvr>
                                        <p:cTn id="76"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1"/>
      <p:bldP spid="19" grpId="2"/>
      <p:bldP spid="20" grpId="3"/>
      <p:bldP spid="21" grpId="4"/>
      <p:bldP spid="22" grpId="5"/>
      <p:bldP spid="23" grpId="6"/>
      <p:bldP spid="24" grpId="7"/>
      <p:bldP spid="25" grpId="8"/>
      <p:bldP spid="26" grpId="9"/>
      <p:bldP spid="27" grpId="10"/>
      <p:bldP spid="28" grpId="11"/>
      <p:bldP spid="35" grpId="12"/>
      <p:bldP spid="36" grpId="13"/>
    </p:bldLst>
  </p:timing>
</p:sld>
</file>

<file path=ppt/slides/slide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grpSp>
        <p:nvGrpSpPr>
          <p:cNvPr id="9" name="组合 8"/>
          <p:cNvGrpSpPr/>
          <p:nvPr/>
        </p:nvGrpSpPr>
        <p:grpSpPr>
          <a:xfrm>
            <a:off x="-829940" y="8326"/>
            <a:ext cx="9274129" cy="1134946"/>
            <a:chOff x="-680653" y="40425"/>
            <a:chExt cx="9274129" cy="1134946"/>
          </a:xfrm>
        </p:grpSpPr>
        <p:sp>
          <p:nvSpPr>
            <p:cNvPr id="10" name="任意多边形 9"/>
            <p:cNvSpPr/>
            <p:nvPr/>
          </p:nvSpPr>
          <p:spPr bwMode="auto">
            <a:xfrm rot="490566">
              <a:off x="179396" y="40425"/>
              <a:ext cx="619125" cy="630237"/>
            </a:xfrm>
            <a:custGeom>
              <a:gdLst>
                <a:gd name="T0" fmla="*/ 318220 w 619265"/>
                <a:gd name="T1" fmla="*/ 0 h 630260"/>
                <a:gd name="T2" fmla="*/ 611433 w 619265"/>
                <a:gd name="T3" fmla="*/ 194354 h 630260"/>
                <a:gd name="T4" fmla="*/ 619265 w 619265"/>
                <a:gd name="T5" fmla="*/ 219585 h 630260"/>
                <a:gd name="T6" fmla="*/ 256918 w 619265"/>
                <a:gd name="T7" fmla="*/ 630260 h 630260"/>
                <a:gd name="T8" fmla="*/ 254088 w 619265"/>
                <a:gd name="T9" fmla="*/ 629975 h 630260"/>
                <a:gd name="T10" fmla="*/ 0 w 619265"/>
                <a:gd name="T11" fmla="*/ 318220 h 630260"/>
                <a:gd name="T12" fmla="*/ 318220 w 619265"/>
                <a:gd name="T13" fmla="*/ 0 h 630260"/>
              </a:gdLst>
              <a:cxnLst>
                <a:cxn ang="0">
                  <a:pos x="T0" y="T1"/>
                </a:cxn>
                <a:cxn ang="0">
                  <a:pos x="T2" y="T3"/>
                </a:cxn>
                <a:cxn ang="0">
                  <a:pos x="T4" y="T5"/>
                </a:cxn>
                <a:cxn ang="0">
                  <a:pos x="T6" y="T7"/>
                </a:cxn>
                <a:cxn ang="0">
                  <a:pos x="T8" y="T9"/>
                </a:cxn>
                <a:cxn ang="0">
                  <a:pos x="T10" y="T11"/>
                </a:cxn>
                <a:cxn ang="0">
                  <a:pos x="T12" y="T13"/>
                </a:cxn>
              </a:cxnLst>
              <a:rect l="0" t="0" r="r" b="b"/>
              <a:pathLst>
                <a:path w="619265" h="630260">
                  <a:moveTo>
                    <a:pt x="318220" y="0"/>
                  </a:moveTo>
                  <a:cubicBezTo>
                    <a:pt x="450031" y="0"/>
                    <a:pt x="563124" y="80141"/>
                    <a:pt x="611433" y="194354"/>
                  </a:cubicBezTo>
                  <a:lnTo>
                    <a:pt x="619265" y="219585"/>
                  </a:lnTo>
                  <a:lnTo>
                    <a:pt x="256918" y="630260"/>
                  </a:lnTo>
                  <a:lnTo>
                    <a:pt x="254088" y="629975"/>
                  </a:lnTo>
                  <a:cubicBezTo>
                    <a:pt x="109080" y="600302"/>
                    <a:pt x="0" y="472000"/>
                    <a:pt x="0" y="318220"/>
                  </a:cubicBezTo>
                  <a:cubicBezTo>
                    <a:pt x="0" y="142472"/>
                    <a:pt x="142472" y="0"/>
                    <a:pt x="318220" y="0"/>
                  </a:cubicBezTo>
                  <a:close/>
                </a:path>
              </a:pathLst>
            </a:custGeom>
            <a:solidFill>
              <a:srgbClr val="FFC000">
                <a:alpha val="89999"/>
              </a:srgbClr>
            </a:solidFill>
            <a:ln>
              <a:noFill/>
            </a:ln>
          </p:spPr>
          <p:txBody>
            <a:bodyPr anchor="ctr"/>
            <a:lstStyle/>
            <a:p>
              <a:pPr marL="0" marR="0" lvl="0" indent="0" defTabSz="914400" eaLnBrk="0" fontAlgn="base" latinLnBrk="0" hangingPunct="0">
                <a:lnSpc>
                  <a:spcPct val="100000"/>
                </a:lnSpc>
                <a:spcBef>
                  <a:spcPct val="0"/>
                </a:spcBef>
                <a:spcAft>
                  <a:spcPct val="0"/>
                </a:spcAft>
                <a:buClrTx/>
                <a:buSzTx/>
                <a:buFont typeface="Arial" pitchFamily="34" charset="0"/>
                <a:buNone/>
                <a:defRPr/>
              </a:pPr>
              <a:endParaRPr kumimoji="0" lang="zh-CN" altLang="en-US" sz="1800" b="0" i="0" u="none" strike="noStrike" kern="0" cap="none" spc="0" normalizeH="0" baseline="0" noProof="0">
                <a:ln>
                  <a:noFill/>
                </a:ln>
                <a:solidFill>
                  <a:srgbClr val="000000"/>
                </a:solidFill>
                <a:effectLst/>
                <a:uLnTx/>
                <a:uFillTx/>
                <a:latin typeface="Calibri"/>
                <a:ea typeface="宋体" panose="02010600030101010101" pitchFamily="2" charset="-122"/>
              </a:endParaRPr>
            </a:p>
          </p:txBody>
        </p:sp>
        <p:sp>
          <p:nvSpPr>
            <p:cNvPr id="11" name="文本框 12"/>
            <p:cNvSpPr txBox="1">
              <a:spLocks noChangeArrowheads="1"/>
            </p:cNvSpPr>
            <p:nvPr/>
          </p:nvSpPr>
          <p:spPr bwMode="auto">
            <a:xfrm>
              <a:off x="-680653" y="98153"/>
              <a:ext cx="9274129"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2pPr marL="742950" indent="-285750"/>
            </a:lstStyle>
            <a:p>
              <a:pPr algn="ctr" fontAlgn="base">
                <a:spcBef>
                  <a:spcPct val="0"/>
                </a:spcBef>
                <a:spcAft>
                  <a:spcPct val="0"/>
                </a:spcAft>
              </a:pPr>
              <a:r>
                <a:rPr lang="zh-CN" altLang="en-US" sz="3200" b="1">
                  <a:solidFill>
                    <a:schemeClr val="bg1"/>
                  </a:solidFill>
                  <a:latin typeface="汉仪昌黎宋刻本(精修版)W" panose="00020600040101010101" pitchFamily="18" charset="-122"/>
                  <a:ea typeface="汉仪昌黎宋刻本(精修版)W" panose="00020600040101010101" pitchFamily="18" charset="-122"/>
                </a:rPr>
                <a:t>一、一种趋势：</a:t>
              </a:r>
              <a:r>
                <a:rPr lang="zh-CN" altLang="en-US" sz="3200">
                  <a:solidFill>
                    <a:schemeClr val="bg1"/>
                  </a:solidFill>
                  <a:latin typeface="汉仪昌黎宋刻本(精修版)W" panose="00020600040101010101" pitchFamily="18" charset="-122"/>
                  <a:ea typeface="汉仪昌黎宋刻本(精修版)W" panose="00020600040101010101" pitchFamily="18" charset="-122"/>
                </a:rPr>
                <a:t>西方文官制度出现的</a:t>
              </a:r>
              <a:r>
                <a:rPr lang="zh-CN" altLang="en-US" sz="3200">
                  <a:solidFill>
                    <a:srgbClr val="FFC000"/>
                  </a:solidFill>
                  <a:latin typeface="汉仪昌黎宋刻本(精修版)W" panose="00020600040101010101" pitchFamily="18" charset="-122"/>
                  <a:ea typeface="汉仪昌黎宋刻本(精修版)W" panose="00020600040101010101" pitchFamily="18" charset="-122"/>
                </a:rPr>
                <a:t>背景</a:t>
              </a:r>
            </a:p>
            <a:p>
              <a:pPr algn="ctr" defTabSz="914400" fontAlgn="base">
                <a:spcBef>
                  <a:spcPct val="0"/>
                </a:spcBef>
                <a:spcAft>
                  <a:spcPct val="0"/>
                </a:spcAft>
                <a:buFont typeface="Arial" pitchFamily="34" charset="0"/>
                <a:buNone/>
              </a:pPr>
              <a:endParaRPr lang="zh-CN" altLang="en-US" sz="3200" b="1">
                <a:solidFill>
                  <a:schemeClr val="bg1"/>
                </a:solidFill>
                <a:latin typeface="汉仪昌黎宋刻本(精修版)W" panose="00020600040101010101" pitchFamily="18" charset="-122"/>
                <a:ea typeface="汉仪昌黎宋刻本(精修版)W" panose="00020600040101010101" pitchFamily="18" charset="-122"/>
              </a:endParaRPr>
            </a:p>
          </p:txBody>
        </p:sp>
        <p:cxnSp>
          <p:nvCxnSpPr>
            <p:cNvPr id="12" name="直接连接符 11"/>
            <p:cNvCxnSpPr>
              <a:stCxn id="10" idx="3"/>
            </p:cNvCxnSpPr>
            <p:nvPr/>
          </p:nvCxnSpPr>
          <p:spPr>
            <a:xfrm flipV="1">
              <a:off x="391977" y="636762"/>
              <a:ext cx="7333770" cy="23202"/>
            </a:xfrm>
            <a:prstGeom prst="line">
              <a:avLst/>
            </a:prstGeom>
            <a:ln w="19050">
              <a:prstDash val="solid"/>
            </a:ln>
          </p:spPr>
          <p:style>
            <a:lnRef idx="1">
              <a:schemeClr val="accent4"/>
            </a:lnRef>
            <a:fillRef idx="0">
              <a:schemeClr val="accent4"/>
            </a:fillRef>
            <a:effectRef idx="0">
              <a:schemeClr val="accent4"/>
            </a:effectRef>
            <a:fontRef idx="minor">
              <a:schemeClr val="tx1"/>
            </a:fontRef>
          </p:style>
        </p:cxnSp>
      </p:grpSp>
      <p:sp>
        <p:nvSpPr>
          <p:cNvPr id="15" name="矩形 14"/>
          <p:cNvSpPr/>
          <p:nvPr/>
        </p:nvSpPr>
        <p:spPr>
          <a:xfrm>
            <a:off x="-11561" y="1553819"/>
            <a:ext cx="12122695" cy="1138773"/>
          </a:xfrm>
          <a:prstGeom prst="rect">
            <a:avLst/>
          </a:prstGeom>
        </p:spPr>
        <p:txBody>
          <a:bodyPr wrap="square">
            <a:spAutoFit/>
          </a:bodyPr>
          <a:lstStyle/>
          <a:p>
            <a:pPr latinLnBrk="1"/>
            <a:r>
              <a:rPr lang="zh-CN" altLang="en-US" sz="2400" b="1">
                <a:solidFill>
                  <a:schemeClr val="bg1"/>
                </a:solidFill>
                <a:latin typeface="华文仿宋" panose="02010600040101010101" pitchFamily="2" charset="-122"/>
                <a:ea typeface="华文仿宋" panose="02010600040101010101" pitchFamily="2" charset="-122"/>
              </a:rPr>
              <a:t>材料：</a:t>
            </a:r>
            <a:r>
              <a:rPr lang="en-US" altLang="zh-CN" sz="2400" b="1">
                <a:solidFill>
                  <a:schemeClr val="bg1"/>
                </a:solidFill>
                <a:latin typeface="华文仿宋" panose="02010600040101010101" pitchFamily="2" charset="-122"/>
                <a:ea typeface="华文仿宋" panose="02010600040101010101" pitchFamily="2" charset="-122"/>
              </a:rPr>
              <a:t>“</a:t>
            </a:r>
            <a:r>
              <a:rPr lang="zh-CN" altLang="zh-CN" sz="2400" b="1">
                <a:solidFill>
                  <a:schemeClr val="bg1"/>
                </a:solidFill>
                <a:latin typeface="华文仿宋" panose="02010600040101010101" pitchFamily="2" charset="-122"/>
                <a:ea typeface="华文仿宋" panose="02010600040101010101" pitchFamily="2" charset="-122"/>
              </a:rPr>
              <a:t>当我接受联合国的邀请来中国向诸位讲文官制度的时候，我是深感惊讶的。因为在我们西方所有的政治学教科书中，当谈及文官制度时，都把它的创始者归于中国。</a:t>
            </a:r>
            <a:r>
              <a:rPr lang="en-US" altLang="zh-CN" sz="2400" b="1">
                <a:solidFill>
                  <a:schemeClr val="bg1"/>
                </a:solidFill>
                <a:latin typeface="华文仿宋" panose="02010600040101010101" pitchFamily="2" charset="-122"/>
                <a:ea typeface="华文仿宋" panose="02010600040101010101" pitchFamily="2" charset="-122"/>
              </a:rPr>
              <a:t>”</a:t>
            </a:r>
          </a:p>
          <a:p>
            <a:pPr algn="r" latinLnBrk="1"/>
            <a:r>
              <a:rPr lang="en-US" altLang="zh-CN" sz="2000" b="1">
                <a:solidFill>
                  <a:schemeClr val="bg1"/>
                </a:solidFill>
                <a:latin typeface="华文仿宋" panose="02010600040101010101" pitchFamily="2" charset="-122"/>
                <a:ea typeface="华文仿宋" panose="02010600040101010101" pitchFamily="2" charset="-122"/>
              </a:rPr>
              <a:t>—1983</a:t>
            </a:r>
            <a:r>
              <a:rPr lang="zh-CN" altLang="zh-CN" sz="2000" b="1">
                <a:solidFill>
                  <a:schemeClr val="bg1"/>
                </a:solidFill>
                <a:latin typeface="华文仿宋" panose="02010600040101010101" pitchFamily="2" charset="-122"/>
                <a:ea typeface="华文仿宋" panose="02010600040101010101" pitchFamily="2" charset="-122"/>
              </a:rPr>
              <a:t>，美国人事署长艾仑</a:t>
            </a:r>
            <a:r>
              <a:rPr lang="en-US" altLang="zh-CN" sz="2000" b="1">
                <a:solidFill>
                  <a:schemeClr val="bg1"/>
                </a:solidFill>
                <a:latin typeface="华文仿宋" panose="02010600040101010101" pitchFamily="2" charset="-122"/>
                <a:ea typeface="华文仿宋" panose="02010600040101010101" pitchFamily="2" charset="-122"/>
              </a:rPr>
              <a:t>•</a:t>
            </a:r>
            <a:r>
              <a:rPr lang="zh-CN" altLang="zh-CN" sz="2000" b="1">
                <a:solidFill>
                  <a:schemeClr val="bg1"/>
                </a:solidFill>
                <a:latin typeface="华文仿宋" panose="02010600040101010101" pitchFamily="2" charset="-122"/>
                <a:ea typeface="华文仿宋" panose="02010600040101010101" pitchFamily="2" charset="-122"/>
              </a:rPr>
              <a:t>坎贝尔</a:t>
            </a:r>
          </a:p>
        </p:txBody>
      </p:sp>
      <p:sp>
        <p:nvSpPr>
          <p:cNvPr id="17" name="矩形 16"/>
          <p:cNvSpPr/>
          <p:nvPr/>
        </p:nvSpPr>
        <p:spPr>
          <a:xfrm>
            <a:off x="7901699" y="820638"/>
            <a:ext cx="4290301" cy="635367"/>
          </a:xfrm>
          <a:prstGeom prst="rect">
            <a:avLst/>
          </a:prstGeom>
          <a:solidFill>
            <a:srgbClr val="FFC000"/>
          </a:solidFill>
        </p:spPr>
        <p:txBody>
          <a:bodyPr wrap="square">
            <a:spAutoFit/>
          </a:bodyPr>
          <a:lstStyle/>
          <a:p>
            <a:pPr>
              <a:lnSpc>
                <a:spcPct val="150000"/>
              </a:lnSpc>
            </a:pPr>
            <a:r>
              <a:rPr lang="zh-CN" altLang="en-US" sz="2600" b="1">
                <a:latin typeface="华文仿宋" panose="02010600040101010101" pitchFamily="2" charset="-122"/>
                <a:ea typeface="华文仿宋" panose="02010600040101010101" pitchFamily="2" charset="-122"/>
                <a:cs typeface="宋体" panose="02010600030101010101" pitchFamily="2" charset="-122"/>
              </a:rPr>
              <a:t>背景五：科举制提供借鉴</a:t>
            </a:r>
            <a:endParaRPr lang="en-US" altLang="zh-CN" sz="2600" b="1">
              <a:latin typeface="华文仿宋" panose="02010600040101010101" pitchFamily="2" charset="-122"/>
              <a:ea typeface="华文仿宋" panose="02010600040101010101" pitchFamily="2" charset="-122"/>
              <a:cs typeface="宋体" panose="02010600030101010101" pitchFamily="2" charset="-122"/>
            </a:endParaRPr>
          </a:p>
        </p:txBody>
      </p:sp>
      <p:sp>
        <p:nvSpPr>
          <p:cNvPr id="25" name="矩形 24"/>
          <p:cNvSpPr/>
          <p:nvPr/>
        </p:nvSpPr>
        <p:spPr>
          <a:xfrm>
            <a:off x="0" y="3185411"/>
            <a:ext cx="12192000" cy="2246769"/>
          </a:xfrm>
          <a:prstGeom prst="rect">
            <a:avLst/>
          </a:prstGeom>
          <a:solidFill>
            <a:srgbClr val="3B3838">
              <a:alpha val="40000"/>
            </a:srgbClr>
          </a:solidFill>
        </p:spPr>
        <p:txBody>
          <a:bodyPr wrap="square">
            <a:spAutoFit/>
          </a:bodyPr>
          <a:lstStyle/>
          <a:p>
            <a:r>
              <a:rPr lang="zh-CN" altLang="en-US" sz="2800" b="1">
                <a:solidFill>
                  <a:srgbClr val="FFC000"/>
                </a:solidFill>
                <a:latin typeface="华文仿宋" panose="02010600040101010101" pitchFamily="2" charset="-122"/>
                <a:ea typeface="华文仿宋" panose="02010600040101010101" pitchFamily="2" charset="-122"/>
              </a:rPr>
              <a:t>历史因素：</a:t>
            </a:r>
            <a:r>
              <a:rPr lang="zh-CN" altLang="en-US" sz="2800" b="1">
                <a:solidFill>
                  <a:schemeClr val="bg1"/>
                </a:solidFill>
                <a:latin typeface="华文仿宋" panose="02010600040101010101" pitchFamily="2" charset="-122"/>
                <a:ea typeface="华文仿宋" panose="02010600040101010101" pitchFamily="2" charset="-122"/>
              </a:rPr>
              <a:t>西方</a:t>
            </a:r>
            <a:r>
              <a:rPr lang="zh-CN" altLang="en-US" sz="2800" b="1">
                <a:solidFill>
                  <a:schemeClr val="bg1"/>
                </a:solidFill>
                <a:latin typeface="华文仿宋" panose="02010600040101010101" pitchFamily="2" charset="-122"/>
                <a:ea typeface="华文仿宋" panose="02010600040101010101" pitchFamily="2" charset="-122"/>
                <a:sym typeface="+mn-ea"/>
              </a:rPr>
              <a:t>传统选官制度的弊端</a:t>
            </a:r>
            <a:endParaRPr lang="en-US" altLang="zh-CN" sz="2800" b="1">
              <a:solidFill>
                <a:schemeClr val="bg1"/>
              </a:solidFill>
              <a:latin typeface="华文仿宋" panose="02010600040101010101" pitchFamily="2" charset="-122"/>
              <a:ea typeface="华文仿宋" panose="02010600040101010101" pitchFamily="2" charset="-122"/>
              <a:sym typeface="+mn-ea"/>
            </a:endParaRPr>
          </a:p>
          <a:p>
            <a:r>
              <a:rPr lang="zh-CN" altLang="en-US" sz="2800" b="1">
                <a:solidFill>
                  <a:srgbClr val="FFC000"/>
                </a:solidFill>
                <a:latin typeface="华文仿宋" panose="02010600040101010101" pitchFamily="2" charset="-122"/>
                <a:ea typeface="华文仿宋" panose="02010600040101010101" pitchFamily="2" charset="-122"/>
              </a:rPr>
              <a:t>经济因素：</a:t>
            </a:r>
            <a:r>
              <a:rPr lang="zh-CN" altLang="en-US" sz="2800" b="1">
                <a:solidFill>
                  <a:schemeClr val="bg1"/>
                </a:solidFill>
                <a:latin typeface="华文仿宋" panose="02010600040101010101" pitchFamily="2" charset="-122"/>
                <a:ea typeface="华文仿宋" panose="02010600040101010101" pitchFamily="2" charset="-122"/>
              </a:rPr>
              <a:t>工业革命的推动</a:t>
            </a:r>
            <a:endParaRPr lang="en-US" altLang="zh-CN" sz="2800" b="1">
              <a:solidFill>
                <a:schemeClr val="bg1"/>
              </a:solidFill>
              <a:latin typeface="华文仿宋" panose="02010600040101010101" pitchFamily="2" charset="-122"/>
              <a:ea typeface="华文仿宋" panose="02010600040101010101" pitchFamily="2" charset="-122"/>
            </a:endParaRPr>
          </a:p>
          <a:p>
            <a:r>
              <a:rPr lang="zh-CN" altLang="en-US" sz="2800" b="1">
                <a:solidFill>
                  <a:srgbClr val="FFC000"/>
                </a:solidFill>
                <a:latin typeface="华文仿宋" panose="02010600040101010101" pitchFamily="2" charset="-122"/>
                <a:ea typeface="华文仿宋" panose="02010600040101010101" pitchFamily="2" charset="-122"/>
              </a:rPr>
              <a:t>政治因素：</a:t>
            </a:r>
            <a:r>
              <a:rPr lang="zh-CN" altLang="en-US" sz="2800" b="1">
                <a:solidFill>
                  <a:schemeClr val="bg1"/>
                </a:solidFill>
                <a:latin typeface="华文仿宋" panose="02010600040101010101" pitchFamily="2" charset="-122"/>
                <a:ea typeface="华文仿宋" panose="02010600040101010101" pitchFamily="2" charset="-122"/>
                <a:cs typeface="宋体" panose="02010600030101010101" pitchFamily="2" charset="-122"/>
              </a:rPr>
              <a:t>资本主义制度的建立</a:t>
            </a:r>
            <a:r>
              <a:rPr lang="en-US" altLang="zh-CN" sz="2800" b="1">
                <a:solidFill>
                  <a:schemeClr val="bg1"/>
                </a:solidFill>
                <a:latin typeface="华文仿宋" panose="02010600040101010101" pitchFamily="2" charset="-122"/>
                <a:ea typeface="华文仿宋" panose="02010600040101010101" pitchFamily="2" charset="-122"/>
                <a:cs typeface="宋体" panose="02010600030101010101" pitchFamily="2" charset="-122"/>
              </a:rPr>
              <a:t> </a:t>
            </a:r>
          </a:p>
          <a:p>
            <a:r>
              <a:rPr lang="zh-CN" altLang="en-US" sz="2800" b="1">
                <a:solidFill>
                  <a:srgbClr val="FFC000"/>
                </a:solidFill>
                <a:latin typeface="华文仿宋" panose="02010600040101010101" pitchFamily="2" charset="-122"/>
                <a:ea typeface="华文仿宋" panose="02010600040101010101" pitchFamily="2" charset="-122"/>
              </a:rPr>
              <a:t>理论依据：</a:t>
            </a:r>
            <a:r>
              <a:rPr lang="zh-CN" altLang="en-US" sz="2800" b="1">
                <a:solidFill>
                  <a:schemeClr val="bg1"/>
                </a:solidFill>
                <a:latin typeface="华文仿宋" panose="02010600040101010101" pitchFamily="2" charset="-122"/>
                <a:ea typeface="华文仿宋" panose="02010600040101010101" pitchFamily="2" charset="-122"/>
                <a:cs typeface="宋体" panose="02010600030101010101" pitchFamily="2" charset="-122"/>
              </a:rPr>
              <a:t>启蒙思想的影响</a:t>
            </a:r>
            <a:endParaRPr lang="en-US" altLang="zh-CN" sz="2800" b="1">
              <a:solidFill>
                <a:schemeClr val="bg1"/>
              </a:solidFill>
              <a:latin typeface="华文仿宋" panose="02010600040101010101" pitchFamily="2" charset="-122"/>
              <a:ea typeface="华文仿宋" panose="02010600040101010101" pitchFamily="2" charset="-122"/>
              <a:cs typeface="宋体" panose="02010600030101010101" pitchFamily="2" charset="-122"/>
            </a:endParaRPr>
          </a:p>
          <a:p>
            <a:r>
              <a:rPr lang="zh-CN" altLang="en-US" sz="2800" b="1">
                <a:solidFill>
                  <a:srgbClr val="FFC000"/>
                </a:solidFill>
                <a:latin typeface="华文仿宋" panose="02010600040101010101" pitchFamily="2" charset="-122"/>
                <a:ea typeface="华文仿宋" panose="02010600040101010101" pitchFamily="2" charset="-122"/>
              </a:rPr>
              <a:t>外来因素：</a:t>
            </a:r>
            <a:r>
              <a:rPr lang="zh-CN" altLang="en-US" sz="2800" b="1">
                <a:solidFill>
                  <a:schemeClr val="bg1"/>
                </a:solidFill>
                <a:latin typeface="华文仿宋" panose="02010600040101010101" pitchFamily="2" charset="-122"/>
                <a:ea typeface="华文仿宋" panose="02010600040101010101" pitchFamily="2" charset="-122"/>
                <a:cs typeface="宋体" panose="02010600030101010101" pitchFamily="2" charset="-122"/>
              </a:rPr>
              <a:t>科举制提供借鉴</a:t>
            </a:r>
            <a:endParaRPr lang="en-US" altLang="zh-CN" sz="2800" b="1">
              <a:solidFill>
                <a:schemeClr val="bg1"/>
              </a:solidFill>
              <a:latin typeface="华文仿宋" panose="02010600040101010101" pitchFamily="2" charset="-122"/>
              <a:ea typeface="华文仿宋" panose="02010600040101010101" pitchFamily="2" charset="-122"/>
              <a:cs typeface="宋体" panose="02010600030101010101" pitchFamily="2" charset="-122"/>
            </a:endParaRPr>
          </a:p>
        </p:txBody>
      </p:sp>
      <p:sp>
        <p:nvSpPr>
          <p:cNvPr id="24" name="矩形 23"/>
          <p:cNvSpPr/>
          <p:nvPr/>
        </p:nvSpPr>
        <p:spPr>
          <a:xfrm>
            <a:off x="5851802" y="4016407"/>
            <a:ext cx="6340198" cy="584775"/>
          </a:xfrm>
          <a:prstGeom prst="rect">
            <a:avLst/>
          </a:prstGeom>
        </p:spPr>
        <p:txBody>
          <a:bodyPr wrap="none">
            <a:spAutoFit/>
          </a:bodyPr>
          <a:lstStyle/>
          <a:p>
            <a:pPr algn="ctr"/>
            <a:r>
              <a:rPr lang="zh-CN" altLang="en-US" sz="3200" b="1">
                <a:solidFill>
                  <a:srgbClr val="FFC000"/>
                </a:solidFill>
                <a:latin typeface="华文仿宋" panose="02010600040101010101" pitchFamily="2" charset="-122"/>
                <a:ea typeface="华文仿宋" panose="02010600040101010101" pitchFamily="2" charset="-122"/>
                <a:cs typeface="楷体" panose="02010609060101010101" pitchFamily="49" charset="-122"/>
              </a:rPr>
              <a:t>时代趋势：呼唤新的职业官僚体系</a:t>
            </a:r>
            <a:endParaRPr lang="en-US" altLang="zh-CN" sz="3200" b="1">
              <a:solidFill>
                <a:srgbClr val="FFC000"/>
              </a:solidFill>
              <a:latin typeface="华文仿宋" panose="02010600040101010101" pitchFamily="2" charset="-122"/>
              <a:ea typeface="华文仿宋" panose="0201060004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0" presetClass="entr" presetSubtype="0" fill="hold" grpId="1" nodeType="click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fade">
                                      <p:cBhvr>
                                        <p:cTn id="13" dur="500"/>
                                        <p:tgtEl>
                                          <p:spTgt spid="17"/>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10" presetClass="entr" presetSubtype="0" fill="hold" grpId="2" nodeType="clickEffect">
                                  <p:stCondLst>
                                    <p:cond delay="0"/>
                                  </p:stCondLst>
                                  <p:childTnLst>
                                    <p:set>
                                      <p:cBhvr>
                                        <p:cTn id="18" dur="1" fill="hold">
                                          <p:stCondLst>
                                            <p:cond delay="0"/>
                                          </p:stCondLst>
                                        </p:cTn>
                                        <p:tgtEl>
                                          <p:spTgt spid="25"/>
                                        </p:tgtEl>
                                        <p:attrNameLst>
                                          <p:attrName>style.visibility</p:attrName>
                                        </p:attrNameLst>
                                      </p:cBhvr>
                                      <p:to>
                                        <p:strVal val="visible"/>
                                      </p:to>
                                    </p:set>
                                    <p:animEffect transition="in" filter="fade">
                                      <p:cBhvr>
                                        <p:cTn id="19" dur="500"/>
                                        <p:tgtEl>
                                          <p:spTgt spid="25"/>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10" presetClass="entr" presetSubtype="0" fill="hold" grpId="3" nodeType="clickEffect">
                                  <p:stCondLst>
                                    <p:cond delay="0"/>
                                  </p:stCondLst>
                                  <p:childTnLst>
                                    <p:set>
                                      <p:cBhvr>
                                        <p:cTn id="24" dur="1" fill="hold">
                                          <p:stCondLst>
                                            <p:cond delay="0"/>
                                          </p:stCondLst>
                                        </p:cTn>
                                        <p:tgtEl>
                                          <p:spTgt spid="24"/>
                                        </p:tgtEl>
                                        <p:attrNameLst>
                                          <p:attrName>style.visibility</p:attrName>
                                        </p:attrNameLst>
                                      </p:cBhvr>
                                      <p:to>
                                        <p:strVal val="visible"/>
                                      </p:to>
                                    </p:set>
                                    <p:animEffect transition="in" filter="fade">
                                      <p:cBhvr>
                                        <p:cTn id="25"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7" grpId="1"/>
      <p:bldP spid="25" grpId="2"/>
      <p:bldP spid="24" grpId="3"/>
    </p:bldLst>
  </p:timing>
</p:sld>
</file>

<file path=ppt/slides/slide1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grpSp>
        <p:nvGrpSpPr>
          <p:cNvPr id="20" name="组合 19"/>
          <p:cNvGrpSpPr/>
          <p:nvPr/>
        </p:nvGrpSpPr>
        <p:grpSpPr>
          <a:xfrm>
            <a:off x="-839280" y="40425"/>
            <a:ext cx="8666471" cy="983842"/>
            <a:chOff x="-839280" y="40425"/>
            <a:chExt cx="8666471" cy="983842"/>
          </a:xfrm>
        </p:grpSpPr>
        <p:sp>
          <p:nvSpPr>
            <p:cNvPr id="7" name="任意多边形 9"/>
            <p:cNvSpPr/>
            <p:nvPr/>
          </p:nvSpPr>
          <p:spPr bwMode="auto">
            <a:xfrm rot="490566">
              <a:off x="179396" y="40425"/>
              <a:ext cx="619125" cy="630237"/>
            </a:xfrm>
            <a:custGeom>
              <a:gdLst>
                <a:gd name="T0" fmla="*/ 318220 w 619265"/>
                <a:gd name="T1" fmla="*/ 0 h 630260"/>
                <a:gd name="T2" fmla="*/ 611433 w 619265"/>
                <a:gd name="T3" fmla="*/ 194354 h 630260"/>
                <a:gd name="T4" fmla="*/ 619265 w 619265"/>
                <a:gd name="T5" fmla="*/ 219585 h 630260"/>
                <a:gd name="T6" fmla="*/ 256918 w 619265"/>
                <a:gd name="T7" fmla="*/ 630260 h 630260"/>
                <a:gd name="T8" fmla="*/ 254088 w 619265"/>
                <a:gd name="T9" fmla="*/ 629975 h 630260"/>
                <a:gd name="T10" fmla="*/ 0 w 619265"/>
                <a:gd name="T11" fmla="*/ 318220 h 630260"/>
                <a:gd name="T12" fmla="*/ 318220 w 619265"/>
                <a:gd name="T13" fmla="*/ 0 h 630260"/>
              </a:gdLst>
              <a:cxnLst>
                <a:cxn ang="0">
                  <a:pos x="T0" y="T1"/>
                </a:cxn>
                <a:cxn ang="0">
                  <a:pos x="T2" y="T3"/>
                </a:cxn>
                <a:cxn ang="0">
                  <a:pos x="T4" y="T5"/>
                </a:cxn>
                <a:cxn ang="0">
                  <a:pos x="T6" y="T7"/>
                </a:cxn>
                <a:cxn ang="0">
                  <a:pos x="T8" y="T9"/>
                </a:cxn>
                <a:cxn ang="0">
                  <a:pos x="T10" y="T11"/>
                </a:cxn>
                <a:cxn ang="0">
                  <a:pos x="T12" y="T13"/>
                </a:cxn>
              </a:cxnLst>
              <a:rect l="0" t="0" r="r" b="b"/>
              <a:pathLst>
                <a:path w="619265" h="630260">
                  <a:moveTo>
                    <a:pt x="318220" y="0"/>
                  </a:moveTo>
                  <a:cubicBezTo>
                    <a:pt x="450031" y="0"/>
                    <a:pt x="563124" y="80141"/>
                    <a:pt x="611433" y="194354"/>
                  </a:cubicBezTo>
                  <a:lnTo>
                    <a:pt x="619265" y="219585"/>
                  </a:lnTo>
                  <a:lnTo>
                    <a:pt x="256918" y="630260"/>
                  </a:lnTo>
                  <a:lnTo>
                    <a:pt x="254088" y="629975"/>
                  </a:lnTo>
                  <a:cubicBezTo>
                    <a:pt x="109080" y="600302"/>
                    <a:pt x="0" y="472000"/>
                    <a:pt x="0" y="318220"/>
                  </a:cubicBezTo>
                  <a:cubicBezTo>
                    <a:pt x="0" y="142472"/>
                    <a:pt x="142472" y="0"/>
                    <a:pt x="318220" y="0"/>
                  </a:cubicBezTo>
                  <a:close/>
                </a:path>
              </a:pathLst>
            </a:custGeom>
            <a:solidFill>
              <a:srgbClr val="FFC000">
                <a:alpha val="89999"/>
              </a:srgbClr>
            </a:solidFill>
            <a:ln>
              <a:noFill/>
            </a:ln>
          </p:spPr>
          <p:txBody>
            <a:bodyPr anchor="ctr"/>
            <a:lstStyle/>
            <a:p>
              <a:pPr marL="0" marR="0" lvl="0" indent="0" defTabSz="914400" eaLnBrk="0" fontAlgn="base" latinLnBrk="0" hangingPunct="0">
                <a:lnSpc>
                  <a:spcPct val="100000"/>
                </a:lnSpc>
                <a:spcBef>
                  <a:spcPct val="0"/>
                </a:spcBef>
                <a:spcAft>
                  <a:spcPct val="0"/>
                </a:spcAft>
                <a:buClrTx/>
                <a:buSzTx/>
                <a:buFont typeface="Arial" pitchFamily="34" charset="0"/>
                <a:buNone/>
                <a:defRPr/>
              </a:pPr>
              <a:endParaRPr kumimoji="0" lang="zh-CN" altLang="en-US" sz="1800" b="0" i="0" u="none" strike="noStrike" kern="0" cap="none" spc="0" normalizeH="0" baseline="0" noProof="0">
                <a:ln>
                  <a:noFill/>
                </a:ln>
                <a:solidFill>
                  <a:srgbClr val="000000"/>
                </a:solidFill>
                <a:effectLst/>
                <a:uLnTx/>
                <a:uFillTx/>
                <a:latin typeface="Calibri"/>
                <a:ea typeface="宋体" panose="02010600030101010101" pitchFamily="2" charset="-122"/>
              </a:endParaRPr>
            </a:p>
          </p:txBody>
        </p:sp>
        <p:sp>
          <p:nvSpPr>
            <p:cNvPr id="8" name="文本框 12"/>
            <p:cNvSpPr txBox="1">
              <a:spLocks noChangeArrowheads="1"/>
            </p:cNvSpPr>
            <p:nvPr/>
          </p:nvSpPr>
          <p:spPr bwMode="auto">
            <a:xfrm>
              <a:off x="-839280" y="70160"/>
              <a:ext cx="8666471"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2pPr marL="742950" indent="-285750"/>
            </a:lstStyle>
            <a:p>
              <a:pPr algn="ctr" fontAlgn="base">
                <a:spcBef>
                  <a:spcPct val="0"/>
                </a:spcBef>
                <a:spcAft>
                  <a:spcPct val="0"/>
                </a:spcAft>
              </a:pPr>
              <a:r>
                <a:rPr lang="zh-CN" altLang="en-US" sz="3200">
                  <a:solidFill>
                    <a:schemeClr val="bg1"/>
                  </a:solidFill>
                  <a:latin typeface="汉仪昌黎宋刻本(精修版)W" panose="00020600040101010101" pitchFamily="18" charset="-122"/>
                  <a:ea typeface="汉仪昌黎宋刻本(精修版)W" panose="00020600040101010101" pitchFamily="18" charset="-122"/>
                </a:rPr>
                <a:t>二、两官分途：西方文官制度的</a:t>
              </a:r>
              <a:r>
                <a:rPr lang="zh-CN" altLang="en-US" sz="3200">
                  <a:solidFill>
                    <a:srgbClr val="FFC000"/>
                  </a:solidFill>
                  <a:latin typeface="汉仪昌黎宋刻本(精修版)W" panose="00020600040101010101" pitchFamily="18" charset="-122"/>
                  <a:ea typeface="汉仪昌黎宋刻本(精修版)W" panose="00020600040101010101" pitchFamily="18" charset="-122"/>
                </a:rPr>
                <a:t>建立</a:t>
              </a:r>
            </a:p>
            <a:p>
              <a:pPr algn="ctr" defTabSz="914400" fontAlgn="base">
                <a:spcBef>
                  <a:spcPct val="0"/>
                </a:spcBef>
                <a:spcAft>
                  <a:spcPct val="0"/>
                </a:spcAft>
                <a:buFont typeface="Arial" pitchFamily="34" charset="0"/>
                <a:buNone/>
              </a:pPr>
              <a:endParaRPr lang="zh-CN" altLang="en-US" sz="2400" b="1">
                <a:solidFill>
                  <a:schemeClr val="bg1"/>
                </a:solidFill>
                <a:latin typeface="华文细黑" pitchFamily="2" charset="-122"/>
                <a:ea typeface="华文细黑" pitchFamily="2" charset="-122"/>
              </a:endParaRPr>
            </a:p>
          </p:txBody>
        </p:sp>
        <p:cxnSp>
          <p:nvCxnSpPr>
            <p:cNvPr id="9" name="直接连接符 8"/>
            <p:cNvCxnSpPr>
              <a:stCxn id="7" idx="3"/>
            </p:cNvCxnSpPr>
            <p:nvPr/>
          </p:nvCxnSpPr>
          <p:spPr>
            <a:xfrm>
              <a:off x="391977" y="659964"/>
              <a:ext cx="6466023" cy="10698"/>
            </a:xfrm>
            <a:prstGeom prst="line">
              <a:avLst/>
            </a:prstGeom>
            <a:ln w="19050">
              <a:prstDash val="solid"/>
            </a:ln>
          </p:spPr>
          <p:style>
            <a:lnRef idx="1">
              <a:schemeClr val="accent4"/>
            </a:lnRef>
            <a:fillRef idx="0">
              <a:schemeClr val="accent4"/>
            </a:fillRef>
            <a:effectRef idx="0">
              <a:schemeClr val="accent4"/>
            </a:effectRef>
            <a:fontRef idx="minor">
              <a:schemeClr val="tx1"/>
            </a:fontRef>
          </p:style>
        </p:cxnSp>
      </p:grpSp>
      <p:sp>
        <p:nvSpPr>
          <p:cNvPr id="11" name="矩形 10"/>
          <p:cNvSpPr/>
          <p:nvPr/>
        </p:nvSpPr>
        <p:spPr>
          <a:xfrm>
            <a:off x="0" y="763699"/>
            <a:ext cx="4549643" cy="523220"/>
          </a:xfrm>
          <a:prstGeom prst="rect">
            <a:avLst/>
          </a:prstGeom>
        </p:spPr>
        <p:txBody>
          <a:bodyPr wrap="none">
            <a:spAutoFit/>
          </a:bodyPr>
          <a:lstStyle/>
          <a:p>
            <a:pPr latinLnBrk="1"/>
            <a:r>
              <a:rPr lang="en-US" altLang="zh-CN" sz="2800" b="1">
                <a:solidFill>
                  <a:schemeClr val="bg1"/>
                </a:solidFill>
                <a:latin typeface="华文仿宋" panose="02010600040101010101" pitchFamily="2" charset="-122"/>
                <a:ea typeface="华文仿宋" panose="02010600040101010101" pitchFamily="2" charset="-122"/>
              </a:rPr>
              <a:t>1.</a:t>
            </a:r>
            <a:r>
              <a:rPr lang="zh-CN" altLang="zh-CN" sz="2800" b="1">
                <a:solidFill>
                  <a:schemeClr val="bg1"/>
                </a:solidFill>
                <a:latin typeface="华文仿宋" panose="02010600040101010101" pitchFamily="2" charset="-122"/>
                <a:ea typeface="华文仿宋" panose="02010600040101010101" pitchFamily="2" charset="-122"/>
              </a:rPr>
              <a:t>英国文官制度建立的过程</a:t>
            </a:r>
          </a:p>
        </p:txBody>
      </p:sp>
      <p:sp>
        <p:nvSpPr>
          <p:cNvPr id="14" name="文本框 6"/>
          <p:cNvSpPr txBox="1"/>
          <p:nvPr/>
        </p:nvSpPr>
        <p:spPr>
          <a:xfrm>
            <a:off x="6663485" y="3553028"/>
            <a:ext cx="5467738" cy="1200329"/>
          </a:xfrm>
          <a:prstGeom prst="rect">
            <a:avLst/>
          </a:prstGeom>
          <a:noFill/>
        </p:spPr>
        <p:txBody>
          <a:bodyPr wrap="square" rtlCol="0">
            <a:spAutoFit/>
          </a:bodyPr>
          <a:lstStyle>
            <a:defPPr>
              <a:defRPr lang="zh-CN"/>
            </a:defPPr>
            <a:lvl1pPr>
              <a:defRPr sz="3200">
                <a:latin typeface="方正姚体" panose="02010601030101010101" pitchFamily="2" charset="-122"/>
                <a:ea typeface="方正姚体" panose="02010601030101010101" pitchFamily="2" charset="-122"/>
              </a:defRPr>
            </a:lvl1pPr>
          </a:lstStyle>
          <a:p>
            <a:r>
              <a:rPr lang="zh-CN" altLang="en-US" sz="2400" b="1">
                <a:solidFill>
                  <a:srgbClr val="FFC000"/>
                </a:solidFill>
                <a:latin typeface="华文仿宋" panose="02010600040101010101" pitchFamily="2" charset="-122"/>
                <a:ea typeface="华文仿宋" panose="02010600040101010101" pitchFamily="2" charset="-122"/>
              </a:rPr>
              <a:t>事务官：</a:t>
            </a:r>
            <a:r>
              <a:rPr lang="zh-CN" altLang="en-US" sz="2400" b="1">
                <a:solidFill>
                  <a:schemeClr val="bg1"/>
                </a:solidFill>
                <a:latin typeface="华文仿宋" panose="02010600040101010101" pitchFamily="2" charset="-122"/>
                <a:ea typeface="华文仿宋" panose="02010600040101010101" pitchFamily="2" charset="-122"/>
              </a:rPr>
              <a:t>即文官，包括常务次官直至一下的一般政府工作人员，负责具体事务，不受党派影响，长期任职。</a:t>
            </a:r>
          </a:p>
        </p:txBody>
      </p:sp>
      <p:sp>
        <p:nvSpPr>
          <p:cNvPr id="15" name="矩形 14"/>
          <p:cNvSpPr/>
          <p:nvPr/>
        </p:nvSpPr>
        <p:spPr>
          <a:xfrm>
            <a:off x="0" y="3700371"/>
            <a:ext cx="4455587" cy="830997"/>
          </a:xfrm>
          <a:prstGeom prst="rect">
            <a:avLst/>
          </a:prstGeom>
        </p:spPr>
        <p:txBody>
          <a:bodyPr wrap="square">
            <a:spAutoFit/>
          </a:bodyPr>
          <a:lstStyle/>
          <a:p>
            <a:r>
              <a:rPr lang="zh-CN" altLang="en-US" sz="2400" b="1">
                <a:solidFill>
                  <a:srgbClr val="FFC000"/>
                </a:solidFill>
                <a:latin typeface="华文仿宋" panose="02010600040101010101" pitchFamily="2" charset="-122"/>
                <a:ea typeface="华文仿宋" panose="02010600040101010101" pitchFamily="2" charset="-122"/>
              </a:rPr>
              <a:t>政务官：</a:t>
            </a:r>
            <a:r>
              <a:rPr lang="zh-CN" altLang="en-US" sz="2400" b="1">
                <a:solidFill>
                  <a:schemeClr val="bg1"/>
                </a:solidFill>
                <a:latin typeface="华文仿宋" panose="02010600040101010101" pitchFamily="2" charset="-122"/>
                <a:ea typeface="华文仿宋" panose="02010600040101010101" pitchFamily="2" charset="-122"/>
              </a:rPr>
              <a:t>包括大臣和政务次官或政务秘书，他们与内阁共进退。</a:t>
            </a:r>
          </a:p>
        </p:txBody>
      </p:sp>
      <p:sp>
        <p:nvSpPr>
          <p:cNvPr id="21" name="下箭头 20"/>
          <p:cNvSpPr/>
          <p:nvPr/>
        </p:nvSpPr>
        <p:spPr>
          <a:xfrm>
            <a:off x="5603501" y="659964"/>
            <a:ext cx="374836" cy="4690705"/>
          </a:xfrm>
          <a:prstGeom prst="downArrow">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p:cNvSpPr/>
          <p:nvPr/>
        </p:nvSpPr>
        <p:spPr>
          <a:xfrm>
            <a:off x="5892300" y="1255099"/>
            <a:ext cx="4166525" cy="593560"/>
          </a:xfrm>
          <a:prstGeom prst="rect">
            <a:avLst/>
          </a:prstGeom>
          <a:solidFill>
            <a:schemeClr val="accent4">
              <a:lumMod val="60000"/>
              <a:lumOff val="40000"/>
            </a:schemeClr>
          </a:solidFill>
          <a:ln>
            <a:noFill/>
          </a:ln>
        </p:spPr>
        <p:txBody>
          <a:bodyPr wrap="none">
            <a:spAutoFit/>
          </a:bodyPr>
          <a:lstStyle/>
          <a:p>
            <a:pPr algn="just">
              <a:lnSpc>
                <a:spcPct val="150000"/>
              </a:lnSpc>
              <a:spcAft>
                <a:spcPct val="0"/>
              </a:spcAft>
            </a:pPr>
            <a:r>
              <a:rPr lang="en-US" altLang="zh-CN" sz="2400" b="1" kern="0">
                <a:solidFill>
                  <a:schemeClr val="accent1">
                    <a:lumMod val="50000"/>
                  </a:schemeClr>
                </a:solidFill>
                <a:latin typeface="华文仿宋" panose="02010600040101010101" pitchFamily="2" charset="-122"/>
                <a:ea typeface="华文仿宋" panose="02010600040101010101" pitchFamily="2" charset="-122"/>
              </a:rPr>
              <a:t>18</a:t>
            </a:r>
            <a:r>
              <a:rPr lang="zh-CN" altLang="zh-CN" sz="2400" b="1" kern="0">
                <a:solidFill>
                  <a:schemeClr val="accent1">
                    <a:lumMod val="50000"/>
                  </a:schemeClr>
                </a:solidFill>
                <a:latin typeface="华文仿宋" panose="02010600040101010101" pitchFamily="2" charset="-122"/>
                <a:ea typeface="华文仿宋" panose="02010600040101010101" pitchFamily="2" charset="-122"/>
              </a:rPr>
              <a:t>世纪初</a:t>
            </a:r>
            <a:r>
              <a:rPr lang="zh-CN" altLang="en-US" sz="2400" b="1" kern="0">
                <a:solidFill>
                  <a:schemeClr val="accent1">
                    <a:lumMod val="50000"/>
                  </a:schemeClr>
                </a:solidFill>
                <a:latin typeface="华文仿宋" panose="02010600040101010101" pitchFamily="2" charset="-122"/>
                <a:ea typeface="华文仿宋" panose="02010600040101010101" pitchFamily="2" charset="-122"/>
              </a:rPr>
              <a:t>，限制王权任免官吏</a:t>
            </a:r>
            <a:endParaRPr lang="zh-CN" altLang="zh-CN" b="1" kern="100">
              <a:solidFill>
                <a:schemeClr val="accent1">
                  <a:lumMod val="50000"/>
                </a:schemeClr>
              </a:solidFill>
              <a:latin typeface="华文仿宋" panose="02010600040101010101" pitchFamily="2" charset="-122"/>
              <a:ea typeface="华文仿宋" panose="02010600040101010101" pitchFamily="2" charset="-122"/>
              <a:cs typeface="Times New Roman" panose="02020603050405020304"/>
            </a:endParaRPr>
          </a:p>
        </p:txBody>
      </p:sp>
      <p:sp>
        <p:nvSpPr>
          <p:cNvPr id="23" name="矩形 22"/>
          <p:cNvSpPr/>
          <p:nvPr/>
        </p:nvSpPr>
        <p:spPr>
          <a:xfrm>
            <a:off x="2150052" y="2022580"/>
            <a:ext cx="3550972" cy="593560"/>
          </a:xfrm>
          <a:prstGeom prst="rect">
            <a:avLst/>
          </a:prstGeom>
          <a:solidFill>
            <a:schemeClr val="accent4">
              <a:lumMod val="60000"/>
              <a:lumOff val="40000"/>
            </a:schemeClr>
          </a:solidFill>
        </p:spPr>
        <p:txBody>
          <a:bodyPr wrap="none">
            <a:spAutoFit/>
          </a:bodyPr>
          <a:lstStyle/>
          <a:p>
            <a:pPr algn="just">
              <a:lnSpc>
                <a:spcPct val="150000"/>
              </a:lnSpc>
              <a:spcAft>
                <a:spcPct val="0"/>
              </a:spcAft>
            </a:pPr>
            <a:r>
              <a:rPr lang="en-US" altLang="zh-CN" sz="2400" b="1" kern="0">
                <a:solidFill>
                  <a:schemeClr val="accent1">
                    <a:lumMod val="50000"/>
                  </a:schemeClr>
                </a:solidFill>
                <a:latin typeface="华文仿宋" panose="02010600040101010101" pitchFamily="2" charset="-122"/>
                <a:ea typeface="华文仿宋" panose="02010600040101010101" pitchFamily="2" charset="-122"/>
              </a:rPr>
              <a:t>19</a:t>
            </a:r>
            <a:r>
              <a:rPr lang="zh-CN" altLang="zh-CN" sz="2400" b="1" kern="0">
                <a:solidFill>
                  <a:schemeClr val="accent1">
                    <a:lumMod val="50000"/>
                  </a:schemeClr>
                </a:solidFill>
                <a:latin typeface="华文仿宋" panose="02010600040101010101" pitchFamily="2" charset="-122"/>
                <a:ea typeface="华文仿宋" panose="02010600040101010101" pitchFamily="2" charset="-122"/>
              </a:rPr>
              <a:t>世纪初</a:t>
            </a:r>
            <a:r>
              <a:rPr lang="zh-CN" altLang="en-US" sz="2400" b="1" kern="0">
                <a:solidFill>
                  <a:schemeClr val="accent1">
                    <a:lumMod val="50000"/>
                  </a:schemeClr>
                </a:solidFill>
                <a:latin typeface="华文仿宋" panose="02010600040101010101" pitchFamily="2" charset="-122"/>
                <a:ea typeface="华文仿宋" panose="02010600040101010101" pitchFamily="2" charset="-122"/>
              </a:rPr>
              <a:t>，设立常务次官</a:t>
            </a:r>
            <a:endParaRPr lang="zh-CN" altLang="zh-CN" b="1" kern="100">
              <a:solidFill>
                <a:schemeClr val="accent1">
                  <a:lumMod val="50000"/>
                </a:schemeClr>
              </a:solidFill>
              <a:latin typeface="华文仿宋" panose="02010600040101010101" pitchFamily="2" charset="-122"/>
              <a:ea typeface="华文仿宋" panose="02010600040101010101" pitchFamily="2" charset="-122"/>
              <a:cs typeface="Times New Roman" panose="02020603050405020304"/>
            </a:endParaRPr>
          </a:p>
        </p:txBody>
      </p:sp>
      <p:sp>
        <p:nvSpPr>
          <p:cNvPr id="24" name="右箭头 23"/>
          <p:cNvSpPr/>
          <p:nvPr/>
        </p:nvSpPr>
        <p:spPr>
          <a:xfrm>
            <a:off x="5901631" y="1796554"/>
            <a:ext cx="4273126" cy="230833"/>
          </a:xfrm>
          <a:prstGeom prst="rightArrow">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左箭头 24"/>
          <p:cNvSpPr/>
          <p:nvPr/>
        </p:nvSpPr>
        <p:spPr>
          <a:xfrm>
            <a:off x="1968779" y="2528654"/>
            <a:ext cx="3732245" cy="261257"/>
          </a:xfrm>
          <a:prstGeom prst="leftArrow">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4887339" y="3891583"/>
            <a:ext cx="1627369" cy="523220"/>
          </a:xfrm>
          <a:prstGeom prst="rect">
            <a:avLst/>
          </a:prstGeom>
          <a:solidFill>
            <a:schemeClr val="accent4">
              <a:lumMod val="75000"/>
            </a:schemeClr>
          </a:solidFill>
        </p:spPr>
        <p:txBody>
          <a:bodyPr wrap="none">
            <a:spAutoFit/>
          </a:bodyPr>
          <a:lstStyle/>
          <a:p>
            <a:r>
              <a:rPr lang="zh-CN" altLang="en-US" sz="2800" b="1">
                <a:solidFill>
                  <a:schemeClr val="bg1"/>
                </a:solidFill>
                <a:latin typeface="华文仿宋" panose="02010600040101010101" pitchFamily="2" charset="-122"/>
                <a:ea typeface="华文仿宋" panose="02010600040101010101" pitchFamily="2" charset="-122"/>
              </a:rPr>
              <a:t>两官分途</a:t>
            </a:r>
            <a:endParaRPr lang="zh-CN" altLang="en-US" sz="2800" b="1">
              <a:latin typeface="华文仿宋" panose="02010600040101010101" pitchFamily="2" charset="-122"/>
              <a:ea typeface="华文仿宋" panose="02010600040101010101" pitchFamily="2" charset="-122"/>
            </a:endParaRPr>
          </a:p>
        </p:txBody>
      </p:sp>
      <p:sp>
        <p:nvSpPr>
          <p:cNvPr id="18" name="矩形 17"/>
          <p:cNvSpPr/>
          <p:nvPr/>
        </p:nvSpPr>
        <p:spPr>
          <a:xfrm>
            <a:off x="-1" y="5350669"/>
            <a:ext cx="12131223" cy="830997"/>
          </a:xfrm>
          <a:prstGeom prst="rect">
            <a:avLst/>
          </a:prstGeom>
          <a:solidFill>
            <a:schemeClr val="accent5">
              <a:lumMod val="50000"/>
            </a:schemeClr>
          </a:solidFill>
        </p:spPr>
        <p:txBody>
          <a:bodyPr wrap="square">
            <a:spAutoFit/>
          </a:bodyPr>
          <a:lstStyle/>
          <a:p>
            <a:pPr latinLnBrk="1"/>
            <a:r>
              <a:rPr lang="zh-CN" altLang="en-US" sz="2400" b="1">
                <a:solidFill>
                  <a:srgbClr val="FFC000"/>
                </a:solidFill>
                <a:latin typeface="华文仿宋" panose="02010600040101010101" pitchFamily="2" charset="-122"/>
                <a:ea typeface="华文仿宋" panose="02010600040101010101" pitchFamily="2" charset="-122"/>
              </a:rPr>
              <a:t>作用：</a:t>
            </a:r>
            <a:r>
              <a:rPr lang="zh-CN" altLang="zh-CN" sz="2400" b="1">
                <a:solidFill>
                  <a:srgbClr val="FFC000"/>
                </a:solidFill>
                <a:latin typeface="华文仿宋" panose="02010600040101010101" pitchFamily="2" charset="-122"/>
                <a:ea typeface="华文仿宋" panose="02010600040101010101" pitchFamily="2" charset="-122"/>
              </a:rPr>
              <a:t>实现了政治和管理的区分，既维持了代议制下政党轮流执政的特点，又保证了政府工作的稳定性和持续性……</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2" presetClass="entr" presetSubtype="4" fill="hold" grpId="3" nodeType="clickEffect">
                                  <p:stCondLst>
                                    <p:cond delay="0"/>
                                  </p:stCondLst>
                                  <p:childTnLst>
                                    <p:set>
                                      <p:cBhvr>
                                        <p:cTn id="13" dur="1" fill="hold">
                                          <p:stCondLst>
                                            <p:cond delay="0"/>
                                          </p:stCondLst>
                                        </p:cTn>
                                        <p:tgtEl>
                                          <p:spTgt spid="21"/>
                                        </p:tgtEl>
                                        <p:attrNameLst>
                                          <p:attrName>style.visibility</p:attrName>
                                        </p:attrNameLst>
                                      </p:cBhvr>
                                      <p:to>
                                        <p:strVal val="visible"/>
                                      </p:to>
                                    </p:set>
                                    <p:anim calcmode="lin" valueType="num">
                                      <p:cBhvr additive="base">
                                        <p:cTn id="14" dur="500" fill="hold"/>
                                        <p:tgtEl>
                                          <p:spTgt spid="21"/>
                                        </p:tgtEl>
                                        <p:attrNameLst>
                                          <p:attrName>ppt_x</p:attrName>
                                        </p:attrNameLst>
                                      </p:cBhvr>
                                      <p:tavLst>
                                        <p:tav tm="0">
                                          <p:val>
                                            <p:strVal val="#ppt_x"/>
                                          </p:val>
                                        </p:tav>
                                        <p:tav tm="100000">
                                          <p:val>
                                            <p:strVal val="#ppt_x"/>
                                          </p:val>
                                        </p:tav>
                                      </p:tavLst>
                                    </p:anim>
                                    <p:anim calcmode="lin" valueType="num">
                                      <p:cBhvr additive="base">
                                        <p:cTn id="15"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indefinite"/>
                            </p:stCondLst>
                          </p:cTn>
                        </p:par>
                        <p:par>
                          <p:cTn id="18" fill="hold" nodeType="afterGroup">
                            <p:stCondLst>
                              <p:cond delay="0"/>
                            </p:stCondLst>
                            <p:childTnLst>
                              <p:par>
                                <p:cTn id="19" presetID="2" presetClass="entr" presetSubtype="4" fill="hold" grpId="6" nodeType="clickEffect">
                                  <p:stCondLst>
                                    <p:cond delay="0"/>
                                  </p:stCondLst>
                                  <p:childTnLst>
                                    <p:set>
                                      <p:cBhvr>
                                        <p:cTn id="20" dur="1" fill="hold">
                                          <p:stCondLst>
                                            <p:cond delay="0"/>
                                          </p:stCondLst>
                                        </p:cTn>
                                        <p:tgtEl>
                                          <p:spTgt spid="24"/>
                                        </p:tgtEl>
                                        <p:attrNameLst>
                                          <p:attrName>style.visibility</p:attrName>
                                        </p:attrNameLst>
                                      </p:cBhvr>
                                      <p:to>
                                        <p:strVal val="visible"/>
                                      </p:to>
                                    </p:set>
                                    <p:anim calcmode="lin" valueType="num">
                                      <p:cBhvr additive="base">
                                        <p:cTn id="21" dur="500" fill="hold"/>
                                        <p:tgtEl>
                                          <p:spTgt spid="24"/>
                                        </p:tgtEl>
                                        <p:attrNameLst>
                                          <p:attrName>ppt_x</p:attrName>
                                        </p:attrNameLst>
                                      </p:cBhvr>
                                      <p:tavLst>
                                        <p:tav tm="0">
                                          <p:val>
                                            <p:strVal val="#ppt_x"/>
                                          </p:val>
                                        </p:tav>
                                        <p:tav tm="100000">
                                          <p:val>
                                            <p:strVal val="#ppt_x"/>
                                          </p:val>
                                        </p:tav>
                                      </p:tavLst>
                                    </p:anim>
                                    <p:anim calcmode="lin" valueType="num">
                                      <p:cBhvr additive="base">
                                        <p:cTn id="22" dur="500" fill="hold"/>
                                        <p:tgtEl>
                                          <p:spTgt spid="24"/>
                                        </p:tgtEl>
                                        <p:attrNameLst>
                                          <p:attrName>ppt_y</p:attrName>
                                        </p:attrNameLst>
                                      </p:cBhvr>
                                      <p:tavLst>
                                        <p:tav tm="0">
                                          <p:val>
                                            <p:strVal val="1+#ppt_h/2"/>
                                          </p:val>
                                        </p:tav>
                                        <p:tav tm="100000">
                                          <p:val>
                                            <p:strVal val="#ppt_y"/>
                                          </p:val>
                                        </p:tav>
                                      </p:tavLst>
                                    </p:anim>
                                  </p:childTnLst>
                                </p:cTn>
                              </p:par>
                              <p:par>
                                <p:cTn id="23" presetID="2" presetClass="entr" presetSubtype="4" fill="hold" grpId="4" nodeType="withEffect">
                                  <p:stCondLst>
                                    <p:cond delay="0"/>
                                  </p:stCondLst>
                                  <p:childTnLst>
                                    <p:set>
                                      <p:cBhvr>
                                        <p:cTn id="24" dur="1" fill="hold">
                                          <p:stCondLst>
                                            <p:cond delay="0"/>
                                          </p:stCondLst>
                                        </p:cTn>
                                        <p:tgtEl>
                                          <p:spTgt spid="22"/>
                                        </p:tgtEl>
                                        <p:attrNameLst>
                                          <p:attrName>style.visibility</p:attrName>
                                        </p:attrNameLst>
                                      </p:cBhvr>
                                      <p:to>
                                        <p:strVal val="visible"/>
                                      </p:to>
                                    </p:set>
                                    <p:anim calcmode="lin" valueType="num">
                                      <p:cBhvr additive="base">
                                        <p:cTn id="25" dur="500" fill="hold"/>
                                        <p:tgtEl>
                                          <p:spTgt spid="22"/>
                                        </p:tgtEl>
                                        <p:attrNameLst>
                                          <p:attrName>ppt_x</p:attrName>
                                        </p:attrNameLst>
                                      </p:cBhvr>
                                      <p:tavLst>
                                        <p:tav tm="0">
                                          <p:val>
                                            <p:strVal val="#ppt_x"/>
                                          </p:val>
                                        </p:tav>
                                        <p:tav tm="100000">
                                          <p:val>
                                            <p:strVal val="#ppt_x"/>
                                          </p:val>
                                        </p:tav>
                                      </p:tavLst>
                                    </p:anim>
                                    <p:anim calcmode="lin" valueType="num">
                                      <p:cBhvr additive="base">
                                        <p:cTn id="26"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indefinite"/>
                            </p:stCondLst>
                          </p:cTn>
                        </p:par>
                        <p:par>
                          <p:cTn id="29" fill="hold" nodeType="afterGroup">
                            <p:stCondLst>
                              <p:cond delay="0"/>
                            </p:stCondLst>
                            <p:childTnLst>
                              <p:par>
                                <p:cTn id="30" presetID="2" presetClass="entr" presetSubtype="4" fill="hold" grpId="7" nodeType="clickEffect">
                                  <p:stCondLst>
                                    <p:cond delay="0"/>
                                  </p:stCondLst>
                                  <p:childTnLst>
                                    <p:set>
                                      <p:cBhvr>
                                        <p:cTn id="31" dur="1" fill="hold">
                                          <p:stCondLst>
                                            <p:cond delay="0"/>
                                          </p:stCondLst>
                                        </p:cTn>
                                        <p:tgtEl>
                                          <p:spTgt spid="25"/>
                                        </p:tgtEl>
                                        <p:attrNameLst>
                                          <p:attrName>style.visibility</p:attrName>
                                        </p:attrNameLst>
                                      </p:cBhvr>
                                      <p:to>
                                        <p:strVal val="visible"/>
                                      </p:to>
                                    </p:set>
                                    <p:anim calcmode="lin" valueType="num">
                                      <p:cBhvr additive="base">
                                        <p:cTn id="32" dur="500" fill="hold"/>
                                        <p:tgtEl>
                                          <p:spTgt spid="25"/>
                                        </p:tgtEl>
                                        <p:attrNameLst>
                                          <p:attrName>ppt_x</p:attrName>
                                        </p:attrNameLst>
                                      </p:cBhvr>
                                      <p:tavLst>
                                        <p:tav tm="0">
                                          <p:val>
                                            <p:strVal val="#ppt_x"/>
                                          </p:val>
                                        </p:tav>
                                        <p:tav tm="100000">
                                          <p:val>
                                            <p:strVal val="#ppt_x"/>
                                          </p:val>
                                        </p:tav>
                                      </p:tavLst>
                                    </p:anim>
                                    <p:anim calcmode="lin" valueType="num">
                                      <p:cBhvr additive="base">
                                        <p:cTn id="33" dur="500" fill="hold"/>
                                        <p:tgtEl>
                                          <p:spTgt spid="25"/>
                                        </p:tgtEl>
                                        <p:attrNameLst>
                                          <p:attrName>ppt_y</p:attrName>
                                        </p:attrNameLst>
                                      </p:cBhvr>
                                      <p:tavLst>
                                        <p:tav tm="0">
                                          <p:val>
                                            <p:strVal val="1+#ppt_h/2"/>
                                          </p:val>
                                        </p:tav>
                                        <p:tav tm="100000">
                                          <p:val>
                                            <p:strVal val="#ppt_y"/>
                                          </p:val>
                                        </p:tav>
                                      </p:tavLst>
                                    </p:anim>
                                  </p:childTnLst>
                                </p:cTn>
                              </p:par>
                              <p:par>
                                <p:cTn id="34" presetID="2" presetClass="entr" presetSubtype="4" fill="hold" grpId="5" nodeType="withEffect">
                                  <p:stCondLst>
                                    <p:cond delay="0"/>
                                  </p:stCondLst>
                                  <p:childTnLst>
                                    <p:set>
                                      <p:cBhvr>
                                        <p:cTn id="35" dur="1" fill="hold">
                                          <p:stCondLst>
                                            <p:cond delay="0"/>
                                          </p:stCondLst>
                                        </p:cTn>
                                        <p:tgtEl>
                                          <p:spTgt spid="23"/>
                                        </p:tgtEl>
                                        <p:attrNameLst>
                                          <p:attrName>style.visibility</p:attrName>
                                        </p:attrNameLst>
                                      </p:cBhvr>
                                      <p:to>
                                        <p:strVal val="visible"/>
                                      </p:to>
                                    </p:set>
                                    <p:anim calcmode="lin" valueType="num">
                                      <p:cBhvr additive="base">
                                        <p:cTn id="36" dur="500" fill="hold"/>
                                        <p:tgtEl>
                                          <p:spTgt spid="23"/>
                                        </p:tgtEl>
                                        <p:attrNameLst>
                                          <p:attrName>ppt_x</p:attrName>
                                        </p:attrNameLst>
                                      </p:cBhvr>
                                      <p:tavLst>
                                        <p:tav tm="0">
                                          <p:val>
                                            <p:strVal val="#ppt_x"/>
                                          </p:val>
                                        </p:tav>
                                        <p:tav tm="100000">
                                          <p:val>
                                            <p:strVal val="#ppt_x"/>
                                          </p:val>
                                        </p:tav>
                                      </p:tavLst>
                                    </p:anim>
                                    <p:anim calcmode="lin" valueType="num">
                                      <p:cBhvr additive="base">
                                        <p:cTn id="37"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38" fill="hold" nodeType="clickPar">
                      <p:stCondLst>
                        <p:cond delay="indefinite"/>
                      </p:stCondLst>
                      <p:childTnLst>
                        <p:par>
                          <p:cTn id="39" fill="hold" nodeType="withGroup">
                            <p:stCondLst>
                              <p:cond delay="indefinite"/>
                            </p:stCondLst>
                          </p:cTn>
                        </p:par>
                        <p:par>
                          <p:cTn id="40" fill="hold" nodeType="afterGroup">
                            <p:stCondLst>
                              <p:cond delay="0"/>
                            </p:stCondLst>
                            <p:childTnLst>
                              <p:par>
                                <p:cTn id="41" presetID="2" presetClass="entr" presetSubtype="4" fill="hold" grpId="2" nodeType="click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500" fill="hold"/>
                                        <p:tgtEl>
                                          <p:spTgt spid="15"/>
                                        </p:tgtEl>
                                        <p:attrNameLst>
                                          <p:attrName>ppt_x</p:attrName>
                                        </p:attrNameLst>
                                      </p:cBhvr>
                                      <p:tavLst>
                                        <p:tav tm="0">
                                          <p:val>
                                            <p:strVal val="#ppt_x"/>
                                          </p:val>
                                        </p:tav>
                                        <p:tav tm="100000">
                                          <p:val>
                                            <p:strVal val="#ppt_x"/>
                                          </p:val>
                                        </p:tav>
                                      </p:tavLst>
                                    </p:anim>
                                    <p:anim calcmode="lin" valueType="num">
                                      <p:cBhvr additive="base">
                                        <p:cTn id="4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indefinite"/>
                            </p:stCondLst>
                          </p:cTn>
                        </p:par>
                        <p:par>
                          <p:cTn id="47" fill="hold" nodeType="afterGroup">
                            <p:stCondLst>
                              <p:cond delay="0"/>
                            </p:stCondLst>
                            <p:childTnLst>
                              <p:par>
                                <p:cTn id="48" presetID="2" presetClass="entr" presetSubtype="4" fill="hold" grpId="1" nodeType="click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500" fill="hold"/>
                                        <p:tgtEl>
                                          <p:spTgt spid="14"/>
                                        </p:tgtEl>
                                        <p:attrNameLst>
                                          <p:attrName>ppt_x</p:attrName>
                                        </p:attrNameLst>
                                      </p:cBhvr>
                                      <p:tavLst>
                                        <p:tav tm="0">
                                          <p:val>
                                            <p:strVal val="#ppt_x"/>
                                          </p:val>
                                        </p:tav>
                                        <p:tav tm="100000">
                                          <p:val>
                                            <p:strVal val="#ppt_x"/>
                                          </p:val>
                                        </p:tav>
                                      </p:tavLst>
                                    </p:anim>
                                    <p:anim calcmode="lin" valueType="num">
                                      <p:cBhvr additive="base">
                                        <p:cTn id="51"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52" fill="hold" nodeType="clickPar">
                      <p:stCondLst>
                        <p:cond delay="indefinite"/>
                      </p:stCondLst>
                      <p:childTnLst>
                        <p:par>
                          <p:cTn id="53" fill="hold" nodeType="withGroup">
                            <p:stCondLst>
                              <p:cond delay="indefinite"/>
                            </p:stCondLst>
                          </p:cTn>
                        </p:par>
                        <p:par>
                          <p:cTn id="54" fill="hold" nodeType="afterGroup">
                            <p:stCondLst>
                              <p:cond delay="0"/>
                            </p:stCondLst>
                            <p:childTnLst>
                              <p:par>
                                <p:cTn id="55" presetID="2" presetClass="entr" presetSubtype="4" fill="hold" grpId="8" nodeType="click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500" fill="hold"/>
                                        <p:tgtEl>
                                          <p:spTgt spid="16"/>
                                        </p:tgtEl>
                                        <p:attrNameLst>
                                          <p:attrName>ppt_x</p:attrName>
                                        </p:attrNameLst>
                                      </p:cBhvr>
                                      <p:tavLst>
                                        <p:tav tm="0">
                                          <p:val>
                                            <p:strVal val="#ppt_x"/>
                                          </p:val>
                                        </p:tav>
                                        <p:tav tm="100000">
                                          <p:val>
                                            <p:strVal val="#ppt_x"/>
                                          </p:val>
                                        </p:tav>
                                      </p:tavLst>
                                    </p:anim>
                                    <p:anim calcmode="lin" valueType="num">
                                      <p:cBhvr additive="base">
                                        <p:cTn id="5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59" fill="hold" nodeType="clickPar">
                      <p:stCondLst>
                        <p:cond delay="indefinite"/>
                      </p:stCondLst>
                      <p:childTnLst>
                        <p:par>
                          <p:cTn id="60" fill="hold" nodeType="withGroup">
                            <p:stCondLst>
                              <p:cond delay="indefinite"/>
                            </p:stCondLst>
                          </p:cTn>
                        </p:par>
                        <p:par>
                          <p:cTn id="61" fill="hold" nodeType="afterGroup">
                            <p:stCondLst>
                              <p:cond delay="0"/>
                            </p:stCondLst>
                            <p:childTnLst>
                              <p:par>
                                <p:cTn id="62" presetID="2" presetClass="entr" presetSubtype="4" fill="hold" grpId="9" nodeType="clickEffect">
                                  <p:stCondLst>
                                    <p:cond delay="0"/>
                                  </p:stCondLst>
                                  <p:childTnLst>
                                    <p:set>
                                      <p:cBhvr>
                                        <p:cTn id="63" dur="1" fill="hold">
                                          <p:stCondLst>
                                            <p:cond delay="0"/>
                                          </p:stCondLst>
                                        </p:cTn>
                                        <p:tgtEl>
                                          <p:spTgt spid="18"/>
                                        </p:tgtEl>
                                        <p:attrNameLst>
                                          <p:attrName>style.visibility</p:attrName>
                                        </p:attrNameLst>
                                      </p:cBhvr>
                                      <p:to>
                                        <p:strVal val="visible"/>
                                      </p:to>
                                    </p:set>
                                    <p:anim calcmode="lin" valueType="num">
                                      <p:cBhvr additive="base">
                                        <p:cTn id="64" dur="500" fill="hold"/>
                                        <p:tgtEl>
                                          <p:spTgt spid="18"/>
                                        </p:tgtEl>
                                        <p:attrNameLst>
                                          <p:attrName>ppt_x</p:attrName>
                                        </p:attrNameLst>
                                      </p:cBhvr>
                                      <p:tavLst>
                                        <p:tav tm="0">
                                          <p:val>
                                            <p:strVal val="#ppt_x"/>
                                          </p:val>
                                        </p:tav>
                                        <p:tav tm="100000">
                                          <p:val>
                                            <p:strVal val="#ppt_x"/>
                                          </p:val>
                                        </p:tav>
                                      </p:tavLst>
                                    </p:anim>
                                    <p:anim calcmode="lin" valueType="num">
                                      <p:cBhvr additive="base">
                                        <p:cTn id="65"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4" grpId="1"/>
      <p:bldP spid="15" grpId="2"/>
      <p:bldP spid="21" grpId="3"/>
      <p:bldP spid="22" grpId="4"/>
      <p:bldP spid="23" grpId="5"/>
      <p:bldP spid="24" grpId="6"/>
      <p:bldP spid="25" grpId="7"/>
      <p:bldP spid="16" grpId="8"/>
      <p:bldP spid="18" grpId="9"/>
    </p:bldLst>
  </p:timing>
</p:sld>
</file>

<file path=ppt/slides/slide1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grpSp>
        <p:nvGrpSpPr>
          <p:cNvPr id="6" name="组合 5"/>
          <p:cNvGrpSpPr/>
          <p:nvPr/>
        </p:nvGrpSpPr>
        <p:grpSpPr>
          <a:xfrm>
            <a:off x="-839280" y="40425"/>
            <a:ext cx="8666471" cy="983842"/>
            <a:chOff x="-839280" y="40425"/>
            <a:chExt cx="8666471" cy="983842"/>
          </a:xfrm>
        </p:grpSpPr>
        <p:sp>
          <p:nvSpPr>
            <p:cNvPr id="7" name="任意多边形 9"/>
            <p:cNvSpPr/>
            <p:nvPr/>
          </p:nvSpPr>
          <p:spPr bwMode="auto">
            <a:xfrm rot="490566">
              <a:off x="179396" y="40425"/>
              <a:ext cx="619125" cy="630237"/>
            </a:xfrm>
            <a:custGeom>
              <a:gdLst>
                <a:gd name="T0" fmla="*/ 318220 w 619265"/>
                <a:gd name="T1" fmla="*/ 0 h 630260"/>
                <a:gd name="T2" fmla="*/ 611433 w 619265"/>
                <a:gd name="T3" fmla="*/ 194354 h 630260"/>
                <a:gd name="T4" fmla="*/ 619265 w 619265"/>
                <a:gd name="T5" fmla="*/ 219585 h 630260"/>
                <a:gd name="T6" fmla="*/ 256918 w 619265"/>
                <a:gd name="T7" fmla="*/ 630260 h 630260"/>
                <a:gd name="T8" fmla="*/ 254088 w 619265"/>
                <a:gd name="T9" fmla="*/ 629975 h 630260"/>
                <a:gd name="T10" fmla="*/ 0 w 619265"/>
                <a:gd name="T11" fmla="*/ 318220 h 630260"/>
                <a:gd name="T12" fmla="*/ 318220 w 619265"/>
                <a:gd name="T13" fmla="*/ 0 h 630260"/>
              </a:gdLst>
              <a:cxnLst>
                <a:cxn ang="0">
                  <a:pos x="T0" y="T1"/>
                </a:cxn>
                <a:cxn ang="0">
                  <a:pos x="T2" y="T3"/>
                </a:cxn>
                <a:cxn ang="0">
                  <a:pos x="T4" y="T5"/>
                </a:cxn>
                <a:cxn ang="0">
                  <a:pos x="T6" y="T7"/>
                </a:cxn>
                <a:cxn ang="0">
                  <a:pos x="T8" y="T9"/>
                </a:cxn>
                <a:cxn ang="0">
                  <a:pos x="T10" y="T11"/>
                </a:cxn>
                <a:cxn ang="0">
                  <a:pos x="T12" y="T13"/>
                </a:cxn>
              </a:cxnLst>
              <a:rect l="0" t="0" r="r" b="b"/>
              <a:pathLst>
                <a:path w="619265" h="630260">
                  <a:moveTo>
                    <a:pt x="318220" y="0"/>
                  </a:moveTo>
                  <a:cubicBezTo>
                    <a:pt x="450031" y="0"/>
                    <a:pt x="563124" y="80141"/>
                    <a:pt x="611433" y="194354"/>
                  </a:cubicBezTo>
                  <a:lnTo>
                    <a:pt x="619265" y="219585"/>
                  </a:lnTo>
                  <a:lnTo>
                    <a:pt x="256918" y="630260"/>
                  </a:lnTo>
                  <a:lnTo>
                    <a:pt x="254088" y="629975"/>
                  </a:lnTo>
                  <a:cubicBezTo>
                    <a:pt x="109080" y="600302"/>
                    <a:pt x="0" y="472000"/>
                    <a:pt x="0" y="318220"/>
                  </a:cubicBezTo>
                  <a:cubicBezTo>
                    <a:pt x="0" y="142472"/>
                    <a:pt x="142472" y="0"/>
                    <a:pt x="318220" y="0"/>
                  </a:cubicBezTo>
                  <a:close/>
                </a:path>
              </a:pathLst>
            </a:custGeom>
            <a:solidFill>
              <a:srgbClr val="FFC000">
                <a:alpha val="89999"/>
              </a:srgbClr>
            </a:solidFill>
            <a:ln>
              <a:noFill/>
            </a:ln>
          </p:spPr>
          <p:txBody>
            <a:bodyPr anchor="ctr"/>
            <a:lstStyle/>
            <a:p>
              <a:pPr marL="0" marR="0" lvl="0" indent="0" defTabSz="914400" eaLnBrk="0" fontAlgn="base" latinLnBrk="0" hangingPunct="0">
                <a:lnSpc>
                  <a:spcPct val="100000"/>
                </a:lnSpc>
                <a:spcBef>
                  <a:spcPct val="0"/>
                </a:spcBef>
                <a:spcAft>
                  <a:spcPct val="0"/>
                </a:spcAft>
                <a:buClrTx/>
                <a:buSzTx/>
                <a:buFont typeface="Arial" pitchFamily="34" charset="0"/>
                <a:buNone/>
                <a:defRPr/>
              </a:pPr>
              <a:endParaRPr kumimoji="0" lang="zh-CN" altLang="en-US" sz="1800" b="0" i="0" u="none" strike="noStrike" kern="0" cap="none" spc="0" normalizeH="0" baseline="0" noProof="0">
                <a:ln>
                  <a:noFill/>
                </a:ln>
                <a:solidFill>
                  <a:srgbClr val="000000"/>
                </a:solidFill>
                <a:effectLst/>
                <a:uLnTx/>
                <a:uFillTx/>
                <a:latin typeface="Calibri"/>
                <a:ea typeface="宋体" panose="02010600030101010101" pitchFamily="2" charset="-122"/>
              </a:endParaRPr>
            </a:p>
          </p:txBody>
        </p:sp>
        <p:sp>
          <p:nvSpPr>
            <p:cNvPr id="8" name="文本框 12"/>
            <p:cNvSpPr txBox="1">
              <a:spLocks noChangeArrowheads="1"/>
            </p:cNvSpPr>
            <p:nvPr/>
          </p:nvSpPr>
          <p:spPr bwMode="auto">
            <a:xfrm>
              <a:off x="-839280" y="70160"/>
              <a:ext cx="8666471"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2pPr marL="742950" indent="-285750"/>
            </a:lstStyle>
            <a:p>
              <a:pPr algn="ctr" fontAlgn="base">
                <a:spcBef>
                  <a:spcPct val="0"/>
                </a:spcBef>
                <a:spcAft>
                  <a:spcPct val="0"/>
                </a:spcAft>
              </a:pPr>
              <a:r>
                <a:rPr lang="zh-CN" altLang="en-US" sz="3200">
                  <a:solidFill>
                    <a:schemeClr val="bg1"/>
                  </a:solidFill>
                  <a:latin typeface="汉仪昌黎宋刻本(精修版)W" panose="00020600040101010101" pitchFamily="18" charset="-122"/>
                  <a:ea typeface="汉仪昌黎宋刻本(精修版)W" panose="00020600040101010101" pitchFamily="18" charset="-122"/>
                </a:rPr>
                <a:t>二、两官分途：西方文官制度的</a:t>
              </a:r>
              <a:r>
                <a:rPr lang="zh-CN" altLang="en-US" sz="3200">
                  <a:solidFill>
                    <a:srgbClr val="FFC000"/>
                  </a:solidFill>
                  <a:latin typeface="汉仪昌黎宋刻本(精修版)W" panose="00020600040101010101" pitchFamily="18" charset="-122"/>
                  <a:ea typeface="汉仪昌黎宋刻本(精修版)W" panose="00020600040101010101" pitchFamily="18" charset="-122"/>
                </a:rPr>
                <a:t>建立</a:t>
              </a:r>
            </a:p>
            <a:p>
              <a:pPr algn="ctr" defTabSz="914400" fontAlgn="base">
                <a:spcBef>
                  <a:spcPct val="0"/>
                </a:spcBef>
                <a:spcAft>
                  <a:spcPct val="0"/>
                </a:spcAft>
                <a:buFont typeface="Arial" pitchFamily="34" charset="0"/>
                <a:buNone/>
              </a:pPr>
              <a:endParaRPr lang="zh-CN" altLang="en-US" sz="2400" b="1">
                <a:solidFill>
                  <a:schemeClr val="bg1"/>
                </a:solidFill>
                <a:latin typeface="华文细黑" pitchFamily="2" charset="-122"/>
                <a:ea typeface="华文细黑" pitchFamily="2" charset="-122"/>
              </a:endParaRPr>
            </a:p>
          </p:txBody>
        </p:sp>
        <p:cxnSp>
          <p:nvCxnSpPr>
            <p:cNvPr id="9" name="直接连接符 8"/>
            <p:cNvCxnSpPr>
              <a:stCxn id="7" idx="3"/>
            </p:cNvCxnSpPr>
            <p:nvPr/>
          </p:nvCxnSpPr>
          <p:spPr>
            <a:xfrm>
              <a:off x="391977" y="659964"/>
              <a:ext cx="6466023" cy="0"/>
            </a:xfrm>
            <a:prstGeom prst="line">
              <a:avLst/>
            </a:prstGeom>
            <a:ln w="19050">
              <a:prstDash val="solid"/>
            </a:ln>
          </p:spPr>
          <p:style>
            <a:lnRef idx="1">
              <a:schemeClr val="accent4"/>
            </a:lnRef>
            <a:fillRef idx="0">
              <a:schemeClr val="accent4"/>
            </a:fillRef>
            <a:effectRef idx="0">
              <a:schemeClr val="accent4"/>
            </a:effectRef>
            <a:fontRef idx="minor">
              <a:schemeClr val="tx1"/>
            </a:fontRef>
          </p:style>
        </p:cxnSp>
      </p:grpSp>
      <p:sp>
        <p:nvSpPr>
          <p:cNvPr id="10" name="矩形 9"/>
          <p:cNvSpPr/>
          <p:nvPr/>
        </p:nvSpPr>
        <p:spPr>
          <a:xfrm>
            <a:off x="0" y="849543"/>
            <a:ext cx="4381328" cy="523220"/>
          </a:xfrm>
          <a:prstGeom prst="rect">
            <a:avLst/>
          </a:prstGeom>
        </p:spPr>
        <p:txBody>
          <a:bodyPr wrap="none">
            <a:spAutoFit/>
          </a:bodyPr>
          <a:lstStyle/>
          <a:p>
            <a:pPr latinLnBrk="1"/>
            <a:r>
              <a:rPr lang="en-US" altLang="zh-CN" sz="2800" b="1">
                <a:solidFill>
                  <a:schemeClr val="bg1"/>
                </a:solidFill>
                <a:latin typeface="华文仿宋" panose="02010600040101010101" pitchFamily="2" charset="-122"/>
                <a:ea typeface="华文仿宋" panose="02010600040101010101" pitchFamily="2" charset="-122"/>
              </a:rPr>
              <a:t>1.</a:t>
            </a:r>
            <a:r>
              <a:rPr lang="zh-CN" altLang="zh-CN" sz="2800" b="1">
                <a:solidFill>
                  <a:schemeClr val="bg1"/>
                </a:solidFill>
                <a:latin typeface="华文仿宋" panose="02010600040101010101" pitchFamily="2" charset="-122"/>
                <a:ea typeface="华文仿宋" panose="02010600040101010101" pitchFamily="2" charset="-122"/>
              </a:rPr>
              <a:t>英国文官制度建立的过程</a:t>
            </a:r>
          </a:p>
        </p:txBody>
      </p:sp>
      <p:sp>
        <p:nvSpPr>
          <p:cNvPr id="13" name="下箭头 12"/>
          <p:cNvSpPr/>
          <p:nvPr/>
        </p:nvSpPr>
        <p:spPr>
          <a:xfrm>
            <a:off x="5584839" y="659964"/>
            <a:ext cx="374836" cy="6198036"/>
          </a:xfrm>
          <a:prstGeom prst="downArrow">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5873638" y="1255099"/>
            <a:ext cx="4166525" cy="593560"/>
          </a:xfrm>
          <a:prstGeom prst="rect">
            <a:avLst/>
          </a:prstGeom>
          <a:solidFill>
            <a:schemeClr val="accent4">
              <a:lumMod val="60000"/>
              <a:lumOff val="40000"/>
            </a:schemeClr>
          </a:solidFill>
          <a:ln>
            <a:noFill/>
          </a:ln>
        </p:spPr>
        <p:txBody>
          <a:bodyPr wrap="none">
            <a:spAutoFit/>
          </a:bodyPr>
          <a:lstStyle/>
          <a:p>
            <a:pPr algn="just">
              <a:lnSpc>
                <a:spcPct val="150000"/>
              </a:lnSpc>
              <a:spcAft>
                <a:spcPct val="0"/>
              </a:spcAft>
            </a:pPr>
            <a:r>
              <a:rPr lang="en-US" altLang="zh-CN" sz="2400" b="1" kern="0">
                <a:solidFill>
                  <a:schemeClr val="accent1">
                    <a:lumMod val="50000"/>
                  </a:schemeClr>
                </a:solidFill>
                <a:latin typeface="华文仿宋" panose="02010600040101010101" pitchFamily="2" charset="-122"/>
                <a:ea typeface="华文仿宋" panose="02010600040101010101" pitchFamily="2" charset="-122"/>
              </a:rPr>
              <a:t>18</a:t>
            </a:r>
            <a:r>
              <a:rPr lang="zh-CN" altLang="zh-CN" sz="2400" b="1" kern="0">
                <a:solidFill>
                  <a:schemeClr val="accent1">
                    <a:lumMod val="50000"/>
                  </a:schemeClr>
                </a:solidFill>
                <a:latin typeface="华文仿宋" panose="02010600040101010101" pitchFamily="2" charset="-122"/>
                <a:ea typeface="华文仿宋" panose="02010600040101010101" pitchFamily="2" charset="-122"/>
              </a:rPr>
              <a:t>世纪初</a:t>
            </a:r>
            <a:r>
              <a:rPr lang="zh-CN" altLang="en-US" sz="2400" b="1" kern="0">
                <a:solidFill>
                  <a:schemeClr val="accent1">
                    <a:lumMod val="50000"/>
                  </a:schemeClr>
                </a:solidFill>
                <a:latin typeface="华文仿宋" panose="02010600040101010101" pitchFamily="2" charset="-122"/>
                <a:ea typeface="华文仿宋" panose="02010600040101010101" pitchFamily="2" charset="-122"/>
              </a:rPr>
              <a:t>，限制王权任免官吏</a:t>
            </a:r>
            <a:endParaRPr lang="zh-CN" altLang="zh-CN" b="1" kern="100">
              <a:solidFill>
                <a:schemeClr val="accent1">
                  <a:lumMod val="50000"/>
                </a:schemeClr>
              </a:solidFill>
              <a:latin typeface="华文仿宋" panose="02010600040101010101" pitchFamily="2" charset="-122"/>
              <a:ea typeface="华文仿宋" panose="02010600040101010101" pitchFamily="2" charset="-122"/>
              <a:cs typeface="Times New Roman" panose="02020603050405020304"/>
            </a:endParaRPr>
          </a:p>
        </p:txBody>
      </p:sp>
      <p:sp>
        <p:nvSpPr>
          <p:cNvPr id="15" name="矩形 14"/>
          <p:cNvSpPr/>
          <p:nvPr/>
        </p:nvSpPr>
        <p:spPr>
          <a:xfrm>
            <a:off x="2131390" y="2022580"/>
            <a:ext cx="3550972" cy="593560"/>
          </a:xfrm>
          <a:prstGeom prst="rect">
            <a:avLst/>
          </a:prstGeom>
          <a:solidFill>
            <a:schemeClr val="accent4">
              <a:lumMod val="60000"/>
              <a:lumOff val="40000"/>
            </a:schemeClr>
          </a:solidFill>
        </p:spPr>
        <p:txBody>
          <a:bodyPr wrap="none">
            <a:spAutoFit/>
          </a:bodyPr>
          <a:lstStyle/>
          <a:p>
            <a:pPr algn="just">
              <a:lnSpc>
                <a:spcPct val="150000"/>
              </a:lnSpc>
              <a:spcAft>
                <a:spcPct val="0"/>
              </a:spcAft>
            </a:pPr>
            <a:r>
              <a:rPr lang="en-US" altLang="zh-CN" sz="2400" b="1" kern="0">
                <a:solidFill>
                  <a:schemeClr val="accent1">
                    <a:lumMod val="50000"/>
                  </a:schemeClr>
                </a:solidFill>
                <a:latin typeface="华文仿宋" panose="02010600040101010101" pitchFamily="2" charset="-122"/>
                <a:ea typeface="华文仿宋" panose="02010600040101010101" pitchFamily="2" charset="-122"/>
              </a:rPr>
              <a:t>19</a:t>
            </a:r>
            <a:r>
              <a:rPr lang="zh-CN" altLang="zh-CN" sz="2400" b="1" kern="0">
                <a:solidFill>
                  <a:schemeClr val="accent1">
                    <a:lumMod val="50000"/>
                  </a:schemeClr>
                </a:solidFill>
                <a:latin typeface="华文仿宋" panose="02010600040101010101" pitchFamily="2" charset="-122"/>
                <a:ea typeface="华文仿宋" panose="02010600040101010101" pitchFamily="2" charset="-122"/>
              </a:rPr>
              <a:t>世纪初</a:t>
            </a:r>
            <a:r>
              <a:rPr lang="zh-CN" altLang="en-US" sz="2400" b="1" kern="0">
                <a:solidFill>
                  <a:schemeClr val="accent1">
                    <a:lumMod val="50000"/>
                  </a:schemeClr>
                </a:solidFill>
                <a:latin typeface="华文仿宋" panose="02010600040101010101" pitchFamily="2" charset="-122"/>
                <a:ea typeface="华文仿宋" panose="02010600040101010101" pitchFamily="2" charset="-122"/>
              </a:rPr>
              <a:t>，设立常务次官</a:t>
            </a:r>
            <a:endParaRPr lang="zh-CN" altLang="zh-CN" b="1" kern="100">
              <a:solidFill>
                <a:schemeClr val="accent1">
                  <a:lumMod val="50000"/>
                </a:schemeClr>
              </a:solidFill>
              <a:latin typeface="华文仿宋" panose="02010600040101010101" pitchFamily="2" charset="-122"/>
              <a:ea typeface="华文仿宋" panose="02010600040101010101" pitchFamily="2" charset="-122"/>
              <a:cs typeface="Times New Roman" panose="02020603050405020304"/>
            </a:endParaRPr>
          </a:p>
        </p:txBody>
      </p:sp>
      <p:sp>
        <p:nvSpPr>
          <p:cNvPr id="17" name="矩形 16"/>
          <p:cNvSpPr/>
          <p:nvPr/>
        </p:nvSpPr>
        <p:spPr>
          <a:xfrm>
            <a:off x="5872625" y="2707981"/>
            <a:ext cx="4147289" cy="1200329"/>
          </a:xfrm>
          <a:prstGeom prst="rect">
            <a:avLst/>
          </a:prstGeom>
          <a:solidFill>
            <a:schemeClr val="accent4">
              <a:lumMod val="60000"/>
              <a:lumOff val="40000"/>
            </a:schemeClr>
          </a:solidFill>
        </p:spPr>
        <p:txBody>
          <a:bodyPr wrap="none">
            <a:spAutoFit/>
          </a:bodyPr>
          <a:lstStyle/>
          <a:p>
            <a:pPr algn="just">
              <a:lnSpc>
                <a:spcPct val="150000"/>
              </a:lnSpc>
              <a:spcAft>
                <a:spcPct val="0"/>
              </a:spcAft>
            </a:pPr>
            <a:r>
              <a:rPr lang="en-US" altLang="zh-CN" sz="2400" b="1" kern="0">
                <a:solidFill>
                  <a:schemeClr val="accent1">
                    <a:lumMod val="50000"/>
                  </a:schemeClr>
                </a:solidFill>
                <a:latin typeface="华文仿宋" panose="02010600040101010101" pitchFamily="2" charset="-122"/>
                <a:ea typeface="华文仿宋" panose="02010600040101010101" pitchFamily="2" charset="-122"/>
              </a:rPr>
              <a:t>1702</a:t>
            </a:r>
            <a:r>
              <a:rPr lang="zh-CN" altLang="en-US" sz="2400" b="1" kern="0">
                <a:solidFill>
                  <a:schemeClr val="accent1">
                    <a:lumMod val="50000"/>
                  </a:schemeClr>
                </a:solidFill>
                <a:latin typeface="华文仿宋" panose="02010600040101010101" pitchFamily="2" charset="-122"/>
                <a:ea typeface="华文仿宋" panose="02010600040101010101" pitchFamily="2" charset="-122"/>
              </a:rPr>
              <a:t>年英国开始书面考试</a:t>
            </a:r>
            <a:endParaRPr lang="en-US" altLang="zh-CN" sz="2400" b="1" kern="0">
              <a:solidFill>
                <a:schemeClr val="accent1">
                  <a:lumMod val="50000"/>
                </a:schemeClr>
              </a:solidFill>
              <a:latin typeface="华文仿宋" panose="02010600040101010101" pitchFamily="2" charset="-122"/>
              <a:ea typeface="华文仿宋" panose="02010600040101010101" pitchFamily="2" charset="-122"/>
            </a:endParaRPr>
          </a:p>
          <a:p>
            <a:pPr algn="just">
              <a:lnSpc>
                <a:spcPct val="150000"/>
              </a:lnSpc>
              <a:spcAft>
                <a:spcPct val="0"/>
              </a:spcAft>
            </a:pPr>
            <a:r>
              <a:rPr lang="en-US" altLang="zh-CN" sz="2400" b="1" kern="0">
                <a:solidFill>
                  <a:schemeClr val="accent1">
                    <a:lumMod val="50000"/>
                  </a:schemeClr>
                </a:solidFill>
                <a:latin typeface="华文仿宋" panose="02010600040101010101" pitchFamily="2" charset="-122"/>
                <a:ea typeface="华文仿宋" panose="02010600040101010101" pitchFamily="2" charset="-122"/>
              </a:rPr>
              <a:t>1853</a:t>
            </a:r>
            <a:r>
              <a:rPr lang="zh-CN" altLang="en-US" sz="2400" b="1" kern="0">
                <a:solidFill>
                  <a:schemeClr val="accent1">
                    <a:lumMod val="50000"/>
                  </a:schemeClr>
                </a:solidFill>
                <a:latin typeface="华文仿宋" panose="02010600040101010101" pitchFamily="2" charset="-122"/>
                <a:ea typeface="华文仿宋" panose="02010600040101010101" pitchFamily="2" charset="-122"/>
              </a:rPr>
              <a:t>年</a:t>
            </a:r>
            <a:r>
              <a:rPr lang="zh-CN" altLang="zh-CN" sz="2400" b="1" kern="0">
                <a:solidFill>
                  <a:schemeClr val="accent1">
                    <a:lumMod val="50000"/>
                  </a:schemeClr>
                </a:solidFill>
                <a:latin typeface="华文仿宋" panose="02010600040101010101" pitchFamily="2" charset="-122"/>
                <a:ea typeface="华文仿宋" panose="02010600040101010101" pitchFamily="2" charset="-122"/>
              </a:rPr>
              <a:t>东印度公司的人事改革</a:t>
            </a:r>
            <a:endParaRPr lang="zh-CN" altLang="zh-CN" b="1" kern="100">
              <a:solidFill>
                <a:schemeClr val="accent1">
                  <a:lumMod val="50000"/>
                </a:schemeClr>
              </a:solidFill>
              <a:latin typeface="华文仿宋" panose="02010600040101010101" pitchFamily="2" charset="-122"/>
              <a:ea typeface="华文仿宋" panose="02010600040101010101" pitchFamily="2" charset="-122"/>
              <a:cs typeface="Times New Roman" panose="02020603050405020304"/>
            </a:endParaRPr>
          </a:p>
        </p:txBody>
      </p:sp>
      <p:sp>
        <p:nvSpPr>
          <p:cNvPr id="19" name="矩形 18"/>
          <p:cNvSpPr/>
          <p:nvPr/>
        </p:nvSpPr>
        <p:spPr>
          <a:xfrm>
            <a:off x="354578" y="3527220"/>
            <a:ext cx="5324369" cy="830997"/>
          </a:xfrm>
          <a:prstGeom prst="rect">
            <a:avLst/>
          </a:prstGeom>
          <a:solidFill>
            <a:schemeClr val="accent4">
              <a:lumMod val="60000"/>
              <a:lumOff val="40000"/>
            </a:schemeClr>
          </a:solidFill>
        </p:spPr>
        <p:txBody>
          <a:bodyPr wrap="square">
            <a:spAutoFit/>
          </a:bodyPr>
          <a:lstStyle/>
          <a:p>
            <a:r>
              <a:rPr lang="en-US" altLang="en-US" sz="2400" b="1">
                <a:solidFill>
                  <a:schemeClr val="accent1">
                    <a:lumMod val="50000"/>
                  </a:schemeClr>
                </a:solidFill>
                <a:latin typeface="华文仿宋" panose="02010600040101010101" pitchFamily="2" charset="-122"/>
                <a:ea typeface="华文仿宋" panose="02010600040101010101" pitchFamily="2" charset="-122"/>
              </a:rPr>
              <a:t>&lt;关于建立英国常任文官制度的报告&gt;              </a:t>
            </a:r>
            <a:endParaRPr lang="en-US" altLang="zh-CN" sz="2400" b="1">
              <a:solidFill>
                <a:schemeClr val="accent1">
                  <a:lumMod val="50000"/>
                </a:schemeClr>
              </a:solidFill>
              <a:latin typeface="华文仿宋" panose="02010600040101010101" pitchFamily="2" charset="-122"/>
              <a:ea typeface="华文仿宋" panose="02010600040101010101" pitchFamily="2" charset="-122"/>
            </a:endParaRPr>
          </a:p>
          <a:p>
            <a:pPr algn="ctr"/>
            <a:r>
              <a:rPr lang="zh-CN" altLang="en-US" sz="2400" b="1">
                <a:solidFill>
                  <a:schemeClr val="accent1">
                    <a:lumMod val="50000"/>
                  </a:schemeClr>
                </a:solidFill>
                <a:latin typeface="华文仿宋" panose="02010600040101010101" pitchFamily="2" charset="-122"/>
                <a:ea typeface="华文仿宋" panose="02010600040101010101" pitchFamily="2" charset="-122"/>
              </a:rPr>
              <a:t>奠定基础</a:t>
            </a:r>
          </a:p>
        </p:txBody>
      </p:sp>
      <p:sp>
        <p:nvSpPr>
          <p:cNvPr id="23" name="矩形 22"/>
          <p:cNvSpPr/>
          <p:nvPr/>
        </p:nvSpPr>
        <p:spPr>
          <a:xfrm>
            <a:off x="5867102" y="4417119"/>
            <a:ext cx="4762842" cy="593560"/>
          </a:xfrm>
          <a:prstGeom prst="rect">
            <a:avLst/>
          </a:prstGeom>
          <a:solidFill>
            <a:schemeClr val="accent4">
              <a:lumMod val="60000"/>
              <a:lumOff val="40000"/>
            </a:schemeClr>
          </a:solidFill>
        </p:spPr>
        <p:txBody>
          <a:bodyPr wrap="none">
            <a:spAutoFit/>
          </a:bodyPr>
          <a:lstStyle/>
          <a:p>
            <a:pPr algn="just">
              <a:lnSpc>
                <a:spcPct val="150000"/>
              </a:lnSpc>
            </a:pPr>
            <a:r>
              <a:rPr lang="en-US" altLang="zh-CN" sz="2400" b="1" kern="0">
                <a:solidFill>
                  <a:schemeClr val="accent1">
                    <a:lumMod val="50000"/>
                  </a:schemeClr>
                </a:solidFill>
                <a:latin typeface="华文仿宋" panose="02010600040101010101" pitchFamily="2" charset="-122"/>
                <a:ea typeface="华文仿宋" panose="02010600040101010101" pitchFamily="2" charset="-122"/>
              </a:rPr>
              <a:t>1854</a:t>
            </a:r>
            <a:r>
              <a:rPr lang="zh-CN" altLang="zh-CN" sz="2400" b="1" kern="0">
                <a:solidFill>
                  <a:schemeClr val="accent1">
                    <a:lumMod val="50000"/>
                  </a:schemeClr>
                </a:solidFill>
                <a:latin typeface="华文仿宋" panose="02010600040101010101" pitchFamily="2" charset="-122"/>
                <a:ea typeface="华文仿宋" panose="02010600040101010101" pitchFamily="2" charset="-122"/>
              </a:rPr>
              <a:t>年</a:t>
            </a:r>
            <a:r>
              <a:rPr lang="zh-CN" altLang="zh-CN" sz="2400" b="1">
                <a:solidFill>
                  <a:schemeClr val="accent1">
                    <a:lumMod val="50000"/>
                  </a:schemeClr>
                </a:solidFill>
                <a:latin typeface="华文仿宋" panose="02010600040101010101" pitchFamily="2" charset="-122"/>
                <a:ea typeface="华文仿宋" panose="02010600040101010101" pitchFamily="2" charset="-122"/>
              </a:rPr>
              <a:t>克里米亚战争问题</a:t>
            </a:r>
            <a:r>
              <a:rPr lang="zh-CN" altLang="en-US" sz="2400" b="1">
                <a:solidFill>
                  <a:schemeClr val="accent1">
                    <a:lumMod val="50000"/>
                  </a:schemeClr>
                </a:solidFill>
                <a:latin typeface="华文仿宋" panose="02010600040101010101" pitchFamily="2" charset="-122"/>
                <a:ea typeface="华文仿宋" panose="02010600040101010101" pitchFamily="2" charset="-122"/>
              </a:rPr>
              <a:t>提供契机</a:t>
            </a:r>
            <a:endParaRPr lang="zh-CN" altLang="zh-CN" sz="2400" b="1">
              <a:solidFill>
                <a:schemeClr val="accent1">
                  <a:lumMod val="50000"/>
                </a:schemeClr>
              </a:solidFill>
              <a:latin typeface="华文仿宋" panose="02010600040101010101" pitchFamily="2" charset="-122"/>
              <a:ea typeface="华文仿宋" panose="02010600040101010101" pitchFamily="2" charset="-122"/>
            </a:endParaRPr>
          </a:p>
        </p:txBody>
      </p:sp>
      <p:sp>
        <p:nvSpPr>
          <p:cNvPr id="24" name="矩形 23"/>
          <p:cNvSpPr/>
          <p:nvPr/>
        </p:nvSpPr>
        <p:spPr>
          <a:xfrm>
            <a:off x="2453810" y="5010680"/>
            <a:ext cx="3223959" cy="646331"/>
          </a:xfrm>
          <a:prstGeom prst="rect">
            <a:avLst/>
          </a:prstGeom>
          <a:solidFill>
            <a:schemeClr val="accent4">
              <a:lumMod val="60000"/>
              <a:lumOff val="40000"/>
            </a:schemeClr>
          </a:solidFill>
        </p:spPr>
        <p:txBody>
          <a:bodyPr wrap="none">
            <a:spAutoFit/>
          </a:bodyPr>
          <a:lstStyle/>
          <a:p>
            <a:pPr algn="just">
              <a:lnSpc>
                <a:spcPct val="150000"/>
              </a:lnSpc>
            </a:pPr>
            <a:r>
              <a:rPr lang="en-US" altLang="zh-CN" sz="2400" b="1" kern="0">
                <a:solidFill>
                  <a:schemeClr val="accent1">
                    <a:lumMod val="50000"/>
                  </a:schemeClr>
                </a:solidFill>
                <a:latin typeface="华文仿宋" panose="02010600040101010101" pitchFamily="2" charset="-122"/>
                <a:ea typeface="华文仿宋" panose="02010600040101010101" pitchFamily="2" charset="-122"/>
              </a:rPr>
              <a:t>1855</a:t>
            </a:r>
            <a:r>
              <a:rPr lang="zh-CN" altLang="zh-CN" sz="2400" b="1" kern="0">
                <a:solidFill>
                  <a:schemeClr val="accent1">
                    <a:lumMod val="50000"/>
                  </a:schemeClr>
                </a:solidFill>
                <a:latin typeface="华文仿宋" panose="02010600040101010101" pitchFamily="2" charset="-122"/>
                <a:ea typeface="华文仿宋" panose="02010600040101010101" pitchFamily="2" charset="-122"/>
              </a:rPr>
              <a:t>年</a:t>
            </a:r>
            <a:r>
              <a:rPr lang="zh-CN" altLang="zh-CN" sz="2400" b="1">
                <a:solidFill>
                  <a:schemeClr val="accent1">
                    <a:lumMod val="50000"/>
                  </a:schemeClr>
                </a:solidFill>
                <a:latin typeface="华文仿宋" panose="02010600040101010101" pitchFamily="2" charset="-122"/>
                <a:ea typeface="华文仿宋" panose="02010600040101010101" pitchFamily="2" charset="-122"/>
              </a:rPr>
              <a:t>建立文官委员会</a:t>
            </a:r>
          </a:p>
        </p:txBody>
      </p:sp>
      <p:sp>
        <p:nvSpPr>
          <p:cNvPr id="25" name="矩形 24"/>
          <p:cNvSpPr/>
          <p:nvPr/>
        </p:nvSpPr>
        <p:spPr>
          <a:xfrm>
            <a:off x="5882970" y="5731288"/>
            <a:ext cx="2300630" cy="593560"/>
          </a:xfrm>
          <a:prstGeom prst="rect">
            <a:avLst/>
          </a:prstGeom>
          <a:solidFill>
            <a:schemeClr val="accent4">
              <a:lumMod val="60000"/>
              <a:lumOff val="40000"/>
            </a:schemeClr>
          </a:solidFill>
        </p:spPr>
        <p:txBody>
          <a:bodyPr wrap="none">
            <a:spAutoFit/>
          </a:bodyPr>
          <a:lstStyle/>
          <a:p>
            <a:pPr algn="just">
              <a:lnSpc>
                <a:spcPct val="150000"/>
              </a:lnSpc>
            </a:pPr>
            <a:r>
              <a:rPr lang="en-US" altLang="zh-CN" sz="2400" b="1" kern="0">
                <a:solidFill>
                  <a:schemeClr val="accent1">
                    <a:lumMod val="50000"/>
                  </a:schemeClr>
                </a:solidFill>
                <a:latin typeface="华文仿宋" panose="02010600040101010101" pitchFamily="2" charset="-122"/>
                <a:ea typeface="华文仿宋" panose="02010600040101010101" pitchFamily="2" charset="-122"/>
              </a:rPr>
              <a:t>1870</a:t>
            </a:r>
            <a:r>
              <a:rPr lang="zh-CN" altLang="zh-CN" sz="2400" b="1" kern="0">
                <a:solidFill>
                  <a:schemeClr val="accent1">
                    <a:lumMod val="50000"/>
                  </a:schemeClr>
                </a:solidFill>
                <a:latin typeface="华文仿宋" panose="02010600040101010101" pitchFamily="2" charset="-122"/>
                <a:ea typeface="华文仿宋" panose="02010600040101010101" pitchFamily="2" charset="-122"/>
              </a:rPr>
              <a:t>年</a:t>
            </a:r>
            <a:r>
              <a:rPr lang="zh-CN" altLang="zh-CN" sz="2400" b="1">
                <a:solidFill>
                  <a:schemeClr val="accent1">
                    <a:lumMod val="50000"/>
                  </a:schemeClr>
                </a:solidFill>
                <a:latin typeface="华文仿宋" panose="02010600040101010101" pitchFamily="2" charset="-122"/>
                <a:ea typeface="华文仿宋" panose="02010600040101010101" pitchFamily="2" charset="-122"/>
              </a:rPr>
              <a:t>最终确立</a:t>
            </a:r>
          </a:p>
        </p:txBody>
      </p:sp>
      <p:sp>
        <p:nvSpPr>
          <p:cNvPr id="27" name="右箭头 26"/>
          <p:cNvSpPr/>
          <p:nvPr/>
        </p:nvSpPr>
        <p:spPr>
          <a:xfrm>
            <a:off x="5882969" y="1796554"/>
            <a:ext cx="4273126" cy="230833"/>
          </a:xfrm>
          <a:prstGeom prst="rightArrow">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左箭头 27"/>
          <p:cNvSpPr/>
          <p:nvPr/>
        </p:nvSpPr>
        <p:spPr>
          <a:xfrm>
            <a:off x="1950117" y="2528654"/>
            <a:ext cx="3732245" cy="261257"/>
          </a:xfrm>
          <a:prstGeom prst="leftArrow">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右箭头 28"/>
          <p:cNvSpPr/>
          <p:nvPr/>
        </p:nvSpPr>
        <p:spPr>
          <a:xfrm>
            <a:off x="5882970" y="3792893"/>
            <a:ext cx="4273126" cy="230833"/>
          </a:xfrm>
          <a:prstGeom prst="rightArrow">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左箭头 29"/>
          <p:cNvSpPr/>
          <p:nvPr/>
        </p:nvSpPr>
        <p:spPr>
          <a:xfrm>
            <a:off x="205273" y="4286490"/>
            <a:ext cx="5477089" cy="261257"/>
          </a:xfrm>
          <a:prstGeom prst="leftArrow">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右箭头 30"/>
          <p:cNvSpPr/>
          <p:nvPr/>
        </p:nvSpPr>
        <p:spPr>
          <a:xfrm>
            <a:off x="5864308" y="4895263"/>
            <a:ext cx="4968550" cy="230833"/>
          </a:xfrm>
          <a:prstGeom prst="rightArrow">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左箭头 31"/>
          <p:cNvSpPr/>
          <p:nvPr/>
        </p:nvSpPr>
        <p:spPr>
          <a:xfrm>
            <a:off x="2304661" y="5540188"/>
            <a:ext cx="3359038" cy="261257"/>
          </a:xfrm>
          <a:prstGeom prst="leftArrow">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右箭头 32"/>
          <p:cNvSpPr/>
          <p:nvPr/>
        </p:nvSpPr>
        <p:spPr>
          <a:xfrm>
            <a:off x="5882970" y="6214686"/>
            <a:ext cx="2465613" cy="230833"/>
          </a:xfrm>
          <a:prstGeom prst="rightArrow">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5" nodeType="click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additive="base">
                                        <p:cTn id="7" dur="500" fill="hold"/>
                                        <p:tgtEl>
                                          <p:spTgt spid="29"/>
                                        </p:tgtEl>
                                        <p:attrNameLst>
                                          <p:attrName>ppt_x</p:attrName>
                                        </p:attrNameLst>
                                      </p:cBhvr>
                                      <p:tavLst>
                                        <p:tav tm="0">
                                          <p:val>
                                            <p:strVal val="#ppt_x"/>
                                          </p:val>
                                        </p:tav>
                                        <p:tav tm="100000">
                                          <p:val>
                                            <p:strVal val="#ppt_x"/>
                                          </p:val>
                                        </p:tav>
                                      </p:tavLst>
                                    </p:anim>
                                    <p:anim calcmode="lin" valueType="num">
                                      <p:cBhvr additive="base">
                                        <p:cTn id="8" dur="500" fill="hold"/>
                                        <p:tgtEl>
                                          <p:spTgt spid="29"/>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7"/>
                                        </p:tgtEl>
                                        <p:attrNameLst>
                                          <p:attrName>style.visibility</p:attrName>
                                        </p:attrNameLst>
                                      </p:cBhvr>
                                      <p:to>
                                        <p:strVal val="visible"/>
                                      </p:to>
                                    </p:set>
                                    <p:anim calcmode="lin" valueType="num">
                                      <p:cBhvr additive="base">
                                        <p:cTn id="11" dur="500" fill="hold"/>
                                        <p:tgtEl>
                                          <p:spTgt spid="17"/>
                                        </p:tgtEl>
                                        <p:attrNameLst>
                                          <p:attrName>ppt_x</p:attrName>
                                        </p:attrNameLst>
                                      </p:cBhvr>
                                      <p:tavLst>
                                        <p:tav tm="0">
                                          <p:val>
                                            <p:strVal val="#ppt_x"/>
                                          </p:val>
                                        </p:tav>
                                        <p:tav tm="100000">
                                          <p:val>
                                            <p:strVal val="#ppt_x"/>
                                          </p:val>
                                        </p:tav>
                                      </p:tavLst>
                                    </p:anim>
                                    <p:anim calcmode="lin" valueType="num">
                                      <p:cBhvr additive="base">
                                        <p:cTn id="12"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indefinite"/>
                            </p:stCondLst>
                          </p:cTn>
                        </p:par>
                        <p:par>
                          <p:cTn id="15" fill="hold" nodeType="afterGroup">
                            <p:stCondLst>
                              <p:cond delay="0"/>
                            </p:stCondLst>
                            <p:childTnLst>
                              <p:par>
                                <p:cTn id="16" presetID="2" presetClass="entr" presetSubtype="4" fill="hold" grpId="1" nodeType="clickEffect">
                                  <p:stCondLst>
                                    <p:cond delay="0"/>
                                  </p:stCondLst>
                                  <p:childTnLst>
                                    <p:set>
                                      <p:cBhvr>
                                        <p:cTn id="17" dur="1" fill="hold">
                                          <p:stCondLst>
                                            <p:cond delay="0"/>
                                          </p:stCondLst>
                                        </p:cTn>
                                        <p:tgtEl>
                                          <p:spTgt spid="19"/>
                                        </p:tgtEl>
                                        <p:attrNameLst>
                                          <p:attrName>style.visibility</p:attrName>
                                        </p:attrNameLst>
                                      </p:cBhvr>
                                      <p:to>
                                        <p:strVal val="visible"/>
                                      </p:to>
                                    </p:set>
                                    <p:anim calcmode="lin" valueType="num">
                                      <p:cBhvr additive="base">
                                        <p:cTn id="18" dur="500" fill="hold"/>
                                        <p:tgtEl>
                                          <p:spTgt spid="19"/>
                                        </p:tgtEl>
                                        <p:attrNameLst>
                                          <p:attrName>ppt_x</p:attrName>
                                        </p:attrNameLst>
                                      </p:cBhvr>
                                      <p:tavLst>
                                        <p:tav tm="0">
                                          <p:val>
                                            <p:strVal val="#ppt_x"/>
                                          </p:val>
                                        </p:tav>
                                        <p:tav tm="100000">
                                          <p:val>
                                            <p:strVal val="#ppt_x"/>
                                          </p:val>
                                        </p:tav>
                                      </p:tavLst>
                                    </p:anim>
                                    <p:anim calcmode="lin" valueType="num">
                                      <p:cBhvr additive="base">
                                        <p:cTn id="19" dur="500" fill="hold"/>
                                        <p:tgtEl>
                                          <p:spTgt spid="19"/>
                                        </p:tgtEl>
                                        <p:attrNameLst>
                                          <p:attrName>ppt_y</p:attrName>
                                        </p:attrNameLst>
                                      </p:cBhvr>
                                      <p:tavLst>
                                        <p:tav tm="0">
                                          <p:val>
                                            <p:strVal val="1+#ppt_h/2"/>
                                          </p:val>
                                        </p:tav>
                                        <p:tav tm="100000">
                                          <p:val>
                                            <p:strVal val="#ppt_y"/>
                                          </p:val>
                                        </p:tav>
                                      </p:tavLst>
                                    </p:anim>
                                  </p:childTnLst>
                                </p:cTn>
                              </p:par>
                              <p:par>
                                <p:cTn id="20" presetID="2" presetClass="entr" presetSubtype="4" fill="hold" grpId="6" nodeType="withEffect">
                                  <p:stCondLst>
                                    <p:cond delay="0"/>
                                  </p:stCondLst>
                                  <p:childTnLst>
                                    <p:set>
                                      <p:cBhvr>
                                        <p:cTn id="21" dur="1" fill="hold">
                                          <p:stCondLst>
                                            <p:cond delay="0"/>
                                          </p:stCondLst>
                                        </p:cTn>
                                        <p:tgtEl>
                                          <p:spTgt spid="30"/>
                                        </p:tgtEl>
                                        <p:attrNameLst>
                                          <p:attrName>style.visibility</p:attrName>
                                        </p:attrNameLst>
                                      </p:cBhvr>
                                      <p:to>
                                        <p:strVal val="visible"/>
                                      </p:to>
                                    </p:set>
                                    <p:anim calcmode="lin" valueType="num">
                                      <p:cBhvr additive="base">
                                        <p:cTn id="22" dur="500" fill="hold"/>
                                        <p:tgtEl>
                                          <p:spTgt spid="30"/>
                                        </p:tgtEl>
                                        <p:attrNameLst>
                                          <p:attrName>ppt_x</p:attrName>
                                        </p:attrNameLst>
                                      </p:cBhvr>
                                      <p:tavLst>
                                        <p:tav tm="0">
                                          <p:val>
                                            <p:strVal val="#ppt_x"/>
                                          </p:val>
                                        </p:tav>
                                        <p:tav tm="100000">
                                          <p:val>
                                            <p:strVal val="#ppt_x"/>
                                          </p:val>
                                        </p:tav>
                                      </p:tavLst>
                                    </p:anim>
                                    <p:anim calcmode="lin" valueType="num">
                                      <p:cBhvr additive="base">
                                        <p:cTn id="23"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indefinite"/>
                            </p:stCondLst>
                          </p:cTn>
                        </p:par>
                        <p:par>
                          <p:cTn id="26" fill="hold" nodeType="afterGroup">
                            <p:stCondLst>
                              <p:cond delay="0"/>
                            </p:stCondLst>
                            <p:childTnLst>
                              <p:par>
                                <p:cTn id="27" presetID="2" presetClass="entr" presetSubtype="4" fill="hold" grpId="2" nodeType="clickEffect">
                                  <p:stCondLst>
                                    <p:cond delay="0"/>
                                  </p:stCondLst>
                                  <p:childTnLst>
                                    <p:set>
                                      <p:cBhvr>
                                        <p:cTn id="28" dur="1" fill="hold">
                                          <p:stCondLst>
                                            <p:cond delay="0"/>
                                          </p:stCondLst>
                                        </p:cTn>
                                        <p:tgtEl>
                                          <p:spTgt spid="23"/>
                                        </p:tgtEl>
                                        <p:attrNameLst>
                                          <p:attrName>style.visibility</p:attrName>
                                        </p:attrNameLst>
                                      </p:cBhvr>
                                      <p:to>
                                        <p:strVal val="visible"/>
                                      </p:to>
                                    </p:set>
                                    <p:anim calcmode="lin" valueType="num">
                                      <p:cBhvr additive="base">
                                        <p:cTn id="29" dur="500" fill="hold"/>
                                        <p:tgtEl>
                                          <p:spTgt spid="23"/>
                                        </p:tgtEl>
                                        <p:attrNameLst>
                                          <p:attrName>ppt_x</p:attrName>
                                        </p:attrNameLst>
                                      </p:cBhvr>
                                      <p:tavLst>
                                        <p:tav tm="0">
                                          <p:val>
                                            <p:strVal val="#ppt_x"/>
                                          </p:val>
                                        </p:tav>
                                        <p:tav tm="100000">
                                          <p:val>
                                            <p:strVal val="#ppt_x"/>
                                          </p:val>
                                        </p:tav>
                                      </p:tavLst>
                                    </p:anim>
                                    <p:anim calcmode="lin" valueType="num">
                                      <p:cBhvr additive="base">
                                        <p:cTn id="30" dur="500" fill="hold"/>
                                        <p:tgtEl>
                                          <p:spTgt spid="23"/>
                                        </p:tgtEl>
                                        <p:attrNameLst>
                                          <p:attrName>ppt_y</p:attrName>
                                        </p:attrNameLst>
                                      </p:cBhvr>
                                      <p:tavLst>
                                        <p:tav tm="0">
                                          <p:val>
                                            <p:strVal val="1+#ppt_h/2"/>
                                          </p:val>
                                        </p:tav>
                                        <p:tav tm="100000">
                                          <p:val>
                                            <p:strVal val="#ppt_y"/>
                                          </p:val>
                                        </p:tav>
                                      </p:tavLst>
                                    </p:anim>
                                  </p:childTnLst>
                                </p:cTn>
                              </p:par>
                              <p:par>
                                <p:cTn id="31" presetID="2" presetClass="entr" presetSubtype="4" fill="hold" grpId="7" nodeType="withEffect">
                                  <p:stCondLst>
                                    <p:cond delay="0"/>
                                  </p:stCondLst>
                                  <p:childTnLst>
                                    <p:set>
                                      <p:cBhvr>
                                        <p:cTn id="32" dur="1" fill="hold">
                                          <p:stCondLst>
                                            <p:cond delay="0"/>
                                          </p:stCondLst>
                                        </p:cTn>
                                        <p:tgtEl>
                                          <p:spTgt spid="31"/>
                                        </p:tgtEl>
                                        <p:attrNameLst>
                                          <p:attrName>style.visibility</p:attrName>
                                        </p:attrNameLst>
                                      </p:cBhvr>
                                      <p:to>
                                        <p:strVal val="visible"/>
                                      </p:to>
                                    </p:set>
                                    <p:anim calcmode="lin" valueType="num">
                                      <p:cBhvr additive="base">
                                        <p:cTn id="33" dur="500" fill="hold"/>
                                        <p:tgtEl>
                                          <p:spTgt spid="31"/>
                                        </p:tgtEl>
                                        <p:attrNameLst>
                                          <p:attrName>ppt_x</p:attrName>
                                        </p:attrNameLst>
                                      </p:cBhvr>
                                      <p:tavLst>
                                        <p:tav tm="0">
                                          <p:val>
                                            <p:strVal val="#ppt_x"/>
                                          </p:val>
                                        </p:tav>
                                        <p:tav tm="100000">
                                          <p:val>
                                            <p:strVal val="#ppt_x"/>
                                          </p:val>
                                        </p:tav>
                                      </p:tavLst>
                                    </p:anim>
                                    <p:anim calcmode="lin" valueType="num">
                                      <p:cBhvr additive="base">
                                        <p:cTn id="34"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par>
                    <p:cTn id="35" fill="hold" nodeType="clickPar">
                      <p:stCondLst>
                        <p:cond delay="indefinite"/>
                      </p:stCondLst>
                      <p:childTnLst>
                        <p:par>
                          <p:cTn id="36" fill="hold" nodeType="withGroup">
                            <p:stCondLst>
                              <p:cond delay="indefinite"/>
                            </p:stCondLst>
                          </p:cTn>
                        </p:par>
                        <p:par>
                          <p:cTn id="37" fill="hold" nodeType="afterGroup">
                            <p:stCondLst>
                              <p:cond delay="0"/>
                            </p:stCondLst>
                            <p:childTnLst>
                              <p:par>
                                <p:cTn id="38" presetID="10" presetClass="entr" presetSubtype="0" fill="hold" grpId="3" nodeType="clickEffect">
                                  <p:stCondLst>
                                    <p:cond delay="0"/>
                                  </p:stCondLst>
                                  <p:childTnLst>
                                    <p:set>
                                      <p:cBhvr>
                                        <p:cTn id="39" dur="1" fill="hold">
                                          <p:stCondLst>
                                            <p:cond delay="0"/>
                                          </p:stCondLst>
                                        </p:cTn>
                                        <p:tgtEl>
                                          <p:spTgt spid="24"/>
                                        </p:tgtEl>
                                        <p:attrNameLst>
                                          <p:attrName>style.visibility</p:attrName>
                                        </p:attrNameLst>
                                      </p:cBhvr>
                                      <p:to>
                                        <p:strVal val="visible"/>
                                      </p:to>
                                    </p:set>
                                    <p:animEffect transition="in" filter="fade">
                                      <p:cBhvr>
                                        <p:cTn id="40" dur="500"/>
                                        <p:tgtEl>
                                          <p:spTgt spid="24"/>
                                        </p:tgtEl>
                                      </p:cBhvr>
                                    </p:animEffect>
                                  </p:childTnLst>
                                </p:cTn>
                              </p:par>
                              <p:par>
                                <p:cTn id="41" presetID="10" presetClass="entr" presetSubtype="0" fill="hold" grpId="8" nodeType="withEffect">
                                  <p:stCondLst>
                                    <p:cond delay="0"/>
                                  </p:stCondLst>
                                  <p:childTnLst>
                                    <p:set>
                                      <p:cBhvr>
                                        <p:cTn id="42" dur="1" fill="hold">
                                          <p:stCondLst>
                                            <p:cond delay="0"/>
                                          </p:stCondLst>
                                        </p:cTn>
                                        <p:tgtEl>
                                          <p:spTgt spid="32"/>
                                        </p:tgtEl>
                                        <p:attrNameLst>
                                          <p:attrName>style.visibility</p:attrName>
                                        </p:attrNameLst>
                                      </p:cBhvr>
                                      <p:to>
                                        <p:strVal val="visible"/>
                                      </p:to>
                                    </p:set>
                                    <p:animEffect transition="in" filter="fade">
                                      <p:cBhvr>
                                        <p:cTn id="43" dur="500"/>
                                        <p:tgtEl>
                                          <p:spTgt spid="32"/>
                                        </p:tgtEl>
                                      </p:cBhvr>
                                    </p:animEffect>
                                  </p:childTnLst>
                                </p:cTn>
                              </p:par>
                            </p:childTnLst>
                          </p:cTn>
                        </p:par>
                      </p:childTnLst>
                    </p:cTn>
                  </p:par>
                  <p:par>
                    <p:cTn id="44" fill="hold" nodeType="clickPar">
                      <p:stCondLst>
                        <p:cond delay="indefinite"/>
                      </p:stCondLst>
                      <p:childTnLst>
                        <p:par>
                          <p:cTn id="45" fill="hold" nodeType="withGroup">
                            <p:stCondLst>
                              <p:cond delay="indefinite"/>
                            </p:stCondLst>
                          </p:cTn>
                        </p:par>
                        <p:par>
                          <p:cTn id="46" fill="hold" nodeType="afterGroup">
                            <p:stCondLst>
                              <p:cond delay="0"/>
                            </p:stCondLst>
                            <p:childTnLst>
                              <p:par>
                                <p:cTn id="47" presetID="10" presetClass="entr" presetSubtype="0" fill="hold" grpId="4" nodeType="clickEffect">
                                  <p:stCondLst>
                                    <p:cond delay="0"/>
                                  </p:stCondLst>
                                  <p:childTnLst>
                                    <p:set>
                                      <p:cBhvr>
                                        <p:cTn id="48" dur="1" fill="hold">
                                          <p:stCondLst>
                                            <p:cond delay="0"/>
                                          </p:stCondLst>
                                        </p:cTn>
                                        <p:tgtEl>
                                          <p:spTgt spid="25"/>
                                        </p:tgtEl>
                                        <p:attrNameLst>
                                          <p:attrName>style.visibility</p:attrName>
                                        </p:attrNameLst>
                                      </p:cBhvr>
                                      <p:to>
                                        <p:strVal val="visible"/>
                                      </p:to>
                                    </p:set>
                                    <p:animEffect transition="in" filter="fade">
                                      <p:cBhvr>
                                        <p:cTn id="49" dur="500"/>
                                        <p:tgtEl>
                                          <p:spTgt spid="25"/>
                                        </p:tgtEl>
                                      </p:cBhvr>
                                    </p:animEffect>
                                  </p:childTnLst>
                                </p:cTn>
                              </p:par>
                              <p:par>
                                <p:cTn id="50" presetID="10" presetClass="entr" presetSubtype="0" fill="hold" grpId="9" nodeType="withEffect">
                                  <p:stCondLst>
                                    <p:cond delay="0"/>
                                  </p:stCondLst>
                                  <p:childTnLst>
                                    <p:set>
                                      <p:cBhvr>
                                        <p:cTn id="51" dur="1" fill="hold">
                                          <p:stCondLst>
                                            <p:cond delay="0"/>
                                          </p:stCondLst>
                                        </p:cTn>
                                        <p:tgtEl>
                                          <p:spTgt spid="33"/>
                                        </p:tgtEl>
                                        <p:attrNameLst>
                                          <p:attrName>style.visibility</p:attrName>
                                        </p:attrNameLst>
                                      </p:cBhvr>
                                      <p:to>
                                        <p:strVal val="visible"/>
                                      </p:to>
                                    </p:set>
                                    <p:animEffect transition="in" filter="fade">
                                      <p:cBhvr>
                                        <p:cTn id="52"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9" grpId="1"/>
      <p:bldP spid="23" grpId="2"/>
      <p:bldP spid="24" grpId="3"/>
      <p:bldP spid="25" grpId="4"/>
      <p:bldP spid="29" grpId="5"/>
      <p:bldP spid="30" grpId="6"/>
      <p:bldP spid="31" grpId="7"/>
      <p:bldP spid="32" grpId="8"/>
      <p:bldP spid="33" grpId="9"/>
    </p:bldLst>
  </p:timing>
</p:sld>
</file>

<file path=ppt/slides/slide1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7" name="矩形 6"/>
          <p:cNvSpPr/>
          <p:nvPr/>
        </p:nvSpPr>
        <p:spPr>
          <a:xfrm>
            <a:off x="0" y="896868"/>
            <a:ext cx="5907386" cy="523220"/>
          </a:xfrm>
          <a:prstGeom prst="rect">
            <a:avLst/>
          </a:prstGeom>
        </p:spPr>
        <p:txBody>
          <a:bodyPr wrap="none">
            <a:spAutoFit/>
          </a:bodyPr>
          <a:lstStyle/>
          <a:p>
            <a:pPr latinLnBrk="1"/>
            <a:r>
              <a:rPr lang="en-US" altLang="zh-CN" sz="2800" b="1">
                <a:solidFill>
                  <a:schemeClr val="bg1"/>
                </a:solidFill>
                <a:latin typeface="华文仿宋" panose="02010600040101010101" pitchFamily="2" charset="-122"/>
                <a:ea typeface="华文仿宋" panose="02010600040101010101" pitchFamily="2" charset="-122"/>
              </a:rPr>
              <a:t>2.</a:t>
            </a:r>
            <a:r>
              <a:rPr lang="zh-CN" altLang="en-US" sz="2800" b="1">
                <a:solidFill>
                  <a:schemeClr val="bg1"/>
                </a:solidFill>
                <a:latin typeface="华文仿宋" panose="02010600040101010101" pitchFamily="2" charset="-122"/>
                <a:ea typeface="华文仿宋" panose="02010600040101010101" pitchFamily="2" charset="-122"/>
              </a:rPr>
              <a:t>其他资本主义国家 </a:t>
            </a:r>
            <a:r>
              <a:rPr lang="zh-CN" altLang="zh-CN" sz="2800" b="1">
                <a:solidFill>
                  <a:schemeClr val="bg1"/>
                </a:solidFill>
                <a:latin typeface="华文仿宋" panose="02010600040101010101" pitchFamily="2" charset="-122"/>
                <a:ea typeface="华文仿宋" panose="02010600040101010101" pitchFamily="2" charset="-122"/>
              </a:rPr>
              <a:t>文官制度</a:t>
            </a:r>
            <a:r>
              <a:rPr lang="zh-CN" altLang="en-US" sz="2800" b="1">
                <a:solidFill>
                  <a:schemeClr val="bg1"/>
                </a:solidFill>
                <a:latin typeface="华文仿宋" panose="02010600040101010101" pitchFamily="2" charset="-122"/>
                <a:ea typeface="华文仿宋" panose="02010600040101010101" pitchFamily="2" charset="-122"/>
              </a:rPr>
              <a:t>的</a:t>
            </a:r>
            <a:r>
              <a:rPr lang="zh-CN" altLang="zh-CN" sz="2800" b="1">
                <a:solidFill>
                  <a:schemeClr val="bg1"/>
                </a:solidFill>
                <a:latin typeface="华文仿宋" panose="02010600040101010101" pitchFamily="2" charset="-122"/>
                <a:ea typeface="华文仿宋" panose="02010600040101010101" pitchFamily="2" charset="-122"/>
              </a:rPr>
              <a:t>建立</a:t>
            </a:r>
          </a:p>
        </p:txBody>
      </p:sp>
      <p:sp>
        <p:nvSpPr>
          <p:cNvPr id="8" name="矩形 7"/>
          <p:cNvSpPr/>
          <p:nvPr/>
        </p:nvSpPr>
        <p:spPr>
          <a:xfrm>
            <a:off x="0" y="2323635"/>
            <a:ext cx="7173798" cy="2308324"/>
          </a:xfrm>
          <a:prstGeom prst="rect">
            <a:avLst/>
          </a:prstGeom>
        </p:spPr>
        <p:txBody>
          <a:bodyPr wrap="square">
            <a:spAutoFit/>
          </a:bodyPr>
          <a:lstStyle/>
          <a:p>
            <a:pPr latinLnBrk="1">
              <a:buClr>
                <a:srgbClr val="FFC000"/>
              </a:buClr>
            </a:pPr>
            <a:r>
              <a:rPr lang="zh-CN" altLang="zh-CN" sz="2400" b="1">
                <a:solidFill>
                  <a:schemeClr val="bg1"/>
                </a:solidFill>
                <a:latin typeface="华文仿宋" panose="02010600040101010101" pitchFamily="2" charset="-122"/>
                <a:ea typeface="华文仿宋" panose="02010600040101010101" pitchFamily="2" charset="-122"/>
              </a:rPr>
              <a:t>美国：“政党分肥制”</a:t>
            </a:r>
            <a:r>
              <a:rPr lang="zh-CN" altLang="en-US" sz="2400" b="1">
                <a:solidFill>
                  <a:schemeClr val="bg1"/>
                </a:solidFill>
                <a:latin typeface="华文仿宋" panose="02010600040101010101" pitchFamily="2" charset="-122"/>
                <a:ea typeface="华文仿宋" panose="02010600040101010101" pitchFamily="2" charset="-122"/>
              </a:rPr>
              <a:t>长期盛行，弊端严重。</a:t>
            </a:r>
            <a:endParaRPr lang="en-US" altLang="zh-CN" sz="2400" b="1">
              <a:solidFill>
                <a:schemeClr val="bg1"/>
              </a:solidFill>
              <a:latin typeface="华文仿宋" panose="02010600040101010101" pitchFamily="2" charset="-122"/>
              <a:ea typeface="华文仿宋" panose="02010600040101010101" pitchFamily="2" charset="-122"/>
            </a:endParaRPr>
          </a:p>
          <a:p>
            <a:pPr latinLnBrk="1">
              <a:buClr>
                <a:srgbClr val="FFC000"/>
              </a:buClr>
            </a:pPr>
            <a:endParaRPr lang="en-US" altLang="zh-CN" sz="2400" b="1">
              <a:solidFill>
                <a:schemeClr val="bg1"/>
              </a:solidFill>
              <a:latin typeface="华文仿宋" panose="02010600040101010101" pitchFamily="2" charset="-122"/>
              <a:ea typeface="华文仿宋" panose="02010600040101010101" pitchFamily="2" charset="-122"/>
            </a:endParaRPr>
          </a:p>
          <a:p>
            <a:pPr marL="457200" indent="-457200" latinLnBrk="1">
              <a:buClr>
                <a:srgbClr val="FFC000"/>
              </a:buClr>
              <a:buFont typeface="Wingdings" panose="05000000000000000000" pitchFamily="2" charset="2"/>
              <a:buChar char="u"/>
            </a:pPr>
            <a:r>
              <a:rPr lang="en-US" altLang="zh-CN" sz="2400" b="1">
                <a:solidFill>
                  <a:schemeClr val="bg1"/>
                </a:solidFill>
                <a:latin typeface="华文仿宋" panose="02010600040101010101" pitchFamily="2" charset="-122"/>
                <a:ea typeface="华文仿宋" panose="02010600040101010101" pitchFamily="2" charset="-122"/>
              </a:rPr>
              <a:t>1881</a:t>
            </a:r>
            <a:r>
              <a:rPr lang="zh-CN" altLang="zh-CN" sz="2400" b="1">
                <a:solidFill>
                  <a:schemeClr val="bg1"/>
                </a:solidFill>
                <a:latin typeface="华文仿宋" panose="02010600040101010101" pitchFamily="2" charset="-122"/>
                <a:ea typeface="华文仿宋" panose="02010600040101010101" pitchFamily="2" charset="-122"/>
              </a:rPr>
              <a:t>年，因分官不均，新任总统加菲尔德被刺杀。</a:t>
            </a:r>
            <a:endParaRPr lang="en-US" altLang="zh-CN" sz="2400" b="1">
              <a:solidFill>
                <a:schemeClr val="bg1"/>
              </a:solidFill>
              <a:latin typeface="华文仿宋" panose="02010600040101010101" pitchFamily="2" charset="-122"/>
              <a:ea typeface="华文仿宋" panose="02010600040101010101" pitchFamily="2" charset="-122"/>
            </a:endParaRPr>
          </a:p>
          <a:p>
            <a:pPr marL="457200" indent="-457200" latinLnBrk="1">
              <a:buClr>
                <a:srgbClr val="FFC000"/>
              </a:buClr>
              <a:buFont typeface="Wingdings" panose="05000000000000000000" pitchFamily="2" charset="2"/>
              <a:buChar char="u"/>
            </a:pPr>
            <a:r>
              <a:rPr lang="en-US" altLang="zh-CN" sz="2400" b="1">
                <a:solidFill>
                  <a:schemeClr val="bg1"/>
                </a:solidFill>
                <a:latin typeface="华文仿宋" panose="02010600040101010101" pitchFamily="2" charset="-122"/>
                <a:ea typeface="华文仿宋" panose="02010600040101010101" pitchFamily="2" charset="-122"/>
              </a:rPr>
              <a:t>1883</a:t>
            </a:r>
            <a:r>
              <a:rPr lang="zh-CN" altLang="zh-CN" sz="2400" b="1">
                <a:solidFill>
                  <a:schemeClr val="bg1"/>
                </a:solidFill>
                <a:latin typeface="华文仿宋" panose="02010600040101010101" pitchFamily="2" charset="-122"/>
                <a:ea typeface="华文仿宋" panose="02010600040101010101" pitchFamily="2" charset="-122"/>
              </a:rPr>
              <a:t>年，美国国会通过了《</a:t>
            </a:r>
            <a:r>
              <a:rPr lang="zh-CN" altLang="en-US" sz="2400" b="1">
                <a:solidFill>
                  <a:schemeClr val="bg1"/>
                </a:solidFill>
                <a:latin typeface="华文仿宋" panose="02010600040101010101" pitchFamily="2" charset="-122"/>
                <a:ea typeface="华文仿宋" panose="02010600040101010101" pitchFamily="2" charset="-122"/>
              </a:rPr>
              <a:t>美国文官法</a:t>
            </a:r>
            <a:r>
              <a:rPr lang="zh-CN" altLang="zh-CN" sz="2400" b="1">
                <a:solidFill>
                  <a:schemeClr val="bg1"/>
                </a:solidFill>
                <a:latin typeface="华文仿宋" panose="02010600040101010101" pitchFamily="2" charset="-122"/>
                <a:ea typeface="华文仿宋" panose="02010600040101010101" pitchFamily="2" charset="-122"/>
              </a:rPr>
              <a:t>》，建立</a:t>
            </a:r>
            <a:r>
              <a:rPr lang="zh-CN" altLang="en-US" sz="2400" b="1">
                <a:solidFill>
                  <a:schemeClr val="bg1"/>
                </a:solidFill>
                <a:latin typeface="华文仿宋" panose="02010600040101010101" pitchFamily="2" charset="-122"/>
                <a:ea typeface="华文仿宋" panose="02010600040101010101" pitchFamily="2" charset="-122"/>
              </a:rPr>
              <a:t>了</a:t>
            </a:r>
            <a:r>
              <a:rPr lang="zh-CN" altLang="zh-CN" sz="2400" b="1">
                <a:solidFill>
                  <a:schemeClr val="bg1"/>
                </a:solidFill>
                <a:latin typeface="华文仿宋" panose="02010600040101010101" pitchFamily="2" charset="-122"/>
                <a:ea typeface="华文仿宋" panose="02010600040101010101" pitchFamily="2" charset="-122"/>
              </a:rPr>
              <a:t>文官制度。</a:t>
            </a:r>
            <a:endParaRPr lang="en-US" altLang="zh-CN" sz="2400" b="1">
              <a:solidFill>
                <a:schemeClr val="bg1"/>
              </a:solidFill>
              <a:latin typeface="华文仿宋" panose="02010600040101010101" pitchFamily="2" charset="-122"/>
              <a:ea typeface="华文仿宋" panose="02010600040101010101" pitchFamily="2" charset="-122"/>
            </a:endParaRPr>
          </a:p>
          <a:p>
            <a:pPr latinLnBrk="1">
              <a:buClr>
                <a:srgbClr val="FFC000"/>
              </a:buClr>
            </a:pPr>
            <a:endParaRPr lang="zh-CN" altLang="zh-CN" sz="2400" b="1">
              <a:solidFill>
                <a:schemeClr val="bg1"/>
              </a:solidFill>
              <a:latin typeface="华文仿宋" panose="02010600040101010101" pitchFamily="2" charset="-122"/>
              <a:ea typeface="华文仿宋" panose="02010600040101010101" pitchFamily="2" charset="-122"/>
            </a:endParaRPr>
          </a:p>
        </p:txBody>
      </p:sp>
      <p:pic>
        <p:nvPicPr>
          <p:cNvPr id="9" name="图片 8"/>
          <p:cNvPicPr>
            <a:picLocks noChangeAspect="1"/>
          </p:cNvPicPr>
          <p:nvPr/>
        </p:nvPicPr>
        <p:blipFill>
          <a:blip r:embed="rId2"/>
          <a:stretch>
            <a:fillRect/>
          </a:stretch>
        </p:blipFill>
        <p:spPr>
          <a:xfrm>
            <a:off x="7385280" y="2238735"/>
            <a:ext cx="4341141" cy="2960277"/>
          </a:xfrm>
          <a:prstGeom prst="rect">
            <a:avLst/>
          </a:prstGeom>
        </p:spPr>
      </p:pic>
      <p:grpSp>
        <p:nvGrpSpPr>
          <p:cNvPr id="10" name="组合 9"/>
          <p:cNvGrpSpPr/>
          <p:nvPr/>
        </p:nvGrpSpPr>
        <p:grpSpPr>
          <a:xfrm>
            <a:off x="-839280" y="40425"/>
            <a:ext cx="8666471" cy="983842"/>
            <a:chOff x="-839280" y="40425"/>
            <a:chExt cx="8666471" cy="983842"/>
          </a:xfrm>
        </p:grpSpPr>
        <p:sp>
          <p:nvSpPr>
            <p:cNvPr id="11" name="任意多边形 9"/>
            <p:cNvSpPr/>
            <p:nvPr/>
          </p:nvSpPr>
          <p:spPr bwMode="auto">
            <a:xfrm rot="490566">
              <a:off x="179396" y="40425"/>
              <a:ext cx="619125" cy="630237"/>
            </a:xfrm>
            <a:custGeom>
              <a:gdLst>
                <a:gd name="T0" fmla="*/ 318220 w 619265"/>
                <a:gd name="T1" fmla="*/ 0 h 630260"/>
                <a:gd name="T2" fmla="*/ 611433 w 619265"/>
                <a:gd name="T3" fmla="*/ 194354 h 630260"/>
                <a:gd name="T4" fmla="*/ 619265 w 619265"/>
                <a:gd name="T5" fmla="*/ 219585 h 630260"/>
                <a:gd name="T6" fmla="*/ 256918 w 619265"/>
                <a:gd name="T7" fmla="*/ 630260 h 630260"/>
                <a:gd name="T8" fmla="*/ 254088 w 619265"/>
                <a:gd name="T9" fmla="*/ 629975 h 630260"/>
                <a:gd name="T10" fmla="*/ 0 w 619265"/>
                <a:gd name="T11" fmla="*/ 318220 h 630260"/>
                <a:gd name="T12" fmla="*/ 318220 w 619265"/>
                <a:gd name="T13" fmla="*/ 0 h 630260"/>
              </a:gdLst>
              <a:cxnLst>
                <a:cxn ang="0">
                  <a:pos x="T0" y="T1"/>
                </a:cxn>
                <a:cxn ang="0">
                  <a:pos x="T2" y="T3"/>
                </a:cxn>
                <a:cxn ang="0">
                  <a:pos x="T4" y="T5"/>
                </a:cxn>
                <a:cxn ang="0">
                  <a:pos x="T6" y="T7"/>
                </a:cxn>
                <a:cxn ang="0">
                  <a:pos x="T8" y="T9"/>
                </a:cxn>
                <a:cxn ang="0">
                  <a:pos x="T10" y="T11"/>
                </a:cxn>
                <a:cxn ang="0">
                  <a:pos x="T12" y="T13"/>
                </a:cxn>
              </a:cxnLst>
              <a:rect l="0" t="0" r="r" b="b"/>
              <a:pathLst>
                <a:path w="619265" h="630260">
                  <a:moveTo>
                    <a:pt x="318220" y="0"/>
                  </a:moveTo>
                  <a:cubicBezTo>
                    <a:pt x="450031" y="0"/>
                    <a:pt x="563124" y="80141"/>
                    <a:pt x="611433" y="194354"/>
                  </a:cubicBezTo>
                  <a:lnTo>
                    <a:pt x="619265" y="219585"/>
                  </a:lnTo>
                  <a:lnTo>
                    <a:pt x="256918" y="630260"/>
                  </a:lnTo>
                  <a:lnTo>
                    <a:pt x="254088" y="629975"/>
                  </a:lnTo>
                  <a:cubicBezTo>
                    <a:pt x="109080" y="600302"/>
                    <a:pt x="0" y="472000"/>
                    <a:pt x="0" y="318220"/>
                  </a:cubicBezTo>
                  <a:cubicBezTo>
                    <a:pt x="0" y="142472"/>
                    <a:pt x="142472" y="0"/>
                    <a:pt x="318220" y="0"/>
                  </a:cubicBezTo>
                  <a:close/>
                </a:path>
              </a:pathLst>
            </a:custGeom>
            <a:solidFill>
              <a:srgbClr val="FFC000">
                <a:alpha val="89999"/>
              </a:srgbClr>
            </a:solidFill>
            <a:ln>
              <a:noFill/>
            </a:ln>
          </p:spPr>
          <p:txBody>
            <a:bodyPr anchor="ctr"/>
            <a:lstStyle/>
            <a:p>
              <a:pPr marL="0" marR="0" lvl="0" indent="0" defTabSz="914400" eaLnBrk="0" fontAlgn="base" latinLnBrk="0" hangingPunct="0">
                <a:lnSpc>
                  <a:spcPct val="100000"/>
                </a:lnSpc>
                <a:spcBef>
                  <a:spcPct val="0"/>
                </a:spcBef>
                <a:spcAft>
                  <a:spcPct val="0"/>
                </a:spcAft>
                <a:buClrTx/>
                <a:buSzTx/>
                <a:buFont typeface="Arial" pitchFamily="34" charset="0"/>
                <a:buNone/>
                <a:defRPr/>
              </a:pPr>
              <a:endParaRPr kumimoji="0" lang="zh-CN" altLang="en-US" sz="1800" b="0" i="0" u="none" strike="noStrike" kern="0" cap="none" spc="0" normalizeH="0" baseline="0" noProof="0">
                <a:ln>
                  <a:noFill/>
                </a:ln>
                <a:solidFill>
                  <a:srgbClr val="000000"/>
                </a:solidFill>
                <a:effectLst/>
                <a:uLnTx/>
                <a:uFillTx/>
                <a:latin typeface="Calibri"/>
                <a:ea typeface="宋体" panose="02010600030101010101" pitchFamily="2" charset="-122"/>
              </a:endParaRPr>
            </a:p>
          </p:txBody>
        </p:sp>
        <p:sp>
          <p:nvSpPr>
            <p:cNvPr id="12" name="文本框 12"/>
            <p:cNvSpPr txBox="1">
              <a:spLocks noChangeArrowheads="1"/>
            </p:cNvSpPr>
            <p:nvPr/>
          </p:nvSpPr>
          <p:spPr bwMode="auto">
            <a:xfrm>
              <a:off x="-839280" y="70160"/>
              <a:ext cx="8666471"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2pPr marL="742950" indent="-285750"/>
            </a:lstStyle>
            <a:p>
              <a:pPr algn="ctr" fontAlgn="base">
                <a:spcBef>
                  <a:spcPct val="0"/>
                </a:spcBef>
                <a:spcAft>
                  <a:spcPct val="0"/>
                </a:spcAft>
              </a:pPr>
              <a:r>
                <a:rPr lang="zh-CN" altLang="en-US" sz="3200">
                  <a:solidFill>
                    <a:schemeClr val="bg1"/>
                  </a:solidFill>
                  <a:latin typeface="汉仪昌黎宋刻本(精修版)W" panose="00020600040101010101" pitchFamily="18" charset="-122"/>
                  <a:ea typeface="汉仪昌黎宋刻本(精修版)W" panose="00020600040101010101" pitchFamily="18" charset="-122"/>
                </a:rPr>
                <a:t>二、两官分途：西方文官制度的</a:t>
              </a:r>
              <a:r>
                <a:rPr lang="zh-CN" altLang="en-US" sz="3200">
                  <a:solidFill>
                    <a:srgbClr val="FFC000"/>
                  </a:solidFill>
                  <a:latin typeface="汉仪昌黎宋刻本(精修版)W" panose="00020600040101010101" pitchFamily="18" charset="-122"/>
                  <a:ea typeface="汉仪昌黎宋刻本(精修版)W" panose="00020600040101010101" pitchFamily="18" charset="-122"/>
                </a:rPr>
                <a:t>建立</a:t>
              </a:r>
            </a:p>
            <a:p>
              <a:pPr algn="ctr" defTabSz="914400" fontAlgn="base">
                <a:spcBef>
                  <a:spcPct val="0"/>
                </a:spcBef>
                <a:spcAft>
                  <a:spcPct val="0"/>
                </a:spcAft>
                <a:buFont typeface="Arial" pitchFamily="34" charset="0"/>
                <a:buNone/>
              </a:pPr>
              <a:endParaRPr lang="zh-CN" altLang="en-US" sz="2400" b="1">
                <a:solidFill>
                  <a:schemeClr val="bg1"/>
                </a:solidFill>
                <a:latin typeface="华文细黑" pitchFamily="2" charset="-122"/>
                <a:ea typeface="华文细黑" pitchFamily="2" charset="-122"/>
              </a:endParaRPr>
            </a:p>
          </p:txBody>
        </p:sp>
        <p:cxnSp>
          <p:nvCxnSpPr>
            <p:cNvPr id="13" name="直接连接符 12"/>
            <p:cNvCxnSpPr>
              <a:stCxn id="11" idx="3"/>
            </p:cNvCxnSpPr>
            <p:nvPr/>
          </p:nvCxnSpPr>
          <p:spPr>
            <a:xfrm>
              <a:off x="391977" y="659964"/>
              <a:ext cx="6466023" cy="10698"/>
            </a:xfrm>
            <a:prstGeom prst="line">
              <a:avLst/>
            </a:prstGeom>
            <a:ln w="19050">
              <a:prstDash val="solid"/>
            </a:ln>
          </p:spPr>
          <p:style>
            <a:lnRef idx="1">
              <a:schemeClr val="accent4"/>
            </a:lnRef>
            <a:fillRef idx="0">
              <a:schemeClr val="accent4"/>
            </a:fillRef>
            <a:effectRef idx="0">
              <a:schemeClr val="accent4"/>
            </a:effectRef>
            <a:fontRef idx="minor">
              <a:schemeClr val="tx1"/>
            </a:fontRef>
          </p:style>
        </p:cxnSp>
      </p:grpSp>
      <p:sp>
        <p:nvSpPr>
          <p:cNvPr id="14" name="文本框 14"/>
          <p:cNvSpPr txBox="1"/>
          <p:nvPr/>
        </p:nvSpPr>
        <p:spPr>
          <a:xfrm>
            <a:off x="7151821" y="5234956"/>
            <a:ext cx="5040179" cy="400110"/>
          </a:xfrm>
          <a:prstGeom prst="rect">
            <a:avLst/>
          </a:prstGeom>
          <a:noFill/>
        </p:spPr>
        <p:txBody>
          <a:bodyPr wrap="square" rtlCol="0" anchor="t">
            <a:spAutoFit/>
          </a:bodyPr>
          <a:lstStyle/>
          <a:p>
            <a:pPr algn="ctr"/>
            <a:r>
              <a:rPr lang="zh-CN" altLang="en-US" sz="2000">
                <a:solidFill>
                  <a:schemeClr val="bg1"/>
                </a:solidFill>
                <a:latin typeface="楷体" panose="02010609060101010101" pitchFamily="49" charset="-122"/>
                <a:ea typeface="楷体" panose="02010609060101010101" pitchFamily="49" charset="-122"/>
              </a:rPr>
              <a:t>1881年美国总统加菲尔徳被杀</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0" presetClass="entr" presetSubtype="0" fill="hold" grpId="1" nodeType="click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2" presetClass="entr" presetSubtype="4" fill="hold"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par>
                                <p:cTn id="21" presetID="2" presetClass="entr" presetSubtype="4" fill="hold" grpId="2" nodeType="withEffect">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cBhvr additive="base">
                                        <p:cTn id="23" dur="500" fill="hold"/>
                                        <p:tgtEl>
                                          <p:spTgt spid="14"/>
                                        </p:tgtEl>
                                        <p:attrNameLst>
                                          <p:attrName>ppt_x</p:attrName>
                                        </p:attrNameLst>
                                      </p:cBhvr>
                                      <p:tavLst>
                                        <p:tav tm="0">
                                          <p:val>
                                            <p:strVal val="#ppt_x"/>
                                          </p:val>
                                        </p:tav>
                                        <p:tav tm="100000">
                                          <p:val>
                                            <p:strVal val="#ppt_x"/>
                                          </p:val>
                                        </p:tav>
                                      </p:tavLst>
                                    </p:anim>
                                    <p:anim calcmode="lin" valueType="num">
                                      <p:cBhvr additive="base">
                                        <p:cTn id="2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1"/>
      <p:bldP spid="14" grpId="2"/>
    </p:bldLst>
  </p:timing>
</p:sld>
</file>

<file path=ppt/slides/slide1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grpSp>
        <p:nvGrpSpPr>
          <p:cNvPr id="6" name="组合 5"/>
          <p:cNvGrpSpPr/>
          <p:nvPr/>
        </p:nvGrpSpPr>
        <p:grpSpPr>
          <a:xfrm>
            <a:off x="-839280" y="40425"/>
            <a:ext cx="8666471" cy="983842"/>
            <a:chOff x="-839280" y="40425"/>
            <a:chExt cx="8666471" cy="983842"/>
          </a:xfrm>
        </p:grpSpPr>
        <p:sp>
          <p:nvSpPr>
            <p:cNvPr id="7" name="任意多边形 9"/>
            <p:cNvSpPr/>
            <p:nvPr/>
          </p:nvSpPr>
          <p:spPr bwMode="auto">
            <a:xfrm rot="490566">
              <a:off x="179396" y="40425"/>
              <a:ext cx="619125" cy="630237"/>
            </a:xfrm>
            <a:custGeom>
              <a:gdLst>
                <a:gd name="T0" fmla="*/ 318220 w 619265"/>
                <a:gd name="T1" fmla="*/ 0 h 630260"/>
                <a:gd name="T2" fmla="*/ 611433 w 619265"/>
                <a:gd name="T3" fmla="*/ 194354 h 630260"/>
                <a:gd name="T4" fmla="*/ 619265 w 619265"/>
                <a:gd name="T5" fmla="*/ 219585 h 630260"/>
                <a:gd name="T6" fmla="*/ 256918 w 619265"/>
                <a:gd name="T7" fmla="*/ 630260 h 630260"/>
                <a:gd name="T8" fmla="*/ 254088 w 619265"/>
                <a:gd name="T9" fmla="*/ 629975 h 630260"/>
                <a:gd name="T10" fmla="*/ 0 w 619265"/>
                <a:gd name="T11" fmla="*/ 318220 h 630260"/>
                <a:gd name="T12" fmla="*/ 318220 w 619265"/>
                <a:gd name="T13" fmla="*/ 0 h 630260"/>
              </a:gdLst>
              <a:cxnLst>
                <a:cxn ang="0">
                  <a:pos x="T0" y="T1"/>
                </a:cxn>
                <a:cxn ang="0">
                  <a:pos x="T2" y="T3"/>
                </a:cxn>
                <a:cxn ang="0">
                  <a:pos x="T4" y="T5"/>
                </a:cxn>
                <a:cxn ang="0">
                  <a:pos x="T6" y="T7"/>
                </a:cxn>
                <a:cxn ang="0">
                  <a:pos x="T8" y="T9"/>
                </a:cxn>
                <a:cxn ang="0">
                  <a:pos x="T10" y="T11"/>
                </a:cxn>
                <a:cxn ang="0">
                  <a:pos x="T12" y="T13"/>
                </a:cxn>
              </a:cxnLst>
              <a:rect l="0" t="0" r="r" b="b"/>
              <a:pathLst>
                <a:path w="619265" h="630260">
                  <a:moveTo>
                    <a:pt x="318220" y="0"/>
                  </a:moveTo>
                  <a:cubicBezTo>
                    <a:pt x="450031" y="0"/>
                    <a:pt x="563124" y="80141"/>
                    <a:pt x="611433" y="194354"/>
                  </a:cubicBezTo>
                  <a:lnTo>
                    <a:pt x="619265" y="219585"/>
                  </a:lnTo>
                  <a:lnTo>
                    <a:pt x="256918" y="630260"/>
                  </a:lnTo>
                  <a:lnTo>
                    <a:pt x="254088" y="629975"/>
                  </a:lnTo>
                  <a:cubicBezTo>
                    <a:pt x="109080" y="600302"/>
                    <a:pt x="0" y="472000"/>
                    <a:pt x="0" y="318220"/>
                  </a:cubicBezTo>
                  <a:cubicBezTo>
                    <a:pt x="0" y="142472"/>
                    <a:pt x="142472" y="0"/>
                    <a:pt x="318220" y="0"/>
                  </a:cubicBezTo>
                  <a:close/>
                </a:path>
              </a:pathLst>
            </a:custGeom>
            <a:solidFill>
              <a:srgbClr val="FFC000">
                <a:alpha val="89999"/>
              </a:srgbClr>
            </a:solidFill>
            <a:ln>
              <a:noFill/>
            </a:ln>
          </p:spPr>
          <p:txBody>
            <a:bodyPr anchor="ctr"/>
            <a:lstStyle/>
            <a:p>
              <a:pPr marL="0" marR="0" lvl="0" indent="0" defTabSz="914400" eaLnBrk="0" fontAlgn="base" latinLnBrk="0" hangingPunct="0">
                <a:lnSpc>
                  <a:spcPct val="100000"/>
                </a:lnSpc>
                <a:spcBef>
                  <a:spcPct val="0"/>
                </a:spcBef>
                <a:spcAft>
                  <a:spcPct val="0"/>
                </a:spcAft>
                <a:buClrTx/>
                <a:buSzTx/>
                <a:buFont typeface="Arial" pitchFamily="34" charset="0"/>
                <a:buNone/>
                <a:defRPr/>
              </a:pPr>
              <a:endParaRPr kumimoji="0" lang="zh-CN" altLang="en-US" sz="1800" b="0" i="0" u="none" strike="noStrike" kern="0" cap="none" spc="0" normalizeH="0" baseline="0" noProof="0">
                <a:ln>
                  <a:noFill/>
                </a:ln>
                <a:solidFill>
                  <a:srgbClr val="000000"/>
                </a:solidFill>
                <a:effectLst/>
                <a:uLnTx/>
                <a:uFillTx/>
                <a:latin typeface="Calibri"/>
                <a:ea typeface="宋体" panose="02010600030101010101" pitchFamily="2" charset="-122"/>
              </a:endParaRPr>
            </a:p>
          </p:txBody>
        </p:sp>
        <p:sp>
          <p:nvSpPr>
            <p:cNvPr id="8" name="文本框 12"/>
            <p:cNvSpPr txBox="1">
              <a:spLocks noChangeArrowheads="1"/>
            </p:cNvSpPr>
            <p:nvPr/>
          </p:nvSpPr>
          <p:spPr bwMode="auto">
            <a:xfrm>
              <a:off x="-839280" y="70160"/>
              <a:ext cx="8666471"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2pPr marL="742950" indent="-285750"/>
            </a:lstStyle>
            <a:p>
              <a:pPr algn="ctr" fontAlgn="base">
                <a:spcBef>
                  <a:spcPct val="0"/>
                </a:spcBef>
                <a:spcAft>
                  <a:spcPct val="0"/>
                </a:spcAft>
              </a:pPr>
              <a:r>
                <a:rPr lang="zh-CN" altLang="en-US" sz="3200">
                  <a:solidFill>
                    <a:schemeClr val="bg1"/>
                  </a:solidFill>
                  <a:latin typeface="汉仪昌黎宋刻本(精修版)W" panose="00020600040101010101" pitchFamily="18" charset="-122"/>
                  <a:ea typeface="汉仪昌黎宋刻本(精修版)W" panose="00020600040101010101" pitchFamily="18" charset="-122"/>
                </a:rPr>
                <a:t>二、两官分途：西方文官制度的</a:t>
              </a:r>
              <a:r>
                <a:rPr lang="zh-CN" altLang="en-US" sz="3200">
                  <a:solidFill>
                    <a:srgbClr val="FFC000"/>
                  </a:solidFill>
                  <a:latin typeface="汉仪昌黎宋刻本(精修版)W" panose="00020600040101010101" pitchFamily="18" charset="-122"/>
                  <a:ea typeface="汉仪昌黎宋刻本(精修版)W" panose="00020600040101010101" pitchFamily="18" charset="-122"/>
                </a:rPr>
                <a:t>建立</a:t>
              </a:r>
            </a:p>
            <a:p>
              <a:pPr algn="ctr" defTabSz="914400" fontAlgn="base">
                <a:spcBef>
                  <a:spcPct val="0"/>
                </a:spcBef>
                <a:spcAft>
                  <a:spcPct val="0"/>
                </a:spcAft>
                <a:buFont typeface="Arial" pitchFamily="34" charset="0"/>
                <a:buNone/>
              </a:pPr>
              <a:endParaRPr lang="zh-CN" altLang="en-US" sz="2400" b="1">
                <a:solidFill>
                  <a:schemeClr val="bg1"/>
                </a:solidFill>
                <a:latin typeface="华文细黑" pitchFamily="2" charset="-122"/>
                <a:ea typeface="华文细黑" pitchFamily="2" charset="-122"/>
              </a:endParaRPr>
            </a:p>
          </p:txBody>
        </p:sp>
        <p:cxnSp>
          <p:nvCxnSpPr>
            <p:cNvPr id="9" name="直接连接符 8"/>
            <p:cNvCxnSpPr>
              <a:stCxn id="7" idx="3"/>
            </p:cNvCxnSpPr>
            <p:nvPr/>
          </p:nvCxnSpPr>
          <p:spPr>
            <a:xfrm>
              <a:off x="391977" y="659964"/>
              <a:ext cx="6466023" cy="10698"/>
            </a:xfrm>
            <a:prstGeom prst="line">
              <a:avLst/>
            </a:prstGeom>
            <a:ln w="19050">
              <a:prstDash val="solid"/>
            </a:ln>
          </p:spPr>
          <p:style>
            <a:lnRef idx="1">
              <a:schemeClr val="accent4"/>
            </a:lnRef>
            <a:fillRef idx="0">
              <a:schemeClr val="accent4"/>
            </a:fillRef>
            <a:effectRef idx="0">
              <a:schemeClr val="accent4"/>
            </a:effectRef>
            <a:fontRef idx="minor">
              <a:schemeClr val="tx1"/>
            </a:fontRef>
          </p:style>
        </p:cxnSp>
      </p:grpSp>
      <p:sp>
        <p:nvSpPr>
          <p:cNvPr id="10" name="矩形 9"/>
          <p:cNvSpPr/>
          <p:nvPr/>
        </p:nvSpPr>
        <p:spPr>
          <a:xfrm>
            <a:off x="0" y="1995492"/>
            <a:ext cx="12038030" cy="954107"/>
          </a:xfrm>
          <a:prstGeom prst="rect">
            <a:avLst/>
          </a:prstGeom>
        </p:spPr>
        <p:txBody>
          <a:bodyPr wrap="square">
            <a:spAutoFit/>
          </a:bodyPr>
          <a:lstStyle/>
          <a:p>
            <a:pPr marL="342900" indent="-342900" latinLnBrk="1">
              <a:buClr>
                <a:srgbClr val="FFC000"/>
              </a:buClr>
              <a:buFont typeface="Wingdings" panose="05000000000000000000" pitchFamily="2" charset="2"/>
              <a:buChar char="u"/>
            </a:pPr>
            <a:r>
              <a:rPr lang="zh-CN" altLang="zh-CN" sz="2800" b="1">
                <a:solidFill>
                  <a:schemeClr val="bg1"/>
                </a:solidFill>
                <a:latin typeface="华文仿宋" panose="02010600040101010101" pitchFamily="2" charset="-122"/>
                <a:ea typeface="华文仿宋" panose="02010600040101010101" pitchFamily="2" charset="-122"/>
              </a:rPr>
              <a:t>其他国家：第二次世界大战后，法国、德国和日本等国的文官制度也最终建立起来。</a:t>
            </a:r>
          </a:p>
        </p:txBody>
      </p:sp>
      <p:sp>
        <p:nvSpPr>
          <p:cNvPr id="11" name="矩形 10"/>
          <p:cNvSpPr/>
          <p:nvPr/>
        </p:nvSpPr>
        <p:spPr>
          <a:xfrm>
            <a:off x="35090" y="823799"/>
            <a:ext cx="5907386" cy="523220"/>
          </a:xfrm>
          <a:prstGeom prst="rect">
            <a:avLst/>
          </a:prstGeom>
        </p:spPr>
        <p:txBody>
          <a:bodyPr wrap="none">
            <a:spAutoFit/>
          </a:bodyPr>
          <a:lstStyle/>
          <a:p>
            <a:pPr latinLnBrk="1"/>
            <a:r>
              <a:rPr lang="en-US" altLang="zh-CN" sz="2800" b="1">
                <a:solidFill>
                  <a:schemeClr val="bg1"/>
                </a:solidFill>
                <a:latin typeface="华文仿宋" panose="02010600040101010101" pitchFamily="2" charset="-122"/>
                <a:ea typeface="华文仿宋" panose="02010600040101010101" pitchFamily="2" charset="-122"/>
              </a:rPr>
              <a:t>2.</a:t>
            </a:r>
            <a:r>
              <a:rPr lang="zh-CN" altLang="en-US" sz="2800" b="1">
                <a:solidFill>
                  <a:schemeClr val="bg1"/>
                </a:solidFill>
                <a:latin typeface="华文仿宋" panose="02010600040101010101" pitchFamily="2" charset="-122"/>
                <a:ea typeface="华文仿宋" panose="02010600040101010101" pitchFamily="2" charset="-122"/>
              </a:rPr>
              <a:t>其他资本主义国家 </a:t>
            </a:r>
            <a:r>
              <a:rPr lang="zh-CN" altLang="zh-CN" sz="2800" b="1">
                <a:solidFill>
                  <a:schemeClr val="bg1"/>
                </a:solidFill>
                <a:latin typeface="华文仿宋" panose="02010600040101010101" pitchFamily="2" charset="-122"/>
                <a:ea typeface="华文仿宋" panose="02010600040101010101" pitchFamily="2" charset="-122"/>
              </a:rPr>
              <a:t>文官制度</a:t>
            </a:r>
            <a:r>
              <a:rPr lang="zh-CN" altLang="en-US" sz="2800" b="1">
                <a:solidFill>
                  <a:schemeClr val="bg1"/>
                </a:solidFill>
                <a:latin typeface="华文仿宋" panose="02010600040101010101" pitchFamily="2" charset="-122"/>
                <a:ea typeface="华文仿宋" panose="02010600040101010101" pitchFamily="2" charset="-122"/>
              </a:rPr>
              <a:t>的</a:t>
            </a:r>
            <a:r>
              <a:rPr lang="zh-CN" altLang="zh-CN" sz="2800" b="1">
                <a:solidFill>
                  <a:schemeClr val="bg1"/>
                </a:solidFill>
                <a:latin typeface="华文仿宋" panose="02010600040101010101" pitchFamily="2" charset="-122"/>
                <a:ea typeface="华文仿宋" panose="02010600040101010101" pitchFamily="2" charset="-122"/>
              </a:rPr>
              <a:t>建立</a:t>
            </a:r>
          </a:p>
        </p:txBody>
      </p:sp>
      <p:sp>
        <p:nvSpPr>
          <p:cNvPr id="12" name="矩形 11"/>
          <p:cNvSpPr/>
          <p:nvPr/>
        </p:nvSpPr>
        <p:spPr>
          <a:xfrm>
            <a:off x="0" y="3292272"/>
            <a:ext cx="12198898" cy="3194721"/>
          </a:xfrm>
          <a:prstGeom prst="rect">
            <a:avLst/>
          </a:prstGeom>
          <a:solidFill>
            <a:schemeClr val="accent5">
              <a:lumMod val="50000"/>
            </a:schemeClr>
          </a:solidFill>
        </p:spPr>
        <p:txBody>
          <a:bodyPr wrap="square">
            <a:spAutoFit/>
          </a:bodyPr>
          <a:lstStyle/>
          <a:p>
            <a:pPr indent="457200">
              <a:lnSpc>
                <a:spcPct val="120000"/>
              </a:lnSpc>
            </a:pPr>
            <a:r>
              <a:rPr lang="zh-CN" altLang="en-US" sz="2400">
                <a:solidFill>
                  <a:schemeClr val="bg1"/>
                </a:solidFill>
                <a:latin typeface="楷体" panose="02010609060101010101" pitchFamily="49" charset="-122"/>
                <a:ea typeface="楷体" panose="02010609060101010101" pitchFamily="49" charset="-122"/>
              </a:rPr>
              <a:t>由于西方各国政治、经济、文化背景的不同，其文官考试制度也有各自的特点。</a:t>
            </a:r>
            <a:r>
              <a:rPr lang="zh-CN" altLang="en-US" sz="2400">
                <a:solidFill>
                  <a:srgbClr val="FFC000"/>
                </a:solidFill>
                <a:latin typeface="楷体" panose="02010609060101010101" pitchFamily="49" charset="-122"/>
                <a:ea typeface="楷体" panose="02010609060101010101" pitchFamily="49" charset="-122"/>
              </a:rPr>
              <a:t>美国</a:t>
            </a:r>
            <a:r>
              <a:rPr lang="zh-CN" altLang="en-US" sz="2400">
                <a:solidFill>
                  <a:schemeClr val="bg1"/>
                </a:solidFill>
                <a:latin typeface="楷体" panose="02010609060101010101" pitchFamily="49" charset="-122"/>
                <a:ea typeface="楷体" panose="02010609060101010101" pitchFamily="49" charset="-122"/>
              </a:rPr>
              <a:t>侧重</a:t>
            </a:r>
            <a:r>
              <a:rPr lang="zh-CN" altLang="en-US" sz="2400">
                <a:solidFill>
                  <a:srgbClr val="FFC000"/>
                </a:solidFill>
                <a:latin typeface="楷体" panose="02010609060101010101" pitchFamily="49" charset="-122"/>
                <a:ea typeface="楷体" panose="02010609060101010101" pitchFamily="49" charset="-122"/>
              </a:rPr>
              <a:t>专才，</a:t>
            </a:r>
            <a:r>
              <a:rPr lang="zh-CN" altLang="en-US" sz="2400">
                <a:solidFill>
                  <a:schemeClr val="bg1"/>
                </a:solidFill>
                <a:latin typeface="楷体" panose="02010609060101010101" pitchFamily="49" charset="-122"/>
                <a:ea typeface="楷体" panose="02010609060101010101" pitchFamily="49" charset="-122"/>
              </a:rPr>
              <a:t>考试内容侧重</a:t>
            </a:r>
            <a:r>
              <a:rPr lang="zh-CN" altLang="en-US" sz="2400">
                <a:solidFill>
                  <a:srgbClr val="FFC000"/>
                </a:solidFill>
                <a:latin typeface="楷体" panose="02010609060101010101" pitchFamily="49" charset="-122"/>
                <a:ea typeface="楷体" panose="02010609060101010101" pitchFamily="49" charset="-122"/>
              </a:rPr>
              <a:t>专业性和实用性</a:t>
            </a:r>
            <a:r>
              <a:rPr lang="zh-CN" altLang="en-US" sz="2400">
                <a:solidFill>
                  <a:schemeClr val="bg1"/>
                </a:solidFill>
                <a:latin typeface="楷体" panose="02010609060101010101" pitchFamily="49" charset="-122"/>
                <a:ea typeface="楷体" panose="02010609060101010101" pitchFamily="49" charset="-122"/>
              </a:rPr>
              <a:t>。</a:t>
            </a:r>
            <a:r>
              <a:rPr lang="zh-CN" altLang="en-US" sz="2400">
                <a:solidFill>
                  <a:srgbClr val="FFC000"/>
                </a:solidFill>
                <a:latin typeface="楷体" panose="02010609060101010101" pitchFamily="49" charset="-122"/>
                <a:ea typeface="楷体" panose="02010609060101010101" pitchFamily="49" charset="-122"/>
              </a:rPr>
              <a:t>德国</a:t>
            </a:r>
            <a:r>
              <a:rPr lang="zh-CN" altLang="en-US" sz="2400">
                <a:solidFill>
                  <a:schemeClr val="bg1"/>
                </a:solidFill>
                <a:latin typeface="楷体" panose="02010609060101010101" pitchFamily="49" charset="-122"/>
                <a:ea typeface="楷体" panose="02010609060101010101" pitchFamily="49" charset="-122"/>
              </a:rPr>
              <a:t>文官考试则兼收并蓄英、美之长，注重</a:t>
            </a:r>
            <a:r>
              <a:rPr lang="zh-CN" altLang="en-US" sz="2400">
                <a:solidFill>
                  <a:srgbClr val="FFC000"/>
                </a:solidFill>
                <a:latin typeface="楷体" panose="02010609060101010101" pitchFamily="49" charset="-122"/>
                <a:ea typeface="楷体" panose="02010609060101010101" pitchFamily="49" charset="-122"/>
              </a:rPr>
              <a:t>通专结合</a:t>
            </a:r>
            <a:r>
              <a:rPr lang="zh-CN" altLang="en-US" sz="2400">
                <a:solidFill>
                  <a:schemeClr val="bg1"/>
                </a:solidFill>
                <a:latin typeface="楷体" panose="02010609060101010101" pitchFamily="49" charset="-122"/>
                <a:ea typeface="楷体" panose="02010609060101010101" pitchFamily="49" charset="-122"/>
              </a:rPr>
              <a:t>，第一轮考试着重考基础知识和基本素质，第二轮考试着重实际运用能力。</a:t>
            </a:r>
            <a:r>
              <a:rPr lang="zh-CN" altLang="en-US" sz="2400">
                <a:solidFill>
                  <a:srgbClr val="FFC000"/>
                </a:solidFill>
                <a:latin typeface="楷体" panose="02010609060101010101" pitchFamily="49" charset="-122"/>
                <a:ea typeface="楷体" panose="02010609060101010101" pitchFamily="49" charset="-122"/>
              </a:rPr>
              <a:t>法国</a:t>
            </a:r>
            <a:r>
              <a:rPr lang="zh-CN" altLang="en-US" sz="2400">
                <a:solidFill>
                  <a:schemeClr val="bg1"/>
                </a:solidFill>
                <a:latin typeface="楷体" panose="02010609060101010101" pitchFamily="49" charset="-122"/>
                <a:ea typeface="楷体" panose="02010609060101010101" pitchFamily="49" charset="-122"/>
              </a:rPr>
              <a:t>文官考试</a:t>
            </a:r>
            <a:r>
              <a:rPr lang="zh-CN" altLang="en-US" sz="2400">
                <a:solidFill>
                  <a:srgbClr val="FFC000"/>
                </a:solidFill>
                <a:latin typeface="楷体" panose="02010609060101010101" pitchFamily="49" charset="-122"/>
                <a:ea typeface="楷体" panose="02010609060101010101" pitchFamily="49" charset="-122"/>
              </a:rPr>
              <a:t>严格分等级</a:t>
            </a:r>
            <a:r>
              <a:rPr lang="zh-CN" altLang="en-US" sz="2400">
                <a:solidFill>
                  <a:schemeClr val="bg1"/>
                </a:solidFill>
                <a:latin typeface="楷体" panose="02010609060101010101" pitchFamily="49" charset="-122"/>
                <a:ea typeface="楷体" panose="02010609060101010101" pitchFamily="49" charset="-122"/>
              </a:rPr>
              <a:t>，受行政系统的控制较大，与法国传统上中央集权体制有关。</a:t>
            </a:r>
            <a:r>
              <a:rPr lang="zh-CN" altLang="en-US" sz="2400">
                <a:solidFill>
                  <a:srgbClr val="FFC000"/>
                </a:solidFill>
                <a:latin typeface="楷体" panose="02010609060101010101" pitchFamily="49" charset="-122"/>
                <a:ea typeface="楷体" panose="02010609060101010101" pitchFamily="49" charset="-122"/>
              </a:rPr>
              <a:t>日本</a:t>
            </a:r>
            <a:r>
              <a:rPr lang="zh-CN" altLang="en-US" sz="2400">
                <a:solidFill>
                  <a:schemeClr val="bg1"/>
                </a:solidFill>
                <a:latin typeface="楷体" panose="02010609060101010101" pitchFamily="49" charset="-122"/>
                <a:ea typeface="楷体" panose="02010609060101010101" pitchFamily="49" charset="-122"/>
              </a:rPr>
              <a:t>文官考试非常</a:t>
            </a:r>
            <a:r>
              <a:rPr lang="zh-CN" altLang="en-US" sz="2400">
                <a:solidFill>
                  <a:srgbClr val="FFC000"/>
                </a:solidFill>
                <a:latin typeface="楷体" panose="02010609060101010101" pitchFamily="49" charset="-122"/>
                <a:ea typeface="楷体" panose="02010609060101010101" pitchFamily="49" charset="-122"/>
              </a:rPr>
              <a:t>重视学历</a:t>
            </a:r>
            <a:r>
              <a:rPr lang="zh-CN" altLang="en-US" sz="2400">
                <a:solidFill>
                  <a:schemeClr val="bg1"/>
                </a:solidFill>
                <a:latin typeface="楷体" panose="02010609060101010101" pitchFamily="49" charset="-122"/>
                <a:ea typeface="楷体" panose="02010609060101010101" pitchFamily="49" charset="-122"/>
              </a:rPr>
              <a:t>，在高级考试中，研究生学历被录取的比重比较大，为其他国家所无法比拟。</a:t>
            </a:r>
            <a:endParaRPr lang="en-US" altLang="zh-CN" sz="2400">
              <a:solidFill>
                <a:schemeClr val="bg1"/>
              </a:solidFill>
              <a:latin typeface="楷体" panose="02010609060101010101" pitchFamily="49" charset="-122"/>
              <a:ea typeface="楷体" panose="02010609060101010101" pitchFamily="49" charset="-122"/>
            </a:endParaRPr>
          </a:p>
          <a:p>
            <a:pPr indent="457200" algn="r">
              <a:lnSpc>
                <a:spcPct val="120000"/>
              </a:lnSpc>
            </a:pPr>
            <a:r>
              <a:rPr lang="en-US" altLang="zh-CN" sz="2400" b="1">
                <a:solidFill>
                  <a:schemeClr val="bg1"/>
                </a:solidFill>
                <a:latin typeface="楷体" panose="02010609060101010101" pitchFamily="49" charset="-122"/>
                <a:ea typeface="楷体" panose="02010609060101010101" pitchFamily="49" charset="-122"/>
              </a:rPr>
              <a:t>—</a:t>
            </a:r>
            <a:r>
              <a:rPr lang="zh-CN" altLang="en-US" sz="2000" b="1">
                <a:solidFill>
                  <a:schemeClr val="bg1"/>
                </a:solidFill>
                <a:latin typeface="楷体" panose="02010609060101010101" pitchFamily="49" charset="-122"/>
                <a:ea typeface="楷体" panose="02010609060101010101" pitchFamily="49" charset="-122"/>
              </a:rPr>
              <a:t>姚琦</a:t>
            </a:r>
            <a:r>
              <a:rPr lang="en-US" altLang="zh-CN" sz="2000" b="1">
                <a:solidFill>
                  <a:schemeClr val="bg1"/>
                </a:solidFill>
                <a:latin typeface="楷体" panose="02010609060101010101" pitchFamily="49" charset="-122"/>
                <a:ea typeface="楷体" panose="02010609060101010101" pitchFamily="49" charset="-122"/>
              </a:rPr>
              <a:t>《</a:t>
            </a:r>
            <a:r>
              <a:rPr lang="zh-CN" altLang="en-US" sz="2000" b="1">
                <a:solidFill>
                  <a:schemeClr val="bg1"/>
                </a:solidFill>
                <a:latin typeface="楷体" panose="02010609060101010101" pitchFamily="49" charset="-122"/>
                <a:ea typeface="楷体" panose="02010609060101010101" pitchFamily="49" charset="-122"/>
              </a:rPr>
              <a:t>略论西方主要国家文官考试制度</a:t>
            </a:r>
            <a:r>
              <a:rPr lang="en-US" altLang="zh-CN" sz="2000" b="1">
                <a:solidFill>
                  <a:schemeClr val="bg1"/>
                </a:solidFill>
                <a:latin typeface="楷体" panose="02010609060101010101" pitchFamily="49" charset="-122"/>
                <a:ea typeface="楷体" panose="02010609060101010101" pitchFamily="49" charset="-122"/>
              </a:rPr>
              <a:t>》</a:t>
            </a:r>
            <a:endParaRPr lang="zh-CN" altLang="en-US" sz="2000" b="1">
              <a:solidFill>
                <a:schemeClr val="bg1"/>
              </a:solidFill>
              <a:latin typeface="楷体" panose="02010609060101010101" pitchFamily="49" charset="-122"/>
              <a:ea typeface="楷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2" presetClass="entr" presetSubtype="4" fill="hold" grpId="1" nodeType="click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additive="base">
                                        <p:cTn id="14" dur="500" fill="hold"/>
                                        <p:tgtEl>
                                          <p:spTgt spid="12"/>
                                        </p:tgtEl>
                                        <p:attrNameLst>
                                          <p:attrName>ppt_x</p:attrName>
                                        </p:attrNameLst>
                                      </p:cBhvr>
                                      <p:tavLst>
                                        <p:tav tm="0">
                                          <p:val>
                                            <p:strVal val="#ppt_x"/>
                                          </p:val>
                                        </p:tav>
                                        <p:tav tm="100000">
                                          <p:val>
                                            <p:strVal val="#ppt_x"/>
                                          </p:val>
                                        </p:tav>
                                      </p:tavLst>
                                    </p:anim>
                                    <p:anim calcmode="lin" valueType="num">
                                      <p:cBhvr additive="base">
                                        <p:cTn id="15"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1"/>
    </p:bldLst>
  </p:timing>
</p:sld>
</file>

<file path=ppt/slides/slide1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6" name="矩形 5"/>
          <p:cNvSpPr/>
          <p:nvPr/>
        </p:nvSpPr>
        <p:spPr>
          <a:xfrm>
            <a:off x="0" y="1960516"/>
            <a:ext cx="12192000" cy="2677656"/>
          </a:xfrm>
          <a:prstGeom prst="rect">
            <a:avLst/>
          </a:prstGeom>
          <a:solidFill>
            <a:schemeClr val="accent2">
              <a:lumMod val="40000"/>
              <a:lumOff val="60000"/>
            </a:schemeClr>
          </a:solidFill>
        </p:spPr>
        <p:txBody>
          <a:bodyPr wrap="square">
            <a:spAutoFit/>
          </a:bodyPr>
          <a:lstStyle/>
          <a:p>
            <a:r>
              <a:rPr lang="zh-CN" altLang="en-US" sz="2800">
                <a:latin typeface="楷体" panose="02010609060101010101" pitchFamily="49" charset="-122"/>
                <a:ea typeface="楷体" panose="02010609060101010101" pitchFamily="49" charset="-122"/>
              </a:rPr>
              <a:t>材料：英国文官制度的确立和改革对其他资本主义国家进行官制改革，起了典型示范和巨大推动作用。自此以后，欧洲各国以及美、日等发达的资本主义国家，甚至一些经济落后国家都效仿英国建立文官制度。当然各国建立文官制度的时间有先后，其内容和形式也有差异，但不管怎样，各国文官制度的</a:t>
            </a:r>
            <a:r>
              <a:rPr lang="zh-CN" altLang="en-US" sz="3200" b="1">
                <a:solidFill>
                  <a:srgbClr val="FF0000"/>
                </a:solidFill>
                <a:latin typeface="楷体" panose="02010609060101010101" pitchFamily="49" charset="-122"/>
                <a:ea typeface="楷体" panose="02010609060101010101" pitchFamily="49" charset="-122"/>
              </a:rPr>
              <a:t>基本精神</a:t>
            </a:r>
            <a:r>
              <a:rPr lang="zh-CN" altLang="en-US" sz="2800">
                <a:latin typeface="楷体" panose="02010609060101010101" pitchFamily="49" charset="-122"/>
                <a:ea typeface="楷体" panose="02010609060101010101" pitchFamily="49" charset="-122"/>
              </a:rPr>
              <a:t>都与英国基本相同。</a:t>
            </a:r>
            <a:endParaRPr lang="en-US" altLang="zh-CN" sz="2800">
              <a:latin typeface="楷体" panose="02010609060101010101" pitchFamily="49" charset="-122"/>
              <a:ea typeface="楷体" panose="02010609060101010101" pitchFamily="49" charset="-122"/>
            </a:endParaRPr>
          </a:p>
          <a:p>
            <a:pPr algn="r"/>
            <a:r>
              <a:rPr lang="en-US" altLang="zh-CN" sz="2400">
                <a:latin typeface="楷体" panose="02010609060101010101" pitchFamily="49" charset="-122"/>
                <a:ea typeface="楷体" panose="02010609060101010101" pitchFamily="49" charset="-122"/>
              </a:rPr>
              <a:t>—</a:t>
            </a:r>
            <a:r>
              <a:rPr lang="zh-CN" altLang="en-US" sz="2400">
                <a:latin typeface="楷体" panose="02010609060101010101" pitchFamily="49" charset="-122"/>
                <a:ea typeface="楷体" panose="02010609060101010101" pitchFamily="49" charset="-122"/>
              </a:rPr>
              <a:t>孙刚</a:t>
            </a:r>
            <a:r>
              <a:rPr lang="en-US" altLang="zh-CN" sz="2400">
                <a:latin typeface="楷体" panose="02010609060101010101" pitchFamily="49" charset="-122"/>
                <a:ea typeface="楷体" panose="02010609060101010101" pitchFamily="49" charset="-122"/>
              </a:rPr>
              <a:t>《</a:t>
            </a:r>
            <a:r>
              <a:rPr lang="zh-CN" altLang="en-US" sz="2400">
                <a:latin typeface="楷体" panose="02010609060101010101" pitchFamily="49" charset="-122"/>
                <a:ea typeface="楷体" panose="02010609060101010101" pitchFamily="49" charset="-122"/>
              </a:rPr>
              <a:t>西方文官制度浅析</a:t>
            </a:r>
            <a:r>
              <a:rPr lang="en-US" altLang="zh-CN" sz="2400">
                <a:latin typeface="楷体" panose="02010609060101010101" pitchFamily="49" charset="-122"/>
                <a:ea typeface="楷体" panose="02010609060101010101" pitchFamily="49" charset="-122"/>
              </a:rPr>
              <a:t>》</a:t>
            </a:r>
            <a:endParaRPr lang="zh-CN" altLang="en-US" sz="2400">
              <a:latin typeface="楷体" panose="02010609060101010101" pitchFamily="49" charset="-122"/>
              <a:ea typeface="楷体" panose="02010609060101010101" pitchFamily="49" charset="-122"/>
            </a:endParaRPr>
          </a:p>
        </p:txBody>
      </p:sp>
      <p:grpSp>
        <p:nvGrpSpPr>
          <p:cNvPr id="7" name="组合 6"/>
          <p:cNvGrpSpPr/>
          <p:nvPr/>
        </p:nvGrpSpPr>
        <p:grpSpPr>
          <a:xfrm>
            <a:off x="-839280" y="40425"/>
            <a:ext cx="8666471" cy="983842"/>
            <a:chOff x="-839280" y="40425"/>
            <a:chExt cx="8666471" cy="983842"/>
          </a:xfrm>
        </p:grpSpPr>
        <p:sp>
          <p:nvSpPr>
            <p:cNvPr id="8" name="任意多边形 9"/>
            <p:cNvSpPr/>
            <p:nvPr/>
          </p:nvSpPr>
          <p:spPr bwMode="auto">
            <a:xfrm rot="490566">
              <a:off x="179396" y="40425"/>
              <a:ext cx="619125" cy="630237"/>
            </a:xfrm>
            <a:custGeom>
              <a:gdLst>
                <a:gd name="T0" fmla="*/ 318220 w 619265"/>
                <a:gd name="T1" fmla="*/ 0 h 630260"/>
                <a:gd name="T2" fmla="*/ 611433 w 619265"/>
                <a:gd name="T3" fmla="*/ 194354 h 630260"/>
                <a:gd name="T4" fmla="*/ 619265 w 619265"/>
                <a:gd name="T5" fmla="*/ 219585 h 630260"/>
                <a:gd name="T6" fmla="*/ 256918 w 619265"/>
                <a:gd name="T7" fmla="*/ 630260 h 630260"/>
                <a:gd name="T8" fmla="*/ 254088 w 619265"/>
                <a:gd name="T9" fmla="*/ 629975 h 630260"/>
                <a:gd name="T10" fmla="*/ 0 w 619265"/>
                <a:gd name="T11" fmla="*/ 318220 h 630260"/>
                <a:gd name="T12" fmla="*/ 318220 w 619265"/>
                <a:gd name="T13" fmla="*/ 0 h 630260"/>
              </a:gdLst>
              <a:cxnLst>
                <a:cxn ang="0">
                  <a:pos x="T0" y="T1"/>
                </a:cxn>
                <a:cxn ang="0">
                  <a:pos x="T2" y="T3"/>
                </a:cxn>
                <a:cxn ang="0">
                  <a:pos x="T4" y="T5"/>
                </a:cxn>
                <a:cxn ang="0">
                  <a:pos x="T6" y="T7"/>
                </a:cxn>
                <a:cxn ang="0">
                  <a:pos x="T8" y="T9"/>
                </a:cxn>
                <a:cxn ang="0">
                  <a:pos x="T10" y="T11"/>
                </a:cxn>
                <a:cxn ang="0">
                  <a:pos x="T12" y="T13"/>
                </a:cxn>
              </a:cxnLst>
              <a:rect l="0" t="0" r="r" b="b"/>
              <a:pathLst>
                <a:path w="619265" h="630260">
                  <a:moveTo>
                    <a:pt x="318220" y="0"/>
                  </a:moveTo>
                  <a:cubicBezTo>
                    <a:pt x="450031" y="0"/>
                    <a:pt x="563124" y="80141"/>
                    <a:pt x="611433" y="194354"/>
                  </a:cubicBezTo>
                  <a:lnTo>
                    <a:pt x="619265" y="219585"/>
                  </a:lnTo>
                  <a:lnTo>
                    <a:pt x="256918" y="630260"/>
                  </a:lnTo>
                  <a:lnTo>
                    <a:pt x="254088" y="629975"/>
                  </a:lnTo>
                  <a:cubicBezTo>
                    <a:pt x="109080" y="600302"/>
                    <a:pt x="0" y="472000"/>
                    <a:pt x="0" y="318220"/>
                  </a:cubicBezTo>
                  <a:cubicBezTo>
                    <a:pt x="0" y="142472"/>
                    <a:pt x="142472" y="0"/>
                    <a:pt x="318220" y="0"/>
                  </a:cubicBezTo>
                  <a:close/>
                </a:path>
              </a:pathLst>
            </a:custGeom>
            <a:solidFill>
              <a:srgbClr val="FFC000">
                <a:alpha val="89999"/>
              </a:srgbClr>
            </a:solidFill>
            <a:ln>
              <a:noFill/>
            </a:ln>
          </p:spPr>
          <p:txBody>
            <a:bodyPr anchor="ctr"/>
            <a:lstStyle/>
            <a:p>
              <a:pPr marL="0" marR="0" lvl="0" indent="0" defTabSz="914400" eaLnBrk="0" fontAlgn="base" latinLnBrk="0" hangingPunct="0">
                <a:lnSpc>
                  <a:spcPct val="100000"/>
                </a:lnSpc>
                <a:spcBef>
                  <a:spcPct val="0"/>
                </a:spcBef>
                <a:spcAft>
                  <a:spcPct val="0"/>
                </a:spcAft>
                <a:buClrTx/>
                <a:buSzTx/>
                <a:buFont typeface="Arial" pitchFamily="34" charset="0"/>
                <a:buNone/>
                <a:defRPr/>
              </a:pPr>
              <a:endParaRPr kumimoji="0" lang="zh-CN" altLang="en-US" sz="1800" b="0" i="0" u="none" strike="noStrike" kern="0" cap="none" spc="0" normalizeH="0" baseline="0" noProof="0">
                <a:ln>
                  <a:noFill/>
                </a:ln>
                <a:solidFill>
                  <a:srgbClr val="000000"/>
                </a:solidFill>
                <a:effectLst/>
                <a:uLnTx/>
                <a:uFillTx/>
                <a:latin typeface="Calibri"/>
                <a:ea typeface="宋体" panose="02010600030101010101" pitchFamily="2" charset="-122"/>
              </a:endParaRPr>
            </a:p>
          </p:txBody>
        </p:sp>
        <p:sp>
          <p:nvSpPr>
            <p:cNvPr id="9" name="文本框 12"/>
            <p:cNvSpPr txBox="1">
              <a:spLocks noChangeArrowheads="1"/>
            </p:cNvSpPr>
            <p:nvPr/>
          </p:nvSpPr>
          <p:spPr bwMode="auto">
            <a:xfrm>
              <a:off x="-839280" y="70160"/>
              <a:ext cx="8666471"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2pPr marL="742950" indent="-285750"/>
            </a:lstStyle>
            <a:p>
              <a:pPr algn="ctr" fontAlgn="base">
                <a:spcBef>
                  <a:spcPct val="0"/>
                </a:spcBef>
                <a:spcAft>
                  <a:spcPct val="0"/>
                </a:spcAft>
              </a:pPr>
              <a:r>
                <a:rPr lang="zh-CN" altLang="en-US" sz="3200">
                  <a:solidFill>
                    <a:schemeClr val="bg1"/>
                  </a:solidFill>
                  <a:latin typeface="汉仪昌黎宋刻本(精修版)W" panose="00020600040101010101" pitchFamily="18" charset="-122"/>
                  <a:ea typeface="汉仪昌黎宋刻本(精修版)W" panose="00020600040101010101" pitchFamily="18" charset="-122"/>
                </a:rPr>
                <a:t>二、两官分途：西方文官制度的</a:t>
              </a:r>
              <a:r>
                <a:rPr lang="zh-CN" altLang="en-US" sz="3200">
                  <a:solidFill>
                    <a:srgbClr val="FFC000"/>
                  </a:solidFill>
                  <a:latin typeface="汉仪昌黎宋刻本(精修版)W" panose="00020600040101010101" pitchFamily="18" charset="-122"/>
                  <a:ea typeface="汉仪昌黎宋刻本(精修版)W" panose="00020600040101010101" pitchFamily="18" charset="-122"/>
                </a:rPr>
                <a:t>建立</a:t>
              </a:r>
            </a:p>
            <a:p>
              <a:pPr algn="ctr" defTabSz="914400" fontAlgn="base">
                <a:spcBef>
                  <a:spcPct val="0"/>
                </a:spcBef>
                <a:spcAft>
                  <a:spcPct val="0"/>
                </a:spcAft>
                <a:buFont typeface="Arial" pitchFamily="34" charset="0"/>
                <a:buNone/>
              </a:pPr>
              <a:endParaRPr lang="zh-CN" altLang="en-US" sz="2400" b="1">
                <a:solidFill>
                  <a:schemeClr val="bg1"/>
                </a:solidFill>
                <a:latin typeface="华文细黑" pitchFamily="2" charset="-122"/>
                <a:ea typeface="华文细黑" pitchFamily="2" charset="-122"/>
              </a:endParaRPr>
            </a:p>
          </p:txBody>
        </p:sp>
        <p:cxnSp>
          <p:nvCxnSpPr>
            <p:cNvPr id="10" name="直接连接符 9"/>
            <p:cNvCxnSpPr>
              <a:stCxn id="8" idx="3"/>
            </p:cNvCxnSpPr>
            <p:nvPr/>
          </p:nvCxnSpPr>
          <p:spPr>
            <a:xfrm>
              <a:off x="391977" y="659964"/>
              <a:ext cx="6466023" cy="10698"/>
            </a:xfrm>
            <a:prstGeom prst="line">
              <a:avLst/>
            </a:prstGeom>
            <a:ln w="19050">
              <a:prstDash val="solid"/>
            </a:ln>
          </p:spPr>
          <p:style>
            <a:lnRef idx="1">
              <a:schemeClr val="accent4"/>
            </a:lnRef>
            <a:fillRef idx="0">
              <a:schemeClr val="accent4"/>
            </a:fillRef>
            <a:effectRef idx="0">
              <a:schemeClr val="accent4"/>
            </a:effectRef>
            <a:fontRef idx="minor">
              <a:schemeClr val="tx1"/>
            </a:fontRef>
          </p:style>
        </p:cxnSp>
      </p:grpSp>
      <p:sp>
        <p:nvSpPr>
          <p:cNvPr id="11" name="矩形 10"/>
          <p:cNvSpPr/>
          <p:nvPr/>
        </p:nvSpPr>
        <p:spPr>
          <a:xfrm>
            <a:off x="2814509" y="5051201"/>
            <a:ext cx="1620957" cy="523220"/>
          </a:xfrm>
          <a:prstGeom prst="rect">
            <a:avLst/>
          </a:prstGeom>
          <a:solidFill>
            <a:schemeClr val="accent5">
              <a:lumMod val="50000"/>
            </a:schemeClr>
          </a:solidFill>
        </p:spPr>
        <p:txBody>
          <a:bodyPr wrap="none">
            <a:spAutoFit/>
          </a:bodyPr>
          <a:lstStyle/>
          <a:p>
            <a:r>
              <a:rPr lang="zh-CN" altLang="en-US" sz="2800" b="1">
                <a:solidFill>
                  <a:schemeClr val="bg1"/>
                </a:solidFill>
                <a:latin typeface="华文仿宋" panose="02010600040101010101" pitchFamily="2" charset="-122"/>
                <a:ea typeface="华文仿宋" panose="02010600040101010101" pitchFamily="2" charset="-122"/>
              </a:rPr>
              <a:t>是什么？</a:t>
            </a:r>
          </a:p>
        </p:txBody>
      </p:sp>
      <p:cxnSp>
        <p:nvCxnSpPr>
          <p:cNvPr id="12" name="直接连接符 11"/>
          <p:cNvCxnSpPr/>
          <p:nvPr/>
        </p:nvCxnSpPr>
        <p:spPr>
          <a:xfrm>
            <a:off x="1806288" y="4247253"/>
            <a:ext cx="978966" cy="1321602"/>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2771550" y="5566714"/>
            <a:ext cx="1749198" cy="2141"/>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2" presetClass="entr" presetSubtype="4" fill="hold" nodeType="click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additive="base">
                                        <p:cTn id="14" dur="500" fill="hold"/>
                                        <p:tgtEl>
                                          <p:spTgt spid="12"/>
                                        </p:tgtEl>
                                        <p:attrNameLst>
                                          <p:attrName>ppt_x</p:attrName>
                                        </p:attrNameLst>
                                      </p:cBhvr>
                                      <p:tavLst>
                                        <p:tav tm="0">
                                          <p:val>
                                            <p:strVal val="#ppt_x"/>
                                          </p:val>
                                        </p:tav>
                                        <p:tav tm="100000">
                                          <p:val>
                                            <p:strVal val="#ppt_x"/>
                                          </p:val>
                                        </p:tav>
                                      </p:tavLst>
                                    </p:anim>
                                    <p:anim calcmode="lin" valueType="num">
                                      <p:cBhvr additive="base">
                                        <p:cTn id="15" dur="500" fill="hold"/>
                                        <p:tgtEl>
                                          <p:spTgt spid="12"/>
                                        </p:tgtEl>
                                        <p:attrNameLst>
                                          <p:attrName>ppt_y</p:attrName>
                                        </p:attrNameLst>
                                      </p:cBhvr>
                                      <p:tavLst>
                                        <p:tav tm="0">
                                          <p:val>
                                            <p:strVal val="1+#ppt_h/2"/>
                                          </p:val>
                                        </p:tav>
                                        <p:tav tm="100000">
                                          <p:val>
                                            <p:strVal val="#ppt_y"/>
                                          </p:val>
                                        </p:tav>
                                      </p:tavLst>
                                    </p:anim>
                                  </p:childTnLst>
                                </p:cTn>
                              </p:par>
                              <p:par>
                                <p:cTn id="16" presetID="2" presetClass="entr" presetSubtype="4" fill="hold" grpId="1"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500" fill="hold"/>
                                        <p:tgtEl>
                                          <p:spTgt spid="11"/>
                                        </p:tgtEl>
                                        <p:attrNameLst>
                                          <p:attrName>ppt_x</p:attrName>
                                        </p:attrNameLst>
                                      </p:cBhvr>
                                      <p:tavLst>
                                        <p:tav tm="0">
                                          <p:val>
                                            <p:strVal val="#ppt_x"/>
                                          </p:val>
                                        </p:tav>
                                        <p:tav tm="100000">
                                          <p:val>
                                            <p:strVal val="#ppt_x"/>
                                          </p:val>
                                        </p:tav>
                                      </p:tavLst>
                                    </p:anim>
                                    <p:anim calcmode="lin" valueType="num">
                                      <p:cBhvr additive="base">
                                        <p:cTn id="19" dur="500" fill="hold"/>
                                        <p:tgtEl>
                                          <p:spTgt spid="11"/>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additive="base">
                                        <p:cTn id="22" dur="500" fill="hold"/>
                                        <p:tgtEl>
                                          <p:spTgt spid="13"/>
                                        </p:tgtEl>
                                        <p:attrNameLst>
                                          <p:attrName>ppt_x</p:attrName>
                                        </p:attrNameLst>
                                      </p:cBhvr>
                                      <p:tavLst>
                                        <p:tav tm="0">
                                          <p:val>
                                            <p:strVal val="#ppt_x"/>
                                          </p:val>
                                        </p:tav>
                                        <p:tav tm="100000">
                                          <p:val>
                                            <p:strVal val="#ppt_x"/>
                                          </p:val>
                                        </p:tav>
                                      </p:tavLst>
                                    </p:anim>
                                    <p:anim calcmode="lin" valueType="num">
                                      <p:cBhvr additive="base">
                                        <p:cTn id="23"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1" grpId="1"/>
    </p:bldLst>
  </p:timing>
</p:sld>
</file>

<file path=ppt/slides/slide1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6" name="矩形 5"/>
          <p:cNvSpPr/>
          <p:nvPr/>
        </p:nvSpPr>
        <p:spPr>
          <a:xfrm>
            <a:off x="0" y="2008258"/>
            <a:ext cx="12191999" cy="3046988"/>
          </a:xfrm>
          <a:prstGeom prst="rect">
            <a:avLst/>
          </a:prstGeom>
          <a:solidFill>
            <a:schemeClr val="accent2">
              <a:lumMod val="40000"/>
              <a:lumOff val="60000"/>
            </a:schemeClr>
          </a:solidFill>
        </p:spPr>
        <p:txBody>
          <a:bodyPr wrap="square">
            <a:spAutoFit/>
          </a:bodyPr>
          <a:lstStyle/>
          <a:p>
            <a:r>
              <a:rPr lang="zh-CN" altLang="en-US" sz="2400">
                <a:latin typeface="楷体" panose="02010609060101010101" pitchFamily="49" charset="-122"/>
                <a:ea typeface="楷体" panose="02010609060101010101" pitchFamily="49" charset="-122"/>
              </a:rPr>
              <a:t>材料：</a:t>
            </a:r>
            <a:endParaRPr lang="en-US" altLang="zh-CN" sz="2400">
              <a:latin typeface="楷体" panose="02010609060101010101" pitchFamily="49" charset="-122"/>
              <a:ea typeface="楷体" panose="02010609060101010101" pitchFamily="49" charset="-122"/>
            </a:endParaRPr>
          </a:p>
          <a:p>
            <a:pPr marL="342900" indent="-342900">
              <a:buClr>
                <a:srgbClr val="FFC000"/>
              </a:buClr>
              <a:buFont typeface="Wingdings" panose="05000000000000000000" pitchFamily="2" charset="2"/>
              <a:buChar char="u"/>
            </a:pPr>
            <a:r>
              <a:rPr lang="zh-CN" altLang="en-US" sz="2400">
                <a:latin typeface="楷体" panose="02010609060101010101" pitchFamily="49" charset="-122"/>
                <a:ea typeface="楷体" panose="02010609060101010101" pitchFamily="49" charset="-122"/>
              </a:rPr>
              <a:t>各种录用考试都要以公告通知公开进行，公告必须写明招考的职务、责任、待遇、资格、 考试科目及时间地点，成绩张榜公布，并通知本人；</a:t>
            </a:r>
            <a:endParaRPr lang="en-US" altLang="zh-CN" sz="2400">
              <a:latin typeface="楷体" panose="02010609060101010101" pitchFamily="49" charset="-122"/>
              <a:ea typeface="楷体" panose="02010609060101010101" pitchFamily="49" charset="-122"/>
            </a:endParaRPr>
          </a:p>
          <a:p>
            <a:pPr marL="342900" indent="-342900">
              <a:buClr>
                <a:srgbClr val="FFC000"/>
              </a:buClr>
              <a:buFont typeface="Wingdings" panose="05000000000000000000" pitchFamily="2" charset="2"/>
              <a:buChar char="u"/>
            </a:pPr>
            <a:r>
              <a:rPr lang="zh-CN" altLang="en-US" sz="2400">
                <a:latin typeface="楷体" panose="02010609060101010101" pitchFamily="49" charset="-122"/>
                <a:ea typeface="楷体" panose="02010609060101010101" pitchFamily="49" charset="-122"/>
              </a:rPr>
              <a:t>所有公民不因民族、种族、性别、家庭出身、政治面貌、宗教信仰、婚姻状况等而受歧视，主要以“品行”和“考试成绩”作为衡量标准；</a:t>
            </a:r>
            <a:endParaRPr lang="en-US" altLang="zh-CN" sz="2400">
              <a:latin typeface="楷体" panose="02010609060101010101" pitchFamily="49" charset="-122"/>
              <a:ea typeface="楷体" panose="02010609060101010101" pitchFamily="49" charset="-122"/>
            </a:endParaRPr>
          </a:p>
          <a:p>
            <a:pPr marL="342900" indent="-342900">
              <a:buClr>
                <a:srgbClr val="FFC000"/>
              </a:buClr>
              <a:buFont typeface="Wingdings" panose="05000000000000000000" pitchFamily="2" charset="2"/>
              <a:buChar char="u"/>
            </a:pPr>
            <a:r>
              <a:rPr lang="zh-CN" altLang="en-US" sz="2400">
                <a:latin typeface="楷体" panose="02010609060101010101" pitchFamily="49" charset="-122"/>
                <a:ea typeface="楷体" panose="02010609060101010101" pitchFamily="49" charset="-122"/>
              </a:rPr>
              <a:t>文官的录用主要是按考试成绩，并参考个人资历、学历、品德和健康状况来鉴别优劣 </a:t>
            </a:r>
            <a:r>
              <a:rPr lang="en-US" altLang="zh-CN" sz="2400">
                <a:latin typeface="楷体" panose="02010609060101010101" pitchFamily="49" charset="-122"/>
                <a:ea typeface="楷体" panose="02010609060101010101" pitchFamily="49" charset="-122"/>
              </a:rPr>
              <a:t>, </a:t>
            </a:r>
            <a:r>
              <a:rPr lang="zh-CN" altLang="en-US" sz="2400">
                <a:latin typeface="楷体" panose="02010609060101010101" pitchFamily="49" charset="-122"/>
                <a:ea typeface="楷体" panose="02010609060101010101" pitchFamily="49" charset="-122"/>
              </a:rPr>
              <a:t>择优录用。</a:t>
            </a:r>
            <a:endParaRPr lang="en-US" altLang="zh-CN" sz="2400">
              <a:latin typeface="楷体" panose="02010609060101010101" pitchFamily="49" charset="-122"/>
              <a:ea typeface="楷体" panose="02010609060101010101" pitchFamily="49" charset="-122"/>
            </a:endParaRPr>
          </a:p>
          <a:p>
            <a:pPr algn="r"/>
            <a:r>
              <a:rPr lang="en-US" altLang="zh-CN" sz="2000">
                <a:latin typeface="楷体" panose="02010609060101010101" pitchFamily="49" charset="-122"/>
                <a:ea typeface="楷体" panose="02010609060101010101" pitchFamily="49" charset="-122"/>
              </a:rPr>
              <a:t>—</a:t>
            </a:r>
            <a:r>
              <a:rPr lang="zh-CN" altLang="en-US" sz="2000">
                <a:latin typeface="楷体" panose="02010609060101010101" pitchFamily="49" charset="-122"/>
                <a:ea typeface="楷体" panose="02010609060101010101" pitchFamily="49" charset="-122"/>
              </a:rPr>
              <a:t>姚琦</a:t>
            </a:r>
            <a:r>
              <a:rPr lang="en-US" altLang="zh-CN" sz="2000">
                <a:latin typeface="楷体" panose="02010609060101010101" pitchFamily="49" charset="-122"/>
                <a:ea typeface="楷体" panose="02010609060101010101" pitchFamily="49" charset="-122"/>
              </a:rPr>
              <a:t>《</a:t>
            </a:r>
            <a:r>
              <a:rPr lang="zh-CN" altLang="en-US" sz="2000">
                <a:latin typeface="楷体" panose="02010609060101010101" pitchFamily="49" charset="-122"/>
                <a:ea typeface="楷体" panose="02010609060101010101" pitchFamily="49" charset="-122"/>
              </a:rPr>
              <a:t>略论西方主要国家文官考试制度 </a:t>
            </a:r>
            <a:r>
              <a:rPr lang="en-US" altLang="zh-CN" sz="2000">
                <a:latin typeface="楷体" panose="02010609060101010101" pitchFamily="49" charset="-122"/>
                <a:ea typeface="楷体" panose="02010609060101010101" pitchFamily="49" charset="-122"/>
              </a:rPr>
              <a:t>》</a:t>
            </a:r>
            <a:endParaRPr lang="zh-CN" altLang="en-US" sz="2000">
              <a:latin typeface="楷体" panose="02010609060101010101" pitchFamily="49" charset="-122"/>
              <a:ea typeface="楷体" panose="02010609060101010101" pitchFamily="49" charset="-122"/>
            </a:endParaRPr>
          </a:p>
        </p:txBody>
      </p:sp>
      <p:sp>
        <p:nvSpPr>
          <p:cNvPr id="7" name="矩形 6"/>
          <p:cNvSpPr/>
          <p:nvPr/>
        </p:nvSpPr>
        <p:spPr>
          <a:xfrm>
            <a:off x="7339389" y="1279081"/>
            <a:ext cx="4852610" cy="523220"/>
          </a:xfrm>
          <a:prstGeom prst="rect">
            <a:avLst/>
          </a:prstGeom>
          <a:solidFill>
            <a:schemeClr val="accent4">
              <a:lumMod val="60000"/>
              <a:lumOff val="40000"/>
            </a:schemeClr>
          </a:solidFill>
        </p:spPr>
        <p:txBody>
          <a:bodyPr wrap="none">
            <a:spAutoFit/>
          </a:bodyPr>
          <a:lstStyle/>
          <a:p>
            <a:r>
              <a:rPr lang="zh-CN" altLang="en-US" sz="2800" b="1" kern="0">
                <a:solidFill>
                  <a:schemeClr val="accent1">
                    <a:lumMod val="50000"/>
                  </a:schemeClr>
                </a:solidFill>
                <a:latin typeface="华文仿宋" panose="02010600040101010101" pitchFamily="2" charset="-122"/>
                <a:ea typeface="华文仿宋" panose="02010600040101010101" pitchFamily="2" charset="-122"/>
              </a:rPr>
              <a:t>特征一：公开考试和平等择优</a:t>
            </a:r>
          </a:p>
        </p:txBody>
      </p:sp>
      <p:sp>
        <p:nvSpPr>
          <p:cNvPr id="10" name="任意多边形 9"/>
          <p:cNvSpPr/>
          <p:nvPr/>
        </p:nvSpPr>
        <p:spPr bwMode="auto">
          <a:xfrm rot="490566">
            <a:off x="11438" y="40425"/>
            <a:ext cx="619125" cy="630237"/>
          </a:xfrm>
          <a:custGeom>
            <a:gdLst>
              <a:gd name="T0" fmla="*/ 318220 w 619265"/>
              <a:gd name="T1" fmla="*/ 0 h 630260"/>
              <a:gd name="T2" fmla="*/ 611433 w 619265"/>
              <a:gd name="T3" fmla="*/ 194354 h 630260"/>
              <a:gd name="T4" fmla="*/ 619265 w 619265"/>
              <a:gd name="T5" fmla="*/ 219585 h 630260"/>
              <a:gd name="T6" fmla="*/ 256918 w 619265"/>
              <a:gd name="T7" fmla="*/ 630260 h 630260"/>
              <a:gd name="T8" fmla="*/ 254088 w 619265"/>
              <a:gd name="T9" fmla="*/ 629975 h 630260"/>
              <a:gd name="T10" fmla="*/ 0 w 619265"/>
              <a:gd name="T11" fmla="*/ 318220 h 630260"/>
              <a:gd name="T12" fmla="*/ 318220 w 619265"/>
              <a:gd name="T13" fmla="*/ 0 h 630260"/>
            </a:gdLst>
            <a:cxnLst>
              <a:cxn ang="0">
                <a:pos x="T0" y="T1"/>
              </a:cxn>
              <a:cxn ang="0">
                <a:pos x="T2" y="T3"/>
              </a:cxn>
              <a:cxn ang="0">
                <a:pos x="T4" y="T5"/>
              </a:cxn>
              <a:cxn ang="0">
                <a:pos x="T6" y="T7"/>
              </a:cxn>
              <a:cxn ang="0">
                <a:pos x="T8" y="T9"/>
              </a:cxn>
              <a:cxn ang="0">
                <a:pos x="T10" y="T11"/>
              </a:cxn>
              <a:cxn ang="0">
                <a:pos x="T12" y="T13"/>
              </a:cxn>
            </a:cxnLst>
            <a:rect l="0" t="0" r="r" b="b"/>
            <a:pathLst>
              <a:path w="619265" h="630260">
                <a:moveTo>
                  <a:pt x="318220" y="0"/>
                </a:moveTo>
                <a:cubicBezTo>
                  <a:pt x="450031" y="0"/>
                  <a:pt x="563124" y="80141"/>
                  <a:pt x="611433" y="194354"/>
                </a:cubicBezTo>
                <a:lnTo>
                  <a:pt x="619265" y="219585"/>
                </a:lnTo>
                <a:lnTo>
                  <a:pt x="256918" y="630260"/>
                </a:lnTo>
                <a:lnTo>
                  <a:pt x="254088" y="629975"/>
                </a:lnTo>
                <a:cubicBezTo>
                  <a:pt x="109080" y="600302"/>
                  <a:pt x="0" y="472000"/>
                  <a:pt x="0" y="318220"/>
                </a:cubicBezTo>
                <a:cubicBezTo>
                  <a:pt x="0" y="142472"/>
                  <a:pt x="142472" y="0"/>
                  <a:pt x="318220" y="0"/>
                </a:cubicBezTo>
                <a:close/>
              </a:path>
            </a:pathLst>
          </a:custGeom>
          <a:solidFill>
            <a:srgbClr val="FFC000">
              <a:alpha val="89999"/>
            </a:srgbClr>
          </a:solidFill>
          <a:ln>
            <a:noFill/>
          </a:ln>
        </p:spPr>
        <p:txBody>
          <a:bodyPr anchor="ctr"/>
          <a:lstStyle/>
          <a:p>
            <a:pPr marL="0" marR="0" lvl="0" indent="0" defTabSz="914400" eaLnBrk="0" fontAlgn="base" latinLnBrk="0" hangingPunct="0">
              <a:lnSpc>
                <a:spcPct val="100000"/>
              </a:lnSpc>
              <a:spcBef>
                <a:spcPct val="0"/>
              </a:spcBef>
              <a:spcAft>
                <a:spcPct val="0"/>
              </a:spcAft>
              <a:buClrTx/>
              <a:buSzTx/>
              <a:buFont typeface="Arial" pitchFamily="34" charset="0"/>
              <a:buNone/>
              <a:defRPr/>
            </a:pPr>
            <a:endParaRPr kumimoji="0" lang="zh-CN" altLang="en-US" sz="1800" b="0" i="0" u="none" strike="noStrike" kern="0" cap="none" spc="0" normalizeH="0" baseline="0" noProof="0">
              <a:ln>
                <a:noFill/>
              </a:ln>
              <a:solidFill>
                <a:srgbClr val="000000"/>
              </a:solidFill>
              <a:effectLst/>
              <a:uLnTx/>
              <a:uFillTx/>
              <a:latin typeface="Calibri"/>
              <a:ea typeface="宋体" panose="02010600030101010101" pitchFamily="2" charset="-122"/>
            </a:endParaRPr>
          </a:p>
        </p:txBody>
      </p:sp>
      <p:sp>
        <p:nvSpPr>
          <p:cNvPr id="8" name="文本框 12"/>
          <p:cNvSpPr txBox="1">
            <a:spLocks noChangeArrowheads="1"/>
          </p:cNvSpPr>
          <p:nvPr/>
        </p:nvSpPr>
        <p:spPr bwMode="auto">
          <a:xfrm>
            <a:off x="-186662" y="52061"/>
            <a:ext cx="697929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2pPr marL="742950" indent="-285750"/>
          </a:lstStyle>
          <a:p>
            <a:pPr algn="ctr" fontAlgn="base">
              <a:spcBef>
                <a:spcPct val="0"/>
              </a:spcBef>
              <a:spcAft>
                <a:spcPct val="0"/>
              </a:spcAft>
            </a:pPr>
            <a:r>
              <a:rPr lang="zh-CN" altLang="en-US" sz="3200">
                <a:solidFill>
                  <a:schemeClr val="bg1"/>
                </a:solidFill>
                <a:latin typeface="汉仪昌黎宋刻本(精修版)W" panose="00020600040101010101" pitchFamily="18" charset="-122"/>
                <a:ea typeface="汉仪昌黎宋刻本(精修版)W" panose="00020600040101010101" pitchFamily="18" charset="-122"/>
              </a:rPr>
              <a:t>三、三大特征：西方文官制度的</a:t>
            </a:r>
            <a:r>
              <a:rPr lang="zh-CN" altLang="en-US" sz="3200">
                <a:solidFill>
                  <a:srgbClr val="FFC000"/>
                </a:solidFill>
                <a:latin typeface="汉仪昌黎宋刻本(精修版)W" panose="00020600040101010101" pitchFamily="18" charset="-122"/>
                <a:ea typeface="汉仪昌黎宋刻本(精修版)W" panose="00020600040101010101" pitchFamily="18" charset="-122"/>
              </a:rPr>
              <a:t>特点</a:t>
            </a:r>
          </a:p>
        </p:txBody>
      </p:sp>
      <p:cxnSp>
        <p:nvCxnSpPr>
          <p:cNvPr id="9" name="直接连接符 8"/>
          <p:cNvCxnSpPr/>
          <p:nvPr/>
        </p:nvCxnSpPr>
        <p:spPr>
          <a:xfrm>
            <a:off x="214688" y="659964"/>
            <a:ext cx="6326071" cy="0"/>
          </a:xfrm>
          <a:prstGeom prst="line">
            <a:avLst/>
          </a:prstGeom>
          <a:ln w="19050">
            <a:prstDash val="solid"/>
          </a:ln>
        </p:spPr>
        <p:style>
          <a:lnRef idx="1">
            <a:schemeClr val="accent4"/>
          </a:lnRef>
          <a:fillRef idx="0">
            <a:schemeClr val="accent4"/>
          </a:fillRef>
          <a:effectRef idx="0">
            <a:schemeClr val="accent4"/>
          </a:effectRef>
          <a:fontRef idx="minor">
            <a:schemeClr val="tx1"/>
          </a:fontRef>
        </p:style>
      </p:cxnSp>
      <p:sp>
        <p:nvSpPr>
          <p:cNvPr id="12" name="矩形 11"/>
          <p:cNvSpPr/>
          <p:nvPr/>
        </p:nvSpPr>
        <p:spPr>
          <a:xfrm>
            <a:off x="321000" y="936571"/>
            <a:ext cx="1980029" cy="523220"/>
          </a:xfrm>
          <a:prstGeom prst="rect">
            <a:avLst/>
          </a:prstGeom>
        </p:spPr>
        <p:txBody>
          <a:bodyPr wrap="none">
            <a:spAutoFit/>
          </a:bodyPr>
          <a:lstStyle/>
          <a:p>
            <a:r>
              <a:rPr lang="zh-CN" altLang="en-US" sz="2800" b="1">
                <a:solidFill>
                  <a:schemeClr val="bg1"/>
                </a:solidFill>
                <a:latin typeface="华文仿宋" panose="02010600040101010101" pitchFamily="2" charset="-122"/>
                <a:ea typeface="华文仿宋" panose="02010600040101010101" pitchFamily="2" charset="-122"/>
              </a:rPr>
              <a:t>主要特征：</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2"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fill="hold"/>
                                        <p:tgtEl>
                                          <p:spTgt spid="6"/>
                                        </p:tgtEl>
                                        <p:attrNameLst>
                                          <p:attrName>ppt_x</p:attrName>
                                        </p:attrNameLst>
                                      </p:cBhvr>
                                      <p:tavLst>
                                        <p:tav tm="0">
                                          <p:val>
                                            <p:strVal val="#ppt_x"/>
                                          </p:val>
                                        </p:tav>
                                        <p:tav tm="100000">
                                          <p:val>
                                            <p:strVal val="#ppt_x"/>
                                          </p:val>
                                        </p:tav>
                                      </p:tavLst>
                                    </p:anim>
                                    <p:anim calcmode="lin" valueType="num">
                                      <p:cBhvr additive="base">
                                        <p:cTn id="1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indefinite"/>
                            </p:stCondLst>
                          </p:cTn>
                        </p:par>
                        <p:par>
                          <p:cTn id="18" fill="hold" nodeType="afterGroup">
                            <p:stCondLst>
                              <p:cond delay="0"/>
                            </p:stCondLst>
                            <p:childTnLst>
                              <p:par>
                                <p:cTn id="19" presetID="2" presetClass="entr" presetSubtype="4" fill="hold" grpId="1" nodeType="click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ppt_x"/>
                                          </p:val>
                                        </p:tav>
                                        <p:tav tm="100000">
                                          <p:val>
                                            <p:strVal val="#ppt_x"/>
                                          </p:val>
                                        </p:tav>
                                      </p:tavLst>
                                    </p:anim>
                                    <p:anim calcmode="lin" valueType="num">
                                      <p:cBhvr additive="base">
                                        <p:cTn id="2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1"/>
      <p:bldP spid="12" grpId="2"/>
    </p:bldLst>
  </p:timing>
</p:sld>
</file>

<file path=ppt/slides/slide1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grpSp>
        <p:nvGrpSpPr>
          <p:cNvPr id="16" name="组合 15"/>
          <p:cNvGrpSpPr/>
          <p:nvPr/>
        </p:nvGrpSpPr>
        <p:grpSpPr>
          <a:xfrm>
            <a:off x="-167997" y="40425"/>
            <a:ext cx="6979298" cy="643046"/>
            <a:chOff x="-167997" y="40425"/>
            <a:chExt cx="6979298" cy="643046"/>
          </a:xfrm>
        </p:grpSpPr>
        <p:sp>
          <p:nvSpPr>
            <p:cNvPr id="6" name="任意多边形 5"/>
            <p:cNvSpPr/>
            <p:nvPr/>
          </p:nvSpPr>
          <p:spPr bwMode="auto">
            <a:xfrm rot="490566">
              <a:off x="11438" y="40425"/>
              <a:ext cx="619125" cy="630237"/>
            </a:xfrm>
            <a:custGeom>
              <a:gdLst>
                <a:gd name="T0" fmla="*/ 318220 w 619265"/>
                <a:gd name="T1" fmla="*/ 0 h 630260"/>
                <a:gd name="T2" fmla="*/ 611433 w 619265"/>
                <a:gd name="T3" fmla="*/ 194354 h 630260"/>
                <a:gd name="T4" fmla="*/ 619265 w 619265"/>
                <a:gd name="T5" fmla="*/ 219585 h 630260"/>
                <a:gd name="T6" fmla="*/ 256918 w 619265"/>
                <a:gd name="T7" fmla="*/ 630260 h 630260"/>
                <a:gd name="T8" fmla="*/ 254088 w 619265"/>
                <a:gd name="T9" fmla="*/ 629975 h 630260"/>
                <a:gd name="T10" fmla="*/ 0 w 619265"/>
                <a:gd name="T11" fmla="*/ 318220 h 630260"/>
                <a:gd name="T12" fmla="*/ 318220 w 619265"/>
                <a:gd name="T13" fmla="*/ 0 h 630260"/>
              </a:gdLst>
              <a:cxnLst>
                <a:cxn ang="0">
                  <a:pos x="T0" y="T1"/>
                </a:cxn>
                <a:cxn ang="0">
                  <a:pos x="T2" y="T3"/>
                </a:cxn>
                <a:cxn ang="0">
                  <a:pos x="T4" y="T5"/>
                </a:cxn>
                <a:cxn ang="0">
                  <a:pos x="T6" y="T7"/>
                </a:cxn>
                <a:cxn ang="0">
                  <a:pos x="T8" y="T9"/>
                </a:cxn>
                <a:cxn ang="0">
                  <a:pos x="T10" y="T11"/>
                </a:cxn>
                <a:cxn ang="0">
                  <a:pos x="T12" y="T13"/>
                </a:cxn>
              </a:cxnLst>
              <a:rect l="0" t="0" r="r" b="b"/>
              <a:pathLst>
                <a:path w="619265" h="630260">
                  <a:moveTo>
                    <a:pt x="318220" y="0"/>
                  </a:moveTo>
                  <a:cubicBezTo>
                    <a:pt x="450031" y="0"/>
                    <a:pt x="563124" y="80141"/>
                    <a:pt x="611433" y="194354"/>
                  </a:cubicBezTo>
                  <a:lnTo>
                    <a:pt x="619265" y="219585"/>
                  </a:lnTo>
                  <a:lnTo>
                    <a:pt x="256918" y="630260"/>
                  </a:lnTo>
                  <a:lnTo>
                    <a:pt x="254088" y="629975"/>
                  </a:lnTo>
                  <a:cubicBezTo>
                    <a:pt x="109080" y="600302"/>
                    <a:pt x="0" y="472000"/>
                    <a:pt x="0" y="318220"/>
                  </a:cubicBezTo>
                  <a:cubicBezTo>
                    <a:pt x="0" y="142472"/>
                    <a:pt x="142472" y="0"/>
                    <a:pt x="318220" y="0"/>
                  </a:cubicBezTo>
                  <a:close/>
                </a:path>
              </a:pathLst>
            </a:custGeom>
            <a:solidFill>
              <a:srgbClr val="FFC000">
                <a:alpha val="89999"/>
              </a:srgbClr>
            </a:solidFill>
            <a:ln>
              <a:noFill/>
            </a:ln>
          </p:spPr>
          <p:txBody>
            <a:bodyPr anchor="ctr"/>
            <a:lstStyle/>
            <a:p>
              <a:pPr marL="0" marR="0" lvl="0" indent="0" defTabSz="914400" eaLnBrk="0" fontAlgn="base" latinLnBrk="0" hangingPunct="0">
                <a:lnSpc>
                  <a:spcPct val="100000"/>
                </a:lnSpc>
                <a:spcBef>
                  <a:spcPct val="0"/>
                </a:spcBef>
                <a:spcAft>
                  <a:spcPct val="0"/>
                </a:spcAft>
                <a:buClrTx/>
                <a:buSzTx/>
                <a:buFont typeface="Arial" pitchFamily="34" charset="0"/>
                <a:buNone/>
                <a:defRPr/>
              </a:pPr>
              <a:endParaRPr kumimoji="0" lang="zh-CN" altLang="en-US" sz="1800" b="0" i="0" u="none" strike="noStrike" kern="0" cap="none" spc="0" normalizeH="0" baseline="0" noProof="0">
                <a:ln>
                  <a:noFill/>
                </a:ln>
                <a:solidFill>
                  <a:srgbClr val="000000"/>
                </a:solidFill>
                <a:effectLst/>
                <a:uLnTx/>
                <a:uFillTx/>
                <a:latin typeface="Calibri"/>
                <a:ea typeface="宋体" panose="02010600030101010101" pitchFamily="2" charset="-122"/>
              </a:endParaRPr>
            </a:p>
          </p:txBody>
        </p:sp>
        <p:sp>
          <p:nvSpPr>
            <p:cNvPr id="7" name="文本框 12"/>
            <p:cNvSpPr txBox="1">
              <a:spLocks noChangeArrowheads="1"/>
            </p:cNvSpPr>
            <p:nvPr/>
          </p:nvSpPr>
          <p:spPr bwMode="auto">
            <a:xfrm>
              <a:off x="-167997" y="98696"/>
              <a:ext cx="697929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2pPr marL="742950" indent="-285750"/>
            </a:lstStyle>
            <a:p>
              <a:pPr algn="ctr" fontAlgn="base">
                <a:spcBef>
                  <a:spcPct val="0"/>
                </a:spcBef>
                <a:spcAft>
                  <a:spcPct val="0"/>
                </a:spcAft>
              </a:pPr>
              <a:r>
                <a:rPr lang="zh-CN" altLang="en-US" sz="3200">
                  <a:solidFill>
                    <a:schemeClr val="bg1"/>
                  </a:solidFill>
                  <a:latin typeface="汉仪昌黎宋刻本(精修版)W" panose="00020600040101010101" pitchFamily="18" charset="-122"/>
                  <a:ea typeface="汉仪昌黎宋刻本(精修版)W" panose="00020600040101010101" pitchFamily="18" charset="-122"/>
                </a:rPr>
                <a:t>三、三大特征：西方文官制度的</a:t>
              </a:r>
              <a:r>
                <a:rPr lang="zh-CN" altLang="en-US" sz="3200">
                  <a:solidFill>
                    <a:srgbClr val="FFC000"/>
                  </a:solidFill>
                  <a:latin typeface="汉仪昌黎宋刻本(精修版)W" panose="00020600040101010101" pitchFamily="18" charset="-122"/>
                  <a:ea typeface="汉仪昌黎宋刻本(精修版)W" panose="00020600040101010101" pitchFamily="18" charset="-122"/>
                </a:rPr>
                <a:t>特点</a:t>
              </a:r>
            </a:p>
          </p:txBody>
        </p:sp>
        <p:cxnSp>
          <p:nvCxnSpPr>
            <p:cNvPr id="8" name="直接连接符 7"/>
            <p:cNvCxnSpPr/>
            <p:nvPr/>
          </p:nvCxnSpPr>
          <p:spPr>
            <a:xfrm>
              <a:off x="214688" y="659964"/>
              <a:ext cx="6326071" cy="0"/>
            </a:xfrm>
            <a:prstGeom prst="line">
              <a:avLst/>
            </a:prstGeom>
            <a:ln w="19050">
              <a:prstDash val="solid"/>
            </a:ln>
          </p:spPr>
          <p:style>
            <a:lnRef idx="1">
              <a:schemeClr val="accent4"/>
            </a:lnRef>
            <a:fillRef idx="0">
              <a:schemeClr val="accent4"/>
            </a:fillRef>
            <a:effectRef idx="0">
              <a:schemeClr val="accent4"/>
            </a:effectRef>
            <a:fontRef idx="minor">
              <a:schemeClr val="tx1"/>
            </a:fontRef>
          </p:style>
        </p:cxnSp>
      </p:grpSp>
      <p:sp>
        <p:nvSpPr>
          <p:cNvPr id="13" name="矩形 12"/>
          <p:cNvSpPr/>
          <p:nvPr/>
        </p:nvSpPr>
        <p:spPr>
          <a:xfrm>
            <a:off x="0" y="2302831"/>
            <a:ext cx="12222231" cy="2308324"/>
          </a:xfrm>
          <a:prstGeom prst="rect">
            <a:avLst/>
          </a:prstGeom>
          <a:solidFill>
            <a:schemeClr val="accent2">
              <a:lumMod val="40000"/>
              <a:lumOff val="60000"/>
            </a:schemeClr>
          </a:solidFill>
        </p:spPr>
        <p:txBody>
          <a:bodyPr wrap="square">
            <a:spAutoFit/>
          </a:bodyPr>
          <a:lstStyle/>
          <a:p>
            <a:r>
              <a:rPr lang="zh-CN" altLang="en-US" sz="2400">
                <a:latin typeface="楷体" panose="02010609060101010101" pitchFamily="49" charset="-122"/>
                <a:ea typeface="楷体" panose="02010609060101010101" pitchFamily="49" charset="-122"/>
              </a:rPr>
              <a:t>材料：</a:t>
            </a:r>
            <a:endParaRPr lang="en-US" altLang="zh-CN" sz="2400">
              <a:latin typeface="楷体" panose="02010609060101010101" pitchFamily="49" charset="-122"/>
              <a:ea typeface="楷体" panose="02010609060101010101" pitchFamily="49" charset="-122"/>
            </a:endParaRPr>
          </a:p>
          <a:p>
            <a:r>
              <a:rPr lang="en-US" altLang="zh-CN" sz="2400">
                <a:latin typeface="楷体" panose="02010609060101010101" pitchFamily="49" charset="-122"/>
                <a:ea typeface="楷体" panose="02010609060101010101" pitchFamily="49" charset="-122"/>
              </a:rPr>
              <a:t>5.</a:t>
            </a:r>
            <a:r>
              <a:rPr lang="zh-CN" altLang="en-US" sz="2400">
                <a:latin typeface="楷体" panose="02010609060101010101" pitchFamily="49" charset="-122"/>
                <a:ea typeface="楷体" panose="02010609060101010101" pitchFamily="49" charset="-122"/>
              </a:rPr>
              <a:t>任何公务人员不因此而承担向政治基金会捐款的义务，也不因此承担提供政治服务的义务。他们不因拒绝上述捐献和服务而受到歧视。</a:t>
            </a:r>
            <a:endParaRPr lang="en-US" altLang="zh-CN" sz="2400">
              <a:latin typeface="楷体" panose="02010609060101010101" pitchFamily="49" charset="-122"/>
              <a:ea typeface="楷体" panose="02010609060101010101" pitchFamily="49" charset="-122"/>
            </a:endParaRPr>
          </a:p>
          <a:p>
            <a:endParaRPr lang="zh-CN" altLang="en-US" sz="2400">
              <a:latin typeface="楷体" panose="02010609060101010101" pitchFamily="49" charset="-122"/>
              <a:ea typeface="楷体" panose="02010609060101010101" pitchFamily="49" charset="-122"/>
            </a:endParaRPr>
          </a:p>
          <a:p>
            <a:r>
              <a:rPr lang="en-US" altLang="zh-CN" sz="2400">
                <a:latin typeface="楷体" panose="02010609060101010101" pitchFamily="49" charset="-122"/>
                <a:ea typeface="楷体" panose="02010609060101010101" pitchFamily="49" charset="-122"/>
              </a:rPr>
              <a:t>6.</a:t>
            </a:r>
            <a:r>
              <a:rPr lang="zh-CN" altLang="en-US" sz="2400">
                <a:latin typeface="楷体" panose="02010609060101010101" pitchFamily="49" charset="-122"/>
                <a:ea typeface="楷体" panose="02010609060101010101" pitchFamily="49" charset="-122"/>
              </a:rPr>
              <a:t>任何公务人员都没有权利利用职权或个人影响去强迫别人或别的团体采取政治行动。</a:t>
            </a:r>
          </a:p>
          <a:p>
            <a:pPr algn="r"/>
            <a:r>
              <a:rPr lang="zh-CN" altLang="en-US" sz="2400">
                <a:latin typeface="楷体" panose="02010609060101010101" pitchFamily="49" charset="-122"/>
                <a:ea typeface="楷体" panose="02010609060101010101" pitchFamily="49" charset="-122"/>
              </a:rPr>
              <a:t>                                                  </a:t>
            </a:r>
            <a:r>
              <a:rPr lang="en-US" altLang="zh-CN" sz="2000">
                <a:latin typeface="楷体" panose="02010609060101010101" pitchFamily="49" charset="-122"/>
                <a:ea typeface="楷体" panose="02010609060101010101" pitchFamily="49" charset="-122"/>
                <a:sym typeface="+mn-ea"/>
              </a:rPr>
              <a:t>—</a:t>
            </a:r>
            <a:r>
              <a:rPr lang="zh-CN" altLang="en-US" sz="2000">
                <a:latin typeface="楷体" panose="02010609060101010101" pitchFamily="49" charset="-122"/>
                <a:ea typeface="楷体" panose="02010609060101010101" pitchFamily="49" charset="-122"/>
                <a:sym typeface="+mn-ea"/>
              </a:rPr>
              <a:t>《美国文官法》（</a:t>
            </a:r>
            <a:r>
              <a:rPr lang="en-US" altLang="zh-CN" sz="2000">
                <a:latin typeface="楷体" panose="02010609060101010101" pitchFamily="49" charset="-122"/>
                <a:ea typeface="楷体" panose="02010609060101010101" pitchFamily="49" charset="-122"/>
                <a:sym typeface="+mn-ea"/>
              </a:rPr>
              <a:t>1883</a:t>
            </a:r>
            <a:r>
              <a:rPr lang="zh-CN" altLang="en-US" sz="2000">
                <a:latin typeface="楷体" panose="02010609060101010101" pitchFamily="49" charset="-122"/>
                <a:ea typeface="楷体" panose="02010609060101010101" pitchFamily="49" charset="-122"/>
                <a:sym typeface="+mn-ea"/>
              </a:rPr>
              <a:t>年</a:t>
            </a:r>
            <a:r>
              <a:rPr lang="en-US" altLang="zh-CN" sz="2000">
                <a:latin typeface="楷体" panose="02010609060101010101" pitchFamily="49" charset="-122"/>
                <a:ea typeface="楷体" panose="02010609060101010101" pitchFamily="49" charset="-122"/>
                <a:sym typeface="+mn-ea"/>
              </a:rPr>
              <a:t>1</a:t>
            </a:r>
            <a:r>
              <a:rPr lang="zh-CN" altLang="en-US" sz="2000">
                <a:latin typeface="楷体" panose="02010609060101010101" pitchFamily="49" charset="-122"/>
                <a:ea typeface="楷体" panose="02010609060101010101" pitchFamily="49" charset="-122"/>
                <a:sym typeface="+mn-ea"/>
              </a:rPr>
              <a:t>月）</a:t>
            </a:r>
            <a:endParaRPr lang="zh-CN" altLang="en-US" sz="2000">
              <a:latin typeface="楷体" panose="02010609060101010101" pitchFamily="49" charset="-122"/>
              <a:ea typeface="楷体" panose="02010609060101010101" pitchFamily="49" charset="-122"/>
            </a:endParaRPr>
          </a:p>
        </p:txBody>
      </p:sp>
      <p:sp>
        <p:nvSpPr>
          <p:cNvPr id="20" name="矩形 19"/>
          <p:cNvSpPr/>
          <p:nvPr/>
        </p:nvSpPr>
        <p:spPr>
          <a:xfrm>
            <a:off x="7339390" y="1307362"/>
            <a:ext cx="4852610" cy="523220"/>
          </a:xfrm>
          <a:prstGeom prst="rect">
            <a:avLst/>
          </a:prstGeom>
          <a:solidFill>
            <a:schemeClr val="accent4">
              <a:lumMod val="60000"/>
              <a:lumOff val="40000"/>
            </a:schemeClr>
          </a:solidFill>
        </p:spPr>
        <p:txBody>
          <a:bodyPr wrap="none">
            <a:spAutoFit/>
          </a:bodyPr>
          <a:lstStyle/>
          <a:p>
            <a:r>
              <a:rPr lang="zh-CN" altLang="en-US" sz="2800" b="1" kern="0">
                <a:solidFill>
                  <a:schemeClr val="accent1">
                    <a:lumMod val="50000"/>
                  </a:schemeClr>
                </a:solidFill>
                <a:latin typeface="华文仿宋" panose="02010600040101010101" pitchFamily="2" charset="-122"/>
                <a:ea typeface="华文仿宋" panose="02010600040101010101" pitchFamily="2" charset="-122"/>
              </a:rPr>
              <a:t>特征二：政治中立和工作隐名</a:t>
            </a:r>
          </a:p>
        </p:txBody>
      </p:sp>
      <p:sp>
        <p:nvSpPr>
          <p:cNvPr id="21" name="矩形 20"/>
          <p:cNvSpPr/>
          <p:nvPr/>
        </p:nvSpPr>
        <p:spPr>
          <a:xfrm>
            <a:off x="321000" y="936571"/>
            <a:ext cx="1980029" cy="523220"/>
          </a:xfrm>
          <a:prstGeom prst="rect">
            <a:avLst/>
          </a:prstGeom>
        </p:spPr>
        <p:txBody>
          <a:bodyPr wrap="none">
            <a:spAutoFit/>
          </a:bodyPr>
          <a:lstStyle/>
          <a:p>
            <a:r>
              <a:rPr lang="zh-CN" altLang="en-US" sz="2800" b="1">
                <a:solidFill>
                  <a:schemeClr val="bg1"/>
                </a:solidFill>
                <a:latin typeface="华文仿宋" panose="02010600040101010101" pitchFamily="2" charset="-122"/>
                <a:ea typeface="华文仿宋" panose="02010600040101010101" pitchFamily="2" charset="-122"/>
              </a:rPr>
              <a:t>主要特征：</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2" presetClass="entr" presetSubtype="4" fill="hold" grpId="1" nodeType="clickEffect">
                                  <p:stCondLst>
                                    <p:cond delay="0"/>
                                  </p:stCondLst>
                                  <p:childTnLst>
                                    <p:set>
                                      <p:cBhvr>
                                        <p:cTn id="13" dur="1" fill="hold">
                                          <p:stCondLst>
                                            <p:cond delay="0"/>
                                          </p:stCondLst>
                                        </p:cTn>
                                        <p:tgtEl>
                                          <p:spTgt spid="20"/>
                                        </p:tgtEl>
                                        <p:attrNameLst>
                                          <p:attrName>style.visibility</p:attrName>
                                        </p:attrNameLst>
                                      </p:cBhvr>
                                      <p:to>
                                        <p:strVal val="visible"/>
                                      </p:to>
                                    </p:set>
                                    <p:anim calcmode="lin" valueType="num">
                                      <p:cBhvr additive="base">
                                        <p:cTn id="14" dur="500" fill="hold"/>
                                        <p:tgtEl>
                                          <p:spTgt spid="20"/>
                                        </p:tgtEl>
                                        <p:attrNameLst>
                                          <p:attrName>ppt_x</p:attrName>
                                        </p:attrNameLst>
                                      </p:cBhvr>
                                      <p:tavLst>
                                        <p:tav tm="0">
                                          <p:val>
                                            <p:strVal val="#ppt_x"/>
                                          </p:val>
                                        </p:tav>
                                        <p:tav tm="100000">
                                          <p:val>
                                            <p:strVal val="#ppt_x"/>
                                          </p:val>
                                        </p:tav>
                                      </p:tavLst>
                                    </p:anim>
                                    <p:anim calcmode="lin" valueType="num">
                                      <p:cBhvr additive="base">
                                        <p:cTn id="15"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20" grpId="1"/>
    </p:bldLst>
  </p:timing>
</p:sld>
</file>

<file path=ppt/slides/slide1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6" name="矩形 5"/>
          <p:cNvSpPr/>
          <p:nvPr/>
        </p:nvSpPr>
        <p:spPr>
          <a:xfrm>
            <a:off x="7051249" y="928614"/>
            <a:ext cx="4873273" cy="523220"/>
          </a:xfrm>
          <a:prstGeom prst="rect">
            <a:avLst/>
          </a:prstGeom>
          <a:solidFill>
            <a:schemeClr val="accent4">
              <a:lumMod val="60000"/>
              <a:lumOff val="40000"/>
            </a:schemeClr>
          </a:solidFill>
        </p:spPr>
        <p:txBody>
          <a:bodyPr wrap="square">
            <a:spAutoFit/>
          </a:bodyPr>
          <a:lstStyle/>
          <a:p>
            <a:r>
              <a:rPr lang="zh-CN" altLang="en-US" sz="2800" b="1" kern="0">
                <a:solidFill>
                  <a:schemeClr val="accent1">
                    <a:lumMod val="50000"/>
                  </a:schemeClr>
                </a:solidFill>
                <a:latin typeface="华文仿宋" panose="02010600040101010101" pitchFamily="2" charset="-122"/>
                <a:ea typeface="华文仿宋" panose="02010600040101010101" pitchFamily="2" charset="-122"/>
              </a:rPr>
              <a:t>特征三：职务常任和论功晋升</a:t>
            </a:r>
          </a:p>
        </p:txBody>
      </p:sp>
      <p:sp>
        <p:nvSpPr>
          <p:cNvPr id="9" name="矩形 8"/>
          <p:cNvSpPr/>
          <p:nvPr/>
        </p:nvSpPr>
        <p:spPr>
          <a:xfrm>
            <a:off x="0" y="1679195"/>
            <a:ext cx="12192000" cy="3631763"/>
          </a:xfrm>
          <a:prstGeom prst="rect">
            <a:avLst/>
          </a:prstGeom>
          <a:solidFill>
            <a:schemeClr val="accent2">
              <a:lumMod val="40000"/>
              <a:lumOff val="60000"/>
            </a:schemeClr>
          </a:solidFill>
        </p:spPr>
        <p:txBody>
          <a:bodyPr wrap="square">
            <a:spAutoFit/>
          </a:bodyPr>
          <a:lstStyle/>
          <a:p>
            <a:pPr latinLnBrk="1"/>
            <a:r>
              <a:rPr lang="zh-CN" altLang="zh-CN" sz="2400">
                <a:latin typeface="楷体" panose="02010609060101010101" pitchFamily="49" charset="-122"/>
                <a:ea typeface="楷体" panose="02010609060101010101" pitchFamily="49" charset="-122"/>
              </a:rPr>
              <a:t>材料：</a:t>
            </a:r>
            <a:endParaRPr lang="en-US" altLang="zh-CN" sz="2400">
              <a:latin typeface="楷体" panose="02010609060101010101" pitchFamily="49" charset="-122"/>
              <a:ea typeface="楷体" panose="02010609060101010101" pitchFamily="49" charset="-122"/>
            </a:endParaRPr>
          </a:p>
          <a:p>
            <a:pPr latinLnBrk="1"/>
            <a:r>
              <a:rPr lang="en-US" altLang="zh-CN" sz="2400">
                <a:latin typeface="楷体" panose="02010609060101010101" pitchFamily="49" charset="-122"/>
                <a:ea typeface="楷体" panose="02010609060101010101" pitchFamily="49" charset="-122"/>
              </a:rPr>
              <a:t>    </a:t>
            </a:r>
            <a:r>
              <a:rPr lang="zh-CN" altLang="zh-CN" sz="2400">
                <a:latin typeface="楷体" panose="02010609060101010101" pitchFamily="49" charset="-122"/>
                <a:ea typeface="楷体" panose="02010609060101010101" pitchFamily="49" charset="-122"/>
              </a:rPr>
              <a:t>《彭德尔顿法》在美国历史上，第一次把联邦政府官员分成两个集团—职业文官与政治官员集团……划入职业文官行列的行政官员不再是由总统或是部门长官任命，也不再与政治家的选举或任命共进退</a:t>
            </a:r>
            <a:r>
              <a:rPr lang="en-US" altLang="zh-CN" sz="2400">
                <a:latin typeface="楷体" panose="02010609060101010101" pitchFamily="49" charset="-122"/>
                <a:ea typeface="楷体" panose="02010609060101010101" pitchFamily="49" charset="-122"/>
              </a:rPr>
              <a:t>,</a:t>
            </a:r>
            <a:r>
              <a:rPr lang="zh-CN" altLang="zh-CN" sz="2400">
                <a:latin typeface="楷体" panose="02010609060101010101" pitchFamily="49" charset="-122"/>
                <a:ea typeface="楷体" panose="02010609060101010101" pitchFamily="49" charset="-122"/>
              </a:rPr>
              <a:t>而是终身任职。</a:t>
            </a:r>
          </a:p>
          <a:p>
            <a:pPr algn="r" latinLnBrk="1"/>
            <a:r>
              <a:rPr lang="en-US" altLang="zh-CN">
                <a:latin typeface="楷体" panose="02010609060101010101" pitchFamily="49" charset="-122"/>
                <a:ea typeface="楷体" panose="02010609060101010101" pitchFamily="49" charset="-122"/>
              </a:rPr>
              <a:t>-Pendleton Act of 1883[R].Basic Documents of American Public Administration: 1776-1950 [M].</a:t>
            </a:r>
          </a:p>
          <a:p>
            <a:r>
              <a:rPr lang="zh-CN" altLang="en-US" sz="2400">
                <a:latin typeface="楷体" panose="02010609060101010101" pitchFamily="49" charset="-122"/>
                <a:ea typeface="楷体" panose="02010609060101010101" pitchFamily="49" charset="-122"/>
              </a:rPr>
              <a:t>材料</a:t>
            </a:r>
            <a:r>
              <a:rPr lang="en-US" altLang="zh-CN" sz="2400">
                <a:latin typeface="楷体" panose="02010609060101010101" pitchFamily="49" charset="-122"/>
                <a:ea typeface="楷体" panose="02010609060101010101" pitchFamily="49" charset="-122"/>
              </a:rPr>
              <a:t>:</a:t>
            </a:r>
          </a:p>
          <a:p>
            <a:r>
              <a:rPr lang="en-US" altLang="zh-CN" sz="2400">
                <a:latin typeface="楷体" panose="02010609060101010101" pitchFamily="49" charset="-122"/>
                <a:ea typeface="楷体" panose="02010609060101010101" pitchFamily="49" charset="-122"/>
              </a:rPr>
              <a:t>     2.</a:t>
            </a:r>
            <a:r>
              <a:rPr lang="zh-CN" altLang="en-US" sz="2400">
                <a:latin typeface="楷体" panose="02010609060101010101" pitchFamily="49" charset="-122"/>
                <a:ea typeface="楷体" panose="02010609060101010101" pitchFamily="49" charset="-122"/>
              </a:rPr>
              <a:t>成绩突出的公共服务人员可以得到晋升，能够胜任工作的人员，可以得到最高奖励，以此鼓励公共服务人员勤勉的工作态度和进取心。</a:t>
            </a:r>
          </a:p>
          <a:p>
            <a:pPr algn="r"/>
            <a:r>
              <a:rPr lang="zh-CN" altLang="en-US" sz="2400">
                <a:latin typeface="楷体" panose="02010609060101010101" pitchFamily="49" charset="-122"/>
                <a:ea typeface="楷体" panose="02010609060101010101" pitchFamily="49" charset="-122"/>
              </a:rPr>
              <a:t>                            </a:t>
            </a:r>
            <a:r>
              <a:rPr lang="en-US" altLang="zh-CN" sz="2000">
                <a:latin typeface="楷体" panose="02010609060101010101" pitchFamily="49" charset="-122"/>
                <a:ea typeface="楷体" panose="02010609060101010101" pitchFamily="49" charset="-122"/>
              </a:rPr>
              <a:t>—</a:t>
            </a:r>
            <a:r>
              <a:rPr lang="zh-CN" altLang="en-US" sz="2000">
                <a:latin typeface="楷体" panose="02010609060101010101" pitchFamily="49" charset="-122"/>
                <a:ea typeface="楷体" panose="02010609060101010101" pitchFamily="49" charset="-122"/>
              </a:rPr>
              <a:t>《关于建立常任文官制度的报告》</a:t>
            </a:r>
            <a:endParaRPr lang="zh-CN" altLang="en-US" sz="2400">
              <a:latin typeface="楷体" panose="02010609060101010101" pitchFamily="49" charset="-122"/>
              <a:ea typeface="楷体" panose="02010609060101010101" pitchFamily="49" charset="-122"/>
            </a:endParaRPr>
          </a:p>
          <a:p>
            <a:pPr latinLnBrk="1"/>
            <a:endParaRPr lang="zh-CN" altLang="zh-CN"/>
          </a:p>
        </p:txBody>
      </p:sp>
      <p:grpSp>
        <p:nvGrpSpPr>
          <p:cNvPr id="10" name="组合 9"/>
          <p:cNvGrpSpPr/>
          <p:nvPr/>
        </p:nvGrpSpPr>
        <p:grpSpPr>
          <a:xfrm>
            <a:off x="-167997" y="40425"/>
            <a:ext cx="6979298" cy="643046"/>
            <a:chOff x="-167997" y="40425"/>
            <a:chExt cx="6979298" cy="643046"/>
          </a:xfrm>
        </p:grpSpPr>
        <p:sp>
          <p:nvSpPr>
            <p:cNvPr id="11" name="任意多边形 10"/>
            <p:cNvSpPr/>
            <p:nvPr/>
          </p:nvSpPr>
          <p:spPr bwMode="auto">
            <a:xfrm rot="490566">
              <a:off x="11438" y="40425"/>
              <a:ext cx="619125" cy="630237"/>
            </a:xfrm>
            <a:custGeom>
              <a:gdLst>
                <a:gd name="T0" fmla="*/ 318220 w 619265"/>
                <a:gd name="T1" fmla="*/ 0 h 630260"/>
                <a:gd name="T2" fmla="*/ 611433 w 619265"/>
                <a:gd name="T3" fmla="*/ 194354 h 630260"/>
                <a:gd name="T4" fmla="*/ 619265 w 619265"/>
                <a:gd name="T5" fmla="*/ 219585 h 630260"/>
                <a:gd name="T6" fmla="*/ 256918 w 619265"/>
                <a:gd name="T7" fmla="*/ 630260 h 630260"/>
                <a:gd name="T8" fmla="*/ 254088 w 619265"/>
                <a:gd name="T9" fmla="*/ 629975 h 630260"/>
                <a:gd name="T10" fmla="*/ 0 w 619265"/>
                <a:gd name="T11" fmla="*/ 318220 h 630260"/>
                <a:gd name="T12" fmla="*/ 318220 w 619265"/>
                <a:gd name="T13" fmla="*/ 0 h 630260"/>
              </a:gdLst>
              <a:cxnLst>
                <a:cxn ang="0">
                  <a:pos x="T0" y="T1"/>
                </a:cxn>
                <a:cxn ang="0">
                  <a:pos x="T2" y="T3"/>
                </a:cxn>
                <a:cxn ang="0">
                  <a:pos x="T4" y="T5"/>
                </a:cxn>
                <a:cxn ang="0">
                  <a:pos x="T6" y="T7"/>
                </a:cxn>
                <a:cxn ang="0">
                  <a:pos x="T8" y="T9"/>
                </a:cxn>
                <a:cxn ang="0">
                  <a:pos x="T10" y="T11"/>
                </a:cxn>
                <a:cxn ang="0">
                  <a:pos x="T12" y="T13"/>
                </a:cxn>
              </a:cxnLst>
              <a:rect l="0" t="0" r="r" b="b"/>
              <a:pathLst>
                <a:path w="619265" h="630260">
                  <a:moveTo>
                    <a:pt x="318220" y="0"/>
                  </a:moveTo>
                  <a:cubicBezTo>
                    <a:pt x="450031" y="0"/>
                    <a:pt x="563124" y="80141"/>
                    <a:pt x="611433" y="194354"/>
                  </a:cubicBezTo>
                  <a:lnTo>
                    <a:pt x="619265" y="219585"/>
                  </a:lnTo>
                  <a:lnTo>
                    <a:pt x="256918" y="630260"/>
                  </a:lnTo>
                  <a:lnTo>
                    <a:pt x="254088" y="629975"/>
                  </a:lnTo>
                  <a:cubicBezTo>
                    <a:pt x="109080" y="600302"/>
                    <a:pt x="0" y="472000"/>
                    <a:pt x="0" y="318220"/>
                  </a:cubicBezTo>
                  <a:cubicBezTo>
                    <a:pt x="0" y="142472"/>
                    <a:pt x="142472" y="0"/>
                    <a:pt x="318220" y="0"/>
                  </a:cubicBezTo>
                  <a:close/>
                </a:path>
              </a:pathLst>
            </a:custGeom>
            <a:solidFill>
              <a:srgbClr val="FFC000">
                <a:alpha val="89999"/>
              </a:srgbClr>
            </a:solidFill>
            <a:ln>
              <a:noFill/>
            </a:ln>
          </p:spPr>
          <p:txBody>
            <a:bodyPr anchor="ctr"/>
            <a:lstStyle/>
            <a:p>
              <a:pPr marL="0" marR="0" lvl="0" indent="0" defTabSz="914400" eaLnBrk="0" fontAlgn="base" latinLnBrk="0" hangingPunct="0">
                <a:lnSpc>
                  <a:spcPct val="100000"/>
                </a:lnSpc>
                <a:spcBef>
                  <a:spcPct val="0"/>
                </a:spcBef>
                <a:spcAft>
                  <a:spcPct val="0"/>
                </a:spcAft>
                <a:buClrTx/>
                <a:buSzTx/>
                <a:buFont typeface="Arial" pitchFamily="34" charset="0"/>
                <a:buNone/>
                <a:defRPr/>
              </a:pPr>
              <a:endParaRPr kumimoji="0" lang="zh-CN" altLang="en-US" sz="1800" b="0" i="0" u="none" strike="noStrike" kern="0" cap="none" spc="0" normalizeH="0" baseline="0" noProof="0">
                <a:ln>
                  <a:noFill/>
                </a:ln>
                <a:solidFill>
                  <a:srgbClr val="000000"/>
                </a:solidFill>
                <a:effectLst/>
                <a:uLnTx/>
                <a:uFillTx/>
                <a:latin typeface="Calibri"/>
                <a:ea typeface="宋体" panose="02010600030101010101" pitchFamily="2" charset="-122"/>
              </a:endParaRPr>
            </a:p>
          </p:txBody>
        </p:sp>
        <p:sp>
          <p:nvSpPr>
            <p:cNvPr id="12" name="文本框 12"/>
            <p:cNvSpPr txBox="1">
              <a:spLocks noChangeArrowheads="1"/>
            </p:cNvSpPr>
            <p:nvPr/>
          </p:nvSpPr>
          <p:spPr bwMode="auto">
            <a:xfrm>
              <a:off x="-167997" y="98696"/>
              <a:ext cx="697929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2pPr marL="742950" indent="-285750"/>
            </a:lstStyle>
            <a:p>
              <a:pPr algn="ctr" fontAlgn="base">
                <a:spcBef>
                  <a:spcPct val="0"/>
                </a:spcBef>
                <a:spcAft>
                  <a:spcPct val="0"/>
                </a:spcAft>
              </a:pPr>
              <a:r>
                <a:rPr lang="zh-CN" altLang="en-US" sz="3200">
                  <a:solidFill>
                    <a:schemeClr val="bg1"/>
                  </a:solidFill>
                  <a:latin typeface="汉仪昌黎宋刻本(精修版)W" panose="00020600040101010101" pitchFamily="18" charset="-122"/>
                  <a:ea typeface="汉仪昌黎宋刻本(精修版)W" panose="00020600040101010101" pitchFamily="18" charset="-122"/>
                </a:rPr>
                <a:t>三、三大特征：西方文官制度的</a:t>
              </a:r>
              <a:r>
                <a:rPr lang="zh-CN" altLang="en-US" sz="3200">
                  <a:solidFill>
                    <a:srgbClr val="FFC000"/>
                  </a:solidFill>
                  <a:latin typeface="汉仪昌黎宋刻本(精修版)W" panose="00020600040101010101" pitchFamily="18" charset="-122"/>
                  <a:ea typeface="汉仪昌黎宋刻本(精修版)W" panose="00020600040101010101" pitchFamily="18" charset="-122"/>
                </a:rPr>
                <a:t>特点</a:t>
              </a:r>
            </a:p>
          </p:txBody>
        </p:sp>
        <p:cxnSp>
          <p:nvCxnSpPr>
            <p:cNvPr id="13" name="直接连接符 12"/>
            <p:cNvCxnSpPr/>
            <p:nvPr/>
          </p:nvCxnSpPr>
          <p:spPr>
            <a:xfrm>
              <a:off x="214688" y="659964"/>
              <a:ext cx="6326071" cy="0"/>
            </a:xfrm>
            <a:prstGeom prst="line">
              <a:avLst/>
            </a:prstGeom>
            <a:ln w="19050">
              <a:prstDash val="solid"/>
            </a:ln>
          </p:spPr>
          <p:style>
            <a:lnRef idx="1">
              <a:schemeClr val="accent4"/>
            </a:lnRef>
            <a:fillRef idx="0">
              <a:schemeClr val="accent4"/>
            </a:fillRef>
            <a:effectRef idx="0">
              <a:schemeClr val="accent4"/>
            </a:effectRef>
            <a:fontRef idx="minor">
              <a:schemeClr val="tx1"/>
            </a:fontRef>
          </p:style>
        </p:cxnSp>
      </p:grpSp>
      <p:sp>
        <p:nvSpPr>
          <p:cNvPr id="14" name="矩形 13"/>
          <p:cNvSpPr/>
          <p:nvPr/>
        </p:nvSpPr>
        <p:spPr>
          <a:xfrm>
            <a:off x="7942030" y="2789791"/>
            <a:ext cx="3570208" cy="461665"/>
          </a:xfrm>
          <a:prstGeom prst="rect">
            <a:avLst/>
          </a:prstGeom>
          <a:solidFill>
            <a:srgbClr val="FFC000"/>
          </a:solidFill>
        </p:spPr>
        <p:txBody>
          <a:bodyPr wrap="none">
            <a:spAutoFit/>
          </a:bodyPr>
          <a:lstStyle/>
          <a:p>
            <a:r>
              <a:rPr lang="en-US" altLang="zh-CN" sz="2400" b="1">
                <a:latin typeface="华文仿宋" panose="02010600040101010101" pitchFamily="2" charset="-122"/>
                <a:ea typeface="华文仿宋" panose="02010600040101010101" pitchFamily="2" charset="-122"/>
                <a:cs typeface="+mn-ea"/>
              </a:rPr>
              <a:t>“</a:t>
            </a:r>
            <a:r>
              <a:rPr lang="zh-CN" altLang="en-US" sz="2400" b="1">
                <a:latin typeface="华文仿宋" panose="02010600040101010101" pitchFamily="2" charset="-122"/>
                <a:ea typeface="华文仿宋" panose="02010600040101010101" pitchFamily="2" charset="-122"/>
                <a:cs typeface="+mn-ea"/>
              </a:rPr>
              <a:t>无过失不受免职处分</a:t>
            </a:r>
            <a:r>
              <a:rPr lang="en-US" altLang="zh-CN" sz="2400" b="1">
                <a:latin typeface="华文仿宋" panose="02010600040101010101" pitchFamily="2" charset="-122"/>
                <a:ea typeface="华文仿宋" panose="02010600040101010101" pitchFamily="2" charset="-122"/>
                <a:cs typeface="+mn-ea"/>
              </a:rPr>
              <a:t>”</a:t>
            </a:r>
          </a:p>
        </p:txBody>
      </p:sp>
      <p:sp>
        <p:nvSpPr>
          <p:cNvPr id="15" name="矩形 14"/>
          <p:cNvSpPr/>
          <p:nvPr/>
        </p:nvSpPr>
        <p:spPr>
          <a:xfrm>
            <a:off x="321000" y="936571"/>
            <a:ext cx="1980029" cy="523220"/>
          </a:xfrm>
          <a:prstGeom prst="rect">
            <a:avLst/>
          </a:prstGeom>
        </p:spPr>
        <p:txBody>
          <a:bodyPr wrap="none">
            <a:spAutoFit/>
          </a:bodyPr>
          <a:lstStyle/>
          <a:p>
            <a:r>
              <a:rPr lang="zh-CN" altLang="en-US" sz="2800" b="1">
                <a:solidFill>
                  <a:schemeClr val="bg1"/>
                </a:solidFill>
                <a:latin typeface="华文仿宋" panose="02010600040101010101" pitchFamily="2" charset="-122"/>
                <a:ea typeface="华文仿宋" panose="02010600040101010101" pitchFamily="2" charset="-122"/>
              </a:rPr>
              <a:t>主要特征：</a:t>
            </a:r>
          </a:p>
        </p:txBody>
      </p:sp>
      <p:sp>
        <p:nvSpPr>
          <p:cNvPr id="17" name="矩形 16"/>
          <p:cNvSpPr/>
          <p:nvPr/>
        </p:nvSpPr>
        <p:spPr>
          <a:xfrm>
            <a:off x="2481939" y="4742627"/>
            <a:ext cx="1415772" cy="461665"/>
          </a:xfrm>
          <a:prstGeom prst="rect">
            <a:avLst/>
          </a:prstGeom>
          <a:solidFill>
            <a:srgbClr val="FFC000"/>
          </a:solidFill>
        </p:spPr>
        <p:txBody>
          <a:bodyPr wrap="none">
            <a:spAutoFit/>
          </a:bodyPr>
          <a:lstStyle/>
          <a:p>
            <a:r>
              <a:rPr lang="zh-CN" altLang="en-US" sz="2400" b="1">
                <a:latin typeface="华文仿宋" panose="02010600040101010101" pitchFamily="2" charset="-122"/>
                <a:ea typeface="华文仿宋" panose="02010600040101010101" pitchFamily="2" charset="-122"/>
                <a:cs typeface="+mn-ea"/>
              </a:rPr>
              <a:t>激励机制</a:t>
            </a:r>
            <a:endParaRPr lang="zh-CN" altLang="en-US" sz="2400" b="1">
              <a:latin typeface="华文仿宋" panose="02010600040101010101" pitchFamily="2" charset="-122"/>
              <a:ea typeface="华文仿宋" panose="0201060004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1"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10" presetClass="entr" presetSubtype="0" fill="hold" grpId="2" nodeType="click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500"/>
                                        <p:tgtEl>
                                          <p:spTgt spid="14"/>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10" presetClass="entr" presetSubtype="0" fill="hold" grpId="3" nodeType="click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fade">
                                      <p:cBhvr>
                                        <p:cTn id="25"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1"/>
      <p:bldP spid="14" grpId="2"/>
      <p:bldP spid="17" grpId="3"/>
    </p:bldLst>
  </p:timing>
</p:sld>
</file>

<file path=ppt/slides/slide1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grpSp>
        <p:nvGrpSpPr>
          <p:cNvPr id="10" name="组合 9"/>
          <p:cNvGrpSpPr/>
          <p:nvPr/>
        </p:nvGrpSpPr>
        <p:grpSpPr>
          <a:xfrm>
            <a:off x="-167997" y="40425"/>
            <a:ext cx="6979298" cy="643046"/>
            <a:chOff x="-167997" y="40425"/>
            <a:chExt cx="6979298" cy="643046"/>
          </a:xfrm>
        </p:grpSpPr>
        <p:sp>
          <p:nvSpPr>
            <p:cNvPr id="11" name="任意多边形 10"/>
            <p:cNvSpPr/>
            <p:nvPr/>
          </p:nvSpPr>
          <p:spPr bwMode="auto">
            <a:xfrm rot="490566">
              <a:off x="11438" y="40425"/>
              <a:ext cx="619125" cy="630237"/>
            </a:xfrm>
            <a:custGeom>
              <a:gdLst>
                <a:gd name="T0" fmla="*/ 318220 w 619265"/>
                <a:gd name="T1" fmla="*/ 0 h 630260"/>
                <a:gd name="T2" fmla="*/ 611433 w 619265"/>
                <a:gd name="T3" fmla="*/ 194354 h 630260"/>
                <a:gd name="T4" fmla="*/ 619265 w 619265"/>
                <a:gd name="T5" fmla="*/ 219585 h 630260"/>
                <a:gd name="T6" fmla="*/ 256918 w 619265"/>
                <a:gd name="T7" fmla="*/ 630260 h 630260"/>
                <a:gd name="T8" fmla="*/ 254088 w 619265"/>
                <a:gd name="T9" fmla="*/ 629975 h 630260"/>
                <a:gd name="T10" fmla="*/ 0 w 619265"/>
                <a:gd name="T11" fmla="*/ 318220 h 630260"/>
                <a:gd name="T12" fmla="*/ 318220 w 619265"/>
                <a:gd name="T13" fmla="*/ 0 h 630260"/>
              </a:gdLst>
              <a:cxnLst>
                <a:cxn ang="0">
                  <a:pos x="T0" y="T1"/>
                </a:cxn>
                <a:cxn ang="0">
                  <a:pos x="T2" y="T3"/>
                </a:cxn>
                <a:cxn ang="0">
                  <a:pos x="T4" y="T5"/>
                </a:cxn>
                <a:cxn ang="0">
                  <a:pos x="T6" y="T7"/>
                </a:cxn>
                <a:cxn ang="0">
                  <a:pos x="T8" y="T9"/>
                </a:cxn>
                <a:cxn ang="0">
                  <a:pos x="T10" y="T11"/>
                </a:cxn>
                <a:cxn ang="0">
                  <a:pos x="T12" y="T13"/>
                </a:cxn>
              </a:cxnLst>
              <a:rect l="0" t="0" r="r" b="b"/>
              <a:pathLst>
                <a:path w="619265" h="630260">
                  <a:moveTo>
                    <a:pt x="318220" y="0"/>
                  </a:moveTo>
                  <a:cubicBezTo>
                    <a:pt x="450031" y="0"/>
                    <a:pt x="563124" y="80141"/>
                    <a:pt x="611433" y="194354"/>
                  </a:cubicBezTo>
                  <a:lnTo>
                    <a:pt x="619265" y="219585"/>
                  </a:lnTo>
                  <a:lnTo>
                    <a:pt x="256918" y="630260"/>
                  </a:lnTo>
                  <a:lnTo>
                    <a:pt x="254088" y="629975"/>
                  </a:lnTo>
                  <a:cubicBezTo>
                    <a:pt x="109080" y="600302"/>
                    <a:pt x="0" y="472000"/>
                    <a:pt x="0" y="318220"/>
                  </a:cubicBezTo>
                  <a:cubicBezTo>
                    <a:pt x="0" y="142472"/>
                    <a:pt x="142472" y="0"/>
                    <a:pt x="318220" y="0"/>
                  </a:cubicBezTo>
                  <a:close/>
                </a:path>
              </a:pathLst>
            </a:custGeom>
            <a:solidFill>
              <a:srgbClr val="FFC000">
                <a:alpha val="89999"/>
              </a:srgbClr>
            </a:solidFill>
            <a:ln>
              <a:noFill/>
            </a:ln>
          </p:spPr>
          <p:txBody>
            <a:bodyPr anchor="ctr"/>
            <a:lstStyle/>
            <a:p>
              <a:pPr marL="0" marR="0" lvl="0" indent="0" defTabSz="914400" eaLnBrk="0" fontAlgn="base" latinLnBrk="0" hangingPunct="0">
                <a:lnSpc>
                  <a:spcPct val="100000"/>
                </a:lnSpc>
                <a:spcBef>
                  <a:spcPct val="0"/>
                </a:spcBef>
                <a:spcAft>
                  <a:spcPct val="0"/>
                </a:spcAft>
                <a:buClrTx/>
                <a:buSzTx/>
                <a:buFont typeface="Arial" pitchFamily="34" charset="0"/>
                <a:buNone/>
                <a:defRPr/>
              </a:pPr>
              <a:endParaRPr kumimoji="0" lang="zh-CN" altLang="en-US" sz="1800" b="0" i="0" u="none" strike="noStrike" kern="0" cap="none" spc="0" normalizeH="0" baseline="0" noProof="0">
                <a:ln>
                  <a:noFill/>
                </a:ln>
                <a:solidFill>
                  <a:srgbClr val="000000"/>
                </a:solidFill>
                <a:effectLst/>
                <a:uLnTx/>
                <a:uFillTx/>
                <a:latin typeface="Calibri"/>
                <a:ea typeface="宋体" panose="02010600030101010101" pitchFamily="2" charset="-122"/>
              </a:endParaRPr>
            </a:p>
          </p:txBody>
        </p:sp>
        <p:sp>
          <p:nvSpPr>
            <p:cNvPr id="12" name="文本框 12"/>
            <p:cNvSpPr txBox="1">
              <a:spLocks noChangeArrowheads="1"/>
            </p:cNvSpPr>
            <p:nvPr/>
          </p:nvSpPr>
          <p:spPr bwMode="auto">
            <a:xfrm>
              <a:off x="-167997" y="98696"/>
              <a:ext cx="697929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2pPr marL="742950" indent="-285750"/>
            </a:lstStyle>
            <a:p>
              <a:pPr algn="ctr" fontAlgn="base">
                <a:spcBef>
                  <a:spcPct val="0"/>
                </a:spcBef>
                <a:spcAft>
                  <a:spcPct val="0"/>
                </a:spcAft>
              </a:pPr>
              <a:r>
                <a:rPr lang="zh-CN" altLang="en-US" sz="3200">
                  <a:solidFill>
                    <a:schemeClr val="bg1"/>
                  </a:solidFill>
                  <a:latin typeface="汉仪昌黎宋刻本(精修版)W" panose="00020600040101010101" pitchFamily="18" charset="-122"/>
                  <a:ea typeface="汉仪昌黎宋刻本(精修版)W" panose="00020600040101010101" pitchFamily="18" charset="-122"/>
                </a:rPr>
                <a:t>三、三大特征：西方文官制度的</a:t>
              </a:r>
              <a:r>
                <a:rPr lang="zh-CN" altLang="en-US" sz="3200">
                  <a:solidFill>
                    <a:srgbClr val="FFC000"/>
                  </a:solidFill>
                  <a:latin typeface="汉仪昌黎宋刻本(精修版)W" panose="00020600040101010101" pitchFamily="18" charset="-122"/>
                  <a:ea typeface="汉仪昌黎宋刻本(精修版)W" panose="00020600040101010101" pitchFamily="18" charset="-122"/>
                </a:rPr>
                <a:t>特点</a:t>
              </a:r>
            </a:p>
          </p:txBody>
        </p:sp>
        <p:cxnSp>
          <p:nvCxnSpPr>
            <p:cNvPr id="13" name="直接连接符 12"/>
            <p:cNvCxnSpPr/>
            <p:nvPr/>
          </p:nvCxnSpPr>
          <p:spPr>
            <a:xfrm>
              <a:off x="214688" y="659964"/>
              <a:ext cx="6326071" cy="0"/>
            </a:xfrm>
            <a:prstGeom prst="line">
              <a:avLst/>
            </a:prstGeom>
            <a:ln w="19050">
              <a:prstDash val="solid"/>
            </a:ln>
          </p:spPr>
          <p:style>
            <a:lnRef idx="1">
              <a:schemeClr val="accent4"/>
            </a:lnRef>
            <a:fillRef idx="0">
              <a:schemeClr val="accent4"/>
            </a:fillRef>
            <a:effectRef idx="0">
              <a:schemeClr val="accent4"/>
            </a:effectRef>
            <a:fontRef idx="minor">
              <a:schemeClr val="tx1"/>
            </a:fontRef>
          </p:style>
        </p:cxnSp>
      </p:grpSp>
      <p:sp>
        <p:nvSpPr>
          <p:cNvPr id="14" name="下箭头 13"/>
          <p:cNvSpPr/>
          <p:nvPr/>
        </p:nvSpPr>
        <p:spPr>
          <a:xfrm>
            <a:off x="5464330" y="683471"/>
            <a:ext cx="374836" cy="6198036"/>
          </a:xfrm>
          <a:prstGeom prst="downArrow">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5759887" y="2810876"/>
            <a:ext cx="4137349" cy="461665"/>
          </a:xfrm>
          <a:prstGeom prst="rect">
            <a:avLst/>
          </a:prstGeom>
          <a:solidFill>
            <a:schemeClr val="accent4">
              <a:lumMod val="60000"/>
              <a:lumOff val="40000"/>
            </a:schemeClr>
          </a:solidFill>
          <a:ln>
            <a:noFill/>
          </a:ln>
        </p:spPr>
        <p:txBody>
          <a:bodyPr wrap="square">
            <a:spAutoFit/>
          </a:bodyPr>
          <a:lstStyle/>
          <a:p>
            <a:r>
              <a:rPr lang="zh-CN" altLang="en-US" sz="2400" b="1">
                <a:solidFill>
                  <a:schemeClr val="accent1">
                    <a:lumMod val="50000"/>
                  </a:schemeClr>
                </a:solidFill>
                <a:latin typeface="华文仿宋" panose="02010600040101010101" pitchFamily="2" charset="-122"/>
                <a:ea typeface="华文仿宋" panose="02010600040101010101" pitchFamily="2" charset="-122"/>
                <a:cs typeface="+mn-ea"/>
              </a:rPr>
              <a:t>官纪严明，待遇优厚</a:t>
            </a:r>
            <a:endParaRPr lang="zh-CN" altLang="en-US" sz="2400" b="1">
              <a:solidFill>
                <a:schemeClr val="accent1">
                  <a:lumMod val="50000"/>
                </a:schemeClr>
              </a:solidFill>
              <a:latin typeface="华文仿宋" panose="02010600040101010101" pitchFamily="2" charset="-122"/>
              <a:ea typeface="华文仿宋" panose="02010600040101010101" pitchFamily="2" charset="-122"/>
            </a:endParaRPr>
          </a:p>
        </p:txBody>
      </p:sp>
      <p:sp>
        <p:nvSpPr>
          <p:cNvPr id="16" name="右箭头 15"/>
          <p:cNvSpPr/>
          <p:nvPr/>
        </p:nvSpPr>
        <p:spPr>
          <a:xfrm>
            <a:off x="5743796" y="3152215"/>
            <a:ext cx="4273126" cy="230833"/>
          </a:xfrm>
          <a:prstGeom prst="rightArrow">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7163141" y="815708"/>
            <a:ext cx="1669774" cy="523220"/>
          </a:xfrm>
          <a:prstGeom prst="rect">
            <a:avLst/>
          </a:prstGeom>
        </p:spPr>
        <p:txBody>
          <a:bodyPr wrap="square">
            <a:spAutoFit/>
          </a:bodyPr>
          <a:lstStyle/>
          <a:p>
            <a:r>
              <a:rPr lang="zh-CN" altLang="en-US" sz="2800" b="1">
                <a:solidFill>
                  <a:schemeClr val="bg1"/>
                </a:solidFill>
                <a:latin typeface="华文仿宋" panose="02010600040101010101" pitchFamily="2" charset="-122"/>
                <a:ea typeface="华文仿宋" panose="02010600040101010101" pitchFamily="2" charset="-122"/>
              </a:rPr>
              <a:t>其他特征</a:t>
            </a:r>
          </a:p>
        </p:txBody>
      </p:sp>
      <p:sp>
        <p:nvSpPr>
          <p:cNvPr id="22" name="矩形 21"/>
          <p:cNvSpPr/>
          <p:nvPr/>
        </p:nvSpPr>
        <p:spPr>
          <a:xfrm>
            <a:off x="2088952" y="815709"/>
            <a:ext cx="2339102" cy="523220"/>
          </a:xfrm>
          <a:prstGeom prst="rect">
            <a:avLst/>
          </a:prstGeom>
        </p:spPr>
        <p:txBody>
          <a:bodyPr wrap="none">
            <a:spAutoFit/>
          </a:bodyPr>
          <a:lstStyle/>
          <a:p>
            <a:r>
              <a:rPr lang="zh-CN" altLang="en-US" sz="2800" b="1">
                <a:solidFill>
                  <a:schemeClr val="bg1"/>
                </a:solidFill>
                <a:latin typeface="华文仿宋" panose="02010600040101010101" pitchFamily="2" charset="-122"/>
                <a:ea typeface="华文仿宋" panose="02010600040101010101" pitchFamily="2" charset="-122"/>
              </a:rPr>
              <a:t>三大主要特征</a:t>
            </a:r>
          </a:p>
        </p:txBody>
      </p:sp>
      <p:sp>
        <p:nvSpPr>
          <p:cNvPr id="23" name="矩形 22"/>
          <p:cNvSpPr/>
          <p:nvPr/>
        </p:nvSpPr>
        <p:spPr>
          <a:xfrm>
            <a:off x="1377372" y="1732879"/>
            <a:ext cx="4205329" cy="461665"/>
          </a:xfrm>
          <a:prstGeom prst="rect">
            <a:avLst/>
          </a:prstGeom>
          <a:solidFill>
            <a:schemeClr val="accent4">
              <a:lumMod val="60000"/>
              <a:lumOff val="40000"/>
            </a:schemeClr>
          </a:solidFill>
        </p:spPr>
        <p:txBody>
          <a:bodyPr wrap="square">
            <a:spAutoFit/>
          </a:bodyPr>
          <a:lstStyle/>
          <a:p>
            <a:r>
              <a:rPr lang="zh-CN" altLang="en-US" sz="2400" b="1" kern="0">
                <a:solidFill>
                  <a:schemeClr val="accent1">
                    <a:lumMod val="50000"/>
                  </a:schemeClr>
                </a:solidFill>
                <a:latin typeface="华文仿宋" panose="02010600040101010101" pitchFamily="2" charset="-122"/>
                <a:ea typeface="华文仿宋" panose="02010600040101010101" pitchFamily="2" charset="-122"/>
              </a:rPr>
              <a:t>特征一：公开考试和平等择优</a:t>
            </a:r>
          </a:p>
        </p:txBody>
      </p:sp>
      <p:sp>
        <p:nvSpPr>
          <p:cNvPr id="24" name="左箭头 23"/>
          <p:cNvSpPr/>
          <p:nvPr/>
        </p:nvSpPr>
        <p:spPr>
          <a:xfrm>
            <a:off x="1222309" y="2144771"/>
            <a:ext cx="4341423" cy="261257"/>
          </a:xfrm>
          <a:prstGeom prst="leftArrow">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左箭头 25"/>
          <p:cNvSpPr/>
          <p:nvPr/>
        </p:nvSpPr>
        <p:spPr>
          <a:xfrm>
            <a:off x="1222309" y="3444347"/>
            <a:ext cx="4311669" cy="261257"/>
          </a:xfrm>
          <a:prstGeom prst="leftArrow">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左箭头 27"/>
          <p:cNvSpPr/>
          <p:nvPr/>
        </p:nvSpPr>
        <p:spPr>
          <a:xfrm>
            <a:off x="1222309" y="4670805"/>
            <a:ext cx="4341423" cy="261257"/>
          </a:xfrm>
          <a:prstGeom prst="leftArrow">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a:off x="5759886" y="4851980"/>
            <a:ext cx="4137349" cy="461665"/>
          </a:xfrm>
          <a:prstGeom prst="rect">
            <a:avLst/>
          </a:prstGeom>
          <a:solidFill>
            <a:schemeClr val="accent4">
              <a:lumMod val="60000"/>
              <a:lumOff val="40000"/>
            </a:schemeClr>
          </a:solidFill>
          <a:ln>
            <a:noFill/>
          </a:ln>
        </p:spPr>
        <p:txBody>
          <a:bodyPr wrap="square">
            <a:spAutoFit/>
          </a:bodyPr>
          <a:lstStyle/>
          <a:p>
            <a:r>
              <a:rPr lang="zh-CN" altLang="en-US" sz="2400" b="1">
                <a:solidFill>
                  <a:schemeClr val="accent1">
                    <a:lumMod val="50000"/>
                  </a:schemeClr>
                </a:solidFill>
                <a:latin typeface="华文仿宋" panose="02010600040101010101" pitchFamily="2" charset="-122"/>
                <a:ea typeface="华文仿宋" panose="02010600040101010101" pitchFamily="2" charset="-122"/>
              </a:rPr>
              <a:t>走向专业，注重培训</a:t>
            </a:r>
          </a:p>
        </p:txBody>
      </p:sp>
      <p:sp>
        <p:nvSpPr>
          <p:cNvPr id="30" name="右箭头 29"/>
          <p:cNvSpPr/>
          <p:nvPr/>
        </p:nvSpPr>
        <p:spPr>
          <a:xfrm>
            <a:off x="5734464" y="5245326"/>
            <a:ext cx="4273126" cy="230833"/>
          </a:xfrm>
          <a:prstGeom prst="rightArrow">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p:cNvSpPr/>
          <p:nvPr/>
        </p:nvSpPr>
        <p:spPr>
          <a:xfrm>
            <a:off x="5743796" y="1475137"/>
            <a:ext cx="4153440" cy="646331"/>
          </a:xfrm>
          <a:prstGeom prst="rect">
            <a:avLst/>
          </a:prstGeom>
          <a:solidFill>
            <a:schemeClr val="accent4">
              <a:lumMod val="60000"/>
              <a:lumOff val="40000"/>
            </a:schemeClr>
          </a:solidFill>
          <a:ln>
            <a:noFill/>
          </a:ln>
        </p:spPr>
        <p:txBody>
          <a:bodyPr wrap="square">
            <a:spAutoFit/>
          </a:bodyPr>
          <a:lstStyle/>
          <a:p>
            <a:pPr algn="just">
              <a:lnSpc>
                <a:spcPct val="150000"/>
              </a:lnSpc>
              <a:spcAft>
                <a:spcPct val="0"/>
              </a:spcAft>
            </a:pPr>
            <a:r>
              <a:rPr lang="zh-CN" altLang="en-US" sz="2400" b="1" kern="100">
                <a:solidFill>
                  <a:schemeClr val="accent1">
                    <a:lumMod val="50000"/>
                  </a:schemeClr>
                </a:solidFill>
                <a:latin typeface="华文仿宋" panose="02010600040101010101" pitchFamily="2" charset="-122"/>
                <a:ea typeface="华文仿宋" panose="02010600040101010101" pitchFamily="2" charset="-122"/>
                <a:cs typeface="Times New Roman" panose="02020603050405020304"/>
              </a:rPr>
              <a:t>严格考核，赏罚分明</a:t>
            </a:r>
            <a:endParaRPr lang="zh-CN" altLang="zh-CN" sz="2400" b="1" kern="100">
              <a:solidFill>
                <a:schemeClr val="accent1">
                  <a:lumMod val="50000"/>
                </a:schemeClr>
              </a:solidFill>
              <a:latin typeface="华文仿宋" panose="02010600040101010101" pitchFamily="2" charset="-122"/>
              <a:ea typeface="华文仿宋" panose="02010600040101010101" pitchFamily="2" charset="-122"/>
              <a:cs typeface="Times New Roman" panose="02020603050405020304"/>
            </a:endParaRPr>
          </a:p>
        </p:txBody>
      </p:sp>
      <p:sp>
        <p:nvSpPr>
          <p:cNvPr id="32" name="右箭头 31"/>
          <p:cNvSpPr/>
          <p:nvPr/>
        </p:nvSpPr>
        <p:spPr>
          <a:xfrm>
            <a:off x="5762459" y="1996589"/>
            <a:ext cx="4273126" cy="230833"/>
          </a:xfrm>
          <a:prstGeom prst="rightArrow">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p:cNvSpPr/>
          <p:nvPr/>
        </p:nvSpPr>
        <p:spPr>
          <a:xfrm>
            <a:off x="5750556" y="3783052"/>
            <a:ext cx="4137349" cy="461665"/>
          </a:xfrm>
          <a:prstGeom prst="rect">
            <a:avLst/>
          </a:prstGeom>
          <a:solidFill>
            <a:schemeClr val="accent4">
              <a:lumMod val="60000"/>
              <a:lumOff val="40000"/>
            </a:schemeClr>
          </a:solidFill>
          <a:ln>
            <a:noFill/>
          </a:ln>
        </p:spPr>
        <p:txBody>
          <a:bodyPr wrap="square">
            <a:spAutoFit/>
          </a:bodyPr>
          <a:lstStyle/>
          <a:p>
            <a:r>
              <a:rPr lang="zh-CN" altLang="en-US" sz="2400" b="1">
                <a:solidFill>
                  <a:schemeClr val="accent1">
                    <a:lumMod val="50000"/>
                  </a:schemeClr>
                </a:solidFill>
                <a:latin typeface="华文仿宋" panose="02010600040101010101" pitchFamily="2" charset="-122"/>
                <a:ea typeface="华文仿宋" panose="02010600040101010101" pitchFamily="2" charset="-122"/>
              </a:rPr>
              <a:t>统一管理，科学分类</a:t>
            </a:r>
          </a:p>
        </p:txBody>
      </p:sp>
      <p:sp>
        <p:nvSpPr>
          <p:cNvPr id="34" name="右箭头 33"/>
          <p:cNvSpPr/>
          <p:nvPr/>
        </p:nvSpPr>
        <p:spPr>
          <a:xfrm>
            <a:off x="5759887" y="4180230"/>
            <a:ext cx="4273126" cy="230833"/>
          </a:xfrm>
          <a:prstGeom prst="rightArrow">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a:off x="1386701" y="3036800"/>
            <a:ext cx="4205329" cy="461665"/>
          </a:xfrm>
          <a:prstGeom prst="rect">
            <a:avLst/>
          </a:prstGeom>
          <a:solidFill>
            <a:schemeClr val="accent4">
              <a:lumMod val="60000"/>
              <a:lumOff val="40000"/>
            </a:schemeClr>
          </a:solidFill>
        </p:spPr>
        <p:txBody>
          <a:bodyPr wrap="square">
            <a:spAutoFit/>
          </a:bodyPr>
          <a:lstStyle/>
          <a:p>
            <a:r>
              <a:rPr lang="zh-CN" altLang="en-US" sz="2400" b="1" kern="0">
                <a:solidFill>
                  <a:schemeClr val="accent1">
                    <a:lumMod val="50000"/>
                  </a:schemeClr>
                </a:solidFill>
                <a:latin typeface="华文仿宋" panose="02010600040101010101" pitchFamily="2" charset="-122"/>
                <a:ea typeface="华文仿宋" panose="02010600040101010101" pitchFamily="2" charset="-122"/>
              </a:rPr>
              <a:t>特征二：政治中立和工作隐名</a:t>
            </a:r>
          </a:p>
        </p:txBody>
      </p:sp>
      <p:sp>
        <p:nvSpPr>
          <p:cNvPr id="36" name="矩形 35"/>
          <p:cNvSpPr/>
          <p:nvPr/>
        </p:nvSpPr>
        <p:spPr>
          <a:xfrm>
            <a:off x="1393552" y="4261210"/>
            <a:ext cx="4205329" cy="461665"/>
          </a:xfrm>
          <a:prstGeom prst="rect">
            <a:avLst/>
          </a:prstGeom>
          <a:solidFill>
            <a:schemeClr val="accent4">
              <a:lumMod val="60000"/>
              <a:lumOff val="40000"/>
            </a:schemeClr>
          </a:solidFill>
        </p:spPr>
        <p:txBody>
          <a:bodyPr wrap="square">
            <a:spAutoFit/>
          </a:bodyPr>
          <a:lstStyle/>
          <a:p>
            <a:r>
              <a:rPr lang="zh-CN" altLang="en-US" sz="2400" b="1" kern="0">
                <a:solidFill>
                  <a:schemeClr val="accent1">
                    <a:lumMod val="50000"/>
                  </a:schemeClr>
                </a:solidFill>
                <a:latin typeface="华文仿宋" panose="02010600040101010101" pitchFamily="2" charset="-122"/>
                <a:ea typeface="华文仿宋" panose="02010600040101010101" pitchFamily="2" charset="-122"/>
              </a:rPr>
              <a:t>特征三：职务常任和论功晋升</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2" presetClass="entr" presetSubtype="4" fill="hold" grpId="4" nodeType="clickEffect">
                                  <p:stCondLst>
                                    <p:cond delay="0"/>
                                  </p:stCondLst>
                                  <p:childTnLst>
                                    <p:set>
                                      <p:cBhvr>
                                        <p:cTn id="12" dur="1" fill="hold">
                                          <p:stCondLst>
                                            <p:cond delay="0"/>
                                          </p:stCondLst>
                                        </p:cTn>
                                        <p:tgtEl>
                                          <p:spTgt spid="22"/>
                                        </p:tgtEl>
                                        <p:attrNameLst>
                                          <p:attrName>style.visibility</p:attrName>
                                        </p:attrNameLst>
                                      </p:cBhvr>
                                      <p:to>
                                        <p:strVal val="visible"/>
                                      </p:to>
                                    </p:set>
                                    <p:anim calcmode="lin" valueType="num">
                                      <p:cBhvr additive="base">
                                        <p:cTn id="13" dur="500" fill="hold"/>
                                        <p:tgtEl>
                                          <p:spTgt spid="22"/>
                                        </p:tgtEl>
                                        <p:attrNameLst>
                                          <p:attrName>ppt_x</p:attrName>
                                        </p:attrNameLst>
                                      </p:cBhvr>
                                      <p:tavLst>
                                        <p:tav tm="0">
                                          <p:val>
                                            <p:strVal val="#ppt_x"/>
                                          </p:val>
                                        </p:tav>
                                        <p:tav tm="100000">
                                          <p:val>
                                            <p:strVal val="#ppt_x"/>
                                          </p:val>
                                        </p:tav>
                                      </p:tavLst>
                                    </p:anim>
                                    <p:anim calcmode="lin" valueType="num">
                                      <p:cBhvr additive="base">
                                        <p:cTn id="14" dur="500" fill="hold"/>
                                        <p:tgtEl>
                                          <p:spTgt spid="22"/>
                                        </p:tgtEl>
                                        <p:attrNameLst>
                                          <p:attrName>ppt_y</p:attrName>
                                        </p:attrNameLst>
                                      </p:cBhvr>
                                      <p:tavLst>
                                        <p:tav tm="0">
                                          <p:val>
                                            <p:strVal val="1+#ppt_h/2"/>
                                          </p:val>
                                        </p:tav>
                                        <p:tav tm="100000">
                                          <p:val>
                                            <p:strVal val="#ppt_y"/>
                                          </p:val>
                                        </p:tav>
                                      </p:tavLst>
                                    </p:anim>
                                  </p:childTnLst>
                                </p:cTn>
                              </p:par>
                              <p:par>
                                <p:cTn id="15" presetID="2" presetClass="entr" presetSubtype="4" fill="hold" grpId="3" nodeType="withEffect">
                                  <p:stCondLst>
                                    <p:cond delay="0"/>
                                  </p:stCondLst>
                                  <p:childTnLst>
                                    <p:set>
                                      <p:cBhvr>
                                        <p:cTn id="16" dur="1" fill="hold">
                                          <p:stCondLst>
                                            <p:cond delay="0"/>
                                          </p:stCondLst>
                                        </p:cTn>
                                        <p:tgtEl>
                                          <p:spTgt spid="20"/>
                                        </p:tgtEl>
                                        <p:attrNameLst>
                                          <p:attrName>style.visibility</p:attrName>
                                        </p:attrNameLst>
                                      </p:cBhvr>
                                      <p:to>
                                        <p:strVal val="visible"/>
                                      </p:to>
                                    </p:set>
                                    <p:anim calcmode="lin" valueType="num">
                                      <p:cBhvr additive="base">
                                        <p:cTn id="17" dur="500" fill="hold"/>
                                        <p:tgtEl>
                                          <p:spTgt spid="20"/>
                                        </p:tgtEl>
                                        <p:attrNameLst>
                                          <p:attrName>ppt_x</p:attrName>
                                        </p:attrNameLst>
                                      </p:cBhvr>
                                      <p:tavLst>
                                        <p:tav tm="0">
                                          <p:val>
                                            <p:strVal val="#ppt_x"/>
                                          </p:val>
                                        </p:tav>
                                        <p:tav tm="100000">
                                          <p:val>
                                            <p:strVal val="#ppt_x"/>
                                          </p:val>
                                        </p:tav>
                                      </p:tavLst>
                                    </p:anim>
                                    <p:anim calcmode="lin" valueType="num">
                                      <p:cBhvr additive="base">
                                        <p:cTn id="18"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19" fill="hold" nodeType="clickPar">
                      <p:stCondLst>
                        <p:cond delay="indefinite"/>
                      </p:stCondLst>
                      <p:childTnLst>
                        <p:par>
                          <p:cTn id="20" fill="hold" nodeType="withGroup">
                            <p:stCondLst>
                              <p:cond delay="indefinite"/>
                            </p:stCondLst>
                          </p:cTn>
                        </p:par>
                        <p:par>
                          <p:cTn id="21" fill="hold" nodeType="afterGroup">
                            <p:stCondLst>
                              <p:cond delay="0"/>
                            </p:stCondLst>
                            <p:childTnLst>
                              <p:par>
                                <p:cTn id="22" presetID="2" presetClass="entr" presetSubtype="4" fill="hold" grpId="6" nodeType="clickEffect">
                                  <p:stCondLst>
                                    <p:cond delay="0"/>
                                  </p:stCondLst>
                                  <p:childTnLst>
                                    <p:set>
                                      <p:cBhvr>
                                        <p:cTn id="23" dur="1" fill="hold">
                                          <p:stCondLst>
                                            <p:cond delay="0"/>
                                          </p:stCondLst>
                                        </p:cTn>
                                        <p:tgtEl>
                                          <p:spTgt spid="24"/>
                                        </p:tgtEl>
                                        <p:attrNameLst>
                                          <p:attrName>style.visibility</p:attrName>
                                        </p:attrNameLst>
                                      </p:cBhvr>
                                      <p:to>
                                        <p:strVal val="visible"/>
                                      </p:to>
                                    </p:set>
                                    <p:anim calcmode="lin" valueType="num">
                                      <p:cBhvr additive="base">
                                        <p:cTn id="24" dur="500" fill="hold"/>
                                        <p:tgtEl>
                                          <p:spTgt spid="24"/>
                                        </p:tgtEl>
                                        <p:attrNameLst>
                                          <p:attrName>ppt_x</p:attrName>
                                        </p:attrNameLst>
                                      </p:cBhvr>
                                      <p:tavLst>
                                        <p:tav tm="0">
                                          <p:val>
                                            <p:strVal val="#ppt_x"/>
                                          </p:val>
                                        </p:tav>
                                        <p:tav tm="100000">
                                          <p:val>
                                            <p:strVal val="#ppt_x"/>
                                          </p:val>
                                        </p:tav>
                                      </p:tavLst>
                                    </p:anim>
                                    <p:anim calcmode="lin" valueType="num">
                                      <p:cBhvr additive="base">
                                        <p:cTn id="25" dur="500" fill="hold"/>
                                        <p:tgtEl>
                                          <p:spTgt spid="24"/>
                                        </p:tgtEl>
                                        <p:attrNameLst>
                                          <p:attrName>ppt_y</p:attrName>
                                        </p:attrNameLst>
                                      </p:cBhvr>
                                      <p:tavLst>
                                        <p:tav tm="0">
                                          <p:val>
                                            <p:strVal val="1+#ppt_h/2"/>
                                          </p:val>
                                        </p:tav>
                                        <p:tav tm="100000">
                                          <p:val>
                                            <p:strVal val="#ppt_y"/>
                                          </p:val>
                                        </p:tav>
                                      </p:tavLst>
                                    </p:anim>
                                  </p:childTnLst>
                                </p:cTn>
                              </p:par>
                              <p:par>
                                <p:cTn id="26" presetID="2" presetClass="entr" presetSubtype="4" fill="hold" grpId="5" nodeType="withEffect">
                                  <p:stCondLst>
                                    <p:cond delay="0"/>
                                  </p:stCondLst>
                                  <p:childTnLst>
                                    <p:set>
                                      <p:cBhvr>
                                        <p:cTn id="27" dur="1" fill="hold">
                                          <p:stCondLst>
                                            <p:cond delay="0"/>
                                          </p:stCondLst>
                                        </p:cTn>
                                        <p:tgtEl>
                                          <p:spTgt spid="23"/>
                                        </p:tgtEl>
                                        <p:attrNameLst>
                                          <p:attrName>style.visibility</p:attrName>
                                        </p:attrNameLst>
                                      </p:cBhvr>
                                      <p:to>
                                        <p:strVal val="visible"/>
                                      </p:to>
                                    </p:set>
                                    <p:anim calcmode="lin" valueType="num">
                                      <p:cBhvr additive="base">
                                        <p:cTn id="28" dur="500" fill="hold"/>
                                        <p:tgtEl>
                                          <p:spTgt spid="23"/>
                                        </p:tgtEl>
                                        <p:attrNameLst>
                                          <p:attrName>ppt_x</p:attrName>
                                        </p:attrNameLst>
                                      </p:cBhvr>
                                      <p:tavLst>
                                        <p:tav tm="0">
                                          <p:val>
                                            <p:strVal val="#ppt_x"/>
                                          </p:val>
                                        </p:tav>
                                        <p:tav tm="100000">
                                          <p:val>
                                            <p:strVal val="#ppt_x"/>
                                          </p:val>
                                        </p:tav>
                                      </p:tavLst>
                                    </p:anim>
                                    <p:anim calcmode="lin" valueType="num">
                                      <p:cBhvr additive="base">
                                        <p:cTn id="29"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30" fill="hold" nodeType="clickPar">
                      <p:stCondLst>
                        <p:cond delay="indefinite"/>
                      </p:stCondLst>
                      <p:childTnLst>
                        <p:par>
                          <p:cTn id="31" fill="hold" nodeType="withGroup">
                            <p:stCondLst>
                              <p:cond delay="indefinite"/>
                            </p:stCondLst>
                          </p:cTn>
                        </p:par>
                        <p:par>
                          <p:cTn id="32" fill="hold" nodeType="afterGroup">
                            <p:stCondLst>
                              <p:cond delay="0"/>
                            </p:stCondLst>
                            <p:childTnLst>
                              <p:par>
                                <p:cTn id="33" presetID="2" presetClass="entr" presetSubtype="4" fill="hold" grpId="15" nodeType="clickEffect">
                                  <p:stCondLst>
                                    <p:cond delay="0"/>
                                  </p:stCondLst>
                                  <p:childTnLst>
                                    <p:set>
                                      <p:cBhvr>
                                        <p:cTn id="34" dur="1" fill="hold">
                                          <p:stCondLst>
                                            <p:cond delay="0"/>
                                          </p:stCondLst>
                                        </p:cTn>
                                        <p:tgtEl>
                                          <p:spTgt spid="35"/>
                                        </p:tgtEl>
                                        <p:attrNameLst>
                                          <p:attrName>style.visibility</p:attrName>
                                        </p:attrNameLst>
                                      </p:cBhvr>
                                      <p:to>
                                        <p:strVal val="visible"/>
                                      </p:to>
                                    </p:set>
                                    <p:anim calcmode="lin" valueType="num">
                                      <p:cBhvr additive="base">
                                        <p:cTn id="35" dur="500" fill="hold"/>
                                        <p:tgtEl>
                                          <p:spTgt spid="35"/>
                                        </p:tgtEl>
                                        <p:attrNameLst>
                                          <p:attrName>ppt_x</p:attrName>
                                        </p:attrNameLst>
                                      </p:cBhvr>
                                      <p:tavLst>
                                        <p:tav tm="0">
                                          <p:val>
                                            <p:strVal val="#ppt_x"/>
                                          </p:val>
                                        </p:tav>
                                        <p:tav tm="100000">
                                          <p:val>
                                            <p:strVal val="#ppt_x"/>
                                          </p:val>
                                        </p:tav>
                                      </p:tavLst>
                                    </p:anim>
                                    <p:anim calcmode="lin" valueType="num">
                                      <p:cBhvr additive="base">
                                        <p:cTn id="36" dur="500" fill="hold"/>
                                        <p:tgtEl>
                                          <p:spTgt spid="35"/>
                                        </p:tgtEl>
                                        <p:attrNameLst>
                                          <p:attrName>ppt_y</p:attrName>
                                        </p:attrNameLst>
                                      </p:cBhvr>
                                      <p:tavLst>
                                        <p:tav tm="0">
                                          <p:val>
                                            <p:strVal val="1+#ppt_h/2"/>
                                          </p:val>
                                        </p:tav>
                                        <p:tav tm="100000">
                                          <p:val>
                                            <p:strVal val="#ppt_y"/>
                                          </p:val>
                                        </p:tav>
                                      </p:tavLst>
                                    </p:anim>
                                  </p:childTnLst>
                                </p:cTn>
                              </p:par>
                              <p:par>
                                <p:cTn id="37" presetID="2" presetClass="entr" presetSubtype="4" fill="hold" grpId="7" nodeType="withEffect">
                                  <p:stCondLst>
                                    <p:cond delay="0"/>
                                  </p:stCondLst>
                                  <p:childTnLst>
                                    <p:set>
                                      <p:cBhvr>
                                        <p:cTn id="38" dur="1" fill="hold">
                                          <p:stCondLst>
                                            <p:cond delay="0"/>
                                          </p:stCondLst>
                                        </p:cTn>
                                        <p:tgtEl>
                                          <p:spTgt spid="26"/>
                                        </p:tgtEl>
                                        <p:attrNameLst>
                                          <p:attrName>style.visibility</p:attrName>
                                        </p:attrNameLst>
                                      </p:cBhvr>
                                      <p:to>
                                        <p:strVal val="visible"/>
                                      </p:to>
                                    </p:set>
                                    <p:anim calcmode="lin" valueType="num">
                                      <p:cBhvr additive="base">
                                        <p:cTn id="39" dur="500" fill="hold"/>
                                        <p:tgtEl>
                                          <p:spTgt spid="26"/>
                                        </p:tgtEl>
                                        <p:attrNameLst>
                                          <p:attrName>ppt_x</p:attrName>
                                        </p:attrNameLst>
                                      </p:cBhvr>
                                      <p:tavLst>
                                        <p:tav tm="0">
                                          <p:val>
                                            <p:strVal val="#ppt_x"/>
                                          </p:val>
                                        </p:tav>
                                        <p:tav tm="100000">
                                          <p:val>
                                            <p:strVal val="#ppt_x"/>
                                          </p:val>
                                        </p:tav>
                                      </p:tavLst>
                                    </p:anim>
                                    <p:anim calcmode="lin" valueType="num">
                                      <p:cBhvr additive="base">
                                        <p:cTn id="40"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41" fill="hold" nodeType="clickPar">
                      <p:stCondLst>
                        <p:cond delay="indefinite"/>
                      </p:stCondLst>
                      <p:childTnLst>
                        <p:par>
                          <p:cTn id="42" fill="hold" nodeType="withGroup">
                            <p:stCondLst>
                              <p:cond delay="indefinite"/>
                            </p:stCondLst>
                          </p:cTn>
                        </p:par>
                        <p:par>
                          <p:cTn id="43" fill="hold" nodeType="afterGroup">
                            <p:stCondLst>
                              <p:cond delay="0"/>
                            </p:stCondLst>
                            <p:childTnLst>
                              <p:par>
                                <p:cTn id="44" presetID="2" presetClass="entr" presetSubtype="4" fill="hold" grpId="16" nodeType="clickEffect">
                                  <p:stCondLst>
                                    <p:cond delay="0"/>
                                  </p:stCondLst>
                                  <p:childTnLst>
                                    <p:set>
                                      <p:cBhvr>
                                        <p:cTn id="45" dur="1" fill="hold">
                                          <p:stCondLst>
                                            <p:cond delay="0"/>
                                          </p:stCondLst>
                                        </p:cTn>
                                        <p:tgtEl>
                                          <p:spTgt spid="36"/>
                                        </p:tgtEl>
                                        <p:attrNameLst>
                                          <p:attrName>style.visibility</p:attrName>
                                        </p:attrNameLst>
                                      </p:cBhvr>
                                      <p:to>
                                        <p:strVal val="visible"/>
                                      </p:to>
                                    </p:set>
                                    <p:anim calcmode="lin" valueType="num">
                                      <p:cBhvr additive="base">
                                        <p:cTn id="46" dur="500" fill="hold"/>
                                        <p:tgtEl>
                                          <p:spTgt spid="36"/>
                                        </p:tgtEl>
                                        <p:attrNameLst>
                                          <p:attrName>ppt_x</p:attrName>
                                        </p:attrNameLst>
                                      </p:cBhvr>
                                      <p:tavLst>
                                        <p:tav tm="0">
                                          <p:val>
                                            <p:strVal val="#ppt_x"/>
                                          </p:val>
                                        </p:tav>
                                        <p:tav tm="100000">
                                          <p:val>
                                            <p:strVal val="#ppt_x"/>
                                          </p:val>
                                        </p:tav>
                                      </p:tavLst>
                                    </p:anim>
                                    <p:anim calcmode="lin" valueType="num">
                                      <p:cBhvr additive="base">
                                        <p:cTn id="47" dur="500" fill="hold"/>
                                        <p:tgtEl>
                                          <p:spTgt spid="36"/>
                                        </p:tgtEl>
                                        <p:attrNameLst>
                                          <p:attrName>ppt_y</p:attrName>
                                        </p:attrNameLst>
                                      </p:cBhvr>
                                      <p:tavLst>
                                        <p:tav tm="0">
                                          <p:val>
                                            <p:strVal val="1+#ppt_h/2"/>
                                          </p:val>
                                        </p:tav>
                                        <p:tav tm="100000">
                                          <p:val>
                                            <p:strVal val="#ppt_y"/>
                                          </p:val>
                                        </p:tav>
                                      </p:tavLst>
                                    </p:anim>
                                  </p:childTnLst>
                                </p:cTn>
                              </p:par>
                              <p:par>
                                <p:cTn id="48" presetID="2" presetClass="entr" presetSubtype="4" fill="hold" grpId="8" nodeType="withEffect">
                                  <p:stCondLst>
                                    <p:cond delay="0"/>
                                  </p:stCondLst>
                                  <p:childTnLst>
                                    <p:set>
                                      <p:cBhvr>
                                        <p:cTn id="49" dur="1" fill="hold">
                                          <p:stCondLst>
                                            <p:cond delay="0"/>
                                          </p:stCondLst>
                                        </p:cTn>
                                        <p:tgtEl>
                                          <p:spTgt spid="28"/>
                                        </p:tgtEl>
                                        <p:attrNameLst>
                                          <p:attrName>style.visibility</p:attrName>
                                        </p:attrNameLst>
                                      </p:cBhvr>
                                      <p:to>
                                        <p:strVal val="visible"/>
                                      </p:to>
                                    </p:set>
                                    <p:anim calcmode="lin" valueType="num">
                                      <p:cBhvr additive="base">
                                        <p:cTn id="50" dur="500" fill="hold"/>
                                        <p:tgtEl>
                                          <p:spTgt spid="28"/>
                                        </p:tgtEl>
                                        <p:attrNameLst>
                                          <p:attrName>ppt_x</p:attrName>
                                        </p:attrNameLst>
                                      </p:cBhvr>
                                      <p:tavLst>
                                        <p:tav tm="0">
                                          <p:val>
                                            <p:strVal val="#ppt_x"/>
                                          </p:val>
                                        </p:tav>
                                        <p:tav tm="100000">
                                          <p:val>
                                            <p:strVal val="#ppt_x"/>
                                          </p:val>
                                        </p:tav>
                                      </p:tavLst>
                                    </p:anim>
                                    <p:anim calcmode="lin" valueType="num">
                                      <p:cBhvr additive="base">
                                        <p:cTn id="51"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par>
                    <p:cTn id="52" fill="hold" nodeType="clickPar">
                      <p:stCondLst>
                        <p:cond delay="indefinite"/>
                      </p:stCondLst>
                      <p:childTnLst>
                        <p:par>
                          <p:cTn id="53" fill="hold" nodeType="withGroup">
                            <p:stCondLst>
                              <p:cond delay="indefinite"/>
                            </p:stCondLst>
                          </p:cTn>
                        </p:par>
                        <p:par>
                          <p:cTn id="54" fill="hold" nodeType="afterGroup">
                            <p:stCondLst>
                              <p:cond delay="0"/>
                            </p:stCondLst>
                            <p:childTnLst>
                              <p:par>
                                <p:cTn id="55" presetID="2" presetClass="entr" presetSubtype="4" fill="hold" grpId="11" nodeType="clickEffect">
                                  <p:stCondLst>
                                    <p:cond delay="0"/>
                                  </p:stCondLst>
                                  <p:childTnLst>
                                    <p:set>
                                      <p:cBhvr>
                                        <p:cTn id="56" dur="1" fill="hold">
                                          <p:stCondLst>
                                            <p:cond delay="0"/>
                                          </p:stCondLst>
                                        </p:cTn>
                                        <p:tgtEl>
                                          <p:spTgt spid="31"/>
                                        </p:tgtEl>
                                        <p:attrNameLst>
                                          <p:attrName>style.visibility</p:attrName>
                                        </p:attrNameLst>
                                      </p:cBhvr>
                                      <p:to>
                                        <p:strVal val="visible"/>
                                      </p:to>
                                    </p:set>
                                    <p:anim calcmode="lin" valueType="num">
                                      <p:cBhvr additive="base">
                                        <p:cTn id="57" dur="500" fill="hold"/>
                                        <p:tgtEl>
                                          <p:spTgt spid="31"/>
                                        </p:tgtEl>
                                        <p:attrNameLst>
                                          <p:attrName>ppt_x</p:attrName>
                                        </p:attrNameLst>
                                      </p:cBhvr>
                                      <p:tavLst>
                                        <p:tav tm="0">
                                          <p:val>
                                            <p:strVal val="#ppt_x"/>
                                          </p:val>
                                        </p:tav>
                                        <p:tav tm="100000">
                                          <p:val>
                                            <p:strVal val="#ppt_x"/>
                                          </p:val>
                                        </p:tav>
                                      </p:tavLst>
                                    </p:anim>
                                    <p:anim calcmode="lin" valueType="num">
                                      <p:cBhvr additive="base">
                                        <p:cTn id="58" dur="500" fill="hold"/>
                                        <p:tgtEl>
                                          <p:spTgt spid="31"/>
                                        </p:tgtEl>
                                        <p:attrNameLst>
                                          <p:attrName>ppt_y</p:attrName>
                                        </p:attrNameLst>
                                      </p:cBhvr>
                                      <p:tavLst>
                                        <p:tav tm="0">
                                          <p:val>
                                            <p:strVal val="1+#ppt_h/2"/>
                                          </p:val>
                                        </p:tav>
                                        <p:tav tm="100000">
                                          <p:val>
                                            <p:strVal val="#ppt_y"/>
                                          </p:val>
                                        </p:tav>
                                      </p:tavLst>
                                    </p:anim>
                                  </p:childTnLst>
                                </p:cTn>
                              </p:par>
                              <p:par>
                                <p:cTn id="59" presetID="2" presetClass="entr" presetSubtype="4" fill="hold" grpId="12" nodeType="withEffect">
                                  <p:stCondLst>
                                    <p:cond delay="0"/>
                                  </p:stCondLst>
                                  <p:childTnLst>
                                    <p:set>
                                      <p:cBhvr>
                                        <p:cTn id="60" dur="1" fill="hold">
                                          <p:stCondLst>
                                            <p:cond delay="0"/>
                                          </p:stCondLst>
                                        </p:cTn>
                                        <p:tgtEl>
                                          <p:spTgt spid="32"/>
                                        </p:tgtEl>
                                        <p:attrNameLst>
                                          <p:attrName>style.visibility</p:attrName>
                                        </p:attrNameLst>
                                      </p:cBhvr>
                                      <p:to>
                                        <p:strVal val="visible"/>
                                      </p:to>
                                    </p:set>
                                    <p:anim calcmode="lin" valueType="num">
                                      <p:cBhvr additive="base">
                                        <p:cTn id="61" dur="500" fill="hold"/>
                                        <p:tgtEl>
                                          <p:spTgt spid="32"/>
                                        </p:tgtEl>
                                        <p:attrNameLst>
                                          <p:attrName>ppt_x</p:attrName>
                                        </p:attrNameLst>
                                      </p:cBhvr>
                                      <p:tavLst>
                                        <p:tav tm="0">
                                          <p:val>
                                            <p:strVal val="#ppt_x"/>
                                          </p:val>
                                        </p:tav>
                                        <p:tav tm="100000">
                                          <p:val>
                                            <p:strVal val="#ppt_x"/>
                                          </p:val>
                                        </p:tav>
                                      </p:tavLst>
                                    </p:anim>
                                    <p:anim calcmode="lin" valueType="num">
                                      <p:cBhvr additive="base">
                                        <p:cTn id="62"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par>
                    <p:cTn id="63" fill="hold" nodeType="clickPar">
                      <p:stCondLst>
                        <p:cond delay="indefinite"/>
                      </p:stCondLst>
                      <p:childTnLst>
                        <p:par>
                          <p:cTn id="64" fill="hold" nodeType="withGroup">
                            <p:stCondLst>
                              <p:cond delay="indefinite"/>
                            </p:stCondLst>
                          </p:cTn>
                        </p:par>
                        <p:par>
                          <p:cTn id="65" fill="hold" nodeType="afterGroup">
                            <p:stCondLst>
                              <p:cond delay="0"/>
                            </p:stCondLst>
                            <p:childTnLst>
                              <p:par>
                                <p:cTn id="66" presetID="2" presetClass="entr" presetSubtype="4" fill="hold" grpId="1" nodeType="clickEffect">
                                  <p:stCondLst>
                                    <p:cond delay="0"/>
                                  </p:stCondLst>
                                  <p:childTnLst>
                                    <p:set>
                                      <p:cBhvr>
                                        <p:cTn id="67" dur="1" fill="hold">
                                          <p:stCondLst>
                                            <p:cond delay="0"/>
                                          </p:stCondLst>
                                        </p:cTn>
                                        <p:tgtEl>
                                          <p:spTgt spid="15"/>
                                        </p:tgtEl>
                                        <p:attrNameLst>
                                          <p:attrName>style.visibility</p:attrName>
                                        </p:attrNameLst>
                                      </p:cBhvr>
                                      <p:to>
                                        <p:strVal val="visible"/>
                                      </p:to>
                                    </p:set>
                                    <p:anim calcmode="lin" valueType="num">
                                      <p:cBhvr additive="base">
                                        <p:cTn id="68" dur="500" fill="hold"/>
                                        <p:tgtEl>
                                          <p:spTgt spid="15"/>
                                        </p:tgtEl>
                                        <p:attrNameLst>
                                          <p:attrName>ppt_x</p:attrName>
                                        </p:attrNameLst>
                                      </p:cBhvr>
                                      <p:tavLst>
                                        <p:tav tm="0">
                                          <p:val>
                                            <p:strVal val="#ppt_x"/>
                                          </p:val>
                                        </p:tav>
                                        <p:tav tm="100000">
                                          <p:val>
                                            <p:strVal val="#ppt_x"/>
                                          </p:val>
                                        </p:tav>
                                      </p:tavLst>
                                    </p:anim>
                                    <p:anim calcmode="lin" valueType="num">
                                      <p:cBhvr additive="base">
                                        <p:cTn id="69" dur="500" fill="hold"/>
                                        <p:tgtEl>
                                          <p:spTgt spid="15"/>
                                        </p:tgtEl>
                                        <p:attrNameLst>
                                          <p:attrName>ppt_y</p:attrName>
                                        </p:attrNameLst>
                                      </p:cBhvr>
                                      <p:tavLst>
                                        <p:tav tm="0">
                                          <p:val>
                                            <p:strVal val="1+#ppt_h/2"/>
                                          </p:val>
                                        </p:tav>
                                        <p:tav tm="100000">
                                          <p:val>
                                            <p:strVal val="#ppt_y"/>
                                          </p:val>
                                        </p:tav>
                                      </p:tavLst>
                                    </p:anim>
                                  </p:childTnLst>
                                </p:cTn>
                              </p:par>
                              <p:par>
                                <p:cTn id="70" presetID="2" presetClass="entr" presetSubtype="4" fill="hold" grpId="2" nodeType="withEffect">
                                  <p:stCondLst>
                                    <p:cond delay="0"/>
                                  </p:stCondLst>
                                  <p:childTnLst>
                                    <p:set>
                                      <p:cBhvr>
                                        <p:cTn id="71" dur="1" fill="hold">
                                          <p:stCondLst>
                                            <p:cond delay="0"/>
                                          </p:stCondLst>
                                        </p:cTn>
                                        <p:tgtEl>
                                          <p:spTgt spid="16"/>
                                        </p:tgtEl>
                                        <p:attrNameLst>
                                          <p:attrName>style.visibility</p:attrName>
                                        </p:attrNameLst>
                                      </p:cBhvr>
                                      <p:to>
                                        <p:strVal val="visible"/>
                                      </p:to>
                                    </p:set>
                                    <p:anim calcmode="lin" valueType="num">
                                      <p:cBhvr additive="base">
                                        <p:cTn id="72" dur="500" fill="hold"/>
                                        <p:tgtEl>
                                          <p:spTgt spid="16"/>
                                        </p:tgtEl>
                                        <p:attrNameLst>
                                          <p:attrName>ppt_x</p:attrName>
                                        </p:attrNameLst>
                                      </p:cBhvr>
                                      <p:tavLst>
                                        <p:tav tm="0">
                                          <p:val>
                                            <p:strVal val="#ppt_x"/>
                                          </p:val>
                                        </p:tav>
                                        <p:tav tm="100000">
                                          <p:val>
                                            <p:strVal val="#ppt_x"/>
                                          </p:val>
                                        </p:tav>
                                      </p:tavLst>
                                    </p:anim>
                                    <p:anim calcmode="lin" valueType="num">
                                      <p:cBhvr additive="base">
                                        <p:cTn id="73"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74" fill="hold" nodeType="clickPar">
                      <p:stCondLst>
                        <p:cond delay="indefinite"/>
                      </p:stCondLst>
                      <p:childTnLst>
                        <p:par>
                          <p:cTn id="75" fill="hold" nodeType="withGroup">
                            <p:stCondLst>
                              <p:cond delay="indefinite"/>
                            </p:stCondLst>
                          </p:cTn>
                        </p:par>
                        <p:par>
                          <p:cTn id="76" fill="hold" nodeType="afterGroup">
                            <p:stCondLst>
                              <p:cond delay="0"/>
                            </p:stCondLst>
                            <p:childTnLst>
                              <p:par>
                                <p:cTn id="77" presetID="2" presetClass="entr" presetSubtype="4" fill="hold" grpId="13" nodeType="clickEffect">
                                  <p:stCondLst>
                                    <p:cond delay="0"/>
                                  </p:stCondLst>
                                  <p:childTnLst>
                                    <p:set>
                                      <p:cBhvr>
                                        <p:cTn id="78" dur="1" fill="hold">
                                          <p:stCondLst>
                                            <p:cond delay="0"/>
                                          </p:stCondLst>
                                        </p:cTn>
                                        <p:tgtEl>
                                          <p:spTgt spid="33"/>
                                        </p:tgtEl>
                                        <p:attrNameLst>
                                          <p:attrName>style.visibility</p:attrName>
                                        </p:attrNameLst>
                                      </p:cBhvr>
                                      <p:to>
                                        <p:strVal val="visible"/>
                                      </p:to>
                                    </p:set>
                                    <p:anim calcmode="lin" valueType="num">
                                      <p:cBhvr additive="base">
                                        <p:cTn id="79" dur="500" fill="hold"/>
                                        <p:tgtEl>
                                          <p:spTgt spid="33"/>
                                        </p:tgtEl>
                                        <p:attrNameLst>
                                          <p:attrName>ppt_x</p:attrName>
                                        </p:attrNameLst>
                                      </p:cBhvr>
                                      <p:tavLst>
                                        <p:tav tm="0">
                                          <p:val>
                                            <p:strVal val="#ppt_x"/>
                                          </p:val>
                                        </p:tav>
                                        <p:tav tm="100000">
                                          <p:val>
                                            <p:strVal val="#ppt_x"/>
                                          </p:val>
                                        </p:tav>
                                      </p:tavLst>
                                    </p:anim>
                                    <p:anim calcmode="lin" valueType="num">
                                      <p:cBhvr additive="base">
                                        <p:cTn id="80" dur="500" fill="hold"/>
                                        <p:tgtEl>
                                          <p:spTgt spid="33"/>
                                        </p:tgtEl>
                                        <p:attrNameLst>
                                          <p:attrName>ppt_y</p:attrName>
                                        </p:attrNameLst>
                                      </p:cBhvr>
                                      <p:tavLst>
                                        <p:tav tm="0">
                                          <p:val>
                                            <p:strVal val="1+#ppt_h/2"/>
                                          </p:val>
                                        </p:tav>
                                        <p:tav tm="100000">
                                          <p:val>
                                            <p:strVal val="#ppt_y"/>
                                          </p:val>
                                        </p:tav>
                                      </p:tavLst>
                                    </p:anim>
                                  </p:childTnLst>
                                </p:cTn>
                              </p:par>
                              <p:par>
                                <p:cTn id="81" presetID="2" presetClass="entr" presetSubtype="4" fill="hold" grpId="14" nodeType="withEffect">
                                  <p:stCondLst>
                                    <p:cond delay="0"/>
                                  </p:stCondLst>
                                  <p:childTnLst>
                                    <p:set>
                                      <p:cBhvr>
                                        <p:cTn id="82" dur="1" fill="hold">
                                          <p:stCondLst>
                                            <p:cond delay="0"/>
                                          </p:stCondLst>
                                        </p:cTn>
                                        <p:tgtEl>
                                          <p:spTgt spid="34"/>
                                        </p:tgtEl>
                                        <p:attrNameLst>
                                          <p:attrName>style.visibility</p:attrName>
                                        </p:attrNameLst>
                                      </p:cBhvr>
                                      <p:to>
                                        <p:strVal val="visible"/>
                                      </p:to>
                                    </p:set>
                                    <p:anim calcmode="lin" valueType="num">
                                      <p:cBhvr additive="base">
                                        <p:cTn id="83" dur="500" fill="hold"/>
                                        <p:tgtEl>
                                          <p:spTgt spid="34"/>
                                        </p:tgtEl>
                                        <p:attrNameLst>
                                          <p:attrName>ppt_x</p:attrName>
                                        </p:attrNameLst>
                                      </p:cBhvr>
                                      <p:tavLst>
                                        <p:tav tm="0">
                                          <p:val>
                                            <p:strVal val="#ppt_x"/>
                                          </p:val>
                                        </p:tav>
                                        <p:tav tm="100000">
                                          <p:val>
                                            <p:strVal val="#ppt_x"/>
                                          </p:val>
                                        </p:tav>
                                      </p:tavLst>
                                    </p:anim>
                                    <p:anim calcmode="lin" valueType="num">
                                      <p:cBhvr additive="base">
                                        <p:cTn id="84"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par>
                    <p:cTn id="85" fill="hold" nodeType="clickPar">
                      <p:stCondLst>
                        <p:cond delay="indefinite"/>
                      </p:stCondLst>
                      <p:childTnLst>
                        <p:par>
                          <p:cTn id="86" fill="hold" nodeType="withGroup">
                            <p:stCondLst>
                              <p:cond delay="indefinite"/>
                            </p:stCondLst>
                          </p:cTn>
                        </p:par>
                        <p:par>
                          <p:cTn id="87" fill="hold" nodeType="afterGroup">
                            <p:stCondLst>
                              <p:cond delay="0"/>
                            </p:stCondLst>
                            <p:childTnLst>
                              <p:par>
                                <p:cTn id="88" presetID="2" presetClass="entr" presetSubtype="4" fill="hold" grpId="9" nodeType="clickEffect">
                                  <p:stCondLst>
                                    <p:cond delay="0"/>
                                  </p:stCondLst>
                                  <p:childTnLst>
                                    <p:set>
                                      <p:cBhvr>
                                        <p:cTn id="89" dur="1" fill="hold">
                                          <p:stCondLst>
                                            <p:cond delay="0"/>
                                          </p:stCondLst>
                                        </p:cTn>
                                        <p:tgtEl>
                                          <p:spTgt spid="29"/>
                                        </p:tgtEl>
                                        <p:attrNameLst>
                                          <p:attrName>style.visibility</p:attrName>
                                        </p:attrNameLst>
                                      </p:cBhvr>
                                      <p:to>
                                        <p:strVal val="visible"/>
                                      </p:to>
                                    </p:set>
                                    <p:anim calcmode="lin" valueType="num">
                                      <p:cBhvr additive="base">
                                        <p:cTn id="90" dur="500" fill="hold"/>
                                        <p:tgtEl>
                                          <p:spTgt spid="29"/>
                                        </p:tgtEl>
                                        <p:attrNameLst>
                                          <p:attrName>ppt_x</p:attrName>
                                        </p:attrNameLst>
                                      </p:cBhvr>
                                      <p:tavLst>
                                        <p:tav tm="0">
                                          <p:val>
                                            <p:strVal val="#ppt_x"/>
                                          </p:val>
                                        </p:tav>
                                        <p:tav tm="100000">
                                          <p:val>
                                            <p:strVal val="#ppt_x"/>
                                          </p:val>
                                        </p:tav>
                                      </p:tavLst>
                                    </p:anim>
                                    <p:anim calcmode="lin" valueType="num">
                                      <p:cBhvr additive="base">
                                        <p:cTn id="91" dur="500" fill="hold"/>
                                        <p:tgtEl>
                                          <p:spTgt spid="29"/>
                                        </p:tgtEl>
                                        <p:attrNameLst>
                                          <p:attrName>ppt_y</p:attrName>
                                        </p:attrNameLst>
                                      </p:cBhvr>
                                      <p:tavLst>
                                        <p:tav tm="0">
                                          <p:val>
                                            <p:strVal val="1+#ppt_h/2"/>
                                          </p:val>
                                        </p:tav>
                                        <p:tav tm="100000">
                                          <p:val>
                                            <p:strVal val="#ppt_y"/>
                                          </p:val>
                                        </p:tav>
                                      </p:tavLst>
                                    </p:anim>
                                  </p:childTnLst>
                                </p:cTn>
                              </p:par>
                              <p:par>
                                <p:cTn id="92" presetID="2" presetClass="entr" presetSubtype="4" fill="hold" grpId="10" nodeType="withEffect">
                                  <p:stCondLst>
                                    <p:cond delay="0"/>
                                  </p:stCondLst>
                                  <p:childTnLst>
                                    <p:set>
                                      <p:cBhvr>
                                        <p:cTn id="93" dur="1" fill="hold">
                                          <p:stCondLst>
                                            <p:cond delay="0"/>
                                          </p:stCondLst>
                                        </p:cTn>
                                        <p:tgtEl>
                                          <p:spTgt spid="30"/>
                                        </p:tgtEl>
                                        <p:attrNameLst>
                                          <p:attrName>style.visibility</p:attrName>
                                        </p:attrNameLst>
                                      </p:cBhvr>
                                      <p:to>
                                        <p:strVal val="visible"/>
                                      </p:to>
                                    </p:set>
                                    <p:anim calcmode="lin" valueType="num">
                                      <p:cBhvr additive="base">
                                        <p:cTn id="94" dur="500" fill="hold"/>
                                        <p:tgtEl>
                                          <p:spTgt spid="30"/>
                                        </p:tgtEl>
                                        <p:attrNameLst>
                                          <p:attrName>ppt_x</p:attrName>
                                        </p:attrNameLst>
                                      </p:cBhvr>
                                      <p:tavLst>
                                        <p:tav tm="0">
                                          <p:val>
                                            <p:strVal val="#ppt_x"/>
                                          </p:val>
                                        </p:tav>
                                        <p:tav tm="100000">
                                          <p:val>
                                            <p:strVal val="#ppt_x"/>
                                          </p:val>
                                        </p:tav>
                                      </p:tavLst>
                                    </p:anim>
                                    <p:anim calcmode="lin" valueType="num">
                                      <p:cBhvr additive="base">
                                        <p:cTn id="95"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1"/>
      <p:bldP spid="16" grpId="2"/>
      <p:bldP spid="20" grpId="3"/>
      <p:bldP spid="22" grpId="4"/>
      <p:bldP spid="23" grpId="5"/>
      <p:bldP spid="24" grpId="6"/>
      <p:bldP spid="26" grpId="7"/>
      <p:bldP spid="28" grpId="8"/>
      <p:bldP spid="29" grpId="9"/>
      <p:bldP spid="30" grpId="10"/>
      <p:bldP spid="31" grpId="11"/>
      <p:bldP spid="32" grpId="12"/>
      <p:bldP spid="33" grpId="13"/>
      <p:bldP spid="34" grpId="14"/>
      <p:bldP spid="35" grpId="15"/>
      <p:bldP spid="36" grpId="16"/>
    </p:bldLst>
  </p:timing>
</p:sld>
</file>

<file path=ppt/slides/slide1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grpSp>
        <p:nvGrpSpPr>
          <p:cNvPr id="17" name="组合 16"/>
          <p:cNvGrpSpPr/>
          <p:nvPr/>
        </p:nvGrpSpPr>
        <p:grpSpPr>
          <a:xfrm>
            <a:off x="-167997" y="40425"/>
            <a:ext cx="6979298" cy="643046"/>
            <a:chOff x="-167997" y="40425"/>
            <a:chExt cx="6979298" cy="643046"/>
          </a:xfrm>
        </p:grpSpPr>
        <p:sp>
          <p:nvSpPr>
            <p:cNvPr id="18" name="任意多边形 17"/>
            <p:cNvSpPr/>
            <p:nvPr/>
          </p:nvSpPr>
          <p:spPr bwMode="auto">
            <a:xfrm rot="490566">
              <a:off x="11438" y="40425"/>
              <a:ext cx="619125" cy="630237"/>
            </a:xfrm>
            <a:custGeom>
              <a:gdLst>
                <a:gd name="T0" fmla="*/ 318220 w 619265"/>
                <a:gd name="T1" fmla="*/ 0 h 630260"/>
                <a:gd name="T2" fmla="*/ 611433 w 619265"/>
                <a:gd name="T3" fmla="*/ 194354 h 630260"/>
                <a:gd name="T4" fmla="*/ 619265 w 619265"/>
                <a:gd name="T5" fmla="*/ 219585 h 630260"/>
                <a:gd name="T6" fmla="*/ 256918 w 619265"/>
                <a:gd name="T7" fmla="*/ 630260 h 630260"/>
                <a:gd name="T8" fmla="*/ 254088 w 619265"/>
                <a:gd name="T9" fmla="*/ 629975 h 630260"/>
                <a:gd name="T10" fmla="*/ 0 w 619265"/>
                <a:gd name="T11" fmla="*/ 318220 h 630260"/>
                <a:gd name="T12" fmla="*/ 318220 w 619265"/>
                <a:gd name="T13" fmla="*/ 0 h 630260"/>
              </a:gdLst>
              <a:cxnLst>
                <a:cxn ang="0">
                  <a:pos x="T0" y="T1"/>
                </a:cxn>
                <a:cxn ang="0">
                  <a:pos x="T2" y="T3"/>
                </a:cxn>
                <a:cxn ang="0">
                  <a:pos x="T4" y="T5"/>
                </a:cxn>
                <a:cxn ang="0">
                  <a:pos x="T6" y="T7"/>
                </a:cxn>
                <a:cxn ang="0">
                  <a:pos x="T8" y="T9"/>
                </a:cxn>
                <a:cxn ang="0">
                  <a:pos x="T10" y="T11"/>
                </a:cxn>
                <a:cxn ang="0">
                  <a:pos x="T12" y="T13"/>
                </a:cxn>
              </a:cxnLst>
              <a:rect l="0" t="0" r="r" b="b"/>
              <a:pathLst>
                <a:path w="619265" h="630260">
                  <a:moveTo>
                    <a:pt x="318220" y="0"/>
                  </a:moveTo>
                  <a:cubicBezTo>
                    <a:pt x="450031" y="0"/>
                    <a:pt x="563124" y="80141"/>
                    <a:pt x="611433" y="194354"/>
                  </a:cubicBezTo>
                  <a:lnTo>
                    <a:pt x="619265" y="219585"/>
                  </a:lnTo>
                  <a:lnTo>
                    <a:pt x="256918" y="630260"/>
                  </a:lnTo>
                  <a:lnTo>
                    <a:pt x="254088" y="629975"/>
                  </a:lnTo>
                  <a:cubicBezTo>
                    <a:pt x="109080" y="600302"/>
                    <a:pt x="0" y="472000"/>
                    <a:pt x="0" y="318220"/>
                  </a:cubicBezTo>
                  <a:cubicBezTo>
                    <a:pt x="0" y="142472"/>
                    <a:pt x="142472" y="0"/>
                    <a:pt x="318220" y="0"/>
                  </a:cubicBezTo>
                  <a:close/>
                </a:path>
              </a:pathLst>
            </a:custGeom>
            <a:solidFill>
              <a:srgbClr val="FFC000">
                <a:alpha val="89999"/>
              </a:srgbClr>
            </a:solidFill>
            <a:ln>
              <a:noFill/>
            </a:ln>
          </p:spPr>
          <p:txBody>
            <a:bodyPr anchor="ctr"/>
            <a:lstStyle/>
            <a:p>
              <a:pPr marL="0" marR="0" lvl="0" indent="0" defTabSz="914400" eaLnBrk="0" fontAlgn="base" latinLnBrk="0" hangingPunct="0">
                <a:lnSpc>
                  <a:spcPct val="100000"/>
                </a:lnSpc>
                <a:spcBef>
                  <a:spcPct val="0"/>
                </a:spcBef>
                <a:spcAft>
                  <a:spcPct val="0"/>
                </a:spcAft>
                <a:buClrTx/>
                <a:buSzTx/>
                <a:buFont typeface="Arial" pitchFamily="34" charset="0"/>
                <a:buNone/>
                <a:defRPr/>
              </a:pPr>
              <a:endParaRPr kumimoji="0" lang="zh-CN" altLang="en-US" sz="1800" b="0" i="0" u="none" strike="noStrike" kern="0" cap="none" spc="0" normalizeH="0" baseline="0" noProof="0">
                <a:ln>
                  <a:noFill/>
                </a:ln>
                <a:solidFill>
                  <a:srgbClr val="000000"/>
                </a:solidFill>
                <a:effectLst/>
                <a:uLnTx/>
                <a:uFillTx/>
                <a:latin typeface="Calibri"/>
                <a:ea typeface="宋体" panose="02010600030101010101" pitchFamily="2" charset="-122"/>
              </a:endParaRPr>
            </a:p>
          </p:txBody>
        </p:sp>
        <p:sp>
          <p:nvSpPr>
            <p:cNvPr id="19" name="文本框 12"/>
            <p:cNvSpPr txBox="1">
              <a:spLocks noChangeArrowheads="1"/>
            </p:cNvSpPr>
            <p:nvPr/>
          </p:nvSpPr>
          <p:spPr bwMode="auto">
            <a:xfrm>
              <a:off x="-167997" y="98696"/>
              <a:ext cx="697929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2pPr marL="742950" indent="-285750"/>
            </a:lstStyle>
            <a:p>
              <a:pPr algn="ctr" fontAlgn="base">
                <a:spcBef>
                  <a:spcPct val="0"/>
                </a:spcBef>
                <a:spcAft>
                  <a:spcPct val="0"/>
                </a:spcAft>
              </a:pPr>
              <a:r>
                <a:rPr lang="zh-CN" altLang="en-US" sz="3200">
                  <a:solidFill>
                    <a:schemeClr val="bg1"/>
                  </a:solidFill>
                  <a:latin typeface="汉仪昌黎宋刻本(精修版)W" panose="00020600040101010101" pitchFamily="18" charset="-122"/>
                  <a:ea typeface="汉仪昌黎宋刻本(精修版)W" panose="00020600040101010101" pitchFamily="18" charset="-122"/>
                </a:rPr>
                <a:t>四、交融互鉴：西方文官制度的</a:t>
              </a:r>
              <a:r>
                <a:rPr lang="zh-CN" altLang="en-US" sz="3200">
                  <a:solidFill>
                    <a:srgbClr val="FFC000"/>
                  </a:solidFill>
                  <a:latin typeface="汉仪昌黎宋刻本(精修版)W" panose="00020600040101010101" pitchFamily="18" charset="-122"/>
                  <a:ea typeface="汉仪昌黎宋刻本(精修版)W" panose="00020600040101010101" pitchFamily="18" charset="-122"/>
                </a:rPr>
                <a:t>影响</a:t>
              </a:r>
            </a:p>
          </p:txBody>
        </p:sp>
        <p:cxnSp>
          <p:nvCxnSpPr>
            <p:cNvPr id="20" name="直接连接符 19"/>
            <p:cNvCxnSpPr/>
            <p:nvPr/>
          </p:nvCxnSpPr>
          <p:spPr>
            <a:xfrm>
              <a:off x="214688" y="659964"/>
              <a:ext cx="6326071" cy="0"/>
            </a:xfrm>
            <a:prstGeom prst="line">
              <a:avLst/>
            </a:prstGeom>
            <a:ln w="19050">
              <a:prstDash val="solid"/>
            </a:ln>
          </p:spPr>
          <p:style>
            <a:lnRef idx="1">
              <a:schemeClr val="accent4"/>
            </a:lnRef>
            <a:fillRef idx="0">
              <a:schemeClr val="accent4"/>
            </a:fillRef>
            <a:effectRef idx="0">
              <a:schemeClr val="accent4"/>
            </a:effectRef>
            <a:fontRef idx="minor">
              <a:schemeClr val="tx1"/>
            </a:fontRef>
          </p:style>
        </p:cxnSp>
      </p:grpSp>
      <p:sp>
        <p:nvSpPr>
          <p:cNvPr id="21" name="矩形 20"/>
          <p:cNvSpPr/>
          <p:nvPr/>
        </p:nvSpPr>
        <p:spPr>
          <a:xfrm>
            <a:off x="2972092" y="1221233"/>
            <a:ext cx="8927258" cy="1754326"/>
          </a:xfrm>
          <a:prstGeom prst="rect">
            <a:avLst/>
          </a:prstGeom>
          <a:solidFill>
            <a:schemeClr val="accent2">
              <a:lumMod val="40000"/>
              <a:lumOff val="60000"/>
            </a:schemeClr>
          </a:solidFill>
        </p:spPr>
        <p:txBody>
          <a:bodyPr wrap="square">
            <a:spAutoFit/>
          </a:bodyPr>
          <a:lstStyle/>
          <a:p>
            <a:pPr>
              <a:lnSpc>
                <a:spcPct val="90000"/>
              </a:lnSpc>
            </a:pPr>
            <a:r>
              <a:rPr lang="zh-CN" altLang="en-US" sz="2400">
                <a:latin typeface="楷体" panose="02010609060101010101" pitchFamily="49" charset="-122"/>
                <a:ea typeface="楷体" panose="02010609060101010101" pitchFamily="49" charset="-122"/>
                <a:cs typeface="楷体" panose="02010609060101010101" pitchFamily="49" charset="-122"/>
              </a:rPr>
              <a:t>材料：</a:t>
            </a:r>
            <a:endParaRPr lang="en-US" altLang="zh-CN" sz="2400">
              <a:latin typeface="楷体" panose="02010609060101010101" pitchFamily="49" charset="-122"/>
              <a:ea typeface="楷体" panose="02010609060101010101" pitchFamily="49" charset="-122"/>
              <a:cs typeface="楷体" panose="02010609060101010101" pitchFamily="49" charset="-122"/>
            </a:endParaRPr>
          </a:p>
          <a:p>
            <a:pPr>
              <a:lnSpc>
                <a:spcPct val="90000"/>
              </a:lnSpc>
            </a:pPr>
            <a:r>
              <a:rPr lang="en-US" altLang="zh-CN" sz="2400">
                <a:latin typeface="楷体" panose="02010609060101010101" pitchFamily="49" charset="-122"/>
                <a:ea typeface="楷体" panose="02010609060101010101" pitchFamily="49" charset="-122"/>
                <a:cs typeface="楷体" panose="02010609060101010101" pitchFamily="49" charset="-122"/>
              </a:rPr>
              <a:t>     </a:t>
            </a:r>
            <a:r>
              <a:rPr lang="zh-CN" altLang="en-US" sz="2400">
                <a:latin typeface="楷体" panose="02010609060101010101" pitchFamily="49" charset="-122"/>
                <a:ea typeface="楷体" panose="02010609060101010101" pitchFamily="49" charset="-122"/>
                <a:cs typeface="楷体" panose="02010609060101010101" pitchFamily="49" charset="-122"/>
              </a:rPr>
              <a:t>英国文官制度的绝对专业化素养，使得政府能够在最低的差错和最高的效率的情况下运转自如。这个制度足以让采用不同制度的其他国家羡慕不已。</a:t>
            </a:r>
          </a:p>
          <a:p>
            <a:pPr algn="r">
              <a:lnSpc>
                <a:spcPct val="90000"/>
              </a:lnSpc>
            </a:pPr>
            <a:r>
              <a:rPr lang="zh-CN" altLang="en-US" sz="2000">
                <a:latin typeface="楷体" panose="02010609060101010101" pitchFamily="49" charset="-122"/>
                <a:ea typeface="楷体" panose="02010609060101010101" pitchFamily="49" charset="-122"/>
                <a:cs typeface="楷体" panose="02010609060101010101" pitchFamily="49" charset="-122"/>
              </a:rPr>
              <a:t>—［英］玛格丽特•撒切尔著，李宏强译《唐宁街岁月</a:t>
            </a:r>
            <a:r>
              <a:rPr lang="en-US" altLang="zh-CN" sz="2000">
                <a:latin typeface="楷体" panose="02010609060101010101" pitchFamily="49" charset="-122"/>
                <a:ea typeface="楷体" panose="02010609060101010101" pitchFamily="49" charset="-122"/>
                <a:cs typeface="楷体" panose="02010609060101010101" pitchFamily="49" charset="-122"/>
              </a:rPr>
              <a:t>》</a:t>
            </a:r>
            <a:endParaRPr lang="zh-CN" altLang="en-US" sz="2000"/>
          </a:p>
        </p:txBody>
      </p:sp>
      <p:sp>
        <p:nvSpPr>
          <p:cNvPr id="22" name="矩形 21"/>
          <p:cNvSpPr/>
          <p:nvPr/>
        </p:nvSpPr>
        <p:spPr>
          <a:xfrm>
            <a:off x="839755" y="3382091"/>
            <a:ext cx="6096000" cy="400110"/>
          </a:xfrm>
          <a:prstGeom prst="rect">
            <a:avLst/>
          </a:prstGeom>
        </p:spPr>
        <p:txBody>
          <a:bodyPr>
            <a:spAutoFit/>
          </a:bodyPr>
          <a:lstStyle/>
          <a:p>
            <a:r>
              <a:rPr lang="zh-CN" altLang="en-US" sz="2000">
                <a:solidFill>
                  <a:schemeClr val="bg1"/>
                </a:solidFill>
                <a:latin typeface="黑体" panose="02010609060101010101" charset="-122"/>
                <a:ea typeface="黑体" panose="02010609060101010101" charset="-122"/>
                <a:cs typeface="黑体" panose="02010609060101010101" charset="-122"/>
              </a:rPr>
              <a:t>。</a:t>
            </a:r>
          </a:p>
        </p:txBody>
      </p:sp>
      <p:sp>
        <p:nvSpPr>
          <p:cNvPr id="23" name="矩形 22"/>
          <p:cNvSpPr/>
          <p:nvPr/>
        </p:nvSpPr>
        <p:spPr>
          <a:xfrm>
            <a:off x="4770859" y="3352493"/>
            <a:ext cx="8304245" cy="3416320"/>
          </a:xfrm>
          <a:prstGeom prst="rect">
            <a:avLst/>
          </a:prstGeom>
        </p:spPr>
        <p:txBody>
          <a:bodyPr wrap="square">
            <a:spAutoFit/>
          </a:bodyPr>
          <a:lstStyle/>
          <a:p>
            <a:r>
              <a:rPr lang="zh-CN" altLang="en-US" sz="2400" b="1">
                <a:solidFill>
                  <a:schemeClr val="bg1"/>
                </a:solidFill>
                <a:latin typeface="华文仿宋" panose="02010600040101010101" pitchFamily="2" charset="-122"/>
                <a:ea typeface="华文仿宋" panose="02010600040101010101" pitchFamily="2" charset="-122"/>
                <a:cs typeface="黑体" panose="02010609060101010101" charset="-122"/>
              </a:rPr>
              <a:t>影响：</a:t>
            </a:r>
            <a:endParaRPr lang="en-US" altLang="zh-CN" sz="2400" b="1">
              <a:solidFill>
                <a:schemeClr val="bg1"/>
              </a:solidFill>
              <a:latin typeface="华文仿宋" panose="02010600040101010101" pitchFamily="2" charset="-122"/>
              <a:ea typeface="华文仿宋" panose="02010600040101010101" pitchFamily="2" charset="-122"/>
              <a:cs typeface="黑体" panose="02010609060101010101" charset="-122"/>
            </a:endParaRPr>
          </a:p>
          <a:p>
            <a:r>
              <a:rPr lang="zh-CN" altLang="en-US" sz="2400" b="1">
                <a:solidFill>
                  <a:schemeClr val="bg1"/>
                </a:solidFill>
                <a:latin typeface="华文仿宋" panose="02010600040101010101" pitchFamily="2" charset="-122"/>
                <a:ea typeface="华文仿宋" panose="02010600040101010101" pitchFamily="2" charset="-122"/>
                <a:cs typeface="黑体" panose="02010609060101010101" charset="-122"/>
              </a:rPr>
              <a:t>规范了西方国家政府行政部门事务官的选用和管理；</a:t>
            </a:r>
            <a:endParaRPr lang="en-US" altLang="zh-CN" sz="2400" b="1">
              <a:solidFill>
                <a:schemeClr val="bg1"/>
              </a:solidFill>
              <a:latin typeface="华文仿宋" panose="02010600040101010101" pitchFamily="2" charset="-122"/>
              <a:ea typeface="华文仿宋" panose="02010600040101010101" pitchFamily="2" charset="-122"/>
              <a:cs typeface="黑体" panose="02010609060101010101" charset="-122"/>
            </a:endParaRPr>
          </a:p>
          <a:p>
            <a:r>
              <a:rPr lang="zh-CN" altLang="en-US" sz="2400" b="1">
                <a:solidFill>
                  <a:schemeClr val="bg1"/>
                </a:solidFill>
                <a:latin typeface="华文仿宋" panose="02010600040101010101" pitchFamily="2" charset="-122"/>
                <a:ea typeface="华文仿宋" panose="02010600040101010101" pitchFamily="2" charset="-122"/>
                <a:cs typeface="黑体" panose="02010609060101010101" charset="-122"/>
              </a:rPr>
              <a:t>实现了政治和管理的分离；</a:t>
            </a:r>
            <a:endParaRPr lang="en-US" altLang="zh-CN" sz="2400" b="1">
              <a:solidFill>
                <a:schemeClr val="bg1"/>
              </a:solidFill>
              <a:latin typeface="华文仿宋" panose="02010600040101010101" pitchFamily="2" charset="-122"/>
              <a:ea typeface="华文仿宋" panose="02010600040101010101" pitchFamily="2" charset="-122"/>
              <a:cs typeface="黑体" panose="02010609060101010101" charset="-122"/>
            </a:endParaRPr>
          </a:p>
          <a:p>
            <a:r>
              <a:rPr lang="zh-CN" altLang="en-US" sz="2400" b="1">
                <a:solidFill>
                  <a:schemeClr val="bg1"/>
                </a:solidFill>
                <a:latin typeface="华文仿宋" panose="02010600040101010101" pitchFamily="2" charset="-122"/>
                <a:ea typeface="华文仿宋" panose="02010600040101010101" pitchFamily="2" charset="-122"/>
                <a:cs typeface="黑体" panose="02010609060101010101" charset="-122"/>
              </a:rPr>
              <a:t>有利于政府工作的稳定性和持续性；</a:t>
            </a:r>
            <a:endParaRPr lang="en-US" altLang="zh-CN" sz="2400" b="1">
              <a:solidFill>
                <a:schemeClr val="bg1"/>
              </a:solidFill>
              <a:latin typeface="华文仿宋" panose="02010600040101010101" pitchFamily="2" charset="-122"/>
              <a:ea typeface="华文仿宋" panose="02010600040101010101" pitchFamily="2" charset="-122"/>
              <a:cs typeface="黑体" panose="02010609060101010101" charset="-122"/>
            </a:endParaRPr>
          </a:p>
          <a:p>
            <a:r>
              <a:rPr lang="zh-CN" altLang="en-US" sz="2400" b="1">
                <a:solidFill>
                  <a:schemeClr val="bg1"/>
                </a:solidFill>
                <a:latin typeface="华文仿宋" panose="02010600040101010101" pitchFamily="2" charset="-122"/>
                <a:ea typeface="华文仿宋" panose="02010600040101010101" pitchFamily="2" charset="-122"/>
                <a:cs typeface="黑体" panose="02010609060101010101" charset="-122"/>
              </a:rPr>
              <a:t>促进了国家治理水平的提高；</a:t>
            </a:r>
            <a:endParaRPr lang="en-US" altLang="zh-CN" sz="2400" b="1">
              <a:solidFill>
                <a:schemeClr val="bg1"/>
              </a:solidFill>
              <a:latin typeface="华文仿宋" panose="02010600040101010101" pitchFamily="2" charset="-122"/>
              <a:ea typeface="华文仿宋" panose="02010600040101010101" pitchFamily="2" charset="-122"/>
              <a:cs typeface="黑体" panose="02010609060101010101" charset="-122"/>
            </a:endParaRPr>
          </a:p>
          <a:p>
            <a:r>
              <a:rPr lang="zh-CN" altLang="en-US" sz="2400" b="1">
                <a:solidFill>
                  <a:schemeClr val="bg1"/>
                </a:solidFill>
                <a:latin typeface="华文仿宋" panose="02010600040101010101" pitchFamily="2" charset="-122"/>
                <a:ea typeface="华文仿宋" panose="02010600040101010101" pitchFamily="2" charset="-122"/>
                <a:cs typeface="黑体" panose="02010609060101010101" charset="-122"/>
              </a:rPr>
              <a:t>吸引了大批高素质人才进入政府管理队伍；</a:t>
            </a:r>
            <a:endParaRPr lang="en-US" altLang="zh-CN" sz="2400" b="1">
              <a:solidFill>
                <a:schemeClr val="bg1"/>
              </a:solidFill>
              <a:latin typeface="华文仿宋" panose="02010600040101010101" pitchFamily="2" charset="-122"/>
              <a:ea typeface="华文仿宋" panose="02010600040101010101" pitchFamily="2" charset="-122"/>
              <a:cs typeface="黑体" panose="02010609060101010101" charset="-122"/>
            </a:endParaRPr>
          </a:p>
          <a:p>
            <a:r>
              <a:rPr lang="zh-CN" altLang="en-US" sz="2400" b="1">
                <a:solidFill>
                  <a:schemeClr val="bg1"/>
                </a:solidFill>
                <a:latin typeface="华文仿宋" panose="02010600040101010101" pitchFamily="2" charset="-122"/>
                <a:ea typeface="华文仿宋" panose="02010600040101010101" pitchFamily="2" charset="-122"/>
                <a:cs typeface="黑体" panose="02010609060101010101" charset="-122"/>
              </a:rPr>
              <a:t>提高了国家的治理能力；</a:t>
            </a:r>
            <a:endParaRPr lang="en-US" altLang="zh-CN" sz="2400" b="1">
              <a:solidFill>
                <a:schemeClr val="bg1"/>
              </a:solidFill>
              <a:latin typeface="华文仿宋" panose="02010600040101010101" pitchFamily="2" charset="-122"/>
              <a:ea typeface="华文仿宋" panose="02010600040101010101" pitchFamily="2" charset="-122"/>
              <a:cs typeface="黑体" panose="02010609060101010101" charset="-122"/>
            </a:endParaRPr>
          </a:p>
          <a:p>
            <a:r>
              <a:rPr lang="zh-CN" altLang="en-US" sz="2400" b="1">
                <a:solidFill>
                  <a:schemeClr val="bg1"/>
                </a:solidFill>
                <a:latin typeface="华文仿宋" panose="02010600040101010101" pitchFamily="2" charset="-122"/>
                <a:ea typeface="华文仿宋" panose="02010600040101010101" pitchFamily="2" charset="-122"/>
                <a:cs typeface="黑体" panose="02010609060101010101" charset="-122"/>
              </a:rPr>
              <a:t>促进资本主义经济的发展；</a:t>
            </a:r>
          </a:p>
          <a:p>
            <a:r>
              <a:rPr lang="zh-CN" altLang="en-US" sz="2400" b="1">
                <a:solidFill>
                  <a:schemeClr val="bg1"/>
                </a:solidFill>
                <a:latin typeface="华文仿宋" panose="02010600040101010101" pitchFamily="2" charset="-122"/>
                <a:ea typeface="华文仿宋" panose="02010600040101010101" pitchFamily="2" charset="-122"/>
                <a:cs typeface="黑体" panose="02010609060101010101" charset="-122"/>
              </a:rPr>
              <a:t>促进了教育文化事业的发展。</a:t>
            </a:r>
          </a:p>
        </p:txBody>
      </p:sp>
      <p:pic>
        <p:nvPicPr>
          <p:cNvPr id="25" name="图片 24"/>
          <p:cNvPicPr>
            <a:picLocks noChangeAspect="1"/>
          </p:cNvPicPr>
          <p:nvPr/>
        </p:nvPicPr>
        <p:blipFill>
          <a:blip r:embed="rId3">
            <a:extLst>
              <a:ext uri="{BEBA8EAE-BF5A-486C-A8C5-ECC9F3942E4B}">
                <a14:imgProps xmlns:a14="http://schemas.microsoft.com/office/drawing/2010/main">
                  <a14:imgLayer r:embed="rId2">
                    <a14:imgEffect>
                      <a14:backgroundRemoval t="0" b="100000" l="0" r="100000">
                        <a14:foregroundMark x1="50600" y1="6075" x2="50600" y2="6075"/>
                        <a14:foregroundMark x1="53400" y1="5919" x2="53400" y2="5919"/>
                        <a14:foregroundMark x1="50200" y1="4829" x2="50200" y2="4829"/>
                        <a14:foregroundMark x1="54400" y1="4829" x2="54400" y2="4829"/>
                        <a14:foregroundMark x1="57000" y1="4673" x2="57000" y2="4673"/>
                        <a14:foregroundMark x1="52000" y1="4206" x2="52000" y2="4206"/>
                        <a14:foregroundMark x1="48200" y1="4206" x2="48200" y2="4206"/>
                        <a14:foregroundMark x1="46200" y1="4206" x2="46200" y2="4206"/>
                        <a14:backgroundMark x1="24400" y1="46729" x2="24400" y2="46729"/>
                        <a14:backgroundMark x1="71000" y1="47040" x2="71000" y2="47040"/>
                        <a14:backgroundMark x1="39200" y1="1090" x2="39200" y2="1090"/>
                      </a14:backgroundRemoval>
                    </a14:imgEffect>
                  </a14:imgLayer>
                </a14:imgProps>
              </a:ext>
              <a:ext uri="{28A0092B-C50C-407E-A947-70E740481C1C}">
                <a14:useLocalDpi xmlns:a14="http://schemas.microsoft.com/office/drawing/2010/main" val="0"/>
              </a:ext>
            </a:extLst>
          </a:blip>
          <a:stretch>
            <a:fillRect/>
          </a:stretch>
        </p:blipFill>
        <p:spPr>
          <a:xfrm>
            <a:off x="-714181" y="1071415"/>
            <a:ext cx="4506686" cy="5786585"/>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cTn>
                              </p:par>
                              <p:par>
                                <p:cTn id="8" presetID="10" presetClass="entr" presetSubtype="0" fill="hold" nodeType="withEffect">
                                  <p:stCondLst>
                                    <p:cond delay="0"/>
                                  </p:stCondLst>
                                  <p:childTnLst>
                                    <p:set>
                                      <p:cBhvr>
                                        <p:cTn id="9" dur="1" fill="hold">
                                          <p:stCondLst>
                                            <p:cond delay="0"/>
                                          </p:stCondLst>
                                        </p:cTn>
                                        <p:tgtEl>
                                          <p:spTgt spid="25"/>
                                        </p:tgtEl>
                                        <p:attrNameLst>
                                          <p:attrName>style.visibility</p:attrName>
                                        </p:attrNameLst>
                                      </p:cBhvr>
                                      <p:to>
                                        <p:strVal val="visible"/>
                                      </p:to>
                                    </p:set>
                                    <p:animEffect transition="in" filter="fade">
                                      <p:cBhvr>
                                        <p:cTn id="10" dur="500"/>
                                        <p:tgtEl>
                                          <p:spTgt spid="25"/>
                                        </p:tgtEl>
                                      </p:cBhvr>
                                    </p:animEffect>
                                  </p:childTnLst>
                                </p:cTn>
                              </p:par>
                            </p:childTnLst>
                          </p:cTn>
                        </p:par>
                      </p:childTnLst>
                    </p:cTn>
                  </p:par>
                  <p:par>
                    <p:cTn id="11" fill="hold" nodeType="clickPar">
                      <p:stCondLst>
                        <p:cond delay="indefinite"/>
                      </p:stCondLst>
                      <p:childTnLst>
                        <p:par>
                          <p:cTn id="12" fill="hold" nodeType="withGroup">
                            <p:stCondLst>
                              <p:cond delay="indefinite"/>
                            </p:stCondLst>
                          </p:cTn>
                        </p:par>
                        <p:par>
                          <p:cTn id="13" fill="hold" nodeType="afterGroup">
                            <p:stCondLst>
                              <p:cond delay="0"/>
                            </p:stCondLst>
                            <p:childTnLst>
                              <p:par>
                                <p:cTn id="14" presetID="2" presetClass="entr" presetSubtype="4" fill="hold" grpId="1" nodeType="clickEffect">
                                  <p:stCondLst>
                                    <p:cond delay="0"/>
                                  </p:stCondLst>
                                  <p:childTnLst>
                                    <p:set>
                                      <p:cBhvr>
                                        <p:cTn id="15" dur="1" fill="hold">
                                          <p:stCondLst>
                                            <p:cond delay="0"/>
                                          </p:stCondLst>
                                        </p:cTn>
                                        <p:tgtEl>
                                          <p:spTgt spid="23"/>
                                        </p:tgtEl>
                                        <p:attrNameLst>
                                          <p:attrName>style.visibility</p:attrName>
                                        </p:attrNameLst>
                                      </p:cBhvr>
                                      <p:to>
                                        <p:strVal val="visible"/>
                                      </p:to>
                                    </p:set>
                                    <p:anim calcmode="lin" valueType="num">
                                      <p:cBhvr additive="base">
                                        <p:cTn id="16" dur="500" fill="hold"/>
                                        <p:tgtEl>
                                          <p:spTgt spid="23"/>
                                        </p:tgtEl>
                                        <p:attrNameLst>
                                          <p:attrName>ppt_x</p:attrName>
                                        </p:attrNameLst>
                                      </p:cBhvr>
                                      <p:tavLst>
                                        <p:tav tm="0">
                                          <p:val>
                                            <p:strVal val="#ppt_x"/>
                                          </p:val>
                                        </p:tav>
                                        <p:tav tm="100000">
                                          <p:val>
                                            <p:strVal val="#ppt_x"/>
                                          </p:val>
                                        </p:tav>
                                      </p:tavLst>
                                    </p:anim>
                                    <p:anim calcmode="lin" valueType="num">
                                      <p:cBhvr additive="base">
                                        <p:cTn id="17"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3" grpId="1"/>
    </p:bldLst>
  </p:timing>
</p:sld>
</file>

<file path=ppt/slides/slide2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grpSp>
        <p:nvGrpSpPr>
          <p:cNvPr id="6" name="组合 5"/>
          <p:cNvGrpSpPr/>
          <p:nvPr/>
        </p:nvGrpSpPr>
        <p:grpSpPr>
          <a:xfrm>
            <a:off x="-167997" y="40425"/>
            <a:ext cx="6979298" cy="643046"/>
            <a:chOff x="-167997" y="40425"/>
            <a:chExt cx="6979298" cy="643046"/>
          </a:xfrm>
        </p:grpSpPr>
        <p:sp>
          <p:nvSpPr>
            <p:cNvPr id="7" name="任意多边形 6"/>
            <p:cNvSpPr/>
            <p:nvPr/>
          </p:nvSpPr>
          <p:spPr bwMode="auto">
            <a:xfrm rot="490566">
              <a:off x="11438" y="40425"/>
              <a:ext cx="619125" cy="630237"/>
            </a:xfrm>
            <a:custGeom>
              <a:gdLst>
                <a:gd name="T0" fmla="*/ 318220 w 619265"/>
                <a:gd name="T1" fmla="*/ 0 h 630260"/>
                <a:gd name="T2" fmla="*/ 611433 w 619265"/>
                <a:gd name="T3" fmla="*/ 194354 h 630260"/>
                <a:gd name="T4" fmla="*/ 619265 w 619265"/>
                <a:gd name="T5" fmla="*/ 219585 h 630260"/>
                <a:gd name="T6" fmla="*/ 256918 w 619265"/>
                <a:gd name="T7" fmla="*/ 630260 h 630260"/>
                <a:gd name="T8" fmla="*/ 254088 w 619265"/>
                <a:gd name="T9" fmla="*/ 629975 h 630260"/>
                <a:gd name="T10" fmla="*/ 0 w 619265"/>
                <a:gd name="T11" fmla="*/ 318220 h 630260"/>
                <a:gd name="T12" fmla="*/ 318220 w 619265"/>
                <a:gd name="T13" fmla="*/ 0 h 630260"/>
              </a:gdLst>
              <a:cxnLst>
                <a:cxn ang="0">
                  <a:pos x="T0" y="T1"/>
                </a:cxn>
                <a:cxn ang="0">
                  <a:pos x="T2" y="T3"/>
                </a:cxn>
                <a:cxn ang="0">
                  <a:pos x="T4" y="T5"/>
                </a:cxn>
                <a:cxn ang="0">
                  <a:pos x="T6" y="T7"/>
                </a:cxn>
                <a:cxn ang="0">
                  <a:pos x="T8" y="T9"/>
                </a:cxn>
                <a:cxn ang="0">
                  <a:pos x="T10" y="T11"/>
                </a:cxn>
                <a:cxn ang="0">
                  <a:pos x="T12" y="T13"/>
                </a:cxn>
              </a:cxnLst>
              <a:rect l="0" t="0" r="r" b="b"/>
              <a:pathLst>
                <a:path w="619265" h="630260">
                  <a:moveTo>
                    <a:pt x="318220" y="0"/>
                  </a:moveTo>
                  <a:cubicBezTo>
                    <a:pt x="450031" y="0"/>
                    <a:pt x="563124" y="80141"/>
                    <a:pt x="611433" y="194354"/>
                  </a:cubicBezTo>
                  <a:lnTo>
                    <a:pt x="619265" y="219585"/>
                  </a:lnTo>
                  <a:lnTo>
                    <a:pt x="256918" y="630260"/>
                  </a:lnTo>
                  <a:lnTo>
                    <a:pt x="254088" y="629975"/>
                  </a:lnTo>
                  <a:cubicBezTo>
                    <a:pt x="109080" y="600302"/>
                    <a:pt x="0" y="472000"/>
                    <a:pt x="0" y="318220"/>
                  </a:cubicBezTo>
                  <a:cubicBezTo>
                    <a:pt x="0" y="142472"/>
                    <a:pt x="142472" y="0"/>
                    <a:pt x="318220" y="0"/>
                  </a:cubicBezTo>
                  <a:close/>
                </a:path>
              </a:pathLst>
            </a:custGeom>
            <a:solidFill>
              <a:srgbClr val="FFC000">
                <a:alpha val="89999"/>
              </a:srgbClr>
            </a:solidFill>
            <a:ln>
              <a:noFill/>
            </a:ln>
          </p:spPr>
          <p:txBody>
            <a:bodyPr anchor="ctr"/>
            <a:lstStyle/>
            <a:p>
              <a:pPr marL="0" marR="0" lvl="0" indent="0" defTabSz="914400" eaLnBrk="0" fontAlgn="base" latinLnBrk="0" hangingPunct="0">
                <a:lnSpc>
                  <a:spcPct val="100000"/>
                </a:lnSpc>
                <a:spcBef>
                  <a:spcPct val="0"/>
                </a:spcBef>
                <a:spcAft>
                  <a:spcPct val="0"/>
                </a:spcAft>
                <a:buClrTx/>
                <a:buSzTx/>
                <a:buFont typeface="Arial" pitchFamily="34" charset="0"/>
                <a:buNone/>
                <a:defRPr/>
              </a:pPr>
              <a:endParaRPr kumimoji="0" lang="zh-CN" altLang="en-US" sz="1800" b="0" i="0" u="none" strike="noStrike" kern="0" cap="none" spc="0" normalizeH="0" baseline="0" noProof="0">
                <a:ln>
                  <a:noFill/>
                </a:ln>
                <a:solidFill>
                  <a:srgbClr val="000000"/>
                </a:solidFill>
                <a:effectLst/>
                <a:uLnTx/>
                <a:uFillTx/>
                <a:latin typeface="Calibri"/>
                <a:ea typeface="宋体" panose="02010600030101010101" pitchFamily="2" charset="-122"/>
              </a:endParaRPr>
            </a:p>
          </p:txBody>
        </p:sp>
        <p:sp>
          <p:nvSpPr>
            <p:cNvPr id="8" name="文本框 12"/>
            <p:cNvSpPr txBox="1">
              <a:spLocks noChangeArrowheads="1"/>
            </p:cNvSpPr>
            <p:nvPr/>
          </p:nvSpPr>
          <p:spPr bwMode="auto">
            <a:xfrm>
              <a:off x="-167997" y="98696"/>
              <a:ext cx="697929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2pPr marL="742950" indent="-285750"/>
            </a:lstStyle>
            <a:p>
              <a:pPr algn="ctr" fontAlgn="base">
                <a:spcBef>
                  <a:spcPct val="0"/>
                </a:spcBef>
                <a:spcAft>
                  <a:spcPct val="0"/>
                </a:spcAft>
              </a:pPr>
              <a:r>
                <a:rPr lang="zh-CN" altLang="en-US" sz="3200">
                  <a:solidFill>
                    <a:schemeClr val="bg1"/>
                  </a:solidFill>
                  <a:latin typeface="汉仪昌黎宋刻本(精修版)W" panose="00020600040101010101" pitchFamily="18" charset="-122"/>
                  <a:ea typeface="汉仪昌黎宋刻本(精修版)W" panose="00020600040101010101" pitchFamily="18" charset="-122"/>
                </a:rPr>
                <a:t>四、交融互鉴：西方文官制度的</a:t>
              </a:r>
              <a:r>
                <a:rPr lang="zh-CN" altLang="en-US" sz="3200">
                  <a:solidFill>
                    <a:srgbClr val="FFC000"/>
                  </a:solidFill>
                  <a:latin typeface="汉仪昌黎宋刻本(精修版)W" panose="00020600040101010101" pitchFamily="18" charset="-122"/>
                  <a:ea typeface="汉仪昌黎宋刻本(精修版)W" panose="00020600040101010101" pitchFamily="18" charset="-122"/>
                </a:rPr>
                <a:t>影响</a:t>
              </a:r>
            </a:p>
          </p:txBody>
        </p:sp>
        <p:cxnSp>
          <p:nvCxnSpPr>
            <p:cNvPr id="9" name="直接连接符 8"/>
            <p:cNvCxnSpPr/>
            <p:nvPr/>
          </p:nvCxnSpPr>
          <p:spPr>
            <a:xfrm>
              <a:off x="214688" y="659964"/>
              <a:ext cx="6326071" cy="0"/>
            </a:xfrm>
            <a:prstGeom prst="line">
              <a:avLst/>
            </a:prstGeom>
            <a:ln w="19050">
              <a:prstDash val="solid"/>
            </a:ln>
          </p:spPr>
          <p:style>
            <a:lnRef idx="1">
              <a:schemeClr val="accent4"/>
            </a:lnRef>
            <a:fillRef idx="0">
              <a:schemeClr val="accent4"/>
            </a:fillRef>
            <a:effectRef idx="0">
              <a:schemeClr val="accent4"/>
            </a:effectRef>
            <a:fontRef idx="minor">
              <a:schemeClr val="tx1"/>
            </a:fontRef>
          </p:style>
        </p:cxnSp>
      </p:grpSp>
      <p:pic>
        <p:nvPicPr>
          <p:cNvPr id="12" name="图片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01000" y="659964"/>
            <a:ext cx="4191000" cy="6198036"/>
          </a:xfrm>
          <a:prstGeom prst="rect">
            <a:avLst/>
          </a:prstGeom>
        </p:spPr>
      </p:pic>
      <p:pic>
        <p:nvPicPr>
          <p:cNvPr id="13" name="图片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71916"/>
            <a:ext cx="4186335" cy="6174132"/>
          </a:xfrm>
          <a:prstGeom prst="rect">
            <a:avLst/>
          </a:prstGeom>
        </p:spPr>
      </p:pic>
      <p:pic>
        <p:nvPicPr>
          <p:cNvPr id="14" name="图片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86335" y="659962"/>
            <a:ext cx="3858208" cy="6174131"/>
          </a:xfrm>
          <a:prstGeom prst="rect">
            <a:avLst/>
          </a:prstGeom>
        </p:spPr>
      </p:pic>
      <p:sp>
        <p:nvSpPr>
          <p:cNvPr id="16" name="圆角矩形标注 15"/>
          <p:cNvSpPr/>
          <p:nvPr/>
        </p:nvSpPr>
        <p:spPr>
          <a:xfrm>
            <a:off x="-30232" y="4140357"/>
            <a:ext cx="12222231" cy="2814955"/>
          </a:xfrm>
          <a:prstGeom prst="wedgeRoundRectCallout">
            <a:avLst>
              <a:gd name="adj1" fmla="val -18875"/>
              <a:gd name="adj2" fmla="val 47799"/>
              <a:gd name="adj3" fmla="val 16667"/>
            </a:avLst>
          </a:prstGeom>
          <a:solidFill>
            <a:srgbClr val="181717">
              <a:alpha val="60000"/>
            </a:srgbClr>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marL="0" marR="0" lvl="0" indent="0" algn="l" defTabSz="914400" rtl="0" eaLnBrk="1" fontAlgn="base" latinLnBrk="0" hangingPunct="1">
              <a:lnSpc>
                <a:spcPct val="100000"/>
              </a:lnSpc>
              <a:spcBef>
                <a:spcPct val="0"/>
              </a:spcBef>
              <a:spcAft>
                <a:spcPct val="0"/>
              </a:spcAft>
              <a:buClrTx/>
              <a:buSzTx/>
              <a:buFontTx/>
              <a:buNone/>
            </a:pPr>
            <a:r>
              <a:rPr sz="2400" err="1">
                <a:ln>
                  <a:noFill/>
                </a:ln>
                <a:solidFill>
                  <a:schemeClr val="bg1"/>
                </a:solidFill>
                <a:effectLst/>
                <a:latin typeface="楷体" panose="02010609060101010101" pitchFamily="49" charset="-122"/>
                <a:ea typeface="楷体" panose="02010609060101010101" pitchFamily="49" charset="-122"/>
                <a:sym typeface="+mn-ea"/>
              </a:rPr>
              <a:t>材料</a:t>
            </a:r>
            <a:r>
              <a:rPr lang="zh-CN" sz="2400">
                <a:ln>
                  <a:noFill/>
                </a:ln>
                <a:solidFill>
                  <a:schemeClr val="bg1"/>
                </a:solidFill>
                <a:effectLst/>
                <a:latin typeface="楷体" panose="02010609060101010101" pitchFamily="49" charset="-122"/>
                <a:ea typeface="楷体" panose="02010609060101010101" pitchFamily="49" charset="-122"/>
                <a:sym typeface="+mn-ea"/>
              </a:rPr>
              <a:t>四：</a:t>
            </a:r>
            <a:r>
              <a:rPr sz="2400" err="1">
                <a:ln>
                  <a:noFill/>
                </a:ln>
                <a:solidFill>
                  <a:schemeClr val="bg1"/>
                </a:solidFill>
                <a:effectLst/>
                <a:latin typeface="楷体" panose="02010609060101010101" pitchFamily="49" charset="-122"/>
                <a:ea typeface="楷体" panose="02010609060101010101" pitchFamily="49" charset="-122"/>
                <a:sym typeface="+mn-ea"/>
              </a:rPr>
              <a:t>过去的英国，女性由于面临的社会环境以及其特殊的生理结构，其地位一直不高，只要一结婚，基本上相夫教子</a:t>
            </a:r>
            <a:r>
              <a:rPr sz="2400">
                <a:ln>
                  <a:noFill/>
                </a:ln>
                <a:solidFill>
                  <a:schemeClr val="bg1"/>
                </a:solidFill>
                <a:effectLst/>
                <a:latin typeface="楷体" panose="02010609060101010101" pitchFamily="49" charset="-122"/>
                <a:ea typeface="楷体" panose="02010609060101010101" pitchFamily="49" charset="-122"/>
                <a:sym typeface="+mn-ea"/>
              </a:rPr>
              <a:t>……没有固定收入，女性只能依靠男性来生活。通过英国文官考试，女性可以通过公开竞争考试获得文官职位，有了固定收入，这就大大提高了女性的工作热情和家庭地位，为女权主义者的产生和发展奠定了基础。</a:t>
            </a:r>
            <a:endParaRPr sz="2400">
              <a:ln>
                <a:noFill/>
              </a:ln>
              <a:solidFill>
                <a:schemeClr val="bg1"/>
              </a:solidFill>
              <a:effectLst/>
              <a:latin typeface="楷体" panose="02010609060101010101" pitchFamily="49" charset="-122"/>
              <a:ea typeface="楷体" panose="02010609060101010101" pitchFamily="49" charset="-122"/>
              <a:sym typeface="+mn-ea"/>
            </a:endParaRPr>
          </a:p>
          <a:p>
            <a:pPr marL="0" marR="0" lvl="0" indent="0" algn="r" defTabSz="914400" rtl="0" eaLnBrk="1" fontAlgn="base" latinLnBrk="0" hangingPunct="1">
              <a:lnSpc>
                <a:spcPct val="100000"/>
              </a:lnSpc>
              <a:spcBef>
                <a:spcPct val="0"/>
              </a:spcBef>
              <a:spcAft>
                <a:spcPct val="0"/>
              </a:spcAft>
              <a:buClrTx/>
              <a:buSzTx/>
              <a:buFontTx/>
              <a:buNone/>
            </a:pPr>
            <a:r>
              <a:rPr sz="2000">
                <a:ln>
                  <a:noFill/>
                </a:ln>
                <a:solidFill>
                  <a:schemeClr val="bg1"/>
                </a:solidFill>
                <a:effectLst/>
                <a:latin typeface="楷体" panose="02010609060101010101" pitchFamily="49" charset="-122"/>
                <a:ea typeface="楷体" panose="02010609060101010101" pitchFamily="49" charset="-122"/>
                <a:sym typeface="+mn-ea"/>
              </a:rPr>
              <a:t>—</a:t>
            </a:r>
            <a:r>
              <a:rPr sz="2000" err="1">
                <a:ln>
                  <a:noFill/>
                </a:ln>
                <a:solidFill>
                  <a:schemeClr val="bg1"/>
                </a:solidFill>
                <a:effectLst/>
                <a:latin typeface="楷体" panose="02010609060101010101" pitchFamily="49" charset="-122"/>
                <a:ea typeface="楷体" panose="02010609060101010101" pitchFamily="49" charset="-122"/>
                <a:sym typeface="+mn-ea"/>
              </a:rPr>
              <a:t>曹永胜、王铮《近年来英国公务员录用制度的改革和发展</a:t>
            </a:r>
            <a:r>
              <a:rPr sz="2000">
                <a:ln>
                  <a:noFill/>
                </a:ln>
                <a:solidFill>
                  <a:schemeClr val="bg1"/>
                </a:solidFill>
                <a:effectLst/>
                <a:latin typeface="楷体" panose="02010609060101010101" pitchFamily="49" charset="-122"/>
                <a:ea typeface="楷体" panose="02010609060101010101" pitchFamily="49" charset="-122"/>
                <a:sym typeface="+mn-ea"/>
              </a:rPr>
              <a:t>》</a:t>
            </a:r>
            <a:endParaRPr sz="2000">
              <a:ln>
                <a:noFill/>
              </a:ln>
              <a:solidFill>
                <a:schemeClr val="bg1"/>
              </a:solidFill>
              <a:effectLst/>
              <a:latin typeface="楷体" panose="02010609060101010101" pitchFamily="49" charset="-122"/>
              <a:ea typeface="楷体" panose="02010609060101010101" pitchFamily="49" charset="-122"/>
              <a:sym typeface="+mn-ea"/>
            </a:endParaRPr>
          </a:p>
        </p:txBody>
      </p:sp>
      <p:sp>
        <p:nvSpPr>
          <p:cNvPr id="17" name="矩形 16"/>
          <p:cNvSpPr/>
          <p:nvPr/>
        </p:nvSpPr>
        <p:spPr>
          <a:xfrm>
            <a:off x="3200401" y="4152893"/>
            <a:ext cx="8994710" cy="461665"/>
          </a:xfrm>
          <a:prstGeom prst="rect">
            <a:avLst/>
          </a:prstGeom>
          <a:solidFill>
            <a:srgbClr val="FFC000"/>
          </a:solidFill>
          <a:ln>
            <a:noFill/>
          </a:ln>
        </p:spPr>
        <p:txBody>
          <a:bodyPr wrap="square">
            <a:spAutoFit/>
          </a:bodyPr>
          <a:lstStyle/>
          <a:p>
            <a:r>
              <a:rPr lang="zh-CN" altLang="en-US" sz="2400">
                <a:ln>
                  <a:solidFill>
                    <a:schemeClr val="tx1"/>
                  </a:solidFill>
                </a:ln>
                <a:latin typeface="华文仿宋" panose="02010600040101010101" pitchFamily="2" charset="-122"/>
                <a:ea typeface="华文仿宋" panose="02010600040101010101" pitchFamily="2" charset="-122"/>
                <a:cs typeface="黑体" panose="02010609060101010101" charset="-122"/>
              </a:rPr>
              <a:t>对于女性地位的提高和女权运动的兴起，起到了一定的促进作用。</a:t>
            </a:r>
            <a:endParaRPr lang="zh-CN" altLang="en-US" sz="2800">
              <a:ln>
                <a:solidFill>
                  <a:schemeClr val="tx1"/>
                </a:solidFill>
              </a:ln>
              <a:latin typeface="华文仿宋" panose="02010600040101010101" pitchFamily="2" charset="-122"/>
              <a:ea typeface="华文仿宋" panose="02010600040101010101" pitchFamily="2" charset="-122"/>
              <a:cs typeface="黑体" panose="02010609060101010101"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2" presetClass="entr" presetSubtype="4" fill="hold" nodeType="clickEffect">
                                  <p:stCondLst>
                                    <p:cond delay="0"/>
                                  </p:stCondLst>
                                  <p:childTnLst>
                                    <p:set>
                                      <p:cBhvr>
                                        <p:cTn id="13" dur="1" fill="hold">
                                          <p:stCondLst>
                                            <p:cond delay="0"/>
                                          </p:stCondLst>
                                        </p:cTn>
                                        <p:tgtEl>
                                          <p:spTgt spid="13"/>
                                        </p:tgtEl>
                                        <p:attrNameLst>
                                          <p:attrName>style.visibility</p:attrName>
                                        </p:attrNameLst>
                                      </p:cBhvr>
                                      <p:to>
                                        <p:strVal val="visible"/>
                                      </p:to>
                                    </p:set>
                                    <p:anim calcmode="lin" valueType="num">
                                      <p:cBhvr additive="base">
                                        <p:cTn id="14" dur="500" fill="hold"/>
                                        <p:tgtEl>
                                          <p:spTgt spid="13"/>
                                        </p:tgtEl>
                                        <p:attrNameLst>
                                          <p:attrName>ppt_x</p:attrName>
                                        </p:attrNameLst>
                                      </p:cBhvr>
                                      <p:tavLst>
                                        <p:tav tm="0">
                                          <p:val>
                                            <p:strVal val="#ppt_x"/>
                                          </p:val>
                                        </p:tav>
                                        <p:tav tm="100000">
                                          <p:val>
                                            <p:strVal val="#ppt_x"/>
                                          </p:val>
                                        </p:tav>
                                      </p:tavLst>
                                    </p:anim>
                                    <p:anim calcmode="lin" valueType="num">
                                      <p:cBhvr additive="base">
                                        <p:cTn id="15" dur="500" fill="hold"/>
                                        <p:tgtEl>
                                          <p:spTgt spid="13"/>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additive="base">
                                        <p:cTn id="18" dur="500" fill="hold"/>
                                        <p:tgtEl>
                                          <p:spTgt spid="14"/>
                                        </p:tgtEl>
                                        <p:attrNameLst>
                                          <p:attrName>ppt_x</p:attrName>
                                        </p:attrNameLst>
                                      </p:cBhvr>
                                      <p:tavLst>
                                        <p:tav tm="0">
                                          <p:val>
                                            <p:strVal val="#ppt_x"/>
                                          </p:val>
                                        </p:tav>
                                        <p:tav tm="100000">
                                          <p:val>
                                            <p:strVal val="#ppt_x"/>
                                          </p:val>
                                        </p:tav>
                                      </p:tavLst>
                                    </p:anim>
                                    <p:anim calcmode="lin" valueType="num">
                                      <p:cBhvr additive="base">
                                        <p:cTn id="19" dur="500" fill="hold"/>
                                        <p:tgtEl>
                                          <p:spTgt spid="14"/>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ppt_x"/>
                                          </p:val>
                                        </p:tav>
                                        <p:tav tm="100000">
                                          <p:val>
                                            <p:strVal val="#ppt_x"/>
                                          </p:val>
                                        </p:tav>
                                      </p:tavLst>
                                    </p:anim>
                                    <p:anim calcmode="lin" valueType="num">
                                      <p:cBhvr additive="base">
                                        <p:cTn id="23"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indefinite"/>
                            </p:stCondLst>
                          </p:cTn>
                        </p:par>
                        <p:par>
                          <p:cTn id="26" fill="hold" nodeType="afterGroup">
                            <p:stCondLst>
                              <p:cond delay="0"/>
                            </p:stCondLst>
                            <p:childTnLst>
                              <p:par>
                                <p:cTn id="27" presetID="2" presetClass="entr" presetSubtype="4" fill="hold" grpId="1" nodeType="clickEffect">
                                  <p:stCondLst>
                                    <p:cond delay="0"/>
                                  </p:stCondLst>
                                  <p:childTnLst>
                                    <p:set>
                                      <p:cBhvr>
                                        <p:cTn id="28" dur="1" fill="hold">
                                          <p:stCondLst>
                                            <p:cond delay="0"/>
                                          </p:stCondLst>
                                        </p:cTn>
                                        <p:tgtEl>
                                          <p:spTgt spid="17"/>
                                        </p:tgtEl>
                                        <p:attrNameLst>
                                          <p:attrName>style.visibility</p:attrName>
                                        </p:attrNameLst>
                                      </p:cBhvr>
                                      <p:to>
                                        <p:strVal val="visible"/>
                                      </p:to>
                                    </p:set>
                                    <p:anim calcmode="lin" valueType="num">
                                      <p:cBhvr additive="base">
                                        <p:cTn id="29" dur="500" fill="hold"/>
                                        <p:tgtEl>
                                          <p:spTgt spid="17"/>
                                        </p:tgtEl>
                                        <p:attrNameLst>
                                          <p:attrName>ppt_x</p:attrName>
                                        </p:attrNameLst>
                                      </p:cBhvr>
                                      <p:tavLst>
                                        <p:tav tm="0">
                                          <p:val>
                                            <p:strVal val="#ppt_x"/>
                                          </p:val>
                                        </p:tav>
                                        <p:tav tm="100000">
                                          <p:val>
                                            <p:strVal val="#ppt_x"/>
                                          </p:val>
                                        </p:tav>
                                      </p:tavLst>
                                    </p:anim>
                                    <p:anim calcmode="lin" valueType="num">
                                      <p:cBhvr additive="base">
                                        <p:cTn id="30"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1"/>
    </p:bldLst>
  </p:timing>
</p:sld>
</file>

<file path=ppt/slides/slide2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grpSp>
        <p:nvGrpSpPr>
          <p:cNvPr id="6" name="组合 5"/>
          <p:cNvGrpSpPr/>
          <p:nvPr/>
        </p:nvGrpSpPr>
        <p:grpSpPr>
          <a:xfrm>
            <a:off x="-167997" y="40425"/>
            <a:ext cx="6979298" cy="643046"/>
            <a:chOff x="-167997" y="40425"/>
            <a:chExt cx="6979298" cy="643046"/>
          </a:xfrm>
        </p:grpSpPr>
        <p:sp>
          <p:nvSpPr>
            <p:cNvPr id="7" name="任意多边形 6"/>
            <p:cNvSpPr/>
            <p:nvPr/>
          </p:nvSpPr>
          <p:spPr bwMode="auto">
            <a:xfrm rot="490566">
              <a:off x="11438" y="40425"/>
              <a:ext cx="619125" cy="630237"/>
            </a:xfrm>
            <a:custGeom>
              <a:gdLst>
                <a:gd name="T0" fmla="*/ 318220 w 619265"/>
                <a:gd name="T1" fmla="*/ 0 h 630260"/>
                <a:gd name="T2" fmla="*/ 611433 w 619265"/>
                <a:gd name="T3" fmla="*/ 194354 h 630260"/>
                <a:gd name="T4" fmla="*/ 619265 w 619265"/>
                <a:gd name="T5" fmla="*/ 219585 h 630260"/>
                <a:gd name="T6" fmla="*/ 256918 w 619265"/>
                <a:gd name="T7" fmla="*/ 630260 h 630260"/>
                <a:gd name="T8" fmla="*/ 254088 w 619265"/>
                <a:gd name="T9" fmla="*/ 629975 h 630260"/>
                <a:gd name="T10" fmla="*/ 0 w 619265"/>
                <a:gd name="T11" fmla="*/ 318220 h 630260"/>
                <a:gd name="T12" fmla="*/ 318220 w 619265"/>
                <a:gd name="T13" fmla="*/ 0 h 630260"/>
              </a:gdLst>
              <a:cxnLst>
                <a:cxn ang="0">
                  <a:pos x="T0" y="T1"/>
                </a:cxn>
                <a:cxn ang="0">
                  <a:pos x="T2" y="T3"/>
                </a:cxn>
                <a:cxn ang="0">
                  <a:pos x="T4" y="T5"/>
                </a:cxn>
                <a:cxn ang="0">
                  <a:pos x="T6" y="T7"/>
                </a:cxn>
                <a:cxn ang="0">
                  <a:pos x="T8" y="T9"/>
                </a:cxn>
                <a:cxn ang="0">
                  <a:pos x="T10" y="T11"/>
                </a:cxn>
                <a:cxn ang="0">
                  <a:pos x="T12" y="T13"/>
                </a:cxn>
              </a:cxnLst>
              <a:rect l="0" t="0" r="r" b="b"/>
              <a:pathLst>
                <a:path w="619265" h="630260">
                  <a:moveTo>
                    <a:pt x="318220" y="0"/>
                  </a:moveTo>
                  <a:cubicBezTo>
                    <a:pt x="450031" y="0"/>
                    <a:pt x="563124" y="80141"/>
                    <a:pt x="611433" y="194354"/>
                  </a:cubicBezTo>
                  <a:lnTo>
                    <a:pt x="619265" y="219585"/>
                  </a:lnTo>
                  <a:lnTo>
                    <a:pt x="256918" y="630260"/>
                  </a:lnTo>
                  <a:lnTo>
                    <a:pt x="254088" y="629975"/>
                  </a:lnTo>
                  <a:cubicBezTo>
                    <a:pt x="109080" y="600302"/>
                    <a:pt x="0" y="472000"/>
                    <a:pt x="0" y="318220"/>
                  </a:cubicBezTo>
                  <a:cubicBezTo>
                    <a:pt x="0" y="142472"/>
                    <a:pt x="142472" y="0"/>
                    <a:pt x="318220" y="0"/>
                  </a:cubicBezTo>
                  <a:close/>
                </a:path>
              </a:pathLst>
            </a:custGeom>
            <a:solidFill>
              <a:srgbClr val="FFC000">
                <a:alpha val="89999"/>
              </a:srgbClr>
            </a:solidFill>
            <a:ln>
              <a:noFill/>
            </a:ln>
          </p:spPr>
          <p:txBody>
            <a:bodyPr anchor="ctr"/>
            <a:lstStyle/>
            <a:p>
              <a:pPr marL="0" marR="0" lvl="0" indent="0" defTabSz="914400" eaLnBrk="0" fontAlgn="base" latinLnBrk="0" hangingPunct="0">
                <a:lnSpc>
                  <a:spcPct val="100000"/>
                </a:lnSpc>
                <a:spcBef>
                  <a:spcPct val="0"/>
                </a:spcBef>
                <a:spcAft>
                  <a:spcPct val="0"/>
                </a:spcAft>
                <a:buClrTx/>
                <a:buSzTx/>
                <a:buFont typeface="Arial" pitchFamily="34" charset="0"/>
                <a:buNone/>
                <a:defRPr/>
              </a:pPr>
              <a:endParaRPr kumimoji="0" lang="zh-CN" altLang="en-US" sz="1800" b="0" i="0" u="none" strike="noStrike" kern="0" cap="none" spc="0" normalizeH="0" baseline="0" noProof="0">
                <a:ln>
                  <a:noFill/>
                </a:ln>
                <a:solidFill>
                  <a:srgbClr val="000000"/>
                </a:solidFill>
                <a:effectLst/>
                <a:uLnTx/>
                <a:uFillTx/>
                <a:latin typeface="Calibri"/>
                <a:ea typeface="宋体" panose="02010600030101010101" pitchFamily="2" charset="-122"/>
              </a:endParaRPr>
            </a:p>
          </p:txBody>
        </p:sp>
        <p:sp>
          <p:nvSpPr>
            <p:cNvPr id="8" name="文本框 12"/>
            <p:cNvSpPr txBox="1">
              <a:spLocks noChangeArrowheads="1"/>
            </p:cNvSpPr>
            <p:nvPr/>
          </p:nvSpPr>
          <p:spPr bwMode="auto">
            <a:xfrm>
              <a:off x="-167997" y="98696"/>
              <a:ext cx="697929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2pPr marL="742950" indent="-285750"/>
            </a:lstStyle>
            <a:p>
              <a:pPr algn="ctr" fontAlgn="base">
                <a:spcBef>
                  <a:spcPct val="0"/>
                </a:spcBef>
                <a:spcAft>
                  <a:spcPct val="0"/>
                </a:spcAft>
              </a:pPr>
              <a:r>
                <a:rPr lang="zh-CN" altLang="en-US" sz="3200">
                  <a:solidFill>
                    <a:schemeClr val="bg1"/>
                  </a:solidFill>
                  <a:latin typeface="汉仪昌黎宋刻本(精修版)W" panose="00020600040101010101" pitchFamily="18" charset="-122"/>
                  <a:ea typeface="汉仪昌黎宋刻本(精修版)W" panose="00020600040101010101" pitchFamily="18" charset="-122"/>
                </a:rPr>
                <a:t>四、交融互鉴：西方文官制度的</a:t>
              </a:r>
              <a:r>
                <a:rPr lang="zh-CN" altLang="en-US" sz="3200">
                  <a:solidFill>
                    <a:srgbClr val="FFC000"/>
                  </a:solidFill>
                  <a:latin typeface="汉仪昌黎宋刻本(精修版)W" panose="00020600040101010101" pitchFamily="18" charset="-122"/>
                  <a:ea typeface="汉仪昌黎宋刻本(精修版)W" panose="00020600040101010101" pitchFamily="18" charset="-122"/>
                </a:rPr>
                <a:t>影响</a:t>
              </a:r>
            </a:p>
          </p:txBody>
        </p:sp>
        <p:cxnSp>
          <p:nvCxnSpPr>
            <p:cNvPr id="9" name="直接连接符 8"/>
            <p:cNvCxnSpPr/>
            <p:nvPr/>
          </p:nvCxnSpPr>
          <p:spPr>
            <a:xfrm>
              <a:off x="214688" y="659964"/>
              <a:ext cx="6326071" cy="0"/>
            </a:xfrm>
            <a:prstGeom prst="line">
              <a:avLst/>
            </a:prstGeom>
            <a:ln w="19050">
              <a:prstDash val="solid"/>
            </a:ln>
          </p:spPr>
          <p:style>
            <a:lnRef idx="1">
              <a:schemeClr val="accent4"/>
            </a:lnRef>
            <a:fillRef idx="0">
              <a:schemeClr val="accent4"/>
            </a:fillRef>
            <a:effectRef idx="0">
              <a:schemeClr val="accent4"/>
            </a:effectRef>
            <a:fontRef idx="minor">
              <a:schemeClr val="tx1"/>
            </a:fontRef>
          </p:style>
        </p:cxnSp>
      </p:grpSp>
      <p:pic>
        <p:nvPicPr>
          <p:cNvPr id="12" name="图片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11301" y="683471"/>
            <a:ext cx="5380700" cy="6198036"/>
          </a:xfrm>
          <a:prstGeom prst="rect">
            <a:avLst/>
          </a:prstGeom>
        </p:spPr>
      </p:pic>
      <p:sp>
        <p:nvSpPr>
          <p:cNvPr id="13" name="梯形 4"/>
          <p:cNvSpPr/>
          <p:nvPr/>
        </p:nvSpPr>
        <p:spPr>
          <a:xfrm flipH="1">
            <a:off x="-30231" y="659964"/>
            <a:ext cx="12192000" cy="6333532"/>
          </a:xfrm>
          <a:custGeom>
            <a:gdLst>
              <a:gd name="connsiteX0" fmla="*/ 0 w 14512413"/>
              <a:gd name="connsiteY0" fmla="*/ 6858000 h 6858000"/>
              <a:gd name="connsiteX1" fmla="*/ 3779307 w 14512413"/>
              <a:gd name="connsiteY1" fmla="*/ 0 h 6858000"/>
              <a:gd name="connsiteX2" fmla="*/ 10733106 w 14512413"/>
              <a:gd name="connsiteY2" fmla="*/ 0 h 6858000"/>
              <a:gd name="connsiteX3" fmla="*/ 14512413 w 14512413"/>
              <a:gd name="connsiteY3" fmla="*/ 6858000 h 6858000"/>
              <a:gd name="connsiteX4" fmla="*/ 0 w 14512413"/>
              <a:gd name="connsiteY4" fmla="*/ 6858000 h 6858000"/>
              <a:gd name="connsiteX0-1" fmla="*/ 0 w 14512413"/>
              <a:gd name="connsiteY0-2" fmla="*/ 6858000 h 6858000"/>
              <a:gd name="connsiteX1-3" fmla="*/ 3779307 w 14512413"/>
              <a:gd name="connsiteY1-4" fmla="*/ 0 h 6858000"/>
              <a:gd name="connsiteX2-5" fmla="*/ 9818706 w 14512413"/>
              <a:gd name="connsiteY2-6" fmla="*/ 0 h 6858000"/>
              <a:gd name="connsiteX3-7" fmla="*/ 14512413 w 14512413"/>
              <a:gd name="connsiteY3-8" fmla="*/ 6858000 h 6858000"/>
              <a:gd name="connsiteX4-9" fmla="*/ 0 w 14512413"/>
              <a:gd name="connsiteY4-10" fmla="*/ 6858000 h 6858000"/>
              <a:gd name="connsiteX0-11" fmla="*/ 0 w 14512413"/>
              <a:gd name="connsiteY0-12" fmla="*/ 6858000 h 6858000"/>
              <a:gd name="connsiteX1-13" fmla="*/ 3779307 w 14512413"/>
              <a:gd name="connsiteY1-14" fmla="*/ 0 h 6858000"/>
              <a:gd name="connsiteX2-15" fmla="*/ 9775163 w 14512413"/>
              <a:gd name="connsiteY2-16" fmla="*/ 0 h 6858000"/>
              <a:gd name="connsiteX3-17" fmla="*/ 14512413 w 14512413"/>
              <a:gd name="connsiteY3-18" fmla="*/ 6858000 h 6858000"/>
              <a:gd name="connsiteX4-19" fmla="*/ 0 w 14512413"/>
              <a:gd name="connsiteY4-20" fmla="*/ 6858000 h 6858000"/>
              <a:gd name="connsiteX0-21" fmla="*/ 0 w 9775163"/>
              <a:gd name="connsiteY0-22" fmla="*/ 6858000 h 6858000"/>
              <a:gd name="connsiteX1-23" fmla="*/ 3779307 w 9775163"/>
              <a:gd name="connsiteY1-24" fmla="*/ 0 h 6858000"/>
              <a:gd name="connsiteX2-25" fmla="*/ 9775163 w 9775163"/>
              <a:gd name="connsiteY2-26" fmla="*/ 0 h 6858000"/>
              <a:gd name="connsiteX3-27" fmla="*/ 9733936 w 9775163"/>
              <a:gd name="connsiteY3-28" fmla="*/ 6828504 h 6858000"/>
              <a:gd name="connsiteX4-29" fmla="*/ 0 w 9775163"/>
              <a:gd name="connsiteY4-30" fmla="*/ 6858000 h 6858000"/>
            </a:gd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9775163" h="6858000">
                <a:moveTo>
                  <a:pt x="0" y="6858000"/>
                </a:moveTo>
                <a:lnTo>
                  <a:pt x="3779307" y="0"/>
                </a:lnTo>
                <a:lnTo>
                  <a:pt x="9775163" y="0"/>
                </a:lnTo>
                <a:lnTo>
                  <a:pt x="9733936" y="6828504"/>
                </a:lnTo>
                <a:lnTo>
                  <a:pt x="0" y="6858000"/>
                </a:lnTo>
                <a:close/>
              </a:path>
            </a:pathLst>
          </a:custGeom>
          <a:solidFill>
            <a:schemeClr val="tx1">
              <a:lumMod val="75000"/>
              <a:lumOff val="2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a:solidFill>
                <a:schemeClr val="bg1"/>
              </a:solidFill>
              <a:latin typeface="汉仪昌黎宋刻本(精修版)W" panose="00020600040101010101" pitchFamily="18" charset="-122"/>
              <a:ea typeface="汉仪昌黎宋刻本(精修版)W" panose="00020600040101010101" pitchFamily="18" charset="-122"/>
              <a:cs typeface="+mn-ea"/>
              <a:sym typeface="+mn-lt"/>
            </a:endParaRPr>
          </a:p>
        </p:txBody>
      </p:sp>
      <p:sp>
        <p:nvSpPr>
          <p:cNvPr id="10" name="矩形 9"/>
          <p:cNvSpPr/>
          <p:nvPr/>
        </p:nvSpPr>
        <p:spPr>
          <a:xfrm>
            <a:off x="23344" y="1625981"/>
            <a:ext cx="6787957" cy="2616101"/>
          </a:xfrm>
          <a:prstGeom prst="rect">
            <a:avLst/>
          </a:prstGeom>
          <a:solidFill>
            <a:srgbClr val="F8CBAD"/>
          </a:solidFill>
        </p:spPr>
        <p:txBody>
          <a:bodyPr wrap="square">
            <a:spAutoFit/>
          </a:bodyPr>
          <a:lstStyle/>
          <a:p>
            <a:r>
              <a:rPr lang="zh-CN" altLang="en-US" sz="2400">
                <a:latin typeface="楷体" panose="02010609060101010101" pitchFamily="49" charset="-122"/>
                <a:ea typeface="楷体" panose="02010609060101010101" pitchFamily="49" charset="-122"/>
              </a:rPr>
              <a:t>材料：现如今，中国的公务员制度也在吸收中国传统人事制度合理成分和借鉴西方文官制度的基础上得以基本确立，并于</a:t>
            </a:r>
            <a:r>
              <a:rPr lang="en-US" altLang="zh-CN" sz="2400">
                <a:latin typeface="楷体" panose="02010609060101010101" pitchFamily="49" charset="-122"/>
                <a:ea typeface="楷体" panose="02010609060101010101" pitchFamily="49" charset="-122"/>
              </a:rPr>
              <a:t>2005</a:t>
            </a:r>
            <a:r>
              <a:rPr lang="zh-CN" altLang="en-US" sz="2400">
                <a:latin typeface="楷体" panose="02010609060101010101" pitchFamily="49" charset="-122"/>
                <a:ea typeface="楷体" panose="02010609060101010101" pitchFamily="49" charset="-122"/>
              </a:rPr>
              <a:t>年颁布</a:t>
            </a:r>
            <a:r>
              <a:rPr lang="en-US" altLang="zh-CN" sz="2400">
                <a:latin typeface="楷体" panose="02010609060101010101" pitchFamily="49" charset="-122"/>
                <a:ea typeface="楷体" panose="02010609060101010101" pitchFamily="49" charset="-122"/>
              </a:rPr>
              <a:t>《</a:t>
            </a:r>
            <a:r>
              <a:rPr lang="zh-CN" altLang="en-US" sz="2400">
                <a:latin typeface="楷体" panose="02010609060101010101" pitchFamily="49" charset="-122"/>
                <a:ea typeface="楷体" panose="02010609060101010101" pitchFamily="49" charset="-122"/>
              </a:rPr>
              <a:t>公务员法</a:t>
            </a:r>
            <a:r>
              <a:rPr lang="en-US" altLang="zh-CN" sz="2400">
                <a:latin typeface="楷体" panose="02010609060101010101" pitchFamily="49" charset="-122"/>
                <a:ea typeface="楷体" panose="02010609060101010101" pitchFamily="49" charset="-122"/>
              </a:rPr>
              <a:t>》</a:t>
            </a:r>
            <a:r>
              <a:rPr lang="zh-CN" altLang="en-US" sz="2400">
                <a:latin typeface="楷体" panose="02010609060101010101" pitchFamily="49" charset="-122"/>
                <a:ea typeface="楷体" panose="02010609060101010101" pitchFamily="49" charset="-122"/>
              </a:rPr>
              <a:t>，反观我国现行的公务员制度，不仅具有与西方接轨的共性一面，还具有自身不同于西方的个性之处。</a:t>
            </a:r>
            <a:endParaRPr lang="en-US" altLang="zh-CN" sz="2400">
              <a:latin typeface="楷体" panose="02010609060101010101" pitchFamily="49" charset="-122"/>
              <a:ea typeface="楷体" panose="02010609060101010101" pitchFamily="49" charset="-122"/>
            </a:endParaRPr>
          </a:p>
          <a:p>
            <a:pPr algn="r"/>
            <a:r>
              <a:rPr lang="en-US" altLang="zh-CN" sz="2000">
                <a:latin typeface="楷体" panose="02010609060101010101" pitchFamily="49" charset="-122"/>
                <a:ea typeface="楷体" panose="02010609060101010101" pitchFamily="49" charset="-122"/>
              </a:rPr>
              <a:t>—</a:t>
            </a:r>
            <a:r>
              <a:rPr lang="zh-CN" altLang="en-US" sz="2000">
                <a:latin typeface="楷体" panose="02010609060101010101" pitchFamily="49" charset="-122"/>
                <a:ea typeface="楷体" panose="02010609060101010101" pitchFamily="49" charset="-122"/>
              </a:rPr>
              <a:t> 杨延昭</a:t>
            </a:r>
            <a:r>
              <a:rPr lang="en-US" altLang="zh-CN" sz="2000">
                <a:latin typeface="楷体" panose="02010609060101010101" pitchFamily="49" charset="-122"/>
                <a:ea typeface="楷体" panose="02010609060101010101" pitchFamily="49" charset="-122"/>
              </a:rPr>
              <a:t>《</a:t>
            </a:r>
            <a:r>
              <a:rPr lang="zh-CN" altLang="en-US" sz="2000">
                <a:latin typeface="楷体" panose="02010609060101010101" pitchFamily="49" charset="-122"/>
                <a:ea typeface="楷体" panose="02010609060101010101" pitchFamily="49" charset="-122"/>
              </a:rPr>
              <a:t>中国公务员制度与西方文官制度比较研究</a:t>
            </a:r>
            <a:r>
              <a:rPr lang="en-US" altLang="zh-CN" sz="2000">
                <a:latin typeface="楷体" panose="02010609060101010101" pitchFamily="49" charset="-122"/>
                <a:ea typeface="楷体" panose="02010609060101010101" pitchFamily="49" charset="-122"/>
              </a:rPr>
              <a:t>》</a:t>
            </a:r>
            <a:endParaRPr lang="zh-CN" altLang="en-US" sz="2000">
              <a:latin typeface="楷体" panose="02010609060101010101" pitchFamily="49" charset="-122"/>
              <a:ea typeface="楷体" panose="02010609060101010101" pitchFamily="49" charset="-122"/>
            </a:endParaRPr>
          </a:p>
        </p:txBody>
      </p:sp>
      <p:sp>
        <p:nvSpPr>
          <p:cNvPr id="11" name="矩形 10"/>
          <p:cNvSpPr/>
          <p:nvPr/>
        </p:nvSpPr>
        <p:spPr>
          <a:xfrm>
            <a:off x="273651" y="4773634"/>
            <a:ext cx="6537649" cy="1631216"/>
          </a:xfrm>
          <a:prstGeom prst="rect">
            <a:avLst/>
          </a:prstGeom>
        </p:spPr>
        <p:txBody>
          <a:bodyPr wrap="square">
            <a:spAutoFit/>
          </a:bodyPr>
          <a:lstStyle/>
          <a:p>
            <a:r>
              <a:rPr lang="zh-CN" altLang="en-US" sz="2800" b="1">
                <a:solidFill>
                  <a:schemeClr val="bg1"/>
                </a:solidFill>
                <a:latin typeface="华文仿宋" panose="02010600040101010101" pitchFamily="2" charset="-122"/>
                <a:ea typeface="华文仿宋" panose="02010600040101010101" pitchFamily="2" charset="-122"/>
                <a:cs typeface="黑体" panose="02010609060101010101" charset="-122"/>
                <a:sym typeface="+mn-ea"/>
              </a:rPr>
              <a:t>对世界：</a:t>
            </a:r>
            <a:endParaRPr lang="zh-CN" altLang="en-US" sz="2400" b="1">
              <a:solidFill>
                <a:schemeClr val="bg1"/>
              </a:solidFill>
              <a:latin typeface="华文仿宋" panose="02010600040101010101" pitchFamily="2" charset="-122"/>
              <a:ea typeface="华文仿宋" panose="02010600040101010101" pitchFamily="2" charset="-122"/>
              <a:cs typeface="黑体" panose="02010609060101010101" charset="-122"/>
              <a:sym typeface="+mn-ea"/>
            </a:endParaRPr>
          </a:p>
          <a:p>
            <a:r>
              <a:rPr lang="zh-CN" altLang="en-US" sz="2400" b="1">
                <a:solidFill>
                  <a:schemeClr val="bg1"/>
                </a:solidFill>
                <a:latin typeface="华文仿宋" panose="02010600040101010101" pitchFamily="2" charset="-122"/>
                <a:ea typeface="华文仿宋" panose="02010600040101010101" pitchFamily="2" charset="-122"/>
                <a:cs typeface="黑体" panose="02010609060101010101" charset="-122"/>
              </a:rPr>
              <a:t>为世界其他各国文官制度的建立提供了范本和宝贵经验，为世界政治文明的继续向前发展奠定了基础</a:t>
            </a:r>
            <a:endParaRPr lang="zh-CN" altLang="en-US" sz="2400" b="1">
              <a:latin typeface="华文仿宋" panose="02010600040101010101" pitchFamily="2" charset="-122"/>
              <a:ea typeface="华文仿宋" panose="0201060004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fill="hold"/>
                                        <p:tgtEl>
                                          <p:spTgt spid="13"/>
                                        </p:tgtEl>
                                        <p:attrNameLst>
                                          <p:attrName>ppt_x</p:attrName>
                                        </p:attrNameLst>
                                      </p:cBhvr>
                                      <p:tavLst>
                                        <p:tav tm="0">
                                          <p:val>
                                            <p:strVal val="#ppt_x"/>
                                          </p:val>
                                        </p:tav>
                                        <p:tav tm="100000">
                                          <p:val>
                                            <p:strVal val="#ppt_x"/>
                                          </p:val>
                                        </p:tav>
                                      </p:tavLst>
                                    </p:anim>
                                    <p:anim calcmode="lin" valueType="num">
                                      <p:cBhvr additive="base">
                                        <p:cTn id="12"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indefinite"/>
                            </p:stCondLst>
                          </p:cTn>
                        </p:par>
                        <p:par>
                          <p:cTn id="15" fill="hold" nodeType="afterGroup">
                            <p:stCondLst>
                              <p:cond delay="0"/>
                            </p:stCondLst>
                            <p:childTnLst>
                              <p:par>
                                <p:cTn id="16" presetID="2" presetClass="entr" presetSubtype="4" fill="hold" grpId="1" nodeType="click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500" fill="hold"/>
                                        <p:tgtEl>
                                          <p:spTgt spid="10"/>
                                        </p:tgtEl>
                                        <p:attrNameLst>
                                          <p:attrName>ppt_x</p:attrName>
                                        </p:attrNameLst>
                                      </p:cBhvr>
                                      <p:tavLst>
                                        <p:tav tm="0">
                                          <p:val>
                                            <p:strVal val="#ppt_x"/>
                                          </p:val>
                                        </p:tav>
                                        <p:tav tm="100000">
                                          <p:val>
                                            <p:strVal val="#ppt_x"/>
                                          </p:val>
                                        </p:tav>
                                      </p:tavLst>
                                    </p:anim>
                                    <p:anim calcmode="lin" valueType="num">
                                      <p:cBhvr additive="base">
                                        <p:cTn id="19"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2" presetClass="entr" presetSubtype="4" fill="hold" grpId="2" nodeType="click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ppt_x"/>
                                          </p:val>
                                        </p:tav>
                                        <p:tav tm="100000">
                                          <p:val>
                                            <p:strVal val="#ppt_x"/>
                                          </p:val>
                                        </p:tav>
                                      </p:tavLst>
                                    </p:anim>
                                    <p:anim calcmode="lin" valueType="num">
                                      <p:cBhvr additive="base">
                                        <p:cTn id="2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0" grpId="1"/>
      <p:bldP spid="11" grpId="2"/>
    </p:bldLst>
  </p:timing>
</p:sld>
</file>

<file path=ppt/slides/slide2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7" name="矩形 6"/>
          <p:cNvSpPr/>
          <p:nvPr/>
        </p:nvSpPr>
        <p:spPr>
          <a:xfrm>
            <a:off x="0" y="1244739"/>
            <a:ext cx="12192000" cy="2751522"/>
          </a:xfrm>
          <a:prstGeom prst="rect">
            <a:avLst/>
          </a:prstGeom>
          <a:solidFill>
            <a:srgbClr val="F8CBAD"/>
          </a:solidFill>
        </p:spPr>
        <p:txBody>
          <a:bodyPr wrap="square">
            <a:spAutoFit/>
          </a:bodyPr>
          <a:lstStyle/>
          <a:p>
            <a:pPr>
              <a:lnSpc>
                <a:spcPct val="90000"/>
              </a:lnSpc>
            </a:pPr>
            <a:r>
              <a:rPr lang="zh-CN" altLang="en-US" sz="2400">
                <a:latin typeface="楷体" panose="02010609060101010101" pitchFamily="49" charset="-122"/>
                <a:ea typeface="楷体" panose="02010609060101010101" pitchFamily="49" charset="-122"/>
                <a:cs typeface="宋体" panose="02010600030101010101" pitchFamily="2" charset="-122"/>
                <a:sym typeface="+mn-ea"/>
              </a:rPr>
              <a:t>材料：资产阶级议会制的国家的全部历史表明</a:t>
            </a:r>
            <a:r>
              <a:rPr lang="en-US" altLang="zh-CN" sz="2400">
                <a:latin typeface="楷体" panose="02010609060101010101" pitchFamily="49" charset="-122"/>
                <a:ea typeface="楷体" panose="02010609060101010101" pitchFamily="49" charset="-122"/>
                <a:cs typeface="宋体" panose="02010600030101010101" pitchFamily="2" charset="-122"/>
                <a:sym typeface="+mn-ea"/>
              </a:rPr>
              <a:t>……</a:t>
            </a:r>
            <a:r>
              <a:rPr lang="zh-CN" altLang="en-US" sz="2400">
                <a:latin typeface="楷体" panose="02010609060101010101" pitchFamily="49" charset="-122"/>
                <a:ea typeface="楷体" panose="02010609060101010101" pitchFamily="49" charset="-122"/>
                <a:cs typeface="宋体" panose="02010600030101010101" pitchFamily="2" charset="-122"/>
                <a:sym typeface="+mn-ea"/>
              </a:rPr>
              <a:t>因为实际的管理工作掌握在一支庞大的官吏队伍手中。 这支官吏队伍浸透了反民主的意识，同地主和资产阶级有千丝万缕的联系，在各方面都依附他们。这支队伍被资产阶级关系的气氛所笼罩，他们呼吸的就是这种空气，他们凝固 了，变硬了，僵化了，摆脱不了这种空气，他们的思想、感情、行为不能不是老样子的。对上司毕恭毕敬的习气和某些 “公”务特权把他们拴住了，通过股票和银行，这支队伍的 上层分子完全成了金融资本的奴才，在某种程度上也是它的代理人，它的利益的代表者和影响的传播者。                              </a:t>
            </a:r>
            <a:endParaRPr lang="en-US" altLang="zh-CN" sz="2400">
              <a:latin typeface="楷体" panose="02010609060101010101" pitchFamily="49" charset="-122"/>
              <a:ea typeface="楷体" panose="02010609060101010101" pitchFamily="49" charset="-122"/>
              <a:cs typeface="宋体" panose="02010600030101010101" pitchFamily="2" charset="-122"/>
              <a:sym typeface="+mn-ea"/>
            </a:endParaRPr>
          </a:p>
          <a:p>
            <a:pPr algn="r">
              <a:lnSpc>
                <a:spcPct val="90000"/>
              </a:lnSpc>
            </a:pPr>
            <a:r>
              <a:rPr lang="zh-CN" altLang="en-US" sz="2400">
                <a:latin typeface="楷体" panose="02010609060101010101" pitchFamily="49" charset="-122"/>
                <a:ea typeface="楷体" panose="02010609060101010101" pitchFamily="49" charset="-122"/>
                <a:cs typeface="宋体" panose="02010600030101010101" pitchFamily="2" charset="-122"/>
                <a:sym typeface="+mn-ea"/>
              </a:rPr>
              <a:t>          </a:t>
            </a:r>
            <a:r>
              <a:rPr lang="zh-CN" altLang="en-US" sz="2000">
                <a:latin typeface="楷体" panose="02010609060101010101" pitchFamily="49" charset="-122"/>
                <a:ea typeface="楷体" panose="02010609060101010101" pitchFamily="49" charset="-122"/>
                <a:cs typeface="宋体" panose="02010600030101010101" pitchFamily="2" charset="-122"/>
                <a:sym typeface="+mn-ea"/>
              </a:rPr>
              <a:t>——列宁《革命的一个根本问题》</a:t>
            </a:r>
            <a:endParaRPr lang="zh-CN" altLang="en-US" sz="2400">
              <a:latin typeface="楷体" panose="02010609060101010101" pitchFamily="49" charset="-122"/>
              <a:ea typeface="楷体" panose="02010609060101010101" pitchFamily="49" charset="-122"/>
              <a:cs typeface="宋体" panose="02010600030101010101" pitchFamily="2" charset="-122"/>
            </a:endParaRPr>
          </a:p>
        </p:txBody>
      </p:sp>
      <p:grpSp>
        <p:nvGrpSpPr>
          <p:cNvPr id="9" name="组合 8"/>
          <p:cNvGrpSpPr/>
          <p:nvPr/>
        </p:nvGrpSpPr>
        <p:grpSpPr>
          <a:xfrm>
            <a:off x="-167997" y="40425"/>
            <a:ext cx="6979298" cy="643046"/>
            <a:chOff x="-167997" y="40425"/>
            <a:chExt cx="6979298" cy="643046"/>
          </a:xfrm>
        </p:grpSpPr>
        <p:sp>
          <p:nvSpPr>
            <p:cNvPr id="10" name="任意多边形 9"/>
            <p:cNvSpPr/>
            <p:nvPr/>
          </p:nvSpPr>
          <p:spPr bwMode="auto">
            <a:xfrm rot="490566">
              <a:off x="11438" y="40425"/>
              <a:ext cx="619125" cy="630237"/>
            </a:xfrm>
            <a:custGeom>
              <a:gdLst>
                <a:gd name="T0" fmla="*/ 318220 w 619265"/>
                <a:gd name="T1" fmla="*/ 0 h 630260"/>
                <a:gd name="T2" fmla="*/ 611433 w 619265"/>
                <a:gd name="T3" fmla="*/ 194354 h 630260"/>
                <a:gd name="T4" fmla="*/ 619265 w 619265"/>
                <a:gd name="T5" fmla="*/ 219585 h 630260"/>
                <a:gd name="T6" fmla="*/ 256918 w 619265"/>
                <a:gd name="T7" fmla="*/ 630260 h 630260"/>
                <a:gd name="T8" fmla="*/ 254088 w 619265"/>
                <a:gd name="T9" fmla="*/ 629975 h 630260"/>
                <a:gd name="T10" fmla="*/ 0 w 619265"/>
                <a:gd name="T11" fmla="*/ 318220 h 630260"/>
                <a:gd name="T12" fmla="*/ 318220 w 619265"/>
                <a:gd name="T13" fmla="*/ 0 h 630260"/>
              </a:gdLst>
              <a:cxnLst>
                <a:cxn ang="0">
                  <a:pos x="T0" y="T1"/>
                </a:cxn>
                <a:cxn ang="0">
                  <a:pos x="T2" y="T3"/>
                </a:cxn>
                <a:cxn ang="0">
                  <a:pos x="T4" y="T5"/>
                </a:cxn>
                <a:cxn ang="0">
                  <a:pos x="T6" y="T7"/>
                </a:cxn>
                <a:cxn ang="0">
                  <a:pos x="T8" y="T9"/>
                </a:cxn>
                <a:cxn ang="0">
                  <a:pos x="T10" y="T11"/>
                </a:cxn>
                <a:cxn ang="0">
                  <a:pos x="T12" y="T13"/>
                </a:cxn>
              </a:cxnLst>
              <a:rect l="0" t="0" r="r" b="b"/>
              <a:pathLst>
                <a:path w="619265" h="630260">
                  <a:moveTo>
                    <a:pt x="318220" y="0"/>
                  </a:moveTo>
                  <a:cubicBezTo>
                    <a:pt x="450031" y="0"/>
                    <a:pt x="563124" y="80141"/>
                    <a:pt x="611433" y="194354"/>
                  </a:cubicBezTo>
                  <a:lnTo>
                    <a:pt x="619265" y="219585"/>
                  </a:lnTo>
                  <a:lnTo>
                    <a:pt x="256918" y="630260"/>
                  </a:lnTo>
                  <a:lnTo>
                    <a:pt x="254088" y="629975"/>
                  </a:lnTo>
                  <a:cubicBezTo>
                    <a:pt x="109080" y="600302"/>
                    <a:pt x="0" y="472000"/>
                    <a:pt x="0" y="318220"/>
                  </a:cubicBezTo>
                  <a:cubicBezTo>
                    <a:pt x="0" y="142472"/>
                    <a:pt x="142472" y="0"/>
                    <a:pt x="318220" y="0"/>
                  </a:cubicBezTo>
                  <a:close/>
                </a:path>
              </a:pathLst>
            </a:custGeom>
            <a:solidFill>
              <a:srgbClr val="FFC000">
                <a:alpha val="89999"/>
              </a:srgbClr>
            </a:solidFill>
            <a:ln>
              <a:noFill/>
            </a:ln>
          </p:spPr>
          <p:txBody>
            <a:bodyPr anchor="ctr"/>
            <a:lstStyle/>
            <a:p>
              <a:pPr marL="0" marR="0" lvl="0" indent="0" defTabSz="914400" eaLnBrk="0" fontAlgn="base" latinLnBrk="0" hangingPunct="0">
                <a:lnSpc>
                  <a:spcPct val="100000"/>
                </a:lnSpc>
                <a:spcBef>
                  <a:spcPct val="0"/>
                </a:spcBef>
                <a:spcAft>
                  <a:spcPct val="0"/>
                </a:spcAft>
                <a:buClrTx/>
                <a:buSzTx/>
                <a:buFont typeface="Arial" pitchFamily="34" charset="0"/>
                <a:buNone/>
                <a:defRPr/>
              </a:pPr>
              <a:endParaRPr kumimoji="0" lang="zh-CN" altLang="en-US" sz="1800" b="0" i="0" u="none" strike="noStrike" kern="0" cap="none" spc="0" normalizeH="0" baseline="0" noProof="0">
                <a:ln>
                  <a:noFill/>
                </a:ln>
                <a:solidFill>
                  <a:srgbClr val="000000"/>
                </a:solidFill>
                <a:effectLst/>
                <a:uLnTx/>
                <a:uFillTx/>
                <a:latin typeface="Calibri"/>
                <a:ea typeface="宋体" panose="02010600030101010101" pitchFamily="2" charset="-122"/>
              </a:endParaRPr>
            </a:p>
          </p:txBody>
        </p:sp>
        <p:sp>
          <p:nvSpPr>
            <p:cNvPr id="11" name="文本框 12"/>
            <p:cNvSpPr txBox="1">
              <a:spLocks noChangeArrowheads="1"/>
            </p:cNvSpPr>
            <p:nvPr/>
          </p:nvSpPr>
          <p:spPr bwMode="auto">
            <a:xfrm>
              <a:off x="-167997" y="98696"/>
              <a:ext cx="697929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2pPr marL="742950" indent="-285750"/>
            </a:lstStyle>
            <a:p>
              <a:pPr algn="ctr" fontAlgn="base">
                <a:spcBef>
                  <a:spcPct val="0"/>
                </a:spcBef>
                <a:spcAft>
                  <a:spcPct val="0"/>
                </a:spcAft>
              </a:pPr>
              <a:r>
                <a:rPr lang="zh-CN" altLang="en-US" sz="3200">
                  <a:solidFill>
                    <a:schemeClr val="bg1"/>
                  </a:solidFill>
                  <a:latin typeface="汉仪昌黎宋刻本(精修版)W" panose="00020600040101010101" pitchFamily="18" charset="-122"/>
                  <a:ea typeface="汉仪昌黎宋刻本(精修版)W" panose="00020600040101010101" pitchFamily="18" charset="-122"/>
                </a:rPr>
                <a:t>四、交融互鉴：西方文官制度的</a:t>
              </a:r>
              <a:r>
                <a:rPr lang="zh-CN" altLang="en-US" sz="3200">
                  <a:solidFill>
                    <a:srgbClr val="FFC000"/>
                  </a:solidFill>
                  <a:latin typeface="汉仪昌黎宋刻本(精修版)W" panose="00020600040101010101" pitchFamily="18" charset="-122"/>
                  <a:ea typeface="汉仪昌黎宋刻本(精修版)W" panose="00020600040101010101" pitchFamily="18" charset="-122"/>
                </a:rPr>
                <a:t>影响</a:t>
              </a:r>
            </a:p>
          </p:txBody>
        </p:sp>
        <p:cxnSp>
          <p:nvCxnSpPr>
            <p:cNvPr id="12" name="直接连接符 11"/>
            <p:cNvCxnSpPr/>
            <p:nvPr/>
          </p:nvCxnSpPr>
          <p:spPr>
            <a:xfrm>
              <a:off x="214688" y="659964"/>
              <a:ext cx="6326071" cy="0"/>
            </a:xfrm>
            <a:prstGeom prst="line">
              <a:avLst/>
            </a:prstGeom>
            <a:ln w="19050">
              <a:prstDash val="solid"/>
            </a:ln>
          </p:spPr>
          <p:style>
            <a:lnRef idx="1">
              <a:schemeClr val="accent4"/>
            </a:lnRef>
            <a:fillRef idx="0">
              <a:schemeClr val="accent4"/>
            </a:fillRef>
            <a:effectRef idx="0">
              <a:schemeClr val="accent4"/>
            </a:effectRef>
            <a:fontRef idx="minor">
              <a:schemeClr val="tx1"/>
            </a:fontRef>
          </p:style>
        </p:cxnSp>
      </p:grpSp>
      <p:sp>
        <p:nvSpPr>
          <p:cNvPr id="13" name="矩形 12"/>
          <p:cNvSpPr/>
          <p:nvPr/>
        </p:nvSpPr>
        <p:spPr>
          <a:xfrm>
            <a:off x="0" y="4368202"/>
            <a:ext cx="11444140" cy="1646605"/>
          </a:xfrm>
          <a:prstGeom prst="rect">
            <a:avLst/>
          </a:prstGeom>
        </p:spPr>
        <p:txBody>
          <a:bodyPr wrap="square">
            <a:spAutoFit/>
          </a:bodyPr>
          <a:lstStyle/>
          <a:p>
            <a:pPr>
              <a:lnSpc>
                <a:spcPct val="90000"/>
              </a:lnSpc>
            </a:pPr>
            <a:r>
              <a:rPr lang="zh-CN" altLang="en-US" sz="2800" b="1">
                <a:solidFill>
                  <a:schemeClr val="bg1"/>
                </a:solidFill>
                <a:latin typeface="华文仿宋" panose="02010600040101010101" pitchFamily="2" charset="-122"/>
                <a:ea typeface="华文仿宋" panose="02010600040101010101" pitchFamily="2" charset="-122"/>
                <a:cs typeface="宋体" panose="02010600030101010101" pitchFamily="2" charset="-122"/>
                <a:sym typeface="+mn-ea"/>
              </a:rPr>
              <a:t>局限：</a:t>
            </a:r>
            <a:endParaRPr lang="en-US" altLang="zh-CN" sz="2800" b="1">
              <a:solidFill>
                <a:schemeClr val="bg1"/>
              </a:solidFill>
              <a:latin typeface="华文仿宋" panose="02010600040101010101" pitchFamily="2" charset="-122"/>
              <a:ea typeface="华文仿宋" panose="02010600040101010101" pitchFamily="2" charset="-122"/>
              <a:cs typeface="宋体" panose="02010600030101010101" pitchFamily="2" charset="-122"/>
              <a:sym typeface="+mn-ea"/>
            </a:endParaRPr>
          </a:p>
          <a:p>
            <a:pPr>
              <a:lnSpc>
                <a:spcPct val="90000"/>
              </a:lnSpc>
            </a:pPr>
            <a:r>
              <a:rPr lang="zh-CN" altLang="en-US" sz="2800" b="1">
                <a:solidFill>
                  <a:schemeClr val="bg1"/>
                </a:solidFill>
                <a:latin typeface="华文仿宋" panose="02010600040101010101" pitchFamily="2" charset="-122"/>
                <a:ea typeface="华文仿宋" panose="02010600040101010101" pitchFamily="2" charset="-122"/>
                <a:cs typeface="宋体" panose="02010600030101010101" pitchFamily="2" charset="-122"/>
                <a:sym typeface="+mn-ea"/>
              </a:rPr>
              <a:t>文官制度并没能触碰资本主义基本制度，容易滋生官僚习气和僵化现象；</a:t>
            </a:r>
            <a:endParaRPr lang="en-US" altLang="zh-CN" sz="2800" b="1">
              <a:solidFill>
                <a:schemeClr val="bg1"/>
              </a:solidFill>
              <a:latin typeface="华文仿宋" panose="02010600040101010101" pitchFamily="2" charset="-122"/>
              <a:ea typeface="华文仿宋" panose="02010600040101010101" pitchFamily="2" charset="-122"/>
              <a:cs typeface="宋体" panose="02010600030101010101" pitchFamily="2" charset="-122"/>
              <a:sym typeface="+mn-ea"/>
            </a:endParaRPr>
          </a:p>
          <a:p>
            <a:pPr>
              <a:lnSpc>
                <a:spcPct val="90000"/>
              </a:lnSpc>
            </a:pPr>
            <a:r>
              <a:rPr lang="zh-CN" altLang="en-US" sz="2800" b="1">
                <a:solidFill>
                  <a:schemeClr val="bg1"/>
                </a:solidFill>
                <a:latin typeface="华文仿宋" panose="02010600040101010101" pitchFamily="2" charset="-122"/>
                <a:ea typeface="华文仿宋" panose="02010600040101010101" pitchFamily="2" charset="-122"/>
                <a:cs typeface="宋体" panose="02010600030101010101" pitchFamily="2" charset="-122"/>
                <a:sym typeface="+mn-ea"/>
              </a:rPr>
              <a:t>文官人数增多，加大国家财政负担；</a:t>
            </a:r>
            <a:endParaRPr lang="en-US" altLang="zh-CN" sz="2800" b="1">
              <a:solidFill>
                <a:schemeClr val="bg1"/>
              </a:solidFill>
              <a:latin typeface="华文仿宋" panose="02010600040101010101" pitchFamily="2" charset="-122"/>
              <a:ea typeface="华文仿宋" panose="02010600040101010101" pitchFamily="2" charset="-122"/>
              <a:cs typeface="宋体" panose="02010600030101010101" pitchFamily="2" charset="-122"/>
              <a:sym typeface="+mn-ea"/>
            </a:endParaRPr>
          </a:p>
          <a:p>
            <a:pPr>
              <a:lnSpc>
                <a:spcPct val="90000"/>
              </a:lnSpc>
            </a:pPr>
            <a:r>
              <a:rPr lang="zh-CN" altLang="en-US" sz="2800" b="1">
                <a:solidFill>
                  <a:schemeClr val="bg1"/>
                </a:solidFill>
                <a:latin typeface="华文仿宋" panose="02010600040101010101" pitchFamily="2" charset="-122"/>
                <a:ea typeface="华文仿宋" panose="02010600040101010101" pitchFamily="2" charset="-122"/>
                <a:cs typeface="宋体" panose="02010600030101010101" pitchFamily="2" charset="-122"/>
                <a:sym typeface="+mn-ea"/>
              </a:rPr>
              <a:t>官员层次增加，影响政府工作效率。</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2" presetClass="entr" presetSubtype="4" fill="hold" grpId="1" nodeType="clickEffect">
                                  <p:stCondLst>
                                    <p:cond delay="0"/>
                                  </p:stCondLst>
                                  <p:childTnLst>
                                    <p:set>
                                      <p:cBhvr>
                                        <p:cTn id="13" dur="1" fill="hold">
                                          <p:stCondLst>
                                            <p:cond delay="0"/>
                                          </p:stCondLst>
                                        </p:cTn>
                                        <p:tgtEl>
                                          <p:spTgt spid="13"/>
                                        </p:tgtEl>
                                        <p:attrNameLst>
                                          <p:attrName>style.visibility</p:attrName>
                                        </p:attrNameLst>
                                      </p:cBhvr>
                                      <p:to>
                                        <p:strVal val="visible"/>
                                      </p:to>
                                    </p:set>
                                    <p:anim calcmode="lin" valueType="num">
                                      <p:cBhvr additive="base">
                                        <p:cTn id="14" dur="500" fill="hold"/>
                                        <p:tgtEl>
                                          <p:spTgt spid="13"/>
                                        </p:tgtEl>
                                        <p:attrNameLst>
                                          <p:attrName>ppt_x</p:attrName>
                                        </p:attrNameLst>
                                      </p:cBhvr>
                                      <p:tavLst>
                                        <p:tav tm="0">
                                          <p:val>
                                            <p:strVal val="#ppt_x"/>
                                          </p:val>
                                        </p:tav>
                                        <p:tav tm="100000">
                                          <p:val>
                                            <p:strVal val="#ppt_x"/>
                                          </p:val>
                                        </p:tav>
                                      </p:tavLst>
                                    </p:anim>
                                    <p:anim calcmode="lin" valueType="num">
                                      <p:cBhvr additive="base">
                                        <p:cTn id="15"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3" grpId="1"/>
    </p:bldLst>
  </p:timing>
</p:sld>
</file>

<file path=ppt/slides/slide2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grpSp>
        <p:nvGrpSpPr>
          <p:cNvPr id="6" name="组合 5"/>
          <p:cNvGrpSpPr/>
          <p:nvPr/>
        </p:nvGrpSpPr>
        <p:grpSpPr>
          <a:xfrm>
            <a:off x="-167997" y="40425"/>
            <a:ext cx="3489649" cy="643046"/>
            <a:chOff x="-167997" y="40425"/>
            <a:chExt cx="3489649" cy="643046"/>
          </a:xfrm>
        </p:grpSpPr>
        <p:sp>
          <p:nvSpPr>
            <p:cNvPr id="7" name="任意多边形 6"/>
            <p:cNvSpPr/>
            <p:nvPr/>
          </p:nvSpPr>
          <p:spPr bwMode="auto">
            <a:xfrm rot="490566">
              <a:off x="11438" y="40425"/>
              <a:ext cx="619125" cy="630237"/>
            </a:xfrm>
            <a:custGeom>
              <a:gdLst>
                <a:gd name="T0" fmla="*/ 318220 w 619265"/>
                <a:gd name="T1" fmla="*/ 0 h 630260"/>
                <a:gd name="T2" fmla="*/ 611433 w 619265"/>
                <a:gd name="T3" fmla="*/ 194354 h 630260"/>
                <a:gd name="T4" fmla="*/ 619265 w 619265"/>
                <a:gd name="T5" fmla="*/ 219585 h 630260"/>
                <a:gd name="T6" fmla="*/ 256918 w 619265"/>
                <a:gd name="T7" fmla="*/ 630260 h 630260"/>
                <a:gd name="T8" fmla="*/ 254088 w 619265"/>
                <a:gd name="T9" fmla="*/ 629975 h 630260"/>
                <a:gd name="T10" fmla="*/ 0 w 619265"/>
                <a:gd name="T11" fmla="*/ 318220 h 630260"/>
                <a:gd name="T12" fmla="*/ 318220 w 619265"/>
                <a:gd name="T13" fmla="*/ 0 h 630260"/>
              </a:gdLst>
              <a:cxnLst>
                <a:cxn ang="0">
                  <a:pos x="T0" y="T1"/>
                </a:cxn>
                <a:cxn ang="0">
                  <a:pos x="T2" y="T3"/>
                </a:cxn>
                <a:cxn ang="0">
                  <a:pos x="T4" y="T5"/>
                </a:cxn>
                <a:cxn ang="0">
                  <a:pos x="T6" y="T7"/>
                </a:cxn>
                <a:cxn ang="0">
                  <a:pos x="T8" y="T9"/>
                </a:cxn>
                <a:cxn ang="0">
                  <a:pos x="T10" y="T11"/>
                </a:cxn>
                <a:cxn ang="0">
                  <a:pos x="T12" y="T13"/>
                </a:cxn>
              </a:cxnLst>
              <a:rect l="0" t="0" r="r" b="b"/>
              <a:pathLst>
                <a:path w="619265" h="630260">
                  <a:moveTo>
                    <a:pt x="318220" y="0"/>
                  </a:moveTo>
                  <a:cubicBezTo>
                    <a:pt x="450031" y="0"/>
                    <a:pt x="563124" y="80141"/>
                    <a:pt x="611433" y="194354"/>
                  </a:cubicBezTo>
                  <a:lnTo>
                    <a:pt x="619265" y="219585"/>
                  </a:lnTo>
                  <a:lnTo>
                    <a:pt x="256918" y="630260"/>
                  </a:lnTo>
                  <a:lnTo>
                    <a:pt x="254088" y="629975"/>
                  </a:lnTo>
                  <a:cubicBezTo>
                    <a:pt x="109080" y="600302"/>
                    <a:pt x="0" y="472000"/>
                    <a:pt x="0" y="318220"/>
                  </a:cubicBezTo>
                  <a:cubicBezTo>
                    <a:pt x="0" y="142472"/>
                    <a:pt x="142472" y="0"/>
                    <a:pt x="318220" y="0"/>
                  </a:cubicBezTo>
                  <a:close/>
                </a:path>
              </a:pathLst>
            </a:custGeom>
            <a:solidFill>
              <a:srgbClr val="FFC000">
                <a:alpha val="89999"/>
              </a:srgbClr>
            </a:solidFill>
            <a:ln>
              <a:noFill/>
            </a:ln>
          </p:spPr>
          <p:txBody>
            <a:bodyPr anchor="ctr"/>
            <a:lstStyle/>
            <a:p>
              <a:pPr marL="0" marR="0" lvl="0" indent="0" defTabSz="914400" eaLnBrk="0" fontAlgn="base" latinLnBrk="0" hangingPunct="0">
                <a:lnSpc>
                  <a:spcPct val="100000"/>
                </a:lnSpc>
                <a:spcBef>
                  <a:spcPct val="0"/>
                </a:spcBef>
                <a:spcAft>
                  <a:spcPct val="0"/>
                </a:spcAft>
                <a:buClrTx/>
                <a:buSzTx/>
                <a:buFont typeface="Arial" pitchFamily="34" charset="0"/>
                <a:buNone/>
                <a:defRPr/>
              </a:pPr>
              <a:endParaRPr kumimoji="0" lang="zh-CN" altLang="en-US" sz="1800" b="0" i="0" u="none" strike="noStrike" kern="0" cap="none" spc="0" normalizeH="0" baseline="0" noProof="0">
                <a:ln>
                  <a:noFill/>
                </a:ln>
                <a:solidFill>
                  <a:srgbClr val="000000"/>
                </a:solidFill>
                <a:effectLst/>
                <a:uLnTx/>
                <a:uFillTx/>
                <a:latin typeface="Calibri"/>
                <a:ea typeface="宋体" panose="02010600030101010101" pitchFamily="2" charset="-122"/>
              </a:endParaRPr>
            </a:p>
          </p:txBody>
        </p:sp>
        <p:sp>
          <p:nvSpPr>
            <p:cNvPr id="8" name="文本框 12"/>
            <p:cNvSpPr txBox="1">
              <a:spLocks noChangeArrowheads="1"/>
            </p:cNvSpPr>
            <p:nvPr/>
          </p:nvSpPr>
          <p:spPr bwMode="auto">
            <a:xfrm>
              <a:off x="-167997" y="98696"/>
              <a:ext cx="3489649"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2pPr marL="742950" indent="-285750"/>
            </a:lstStyle>
            <a:p>
              <a:pPr algn="ctr" fontAlgn="base">
                <a:spcBef>
                  <a:spcPct val="0"/>
                </a:spcBef>
                <a:spcAft>
                  <a:spcPct val="0"/>
                </a:spcAft>
              </a:pPr>
              <a:r>
                <a:rPr lang="zh-CN" altLang="en-US" sz="3200">
                  <a:solidFill>
                    <a:schemeClr val="bg1"/>
                  </a:solidFill>
                  <a:latin typeface="汉仪昌黎宋刻本(精修版)W" panose="00020600040101010101" pitchFamily="18" charset="-122"/>
                  <a:ea typeface="汉仪昌黎宋刻本(精修版)W" panose="00020600040101010101" pitchFamily="18" charset="-122"/>
                </a:rPr>
                <a:t>课堂探究</a:t>
              </a:r>
            </a:p>
          </p:txBody>
        </p:sp>
        <p:cxnSp>
          <p:nvCxnSpPr>
            <p:cNvPr id="9" name="直接连接符 8"/>
            <p:cNvCxnSpPr/>
            <p:nvPr/>
          </p:nvCxnSpPr>
          <p:spPr>
            <a:xfrm>
              <a:off x="214688" y="659964"/>
              <a:ext cx="2369892" cy="0"/>
            </a:xfrm>
            <a:prstGeom prst="line">
              <a:avLst/>
            </a:prstGeom>
            <a:ln w="19050">
              <a:prstDash val="solid"/>
            </a:ln>
          </p:spPr>
          <p:style>
            <a:lnRef idx="1">
              <a:schemeClr val="accent4"/>
            </a:lnRef>
            <a:fillRef idx="0">
              <a:schemeClr val="accent4"/>
            </a:fillRef>
            <a:effectRef idx="0">
              <a:schemeClr val="accent4"/>
            </a:effectRef>
            <a:fontRef idx="minor">
              <a:schemeClr val="tx1"/>
            </a:fontRef>
          </p:style>
        </p:cxnSp>
      </p:grpSp>
      <p:sp>
        <p:nvSpPr>
          <p:cNvPr id="11" name="矩形 10"/>
          <p:cNvSpPr/>
          <p:nvPr/>
        </p:nvSpPr>
        <p:spPr>
          <a:xfrm>
            <a:off x="0" y="1046116"/>
            <a:ext cx="11980507" cy="2616101"/>
          </a:xfrm>
          <a:prstGeom prst="rect">
            <a:avLst/>
          </a:prstGeom>
        </p:spPr>
        <p:txBody>
          <a:bodyPr wrap="square">
            <a:spAutoFit/>
          </a:bodyPr>
          <a:lstStyle/>
          <a:p>
            <a:r>
              <a:rPr lang="zh-CN" altLang="en-US" sz="2400">
                <a:solidFill>
                  <a:schemeClr val="bg1"/>
                </a:solidFill>
                <a:latin typeface="楷体" panose="02010609060101010101" pitchFamily="49" charset="-122"/>
                <a:ea typeface="楷体" panose="02010609060101010101" pitchFamily="49" charset="-122"/>
              </a:rPr>
              <a:t>材料：从历史渊源上讲，现时代的公务员制度早在中国古代就已经有了发展雏形，但是由于受到政治体制和历史发展阶段的局限，这一体现“公平，公正”原则的选拔人才制度在为中国封建王朝选拔大量优秀人才的同时却日趋没落，弊端丛生，并不得不在清末光绪年间走完自己数千年的历程，退出历史舞台，与之相反，大洋彼岸的欧美各国却在吸收中国科举制精华内核的基础之上以制度法令的形式得以确立，并伴随时代的发展不断革新和完善。</a:t>
            </a:r>
            <a:endParaRPr lang="en-US" altLang="zh-CN" sz="2400">
              <a:solidFill>
                <a:schemeClr val="bg1"/>
              </a:solidFill>
              <a:latin typeface="楷体" panose="02010609060101010101" pitchFamily="49" charset="-122"/>
              <a:ea typeface="楷体" panose="02010609060101010101" pitchFamily="49" charset="-122"/>
            </a:endParaRPr>
          </a:p>
          <a:p>
            <a:pPr algn="r"/>
            <a:r>
              <a:rPr lang="en-US" altLang="zh-CN" sz="2000">
                <a:solidFill>
                  <a:schemeClr val="bg1"/>
                </a:solidFill>
                <a:latin typeface="楷体" panose="02010609060101010101" pitchFamily="49" charset="-122"/>
                <a:ea typeface="楷体" panose="02010609060101010101" pitchFamily="49" charset="-122"/>
              </a:rPr>
              <a:t>—</a:t>
            </a:r>
            <a:r>
              <a:rPr lang="zh-CN" altLang="en-US" sz="2000">
                <a:solidFill>
                  <a:schemeClr val="bg1"/>
                </a:solidFill>
                <a:latin typeface="楷体" panose="02010609060101010101" pitchFamily="49" charset="-122"/>
                <a:ea typeface="楷体" panose="02010609060101010101" pitchFamily="49" charset="-122"/>
              </a:rPr>
              <a:t>杨延昭</a:t>
            </a:r>
            <a:r>
              <a:rPr lang="en-US" altLang="zh-CN" sz="2000">
                <a:solidFill>
                  <a:schemeClr val="bg1"/>
                </a:solidFill>
                <a:latin typeface="楷体" panose="02010609060101010101" pitchFamily="49" charset="-122"/>
                <a:ea typeface="楷体" panose="02010609060101010101" pitchFamily="49" charset="-122"/>
              </a:rPr>
              <a:t>《</a:t>
            </a:r>
            <a:r>
              <a:rPr lang="zh-CN" altLang="en-US" sz="2000">
                <a:solidFill>
                  <a:schemeClr val="bg1"/>
                </a:solidFill>
                <a:latin typeface="楷体" panose="02010609060101010101" pitchFamily="49" charset="-122"/>
                <a:ea typeface="楷体" panose="02010609060101010101" pitchFamily="49" charset="-122"/>
              </a:rPr>
              <a:t>中国公务员制度与西方文官制度比较研究</a:t>
            </a:r>
            <a:r>
              <a:rPr lang="en-US" altLang="zh-CN" sz="2000">
                <a:solidFill>
                  <a:schemeClr val="bg1"/>
                </a:solidFill>
                <a:latin typeface="楷体" panose="02010609060101010101" pitchFamily="49" charset="-122"/>
                <a:ea typeface="楷体" panose="02010609060101010101" pitchFamily="49" charset="-122"/>
              </a:rPr>
              <a:t>》</a:t>
            </a:r>
            <a:endParaRPr lang="zh-CN" altLang="en-US" sz="2000">
              <a:solidFill>
                <a:schemeClr val="bg1"/>
              </a:solidFill>
              <a:latin typeface="楷体" panose="02010609060101010101" pitchFamily="49" charset="-122"/>
              <a:ea typeface="楷体" panose="02010609060101010101" pitchFamily="49" charset="-122"/>
            </a:endParaRPr>
          </a:p>
        </p:txBody>
      </p:sp>
      <p:sp>
        <p:nvSpPr>
          <p:cNvPr id="13" name="TextBox 12"/>
          <p:cNvSpPr txBox="1"/>
          <p:nvPr/>
        </p:nvSpPr>
        <p:spPr>
          <a:xfrm>
            <a:off x="0" y="4533010"/>
            <a:ext cx="12191999" cy="1138773"/>
          </a:xfrm>
          <a:prstGeom prst="rect">
            <a:avLst/>
          </a:prstGeom>
          <a:solidFill>
            <a:schemeClr val="accent5">
              <a:lumMod val="50000"/>
            </a:schemeClr>
          </a:solidFill>
        </p:spPr>
        <p:txBody>
          <a:bodyPr wrap="square" rtlCol="0">
            <a:spAutoFit/>
          </a:bodyPr>
          <a:lstStyle/>
          <a:p>
            <a:r>
              <a:rPr lang="zh-CN" altLang="en-US" sz="2400">
                <a:solidFill>
                  <a:schemeClr val="bg1"/>
                </a:solidFill>
                <a:latin typeface="楷体" panose="02010609060101010101" pitchFamily="49" charset="-122"/>
                <a:ea typeface="楷体" panose="02010609060101010101" pitchFamily="49" charset="-122"/>
              </a:rPr>
              <a:t>                     现在各国的考试制度，差不多都是学英国的。穷流溯源，英国的           </a:t>
            </a:r>
            <a:endParaRPr lang="en-US" altLang="zh-CN" sz="2400">
              <a:solidFill>
                <a:schemeClr val="bg1"/>
              </a:solidFill>
              <a:latin typeface="楷体" panose="02010609060101010101" pitchFamily="49" charset="-122"/>
              <a:ea typeface="楷体" panose="02010609060101010101" pitchFamily="49" charset="-122"/>
            </a:endParaRPr>
          </a:p>
          <a:p>
            <a:r>
              <a:rPr lang="en-US" altLang="zh-CN" sz="2400">
                <a:solidFill>
                  <a:schemeClr val="bg1"/>
                </a:solidFill>
                <a:latin typeface="楷体" panose="02010609060101010101" pitchFamily="49" charset="-122"/>
                <a:ea typeface="楷体" panose="02010609060101010101" pitchFamily="49" charset="-122"/>
              </a:rPr>
              <a:t>                     </a:t>
            </a:r>
            <a:r>
              <a:rPr lang="zh-CN" altLang="en-US" sz="2400">
                <a:solidFill>
                  <a:schemeClr val="bg1"/>
                </a:solidFill>
                <a:latin typeface="楷体" panose="02010609060101010101" pitchFamily="49" charset="-122"/>
                <a:ea typeface="楷体" panose="02010609060101010101" pitchFamily="49" charset="-122"/>
              </a:rPr>
              <a:t>考试制度，原来还是从我们中国学过去的。</a:t>
            </a:r>
            <a:endParaRPr lang="en-US" altLang="zh-CN" sz="2400">
              <a:solidFill>
                <a:schemeClr val="bg1"/>
              </a:solidFill>
              <a:latin typeface="楷体" panose="02010609060101010101" pitchFamily="49" charset="-122"/>
              <a:ea typeface="楷体" panose="02010609060101010101" pitchFamily="49" charset="-122"/>
            </a:endParaRPr>
          </a:p>
          <a:p>
            <a:pPr algn="r"/>
            <a:r>
              <a:rPr lang="en-US" altLang="zh-CN" sz="2000">
                <a:solidFill>
                  <a:schemeClr val="bg1"/>
                </a:solidFill>
                <a:latin typeface="楷体" panose="02010609060101010101" pitchFamily="49" charset="-122"/>
                <a:ea typeface="楷体" panose="02010609060101010101" pitchFamily="49" charset="-122"/>
              </a:rPr>
              <a:t>—</a:t>
            </a:r>
            <a:r>
              <a:rPr lang="zh-CN" altLang="en-US" sz="2000">
                <a:solidFill>
                  <a:schemeClr val="bg1"/>
                </a:solidFill>
                <a:latin typeface="楷体" panose="02010609060101010101" pitchFamily="49" charset="-122"/>
                <a:ea typeface="楷体" panose="02010609060101010101" pitchFamily="49" charset="-122"/>
              </a:rPr>
              <a:t>孙中山</a:t>
            </a:r>
            <a:r>
              <a:rPr lang="en-US" altLang="zh-CN" sz="2000">
                <a:solidFill>
                  <a:schemeClr val="bg1"/>
                </a:solidFill>
                <a:latin typeface="楷体" panose="02010609060101010101" pitchFamily="49" charset="-122"/>
                <a:ea typeface="楷体" panose="02010609060101010101" pitchFamily="49" charset="-122"/>
              </a:rPr>
              <a:t>《</a:t>
            </a:r>
            <a:r>
              <a:rPr lang="zh-CN" altLang="en-US" sz="2000">
                <a:solidFill>
                  <a:schemeClr val="bg1"/>
                </a:solidFill>
                <a:latin typeface="楷体" panose="02010609060101010101" pitchFamily="49" charset="-122"/>
                <a:ea typeface="楷体" panose="02010609060101010101" pitchFamily="49" charset="-122"/>
              </a:rPr>
              <a:t>五权宪法</a:t>
            </a:r>
            <a:r>
              <a:rPr lang="en-US" altLang="zh-CN" sz="2000">
                <a:solidFill>
                  <a:schemeClr val="bg1"/>
                </a:solidFill>
                <a:latin typeface="楷体" panose="02010609060101010101" pitchFamily="49" charset="-122"/>
                <a:ea typeface="楷体" panose="02010609060101010101" pitchFamily="49" charset="-122"/>
              </a:rPr>
              <a:t>》</a:t>
            </a:r>
          </a:p>
        </p:txBody>
      </p:sp>
      <p:pic>
        <p:nvPicPr>
          <p:cNvPr id="12" name="图片 11"/>
          <p:cNvPicPr>
            <a:picLocks noChangeAspect="1"/>
          </p:cNvPicPr>
          <p:nvPr/>
        </p:nvPicPr>
        <p:blipFill>
          <a:blip r:embed="rId3">
            <a:extLst>
              <a:ext uri="{BEBA8EAE-BF5A-486C-A8C5-ECC9F3942E4B}">
                <a14:imgProps xmlns:a14="http://schemas.microsoft.com/office/drawing/2010/main">
                  <a14:imgLayer r:embed="rId2">
                    <a14:imgEffect>
                      <a14:backgroundRemoval t="2861" b="95319" l="2600" r="96000">
                        <a14:foregroundMark x1="28800" y1="70741" x2="28800" y2="70741"/>
                        <a14:foregroundMark x1="34000" y1="66190" x2="34000" y2="66190"/>
                        <a14:foregroundMark x1="34000" y1="66190" x2="34000" y2="66190"/>
                        <a14:foregroundMark x1="40200" y1="62029" x2="40200" y2="62029"/>
                        <a14:foregroundMark x1="58000" y1="59038" x2="58000" y2="59038"/>
                        <a14:foregroundMark x1="61200" y1="57867" x2="61200" y2="57867"/>
                        <a14:foregroundMark x1="44000" y1="57607" x2="44000" y2="57607"/>
                        <a14:foregroundMark x1="36000" y1="53576" x2="36000" y2="53576"/>
                        <a14:foregroundMark x1="32800" y1="49545" x2="32800" y2="49545"/>
                        <a14:foregroundMark x1="30400" y1="51886" x2="30400" y2="51886"/>
                        <a14:foregroundMark x1="26400" y1="53706" x2="26400" y2="53706"/>
                        <a14:foregroundMark x1="21200" y1="56567" x2="21200" y2="56567"/>
                        <a14:foregroundMark x1="11000" y1="59688" x2="11000" y2="59688"/>
                        <a14:foregroundMark x1="5000" y1="60598" x2="5000" y2="60598"/>
                        <a14:foregroundMark x1="2800" y1="63849" x2="2800" y2="63849"/>
                        <a14:foregroundMark x1="6000" y1="62679" x2="6000" y2="62679"/>
                        <a14:foregroundMark x1="7600" y1="62809" x2="7600" y2="62809"/>
                        <a14:foregroundMark x1="8000" y1="62809" x2="8000" y2="62809"/>
                        <a14:foregroundMark x1="9400" y1="61899" x2="9400" y2="61899"/>
                        <a14:foregroundMark x1="10200" y1="61118" x2="10200" y2="61118"/>
                        <a14:foregroundMark x1="13000" y1="59298" x2="13000" y2="59298"/>
                        <a14:foregroundMark x1="13200" y1="59298" x2="13200" y2="59298"/>
                        <a14:foregroundMark x1="16000" y1="58778" x2="16000" y2="58778"/>
                        <a14:foregroundMark x1="18000" y1="58388" x2="18000" y2="58388"/>
                        <a14:foregroundMark x1="18600" y1="58388" x2="18600" y2="58388"/>
                        <a14:foregroundMark x1="22600" y1="67360" x2="22600" y2="67360"/>
                        <a14:foregroundMark x1="24000" y1="70481" x2="24000" y2="70481"/>
                        <a14:foregroundMark x1="23400" y1="72042" x2="23400" y2="72042"/>
                        <a14:foregroundMark x1="22200" y1="73862" x2="22200" y2="73862"/>
                        <a14:foregroundMark x1="17200" y1="78414" x2="17200" y2="78414"/>
                        <a14:foregroundMark x1="16800" y1="79714" x2="16800" y2="79714"/>
                        <a14:foregroundMark x1="17000" y1="81404" x2="17000" y2="81404"/>
                        <a14:foregroundMark x1="19200" y1="83355" x2="19200" y2="83355"/>
                        <a14:foregroundMark x1="19800" y1="84655" x2="19800" y2="84655"/>
                        <a14:foregroundMark x1="20200" y1="85956" x2="20200" y2="86346"/>
                        <a14:foregroundMark x1="24200" y1="87386" x2="26400" y2="87906"/>
                        <a14:foregroundMark x1="36000" y1="89077" x2="36000" y2="89077"/>
                        <a14:foregroundMark x1="43200" y1="88947" x2="43800" y2="88947"/>
                        <a14:foregroundMark x1="52200" y1="87646" x2="53400" y2="88036"/>
                        <a14:foregroundMark x1="61600" y1="88557" x2="62200" y2="88817"/>
                        <a14:foregroundMark x1="70200" y1="89467" x2="72200" y2="89727"/>
                        <a14:foregroundMark x1="78400" y1="89207" x2="78400" y2="89207"/>
                        <a14:foregroundMark x1="57000" y1="73082" x2="57000" y2="73082"/>
                        <a14:foregroundMark x1="56800" y1="71912" x2="56800" y2="71912"/>
                        <a14:foregroundMark x1="57600" y1="69831" x2="57600" y2="69831"/>
                        <a14:foregroundMark x1="66600" y1="76333" x2="68200" y2="78023"/>
                        <a14:foregroundMark x1="74600" y1="74642" x2="74600" y2="74642"/>
                        <a14:foregroundMark x1="74800" y1="69441" x2="74800" y2="69441"/>
                        <a14:foregroundMark x1="75400" y1="68270" x2="75400" y2="68270"/>
                        <a14:foregroundMark x1="72400" y1="48375" x2="72400" y2="48375"/>
                        <a14:foregroundMark x1="74600" y1="50325" x2="74600" y2="50325"/>
                        <a14:foregroundMark x1="78400" y1="52146" x2="78400" y2="52146"/>
                        <a14:foregroundMark x1="84000" y1="54096" x2="84000" y2="54096"/>
                        <a14:foregroundMark x1="90200" y1="56957" x2="90200" y2="56957"/>
                        <a14:foregroundMark x1="93200" y1="57737" x2="93200" y2="57737"/>
                        <a14:foregroundMark x1="90400" y1="63329" x2="90400" y2="63329"/>
                        <a14:foregroundMark x1="79200" y1="59948" x2="79200" y2="59948"/>
                        <a14:foregroundMark x1="76200" y1="56437" x2="76200" y2="56437"/>
                        <a14:foregroundMark x1="76200" y1="55137" x2="76200" y2="55137"/>
                        <a14:foregroundMark x1="75000" y1="53056" x2="75000" y2="53056"/>
                        <a14:foregroundMark x1="81000" y1="55657" x2="81000" y2="55657"/>
                        <a14:foregroundMark x1="83600" y1="56697" x2="83600" y2="56697"/>
                        <a14:foregroundMark x1="85800" y1="57217" x2="85800" y2="57217"/>
                        <a14:foregroundMark x1="88800" y1="58257" x2="88800" y2="58257"/>
                        <a14:foregroundMark x1="89200" y1="64499" x2="89200" y2="64499"/>
                        <a14:foregroundMark x1="89000" y1="70741" x2="89200" y2="71131"/>
                        <a14:foregroundMark x1="89200" y1="86606" x2="89200" y2="86606"/>
                        <a14:foregroundMark x1="88400" y1="89727" x2="88400" y2="89727"/>
                        <a14:foregroundMark x1="86800" y1="90637" x2="86800" y2="90637"/>
                        <a14:foregroundMark x1="66600" y1="92328" x2="66600" y2="92328"/>
                        <a14:foregroundMark x1="56000" y1="92718" x2="56000" y2="92718"/>
                        <a14:foregroundMark x1="42400" y1="94928" x2="39800" y2="95319"/>
                        <a14:foregroundMark x1="28800" y1="94278" x2="26800" y2="94538"/>
                        <a14:foregroundMark x1="7600" y1="93758" x2="7600" y2="93758"/>
                        <a14:foregroundMark x1="65600" y1="94798" x2="65600" y2="94798"/>
                        <a14:foregroundMark x1="81400" y1="93238" x2="81400" y2="93238"/>
                        <a14:foregroundMark x1="88000" y1="94278" x2="88000" y2="94278"/>
                      </a14:backgroundRemoval>
                    </a14:imgEffect>
                  </a14:imgLayer>
                </a14:imgProps>
              </a:ext>
              <a:ext uri="{28A0092B-C50C-407E-A947-70E740481C1C}">
                <a14:useLocalDpi xmlns:a14="http://schemas.microsoft.com/office/drawing/2010/main" val="0"/>
              </a:ext>
            </a:extLst>
          </a:blip>
          <a:srcRect b="37341"/>
          <a:stretch>
            <a:fillRect/>
          </a:stretch>
        </p:blipFill>
        <p:spPr>
          <a:xfrm flipH="1">
            <a:off x="-167997" y="3293163"/>
            <a:ext cx="3359268" cy="3564837"/>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500"/>
                                        <p:tgtEl>
                                          <p:spTgt spid="11"/>
                                        </p:tgtEl>
                                      </p:cBhvr>
                                    </p:animEffect>
                                  </p:childTnLst>
                                </p:cTn>
                              </p:par>
                            </p:childTnLst>
                          </p:cTn>
                        </p:par>
                      </p:childTnLst>
                    </p:cTn>
                  </p:par>
                  <p:par>
                    <p:cTn id="15" fill="hold" nodeType="clickPar">
                      <p:stCondLst>
                        <p:cond delay="indefinite"/>
                      </p:stCondLst>
                      <p:childTnLst>
                        <p:par>
                          <p:cTn id="16" fill="hold" nodeType="withGroup">
                            <p:stCondLst>
                              <p:cond delay="indefinite"/>
                            </p:stCondLst>
                          </p:cTn>
                        </p:par>
                        <p:par>
                          <p:cTn id="17" fill="hold" nodeType="afterGroup">
                            <p:stCondLst>
                              <p:cond delay="0"/>
                            </p:stCondLst>
                            <p:childTnLst>
                              <p:par>
                                <p:cTn id="18" presetID="2" presetClass="entr" presetSubtype="4" fill="hold" nodeType="click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additive="base">
                                        <p:cTn id="20" dur="500" fill="hold"/>
                                        <p:tgtEl>
                                          <p:spTgt spid="12"/>
                                        </p:tgtEl>
                                        <p:attrNameLst>
                                          <p:attrName>ppt_x</p:attrName>
                                        </p:attrNameLst>
                                      </p:cBhvr>
                                      <p:tavLst>
                                        <p:tav tm="0">
                                          <p:val>
                                            <p:strVal val="#ppt_x"/>
                                          </p:val>
                                        </p:tav>
                                        <p:tav tm="100000">
                                          <p:val>
                                            <p:strVal val="#ppt_x"/>
                                          </p:val>
                                        </p:tav>
                                      </p:tavLst>
                                    </p:anim>
                                    <p:anim calcmode="lin" valueType="num">
                                      <p:cBhvr additive="base">
                                        <p:cTn id="21" dur="500" fill="hold"/>
                                        <p:tgtEl>
                                          <p:spTgt spid="12"/>
                                        </p:tgtEl>
                                        <p:attrNameLst>
                                          <p:attrName>ppt_y</p:attrName>
                                        </p:attrNameLst>
                                      </p:cBhvr>
                                      <p:tavLst>
                                        <p:tav tm="0">
                                          <p:val>
                                            <p:strVal val="1+#ppt_h/2"/>
                                          </p:val>
                                        </p:tav>
                                        <p:tav tm="100000">
                                          <p:val>
                                            <p:strVal val="#ppt_y"/>
                                          </p:val>
                                        </p:tav>
                                      </p:tavLst>
                                    </p:anim>
                                  </p:childTnLst>
                                </p:cTn>
                              </p:par>
                              <p:par>
                                <p:cTn id="22" presetID="2" presetClass="entr" presetSubtype="4" fill="hold" grpId="1" nodeType="withEffect">
                                  <p:stCondLst>
                                    <p:cond delay="0"/>
                                  </p:stCondLst>
                                  <p:childTnLst>
                                    <p:set>
                                      <p:cBhvr>
                                        <p:cTn id="23" dur="1" fill="hold">
                                          <p:stCondLst>
                                            <p:cond delay="0"/>
                                          </p:stCondLst>
                                        </p:cTn>
                                        <p:tgtEl>
                                          <p:spTgt spid="13"/>
                                        </p:tgtEl>
                                        <p:attrNameLst>
                                          <p:attrName>style.visibility</p:attrName>
                                        </p:attrNameLst>
                                      </p:cBhvr>
                                      <p:to>
                                        <p:strVal val="visible"/>
                                      </p:to>
                                    </p:set>
                                    <p:anim calcmode="lin" valueType="num">
                                      <p:cBhvr additive="base">
                                        <p:cTn id="24" dur="500" fill="hold"/>
                                        <p:tgtEl>
                                          <p:spTgt spid="13"/>
                                        </p:tgtEl>
                                        <p:attrNameLst>
                                          <p:attrName>ppt_x</p:attrName>
                                        </p:attrNameLst>
                                      </p:cBhvr>
                                      <p:tavLst>
                                        <p:tav tm="0">
                                          <p:val>
                                            <p:strVal val="#ppt_x"/>
                                          </p:val>
                                        </p:tav>
                                        <p:tav tm="100000">
                                          <p:val>
                                            <p:strVal val="#ppt_x"/>
                                          </p:val>
                                        </p:tav>
                                      </p:tavLst>
                                    </p:anim>
                                    <p:anim calcmode="lin" valueType="num">
                                      <p:cBhvr additive="base">
                                        <p:cTn id="25"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3" grpId="1"/>
    </p:bldLst>
  </p:timing>
</p:sld>
</file>

<file path=ppt/slides/slide2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7" name="图片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0" name="矩形 9"/>
          <p:cNvSpPr/>
          <p:nvPr/>
        </p:nvSpPr>
        <p:spPr>
          <a:xfrm>
            <a:off x="8630436" y="3830152"/>
            <a:ext cx="1620957" cy="523220"/>
          </a:xfrm>
          <a:prstGeom prst="rect">
            <a:avLst/>
          </a:prstGeom>
          <a:solidFill>
            <a:srgbClr val="FFC000"/>
          </a:solidFill>
        </p:spPr>
        <p:txBody>
          <a:bodyPr wrap="none">
            <a:spAutoFit/>
          </a:bodyPr>
          <a:lstStyle/>
          <a:p>
            <a:pPr lvl="0" fontAlgn="base">
              <a:spcBef>
                <a:spcPct val="0"/>
              </a:spcBef>
              <a:spcAft>
                <a:spcPct val="0"/>
              </a:spcAft>
            </a:pPr>
            <a:r>
              <a:rPr lang="zh-CN" altLang="en-US" sz="2800" b="1">
                <a:latin typeface="华文仿宋" panose="02010600040101010101" pitchFamily="2" charset="-122"/>
                <a:ea typeface="华文仿宋" panose="02010600040101010101" pitchFamily="2" charset="-122"/>
                <a:sym typeface="+mn-ea"/>
              </a:rPr>
              <a:t>文化自信</a:t>
            </a:r>
          </a:p>
        </p:txBody>
      </p:sp>
      <p:sp>
        <p:nvSpPr>
          <p:cNvPr id="11" name="矩形 10"/>
          <p:cNvSpPr/>
          <p:nvPr/>
        </p:nvSpPr>
        <p:spPr>
          <a:xfrm>
            <a:off x="10251393" y="3830152"/>
            <a:ext cx="1620957" cy="523220"/>
          </a:xfrm>
          <a:prstGeom prst="rect">
            <a:avLst/>
          </a:prstGeom>
          <a:solidFill>
            <a:srgbClr val="FFC000"/>
          </a:solidFill>
        </p:spPr>
        <p:txBody>
          <a:bodyPr wrap="none">
            <a:spAutoFit/>
          </a:bodyPr>
          <a:lstStyle/>
          <a:p>
            <a:pPr lvl="0" fontAlgn="base">
              <a:spcBef>
                <a:spcPct val="0"/>
              </a:spcBef>
              <a:spcAft>
                <a:spcPct val="0"/>
              </a:spcAft>
            </a:pPr>
            <a:r>
              <a:rPr lang="zh-CN" altLang="en-US" sz="2800" b="1">
                <a:latin typeface="华文仿宋" panose="02010600040101010101" pitchFamily="2" charset="-122"/>
                <a:ea typeface="华文仿宋" panose="02010600040101010101" pitchFamily="2" charset="-122"/>
                <a:sym typeface="+mn-ea"/>
              </a:rPr>
              <a:t>制度自信</a:t>
            </a:r>
          </a:p>
        </p:txBody>
      </p:sp>
      <p:sp>
        <p:nvSpPr>
          <p:cNvPr id="12" name="矩形 11"/>
          <p:cNvSpPr/>
          <p:nvPr/>
        </p:nvSpPr>
        <p:spPr>
          <a:xfrm>
            <a:off x="8630436" y="4323968"/>
            <a:ext cx="1620957" cy="523220"/>
          </a:xfrm>
          <a:prstGeom prst="rect">
            <a:avLst/>
          </a:prstGeom>
          <a:solidFill>
            <a:srgbClr val="FFC000"/>
          </a:solidFill>
        </p:spPr>
        <p:txBody>
          <a:bodyPr wrap="none">
            <a:spAutoFit/>
          </a:bodyPr>
          <a:lstStyle/>
          <a:p>
            <a:pPr lvl="0" fontAlgn="base">
              <a:spcBef>
                <a:spcPct val="0"/>
              </a:spcBef>
              <a:spcAft>
                <a:spcPct val="0"/>
              </a:spcAft>
            </a:pPr>
            <a:r>
              <a:rPr lang="zh-CN" altLang="en-US" sz="2800" b="1">
                <a:latin typeface="华文仿宋" panose="02010600040101010101" pitchFamily="2" charset="-122"/>
                <a:ea typeface="华文仿宋" panose="02010600040101010101" pitchFamily="2" charset="-122"/>
                <a:sym typeface="+mn-ea"/>
              </a:rPr>
              <a:t>交融互鉴</a:t>
            </a:r>
          </a:p>
        </p:txBody>
      </p:sp>
      <p:sp>
        <p:nvSpPr>
          <p:cNvPr id="13" name="矩形 12"/>
          <p:cNvSpPr/>
          <p:nvPr/>
        </p:nvSpPr>
        <p:spPr>
          <a:xfrm>
            <a:off x="10251392" y="4316048"/>
            <a:ext cx="1620957" cy="523220"/>
          </a:xfrm>
          <a:prstGeom prst="rect">
            <a:avLst/>
          </a:prstGeom>
          <a:solidFill>
            <a:srgbClr val="FFC000"/>
          </a:solidFill>
        </p:spPr>
        <p:txBody>
          <a:bodyPr wrap="none">
            <a:spAutoFit/>
          </a:bodyPr>
          <a:lstStyle/>
          <a:p>
            <a:pPr lvl="0" fontAlgn="base">
              <a:spcBef>
                <a:spcPct val="0"/>
              </a:spcBef>
              <a:spcAft>
                <a:spcPct val="0"/>
              </a:spcAft>
            </a:pPr>
            <a:r>
              <a:rPr lang="zh-CN" altLang="en-US" sz="2800" b="1">
                <a:latin typeface="华文仿宋" panose="02010600040101010101" pitchFamily="2" charset="-122"/>
                <a:ea typeface="华文仿宋" panose="02010600040101010101" pitchFamily="2" charset="-122"/>
                <a:sym typeface="+mn-ea"/>
              </a:rPr>
              <a:t>传承创新</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1000"/>
                                        <p:tgtEl>
                                          <p:spTgt spid="10"/>
                                        </p:tgtEl>
                                      </p:cBhvr>
                                    </p:animEffect>
                                    <p:anim calcmode="lin" valueType="num">
                                      <p:cBhvr>
                                        <p:cTn id="14" dur="1000" fill="hold"/>
                                        <p:tgtEl>
                                          <p:spTgt spid="10"/>
                                        </p:tgtEl>
                                        <p:attrNameLst>
                                          <p:attrName>ppt_x</p:attrName>
                                        </p:attrNameLst>
                                      </p:cBhvr>
                                      <p:tavLst>
                                        <p:tav tm="0">
                                          <p:val>
                                            <p:strVal val="#ppt_x"/>
                                          </p:val>
                                        </p:tav>
                                        <p:tav tm="100000">
                                          <p:val>
                                            <p:strVal val="#ppt_x"/>
                                          </p:val>
                                        </p:tav>
                                      </p:tavLst>
                                    </p:anim>
                                    <p:anim calcmode="lin" valueType="num">
                                      <p:cBhvr>
                                        <p:cTn id="15"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indefinite"/>
                            </p:stCondLst>
                          </p:cTn>
                        </p:par>
                        <p:par>
                          <p:cTn id="18" fill="hold" nodeType="afterGroup">
                            <p:stCondLst>
                              <p:cond delay="0"/>
                            </p:stCondLst>
                            <p:childTnLst>
                              <p:par>
                                <p:cTn id="19" presetID="2" presetClass="entr" presetSubtype="4" fill="hold" grpId="1" nodeType="click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500" fill="hold"/>
                                        <p:tgtEl>
                                          <p:spTgt spid="11"/>
                                        </p:tgtEl>
                                        <p:attrNameLst>
                                          <p:attrName>ppt_x</p:attrName>
                                        </p:attrNameLst>
                                      </p:cBhvr>
                                      <p:tavLst>
                                        <p:tav tm="0">
                                          <p:val>
                                            <p:strVal val="#ppt_x"/>
                                          </p:val>
                                        </p:tav>
                                        <p:tav tm="100000">
                                          <p:val>
                                            <p:strVal val="#ppt_x"/>
                                          </p:val>
                                        </p:tav>
                                      </p:tavLst>
                                    </p:anim>
                                    <p:anim calcmode="lin" valueType="num">
                                      <p:cBhvr additive="base">
                                        <p:cTn id="2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indefinite"/>
                            </p:stCondLst>
                          </p:cTn>
                        </p:par>
                        <p:par>
                          <p:cTn id="25" fill="hold" nodeType="afterGroup">
                            <p:stCondLst>
                              <p:cond delay="0"/>
                            </p:stCondLst>
                            <p:childTnLst>
                              <p:par>
                                <p:cTn id="26" presetID="2" presetClass="entr" presetSubtype="4" fill="hold" grpId="2" nodeType="click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additive="base">
                                        <p:cTn id="28" dur="500" fill="hold"/>
                                        <p:tgtEl>
                                          <p:spTgt spid="12"/>
                                        </p:tgtEl>
                                        <p:attrNameLst>
                                          <p:attrName>ppt_x</p:attrName>
                                        </p:attrNameLst>
                                      </p:cBhvr>
                                      <p:tavLst>
                                        <p:tav tm="0">
                                          <p:val>
                                            <p:strVal val="#ppt_x"/>
                                          </p:val>
                                        </p:tav>
                                        <p:tav tm="100000">
                                          <p:val>
                                            <p:strVal val="#ppt_x"/>
                                          </p:val>
                                        </p:tav>
                                      </p:tavLst>
                                    </p:anim>
                                    <p:anim calcmode="lin" valueType="num">
                                      <p:cBhvr additive="base">
                                        <p:cTn id="29"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0" fill="hold" nodeType="clickPar">
                      <p:stCondLst>
                        <p:cond delay="indefinite"/>
                      </p:stCondLst>
                      <p:childTnLst>
                        <p:par>
                          <p:cTn id="31" fill="hold" nodeType="withGroup">
                            <p:stCondLst>
                              <p:cond delay="indefinite"/>
                            </p:stCondLst>
                          </p:cTn>
                        </p:par>
                        <p:par>
                          <p:cTn id="32" fill="hold" nodeType="afterGroup">
                            <p:stCondLst>
                              <p:cond delay="0"/>
                            </p:stCondLst>
                            <p:childTnLst>
                              <p:par>
                                <p:cTn id="33" presetID="2" presetClass="entr" presetSubtype="4" fill="hold" grpId="3" nodeType="click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500" fill="hold"/>
                                        <p:tgtEl>
                                          <p:spTgt spid="13"/>
                                        </p:tgtEl>
                                        <p:attrNameLst>
                                          <p:attrName>ppt_x</p:attrName>
                                        </p:attrNameLst>
                                      </p:cBhvr>
                                      <p:tavLst>
                                        <p:tav tm="0">
                                          <p:val>
                                            <p:strVal val="#ppt_x"/>
                                          </p:val>
                                        </p:tav>
                                        <p:tav tm="100000">
                                          <p:val>
                                            <p:strVal val="#ppt_x"/>
                                          </p:val>
                                        </p:tav>
                                      </p:tavLst>
                                    </p:anim>
                                    <p:anim calcmode="lin" valueType="num">
                                      <p:cBhvr additive="base">
                                        <p:cTn id="3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1"/>
      <p:bldP spid="12" grpId="2"/>
      <p:bldP spid="13" grpId="3"/>
    </p:bldLst>
  </p:timing>
</p:sld>
</file>

<file path=ppt/slides/slide2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3" name="图片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3075"/>
            <a:ext cx="12344399" cy="6858000"/>
          </a:xfrm>
          <a:prstGeom prst="rect">
            <a:avLst/>
          </a:prstGeom>
        </p:spPr>
      </p:pic>
      <p:sp>
        <p:nvSpPr>
          <p:cNvPr id="5" name="梯形 4"/>
          <p:cNvSpPr/>
          <p:nvPr/>
        </p:nvSpPr>
        <p:spPr>
          <a:xfrm>
            <a:off x="2759643" y="13075"/>
            <a:ext cx="9611355" cy="6858000"/>
          </a:xfrm>
          <a:custGeom>
            <a:gdLst>
              <a:gd name="connsiteX0" fmla="*/ 0 w 14512413"/>
              <a:gd name="connsiteY0" fmla="*/ 6858000 h 6858000"/>
              <a:gd name="connsiteX1" fmla="*/ 3779307 w 14512413"/>
              <a:gd name="connsiteY1" fmla="*/ 0 h 6858000"/>
              <a:gd name="connsiteX2" fmla="*/ 10733106 w 14512413"/>
              <a:gd name="connsiteY2" fmla="*/ 0 h 6858000"/>
              <a:gd name="connsiteX3" fmla="*/ 14512413 w 14512413"/>
              <a:gd name="connsiteY3" fmla="*/ 6858000 h 6858000"/>
              <a:gd name="connsiteX4" fmla="*/ 0 w 14512413"/>
              <a:gd name="connsiteY4" fmla="*/ 6858000 h 6858000"/>
              <a:gd name="connsiteX0-1" fmla="*/ 0 w 14512413"/>
              <a:gd name="connsiteY0-2" fmla="*/ 6858000 h 6858000"/>
              <a:gd name="connsiteX1-3" fmla="*/ 3779307 w 14512413"/>
              <a:gd name="connsiteY1-4" fmla="*/ 0 h 6858000"/>
              <a:gd name="connsiteX2-5" fmla="*/ 9818706 w 14512413"/>
              <a:gd name="connsiteY2-6" fmla="*/ 0 h 6858000"/>
              <a:gd name="connsiteX3-7" fmla="*/ 14512413 w 14512413"/>
              <a:gd name="connsiteY3-8" fmla="*/ 6858000 h 6858000"/>
              <a:gd name="connsiteX4-9" fmla="*/ 0 w 14512413"/>
              <a:gd name="connsiteY4-10" fmla="*/ 6858000 h 6858000"/>
              <a:gd name="connsiteX0-11" fmla="*/ 0 w 14512413"/>
              <a:gd name="connsiteY0-12" fmla="*/ 6858000 h 6858000"/>
              <a:gd name="connsiteX1-13" fmla="*/ 3779307 w 14512413"/>
              <a:gd name="connsiteY1-14" fmla="*/ 0 h 6858000"/>
              <a:gd name="connsiteX2-15" fmla="*/ 9775163 w 14512413"/>
              <a:gd name="connsiteY2-16" fmla="*/ 0 h 6858000"/>
              <a:gd name="connsiteX3-17" fmla="*/ 14512413 w 14512413"/>
              <a:gd name="connsiteY3-18" fmla="*/ 6858000 h 6858000"/>
              <a:gd name="connsiteX4-19" fmla="*/ 0 w 14512413"/>
              <a:gd name="connsiteY4-20" fmla="*/ 6858000 h 6858000"/>
              <a:gd name="connsiteX0-21" fmla="*/ 0 w 9775163"/>
              <a:gd name="connsiteY0-22" fmla="*/ 6858000 h 6858000"/>
              <a:gd name="connsiteX1-23" fmla="*/ 3779307 w 9775163"/>
              <a:gd name="connsiteY1-24" fmla="*/ 0 h 6858000"/>
              <a:gd name="connsiteX2-25" fmla="*/ 9775163 w 9775163"/>
              <a:gd name="connsiteY2-26" fmla="*/ 0 h 6858000"/>
              <a:gd name="connsiteX3-27" fmla="*/ 9733936 w 9775163"/>
              <a:gd name="connsiteY3-28" fmla="*/ 6828504 h 6858000"/>
              <a:gd name="connsiteX4-29" fmla="*/ 0 w 9775163"/>
              <a:gd name="connsiteY4-30" fmla="*/ 6858000 h 6858000"/>
            </a:gd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9775163" h="6858000">
                <a:moveTo>
                  <a:pt x="0" y="6858000"/>
                </a:moveTo>
                <a:lnTo>
                  <a:pt x="3779307" y="0"/>
                </a:lnTo>
                <a:lnTo>
                  <a:pt x="9775163" y="0"/>
                </a:lnTo>
                <a:lnTo>
                  <a:pt x="9733936" y="6828504"/>
                </a:lnTo>
                <a:lnTo>
                  <a:pt x="0" y="6858000"/>
                </a:lnTo>
                <a:close/>
              </a:path>
            </a:pathLst>
          </a:custGeom>
          <a:solidFill>
            <a:schemeClr val="tx1">
              <a:lumMod val="75000"/>
              <a:lumOff val="2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a:solidFill>
                <a:schemeClr val="bg1"/>
              </a:solidFill>
              <a:latin typeface="汉仪昌黎宋刻本(精修版)W" panose="00020600040101010101" pitchFamily="18" charset="-122"/>
              <a:ea typeface="汉仪昌黎宋刻本(精修版)W" panose="00020600040101010101" pitchFamily="18" charset="-122"/>
              <a:cs typeface="+mn-ea"/>
              <a:sym typeface="+mn-lt"/>
            </a:endParaRPr>
          </a:p>
        </p:txBody>
      </p:sp>
      <p:sp>
        <p:nvSpPr>
          <p:cNvPr id="9" name="文本框 8"/>
          <p:cNvSpPr txBox="1"/>
          <p:nvPr/>
        </p:nvSpPr>
        <p:spPr>
          <a:xfrm>
            <a:off x="7218263" y="2893137"/>
            <a:ext cx="4011034" cy="1107996"/>
          </a:xfrm>
          <a:prstGeom prst="rect">
            <a:avLst/>
          </a:prstGeom>
          <a:noFill/>
        </p:spPr>
        <p:txBody>
          <a:bodyPr wrap="none" rtlCol="0">
            <a:spAutoFit/>
          </a:bodyPr>
          <a:lstStyle/>
          <a:p>
            <a:r>
              <a:rPr lang="zh-CN" altLang="en-US" sz="6600">
                <a:solidFill>
                  <a:schemeClr val="bg1"/>
                </a:solidFill>
                <a:latin typeface="文悦古体仿宋 (非商业用途)" pitchFamily="50" charset="-122"/>
                <a:ea typeface="文悦古体仿宋 (非商业用途)" pitchFamily="50" charset="-122"/>
                <a:cs typeface="+mn-ea"/>
                <a:sym typeface="+mn-lt"/>
              </a:rPr>
              <a:t>感谢垂听</a:t>
            </a:r>
            <a:r>
              <a:rPr lang="en-US" altLang="zh-CN" sz="6600">
                <a:solidFill>
                  <a:schemeClr val="bg1"/>
                </a:solidFill>
                <a:latin typeface="文悦古体仿宋 (非商业用途)" pitchFamily="50" charset="-122"/>
                <a:ea typeface="文悦古体仿宋 (非商业用途)" pitchFamily="50" charset="-122"/>
                <a:cs typeface="+mn-ea"/>
                <a:sym typeface="+mn-lt"/>
              </a:rPr>
              <a:t>~</a:t>
            </a:r>
            <a:endParaRPr lang="zh-CN" altLang="en-US" sz="6600">
              <a:solidFill>
                <a:schemeClr val="bg1"/>
              </a:solidFill>
              <a:latin typeface="文悦古体仿宋 (非商业用途)" pitchFamily="50" charset="-122"/>
              <a:ea typeface="文悦古体仿宋 (非商业用途)" pitchFamily="50" charset="-122"/>
              <a:cs typeface="+mn-ea"/>
              <a:sym typeface="+mn-lt"/>
            </a:endParaRPr>
          </a:p>
        </p:txBody>
      </p:sp>
      <p:sp>
        <p:nvSpPr>
          <p:cNvPr id="11" name="任意多边形: 形状 10"/>
          <p:cNvSpPr/>
          <p:nvPr/>
        </p:nvSpPr>
        <p:spPr>
          <a:xfrm>
            <a:off x="6620608" y="2975350"/>
            <a:ext cx="5126372" cy="933450"/>
          </a:xfrm>
          <a:custGeom>
            <a:gdLst>
              <a:gd name="connsiteX0" fmla="*/ 0 w 4826000"/>
              <a:gd name="connsiteY0" fmla="*/ 0 h 933450"/>
              <a:gd name="connsiteX1" fmla="*/ 12700 w 4826000"/>
              <a:gd name="connsiteY1" fmla="*/ 933450 h 933450"/>
              <a:gd name="connsiteX2" fmla="*/ 4826000 w 4826000"/>
              <a:gd name="connsiteY2" fmla="*/ 933450 h 933450"/>
              <a:gd name="connsiteX3" fmla="*/ 4826000 w 4826000"/>
              <a:gd name="connsiteY3" fmla="*/ 12700 h 933450"/>
            </a:gdLst>
            <a:cxnLst>
              <a:cxn ang="0">
                <a:pos x="connsiteX0" y="connsiteY0"/>
              </a:cxn>
              <a:cxn ang="0">
                <a:pos x="connsiteX1" y="connsiteY1"/>
              </a:cxn>
              <a:cxn ang="0">
                <a:pos x="connsiteX2" y="connsiteY2"/>
              </a:cxn>
              <a:cxn ang="0">
                <a:pos x="connsiteX3" y="connsiteY3"/>
              </a:cxn>
            </a:cxnLst>
            <a:rect l="l" t="t" r="r" b="b"/>
            <a:pathLst>
              <a:path w="4826000" h="933450">
                <a:moveTo>
                  <a:pt x="0" y="0"/>
                </a:moveTo>
                <a:lnTo>
                  <a:pt x="12700" y="933450"/>
                </a:lnTo>
                <a:lnTo>
                  <a:pt x="4826000" y="933450"/>
                </a:lnTo>
                <a:lnTo>
                  <a:pt x="4826000" y="12700"/>
                </a:lnTo>
              </a:path>
            </a:pathLst>
          </a:custGeom>
          <a:noFill/>
          <a:ln w="952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 name="等腰三角形 12"/>
          <p:cNvSpPr/>
          <p:nvPr/>
        </p:nvSpPr>
        <p:spPr>
          <a:xfrm rot="10800000">
            <a:off x="8684398" y="3908800"/>
            <a:ext cx="431800" cy="302171"/>
          </a:xfrm>
          <a:prstGeom prst="triangl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14" name="New picture"/>
          <p:cNvPicPr/>
          <p:nvPr/>
        </p:nvPicPr>
        <p:blipFill>
          <a:blip r:embed="rId3"/>
          <a:stretch>
            <a:fillRect/>
          </a:stretch>
        </p:blipFill>
        <p:spPr>
          <a:xfrm>
            <a:off x="11239500" y="11557000"/>
            <a:ext cx="330200" cy="241300"/>
          </a:xfrm>
          <a:prstGeom prst="cube">
            <a:avLst/>
          </a:prstGeom>
        </p:spPr>
      </p:pic>
    </p:spTree>
  </p:cSld>
  <p:clrMapOvr>
    <a:masterClrMapping/>
  </p:clrMapOvr>
  <p:transition/>
  <p:timing/>
</p:sld>
</file>

<file path=ppt/tags/tag1.xml><?xml version="1.0" encoding="utf-8"?>
<p:tagLst xmlns:p="http://schemas.openxmlformats.org/presentationml/2006/main">
  <p:tag name="AS_OS" val="Unix 3.10 unknown"/>
  <p:tag name="AS_RELEASE_DATE" val="2017.06.20"/>
  <p:tag name="AS_TITLE" val="Aspose.Slides for Java"/>
  <p:tag name="AS_VERSION" val="17.6"/>
</p:tagLst>
</file>

<file path=ppt/theme/theme1.xml><?xml version="1.0" encoding="utf-8"?>
<a:theme xmlns:r="http://schemas.openxmlformats.org/officeDocument/2006/relationships" xmlns:a="http://schemas.openxmlformats.org/drawingml/2006/main" name="Специальное оформление">
  <a:themeElements>
    <a:clrScheme name="自定义 2">
      <a:dk1>
        <a:sysClr val="windowText" lastClr="000000"/>
      </a:dk1>
      <a:lt1>
        <a:sysClr val="window" lastClr="FFFC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FFFFFF"/>
      </a:hlink>
      <a:folHlink>
        <a:srgbClr val="FFFFFF"/>
      </a:folHlink>
    </a:clrScheme>
    <a:fontScheme name="Стандартная">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C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学科网</Company>
  <Paragraphs>182</Paragraphs>
  <Slides>25</Slides>
  <Notes>0</Notes>
  <TotalTime>0</TotalTime>
  <HiddenSlides>0</HiddenSlides>
  <MMClips>0</MMClips>
  <ScaleCrop>0</ScaleCrop>
  <HeadingPairs>
    <vt:vector baseType="variant" size="4">
      <vt:variant>
        <vt:lpstr>Theme</vt:lpstr>
      </vt:variant>
      <vt:variant>
        <vt:i4>1</vt:i4>
      </vt:variant>
      <vt:variant>
        <vt:lpstr>Slide Titles</vt:lpstr>
      </vt:variant>
      <vt:variant>
        <vt:i4>25</vt:i4>
      </vt:variant>
    </vt:vector>
  </HeadingPairs>
  <TitlesOfParts>
    <vt:vector baseType="lpstr" size="26">
      <vt:lpstr>Специальное оформление</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vector>
  </TitlesOfParts>
  <LinksUpToDate>0</LinksUpToDate>
  <SharedDoc>0</SharedDoc>
  <HyperlinksChanged>0</HyperlinksChanged>
  <Application>Aspose.Slides for Java</Application>
  <AppVersion>17.0600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2020-08-24T08:24:50.558</cp:lastPrinted>
  <dcterms:created xsi:type="dcterms:W3CDTF">2020-08-24T08:24:50Z</dcterms:created>
  <dcterms:modified xsi:type="dcterms:W3CDTF">2020-08-24T00:24:56Z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