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sldIdLst>
    <p:sldId id="257" r:id="rId3"/>
    <p:sldId id="258" r:id="rId5"/>
    <p:sldId id="259" r:id="rId6"/>
    <p:sldId id="260" r:id="rId7"/>
    <p:sldId id="261" r:id="rId8"/>
    <p:sldId id="262" r:id="rId9"/>
    <p:sldId id="263" r:id="rId10"/>
    <p:sldId id="269" r:id="rId11"/>
    <p:sldId id="264" r:id="rId12"/>
    <p:sldId id="265" r:id="rId13"/>
    <p:sldId id="266" r:id="rId14"/>
    <p:sldId id="267" r:id="rId15"/>
    <p:sldId id="268" r:id="rId16"/>
    <p:sldId id="275" r:id="rId17"/>
    <p:sldId id="276" r:id="rId18"/>
    <p:sldId id="277" r:id="rId19"/>
    <p:sldId id="278" r:id="rId20"/>
    <p:sldId id="279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39AD698A-D66C-4FA1-BBD8-F72AE9E6E751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微软雅黑" panose="020B0503020204020204" pitchFamily="34" charset="-122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0030101010101" pitchFamily="49" charset="-122"/>
                <a:ea typeface="黑体" panose="0201060003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02895" y="-819785"/>
            <a:ext cx="11633835" cy="7384415"/>
          </a:xfrm>
        </p:spPr>
        <p:txBody>
          <a:bodyPr>
            <a:normAutofit fontScale="90000"/>
          </a:bodyPr>
          <a:lstStyle/>
          <a:p>
            <a:pPr algn="ctr">
              <a:lnSpc>
                <a:spcPct val="120000"/>
              </a:lnSpc>
            </a:pPr>
            <a:br>
              <a:rPr lang="zh-CN" altLang="en-US" sz="4400" b="1" dirty="0"/>
            </a:br>
            <a:r>
              <a:rPr lang="zh-CN" altLang="en-US" sz="4400" b="1" dirty="0"/>
              <a:t>部编九年级历史下册</a:t>
            </a:r>
            <a:br>
              <a:rPr lang="zh-CN" altLang="en-US" sz="4400" b="1" dirty="0"/>
            </a:br>
            <a:r>
              <a:rPr lang="zh-CN" altLang="en-US" sz="4400" b="1" dirty="0"/>
              <a:t>第一单元</a:t>
            </a:r>
            <a:br>
              <a:rPr lang="zh-CN" altLang="en-US" sz="4400" b="1" dirty="0"/>
            </a:br>
            <a:r>
              <a:rPr lang="zh-CN" altLang="en-US" sz="4400" b="1" dirty="0"/>
              <a:t>殖民地人民的反抗与资本主义制度的扩展</a:t>
            </a:r>
            <a:br>
              <a:rPr lang="zh-CN" altLang="en-US" sz="4400" dirty="0"/>
            </a:br>
            <a:br>
              <a:rPr lang="zh-CN" altLang="en-US" sz="4400" dirty="0"/>
            </a:br>
            <a: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第2课 俄国的改革</a:t>
            </a: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br>
              <a:rPr sz="6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</a:b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（共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18</a:t>
            </a:r>
            <a:r>
              <a:rPr lang="zh-CN" altLang="en-US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张</a:t>
            </a:r>
            <a:r>
              <a:rPr lang="en-US" alt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PPT</a:t>
            </a:r>
            <a:r>
              <a:rPr lang="zh-CN" sz="4000" b="1" dirty="0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）</a:t>
            </a:r>
            <a:br>
              <a:rPr lang="zh-CN" altLang="en-US" sz="4400" dirty="0"/>
            </a:br>
            <a:endParaRPr lang="zh-CN" altLang="en-US" sz="4400" dirty="0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43350" y="56515"/>
            <a:ext cx="2582545" cy="854710"/>
          </a:xfrm>
        </p:spPr>
        <p:txBody>
          <a:bodyPr/>
          <a:p>
            <a:r>
              <a:rPr lang="zh-CN" altLang="en-US"/>
              <a:t>课前导入 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8135" y="911860"/>
            <a:ext cx="11588115" cy="5265420"/>
          </a:xfrm>
          <a:ln>
            <a:solidFill>
              <a:srgbClr val="FF0000"/>
            </a:solidFill>
          </a:ln>
        </p:spPr>
        <p:txBody>
          <a:bodyPr>
            <a:normAutofit fontScale="90000"/>
          </a:bodyPr>
          <a:p>
            <a:pPr marL="0" indent="0">
              <a:lnSpc>
                <a:spcPct val="180000"/>
              </a:lnSpc>
              <a:buNone/>
            </a:pPr>
            <a:r>
              <a:rPr lang="zh-CN" altLang="en-US" sz="4000"/>
              <a:t>17世纪以来，西欧国家发生了一系列革命或改革，促进了经济的迅速发展。而俄国农奴制盛行，封闭落后。</a:t>
            </a:r>
            <a:endParaRPr lang="zh-CN" altLang="en-US" sz="4000"/>
          </a:p>
          <a:p>
            <a:pPr marL="0" indent="0">
              <a:lnSpc>
                <a:spcPct val="180000"/>
              </a:lnSpc>
              <a:buNone/>
            </a:pPr>
            <a:r>
              <a:rPr lang="zh-CN" altLang="en-US" sz="4000"/>
              <a:t>为了改变社会经济发展落后西欧国家的状况，俄国</a:t>
            </a:r>
            <a:r>
              <a:rPr lang="zh-CN" altLang="en-US" sz="4000" b="1">
                <a:solidFill>
                  <a:srgbClr val="C00000"/>
                </a:solidFill>
              </a:rPr>
              <a:t>彼得一世与亚历山大二世</a:t>
            </a:r>
            <a:r>
              <a:rPr lang="zh-CN" altLang="en-US" sz="4000"/>
              <a:t>进行了自上而下的改革，他们的改革措施有哪些？这些措施使俄国发生了什么变化？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56380" y="121285"/>
            <a:ext cx="2810510" cy="871220"/>
          </a:xfrm>
        </p:spPr>
        <p:txBody>
          <a:bodyPr/>
          <a:p>
            <a:r>
              <a:rPr lang="zh-CN" altLang="en-US"/>
              <a:t>学习目标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635" y="991870"/>
            <a:ext cx="11458575" cy="5480050"/>
          </a:xfrm>
          <a:ln>
            <a:solidFill>
              <a:srgbClr val="FF0000"/>
            </a:solidFill>
          </a:ln>
        </p:spPr>
        <p:txBody>
          <a:bodyPr>
            <a:normAutofit/>
          </a:bodyPr>
          <a:p>
            <a:pPr marL="0" indent="0">
              <a:lnSpc>
                <a:spcPct val="170000"/>
              </a:lnSpc>
              <a:buNone/>
            </a:pPr>
            <a:r>
              <a:rPr lang="zh-CN" altLang="en-US" sz="3600"/>
              <a:t>了解</a:t>
            </a:r>
            <a:r>
              <a:rPr lang="zh-CN" altLang="en-US" sz="3600" b="1">
                <a:solidFill>
                  <a:srgbClr val="FF0000"/>
                </a:solidFill>
              </a:rPr>
              <a:t>俄罗斯</a:t>
            </a:r>
            <a:r>
              <a:rPr lang="zh-CN" altLang="en-US" sz="3600"/>
              <a:t>的起源</a:t>
            </a:r>
            <a:endParaRPr lang="zh-CN" altLang="en-US" sz="360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/>
              <a:t>了解分析</a:t>
            </a:r>
            <a:r>
              <a:rPr lang="zh-CN" altLang="en-US" sz="3600" b="1">
                <a:solidFill>
                  <a:srgbClr val="FF0000"/>
                </a:solidFill>
              </a:rPr>
              <a:t>彼得一世改革</a:t>
            </a:r>
            <a:r>
              <a:rPr lang="zh-CN" altLang="en-US" sz="3600"/>
              <a:t>的背景 </a:t>
            </a:r>
            <a:endParaRPr lang="zh-CN" altLang="en-US" sz="360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/>
              <a:t>掌握</a:t>
            </a:r>
            <a:r>
              <a:rPr lang="zh-CN" altLang="en-US" sz="3600" b="1">
                <a:solidFill>
                  <a:srgbClr val="C00000"/>
                </a:solidFill>
              </a:rPr>
              <a:t>彼得一世改革的内容及影响</a:t>
            </a:r>
            <a:endParaRPr lang="zh-CN" altLang="en-US" sz="360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/>
              <a:t>掌握</a:t>
            </a:r>
            <a:r>
              <a:rPr lang="zh-CN" altLang="en-US" sz="3600" b="1">
                <a:solidFill>
                  <a:srgbClr val="C00000"/>
                </a:solidFill>
              </a:rPr>
              <a:t>1861年改革的内容及影响</a:t>
            </a:r>
            <a:endParaRPr lang="zh-CN" altLang="en-US" sz="3600"/>
          </a:p>
          <a:p>
            <a:pPr marL="0" indent="0">
              <a:lnSpc>
                <a:spcPct val="170000"/>
              </a:lnSpc>
              <a:buNone/>
            </a:pPr>
            <a:r>
              <a:rPr lang="zh-CN" altLang="en-US" sz="3600"/>
              <a:t>比较彼得一世改革和</a:t>
            </a:r>
            <a:r>
              <a:rPr lang="en-US" altLang="zh-CN" sz="3600"/>
              <a:t>1861</a:t>
            </a:r>
            <a:r>
              <a:rPr lang="zh-CN" altLang="en-US" sz="3600">
                <a:ea typeface="宋体" panose="02010600030101010101" pitchFamily="2" charset="-122"/>
              </a:rPr>
              <a:t>年农奴制改革的</a:t>
            </a:r>
            <a:r>
              <a:rPr lang="zh-CN" altLang="en-US" sz="3600" b="1">
                <a:solidFill>
                  <a:srgbClr val="C00000"/>
                </a:solidFill>
                <a:ea typeface="宋体" panose="02010600030101010101" pitchFamily="2" charset="-122"/>
              </a:rPr>
              <a:t>相同点</a:t>
            </a:r>
            <a:r>
              <a:rPr lang="zh-CN" altLang="en-US" sz="4000"/>
              <a:t> </a:t>
            </a:r>
            <a:endParaRPr lang="zh-CN" altLang="en-US" sz="4000"/>
          </a:p>
        </p:txBody>
      </p:sp>
    </p:spTree>
    <p:custDataLst>
      <p:tags r:id="rId1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8365" y="31750"/>
            <a:ext cx="6489065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/>
              <a:t>目标导学一：彼得一世改革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45135" y="1022985"/>
            <a:ext cx="3331845" cy="65087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 sz="3600"/>
              <a:t>1</a:t>
            </a:r>
            <a:r>
              <a:rPr lang="zh-CN" altLang="en-US" sz="3600"/>
              <a:t>、俄国的来历</a:t>
            </a:r>
            <a:endParaRPr lang="zh-CN" altLang="en-US" sz="3600"/>
          </a:p>
        </p:txBody>
      </p:sp>
      <p:sp>
        <p:nvSpPr>
          <p:cNvPr id="100" name="文本框 99"/>
          <p:cNvSpPr txBox="1"/>
          <p:nvPr/>
        </p:nvSpPr>
        <p:spPr>
          <a:xfrm>
            <a:off x="4937125" y="1667510"/>
            <a:ext cx="1885950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斯拉夫人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5135" y="1698625"/>
            <a:ext cx="44919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）俄罗斯人的祖先：</a:t>
            </a:r>
            <a:endParaRPr lang="zh-CN" altLang="en-US" sz="3200" b="1"/>
          </a:p>
        </p:txBody>
      </p:sp>
      <p:sp>
        <p:nvSpPr>
          <p:cNvPr id="7" name="文本框 6"/>
          <p:cNvSpPr txBox="1"/>
          <p:nvPr/>
        </p:nvSpPr>
        <p:spPr>
          <a:xfrm>
            <a:off x="618490" y="3705225"/>
            <a:ext cx="5577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3</a:t>
            </a:r>
            <a:r>
              <a:rPr lang="zh-CN" altLang="en-US" sz="3200" b="1"/>
              <a:t>）基辅罗斯被蒙古人征服：</a:t>
            </a:r>
            <a:endParaRPr lang="zh-CN" altLang="en-US" sz="3200" b="1"/>
          </a:p>
        </p:txBody>
      </p:sp>
      <p:sp>
        <p:nvSpPr>
          <p:cNvPr id="8" name="文本框 7"/>
          <p:cNvSpPr txBox="1"/>
          <p:nvPr/>
        </p:nvSpPr>
        <p:spPr>
          <a:xfrm>
            <a:off x="4937125" y="2602230"/>
            <a:ext cx="2129790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altLang="zh-CN" sz="3200" b="1">
                <a:ea typeface="宋体" panose="02010600030101010101" pitchFamily="2" charset="-122"/>
              </a:rPr>
              <a:t>9</a:t>
            </a:r>
            <a:r>
              <a:rPr lang="zh-CN" altLang="en-US" sz="3200" b="1">
                <a:ea typeface="宋体" panose="02010600030101010101" pitchFamily="2" charset="-122"/>
              </a:rPr>
              <a:t>世纪晚期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18490" y="2729230"/>
            <a:ext cx="449199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）基辅罗斯的建立：</a:t>
            </a:r>
            <a:endParaRPr lang="zh-CN" altLang="en-US" sz="3200" b="1"/>
          </a:p>
        </p:txBody>
      </p:sp>
      <p:sp>
        <p:nvSpPr>
          <p:cNvPr id="13" name="文本框 12"/>
          <p:cNvSpPr txBox="1"/>
          <p:nvPr/>
        </p:nvSpPr>
        <p:spPr>
          <a:xfrm>
            <a:off x="6196330" y="3705225"/>
            <a:ext cx="2750820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sz="3200" b="1">
                <a:ea typeface="宋体" panose="02010600030101010101" pitchFamily="2" charset="-122"/>
              </a:rPr>
              <a:t>13</a:t>
            </a:r>
            <a:r>
              <a:rPr lang="zh-CN" altLang="en-US" sz="3200" b="1">
                <a:ea typeface="宋体" panose="02010600030101010101" pitchFamily="2" charset="-122"/>
              </a:rPr>
              <a:t>世纪上半叶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18490" y="4842510"/>
            <a:ext cx="55778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4</a:t>
            </a:r>
            <a:r>
              <a:rPr lang="zh-CN" altLang="en-US" sz="3200" b="1"/>
              <a:t>）莫斯科公国统一俄罗斯：</a:t>
            </a:r>
            <a:endParaRPr lang="zh-CN" altLang="en-US" sz="3200" b="1"/>
          </a:p>
        </p:txBody>
      </p:sp>
      <p:sp>
        <p:nvSpPr>
          <p:cNvPr id="15" name="文本框 14"/>
          <p:cNvSpPr txBox="1"/>
          <p:nvPr/>
        </p:nvSpPr>
        <p:spPr>
          <a:xfrm>
            <a:off x="6196330" y="4842510"/>
            <a:ext cx="1973580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sz="3200" b="1">
                <a:ea typeface="宋体" panose="02010600030101010101" pitchFamily="2" charset="-122"/>
              </a:rPr>
              <a:t>16</a:t>
            </a:r>
            <a:r>
              <a:rPr lang="zh-CN" altLang="en-US" sz="3200" b="1">
                <a:ea typeface="宋体" panose="02010600030101010101" pitchFamily="2" charset="-122"/>
              </a:rPr>
              <a:t>世纪初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18490" y="5901690"/>
            <a:ext cx="40874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5</a:t>
            </a:r>
            <a:r>
              <a:rPr lang="zh-CN" altLang="en-US" sz="3200" b="1"/>
              <a:t>）沙皇俄国建立：</a:t>
            </a:r>
            <a:endParaRPr lang="zh-CN" altLang="en-US" sz="3200" b="1"/>
          </a:p>
        </p:txBody>
      </p:sp>
      <p:sp>
        <p:nvSpPr>
          <p:cNvPr id="17" name="文本框 16"/>
          <p:cNvSpPr txBox="1"/>
          <p:nvPr/>
        </p:nvSpPr>
        <p:spPr>
          <a:xfrm>
            <a:off x="4705985" y="5901690"/>
            <a:ext cx="388429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莫斯科大公伊凡四世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8" grpId="0" bldLvl="0" animBg="1"/>
      <p:bldP spid="13" grpId="0" bldLvl="0" animBg="1"/>
      <p:bldP spid="15" grpId="0" bldLvl="0" animBg="1"/>
      <p:bldP spid="17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内容占位符 2"/>
          <p:cNvSpPr>
            <a:spLocks noGrp="1"/>
          </p:cNvSpPr>
          <p:nvPr/>
        </p:nvSpPr>
        <p:spPr>
          <a:xfrm>
            <a:off x="346710" y="241300"/>
            <a:ext cx="3772535" cy="7099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600"/>
              <a:t>2</a:t>
            </a:r>
            <a:r>
              <a:rPr lang="zh-CN" altLang="en-US" sz="3600"/>
              <a:t>、彼得一世改革</a:t>
            </a:r>
            <a:endParaRPr lang="zh-CN" altLang="en-US" sz="3600"/>
          </a:p>
        </p:txBody>
      </p:sp>
      <p:sp>
        <p:nvSpPr>
          <p:cNvPr id="5" name="文本框 4"/>
          <p:cNvSpPr txBox="1"/>
          <p:nvPr/>
        </p:nvSpPr>
        <p:spPr>
          <a:xfrm>
            <a:off x="175895" y="951230"/>
            <a:ext cx="2248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）背景：</a:t>
            </a:r>
            <a:endParaRPr lang="zh-CN" altLang="en-US" sz="3200" b="1"/>
          </a:p>
        </p:txBody>
      </p:sp>
      <p:sp>
        <p:nvSpPr>
          <p:cNvPr id="100" name="文本框 99"/>
          <p:cNvSpPr txBox="1"/>
          <p:nvPr/>
        </p:nvSpPr>
        <p:spPr>
          <a:xfrm>
            <a:off x="512445" y="1663065"/>
            <a:ext cx="4275455" cy="255333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 b="0">
                <a:latin typeface="Calibri" panose="020F0502020204030204" pitchFamily="34" charset="0"/>
                <a:ea typeface="宋体" panose="02010600030101010101" pitchFamily="2" charset="-122"/>
              </a:rPr>
              <a:t>俄国农奴制盛行，是一个封闭落后的国家。农业和手工工场里主要使用农奴劳动，工商业的发展极其缓慢。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46710" y="4436110"/>
            <a:ext cx="2248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2</a:t>
            </a:r>
            <a:r>
              <a:rPr lang="zh-CN" altLang="en-US" sz="3200" b="1"/>
              <a:t>）时间：</a:t>
            </a:r>
            <a:endParaRPr lang="zh-CN" altLang="en-US" sz="3200" b="1"/>
          </a:p>
        </p:txBody>
      </p:sp>
      <p:sp>
        <p:nvSpPr>
          <p:cNvPr id="8" name="文本框 7"/>
          <p:cNvSpPr txBox="1"/>
          <p:nvPr/>
        </p:nvSpPr>
        <p:spPr>
          <a:xfrm>
            <a:off x="2817495" y="4436110"/>
            <a:ext cx="2129790" cy="58356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altLang="zh-CN" sz="3200" b="1">
                <a:ea typeface="宋体" panose="02010600030101010101" pitchFamily="2" charset="-122"/>
              </a:rPr>
              <a:t>18</a:t>
            </a:r>
            <a:r>
              <a:rPr lang="zh-CN" altLang="en-US" sz="3200" b="1">
                <a:ea typeface="宋体" panose="02010600030101010101" pitchFamily="2" charset="-122"/>
              </a:rPr>
              <a:t>世纪初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83425" y="241300"/>
            <a:ext cx="4596130" cy="3975100"/>
          </a:xfrm>
          <a:prstGeom prst="rect">
            <a:avLst/>
          </a:prstGeom>
        </p:spPr>
      </p:pic>
      <p:sp>
        <p:nvSpPr>
          <p:cNvPr id="12" name="文本框 11"/>
          <p:cNvSpPr txBox="1"/>
          <p:nvPr/>
        </p:nvSpPr>
        <p:spPr>
          <a:xfrm>
            <a:off x="7082790" y="4319270"/>
            <a:ext cx="4596765" cy="1938020"/>
          </a:xfrm>
          <a:prstGeom prst="rect">
            <a:avLst/>
          </a:prstGeom>
          <a:solidFill>
            <a:srgbClr val="00B0F0"/>
          </a:solidFill>
        </p:spPr>
        <p:txBody>
          <a:bodyPr wrap="square" rtlCol="0" anchor="t">
            <a:spAutoFit/>
          </a:bodyPr>
          <a:p>
            <a:r>
              <a:rPr lang="zh-CN" altLang="en-US" sz="2400" b="1"/>
              <a:t>1672年6月9日—1725年2月8日），史称彼得一世后世尊称其为彼得大帝俄罗斯帝国首位皇帝（1721年11月2日—1725年2月8日在位）。</a:t>
            </a:r>
            <a:endParaRPr lang="zh-CN" altLang="en-US" sz="2400" b="1"/>
          </a:p>
        </p:txBody>
      </p:sp>
      <p:sp>
        <p:nvSpPr>
          <p:cNvPr id="13" name="文本框 12"/>
          <p:cNvSpPr txBox="1"/>
          <p:nvPr/>
        </p:nvSpPr>
        <p:spPr>
          <a:xfrm>
            <a:off x="346710" y="5215255"/>
            <a:ext cx="5049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3</a:t>
            </a:r>
            <a:r>
              <a:rPr lang="zh-CN" altLang="en-US" sz="3200" b="1"/>
              <a:t>）彼得一世改革的目的：</a:t>
            </a:r>
            <a:endParaRPr lang="zh-CN" altLang="en-US" sz="3200" b="1"/>
          </a:p>
        </p:txBody>
      </p:sp>
      <p:sp>
        <p:nvSpPr>
          <p:cNvPr id="14" name="文本框 13"/>
          <p:cNvSpPr txBox="1"/>
          <p:nvPr/>
        </p:nvSpPr>
        <p:spPr>
          <a:xfrm>
            <a:off x="175895" y="6004560"/>
            <a:ext cx="6805930" cy="5835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 b="0">
                <a:latin typeface="Calibri" panose="020F0502020204030204" pitchFamily="34" charset="0"/>
                <a:ea typeface="宋体" panose="02010600030101010101" pitchFamily="2" charset="-122"/>
              </a:rPr>
              <a:t>改变俄国的落后面貌，实现富国强兵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bldLvl="0" animBg="1"/>
      <p:bldP spid="8" grpId="0" bldLvl="0" animBg="1"/>
      <p:bldP spid="14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71780" y="233045"/>
            <a:ext cx="5049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4</a:t>
            </a:r>
            <a:r>
              <a:rPr lang="zh-CN" altLang="en-US" sz="3200" b="1"/>
              <a:t>）彼得一世改革的内容：</a:t>
            </a:r>
            <a:endParaRPr lang="zh-CN" altLang="en-US" sz="3200" b="1"/>
          </a:p>
        </p:txBody>
      </p:sp>
      <p:sp>
        <p:nvSpPr>
          <p:cNvPr id="8" name="文本框 7"/>
          <p:cNvSpPr txBox="1"/>
          <p:nvPr/>
        </p:nvSpPr>
        <p:spPr>
          <a:xfrm>
            <a:off x="55880" y="1174115"/>
            <a:ext cx="152082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①政治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847215" y="927735"/>
            <a:ext cx="9925685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改组行政机构，建立了中央集权的行政体制，进一步加强了沙皇的专制权力。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880" y="2359660"/>
            <a:ext cx="152082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②军事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847215" y="2254250"/>
            <a:ext cx="9925685" cy="1076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创建了一支纪律严明的新式常备军，要求贵族必须到军队或行政机构为国家服务，按功劳和才能提拔；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880" y="3702050"/>
            <a:ext cx="152082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③经济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847215" y="3702050"/>
            <a:ext cx="9925685" cy="583565"/>
          </a:xfrm>
          <a:prstGeom prst="rect">
            <a:avLst/>
          </a:prstGeom>
          <a:solidFill>
            <a:srgbClr val="92D05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鼓励兴办手工工场，准许工场主购买整个村庄的农奴；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5880" y="4735830"/>
            <a:ext cx="152082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④文教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7215" y="4735830"/>
            <a:ext cx="9925685" cy="1076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派遣留学生，创办科学院，开办学校，创办报纸，推行文化教育；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5880" y="5960745"/>
            <a:ext cx="2220595" cy="583565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⑤社会习俗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71115" y="5960745"/>
            <a:ext cx="6694805" cy="58356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提倡西方的礼节服饰与生活方式。</a:t>
            </a:r>
            <a:endParaRPr lang="zh-CN" sz="3200" b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16" grpId="0" bldLvl="0" animBg="1"/>
      <p:bldP spid="17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71780" y="233045"/>
            <a:ext cx="504952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5</a:t>
            </a:r>
            <a:r>
              <a:rPr lang="zh-CN" altLang="en-US" sz="3200" b="1"/>
              <a:t>）改革的作用或影响：</a:t>
            </a:r>
            <a:endParaRPr lang="zh-CN" altLang="en-US" sz="3200" b="1"/>
          </a:p>
        </p:txBody>
      </p:sp>
      <p:sp>
        <p:nvSpPr>
          <p:cNvPr id="9" name="文本框 8"/>
          <p:cNvSpPr txBox="1"/>
          <p:nvPr/>
        </p:nvSpPr>
        <p:spPr>
          <a:xfrm>
            <a:off x="271780" y="816610"/>
            <a:ext cx="11628755" cy="156845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通过改革，俄国的经济、军事实力大大增强，一跃成为欧洲军事强国，为对外扩张准备了条件。彼得一世改革以强兵和学习西方科学技术为目标，开启了俄国近代化的进程。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71780" y="2572385"/>
            <a:ext cx="407924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6</a:t>
            </a:r>
            <a:r>
              <a:rPr lang="zh-CN" altLang="en-US" sz="3200" b="1"/>
              <a:t>）改革的局限性：</a:t>
            </a:r>
            <a:endParaRPr lang="zh-CN" altLang="en-US" sz="3200" b="1"/>
          </a:p>
        </p:txBody>
      </p:sp>
      <p:sp>
        <p:nvSpPr>
          <p:cNvPr id="17" name="文本框 16"/>
          <p:cNvSpPr txBox="1"/>
          <p:nvPr/>
        </p:nvSpPr>
        <p:spPr>
          <a:xfrm>
            <a:off x="271780" y="3155950"/>
            <a:ext cx="9925685" cy="58356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进一步强化了农奴制，后来成为俄国社会发展的障碍。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71780" y="4243705"/>
            <a:ext cx="656272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（</a:t>
            </a:r>
            <a:r>
              <a:rPr lang="en-US" altLang="zh-CN" sz="3200" b="1"/>
              <a:t>7</a:t>
            </a:r>
            <a:r>
              <a:rPr lang="zh-CN" altLang="en-US" sz="3200" b="1"/>
              <a:t>）彼得一世的扩张及营建新都：</a:t>
            </a:r>
            <a:endParaRPr lang="zh-CN" altLang="en-US" sz="3200" b="1"/>
          </a:p>
        </p:txBody>
      </p:sp>
      <p:sp>
        <p:nvSpPr>
          <p:cNvPr id="8" name="文本框 7"/>
          <p:cNvSpPr txBox="1"/>
          <p:nvPr/>
        </p:nvSpPr>
        <p:spPr>
          <a:xfrm>
            <a:off x="271780" y="4941570"/>
            <a:ext cx="10959465" cy="1076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1700年-1721年，俄国打败</a:t>
            </a:r>
            <a:r>
              <a:rPr lang="zh-CN" sz="32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瑞典</a:t>
            </a:r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，夺取了</a:t>
            </a:r>
            <a:r>
              <a:rPr lang="zh-CN" sz="32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波罗的海</a:t>
            </a:r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的出海口，并在这个过程中，营建了新首都——</a:t>
            </a:r>
            <a:r>
              <a:rPr lang="zh-CN" sz="32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圣彼得堡</a:t>
            </a:r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614670" y="208915"/>
            <a:ext cx="5902960" cy="6526530"/>
          </a:xfrm>
          <a:ln>
            <a:solidFill>
              <a:srgbClr val="C00000"/>
            </a:solidFill>
          </a:ln>
        </p:spPr>
        <p:txBody>
          <a:bodyPr>
            <a:normAutofit/>
          </a:bodyPr>
          <a:p>
            <a:r>
              <a:rPr lang="zh-CN" altLang="en-US"/>
              <a:t>圣彼得堡1703年5月彼得一世在涅瓦河的一个小岛上建立城堡，这就是</a:t>
            </a:r>
            <a:r>
              <a:rPr lang="zh-CN" altLang="en-US" b="1">
                <a:solidFill>
                  <a:srgbClr val="FF0000"/>
                </a:solidFill>
              </a:rPr>
              <a:t>圣彼得堡</a:t>
            </a:r>
            <a:r>
              <a:rPr lang="zh-CN" altLang="en-US"/>
              <a:t>的由来。1712年，彼得堡成为俄国的首都。1924年列宁逝世后，将市名改为列宁格勒。1991年苏联解体后，经市民投票，恢复圣彼得堡的旧名。</a:t>
            </a:r>
            <a:endParaRPr lang="zh-CN" altLang="en-US"/>
          </a:p>
        </p:txBody>
      </p:sp>
      <p:pic>
        <p:nvPicPr>
          <p:cNvPr id="5" name="内容占位符 4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01600" y="208915"/>
            <a:ext cx="5001895" cy="63652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图片 10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>
          <a:xfrm>
            <a:off x="157480" y="129540"/>
            <a:ext cx="11658600" cy="5300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文本框 16"/>
          <p:cNvSpPr txBox="1"/>
          <p:nvPr/>
        </p:nvSpPr>
        <p:spPr>
          <a:xfrm>
            <a:off x="2859405" y="5223510"/>
            <a:ext cx="6473190" cy="583565"/>
          </a:xfrm>
          <a:prstGeom prst="rect">
            <a:avLst/>
          </a:prstGeom>
          <a:solidFill>
            <a:srgbClr val="00B0F0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alt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15--18</a:t>
            </a:r>
            <a:r>
              <a:rPr lang="zh-CN" altLang="en-US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世纪俄罗斯疆域的扩张图</a:t>
            </a:r>
            <a:endParaRPr lang="zh-CN" altLang="en-US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8365" y="31750"/>
            <a:ext cx="6489065" cy="734060"/>
          </a:xfrm>
          <a:solidFill>
            <a:srgbClr val="00B0F0"/>
          </a:solidFill>
          <a:ln>
            <a:solidFill>
              <a:srgbClr val="C00000"/>
            </a:solidFill>
          </a:ln>
        </p:spPr>
        <p:txBody>
          <a:bodyPr/>
          <a:p>
            <a:r>
              <a:rPr lang="zh-CN" altLang="en-US" sz="4000" b="1"/>
              <a:t>目标导学二：废除农奴制</a:t>
            </a:r>
            <a:endParaRPr lang="zh-CN" altLang="en-US" sz="4000" b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98425" y="890905"/>
            <a:ext cx="2192020" cy="650875"/>
          </a:xfrm>
        </p:spPr>
        <p:txBody>
          <a:bodyPr>
            <a:normAutofit/>
          </a:bodyPr>
          <a:p>
            <a:pPr marL="0" indent="0">
              <a:buNone/>
            </a:pPr>
            <a:r>
              <a:rPr lang="en-US" altLang="zh-CN" sz="3600" b="1"/>
              <a:t>1</a:t>
            </a:r>
            <a:r>
              <a:rPr lang="zh-CN" altLang="en-US" sz="3600" b="1"/>
              <a:t>、背景：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98425" y="1659255"/>
            <a:ext cx="11892915" cy="4411980"/>
          </a:xfrm>
          <a:prstGeom prst="rect">
            <a:avLst/>
          </a:prstGeom>
          <a:noFill/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19世纪中期，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俄国资本主义经济有所发展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，使用机器生产的工场越来越多，交通运输与对外贸易也比以前发达。但是，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农奴制严重制约了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这一时期俄国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经济发展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。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在内外交困的情况下，沙皇政府开始酝酿新的改革方案。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亚历山大二世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曾告诫贵族：“与其等待自下而上改革农奴制，不如</a:t>
            </a:r>
            <a:r>
              <a:rPr lang="zh-CN" sz="3600" b="1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自上而下改革</a:t>
            </a:r>
            <a:r>
              <a:rPr lang="zh-CN" sz="36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它。”</a:t>
            </a:r>
            <a:endParaRPr lang="zh-CN" sz="36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281305" y="90805"/>
            <a:ext cx="4074160" cy="601980"/>
          </a:xfrm>
        </p:spPr>
        <p:txBody>
          <a:bodyPr>
            <a:normAutofit lnSpcReduction="20000"/>
          </a:bodyPr>
          <a:p>
            <a:pPr marL="0" indent="0">
              <a:buNone/>
            </a:pPr>
            <a:r>
              <a:rPr lang="en-US" altLang="zh-CN" sz="3600" b="1"/>
              <a:t>2</a:t>
            </a:r>
            <a:r>
              <a:rPr lang="zh-CN" altLang="en-US" sz="3600" b="1"/>
              <a:t>、时间及改革者：</a:t>
            </a:r>
            <a:endParaRPr lang="zh-CN" altLang="en-US" sz="3600" b="1"/>
          </a:p>
        </p:txBody>
      </p:sp>
      <p:sp>
        <p:nvSpPr>
          <p:cNvPr id="17" name="文本框 16"/>
          <p:cNvSpPr txBox="1"/>
          <p:nvPr/>
        </p:nvSpPr>
        <p:spPr>
          <a:xfrm>
            <a:off x="1045210" y="692785"/>
            <a:ext cx="5171440" cy="6451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600" b="1">
                <a:ea typeface="宋体" panose="02010600030101010101" pitchFamily="2" charset="-122"/>
              </a:rPr>
              <a:t>1861年，亚历山大二世</a:t>
            </a:r>
            <a:endParaRPr lang="zh-CN" altLang="en-US" sz="3600" b="1">
              <a:ea typeface="宋体" panose="02010600030101010101" pitchFamily="2" charset="-122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281940" y="1480185"/>
            <a:ext cx="3066415" cy="7835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600" b="1"/>
              <a:t>3</a:t>
            </a:r>
            <a:r>
              <a:rPr lang="zh-CN" altLang="en-US" sz="3600" b="1"/>
              <a:t>、改革内容：</a:t>
            </a:r>
            <a:endParaRPr lang="zh-CN" altLang="en-US" sz="3600" b="1"/>
          </a:p>
        </p:txBody>
      </p:sp>
      <p:sp>
        <p:nvSpPr>
          <p:cNvPr id="9" name="文本框 8"/>
          <p:cNvSpPr txBox="1"/>
          <p:nvPr/>
        </p:nvSpPr>
        <p:spPr>
          <a:xfrm>
            <a:off x="281305" y="2263775"/>
            <a:ext cx="11628755" cy="156845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农奴获得人身自由，可以改变身份，自由转换职业；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农奴在获得解放的同时，可以获得一份土地，但是必须出钱赎买，所出的价钱高出当时的地价。农民为此付出了沉重的代价。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81940" y="4018280"/>
            <a:ext cx="3197860" cy="948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600" b="1"/>
              <a:t>4</a:t>
            </a:r>
            <a:r>
              <a:rPr lang="zh-CN" altLang="en-US" sz="3600" b="1"/>
              <a:t>、改革的意义：</a:t>
            </a:r>
            <a:endParaRPr lang="zh-CN" altLang="en-US"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281305" y="4966970"/>
            <a:ext cx="11628755" cy="156845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俄国历史上的一个重要转折点。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改革废除了农奴制度，促使社会的各个方面出现了新的气象，推动了俄国走上了资本主义的发展道路。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9" grpId="0" bldLvl="0" animBg="1"/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内容占位符 2"/>
          <p:cNvSpPr>
            <a:spLocks noGrp="1"/>
          </p:cNvSpPr>
          <p:nvPr/>
        </p:nvSpPr>
        <p:spPr>
          <a:xfrm>
            <a:off x="383540" y="121285"/>
            <a:ext cx="3693795" cy="948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600" b="1"/>
              <a:t>5</a:t>
            </a:r>
            <a:r>
              <a:rPr lang="zh-CN" altLang="en-US" sz="3600" b="1"/>
              <a:t>、改革的局限性：</a:t>
            </a:r>
            <a:endParaRPr lang="zh-CN" altLang="en-US" sz="3600" b="1"/>
          </a:p>
        </p:txBody>
      </p:sp>
      <p:sp>
        <p:nvSpPr>
          <p:cNvPr id="7" name="文本框 6"/>
          <p:cNvSpPr txBox="1"/>
          <p:nvPr/>
        </p:nvSpPr>
        <p:spPr>
          <a:xfrm>
            <a:off x="469900" y="941070"/>
            <a:ext cx="11378565" cy="645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6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农奴制的残余仍然存在，影响着俄国经济与社会的发展。</a:t>
            </a:r>
            <a:endParaRPr lang="zh-CN" sz="36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2" name="内容占位符 2"/>
          <p:cNvSpPr>
            <a:spLocks noGrp="1"/>
          </p:cNvSpPr>
          <p:nvPr/>
        </p:nvSpPr>
        <p:spPr>
          <a:xfrm>
            <a:off x="393700" y="1810385"/>
            <a:ext cx="11549380" cy="9486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zh-CN" sz="3600" b="1"/>
              <a:t>6</a:t>
            </a:r>
            <a:r>
              <a:rPr lang="zh-CN" altLang="en-US" sz="3600" b="1"/>
              <a:t>、通过内容的学习，你认为这场改革的根本目的是什么？</a:t>
            </a:r>
            <a:endParaRPr lang="zh-CN" altLang="en-US" sz="3600" b="1"/>
          </a:p>
        </p:txBody>
      </p:sp>
      <p:sp>
        <p:nvSpPr>
          <p:cNvPr id="3" name="文本框 2"/>
          <p:cNvSpPr txBox="1"/>
          <p:nvPr/>
        </p:nvSpPr>
        <p:spPr>
          <a:xfrm>
            <a:off x="383540" y="2561590"/>
            <a:ext cx="7083425" cy="6451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6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挽救统治危机，巩固贵族地主统治</a:t>
            </a:r>
            <a:endParaRPr lang="zh-CN" sz="36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3540" y="3534410"/>
            <a:ext cx="1173988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sz="3600" b="1"/>
              <a:t>7</a:t>
            </a:r>
            <a:r>
              <a:rPr lang="zh-CN" altLang="en-US" sz="3600" b="1">
                <a:ea typeface="宋体" panose="02010600030101010101" pitchFamily="2" charset="-122"/>
              </a:rPr>
              <a:t>、</a:t>
            </a:r>
            <a:r>
              <a:rPr lang="zh-CN" altLang="en-US" sz="3600" b="1"/>
              <a:t>列宁说，农民获得自由的时候，已经被剥夺得一干二   </a:t>
            </a:r>
            <a:endParaRPr lang="zh-CN" altLang="en-US" sz="3600" b="1"/>
          </a:p>
          <a:p>
            <a:r>
              <a:rPr lang="zh-CN" altLang="en-US" sz="3600" b="1"/>
              <a:t>     净。结合所学知识，如何理解这句话</a:t>
            </a:r>
            <a:endParaRPr lang="zh-CN" altLang="en-US"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287655" y="4733290"/>
            <a:ext cx="11378565" cy="2061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sz="3200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农奴制改革中农民要想获得自由与土地，必须拿钱赎买，农奴本身就是不占有生产资料，并且由于地主的剥夺，他本身已经快要一干二净了，而这个政策的出台与要求，更是使得农民的仅有的钱财遭到最后的残酷剥削。</a:t>
            </a:r>
            <a:endParaRPr lang="zh-CN" sz="3200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3" grpId="0" bldLvl="0" animBg="1"/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88365" y="31750"/>
            <a:ext cx="230378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/>
              <a:t>互学探究</a:t>
            </a:r>
            <a:endParaRPr lang="zh-CN" altLang="en-US" sz="4000" b="1"/>
          </a:p>
        </p:txBody>
      </p:sp>
      <p:sp>
        <p:nvSpPr>
          <p:cNvPr id="100" name="文本框 99"/>
          <p:cNvSpPr txBox="1"/>
          <p:nvPr/>
        </p:nvSpPr>
        <p:spPr>
          <a:xfrm>
            <a:off x="325120" y="1126490"/>
            <a:ext cx="104114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彼得一世改革和亚历山大二世改革有哪些相同点？</a:t>
            </a:r>
            <a:endParaRPr lang="zh-CN" altLang="en-US" sz="3600"/>
          </a:p>
        </p:txBody>
      </p:sp>
      <p:sp>
        <p:nvSpPr>
          <p:cNvPr id="9" name="文本框 8"/>
          <p:cNvSpPr txBox="1"/>
          <p:nvPr/>
        </p:nvSpPr>
        <p:spPr>
          <a:xfrm>
            <a:off x="281305" y="2263775"/>
            <a:ext cx="11628755" cy="304609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>
              <a:lnSpc>
                <a:spcPct val="200000"/>
              </a:lnSpc>
            </a:pPr>
            <a:r>
              <a:rPr lang="zh-CN" sz="32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①两次改革都是由沙皇下令自上而下进行的；</a:t>
            </a:r>
            <a:endParaRPr lang="zh-CN" sz="32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>
              <a:lnSpc>
                <a:spcPct val="200000"/>
              </a:lnSpc>
            </a:pPr>
            <a:r>
              <a:rPr lang="zh-CN" sz="32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②改革的对内作用相似，都从不同方面推动了俄国社会的进步；</a:t>
            </a:r>
            <a:endParaRPr lang="zh-CN" sz="32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  <a:p>
            <a:pPr indent="0">
              <a:lnSpc>
                <a:spcPct val="200000"/>
              </a:lnSpc>
            </a:pPr>
            <a:r>
              <a:rPr lang="zh-CN" sz="3200" b="1">
                <a:latin typeface="Calibri" panose="020F0502020204030204" pitchFamily="34" charset="0"/>
                <a:ea typeface="宋体" panose="02010600030101010101" pitchFamily="2" charset="-122"/>
                <a:sym typeface="+mn-ea"/>
              </a:rPr>
              <a:t>③改革的对外影响相似，都增强了俄国的经济和军事实力。</a:t>
            </a:r>
            <a:endParaRPr lang="zh-CN" sz="3200" b="1">
              <a:latin typeface="Calibri" panose="020F050202020403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071620" y="63500"/>
            <a:ext cx="230378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/>
              <a:t>要点回顾</a:t>
            </a:r>
            <a:endParaRPr lang="zh-CN" altLang="en-US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340995" y="1168400"/>
            <a:ext cx="11032490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5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一、俄国的起源：</a:t>
            </a:r>
            <a:r>
              <a:rPr lang="zh-CN" sz="3600" b="1">
                <a:solidFill>
                  <a:srgbClr val="FF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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9世纪晚期-----建立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基辅罗斯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13世纪上半叶-----基辅罗斯被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蒙古人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征服。反抗蒙古统治中------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莫斯科公国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逐渐崛起16世纪初------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莫斯科公国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统一俄国。伊凡四世------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沙皇俄国</a:t>
            </a:r>
            <a:r>
              <a:rPr lang="zh-CN" sz="3600" b="1">
                <a:solidFill>
                  <a:srgbClr val="7030A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的历史从此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  <a:cs typeface="黑体" panose="02010600030101010101" pitchFamily="49" charset="-122"/>
              </a:rPr>
              <a:t>开始</a:t>
            </a:r>
            <a:endParaRPr lang="zh-CN" altLang="en-US" sz="36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  <a:cs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468630" y="245745"/>
            <a:ext cx="11032490" cy="5852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二、彼得一世改革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1.时间---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18世纪初</a:t>
            </a:r>
            <a:endParaRPr lang="zh-CN" sz="36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2.目的---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改变俄国的落后面貌，实现富国强兵</a:t>
            </a:r>
            <a:endParaRPr lang="zh-CN" sz="36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3.内容：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政治、军事、经济、文教、社会习俗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4.改革的作用或影响：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开启了俄国近代化的进程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5.局限性：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进一步强化了农奴制，成为社会发展障碍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6.改革后的扩张：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打败瑞典，夺取波罗的海的出海口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7.营建新都：</a:t>
            </a:r>
            <a:r>
              <a:rPr lang="zh-CN" sz="36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圣彼得堡</a:t>
            </a:r>
            <a:endParaRPr lang="zh-CN" sz="36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09245" y="70485"/>
            <a:ext cx="11557000" cy="61264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>
              <a:lnSpc>
                <a:spcPct val="130000"/>
              </a:lnSpc>
            </a:pPr>
            <a:r>
              <a:rPr lang="zh-CN" sz="3600" b="1">
                <a:latin typeface="黑体" panose="02010600030101010101" pitchFamily="49" charset="-122"/>
                <a:ea typeface="黑体" panose="02010600030101010101" pitchFamily="49" charset="-122"/>
              </a:rPr>
              <a:t>三、废除农奴制</a:t>
            </a:r>
            <a:endParaRPr lang="zh-CN" sz="36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1.时间：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1861年</a:t>
            </a:r>
            <a:endParaRPr lang="zh-CN" sz="32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2.人物：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亚历山大二世</a:t>
            </a:r>
            <a:endParaRPr lang="zh-CN" sz="32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3.根本目的：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挽救统治危机，巩固贵族地主统治。</a:t>
            </a:r>
            <a:endParaRPr lang="zh-CN" sz="32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4.内容：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农奴获得人身自由，可以改变身份，自由转换职业； </a:t>
            </a:r>
            <a:endParaRPr lang="zh-CN" sz="32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获得解放的同时，可获得一份土地，但必须出钱赎买。</a:t>
            </a:r>
            <a:endParaRPr lang="zh-CN" sz="32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5.积极影响：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俄国历史上的一个重要转折点。改革废除了农奴</a:t>
            </a:r>
            <a:endParaRPr lang="zh-CN" sz="32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制度，推动了俄国走上了资本主义的发展道路。</a:t>
            </a:r>
            <a:endParaRPr lang="zh-CN" sz="3200" b="1"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latin typeface="黑体" panose="02010600030101010101" pitchFamily="49" charset="-122"/>
                <a:ea typeface="黑体" panose="02010600030101010101" pitchFamily="49" charset="-122"/>
              </a:rPr>
              <a:t>6.改革局限性：</a:t>
            </a: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农奴制的残余仍然存在，影响着俄国经济与社  </a:t>
            </a:r>
            <a:endParaRPr lang="zh-CN" sz="32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  <a:p>
            <a:pPr indent="0">
              <a:lnSpc>
                <a:spcPct val="120000"/>
              </a:lnSpc>
            </a:pPr>
            <a:r>
              <a:rPr lang="zh-CN" sz="3200" b="1">
                <a:solidFill>
                  <a:srgbClr val="C00000"/>
                </a:solidFill>
                <a:latin typeface="黑体" panose="02010600030101010101" pitchFamily="49" charset="-122"/>
                <a:ea typeface="黑体" panose="02010600030101010101" pitchFamily="49" charset="-122"/>
              </a:rPr>
              <a:t>              会的发展。</a:t>
            </a:r>
            <a:endParaRPr lang="zh-CN" sz="3200" b="1">
              <a:solidFill>
                <a:srgbClr val="C00000"/>
              </a:solidFill>
              <a:latin typeface="黑体" panose="02010600030101010101" pitchFamily="49" charset="-122"/>
              <a:ea typeface="黑体" panose="0201060003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82245" y="1148715"/>
            <a:ext cx="52552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1.正式采用沙皇称号的是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071620" y="63500"/>
            <a:ext cx="2303780" cy="734060"/>
          </a:xfrm>
          <a:solidFill>
            <a:srgbClr val="00B0F0"/>
          </a:solidFill>
          <a:ln>
            <a:solidFill>
              <a:schemeClr val="accent1"/>
            </a:solidFill>
          </a:ln>
        </p:spPr>
        <p:txBody>
          <a:bodyPr/>
          <a:p>
            <a:r>
              <a:rPr lang="zh-CN" altLang="en-US" sz="4000" b="1"/>
              <a:t>巩固练习</a:t>
            </a:r>
            <a:endParaRPr lang="zh-CN" altLang="en-US" sz="4000" b="1"/>
          </a:p>
        </p:txBody>
      </p:sp>
      <p:sp>
        <p:nvSpPr>
          <p:cNvPr id="6" name="文本框 5"/>
          <p:cNvSpPr txBox="1"/>
          <p:nvPr/>
        </p:nvSpPr>
        <p:spPr>
          <a:xfrm>
            <a:off x="182245" y="2479675"/>
            <a:ext cx="76422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2.沙皇专制统治时期俄国盛行的制度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2245" y="3960495"/>
            <a:ext cx="116528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3.使俄国的经济、军事实力大增，成为欧洲军事强国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2245" y="5472430"/>
            <a:ext cx="116528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3600" b="1">
                <a:ea typeface="宋体" panose="02010600030101010101" pitchFamily="2" charset="-122"/>
              </a:rPr>
              <a:t>4.开启了俄国近代化进程的改革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33390" y="1179830"/>
            <a:ext cx="388429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莫斯科大公伊凡四世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824470" y="2479675"/>
            <a:ext cx="1593850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农奴制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824470" y="4605655"/>
            <a:ext cx="299402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彼得一世改革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630035" y="6117590"/>
            <a:ext cx="299402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彼得一世改革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ldLvl="0" animBg="1"/>
      <p:bldP spid="9" grpId="0" bldLvl="0" animBg="1"/>
      <p:bldP spid="10" grpId="0" bldLvl="0" animBg="1"/>
      <p:bldP spid="11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78130" y="416560"/>
            <a:ext cx="932942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5.</a:t>
            </a:r>
            <a:r>
              <a:rPr lang="zh-CN" sz="3600" b="1">
                <a:ea typeface="宋体" panose="02010600030101010101" pitchFamily="2" charset="-122"/>
              </a:rPr>
              <a:t>俄国在于瑞典的战争过程中营建的新首都是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2245" y="2113915"/>
            <a:ext cx="61937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6</a:t>
            </a:r>
            <a:r>
              <a:rPr lang="zh-CN" sz="3600" b="1">
                <a:ea typeface="宋体" panose="02010600030101010101" pitchFamily="2" charset="-122"/>
              </a:rPr>
              <a:t>.颁布废除农奴制法令的沙皇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82245" y="3960495"/>
            <a:ext cx="66871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7</a:t>
            </a:r>
            <a:r>
              <a:rPr lang="zh-CN" sz="3600" b="1">
                <a:ea typeface="宋体" panose="02010600030101010101" pitchFamily="2" charset="-122"/>
              </a:rPr>
              <a:t>.俄国废除农奴制的改革开始于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82245" y="5472430"/>
            <a:ext cx="929703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en-US" altLang="zh-CN" sz="3600" b="1">
                <a:ea typeface="宋体" panose="02010600030101010101" pitchFamily="2" charset="-122"/>
              </a:rPr>
              <a:t>8.</a:t>
            </a:r>
            <a:r>
              <a:rPr lang="zh-CN" sz="3600" b="1">
                <a:ea typeface="宋体" panose="02010600030101010101" pitchFamily="2" charset="-122"/>
              </a:rPr>
              <a:t>推动了俄国走上了资本主义发展道路的改革</a:t>
            </a:r>
            <a:endParaRPr lang="zh-CN" sz="3600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904480" y="1061720"/>
            <a:ext cx="1847850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圣彼得堡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376035" y="2113915"/>
            <a:ext cx="2755900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zh-CN" altLang="en-US" sz="3200" b="1">
                <a:ea typeface="宋体" panose="02010600030101010101" pitchFamily="2" charset="-122"/>
              </a:rPr>
              <a:t>亚历山大二世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51650" y="3960495"/>
            <a:ext cx="149923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altLang="zh-CN" sz="3200" b="1">
                <a:ea typeface="宋体" panose="02010600030101010101" pitchFamily="2" charset="-122"/>
              </a:rPr>
              <a:t>1861</a:t>
            </a:r>
            <a:r>
              <a:rPr lang="zh-CN" altLang="en-US" sz="3200" b="1">
                <a:ea typeface="宋体" panose="02010600030101010101" pitchFamily="2" charset="-122"/>
              </a:rPr>
              <a:t>年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004050" y="6117590"/>
            <a:ext cx="3599815" cy="58356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p>
            <a:pPr indent="0"/>
            <a:r>
              <a:rPr lang="en-US" altLang="zh-CN" sz="3200" b="1">
                <a:ea typeface="宋体" panose="02010600030101010101" pitchFamily="2" charset="-122"/>
              </a:rPr>
              <a:t>1861</a:t>
            </a:r>
            <a:r>
              <a:rPr lang="zh-CN" altLang="en-US" sz="3200" b="1">
                <a:ea typeface="宋体" panose="02010600030101010101" pitchFamily="2" charset="-122"/>
              </a:rPr>
              <a:t>年农奴制改革</a:t>
            </a:r>
            <a:endParaRPr lang="zh-CN" altLang="en-US" sz="3200" b="1">
              <a:ea typeface="宋体" panose="0201060003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3" grpId="0" bldLvl="0" animBg="1"/>
      <p:bldP spid="4" grpId="0" bldLvl="0" animBg="1"/>
      <p:bldP spid="9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  <p:tag name="KSO_WM_UNIT_TYPE" val="a"/>
  <p:tag name="KSO_WM_UNIT_INDEX" val="1"/>
  <p:tag name="KSO_WM_UNIT_ID" val="custom20184553_1*a*1"/>
  <p:tag name="KSO_WM_UNIT_LAYERLEVEL" val="1"/>
  <p:tag name="KSO_WM_UNIT_VALUE" val="10"/>
  <p:tag name="KSO_WM_UNIT_ISCONTENTSTITLE" val="0"/>
  <p:tag name="KSO_WM_UNIT_HIGHLIGHT" val="0"/>
  <p:tag name="KSO_WM_UNIT_COMPATIBLE" val="0"/>
  <p:tag name="KSO_WM_UNIT_CLEAR" val="0"/>
  <p:tag name="KSO_WM_BEAUTIFY_FLAG" val="#wm#"/>
  <p:tag name="KSO_WM_UNIT_PRESET_TEXT" val="空白演示"/>
</p:tagLst>
</file>

<file path=ppt/tags/tag5.xml><?xml version="1.0" encoding="utf-8"?>
<p:tagLst xmlns:p="http://schemas.openxmlformats.org/presentationml/2006/main">
  <p:tag name="KSO_WM_SLIDE_SUBTYPE" val="pureTxt"/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SLIDE_SIZE" val="828*343"/>
  <p:tag name="KSO_WM_SLIDE_POSITION" val="66*144"/>
  <p:tag name="KSO_WM_BEAUTIFY_FLAG" val="#wm#"/>
  <p:tag name="KSO_WM_SLIDE_TYPE" val="title"/>
  <p:tag name="KSO_WM_SLIDE_LAYOUT_CNT" val="1_1"/>
  <p:tag name="KSO_WM_SLIDE_LAYOUT" val="a_b"/>
  <p:tag name="KSO_WM_SLIDE_ITEM_CNT" val="2"/>
  <p:tag name="KSO_WM_SLIDE_INDEX" val="1"/>
  <p:tag name="KSO_WM_SLIDE_ID" val="custom20184553_1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20184553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2348</Words>
  <Application>WPS 演示</Application>
  <PresentationFormat>宽屏</PresentationFormat>
  <Paragraphs>198</Paragraphs>
  <Slides>18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8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Lucida Sans Unicode</vt:lpstr>
      <vt:lpstr>微软雅黑</vt:lpstr>
      <vt:lpstr>Office 主题</vt:lpstr>
      <vt:lpstr>部编九年级历史下册 第一单元 殖民地人民的反抗与资本主义制度的扩展  第2课 俄国的改革 </vt:lpstr>
      <vt:lpstr>课前导入 </vt:lpstr>
      <vt:lpstr>学习目标</vt:lpstr>
      <vt:lpstr>目标导学一：彼得一世改革</vt:lpstr>
      <vt:lpstr>PowerPoint 演示文稿</vt:lpstr>
      <vt:lpstr>PowerPoint 演示文稿</vt:lpstr>
      <vt:lpstr>PowerPoint 演示文稿</vt:lpstr>
      <vt:lpstr>圣彼得堡1703年5月彼得一世在涅瓦河的一个小岛上建立城堡，这就是圣彼得堡的由来。1712年，彼得堡成为俄国的首都。1924年列宁逝世后，将市名改为列宁格勒。1991年苏联解体后，经市民投票，恢复圣彼得堡的旧名。</vt:lpstr>
      <vt:lpstr>PowerPoint 演示文稿</vt:lpstr>
      <vt:lpstr>目标导学二：废除农奴制</vt:lpstr>
      <vt:lpstr>PowerPoint 演示文稿</vt:lpstr>
      <vt:lpstr>PowerPoint 演示文稿</vt:lpstr>
      <vt:lpstr>目标导学一：彼得一世改革</vt:lpstr>
      <vt:lpstr>互学探究</vt:lpstr>
      <vt:lpstr>PowerPoint 演示文稿</vt:lpstr>
      <vt:lpstr>PowerPoint 演示文稿</vt:lpstr>
      <vt:lpstr>要点回顾</vt:lpstr>
      <vt:lpstr>巩固练习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昨夜西风</cp:lastModifiedBy>
  <cp:revision>5</cp:revision>
  <dcterms:created xsi:type="dcterms:W3CDTF">2018-03-01T02:03:00Z</dcterms:created>
  <dcterms:modified xsi:type="dcterms:W3CDTF">2018-10-19T23:09:40Z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