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tags/tag2.xml" ContentType="application/vnd.openxmlformats-officedocument.presentationml.tags+xml"/>
  <Override PartName="/ppt/tags/tag3.xml" ContentType="application/vnd.openxmlformats-officedocument.presentationml.tags+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handoutMasterIdLst>
    <p:handoutMasterId r:id="rId27"/>
  </p:handoutMasterIdLst>
  <p:sldIdLst>
    <p:sldId id="328" r:id="rId2"/>
    <p:sldId id="387" r:id="rId3"/>
    <p:sldId id="388" r:id="rId4"/>
    <p:sldId id="371" r:id="rId5"/>
    <p:sldId id="339" r:id="rId6"/>
    <p:sldId id="340" r:id="rId7"/>
    <p:sldId id="372" r:id="rId8"/>
    <p:sldId id="373" r:id="rId9"/>
    <p:sldId id="374" r:id="rId10"/>
    <p:sldId id="375" r:id="rId11"/>
    <p:sldId id="376" r:id="rId12"/>
    <p:sldId id="377" r:id="rId13"/>
    <p:sldId id="378" r:id="rId14"/>
    <p:sldId id="379" r:id="rId15"/>
    <p:sldId id="380" r:id="rId16"/>
    <p:sldId id="381" r:id="rId17"/>
    <p:sldId id="352" r:id="rId18"/>
    <p:sldId id="383" r:id="rId19"/>
    <p:sldId id="382" r:id="rId20"/>
    <p:sldId id="356" r:id="rId21"/>
    <p:sldId id="385" r:id="rId22"/>
    <p:sldId id="386" r:id="rId23"/>
    <p:sldId id="362" r:id="rId24"/>
    <p:sldId id="363" r:id="rId25"/>
  </p:sldIdLst>
  <p:sldSz cx="9144000" cy="5715000" type="screen16x1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3778" autoAdjust="0"/>
    <p:restoredTop sz="94660"/>
  </p:normalViewPr>
  <p:slideViewPr>
    <p:cSldViewPr snapToGrid="0">
      <p:cViewPr varScale="1">
        <p:scale>
          <a:sx n="107" d="100"/>
          <a:sy n="107" d="100"/>
        </p:scale>
        <p:origin x="-984" y="-78"/>
      </p:cViewPr>
      <p:guideLst>
        <p:guide orient="horz" pos="1770"/>
        <p:guide pos="2884"/>
      </p:guideLst>
    </p:cSldViewPr>
  </p:slideViewPr>
  <p:notesTextViewPr>
    <p:cViewPr>
      <p:scale>
        <a:sx n="3" d="2"/>
        <a:sy n="3" d="2"/>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pPr/>
              <a:t>2020/4/15</a:t>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pPr/>
              <a:t>‹#›</a:t>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pPr/>
              <a:t>2020/4/15</a:t>
            </a:fld>
            <a:endParaRPr lang="zh-CN" altLang="en-US"/>
          </a:p>
        </p:txBody>
      </p:sp>
      <p:sp>
        <p:nvSpPr>
          <p:cNvPr id="4" name="幻灯片图像占位符 3"/>
          <p:cNvSpPr>
            <a:spLocks noGrp="1" noRot="1" noChangeAspect="1"/>
          </p:cNvSpPr>
          <p:nvPr>
            <p:ph type="sldImg" idx="2"/>
          </p:nvPr>
        </p:nvSpPr>
        <p:spPr>
          <a:xfrm>
            <a:off x="960120" y="1143000"/>
            <a:ext cx="493776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775356"/>
            <a:ext cx="7772400" cy="1225021"/>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381000" indent="0" algn="ctr">
              <a:buNone/>
              <a:defRPr>
                <a:solidFill>
                  <a:schemeClr val="tx1">
                    <a:tint val="75000"/>
                  </a:schemeClr>
                </a:solidFill>
              </a:defRPr>
            </a:lvl2pPr>
            <a:lvl3pPr marL="762000" indent="0" algn="ctr">
              <a:buNone/>
              <a:defRPr>
                <a:solidFill>
                  <a:schemeClr val="tx1">
                    <a:tint val="75000"/>
                  </a:schemeClr>
                </a:solidFill>
              </a:defRPr>
            </a:lvl3pPr>
            <a:lvl4pPr marL="1143000" indent="0" algn="ctr">
              <a:buNone/>
              <a:defRPr>
                <a:solidFill>
                  <a:schemeClr val="tx1">
                    <a:tint val="75000"/>
                  </a:schemeClr>
                </a:solidFill>
              </a:defRPr>
            </a:lvl4pPr>
            <a:lvl5pPr marL="1524000" indent="0" algn="ctr">
              <a:buNone/>
              <a:defRPr>
                <a:solidFill>
                  <a:schemeClr val="tx1">
                    <a:tint val="75000"/>
                  </a:schemeClr>
                </a:solidFill>
              </a:defRPr>
            </a:lvl5pPr>
            <a:lvl6pPr marL="1905000" indent="0" algn="ctr">
              <a:buNone/>
              <a:defRPr>
                <a:solidFill>
                  <a:schemeClr val="tx1">
                    <a:tint val="75000"/>
                  </a:schemeClr>
                </a:solidFill>
              </a:defRPr>
            </a:lvl6pPr>
            <a:lvl7pPr marL="2286000" indent="0" algn="ctr">
              <a:buNone/>
              <a:defRPr>
                <a:solidFill>
                  <a:schemeClr val="tx1">
                    <a:tint val="75000"/>
                  </a:schemeClr>
                </a:solidFill>
              </a:defRPr>
            </a:lvl7pPr>
            <a:lvl8pPr marL="2667000" indent="0" algn="ctr">
              <a:buNone/>
              <a:defRPr>
                <a:solidFill>
                  <a:schemeClr val="tx1">
                    <a:tint val="75000"/>
                  </a:schemeClr>
                </a:solidFill>
              </a:defRPr>
            </a:lvl8pPr>
            <a:lvl9pPr marL="30480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2020/4/15</a:t>
            </a:fld>
            <a:endParaRPr lang="zh-CN" altLang="en-US"/>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2020/4/15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4" y="3672418"/>
            <a:ext cx="7772400" cy="1135063"/>
          </a:xfrm>
        </p:spPr>
        <p:txBody>
          <a:bodyPr anchor="t"/>
          <a:lstStyle>
            <a:lvl1pPr algn="l">
              <a:defRPr sz="3335"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4" y="2422261"/>
            <a:ext cx="7772400" cy="1250156"/>
          </a:xfrm>
        </p:spPr>
        <p:txBody>
          <a:bodyPr anchor="b"/>
          <a:lstStyle>
            <a:lvl1pPr marL="0" indent="0">
              <a:buNone/>
              <a:defRPr sz="1665">
                <a:solidFill>
                  <a:schemeClr val="tx1">
                    <a:tint val="75000"/>
                  </a:schemeClr>
                </a:solidFill>
              </a:defRPr>
            </a:lvl1pPr>
            <a:lvl2pPr marL="381000" indent="0">
              <a:buNone/>
              <a:defRPr sz="1500">
                <a:solidFill>
                  <a:schemeClr val="tx1">
                    <a:tint val="75000"/>
                  </a:schemeClr>
                </a:solidFill>
              </a:defRPr>
            </a:lvl2pPr>
            <a:lvl3pPr marL="762000" indent="0">
              <a:buNone/>
              <a:defRPr sz="1335">
                <a:solidFill>
                  <a:schemeClr val="tx1">
                    <a:tint val="75000"/>
                  </a:schemeClr>
                </a:solidFill>
              </a:defRPr>
            </a:lvl3pPr>
            <a:lvl4pPr marL="1143000" indent="0">
              <a:buNone/>
              <a:defRPr sz="1165">
                <a:solidFill>
                  <a:schemeClr val="tx1">
                    <a:tint val="75000"/>
                  </a:schemeClr>
                </a:solidFill>
              </a:defRPr>
            </a:lvl4pPr>
            <a:lvl5pPr marL="1524000" indent="0">
              <a:buNone/>
              <a:defRPr sz="1165">
                <a:solidFill>
                  <a:schemeClr val="tx1">
                    <a:tint val="75000"/>
                  </a:schemeClr>
                </a:solidFill>
              </a:defRPr>
            </a:lvl5pPr>
            <a:lvl6pPr marL="1905000" indent="0">
              <a:buNone/>
              <a:defRPr sz="1165">
                <a:solidFill>
                  <a:schemeClr val="tx1">
                    <a:tint val="75000"/>
                  </a:schemeClr>
                </a:solidFill>
              </a:defRPr>
            </a:lvl6pPr>
            <a:lvl7pPr marL="2286000" indent="0">
              <a:buNone/>
              <a:defRPr sz="1165">
                <a:solidFill>
                  <a:schemeClr val="tx1">
                    <a:tint val="75000"/>
                  </a:schemeClr>
                </a:solidFill>
              </a:defRPr>
            </a:lvl7pPr>
            <a:lvl8pPr marL="2667000" indent="0">
              <a:buNone/>
              <a:defRPr sz="1165">
                <a:solidFill>
                  <a:schemeClr val="tx1">
                    <a:tint val="75000"/>
                  </a:schemeClr>
                </a:solidFill>
              </a:defRPr>
            </a:lvl8pPr>
            <a:lvl9pPr marL="3048000" indent="0">
              <a:buNone/>
              <a:defRPr sz="1165">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2020/4/15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1" y="1333502"/>
            <a:ext cx="4038600" cy="3771636"/>
          </a:xfrm>
        </p:spPr>
        <p:txBody>
          <a:bodyPr/>
          <a:lstStyle>
            <a:lvl1pPr>
              <a:defRPr sz="2335"/>
            </a:lvl1pPr>
            <a:lvl2pPr>
              <a:defRPr sz="2000"/>
            </a:lvl2pPr>
            <a:lvl3pPr>
              <a:defRPr sz="1665"/>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333502"/>
            <a:ext cx="4038600" cy="3771636"/>
          </a:xfrm>
        </p:spPr>
        <p:txBody>
          <a:bodyPr/>
          <a:lstStyle>
            <a:lvl1pPr>
              <a:defRPr sz="2335"/>
            </a:lvl1pPr>
            <a:lvl2pPr>
              <a:defRPr sz="2000"/>
            </a:lvl2pPr>
            <a:lvl3pPr>
              <a:defRPr sz="1665"/>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pPr/>
              <a:t>2020/4/15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79262"/>
            <a:ext cx="4040188" cy="533136"/>
          </a:xfrm>
        </p:spPr>
        <p:txBody>
          <a:bodyPr anchor="b"/>
          <a:lstStyle>
            <a:lvl1pPr marL="0" indent="0">
              <a:buNone/>
              <a:defRPr sz="2000" b="1"/>
            </a:lvl1pPr>
            <a:lvl2pPr marL="381000" indent="0">
              <a:buNone/>
              <a:defRPr sz="1665" b="1"/>
            </a:lvl2pPr>
            <a:lvl3pPr marL="762000" indent="0">
              <a:buNone/>
              <a:defRPr sz="1500" b="1"/>
            </a:lvl3pPr>
            <a:lvl4pPr marL="1143000" indent="0">
              <a:buNone/>
              <a:defRPr sz="1335" b="1"/>
            </a:lvl4pPr>
            <a:lvl5pPr marL="1524000" indent="0">
              <a:buNone/>
              <a:defRPr sz="1335" b="1"/>
            </a:lvl5pPr>
            <a:lvl6pPr marL="1905000" indent="0">
              <a:buNone/>
              <a:defRPr sz="1335" b="1"/>
            </a:lvl6pPr>
            <a:lvl7pPr marL="2286000" indent="0">
              <a:buNone/>
              <a:defRPr sz="1335" b="1"/>
            </a:lvl7pPr>
            <a:lvl8pPr marL="2667000" indent="0">
              <a:buNone/>
              <a:defRPr sz="1335" b="1"/>
            </a:lvl8pPr>
            <a:lvl9pPr marL="3048000" indent="0">
              <a:buNone/>
              <a:defRPr sz="1335" b="1"/>
            </a:lvl9pPr>
          </a:lstStyle>
          <a:p>
            <a:pPr lvl="0"/>
            <a:r>
              <a:rPr lang="zh-CN" altLang="en-US" smtClean="0"/>
              <a:t>单击此处编辑母版文本样式</a:t>
            </a:r>
          </a:p>
        </p:txBody>
      </p:sp>
      <p:sp>
        <p:nvSpPr>
          <p:cNvPr id="4" name="内容占位符 3"/>
          <p:cNvSpPr>
            <a:spLocks noGrp="1"/>
          </p:cNvSpPr>
          <p:nvPr>
            <p:ph sz="half" idx="2"/>
          </p:nvPr>
        </p:nvSpPr>
        <p:spPr>
          <a:xfrm>
            <a:off x="457200" y="1812396"/>
            <a:ext cx="4040188" cy="3292740"/>
          </a:xfrm>
        </p:spPr>
        <p:txBody>
          <a:bodyPr/>
          <a:lstStyle>
            <a:lvl1pPr>
              <a:defRPr sz="2000"/>
            </a:lvl1pPr>
            <a:lvl2pPr>
              <a:defRPr sz="1665"/>
            </a:lvl2pPr>
            <a:lvl3pPr>
              <a:defRPr sz="1500"/>
            </a:lvl3pPr>
            <a:lvl4pPr>
              <a:defRPr sz="1335"/>
            </a:lvl4pPr>
            <a:lvl5pPr>
              <a:defRPr sz="1335"/>
            </a:lvl5pPr>
            <a:lvl6pPr>
              <a:defRPr sz="1335"/>
            </a:lvl6pPr>
            <a:lvl7pPr>
              <a:defRPr sz="1335"/>
            </a:lvl7pPr>
            <a:lvl8pPr>
              <a:defRPr sz="1335"/>
            </a:lvl8pPr>
            <a:lvl9pPr>
              <a:defRPr sz="1335"/>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7" y="1279262"/>
            <a:ext cx="4041775" cy="533136"/>
          </a:xfrm>
        </p:spPr>
        <p:txBody>
          <a:bodyPr anchor="b"/>
          <a:lstStyle>
            <a:lvl1pPr marL="0" indent="0">
              <a:buNone/>
              <a:defRPr sz="2000" b="1"/>
            </a:lvl1pPr>
            <a:lvl2pPr marL="381000" indent="0">
              <a:buNone/>
              <a:defRPr sz="1665" b="1"/>
            </a:lvl2pPr>
            <a:lvl3pPr marL="762000" indent="0">
              <a:buNone/>
              <a:defRPr sz="1500" b="1"/>
            </a:lvl3pPr>
            <a:lvl4pPr marL="1143000" indent="0">
              <a:buNone/>
              <a:defRPr sz="1335" b="1"/>
            </a:lvl4pPr>
            <a:lvl5pPr marL="1524000" indent="0">
              <a:buNone/>
              <a:defRPr sz="1335" b="1"/>
            </a:lvl5pPr>
            <a:lvl6pPr marL="1905000" indent="0">
              <a:buNone/>
              <a:defRPr sz="1335" b="1"/>
            </a:lvl6pPr>
            <a:lvl7pPr marL="2286000" indent="0">
              <a:buNone/>
              <a:defRPr sz="1335" b="1"/>
            </a:lvl7pPr>
            <a:lvl8pPr marL="2667000" indent="0">
              <a:buNone/>
              <a:defRPr sz="1335" b="1"/>
            </a:lvl8pPr>
            <a:lvl9pPr marL="3048000" indent="0">
              <a:buNone/>
              <a:defRPr sz="1335" b="1"/>
            </a:lvl9pPr>
          </a:lstStyle>
          <a:p>
            <a:pPr lvl="0"/>
            <a:r>
              <a:rPr lang="zh-CN" altLang="en-US" smtClean="0"/>
              <a:t>单击此处编辑母版文本样式</a:t>
            </a:r>
          </a:p>
        </p:txBody>
      </p:sp>
      <p:sp>
        <p:nvSpPr>
          <p:cNvPr id="6" name="内容占位符 5"/>
          <p:cNvSpPr>
            <a:spLocks noGrp="1"/>
          </p:cNvSpPr>
          <p:nvPr>
            <p:ph sz="quarter" idx="4"/>
          </p:nvPr>
        </p:nvSpPr>
        <p:spPr>
          <a:xfrm>
            <a:off x="4645027" y="1812396"/>
            <a:ext cx="4041775" cy="3292740"/>
          </a:xfrm>
        </p:spPr>
        <p:txBody>
          <a:bodyPr/>
          <a:lstStyle>
            <a:lvl1pPr>
              <a:defRPr sz="2000"/>
            </a:lvl1pPr>
            <a:lvl2pPr>
              <a:defRPr sz="1665"/>
            </a:lvl2pPr>
            <a:lvl3pPr>
              <a:defRPr sz="1500"/>
            </a:lvl3pPr>
            <a:lvl4pPr>
              <a:defRPr sz="1335"/>
            </a:lvl4pPr>
            <a:lvl5pPr>
              <a:defRPr sz="1335"/>
            </a:lvl5pPr>
            <a:lvl6pPr>
              <a:defRPr sz="1335"/>
            </a:lvl6pPr>
            <a:lvl7pPr>
              <a:defRPr sz="1335"/>
            </a:lvl7pPr>
            <a:lvl8pPr>
              <a:defRPr sz="1335"/>
            </a:lvl8pPr>
            <a:lvl9pPr>
              <a:defRPr sz="1335"/>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760FBDFE-C587-4B4C-A407-44438C67B59E}" type="datetimeFigureOut">
              <a:rPr lang="zh-CN" altLang="en-US" smtClean="0"/>
              <a:pPr/>
              <a:t>2020/4/15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2020/4/15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pPr/>
              <a:t>2020/4/15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27542"/>
            <a:ext cx="3008313" cy="968376"/>
          </a:xfrm>
        </p:spPr>
        <p:txBody>
          <a:bodyPr anchor="b"/>
          <a:lstStyle>
            <a:lvl1pPr algn="l">
              <a:defRPr sz="1665"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27544"/>
            <a:ext cx="5111750" cy="4877594"/>
          </a:xfrm>
        </p:spPr>
        <p:txBody>
          <a:bodyPr/>
          <a:lstStyle>
            <a:lvl1pPr>
              <a:defRPr sz="2665"/>
            </a:lvl1pPr>
            <a:lvl2pPr>
              <a:defRPr sz="2335"/>
            </a:lvl2pPr>
            <a:lvl3pPr>
              <a:defRPr sz="2000"/>
            </a:lvl3pPr>
            <a:lvl4pPr>
              <a:defRPr sz="1665"/>
            </a:lvl4pPr>
            <a:lvl5pPr>
              <a:defRPr sz="1665"/>
            </a:lvl5pPr>
            <a:lvl6pPr>
              <a:defRPr sz="1665"/>
            </a:lvl6pPr>
            <a:lvl7pPr>
              <a:defRPr sz="1665"/>
            </a:lvl7pPr>
            <a:lvl8pPr>
              <a:defRPr sz="1665"/>
            </a:lvl8pPr>
            <a:lvl9pPr>
              <a:defRPr sz="1665"/>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195919"/>
            <a:ext cx="3008313" cy="3909219"/>
          </a:xfrm>
        </p:spPr>
        <p:txBody>
          <a:bodyPr/>
          <a:lstStyle>
            <a:lvl1pPr marL="0" indent="0">
              <a:buNone/>
              <a:defRPr sz="1165"/>
            </a:lvl1pPr>
            <a:lvl2pPr marL="381000" indent="0">
              <a:buNone/>
              <a:defRPr sz="1000"/>
            </a:lvl2pPr>
            <a:lvl3pPr marL="762000" indent="0">
              <a:buNone/>
              <a:defRPr sz="835"/>
            </a:lvl3pPr>
            <a:lvl4pPr marL="1143000" indent="0">
              <a:buNone/>
              <a:defRPr sz="750"/>
            </a:lvl4pPr>
            <a:lvl5pPr marL="1524000" indent="0">
              <a:buNone/>
              <a:defRPr sz="750"/>
            </a:lvl5pPr>
            <a:lvl6pPr marL="1905000" indent="0">
              <a:buNone/>
              <a:defRPr sz="750"/>
            </a:lvl6pPr>
            <a:lvl7pPr marL="2286000" indent="0">
              <a:buNone/>
              <a:defRPr sz="750"/>
            </a:lvl7pPr>
            <a:lvl8pPr marL="2667000" indent="0">
              <a:buNone/>
              <a:defRPr sz="750"/>
            </a:lvl8pPr>
            <a:lvl9pPr marL="3048000" indent="0">
              <a:buNone/>
              <a:defRPr sz="75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a:defRPr/>
            </a:pPr>
            <a:fld id="{9796D4A9-A434-4F50-A882-585D1CC88AB0}" type="datetimeFigureOut">
              <a:rPr lang="zh-CN" altLang="en-US" smtClean="0"/>
              <a:pPr>
                <a:defRPr/>
              </a:pPr>
              <a:t>2020/4/15</a:t>
            </a:fld>
            <a:endParaRPr lang="zh-CN" altLang="en-US"/>
          </a:p>
        </p:txBody>
      </p:sp>
      <p:sp>
        <p:nvSpPr>
          <p:cNvPr id="6" name="页脚占位符 5"/>
          <p:cNvSpPr>
            <a:spLocks noGrp="1"/>
          </p:cNvSpPr>
          <p:nvPr>
            <p:ph type="ftr" sz="quarter" idx="11"/>
          </p:nvPr>
        </p:nvSpPr>
        <p:spPr/>
        <p:txBody>
          <a:bodyPr/>
          <a:lstStyle/>
          <a:p>
            <a:pPr>
              <a:defRPr/>
            </a:pPr>
            <a:endParaRPr lang="zh-CN" altLang="en-US"/>
          </a:p>
        </p:txBody>
      </p:sp>
      <p:sp>
        <p:nvSpPr>
          <p:cNvPr id="7" name="灯片编号占位符 6"/>
          <p:cNvSpPr>
            <a:spLocks noGrp="1"/>
          </p:cNvSpPr>
          <p:nvPr>
            <p:ph type="sldNum" sz="quarter" idx="12"/>
          </p:nvPr>
        </p:nvSpPr>
        <p:spPr/>
        <p:txBody>
          <a:bodyPr/>
          <a:lstStyle/>
          <a:p>
            <a:pPr>
              <a:defRPr/>
            </a:pPr>
            <a:fld id="{A05A11BE-8C98-4A25-9909-C6AAEFEA8B44}" type="slidenum">
              <a:rPr lang="zh-CN" altLang="en-US" smtClean="0"/>
              <a:pPr>
                <a:defRPr/>
              </a:pPr>
              <a:t>‹#›</a:t>
            </a:fld>
            <a:endParaRPr lang="zh-CN" alt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000501"/>
            <a:ext cx="5486400" cy="472283"/>
          </a:xfrm>
        </p:spPr>
        <p:txBody>
          <a:bodyPr anchor="b"/>
          <a:lstStyle>
            <a:lvl1pPr algn="l">
              <a:defRPr sz="1665"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510646"/>
            <a:ext cx="5486400" cy="3429000"/>
          </a:xfrm>
        </p:spPr>
        <p:txBody>
          <a:bodyPr/>
          <a:lstStyle>
            <a:lvl1pPr marL="0" indent="0">
              <a:buNone/>
              <a:defRPr sz="2665"/>
            </a:lvl1pPr>
            <a:lvl2pPr marL="381000" indent="0">
              <a:buNone/>
              <a:defRPr sz="2335"/>
            </a:lvl2pPr>
            <a:lvl3pPr marL="762000" indent="0">
              <a:buNone/>
              <a:defRPr sz="2000"/>
            </a:lvl3pPr>
            <a:lvl4pPr marL="1143000" indent="0">
              <a:buNone/>
              <a:defRPr sz="1665"/>
            </a:lvl4pPr>
            <a:lvl5pPr marL="1524000" indent="0">
              <a:buNone/>
              <a:defRPr sz="1665"/>
            </a:lvl5pPr>
            <a:lvl6pPr marL="1905000" indent="0">
              <a:buNone/>
              <a:defRPr sz="1665"/>
            </a:lvl6pPr>
            <a:lvl7pPr marL="2286000" indent="0">
              <a:buNone/>
              <a:defRPr sz="1665"/>
            </a:lvl7pPr>
            <a:lvl8pPr marL="2667000" indent="0">
              <a:buNone/>
              <a:defRPr sz="1665"/>
            </a:lvl8pPr>
            <a:lvl9pPr marL="3048000" indent="0">
              <a:buNone/>
              <a:defRPr sz="1665"/>
            </a:lvl9pPr>
          </a:lstStyle>
          <a:p>
            <a:r>
              <a:rPr lang="zh-CN" altLang="en-US" smtClean="0"/>
              <a:t>单击图标添加图片</a:t>
            </a:r>
            <a:endParaRPr lang="zh-CN" altLang="en-US"/>
          </a:p>
        </p:txBody>
      </p:sp>
      <p:sp>
        <p:nvSpPr>
          <p:cNvPr id="4" name="文本占位符 3"/>
          <p:cNvSpPr>
            <a:spLocks noGrp="1"/>
          </p:cNvSpPr>
          <p:nvPr>
            <p:ph type="body" sz="half" idx="2"/>
          </p:nvPr>
        </p:nvSpPr>
        <p:spPr>
          <a:xfrm>
            <a:off x="1792288" y="4472783"/>
            <a:ext cx="5486400" cy="670719"/>
          </a:xfrm>
        </p:spPr>
        <p:txBody>
          <a:bodyPr/>
          <a:lstStyle>
            <a:lvl1pPr marL="0" indent="0">
              <a:buNone/>
              <a:defRPr sz="1165"/>
            </a:lvl1pPr>
            <a:lvl2pPr marL="381000" indent="0">
              <a:buNone/>
              <a:defRPr sz="1000"/>
            </a:lvl2pPr>
            <a:lvl3pPr marL="762000" indent="0">
              <a:buNone/>
              <a:defRPr sz="835"/>
            </a:lvl3pPr>
            <a:lvl4pPr marL="1143000" indent="0">
              <a:buNone/>
              <a:defRPr sz="750"/>
            </a:lvl4pPr>
            <a:lvl5pPr marL="1524000" indent="0">
              <a:buNone/>
              <a:defRPr sz="750"/>
            </a:lvl5pPr>
            <a:lvl6pPr marL="1905000" indent="0">
              <a:buNone/>
              <a:defRPr sz="750"/>
            </a:lvl6pPr>
            <a:lvl7pPr marL="2286000" indent="0">
              <a:buNone/>
              <a:defRPr sz="750"/>
            </a:lvl7pPr>
            <a:lvl8pPr marL="2667000" indent="0">
              <a:buNone/>
              <a:defRPr sz="750"/>
            </a:lvl8pPr>
            <a:lvl9pPr marL="3048000" indent="0">
              <a:buNone/>
              <a:defRPr sz="75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EFD9D74-47D9-4702-A33C-335B63B48DBF}" type="datetimeFigureOut">
              <a:rPr lang="zh-CN" altLang="en-US" smtClean="0"/>
              <a:pPr/>
              <a:t>2020/4/15</a:t>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pPr/>
              <a:t>‹#›</a:t>
            </a:fld>
            <a:endParaRPr lang="zh-CN" alt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a:defRPr/>
            </a:pPr>
            <a:fld id="{D35F78A6-7AD6-41E7-AD7A-909B7FBE03EE}" type="datetimeFigureOut">
              <a:rPr lang="zh-CN" altLang="en-US" smtClean="0"/>
              <a:pPr>
                <a:defRPr/>
              </a:pPr>
              <a:t>2020/4/15</a:t>
            </a:fld>
            <a:endParaRPr lang="zh-CN" altLang="en-US"/>
          </a:p>
        </p:txBody>
      </p:sp>
      <p:sp>
        <p:nvSpPr>
          <p:cNvPr id="5" name="页脚占位符 4"/>
          <p:cNvSpPr>
            <a:spLocks noGrp="1"/>
          </p:cNvSpPr>
          <p:nvPr>
            <p:ph type="ftr" sz="quarter" idx="11"/>
          </p:nvPr>
        </p:nvSpPr>
        <p:spPr/>
        <p:txBody>
          <a:bodyPr/>
          <a:lstStyle/>
          <a:p>
            <a:pPr>
              <a:defRPr/>
            </a:pPr>
            <a:endParaRPr lang="zh-CN" altLang="en-US"/>
          </a:p>
        </p:txBody>
      </p:sp>
      <p:sp>
        <p:nvSpPr>
          <p:cNvPr id="6" name="灯片编号占位符 5"/>
          <p:cNvSpPr>
            <a:spLocks noGrp="1"/>
          </p:cNvSpPr>
          <p:nvPr>
            <p:ph type="sldNum" sz="quarter" idx="12"/>
          </p:nvPr>
        </p:nvSpPr>
        <p:spPr/>
        <p:txBody>
          <a:bodyPr/>
          <a:lstStyle/>
          <a:p>
            <a:pPr>
              <a:defRPr/>
            </a:pPr>
            <a:fld id="{0B5D904B-7867-4A50-87F5-AC6975AD01D6}" type="slidenum">
              <a:rPr lang="zh-CN" altLang="en-US" smtClean="0"/>
              <a:pPr>
                <a:defRPr/>
              </a:pPr>
              <a:t>‹#›</a:t>
            </a:fld>
            <a:endParaRPr lang="zh-CN" alt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28867"/>
            <a:ext cx="2057400" cy="4876271"/>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28867"/>
            <a:ext cx="6019800" cy="4876271"/>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2020/4/15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标题幻灯片">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2_标题幻灯片">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28864"/>
            <a:ext cx="8229600" cy="9525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333502"/>
            <a:ext cx="8229600" cy="3771636"/>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5296960"/>
            <a:ext cx="2133600" cy="304271"/>
          </a:xfrm>
          <a:prstGeom prst="rect">
            <a:avLst/>
          </a:prstGeom>
        </p:spPr>
        <p:txBody>
          <a:bodyPr vert="horz" lIns="91440" tIns="45720" rIns="91440" bIns="45720" rtlCol="0" anchor="ctr"/>
          <a:lstStyle>
            <a:lvl1pPr algn="l">
              <a:defRPr sz="1000">
                <a:solidFill>
                  <a:schemeClr val="tx1">
                    <a:tint val="75000"/>
                  </a:schemeClr>
                </a:solidFill>
              </a:defRPr>
            </a:lvl1pPr>
          </a:lstStyle>
          <a:p>
            <a:fld id="{760FBDFE-C587-4B4C-A407-44438C67B59E}" type="datetimeFigureOut">
              <a:rPr lang="zh-CN" altLang="en-US" smtClean="0"/>
              <a:pPr/>
              <a:t>2020/4/15</a:t>
            </a:fld>
            <a:endParaRPr lang="zh-CN" altLang="en-US"/>
          </a:p>
        </p:txBody>
      </p:sp>
      <p:sp>
        <p:nvSpPr>
          <p:cNvPr id="5" name="页脚占位符 4"/>
          <p:cNvSpPr>
            <a:spLocks noGrp="1"/>
          </p:cNvSpPr>
          <p:nvPr>
            <p:ph type="ftr" sz="quarter" idx="3"/>
          </p:nvPr>
        </p:nvSpPr>
        <p:spPr>
          <a:xfrm>
            <a:off x="3124200" y="5296960"/>
            <a:ext cx="2895600" cy="304271"/>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nvPr>
        </p:nvSpPr>
        <p:spPr>
          <a:xfrm>
            <a:off x="6553200" y="5296960"/>
            <a:ext cx="2133600" cy="304271"/>
          </a:xfrm>
          <a:prstGeom prst="rect">
            <a:avLst/>
          </a:prstGeom>
        </p:spPr>
        <p:txBody>
          <a:bodyPr vert="horz" lIns="91440" tIns="45720" rIns="91440" bIns="45720" rtlCol="0" anchor="ctr"/>
          <a:lstStyle>
            <a:lvl1pPr algn="r">
              <a:defRPr sz="1000">
                <a:solidFill>
                  <a:schemeClr val="tx1">
                    <a:tint val="75000"/>
                  </a:schemeClr>
                </a:solidFill>
              </a:defRPr>
            </a:lvl1pPr>
          </a:lstStyle>
          <a:p>
            <a:fld id="{49AE70B2-8BF9-45C0-BB95-33D1B9D3A854}" type="slidenum">
              <a:rPr lang="zh-CN" altLang="en-US" smtClean="0"/>
              <a:pPr/>
              <a:t>‹#›</a:t>
            </a:fld>
            <a:endParaRPr lang="zh-CN" altLang="en-US" dirty="0"/>
          </a:p>
        </p:txBody>
      </p:sp>
      <p:pic>
        <p:nvPicPr>
          <p:cNvPr id="7" name="Picture 2"/>
          <p:cNvPicPr>
            <a:picLocks noChangeAspect="1" noChangeArrowheads="1"/>
          </p:cNvPicPr>
          <p:nvPr/>
        </p:nvPicPr>
        <p:blipFill>
          <a:blip r:embed="rId15" cstate="print"/>
          <a:srcRect/>
          <a:stretch>
            <a:fillRect/>
          </a:stretch>
        </p:blipFill>
        <p:spPr bwMode="auto">
          <a:xfrm>
            <a:off x="0" y="0"/>
            <a:ext cx="9144000" cy="5715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lvl1pPr algn="ctr" defTabSz="762000" rtl="0" eaLnBrk="1" latinLnBrk="0" hangingPunct="1">
        <a:spcBef>
          <a:spcPct val="0"/>
        </a:spcBef>
        <a:buNone/>
        <a:defRPr sz="3665" kern="1200">
          <a:solidFill>
            <a:schemeClr val="tx1"/>
          </a:solidFill>
          <a:latin typeface="+mj-lt"/>
          <a:ea typeface="+mj-ea"/>
          <a:cs typeface="+mj-cs"/>
        </a:defRPr>
      </a:lvl1pPr>
    </p:titleStyle>
    <p:bodyStyle>
      <a:lvl1pPr marL="285750" indent="-285750" algn="l" defTabSz="762000" rtl="0" eaLnBrk="1" latinLnBrk="0" hangingPunct="1">
        <a:spcBef>
          <a:spcPts val="80"/>
        </a:spcBef>
        <a:buFont typeface="Arial" panose="020B0604020202020204" pitchFamily="34" charset="0"/>
        <a:buChar char="•"/>
        <a:defRPr sz="2665" kern="1200">
          <a:solidFill>
            <a:schemeClr val="tx1"/>
          </a:solidFill>
          <a:latin typeface="+mn-lt"/>
          <a:ea typeface="+mn-ea"/>
          <a:cs typeface="+mn-cs"/>
        </a:defRPr>
      </a:lvl1pPr>
      <a:lvl2pPr marL="619125" indent="-238125" algn="l" defTabSz="762000" rtl="0" eaLnBrk="1" latinLnBrk="0" hangingPunct="1">
        <a:spcBef>
          <a:spcPts val="80"/>
        </a:spcBef>
        <a:buFont typeface="Arial" panose="020B0604020202020204" pitchFamily="34" charset="0"/>
        <a:buChar char="–"/>
        <a:defRPr sz="2335" kern="1200">
          <a:solidFill>
            <a:schemeClr val="tx1"/>
          </a:solidFill>
          <a:latin typeface="+mn-lt"/>
          <a:ea typeface="+mn-ea"/>
          <a:cs typeface="+mn-cs"/>
        </a:defRPr>
      </a:lvl2pPr>
      <a:lvl3pPr marL="952500" indent="-190500" algn="l" defTabSz="762000" rtl="0" eaLnBrk="1" latinLnBrk="0" hangingPunct="1">
        <a:spcBef>
          <a:spcPts val="80"/>
        </a:spcBef>
        <a:buFont typeface="Arial" panose="020B0604020202020204" pitchFamily="34" charset="0"/>
        <a:buChar char="•"/>
        <a:defRPr sz="2000" kern="1200">
          <a:solidFill>
            <a:schemeClr val="tx1"/>
          </a:solidFill>
          <a:latin typeface="+mn-lt"/>
          <a:ea typeface="+mn-ea"/>
          <a:cs typeface="+mn-cs"/>
        </a:defRPr>
      </a:lvl3pPr>
      <a:lvl4pPr marL="1333500" indent="-190500" algn="l" defTabSz="762000" rtl="0" eaLnBrk="1" latinLnBrk="0" hangingPunct="1">
        <a:spcBef>
          <a:spcPts val="80"/>
        </a:spcBef>
        <a:buFont typeface="Arial" panose="020B0604020202020204" pitchFamily="34" charset="0"/>
        <a:buChar char="–"/>
        <a:defRPr sz="1665" kern="1200">
          <a:solidFill>
            <a:schemeClr val="tx1"/>
          </a:solidFill>
          <a:latin typeface="+mn-lt"/>
          <a:ea typeface="+mn-ea"/>
          <a:cs typeface="+mn-cs"/>
        </a:defRPr>
      </a:lvl4pPr>
      <a:lvl5pPr marL="1714500" indent="-190500" algn="l" defTabSz="762000" rtl="0" eaLnBrk="1" latinLnBrk="0" hangingPunct="1">
        <a:spcBef>
          <a:spcPts val="80"/>
        </a:spcBef>
        <a:buFont typeface="Arial" panose="020B0604020202020204" pitchFamily="34" charset="0"/>
        <a:buChar char="»"/>
        <a:defRPr sz="1665" kern="1200">
          <a:solidFill>
            <a:schemeClr val="tx1"/>
          </a:solidFill>
          <a:latin typeface="+mn-lt"/>
          <a:ea typeface="+mn-ea"/>
          <a:cs typeface="+mn-cs"/>
        </a:defRPr>
      </a:lvl5pPr>
      <a:lvl6pPr marL="2095500" indent="-190500" algn="l" defTabSz="762000" rtl="0" eaLnBrk="1" latinLnBrk="0" hangingPunct="1">
        <a:spcBef>
          <a:spcPts val="80"/>
        </a:spcBef>
        <a:buFont typeface="Arial" panose="020B0604020202020204" pitchFamily="34" charset="0"/>
        <a:buChar char="•"/>
        <a:defRPr sz="1665" kern="1200">
          <a:solidFill>
            <a:schemeClr val="tx1"/>
          </a:solidFill>
          <a:latin typeface="+mn-lt"/>
          <a:ea typeface="+mn-ea"/>
          <a:cs typeface="+mn-cs"/>
        </a:defRPr>
      </a:lvl6pPr>
      <a:lvl7pPr marL="2476500" indent="-190500" algn="l" defTabSz="762000" rtl="0" eaLnBrk="1" latinLnBrk="0" hangingPunct="1">
        <a:spcBef>
          <a:spcPts val="80"/>
        </a:spcBef>
        <a:buFont typeface="Arial" panose="020B0604020202020204" pitchFamily="34" charset="0"/>
        <a:buChar char="•"/>
        <a:defRPr sz="1665" kern="1200">
          <a:solidFill>
            <a:schemeClr val="tx1"/>
          </a:solidFill>
          <a:latin typeface="+mn-lt"/>
          <a:ea typeface="+mn-ea"/>
          <a:cs typeface="+mn-cs"/>
        </a:defRPr>
      </a:lvl7pPr>
      <a:lvl8pPr marL="2857500" indent="-190500" algn="l" defTabSz="762000" rtl="0" eaLnBrk="1" latinLnBrk="0" hangingPunct="1">
        <a:spcBef>
          <a:spcPts val="80"/>
        </a:spcBef>
        <a:buFont typeface="Arial" panose="020B0604020202020204" pitchFamily="34" charset="0"/>
        <a:buChar char="•"/>
        <a:defRPr sz="1665" kern="1200">
          <a:solidFill>
            <a:schemeClr val="tx1"/>
          </a:solidFill>
          <a:latin typeface="+mn-lt"/>
          <a:ea typeface="+mn-ea"/>
          <a:cs typeface="+mn-cs"/>
        </a:defRPr>
      </a:lvl8pPr>
      <a:lvl9pPr marL="3238500" indent="-190500" algn="l" defTabSz="762000" rtl="0" eaLnBrk="1" latinLnBrk="0" hangingPunct="1">
        <a:spcBef>
          <a:spcPts val="80"/>
        </a:spcBef>
        <a:buFont typeface="Arial" panose="020B0604020202020204" pitchFamily="34" charset="0"/>
        <a:buChar char="•"/>
        <a:defRPr sz="1665" kern="1200">
          <a:solidFill>
            <a:schemeClr val="tx1"/>
          </a:solidFill>
          <a:latin typeface="+mn-lt"/>
          <a:ea typeface="+mn-ea"/>
          <a:cs typeface="+mn-cs"/>
        </a:defRPr>
      </a:lvl9pPr>
    </p:bodyStyle>
    <p:otherStyle>
      <a:defPPr>
        <a:defRPr lang="zh-CN"/>
      </a:defPPr>
      <a:lvl1pPr marL="0" algn="l" defTabSz="762000" rtl="0" eaLnBrk="1" latinLnBrk="0" hangingPunct="1">
        <a:defRPr sz="1500" kern="1200">
          <a:solidFill>
            <a:schemeClr val="tx1"/>
          </a:solidFill>
          <a:latin typeface="+mn-lt"/>
          <a:ea typeface="+mn-ea"/>
          <a:cs typeface="+mn-cs"/>
        </a:defRPr>
      </a:lvl1pPr>
      <a:lvl2pPr marL="381000" algn="l" defTabSz="762000" rtl="0" eaLnBrk="1" latinLnBrk="0" hangingPunct="1">
        <a:defRPr sz="1500" kern="1200">
          <a:solidFill>
            <a:schemeClr val="tx1"/>
          </a:solidFill>
          <a:latin typeface="+mn-lt"/>
          <a:ea typeface="+mn-ea"/>
          <a:cs typeface="+mn-cs"/>
        </a:defRPr>
      </a:lvl2pPr>
      <a:lvl3pPr marL="762000" algn="l" defTabSz="762000" rtl="0" eaLnBrk="1" latinLnBrk="0" hangingPunct="1">
        <a:defRPr sz="1500" kern="1200">
          <a:solidFill>
            <a:schemeClr val="tx1"/>
          </a:solidFill>
          <a:latin typeface="+mn-lt"/>
          <a:ea typeface="+mn-ea"/>
          <a:cs typeface="+mn-cs"/>
        </a:defRPr>
      </a:lvl3pPr>
      <a:lvl4pPr marL="1143000" algn="l" defTabSz="762000" rtl="0" eaLnBrk="1" latinLnBrk="0" hangingPunct="1">
        <a:defRPr sz="1500" kern="1200">
          <a:solidFill>
            <a:schemeClr val="tx1"/>
          </a:solidFill>
          <a:latin typeface="+mn-lt"/>
          <a:ea typeface="+mn-ea"/>
          <a:cs typeface="+mn-cs"/>
        </a:defRPr>
      </a:lvl4pPr>
      <a:lvl5pPr marL="1524000" algn="l" defTabSz="762000" rtl="0" eaLnBrk="1" latinLnBrk="0" hangingPunct="1">
        <a:defRPr sz="1500" kern="1200">
          <a:solidFill>
            <a:schemeClr val="tx1"/>
          </a:solidFill>
          <a:latin typeface="+mn-lt"/>
          <a:ea typeface="+mn-ea"/>
          <a:cs typeface="+mn-cs"/>
        </a:defRPr>
      </a:lvl5pPr>
      <a:lvl6pPr marL="1905000" algn="l" defTabSz="762000" rtl="0" eaLnBrk="1" latinLnBrk="0" hangingPunct="1">
        <a:defRPr sz="1500" kern="1200">
          <a:solidFill>
            <a:schemeClr val="tx1"/>
          </a:solidFill>
          <a:latin typeface="+mn-lt"/>
          <a:ea typeface="+mn-ea"/>
          <a:cs typeface="+mn-cs"/>
        </a:defRPr>
      </a:lvl6pPr>
      <a:lvl7pPr marL="2286000" algn="l" defTabSz="762000" rtl="0" eaLnBrk="1" latinLnBrk="0" hangingPunct="1">
        <a:defRPr sz="1500" kern="1200">
          <a:solidFill>
            <a:schemeClr val="tx1"/>
          </a:solidFill>
          <a:latin typeface="+mn-lt"/>
          <a:ea typeface="+mn-ea"/>
          <a:cs typeface="+mn-cs"/>
        </a:defRPr>
      </a:lvl7pPr>
      <a:lvl8pPr marL="2667000" algn="l" defTabSz="762000" rtl="0" eaLnBrk="1" latinLnBrk="0" hangingPunct="1">
        <a:defRPr sz="1500" kern="1200">
          <a:solidFill>
            <a:schemeClr val="tx1"/>
          </a:solidFill>
          <a:latin typeface="+mn-lt"/>
          <a:ea typeface="+mn-ea"/>
          <a:cs typeface="+mn-cs"/>
        </a:defRPr>
      </a:lvl8pPr>
      <a:lvl9pPr marL="3048000" algn="l" defTabSz="76200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jpeg"/><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xml"/><Relationship Id="rId1" Type="http://schemas.openxmlformats.org/officeDocument/2006/relationships/tags" Target="../tags/tag1.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2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Grp="1" noChangeArrowheads="1"/>
          </p:cNvSpPr>
          <p:nvPr/>
        </p:nvSpPr>
        <p:spPr bwMode="auto">
          <a:xfrm>
            <a:off x="527825" y="1709641"/>
            <a:ext cx="7620000" cy="600604"/>
          </a:xfrm>
          <a:prstGeom prst="rect">
            <a:avLst/>
          </a:prstGeom>
          <a:noFill/>
          <a:ln w="9525">
            <a:noFill/>
            <a:miter lim="800000"/>
          </a:ln>
          <a:effectLst>
            <a:outerShdw dist="45791" dir="2021404" algn="ctr" rotWithShape="0">
              <a:schemeClr val="bg2"/>
            </a:outerShdw>
          </a:effectLst>
        </p:spPr>
        <p:txBody>
          <a:bodyPr anchor="b"/>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3665" b="1" i="0" u="none" strike="noStrike" kern="1200" cap="none" spc="0" normalizeH="0" baseline="0" noProof="0" dirty="0">
                <a:ln>
                  <a:noFill/>
                </a:ln>
                <a:effectLst>
                  <a:outerShdw blurRad="38100" dist="38100" dir="2700000" algn="tl">
                    <a:srgbClr val="C0C0C0"/>
                  </a:outerShdw>
                </a:effectLst>
                <a:uLnTx/>
                <a:uFillTx/>
                <a:latin typeface="微软雅黑" panose="020B0503020204020204" charset="-122"/>
                <a:ea typeface="微软雅黑" panose="020B0503020204020204" charset="-122"/>
                <a:cs typeface="+mn-cs"/>
              </a:rPr>
              <a:t>第</a:t>
            </a:r>
            <a:r>
              <a:rPr kumimoji="0" lang="en-US" altLang="zh-CN" sz="3665" b="1" i="0" u="none" strike="noStrike" kern="1200" cap="none" spc="0" normalizeH="0" baseline="0" noProof="0" dirty="0">
                <a:ln>
                  <a:noFill/>
                </a:ln>
                <a:effectLst>
                  <a:outerShdw blurRad="38100" dist="38100" dir="2700000" algn="tl">
                    <a:srgbClr val="C0C0C0"/>
                  </a:outerShdw>
                </a:effectLst>
                <a:uLnTx/>
                <a:uFillTx/>
                <a:latin typeface="微软雅黑" panose="020B0503020204020204" charset="-122"/>
                <a:ea typeface="微软雅黑" panose="020B0503020204020204" charset="-122"/>
                <a:cs typeface="+mn-cs"/>
              </a:rPr>
              <a:t>11</a:t>
            </a:r>
            <a:r>
              <a:rPr kumimoji="0" lang="zh-CN" altLang="en-US" sz="3665" b="1" i="0" u="none" strike="noStrike" kern="1200" cap="none" spc="0" normalizeH="0" baseline="0" noProof="0" dirty="0">
                <a:ln>
                  <a:noFill/>
                </a:ln>
                <a:effectLst>
                  <a:outerShdw blurRad="38100" dist="38100" dir="2700000" algn="tl">
                    <a:srgbClr val="C0C0C0"/>
                  </a:outerShdw>
                </a:effectLst>
                <a:uLnTx/>
                <a:uFillTx/>
                <a:latin typeface="微软雅黑" panose="020B0503020204020204" charset="-122"/>
                <a:ea typeface="微软雅黑" panose="020B0503020204020204" charset="-122"/>
                <a:cs typeface="+mn-cs"/>
              </a:rPr>
              <a:t>课 苏联的社会主义建设</a:t>
            </a:r>
            <a:endParaRPr kumimoji="0" lang="zh-CN" altLang="en-US" sz="3665" b="1" i="0" u="none" strike="noStrike" kern="1200" cap="none" spc="0" normalizeH="0" baseline="0" noProof="0" dirty="0">
              <a:ln>
                <a:noFill/>
              </a:ln>
              <a:effectLst>
                <a:outerShdw blurRad="38100" dist="38100" dir="2700000" algn="tl">
                  <a:srgbClr val="C0C0C0"/>
                </a:outerShdw>
              </a:effectLst>
              <a:uLnTx/>
              <a:uFillTx/>
              <a:latin typeface="Comic Sans MS" panose="030F0702030302020204" pitchFamily="66" charset="0"/>
              <a:ea typeface="微软雅黑" panose="020B0503020204020204" charset="-122"/>
              <a:cs typeface="+mn-cs"/>
            </a:endParaRPr>
          </a:p>
        </p:txBody>
      </p:sp>
      <p:sp>
        <p:nvSpPr>
          <p:cNvPr id="5" name="矩形 4"/>
          <p:cNvSpPr/>
          <p:nvPr/>
        </p:nvSpPr>
        <p:spPr>
          <a:xfrm>
            <a:off x="156117" y="549418"/>
            <a:ext cx="8787161" cy="584775"/>
          </a:xfrm>
          <a:prstGeom prst="rect">
            <a:avLst/>
          </a:prstGeom>
        </p:spPr>
        <p:txBody>
          <a:bodyPr wrap="square">
            <a:spAutoFit/>
          </a:bodyPr>
          <a:lstStyle/>
          <a:p>
            <a:endParaRPr lang="zh-CN" altLang="zh-CN" sz="3200" b="1" dirty="0">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00"/>
                                        </p:tgtEl>
                                        <p:attrNameLst>
                                          <p:attrName>style.visibility</p:attrName>
                                        </p:attrNameLst>
                                      </p:cBhvr>
                                      <p:to>
                                        <p:strVal val="visible"/>
                                      </p:to>
                                    </p:set>
                                    <p:anim calcmode="lin" valueType="num">
                                      <p:cBhvr additive="base">
                                        <p:cTn id="7" dur="500" fill="hold"/>
                                        <p:tgtEl>
                                          <p:spTgt spid="4100"/>
                                        </p:tgtEl>
                                        <p:attrNameLst>
                                          <p:attrName>ppt_x</p:attrName>
                                        </p:attrNameLst>
                                      </p:cBhvr>
                                      <p:tavLst>
                                        <p:tav tm="0">
                                          <p:val>
                                            <p:strVal val="#ppt_x"/>
                                          </p:val>
                                        </p:tav>
                                        <p:tav tm="100000">
                                          <p:val>
                                            <p:strVal val="#ppt_x"/>
                                          </p:val>
                                        </p:tav>
                                      </p:tavLst>
                                    </p:anim>
                                    <p:anim calcmode="lin" valueType="num">
                                      <p:cBhvr additive="base">
                                        <p:cTn id="8" dur="500" fill="hold"/>
                                        <p:tgtEl>
                                          <p:spTgt spid="4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319596"/>
            <a:ext cx="9144000" cy="3696090"/>
          </a:xfrm>
          <a:prstGeom prst="rect">
            <a:avLst/>
          </a:prstGeom>
          <a:noFill/>
        </p:spPr>
        <p:txBody>
          <a:bodyPr wrap="square" lIns="71323" tIns="35662" rIns="71323" bIns="35662" rtlCol="0">
            <a:spAutoFit/>
          </a:bodyPr>
          <a:lstStyle/>
          <a:p>
            <a:pPr>
              <a:lnSpc>
                <a:spcPct val="150000"/>
              </a:lnSpc>
            </a:pPr>
            <a:r>
              <a:rPr lang="zh-CN" altLang="en-US" sz="2500" b="1" dirty="0">
                <a:latin typeface="Times New Roman" panose="02020603050405020304" pitchFamily="18" charset="0"/>
                <a:ea typeface="微软雅黑" panose="020B0503020204020204" pitchFamily="34" charset="-122"/>
                <a:cs typeface="Times New Roman" panose="02020603050405020304" pitchFamily="18" charset="0"/>
              </a:rPr>
              <a:t>一</a:t>
            </a:r>
            <a:r>
              <a:rPr lang="en-US" altLang="zh-CN" sz="2500" b="1"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500" b="1" dirty="0">
                <a:latin typeface="Times New Roman" panose="02020603050405020304" pitchFamily="18" charset="0"/>
                <a:ea typeface="微软雅黑" panose="020B0503020204020204" pitchFamily="34" charset="-122"/>
                <a:cs typeface="Times New Roman" panose="02020603050405020304" pitchFamily="18" charset="0"/>
              </a:rPr>
              <a:t>新经济政策</a:t>
            </a:r>
            <a:endParaRPr lang="en-US" altLang="zh-CN" sz="2500" b="1" dirty="0">
              <a:latin typeface="Times New Roman" panose="02020603050405020304" pitchFamily="18" charset="0"/>
              <a:ea typeface="微软雅黑" panose="020B0503020204020204" pitchFamily="34" charset="-122"/>
              <a:cs typeface="Times New Roman" panose="02020603050405020304" pitchFamily="18" charset="0"/>
            </a:endParaRPr>
          </a:p>
          <a:p>
            <a:pPr>
              <a:lnSpc>
                <a:spcPct val="150000"/>
              </a:lnSpc>
            </a:pP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1.</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背景</a:t>
            </a:r>
            <a:endPar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endParaRPr>
          </a:p>
          <a:p>
            <a:pPr>
              <a:lnSpc>
                <a:spcPct val="150000"/>
              </a:lnSpc>
            </a:pP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(1)</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历经</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4</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年世界大战和</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3</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年内战的苏维埃俄国</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满目疮痍</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经济非常困难</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社会矛盾加剧</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a:t>
            </a:r>
          </a:p>
          <a:p>
            <a:pPr>
              <a:lnSpc>
                <a:spcPct val="150000"/>
              </a:lnSpc>
            </a:pP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(2)</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列宁认为</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只有改变</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_______________</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政策</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才能恢复和发展生产</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a:t>
            </a:r>
          </a:p>
          <a:p>
            <a:pPr>
              <a:lnSpc>
                <a:spcPct val="150000"/>
              </a:lnSpc>
            </a:pP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2.</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开始时间：</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1921</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年春</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a:t>
            </a:r>
          </a:p>
          <a:p>
            <a:pPr>
              <a:lnSpc>
                <a:spcPct val="150000"/>
              </a:lnSpc>
            </a:pP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3.</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领导人：</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________｡</a:t>
            </a:r>
          </a:p>
        </p:txBody>
      </p:sp>
      <p:sp>
        <p:nvSpPr>
          <p:cNvPr id="3" name="文本框 2"/>
          <p:cNvSpPr txBox="1"/>
          <p:nvPr/>
        </p:nvSpPr>
        <p:spPr>
          <a:xfrm>
            <a:off x="2618055" y="2473536"/>
            <a:ext cx="2619770" cy="410575"/>
          </a:xfrm>
          <a:prstGeom prst="rect">
            <a:avLst/>
          </a:prstGeom>
          <a:noFill/>
        </p:spPr>
        <p:txBody>
          <a:bodyPr wrap="square" lIns="71323" tIns="35662" rIns="71323" bIns="35662" rtlCol="0">
            <a:spAutoFit/>
          </a:bodyPr>
          <a:lstStyle/>
          <a:p>
            <a:r>
              <a:rPr lang="zh-CN" altLang="en-US" sz="2200" dirty="0">
                <a:solidFill>
                  <a:srgbClr val="FF0000"/>
                </a:solidFill>
                <a:latin typeface="Times New Roman" panose="02020603050405020304" pitchFamily="18" charset="0"/>
                <a:ea typeface="微软雅黑" panose="020B0503020204020204" pitchFamily="34" charset="-122"/>
                <a:cs typeface="Times New Roman" panose="02020603050405020304" pitchFamily="18" charset="0"/>
              </a:rPr>
              <a:t>战时共产主义</a:t>
            </a:r>
            <a:endParaRPr lang="zh-CN" altLang="en-US" sz="2200" dirty="0">
              <a:solidFill>
                <a:srgbClr val="FF0000"/>
              </a:solidFill>
            </a:endParaRPr>
          </a:p>
        </p:txBody>
      </p:sp>
      <p:sp>
        <p:nvSpPr>
          <p:cNvPr id="4" name="文本框 3"/>
          <p:cNvSpPr txBox="1"/>
          <p:nvPr/>
        </p:nvSpPr>
        <p:spPr>
          <a:xfrm>
            <a:off x="1501075" y="3513377"/>
            <a:ext cx="714980" cy="410575"/>
          </a:xfrm>
          <a:prstGeom prst="rect">
            <a:avLst/>
          </a:prstGeom>
          <a:noFill/>
        </p:spPr>
        <p:txBody>
          <a:bodyPr wrap="square" lIns="71323" tIns="35662" rIns="71323" bIns="35662" rtlCol="0">
            <a:spAutoFit/>
          </a:bodyPr>
          <a:lstStyle/>
          <a:p>
            <a:r>
              <a:rPr lang="zh-CN" altLang="en-US" sz="2200" dirty="0">
                <a:solidFill>
                  <a:srgbClr val="FF0000"/>
                </a:solidFill>
                <a:latin typeface="Times New Roman" panose="02020603050405020304" pitchFamily="18" charset="0"/>
                <a:ea typeface="微软雅黑" panose="020B0503020204020204" pitchFamily="34" charset="-122"/>
                <a:cs typeface="Times New Roman" panose="02020603050405020304" pitchFamily="18" charset="0"/>
              </a:rPr>
              <a:t>列宁</a:t>
            </a:r>
            <a:endParaRPr lang="zh-CN" altLang="en-US" sz="2200" dirty="0">
              <a:solidFill>
                <a:srgbClr val="FF0000"/>
              </a:solidFill>
            </a:endParaRPr>
          </a:p>
        </p:txBody>
      </p:sp>
      <p:pic>
        <p:nvPicPr>
          <p:cNvPr id="5" name="Picture 2"/>
          <p:cNvPicPr>
            <a:picLocks noChangeAspect="1" noChangeArrowheads="1"/>
          </p:cNvPicPr>
          <p:nvPr/>
        </p:nvPicPr>
        <p:blipFill>
          <a:blip r:embed="rId2" cstate="print"/>
          <a:srcRect/>
          <a:stretch>
            <a:fillRect/>
          </a:stretch>
        </p:blipFill>
        <p:spPr bwMode="auto">
          <a:xfrm>
            <a:off x="5473460" y="3383077"/>
            <a:ext cx="3132756" cy="1987589"/>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253476"/>
            <a:ext cx="9144000" cy="3566823"/>
          </a:xfrm>
          <a:prstGeom prst="rect">
            <a:avLst/>
          </a:prstGeom>
          <a:noFill/>
        </p:spPr>
        <p:txBody>
          <a:bodyPr wrap="square" lIns="71323" tIns="35662" rIns="71323" bIns="35662" rtlCol="0">
            <a:spAutoFit/>
          </a:bodyPr>
          <a:lstStyle/>
          <a:p>
            <a:pPr>
              <a:lnSpc>
                <a:spcPct val="150000"/>
              </a:lnSpc>
            </a:pP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4.</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内容</a:t>
            </a:r>
            <a:endPar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endParaRPr>
          </a:p>
          <a:p>
            <a:pPr>
              <a:lnSpc>
                <a:spcPct val="150000"/>
              </a:lnSpc>
            </a:pP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(1)</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以征收</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________</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代替</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_______________｡</a:t>
            </a:r>
          </a:p>
          <a:p>
            <a:pPr>
              <a:lnSpc>
                <a:spcPct val="150000"/>
              </a:lnSpc>
            </a:pP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(2)</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允许使用雇佣劳动力和出租土地</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农民可以自由买卖纳税后的剩余产品</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 __________________</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a:t>
            </a:r>
            <a:endPar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endParaRPr>
          </a:p>
          <a:p>
            <a:pPr>
              <a:lnSpc>
                <a:spcPct val="150000"/>
              </a:lnSpc>
            </a:pP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(3)</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允许私人经营中小企业</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a:t>
            </a:r>
          </a:p>
          <a:p>
            <a:pPr>
              <a:lnSpc>
                <a:spcPct val="150000"/>
              </a:lnSpc>
            </a:pP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(4)</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实行按劳取酬的工资制</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a:t>
            </a:r>
          </a:p>
          <a:p>
            <a:pPr>
              <a:lnSpc>
                <a:spcPct val="150000"/>
              </a:lnSpc>
            </a:pP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5.</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性质：</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_____________</a:t>
            </a:r>
            <a:r>
              <a:rPr lang="zh-CN" altLang="en-US" sz="2200" b="1" dirty="0">
                <a:latin typeface="Times New Roman" panose="02020603050405020304" pitchFamily="18" charset="0"/>
                <a:ea typeface="微软雅黑" panose="020B0503020204020204" pitchFamily="34" charset="-122"/>
                <a:cs typeface="Times New Roman" panose="02020603050405020304" pitchFamily="18" charset="0"/>
              </a:rPr>
              <a:t>的改革</a:t>
            </a:r>
            <a:r>
              <a:rPr lang="en-US" altLang="zh-CN" sz="2200" b="1" dirty="0">
                <a:latin typeface="Times New Roman" panose="02020603050405020304" pitchFamily="18" charset="0"/>
                <a:ea typeface="微软雅黑" panose="020B0503020204020204" pitchFamily="34" charset="-122"/>
                <a:cs typeface="Times New Roman" panose="02020603050405020304" pitchFamily="18" charset="0"/>
              </a:rPr>
              <a:t>｡</a:t>
            </a:r>
          </a:p>
        </p:txBody>
      </p:sp>
      <p:pic>
        <p:nvPicPr>
          <p:cNvPr id="4" name="图片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5285263" y="2857500"/>
            <a:ext cx="3000000" cy="2031746"/>
          </a:xfrm>
          <a:prstGeom prst="rect">
            <a:avLst/>
          </a:prstGeom>
        </p:spPr>
      </p:pic>
      <p:sp>
        <p:nvSpPr>
          <p:cNvPr id="5" name="文本框 4"/>
          <p:cNvSpPr txBox="1"/>
          <p:nvPr/>
        </p:nvSpPr>
        <p:spPr>
          <a:xfrm>
            <a:off x="1167269" y="864840"/>
            <a:ext cx="1891710" cy="410575"/>
          </a:xfrm>
          <a:prstGeom prst="rect">
            <a:avLst/>
          </a:prstGeom>
          <a:noFill/>
        </p:spPr>
        <p:txBody>
          <a:bodyPr wrap="square" lIns="71323" tIns="35662" rIns="71323" bIns="35662" rtlCol="0">
            <a:spAutoFit/>
          </a:bodyPr>
          <a:lstStyle/>
          <a:p>
            <a:r>
              <a:rPr lang="zh-CN" altLang="en-US" sz="2200" b="1" dirty="0">
                <a:solidFill>
                  <a:srgbClr val="FF0000"/>
                </a:solidFill>
                <a:latin typeface="Times New Roman" panose="02020603050405020304" pitchFamily="18" charset="0"/>
                <a:ea typeface="微软雅黑" panose="020B0503020204020204" pitchFamily="34" charset="-122"/>
                <a:cs typeface="Times New Roman" panose="02020603050405020304" pitchFamily="18" charset="0"/>
              </a:rPr>
              <a:t>粮食税</a:t>
            </a:r>
            <a:endParaRPr lang="zh-CN" altLang="en-US" sz="2200" b="1" dirty="0">
              <a:solidFill>
                <a:srgbClr val="FF0000"/>
              </a:solidFill>
            </a:endParaRPr>
          </a:p>
        </p:txBody>
      </p:sp>
      <p:sp>
        <p:nvSpPr>
          <p:cNvPr id="6" name="文本框 5"/>
          <p:cNvSpPr txBox="1"/>
          <p:nvPr/>
        </p:nvSpPr>
        <p:spPr>
          <a:xfrm>
            <a:off x="3109838" y="768804"/>
            <a:ext cx="1793686" cy="410575"/>
          </a:xfrm>
          <a:prstGeom prst="rect">
            <a:avLst/>
          </a:prstGeom>
          <a:noFill/>
        </p:spPr>
        <p:txBody>
          <a:bodyPr wrap="square" lIns="71323" tIns="35662" rIns="71323" bIns="35662" rtlCol="0">
            <a:spAutoFit/>
          </a:bodyPr>
          <a:lstStyle/>
          <a:p>
            <a:r>
              <a:rPr lang="zh-CN" altLang="en-US" sz="2200" b="1" dirty="0">
                <a:solidFill>
                  <a:srgbClr val="FF0000"/>
                </a:solidFill>
                <a:latin typeface="Times New Roman" panose="02020603050405020304" pitchFamily="18" charset="0"/>
                <a:ea typeface="微软雅黑" panose="020B0503020204020204" pitchFamily="34" charset="-122"/>
                <a:cs typeface="Times New Roman" panose="02020603050405020304" pitchFamily="18" charset="0"/>
              </a:rPr>
              <a:t>余粮征集制</a:t>
            </a:r>
            <a:endParaRPr lang="zh-CN" altLang="en-US" sz="2200" b="1" dirty="0">
              <a:solidFill>
                <a:srgbClr val="FF0000"/>
              </a:solidFill>
            </a:endParaRPr>
          </a:p>
        </p:txBody>
      </p:sp>
      <p:sp>
        <p:nvSpPr>
          <p:cNvPr id="7" name="文本框 6"/>
          <p:cNvSpPr txBox="1"/>
          <p:nvPr/>
        </p:nvSpPr>
        <p:spPr>
          <a:xfrm>
            <a:off x="0" y="1847353"/>
            <a:ext cx="3250458" cy="410575"/>
          </a:xfrm>
          <a:prstGeom prst="rect">
            <a:avLst/>
          </a:prstGeom>
          <a:noFill/>
        </p:spPr>
        <p:txBody>
          <a:bodyPr wrap="square" lIns="71323" tIns="35662" rIns="71323" bIns="35662" rtlCol="0">
            <a:spAutoFit/>
          </a:bodyPr>
          <a:lstStyle/>
          <a:p>
            <a:r>
              <a:rPr lang="zh-CN" altLang="en-US" sz="2200" b="1" dirty="0">
                <a:solidFill>
                  <a:srgbClr val="FF0000"/>
                </a:solidFill>
                <a:latin typeface="Times New Roman" panose="02020603050405020304" pitchFamily="18" charset="0"/>
                <a:ea typeface="微软雅黑" panose="020B0503020204020204" pitchFamily="34" charset="-122"/>
                <a:cs typeface="Times New Roman" panose="02020603050405020304" pitchFamily="18" charset="0"/>
              </a:rPr>
              <a:t>实行自由贸易</a:t>
            </a:r>
            <a:endParaRPr lang="zh-CN" altLang="en-US" sz="2200" b="1" dirty="0">
              <a:solidFill>
                <a:srgbClr val="FF0000"/>
              </a:solidFill>
            </a:endParaRPr>
          </a:p>
        </p:txBody>
      </p:sp>
      <p:sp>
        <p:nvSpPr>
          <p:cNvPr id="8" name="文本框 7"/>
          <p:cNvSpPr txBox="1"/>
          <p:nvPr/>
        </p:nvSpPr>
        <p:spPr>
          <a:xfrm>
            <a:off x="1064089" y="3336012"/>
            <a:ext cx="3250458" cy="410575"/>
          </a:xfrm>
          <a:prstGeom prst="rect">
            <a:avLst/>
          </a:prstGeom>
          <a:noFill/>
        </p:spPr>
        <p:txBody>
          <a:bodyPr wrap="square" lIns="71323" tIns="35662" rIns="71323" bIns="35662" rtlCol="0">
            <a:spAutoFit/>
          </a:bodyPr>
          <a:lstStyle/>
          <a:p>
            <a:r>
              <a:rPr lang="zh-CN" altLang="en-US" sz="2200" b="1" dirty="0">
                <a:solidFill>
                  <a:srgbClr val="FF0000"/>
                </a:solidFill>
                <a:latin typeface="Times New Roman" panose="02020603050405020304" pitchFamily="18" charset="0"/>
                <a:ea typeface="微软雅黑" panose="020B0503020204020204" pitchFamily="34" charset="-122"/>
                <a:cs typeface="Times New Roman" panose="02020603050405020304" pitchFamily="18" charset="0"/>
              </a:rPr>
              <a:t>社会主义性质</a:t>
            </a:r>
            <a:endParaRPr lang="zh-CN" altLang="en-US" sz="22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57200" y="4116917"/>
            <a:ext cx="7467600" cy="1384995"/>
          </a:xfrm>
          <a:prstGeom prst="rect">
            <a:avLst/>
          </a:prstGeom>
          <a:noFill/>
          <a:ln w="9525">
            <a:noFill/>
          </a:ln>
        </p:spPr>
        <p:txBody>
          <a:bodyPr>
            <a:spAutoFit/>
          </a:bodyPr>
          <a:lstStyle/>
          <a:p>
            <a:pPr eaLnBrk="1" hangingPunct="1"/>
            <a:r>
              <a:rPr lang="zh-CN" altLang="zh-CN" sz="2800" b="1" dirty="0">
                <a:latin typeface="微软雅黑" pitchFamily="34" charset="-122"/>
                <a:ea typeface="微软雅黑" pitchFamily="34" charset="-122"/>
              </a:rPr>
              <a:t>新经济政策从苏联的国情出发，调动了生产者的积极性，迅速缓解了危机，巩固了工农联盟，促使国民经济稳步发展。</a:t>
            </a:r>
          </a:p>
        </p:txBody>
      </p:sp>
      <p:sp>
        <p:nvSpPr>
          <p:cNvPr id="64513" name="Rectangle 1"/>
          <p:cNvSpPr>
            <a:spLocks noChangeArrowheads="1"/>
          </p:cNvSpPr>
          <p:nvPr/>
        </p:nvSpPr>
        <p:spPr bwMode="auto">
          <a:xfrm>
            <a:off x="0" y="-33010"/>
            <a:ext cx="1266693"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8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意义</a:t>
            </a:r>
            <a:r>
              <a:rPr kumimoji="0" lang="zh-CN" altLang="en-US" sz="28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endParaRPr kumimoji="0" lang="zh-CN" altLang="en-US"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5" name="文本框 2"/>
          <p:cNvSpPr txBox="1"/>
          <p:nvPr/>
        </p:nvSpPr>
        <p:spPr>
          <a:xfrm>
            <a:off x="-19050" y="482600"/>
            <a:ext cx="9182735" cy="1198878"/>
          </a:xfrm>
          <a:prstGeom prst="rect">
            <a:avLst/>
          </a:prstGeom>
          <a:noFill/>
        </p:spPr>
        <p:txBody>
          <a:bodyPr>
            <a:spAutoFit/>
            <a:scene3d>
              <a:camera prst="orthographicFront"/>
              <a:lightRig rig="threePt" dir="t"/>
            </a:scene3d>
          </a:bodyPr>
          <a:lstStyle/>
          <a:p>
            <a:r>
              <a:rPr lang="zh-CN" altLang="en-US" sz="24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材</a:t>
            </a:r>
            <a:r>
              <a:rPr lang="zh-CN" altLang="en-US" sz="2400" b="1" noProof="1" smtClean="0">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料：</a:t>
            </a:r>
            <a:r>
              <a:rPr lang="zh-CN" altLang="en-US" sz="24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新经济政策实施后，列宁说：</a:t>
            </a:r>
            <a:r>
              <a:rPr lang="en-US" altLang="zh-CN" sz="24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en-US" sz="24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在战争结束的时候，俄国就像是一个被打得半死的人</a:t>
            </a:r>
            <a:r>
              <a:rPr lang="en-US" altLang="zh-CN" sz="24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en-US" sz="24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而现在，谢天谢地，他居然能够拄着拐杖走动了！</a:t>
            </a:r>
            <a:r>
              <a:rPr lang="en-US" altLang="zh-CN" sz="24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p>
        </p:txBody>
      </p:sp>
      <p:pic>
        <p:nvPicPr>
          <p:cNvPr id="6" name="Picture 2"/>
          <p:cNvPicPr>
            <a:picLocks noChangeAspect="1"/>
          </p:cNvPicPr>
          <p:nvPr/>
        </p:nvPicPr>
        <p:blipFill>
          <a:blip r:embed="rId2" cstate="print"/>
          <a:stretch>
            <a:fillRect/>
          </a:stretch>
        </p:blipFill>
        <p:spPr>
          <a:xfrm>
            <a:off x="0" y="1773044"/>
            <a:ext cx="3389424" cy="2307483"/>
          </a:xfrm>
          <a:prstGeom prst="rect">
            <a:avLst/>
          </a:prstGeom>
          <a:noFill/>
          <a:ln w="9525">
            <a:noFill/>
          </a:ln>
        </p:spPr>
      </p:pic>
      <p:pic>
        <p:nvPicPr>
          <p:cNvPr id="8" name="图片 7" descr="t01bac892d6b805f126"/>
          <p:cNvPicPr>
            <a:picLocks noChangeAspect="1" noChangeArrowheads="1"/>
          </p:cNvPicPr>
          <p:nvPr/>
        </p:nvPicPr>
        <p:blipFill>
          <a:blip r:embed="rId3" cstate="print"/>
          <a:srcRect/>
          <a:stretch>
            <a:fillRect/>
          </a:stretch>
        </p:blipFill>
        <p:spPr bwMode="auto">
          <a:xfrm>
            <a:off x="3377877" y="1605775"/>
            <a:ext cx="4508165" cy="228592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4513"/>
                                        </p:tgtEl>
                                        <p:attrNameLst>
                                          <p:attrName>style.visibility</p:attrName>
                                        </p:attrNameLst>
                                      </p:cBhvr>
                                      <p:to>
                                        <p:strVal val="visible"/>
                                      </p:to>
                                    </p:set>
                                    <p:anim calcmode="lin" valueType="num">
                                      <p:cBhvr additive="base">
                                        <p:cTn id="12" dur="500" fill="hold"/>
                                        <p:tgtEl>
                                          <p:spTgt spid="64513"/>
                                        </p:tgtEl>
                                        <p:attrNameLst>
                                          <p:attrName>ppt_x</p:attrName>
                                        </p:attrNameLst>
                                      </p:cBhvr>
                                      <p:tavLst>
                                        <p:tav tm="0">
                                          <p:val>
                                            <p:strVal val="#ppt_x"/>
                                          </p:val>
                                        </p:tav>
                                        <p:tav tm="100000">
                                          <p:val>
                                            <p:strVal val="#ppt_x"/>
                                          </p:val>
                                        </p:tav>
                                      </p:tavLst>
                                    </p:anim>
                                    <p:anim calcmode="lin" valueType="num">
                                      <p:cBhvr additive="base">
                                        <p:cTn id="13" dur="500" fill="hold"/>
                                        <p:tgtEl>
                                          <p:spTgt spid="645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1" nodeType="click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ppt_x"/>
                                          </p:val>
                                        </p:tav>
                                        <p:tav tm="100000">
                                          <p:val>
                                            <p:strVal val="#ppt_x"/>
                                          </p:val>
                                        </p:tav>
                                      </p:tavLst>
                                    </p:anim>
                                    <p:anim calcmode="lin" valueType="num">
                                      <p:cBhvr additive="base">
                                        <p:cTn id="3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P spid="64513"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p4.so.qhmsg.com/bdr/_240_/t017cc7b4b184b32c79.jpg"/>
          <p:cNvPicPr>
            <a:picLocks noChangeAspect="1"/>
          </p:cNvPicPr>
          <p:nvPr/>
        </p:nvPicPr>
        <p:blipFill>
          <a:blip r:embed="rId2" cstate="print"/>
          <a:stretch>
            <a:fillRect/>
          </a:stretch>
        </p:blipFill>
        <p:spPr>
          <a:xfrm>
            <a:off x="338603" y="1897972"/>
            <a:ext cx="3127375" cy="1905000"/>
          </a:xfrm>
          <a:prstGeom prst="rect">
            <a:avLst/>
          </a:prstGeom>
          <a:noFill/>
          <a:ln w="9525">
            <a:noFill/>
          </a:ln>
        </p:spPr>
      </p:pic>
      <p:sp>
        <p:nvSpPr>
          <p:cNvPr id="41987" name="TextBox 4"/>
          <p:cNvSpPr txBox="1"/>
          <p:nvPr/>
        </p:nvSpPr>
        <p:spPr>
          <a:xfrm>
            <a:off x="327974" y="1373168"/>
            <a:ext cx="2143125" cy="501650"/>
          </a:xfrm>
          <a:prstGeom prst="rect">
            <a:avLst/>
          </a:prstGeom>
          <a:noFill/>
          <a:ln w="9525">
            <a:noFill/>
          </a:ln>
        </p:spPr>
        <p:txBody>
          <a:bodyPr>
            <a:spAutoFit/>
          </a:bodyPr>
          <a:lstStyle/>
          <a:p>
            <a:r>
              <a:rPr lang="zh-CN" altLang="en-US" sz="2665" dirty="0">
                <a:latin typeface="Comic Sans MS" panose="030F0702030302020204" pitchFamily="66" charset="0"/>
              </a:rPr>
              <a:t>苏联国旗</a:t>
            </a:r>
          </a:p>
        </p:txBody>
      </p:sp>
      <p:pic>
        <p:nvPicPr>
          <p:cNvPr id="41988" name="Picture 4" descr="http://p4.so.qhmsg.com/bdr/_240_/t010b059b40c7a4591e.jpg"/>
          <p:cNvPicPr>
            <a:picLocks noChangeAspect="1"/>
          </p:cNvPicPr>
          <p:nvPr/>
        </p:nvPicPr>
        <p:blipFill>
          <a:blip r:embed="rId3" cstate="print"/>
          <a:stretch>
            <a:fillRect/>
          </a:stretch>
        </p:blipFill>
        <p:spPr>
          <a:xfrm>
            <a:off x="3758310" y="1868120"/>
            <a:ext cx="2619375" cy="2205302"/>
          </a:xfrm>
          <a:prstGeom prst="rect">
            <a:avLst/>
          </a:prstGeom>
          <a:noFill/>
          <a:ln w="9525">
            <a:noFill/>
          </a:ln>
        </p:spPr>
      </p:pic>
      <p:sp>
        <p:nvSpPr>
          <p:cNvPr id="41989" name="TextBox 6"/>
          <p:cNvSpPr txBox="1"/>
          <p:nvPr/>
        </p:nvSpPr>
        <p:spPr>
          <a:xfrm>
            <a:off x="3966756" y="1354468"/>
            <a:ext cx="2143125" cy="501650"/>
          </a:xfrm>
          <a:prstGeom prst="rect">
            <a:avLst/>
          </a:prstGeom>
          <a:noFill/>
          <a:ln w="9525">
            <a:noFill/>
          </a:ln>
        </p:spPr>
        <p:txBody>
          <a:bodyPr>
            <a:spAutoFit/>
          </a:bodyPr>
          <a:lstStyle/>
          <a:p>
            <a:r>
              <a:rPr lang="zh-CN" altLang="en-US" sz="2665" dirty="0">
                <a:latin typeface="Comic Sans MS" panose="030F0702030302020204" pitchFamily="66" charset="0"/>
              </a:rPr>
              <a:t>苏联国徽</a:t>
            </a:r>
          </a:p>
        </p:txBody>
      </p:sp>
      <p:sp>
        <p:nvSpPr>
          <p:cNvPr id="29697" name="Rectangle 1"/>
          <p:cNvSpPr>
            <a:spLocks noChangeArrowheads="1"/>
          </p:cNvSpPr>
          <p:nvPr/>
        </p:nvSpPr>
        <p:spPr bwMode="auto">
          <a:xfrm>
            <a:off x="133815" y="156561"/>
            <a:ext cx="3430747"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二、苏联的工业化：</a:t>
            </a:r>
            <a:endParaRPr kumimoji="0" lang="zh-CN"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29698" name="Rectangle 2"/>
          <p:cNvSpPr>
            <a:spLocks noChangeArrowheads="1"/>
          </p:cNvSpPr>
          <p:nvPr/>
        </p:nvSpPr>
        <p:spPr bwMode="auto">
          <a:xfrm>
            <a:off x="0" y="714122"/>
            <a:ext cx="2787805"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微软雅黑" pitchFamily="34" charset="-122"/>
                <a:ea typeface="微软雅黑" pitchFamily="34" charset="-122"/>
                <a:cs typeface="Times New Roman" pitchFamily="18" charset="0"/>
              </a:rPr>
              <a:t>1</a:t>
            </a:r>
            <a:r>
              <a:rPr kumimoji="0" lang="zh-CN" altLang="en-US" sz="2800" b="1" i="0" u="none" strike="noStrike" cap="none" normalizeH="0" baseline="0" dirty="0" smtClean="0">
                <a:ln>
                  <a:noFill/>
                </a:ln>
                <a:solidFill>
                  <a:schemeClr val="tx1"/>
                </a:solidFill>
                <a:effectLst/>
                <a:latin typeface="微软雅黑" pitchFamily="34" charset="-122"/>
                <a:ea typeface="微软雅黑" pitchFamily="34" charset="-122"/>
                <a:cs typeface="Times New Roman" pitchFamily="18" charset="0"/>
              </a:rPr>
              <a:t>、苏联的成立：</a:t>
            </a:r>
            <a:endParaRPr kumimoji="0" lang="zh-CN" altLang="en-US" sz="2800" b="0" i="0" u="none" strike="noStrike" cap="none" normalizeH="0" baseline="0" dirty="0" smtClean="0">
              <a:ln>
                <a:noFill/>
              </a:ln>
              <a:solidFill>
                <a:schemeClr val="tx1"/>
              </a:solidFill>
              <a:effectLst/>
              <a:latin typeface="微软雅黑" pitchFamily="34" charset="-122"/>
              <a:ea typeface="微软雅黑" pitchFamily="34" charset="-122"/>
              <a:cs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697"/>
                                        </p:tgtEl>
                                        <p:attrNameLst>
                                          <p:attrName>style.visibility</p:attrName>
                                        </p:attrNameLst>
                                      </p:cBhvr>
                                      <p:to>
                                        <p:strVal val="visible"/>
                                      </p:to>
                                    </p:set>
                                    <p:anim calcmode="lin" valueType="num">
                                      <p:cBhvr additive="base">
                                        <p:cTn id="7" dur="500" fill="hold"/>
                                        <p:tgtEl>
                                          <p:spTgt spid="29697"/>
                                        </p:tgtEl>
                                        <p:attrNameLst>
                                          <p:attrName>ppt_x</p:attrName>
                                        </p:attrNameLst>
                                      </p:cBhvr>
                                      <p:tavLst>
                                        <p:tav tm="0">
                                          <p:val>
                                            <p:strVal val="#ppt_x"/>
                                          </p:val>
                                        </p:tav>
                                        <p:tav tm="100000">
                                          <p:val>
                                            <p:strVal val="#ppt_x"/>
                                          </p:val>
                                        </p:tav>
                                      </p:tavLst>
                                    </p:anim>
                                    <p:anim calcmode="lin" valueType="num">
                                      <p:cBhvr additive="base">
                                        <p:cTn id="8" dur="500" fill="hold"/>
                                        <p:tgtEl>
                                          <p:spTgt spid="2969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9698"/>
                                        </p:tgtEl>
                                        <p:attrNameLst>
                                          <p:attrName>style.visibility</p:attrName>
                                        </p:attrNameLst>
                                      </p:cBhvr>
                                      <p:to>
                                        <p:strVal val="visible"/>
                                      </p:to>
                                    </p:set>
                                    <p:anim calcmode="lin" valueType="num">
                                      <p:cBhvr additive="base">
                                        <p:cTn id="13" dur="500" fill="hold"/>
                                        <p:tgtEl>
                                          <p:spTgt spid="29698"/>
                                        </p:tgtEl>
                                        <p:attrNameLst>
                                          <p:attrName>ppt_x</p:attrName>
                                        </p:attrNameLst>
                                      </p:cBhvr>
                                      <p:tavLst>
                                        <p:tav tm="0">
                                          <p:val>
                                            <p:strVal val="#ppt_x"/>
                                          </p:val>
                                        </p:tav>
                                        <p:tav tm="100000">
                                          <p:val>
                                            <p:strVal val="#ppt_x"/>
                                          </p:val>
                                        </p:tav>
                                      </p:tavLst>
                                    </p:anim>
                                    <p:anim calcmode="lin" valueType="num">
                                      <p:cBhvr additive="base">
                                        <p:cTn id="14" dur="500" fill="hold"/>
                                        <p:tgtEl>
                                          <p:spTgt spid="2969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1986"/>
                                        </p:tgtEl>
                                        <p:attrNameLst>
                                          <p:attrName>style.visibility</p:attrName>
                                        </p:attrNameLst>
                                      </p:cBhvr>
                                      <p:to>
                                        <p:strVal val="visible"/>
                                      </p:to>
                                    </p:set>
                                    <p:anim calcmode="lin" valueType="num">
                                      <p:cBhvr additive="base">
                                        <p:cTn id="19" dur="500" fill="hold"/>
                                        <p:tgtEl>
                                          <p:spTgt spid="41986"/>
                                        </p:tgtEl>
                                        <p:attrNameLst>
                                          <p:attrName>ppt_x</p:attrName>
                                        </p:attrNameLst>
                                      </p:cBhvr>
                                      <p:tavLst>
                                        <p:tav tm="0">
                                          <p:val>
                                            <p:strVal val="#ppt_x"/>
                                          </p:val>
                                        </p:tav>
                                        <p:tav tm="100000">
                                          <p:val>
                                            <p:strVal val="#ppt_x"/>
                                          </p:val>
                                        </p:tav>
                                      </p:tavLst>
                                    </p:anim>
                                    <p:anim calcmode="lin" valueType="num">
                                      <p:cBhvr additive="base">
                                        <p:cTn id="20" dur="500" fill="hold"/>
                                        <p:tgtEl>
                                          <p:spTgt spid="4198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1987"/>
                                        </p:tgtEl>
                                        <p:attrNameLst>
                                          <p:attrName>style.visibility</p:attrName>
                                        </p:attrNameLst>
                                      </p:cBhvr>
                                      <p:to>
                                        <p:strVal val="visible"/>
                                      </p:to>
                                    </p:set>
                                    <p:anim calcmode="lin" valueType="num">
                                      <p:cBhvr additive="base">
                                        <p:cTn id="25" dur="500" fill="hold"/>
                                        <p:tgtEl>
                                          <p:spTgt spid="41987"/>
                                        </p:tgtEl>
                                        <p:attrNameLst>
                                          <p:attrName>ppt_x</p:attrName>
                                        </p:attrNameLst>
                                      </p:cBhvr>
                                      <p:tavLst>
                                        <p:tav tm="0">
                                          <p:val>
                                            <p:strVal val="#ppt_x"/>
                                          </p:val>
                                        </p:tav>
                                        <p:tav tm="100000">
                                          <p:val>
                                            <p:strVal val="#ppt_x"/>
                                          </p:val>
                                        </p:tav>
                                      </p:tavLst>
                                    </p:anim>
                                    <p:anim calcmode="lin" valueType="num">
                                      <p:cBhvr additive="base">
                                        <p:cTn id="26" dur="500" fill="hold"/>
                                        <p:tgtEl>
                                          <p:spTgt spid="4198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1988"/>
                                        </p:tgtEl>
                                        <p:attrNameLst>
                                          <p:attrName>style.visibility</p:attrName>
                                        </p:attrNameLst>
                                      </p:cBhvr>
                                      <p:to>
                                        <p:strVal val="visible"/>
                                      </p:to>
                                    </p:set>
                                    <p:anim calcmode="lin" valueType="num">
                                      <p:cBhvr additive="base">
                                        <p:cTn id="31" dur="500" fill="hold"/>
                                        <p:tgtEl>
                                          <p:spTgt spid="41988"/>
                                        </p:tgtEl>
                                        <p:attrNameLst>
                                          <p:attrName>ppt_x</p:attrName>
                                        </p:attrNameLst>
                                      </p:cBhvr>
                                      <p:tavLst>
                                        <p:tav tm="0">
                                          <p:val>
                                            <p:strVal val="#ppt_x"/>
                                          </p:val>
                                        </p:tav>
                                        <p:tav tm="100000">
                                          <p:val>
                                            <p:strVal val="#ppt_x"/>
                                          </p:val>
                                        </p:tav>
                                      </p:tavLst>
                                    </p:anim>
                                    <p:anim calcmode="lin" valueType="num">
                                      <p:cBhvr additive="base">
                                        <p:cTn id="32" dur="500" fill="hold"/>
                                        <p:tgtEl>
                                          <p:spTgt spid="4198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1989"/>
                                        </p:tgtEl>
                                        <p:attrNameLst>
                                          <p:attrName>style.visibility</p:attrName>
                                        </p:attrNameLst>
                                      </p:cBhvr>
                                      <p:to>
                                        <p:strVal val="visible"/>
                                      </p:to>
                                    </p:set>
                                    <p:anim calcmode="lin" valueType="num">
                                      <p:cBhvr additive="base">
                                        <p:cTn id="37" dur="500" fill="hold"/>
                                        <p:tgtEl>
                                          <p:spTgt spid="41989"/>
                                        </p:tgtEl>
                                        <p:attrNameLst>
                                          <p:attrName>ppt_x</p:attrName>
                                        </p:attrNameLst>
                                      </p:cBhvr>
                                      <p:tavLst>
                                        <p:tav tm="0">
                                          <p:val>
                                            <p:strVal val="#ppt_x"/>
                                          </p:val>
                                        </p:tav>
                                        <p:tav tm="100000">
                                          <p:val>
                                            <p:strVal val="#ppt_x"/>
                                          </p:val>
                                        </p:tav>
                                      </p:tavLst>
                                    </p:anim>
                                    <p:anim calcmode="lin" valueType="num">
                                      <p:cBhvr additive="base">
                                        <p:cTn id="38" dur="500" fill="hold"/>
                                        <p:tgtEl>
                                          <p:spTgt spid="419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p:bldP spid="41989" grpId="0"/>
      <p:bldP spid="29697" grpId="0"/>
      <p:bldP spid="2969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1" name="Picture 4" descr="USSR_Republics_Numbered_Alphabetically"/>
          <p:cNvPicPr>
            <a:picLocks noChangeAspect="1"/>
          </p:cNvPicPr>
          <p:nvPr/>
        </p:nvPicPr>
        <p:blipFill>
          <a:blip r:embed="rId2" cstate="print"/>
          <a:stretch>
            <a:fillRect/>
          </a:stretch>
        </p:blipFill>
        <p:spPr>
          <a:xfrm>
            <a:off x="136177" y="0"/>
            <a:ext cx="6961188" cy="3521604"/>
          </a:xfrm>
          <a:prstGeom prst="rect">
            <a:avLst/>
          </a:prstGeom>
          <a:noFill/>
          <a:ln w="9525">
            <a:noFill/>
          </a:ln>
        </p:spPr>
      </p:pic>
      <p:sp>
        <p:nvSpPr>
          <p:cNvPr id="15364" name="Text Box 4"/>
          <p:cNvSpPr txBox="1">
            <a:spLocks noChangeArrowheads="1"/>
          </p:cNvSpPr>
          <p:nvPr/>
        </p:nvSpPr>
        <p:spPr bwMode="auto">
          <a:xfrm>
            <a:off x="339002" y="3513016"/>
            <a:ext cx="7440083" cy="1014730"/>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1.</a:t>
            </a:r>
            <a:r>
              <a:rPr kumimoji="0" lang="zh-CN" alt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亚美尼亚 </a:t>
            </a:r>
            <a:r>
              <a:rPr kumimoji="0" lang="en-US" altLang="zh-CN"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2.</a:t>
            </a:r>
            <a:r>
              <a:rPr kumimoji="0" lang="zh-CN" alt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阿塞拜疆 </a:t>
            </a:r>
            <a:r>
              <a:rPr kumimoji="0" lang="en-US" altLang="zh-CN"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3.</a:t>
            </a:r>
            <a:r>
              <a:rPr kumimoji="0" lang="zh-CN" alt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白俄罗斯 </a:t>
            </a:r>
            <a:r>
              <a:rPr kumimoji="0" lang="en-US" altLang="zh-CN"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4.</a:t>
            </a:r>
            <a:r>
              <a:rPr kumimoji="0" lang="zh-CN" alt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爱沙尼亚 </a:t>
            </a:r>
            <a:r>
              <a:rPr kumimoji="0" lang="en-US" altLang="zh-CN"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5.</a:t>
            </a:r>
            <a:r>
              <a:rPr kumimoji="0" lang="zh-CN" alt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格鲁吉亚 </a:t>
            </a:r>
            <a:r>
              <a:rPr kumimoji="0" lang="en-US" altLang="zh-CN"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6.</a:t>
            </a:r>
            <a:r>
              <a:rPr kumimoji="0" lang="zh-CN" alt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哈萨克 </a:t>
            </a:r>
            <a:r>
              <a:rPr kumimoji="0" lang="en-US" altLang="zh-CN"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7.</a:t>
            </a:r>
            <a:r>
              <a:rPr kumimoji="0" lang="zh-CN" alt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吉尔吉斯 </a:t>
            </a:r>
            <a:r>
              <a:rPr kumimoji="0" lang="en-US" altLang="zh-CN"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8.</a:t>
            </a:r>
            <a:r>
              <a:rPr kumimoji="0" lang="zh-CN" alt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拉脱维亚 </a:t>
            </a:r>
            <a:r>
              <a:rPr kumimoji="0" lang="en-US" altLang="zh-CN"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9.</a:t>
            </a:r>
            <a:r>
              <a:rPr kumimoji="0" lang="zh-CN" alt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立陶宛 </a:t>
            </a:r>
            <a:r>
              <a:rPr kumimoji="0" lang="en-US" altLang="zh-CN"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10.</a:t>
            </a:r>
            <a:r>
              <a:rPr kumimoji="0" lang="zh-CN" alt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摩尔达维亚 </a:t>
            </a:r>
            <a:r>
              <a:rPr kumimoji="0" lang="en-US" altLang="zh-CN"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11.</a:t>
            </a:r>
            <a:r>
              <a:rPr kumimoji="0" lang="zh-CN" alt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俄罗斯 </a:t>
            </a:r>
            <a:r>
              <a:rPr kumimoji="0" lang="en-US" altLang="zh-CN"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12.</a:t>
            </a:r>
            <a:r>
              <a:rPr kumimoji="0" lang="zh-CN" alt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塔吉克 </a:t>
            </a:r>
            <a:r>
              <a:rPr kumimoji="0" lang="en-US" altLang="zh-CN"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13.</a:t>
            </a:r>
            <a:r>
              <a:rPr kumimoji="0" lang="zh-CN" alt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土库曼 </a:t>
            </a:r>
            <a:r>
              <a:rPr kumimoji="0" lang="en-US" altLang="zh-CN"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14.</a:t>
            </a:r>
            <a:r>
              <a:rPr kumimoji="0" lang="zh-CN" alt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乌克兰 </a:t>
            </a:r>
            <a:r>
              <a:rPr kumimoji="0" lang="en-US" altLang="zh-CN"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15.</a:t>
            </a:r>
            <a:r>
              <a:rPr kumimoji="0" lang="zh-CN" altLang="en-US" sz="20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mn-cs"/>
              </a:rPr>
              <a:t>乌兹别克</a:t>
            </a:r>
          </a:p>
        </p:txBody>
      </p:sp>
      <p:sp>
        <p:nvSpPr>
          <p:cNvPr id="6" name="矩形 5"/>
          <p:cNvSpPr/>
          <p:nvPr/>
        </p:nvSpPr>
        <p:spPr>
          <a:xfrm>
            <a:off x="211872" y="4543336"/>
            <a:ext cx="8240751" cy="646331"/>
          </a:xfrm>
          <a:prstGeom prst="rect">
            <a:avLst/>
          </a:prstGeom>
        </p:spPr>
        <p:txBody>
          <a:bodyPr wrap="square">
            <a:spAutoFit/>
          </a:bodyPr>
          <a:lstStyle/>
          <a:p>
            <a:r>
              <a:rPr lang="en-US" altLang="zh-CN" b="1" dirty="0" smtClean="0">
                <a:latin typeface="微软雅黑" pitchFamily="34" charset="-122"/>
                <a:ea typeface="微软雅黑" pitchFamily="34" charset="-122"/>
              </a:rPr>
              <a:t>1922</a:t>
            </a:r>
            <a:r>
              <a:rPr lang="zh-CN" altLang="zh-CN" b="1" dirty="0" smtClean="0">
                <a:latin typeface="微软雅黑" pitchFamily="34" charset="-122"/>
                <a:ea typeface="微软雅黑" pitchFamily="34" charset="-122"/>
              </a:rPr>
              <a:t>年底，苏维埃社会主义共和国联盟成立，简称苏联。加盟共和国有</a:t>
            </a:r>
            <a:r>
              <a:rPr lang="en-US" altLang="zh-CN" b="1" dirty="0" smtClean="0">
                <a:latin typeface="微软雅黑" pitchFamily="34" charset="-122"/>
                <a:ea typeface="微软雅黑" pitchFamily="34" charset="-122"/>
              </a:rPr>
              <a:t>4</a:t>
            </a:r>
            <a:r>
              <a:rPr lang="zh-CN" altLang="zh-CN" b="1" dirty="0" smtClean="0">
                <a:latin typeface="微软雅黑" pitchFamily="34" charset="-122"/>
                <a:ea typeface="微软雅黑" pitchFamily="34" charset="-122"/>
              </a:rPr>
              <a:t>个（俄罗斯联邦、外高加索联邦、乌克兰、白俄罗斯）发展到</a:t>
            </a:r>
            <a:r>
              <a:rPr lang="en-US" altLang="zh-CN" b="1" dirty="0" smtClean="0">
                <a:latin typeface="微软雅黑" pitchFamily="34" charset="-122"/>
                <a:ea typeface="微软雅黑" pitchFamily="34" charset="-122"/>
              </a:rPr>
              <a:t>15</a:t>
            </a:r>
            <a:r>
              <a:rPr lang="zh-CN" altLang="zh-CN" b="1" dirty="0" smtClean="0">
                <a:latin typeface="微软雅黑" pitchFamily="34" charset="-122"/>
                <a:ea typeface="微软雅黑" pitchFamily="34" charset="-122"/>
              </a:rPr>
              <a:t>个。</a:t>
            </a:r>
            <a:endParaRPr lang="zh-CN" altLang="zh-CN" b="1" dirty="0">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s://p5.ssl.qhimgs1.com/sdr/400__/t01ba0286297e12017f.jpg"/>
          <p:cNvPicPr>
            <a:picLocks noChangeAspect="1" noChangeArrowheads="1"/>
          </p:cNvPicPr>
          <p:nvPr/>
        </p:nvPicPr>
        <p:blipFill>
          <a:blip r:embed="rId2" cstate="print"/>
          <a:srcRect/>
          <a:stretch>
            <a:fillRect/>
          </a:stretch>
        </p:blipFill>
        <p:spPr bwMode="auto">
          <a:xfrm>
            <a:off x="4805634" y="232742"/>
            <a:ext cx="3810000" cy="2000251"/>
          </a:xfrm>
          <a:prstGeom prst="rect">
            <a:avLst/>
          </a:prstGeom>
          <a:noFill/>
        </p:spPr>
      </p:pic>
      <p:pic>
        <p:nvPicPr>
          <p:cNvPr id="68612" name="Picture 4" descr="http://www.todayonhistory.com/upic/200905/17/93135339797.jpg"/>
          <p:cNvPicPr>
            <a:picLocks noChangeAspect="1" noChangeArrowheads="1"/>
          </p:cNvPicPr>
          <p:nvPr/>
        </p:nvPicPr>
        <p:blipFill>
          <a:blip r:embed="rId3" cstate="print"/>
          <a:srcRect/>
          <a:stretch>
            <a:fillRect/>
          </a:stretch>
        </p:blipFill>
        <p:spPr bwMode="auto">
          <a:xfrm>
            <a:off x="200180" y="178419"/>
            <a:ext cx="4048125" cy="1905000"/>
          </a:xfrm>
          <a:prstGeom prst="rect">
            <a:avLst/>
          </a:prstGeom>
          <a:noFill/>
        </p:spPr>
      </p:pic>
      <p:pic>
        <p:nvPicPr>
          <p:cNvPr id="68615" name="Picture 7"/>
          <p:cNvPicPr>
            <a:picLocks noChangeAspect="1" noChangeArrowheads="1"/>
          </p:cNvPicPr>
          <p:nvPr/>
        </p:nvPicPr>
        <p:blipFill>
          <a:blip r:embed="rId4" cstate="print"/>
          <a:srcRect/>
          <a:stretch>
            <a:fillRect/>
          </a:stretch>
        </p:blipFill>
        <p:spPr bwMode="auto">
          <a:xfrm>
            <a:off x="0" y="2208638"/>
            <a:ext cx="4293220" cy="1237089"/>
          </a:xfrm>
          <a:prstGeom prst="rect">
            <a:avLst/>
          </a:prstGeom>
          <a:noFill/>
          <a:ln w="9525">
            <a:noFill/>
            <a:miter lim="800000"/>
            <a:headEnd/>
            <a:tailEnd/>
          </a:ln>
        </p:spPr>
      </p:pic>
      <p:pic>
        <p:nvPicPr>
          <p:cNvPr id="68617" name="Picture 9" descr="https://p2.ssl.qhimgs1.com/sdr/400__/t019e0cfa0be24a1cb8.jpg"/>
          <p:cNvPicPr>
            <a:picLocks noChangeAspect="1" noChangeArrowheads="1"/>
          </p:cNvPicPr>
          <p:nvPr/>
        </p:nvPicPr>
        <p:blipFill>
          <a:blip r:embed="rId5" cstate="print"/>
          <a:srcRect/>
          <a:stretch>
            <a:fillRect/>
          </a:stretch>
        </p:blipFill>
        <p:spPr bwMode="auto">
          <a:xfrm>
            <a:off x="4282068" y="2270201"/>
            <a:ext cx="2009001" cy="3021054"/>
          </a:xfrm>
          <a:prstGeom prst="rect">
            <a:avLst/>
          </a:prstGeom>
          <a:noFill/>
        </p:spPr>
      </p:pic>
      <p:pic>
        <p:nvPicPr>
          <p:cNvPr id="68619" name="Picture 11" descr="http://pic3.jianglishi.cn/laozhaopian/2016/0502/20160502b56536735f5db50adf86133815c35c58.jpg"/>
          <p:cNvPicPr>
            <a:picLocks noChangeAspect="1" noChangeArrowheads="1"/>
          </p:cNvPicPr>
          <p:nvPr/>
        </p:nvPicPr>
        <p:blipFill>
          <a:blip r:embed="rId6" cstate="print"/>
          <a:srcRect/>
          <a:stretch>
            <a:fillRect/>
          </a:stretch>
        </p:blipFill>
        <p:spPr bwMode="auto">
          <a:xfrm>
            <a:off x="5935506" y="2430966"/>
            <a:ext cx="3208494" cy="2786760"/>
          </a:xfrm>
          <a:prstGeom prst="rect">
            <a:avLst/>
          </a:prstGeom>
          <a:noFill/>
        </p:spPr>
      </p:pic>
      <p:pic>
        <p:nvPicPr>
          <p:cNvPr id="68620" name="图片 9" descr=" "/>
          <p:cNvPicPr>
            <a:picLocks noChangeAspect="1" noChangeArrowheads="1"/>
          </p:cNvPicPr>
          <p:nvPr/>
        </p:nvPicPr>
        <p:blipFill>
          <a:blip r:embed="rId7" cstate="print">
            <a:clrChange>
              <a:clrFrom>
                <a:srgbClr val="FFFFFF"/>
              </a:clrFrom>
              <a:clrTo>
                <a:srgbClr val="FFFFFF">
                  <a:alpha val="0"/>
                </a:srgbClr>
              </a:clrTo>
            </a:clrChange>
            <a:lum bright="-20000"/>
          </a:blip>
          <a:srcRect/>
          <a:stretch>
            <a:fillRect/>
          </a:stretch>
        </p:blipFill>
        <p:spPr bwMode="auto">
          <a:xfrm>
            <a:off x="0" y="3456878"/>
            <a:ext cx="2038350" cy="1200150"/>
          </a:xfrm>
          <a:prstGeom prst="rect">
            <a:avLst/>
          </a:prstGeom>
          <a:noFill/>
          <a:ln w="9525">
            <a:noFill/>
            <a:miter lim="800000"/>
            <a:headEnd/>
            <a:tailEnd/>
          </a:ln>
        </p:spPr>
      </p:pic>
      <p:sp>
        <p:nvSpPr>
          <p:cNvPr id="10" name="矩形 9"/>
          <p:cNvSpPr/>
          <p:nvPr/>
        </p:nvSpPr>
        <p:spPr>
          <a:xfrm>
            <a:off x="0" y="4884003"/>
            <a:ext cx="3579541" cy="830997"/>
          </a:xfrm>
          <a:prstGeom prst="rect">
            <a:avLst/>
          </a:prstGeom>
        </p:spPr>
        <p:txBody>
          <a:bodyPr wrap="square">
            <a:spAutoFit/>
          </a:bodyPr>
          <a:lstStyle/>
          <a:p>
            <a:r>
              <a:rPr lang="zh-CN" altLang="zh-CN" sz="2400" b="1" dirty="0" smtClean="0"/>
              <a:t>苏联社会主义建设的接力棒交到了斯大林手中。</a:t>
            </a:r>
            <a:endParaRPr lang="zh-CN"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8612"/>
                                        </p:tgtEl>
                                        <p:attrNameLst>
                                          <p:attrName>style.visibility</p:attrName>
                                        </p:attrNameLst>
                                      </p:cBhvr>
                                      <p:to>
                                        <p:strVal val="visible"/>
                                      </p:to>
                                    </p:set>
                                    <p:anim calcmode="lin" valueType="num">
                                      <p:cBhvr additive="base">
                                        <p:cTn id="7" dur="500" fill="hold"/>
                                        <p:tgtEl>
                                          <p:spTgt spid="68612"/>
                                        </p:tgtEl>
                                        <p:attrNameLst>
                                          <p:attrName>ppt_x</p:attrName>
                                        </p:attrNameLst>
                                      </p:cBhvr>
                                      <p:tavLst>
                                        <p:tav tm="0">
                                          <p:val>
                                            <p:strVal val="#ppt_x"/>
                                          </p:val>
                                        </p:tav>
                                        <p:tav tm="100000">
                                          <p:val>
                                            <p:strVal val="#ppt_x"/>
                                          </p:val>
                                        </p:tav>
                                      </p:tavLst>
                                    </p:anim>
                                    <p:anim calcmode="lin" valueType="num">
                                      <p:cBhvr additive="base">
                                        <p:cTn id="8" dur="500" fill="hold"/>
                                        <p:tgtEl>
                                          <p:spTgt spid="686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8615"/>
                                        </p:tgtEl>
                                        <p:attrNameLst>
                                          <p:attrName>style.visibility</p:attrName>
                                        </p:attrNameLst>
                                      </p:cBhvr>
                                      <p:to>
                                        <p:strVal val="visible"/>
                                      </p:to>
                                    </p:set>
                                    <p:anim calcmode="lin" valueType="num">
                                      <p:cBhvr additive="base">
                                        <p:cTn id="13" dur="500" fill="hold"/>
                                        <p:tgtEl>
                                          <p:spTgt spid="68615"/>
                                        </p:tgtEl>
                                        <p:attrNameLst>
                                          <p:attrName>ppt_x</p:attrName>
                                        </p:attrNameLst>
                                      </p:cBhvr>
                                      <p:tavLst>
                                        <p:tav tm="0">
                                          <p:val>
                                            <p:strVal val="#ppt_x"/>
                                          </p:val>
                                        </p:tav>
                                        <p:tav tm="100000">
                                          <p:val>
                                            <p:strVal val="#ppt_x"/>
                                          </p:val>
                                        </p:tav>
                                      </p:tavLst>
                                    </p:anim>
                                    <p:anim calcmode="lin" valueType="num">
                                      <p:cBhvr additive="base">
                                        <p:cTn id="14" dur="500" fill="hold"/>
                                        <p:tgtEl>
                                          <p:spTgt spid="686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8610"/>
                                        </p:tgtEl>
                                        <p:attrNameLst>
                                          <p:attrName>style.visibility</p:attrName>
                                        </p:attrNameLst>
                                      </p:cBhvr>
                                      <p:to>
                                        <p:strVal val="visible"/>
                                      </p:to>
                                    </p:set>
                                    <p:anim calcmode="lin" valueType="num">
                                      <p:cBhvr additive="base">
                                        <p:cTn id="19" dur="500" fill="hold"/>
                                        <p:tgtEl>
                                          <p:spTgt spid="68610"/>
                                        </p:tgtEl>
                                        <p:attrNameLst>
                                          <p:attrName>ppt_x</p:attrName>
                                        </p:attrNameLst>
                                      </p:cBhvr>
                                      <p:tavLst>
                                        <p:tav tm="0">
                                          <p:val>
                                            <p:strVal val="#ppt_x"/>
                                          </p:val>
                                        </p:tav>
                                        <p:tav tm="100000">
                                          <p:val>
                                            <p:strVal val="#ppt_x"/>
                                          </p:val>
                                        </p:tav>
                                      </p:tavLst>
                                    </p:anim>
                                    <p:anim calcmode="lin" valueType="num">
                                      <p:cBhvr additive="base">
                                        <p:cTn id="20" dur="500" fill="hold"/>
                                        <p:tgtEl>
                                          <p:spTgt spid="686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8617"/>
                                        </p:tgtEl>
                                        <p:attrNameLst>
                                          <p:attrName>style.visibility</p:attrName>
                                        </p:attrNameLst>
                                      </p:cBhvr>
                                      <p:to>
                                        <p:strVal val="visible"/>
                                      </p:to>
                                    </p:set>
                                    <p:anim calcmode="lin" valueType="num">
                                      <p:cBhvr additive="base">
                                        <p:cTn id="25" dur="500" fill="hold"/>
                                        <p:tgtEl>
                                          <p:spTgt spid="68617"/>
                                        </p:tgtEl>
                                        <p:attrNameLst>
                                          <p:attrName>ppt_x</p:attrName>
                                        </p:attrNameLst>
                                      </p:cBhvr>
                                      <p:tavLst>
                                        <p:tav tm="0">
                                          <p:val>
                                            <p:strVal val="#ppt_x"/>
                                          </p:val>
                                        </p:tav>
                                        <p:tav tm="100000">
                                          <p:val>
                                            <p:strVal val="#ppt_x"/>
                                          </p:val>
                                        </p:tav>
                                      </p:tavLst>
                                    </p:anim>
                                    <p:anim calcmode="lin" valueType="num">
                                      <p:cBhvr additive="base">
                                        <p:cTn id="26" dur="500" fill="hold"/>
                                        <p:tgtEl>
                                          <p:spTgt spid="686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8619"/>
                                        </p:tgtEl>
                                        <p:attrNameLst>
                                          <p:attrName>style.visibility</p:attrName>
                                        </p:attrNameLst>
                                      </p:cBhvr>
                                      <p:to>
                                        <p:strVal val="visible"/>
                                      </p:to>
                                    </p:set>
                                    <p:anim calcmode="lin" valueType="num">
                                      <p:cBhvr additive="base">
                                        <p:cTn id="31" dur="500" fill="hold"/>
                                        <p:tgtEl>
                                          <p:spTgt spid="68619"/>
                                        </p:tgtEl>
                                        <p:attrNameLst>
                                          <p:attrName>ppt_x</p:attrName>
                                        </p:attrNameLst>
                                      </p:cBhvr>
                                      <p:tavLst>
                                        <p:tav tm="0">
                                          <p:val>
                                            <p:strVal val="#ppt_x"/>
                                          </p:val>
                                        </p:tav>
                                        <p:tav tm="100000">
                                          <p:val>
                                            <p:strVal val="#ppt_x"/>
                                          </p:val>
                                        </p:tav>
                                      </p:tavLst>
                                    </p:anim>
                                    <p:anim calcmode="lin" valueType="num">
                                      <p:cBhvr additive="base">
                                        <p:cTn id="32" dur="500" fill="hold"/>
                                        <p:tgtEl>
                                          <p:spTgt spid="686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8620"/>
                                        </p:tgtEl>
                                        <p:attrNameLst>
                                          <p:attrName>style.visibility</p:attrName>
                                        </p:attrNameLst>
                                      </p:cBhvr>
                                      <p:to>
                                        <p:strVal val="visible"/>
                                      </p:to>
                                    </p:set>
                                    <p:anim calcmode="lin" valueType="num">
                                      <p:cBhvr additive="base">
                                        <p:cTn id="37" dur="500" fill="hold"/>
                                        <p:tgtEl>
                                          <p:spTgt spid="68620"/>
                                        </p:tgtEl>
                                        <p:attrNameLst>
                                          <p:attrName>ppt_x</p:attrName>
                                        </p:attrNameLst>
                                      </p:cBhvr>
                                      <p:tavLst>
                                        <p:tav tm="0">
                                          <p:val>
                                            <p:strVal val="#ppt_x"/>
                                          </p:val>
                                        </p:tav>
                                        <p:tav tm="100000">
                                          <p:val>
                                            <p:strVal val="#ppt_x"/>
                                          </p:val>
                                        </p:tav>
                                      </p:tavLst>
                                    </p:anim>
                                    <p:anim calcmode="lin" valueType="num">
                                      <p:cBhvr additive="base">
                                        <p:cTn id="38" dur="500" fill="hold"/>
                                        <p:tgtEl>
                                          <p:spTgt spid="6862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sz="half" idx="1"/>
          </p:nvPr>
        </p:nvSpPr>
        <p:spPr>
          <a:xfrm>
            <a:off x="250825" y="1538553"/>
            <a:ext cx="8642350" cy="1739636"/>
          </a:xfrm>
        </p:spPr>
        <p:txBody>
          <a:bodyPr vert="horz" lIns="91440" tIns="45720" rIns="91440" bIns="45720" rtlCol="0">
            <a:normAutofit fontScale="92500"/>
          </a:bodyPr>
          <a:lstStyle/>
          <a:p>
            <a:pPr marL="0" marR="0" lvl="0" indent="0" algn="l" defTabSz="914400" rtl="0" eaLnBrk="0" fontAlgn="base" latinLnBrk="0" hangingPunct="0">
              <a:lnSpc>
                <a:spcPct val="80000"/>
              </a:lnSpc>
              <a:spcBef>
                <a:spcPct val="20000"/>
              </a:spcBef>
              <a:spcAft>
                <a:spcPct val="0"/>
              </a:spcAft>
              <a:buClrTx/>
              <a:buSzTx/>
              <a:buFont typeface="Arial" panose="020B0604020202020204" pitchFamily="34" charset="0"/>
              <a:buNone/>
              <a:defRPr/>
            </a:pPr>
            <a:endParaRPr kumimoji="0" lang="zh-CN" altLang="en-US" sz="1200" b="0" i="0" u="none" strike="noStrike" kern="1200" cap="none" spc="0" normalizeH="0" baseline="0" noProof="0" dirty="0" smtClean="0">
              <a:ln>
                <a:noFill/>
              </a:ln>
              <a:solidFill>
                <a:schemeClr val="tx1"/>
              </a:solidFill>
              <a:effectLst/>
              <a:uLnTx/>
              <a:uFillTx/>
              <a:latin typeface="隶书" pitchFamily="49" charset="-122"/>
              <a:ea typeface="隶书" pitchFamily="49" charset="-122"/>
              <a:cs typeface="+mn-cs"/>
            </a:endParaRPr>
          </a:p>
          <a:p>
            <a:pPr marL="342900" marR="0" lvl="0" indent="-342900" algn="l" defTabSz="914400" rtl="0" eaLnBrk="0" fontAlgn="base" latinLnBrk="0" hangingPunct="0">
              <a:lnSpc>
                <a:spcPct val="80000"/>
              </a:lnSpc>
              <a:spcBef>
                <a:spcPct val="20000"/>
              </a:spcBef>
              <a:spcAft>
                <a:spcPct val="0"/>
              </a:spcAft>
              <a:buClrTx/>
              <a:buSzTx/>
              <a:buNone/>
              <a:defRPr/>
            </a:pPr>
            <a:r>
              <a:rPr kumimoji="0" lang="zh-CN" altLang="en-US" sz="2800" b="1" i="0" u="none" strike="noStrike" kern="1200" cap="none" spc="0" normalizeH="0" baseline="0" noProof="0" dirty="0">
                <a:ln>
                  <a:noFill/>
                </a:ln>
                <a:solidFill>
                  <a:schemeClr val="tx1"/>
                </a:solidFill>
                <a:effectLst/>
                <a:uLnTx/>
                <a:uFillTx/>
                <a:latin typeface="楷体_GB2312" pitchFamily="1" charset="-122"/>
                <a:ea typeface="楷体_GB2312" pitchFamily="1" charset="-122"/>
                <a:cs typeface="+mn-cs"/>
              </a:rPr>
              <a:t>虽然新经济政策使苏联得到复苏，但直到</a:t>
            </a:r>
            <a:r>
              <a:rPr kumimoji="0" lang="en-US" altLang="zh-CN" sz="2800" b="1" i="0" u="none" strike="noStrike" kern="1200" cap="none" spc="0" normalizeH="0" baseline="0" noProof="0" dirty="0">
                <a:ln>
                  <a:noFill/>
                </a:ln>
                <a:solidFill>
                  <a:schemeClr val="tx1"/>
                </a:solidFill>
                <a:effectLst/>
                <a:uLnTx/>
                <a:uFillTx/>
                <a:latin typeface="楷体_GB2312" pitchFamily="1" charset="-122"/>
                <a:ea typeface="楷体_GB2312" pitchFamily="1" charset="-122"/>
                <a:cs typeface="+mn-cs"/>
              </a:rPr>
              <a:t>1928</a:t>
            </a:r>
            <a:r>
              <a:rPr kumimoji="0" lang="zh-CN" altLang="en-US" sz="2800" b="1" i="0" u="none" strike="noStrike" kern="1200" cap="none" spc="0" normalizeH="0" baseline="0" noProof="0" dirty="0">
                <a:ln>
                  <a:noFill/>
                </a:ln>
                <a:solidFill>
                  <a:schemeClr val="tx1"/>
                </a:solidFill>
                <a:effectLst/>
                <a:uLnTx/>
                <a:uFillTx/>
                <a:latin typeface="楷体_GB2312" pitchFamily="1" charset="-122"/>
                <a:ea typeface="楷体_GB2312" pitchFamily="1" charset="-122"/>
                <a:cs typeface="+mn-cs"/>
              </a:rPr>
              <a:t>年，苏</a:t>
            </a:r>
            <a:r>
              <a:rPr kumimoji="0" lang="zh-CN" altLang="en-US" sz="2800" b="1" i="0" u="none" strike="noStrike" kern="1200" cap="none" spc="0" normalizeH="0" baseline="0" noProof="0" dirty="0" smtClean="0">
                <a:ln>
                  <a:noFill/>
                </a:ln>
                <a:solidFill>
                  <a:schemeClr val="tx1"/>
                </a:solidFill>
                <a:effectLst/>
                <a:uLnTx/>
                <a:uFillTx/>
                <a:latin typeface="楷体_GB2312" pitchFamily="1" charset="-122"/>
                <a:ea typeface="楷体_GB2312" pitchFamily="1" charset="-122"/>
                <a:cs typeface="+mn-cs"/>
              </a:rPr>
              <a:t>联的工</a:t>
            </a:r>
            <a:r>
              <a:rPr kumimoji="0" lang="zh-CN" altLang="en-US" sz="2800" b="1" i="0" u="none" strike="noStrike" kern="1200" cap="none" spc="0" normalizeH="0" baseline="0" noProof="0" dirty="0">
                <a:ln>
                  <a:noFill/>
                </a:ln>
                <a:solidFill>
                  <a:schemeClr val="tx1"/>
                </a:solidFill>
                <a:effectLst/>
                <a:uLnTx/>
                <a:uFillTx/>
                <a:latin typeface="楷体_GB2312" pitchFamily="1" charset="-122"/>
                <a:ea typeface="楷体_GB2312" pitchFamily="1" charset="-122"/>
                <a:cs typeface="+mn-cs"/>
              </a:rPr>
              <a:t>业产值还不到</a:t>
            </a:r>
            <a:r>
              <a:rPr kumimoji="0" lang="zh-CN" altLang="en-US" sz="2800" b="1" i="0" u="none" strike="noStrike" kern="1200" cap="none" spc="0" normalizeH="0" baseline="0" noProof="0" dirty="0">
                <a:ln>
                  <a:noFill/>
                </a:ln>
                <a:solidFill>
                  <a:srgbClr val="FF0000"/>
                </a:solidFill>
                <a:effectLst/>
                <a:uLnTx/>
                <a:uFillTx/>
                <a:latin typeface="楷体_GB2312" pitchFamily="1" charset="-122"/>
                <a:ea typeface="楷体_GB2312" pitchFamily="1" charset="-122"/>
                <a:cs typeface="+mn-cs"/>
              </a:rPr>
              <a:t>德国</a:t>
            </a:r>
            <a:r>
              <a:rPr kumimoji="0" lang="zh-CN" altLang="en-US" sz="2800" b="1" i="0" u="none" strike="noStrike" kern="1200" cap="none" spc="0" normalizeH="0" baseline="0" noProof="0" dirty="0">
                <a:ln>
                  <a:noFill/>
                </a:ln>
                <a:solidFill>
                  <a:schemeClr val="tx1"/>
                </a:solidFill>
                <a:effectLst/>
                <a:uLnTx/>
                <a:uFillTx/>
                <a:latin typeface="楷体_GB2312" pitchFamily="1" charset="-122"/>
                <a:ea typeface="楷体_GB2312" pitchFamily="1" charset="-122"/>
                <a:cs typeface="+mn-cs"/>
              </a:rPr>
              <a:t>的</a:t>
            </a:r>
            <a:r>
              <a:rPr kumimoji="0" lang="zh-CN" altLang="en-US" sz="2800" b="1" i="0" u="none" strike="noStrike" kern="1200" cap="none" spc="0" normalizeH="0" baseline="0" noProof="0" dirty="0">
                <a:ln>
                  <a:noFill/>
                </a:ln>
                <a:solidFill>
                  <a:srgbClr val="FF0000"/>
                </a:solidFill>
                <a:effectLst/>
                <a:uLnTx/>
                <a:uFillTx/>
                <a:latin typeface="楷体_GB2312" pitchFamily="1" charset="-122"/>
                <a:ea typeface="楷体_GB2312" pitchFamily="1" charset="-122"/>
                <a:cs typeface="+mn-cs"/>
              </a:rPr>
              <a:t>一半</a:t>
            </a:r>
            <a:r>
              <a:rPr kumimoji="0" lang="zh-CN" altLang="en-US" sz="2800" b="1" i="0" u="none" strike="noStrike" kern="1200" cap="none" spc="0" normalizeH="0" baseline="0" noProof="0" dirty="0">
                <a:ln>
                  <a:noFill/>
                </a:ln>
                <a:solidFill>
                  <a:schemeClr val="tx1"/>
                </a:solidFill>
                <a:effectLst/>
                <a:uLnTx/>
                <a:uFillTx/>
                <a:latin typeface="楷体_GB2312" pitchFamily="1" charset="-122"/>
                <a:ea typeface="楷体_GB2312" pitchFamily="1" charset="-122"/>
                <a:cs typeface="+mn-cs"/>
              </a:rPr>
              <a:t>，</a:t>
            </a:r>
            <a:r>
              <a:rPr kumimoji="0" lang="zh-CN" altLang="en-US" sz="2800" b="1" i="0" u="none" strike="noStrike" kern="1200" cap="none" spc="0" normalizeH="0" baseline="0" noProof="0" dirty="0">
                <a:ln>
                  <a:noFill/>
                </a:ln>
                <a:solidFill>
                  <a:srgbClr val="FF0000"/>
                </a:solidFill>
                <a:effectLst/>
                <a:uLnTx/>
                <a:uFillTx/>
                <a:latin typeface="楷体_GB2312" pitchFamily="1" charset="-122"/>
                <a:ea typeface="楷体_GB2312" pitchFamily="1" charset="-122"/>
                <a:cs typeface="+mn-cs"/>
              </a:rPr>
              <a:t>美国</a:t>
            </a:r>
            <a:r>
              <a:rPr kumimoji="0" lang="zh-CN" altLang="en-US" sz="2800" b="1" i="0" u="none" strike="noStrike" kern="1200" cap="none" spc="0" normalizeH="0" baseline="0" noProof="0" dirty="0">
                <a:ln>
                  <a:noFill/>
                </a:ln>
                <a:solidFill>
                  <a:schemeClr val="tx1"/>
                </a:solidFill>
                <a:effectLst/>
                <a:uLnTx/>
                <a:uFillTx/>
                <a:latin typeface="楷体_GB2312" pitchFamily="1" charset="-122"/>
                <a:ea typeface="楷体_GB2312" pitchFamily="1" charset="-122"/>
                <a:cs typeface="+mn-cs"/>
              </a:rPr>
              <a:t>的</a:t>
            </a:r>
            <a:r>
              <a:rPr kumimoji="0" lang="zh-CN" altLang="en-US" sz="2800" b="1" i="0" u="none" strike="noStrike" kern="1200" cap="none" spc="0" normalizeH="0" baseline="0" noProof="0" dirty="0">
                <a:ln>
                  <a:noFill/>
                </a:ln>
                <a:solidFill>
                  <a:srgbClr val="FF0000"/>
                </a:solidFill>
                <a:effectLst/>
                <a:uLnTx/>
                <a:uFillTx/>
                <a:latin typeface="楷体_GB2312" pitchFamily="1" charset="-122"/>
                <a:ea typeface="楷体_GB2312" pitchFamily="1" charset="-122"/>
                <a:cs typeface="+mn-cs"/>
              </a:rPr>
              <a:t>八分之一</a:t>
            </a:r>
            <a:r>
              <a:rPr kumimoji="0" lang="zh-CN" altLang="en-US" sz="2800" b="1" i="0" u="none" strike="noStrike" kern="1200" cap="none" spc="0" normalizeH="0" baseline="0" noProof="0" dirty="0">
                <a:ln>
                  <a:noFill/>
                </a:ln>
                <a:solidFill>
                  <a:schemeClr val="tx1"/>
                </a:solidFill>
                <a:effectLst/>
                <a:uLnTx/>
                <a:uFillTx/>
                <a:latin typeface="楷体_GB2312" pitchFamily="1" charset="-122"/>
                <a:ea typeface="楷体_GB2312" pitchFamily="1" charset="-122"/>
                <a:cs typeface="+mn-cs"/>
              </a:rPr>
              <a:t>。全国只有不到三万辆拖拉机，</a:t>
            </a:r>
            <a:r>
              <a:rPr kumimoji="0" lang="en-US" altLang="zh-CN" sz="2800" b="1" i="0" u="none" strike="noStrike" kern="1200" cap="none" spc="0" normalizeH="0" baseline="0" noProof="0" dirty="0">
                <a:ln>
                  <a:noFill/>
                </a:ln>
                <a:solidFill>
                  <a:srgbClr val="FF0000"/>
                </a:solidFill>
                <a:effectLst/>
                <a:uLnTx/>
                <a:uFillTx/>
                <a:latin typeface="楷体_GB2312" pitchFamily="1" charset="-122"/>
                <a:ea typeface="楷体_GB2312" pitchFamily="1" charset="-122"/>
                <a:cs typeface="+mn-cs"/>
              </a:rPr>
              <a:t>99</a:t>
            </a:r>
            <a:r>
              <a:rPr kumimoji="0" lang="zh-CN" altLang="en-US" sz="2800" b="1" i="0" u="none" strike="noStrike" kern="1200" cap="none" spc="0" normalizeH="0" baseline="0" noProof="0" dirty="0">
                <a:ln>
                  <a:noFill/>
                </a:ln>
                <a:solidFill>
                  <a:srgbClr val="FF0000"/>
                </a:solidFill>
                <a:effectLst/>
                <a:uLnTx/>
                <a:uFillTx/>
                <a:latin typeface="楷体_GB2312" pitchFamily="1" charset="-122"/>
                <a:ea typeface="楷体_GB2312" pitchFamily="1" charset="-122"/>
                <a:cs typeface="+mn-cs"/>
              </a:rPr>
              <a:t>％的耕种靠畜力、人力完成</a:t>
            </a:r>
            <a:r>
              <a:rPr kumimoji="0" lang="zh-CN" altLang="en-US" sz="2800" b="1" i="0" u="none" strike="noStrike" kern="1200" cap="none" spc="0" normalizeH="0" baseline="0" noProof="0" dirty="0" smtClean="0">
                <a:ln>
                  <a:noFill/>
                </a:ln>
                <a:solidFill>
                  <a:schemeClr val="tx1"/>
                </a:solidFill>
                <a:effectLst/>
                <a:uLnTx/>
                <a:uFillTx/>
                <a:latin typeface="楷体_GB2312" pitchFamily="1" charset="-122"/>
                <a:ea typeface="楷体_GB2312" pitchFamily="1" charset="-122"/>
                <a:cs typeface="+mn-cs"/>
              </a:rPr>
              <a:t>。</a:t>
            </a:r>
            <a:endParaRPr kumimoji="0" lang="zh-CN" altLang="en-US" sz="2400" b="1" i="0" u="none" strike="noStrike" kern="1200" cap="none" spc="0" normalizeH="0" baseline="0" noProof="0" dirty="0">
              <a:ln>
                <a:noFill/>
              </a:ln>
              <a:solidFill>
                <a:schemeClr val="tx1"/>
              </a:solidFill>
              <a:effectLst/>
              <a:uLnTx/>
              <a:uFillTx/>
              <a:latin typeface="楷体_GB2312" pitchFamily="1" charset="-122"/>
              <a:ea typeface="楷体_GB2312" pitchFamily="1" charset="-122"/>
              <a:cs typeface="+mn-cs"/>
            </a:endParaRPr>
          </a:p>
          <a:p>
            <a:pPr marL="342900" marR="0" lvl="0" indent="-342900" algn="r" defTabSz="914400" rtl="0" eaLnBrk="0" fontAlgn="base" latinLnBrk="0" hangingPunct="0">
              <a:lnSpc>
                <a:spcPct val="80000"/>
              </a:lnSpc>
              <a:spcBef>
                <a:spcPct val="20000"/>
              </a:spcBef>
              <a:spcAft>
                <a:spcPct val="0"/>
              </a:spcAft>
              <a:buClrTx/>
              <a:buSzTx/>
              <a:buFontTx/>
              <a:buNone/>
              <a:defRPr/>
            </a:pPr>
            <a:r>
              <a:rPr kumimoji="0" lang="en-US" altLang="zh-CN" sz="2000" b="1" i="0" u="none" strike="noStrike" kern="1200" cap="none" spc="0" normalizeH="0" baseline="0" noProof="0" dirty="0">
                <a:ln>
                  <a:noFill/>
                </a:ln>
                <a:solidFill>
                  <a:schemeClr val="tx1"/>
                </a:solidFill>
                <a:effectLst/>
                <a:uLnTx/>
                <a:uFillTx/>
                <a:latin typeface="Arial" panose="020B0604020202020204"/>
                <a:ea typeface="楷体_GB2312" pitchFamily="1" charset="-122"/>
                <a:cs typeface="+mn-cs"/>
              </a:rPr>
              <a:t>——</a:t>
            </a:r>
            <a:r>
              <a:rPr kumimoji="0" lang="en-US" altLang="zh-CN" sz="2000" b="1" i="0" u="none" strike="noStrike" kern="1200" cap="none" spc="0" normalizeH="0" baseline="0" noProof="0" dirty="0">
                <a:ln>
                  <a:noFill/>
                </a:ln>
                <a:solidFill>
                  <a:schemeClr val="tx1"/>
                </a:solidFill>
                <a:effectLst/>
                <a:uLnTx/>
                <a:uFillTx/>
                <a:latin typeface="楷体_GB2312" pitchFamily="1" charset="-122"/>
                <a:ea typeface="楷体_GB2312" pitchFamily="1" charset="-122"/>
                <a:cs typeface="+mn-cs"/>
              </a:rPr>
              <a:t>《</a:t>
            </a:r>
            <a:r>
              <a:rPr kumimoji="0" lang="zh-CN" altLang="en-US" sz="2000" b="1" i="0" u="none" strike="noStrike" kern="1200" cap="none" spc="0" normalizeH="0" baseline="0" noProof="0" dirty="0">
                <a:ln>
                  <a:noFill/>
                </a:ln>
                <a:solidFill>
                  <a:schemeClr val="tx1"/>
                </a:solidFill>
                <a:effectLst/>
                <a:uLnTx/>
                <a:uFillTx/>
                <a:latin typeface="楷体_GB2312" pitchFamily="1" charset="-122"/>
                <a:ea typeface="楷体_GB2312" pitchFamily="1" charset="-122"/>
                <a:cs typeface="+mn-cs"/>
              </a:rPr>
              <a:t>大国崛起</a:t>
            </a:r>
            <a:r>
              <a:rPr kumimoji="0" lang="en-US" altLang="zh-CN" sz="2000" b="1" i="0" u="none" strike="noStrike" kern="1200" cap="none" spc="0" normalizeH="0" baseline="0" noProof="0" dirty="0">
                <a:ln>
                  <a:noFill/>
                </a:ln>
                <a:solidFill>
                  <a:schemeClr val="tx1"/>
                </a:solidFill>
                <a:effectLst/>
                <a:uLnTx/>
                <a:uFillTx/>
                <a:latin typeface="楷体_GB2312" pitchFamily="1" charset="-122"/>
                <a:ea typeface="楷体_GB2312" pitchFamily="1" charset="-122"/>
                <a:cs typeface="+mn-cs"/>
              </a:rPr>
              <a:t>》</a:t>
            </a:r>
          </a:p>
        </p:txBody>
      </p:sp>
      <p:sp>
        <p:nvSpPr>
          <p:cNvPr id="30723" name="Rectangle 3"/>
          <p:cNvSpPr>
            <a:spLocks noGrp="1"/>
          </p:cNvSpPr>
          <p:nvPr>
            <p:ph sz="half" idx="2"/>
          </p:nvPr>
        </p:nvSpPr>
        <p:spPr>
          <a:xfrm>
            <a:off x="250825" y="3997854"/>
            <a:ext cx="8642350" cy="899583"/>
          </a:xfrm>
        </p:spPr>
        <p:txBody>
          <a:bodyPr vert="horz" wrap="square" lIns="91440" tIns="45720" rIns="91440" bIns="45720" anchor="t">
            <a:normAutofit fontScale="92500"/>
          </a:bodyPr>
          <a:lstStyle/>
          <a:p>
            <a:pPr eaLnBrk="1" hangingPunct="1">
              <a:lnSpc>
                <a:spcPct val="80000"/>
              </a:lnSpc>
              <a:buClrTx/>
              <a:buSzTx/>
              <a:buFont typeface="Arial" panose="020B0604020202020204" pitchFamily="34" charset="0"/>
            </a:pPr>
            <a:endParaRPr lang="zh-CN" altLang="en-US" sz="1400" dirty="0">
              <a:solidFill>
                <a:schemeClr val="tx2"/>
              </a:solidFill>
              <a:ea typeface="楷体_GB2312" pitchFamily="1" charset="-122"/>
            </a:endParaRPr>
          </a:p>
          <a:p>
            <a:pPr eaLnBrk="1" hangingPunct="1">
              <a:lnSpc>
                <a:spcPct val="80000"/>
              </a:lnSpc>
              <a:buClrTx/>
              <a:buSzTx/>
              <a:buFont typeface="Arial" panose="020B0604020202020204" pitchFamily="34" charset="0"/>
            </a:pPr>
            <a:r>
              <a:rPr lang="zh-CN" altLang="en-US" b="1" dirty="0">
                <a:latin typeface="楷体_GB2312" pitchFamily="1" charset="-122"/>
                <a:ea typeface="楷体_GB2312" pitchFamily="1" charset="-122"/>
              </a:rPr>
              <a:t>苏联是当时唯一的社会主义国家。资本主义国家把苏联看作是</a:t>
            </a:r>
            <a:r>
              <a:rPr lang="zh-CN" altLang="en-US" b="1" dirty="0">
                <a:latin typeface="Arial" panose="020B0604020202020204" pitchFamily="34" charset="0"/>
                <a:ea typeface="楷体_GB2312" pitchFamily="1" charset="-122"/>
              </a:rPr>
              <a:t>“</a:t>
            </a:r>
            <a:r>
              <a:rPr lang="zh-CN" altLang="en-US" b="1" dirty="0">
                <a:latin typeface="楷体_GB2312" pitchFamily="1" charset="-122"/>
                <a:ea typeface="楷体_GB2312" pitchFamily="1" charset="-122"/>
              </a:rPr>
              <a:t>毒瘤</a:t>
            </a:r>
            <a:r>
              <a:rPr lang="zh-CN" altLang="en-US" b="1" dirty="0">
                <a:latin typeface="Arial" panose="020B0604020202020204" pitchFamily="34" charset="0"/>
                <a:ea typeface="楷体_GB2312" pitchFamily="1" charset="-122"/>
              </a:rPr>
              <a:t>”</a:t>
            </a:r>
            <a:r>
              <a:rPr lang="zh-CN" altLang="en-US" b="1" dirty="0">
                <a:latin typeface="楷体_GB2312" pitchFamily="1" charset="-122"/>
                <a:ea typeface="楷体_GB2312" pitchFamily="1" charset="-122"/>
              </a:rPr>
              <a:t>，欲彻底除之而后快。</a:t>
            </a:r>
          </a:p>
        </p:txBody>
      </p:sp>
      <p:sp>
        <p:nvSpPr>
          <p:cNvPr id="30724" name="Text Box 4"/>
          <p:cNvSpPr txBox="1">
            <a:spLocks noChangeArrowheads="1"/>
          </p:cNvSpPr>
          <p:nvPr/>
        </p:nvSpPr>
        <p:spPr bwMode="auto">
          <a:xfrm>
            <a:off x="250826" y="952500"/>
            <a:ext cx="3960813" cy="707886"/>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40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扶木犁的穷国</a:t>
            </a:r>
          </a:p>
        </p:txBody>
      </p:sp>
      <p:sp>
        <p:nvSpPr>
          <p:cNvPr id="30725" name="Text Box 5"/>
          <p:cNvSpPr txBox="1">
            <a:spLocks noChangeArrowheads="1"/>
          </p:cNvSpPr>
          <p:nvPr/>
        </p:nvSpPr>
        <p:spPr bwMode="auto">
          <a:xfrm>
            <a:off x="250826" y="3472657"/>
            <a:ext cx="4392613" cy="707886"/>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40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rPr>
              <a:t>汪洋大海中的孤岛</a:t>
            </a:r>
          </a:p>
        </p:txBody>
      </p:sp>
      <p:sp>
        <p:nvSpPr>
          <p:cNvPr id="7" name="Rectangle 1"/>
          <p:cNvSpPr>
            <a:spLocks noChangeArrowheads="1"/>
          </p:cNvSpPr>
          <p:nvPr/>
        </p:nvSpPr>
        <p:spPr bwMode="auto">
          <a:xfrm>
            <a:off x="0" y="-33010"/>
            <a:ext cx="3249608"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2</a:t>
            </a:r>
            <a:r>
              <a:rPr kumimoji="0" lang="zh-CN" altLang="en-US" sz="28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、社会主义工业化</a:t>
            </a:r>
            <a:endParaRPr kumimoji="0" lang="zh-CN" altLang="en-US"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blinds(horizontal)">
                                      <p:cBhvr>
                                        <p:cTn id="7" dur="500"/>
                                        <p:tgtEl>
                                          <p:spTgt spid="3072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0725"/>
                                        </p:tgtEl>
                                        <p:attrNameLst>
                                          <p:attrName>style.visibility</p:attrName>
                                        </p:attrNameLst>
                                      </p:cBhvr>
                                      <p:to>
                                        <p:strVal val="visible"/>
                                      </p:to>
                                    </p:set>
                                    <p:animEffect transition="in" filter="blinds(horizontal)">
                                      <p:cBhvr>
                                        <p:cTn id="12" dur="500"/>
                                        <p:tgtEl>
                                          <p:spTgt spid="3072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0723">
                                            <p:txEl>
                                              <p:pRg st="1" end="1"/>
                                            </p:txEl>
                                          </p:spTgt>
                                        </p:tgtEl>
                                        <p:attrNameLst>
                                          <p:attrName>style.visibility</p:attrName>
                                        </p:attrNameLst>
                                      </p:cBhvr>
                                      <p:to>
                                        <p:strVal val="visible"/>
                                      </p:to>
                                    </p:set>
                                    <p:animEffect transition="in" filter="blinds(horizontal)">
                                      <p:cBhvr>
                                        <p:cTn id="17" dur="500"/>
                                        <p:tgtEl>
                                          <p:spTgt spid="3072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build="p"/>
      <p:bldP spid="30723" grpId="0" build="p"/>
      <p:bldP spid="30724" grpId="0" bldLvl="0" animBg="1"/>
      <p:bldP spid="30725"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2"/>
          <p:cNvSpPr txBox="1"/>
          <p:nvPr/>
        </p:nvSpPr>
        <p:spPr>
          <a:xfrm>
            <a:off x="219076" y="937948"/>
            <a:ext cx="6175375" cy="4031873"/>
          </a:xfrm>
          <a:prstGeom prst="rect">
            <a:avLst/>
          </a:prstGeom>
          <a:solidFill>
            <a:srgbClr val="9EFAEE"/>
          </a:solidFill>
          <a:ln w="9525">
            <a:noFill/>
          </a:ln>
        </p:spPr>
        <p:txBody>
          <a:bodyPr>
            <a:spAutoFit/>
          </a:bodyPr>
          <a:lstStyle/>
          <a:p>
            <a:pPr eaLnBrk="1" hangingPunct="1"/>
            <a:r>
              <a:rPr lang="zh-CN" altLang="en-US" sz="3200" b="1" dirty="0">
                <a:latin typeface="黑体" panose="02010609060101010101" pitchFamily="49" charset="-122"/>
                <a:ea typeface="黑体" panose="02010609060101010101" pitchFamily="49" charset="-122"/>
              </a:rPr>
              <a:t>    斯大林说：“没有重工业，那我们就不会有一切现代化国防武器，那时我们的地位就会和目前中国所处的地位多少相似：中国没有自己的重工业，没有自己的军事工业，现在只要谁高兴，谁就可以蹂躏它。”     </a:t>
            </a:r>
            <a:endParaRPr lang="en-US" altLang="zh-CN" sz="3200" b="1" dirty="0">
              <a:latin typeface="黑体" panose="02010609060101010101" pitchFamily="49" charset="-122"/>
              <a:ea typeface="黑体" panose="02010609060101010101" pitchFamily="49" charset="-122"/>
            </a:endParaRPr>
          </a:p>
          <a:p>
            <a:pPr eaLnBrk="1" hangingPunct="1"/>
            <a:r>
              <a:rPr lang="en-US" altLang="zh-CN" sz="3200" b="1" dirty="0">
                <a:latin typeface="黑体" panose="02010609060101010101" pitchFamily="49" charset="-122"/>
                <a:ea typeface="黑体" panose="02010609060101010101" pitchFamily="49" charset="-122"/>
              </a:rPr>
              <a:t>             </a:t>
            </a:r>
            <a:r>
              <a:rPr lang="en-US" altLang="zh-CN" sz="3200" b="1" dirty="0">
                <a:latin typeface="Arial" panose="020B0604020202020204" pitchFamily="34" charset="0"/>
                <a:ea typeface="黑体" panose="02010609060101010101" pitchFamily="49" charset="-122"/>
              </a:rPr>
              <a:t>——</a:t>
            </a:r>
            <a:r>
              <a:rPr lang="en-US" altLang="zh-CN" sz="3200" b="1" dirty="0">
                <a:latin typeface="黑体" panose="02010609060101010101" pitchFamily="49" charset="-122"/>
                <a:ea typeface="黑体" panose="02010609060101010101" pitchFamily="49" charset="-122"/>
              </a:rPr>
              <a:t>《</a:t>
            </a:r>
            <a:r>
              <a:rPr lang="zh-CN" altLang="en-US" sz="3200" b="1" dirty="0">
                <a:latin typeface="黑体" panose="02010609060101010101" pitchFamily="49" charset="-122"/>
                <a:ea typeface="黑体" panose="02010609060101010101" pitchFamily="49" charset="-122"/>
              </a:rPr>
              <a:t>大国崛起</a:t>
            </a:r>
            <a:r>
              <a:rPr lang="en-US" altLang="zh-CN" sz="3200" b="1" dirty="0">
                <a:latin typeface="黑体" panose="02010609060101010101" pitchFamily="49" charset="-122"/>
                <a:ea typeface="黑体" panose="02010609060101010101" pitchFamily="49" charset="-122"/>
              </a:rPr>
              <a:t>》 </a:t>
            </a:r>
            <a:endParaRPr lang="zh-CN" altLang="en-US" dirty="0">
              <a:latin typeface="Calibri" panose="020F0502020204030204" pitchFamily="34" charset="0"/>
            </a:endParaRPr>
          </a:p>
        </p:txBody>
      </p:sp>
      <p:pic>
        <p:nvPicPr>
          <p:cNvPr id="23555" name="Picture 2" descr="http://p1.so.qhimgs1.com/bdr/_240_/t01dba24878e2f16191.jpg"/>
          <p:cNvPicPr>
            <a:picLocks noChangeAspect="1"/>
          </p:cNvPicPr>
          <p:nvPr/>
        </p:nvPicPr>
        <p:blipFill>
          <a:blip r:embed="rId2" cstate="print"/>
          <a:stretch>
            <a:fillRect/>
          </a:stretch>
        </p:blipFill>
        <p:spPr>
          <a:xfrm>
            <a:off x="6578600" y="996157"/>
            <a:ext cx="2459038" cy="3189552"/>
          </a:xfrm>
          <a:prstGeom prst="rect">
            <a:avLst/>
          </a:prstGeom>
          <a:noFill/>
          <a:ln w="9525">
            <a:noFill/>
          </a:ln>
        </p:spPr>
      </p:pic>
      <p:sp>
        <p:nvSpPr>
          <p:cNvPr id="5" name="矩形 4"/>
          <p:cNvSpPr/>
          <p:nvPr/>
        </p:nvSpPr>
        <p:spPr>
          <a:xfrm>
            <a:off x="323851" y="4528345"/>
            <a:ext cx="8804275" cy="106759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32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rPr>
              <a:t>1925</a:t>
            </a:r>
            <a:r>
              <a:rPr kumimoji="0" lang="zh-CN" altLang="en-US" sz="32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rPr>
              <a:t>年斯大林提出实现国家工业化的设想。</a:t>
            </a:r>
            <a:endParaRPr kumimoji="0" lang="en-US" altLang="zh-CN" sz="32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32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rPr>
              <a:t>1926</a:t>
            </a:r>
            <a:r>
              <a:rPr kumimoji="0" lang="zh-CN" altLang="en-US" sz="32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rPr>
              <a:t>年起，苏联开始进行社会主义工业化建设</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100000">
                                          <p:val>
                                            <p:strVal val="#ppt_x"/>
                                          </p:val>
                                        </p:tav>
                                      </p:tavLst>
                                    </p:anim>
                                    <p:anim calcmode="lin" valueType="num">
                                      <p:cBhvr>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4088689"/>
            <a:ext cx="8452625" cy="1815882"/>
          </a:xfrm>
          <a:prstGeom prst="rect">
            <a:avLst/>
          </a:prstGeom>
        </p:spPr>
        <p:txBody>
          <a:bodyPr wrap="square">
            <a:spAutoFit/>
          </a:bodyPr>
          <a:lstStyle/>
          <a:p>
            <a:r>
              <a:rPr lang="zh-CN" altLang="zh-CN" sz="2800" dirty="0" smtClean="0"/>
              <a:t>时间：</a:t>
            </a:r>
            <a:endParaRPr lang="en-US" altLang="zh-CN" sz="2800" dirty="0" smtClean="0"/>
          </a:p>
          <a:p>
            <a:r>
              <a:rPr lang="en-US" altLang="zh-CN" sz="2800" dirty="0" smtClean="0"/>
              <a:t>1928----1937</a:t>
            </a:r>
            <a:r>
              <a:rPr lang="zh-CN" altLang="zh-CN" sz="2800" dirty="0" smtClean="0"/>
              <a:t>，苏联先后完成第一个、第二个五年计划。</a:t>
            </a:r>
          </a:p>
          <a:p>
            <a:r>
              <a:rPr lang="zh-CN" altLang="zh-CN" sz="2800" dirty="0" smtClean="0"/>
              <a:t>由落后的农业国变成强大的工业国。</a:t>
            </a:r>
            <a:r>
              <a:rPr lang="en-US" altLang="zh-CN" sz="2800" dirty="0" smtClean="0"/>
              <a:t> </a:t>
            </a:r>
            <a:endParaRPr lang="zh-CN" altLang="en-US" sz="2800" dirty="0"/>
          </a:p>
        </p:txBody>
      </p:sp>
      <p:pic>
        <p:nvPicPr>
          <p:cNvPr id="69634" name="Picture 2"/>
          <p:cNvPicPr>
            <a:picLocks noChangeAspect="1" noChangeArrowheads="1"/>
          </p:cNvPicPr>
          <p:nvPr/>
        </p:nvPicPr>
        <p:blipFill>
          <a:blip r:embed="rId2" cstate="print"/>
          <a:srcRect/>
          <a:stretch>
            <a:fillRect/>
          </a:stretch>
        </p:blipFill>
        <p:spPr bwMode="auto">
          <a:xfrm>
            <a:off x="188061" y="289700"/>
            <a:ext cx="3705225" cy="1924050"/>
          </a:xfrm>
          <a:prstGeom prst="rect">
            <a:avLst/>
          </a:prstGeom>
          <a:noFill/>
          <a:ln w="9525">
            <a:noFill/>
            <a:miter lim="800000"/>
            <a:headEnd/>
            <a:tailEnd/>
          </a:ln>
        </p:spPr>
      </p:pic>
      <p:pic>
        <p:nvPicPr>
          <p:cNvPr id="69637" name="Picture 5"/>
          <p:cNvPicPr>
            <a:picLocks noChangeAspect="1" noChangeArrowheads="1"/>
          </p:cNvPicPr>
          <p:nvPr/>
        </p:nvPicPr>
        <p:blipFill>
          <a:blip r:embed="rId3" cstate="print"/>
          <a:srcRect/>
          <a:stretch>
            <a:fillRect/>
          </a:stretch>
        </p:blipFill>
        <p:spPr bwMode="auto">
          <a:xfrm>
            <a:off x="3820118" y="0"/>
            <a:ext cx="3985853" cy="2865051"/>
          </a:xfrm>
          <a:prstGeom prst="rect">
            <a:avLst/>
          </a:prstGeom>
          <a:noFill/>
          <a:ln w="9525">
            <a:noFill/>
            <a:miter lim="800000"/>
            <a:headEnd/>
            <a:tailEnd/>
          </a:ln>
        </p:spPr>
      </p:pic>
      <p:pic>
        <p:nvPicPr>
          <p:cNvPr id="69638" name="Picture 6"/>
          <p:cNvPicPr>
            <a:picLocks noChangeAspect="1" noChangeArrowheads="1"/>
          </p:cNvPicPr>
          <p:nvPr/>
        </p:nvPicPr>
        <p:blipFill>
          <a:blip r:embed="rId4" cstate="print"/>
          <a:srcRect/>
          <a:stretch>
            <a:fillRect/>
          </a:stretch>
        </p:blipFill>
        <p:spPr bwMode="auto">
          <a:xfrm>
            <a:off x="0" y="2263349"/>
            <a:ext cx="2343150" cy="1857375"/>
          </a:xfrm>
          <a:prstGeom prst="rect">
            <a:avLst/>
          </a:prstGeom>
          <a:noFill/>
          <a:ln w="9525">
            <a:noFill/>
            <a:miter lim="800000"/>
            <a:headEnd/>
            <a:tailEnd/>
          </a:ln>
        </p:spPr>
      </p:pic>
      <p:pic>
        <p:nvPicPr>
          <p:cNvPr id="69639" name="Picture 7"/>
          <p:cNvPicPr>
            <a:picLocks noChangeAspect="1" noChangeArrowheads="1"/>
          </p:cNvPicPr>
          <p:nvPr/>
        </p:nvPicPr>
        <p:blipFill>
          <a:blip r:embed="rId5" cstate="print"/>
          <a:srcRect/>
          <a:stretch>
            <a:fillRect/>
          </a:stretch>
        </p:blipFill>
        <p:spPr bwMode="auto">
          <a:xfrm>
            <a:off x="2266676" y="2241395"/>
            <a:ext cx="1640317" cy="21498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9634"/>
                                        </p:tgtEl>
                                        <p:attrNameLst>
                                          <p:attrName>style.visibility</p:attrName>
                                        </p:attrNameLst>
                                      </p:cBhvr>
                                      <p:to>
                                        <p:strVal val="visible"/>
                                      </p:to>
                                    </p:set>
                                    <p:anim calcmode="lin" valueType="num">
                                      <p:cBhvr additive="base">
                                        <p:cTn id="7" dur="500" fill="hold"/>
                                        <p:tgtEl>
                                          <p:spTgt spid="69634"/>
                                        </p:tgtEl>
                                        <p:attrNameLst>
                                          <p:attrName>ppt_x</p:attrName>
                                        </p:attrNameLst>
                                      </p:cBhvr>
                                      <p:tavLst>
                                        <p:tav tm="0">
                                          <p:val>
                                            <p:strVal val="#ppt_x"/>
                                          </p:val>
                                        </p:tav>
                                        <p:tav tm="100000">
                                          <p:val>
                                            <p:strVal val="#ppt_x"/>
                                          </p:val>
                                        </p:tav>
                                      </p:tavLst>
                                    </p:anim>
                                    <p:anim calcmode="lin" valueType="num">
                                      <p:cBhvr additive="base">
                                        <p:cTn id="8" dur="500" fill="hold"/>
                                        <p:tgtEl>
                                          <p:spTgt spid="696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9637"/>
                                        </p:tgtEl>
                                        <p:attrNameLst>
                                          <p:attrName>style.visibility</p:attrName>
                                        </p:attrNameLst>
                                      </p:cBhvr>
                                      <p:to>
                                        <p:strVal val="visible"/>
                                      </p:to>
                                    </p:set>
                                    <p:anim calcmode="lin" valueType="num">
                                      <p:cBhvr additive="base">
                                        <p:cTn id="13" dur="500" fill="hold"/>
                                        <p:tgtEl>
                                          <p:spTgt spid="69637"/>
                                        </p:tgtEl>
                                        <p:attrNameLst>
                                          <p:attrName>ppt_x</p:attrName>
                                        </p:attrNameLst>
                                      </p:cBhvr>
                                      <p:tavLst>
                                        <p:tav tm="0">
                                          <p:val>
                                            <p:strVal val="#ppt_x"/>
                                          </p:val>
                                        </p:tav>
                                        <p:tav tm="100000">
                                          <p:val>
                                            <p:strVal val="#ppt_x"/>
                                          </p:val>
                                        </p:tav>
                                      </p:tavLst>
                                    </p:anim>
                                    <p:anim calcmode="lin" valueType="num">
                                      <p:cBhvr additive="base">
                                        <p:cTn id="14" dur="500" fill="hold"/>
                                        <p:tgtEl>
                                          <p:spTgt spid="6963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9638"/>
                                        </p:tgtEl>
                                        <p:attrNameLst>
                                          <p:attrName>style.visibility</p:attrName>
                                        </p:attrNameLst>
                                      </p:cBhvr>
                                      <p:to>
                                        <p:strVal val="visible"/>
                                      </p:to>
                                    </p:set>
                                    <p:anim calcmode="lin" valueType="num">
                                      <p:cBhvr additive="base">
                                        <p:cTn id="19" dur="500" fill="hold"/>
                                        <p:tgtEl>
                                          <p:spTgt spid="69638"/>
                                        </p:tgtEl>
                                        <p:attrNameLst>
                                          <p:attrName>ppt_x</p:attrName>
                                        </p:attrNameLst>
                                      </p:cBhvr>
                                      <p:tavLst>
                                        <p:tav tm="0">
                                          <p:val>
                                            <p:strVal val="#ppt_x"/>
                                          </p:val>
                                        </p:tav>
                                        <p:tav tm="100000">
                                          <p:val>
                                            <p:strVal val="#ppt_x"/>
                                          </p:val>
                                        </p:tav>
                                      </p:tavLst>
                                    </p:anim>
                                    <p:anim calcmode="lin" valueType="num">
                                      <p:cBhvr additive="base">
                                        <p:cTn id="20" dur="500" fill="hold"/>
                                        <p:tgtEl>
                                          <p:spTgt spid="6963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9639"/>
                                        </p:tgtEl>
                                        <p:attrNameLst>
                                          <p:attrName>style.visibility</p:attrName>
                                        </p:attrNameLst>
                                      </p:cBhvr>
                                      <p:to>
                                        <p:strVal val="visible"/>
                                      </p:to>
                                    </p:set>
                                    <p:anim calcmode="lin" valueType="num">
                                      <p:cBhvr additive="base">
                                        <p:cTn id="25" dur="500" fill="hold"/>
                                        <p:tgtEl>
                                          <p:spTgt spid="69639"/>
                                        </p:tgtEl>
                                        <p:attrNameLst>
                                          <p:attrName>ppt_x</p:attrName>
                                        </p:attrNameLst>
                                      </p:cBhvr>
                                      <p:tavLst>
                                        <p:tav tm="0">
                                          <p:val>
                                            <p:strVal val="#ppt_x"/>
                                          </p:val>
                                        </p:tav>
                                        <p:tav tm="100000">
                                          <p:val>
                                            <p:strVal val="#ppt_x"/>
                                          </p:val>
                                        </p:tav>
                                      </p:tavLst>
                                    </p:anim>
                                    <p:anim calcmode="lin" valueType="num">
                                      <p:cBhvr additive="base">
                                        <p:cTn id="26" dur="500" fill="hold"/>
                                        <p:tgtEl>
                                          <p:spTgt spid="6963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2145" y="186112"/>
            <a:ext cx="3610284" cy="523220"/>
          </a:xfrm>
          <a:prstGeom prst="rect">
            <a:avLst/>
          </a:prstGeom>
        </p:spPr>
        <p:txBody>
          <a:bodyPr wrap="none">
            <a:spAutoFit/>
          </a:bodyPr>
          <a:lstStyle/>
          <a:p>
            <a:r>
              <a:rPr lang="en-US" altLang="zh-CN" sz="2800" b="1" dirty="0" smtClean="0">
                <a:latin typeface="微软雅黑" pitchFamily="34" charset="-122"/>
                <a:ea typeface="微软雅黑" pitchFamily="34" charset="-122"/>
              </a:rPr>
              <a:t>3</a:t>
            </a:r>
            <a:r>
              <a:rPr lang="zh-CN" altLang="zh-CN" sz="2800" b="1" dirty="0" smtClean="0">
                <a:latin typeface="微软雅黑" pitchFamily="34" charset="-122"/>
                <a:ea typeface="微软雅黑" pitchFamily="34" charset="-122"/>
              </a:rPr>
              <a:t>、苏联工业化特点：</a:t>
            </a:r>
            <a:endParaRPr lang="zh-CN" altLang="en-US" sz="2800" dirty="0">
              <a:latin typeface="微软雅黑" pitchFamily="34" charset="-122"/>
              <a:ea typeface="微软雅黑" pitchFamily="34" charset="-122"/>
            </a:endParaRPr>
          </a:p>
        </p:txBody>
      </p:sp>
      <p:sp>
        <p:nvSpPr>
          <p:cNvPr id="72705" name="Rectangle 1"/>
          <p:cNvSpPr>
            <a:spLocks noChangeArrowheads="1"/>
          </p:cNvSpPr>
          <p:nvPr/>
        </p:nvSpPr>
        <p:spPr bwMode="auto">
          <a:xfrm>
            <a:off x="3836019" y="223468"/>
            <a:ext cx="2955073"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1" i="0" u="none" strike="noStrike" cap="none" normalizeH="0" baseline="0" dirty="0" smtClean="0">
                <a:ln>
                  <a:noFill/>
                </a:ln>
                <a:solidFill>
                  <a:schemeClr val="tx1"/>
                </a:solidFill>
                <a:effectLst/>
                <a:latin typeface="微软雅黑" pitchFamily="34" charset="-122"/>
                <a:ea typeface="微软雅黑" pitchFamily="34" charset="-122"/>
                <a:cs typeface="Times New Roman" pitchFamily="18" charset="0"/>
              </a:rPr>
              <a:t>优先发展重工业 </a:t>
            </a:r>
            <a:endParaRPr kumimoji="0" lang="zh-CN" sz="2800" b="0" i="0" u="none" strike="noStrike" cap="none" normalizeH="0" baseline="0" dirty="0" smtClean="0">
              <a:ln>
                <a:noFill/>
              </a:ln>
              <a:solidFill>
                <a:schemeClr val="tx1"/>
              </a:solidFill>
              <a:effectLst/>
              <a:latin typeface="微软雅黑" pitchFamily="34" charset="-122"/>
              <a:ea typeface="微软雅黑" pitchFamily="34" charset="-122"/>
              <a:cs typeface="宋体" pitchFamily="2" charset="-122"/>
            </a:endParaRPr>
          </a:p>
        </p:txBody>
      </p:sp>
      <p:sp>
        <p:nvSpPr>
          <p:cNvPr id="4" name="矩形 3"/>
          <p:cNvSpPr/>
          <p:nvPr/>
        </p:nvSpPr>
        <p:spPr>
          <a:xfrm>
            <a:off x="0" y="3653019"/>
            <a:ext cx="8887521" cy="1569660"/>
          </a:xfrm>
          <a:prstGeom prst="rect">
            <a:avLst/>
          </a:prstGeom>
        </p:spPr>
        <p:txBody>
          <a:bodyPr wrap="square">
            <a:spAutoFit/>
          </a:bodyPr>
          <a:lstStyle/>
          <a:p>
            <a:r>
              <a:rPr lang="zh-CN" altLang="zh-CN" sz="2400" b="1" dirty="0" smtClean="0">
                <a:latin typeface="微软雅黑" pitchFamily="34" charset="-122"/>
                <a:ea typeface="微软雅黑" pitchFamily="34" charset="-122"/>
              </a:rPr>
              <a:t>苏联的工业化是在高度集中的指令性计划下完成的。高度集中的指令性计划一方面使苏联能够在短时期内，集中全国的人力物力和财力实现工业化，另一方面，这种排斥市场和商品经济的发展模式逐步被固定下来，致使后来苏联的经济体制日益僵化。</a:t>
            </a:r>
            <a:endParaRPr lang="zh-CN" altLang="zh-CN" sz="2400" b="1" dirty="0">
              <a:latin typeface="微软雅黑" pitchFamily="34" charset="-122"/>
              <a:ea typeface="微软雅黑" pitchFamily="34" charset="-122"/>
            </a:endParaRPr>
          </a:p>
        </p:txBody>
      </p:sp>
      <p:pic>
        <p:nvPicPr>
          <p:cNvPr id="5" name="Picture 2" descr="斯大林3"/>
          <p:cNvPicPr>
            <a:picLocks noChangeAspect="1" noChangeArrowheads="1"/>
          </p:cNvPicPr>
          <p:nvPr/>
        </p:nvPicPr>
        <p:blipFill>
          <a:blip r:embed="rId2" cstate="print"/>
          <a:srcRect l="1994" t="1352"/>
          <a:stretch>
            <a:fillRect/>
          </a:stretch>
        </p:blipFill>
        <p:spPr bwMode="auto">
          <a:xfrm>
            <a:off x="239911" y="814040"/>
            <a:ext cx="2319836" cy="2848943"/>
          </a:xfrm>
          <a:prstGeom prst="rect">
            <a:avLst/>
          </a:prstGeom>
          <a:noFill/>
          <a:ln w="9525">
            <a:noFill/>
            <a:miter lim="800000"/>
            <a:headEnd/>
            <a:tailEnd/>
          </a:ln>
        </p:spPr>
      </p:pic>
      <p:sp>
        <p:nvSpPr>
          <p:cNvPr id="6" name="Rectangle 5"/>
          <p:cNvSpPr>
            <a:spLocks noChangeArrowheads="1"/>
          </p:cNvSpPr>
          <p:nvPr/>
        </p:nvSpPr>
        <p:spPr bwMode="auto">
          <a:xfrm>
            <a:off x="2743201" y="1009650"/>
            <a:ext cx="6330950" cy="2852738"/>
          </a:xfrm>
          <a:prstGeom prst="rect">
            <a:avLst/>
          </a:prstGeom>
          <a:noFill/>
          <a:ln w="9525">
            <a:noFill/>
            <a:miter lim="800000"/>
            <a:headEnd/>
            <a:tailEnd/>
          </a:ln>
        </p:spPr>
        <p:txBody>
          <a:bodyPr/>
          <a:lstStyle/>
          <a:p>
            <a:pPr>
              <a:spcBef>
                <a:spcPct val="20000"/>
              </a:spcBef>
              <a:buClr>
                <a:srgbClr val="EB8803"/>
              </a:buClr>
              <a:buSzPct val="70000"/>
              <a:buFont typeface="Wingdings" pitchFamily="2" charset="2"/>
              <a:buNone/>
            </a:pPr>
            <a:r>
              <a:rPr lang="zh-CN" altLang="en-US" sz="2400" b="1" dirty="0">
                <a:solidFill>
                  <a:srgbClr val="000000"/>
                </a:solidFill>
                <a:latin typeface="微软雅黑" pitchFamily="34" charset="-122"/>
                <a:ea typeface="微软雅黑" pitchFamily="34" charset="-122"/>
              </a:rPr>
              <a:t>斯大林说：“</a:t>
            </a:r>
            <a:r>
              <a:rPr lang="zh-CN" altLang="en-US" sz="2400" b="1" dirty="0">
                <a:solidFill>
                  <a:srgbClr val="3333FF"/>
                </a:solidFill>
                <a:latin typeface="微软雅黑" pitchFamily="34" charset="-122"/>
                <a:ea typeface="微软雅黑" pitchFamily="34" charset="-122"/>
              </a:rPr>
              <a:t>没有重工业</a:t>
            </a:r>
            <a:r>
              <a:rPr lang="zh-CN" altLang="en-US" sz="2400" b="1" dirty="0">
                <a:solidFill>
                  <a:srgbClr val="000000"/>
                </a:solidFill>
                <a:latin typeface="微软雅黑" pitchFamily="34" charset="-122"/>
                <a:ea typeface="微软雅黑" pitchFamily="34" charset="-122"/>
              </a:rPr>
              <a:t>，那我们就</a:t>
            </a:r>
            <a:r>
              <a:rPr lang="zh-CN" altLang="en-US" sz="2400" b="1" dirty="0">
                <a:solidFill>
                  <a:srgbClr val="3333FF"/>
                </a:solidFill>
                <a:latin typeface="微软雅黑" pitchFamily="34" charset="-122"/>
                <a:ea typeface="微软雅黑" pitchFamily="34" charset="-122"/>
              </a:rPr>
              <a:t>不会有一切现代化国防武器</a:t>
            </a:r>
            <a:r>
              <a:rPr lang="zh-CN" altLang="en-US" sz="2400" b="1" dirty="0">
                <a:solidFill>
                  <a:srgbClr val="000000"/>
                </a:solidFill>
                <a:latin typeface="微软雅黑" pitchFamily="34" charset="-122"/>
                <a:ea typeface="微软雅黑" pitchFamily="34" charset="-122"/>
              </a:rPr>
              <a:t>，那时我们的地位就会和目前中国所处的地位多少相似：</a:t>
            </a:r>
            <a:r>
              <a:rPr lang="zh-CN" altLang="en-US" sz="2400" b="1" dirty="0">
                <a:solidFill>
                  <a:srgbClr val="3333FF"/>
                </a:solidFill>
                <a:latin typeface="微软雅黑" pitchFamily="34" charset="-122"/>
                <a:ea typeface="微软雅黑" pitchFamily="34" charset="-122"/>
              </a:rPr>
              <a:t>中国</a:t>
            </a:r>
            <a:r>
              <a:rPr lang="zh-CN" altLang="en-US" sz="2400" b="1" dirty="0">
                <a:solidFill>
                  <a:srgbClr val="000000"/>
                </a:solidFill>
                <a:latin typeface="微软雅黑" pitchFamily="34" charset="-122"/>
                <a:ea typeface="微软雅黑" pitchFamily="34" charset="-122"/>
              </a:rPr>
              <a:t>没有自己的重工业，没有自己的军事工业，现在只要谁高兴，谁就可以蹂躏它。”</a:t>
            </a:r>
            <a:endParaRPr lang="en-US" altLang="zh-CN" sz="2400" dirty="0">
              <a:solidFill>
                <a:srgbClr val="000000"/>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2705"/>
                                        </p:tgtEl>
                                        <p:attrNameLst>
                                          <p:attrName>style.visibility</p:attrName>
                                        </p:attrNameLst>
                                      </p:cBhvr>
                                      <p:to>
                                        <p:strVal val="visible"/>
                                      </p:to>
                                    </p:set>
                                    <p:anim calcmode="lin" valueType="num">
                                      <p:cBhvr additive="base">
                                        <p:cTn id="13" dur="500" fill="hold"/>
                                        <p:tgtEl>
                                          <p:spTgt spid="72705"/>
                                        </p:tgtEl>
                                        <p:attrNameLst>
                                          <p:attrName>ppt_x</p:attrName>
                                        </p:attrNameLst>
                                      </p:cBhvr>
                                      <p:tavLst>
                                        <p:tav tm="0">
                                          <p:val>
                                            <p:strVal val="#ppt_x"/>
                                          </p:val>
                                        </p:tav>
                                        <p:tav tm="100000">
                                          <p:val>
                                            <p:strVal val="#ppt_x"/>
                                          </p:val>
                                        </p:tav>
                                      </p:tavLst>
                                    </p:anim>
                                    <p:anim calcmode="lin" valueType="num">
                                      <p:cBhvr additive="base">
                                        <p:cTn id="14" dur="500" fill="hold"/>
                                        <p:tgtEl>
                                          <p:spTgt spid="7270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2705" grpId="0"/>
      <p:bldP spid="4"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97263"/>
            <a:ext cx="3775393" cy="523220"/>
          </a:xfrm>
          <a:prstGeom prst="rect">
            <a:avLst/>
          </a:prstGeom>
        </p:spPr>
        <p:txBody>
          <a:bodyPr wrap="none">
            <a:spAutoFit/>
          </a:bodyPr>
          <a:lstStyle/>
          <a:p>
            <a:r>
              <a:rPr lang="zh-CN" altLang="zh-CN" sz="2800" b="1" dirty="0" smtClean="0">
                <a:latin typeface="微软雅黑" pitchFamily="34" charset="-122"/>
                <a:ea typeface="微软雅黑" pitchFamily="34" charset="-122"/>
              </a:rPr>
              <a:t>社会主义工业化成就：</a:t>
            </a:r>
            <a:endParaRPr lang="zh-CN" altLang="zh-CN" sz="2800" b="1" dirty="0">
              <a:latin typeface="微软雅黑" pitchFamily="34" charset="-122"/>
              <a:ea typeface="微软雅黑" pitchFamily="34" charset="-122"/>
            </a:endParaRPr>
          </a:p>
        </p:txBody>
      </p:sp>
      <p:grpSp>
        <p:nvGrpSpPr>
          <p:cNvPr id="3" name="组合 2"/>
          <p:cNvGrpSpPr>
            <a:grpSpLocks/>
          </p:cNvGrpSpPr>
          <p:nvPr/>
        </p:nvGrpSpPr>
        <p:grpSpPr bwMode="auto">
          <a:xfrm>
            <a:off x="289932" y="802964"/>
            <a:ext cx="4092962" cy="2398713"/>
            <a:chOff x="4711" y="236"/>
            <a:chExt cx="14400" cy="5035"/>
          </a:xfrm>
        </p:grpSpPr>
        <p:pic>
          <p:nvPicPr>
            <p:cNvPr id="4" name="Picture 2" descr="苏联第一个五年计划的重点项目之一——第聂伯河上的大坝"/>
            <p:cNvPicPr>
              <a:picLocks noChangeAspect="1" noChangeArrowheads="1"/>
            </p:cNvPicPr>
            <p:nvPr/>
          </p:nvPicPr>
          <p:blipFill>
            <a:blip r:embed="rId2" cstate="print"/>
            <a:srcRect l="900" r="900" b="1840"/>
            <a:stretch>
              <a:fillRect/>
            </a:stretch>
          </p:blipFill>
          <p:spPr bwMode="auto">
            <a:xfrm>
              <a:off x="4711" y="236"/>
              <a:ext cx="14400" cy="5035"/>
            </a:xfrm>
            <a:prstGeom prst="rect">
              <a:avLst/>
            </a:prstGeom>
            <a:noFill/>
            <a:ln w="9525">
              <a:noFill/>
              <a:miter lim="800000"/>
              <a:headEnd/>
              <a:tailEnd/>
            </a:ln>
          </p:spPr>
        </p:pic>
        <p:sp>
          <p:nvSpPr>
            <p:cNvPr id="5" name="Rectangle 3"/>
            <p:cNvSpPr>
              <a:spLocks noChangeArrowheads="1"/>
            </p:cNvSpPr>
            <p:nvPr/>
          </p:nvSpPr>
          <p:spPr bwMode="auto">
            <a:xfrm>
              <a:off x="4711" y="4401"/>
              <a:ext cx="11797" cy="869"/>
            </a:xfrm>
            <a:prstGeom prst="rect">
              <a:avLst/>
            </a:prstGeom>
            <a:solidFill>
              <a:schemeClr val="tx2"/>
            </a:solidFill>
            <a:ln w="9525">
              <a:noFill/>
              <a:miter lim="800000"/>
              <a:headEnd/>
              <a:tailEnd/>
            </a:ln>
          </p:spPr>
          <p:txBody>
            <a:bodyPr>
              <a:spAutoFit/>
            </a:bodyPr>
            <a:lstStyle/>
            <a:p>
              <a:pPr>
                <a:spcBef>
                  <a:spcPct val="50000"/>
                </a:spcBef>
                <a:buSzPct val="100000"/>
              </a:pPr>
              <a:r>
                <a:rPr lang="zh-CN" altLang="en-US" sz="2100" b="1" dirty="0">
                  <a:latin typeface="Times New Roman" pitchFamily="18" charset="0"/>
                  <a:ea typeface="黑体" pitchFamily="49" charset="-122"/>
                </a:rPr>
                <a:t>苏联一五计划重点项目：</a:t>
              </a:r>
              <a:r>
                <a:rPr lang="zh-CN" altLang="en-US" sz="2100" b="1" dirty="0">
                  <a:latin typeface="Times New Roman" pitchFamily="18" charset="0"/>
                  <a:ea typeface="楷体_GB2312" pitchFamily="49" charset="-122"/>
                </a:rPr>
                <a:t>第聂伯河上的大坝</a:t>
              </a:r>
            </a:p>
          </p:txBody>
        </p:sp>
      </p:grpSp>
      <p:grpSp>
        <p:nvGrpSpPr>
          <p:cNvPr id="7" name="组合 6"/>
          <p:cNvGrpSpPr>
            <a:grpSpLocks/>
          </p:cNvGrpSpPr>
          <p:nvPr/>
        </p:nvGrpSpPr>
        <p:grpSpPr bwMode="auto">
          <a:xfrm>
            <a:off x="4493941" y="490073"/>
            <a:ext cx="4215161" cy="2543175"/>
            <a:chOff x="1688" y="5271"/>
            <a:chExt cx="13805" cy="5340"/>
          </a:xfrm>
        </p:grpSpPr>
        <p:pic>
          <p:nvPicPr>
            <p:cNvPr id="8" name="Picture 2" descr="斯大林格勒拖拉机"/>
            <p:cNvPicPr>
              <a:picLocks noChangeAspect="1" noChangeArrowheads="1"/>
            </p:cNvPicPr>
            <p:nvPr/>
          </p:nvPicPr>
          <p:blipFill>
            <a:blip r:embed="rId3" cstate="print"/>
            <a:srcRect r="1234"/>
            <a:stretch>
              <a:fillRect/>
            </a:stretch>
          </p:blipFill>
          <p:spPr bwMode="auto">
            <a:xfrm>
              <a:off x="1688" y="5271"/>
              <a:ext cx="13805" cy="5339"/>
            </a:xfrm>
            <a:prstGeom prst="rect">
              <a:avLst/>
            </a:prstGeom>
            <a:noFill/>
            <a:ln w="9525">
              <a:noFill/>
              <a:miter lim="800000"/>
              <a:headEnd/>
              <a:tailEnd/>
            </a:ln>
          </p:spPr>
        </p:pic>
        <p:sp>
          <p:nvSpPr>
            <p:cNvPr id="9" name="Rectangle 3"/>
            <p:cNvSpPr>
              <a:spLocks noChangeArrowheads="1"/>
            </p:cNvSpPr>
            <p:nvPr/>
          </p:nvSpPr>
          <p:spPr bwMode="auto">
            <a:xfrm>
              <a:off x="1688" y="9741"/>
              <a:ext cx="5516" cy="870"/>
            </a:xfrm>
            <a:prstGeom prst="rect">
              <a:avLst/>
            </a:prstGeom>
            <a:solidFill>
              <a:schemeClr val="tx2"/>
            </a:solidFill>
            <a:ln w="9525">
              <a:noFill/>
              <a:miter lim="800000"/>
              <a:headEnd/>
              <a:tailEnd/>
            </a:ln>
          </p:spPr>
          <p:txBody>
            <a:bodyPr>
              <a:spAutoFit/>
            </a:bodyPr>
            <a:lstStyle/>
            <a:p>
              <a:pPr>
                <a:spcBef>
                  <a:spcPct val="50000"/>
                </a:spcBef>
                <a:buSzPct val="100000"/>
                <a:buFont typeface="Arial" pitchFamily="34" charset="0"/>
                <a:buNone/>
              </a:pPr>
              <a:r>
                <a:rPr lang="zh-CN" altLang="en-US" sz="2100" b="1" dirty="0">
                  <a:latin typeface="Times New Roman" pitchFamily="18" charset="0"/>
                  <a:ea typeface="楷体_GB2312" pitchFamily="49" charset="-122"/>
                </a:rPr>
                <a:t>斯大林格勒拖拉机厂</a:t>
              </a:r>
            </a:p>
          </p:txBody>
        </p:sp>
      </p:grpSp>
      <p:pic>
        <p:nvPicPr>
          <p:cNvPr id="10" name="Picture 4" descr="http://p1.so.qhmsg.com/bdr/_240_/t015168721195de7ba6.jpg"/>
          <p:cNvPicPr>
            <a:picLocks noChangeAspect="1" noChangeArrowheads="1"/>
          </p:cNvPicPr>
          <p:nvPr/>
        </p:nvPicPr>
        <p:blipFill>
          <a:blip r:embed="rId4" cstate="print"/>
          <a:srcRect/>
          <a:stretch>
            <a:fillRect/>
          </a:stretch>
        </p:blipFill>
        <p:spPr bwMode="auto">
          <a:xfrm>
            <a:off x="205937" y="3568389"/>
            <a:ext cx="2738643" cy="1968927"/>
          </a:xfrm>
          <a:prstGeom prst="rect">
            <a:avLst/>
          </a:prstGeom>
          <a:noFill/>
          <a:ln w="9525">
            <a:noFill/>
            <a:miter lim="800000"/>
            <a:headEnd/>
            <a:tailEnd/>
          </a:ln>
        </p:spPr>
      </p:pic>
      <p:pic>
        <p:nvPicPr>
          <p:cNvPr id="11" name="Picture 2" descr="http://p1.so.qhimgs1.com/bdr/_240_/t013da4c783a7e9cbc1.png"/>
          <p:cNvPicPr>
            <a:picLocks noChangeAspect="1" noChangeArrowheads="1"/>
          </p:cNvPicPr>
          <p:nvPr/>
        </p:nvPicPr>
        <p:blipFill>
          <a:blip r:embed="rId5" cstate="print"/>
          <a:srcRect/>
          <a:stretch>
            <a:fillRect/>
          </a:stretch>
        </p:blipFill>
        <p:spPr bwMode="auto">
          <a:xfrm>
            <a:off x="2960021" y="3400386"/>
            <a:ext cx="3226467" cy="2314614"/>
          </a:xfrm>
          <a:prstGeom prst="rect">
            <a:avLst/>
          </a:prstGeom>
          <a:noFill/>
          <a:ln w="9525">
            <a:noFill/>
            <a:miter lim="800000"/>
            <a:headEnd/>
            <a:tailEnd/>
          </a:ln>
        </p:spPr>
      </p:pic>
      <p:sp>
        <p:nvSpPr>
          <p:cNvPr id="12" name="矩形 11"/>
          <p:cNvSpPr/>
          <p:nvPr/>
        </p:nvSpPr>
        <p:spPr>
          <a:xfrm>
            <a:off x="6222381" y="2852678"/>
            <a:ext cx="2743200" cy="2862322"/>
          </a:xfrm>
          <a:prstGeom prst="rect">
            <a:avLst/>
          </a:prstGeom>
        </p:spPr>
        <p:txBody>
          <a:bodyPr wrap="square">
            <a:spAutoFit/>
          </a:bodyPr>
          <a:lstStyle/>
          <a:p>
            <a:r>
              <a:rPr lang="zh-CN" altLang="zh-CN" b="1" dirty="0" smtClean="0">
                <a:latin typeface="微软雅黑" pitchFamily="34" charset="-122"/>
                <a:ea typeface="微软雅黑" pitchFamily="34" charset="-122"/>
              </a:rPr>
              <a:t>两个五年计划完成之后，苏联由农业国变成工业国，工业生产占世界工业生产的比重，由沙皇时代的</a:t>
            </a:r>
            <a:r>
              <a:rPr lang="en-US" altLang="zh-CN" b="1" dirty="0" smtClean="0">
                <a:latin typeface="微软雅黑" pitchFamily="34" charset="-122"/>
                <a:ea typeface="微软雅黑" pitchFamily="34" charset="-122"/>
              </a:rPr>
              <a:t>2.6</a:t>
            </a:r>
            <a:r>
              <a:rPr lang="zh-CN" altLang="zh-CN" b="1" dirty="0" smtClean="0">
                <a:latin typeface="微软雅黑" pitchFamily="34" charset="-122"/>
                <a:ea typeface="微软雅黑" pitchFamily="34" charset="-122"/>
              </a:rPr>
              <a:t>％上升到</a:t>
            </a:r>
            <a:r>
              <a:rPr lang="en-US" altLang="zh-CN" b="1" dirty="0" smtClean="0">
                <a:latin typeface="微软雅黑" pitchFamily="34" charset="-122"/>
                <a:ea typeface="微软雅黑" pitchFamily="34" charset="-122"/>
              </a:rPr>
              <a:t>1937</a:t>
            </a:r>
            <a:r>
              <a:rPr lang="zh-CN" altLang="zh-CN" b="1" dirty="0" smtClean="0">
                <a:latin typeface="微软雅黑" pitchFamily="34" charset="-122"/>
                <a:ea typeface="微软雅黑" pitchFamily="34" charset="-122"/>
              </a:rPr>
              <a:t>年的</a:t>
            </a:r>
            <a:r>
              <a:rPr lang="en-US" altLang="zh-CN" b="1" dirty="0" smtClean="0">
                <a:latin typeface="微软雅黑" pitchFamily="34" charset="-122"/>
                <a:ea typeface="微软雅黑" pitchFamily="34" charset="-122"/>
              </a:rPr>
              <a:t>13.7</a:t>
            </a:r>
            <a:r>
              <a:rPr lang="zh-CN" altLang="zh-CN" b="1" dirty="0" smtClean="0">
                <a:latin typeface="微软雅黑" pitchFamily="34" charset="-122"/>
                <a:ea typeface="微软雅黑" pitchFamily="34" charset="-122"/>
              </a:rPr>
              <a:t>％。工业总产值超过德、英、法，跃居欧洲第一位，世界第二位，由落后的农业国变成了强大的工业国。 </a:t>
            </a:r>
            <a:endParaRPr lang="zh-CN" altLang="zh-CN" b="1" dirty="0">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ppt_x</p:attrName>
                                        </p:attrNameLst>
                                      </p:cBhvr>
                                      <p:tavLst>
                                        <p:tav tm="0">
                                          <p:val>
                                            <p:strVal val="#ppt_x"/>
                                          </p:val>
                                        </p:tav>
                                        <p:tav tm="100000">
                                          <p:val>
                                            <p:strVal val="#ppt_x"/>
                                          </p:val>
                                        </p:tav>
                                      </p:tavLst>
                                    </p:anim>
                                    <p:anim calcmode="lin" valueType="num">
                                      <p:cBhvr>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1"/>
          <p:cNvSpPr>
            <a:spLocks noChangeArrowheads="1"/>
          </p:cNvSpPr>
          <p:nvPr/>
        </p:nvSpPr>
        <p:spPr bwMode="auto">
          <a:xfrm>
            <a:off x="0" y="-33010"/>
            <a:ext cx="2709396"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800" b="1" i="0" u="none" strike="noStrike" cap="none" normalizeH="0" baseline="0" dirty="0" smtClean="0">
                <a:ln>
                  <a:noFill/>
                </a:ln>
                <a:solidFill>
                  <a:schemeClr val="tx1"/>
                </a:solidFill>
                <a:effectLst/>
                <a:latin typeface="微软雅黑" pitchFamily="34" charset="-122"/>
                <a:ea typeface="微软雅黑" pitchFamily="34" charset="-122"/>
                <a:cs typeface="Times New Roman" pitchFamily="18" charset="0"/>
              </a:rPr>
              <a:t>三、农业集体化</a:t>
            </a:r>
            <a:endParaRPr kumimoji="0" lang="zh-CN" sz="2800" b="0" i="0" u="none" strike="noStrike" cap="none" normalizeH="0" baseline="0" dirty="0" smtClean="0">
              <a:ln>
                <a:noFill/>
              </a:ln>
              <a:solidFill>
                <a:schemeClr val="tx1"/>
              </a:solidFill>
              <a:effectLst/>
              <a:latin typeface="微软雅黑" pitchFamily="34" charset="-122"/>
              <a:ea typeface="微软雅黑" pitchFamily="34" charset="-122"/>
              <a:cs typeface="宋体" pitchFamily="2" charset="-122"/>
            </a:endParaRPr>
          </a:p>
        </p:txBody>
      </p:sp>
      <p:sp>
        <p:nvSpPr>
          <p:cNvPr id="73730" name="Rectangle 2"/>
          <p:cNvSpPr>
            <a:spLocks noChangeArrowheads="1"/>
          </p:cNvSpPr>
          <p:nvPr/>
        </p:nvSpPr>
        <p:spPr bwMode="auto">
          <a:xfrm>
            <a:off x="0" y="591458"/>
            <a:ext cx="1842171"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微软雅黑" pitchFamily="34" charset="-122"/>
                <a:ea typeface="微软雅黑" pitchFamily="34" charset="-122"/>
                <a:cs typeface="Times New Roman" pitchFamily="18" charset="0"/>
              </a:rPr>
              <a:t>1</a:t>
            </a:r>
            <a:r>
              <a:rPr kumimoji="0" lang="zh-CN" altLang="en-US" sz="2800" b="1" i="0" u="none" strike="noStrike" cap="none" normalizeH="0" baseline="0" dirty="0" smtClean="0">
                <a:ln>
                  <a:noFill/>
                </a:ln>
                <a:solidFill>
                  <a:schemeClr val="tx1"/>
                </a:solidFill>
                <a:effectLst/>
                <a:latin typeface="微软雅黑" pitchFamily="34" charset="-122"/>
                <a:ea typeface="微软雅黑" pitchFamily="34" charset="-122"/>
                <a:cs typeface="Times New Roman" pitchFamily="18" charset="0"/>
              </a:rPr>
              <a:t>、背景：</a:t>
            </a:r>
            <a:endParaRPr kumimoji="0" lang="zh-CN" altLang="en-US" sz="2800" b="0" i="0" u="none" strike="noStrike" cap="none" normalizeH="0" baseline="0" dirty="0" smtClean="0">
              <a:ln>
                <a:noFill/>
              </a:ln>
              <a:solidFill>
                <a:schemeClr val="tx1"/>
              </a:solidFill>
              <a:effectLst/>
              <a:latin typeface="微软雅黑" pitchFamily="34" charset="-122"/>
              <a:ea typeface="微软雅黑" pitchFamily="34" charset="-122"/>
              <a:cs typeface="宋体" pitchFamily="2" charset="-122"/>
            </a:endParaRPr>
          </a:p>
        </p:txBody>
      </p:sp>
      <p:sp>
        <p:nvSpPr>
          <p:cNvPr id="4" name="矩形 3"/>
          <p:cNvSpPr/>
          <p:nvPr/>
        </p:nvSpPr>
        <p:spPr>
          <a:xfrm>
            <a:off x="1750740" y="600488"/>
            <a:ext cx="7248293" cy="1384995"/>
          </a:xfrm>
          <a:prstGeom prst="rect">
            <a:avLst/>
          </a:prstGeom>
        </p:spPr>
        <p:txBody>
          <a:bodyPr wrap="square">
            <a:spAutoFit/>
          </a:bodyPr>
          <a:lstStyle/>
          <a:p>
            <a:r>
              <a:rPr lang="en-US" altLang="zh-CN" sz="2800" b="1" dirty="0" smtClean="0">
                <a:latin typeface="微软雅黑" pitchFamily="34" charset="-122"/>
                <a:ea typeface="微软雅黑" pitchFamily="34" charset="-122"/>
              </a:rPr>
              <a:t>1927</a:t>
            </a:r>
            <a:r>
              <a:rPr lang="zh-CN" altLang="zh-CN" sz="2800" b="1" dirty="0" smtClean="0">
                <a:latin typeface="微软雅黑" pitchFamily="34" charset="-122"/>
                <a:ea typeface="微软雅黑" pitchFamily="34" charset="-122"/>
              </a:rPr>
              <a:t>年底至</a:t>
            </a:r>
            <a:r>
              <a:rPr lang="en-US" altLang="zh-CN" sz="2800" b="1" dirty="0" smtClean="0">
                <a:latin typeface="微软雅黑" pitchFamily="34" charset="-122"/>
                <a:ea typeface="微软雅黑" pitchFamily="34" charset="-122"/>
              </a:rPr>
              <a:t>1928</a:t>
            </a:r>
            <a:r>
              <a:rPr lang="zh-CN" altLang="zh-CN" sz="2800" b="1" dirty="0" smtClean="0">
                <a:latin typeface="微软雅黑" pitchFamily="34" charset="-122"/>
                <a:ea typeface="微软雅黑" pitchFamily="34" charset="-122"/>
              </a:rPr>
              <a:t>年初，苏联发生了严重的粮食收购危机。斯大林决心用行政手段加快农业集体化进程，解决粮食问题。 </a:t>
            </a:r>
            <a:endParaRPr lang="zh-CN" altLang="zh-CN" sz="2800" b="1" dirty="0">
              <a:latin typeface="微软雅黑" pitchFamily="34" charset="-122"/>
              <a:ea typeface="微软雅黑" pitchFamily="34" charset="-122"/>
            </a:endParaRPr>
          </a:p>
        </p:txBody>
      </p:sp>
      <p:sp>
        <p:nvSpPr>
          <p:cNvPr id="5" name="矩形 4"/>
          <p:cNvSpPr/>
          <p:nvPr/>
        </p:nvSpPr>
        <p:spPr>
          <a:xfrm>
            <a:off x="0" y="2298680"/>
            <a:ext cx="8943278" cy="3046988"/>
          </a:xfrm>
          <a:prstGeom prst="rect">
            <a:avLst/>
          </a:prstGeom>
        </p:spPr>
        <p:txBody>
          <a:bodyPr wrap="square">
            <a:spAutoFit/>
          </a:bodyPr>
          <a:lstStyle/>
          <a:p>
            <a:r>
              <a:rPr lang="zh-CN" altLang="en-US" sz="2400" b="1" dirty="0" smtClean="0">
                <a:latin typeface="微软雅黑" pitchFamily="34" charset="-122"/>
                <a:ea typeface="微软雅黑" pitchFamily="34" charset="-122"/>
              </a:rPr>
              <a:t>苏联农业集体化：苏联通过合作社把个体的小农经济改造成为社会主义集体经济的过程。</a:t>
            </a:r>
            <a:r>
              <a:rPr lang="en-US" altLang="zh-CN" sz="2400" b="1" dirty="0" smtClean="0">
                <a:latin typeface="微软雅黑" pitchFamily="34" charset="-122"/>
                <a:ea typeface="微软雅黑" pitchFamily="34" charset="-122"/>
              </a:rPr>
              <a:t>1929-1933</a:t>
            </a:r>
            <a:r>
              <a:rPr lang="zh-CN" altLang="en-US" sz="2400" b="1" dirty="0" smtClean="0">
                <a:latin typeface="微软雅黑" pitchFamily="34" charset="-122"/>
                <a:ea typeface="微软雅黑" pitchFamily="34" charset="-122"/>
              </a:rPr>
              <a:t>年前苏联大规模开展了将个体小农私有经济转变为社会主义大集体经济的运动。为适应社会主义工业化发展的要求，</a:t>
            </a:r>
            <a:r>
              <a:rPr lang="en-US" altLang="zh-CN" sz="2400" b="1" dirty="0" smtClean="0">
                <a:latin typeface="微软雅黑" pitchFamily="34" charset="-122"/>
                <a:ea typeface="微软雅黑" pitchFamily="34" charset="-122"/>
              </a:rPr>
              <a:t>1928</a:t>
            </a:r>
            <a:r>
              <a:rPr lang="zh-CN" altLang="en-US" sz="2400" b="1" dirty="0" smtClean="0">
                <a:latin typeface="微软雅黑" pitchFamily="34" charset="-122"/>
                <a:ea typeface="微软雅黑" pitchFamily="34" charset="-122"/>
              </a:rPr>
              <a:t>年</a:t>
            </a:r>
            <a:r>
              <a:rPr lang="en-US" altLang="zh-CN" sz="2400" b="1" dirty="0" smtClean="0">
                <a:latin typeface="微软雅黑" pitchFamily="34" charset="-122"/>
                <a:ea typeface="微软雅黑" pitchFamily="34" charset="-122"/>
              </a:rPr>
              <a:t>11</a:t>
            </a:r>
            <a:r>
              <a:rPr lang="zh-CN" altLang="en-US" sz="2400" b="1" dirty="0" smtClean="0">
                <a:latin typeface="微软雅黑" pitchFamily="34" charset="-122"/>
                <a:ea typeface="微软雅黑" pitchFamily="34" charset="-122"/>
              </a:rPr>
              <a:t>月，联共</a:t>
            </a:r>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布</a:t>
            </a:r>
            <a:r>
              <a:rPr lang="en-US" altLang="zh-CN" sz="2400" b="1" dirty="0" smtClean="0">
                <a:latin typeface="微软雅黑" pitchFamily="34" charset="-122"/>
                <a:ea typeface="微软雅黑" pitchFamily="34" charset="-122"/>
              </a:rPr>
              <a:t>)</a:t>
            </a:r>
            <a:r>
              <a:rPr lang="zh-CN" altLang="en-US" sz="2400" b="1" dirty="0" smtClean="0">
                <a:latin typeface="微软雅黑" pitchFamily="34" charset="-122"/>
                <a:ea typeface="微软雅黑" pitchFamily="34" charset="-122"/>
              </a:rPr>
              <a:t>中央全会决定加快农业集体化步伐。到</a:t>
            </a:r>
            <a:r>
              <a:rPr lang="en-US" altLang="zh-CN" sz="2400" b="1" dirty="0" smtClean="0">
                <a:latin typeface="微软雅黑" pitchFamily="34" charset="-122"/>
                <a:ea typeface="微软雅黑" pitchFamily="34" charset="-122"/>
              </a:rPr>
              <a:t>1937</a:t>
            </a:r>
            <a:r>
              <a:rPr lang="zh-CN" altLang="en-US" sz="2400" b="1" dirty="0" smtClean="0">
                <a:latin typeface="微软雅黑" pitchFamily="34" charset="-122"/>
                <a:ea typeface="微软雅黑" pitchFamily="34" charset="-122"/>
              </a:rPr>
              <a:t>年，超过百分之九十的农户参加了集体农庄。农业集体化消灭了富农阶级，为农业机械化、现代化开辟了道路，但其中出现的强迫命令现象，也造成了不良影响和后果。</a:t>
            </a:r>
            <a:endParaRPr lang="zh-CN" altLang="en-US" sz="2400" b="1" dirty="0">
              <a:latin typeface="微软雅黑" pitchFamily="34" charset="-122"/>
              <a:ea typeface="微软雅黑" pitchFamily="34" charset="-122"/>
            </a:endParaRPr>
          </a:p>
        </p:txBody>
      </p:sp>
      <p:sp>
        <p:nvSpPr>
          <p:cNvPr id="6" name="矩形 5"/>
          <p:cNvSpPr/>
          <p:nvPr/>
        </p:nvSpPr>
        <p:spPr>
          <a:xfrm>
            <a:off x="0" y="1869946"/>
            <a:ext cx="1842171" cy="523220"/>
          </a:xfrm>
          <a:prstGeom prst="rect">
            <a:avLst/>
          </a:prstGeom>
        </p:spPr>
        <p:txBody>
          <a:bodyPr wrap="none">
            <a:spAutoFit/>
          </a:bodyPr>
          <a:lstStyle/>
          <a:p>
            <a:r>
              <a:rPr lang="en-US" altLang="zh-CN" sz="2800" b="1" dirty="0" smtClean="0">
                <a:latin typeface="微软雅黑" pitchFamily="34" charset="-122"/>
                <a:ea typeface="微软雅黑" pitchFamily="34" charset="-122"/>
              </a:rPr>
              <a:t>2</a:t>
            </a:r>
            <a:r>
              <a:rPr lang="zh-CN" altLang="en-US" sz="2800" b="1" dirty="0" smtClean="0">
                <a:latin typeface="微软雅黑" pitchFamily="34" charset="-122"/>
                <a:ea typeface="微软雅黑" pitchFamily="34" charset="-122"/>
              </a:rPr>
              <a:t>、含义：</a:t>
            </a:r>
            <a:endParaRPr lang="en-US" altLang="zh-CN" sz="2800" b="1" dirty="0" smtClean="0">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3729"/>
                                        </p:tgtEl>
                                        <p:attrNameLst>
                                          <p:attrName>style.visibility</p:attrName>
                                        </p:attrNameLst>
                                      </p:cBhvr>
                                      <p:to>
                                        <p:strVal val="visible"/>
                                      </p:to>
                                    </p:set>
                                    <p:anim calcmode="lin" valueType="num">
                                      <p:cBhvr additive="base">
                                        <p:cTn id="7" dur="500" fill="hold"/>
                                        <p:tgtEl>
                                          <p:spTgt spid="73729"/>
                                        </p:tgtEl>
                                        <p:attrNameLst>
                                          <p:attrName>ppt_x</p:attrName>
                                        </p:attrNameLst>
                                      </p:cBhvr>
                                      <p:tavLst>
                                        <p:tav tm="0">
                                          <p:val>
                                            <p:strVal val="#ppt_x"/>
                                          </p:val>
                                        </p:tav>
                                        <p:tav tm="100000">
                                          <p:val>
                                            <p:strVal val="#ppt_x"/>
                                          </p:val>
                                        </p:tav>
                                      </p:tavLst>
                                    </p:anim>
                                    <p:anim calcmode="lin" valueType="num">
                                      <p:cBhvr additive="base">
                                        <p:cTn id="8" dur="500" fill="hold"/>
                                        <p:tgtEl>
                                          <p:spTgt spid="737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3730"/>
                                        </p:tgtEl>
                                        <p:attrNameLst>
                                          <p:attrName>style.visibility</p:attrName>
                                        </p:attrNameLst>
                                      </p:cBhvr>
                                      <p:to>
                                        <p:strVal val="visible"/>
                                      </p:to>
                                    </p:set>
                                    <p:anim calcmode="lin" valueType="num">
                                      <p:cBhvr additive="base">
                                        <p:cTn id="13" dur="500" fill="hold"/>
                                        <p:tgtEl>
                                          <p:spTgt spid="73730"/>
                                        </p:tgtEl>
                                        <p:attrNameLst>
                                          <p:attrName>ppt_x</p:attrName>
                                        </p:attrNameLst>
                                      </p:cBhvr>
                                      <p:tavLst>
                                        <p:tav tm="0">
                                          <p:val>
                                            <p:strVal val="#ppt_x"/>
                                          </p:val>
                                        </p:tav>
                                        <p:tav tm="100000">
                                          <p:val>
                                            <p:strVal val="#ppt_x"/>
                                          </p:val>
                                        </p:tav>
                                      </p:tavLst>
                                    </p:anim>
                                    <p:anim calcmode="lin" valueType="num">
                                      <p:cBhvr additive="base">
                                        <p:cTn id="14" dur="500" fill="hold"/>
                                        <p:tgtEl>
                                          <p:spTgt spid="737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29" grpId="0"/>
      <p:bldP spid="73730" grpId="0"/>
      <p:bldP spid="4" grpId="0"/>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1"/>
          <p:cNvSpPr>
            <a:spLocks noChangeArrowheads="1"/>
          </p:cNvSpPr>
          <p:nvPr/>
        </p:nvSpPr>
        <p:spPr bwMode="auto">
          <a:xfrm>
            <a:off x="0" y="162358"/>
            <a:ext cx="8300670"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2000" i="0" u="none" strike="noStrike" cap="none" normalizeH="0" baseline="0" dirty="0" smtClean="0">
                <a:ln>
                  <a:noFill/>
                </a:ln>
                <a:solidFill>
                  <a:schemeClr val="tx1"/>
                </a:solidFill>
                <a:effectLst/>
                <a:latin typeface="微软雅黑" pitchFamily="34" charset="-122"/>
                <a:ea typeface="微软雅黑" pitchFamily="34" charset="-122"/>
                <a:cs typeface="Times New Roman" pitchFamily="18" charset="0"/>
              </a:rPr>
              <a:t>时间：从</a:t>
            </a:r>
            <a:r>
              <a:rPr kumimoji="0" lang="en-US" altLang="zh-CN" sz="2000" i="0" u="none" strike="noStrike" cap="none" normalizeH="0" baseline="0" dirty="0" smtClean="0">
                <a:ln>
                  <a:noFill/>
                </a:ln>
                <a:solidFill>
                  <a:schemeClr val="tx1"/>
                </a:solidFill>
                <a:effectLst/>
                <a:latin typeface="微软雅黑" pitchFamily="34" charset="-122"/>
                <a:ea typeface="微软雅黑" pitchFamily="34" charset="-122"/>
                <a:cs typeface="Times New Roman" pitchFamily="18" charset="0"/>
              </a:rPr>
              <a:t>20</a:t>
            </a:r>
            <a:r>
              <a:rPr kumimoji="0" lang="zh-CN" altLang="en-US" sz="2000" i="0" u="none" strike="noStrike" cap="none" normalizeH="0" baseline="0" dirty="0" smtClean="0">
                <a:ln>
                  <a:noFill/>
                </a:ln>
                <a:solidFill>
                  <a:schemeClr val="tx1"/>
                </a:solidFill>
                <a:effectLst/>
                <a:latin typeface="微软雅黑" pitchFamily="34" charset="-122"/>
                <a:ea typeface="微软雅黑" pitchFamily="34" charset="-122"/>
                <a:cs typeface="Times New Roman" pitchFamily="18" charset="0"/>
              </a:rPr>
              <a:t>世纪</a:t>
            </a:r>
            <a:r>
              <a:rPr kumimoji="0" lang="en-US" altLang="zh-CN" sz="2000" i="0" u="none" strike="noStrike" cap="none" normalizeH="0" baseline="0" dirty="0" smtClean="0">
                <a:ln>
                  <a:noFill/>
                </a:ln>
                <a:solidFill>
                  <a:schemeClr val="tx1"/>
                </a:solidFill>
                <a:effectLst/>
                <a:latin typeface="微软雅黑" pitchFamily="34" charset="-122"/>
                <a:ea typeface="微软雅黑" pitchFamily="34" charset="-122"/>
                <a:cs typeface="Times New Roman" pitchFamily="18" charset="0"/>
              </a:rPr>
              <a:t>30</a:t>
            </a:r>
            <a:r>
              <a:rPr kumimoji="0" lang="zh-CN" altLang="en-US" sz="2000" i="0" u="none" strike="noStrike" cap="none" normalizeH="0" baseline="0" dirty="0" smtClean="0">
                <a:ln>
                  <a:noFill/>
                </a:ln>
                <a:solidFill>
                  <a:schemeClr val="tx1"/>
                </a:solidFill>
                <a:effectLst/>
                <a:latin typeface="微软雅黑" pitchFamily="34" charset="-122"/>
                <a:ea typeface="微软雅黑" pitchFamily="34" charset="-122"/>
                <a:cs typeface="Times New Roman" pitchFamily="18" charset="0"/>
              </a:rPr>
              <a:t>年代初起，苏联开始进行大规模的农业集体化运动。 </a:t>
            </a:r>
            <a:endParaRPr kumimoji="0" lang="zh-CN" altLang="en-US" sz="2000" i="0" u="none" strike="noStrike" cap="none" normalizeH="0" baseline="0" dirty="0" smtClean="0">
              <a:ln>
                <a:noFill/>
              </a:ln>
              <a:solidFill>
                <a:schemeClr val="tx1"/>
              </a:solidFill>
              <a:effectLst/>
              <a:latin typeface="微软雅黑" pitchFamily="34" charset="-122"/>
              <a:ea typeface="微软雅黑" pitchFamily="34" charset="-122"/>
              <a:cs typeface="宋体" pitchFamily="2" charset="-122"/>
            </a:endParaRPr>
          </a:p>
        </p:txBody>
      </p:sp>
      <p:sp>
        <p:nvSpPr>
          <p:cNvPr id="75778" name="Rectangle 2"/>
          <p:cNvSpPr>
            <a:spLocks noChangeArrowheads="1"/>
          </p:cNvSpPr>
          <p:nvPr/>
        </p:nvSpPr>
        <p:spPr bwMode="auto">
          <a:xfrm>
            <a:off x="0" y="769879"/>
            <a:ext cx="1842171"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微软雅黑" pitchFamily="34" charset="-122"/>
                <a:ea typeface="微软雅黑" pitchFamily="34" charset="-122"/>
                <a:cs typeface="Times New Roman" pitchFamily="18" charset="0"/>
              </a:rPr>
              <a:t>3</a:t>
            </a:r>
            <a:r>
              <a:rPr kumimoji="0" lang="zh-CN" altLang="en-US" sz="2800" b="1" i="0" u="none" strike="noStrike" cap="none" normalizeH="0" baseline="0" dirty="0" smtClean="0">
                <a:ln>
                  <a:noFill/>
                </a:ln>
                <a:solidFill>
                  <a:schemeClr val="tx1"/>
                </a:solidFill>
                <a:effectLst/>
                <a:latin typeface="微软雅黑" pitchFamily="34" charset="-122"/>
                <a:ea typeface="微软雅黑" pitchFamily="34" charset="-122"/>
                <a:cs typeface="Times New Roman" pitchFamily="18" charset="0"/>
              </a:rPr>
              <a:t>、过程：</a:t>
            </a:r>
            <a:endParaRPr kumimoji="0" lang="zh-CN" altLang="en-US" sz="2800" b="0" i="0" u="none" strike="noStrike" cap="none" normalizeH="0" baseline="0" dirty="0" smtClean="0">
              <a:ln>
                <a:noFill/>
              </a:ln>
              <a:solidFill>
                <a:schemeClr val="tx1"/>
              </a:solidFill>
              <a:effectLst/>
              <a:latin typeface="微软雅黑" pitchFamily="34" charset="-122"/>
              <a:ea typeface="微软雅黑" pitchFamily="34" charset="-122"/>
              <a:cs typeface="宋体" pitchFamily="2" charset="-122"/>
            </a:endParaRPr>
          </a:p>
        </p:txBody>
      </p:sp>
      <p:sp>
        <p:nvSpPr>
          <p:cNvPr id="4" name="矩形 3"/>
          <p:cNvSpPr/>
          <p:nvPr/>
        </p:nvSpPr>
        <p:spPr>
          <a:xfrm>
            <a:off x="234176" y="1510204"/>
            <a:ext cx="8229600" cy="1815882"/>
          </a:xfrm>
          <a:prstGeom prst="rect">
            <a:avLst/>
          </a:prstGeom>
        </p:spPr>
        <p:txBody>
          <a:bodyPr wrap="square">
            <a:spAutoFit/>
          </a:bodyPr>
          <a:lstStyle/>
          <a:p>
            <a:r>
              <a:rPr lang="zh-CN" altLang="zh-CN" sz="2800" b="1" dirty="0" smtClean="0">
                <a:latin typeface="微软雅黑" pitchFamily="34" charset="-122"/>
                <a:ea typeface="微软雅黑" pitchFamily="34" charset="-122"/>
              </a:rPr>
              <a:t>苏联终止了新经济政策，开展了消灭富农运动。从多方面支持集体农庄建设，加快组建拖拉机站，为集体农庄提供机械服务，监督集体农庄执行国家的生产计划。 </a:t>
            </a:r>
            <a:endParaRPr lang="zh-CN" altLang="zh-CN" sz="2800" b="1" dirty="0">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5777"/>
                                        </p:tgtEl>
                                        <p:attrNameLst>
                                          <p:attrName>style.visibility</p:attrName>
                                        </p:attrNameLst>
                                      </p:cBhvr>
                                      <p:to>
                                        <p:strVal val="visible"/>
                                      </p:to>
                                    </p:set>
                                    <p:anim calcmode="lin" valueType="num">
                                      <p:cBhvr additive="base">
                                        <p:cTn id="7" dur="500" fill="hold"/>
                                        <p:tgtEl>
                                          <p:spTgt spid="75777"/>
                                        </p:tgtEl>
                                        <p:attrNameLst>
                                          <p:attrName>ppt_x</p:attrName>
                                        </p:attrNameLst>
                                      </p:cBhvr>
                                      <p:tavLst>
                                        <p:tav tm="0">
                                          <p:val>
                                            <p:strVal val="#ppt_x"/>
                                          </p:val>
                                        </p:tav>
                                        <p:tav tm="100000">
                                          <p:val>
                                            <p:strVal val="#ppt_x"/>
                                          </p:val>
                                        </p:tav>
                                      </p:tavLst>
                                    </p:anim>
                                    <p:anim calcmode="lin" valueType="num">
                                      <p:cBhvr additive="base">
                                        <p:cTn id="8" dur="500" fill="hold"/>
                                        <p:tgtEl>
                                          <p:spTgt spid="7577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5778"/>
                                        </p:tgtEl>
                                        <p:attrNameLst>
                                          <p:attrName>style.visibility</p:attrName>
                                        </p:attrNameLst>
                                      </p:cBhvr>
                                      <p:to>
                                        <p:strVal val="visible"/>
                                      </p:to>
                                    </p:set>
                                    <p:anim calcmode="lin" valueType="num">
                                      <p:cBhvr additive="base">
                                        <p:cTn id="13" dur="500" fill="hold"/>
                                        <p:tgtEl>
                                          <p:spTgt spid="75778"/>
                                        </p:tgtEl>
                                        <p:attrNameLst>
                                          <p:attrName>ppt_x</p:attrName>
                                        </p:attrNameLst>
                                      </p:cBhvr>
                                      <p:tavLst>
                                        <p:tav tm="0">
                                          <p:val>
                                            <p:strVal val="#ppt_x"/>
                                          </p:val>
                                        </p:tav>
                                        <p:tav tm="100000">
                                          <p:val>
                                            <p:strVal val="#ppt_x"/>
                                          </p:val>
                                        </p:tav>
                                      </p:tavLst>
                                    </p:anim>
                                    <p:anim calcmode="lin" valueType="num">
                                      <p:cBhvr additive="base">
                                        <p:cTn id="14" dur="500" fill="hold"/>
                                        <p:tgtEl>
                                          <p:spTgt spid="7577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7" grpId="0"/>
      <p:bldP spid="75778"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01083" y="1364117"/>
            <a:ext cx="8842917" cy="2677656"/>
          </a:xfrm>
          <a:prstGeom prst="rect">
            <a:avLst/>
          </a:prstGeom>
        </p:spPr>
        <p:txBody>
          <a:bodyPr wrap="square">
            <a:spAutoFit/>
          </a:bodyPr>
          <a:lstStyle/>
          <a:p>
            <a:r>
              <a:rPr lang="zh-CN" altLang="zh-CN" sz="2800" b="1" dirty="0" smtClean="0">
                <a:latin typeface="微软雅黑" pitchFamily="34" charset="-122"/>
                <a:ea typeface="微软雅黑" pitchFamily="34" charset="-122"/>
              </a:rPr>
              <a:t>斯大林认为，为了实现社会主义工业化，农民必须要作出牺牲。农业集体化就是把农民的土地和其他主要生产资料公有化。在农业集体化的浪潮中，新经济政策被终止，农民被强迫加入集体农庄。农民的住宅、家禽、小家畜等一律公有化。在农业集体化过程中，农民的利益受到严重损害，致使苏联农业生产长期停滞。</a:t>
            </a:r>
            <a:endParaRPr lang="zh-CN" altLang="zh-CN" sz="2800" b="1" dirty="0">
              <a:latin typeface="微软雅黑" pitchFamily="34" charset="-122"/>
              <a:ea typeface="微软雅黑" pitchFamily="34" charset="-122"/>
            </a:endParaRPr>
          </a:p>
        </p:txBody>
      </p:sp>
      <p:sp>
        <p:nvSpPr>
          <p:cNvPr id="3" name="矩形 2"/>
          <p:cNvSpPr/>
          <p:nvPr/>
        </p:nvSpPr>
        <p:spPr>
          <a:xfrm>
            <a:off x="456859" y="598707"/>
            <a:ext cx="1338828" cy="369332"/>
          </a:xfrm>
          <a:prstGeom prst="rect">
            <a:avLst/>
          </a:prstGeom>
        </p:spPr>
        <p:txBody>
          <a:bodyPr wrap="none">
            <a:spAutoFit/>
          </a:bodyPr>
          <a:lstStyle/>
          <a:p>
            <a:r>
              <a:rPr lang="zh-CN" altLang="zh-CN" b="1" dirty="0" smtClean="0">
                <a:latin typeface="微软雅黑" pitchFamily="34" charset="-122"/>
                <a:ea typeface="微软雅黑" pitchFamily="34" charset="-122"/>
              </a:rPr>
              <a:t>相关事实：</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农民加入集体农庄"/>
          <p:cNvPicPr>
            <a:picLocks noChangeAspect="1" noChangeArrowheads="1"/>
          </p:cNvPicPr>
          <p:nvPr/>
        </p:nvPicPr>
        <p:blipFill>
          <a:blip r:embed="rId2" cstate="print"/>
          <a:srcRect t="1645" b="2946"/>
          <a:stretch>
            <a:fillRect/>
          </a:stretch>
        </p:blipFill>
        <p:spPr bwMode="auto">
          <a:xfrm>
            <a:off x="309296" y="189571"/>
            <a:ext cx="3046755" cy="2195500"/>
          </a:xfrm>
          <a:prstGeom prst="rect">
            <a:avLst/>
          </a:prstGeom>
          <a:noFill/>
          <a:ln w="9525">
            <a:noFill/>
            <a:miter lim="800000"/>
            <a:headEnd/>
            <a:tailEnd/>
          </a:ln>
        </p:spPr>
      </p:pic>
      <p:pic>
        <p:nvPicPr>
          <p:cNvPr id="25603" name="Picture 2" descr="集体农庄庄员在田间用餐"/>
          <p:cNvPicPr>
            <a:picLocks noChangeAspect="1" noChangeArrowheads="1"/>
          </p:cNvPicPr>
          <p:nvPr/>
        </p:nvPicPr>
        <p:blipFill>
          <a:blip r:embed="rId3" cstate="print"/>
          <a:srcRect r="1111" b="1434"/>
          <a:stretch>
            <a:fillRect/>
          </a:stretch>
        </p:blipFill>
        <p:spPr bwMode="auto">
          <a:xfrm>
            <a:off x="3358461" y="200722"/>
            <a:ext cx="3333095" cy="2375210"/>
          </a:xfrm>
          <a:prstGeom prst="rect">
            <a:avLst/>
          </a:prstGeom>
          <a:noFill/>
          <a:ln w="9525">
            <a:noFill/>
            <a:miter lim="800000"/>
            <a:headEnd/>
            <a:tailEnd/>
          </a:ln>
        </p:spPr>
      </p:pic>
      <p:sp>
        <p:nvSpPr>
          <p:cNvPr id="25604" name="Rectangle 3"/>
          <p:cNvSpPr>
            <a:spLocks noChangeArrowheads="1"/>
          </p:cNvSpPr>
          <p:nvPr/>
        </p:nvSpPr>
        <p:spPr bwMode="auto">
          <a:xfrm>
            <a:off x="286255" y="2463490"/>
            <a:ext cx="3057247" cy="523220"/>
          </a:xfrm>
          <a:prstGeom prst="rect">
            <a:avLst/>
          </a:prstGeom>
          <a:noFill/>
          <a:ln w="9525">
            <a:noFill/>
            <a:miter lim="800000"/>
            <a:headEnd/>
            <a:tailEnd/>
          </a:ln>
        </p:spPr>
        <p:txBody>
          <a:bodyPr wrap="none">
            <a:spAutoFit/>
          </a:bodyPr>
          <a:lstStyle/>
          <a:p>
            <a:pPr>
              <a:buSzPct val="120000"/>
            </a:pPr>
            <a:r>
              <a:rPr lang="en-US" altLang="en-US" sz="2800" dirty="0">
                <a:latin typeface="Times New Roman" pitchFamily="18" charset="0"/>
                <a:ea typeface="黑体" pitchFamily="49" charset="-122"/>
              </a:rPr>
              <a:t>农民加入集体农庄</a:t>
            </a:r>
          </a:p>
        </p:txBody>
      </p:sp>
      <p:sp>
        <p:nvSpPr>
          <p:cNvPr id="25605" name="Rectangle 3"/>
          <p:cNvSpPr>
            <a:spLocks noChangeArrowheads="1"/>
          </p:cNvSpPr>
          <p:nvPr/>
        </p:nvSpPr>
        <p:spPr bwMode="auto">
          <a:xfrm>
            <a:off x="3591622" y="2676499"/>
            <a:ext cx="4134465" cy="523220"/>
          </a:xfrm>
          <a:prstGeom prst="rect">
            <a:avLst/>
          </a:prstGeom>
          <a:noFill/>
          <a:ln w="9525">
            <a:noFill/>
            <a:miter lim="800000"/>
            <a:headEnd/>
            <a:tailEnd/>
          </a:ln>
        </p:spPr>
        <p:txBody>
          <a:bodyPr wrap="none">
            <a:spAutoFit/>
          </a:bodyPr>
          <a:lstStyle/>
          <a:p>
            <a:pPr>
              <a:buSzPct val="120000"/>
            </a:pPr>
            <a:r>
              <a:rPr lang="en-US" altLang="en-US" sz="2800" dirty="0">
                <a:latin typeface="Times New Roman" pitchFamily="18" charset="0"/>
                <a:ea typeface="黑体" pitchFamily="49" charset="-122"/>
              </a:rPr>
              <a:t>集体农庄庄员在田间用餐</a:t>
            </a:r>
          </a:p>
        </p:txBody>
      </p:sp>
      <p:pic>
        <p:nvPicPr>
          <p:cNvPr id="76802" name="Picture 2" descr="http://i2.w.yun.hjfile.cn/k12tiku/knowledge/fa0d6b3bc38f813c28141bb2cf0c6686.png"/>
          <p:cNvPicPr>
            <a:picLocks noChangeAspect="1" noChangeArrowheads="1"/>
          </p:cNvPicPr>
          <p:nvPr/>
        </p:nvPicPr>
        <p:blipFill>
          <a:blip r:embed="rId4" cstate="print"/>
          <a:srcRect/>
          <a:stretch>
            <a:fillRect/>
          </a:stretch>
        </p:blipFill>
        <p:spPr bwMode="auto">
          <a:xfrm>
            <a:off x="0" y="3030103"/>
            <a:ext cx="3222160" cy="2123696"/>
          </a:xfrm>
          <a:prstGeom prst="rect">
            <a:avLst/>
          </a:prstGeom>
          <a:noFill/>
        </p:spPr>
      </p:pic>
      <p:pic>
        <p:nvPicPr>
          <p:cNvPr id="76804" name="Picture 4" descr="http://i1.sinaimg.cn/history/2014/1104/U8472P1488DT20141104105636.jpg"/>
          <p:cNvPicPr>
            <a:picLocks noChangeAspect="1" noChangeArrowheads="1"/>
          </p:cNvPicPr>
          <p:nvPr/>
        </p:nvPicPr>
        <p:blipFill>
          <a:blip r:embed="rId5" cstate="print"/>
          <a:srcRect/>
          <a:stretch>
            <a:fillRect/>
          </a:stretch>
        </p:blipFill>
        <p:spPr bwMode="auto">
          <a:xfrm>
            <a:off x="3197167" y="3211551"/>
            <a:ext cx="2787708" cy="1758912"/>
          </a:xfrm>
          <a:prstGeom prst="rect">
            <a:avLst/>
          </a:prstGeom>
          <a:noFill/>
        </p:spPr>
      </p:pic>
      <p:pic>
        <p:nvPicPr>
          <p:cNvPr id="76805" name="Picture 5"/>
          <p:cNvPicPr>
            <a:picLocks noChangeAspect="1" noChangeArrowheads="1"/>
          </p:cNvPicPr>
          <p:nvPr/>
        </p:nvPicPr>
        <p:blipFill>
          <a:blip r:embed="rId6" cstate="print"/>
          <a:srcRect/>
          <a:stretch>
            <a:fillRect/>
          </a:stretch>
        </p:blipFill>
        <p:spPr bwMode="auto">
          <a:xfrm>
            <a:off x="6013807" y="3323064"/>
            <a:ext cx="2255054" cy="2023946"/>
          </a:xfrm>
          <a:prstGeom prst="rect">
            <a:avLst/>
          </a:prstGeom>
          <a:noFill/>
          <a:ln w="9525">
            <a:noFill/>
            <a:miter lim="800000"/>
            <a:headEnd/>
            <a:tailEnd/>
          </a:ln>
        </p:spPr>
      </p:pic>
      <p:pic>
        <p:nvPicPr>
          <p:cNvPr id="76807" name="Picture 7" descr="http://img1.cache.netease.com/cnews/2009/8/1/20090801112119fd982.jpg"/>
          <p:cNvPicPr>
            <a:picLocks noChangeAspect="1" noChangeArrowheads="1"/>
          </p:cNvPicPr>
          <p:nvPr/>
        </p:nvPicPr>
        <p:blipFill>
          <a:blip r:embed="rId7" cstate="print"/>
          <a:srcRect/>
          <a:stretch>
            <a:fillRect/>
          </a:stretch>
        </p:blipFill>
        <p:spPr bwMode="auto">
          <a:xfrm>
            <a:off x="6984432" y="936702"/>
            <a:ext cx="2159568" cy="161967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additive="base">
                                        <p:cTn id="7" dur="500" fill="hold"/>
                                        <p:tgtEl>
                                          <p:spTgt spid="25602"/>
                                        </p:tgtEl>
                                        <p:attrNameLst>
                                          <p:attrName>ppt_x</p:attrName>
                                        </p:attrNameLst>
                                      </p:cBhvr>
                                      <p:tavLst>
                                        <p:tav tm="0">
                                          <p:val>
                                            <p:strVal val="#ppt_x"/>
                                          </p:val>
                                        </p:tav>
                                        <p:tav tm="100000">
                                          <p:val>
                                            <p:strVal val="#ppt_x"/>
                                          </p:val>
                                        </p:tav>
                                      </p:tavLst>
                                    </p:anim>
                                    <p:anim calcmode="lin" valueType="num">
                                      <p:cBhvr additive="base">
                                        <p:cTn id="8" dur="500" fill="hold"/>
                                        <p:tgtEl>
                                          <p:spTgt spid="2560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5604"/>
                                        </p:tgtEl>
                                        <p:attrNameLst>
                                          <p:attrName>style.visibility</p:attrName>
                                        </p:attrNameLst>
                                      </p:cBhvr>
                                      <p:to>
                                        <p:strVal val="visible"/>
                                      </p:to>
                                    </p:set>
                                    <p:anim calcmode="lin" valueType="num">
                                      <p:cBhvr additive="base">
                                        <p:cTn id="13" dur="500" fill="hold"/>
                                        <p:tgtEl>
                                          <p:spTgt spid="25604"/>
                                        </p:tgtEl>
                                        <p:attrNameLst>
                                          <p:attrName>ppt_x</p:attrName>
                                        </p:attrNameLst>
                                      </p:cBhvr>
                                      <p:tavLst>
                                        <p:tav tm="0">
                                          <p:val>
                                            <p:strVal val="#ppt_x"/>
                                          </p:val>
                                        </p:tav>
                                        <p:tav tm="100000">
                                          <p:val>
                                            <p:strVal val="#ppt_x"/>
                                          </p:val>
                                        </p:tav>
                                      </p:tavLst>
                                    </p:anim>
                                    <p:anim calcmode="lin" valueType="num">
                                      <p:cBhvr additive="base">
                                        <p:cTn id="14"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5603"/>
                                        </p:tgtEl>
                                        <p:attrNameLst>
                                          <p:attrName>style.visibility</p:attrName>
                                        </p:attrNameLst>
                                      </p:cBhvr>
                                      <p:to>
                                        <p:strVal val="visible"/>
                                      </p:to>
                                    </p:set>
                                    <p:anim calcmode="lin" valueType="num">
                                      <p:cBhvr additive="base">
                                        <p:cTn id="19" dur="500" fill="hold"/>
                                        <p:tgtEl>
                                          <p:spTgt spid="25603"/>
                                        </p:tgtEl>
                                        <p:attrNameLst>
                                          <p:attrName>ppt_x</p:attrName>
                                        </p:attrNameLst>
                                      </p:cBhvr>
                                      <p:tavLst>
                                        <p:tav tm="0">
                                          <p:val>
                                            <p:strVal val="#ppt_x"/>
                                          </p:val>
                                        </p:tav>
                                        <p:tav tm="100000">
                                          <p:val>
                                            <p:strVal val="#ppt_x"/>
                                          </p:val>
                                        </p:tav>
                                      </p:tavLst>
                                    </p:anim>
                                    <p:anim calcmode="lin" valueType="num">
                                      <p:cBhvr additive="base">
                                        <p:cTn id="20" dur="500" fill="hold"/>
                                        <p:tgtEl>
                                          <p:spTgt spid="2560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5605"/>
                                        </p:tgtEl>
                                        <p:attrNameLst>
                                          <p:attrName>style.visibility</p:attrName>
                                        </p:attrNameLst>
                                      </p:cBhvr>
                                      <p:to>
                                        <p:strVal val="visible"/>
                                      </p:to>
                                    </p:set>
                                    <p:anim calcmode="lin" valueType="num">
                                      <p:cBhvr additive="base">
                                        <p:cTn id="25" dur="500" fill="hold"/>
                                        <p:tgtEl>
                                          <p:spTgt spid="25605"/>
                                        </p:tgtEl>
                                        <p:attrNameLst>
                                          <p:attrName>ppt_x</p:attrName>
                                        </p:attrNameLst>
                                      </p:cBhvr>
                                      <p:tavLst>
                                        <p:tav tm="0">
                                          <p:val>
                                            <p:strVal val="#ppt_x"/>
                                          </p:val>
                                        </p:tav>
                                        <p:tav tm="100000">
                                          <p:val>
                                            <p:strVal val="#ppt_x"/>
                                          </p:val>
                                        </p:tav>
                                      </p:tavLst>
                                    </p:anim>
                                    <p:anim calcmode="lin" valueType="num">
                                      <p:cBhvr additive="base">
                                        <p:cTn id="26" dur="500" fill="hold"/>
                                        <p:tgtEl>
                                          <p:spTgt spid="2560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6802"/>
                                        </p:tgtEl>
                                        <p:attrNameLst>
                                          <p:attrName>style.visibility</p:attrName>
                                        </p:attrNameLst>
                                      </p:cBhvr>
                                      <p:to>
                                        <p:strVal val="visible"/>
                                      </p:to>
                                    </p:set>
                                    <p:anim calcmode="lin" valueType="num">
                                      <p:cBhvr additive="base">
                                        <p:cTn id="31" dur="500" fill="hold"/>
                                        <p:tgtEl>
                                          <p:spTgt spid="76802"/>
                                        </p:tgtEl>
                                        <p:attrNameLst>
                                          <p:attrName>ppt_x</p:attrName>
                                        </p:attrNameLst>
                                      </p:cBhvr>
                                      <p:tavLst>
                                        <p:tav tm="0">
                                          <p:val>
                                            <p:strVal val="#ppt_x"/>
                                          </p:val>
                                        </p:tav>
                                        <p:tav tm="100000">
                                          <p:val>
                                            <p:strVal val="#ppt_x"/>
                                          </p:val>
                                        </p:tav>
                                      </p:tavLst>
                                    </p:anim>
                                    <p:anim calcmode="lin" valueType="num">
                                      <p:cBhvr additive="base">
                                        <p:cTn id="32" dur="500" fill="hold"/>
                                        <p:tgtEl>
                                          <p:spTgt spid="7680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6804"/>
                                        </p:tgtEl>
                                        <p:attrNameLst>
                                          <p:attrName>style.visibility</p:attrName>
                                        </p:attrNameLst>
                                      </p:cBhvr>
                                      <p:to>
                                        <p:strVal val="visible"/>
                                      </p:to>
                                    </p:set>
                                    <p:anim calcmode="lin" valueType="num">
                                      <p:cBhvr additive="base">
                                        <p:cTn id="37" dur="500" fill="hold"/>
                                        <p:tgtEl>
                                          <p:spTgt spid="76804"/>
                                        </p:tgtEl>
                                        <p:attrNameLst>
                                          <p:attrName>ppt_x</p:attrName>
                                        </p:attrNameLst>
                                      </p:cBhvr>
                                      <p:tavLst>
                                        <p:tav tm="0">
                                          <p:val>
                                            <p:strVal val="#ppt_x"/>
                                          </p:val>
                                        </p:tav>
                                        <p:tav tm="100000">
                                          <p:val>
                                            <p:strVal val="#ppt_x"/>
                                          </p:val>
                                        </p:tav>
                                      </p:tavLst>
                                    </p:anim>
                                    <p:anim calcmode="lin" valueType="num">
                                      <p:cBhvr additive="base">
                                        <p:cTn id="38" dur="500" fill="hold"/>
                                        <p:tgtEl>
                                          <p:spTgt spid="7680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6805"/>
                                        </p:tgtEl>
                                        <p:attrNameLst>
                                          <p:attrName>style.visibility</p:attrName>
                                        </p:attrNameLst>
                                      </p:cBhvr>
                                      <p:to>
                                        <p:strVal val="visible"/>
                                      </p:to>
                                    </p:set>
                                    <p:anim calcmode="lin" valueType="num">
                                      <p:cBhvr additive="base">
                                        <p:cTn id="43" dur="500" fill="hold"/>
                                        <p:tgtEl>
                                          <p:spTgt spid="76805"/>
                                        </p:tgtEl>
                                        <p:attrNameLst>
                                          <p:attrName>ppt_x</p:attrName>
                                        </p:attrNameLst>
                                      </p:cBhvr>
                                      <p:tavLst>
                                        <p:tav tm="0">
                                          <p:val>
                                            <p:strVal val="#ppt_x"/>
                                          </p:val>
                                        </p:tav>
                                        <p:tav tm="100000">
                                          <p:val>
                                            <p:strVal val="#ppt_x"/>
                                          </p:val>
                                        </p:tav>
                                      </p:tavLst>
                                    </p:anim>
                                    <p:anim calcmode="lin" valueType="num">
                                      <p:cBhvr additive="base">
                                        <p:cTn id="44" dur="500" fill="hold"/>
                                        <p:tgtEl>
                                          <p:spTgt spid="7680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76807"/>
                                        </p:tgtEl>
                                        <p:attrNameLst>
                                          <p:attrName>style.visibility</p:attrName>
                                        </p:attrNameLst>
                                      </p:cBhvr>
                                      <p:to>
                                        <p:strVal val="visible"/>
                                      </p:to>
                                    </p:set>
                                    <p:anim calcmode="lin" valueType="num">
                                      <p:cBhvr additive="base">
                                        <p:cTn id="49" dur="500" fill="hold"/>
                                        <p:tgtEl>
                                          <p:spTgt spid="76807"/>
                                        </p:tgtEl>
                                        <p:attrNameLst>
                                          <p:attrName>ppt_x</p:attrName>
                                        </p:attrNameLst>
                                      </p:cBhvr>
                                      <p:tavLst>
                                        <p:tav tm="0">
                                          <p:val>
                                            <p:strVal val="#ppt_x"/>
                                          </p:val>
                                        </p:tav>
                                        <p:tav tm="100000">
                                          <p:val>
                                            <p:strVal val="#ppt_x"/>
                                          </p:val>
                                        </p:tav>
                                      </p:tavLst>
                                    </p:anim>
                                    <p:anim calcmode="lin" valueType="num">
                                      <p:cBhvr additive="base">
                                        <p:cTn id="50" dur="500" fill="hold"/>
                                        <p:tgtEl>
                                          <p:spTgt spid="768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p:bldP spid="2560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p:nvPr/>
        </p:nvSpPr>
        <p:spPr>
          <a:xfrm>
            <a:off x="1212056" y="1113897"/>
            <a:ext cx="6317457" cy="1983846"/>
          </a:xfrm>
          <a:prstGeom prst="rect">
            <a:avLst/>
          </a:prstGeom>
          <a:noFill/>
          <a:ln w="9525">
            <a:noFill/>
          </a:ln>
        </p:spPr>
        <p:txBody>
          <a:bodyPr/>
          <a:lstStyle/>
          <a:p>
            <a:pPr indent="0">
              <a:spcBef>
                <a:spcPct val="20000"/>
              </a:spcBef>
              <a:buClr>
                <a:schemeClr val="hlink"/>
              </a:buClr>
              <a:buSzPct val="70000"/>
              <a:buFont typeface="Wingdings" panose="05000000000000000000" pitchFamily="2" charset="2"/>
              <a:buNone/>
            </a:pPr>
            <a:r>
              <a:rPr lang="en-US" altLang="zh-CN" sz="2000" b="1" dirty="0">
                <a:solidFill>
                  <a:schemeClr val="tx1"/>
                </a:solidFill>
                <a:latin typeface="楷体" panose="02010609060101010101" pitchFamily="49" charset="-122"/>
                <a:ea typeface="楷体" panose="02010609060101010101" pitchFamily="49" charset="-122"/>
              </a:rPr>
              <a:t>    </a:t>
            </a:r>
            <a:r>
              <a:rPr lang="zh-CN" altLang="en-US" sz="2000" b="1" dirty="0">
                <a:solidFill>
                  <a:schemeClr val="tx1"/>
                </a:solidFill>
                <a:latin typeface="楷体" panose="02010609060101010101" pitchFamily="49" charset="-122"/>
                <a:ea typeface="楷体" panose="02010609060101010101" pitchFamily="49" charset="-122"/>
              </a:rPr>
              <a:t>在莫斯科市政府召开的一次会议上，一位农民代表说：“你们号召我们改进耕作，实现机械化。这样我们就会得到发展，我们的收入将增加，我们将有更多的马、牛和机器，到那时你们会怎样呢</a:t>
            </a:r>
            <a:r>
              <a:rPr lang="en-US" altLang="zh-CN" sz="2000" b="1" dirty="0">
                <a:solidFill>
                  <a:schemeClr val="tx1"/>
                </a:solidFill>
                <a:latin typeface="楷体" panose="02010609060101010101" pitchFamily="49" charset="-122"/>
                <a:ea typeface="楷体" panose="02010609060101010101" pitchFamily="49" charset="-122"/>
              </a:rPr>
              <a:t>?”</a:t>
            </a:r>
          </a:p>
          <a:p>
            <a:pPr indent="0">
              <a:spcBef>
                <a:spcPct val="20000"/>
              </a:spcBef>
              <a:buClr>
                <a:schemeClr val="hlink"/>
              </a:buClr>
              <a:buSzPct val="70000"/>
              <a:buFont typeface="Wingdings" panose="05000000000000000000" pitchFamily="2" charset="2"/>
              <a:buNone/>
            </a:pPr>
            <a:r>
              <a:rPr lang="zh-CN" altLang="en-US" sz="2000" b="1" dirty="0">
                <a:solidFill>
                  <a:schemeClr val="tx1"/>
                </a:solidFill>
                <a:latin typeface="楷体" panose="02010609060101010101" pitchFamily="49" charset="-122"/>
                <a:ea typeface="楷体" panose="02010609060101010101" pitchFamily="49" charset="-122"/>
              </a:rPr>
              <a:t>    得到的回答是：“我们将把你</a:t>
            </a:r>
            <a:r>
              <a:rPr lang="zh-CN" altLang="en-US" sz="2000" b="1" dirty="0">
                <a:solidFill>
                  <a:srgbClr val="FF0000"/>
                </a:solidFill>
                <a:latin typeface="楷体" panose="02010609060101010101" pitchFamily="49" charset="-122"/>
                <a:ea typeface="楷体" panose="02010609060101010101" pitchFamily="49" charset="-122"/>
              </a:rPr>
              <a:t>作为富农加以剥夺</a:t>
            </a:r>
            <a:r>
              <a:rPr lang="zh-CN" altLang="en-US" sz="2000" b="1" dirty="0">
                <a:solidFill>
                  <a:schemeClr val="tx1"/>
                </a:solidFill>
                <a:latin typeface="楷体" panose="02010609060101010101" pitchFamily="49" charset="-122"/>
                <a:ea typeface="楷体" panose="02010609060101010101" pitchFamily="49" charset="-122"/>
              </a:rPr>
              <a:t>。 ”</a:t>
            </a:r>
          </a:p>
          <a:p>
            <a:pPr indent="0" algn="r">
              <a:spcBef>
                <a:spcPct val="20000"/>
              </a:spcBef>
              <a:buClr>
                <a:schemeClr val="hlink"/>
              </a:buClr>
              <a:buSzPct val="70000"/>
              <a:buFont typeface="Wingdings" panose="05000000000000000000" pitchFamily="2" charset="2"/>
              <a:buNone/>
            </a:pPr>
            <a:r>
              <a:rPr lang="en-US" altLang="zh-CN" sz="2000" b="1" dirty="0">
                <a:solidFill>
                  <a:schemeClr val="tx1"/>
                </a:solidFill>
                <a:latin typeface="楷体" panose="02010609060101010101" pitchFamily="49" charset="-122"/>
                <a:ea typeface="楷体" panose="02010609060101010101" pitchFamily="49" charset="-122"/>
              </a:rPr>
              <a:t>——</a:t>
            </a:r>
            <a:r>
              <a:rPr lang="zh-CN" altLang="en-US" sz="2000" b="1" dirty="0">
                <a:solidFill>
                  <a:schemeClr val="tx1"/>
                </a:solidFill>
                <a:latin typeface="楷体" panose="02010609060101010101" pitchFamily="49" charset="-122"/>
                <a:ea typeface="楷体" panose="02010609060101010101" pitchFamily="49" charset="-122"/>
              </a:rPr>
              <a:t>姜长斌</a:t>
            </a:r>
            <a:r>
              <a:rPr lang="en-US" altLang="zh-CN" sz="2000" b="1" dirty="0">
                <a:solidFill>
                  <a:schemeClr val="tx1"/>
                </a:solidFill>
                <a:latin typeface="楷体" panose="02010609060101010101" pitchFamily="49" charset="-122"/>
                <a:ea typeface="楷体" panose="02010609060101010101" pitchFamily="49" charset="-122"/>
              </a:rPr>
              <a:t>《</a:t>
            </a:r>
            <a:r>
              <a:rPr lang="zh-CN" altLang="en-US" sz="2000" b="1" dirty="0">
                <a:solidFill>
                  <a:schemeClr val="tx1"/>
                </a:solidFill>
                <a:latin typeface="楷体" panose="02010609060101010101" pitchFamily="49" charset="-122"/>
                <a:ea typeface="楷体" panose="02010609060101010101" pitchFamily="49" charset="-122"/>
              </a:rPr>
              <a:t>读懂斯大林</a:t>
            </a:r>
            <a:r>
              <a:rPr lang="en-US" altLang="zh-CN" sz="2000" b="1" dirty="0">
                <a:solidFill>
                  <a:schemeClr val="tx1"/>
                </a:solidFill>
                <a:latin typeface="楷体" panose="02010609060101010101" pitchFamily="49" charset="-122"/>
                <a:ea typeface="楷体" panose="02010609060101010101" pitchFamily="49" charset="-122"/>
              </a:rPr>
              <a:t>》</a:t>
            </a:r>
          </a:p>
          <a:p>
            <a:pPr marL="342900" indent="-342900">
              <a:spcBef>
                <a:spcPct val="20000"/>
              </a:spcBef>
              <a:buClr>
                <a:schemeClr val="hlink"/>
              </a:buClr>
              <a:buSzPct val="70000"/>
              <a:buFont typeface="Wingdings" panose="05000000000000000000" pitchFamily="2" charset="2"/>
              <a:buNone/>
            </a:pPr>
            <a:endParaRPr lang="en-US" altLang="zh-CN" sz="2000" b="1" dirty="0">
              <a:solidFill>
                <a:schemeClr val="tx1"/>
              </a:solidFill>
              <a:latin typeface="楷体" panose="02010609060101010101" pitchFamily="49" charset="-122"/>
              <a:ea typeface="楷体" panose="02010609060101010101" pitchFamily="49" charset="-122"/>
            </a:endParaRPr>
          </a:p>
        </p:txBody>
      </p:sp>
      <p:sp>
        <p:nvSpPr>
          <p:cNvPr id="28676" name="Text Box 4"/>
          <p:cNvSpPr txBox="1"/>
          <p:nvPr>
            <p:custDataLst>
              <p:tags r:id="rId2"/>
            </p:custDataLst>
          </p:nvPr>
        </p:nvSpPr>
        <p:spPr>
          <a:xfrm>
            <a:off x="1122992" y="3405512"/>
            <a:ext cx="6317853" cy="2091690"/>
          </a:xfrm>
          <a:prstGeom prst="rect">
            <a:avLst/>
          </a:prstGeom>
          <a:noFill/>
          <a:ln w="9525">
            <a:noFill/>
          </a:ln>
        </p:spPr>
        <p:txBody>
          <a:bodyPr wrap="square">
            <a:spAutoFit/>
          </a:bodyPr>
          <a:lstStyle/>
          <a:p>
            <a:r>
              <a:rPr lang="zh-CN" altLang="en-US" sz="3000" b="1" dirty="0">
                <a:solidFill>
                  <a:schemeClr val="tx1"/>
                </a:solidFill>
                <a:latin typeface="楷体" panose="02010609060101010101" pitchFamily="49" charset="-122"/>
                <a:ea typeface="楷体" panose="02010609060101010101" pitchFamily="49" charset="-122"/>
              </a:rPr>
              <a:t>   </a:t>
            </a:r>
            <a:r>
              <a:rPr lang="zh-CN" altLang="en-US" sz="2000" b="1" dirty="0">
                <a:solidFill>
                  <a:schemeClr val="tx1"/>
                </a:solidFill>
                <a:latin typeface="楷体" panose="02010609060101010101" pitchFamily="49" charset="-122"/>
                <a:ea typeface="楷体" panose="02010609060101010101" pitchFamily="49" charset="-122"/>
              </a:rPr>
              <a:t>实现农业集体化以后</a:t>
            </a:r>
            <a:r>
              <a:rPr lang="en-US" altLang="zh-CN" sz="2000" b="1" dirty="0">
                <a:solidFill>
                  <a:schemeClr val="tx1"/>
                </a:solidFill>
                <a:latin typeface="楷体" panose="02010609060101010101" pitchFamily="49" charset="-122"/>
                <a:ea typeface="楷体" panose="02010609060101010101" pitchFamily="49" charset="-122"/>
              </a:rPr>
              <a:t>,</a:t>
            </a:r>
            <a:r>
              <a:rPr lang="zh-CN" altLang="en-US" sz="2000" b="1" dirty="0">
                <a:solidFill>
                  <a:schemeClr val="tx1"/>
                </a:solidFill>
                <a:latin typeface="楷体" panose="02010609060101010101" pitchFamily="49" charset="-122"/>
                <a:ea typeface="楷体" panose="02010609060101010101" pitchFamily="49" charset="-122"/>
              </a:rPr>
              <a:t>苏联政府采取</a:t>
            </a:r>
            <a:r>
              <a:rPr lang="zh-CN" altLang="en-US" sz="2000" b="1" dirty="0">
                <a:solidFill>
                  <a:srgbClr val="FF0000"/>
                </a:solidFill>
                <a:latin typeface="楷体" panose="02010609060101010101" pitchFamily="49" charset="-122"/>
                <a:ea typeface="楷体" panose="02010609060101010101" pitchFamily="49" charset="-122"/>
              </a:rPr>
              <a:t>提高工业品价降低农产品价格的办法，要农民为工业化提供资金</a:t>
            </a:r>
            <a:r>
              <a:rPr lang="en-US" altLang="zh-CN" sz="2000" b="1" dirty="0">
                <a:solidFill>
                  <a:schemeClr val="tx1"/>
                </a:solidFill>
                <a:latin typeface="楷体" panose="02010609060101010101" pitchFamily="49" charset="-122"/>
                <a:ea typeface="楷体" panose="02010609060101010101" pitchFamily="49" charset="-122"/>
              </a:rPr>
              <a:t>……</a:t>
            </a:r>
          </a:p>
          <a:p>
            <a:r>
              <a:rPr lang="en-US" altLang="zh-CN" sz="2000" b="1" dirty="0">
                <a:solidFill>
                  <a:schemeClr val="tx1"/>
                </a:solidFill>
                <a:latin typeface="楷体" panose="02010609060101010101" pitchFamily="49" charset="-122"/>
                <a:ea typeface="楷体" panose="02010609060101010101" pitchFamily="49" charset="-122"/>
              </a:rPr>
              <a:t>    </a:t>
            </a:r>
            <a:r>
              <a:rPr lang="zh-CN" altLang="en-US" sz="2000" b="1" dirty="0">
                <a:solidFill>
                  <a:schemeClr val="tx1"/>
                </a:solidFill>
                <a:latin typeface="楷体" panose="02010609060101010101" pitchFamily="49" charset="-122"/>
                <a:ea typeface="楷体" panose="02010609060101010101" pitchFamily="49" charset="-122"/>
              </a:rPr>
              <a:t>据统计</a:t>
            </a:r>
            <a:r>
              <a:rPr lang="en-US" altLang="zh-CN" sz="2000" b="1" dirty="0">
                <a:solidFill>
                  <a:schemeClr val="tx1"/>
                </a:solidFill>
                <a:latin typeface="楷体" panose="02010609060101010101" pitchFamily="49" charset="-122"/>
                <a:ea typeface="楷体" panose="02010609060101010101" pitchFamily="49" charset="-122"/>
              </a:rPr>
              <a:t>……</a:t>
            </a:r>
            <a:r>
              <a:rPr lang="zh-CN" altLang="en-US" sz="2000" b="1" dirty="0">
                <a:solidFill>
                  <a:schemeClr val="tx1"/>
                </a:solidFill>
                <a:latin typeface="楷体" panose="02010609060101010101" pitchFamily="49" charset="-122"/>
                <a:ea typeface="楷体" panose="02010609060101010101" pitchFamily="49" charset="-122"/>
              </a:rPr>
              <a:t>从农民手中拿走的粮食，约占其收获量的</a:t>
            </a:r>
            <a:r>
              <a:rPr lang="en-US" altLang="zh-CN" sz="2000" b="1" dirty="0">
                <a:solidFill>
                  <a:schemeClr val="tx1"/>
                </a:solidFill>
                <a:latin typeface="楷体" panose="02010609060101010101" pitchFamily="49" charset="-122"/>
                <a:ea typeface="楷体" panose="02010609060101010101" pitchFamily="49" charset="-122"/>
              </a:rPr>
              <a:t>40%</a:t>
            </a:r>
            <a:r>
              <a:rPr lang="zh-CN" altLang="en-US" sz="2000" b="1" dirty="0">
                <a:solidFill>
                  <a:schemeClr val="tx1"/>
                </a:solidFill>
                <a:latin typeface="楷体" panose="02010609060101010101" pitchFamily="49" charset="-122"/>
                <a:ea typeface="楷体" panose="02010609060101010101" pitchFamily="49" charset="-122"/>
              </a:rPr>
              <a:t>，而粮食收购价远低于生产成本。</a:t>
            </a:r>
            <a:r>
              <a:rPr lang="en-US" altLang="zh-CN" sz="2000" b="1" dirty="0">
                <a:solidFill>
                  <a:schemeClr val="tx1"/>
                </a:solidFill>
                <a:latin typeface="楷体" panose="02010609060101010101" pitchFamily="49" charset="-122"/>
                <a:ea typeface="楷体" panose="02010609060101010101" pitchFamily="49" charset="-122"/>
              </a:rPr>
              <a:t>……</a:t>
            </a:r>
            <a:r>
              <a:rPr lang="zh-CN" altLang="en-US" sz="2000" b="1" dirty="0">
                <a:solidFill>
                  <a:schemeClr val="tx1"/>
                </a:solidFill>
                <a:latin typeface="楷体" panose="02010609060101010101" pitchFamily="49" charset="-122"/>
                <a:ea typeface="楷体" panose="02010609060101010101" pitchFamily="49" charset="-122"/>
              </a:rPr>
              <a:t>一五计划期间，通过这些办法从农民手中得到的资金，在工业化资金中约占</a:t>
            </a:r>
            <a:r>
              <a:rPr lang="en-US" altLang="zh-CN" sz="2000" b="1" dirty="0">
                <a:solidFill>
                  <a:schemeClr val="tx1"/>
                </a:solidFill>
                <a:latin typeface="楷体" panose="02010609060101010101" pitchFamily="49" charset="-122"/>
                <a:ea typeface="楷体" panose="02010609060101010101" pitchFamily="49" charset="-122"/>
              </a:rPr>
              <a:t>1/3</a:t>
            </a:r>
          </a:p>
        </p:txBody>
      </p:sp>
      <p:sp>
        <p:nvSpPr>
          <p:cNvPr id="2" name="文本框 1"/>
          <p:cNvSpPr txBox="1"/>
          <p:nvPr/>
        </p:nvSpPr>
        <p:spPr>
          <a:xfrm>
            <a:off x="8040469" y="591015"/>
            <a:ext cx="646331" cy="4114335"/>
          </a:xfrm>
          <a:prstGeom prst="rect">
            <a:avLst/>
          </a:prstGeom>
          <a:solidFill>
            <a:srgbClr val="FFFF00"/>
          </a:solidFill>
        </p:spPr>
        <p:txBody>
          <a:bodyPr vert="eaVert" wrap="square" rtlCol="0">
            <a:spAutoFit/>
          </a:bodyPr>
          <a:lstStyle/>
          <a:p>
            <a:r>
              <a:rPr lang="zh-CN" altLang="en-US" sz="3000" b="1" dirty="0">
                <a:solidFill>
                  <a:srgbClr val="FF0000"/>
                </a:solidFill>
                <a:latin typeface="微软雅黑" panose="020B0503020204020204" charset="-122"/>
                <a:ea typeface="微软雅黑" panose="020B0503020204020204" charset="-122"/>
              </a:rPr>
              <a:t>农民还有积极性吗？</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blinds(horizontal)">
                                      <p:cBhvr>
                                        <p:cTn id="7" dur="500"/>
                                        <p:tgtEl>
                                          <p:spTgt spid="2867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676"/>
                                        </p:tgtEl>
                                        <p:attrNameLst>
                                          <p:attrName>style.visibility</p:attrName>
                                        </p:attrNameLst>
                                      </p:cBhvr>
                                      <p:to>
                                        <p:strVal val="visible"/>
                                      </p:to>
                                    </p:set>
                                    <p:animEffect transition="in" filter="blinds(horizontal)">
                                      <p:cBhvr>
                                        <p:cTn id="12" dur="500"/>
                                        <p:tgtEl>
                                          <p:spTgt spid="28676"/>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up)">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676" grpId="0"/>
      <p:bldP spid="2"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3" name="文本框 14342"/>
          <p:cNvSpPr txBox="1">
            <a:spLocks noChangeArrowheads="1"/>
          </p:cNvSpPr>
          <p:nvPr/>
        </p:nvSpPr>
        <p:spPr bwMode="auto">
          <a:xfrm>
            <a:off x="0" y="564066"/>
            <a:ext cx="8959850" cy="830997"/>
          </a:xfrm>
          <a:prstGeom prst="rect">
            <a:avLst/>
          </a:prstGeom>
          <a:noFill/>
          <a:ln w="9525">
            <a:noFill/>
            <a:miter lim="800000"/>
            <a:headEnd/>
            <a:tailEnd/>
          </a:ln>
        </p:spPr>
        <p:txBody>
          <a:bodyPr>
            <a:spAutoFit/>
          </a:bodyPr>
          <a:lstStyle/>
          <a:p>
            <a:pPr>
              <a:spcBef>
                <a:spcPts val="1200"/>
              </a:spcBef>
            </a:pPr>
            <a:r>
              <a:rPr lang="zh-CN" altLang="en-US" sz="2400" b="1" dirty="0">
                <a:latin typeface="华文中宋" pitchFamily="2" charset="-122"/>
                <a:ea typeface="华文中宋" pitchFamily="2" charset="-122"/>
              </a:rPr>
              <a:t>积极</a:t>
            </a:r>
            <a:r>
              <a:rPr lang="en-US" altLang="zh-CN" sz="2400" b="1" dirty="0">
                <a:latin typeface="华文中宋" pitchFamily="2" charset="-122"/>
                <a:ea typeface="华文中宋" pitchFamily="2" charset="-122"/>
              </a:rPr>
              <a:t>—</a:t>
            </a:r>
            <a:r>
              <a:rPr lang="zh-CN" altLang="en-US" sz="2400" b="1" dirty="0">
                <a:latin typeface="华文中宋" pitchFamily="2" charset="-122"/>
                <a:ea typeface="华文中宋" pitchFamily="2" charset="-122"/>
              </a:rPr>
              <a:t>完成了农业生产资料私有制向社会主义公有制转变，为工业化积累了资</a:t>
            </a:r>
            <a:r>
              <a:rPr lang="zh-CN" altLang="en-US" sz="2400" b="1" dirty="0" smtClean="0">
                <a:latin typeface="华文中宋" pitchFamily="2" charset="-122"/>
                <a:ea typeface="华文中宋" pitchFamily="2" charset="-122"/>
              </a:rPr>
              <a:t>金</a:t>
            </a:r>
            <a:endParaRPr lang="zh-CN" altLang="en-US" sz="2400" b="1" dirty="0">
              <a:latin typeface="华文中宋" pitchFamily="2" charset="-122"/>
              <a:ea typeface="华文中宋" pitchFamily="2" charset="-122"/>
            </a:endParaRPr>
          </a:p>
        </p:txBody>
      </p:sp>
      <p:pic>
        <p:nvPicPr>
          <p:cNvPr id="34821" name="图片 34820" descr="W020071130490353922759[1]"/>
          <p:cNvPicPr>
            <a:picLocks noChangeAspect="1" noChangeArrowheads="1"/>
          </p:cNvPicPr>
          <p:nvPr/>
        </p:nvPicPr>
        <p:blipFill>
          <a:blip r:embed="rId2" cstate="print"/>
          <a:srcRect l="9216" t="34778" r="38432" b="46881"/>
          <a:stretch>
            <a:fillRect/>
          </a:stretch>
        </p:blipFill>
        <p:spPr bwMode="auto">
          <a:xfrm>
            <a:off x="0" y="1449659"/>
            <a:ext cx="4293220" cy="1722863"/>
          </a:xfrm>
          <a:prstGeom prst="rect">
            <a:avLst/>
          </a:prstGeom>
          <a:noFill/>
          <a:ln w="9525">
            <a:noFill/>
            <a:miter lim="800000"/>
            <a:headEnd/>
            <a:tailEnd/>
          </a:ln>
        </p:spPr>
      </p:pic>
      <p:sp>
        <p:nvSpPr>
          <p:cNvPr id="7" name="Rectangle 1"/>
          <p:cNvSpPr>
            <a:spLocks noChangeArrowheads="1"/>
          </p:cNvSpPr>
          <p:nvPr/>
        </p:nvSpPr>
        <p:spPr bwMode="auto">
          <a:xfrm>
            <a:off x="0" y="-33010"/>
            <a:ext cx="1806905"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4</a:t>
            </a:r>
            <a:r>
              <a:rPr kumimoji="0" lang="zh-CN" altLang="en-US" sz="28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、影响：</a:t>
            </a:r>
            <a:endParaRPr kumimoji="0" lang="zh-CN" altLang="en-US"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8" name="矩形 7"/>
          <p:cNvSpPr/>
          <p:nvPr/>
        </p:nvSpPr>
        <p:spPr>
          <a:xfrm>
            <a:off x="156116" y="3406676"/>
            <a:ext cx="8753707" cy="2308324"/>
          </a:xfrm>
          <a:prstGeom prst="rect">
            <a:avLst/>
          </a:prstGeom>
        </p:spPr>
        <p:txBody>
          <a:bodyPr wrap="square">
            <a:spAutoFit/>
          </a:bodyPr>
          <a:lstStyle/>
          <a:p>
            <a:r>
              <a:rPr lang="zh-CN" altLang="en-US" dirty="0" smtClean="0"/>
              <a:t>农业集体化政策引起了很多农民的不满，他们在入社前屠杀和出售牲畜，到了</a:t>
            </a:r>
            <a:r>
              <a:rPr lang="en-US" altLang="zh-CN" dirty="0" smtClean="0"/>
              <a:t>1933</a:t>
            </a:r>
            <a:r>
              <a:rPr lang="zh-CN" altLang="en-US" dirty="0" smtClean="0"/>
              <a:t>年，苏联的牲畜总量将近损失了</a:t>
            </a:r>
            <a:r>
              <a:rPr lang="en-US" altLang="zh-CN" dirty="0" smtClean="0"/>
              <a:t>50%</a:t>
            </a:r>
            <a:r>
              <a:rPr lang="zh-CN" altLang="en-US" dirty="0" smtClean="0"/>
              <a:t>。部分农民在绝望中毁坏工具、焚烧谷物，还时常参与纵火、暗杀等破坏活动。全盘集体化也没有给农业生产效率带来明显提高，</a:t>
            </a:r>
            <a:r>
              <a:rPr lang="en-US" altLang="zh-CN" dirty="0" smtClean="0"/>
              <a:t>1932</a:t>
            </a:r>
            <a:r>
              <a:rPr lang="zh-CN" altLang="en-US" dirty="0" smtClean="0"/>
              <a:t>年</a:t>
            </a:r>
            <a:r>
              <a:rPr lang="en-US" altLang="zh-CN" dirty="0" smtClean="0"/>
              <a:t>-1934</a:t>
            </a:r>
            <a:r>
              <a:rPr lang="zh-CN" altLang="en-US" dirty="0" smtClean="0"/>
              <a:t>年之间，苏联出现了严重的饥荒，农业总产值下降了</a:t>
            </a:r>
            <a:r>
              <a:rPr lang="en-US" altLang="zh-CN" dirty="0" smtClean="0"/>
              <a:t>23%</a:t>
            </a:r>
            <a:r>
              <a:rPr lang="zh-CN" altLang="en-US" dirty="0" smtClean="0"/>
              <a:t>。而且在</a:t>
            </a:r>
            <a:r>
              <a:rPr lang="en-US" altLang="zh-CN" dirty="0" smtClean="0"/>
              <a:t>1936</a:t>
            </a:r>
            <a:r>
              <a:rPr lang="zh-CN" altLang="en-US" dirty="0" smtClean="0"/>
              <a:t>年</a:t>
            </a:r>
            <a:r>
              <a:rPr lang="en-US" altLang="zh-CN" dirty="0" smtClean="0"/>
              <a:t>-1940</a:t>
            </a:r>
            <a:r>
              <a:rPr lang="zh-CN" altLang="en-US" dirty="0" smtClean="0"/>
              <a:t>年集体化完成后，农业总产值也只是维持在</a:t>
            </a:r>
            <a:r>
              <a:rPr lang="en-US" altLang="zh-CN" dirty="0" smtClean="0"/>
              <a:t>1924</a:t>
            </a:r>
            <a:r>
              <a:rPr lang="zh-CN" altLang="en-US" dirty="0" smtClean="0"/>
              <a:t>年</a:t>
            </a:r>
            <a:r>
              <a:rPr lang="en-US" altLang="zh-CN" dirty="0" smtClean="0"/>
              <a:t>-1928</a:t>
            </a:r>
            <a:r>
              <a:rPr lang="zh-CN" altLang="en-US" dirty="0" smtClean="0"/>
              <a:t>年的水平。苏联</a:t>
            </a:r>
            <a:r>
              <a:rPr lang="en-US" altLang="zh-CN" dirty="0" smtClean="0"/>
              <a:t>1928</a:t>
            </a:r>
            <a:r>
              <a:rPr lang="zh-CN" altLang="en-US" dirty="0" smtClean="0"/>
              <a:t>年</a:t>
            </a:r>
            <a:r>
              <a:rPr lang="en-US" altLang="zh-CN" dirty="0" smtClean="0"/>
              <a:t>-1934</a:t>
            </a:r>
            <a:r>
              <a:rPr lang="zh-CN" altLang="en-US" dirty="0" smtClean="0"/>
              <a:t>年间农业集体化过程中，谷物的总产量下降了</a:t>
            </a:r>
            <a:r>
              <a:rPr lang="en-US" altLang="zh-CN" dirty="0" smtClean="0"/>
              <a:t>7.8%</a:t>
            </a:r>
            <a:r>
              <a:rPr lang="zh-CN" altLang="en-US" dirty="0" smtClean="0"/>
              <a:t>，而同期的国家收购量却增加了乌克兰大饥荒中的受害儿童</a:t>
            </a:r>
            <a:r>
              <a:rPr lang="en-US" altLang="zh-CN" dirty="0" smtClean="0"/>
              <a:t>150%</a:t>
            </a:r>
            <a:r>
              <a:rPr lang="zh-CN" altLang="en-US" dirty="0" smtClean="0"/>
              <a:t>，这直接导致了波及乌克兰、北高加索、伏尔加地区、哈萨克斯坦、西伯利亚等地的严重的饥荒。</a:t>
            </a:r>
            <a:endParaRPr lang="zh-CN" altLang="en-US" dirty="0"/>
          </a:p>
        </p:txBody>
      </p:sp>
      <p:pic>
        <p:nvPicPr>
          <p:cNvPr id="80898" name="Picture 2"/>
          <p:cNvPicPr>
            <a:picLocks noChangeAspect="1" noChangeArrowheads="1"/>
          </p:cNvPicPr>
          <p:nvPr/>
        </p:nvPicPr>
        <p:blipFill>
          <a:blip r:embed="rId3" cstate="print"/>
          <a:srcRect/>
          <a:stretch>
            <a:fillRect/>
          </a:stretch>
        </p:blipFill>
        <p:spPr bwMode="auto">
          <a:xfrm>
            <a:off x="4481211" y="1204331"/>
            <a:ext cx="1808077" cy="2029522"/>
          </a:xfrm>
          <a:prstGeom prst="rect">
            <a:avLst/>
          </a:prstGeom>
          <a:noFill/>
          <a:ln w="9525">
            <a:noFill/>
            <a:miter lim="800000"/>
            <a:headEnd/>
            <a:tailEnd/>
          </a:ln>
        </p:spPr>
      </p:pic>
      <p:sp>
        <p:nvSpPr>
          <p:cNvPr id="10" name="矩形 9"/>
          <p:cNvSpPr/>
          <p:nvPr/>
        </p:nvSpPr>
        <p:spPr>
          <a:xfrm>
            <a:off x="6456554" y="1296550"/>
            <a:ext cx="2486723" cy="1938992"/>
          </a:xfrm>
          <a:prstGeom prst="rect">
            <a:avLst/>
          </a:prstGeom>
        </p:spPr>
        <p:txBody>
          <a:bodyPr wrap="square">
            <a:spAutoFit/>
          </a:bodyPr>
          <a:lstStyle/>
          <a:p>
            <a:r>
              <a:rPr lang="zh-CN" altLang="zh-CN" sz="2400" b="1" dirty="0" smtClean="0">
                <a:latin typeface="微软雅黑" pitchFamily="34" charset="-122"/>
                <a:ea typeface="微软雅黑" pitchFamily="34" charset="-122"/>
              </a:rPr>
              <a:t>在农业集体化的过程中，农民的利益受到严重损害，致使苏联农业生产长期停滞 </a:t>
            </a:r>
            <a:endParaRPr lang="zh-CN" altLang="en-US" sz="2400" b="1" dirty="0">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343"/>
                                        </p:tgtEl>
                                        <p:attrNameLst>
                                          <p:attrName>style.visibility</p:attrName>
                                        </p:attrNameLst>
                                      </p:cBhvr>
                                      <p:to>
                                        <p:strVal val="visible"/>
                                      </p:to>
                                    </p:set>
                                    <p:anim calcmode="lin" valueType="num">
                                      <p:cBhvr additive="base">
                                        <p:cTn id="13" dur="500" fill="hold"/>
                                        <p:tgtEl>
                                          <p:spTgt spid="14343"/>
                                        </p:tgtEl>
                                        <p:attrNameLst>
                                          <p:attrName>ppt_x</p:attrName>
                                        </p:attrNameLst>
                                      </p:cBhvr>
                                      <p:tavLst>
                                        <p:tav tm="0">
                                          <p:val>
                                            <p:strVal val="#ppt_x"/>
                                          </p:val>
                                        </p:tav>
                                        <p:tav tm="100000">
                                          <p:val>
                                            <p:strVal val="#ppt_x"/>
                                          </p:val>
                                        </p:tav>
                                      </p:tavLst>
                                    </p:anim>
                                    <p:anim calcmode="lin" valueType="num">
                                      <p:cBhvr additive="base">
                                        <p:cTn id="14" dur="500" fill="hold"/>
                                        <p:tgtEl>
                                          <p:spTgt spid="1434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4821"/>
                                        </p:tgtEl>
                                        <p:attrNameLst>
                                          <p:attrName>style.visibility</p:attrName>
                                        </p:attrNameLst>
                                      </p:cBhvr>
                                      <p:to>
                                        <p:strVal val="visible"/>
                                      </p:to>
                                    </p:set>
                                    <p:anim calcmode="lin" valueType="num">
                                      <p:cBhvr additive="base">
                                        <p:cTn id="19" dur="500" fill="hold"/>
                                        <p:tgtEl>
                                          <p:spTgt spid="34821"/>
                                        </p:tgtEl>
                                        <p:attrNameLst>
                                          <p:attrName>ppt_x</p:attrName>
                                        </p:attrNameLst>
                                      </p:cBhvr>
                                      <p:tavLst>
                                        <p:tav tm="0">
                                          <p:val>
                                            <p:strVal val="#ppt_x"/>
                                          </p:val>
                                        </p:tav>
                                        <p:tav tm="100000">
                                          <p:val>
                                            <p:strVal val="#ppt_x"/>
                                          </p:val>
                                        </p:tav>
                                      </p:tavLst>
                                    </p:anim>
                                    <p:anim calcmode="lin" valueType="num">
                                      <p:cBhvr additive="base">
                                        <p:cTn id="20" dur="500" fill="hold"/>
                                        <p:tgtEl>
                                          <p:spTgt spid="3482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0898"/>
                                        </p:tgtEl>
                                        <p:attrNameLst>
                                          <p:attrName>style.visibility</p:attrName>
                                        </p:attrNameLst>
                                      </p:cBhvr>
                                      <p:to>
                                        <p:strVal val="visible"/>
                                      </p:to>
                                    </p:set>
                                    <p:anim calcmode="lin" valueType="num">
                                      <p:cBhvr additive="base">
                                        <p:cTn id="31" dur="500" fill="hold"/>
                                        <p:tgtEl>
                                          <p:spTgt spid="80898"/>
                                        </p:tgtEl>
                                        <p:attrNameLst>
                                          <p:attrName>ppt_x</p:attrName>
                                        </p:attrNameLst>
                                      </p:cBhvr>
                                      <p:tavLst>
                                        <p:tav tm="0">
                                          <p:val>
                                            <p:strVal val="#ppt_x"/>
                                          </p:val>
                                        </p:tav>
                                        <p:tav tm="100000">
                                          <p:val>
                                            <p:strVal val="#ppt_x"/>
                                          </p:val>
                                        </p:tav>
                                      </p:tavLst>
                                    </p:anim>
                                    <p:anim calcmode="lin" valueType="num">
                                      <p:cBhvr additive="base">
                                        <p:cTn id="32" dur="500" fill="hold"/>
                                        <p:tgtEl>
                                          <p:spTgt spid="8089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3" grpId="0"/>
      <p:bldP spid="7" grpId="0"/>
      <p:bldP spid="8"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03723" y="163810"/>
            <a:ext cx="2698175" cy="523220"/>
          </a:xfrm>
          <a:prstGeom prst="rect">
            <a:avLst/>
          </a:prstGeom>
        </p:spPr>
        <p:txBody>
          <a:bodyPr wrap="none">
            <a:spAutoFit/>
          </a:bodyPr>
          <a:lstStyle/>
          <a:p>
            <a:r>
              <a:rPr lang="zh-CN" altLang="zh-CN" sz="2800" b="1" dirty="0" smtClean="0">
                <a:latin typeface="微软雅黑" pitchFamily="34" charset="-122"/>
                <a:ea typeface="微软雅黑" pitchFamily="34" charset="-122"/>
              </a:rPr>
              <a:t>四、苏联模式：</a:t>
            </a:r>
            <a:endParaRPr lang="zh-CN" altLang="zh-CN" sz="2800" b="1" dirty="0">
              <a:latin typeface="微软雅黑" pitchFamily="34" charset="-122"/>
              <a:ea typeface="微软雅黑" pitchFamily="34" charset="-122"/>
            </a:endParaRPr>
          </a:p>
        </p:txBody>
      </p:sp>
      <p:sp>
        <p:nvSpPr>
          <p:cNvPr id="4" name="矩形 3"/>
          <p:cNvSpPr/>
          <p:nvPr/>
        </p:nvSpPr>
        <p:spPr>
          <a:xfrm>
            <a:off x="1817648" y="1001932"/>
            <a:ext cx="6177775" cy="830997"/>
          </a:xfrm>
          <a:prstGeom prst="rect">
            <a:avLst/>
          </a:prstGeom>
        </p:spPr>
        <p:txBody>
          <a:bodyPr wrap="square">
            <a:spAutoFit/>
          </a:bodyPr>
          <a:lstStyle/>
          <a:p>
            <a:pPr>
              <a:spcBef>
                <a:spcPts val="600"/>
              </a:spcBef>
              <a:spcAft>
                <a:spcPts val="600"/>
              </a:spcAft>
            </a:pPr>
            <a:r>
              <a:rPr lang="en-US" altLang="zh-CN" sz="2400" b="1" dirty="0" smtClean="0">
                <a:latin typeface="微软雅黑" pitchFamily="34" charset="-122"/>
                <a:ea typeface="微软雅黑" pitchFamily="34" charset="-122"/>
              </a:rPr>
              <a:t>工业化和农业集体化的实施，使苏联的社会经济生活和社会阶级结构发生了根本性变化。</a:t>
            </a:r>
            <a:endParaRPr lang="en-US" altLang="zh-CN" sz="2400" b="1" dirty="0">
              <a:latin typeface="微软雅黑" pitchFamily="34" charset="-122"/>
              <a:ea typeface="微软雅黑" pitchFamily="34" charset="-122"/>
            </a:endParaRPr>
          </a:p>
        </p:txBody>
      </p:sp>
      <p:sp>
        <p:nvSpPr>
          <p:cNvPr id="78850" name="Rectangle 2"/>
          <p:cNvSpPr>
            <a:spLocks noChangeArrowheads="1"/>
          </p:cNvSpPr>
          <p:nvPr/>
        </p:nvSpPr>
        <p:spPr bwMode="auto">
          <a:xfrm>
            <a:off x="301083" y="981751"/>
            <a:ext cx="1564852"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a:t>
            </a:r>
            <a:r>
              <a:rPr kumimoji="0" lang="zh-CN" altLang="en-US"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zh-CN" altLang="en-US" sz="28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背景</a:t>
            </a:r>
            <a:r>
              <a:rPr kumimoji="0" lang="en-US" altLang="zh-CN" sz="28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endParaRPr kumimoji="0" lang="en-US" altLang="zh-CN"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78851" name="Rectangle 3"/>
          <p:cNvSpPr>
            <a:spLocks noChangeArrowheads="1"/>
          </p:cNvSpPr>
          <p:nvPr/>
        </p:nvSpPr>
        <p:spPr bwMode="auto">
          <a:xfrm>
            <a:off x="1" y="1985361"/>
            <a:ext cx="279895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2</a:t>
            </a:r>
            <a:r>
              <a:rPr kumimoji="0" lang="zh-CN" altLang="en-US" sz="28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、形成标志：</a:t>
            </a:r>
            <a:endParaRPr kumimoji="0" lang="zh-CN" altLang="en-US"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pic>
        <p:nvPicPr>
          <p:cNvPr id="78852" name="Picture 4"/>
          <p:cNvPicPr>
            <a:picLocks noChangeAspect="1" noChangeArrowheads="1"/>
          </p:cNvPicPr>
          <p:nvPr/>
        </p:nvPicPr>
        <p:blipFill>
          <a:blip r:embed="rId2" cstate="print"/>
          <a:srcRect/>
          <a:stretch>
            <a:fillRect/>
          </a:stretch>
        </p:blipFill>
        <p:spPr bwMode="auto">
          <a:xfrm>
            <a:off x="279362" y="2541897"/>
            <a:ext cx="3400540" cy="2711444"/>
          </a:xfrm>
          <a:prstGeom prst="rect">
            <a:avLst/>
          </a:prstGeom>
          <a:noFill/>
          <a:ln w="9525">
            <a:noFill/>
            <a:miter lim="800000"/>
            <a:headEnd/>
            <a:tailEnd/>
          </a:ln>
        </p:spPr>
      </p:pic>
      <p:pic>
        <p:nvPicPr>
          <p:cNvPr id="78853" name="Picture 5"/>
          <p:cNvPicPr>
            <a:picLocks noChangeAspect="1" noChangeArrowheads="1"/>
          </p:cNvPicPr>
          <p:nvPr/>
        </p:nvPicPr>
        <p:blipFill>
          <a:blip r:embed="rId3" cstate="print"/>
          <a:srcRect/>
          <a:stretch>
            <a:fillRect/>
          </a:stretch>
        </p:blipFill>
        <p:spPr bwMode="auto">
          <a:xfrm>
            <a:off x="3584187" y="2524707"/>
            <a:ext cx="1752600" cy="2828925"/>
          </a:xfrm>
          <a:prstGeom prst="rect">
            <a:avLst/>
          </a:prstGeom>
          <a:noFill/>
          <a:ln w="9525">
            <a:noFill/>
            <a:miter lim="800000"/>
            <a:headEnd/>
            <a:tailEnd/>
          </a:ln>
        </p:spPr>
      </p:pic>
      <p:sp>
        <p:nvSpPr>
          <p:cNvPr id="9" name="矩形 8"/>
          <p:cNvSpPr/>
          <p:nvPr/>
        </p:nvSpPr>
        <p:spPr>
          <a:xfrm>
            <a:off x="5363736" y="2298680"/>
            <a:ext cx="3579541" cy="2308324"/>
          </a:xfrm>
          <a:prstGeom prst="rect">
            <a:avLst/>
          </a:prstGeom>
        </p:spPr>
        <p:txBody>
          <a:bodyPr wrap="square">
            <a:spAutoFit/>
          </a:bodyPr>
          <a:lstStyle/>
          <a:p>
            <a:r>
              <a:rPr lang="en-US" altLang="zh-CN" sz="2400" b="1" dirty="0" smtClean="0">
                <a:latin typeface="微软雅黑" pitchFamily="34" charset="-122"/>
                <a:ea typeface="微软雅黑" pitchFamily="34" charset="-122"/>
              </a:rPr>
              <a:t>1936</a:t>
            </a:r>
            <a:r>
              <a:rPr lang="zh-CN" altLang="zh-CN" sz="2400" b="1" dirty="0" smtClean="0">
                <a:latin typeface="微软雅黑" pitchFamily="34" charset="-122"/>
                <a:ea typeface="微软雅黑" pitchFamily="34" charset="-122"/>
              </a:rPr>
              <a:t>年，苏联公布了新宪法（规定苏联是工农社会主义国家），新宪法也标志着</a:t>
            </a:r>
            <a:r>
              <a:rPr lang="en-US" altLang="zh-CN" sz="2400" b="1" dirty="0" smtClean="0">
                <a:latin typeface="微软雅黑" pitchFamily="34" charset="-122"/>
                <a:ea typeface="微软雅黑" pitchFamily="34" charset="-122"/>
              </a:rPr>
              <a:t>“</a:t>
            </a:r>
            <a:r>
              <a:rPr lang="zh-CN" altLang="zh-CN" sz="2400" b="1" dirty="0" smtClean="0">
                <a:latin typeface="微软雅黑" pitchFamily="34" charset="-122"/>
                <a:ea typeface="微软雅黑" pitchFamily="34" charset="-122"/>
              </a:rPr>
              <a:t>苏联模式</a:t>
            </a:r>
            <a:r>
              <a:rPr lang="en-US" altLang="zh-CN" sz="2400" b="1" dirty="0" smtClean="0">
                <a:latin typeface="微软雅黑" pitchFamily="34" charset="-122"/>
                <a:ea typeface="微软雅黑" pitchFamily="34" charset="-122"/>
              </a:rPr>
              <a:t>”</a:t>
            </a:r>
            <a:r>
              <a:rPr lang="zh-CN" altLang="zh-CN" sz="2400" b="1" dirty="0" smtClean="0">
                <a:latin typeface="微软雅黑" pitchFamily="34" charset="-122"/>
                <a:ea typeface="微软雅黑" pitchFamily="34" charset="-122"/>
              </a:rPr>
              <a:t>的形成，这一体制又称“斯大林模式</a:t>
            </a:r>
            <a:r>
              <a:rPr lang="en-US" altLang="zh-CN" sz="2400" b="1" dirty="0" smtClean="0">
                <a:latin typeface="微软雅黑" pitchFamily="34" charset="-122"/>
                <a:ea typeface="微软雅黑" pitchFamily="34" charset="-122"/>
              </a:rPr>
              <a:t>”</a:t>
            </a:r>
            <a:r>
              <a:rPr lang="zh-CN" altLang="zh-CN" sz="2400" b="1" dirty="0" smtClean="0">
                <a:latin typeface="微软雅黑" pitchFamily="34" charset="-122"/>
                <a:ea typeface="微软雅黑" pitchFamily="34" charset="-122"/>
              </a:rPr>
              <a:t>。 </a:t>
            </a:r>
            <a:endParaRPr lang="zh-CN" altLang="zh-CN" sz="2400" b="1" dirty="0">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8850"/>
                                        </p:tgtEl>
                                        <p:attrNameLst>
                                          <p:attrName>style.visibility</p:attrName>
                                        </p:attrNameLst>
                                      </p:cBhvr>
                                      <p:to>
                                        <p:strVal val="visible"/>
                                      </p:to>
                                    </p:set>
                                    <p:anim calcmode="lin" valueType="num">
                                      <p:cBhvr additive="base">
                                        <p:cTn id="13" dur="500" fill="hold"/>
                                        <p:tgtEl>
                                          <p:spTgt spid="78850"/>
                                        </p:tgtEl>
                                        <p:attrNameLst>
                                          <p:attrName>ppt_x</p:attrName>
                                        </p:attrNameLst>
                                      </p:cBhvr>
                                      <p:tavLst>
                                        <p:tav tm="0">
                                          <p:val>
                                            <p:strVal val="#ppt_x"/>
                                          </p:val>
                                        </p:tav>
                                        <p:tav tm="100000">
                                          <p:val>
                                            <p:strVal val="#ppt_x"/>
                                          </p:val>
                                        </p:tav>
                                      </p:tavLst>
                                    </p:anim>
                                    <p:anim calcmode="lin" valueType="num">
                                      <p:cBhvr additive="base">
                                        <p:cTn id="14" dur="500" fill="hold"/>
                                        <p:tgtEl>
                                          <p:spTgt spid="7885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8851"/>
                                        </p:tgtEl>
                                        <p:attrNameLst>
                                          <p:attrName>style.visibility</p:attrName>
                                        </p:attrNameLst>
                                      </p:cBhvr>
                                      <p:to>
                                        <p:strVal val="visible"/>
                                      </p:to>
                                    </p:set>
                                    <p:anim calcmode="lin" valueType="num">
                                      <p:cBhvr additive="base">
                                        <p:cTn id="25" dur="500" fill="hold"/>
                                        <p:tgtEl>
                                          <p:spTgt spid="78851"/>
                                        </p:tgtEl>
                                        <p:attrNameLst>
                                          <p:attrName>ppt_x</p:attrName>
                                        </p:attrNameLst>
                                      </p:cBhvr>
                                      <p:tavLst>
                                        <p:tav tm="0">
                                          <p:val>
                                            <p:strVal val="#ppt_x"/>
                                          </p:val>
                                        </p:tav>
                                        <p:tav tm="100000">
                                          <p:val>
                                            <p:strVal val="#ppt_x"/>
                                          </p:val>
                                        </p:tav>
                                      </p:tavLst>
                                    </p:anim>
                                    <p:anim calcmode="lin" valueType="num">
                                      <p:cBhvr additive="base">
                                        <p:cTn id="26" dur="500" fill="hold"/>
                                        <p:tgtEl>
                                          <p:spTgt spid="7885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8852"/>
                                        </p:tgtEl>
                                        <p:attrNameLst>
                                          <p:attrName>style.visibility</p:attrName>
                                        </p:attrNameLst>
                                      </p:cBhvr>
                                      <p:to>
                                        <p:strVal val="visible"/>
                                      </p:to>
                                    </p:set>
                                    <p:anim calcmode="lin" valueType="num">
                                      <p:cBhvr additive="base">
                                        <p:cTn id="31" dur="500" fill="hold"/>
                                        <p:tgtEl>
                                          <p:spTgt spid="78852"/>
                                        </p:tgtEl>
                                        <p:attrNameLst>
                                          <p:attrName>ppt_x</p:attrName>
                                        </p:attrNameLst>
                                      </p:cBhvr>
                                      <p:tavLst>
                                        <p:tav tm="0">
                                          <p:val>
                                            <p:strVal val="#ppt_x"/>
                                          </p:val>
                                        </p:tav>
                                        <p:tav tm="100000">
                                          <p:val>
                                            <p:strVal val="#ppt_x"/>
                                          </p:val>
                                        </p:tav>
                                      </p:tavLst>
                                    </p:anim>
                                    <p:anim calcmode="lin" valueType="num">
                                      <p:cBhvr additive="base">
                                        <p:cTn id="32" dur="500" fill="hold"/>
                                        <p:tgtEl>
                                          <p:spTgt spid="7885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8853"/>
                                        </p:tgtEl>
                                        <p:attrNameLst>
                                          <p:attrName>style.visibility</p:attrName>
                                        </p:attrNameLst>
                                      </p:cBhvr>
                                      <p:to>
                                        <p:strVal val="visible"/>
                                      </p:to>
                                    </p:set>
                                    <p:anim calcmode="lin" valueType="num">
                                      <p:cBhvr additive="base">
                                        <p:cTn id="37" dur="500" fill="hold"/>
                                        <p:tgtEl>
                                          <p:spTgt spid="78853"/>
                                        </p:tgtEl>
                                        <p:attrNameLst>
                                          <p:attrName>ppt_x</p:attrName>
                                        </p:attrNameLst>
                                      </p:cBhvr>
                                      <p:tavLst>
                                        <p:tav tm="0">
                                          <p:val>
                                            <p:strVal val="#ppt_x"/>
                                          </p:val>
                                        </p:tav>
                                        <p:tav tm="100000">
                                          <p:val>
                                            <p:strVal val="#ppt_x"/>
                                          </p:val>
                                        </p:tav>
                                      </p:tavLst>
                                    </p:anim>
                                    <p:anim calcmode="lin" valueType="num">
                                      <p:cBhvr additive="base">
                                        <p:cTn id="38" dur="500" fill="hold"/>
                                        <p:tgtEl>
                                          <p:spTgt spid="7885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8850" grpId="0"/>
      <p:bldP spid="78851"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Text Box 4"/>
          <p:cNvSpPr txBox="1"/>
          <p:nvPr/>
        </p:nvSpPr>
        <p:spPr>
          <a:xfrm>
            <a:off x="1286273" y="1523158"/>
            <a:ext cx="6759260" cy="631190"/>
          </a:xfrm>
          <a:prstGeom prst="rect">
            <a:avLst/>
          </a:prstGeom>
          <a:noFill/>
          <a:ln w="9525">
            <a:noFill/>
          </a:ln>
        </p:spPr>
        <p:txBody>
          <a:bodyPr wrap="square">
            <a:spAutoFit/>
          </a:bodyPr>
          <a:lstStyle/>
          <a:p>
            <a:pPr algn="ctr" eaLnBrk="0" hangingPunct="0">
              <a:lnSpc>
                <a:spcPct val="150000"/>
              </a:lnSpc>
            </a:pPr>
            <a:r>
              <a:rPr lang="zh-CN" altLang="en-US" sz="2335" b="1" dirty="0">
                <a:solidFill>
                  <a:schemeClr val="tx1"/>
                </a:solidFill>
                <a:latin typeface="微软雅黑" panose="020B0503020204020204" charset="-122"/>
                <a:ea typeface="微软雅黑" panose="020B0503020204020204" charset="-122"/>
              </a:rPr>
              <a:t>高度集中的</a:t>
            </a:r>
            <a:r>
              <a:rPr lang="zh-CN" altLang="en-US" sz="2335" b="1" dirty="0">
                <a:solidFill>
                  <a:srgbClr val="FF0000"/>
                </a:solidFill>
                <a:latin typeface="微软雅黑" panose="020B0503020204020204" charset="-122"/>
                <a:ea typeface="微软雅黑" panose="020B0503020204020204" charset="-122"/>
              </a:rPr>
              <a:t>计划</a:t>
            </a:r>
            <a:r>
              <a:rPr lang="zh-CN" altLang="en-US" sz="2335" b="1" dirty="0">
                <a:solidFill>
                  <a:schemeClr val="tx1"/>
                </a:solidFill>
                <a:latin typeface="微软雅黑" panose="020B0503020204020204" charset="-122"/>
                <a:ea typeface="微软雅黑" panose="020B0503020204020204" charset="-122"/>
              </a:rPr>
              <a:t>经济体制和高度</a:t>
            </a:r>
            <a:r>
              <a:rPr lang="zh-CN" altLang="en-US" sz="2335" b="1" dirty="0">
                <a:solidFill>
                  <a:srgbClr val="FF0000"/>
                </a:solidFill>
                <a:latin typeface="微软雅黑" panose="020B0503020204020204" charset="-122"/>
                <a:ea typeface="微软雅黑" panose="020B0503020204020204" charset="-122"/>
              </a:rPr>
              <a:t>集权</a:t>
            </a:r>
            <a:r>
              <a:rPr lang="zh-CN" altLang="en-US" sz="2335" b="1" dirty="0">
                <a:solidFill>
                  <a:schemeClr val="tx1"/>
                </a:solidFill>
                <a:latin typeface="微软雅黑" panose="020B0503020204020204" charset="-122"/>
                <a:ea typeface="微软雅黑" panose="020B0503020204020204" charset="-122"/>
              </a:rPr>
              <a:t>的政治体制。</a:t>
            </a:r>
          </a:p>
        </p:txBody>
      </p:sp>
      <p:sp>
        <p:nvSpPr>
          <p:cNvPr id="4" name="下箭头 3"/>
          <p:cNvSpPr/>
          <p:nvPr/>
        </p:nvSpPr>
        <p:spPr>
          <a:xfrm>
            <a:off x="2798366" y="2217738"/>
            <a:ext cx="411957" cy="627063"/>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sp>
        <p:nvSpPr>
          <p:cNvPr id="5" name="下箭头 4"/>
          <p:cNvSpPr/>
          <p:nvPr/>
        </p:nvSpPr>
        <p:spPr>
          <a:xfrm>
            <a:off x="5816203" y="2217738"/>
            <a:ext cx="411957" cy="627063"/>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sp>
        <p:nvSpPr>
          <p:cNvPr id="6" name="文本框 5"/>
          <p:cNvSpPr txBox="1"/>
          <p:nvPr/>
        </p:nvSpPr>
        <p:spPr>
          <a:xfrm>
            <a:off x="1032272" y="2753784"/>
            <a:ext cx="3632200" cy="2861310"/>
          </a:xfrm>
          <a:prstGeom prst="rect">
            <a:avLst/>
          </a:prstGeom>
          <a:noFill/>
        </p:spPr>
        <p:txBody>
          <a:bodyPr wrap="square" rtlCol="0">
            <a:spAutoFit/>
          </a:bodyPr>
          <a:lstStyle/>
          <a:p>
            <a:pPr algn="l" fontAlgn="auto">
              <a:lnSpc>
                <a:spcPct val="150000"/>
              </a:lnSpc>
            </a:pPr>
            <a:r>
              <a:rPr lang="en-US" altLang="zh-CN" sz="2000" b="1" dirty="0">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000" b="1" dirty="0">
                <a:solidFill>
                  <a:schemeClr val="tx1"/>
                </a:solidFill>
                <a:latin typeface="楷体" panose="02010609060101010101" pitchFamily="49" charset="-122"/>
                <a:ea typeface="楷体" panose="02010609060101010101" pitchFamily="49" charset="-122"/>
                <a:cs typeface="楷体" panose="02010609060101010101" pitchFamily="49" charset="-122"/>
              </a:rPr>
              <a:t>实行单一的公有制，</a:t>
            </a:r>
            <a:r>
              <a:rPr lang="zh-CN" altLang="en-US" sz="2000" b="1"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以</a:t>
            </a:r>
            <a:r>
              <a:rPr lang="zh-CN" altLang="en-US" sz="2000" b="1" dirty="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行政手段</a:t>
            </a:r>
            <a:r>
              <a:rPr lang="zh-CN" altLang="en-US" sz="2000" b="1"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管理经济，实行高度集中的部门管理，</a:t>
            </a:r>
            <a:r>
              <a:rPr lang="zh-CN" altLang="en-US" sz="2000" b="1" dirty="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排斥市场</a:t>
            </a:r>
            <a:r>
              <a:rPr lang="zh-CN" altLang="en-US" sz="2000" b="1"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调节。计划完全是指令性的，各级领导机关必须执行，企业</a:t>
            </a:r>
            <a:r>
              <a:rPr lang="zh-CN" altLang="en-US" sz="2000" b="1" dirty="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没有主动性</a:t>
            </a:r>
            <a:r>
              <a:rPr lang="zh-CN" altLang="en-US" sz="2000" b="1"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p>
        </p:txBody>
      </p:sp>
      <p:sp>
        <p:nvSpPr>
          <p:cNvPr id="7" name="文本框 6"/>
          <p:cNvSpPr txBox="1"/>
          <p:nvPr/>
        </p:nvSpPr>
        <p:spPr>
          <a:xfrm>
            <a:off x="5228035" y="2859314"/>
            <a:ext cx="2908697" cy="2431415"/>
          </a:xfrm>
          <a:prstGeom prst="rect">
            <a:avLst/>
          </a:prstGeom>
          <a:noFill/>
        </p:spPr>
        <p:txBody>
          <a:bodyPr wrap="square" rtlCol="0">
            <a:spAutoFit/>
          </a:bodyPr>
          <a:lstStyle/>
          <a:p>
            <a:pPr>
              <a:lnSpc>
                <a:spcPct val="130000"/>
              </a:lnSpc>
            </a:pPr>
            <a:r>
              <a:rPr lang="en-US" altLang="zh-CN" sz="2335" b="1" dirty="0">
                <a:solidFill>
                  <a:schemeClr val="tx1"/>
                </a:solidFill>
                <a:latin typeface="楷体" panose="02010609060101010101" pitchFamily="49" charset="-122"/>
                <a:ea typeface="楷体" panose="02010609060101010101" pitchFamily="49" charset="-122"/>
                <a:sym typeface="+mn-ea"/>
              </a:rPr>
              <a:t>    </a:t>
            </a:r>
            <a:r>
              <a:rPr lang="zh-CN" altLang="en-US" sz="2335" b="1" dirty="0">
                <a:solidFill>
                  <a:srgbClr val="FF0000"/>
                </a:solidFill>
                <a:latin typeface="楷体" panose="02010609060101010101" pitchFamily="49" charset="-122"/>
                <a:ea typeface="楷体" panose="02010609060101010101" pitchFamily="49" charset="-122"/>
                <a:sym typeface="+mn-ea"/>
              </a:rPr>
              <a:t>权力高度集中</a:t>
            </a:r>
            <a:r>
              <a:rPr lang="zh-CN" altLang="en-US" sz="2335" b="1" dirty="0">
                <a:solidFill>
                  <a:schemeClr val="tx1"/>
                </a:solidFill>
                <a:latin typeface="楷体" panose="02010609060101010101" pitchFamily="49" charset="-122"/>
                <a:ea typeface="楷体" panose="02010609060101010101" pitchFamily="49" charset="-122"/>
                <a:sym typeface="+mn-ea"/>
              </a:rPr>
              <a:t>，</a:t>
            </a:r>
            <a:r>
              <a:rPr lang="zh-CN" altLang="en-US" sz="2335" b="1" dirty="0">
                <a:solidFill>
                  <a:srgbClr val="FF0000"/>
                </a:solidFill>
                <a:latin typeface="楷体" panose="02010609060101010101" pitchFamily="49" charset="-122"/>
                <a:ea typeface="楷体" panose="02010609060101010101" pitchFamily="49" charset="-122"/>
                <a:sym typeface="+mn-ea"/>
              </a:rPr>
              <a:t>忽视民主法制建设</a:t>
            </a:r>
            <a:r>
              <a:rPr lang="zh-CN" altLang="en-US" sz="2335" b="1" dirty="0">
                <a:solidFill>
                  <a:schemeClr val="tx1"/>
                </a:solidFill>
                <a:latin typeface="楷体" panose="02010609060101010101" pitchFamily="49" charset="-122"/>
                <a:ea typeface="楷体" panose="02010609060101010101" pitchFamily="49" charset="-122"/>
                <a:sym typeface="+mn-ea"/>
              </a:rPr>
              <a:t>。各级领导实际上由上级指派，基本不受群众监督。</a:t>
            </a:r>
          </a:p>
        </p:txBody>
      </p:sp>
      <p:sp>
        <p:nvSpPr>
          <p:cNvPr id="9" name="矩形 8"/>
          <p:cNvSpPr/>
          <p:nvPr/>
        </p:nvSpPr>
        <p:spPr>
          <a:xfrm>
            <a:off x="574077" y="554103"/>
            <a:ext cx="4331635" cy="523220"/>
          </a:xfrm>
          <a:prstGeom prst="rect">
            <a:avLst/>
          </a:prstGeom>
        </p:spPr>
        <p:txBody>
          <a:bodyPr wrap="none">
            <a:spAutoFit/>
          </a:bodyPr>
          <a:lstStyle/>
          <a:p>
            <a:r>
              <a:rPr lang="en-US" altLang="zh-CN" sz="2800" b="1" dirty="0" smtClean="0">
                <a:latin typeface="微软雅黑" pitchFamily="34" charset="-122"/>
                <a:ea typeface="微软雅黑" pitchFamily="34" charset="-122"/>
              </a:rPr>
              <a:t>3</a:t>
            </a:r>
            <a:r>
              <a:rPr lang="zh-CN" altLang="zh-CN" sz="2800" b="1" dirty="0" smtClean="0">
                <a:latin typeface="微软雅黑" pitchFamily="34" charset="-122"/>
                <a:ea typeface="微软雅黑" pitchFamily="34" charset="-122"/>
              </a:rPr>
              <a:t>、苏联模式的主要特征：</a:t>
            </a:r>
            <a:endParaRPr lang="zh-CN" altLang="zh-CN" sz="2800" dirty="0">
              <a:latin typeface="微软雅黑" pitchFamily="34" charset="-122"/>
              <a:ea typeface="微软雅黑" pitchFamily="34"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blinds(horizontal)">
                                      <p:cBhvr>
                                        <p:cTn id="7" dur="500"/>
                                        <p:tgtEl>
                                          <p:spTgt spid="3072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p:tgtEl>
                                          <p:spTgt spid="4"/>
                                        </p:tgtEl>
                                        <p:attrNameLst>
                                          <p:attrName>ppt_y</p:attrName>
                                        </p:attrNameLst>
                                      </p:cBhvr>
                                      <p:tavLst>
                                        <p:tav tm="0">
                                          <p:val>
                                            <p:strVal val="#ppt_y-#ppt_h*1.125000"/>
                                          </p:val>
                                        </p:tav>
                                        <p:tav tm="100000">
                                          <p:val>
                                            <p:strVal val="#ppt_y"/>
                                          </p:val>
                                        </p:tav>
                                      </p:tavLst>
                                    </p:anim>
                                    <p:animEffect transition="in" filter="wipe(down)">
                                      <p:cBhvr>
                                        <p:cTn id="13" dur="500"/>
                                        <p:tgtEl>
                                          <p:spTgt spid="4"/>
                                        </p:tgtEl>
                                      </p:cBhvr>
                                    </p:animEffect>
                                  </p:childTnLst>
                                </p:cTn>
                              </p:par>
                            </p:childTnLst>
                          </p:cTn>
                        </p:par>
                        <p:par>
                          <p:cTn id="14" fill="hold">
                            <p:stCondLst>
                              <p:cond delay="500"/>
                            </p:stCondLst>
                            <p:childTnLst>
                              <p:par>
                                <p:cTn id="15" presetID="12" presetClass="entr" presetSubtype="1"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p:tgtEl>
                                          <p:spTgt spid="6"/>
                                        </p:tgtEl>
                                        <p:attrNameLst>
                                          <p:attrName>ppt_y</p:attrName>
                                        </p:attrNameLst>
                                      </p:cBhvr>
                                      <p:tavLst>
                                        <p:tav tm="0">
                                          <p:val>
                                            <p:strVal val="#ppt_y-#ppt_h*1.125000"/>
                                          </p:val>
                                        </p:tav>
                                        <p:tav tm="100000">
                                          <p:val>
                                            <p:strVal val="#ppt_y"/>
                                          </p:val>
                                        </p:tav>
                                      </p:tavLst>
                                    </p:anim>
                                    <p:animEffect transition="in" filter="wipe(down)">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p:tgtEl>
                                          <p:spTgt spid="5"/>
                                        </p:tgtEl>
                                        <p:attrNameLst>
                                          <p:attrName>ppt_y</p:attrName>
                                        </p:attrNameLst>
                                      </p:cBhvr>
                                      <p:tavLst>
                                        <p:tav tm="0">
                                          <p:val>
                                            <p:strVal val="#ppt_y-#ppt_h*1.125000"/>
                                          </p:val>
                                        </p:tav>
                                        <p:tav tm="100000">
                                          <p:val>
                                            <p:strVal val="#ppt_y"/>
                                          </p:val>
                                        </p:tav>
                                      </p:tavLst>
                                    </p:anim>
                                    <p:animEffect transition="in" filter="wipe(down)">
                                      <p:cBhvr>
                                        <p:cTn id="24" dur="500"/>
                                        <p:tgtEl>
                                          <p:spTgt spid="5"/>
                                        </p:tgtEl>
                                      </p:cBhvr>
                                    </p:animEffect>
                                  </p:childTnLst>
                                </p:cTn>
                              </p:par>
                            </p:childTnLst>
                          </p:cTn>
                        </p:par>
                        <p:par>
                          <p:cTn id="25" fill="hold">
                            <p:stCondLst>
                              <p:cond delay="500"/>
                            </p:stCondLst>
                            <p:childTnLst>
                              <p:par>
                                <p:cTn id="26" presetID="12" presetClass="entr" presetSubtype="1"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p:tgtEl>
                                          <p:spTgt spid="7"/>
                                        </p:tgtEl>
                                        <p:attrNameLst>
                                          <p:attrName>ppt_y</p:attrName>
                                        </p:attrNameLst>
                                      </p:cBhvr>
                                      <p:tavLst>
                                        <p:tav tm="0">
                                          <p:val>
                                            <p:strVal val="#ppt_y-#ppt_h*1.125000"/>
                                          </p:val>
                                        </p:tav>
                                        <p:tav tm="100000">
                                          <p:val>
                                            <p:strVal val="#ppt_y"/>
                                          </p:val>
                                        </p:tav>
                                      </p:tavLst>
                                    </p:anim>
                                    <p:animEffect transition="in" filter="wipe(down)">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p:bldP spid="4" grpId="0" bldLvl="0" animBg="1"/>
      <p:bldP spid="5" grpId="0" bldLvl="0" animBg="1"/>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6"/>
          <p:cNvSpPr/>
          <p:nvPr/>
        </p:nvSpPr>
        <p:spPr>
          <a:xfrm>
            <a:off x="3657600" y="1031184"/>
            <a:ext cx="5257800" cy="1631216"/>
          </a:xfrm>
          <a:prstGeom prst="rect">
            <a:avLst/>
          </a:prstGeom>
          <a:noFill/>
          <a:ln w="3175" cap="flat" cmpd="sng">
            <a:solidFill>
              <a:schemeClr val="tx1"/>
            </a:solidFill>
            <a:prstDash val="solid"/>
            <a:miter/>
            <a:headEnd type="none" w="med" len="med"/>
            <a:tailEnd type="none" w="med" len="med"/>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lnSpc>
                <a:spcPts val="4000"/>
              </a:lnSpc>
              <a:spcBef>
                <a:spcPct val="0"/>
              </a:spcBef>
              <a:buNone/>
            </a:pPr>
            <a:r>
              <a:rPr lang="zh-CN" altLang="en-US" sz="2800" dirty="0" smtClean="0">
                <a:latin typeface="宋体" panose="02010600030101010101" pitchFamily="2" charset="-122"/>
                <a:ea typeface="宋体" panose="02010600030101010101" pitchFamily="2" charset="-122"/>
              </a:rPr>
              <a:t>他</a:t>
            </a:r>
            <a:r>
              <a:rPr lang="zh-CN" altLang="en-US" sz="2800" dirty="0">
                <a:latin typeface="宋体" panose="02010600030101010101" pitchFamily="2" charset="-122"/>
                <a:ea typeface="宋体" panose="02010600030101010101" pitchFamily="2" charset="-122"/>
              </a:rPr>
              <a:t>接过的是一个扶木犁的穷国，他留下的是一个拥有核武的强国。</a:t>
            </a:r>
            <a:r>
              <a:rPr lang="en-US" altLang="zh-CN" sz="2800" dirty="0">
                <a:latin typeface="宋体" panose="02010600030101010101" pitchFamily="2" charset="-122"/>
                <a:ea typeface="宋体" panose="02010600030101010101" pitchFamily="2" charset="-122"/>
              </a:rPr>
              <a:t>——</a:t>
            </a:r>
            <a:r>
              <a:rPr lang="zh-CN" altLang="en-US" sz="2800" dirty="0">
                <a:latin typeface="宋体" panose="02010600030101010101" pitchFamily="2" charset="-122"/>
                <a:ea typeface="宋体" panose="02010600030101010101" pitchFamily="2" charset="-122"/>
              </a:rPr>
              <a:t>丘吉尔 </a:t>
            </a:r>
          </a:p>
        </p:txBody>
      </p:sp>
      <p:pic>
        <p:nvPicPr>
          <p:cNvPr id="18436" name="Picture 2" descr="斯大林1"/>
          <p:cNvPicPr>
            <a:picLocks noChangeAspect="1"/>
          </p:cNvPicPr>
          <p:nvPr/>
        </p:nvPicPr>
        <p:blipFill>
          <a:blip r:embed="rId2" cstate="print"/>
          <a:stretch>
            <a:fillRect/>
          </a:stretch>
        </p:blipFill>
        <p:spPr>
          <a:xfrm>
            <a:off x="304800" y="1128448"/>
            <a:ext cx="3200400" cy="4142052"/>
          </a:xfrm>
          <a:prstGeom prst="rect">
            <a:avLst/>
          </a:prstGeom>
          <a:noFill/>
          <a:ln w="9525">
            <a:noFill/>
          </a:ln>
        </p:spPr>
      </p:pic>
      <p:sp>
        <p:nvSpPr>
          <p:cNvPr id="8" name="文本框 31746"/>
          <p:cNvSpPr txBox="1"/>
          <p:nvPr/>
        </p:nvSpPr>
        <p:spPr>
          <a:xfrm>
            <a:off x="3657600" y="2715949"/>
            <a:ext cx="5257800" cy="2739211"/>
          </a:xfrm>
          <a:prstGeom prst="rect">
            <a:avLst/>
          </a:prstGeom>
          <a:noFill/>
          <a:ln w="3175" cap="flat" cmpd="sng">
            <a:solidFill>
              <a:schemeClr val="tx1"/>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zh-CN" sz="2800" b="1" dirty="0">
                <a:solidFill>
                  <a:schemeClr val="tx2"/>
                </a:solidFill>
                <a:latin typeface="楷体_GB2312" pitchFamily="1" charset="-122"/>
                <a:ea typeface="楷体_GB2312" pitchFamily="1" charset="-122"/>
              </a:rPr>
              <a:t>   </a:t>
            </a:r>
            <a:r>
              <a:rPr lang="zh-CN" altLang="en-US" sz="2800" dirty="0">
                <a:solidFill>
                  <a:schemeClr val="tx2"/>
                </a:solidFill>
                <a:latin typeface="楷体_GB2312" pitchFamily="1" charset="-122"/>
                <a:ea typeface="楷体_GB2312" pitchFamily="1" charset="-122"/>
              </a:rPr>
              <a:t>在亿万人民的心目中斯大林成为神话般的人间上帝，大家开始战战兢兢地念叨他的名字，他们相信：只有他一个人能够拯救苏维埃国家，使之不受侵略和解体</a:t>
            </a:r>
            <a:r>
              <a:rPr lang="zh-CN" altLang="en-US" sz="2800" b="1" dirty="0">
                <a:solidFill>
                  <a:schemeClr val="tx2"/>
                </a:solidFill>
                <a:latin typeface="楷体_GB2312" pitchFamily="1" charset="-122"/>
                <a:ea typeface="楷体_GB2312" pitchFamily="1" charset="-122"/>
              </a:rPr>
              <a:t>。</a:t>
            </a:r>
            <a:r>
              <a:rPr lang="en-US" altLang="zh-CN" b="1" dirty="0">
                <a:solidFill>
                  <a:schemeClr val="tx2"/>
                </a:solidFill>
                <a:latin typeface="华文新魏" pitchFamily="2" charset="-122"/>
                <a:ea typeface="华文新魏" pitchFamily="2" charset="-122"/>
              </a:rPr>
              <a:t>—</a:t>
            </a:r>
            <a:r>
              <a:rPr lang="zh-CN" altLang="en-US" sz="2400" b="1" dirty="0">
                <a:solidFill>
                  <a:schemeClr val="tx2"/>
                </a:solidFill>
                <a:ea typeface="仿宋_GB2312"/>
              </a:rPr>
              <a:t>麦德维杰夫</a:t>
            </a:r>
            <a:r>
              <a:rPr lang="en-US" altLang="zh-CN" sz="2400" b="1" dirty="0">
                <a:solidFill>
                  <a:schemeClr val="tx2"/>
                </a:solidFill>
                <a:ea typeface="仿宋_GB2312"/>
              </a:rPr>
              <a:t>《</a:t>
            </a:r>
            <a:r>
              <a:rPr lang="zh-CN" altLang="en-US" sz="2400" b="1" dirty="0">
                <a:solidFill>
                  <a:schemeClr val="tx2"/>
                </a:solidFill>
                <a:ea typeface="仿宋_GB2312"/>
              </a:rPr>
              <a:t>让历史来审判</a:t>
            </a:r>
            <a:r>
              <a:rPr lang="en-US" altLang="zh-CN" sz="2400" b="1" dirty="0">
                <a:solidFill>
                  <a:schemeClr val="tx2"/>
                </a:solidFill>
                <a:ea typeface="仿宋_GB2312"/>
              </a:rPr>
              <a:t>》</a:t>
            </a:r>
          </a:p>
        </p:txBody>
      </p:sp>
      <p:sp>
        <p:nvSpPr>
          <p:cNvPr id="7" name="Rectangle 1"/>
          <p:cNvSpPr>
            <a:spLocks noChangeArrowheads="1"/>
          </p:cNvSpPr>
          <p:nvPr/>
        </p:nvSpPr>
        <p:spPr bwMode="auto">
          <a:xfrm>
            <a:off x="0" y="-33010"/>
            <a:ext cx="1842171"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800" b="1" i="0" u="none" strike="noStrike" cap="none" normalizeH="0" baseline="0" dirty="0" smtClean="0">
                <a:ln>
                  <a:noFill/>
                </a:ln>
                <a:solidFill>
                  <a:schemeClr val="tx1"/>
                </a:solidFill>
                <a:effectLst/>
                <a:latin typeface="微软雅黑" pitchFamily="34" charset="-122"/>
                <a:ea typeface="微软雅黑" pitchFamily="34" charset="-122"/>
                <a:cs typeface="Times New Roman" pitchFamily="18" charset="0"/>
              </a:rPr>
              <a:t>4</a:t>
            </a:r>
            <a:r>
              <a:rPr kumimoji="0" lang="zh-CN" altLang="en-US" sz="2800" b="1" i="0" u="none" strike="noStrike" cap="none" normalizeH="0" baseline="0" dirty="0" smtClean="0">
                <a:ln>
                  <a:noFill/>
                </a:ln>
                <a:solidFill>
                  <a:schemeClr val="tx1"/>
                </a:solidFill>
                <a:effectLst/>
                <a:latin typeface="微软雅黑" pitchFamily="34" charset="-122"/>
                <a:ea typeface="微软雅黑" pitchFamily="34" charset="-122"/>
                <a:cs typeface="Times New Roman" pitchFamily="18" charset="0"/>
              </a:rPr>
              <a:t>、评价：</a:t>
            </a:r>
            <a:endParaRPr kumimoji="0" lang="zh-CN" altLang="en-US" sz="2800" b="0" i="0" u="none" strike="noStrike" cap="none" normalizeH="0" baseline="0" dirty="0" smtClean="0">
              <a:ln>
                <a:noFill/>
              </a:ln>
              <a:solidFill>
                <a:schemeClr val="tx1"/>
              </a:solidFill>
              <a:effectLst/>
              <a:latin typeface="微软雅黑" pitchFamily="34" charset="-122"/>
              <a:ea typeface="微软雅黑" pitchFamily="34" charset="-122"/>
              <a:cs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436"/>
                                        </p:tgtEl>
                                        <p:attrNameLst>
                                          <p:attrName>style.visibility</p:attrName>
                                        </p:attrNameLst>
                                      </p:cBhvr>
                                      <p:to>
                                        <p:strVal val="visible"/>
                                      </p:to>
                                    </p:set>
                                    <p:anim calcmode="lin" valueType="num">
                                      <p:cBhvr additive="base">
                                        <p:cTn id="13" dur="500" fill="hold"/>
                                        <p:tgtEl>
                                          <p:spTgt spid="18436"/>
                                        </p:tgtEl>
                                        <p:attrNameLst>
                                          <p:attrName>ppt_x</p:attrName>
                                        </p:attrNameLst>
                                      </p:cBhvr>
                                      <p:tavLst>
                                        <p:tav tm="0">
                                          <p:val>
                                            <p:strVal val="#ppt_x"/>
                                          </p:val>
                                        </p:tav>
                                        <p:tav tm="100000">
                                          <p:val>
                                            <p:strVal val="#ppt_x"/>
                                          </p:val>
                                        </p:tav>
                                      </p:tavLst>
                                    </p:anim>
                                    <p:anim calcmode="lin" valueType="num">
                                      <p:cBhvr additive="base">
                                        <p:cTn id="14" dur="500" fill="hold"/>
                                        <p:tgtEl>
                                          <p:spTgt spid="1843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5"/>
          <p:cNvSpPr/>
          <p:nvPr/>
        </p:nvSpPr>
        <p:spPr>
          <a:xfrm>
            <a:off x="138811" y="274928"/>
            <a:ext cx="8353425" cy="1815882"/>
          </a:xfrm>
          <a:prstGeom prst="rect">
            <a:avLst/>
          </a:prstGeom>
          <a:noFill/>
          <a:ln w="9525">
            <a:noFill/>
          </a:ln>
        </p:spPr>
        <p:txBody>
          <a:bodyPr>
            <a:spAutoFit/>
          </a:bodyPr>
          <a:lstStyle/>
          <a:p>
            <a:pPr eaLnBrk="1" hangingPunct="1">
              <a:buSzPct val="120000"/>
            </a:pPr>
            <a:r>
              <a:rPr lang="en-US" altLang="en-US" sz="2800" b="1" dirty="0">
                <a:latin typeface="宋体" panose="02010600030101010101" pitchFamily="2" charset="-122"/>
              </a:rPr>
              <a:t>“社会主义究竟是个什么样子，苏联搞了很多年，也并没有完全搞清楚。可能列宁的思路比较好，搞了个新经济政策，但是后来</a:t>
            </a:r>
            <a:r>
              <a:rPr lang="en-US" altLang="en-US" sz="2800" b="1" dirty="0">
                <a:solidFill>
                  <a:srgbClr val="FF0000"/>
                </a:solidFill>
                <a:latin typeface="宋体" panose="02010600030101010101" pitchFamily="2" charset="-122"/>
              </a:rPr>
              <a:t>苏联的模式僵化了</a:t>
            </a:r>
            <a:r>
              <a:rPr lang="en-US" altLang="en-US" sz="2800" b="1" dirty="0" smtClean="0">
                <a:latin typeface="宋体" panose="02010600030101010101" pitchFamily="2" charset="-122"/>
              </a:rPr>
              <a:t>。</a:t>
            </a:r>
            <a:r>
              <a:rPr lang="en-US" altLang="zh-CN" sz="2800" b="1" dirty="0" smtClean="0">
                <a:latin typeface="宋体" panose="02010600030101010101" pitchFamily="2" charset="-122"/>
              </a:rPr>
              <a:t>——</a:t>
            </a:r>
            <a:r>
              <a:rPr lang="en-US" altLang="en-US" sz="2800" b="1" dirty="0">
                <a:latin typeface="宋体" panose="02010600030101010101" pitchFamily="2" charset="-122"/>
              </a:rPr>
              <a:t>邓小平</a:t>
            </a:r>
          </a:p>
        </p:txBody>
      </p:sp>
      <p:sp>
        <p:nvSpPr>
          <p:cNvPr id="6" name="矩形 5"/>
          <p:cNvSpPr/>
          <p:nvPr/>
        </p:nvSpPr>
        <p:spPr>
          <a:xfrm>
            <a:off x="278780" y="2077135"/>
            <a:ext cx="8129240" cy="954107"/>
          </a:xfrm>
          <a:prstGeom prst="rect">
            <a:avLst/>
          </a:prstGeom>
        </p:spPr>
        <p:txBody>
          <a:bodyPr wrap="square">
            <a:spAutoFit/>
          </a:bodyPr>
          <a:lstStyle/>
          <a:p>
            <a:pPr>
              <a:buSzPct val="120000"/>
            </a:pPr>
            <a:r>
              <a:rPr lang="zh-CN" altLang="zh-CN" sz="2800" dirty="0" smtClean="0"/>
              <a:t>苏联模式是在苏联外有帝国主义包围，国内经济、文化相对落后的的情况下形成的。</a:t>
            </a:r>
          </a:p>
        </p:txBody>
      </p:sp>
      <p:sp>
        <p:nvSpPr>
          <p:cNvPr id="9" name="矩形 8"/>
          <p:cNvSpPr/>
          <p:nvPr/>
        </p:nvSpPr>
        <p:spPr>
          <a:xfrm>
            <a:off x="144966" y="3037344"/>
            <a:ext cx="8999034" cy="1815882"/>
          </a:xfrm>
          <a:prstGeom prst="rect">
            <a:avLst/>
          </a:prstGeom>
        </p:spPr>
        <p:txBody>
          <a:bodyPr wrap="square">
            <a:spAutoFit/>
          </a:bodyPr>
          <a:lstStyle/>
          <a:p>
            <a:r>
              <a:rPr lang="zh-CN" altLang="en-US" sz="2800" b="1" dirty="0" smtClean="0">
                <a:latin typeface="微软雅黑" pitchFamily="34" charset="-122"/>
                <a:ea typeface="微软雅黑" pitchFamily="34" charset="-122"/>
              </a:rPr>
              <a:t>苏联在模式在特定历史条件下促进了苏联经济社会快速发展，也为苏联军民夺取反法西斯胜利发挥了重要作用。</a:t>
            </a:r>
          </a:p>
          <a:p>
            <a:r>
              <a:rPr lang="zh-CN" altLang="en-US" sz="2800" b="1" dirty="0" smtClean="0">
                <a:latin typeface="微软雅黑" pitchFamily="34" charset="-122"/>
                <a:ea typeface="微软雅黑" pitchFamily="34" charset="-122"/>
              </a:rPr>
              <a:t>但是由于没有尊重经济规律，随着时间推移，苏联模式的弊端日益暴露，成为经济社会发展的严重体制障碍。</a:t>
            </a:r>
            <a:endParaRPr lang="zh-CN" altLang="en-US" sz="2800" b="1" dirty="0">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 calcmode="lin" valueType="num">
                                      <p:cBhvr additive="base">
                                        <p:cTn id="7" dur="500" fill="hold"/>
                                        <p:tgtEl>
                                          <p:spTgt spid="33795"/>
                                        </p:tgtEl>
                                        <p:attrNameLst>
                                          <p:attrName>ppt_x</p:attrName>
                                        </p:attrNameLst>
                                      </p:cBhvr>
                                      <p:tavLst>
                                        <p:tav tm="0">
                                          <p:val>
                                            <p:strVal val="#ppt_x"/>
                                          </p:val>
                                        </p:tav>
                                        <p:tav tm="100000">
                                          <p:val>
                                            <p:strVal val="#ppt_x"/>
                                          </p:val>
                                        </p:tav>
                                      </p:tavLst>
                                    </p:anim>
                                    <p:anim calcmode="lin" valueType="num">
                                      <p:cBhvr additive="base">
                                        <p:cTn id="8" dur="500" fill="hold"/>
                                        <p:tgtEl>
                                          <p:spTgt spid="3379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6"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6145" name="Picture 1"/>
          <p:cNvPicPr>
            <a:picLocks noChangeAspect="1" noChangeArrowheads="1"/>
          </p:cNvPicPr>
          <p:nvPr/>
        </p:nvPicPr>
        <p:blipFill>
          <a:blip r:embed="rId2" cstate="print">
            <a:clrChange>
              <a:clrFrom>
                <a:srgbClr val="FFFFFF"/>
              </a:clrFrom>
              <a:clrTo>
                <a:srgbClr val="FFFFFF">
                  <a:alpha val="0"/>
                </a:srgbClr>
              </a:clrTo>
            </a:clrChange>
            <a:lum bright="-20000"/>
          </a:blip>
          <a:srcRect/>
          <a:stretch>
            <a:fillRect/>
          </a:stretch>
        </p:blipFill>
        <p:spPr bwMode="auto">
          <a:xfrm>
            <a:off x="11049000" y="457200"/>
            <a:ext cx="342900" cy="317500"/>
          </a:xfrm>
          <a:prstGeom prst="rect">
            <a:avLst/>
          </a:prstGeom>
          <a:noFill/>
        </p:spPr>
      </p:pic>
      <p:sp>
        <p:nvSpPr>
          <p:cNvPr id="6147" name="Rectangle 3"/>
          <p:cNvSpPr>
            <a:spLocks noChangeArrowheads="1"/>
          </p:cNvSpPr>
          <p:nvPr/>
        </p:nvSpPr>
        <p:spPr bwMode="auto">
          <a:xfrm>
            <a:off x="173620" y="359688"/>
            <a:ext cx="7720314" cy="53553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第</a:t>
            </a: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11</a:t>
            </a: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课 苏联的社会主义建设</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一、新经济政策：</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a:t>
            </a: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、背景：</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2</a:t>
            </a: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、新经济政策</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3</a:t>
            </a: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、意义：</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二、苏联的工业化：</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a:t>
            </a: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、苏联的成立：</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2</a:t>
            </a: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、社会主义工业化                                     </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3</a:t>
            </a: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、苏联工业化特点：</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三、农业集体化</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a:t>
            </a: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、背景：</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2</a:t>
            </a: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、时间：</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3</a:t>
            </a: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、过程：</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4</a:t>
            </a: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、影响</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四、苏联模式：</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a:t>
            </a: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、背景</a:t>
            </a: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endParaRPr kumimoji="0" lang="en-US" altLang="zh-CN"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2</a:t>
            </a: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、形成标志：</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3</a:t>
            </a: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、苏联模式的主要特征是：</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4</a:t>
            </a:r>
            <a:r>
              <a:rPr kumimoji="0" lang="zh-CN" altLang="en-US"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、评价：</a:t>
            </a:r>
            <a:endParaRPr kumimoji="0" lang="zh-CN" altLang="en-US"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8" name="TextBox 7"/>
          <p:cNvSpPr txBox="1"/>
          <p:nvPr/>
        </p:nvSpPr>
        <p:spPr>
          <a:xfrm>
            <a:off x="0" y="0"/>
            <a:ext cx="2731625" cy="523220"/>
          </a:xfrm>
          <a:prstGeom prst="rect">
            <a:avLst/>
          </a:prstGeom>
          <a:noFill/>
        </p:spPr>
        <p:txBody>
          <a:bodyPr wrap="square" rtlCol="0">
            <a:spAutoFit/>
          </a:bodyPr>
          <a:lstStyle/>
          <a:p>
            <a:r>
              <a:rPr lang="zh-CN" altLang="en-US" sz="2800" b="1" dirty="0" smtClean="0">
                <a:latin typeface="微软雅黑" pitchFamily="34" charset="-122"/>
                <a:ea typeface="微软雅黑" pitchFamily="34" charset="-122"/>
              </a:rPr>
              <a:t>本课小结</a:t>
            </a:r>
            <a:endParaRPr lang="zh-CN" altLang="en-US" sz="2800" b="1" dirty="0">
              <a:latin typeface="微软雅黑" pitchFamily="34" charset="-122"/>
              <a:ea typeface="微软雅黑" pitchFamily="34" charset="-122"/>
            </a:endParaRPr>
          </a:p>
        </p:txBody>
      </p:sp>
    </p:spTree>
  </p:cSld>
  <p:clrMapOvr>
    <a:masterClrMapping/>
  </p:clrMapOvr>
  <p:transition spd="med">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12595" y="323385"/>
            <a:ext cx="2620537" cy="523220"/>
          </a:xfrm>
          <a:prstGeom prst="rect">
            <a:avLst/>
          </a:prstGeom>
          <a:noFill/>
        </p:spPr>
        <p:txBody>
          <a:bodyPr wrap="square" rtlCol="0">
            <a:spAutoFit/>
          </a:bodyPr>
          <a:lstStyle/>
          <a:p>
            <a:r>
              <a:rPr lang="zh-CN" altLang="en-US" sz="2800" b="1" dirty="0" smtClean="0">
                <a:latin typeface="微软雅黑" pitchFamily="34" charset="-122"/>
                <a:ea typeface="微软雅黑" pitchFamily="34" charset="-122"/>
              </a:rPr>
              <a:t>课堂练习</a:t>
            </a:r>
            <a:endParaRPr lang="zh-CN" altLang="en-US" sz="2800" b="1" dirty="0">
              <a:latin typeface="微软雅黑" pitchFamily="34" charset="-122"/>
              <a:ea typeface="微软雅黑" pitchFamily="34" charset="-122"/>
            </a:endParaRPr>
          </a:p>
        </p:txBody>
      </p:sp>
      <p:sp>
        <p:nvSpPr>
          <p:cNvPr id="7" name="矩形 6"/>
          <p:cNvSpPr/>
          <p:nvPr/>
        </p:nvSpPr>
        <p:spPr>
          <a:xfrm>
            <a:off x="267630" y="1032483"/>
            <a:ext cx="8642195" cy="2246769"/>
          </a:xfrm>
          <a:prstGeom prst="rect">
            <a:avLst/>
          </a:prstGeom>
        </p:spPr>
        <p:txBody>
          <a:bodyPr wrap="square">
            <a:spAutoFit/>
          </a:bodyPr>
          <a:lstStyle/>
          <a:p>
            <a:r>
              <a:rPr lang="en-US" altLang="zh-CN" sz="2800" b="1" dirty="0" smtClean="0">
                <a:latin typeface="微软雅黑" pitchFamily="34" charset="-122"/>
                <a:ea typeface="微软雅黑" pitchFamily="34" charset="-122"/>
              </a:rPr>
              <a:t>1</a:t>
            </a:r>
            <a:r>
              <a:rPr lang="zh-CN" altLang="zh-CN" sz="2800" b="1" dirty="0" smtClean="0">
                <a:latin typeface="微软雅黑" pitchFamily="34" charset="-122"/>
                <a:ea typeface="微软雅黑" pitchFamily="34" charset="-122"/>
              </a:rPr>
              <a:t>、</a:t>
            </a:r>
            <a:r>
              <a:rPr lang="en-US" altLang="zh-CN" sz="2800" b="1" dirty="0" smtClean="0">
                <a:latin typeface="微软雅黑" pitchFamily="34" charset="-122"/>
                <a:ea typeface="微软雅黑" pitchFamily="34" charset="-122"/>
              </a:rPr>
              <a:t>1920</a:t>
            </a:r>
            <a:r>
              <a:rPr lang="zh-CN" altLang="zh-CN" sz="2800" b="1" dirty="0" smtClean="0">
                <a:latin typeface="微软雅黑" pitchFamily="34" charset="-122"/>
                <a:ea typeface="微软雅黑" pitchFamily="34" charset="-122"/>
              </a:rPr>
              <a:t>年底，苏维埃俄国国内战争逐渐平息。但是，工厂停工，农业产量急剧下降，饥荒严重。面对严重的危机，苏俄政府实行（</a:t>
            </a:r>
            <a:r>
              <a:rPr lang="en-US" altLang="zh-CN" sz="2800" b="1" dirty="0" smtClean="0">
                <a:latin typeface="微软雅黑" pitchFamily="34" charset="-122"/>
                <a:ea typeface="微软雅黑" pitchFamily="34" charset="-122"/>
              </a:rPr>
              <a:t>     </a:t>
            </a:r>
            <a:r>
              <a:rPr lang="zh-CN" altLang="zh-CN" sz="2800" b="1" dirty="0" smtClean="0">
                <a:latin typeface="微软雅黑" pitchFamily="34" charset="-122"/>
                <a:ea typeface="微软雅黑" pitchFamily="34" charset="-122"/>
              </a:rPr>
              <a:t>）</a:t>
            </a:r>
          </a:p>
          <a:p>
            <a:r>
              <a:rPr lang="en-US" altLang="zh-CN" sz="2800" b="1" dirty="0" smtClean="0">
                <a:latin typeface="微软雅黑" pitchFamily="34" charset="-122"/>
                <a:ea typeface="微软雅黑" pitchFamily="34" charset="-122"/>
              </a:rPr>
              <a:t>A</a:t>
            </a:r>
            <a:r>
              <a:rPr lang="zh-CN" altLang="zh-CN" sz="2800" b="1" dirty="0" smtClean="0">
                <a:latin typeface="微软雅黑" pitchFamily="34" charset="-122"/>
                <a:ea typeface="微软雅黑" pitchFamily="34" charset="-122"/>
              </a:rPr>
              <a:t>．工业化政策</a:t>
            </a:r>
            <a:r>
              <a:rPr lang="en-US" altLang="zh-CN" sz="2800" b="1" dirty="0" smtClean="0">
                <a:latin typeface="微软雅黑" pitchFamily="34" charset="-122"/>
                <a:ea typeface="微软雅黑" pitchFamily="34" charset="-122"/>
              </a:rPr>
              <a:t>    B.</a:t>
            </a:r>
            <a:r>
              <a:rPr lang="zh-CN" altLang="zh-CN" sz="2800" b="1" dirty="0" smtClean="0">
                <a:latin typeface="微软雅黑" pitchFamily="34" charset="-122"/>
                <a:ea typeface="微软雅黑" pitchFamily="34" charset="-122"/>
              </a:rPr>
              <a:t>战时共产主义政策</a:t>
            </a:r>
            <a:endParaRPr lang="en-US" altLang="zh-CN" sz="2800" b="1" dirty="0" smtClean="0">
              <a:latin typeface="微软雅黑" pitchFamily="34" charset="-122"/>
              <a:ea typeface="微软雅黑" pitchFamily="34" charset="-122"/>
            </a:endParaRPr>
          </a:p>
          <a:p>
            <a:r>
              <a:rPr lang="en-US" altLang="zh-CN" sz="2800" b="1" dirty="0" smtClean="0">
                <a:latin typeface="微软雅黑" pitchFamily="34" charset="-122"/>
                <a:ea typeface="微软雅黑" pitchFamily="34" charset="-122"/>
              </a:rPr>
              <a:t>C</a:t>
            </a:r>
            <a:r>
              <a:rPr lang="zh-CN" altLang="zh-CN" sz="2800" b="1" dirty="0" smtClean="0">
                <a:latin typeface="微软雅黑" pitchFamily="34" charset="-122"/>
                <a:ea typeface="微软雅黑" pitchFamily="34" charset="-122"/>
              </a:rPr>
              <a:t>．新经济政策</a:t>
            </a:r>
            <a:r>
              <a:rPr lang="en-US" altLang="zh-CN" sz="2800" b="1" dirty="0" smtClean="0">
                <a:latin typeface="微软雅黑" pitchFamily="34" charset="-122"/>
                <a:ea typeface="微软雅黑" pitchFamily="34" charset="-122"/>
              </a:rPr>
              <a:t>    D.</a:t>
            </a:r>
            <a:r>
              <a:rPr lang="zh-CN" altLang="zh-CN" sz="2800" b="1" dirty="0" smtClean="0">
                <a:latin typeface="微软雅黑" pitchFamily="34" charset="-122"/>
                <a:ea typeface="微软雅黑" pitchFamily="34" charset="-122"/>
              </a:rPr>
              <a:t>农业集体化政策</a:t>
            </a:r>
            <a:endParaRPr lang="zh-CN" altLang="zh-CN" sz="2800" b="1" dirty="0">
              <a:latin typeface="微软雅黑" pitchFamily="34" charset="-122"/>
              <a:ea typeface="微软雅黑" pitchFamily="34" charset="-122"/>
            </a:endParaRPr>
          </a:p>
        </p:txBody>
      </p:sp>
      <p:sp>
        <p:nvSpPr>
          <p:cNvPr id="8" name="矩形 7"/>
          <p:cNvSpPr/>
          <p:nvPr/>
        </p:nvSpPr>
        <p:spPr>
          <a:xfrm>
            <a:off x="334536" y="3351937"/>
            <a:ext cx="8352263" cy="1815882"/>
          </a:xfrm>
          <a:prstGeom prst="rect">
            <a:avLst/>
          </a:prstGeom>
        </p:spPr>
        <p:txBody>
          <a:bodyPr wrap="square">
            <a:spAutoFit/>
          </a:bodyPr>
          <a:lstStyle/>
          <a:p>
            <a:r>
              <a:rPr lang="en-US" altLang="zh-CN" sz="2800" b="1" dirty="0" smtClean="0">
                <a:latin typeface="微软雅黑" pitchFamily="34" charset="-122"/>
                <a:ea typeface="微软雅黑" pitchFamily="34" charset="-122"/>
              </a:rPr>
              <a:t>2</a:t>
            </a:r>
            <a:r>
              <a:rPr lang="zh-CN" altLang="zh-CN" sz="2800" b="1" dirty="0" smtClean="0">
                <a:latin typeface="微软雅黑" pitchFamily="34" charset="-122"/>
                <a:ea typeface="微软雅黑" pitchFamily="34" charset="-122"/>
              </a:rPr>
              <a:t>、</a:t>
            </a:r>
            <a:r>
              <a:rPr lang="en-US" altLang="zh-CN" sz="2800" b="1" dirty="0" smtClean="0">
                <a:latin typeface="微软雅黑" pitchFamily="34" charset="-122"/>
                <a:ea typeface="微软雅黑" pitchFamily="34" charset="-122"/>
              </a:rPr>
              <a:t>1928</a:t>
            </a:r>
            <a:r>
              <a:rPr lang="zh-CN" altLang="zh-CN" sz="2800" b="1" dirty="0" smtClean="0">
                <a:latin typeface="微软雅黑" pitchFamily="34" charset="-122"/>
                <a:ea typeface="微软雅黑" pitchFamily="34" charset="-122"/>
              </a:rPr>
              <a:t>～</a:t>
            </a:r>
            <a:r>
              <a:rPr lang="en-US" altLang="zh-CN" sz="2800" b="1" dirty="0" smtClean="0">
                <a:latin typeface="微软雅黑" pitchFamily="34" charset="-122"/>
                <a:ea typeface="微软雅黑" pitchFamily="34" charset="-122"/>
              </a:rPr>
              <a:t>1937</a:t>
            </a:r>
            <a:r>
              <a:rPr lang="zh-CN" altLang="zh-CN" sz="2800" b="1" dirty="0" smtClean="0">
                <a:latin typeface="微软雅黑" pitchFamily="34" charset="-122"/>
                <a:ea typeface="微软雅黑" pitchFamily="34" charset="-122"/>
              </a:rPr>
              <a:t>年，苏联实施了两个五年计划，兴建了</a:t>
            </a:r>
            <a:r>
              <a:rPr lang="en-US" altLang="zh-CN" sz="2800" b="1" dirty="0" smtClean="0">
                <a:latin typeface="微软雅黑" pitchFamily="34" charset="-122"/>
                <a:ea typeface="微软雅黑" pitchFamily="34" charset="-122"/>
              </a:rPr>
              <a:t>6000</a:t>
            </a:r>
            <a:r>
              <a:rPr lang="zh-CN" altLang="zh-CN" sz="2800" b="1" dirty="0" smtClean="0">
                <a:latin typeface="微软雅黑" pitchFamily="34" charset="-122"/>
                <a:ea typeface="微软雅黑" pitchFamily="34" charset="-122"/>
              </a:rPr>
              <a:t>多个大企业，其主要目的是（</a:t>
            </a:r>
            <a:r>
              <a:rPr lang="en-US" altLang="zh-CN" sz="2800" b="1" dirty="0" smtClean="0">
                <a:latin typeface="微软雅黑" pitchFamily="34" charset="-122"/>
                <a:ea typeface="微软雅黑" pitchFamily="34" charset="-122"/>
              </a:rPr>
              <a:t>   </a:t>
            </a:r>
            <a:r>
              <a:rPr lang="zh-CN" altLang="zh-CN" sz="2800" b="1" dirty="0" smtClean="0">
                <a:latin typeface="微软雅黑" pitchFamily="34" charset="-122"/>
                <a:ea typeface="微软雅黑" pitchFamily="34" charset="-122"/>
              </a:rPr>
              <a:t>）</a:t>
            </a:r>
            <a:r>
              <a:rPr lang="en-US" altLang="zh-CN" sz="2800" b="1" dirty="0" smtClean="0">
                <a:latin typeface="微软雅黑" pitchFamily="34" charset="-122"/>
                <a:ea typeface="微软雅黑" pitchFamily="34" charset="-122"/>
              </a:rPr>
              <a:t> </a:t>
            </a:r>
          </a:p>
          <a:p>
            <a:r>
              <a:rPr lang="en-US" altLang="zh-CN" sz="2800" b="1" dirty="0" smtClean="0">
                <a:latin typeface="微软雅黑" pitchFamily="34" charset="-122"/>
                <a:ea typeface="微软雅黑" pitchFamily="34" charset="-122"/>
              </a:rPr>
              <a:t>A.</a:t>
            </a:r>
            <a:r>
              <a:rPr lang="zh-CN" altLang="zh-CN" sz="2800" b="1" dirty="0" smtClean="0">
                <a:latin typeface="微软雅黑" pitchFamily="34" charset="-122"/>
                <a:ea typeface="微软雅黑" pitchFamily="34" charset="-122"/>
              </a:rPr>
              <a:t>恢复被战争破坏的经济</a:t>
            </a:r>
            <a:r>
              <a:rPr lang="en-US" altLang="zh-CN" sz="2800" b="1" dirty="0" smtClean="0">
                <a:latin typeface="微软雅黑" pitchFamily="34" charset="-122"/>
                <a:ea typeface="微软雅黑" pitchFamily="34" charset="-122"/>
              </a:rPr>
              <a:t> B.</a:t>
            </a:r>
            <a:r>
              <a:rPr lang="zh-CN" altLang="zh-CN" sz="2800" b="1" dirty="0" smtClean="0">
                <a:latin typeface="微软雅黑" pitchFamily="34" charset="-122"/>
                <a:ea typeface="微软雅黑" pitchFamily="34" charset="-122"/>
              </a:rPr>
              <a:t>建立“斯大林模式” </a:t>
            </a:r>
          </a:p>
          <a:p>
            <a:r>
              <a:rPr lang="en-US" altLang="zh-CN" sz="2800" b="1" dirty="0" smtClean="0">
                <a:latin typeface="微软雅黑" pitchFamily="34" charset="-122"/>
                <a:ea typeface="微软雅黑" pitchFamily="34" charset="-122"/>
              </a:rPr>
              <a:t>C.</a:t>
            </a:r>
            <a:r>
              <a:rPr lang="zh-CN" altLang="zh-CN" sz="2800" b="1" dirty="0" smtClean="0">
                <a:latin typeface="微软雅黑" pitchFamily="34" charset="-122"/>
                <a:ea typeface="微软雅黑" pitchFamily="34" charset="-122"/>
              </a:rPr>
              <a:t>摆脱经济大危机的影响</a:t>
            </a:r>
            <a:r>
              <a:rPr lang="en-US" altLang="zh-CN" sz="2800" b="1" dirty="0" smtClean="0">
                <a:latin typeface="微软雅黑" pitchFamily="34" charset="-122"/>
                <a:ea typeface="微软雅黑" pitchFamily="34" charset="-122"/>
              </a:rPr>
              <a:t> D.</a:t>
            </a:r>
            <a:r>
              <a:rPr lang="zh-CN" altLang="zh-CN" sz="2800" b="1" dirty="0" smtClean="0">
                <a:latin typeface="微软雅黑" pitchFamily="34" charset="-122"/>
                <a:ea typeface="微软雅黑" pitchFamily="34" charset="-122"/>
              </a:rPr>
              <a:t>实现社会主义工业化</a:t>
            </a:r>
            <a:endParaRPr lang="zh-CN" altLang="zh-CN" sz="2800" b="1" dirty="0">
              <a:latin typeface="微软雅黑" pitchFamily="34" charset="-122"/>
              <a:ea typeface="微软雅黑" pitchFamily="34" charset="-122"/>
            </a:endParaRPr>
          </a:p>
        </p:txBody>
      </p:sp>
      <p:sp>
        <p:nvSpPr>
          <p:cNvPr id="9" name="矩形 8"/>
          <p:cNvSpPr/>
          <p:nvPr/>
        </p:nvSpPr>
        <p:spPr>
          <a:xfrm>
            <a:off x="4297115" y="1612764"/>
            <a:ext cx="599844" cy="830997"/>
          </a:xfrm>
          <a:prstGeom prst="rect">
            <a:avLst/>
          </a:prstGeom>
        </p:spPr>
        <p:txBody>
          <a:bodyPr wrap="none">
            <a:spAutoFit/>
          </a:bodyPr>
          <a:lstStyle/>
          <a:p>
            <a:r>
              <a:rPr lang="en-US" altLang="zh-CN" sz="4800" b="1" dirty="0" smtClean="0">
                <a:solidFill>
                  <a:srgbClr val="FF0000"/>
                </a:solidFill>
                <a:latin typeface="微软雅黑" pitchFamily="34" charset="-122"/>
                <a:ea typeface="微软雅黑" pitchFamily="34" charset="-122"/>
              </a:rPr>
              <a:t>C</a:t>
            </a:r>
            <a:endParaRPr lang="zh-CN" altLang="en-US" sz="4800" dirty="0">
              <a:solidFill>
                <a:srgbClr val="FF0000"/>
              </a:solidFill>
            </a:endParaRPr>
          </a:p>
        </p:txBody>
      </p:sp>
      <p:sp>
        <p:nvSpPr>
          <p:cNvPr id="10" name="矩形 9"/>
          <p:cNvSpPr/>
          <p:nvPr/>
        </p:nvSpPr>
        <p:spPr>
          <a:xfrm>
            <a:off x="6479037" y="3582814"/>
            <a:ext cx="671979" cy="830997"/>
          </a:xfrm>
          <a:prstGeom prst="rect">
            <a:avLst/>
          </a:prstGeom>
        </p:spPr>
        <p:txBody>
          <a:bodyPr wrap="none">
            <a:spAutoFit/>
          </a:bodyPr>
          <a:lstStyle/>
          <a:p>
            <a:r>
              <a:rPr lang="en-US" altLang="zh-CN" sz="4800" b="1" dirty="0" smtClean="0">
                <a:solidFill>
                  <a:srgbClr val="FF0000"/>
                </a:solidFill>
                <a:latin typeface="微软雅黑" pitchFamily="34" charset="-122"/>
                <a:ea typeface="微软雅黑" pitchFamily="34" charset="-122"/>
              </a:rPr>
              <a:t>D</a:t>
            </a:r>
            <a:endParaRPr lang="zh-CN" altLang="en-US" sz="4800" dirty="0">
              <a:solidFill>
                <a:srgbClr val="FF0000"/>
              </a:solidFill>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184573"/>
  <p:tag name="KSO_WM_TAG_VERSION" val="1.0"/>
  <p:tag name="KSO_WM_SLIDE_ID" val="custom20184573_1"/>
  <p:tag name="KSO_WM_SLIDE_INDEX" val="1"/>
  <p:tag name="KSO_WM_SLIDE_ITEM_CNT" val="2"/>
  <p:tag name="KSO_WM_SLIDE_LAYOUT" val="a_b"/>
  <p:tag name="KSO_WM_SLIDE_LAYOUT_CNT" val="1_1"/>
  <p:tag name="KSO_WM_SLIDE_TYPE" val="title"/>
  <p:tag name="KSO_WM_TEMPLATE_THUMBS_INDEX" val="1、9、12、16、5、22、"/>
  <p:tag name="KSO_WM_BEAUTIFY_FLAG" val="#wm#"/>
</p:tagLst>
</file>

<file path=ppt/tags/tag2.xml><?xml version="1.0" encoding="utf-8"?>
<p:tagLst xmlns:a="http://schemas.openxmlformats.org/drawingml/2006/main" xmlns:r="http://schemas.openxmlformats.org/officeDocument/2006/relationships" xmlns:p="http://schemas.openxmlformats.org/presentationml/2006/main">
  <p:tag name="REFSHAPE" val="643202556"/>
</p:tagLst>
</file>

<file path=ppt/tags/tag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184573"/>
  <p:tag name="KSO_WM_TAG_VERSION" val="1.0"/>
  <p:tag name="KSO_WM_SLIDE_ID" val="custom20184573_1"/>
  <p:tag name="KSO_WM_SLIDE_INDEX" val="1"/>
  <p:tag name="KSO_WM_SLIDE_ITEM_CNT" val="2"/>
  <p:tag name="KSO_WM_SLIDE_LAYOUT" val="a_b"/>
  <p:tag name="KSO_WM_SLIDE_LAYOUT_CNT" val="1_1"/>
  <p:tag name="KSO_WM_SLIDE_TYPE" val="title"/>
  <p:tag name="KSO_WM_TEMPLATE_THUMBS_INDEX" val="1、9、12、16、5、22、"/>
  <p:tag name="KSO_WM_BEAUTIFY_FLAG" val="#wm#"/>
</p:tagLst>
</file>

<file path=ppt/theme/theme1.xml><?xml version="1.0" encoding="utf-8"?>
<a:theme xmlns:a="http://schemas.openxmlformats.org/drawingml/2006/main" name="主题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定义 4">
      <a:majorFont>
        <a:latin typeface="Times New Roman"/>
        <a:ea typeface="楷体"/>
        <a:cs typeface=""/>
      </a:majorFont>
      <a:minorFont>
        <a:latin typeface="Times New Roman"/>
        <a:ea typeface="楷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1858</Words>
  <PresentationFormat>全屏显示(16:10)</PresentationFormat>
  <Paragraphs>119</Paragraphs>
  <Slides>24</Slides>
  <Notes>0</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主题1</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2019-11-13T06:44:00Z</dcterms:created>
  <dcterms:modified xsi:type="dcterms:W3CDTF">2020-04-14T16:42:53Z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2052-11.1.0.9584</vt:lpwstr>
  </property>
</Properties>
</file>