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85" r:id="rId2"/>
    <p:sldId id="328" r:id="rId3"/>
    <p:sldId id="305" r:id="rId4"/>
    <p:sldId id="307" r:id="rId5"/>
    <p:sldId id="329" r:id="rId6"/>
    <p:sldId id="308" r:id="rId7"/>
    <p:sldId id="312" r:id="rId8"/>
    <p:sldId id="310" r:id="rId9"/>
    <p:sldId id="303" r:id="rId10"/>
    <p:sldId id="266" r:id="rId11"/>
    <p:sldId id="286" r:id="rId12"/>
    <p:sldId id="287" r:id="rId13"/>
    <p:sldId id="288" r:id="rId14"/>
    <p:sldId id="313" r:id="rId15"/>
    <p:sldId id="291" r:id="rId16"/>
    <p:sldId id="292" r:id="rId17"/>
    <p:sldId id="277" r:id="rId18"/>
    <p:sldId id="302" r:id="rId19"/>
    <p:sldId id="271" r:id="rId20"/>
    <p:sldId id="293" r:id="rId21"/>
    <p:sldId id="330" r:id="rId22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119A8"/>
    <a:srgbClr val="030565"/>
    <a:srgbClr val="C0504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4660"/>
  </p:normalViewPr>
  <p:slideViewPr>
    <p:cSldViewPr>
      <p:cViewPr varScale="1">
        <p:scale>
          <a:sx n="70" d="100"/>
          <a:sy n="70" d="100"/>
        </p:scale>
        <p:origin x="-462" y="-108"/>
      </p:cViewPr>
      <p:guideLst>
        <p:guide orient="horz" pos="2123"/>
        <p:guide pos="386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0.10952380952381002"/>
          <c:y val="5.035971223021582E-2"/>
          <c:w val="0.87460317460317527"/>
          <c:h val="0.82254196642685906"/>
        </c:manualLayout>
      </c:layout>
      <c:bar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东部</c:v>
                </c:pt>
              </c:strCache>
            </c:strRef>
          </c:tx>
          <c:spPr>
            <a:solidFill>
              <a:schemeClr val="accent1"/>
            </a:solidFill>
            <a:ln w="14026">
              <a:solidFill>
                <a:schemeClr val="tx1"/>
              </a:solidFill>
              <a:prstDash val="solid"/>
            </a:ln>
          </c:spPr>
          <c:cat>
            <c:numRef>
              <c:f>Sheet1!$B$1:$E$1</c:f>
              <c:numCache>
                <c:formatCode>General</c:formatCode>
                <c:ptCount val="4"/>
                <c:pt idx="0">
                  <c:v>1858</c:v>
                </c:pt>
                <c:pt idx="1">
                  <c:v>1859</c:v>
                </c:pt>
                <c:pt idx="2">
                  <c:v>1860</c:v>
                </c:pt>
                <c:pt idx="3">
                  <c:v>1861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86</c:v>
                </c:pt>
                <c:pt idx="1">
                  <c:v>90</c:v>
                </c:pt>
                <c:pt idx="2">
                  <c:v>126</c:v>
                </c:pt>
                <c:pt idx="3">
                  <c:v>1176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spPr>
            <a:solidFill>
              <a:schemeClr val="accent2"/>
            </a:solidFill>
            <a:ln w="14026">
              <a:solidFill>
                <a:schemeClr val="tx1"/>
              </a:solidFill>
              <a:prstDash val="solid"/>
            </a:ln>
          </c:spPr>
          <c:cat>
            <c:numRef>
              <c:f>Sheet1!$B$1:$E$1</c:f>
              <c:numCache>
                <c:formatCode>General</c:formatCode>
                <c:ptCount val="4"/>
                <c:pt idx="0">
                  <c:v>1858</c:v>
                </c:pt>
                <c:pt idx="1">
                  <c:v>1859</c:v>
                </c:pt>
                <c:pt idx="2">
                  <c:v>1860</c:v>
                </c:pt>
                <c:pt idx="3">
                  <c:v>1861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spPr>
            <a:solidFill>
              <a:schemeClr val="hlink"/>
            </a:solidFill>
            <a:ln w="14026">
              <a:solidFill>
                <a:schemeClr val="tx1"/>
              </a:solidFill>
              <a:prstDash val="solid"/>
            </a:ln>
          </c:spPr>
          <c:cat>
            <c:numRef>
              <c:f>Sheet1!$B$1:$E$1</c:f>
              <c:numCache>
                <c:formatCode>General</c:formatCode>
                <c:ptCount val="4"/>
                <c:pt idx="0">
                  <c:v>1858</c:v>
                </c:pt>
                <c:pt idx="1">
                  <c:v>1859</c:v>
                </c:pt>
                <c:pt idx="2">
                  <c:v>1860</c:v>
                </c:pt>
                <c:pt idx="3">
                  <c:v>1861</c:v>
                </c:pt>
              </c:numCache>
            </c:numRef>
          </c:cat>
          <c:val>
            <c:numRef>
              <c:f>Sheet1!$B$4:$E$4</c:f>
              <c:numCache>
                <c:formatCode>General</c:formatCode>
                <c:ptCount val="4"/>
              </c:numCache>
            </c:numRef>
          </c:val>
        </c:ser>
        <c:dLbls/>
        <c:axId val="123202944"/>
        <c:axId val="62661760"/>
      </c:barChart>
      <c:catAx>
        <c:axId val="123202944"/>
        <c:scaling>
          <c:orientation val="minMax"/>
        </c:scaling>
        <c:axPos val="b"/>
        <c:numFmt formatCode="General" sourceLinked="1"/>
        <c:majorTickMark val="in"/>
        <c:tickLblPos val="low"/>
        <c:spPr>
          <a:ln w="3507" cap="flat" cmpd="sng" algn="ctr">
            <a:solidFill>
              <a:schemeClr val="tx1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1990" b="1" i="0" u="none" strike="noStrike" kern="1200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defRPr>
            </a:pPr>
            <a:endParaRPr lang="zh-CN"/>
          </a:p>
        </c:txPr>
        <c:crossAx val="62661760"/>
        <c:crosses val="autoZero"/>
        <c:auto val="1"/>
        <c:lblAlgn val="ctr"/>
        <c:lblOffset val="100"/>
        <c:tickLblSkip val="1"/>
      </c:catAx>
      <c:valAx>
        <c:axId val="62661760"/>
        <c:scaling>
          <c:orientation val="minMax"/>
        </c:scaling>
        <c:axPos val="l"/>
        <c:majorGridlines>
          <c:spPr>
            <a:ln w="3507" cap="flat" cmpd="sng" algn="ctr">
              <a:solidFill>
                <a:schemeClr val="tx1"/>
              </a:solidFill>
              <a:prstDash val="solid"/>
              <a:round/>
            </a:ln>
          </c:spPr>
        </c:majorGridlines>
        <c:numFmt formatCode="General" sourceLinked="1"/>
        <c:majorTickMark val="in"/>
        <c:tickLblPos val="nextTo"/>
        <c:spPr>
          <a:ln w="3507" cap="flat" cmpd="sng" algn="ctr">
            <a:solidFill>
              <a:schemeClr val="tx1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1990" b="1" i="0" u="none" strike="noStrike" kern="1200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defRPr>
            </a:pPr>
            <a:endParaRPr lang="zh-CN"/>
          </a:p>
        </c:txPr>
        <c:crossAx val="123202944"/>
        <c:crosses val="autoZero"/>
        <c:crossBetween val="between"/>
      </c:valAx>
      <c:spPr>
        <a:noFill/>
        <a:ln w="12700">
          <a:solidFill>
            <a:schemeClr val="tx1"/>
          </a:solidFill>
          <a:prstDash val="solid"/>
        </a:ln>
        <a:effectLst/>
      </c:spPr>
    </c:plotArea>
    <c:plotVisOnly val="1"/>
    <c:dispBlanksAs val="gap"/>
  </c:chart>
  <c:spPr>
    <a:solidFill>
      <a:schemeClr val="bg1"/>
    </a:solidFill>
    <a:ln>
      <a:noFill/>
    </a:ln>
  </c:spPr>
  <c:txPr>
    <a:bodyPr/>
    <a:lstStyle/>
    <a:p>
      <a:pPr>
        <a:defRPr lang="zh-CN" sz="1990" b="1" i="0" u="none" strike="noStrike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宋体" panose="02010600030101010101" pitchFamily="2" charset="-122"/>
        </a:defRPr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EFC5E93-52D2-42BC-8CD7-E554F11797D0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530" y="1143000"/>
            <a:ext cx="548694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4BE0071-DE8C-483E-AAC9-CBE85FD23E6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90" y="2130425"/>
            <a:ext cx="1036422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980" y="3886200"/>
            <a:ext cx="853524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146AD-86BC-4EFA-894D-7AB7AE91312D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0E0E4-7AB4-4E9E-A7DB-4EFE6777B5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2E0E4-C08C-4787-B7AB-9A84E9F9AEB5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E60E1-4724-41B9-87E2-DE7FE293AA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179" y="4406900"/>
            <a:ext cx="1036422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179" y="2906713"/>
            <a:ext cx="1036422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089BB-8580-4C1F-8BE3-DBDAA17D6538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6889B-6BDB-4898-975D-9926A181B3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60" y="1600200"/>
            <a:ext cx="53853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8210" y="1600200"/>
            <a:ext cx="53853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90240-887A-46FB-A188-CE6565F690B3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B7A25-29DF-444B-9C29-487AC34CB2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60" y="1535113"/>
            <a:ext cx="538744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60" y="2174875"/>
            <a:ext cx="538744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977" y="1535113"/>
            <a:ext cx="538956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977" y="2174875"/>
            <a:ext cx="538956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7B3F6-70CA-4C2F-BF78-A8E17A46F94B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47BBD-475B-4D3F-BD15-782DE12FDA9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6255E-910D-40F2-BA6A-2B39D6E72912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6F948-5141-4F64-8172-11F522ECA27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748DA-F053-4332-B73A-F33BD5D6FB61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FEBB6-E9B0-48D7-BC24-A0DD04BCCC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60" y="273050"/>
            <a:ext cx="401147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03" y="273050"/>
            <a:ext cx="68163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60" y="1435100"/>
            <a:ext cx="401147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DEF8F-D722-46B3-99D3-9C0982A725C0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E7BDA-5E22-454C-85F7-218F5D910AF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953" y="4800600"/>
            <a:ext cx="73159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953" y="612775"/>
            <a:ext cx="731592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953" y="5367338"/>
            <a:ext cx="73159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9004A-0BD6-42D2-BB7B-386E1C522FE4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FAD00-D60B-4CE0-BFB3-9DFE7F6CC9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40BE3-9252-432A-834F-02B39A40B738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54B83-4C5F-4981-9964-566B71B879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0070" y="274638"/>
            <a:ext cx="274347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60" y="274638"/>
            <a:ext cx="802719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5576F-41F2-4BCA-B6C3-4F7FF6363195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81EF6-3940-4920-9F03-8B3E8D46F16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60" y="274638"/>
            <a:ext cx="1097388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60" y="1600200"/>
            <a:ext cx="1097388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9ABC1-F217-462E-B58B-A5AEB08CF37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60" y="274639"/>
            <a:ext cx="10973880" cy="5851525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05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05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05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algn="r" eaLnBrk="1" fontAlgn="base" hangingPunct="1"/>
              <a:t>‹#›</a:t>
            </a:fld>
            <a:endParaRPr lang="en-US" altLang="zh-CN" sz="1050" b="0" strike="noStrike" noProof="1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60" y="274638"/>
            <a:ext cx="1097388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60" y="1600200"/>
            <a:ext cx="1097388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60" y="6356350"/>
            <a:ext cx="2845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40227FC-752C-4342-BA23-5171E3502B39}" type="datetimeFigureOut">
              <a:rPr lang="zh-CN" altLang="en-US"/>
              <a:pPr>
                <a:defRPr/>
              </a:pPr>
              <a:t>2018-10-18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010" y="6356350"/>
            <a:ext cx="38611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8460" y="6356350"/>
            <a:ext cx="284508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E2D0882-51A5-4B2A-A879-D6901F691C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hnbc.hpe.sh.cn/05/jingdianzhuanji/geguofengguang/deguofengguang.ht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hi.baidu.com/marthastu/album/item/e962274e27a6cc2dafc3ab1d.html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598" y="3333396"/>
            <a:ext cx="4384585" cy="285293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523965" y="530280"/>
            <a:ext cx="9144000" cy="8299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zh-CN" altLang="en-US" sz="4800" dirty="0">
                <a:latin typeface="+mn-ea"/>
              </a:rPr>
              <a:t>第</a:t>
            </a:r>
            <a:r>
              <a:rPr lang="en-US" altLang="zh-CN" sz="4800" dirty="0">
                <a:latin typeface="+mn-ea"/>
              </a:rPr>
              <a:t>2</a:t>
            </a:r>
            <a:r>
              <a:rPr lang="zh-CN" altLang="en-US" sz="4800" dirty="0">
                <a:latin typeface="+mn-ea"/>
              </a:rPr>
              <a:t>课 俄国的改革</a:t>
            </a:r>
          </a:p>
        </p:txBody>
      </p:sp>
      <p:sp>
        <p:nvSpPr>
          <p:cNvPr id="5" name="箭头: 上 4"/>
          <p:cNvSpPr/>
          <p:nvPr/>
        </p:nvSpPr>
        <p:spPr>
          <a:xfrm>
            <a:off x="3345873" y="2524855"/>
            <a:ext cx="648072" cy="740594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8" name="箭头: 上 7"/>
          <p:cNvSpPr/>
          <p:nvPr/>
        </p:nvSpPr>
        <p:spPr>
          <a:xfrm>
            <a:off x="8011837" y="2524855"/>
            <a:ext cx="648072" cy="740594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69909" y="1931349"/>
            <a:ext cx="4665964" cy="5835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200" dirty="0">
                <a:latin typeface="+mn-ea"/>
              </a:rPr>
              <a:t>走上改革强国之路</a:t>
            </a:r>
          </a:p>
        </p:txBody>
      </p:sp>
      <p:pic>
        <p:nvPicPr>
          <p:cNvPr id="10" name="Picture 12" descr="图片1_副本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8875" y="4228465"/>
            <a:ext cx="1243330" cy="124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 descr="234630-13031511302446_副本_副本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98940" y="4370705"/>
            <a:ext cx="2078355" cy="181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3" descr="亚厉三大二世"/>
          <p:cNvPicPr>
            <a:picLocks noChangeAspect="1"/>
          </p:cNvPicPr>
          <p:nvPr/>
        </p:nvPicPr>
        <p:blipFill>
          <a:blip r:embed="rId5" cstate="print"/>
          <a:srcRect b="9258"/>
          <a:stretch>
            <a:fillRect/>
          </a:stretch>
        </p:blipFill>
        <p:spPr>
          <a:xfrm>
            <a:off x="8984615" y="1595120"/>
            <a:ext cx="2392680" cy="2633345"/>
          </a:xfrm>
          <a:prstGeom prst="rect">
            <a:avLst/>
          </a:prstGeom>
          <a:noFill/>
          <a:ln w="57150" cap="flat" cmpd="thickThin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9157" name="图片 1" descr="8435e5dde71190efc0e36f15c21b9d16fcfa60e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6415" y="1595120"/>
            <a:ext cx="2507615" cy="26333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8" grpId="0" bldLvl="0" animBg="1"/>
      <p:bldP spid="6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1"/>
          <p:cNvSpPr/>
          <p:nvPr/>
        </p:nvSpPr>
        <p:spPr>
          <a:xfrm>
            <a:off x="2748915" y="1057275"/>
            <a:ext cx="635444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zh-CN" altLang="en-US" sz="2800" b="1" dirty="0"/>
              <a:t>        此时，几乎控制了全球贸易的</a:t>
            </a:r>
            <a:r>
              <a:rPr lang="zh-CN" altLang="en-US" sz="2800" b="1" dirty="0">
                <a:solidFill>
                  <a:srgbClr val="0033CC"/>
                </a:solidFill>
              </a:rPr>
              <a:t>荷兰</a:t>
            </a:r>
            <a:r>
              <a:rPr lang="zh-CN" altLang="en-US" sz="2800" b="1" dirty="0"/>
              <a:t>已经</a:t>
            </a:r>
            <a:r>
              <a:rPr lang="zh-CN" altLang="en-US" sz="2800" b="1" dirty="0">
                <a:solidFill>
                  <a:srgbClr val="0033CC"/>
                </a:solidFill>
              </a:rPr>
              <a:t>辉煌了近百年</a:t>
            </a:r>
            <a:r>
              <a:rPr lang="zh-CN" altLang="en-US" sz="2800" b="1" dirty="0"/>
              <a:t>；通过海外贸易和掠夺积累了大量财富，并占有广阔市场的</a:t>
            </a:r>
            <a:r>
              <a:rPr lang="zh-CN" altLang="en-US" sz="2800" b="1" dirty="0">
                <a:solidFill>
                  <a:srgbClr val="0033CC"/>
                </a:solidFill>
              </a:rPr>
              <a:t>英国</a:t>
            </a:r>
            <a:r>
              <a:rPr lang="zh-CN" altLang="en-US" sz="2800" b="1" dirty="0"/>
              <a:t>，正在</a:t>
            </a:r>
            <a:r>
              <a:rPr lang="zh-CN" altLang="en-US" sz="2800" b="1" dirty="0">
                <a:solidFill>
                  <a:srgbClr val="0033CC"/>
                </a:solidFill>
              </a:rPr>
              <a:t>孕育工业革命</a:t>
            </a:r>
            <a:r>
              <a:rPr lang="zh-CN" altLang="en-US" sz="2800" b="1" dirty="0"/>
              <a:t>；</a:t>
            </a:r>
            <a:r>
              <a:rPr lang="zh-CN" altLang="en-US" sz="2800" b="1" dirty="0">
                <a:solidFill>
                  <a:srgbClr val="0033CC"/>
                </a:solidFill>
              </a:rPr>
              <a:t>法国</a:t>
            </a:r>
            <a:r>
              <a:rPr lang="zh-CN" altLang="en-US" sz="2800" b="1" dirty="0"/>
              <a:t>在路易十四的强权领导下，已发展为</a:t>
            </a:r>
            <a:r>
              <a:rPr lang="en-US" altLang="zh-CN" sz="2800" b="1" dirty="0"/>
              <a:t>17</a:t>
            </a:r>
            <a:r>
              <a:rPr lang="zh-CN" altLang="en-US" sz="2800" b="1" dirty="0"/>
              <a:t>世纪中叶的</a:t>
            </a:r>
            <a:r>
              <a:rPr lang="zh-CN" altLang="en-US" sz="2800" b="1" dirty="0">
                <a:solidFill>
                  <a:srgbClr val="0033CC"/>
                </a:solidFill>
              </a:rPr>
              <a:t>欧陆首强</a:t>
            </a:r>
            <a:r>
              <a:rPr lang="zh-CN" altLang="en-US" sz="2800" b="1" dirty="0"/>
              <a:t>。而当时</a:t>
            </a:r>
            <a:r>
              <a:rPr lang="zh-CN" altLang="en-US" sz="2800" b="1" dirty="0">
                <a:solidFill>
                  <a:srgbClr val="FF0000"/>
                </a:solidFill>
              </a:rPr>
              <a:t>俄国的经济完全依赖于农业</a:t>
            </a:r>
            <a:r>
              <a:rPr lang="zh-CN" altLang="en-US" sz="2800" b="1" dirty="0"/>
              <a:t>，全国只有几十个手工工场，商业几乎全部把持在外国人手中。教育由东正教会垄断，普通民众知识贫乏。即使在首都莫斯科，一百个人中间识字的也不超过三个。</a:t>
            </a:r>
            <a:endParaRPr lang="en-US" altLang="zh-CN" sz="2800" b="1" dirty="0"/>
          </a:p>
          <a:p>
            <a:pPr marL="0" lvl="0" indent="0" eaLnBrk="1" hangingPunct="1">
              <a:spcBef>
                <a:spcPct val="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sz="2800" b="1" dirty="0"/>
              <a:t>                               ——《</a:t>
            </a:r>
            <a:r>
              <a:rPr lang="zh-CN" altLang="en-US" sz="2800" b="1" dirty="0"/>
              <a:t>大国崛起</a:t>
            </a:r>
            <a:r>
              <a:rPr lang="en-US" altLang="zh-CN" sz="2800" b="1" dirty="0"/>
              <a:t>》</a:t>
            </a:r>
            <a:endParaRPr lang="zh-CN" altLang="en-US" sz="28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264160" y="2060575"/>
            <a:ext cx="20554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</a:rPr>
              <a:t>西欧国家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64160" y="3658870"/>
            <a:ext cx="18497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当时的俄国</a:t>
            </a:r>
          </a:p>
        </p:txBody>
      </p:sp>
      <p:sp>
        <p:nvSpPr>
          <p:cNvPr id="6" name="右箭头 5"/>
          <p:cNvSpPr/>
          <p:nvPr/>
        </p:nvSpPr>
        <p:spPr>
          <a:xfrm>
            <a:off x="1894205" y="2089150"/>
            <a:ext cx="855345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>
            <a:off x="1894205" y="3687445"/>
            <a:ext cx="855345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79" name="Picture 7" descr="glob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718" y="307673"/>
            <a:ext cx="719138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/>
        </p:nvSpPr>
        <p:spPr>
          <a:xfrm>
            <a:off x="1521361" y="326088"/>
            <a:ext cx="9149779" cy="70246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>
                <a:solidFill>
                  <a:srgbClr val="0000FF"/>
                </a:solidFill>
                <a:latin typeface="+mn-ea"/>
              </a:rPr>
              <a:t>世 界 发 展 形 势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9787878" y="1988647"/>
            <a:ext cx="2160239" cy="632460"/>
          </a:xfrm>
          <a:prstGeom prst="rect">
            <a:avLst/>
          </a:prstGeom>
          <a:solidFill>
            <a:srgbClr val="FFFF00"/>
          </a:solidFill>
          <a:ln w="38100">
            <a:noFill/>
            <a:miter lim="800000"/>
          </a:ln>
          <a:effectLst/>
        </p:spPr>
        <p:txBody>
          <a:bodyPr wrap="square" lIns="90170" tIns="46990" rIns="90170" bIns="46990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资本主义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787890" y="3687445"/>
            <a:ext cx="1612900" cy="95313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农奴制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封闭落后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8932545" y="2175510"/>
            <a:ext cx="855345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8932545" y="3773805"/>
            <a:ext cx="855345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6" grpId="0" bldLvl="0" animBg="1"/>
      <p:bldP spid="7" grpId="0" bldLvl="0" animBg="1"/>
      <p:bldP spid="3080" grpId="0" bldLvl="0" animBg="1"/>
      <p:bldP spid="8" grpId="0" animBg="1"/>
      <p:bldP spid="9" grpId="0" bldLvl="0" animBg="1"/>
      <p:bldP spid="1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777" y="4449301"/>
            <a:ext cx="3168352" cy="207838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88340" y="1632585"/>
            <a:ext cx="1034415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（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）在沙皇的专制统治下，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俄国盛行农奴制，封闭落后。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（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2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）农业和手工业使用农奴劳动，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工商业的发展极其缓慢。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38150" y="301625"/>
            <a:ext cx="36391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一、彼得一世改革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519555" y="1006475"/>
            <a:ext cx="19431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870325" y="3181985"/>
            <a:ext cx="675449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农奴制是封建社会中</a:t>
            </a:r>
            <a:r>
              <a:rPr lang="zh-CN" altLang="en-US" sz="2400" b="1" dirty="0">
                <a:solidFill>
                  <a:srgbClr val="030565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封建领主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在其领地上建立起来的剥削奴役农奴的经济制度。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农奴制的基本特征是农奴被</a:t>
            </a:r>
            <a:r>
              <a:rPr lang="zh-CN" altLang="en-US" sz="2400" b="1" dirty="0">
                <a:solidFill>
                  <a:srgbClr val="030565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束缚在土地上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，不得不依附于农奴主。而农奴主则利用这种人身依附关系，对农奴实行超经济的强制</a:t>
            </a:r>
            <a:r>
              <a:rPr lang="zh-CN" altLang="en-US" sz="2400" b="1" dirty="0">
                <a:solidFill>
                  <a:srgbClr val="030565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剥削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</a:t>
            </a:r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2-03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570" y="209550"/>
            <a:ext cx="4364990" cy="34531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2580" name="Rectangle 4"/>
          <p:cNvSpPr>
            <a:spLocks noChangeArrowheads="1"/>
          </p:cNvSpPr>
          <p:nvPr/>
        </p:nvSpPr>
        <p:spPr bwMode="auto">
          <a:xfrm>
            <a:off x="5053330" y="492125"/>
            <a:ext cx="6672580" cy="297307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</a:rPr>
              <a:t>1697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</a:rPr>
              <a:t>年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</a:rPr>
              <a:t>3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</a:rPr>
              <a:t>月，彼得派遣了一个由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</a:rPr>
              <a:t>250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</a:rPr>
              <a:t>人组成的庞大的使团，出访欧洲各国。彼得化名“彼得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</a:rPr>
              <a:t>·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</a:rPr>
              <a:t>米哈依洛夫”装扮成一个下士随团考察。出访中，他在荷兰阿姆斯特丹造船厂当了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</a:rPr>
              <a:t>4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</a:rPr>
              <a:t>个月的学徒，在英国参观了海军造船厂，在普鲁士研究了兵制。</a:t>
            </a:r>
          </a:p>
        </p:txBody>
      </p:sp>
      <p:pic>
        <p:nvPicPr>
          <p:cNvPr id="153602" name="Picture 2" descr="tem347-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31510" y="3662680"/>
            <a:ext cx="5994400" cy="2623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03" name="Text Box 3"/>
          <p:cNvSpPr txBox="1">
            <a:spLocks noChangeArrowheads="1"/>
          </p:cNvSpPr>
          <p:nvPr/>
        </p:nvSpPr>
        <p:spPr bwMode="auto">
          <a:xfrm>
            <a:off x="7259434" y="6181826"/>
            <a:ext cx="293878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牛津大学（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17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世纪）</a:t>
            </a:r>
          </a:p>
        </p:txBody>
      </p:sp>
      <p:sp>
        <p:nvSpPr>
          <p:cNvPr id="153604" name="Text Box 4"/>
          <p:cNvSpPr txBox="1">
            <a:spLocks noChangeArrowheads="1"/>
          </p:cNvSpPr>
          <p:nvPr/>
        </p:nvSpPr>
        <p:spPr bwMode="auto">
          <a:xfrm>
            <a:off x="337820" y="4429125"/>
            <a:ext cx="5027295" cy="1383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</a:rPr>
              <a:t>在英国，彼得一世参观了科学院、牛津大学，拜访了牛顿，旁听了英国议员的辩论。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2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80" grpId="0" bldLvl="0" animBg="1"/>
      <p:bldP spid="15360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6330" y="1283653"/>
            <a:ext cx="217995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、改革目的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16330" y="3423603"/>
            <a:ext cx="217995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、改革内容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6013" y="2205038"/>
            <a:ext cx="5187950" cy="95313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 dirty="0">
                <a:latin typeface="宋体" panose="02010600030101010101" pitchFamily="2" charset="-122"/>
              </a:rPr>
              <a:t>加强封建专制，摆脱落后状态，</a:t>
            </a:r>
          </a:p>
          <a:p>
            <a:pPr eaLnBrk="1" hangingPunct="1"/>
            <a:r>
              <a:rPr lang="zh-CN" altLang="en-US" sz="2800" b="1" dirty="0">
                <a:latin typeface="宋体" panose="02010600030101010101" pitchFamily="2" charset="-122"/>
              </a:rPr>
              <a:t>实现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富国强兵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16013" y="4365625"/>
            <a:ext cx="4830445" cy="95313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政治、军事、经济、文化教育</a:t>
            </a:r>
          </a:p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和社会习俗等方面</a:t>
            </a:r>
          </a:p>
        </p:txBody>
      </p:sp>
      <p:pic>
        <p:nvPicPr>
          <p:cNvPr id="77828" name="图片 77827" descr="Peter_der-Grosse_183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08570" y="427355"/>
            <a:ext cx="4062413" cy="5454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7829" name="矩形 77828"/>
          <p:cNvSpPr/>
          <p:nvPr/>
        </p:nvSpPr>
        <p:spPr>
          <a:xfrm>
            <a:off x="8905558" y="6037580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latin typeface="Tahoma" panose="020B0604030504040204" pitchFamily="34" charset="0"/>
                <a:ea typeface="黑体" panose="02010609060101010101" pitchFamily="2" charset="-122"/>
              </a:rPr>
              <a:t>彼得一世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38150" y="301625"/>
            <a:ext cx="36391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一、彼得一世改革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71015" y="4874895"/>
            <a:ext cx="987044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推行文化教育，</a:t>
            </a:r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派遣留学生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119A8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创办科学院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119A8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开办学校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0119A8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创办报纸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；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提倡人们学习</a:t>
            </a:r>
            <a:r>
              <a:rPr lang="zh-CN" altLang="en-US" sz="2400" b="1" dirty="0">
                <a:solidFill>
                  <a:srgbClr val="0119A8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西方的礼节与生活方式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71015" y="2831465"/>
            <a:ext cx="98710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创建了一支纪律严明的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新式常备军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771015" y="1702435"/>
            <a:ext cx="98704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改组行政机构，建立了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中央集权的行政体制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要求贵族必须到军队或行政机构为国家服务，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按功劳和才能提拔人才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；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71015" y="3880485"/>
            <a:ext cx="98710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鼓励兴办手工工场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，准许工场主购买整个村庄的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农奴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；</a:t>
            </a:r>
          </a:p>
        </p:txBody>
      </p:sp>
      <p:sp>
        <p:nvSpPr>
          <p:cNvPr id="150530" name="Text Box 2"/>
          <p:cNvSpPr txBox="1">
            <a:spLocks noChangeArrowheads="1"/>
          </p:cNvSpPr>
          <p:nvPr/>
        </p:nvSpPr>
        <p:spPr bwMode="auto">
          <a:xfrm>
            <a:off x="437515" y="2800985"/>
            <a:ext cx="1333500" cy="58356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军事</a:t>
            </a:r>
          </a:p>
        </p:txBody>
      </p:sp>
      <p:sp>
        <p:nvSpPr>
          <p:cNvPr id="150535" name="Text Box 7"/>
          <p:cNvSpPr txBox="1">
            <a:spLocks noChangeArrowheads="1"/>
          </p:cNvSpPr>
          <p:nvPr/>
        </p:nvSpPr>
        <p:spPr bwMode="auto">
          <a:xfrm>
            <a:off x="437515" y="3818890"/>
            <a:ext cx="1333500" cy="58356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经济</a:t>
            </a:r>
          </a:p>
        </p:txBody>
      </p:sp>
      <p:sp>
        <p:nvSpPr>
          <p:cNvPr id="150539" name="Text Box 11"/>
          <p:cNvSpPr txBox="1">
            <a:spLocks noChangeArrowheads="1"/>
          </p:cNvSpPr>
          <p:nvPr/>
        </p:nvSpPr>
        <p:spPr bwMode="auto">
          <a:xfrm>
            <a:off x="438150" y="1825625"/>
            <a:ext cx="1332865" cy="58356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政治</a:t>
            </a:r>
          </a:p>
        </p:txBody>
      </p:sp>
      <p:sp>
        <p:nvSpPr>
          <p:cNvPr id="150546" name="Text Box 18"/>
          <p:cNvSpPr txBox="1">
            <a:spLocks noChangeArrowheads="1"/>
          </p:cNvSpPr>
          <p:nvPr/>
        </p:nvSpPr>
        <p:spPr bwMode="auto">
          <a:xfrm>
            <a:off x="438150" y="4874895"/>
            <a:ext cx="1332230" cy="107632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文教</a:t>
            </a:r>
          </a:p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习俗</a:t>
            </a:r>
          </a:p>
        </p:txBody>
      </p:sp>
      <p:sp>
        <p:nvSpPr>
          <p:cNvPr id="8" name="TextBox 2"/>
          <p:cNvSpPr txBox="1"/>
          <p:nvPr/>
        </p:nvSpPr>
        <p:spPr>
          <a:xfrm>
            <a:off x="1120775" y="797243"/>
            <a:ext cx="217995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、改革内容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83330" y="797560"/>
            <a:ext cx="318325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移植西方文明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tem133-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5650" y="24908"/>
            <a:ext cx="4893189" cy="49562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5651" name="Text Box 3"/>
          <p:cNvSpPr txBox="1">
            <a:spLocks noChangeArrowheads="1"/>
          </p:cNvSpPr>
          <p:nvPr/>
        </p:nvSpPr>
        <p:spPr bwMode="auto">
          <a:xfrm>
            <a:off x="1524600" y="5301208"/>
            <a:ext cx="9144000" cy="1076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zh-CN" altLang="en-US" sz="3200" dirty="0">
                <a:latin typeface="+mn-ea"/>
                <a:ea typeface="+mn-ea"/>
              </a:rPr>
              <a:t>彼得一世改革时期发放的“胡须税”牌，留胡须者必须交纳高额税金。税牌上文字为“税金已付”。</a:t>
            </a:r>
          </a:p>
        </p:txBody>
      </p:sp>
      <p:pic>
        <p:nvPicPr>
          <p:cNvPr id="155653" name="Picture 5" descr="tem134-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4361" y="116632"/>
            <a:ext cx="3854896" cy="49562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2964252" y="1196752"/>
            <a:ext cx="6264696" cy="349992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过程残暴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封建农奴制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5005" y="316230"/>
            <a:ext cx="3911600" cy="27127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151554" name="Text Box 2" descr="花束"/>
          <p:cNvSpPr txBox="1">
            <a:spLocks noChangeArrowheads="1"/>
          </p:cNvSpPr>
          <p:nvPr/>
        </p:nvSpPr>
        <p:spPr bwMode="auto">
          <a:xfrm>
            <a:off x="1913220" y="2211985"/>
            <a:ext cx="3434080" cy="583565"/>
          </a:xfrm>
          <a:prstGeom prst="rect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0000FF"/>
                </a:solidFill>
                <a:latin typeface="+mn-ea"/>
                <a:ea typeface="+mn-ea"/>
              </a:rPr>
              <a:t>俄罗斯帝国的崛起</a:t>
            </a:r>
          </a:p>
        </p:txBody>
      </p:sp>
      <p:sp>
        <p:nvSpPr>
          <p:cNvPr id="151558" name="Rectangle 6"/>
          <p:cNvSpPr>
            <a:spLocks noChangeArrowheads="1"/>
          </p:cNvSpPr>
          <p:nvPr/>
        </p:nvSpPr>
        <p:spPr bwMode="auto">
          <a:xfrm>
            <a:off x="1912620" y="3028950"/>
            <a:ext cx="9850120" cy="95313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俄国</a:t>
            </a:r>
            <a:r>
              <a:rPr kumimoji="1" lang="zh-CN" altLang="en-US" sz="2800" b="1" dirty="0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经济、军事实力大大增强</a:t>
            </a:r>
            <a:r>
              <a:rPr kumimoji="1" lang="zh-CN" altLang="en-US" sz="2800" b="1" dirty="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sz="2800" b="1" noProof="0" dirty="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俄国一跃成为欧洲军事强国，为</a:t>
            </a:r>
            <a:r>
              <a:rPr lang="zh-CN" altLang="en-US" sz="2800" b="1" noProof="0" dirty="0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对外扩张</a:t>
            </a:r>
            <a:r>
              <a:rPr lang="zh-CN" altLang="en-US" sz="2800" b="1" noProof="0" dirty="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准备了条件。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跻身欧洲强国之列。</a:t>
            </a:r>
          </a:p>
        </p:txBody>
      </p:sp>
      <p:sp>
        <p:nvSpPr>
          <p:cNvPr id="151559" name="Rectangle 7"/>
          <p:cNvSpPr>
            <a:spLocks noChangeArrowheads="1"/>
          </p:cNvSpPr>
          <p:nvPr/>
        </p:nvSpPr>
        <p:spPr bwMode="auto">
          <a:xfrm>
            <a:off x="1913103" y="4080895"/>
            <a:ext cx="4717013" cy="52197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开启了俄国</a:t>
            </a:r>
            <a:r>
              <a:rPr kumimoji="1"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近代化</a:t>
            </a:r>
            <a:r>
              <a:rPr kumimoji="1"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的进程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16330" y="1283653"/>
            <a:ext cx="217995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、改革影响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38150" y="301625"/>
            <a:ext cx="36391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一、彼得一世改革</a:t>
            </a:r>
          </a:p>
        </p:txBody>
      </p:sp>
      <p:sp>
        <p:nvSpPr>
          <p:cNvPr id="150539" name="Text Box 11"/>
          <p:cNvSpPr txBox="1">
            <a:spLocks noChangeArrowheads="1"/>
          </p:cNvSpPr>
          <p:nvPr/>
        </p:nvSpPr>
        <p:spPr bwMode="auto">
          <a:xfrm>
            <a:off x="580390" y="2211705"/>
            <a:ext cx="1332865" cy="58356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积极</a:t>
            </a:r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579755" y="5314315"/>
            <a:ext cx="1332865" cy="58356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局限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913255" y="5344795"/>
            <a:ext cx="9850120" cy="953135"/>
          </a:xfrm>
          <a:prstGeom prst="rect">
            <a:avLst/>
          </a:prstGeom>
          <a:noFill/>
          <a:ln w="38100" cmpd="sng">
            <a:solidFill>
              <a:schemeClr val="tx1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marR="0" algn="l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沙皇专制制度和封建</a:t>
            </a:r>
            <a:r>
              <a:rPr lang="zh-CN" altLang="en-US" sz="2800" b="1" noProof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农奴制</a:t>
            </a:r>
            <a:r>
              <a:rPr lang="zh-CN" altLang="en-US" sz="2800" b="1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进一步强化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，后来成为俄国社会发展的障碍</a:t>
            </a:r>
            <a:r>
              <a:rPr lang="zh-CN" altLang="en-US" sz="2800" b="1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50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1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1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4" grpId="0" animBg="1"/>
      <p:bldP spid="151558" grpId="0" bldLvl="0" animBg="1" autoUpdateAnimBg="0"/>
      <p:bldP spid="151559" grpId="0" bldLvl="0" animBg="1" autoUpdateAnimBg="0"/>
      <p:bldP spid="150539" grpId="0" animBg="1"/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src.baidu.com/image/c0%3Dshijue1%2C0%2C0%2C294%2C40/sign=c7fea230b3389b502cf2e811ed5c8fa8/4ec2d5628535e5dd163e1df17cc6a7efce1b628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472"/>
          <a:stretch>
            <a:fillRect/>
          </a:stretch>
        </p:blipFill>
        <p:spPr bwMode="auto">
          <a:xfrm>
            <a:off x="1033780" y="97155"/>
            <a:ext cx="10527030" cy="6612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gsrc.baidu.com/image/c0%3Dshijue1%2C0%2C0%2C294%2C40/sign=7258e8f302fa513d45a7649d55043f8e/279759ee3d6d55fb512c0b0967224f4a20a4dd3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932"/>
          <a:stretch>
            <a:fillRect/>
          </a:stretch>
        </p:blipFill>
        <p:spPr bwMode="auto">
          <a:xfrm>
            <a:off x="934720" y="97155"/>
            <a:ext cx="10626725" cy="6806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/>
          <p:cNvSpPr txBox="1"/>
          <p:nvPr/>
        </p:nvSpPr>
        <p:spPr>
          <a:xfrm>
            <a:off x="1438047" y="397927"/>
            <a:ext cx="4680493" cy="5835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3200" dirty="0"/>
              <a:t>彼得大帝夏宫金碧辉煌</a:t>
            </a:r>
          </a:p>
        </p:txBody>
      </p:sp>
      <p:pic>
        <p:nvPicPr>
          <p:cNvPr id="1032" name="Picture 8" descr="http://gss0.baidu.com/-fo3dSag_xI4khGko9WTAnF6hhy/lvpics/h=800/sign=d5412282b44543a9ea1bf7cc2e168a7b/a1ec08fa513d26973fb6f42b56fbb2fb4316d85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635" y="97155"/>
            <a:ext cx="10208895" cy="6806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1242332" y="213399"/>
            <a:ext cx="4680493" cy="7683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4400" dirty="0"/>
              <a:t>彼得大帝策马扬鞭</a:t>
            </a:r>
          </a:p>
        </p:txBody>
      </p:sp>
      <p:pic>
        <p:nvPicPr>
          <p:cNvPr id="2050" name="Picture 2" descr="http://sputniknews.cn/images/101747/63/101747639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1540" y="105410"/>
            <a:ext cx="10527030" cy="584898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622935" y="6073775"/>
            <a:ext cx="11064875" cy="8299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400" dirty="0">
                <a:latin typeface="+mn-ea"/>
                <a:ea typeface="+mn-ea"/>
              </a:rPr>
              <a:t>在克里姆林宫普京办公室唯一的画像是彼得大帝，在历史名城圣彼得堡诞生</a:t>
            </a:r>
            <a:r>
              <a:rPr lang="en-US" altLang="zh-CN" sz="2400" dirty="0">
                <a:latin typeface="+mn-ea"/>
                <a:ea typeface="+mn-ea"/>
              </a:rPr>
              <a:t>300</a:t>
            </a:r>
            <a:r>
              <a:rPr lang="zh-CN" altLang="en-US" sz="2400" dirty="0">
                <a:latin typeface="+mn-ea"/>
                <a:ea typeface="+mn-ea"/>
              </a:rPr>
              <a:t>周年庆祝活动上，普京总统饱含深情地说：“此生我最佩服的人就是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彼得大帝</a:t>
            </a:r>
            <a:r>
              <a:rPr lang="zh-CN" altLang="en-US" sz="2400" dirty="0">
                <a:latin typeface="+mn-ea"/>
                <a:ea typeface="+mn-ea"/>
              </a:rPr>
              <a:t>。”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4" grpId="0" bldLvl="0" animBg="1"/>
      <p:bldP spid="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3287917" y="2187179"/>
            <a:ext cx="3078956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endParaRPr lang="zh-CN" altLang="zh-CN" sz="2400">
              <a:effectLst>
                <a:outerShdw blurRad="38100" dist="38100" dir="2700000" algn="tl">
                  <a:srgbClr val="C0C0C0"/>
                </a:outerShdw>
              </a:effectLst>
              <a:ea typeface="隶书" panose="02010509060101010101" pitchFamily="49" charset="-122"/>
            </a:endParaRPr>
          </a:p>
        </p:txBody>
      </p:sp>
      <p:graphicFrame>
        <p:nvGraphicFramePr>
          <p:cNvPr id="68932" name="Group 324"/>
          <p:cNvGraphicFramePr>
            <a:graphicFrameLocks noGrp="1"/>
          </p:cNvGraphicFramePr>
          <p:nvPr>
            <p:ph idx="1"/>
          </p:nvPr>
        </p:nvGraphicFramePr>
        <p:xfrm>
          <a:off x="373380" y="4196715"/>
          <a:ext cx="6776720" cy="2436495"/>
        </p:xfrm>
        <a:graphic>
          <a:graphicData uri="http://schemas.openxmlformats.org/drawingml/2006/table">
            <a:tbl>
              <a:tblPr/>
              <a:tblGrid>
                <a:gridCol w="1139825"/>
                <a:gridCol w="1641475"/>
                <a:gridCol w="1214120"/>
                <a:gridCol w="1355090"/>
                <a:gridCol w="1426210"/>
              </a:tblGrid>
              <a:tr h="4756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国别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人均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（卢布）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铁（万吨）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铁路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（公里）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1850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年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年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47561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俄国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71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22.8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29.8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1600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英国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323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228.5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388.8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14603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386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法国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150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40.6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89.8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9160</a:t>
                      </a: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8930" name="Text Box 322"/>
          <p:cNvSpPr txBox="1">
            <a:spLocks noChangeArrowheads="1"/>
          </p:cNvSpPr>
          <p:nvPr/>
        </p:nvSpPr>
        <p:spPr bwMode="auto">
          <a:xfrm>
            <a:off x="3342685" y="5643563"/>
            <a:ext cx="3995738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endParaRPr lang="zh-CN" altLang="zh-CN" sz="2400">
              <a:effectLst>
                <a:outerShdw blurRad="38100" dist="38100" dir="2700000" algn="tl">
                  <a:srgbClr val="C0C0C0"/>
                </a:outerShdw>
              </a:effectLst>
              <a:ea typeface="隶书" panose="020105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338695" y="4535805"/>
            <a:ext cx="4481830" cy="156845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zh-CN" sz="2400" b="1" dirty="0">
                <a:latin typeface="+mn-ea"/>
                <a:ea typeface="+mn-ea"/>
              </a:rPr>
              <a:t>18</a:t>
            </a:r>
            <a:r>
              <a:rPr lang="zh-CN" altLang="en-US" sz="2400" b="1" dirty="0">
                <a:latin typeface="+mn-ea"/>
                <a:ea typeface="+mn-ea"/>
              </a:rPr>
              <a:t>世纪末，俄国的生铁产量与英国相当，可是，到</a:t>
            </a:r>
            <a:r>
              <a:rPr lang="en-US" altLang="zh-CN" sz="2400" b="1" dirty="0">
                <a:latin typeface="+mn-ea"/>
                <a:ea typeface="+mn-ea"/>
              </a:rPr>
              <a:t>19</a:t>
            </a:r>
            <a:r>
              <a:rPr lang="zh-CN" altLang="en-US" sz="2400" b="1" dirty="0">
                <a:latin typeface="+mn-ea"/>
                <a:ea typeface="+mn-ea"/>
              </a:rPr>
              <a:t>世纪中期，英国的生铁产量已经是俄国的</a:t>
            </a:r>
            <a:r>
              <a:rPr lang="en-US" altLang="zh-CN" sz="2400" b="1" dirty="0">
                <a:latin typeface="+mn-ea"/>
                <a:ea typeface="+mn-ea"/>
              </a:rPr>
              <a:t>15</a:t>
            </a:r>
            <a:r>
              <a:rPr lang="zh-CN" altLang="en-US" sz="2400" b="1" dirty="0">
                <a:latin typeface="+mn-ea"/>
                <a:ea typeface="+mn-ea"/>
              </a:rPr>
              <a:t>倍，铁路里程也是俄国的</a:t>
            </a:r>
            <a:r>
              <a:rPr lang="en-US" altLang="zh-CN" sz="2400" b="1" dirty="0">
                <a:latin typeface="+mn-ea"/>
                <a:ea typeface="+mn-ea"/>
              </a:rPr>
              <a:t>10</a:t>
            </a:r>
            <a:r>
              <a:rPr lang="zh-CN" altLang="en-US" sz="2400" b="1" dirty="0">
                <a:latin typeface="+mn-ea"/>
                <a:ea typeface="+mn-ea"/>
              </a:rPr>
              <a:t>倍。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3380" y="459740"/>
            <a:ext cx="2744470" cy="33350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4870" y="360680"/>
            <a:ext cx="2818130" cy="34340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2590" y="433705"/>
            <a:ext cx="2779395" cy="32880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7079615" y="256540"/>
            <a:ext cx="4740910" cy="3538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英美法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等欧美各国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资本主义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进一步发展，开始工业革命，进行殖民扩张，实力迅速上涨。</a:t>
            </a:r>
          </a:p>
          <a:p>
            <a:pPr algn="just"/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俄国农奴制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盛行，严重制约着资本主义经济的发展。俄国与西欧各国的差距日渐扩大。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8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8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938"/>
          <a:stretch>
            <a:fillRect/>
          </a:stretch>
        </p:blipFill>
        <p:spPr bwMode="auto">
          <a:xfrm>
            <a:off x="6202508" y="58122"/>
            <a:ext cx="4360183" cy="3154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2104" y="58122"/>
            <a:ext cx="4251459" cy="3154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1577554" y="3573453"/>
            <a:ext cx="9038091" cy="15995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“</a:t>
            </a:r>
            <a:r>
              <a:rPr lang="zh-CN" altLang="en-US" sz="2800" dirty="0">
                <a:latin typeface="+mn-ea"/>
                <a:ea typeface="+mn-ea"/>
              </a:rPr>
              <a:t>克里米亚战争的特点就是一个采用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原始生产形式</a:t>
            </a:r>
            <a:r>
              <a:rPr lang="zh-CN" altLang="en-US" sz="2800" dirty="0">
                <a:latin typeface="+mn-ea"/>
                <a:ea typeface="+mn-ea"/>
              </a:rPr>
              <a:t>的民族对几个拥有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现代生产</a:t>
            </a:r>
            <a:r>
              <a:rPr lang="zh-CN" altLang="en-US" sz="2800" dirty="0">
                <a:latin typeface="+mn-ea"/>
                <a:ea typeface="+mn-ea"/>
              </a:rPr>
              <a:t>的民族进行绝望的搏斗。” </a:t>
            </a:r>
            <a:endParaRPr lang="en-US" altLang="zh-CN" sz="2800" dirty="0">
              <a:latin typeface="+mn-ea"/>
              <a:ea typeface="+mn-ea"/>
            </a:endParaRP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——</a:t>
            </a:r>
            <a:r>
              <a:rPr lang="zh-CN" altLang="en-US" sz="2800" dirty="0">
                <a:latin typeface="+mn-ea"/>
                <a:ea typeface="+mn-ea"/>
              </a:rPr>
              <a:t>恩格斯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8197" name="Text Box 10"/>
          <p:cNvSpPr txBox="1">
            <a:spLocks noChangeArrowheads="1"/>
          </p:cNvSpPr>
          <p:nvPr/>
        </p:nvSpPr>
        <p:spPr bwMode="auto">
          <a:xfrm>
            <a:off x="6906435" y="5533495"/>
            <a:ext cx="2952328" cy="64516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封建农奴制度</a:t>
            </a:r>
          </a:p>
        </p:txBody>
      </p:sp>
      <p:sp>
        <p:nvSpPr>
          <p:cNvPr id="8198" name="Text Box 11"/>
          <p:cNvSpPr txBox="1">
            <a:spLocks noChangeArrowheads="1"/>
          </p:cNvSpPr>
          <p:nvPr/>
        </p:nvSpPr>
        <p:spPr bwMode="auto">
          <a:xfrm>
            <a:off x="1776815" y="5533861"/>
            <a:ext cx="3962036" cy="6451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资本主义工业文明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ldLvl="0" animBg="1"/>
      <p:bldP spid="8197" grpId="0" bldLvl="0" animBg="1"/>
      <p:bldP spid="819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145155" y="3710940"/>
            <a:ext cx="8520430" cy="2781300"/>
          </a:xfrm>
          <a:prstGeom prst="rect">
            <a:avLst/>
          </a:prstGeom>
          <a:solidFill>
            <a:srgbClr val="CC99FF">
              <a:alpha val="59999"/>
            </a:srgbClr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 dirty="0">
              <a:latin typeface="+mn-ea"/>
              <a:ea typeface="+mn-ea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45745" y="1584960"/>
            <a:ext cx="11684000" cy="193802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</a:rPr>
              <a:t>“</a:t>
            </a:r>
            <a:r>
              <a:rPr lang="zh-CN" altLang="en-US" sz="2400" dirty="0">
                <a:latin typeface="+mn-ea"/>
                <a:ea typeface="+mn-ea"/>
                <a:sym typeface="Arial" panose="020B0604020202020204" pitchFamily="34" charset="0"/>
              </a:rPr>
              <a:t>大家好，我叫尤里，现在是1861年的俄国。我是安德烈公爵家的农奴，整个俄国90%以上的人口都是像我这样的农奴。我们穷苦，一年到头也无法给自己买点商品。公爵老爷挣到钱之后又购买了大量的土地和农奴。我们夜以继日工作却依旧贫困潦倒，想要另谋生路又无法自由选择。家里已经断粮了，而公爵依然把我们当奴隶一样对待。周边农奴起义的频率不断提高，看来我也得为了全家的生存做些什么了！”</a:t>
            </a:r>
          </a:p>
        </p:txBody>
      </p:sp>
      <p:pic>
        <p:nvPicPr>
          <p:cNvPr id="8196" name="Picture 4" descr="未标题-1 拷贝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670" y="3738245"/>
            <a:ext cx="1936750" cy="27539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992203" y="3874266"/>
            <a:ext cx="7128842" cy="586105"/>
          </a:xfrm>
          <a:prstGeom prst="rect">
            <a:avLst/>
          </a:prstGeom>
          <a:solidFill>
            <a:srgbClr val="FFFF00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0170" tIns="46990" rIns="90170" bIns="469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+mn-ea"/>
                <a:ea typeface="+mn-ea"/>
              </a:rPr>
              <a:t>农奴制严重阻碍了俄国资本主义的发展</a:t>
            </a:r>
          </a:p>
        </p:txBody>
      </p:sp>
      <p:grpSp>
        <p:nvGrpSpPr>
          <p:cNvPr id="8198" name="Group 6"/>
          <p:cNvGrpSpPr/>
          <p:nvPr/>
        </p:nvGrpSpPr>
        <p:grpSpPr bwMode="auto">
          <a:xfrm>
            <a:off x="3903828" y="4591459"/>
            <a:ext cx="7641153" cy="1748648"/>
            <a:chOff x="1133" y="3"/>
            <a:chExt cx="4575" cy="946"/>
          </a:xfrm>
        </p:grpSpPr>
        <p:pic>
          <p:nvPicPr>
            <p:cNvPr id="8216" name="Picture 8" descr="wb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4" y="5"/>
              <a:ext cx="1189" cy="9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" name="Picture 11" descr="wb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2" y="3"/>
              <a:ext cx="1196" cy="9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8212" name="Picture 14" descr="wb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3" y="5"/>
              <a:ext cx="1232" cy="944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8214" name="AutoShape 22"/>
          <p:cNvSpPr>
            <a:spLocks noChangeArrowheads="1"/>
          </p:cNvSpPr>
          <p:nvPr/>
        </p:nvSpPr>
        <p:spPr bwMode="auto">
          <a:xfrm>
            <a:off x="3963021" y="4594557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8218" name="Line 26"/>
          <p:cNvSpPr>
            <a:spLocks noChangeShapeType="1"/>
          </p:cNvSpPr>
          <p:nvPr/>
        </p:nvSpPr>
        <p:spPr bwMode="auto">
          <a:xfrm flipV="1">
            <a:off x="899558" y="3450466"/>
            <a:ext cx="1174080" cy="819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6" name="Line 26"/>
          <p:cNvSpPr>
            <a:spLocks noChangeShapeType="1"/>
          </p:cNvSpPr>
          <p:nvPr/>
        </p:nvSpPr>
        <p:spPr bwMode="auto">
          <a:xfrm flipV="1">
            <a:off x="8353921" y="2365906"/>
            <a:ext cx="2679035" cy="0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92460" y="4889335"/>
            <a:ext cx="599677" cy="11988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市场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6125045" y="4889335"/>
            <a:ext cx="599677" cy="11988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资金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8938626" y="4610890"/>
            <a:ext cx="599677" cy="17532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劳动力</a:t>
            </a:r>
          </a:p>
        </p:txBody>
      </p:sp>
      <p:sp>
        <p:nvSpPr>
          <p:cNvPr id="30" name="AutoShape 22"/>
          <p:cNvSpPr>
            <a:spLocks noChangeArrowheads="1"/>
          </p:cNvSpPr>
          <p:nvPr/>
        </p:nvSpPr>
        <p:spPr bwMode="auto">
          <a:xfrm>
            <a:off x="6769115" y="4580145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31" name="AutoShape 22"/>
          <p:cNvSpPr>
            <a:spLocks noChangeArrowheads="1"/>
          </p:cNvSpPr>
          <p:nvPr/>
        </p:nvSpPr>
        <p:spPr bwMode="auto">
          <a:xfrm>
            <a:off x="9587715" y="4602177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32" name="Line 26"/>
          <p:cNvSpPr>
            <a:spLocks noChangeShapeType="1"/>
          </p:cNvSpPr>
          <p:nvPr/>
        </p:nvSpPr>
        <p:spPr bwMode="auto">
          <a:xfrm flipV="1">
            <a:off x="3073219" y="2735722"/>
            <a:ext cx="3266070" cy="1654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33" name="Line 26"/>
          <p:cNvSpPr>
            <a:spLocks noChangeShapeType="1"/>
          </p:cNvSpPr>
          <p:nvPr/>
        </p:nvSpPr>
        <p:spPr bwMode="auto">
          <a:xfrm flipV="1">
            <a:off x="366458" y="3098301"/>
            <a:ext cx="4044286" cy="1655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1112520" y="956628"/>
            <a:ext cx="217995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、改革背景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38150" y="301625"/>
            <a:ext cx="48577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二、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1861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年农奴制改革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ldLvl="0" animBg="1" autoUpdateAnimBg="0"/>
      <p:bldP spid="8214" grpId="0" bldLvl="0" animBg="1"/>
      <p:bldP spid="8218" grpId="0" bldLvl="0" animBg="1"/>
      <p:bldP spid="26" grpId="0" bldLvl="0" animBg="1"/>
      <p:bldP spid="4" grpId="0" bldLvl="0" animBg="1"/>
      <p:bldP spid="28" grpId="0" bldLvl="0" animBg="1"/>
      <p:bldP spid="29" grpId="0" bldLvl="0" animBg="1"/>
      <p:bldP spid="30" grpId="0" bldLvl="0" animBg="1"/>
      <p:bldP spid="31" grpId="0" bldLvl="0" animBg="1"/>
      <p:bldP spid="32" grpId="0" bldLvl="0" animBg="1"/>
      <p:bldP spid="3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20" name="Group 4"/>
          <p:cNvGrpSpPr/>
          <p:nvPr/>
        </p:nvGrpSpPr>
        <p:grpSpPr bwMode="auto">
          <a:xfrm>
            <a:off x="130269" y="901245"/>
            <a:ext cx="7571498" cy="5668681"/>
            <a:chOff x="733" y="1009"/>
            <a:chExt cx="4319" cy="2774"/>
          </a:xfrm>
        </p:grpSpPr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733" y="1009"/>
              <a:ext cx="4141" cy="277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zh-CN" altLang="en-US" sz="1800">
                <a:latin typeface="+mn-ea"/>
                <a:ea typeface="+mn-ea"/>
              </a:endParaRPr>
            </a:p>
          </p:txBody>
        </p:sp>
        <p:graphicFrame>
          <p:nvGraphicFramePr>
            <p:cNvPr id="2" name="Object 6"/>
            <p:cNvGraphicFramePr>
              <a:graphicFrameLocks noChangeAspect="1"/>
            </p:cNvGraphicFramePr>
            <p:nvPr/>
          </p:nvGraphicFramePr>
          <p:xfrm>
            <a:off x="916" y="1285"/>
            <a:ext cx="3776" cy="24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9224" name="Text Box 8"/>
            <p:cNvSpPr txBox="1">
              <a:spLocks noChangeArrowheads="1"/>
            </p:cNvSpPr>
            <p:nvPr/>
          </p:nvSpPr>
          <p:spPr bwMode="auto">
            <a:xfrm>
              <a:off x="1426" y="2985"/>
              <a:ext cx="407" cy="18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86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</a:p>
          </p:txBody>
        </p:sp>
        <p:sp>
          <p:nvSpPr>
            <p:cNvPr id="9225" name="Text Box 9"/>
            <p:cNvSpPr txBox="1">
              <a:spLocks noChangeArrowheads="1"/>
            </p:cNvSpPr>
            <p:nvPr/>
          </p:nvSpPr>
          <p:spPr bwMode="auto">
            <a:xfrm>
              <a:off x="2229" y="2998"/>
              <a:ext cx="388" cy="18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90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</a:p>
          </p:txBody>
        </p:sp>
        <p:sp>
          <p:nvSpPr>
            <p:cNvPr id="9226" name="Text Box 10"/>
            <p:cNvSpPr txBox="1">
              <a:spLocks noChangeArrowheads="1"/>
            </p:cNvSpPr>
            <p:nvPr/>
          </p:nvSpPr>
          <p:spPr bwMode="auto">
            <a:xfrm>
              <a:off x="2993" y="2908"/>
              <a:ext cx="466" cy="18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126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</a:p>
          </p:txBody>
        </p:sp>
        <p:sp>
          <p:nvSpPr>
            <p:cNvPr id="9227" name="Text Box 11"/>
            <p:cNvSpPr txBox="1">
              <a:spLocks noChangeArrowheads="1"/>
            </p:cNvSpPr>
            <p:nvPr/>
          </p:nvSpPr>
          <p:spPr bwMode="auto">
            <a:xfrm>
              <a:off x="3766" y="1342"/>
              <a:ext cx="534" cy="18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1176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</a:p>
          </p:txBody>
        </p:sp>
        <p:sp>
          <p:nvSpPr>
            <p:cNvPr id="9228" name="Text Box 12"/>
            <p:cNvSpPr txBox="1">
              <a:spLocks noChangeArrowheads="1"/>
            </p:cNvSpPr>
            <p:nvPr/>
          </p:nvSpPr>
          <p:spPr bwMode="auto">
            <a:xfrm>
              <a:off x="916" y="1117"/>
              <a:ext cx="454" cy="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2400" dirty="0">
                  <a:latin typeface="+mn-ea"/>
                  <a:ea typeface="+mn-ea"/>
                </a:rPr>
                <a:t>次数</a:t>
              </a:r>
            </a:p>
          </p:txBody>
        </p:sp>
        <p:sp>
          <p:nvSpPr>
            <p:cNvPr id="9229" name="Text Box 13"/>
            <p:cNvSpPr txBox="1">
              <a:spLocks noChangeArrowheads="1"/>
            </p:cNvSpPr>
            <p:nvPr/>
          </p:nvSpPr>
          <p:spPr bwMode="auto">
            <a:xfrm>
              <a:off x="4598" y="3350"/>
              <a:ext cx="454" cy="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2400" dirty="0">
                  <a:latin typeface="+mn-ea"/>
                  <a:ea typeface="+mn-ea"/>
                </a:rPr>
                <a:t>年代</a:t>
              </a:r>
            </a:p>
          </p:txBody>
        </p:sp>
      </p:grp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397480" y="292289"/>
            <a:ext cx="2726020" cy="8296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altLang="en-US" sz="4800" dirty="0">
                <a:solidFill>
                  <a:schemeClr val="bg1"/>
                </a:solidFill>
                <a:latin typeface="+mn-ea"/>
                <a:ea typeface="+mn-ea"/>
              </a:rPr>
              <a:t>农奴暴动</a:t>
            </a:r>
          </a:p>
        </p:txBody>
      </p:sp>
      <p:sp>
        <p:nvSpPr>
          <p:cNvPr id="10245" name="WordArt 5"/>
          <p:cNvSpPr>
            <a:spLocks noChangeArrowheads="1" noChangeShapeType="1"/>
          </p:cNvSpPr>
          <p:nvPr/>
        </p:nvSpPr>
        <p:spPr bwMode="auto">
          <a:xfrm>
            <a:off x="8527876" y="704354"/>
            <a:ext cx="2592387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815"/>
              </a:avLst>
            </a:prstTxWarp>
          </a:bodyPr>
          <a:lstStyle/>
          <a:p>
            <a:pPr algn="ctr"/>
            <a:r>
              <a:rPr lang="zh-CN" altLang="en-US" sz="3200" b="1" kern="10" dirty="0">
                <a:ln w="9525">
                  <a:solidFill>
                    <a:srgbClr val="333300"/>
                  </a:solidFill>
                  <a:round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C0C0C0">
                      <a:alpha val="75000"/>
                    </a:srgbClr>
                  </a:outerShdw>
                </a:effectLst>
                <a:latin typeface="+mn-ea"/>
                <a:ea typeface="+mn-ea"/>
              </a:rPr>
              <a:t>沙皇的抉择？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7534910" y="2515870"/>
            <a:ext cx="4495165" cy="286131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1" lang="en-US" altLang="zh-CN" sz="36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kumimoji="1" lang="zh-CN" altLang="en-US" sz="36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与其等农奴自下而上起来解放自己，不如自上而下解放农奴。”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kumimoji="1" lang="zh-CN" altLang="en-US" sz="36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1" lang="en-US" altLang="zh-CN" sz="36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kumimoji="1" lang="zh-CN" altLang="en-US" sz="36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亚历山大二世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5650230" y="5803900"/>
            <a:ext cx="6116955" cy="52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zh-CN" sz="2800" b="1" dirty="0">
                <a:solidFill>
                  <a:schemeClr val="tx1"/>
                </a:solidFill>
                <a:effectLst/>
                <a:latin typeface="宋体" panose="02010600030101010101" pitchFamily="2" charset="-122"/>
              </a:rPr>
              <a:t>1861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宋体" panose="02010600030101010101" pitchFamily="2" charset="-122"/>
              </a:rPr>
              <a:t>年贵族宣读“解放”农奴的法令</a:t>
            </a:r>
          </a:p>
        </p:txBody>
      </p:sp>
      <p:pic>
        <p:nvPicPr>
          <p:cNvPr id="3" name="Picture 9" descr="2012061616342244223562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3145" y="2192020"/>
            <a:ext cx="4996815" cy="336105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1"/>
          <p:cNvSpPr txBox="1"/>
          <p:nvPr/>
        </p:nvSpPr>
        <p:spPr>
          <a:xfrm>
            <a:off x="1220470" y="1392238"/>
            <a:ext cx="217995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、改革措施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38150" y="301625"/>
            <a:ext cx="48577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二、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1861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年农奴制改革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885626" y="5741995"/>
            <a:ext cx="3840480" cy="64516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chemeClr val="bg1"/>
                </a:solidFill>
                <a:latin typeface="+mn-ea"/>
                <a:ea typeface="+mn-ea"/>
              </a:rPr>
              <a:t>沙皇亚历山大二世</a:t>
            </a:r>
          </a:p>
        </p:txBody>
      </p:sp>
      <p:pic>
        <p:nvPicPr>
          <p:cNvPr id="10244" name="Picture 4" descr="亚厉三大二世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897"/>
          <a:stretch>
            <a:fillRect/>
          </a:stretch>
        </p:blipFill>
        <p:spPr bwMode="auto">
          <a:xfrm>
            <a:off x="1399540" y="2192020"/>
            <a:ext cx="2813050" cy="327279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3988435" y="1454150"/>
            <a:ext cx="712152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 dirty="0">
                <a:solidFill>
                  <a:schemeClr val="hlin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400" b="1" dirty="0">
                <a:solidFill>
                  <a:schemeClr val="hlin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1861</a:t>
            </a:r>
            <a:r>
              <a:rPr lang="zh-CN" altLang="en-US" sz="2400" b="1" dirty="0">
                <a:solidFill>
                  <a:schemeClr val="hlin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年，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亚历山大二世</a:t>
            </a: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颁布了废除农奴制的法令。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992118" y="2276475"/>
            <a:ext cx="8497888" cy="2736850"/>
          </a:xfrm>
          <a:prstGeom prst="rect">
            <a:avLst/>
          </a:prstGeom>
          <a:solidFill>
            <a:srgbClr val="FFFF99">
              <a:alpha val="41960"/>
            </a:srgbClr>
          </a:solidFill>
          <a:ln w="31750">
            <a:solidFill>
              <a:srgbClr val="FF99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+mn-ea"/>
              <a:ea typeface="+mn-ea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648328" y="2443957"/>
            <a:ext cx="4896544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>
                <a:latin typeface="+mn-ea"/>
                <a:ea typeface="+mn-ea"/>
              </a:rPr>
              <a:t>1861</a:t>
            </a:r>
            <a:r>
              <a:rPr lang="zh-CN" altLang="en-US" sz="2400" dirty="0">
                <a:latin typeface="+mn-ea"/>
                <a:ea typeface="+mn-ea"/>
              </a:rPr>
              <a:t>年改革后俄国工人数量变化表</a:t>
            </a:r>
          </a:p>
        </p:txBody>
      </p:sp>
      <p:graphicFrame>
        <p:nvGraphicFramePr>
          <p:cNvPr id="34820" name="Group 4"/>
          <p:cNvGraphicFramePr>
            <a:graphicFrameLocks noGrp="1"/>
          </p:cNvGraphicFramePr>
          <p:nvPr/>
        </p:nvGraphicFramePr>
        <p:xfrm>
          <a:off x="2640613" y="3068638"/>
          <a:ext cx="7200900" cy="1152525"/>
        </p:xfrm>
        <a:graphic>
          <a:graphicData uri="http://schemas.openxmlformats.org/drawingml/2006/table">
            <a:tbl>
              <a:tblPr/>
              <a:tblGrid>
                <a:gridCol w="1800225"/>
                <a:gridCol w="1800225"/>
                <a:gridCol w="1727835"/>
                <a:gridCol w="1872615"/>
              </a:tblGrid>
              <a:tr h="5794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时间（年） 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1865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年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1890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年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1898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年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数量（人） 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38.1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万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162</a:t>
                      </a:r>
                      <a:r>
                        <a:rPr kumimoji="0" lang="zh-C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万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300</a:t>
                      </a:r>
                      <a:r>
                        <a:rPr kumimoji="0" lang="zh-C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万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09" name="Text Box 21"/>
          <p:cNvSpPr txBox="1">
            <a:spLocks noChangeArrowheads="1"/>
          </p:cNvSpPr>
          <p:nvPr/>
        </p:nvSpPr>
        <p:spPr bwMode="auto">
          <a:xfrm>
            <a:off x="6243044" y="4418806"/>
            <a:ext cx="4067175" cy="398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000">
                <a:latin typeface="+mn-ea"/>
                <a:ea typeface="+mn-ea"/>
              </a:rPr>
              <a:t>——</a:t>
            </a:r>
            <a:r>
              <a:rPr lang="zh-CN" altLang="en-US" sz="2000">
                <a:latin typeface="+mn-ea"/>
                <a:ea typeface="+mn-ea"/>
              </a:rPr>
              <a:t>斯塔夫里阿诺斯</a:t>
            </a:r>
            <a:r>
              <a:rPr lang="en-US" altLang="zh-CN" sz="2000">
                <a:latin typeface="+mn-ea"/>
                <a:ea typeface="+mn-ea"/>
              </a:rPr>
              <a:t>《</a:t>
            </a:r>
            <a:r>
              <a:rPr lang="zh-CN" altLang="en-US" sz="2000">
                <a:latin typeface="+mn-ea"/>
                <a:ea typeface="+mn-ea"/>
              </a:rPr>
              <a:t>全球通史</a:t>
            </a:r>
            <a:r>
              <a:rPr lang="en-US" altLang="zh-CN" sz="2000">
                <a:latin typeface="+mn-ea"/>
                <a:ea typeface="+mn-ea"/>
              </a:rPr>
              <a:t>》</a:t>
            </a:r>
          </a:p>
        </p:txBody>
      </p:sp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1442720" y="1082675"/>
            <a:ext cx="8701405" cy="95313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+mn-ea"/>
                <a:ea typeface="+mn-ea"/>
              </a:rPr>
              <a:t>内容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：农奴在法律上是“自由人”；地主再也不许买卖农奴和干涉他们的生活；</a:t>
            </a:r>
          </a:p>
        </p:txBody>
      </p:sp>
      <p:sp>
        <p:nvSpPr>
          <p:cNvPr id="34841" name="Text Box 25"/>
          <p:cNvSpPr txBox="1">
            <a:spLocks noChangeArrowheads="1"/>
          </p:cNvSpPr>
          <p:nvPr/>
        </p:nvSpPr>
        <p:spPr bwMode="auto">
          <a:xfrm>
            <a:off x="3108925" y="5373216"/>
            <a:ext cx="5940004" cy="5835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rgbClr val="000099"/>
                </a:solidFill>
                <a:latin typeface="+mn-ea"/>
                <a:ea typeface="+mn-ea"/>
              </a:rPr>
              <a:t>为资本主义的发展提供了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劳动力</a:t>
            </a:r>
          </a:p>
        </p:txBody>
      </p:sp>
      <p:sp>
        <p:nvSpPr>
          <p:cNvPr id="4" name="椭圆 3"/>
          <p:cNvSpPr/>
          <p:nvPr/>
        </p:nvSpPr>
        <p:spPr>
          <a:xfrm>
            <a:off x="5595059" y="1082453"/>
            <a:ext cx="1291780" cy="55510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4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1" grpId="0" bldLvl="0" animBg="1" autoUpdateAnimBg="0"/>
      <p:bldP spid="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1992913" y="2565400"/>
            <a:ext cx="8351837" cy="3455988"/>
          </a:xfrm>
          <a:prstGeom prst="rect">
            <a:avLst/>
          </a:prstGeom>
          <a:solidFill>
            <a:srgbClr val="FFFF99">
              <a:alpha val="41960"/>
            </a:srgbClr>
          </a:solidFill>
          <a:ln w="31750">
            <a:solidFill>
              <a:srgbClr val="FF99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+mn-ea"/>
              <a:ea typeface="+mn-ea"/>
            </a:endParaRP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3324515" y="2727325"/>
            <a:ext cx="568863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dirty="0">
                <a:latin typeface="+mn-ea"/>
                <a:ea typeface="+mn-ea"/>
                <a:sym typeface="宋体" panose="02010600030101010101" pitchFamily="2" charset="-122"/>
              </a:rPr>
              <a:t>19</a:t>
            </a:r>
            <a:r>
              <a:rPr lang="zh-CN" altLang="en-US" sz="2400" dirty="0">
                <a:latin typeface="+mn-ea"/>
                <a:ea typeface="+mn-ea"/>
                <a:sym typeface="宋体" panose="02010600030101010101" pitchFamily="2" charset="-122"/>
              </a:rPr>
              <a:t>世纪</a:t>
            </a:r>
            <a:r>
              <a:rPr lang="en-US" altLang="zh-CN" sz="2400" dirty="0">
                <a:latin typeface="+mn-ea"/>
                <a:ea typeface="+mn-ea"/>
                <a:sym typeface="宋体" panose="02010600030101010101" pitchFamily="2" charset="-122"/>
              </a:rPr>
              <a:t>60</a:t>
            </a:r>
            <a:r>
              <a:rPr lang="zh-CN" altLang="en-US" sz="2400" dirty="0">
                <a:latin typeface="+mn-ea"/>
                <a:ea typeface="+mn-ea"/>
                <a:sym typeface="宋体" panose="02010600030101010101" pitchFamily="2" charset="-122"/>
              </a:rPr>
              <a:t>－</a:t>
            </a:r>
            <a:r>
              <a:rPr lang="en-US" altLang="zh-CN" sz="2400" dirty="0">
                <a:latin typeface="+mn-ea"/>
                <a:ea typeface="+mn-ea"/>
                <a:sym typeface="宋体" panose="02010600030101010101" pitchFamily="2" charset="-122"/>
              </a:rPr>
              <a:t>70</a:t>
            </a:r>
            <a:r>
              <a:rPr lang="zh-CN" altLang="en-US" sz="2400" dirty="0">
                <a:latin typeface="+mn-ea"/>
                <a:ea typeface="+mn-ea"/>
                <a:sym typeface="宋体" panose="02010600030101010101" pitchFamily="2" charset="-122"/>
              </a:rPr>
              <a:t>年代俄国机器制造业统计表</a:t>
            </a:r>
          </a:p>
        </p:txBody>
      </p:sp>
      <p:graphicFrame>
        <p:nvGraphicFramePr>
          <p:cNvPr id="35845" name="Group 5"/>
          <p:cNvGraphicFramePr>
            <a:graphicFrameLocks noGrp="1"/>
          </p:cNvGraphicFramePr>
          <p:nvPr/>
        </p:nvGraphicFramePr>
        <p:xfrm>
          <a:off x="2598544" y="3427412"/>
          <a:ext cx="7067550" cy="1873251"/>
        </p:xfrm>
        <a:graphic>
          <a:graphicData uri="http://schemas.openxmlformats.org/drawingml/2006/table">
            <a:tbl>
              <a:tblPr/>
              <a:tblGrid>
                <a:gridCol w="1392555"/>
                <a:gridCol w="1760220"/>
                <a:gridCol w="1957705"/>
                <a:gridCol w="1957070"/>
              </a:tblGrid>
              <a:tr h="792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时间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企业数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家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)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工人数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人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)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产值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千卢布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)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年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99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11600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7954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1879</a:t>
                      </a:r>
                      <a:r>
                        <a:rPr kumimoji="0" lang="zh-C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年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187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42000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51937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38" name="Text Box 49"/>
          <p:cNvSpPr txBox="1">
            <a:spLocks noChangeArrowheads="1"/>
          </p:cNvSpPr>
          <p:nvPr/>
        </p:nvSpPr>
        <p:spPr bwMode="auto">
          <a:xfrm>
            <a:off x="2645608" y="5450334"/>
            <a:ext cx="76731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0858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sym typeface="楷体_GB2312" panose="02010609030101010101" pitchFamily="49" charset="-122"/>
              </a:rPr>
              <a:t>——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</a:rPr>
              <a:t>刘祖熙</a:t>
            </a:r>
            <a:r>
              <a:rPr lang="zh-CN" altLang="en-US" sz="2400" dirty="0">
                <a:latin typeface="+mn-ea"/>
                <a:ea typeface="+mn-ea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sym typeface="楷体_GB2312" panose="02010609030101010101" pitchFamily="49" charset="-122"/>
              </a:rPr>
              <a:t>《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  <a:sym typeface="楷体_GB2312" panose="02010609030101010101" pitchFamily="49" charset="-122"/>
              </a:rPr>
              <a:t>改革与革命──俄国现代化研究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sym typeface="楷体_GB2312" panose="02010609030101010101" pitchFamily="49" charset="-122"/>
              </a:rPr>
              <a:t>》</a:t>
            </a:r>
          </a:p>
        </p:txBody>
      </p:sp>
      <p:sp>
        <p:nvSpPr>
          <p:cNvPr id="13339" name="Text Box 50"/>
          <p:cNvSpPr txBox="1">
            <a:spLocks noChangeArrowheads="1"/>
          </p:cNvSpPr>
          <p:nvPr/>
        </p:nvSpPr>
        <p:spPr bwMode="auto">
          <a:xfrm>
            <a:off x="1019810" y="735965"/>
            <a:ext cx="9694545" cy="95313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+mn-ea"/>
                <a:ea typeface="+mn-ea"/>
              </a:rPr>
              <a:t>内容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：农奴在获得“解放”时，可以得到一块份地，但他们必须出钱</a:t>
            </a:r>
            <a:r>
              <a:rPr lang="zh-CN" altLang="en-US" sz="2800" b="1" dirty="0">
                <a:latin typeface="+mn-ea"/>
                <a:ea typeface="+mn-ea"/>
              </a:rPr>
              <a:t>赎买</a:t>
            </a:r>
            <a:r>
              <a:rPr lang="zh-CN" altLang="en-US" sz="2800" dirty="0">
                <a:latin typeface="+mn-ea"/>
                <a:ea typeface="+mn-ea"/>
              </a:rPr>
              <a:t>这块份地。</a:t>
            </a:r>
          </a:p>
        </p:txBody>
      </p:sp>
      <p:sp>
        <p:nvSpPr>
          <p:cNvPr id="35891" name="Text Box 51"/>
          <p:cNvSpPr txBox="1">
            <a:spLocks noChangeArrowheads="1"/>
          </p:cNvSpPr>
          <p:nvPr/>
        </p:nvSpPr>
        <p:spPr bwMode="auto">
          <a:xfrm>
            <a:off x="3414568" y="1814514"/>
            <a:ext cx="5508526" cy="5835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rgbClr val="000099"/>
                </a:solidFill>
                <a:latin typeface="+mn-ea"/>
                <a:ea typeface="+mn-ea"/>
              </a:rPr>
              <a:t>为资本主义的发展提供了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资金</a:t>
            </a:r>
          </a:p>
        </p:txBody>
      </p:sp>
      <p:sp>
        <p:nvSpPr>
          <p:cNvPr id="35894" name="Oval 54"/>
          <p:cNvSpPr>
            <a:spLocks noChangeArrowheads="1"/>
          </p:cNvSpPr>
          <p:nvPr/>
        </p:nvSpPr>
        <p:spPr bwMode="auto">
          <a:xfrm>
            <a:off x="4080376" y="3370330"/>
            <a:ext cx="1512168" cy="1903699"/>
          </a:xfrm>
          <a:prstGeom prst="ellipse">
            <a:avLst/>
          </a:prstGeom>
          <a:noFill/>
          <a:ln w="3175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+mn-ea"/>
              <a:ea typeface="+mn-ea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8306435" y="735965"/>
            <a:ext cx="1015365" cy="5549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35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5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91" grpId="0" bldLvl="0" animBg="1" autoUpdateAnimBg="0"/>
      <p:bldP spid="35894" grpId="0" bldLvl="0" animBg="1"/>
      <p:bldP spid="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322705" y="3726180"/>
            <a:ext cx="9260205" cy="2334260"/>
          </a:xfrm>
          <a:prstGeom prst="rect">
            <a:avLst/>
          </a:prstGeom>
          <a:solidFill>
            <a:srgbClr val="CC99FF">
              <a:alpha val="59999"/>
            </a:srgbClr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 dirty="0">
              <a:latin typeface="+mn-ea"/>
              <a:ea typeface="+mn-ea"/>
            </a:endParaRPr>
          </a:p>
        </p:txBody>
      </p:sp>
      <p:grpSp>
        <p:nvGrpSpPr>
          <p:cNvPr id="8198" name="Group 6"/>
          <p:cNvGrpSpPr/>
          <p:nvPr/>
        </p:nvGrpSpPr>
        <p:grpSpPr bwMode="auto">
          <a:xfrm>
            <a:off x="2280768" y="4159659"/>
            <a:ext cx="7641153" cy="1748648"/>
            <a:chOff x="1133" y="3"/>
            <a:chExt cx="4575" cy="946"/>
          </a:xfrm>
        </p:grpSpPr>
        <p:pic>
          <p:nvPicPr>
            <p:cNvPr id="8216" name="Picture 8" descr="wb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4" y="5"/>
              <a:ext cx="1189" cy="9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" name="Picture 11" descr="wb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2" y="3"/>
              <a:ext cx="1196" cy="9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8212" name="Picture 14" descr="wb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3" y="5"/>
              <a:ext cx="1232" cy="944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8214" name="AutoShape 22"/>
          <p:cNvSpPr>
            <a:spLocks noChangeArrowheads="1"/>
          </p:cNvSpPr>
          <p:nvPr/>
        </p:nvSpPr>
        <p:spPr bwMode="auto">
          <a:xfrm>
            <a:off x="2339961" y="4162757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69400" y="4457535"/>
            <a:ext cx="599677" cy="11988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市场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501985" y="4457535"/>
            <a:ext cx="599677" cy="11988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资金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315566" y="4179090"/>
            <a:ext cx="599677" cy="17532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劳动力</a:t>
            </a:r>
          </a:p>
        </p:txBody>
      </p:sp>
      <p:sp>
        <p:nvSpPr>
          <p:cNvPr id="30" name="AutoShape 22"/>
          <p:cNvSpPr>
            <a:spLocks noChangeArrowheads="1"/>
          </p:cNvSpPr>
          <p:nvPr/>
        </p:nvSpPr>
        <p:spPr bwMode="auto">
          <a:xfrm>
            <a:off x="5146055" y="4148345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31" name="AutoShape 22"/>
          <p:cNvSpPr>
            <a:spLocks noChangeArrowheads="1"/>
          </p:cNvSpPr>
          <p:nvPr/>
        </p:nvSpPr>
        <p:spPr bwMode="auto">
          <a:xfrm>
            <a:off x="7964655" y="4170377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84070" y="2118360"/>
            <a:ext cx="972756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1861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年农奴制改革是俄国历史上的一个重要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转折点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。改革废除了农奴制，促使社会的各个方面出现了新的气象，推动俄国走上了发展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资本主义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的道路。</a:t>
            </a:r>
            <a:endParaRPr lang="zh-CN" altLang="en-US" sz="2800"/>
          </a:p>
        </p:txBody>
      </p:sp>
      <p:sp>
        <p:nvSpPr>
          <p:cNvPr id="7" name="TextBox 1"/>
          <p:cNvSpPr txBox="1"/>
          <p:nvPr/>
        </p:nvSpPr>
        <p:spPr>
          <a:xfrm>
            <a:off x="1220470" y="1161098"/>
            <a:ext cx="217995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、改革影响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38150" y="301625"/>
            <a:ext cx="48577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二、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1861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年农奴制改革</a:t>
            </a:r>
          </a:p>
        </p:txBody>
      </p:sp>
      <p:sp>
        <p:nvSpPr>
          <p:cNvPr id="150539" name="Text Box 11"/>
          <p:cNvSpPr txBox="1">
            <a:spLocks noChangeArrowheads="1"/>
          </p:cNvSpPr>
          <p:nvPr/>
        </p:nvSpPr>
        <p:spPr bwMode="auto">
          <a:xfrm>
            <a:off x="582295" y="2118360"/>
            <a:ext cx="1332865" cy="58356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积极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0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4" grpId="0" bldLvl="0" animBg="1"/>
      <p:bldP spid="30" grpId="0" bldLvl="0" animBg="1"/>
      <p:bldP spid="31" grpId="0" bldLvl="0" animBg="1"/>
      <p:bldP spid="6" grpId="0"/>
      <p:bldP spid="150539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859961" y="548680"/>
            <a:ext cx="8568952" cy="26765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1862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一年内，共有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400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处领地上发生了最严重的农民反抗事件。在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处领地上动用了军队；其中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处领地上的农民起来暴动，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处领地上的农民袭击了兵士，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44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处领地上的农民抵抗对罪犯的拘捕或用暴力释放被捕人员。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/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沙皇政府第三厅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年的报告书节录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859961" y="3717032"/>
            <a:ext cx="8568952" cy="22453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1863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一年内共有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386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处领地发生了最严重的农民反抗事件。其中有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1/3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的领地动用了军队；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处领地上的农民起来暴动；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处领地上的农民袭击兵士，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39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处领地上的农民抵抗对罪犯的拘捕或用暴力释放被捕人员。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/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沙皇政府第三厅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年的报告书节录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未标题-1 拷贝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295" y="3957320"/>
            <a:ext cx="2045970" cy="2684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AutoShape 5"/>
          <p:cNvSpPr>
            <a:spLocks noChangeArrowheads="1"/>
          </p:cNvSpPr>
          <p:nvPr/>
        </p:nvSpPr>
        <p:spPr bwMode="auto">
          <a:xfrm>
            <a:off x="3129915" y="4565650"/>
            <a:ext cx="8589010" cy="2076450"/>
          </a:xfrm>
          <a:prstGeom prst="cloudCallout">
            <a:avLst>
              <a:gd name="adj1" fmla="val -55463"/>
              <a:gd name="adj2" fmla="val -25128"/>
            </a:avLst>
          </a:prstGeom>
          <a:solidFill>
            <a:srgbClr val="CCFFCC"/>
          </a:solidFill>
          <a:ln w="22225">
            <a:solidFill>
              <a:srgbClr val="00008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kumimoji="1" lang="zh-CN" altLang="zh-CN" sz="2800">
              <a:latin typeface="宋体" panose="02010600030101010101" pitchFamily="2" charset="-122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3783330" y="4873625"/>
            <a:ext cx="7282815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</a:rPr>
              <a:t>    </a:t>
            </a:r>
            <a:r>
              <a:rPr kumimoji="1" lang="zh-CN" altLang="en-US" sz="2400" b="1" dirty="0">
                <a:latin typeface="宋体" panose="02010600030101010101" pitchFamily="2" charset="-122"/>
              </a:rPr>
              <a:t>沙皇陛下仁慈，让我获得了自由，但是为了得到份地养活全家，我变卖了家里所有能卖的东西才交清了赎金，现在家里穷的就剩下几面墙可以依靠了！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220470" y="1052513"/>
            <a:ext cx="2179955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、改革影响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38150" y="301625"/>
            <a:ext cx="48577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二、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1861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年农奴制改革</a:t>
            </a:r>
          </a:p>
        </p:txBody>
      </p:sp>
      <p:sp>
        <p:nvSpPr>
          <p:cNvPr id="150539" name="Text Box 11"/>
          <p:cNvSpPr txBox="1">
            <a:spLocks noChangeArrowheads="1"/>
          </p:cNvSpPr>
          <p:nvPr/>
        </p:nvSpPr>
        <p:spPr bwMode="auto">
          <a:xfrm>
            <a:off x="767715" y="1748790"/>
            <a:ext cx="1332865" cy="583565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局限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100580" y="1779905"/>
            <a:ext cx="9072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农奴制的残余仍然存在，影响着俄国经济与社会的发展。</a:t>
            </a:r>
          </a:p>
        </p:txBody>
      </p:sp>
      <p:sp>
        <p:nvSpPr>
          <p:cNvPr id="14342" name="Text Box 10"/>
          <p:cNvSpPr txBox="1">
            <a:spLocks noChangeArrowheads="1"/>
          </p:cNvSpPr>
          <p:nvPr/>
        </p:nvSpPr>
        <p:spPr bwMode="auto">
          <a:xfrm>
            <a:off x="767715" y="2625725"/>
            <a:ext cx="10688955" cy="138366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     “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规定土地仍属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地主所有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，农民可以按照规定赎买一小块土地，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赎金数额高于土地实际价格二三倍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。”</a:t>
            </a: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吴于廑、齐世荣 </a:t>
            </a: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世界史</a:t>
            </a: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·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近代史篇</a:t>
            </a:r>
            <a:r>
              <a:rPr lang="en-US" altLang="zh-CN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》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0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bldLvl="0" animBg="1"/>
      <p:bldP spid="29702" grpId="0" bldLvl="0" animBg="1"/>
      <p:bldP spid="150539" grpId="0" bldLvl="0" animBg="1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91" name="图片 169990" descr="e962274e27a6cc2dafc3ab1d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7207250" y="913765"/>
            <a:ext cx="4678363" cy="5400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75" name="Rectangle 11"/>
          <p:cNvSpPr/>
          <p:nvPr/>
        </p:nvSpPr>
        <p:spPr>
          <a:xfrm>
            <a:off x="1777366" y="1277462"/>
            <a:ext cx="761936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 sz="3200" b="1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这场改革为什么会出现这样的局限性呢？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</a:p>
        </p:txBody>
      </p:sp>
      <p:sp>
        <p:nvSpPr>
          <p:cNvPr id="58376" name="Text Box 12"/>
          <p:cNvSpPr txBox="1"/>
          <p:nvPr/>
        </p:nvSpPr>
        <p:spPr>
          <a:xfrm>
            <a:off x="1393190" y="2578100"/>
            <a:ext cx="9406255" cy="2072640"/>
          </a:xfrm>
          <a:prstGeom prst="rect">
            <a:avLst/>
          </a:prstGeom>
          <a:solidFill>
            <a:schemeClr val="bg1">
              <a:alpha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①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改革的目的是为了摆脱农奴制危机，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巩固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贵族地主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统治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②改革是由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代表贵族地主利益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的沙皇实施的。</a:t>
            </a:r>
          </a:p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③改革的前提是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维护地主利益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5" grpId="0"/>
      <p:bldP spid="58376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1" name="图片 252930" descr="if060608003"/>
          <p:cNvPicPr>
            <a:picLocks noChangeAspect="1"/>
          </p:cNvPicPr>
          <p:nvPr/>
        </p:nvPicPr>
        <p:blipFill>
          <a:blip r:embed="rId2" cstate="print"/>
          <a:srcRect l="1723" t="929" r="2267" b="22128"/>
          <a:stretch>
            <a:fillRect/>
          </a:stretch>
        </p:blipFill>
        <p:spPr>
          <a:xfrm>
            <a:off x="701675" y="965835"/>
            <a:ext cx="3531870" cy="4509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2932" name="矩形 252931"/>
          <p:cNvSpPr/>
          <p:nvPr/>
        </p:nvSpPr>
        <p:spPr>
          <a:xfrm>
            <a:off x="4510405" y="1266825"/>
            <a:ext cx="6927215" cy="39077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今年俄罗斯人民有幸经历了本国历史上和文化界的一件大事，经过艺术家们的努力，沙皇亚历山大二世的首座塑像终于在莫斯科落成了。</a:t>
            </a:r>
            <a:r>
              <a:rPr lang="zh-CN" altLang="en-US" sz="3200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政府竖立他的塑像是为了向这位曾经</a:t>
            </a: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解放了千百万俄国农奴</a:t>
            </a:r>
            <a:r>
              <a:rPr lang="zh-CN" altLang="en-US" sz="3200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的勇敢改革者致敬，正是他最终引领俄罗斯抛弃了落后的社会制度。”        </a:t>
            </a:r>
          </a:p>
          <a:p>
            <a:r>
              <a:rPr lang="zh-CN" altLang="en-US" sz="3200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        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——</a:t>
            </a:r>
            <a:r>
              <a:rPr lang="zh-CN" altLang="en-US" sz="3200" b="1" dirty="0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卢日科夫市长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1542</Words>
  <Application>Microsoft Office PowerPoint</Application>
  <PresentationFormat>自定义</PresentationFormat>
  <Paragraphs>159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第16课 世界经济的“全球化”</dc:title>
  <dc:creator>Administrator</dc:creator>
  <cp:lastModifiedBy>微软用户</cp:lastModifiedBy>
  <cp:revision>230</cp:revision>
  <dcterms:created xsi:type="dcterms:W3CDTF">2018-10-11T00:10:00Z</dcterms:created>
  <dcterms:modified xsi:type="dcterms:W3CDTF">2018-10-18T10:45:36Z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000800bc0d0000000000010250300207a1000400038000</vt:lpwstr>
  </property>
  <property fmtid="{D5CDD505-2E9C-101B-9397-08002B2CF9AE}" pid="3" name="KSOProductBuildVer">
    <vt:lpwstr>2052-10.1.0.7400</vt:lpwstr>
  </property>
</Properties>
</file>