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330" r:id="rId3"/>
    <p:sldId id="331" r:id="rId4"/>
    <p:sldId id="264" r:id="rId5"/>
    <p:sldId id="335" r:id="rId6"/>
    <p:sldId id="332" r:id="rId7"/>
    <p:sldId id="333" r:id="rId8"/>
    <p:sldId id="334" r:id="rId9"/>
    <p:sldId id="336" r:id="rId10"/>
    <p:sldId id="337" r:id="rId11"/>
    <p:sldId id="265" r:id="rId12"/>
    <p:sldId id="338" r:id="rId13"/>
    <p:sldId id="339" r:id="rId14"/>
    <p:sldId id="340" r:id="rId15"/>
    <p:sldId id="341" r:id="rId16"/>
    <p:sldId id="342" r:id="rId17"/>
    <p:sldId id="266" r:id="rId18"/>
    <p:sldId id="343" r:id="rId19"/>
    <p:sldId id="344" r:id="rId20"/>
    <p:sldId id="345" r:id="rId21"/>
    <p:sldId id="346" r:id="rId22"/>
    <p:sldId id="347" r:id="rId23"/>
    <p:sldId id="348" r:id="rId24"/>
    <p:sldId id="349" r:id="rId25"/>
    <p:sldId id="350" r:id="rId26"/>
    <p:sldId id="351" r:id="rId27"/>
    <p:sldId id="352" r:id="rId28"/>
    <p:sldId id="353" r:id="rId29"/>
  </p:sldIdLst>
  <p:sldSz cx="9144000" cy="6858000" type="screen4x3"/>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4B05"/>
    <a:srgbClr val="EAEAEA"/>
    <a:srgbClr val="333333"/>
    <a:srgbClr val="C0C0C0"/>
    <a:srgbClr val="4F81BD"/>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5559" autoAdjust="0"/>
  </p:normalViewPr>
  <p:slideViewPr>
    <p:cSldViewPr showGuides="1">
      <p:cViewPr varScale="1">
        <p:scale>
          <a:sx n="93" d="100"/>
          <a:sy n="93" d="100"/>
        </p:scale>
        <p:origin x="726" y="90"/>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tags" Target="tags/tag63.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vl6pPr marL="17145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lvl1pPr marL="171450" indent="-171450" eaLnBrk="1" fontAlgn="auto" latinLnBrk="0" hangingPunct="1">
              <a:lnSpc>
                <a:spcPct val="130000"/>
              </a:lnSpc>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514350" indent="-171450" defTabSz="914400" eaLnBrk="1" fontAlgn="auto" latinLnBrk="0" hangingPunct="1">
              <a:lnSpc>
                <a:spcPct val="120000"/>
              </a:lnSpc>
              <a:buFont typeface="Arial" panose="020b0604020202020204" pitchFamily="34" charset="0"/>
              <a:buChar char="●"/>
              <a:tabLst>
                <a:tab pos="1609725"/>
              </a:tabLst>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857250" indent="-171450" eaLnBrk="1" fontAlgn="auto" latinLnBrk="0" hangingPunct="1">
              <a:lnSpc>
                <a:spcPct val="120000"/>
              </a:lnSpc>
              <a:buFont typeface="Arial" panose="020b0604020202020204" pitchFamily="34" charset="0"/>
              <a:buChar char="●"/>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200150" indent="-171450" eaLnBrk="1" fontAlgn="auto" latinLnBrk="0" hangingPunct="1">
              <a:lnSpc>
                <a:spcPct val="120000"/>
              </a:lnSpc>
              <a:buFont typeface="Wingdings"/>
              <a:buChar char=""/>
              <a:defRPr sz="105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05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1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lvl1pPr marL="171450" indent="-17145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marL="0" indent="0" algn="ctr">
              <a:lnSpc>
                <a:spcPct val="110000"/>
              </a:lnSpc>
              <a:buNone/>
              <a:defRPr sz="18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tags" Target="../tags/tag57.xml" /><Relationship Id="rId4" Type="http://schemas.openxmlformats.org/officeDocument/2006/relationships/slideLayout" Target="../slideLayouts/slideLayout4.xml" /><Relationship Id="rId40" Type="http://schemas.openxmlformats.org/officeDocument/2006/relationships/tags" Target="../tags/tag58.xml" /><Relationship Id="rId41" Type="http://schemas.openxmlformats.org/officeDocument/2006/relationships/tags" Target="../tags/tag59.xml" /><Relationship Id="rId42" Type="http://schemas.openxmlformats.org/officeDocument/2006/relationships/tags" Target="../tags/tag60.xml" /><Relationship Id="rId43" Type="http://schemas.openxmlformats.org/officeDocument/2006/relationships/tags" Target="../tags/tag61.xml" /><Relationship Id="rId44" Type="http://schemas.openxmlformats.org/officeDocument/2006/relationships/tags" Target="../tags/tag62.xml" /><Relationship Id="rId45" Type="http://schemas.openxmlformats.org/officeDocument/2006/relationships/theme" Target="../theme/theme1.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39"/>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40"/>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41"/>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42"/>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43"/>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44"/>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anose="020b0604020202020204" pitchFamily="34" charset="0"/>
        <a:buChar char="●"/>
        <a:defRPr sz="13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anose="020b0604020202020204" pitchFamily="34" charset="0"/>
        <a:buChar char="●"/>
        <a:tabLst>
          <a:tab pos="1207135"/>
        </a:tabLst>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anose="020b0604020202020204" pitchFamily="34"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2.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slide" Target="slide10.xml" TargetMode="Internal" /><Relationship Id="rId3" Type="http://schemas.openxmlformats.org/officeDocument/2006/relationships/slide" Target="slide16.xml" TargetMode="Internal" /><Relationship Id="rId4" Type="http://schemas.openxmlformats.org/officeDocument/2006/relationships/image" Target="../media/image1.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0.xml" TargetMode="Internal" /><Relationship Id="rId3" Type="http://schemas.openxmlformats.org/officeDocument/2006/relationships/slide" Target="slide16.xml" TargetMode="Internal" /><Relationship Id="rId4" Type="http://schemas.openxmlformats.org/officeDocument/2006/relationships/image" Target="../media/image2.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0.xml" TargetMode="Internal" /><Relationship Id="rId3" Type="http://schemas.openxmlformats.org/officeDocument/2006/relationships/slide" Target="slide16.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0.xml" TargetMode="Internal" /><Relationship Id="rId3" Type="http://schemas.openxmlformats.org/officeDocument/2006/relationships/slide" Target="slide16.xml" TargetMode="Internal" /><Relationship Id="rId4" Type="http://schemas.openxmlformats.org/officeDocument/2006/relationships/image" Target="../media/image3.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a:t>
            </a:r>
            <a:r>
              <a:rPr lang="en-US" altLang="zh-CN" b="1"/>
              <a:t>13</a:t>
            </a:r>
            <a:r>
              <a:rPr lang="zh-CN" altLang="zh-CN"/>
              <a:t>课　现代交通运输的新变化</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993384"/>
          <a:ext cx="8128000" cy="2011680"/>
        </p:xfrm>
        <a:graphic>
          <a:graphicData uri="http://schemas.openxmlformats.org/drawingml/2006/table">
            <a:tbl>
              <a:tblPr firstRow="1" firstCol="1" bandRow="1"/>
              <a:tblGrid>
                <a:gridCol w="2767856"/>
                <a:gridCol w="5360144"/>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世纪交通运输的新变化对民众生活及社会变迁的意义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通过史料实证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探究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世纪交通运输的新变化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从历史解释的角度阐释其对民众生活及社会变迁的意义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764704"/>
            <a:ext cx="8128000" cy="86600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一、陆海交通的发展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陆上交通的发展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700808"/>
          <a:ext cx="8127999" cy="4425696"/>
        </p:xfrm>
        <a:graphic>
          <a:graphicData uri="http://schemas.openxmlformats.org/drawingml/2006/table">
            <a:tbl>
              <a:tblPr firstRow="1" firstCol="1" bandRow="1"/>
              <a:tblGrid>
                <a:gridCol w="751632"/>
                <a:gridCol w="1080120"/>
                <a:gridCol w="6296247"/>
              </a:tblGrid>
              <a:tr h="0">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项目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时间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汽车</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1908</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福特</a:t>
                      </a:r>
                      <a:r>
                        <a:rPr lang="en-US"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型</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汽车诞生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是当时先进的工业生产技术与管理的典范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新中国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成立后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中国的汽车工业成为国民经济的支柱产业之一</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2018</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中国汽车年产量达到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2 781.9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万辆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汽车保有量超过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亿辆</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高速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公路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两次世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界大战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高速公路出现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第二次世界大战后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高速公路在各国广泛发展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1988</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中国大陆建成第一条高速公路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中国高速公路总里程已超过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万千米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位居世界第一</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3211439" y="2113043"/>
            <a:ext cx="1065028"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noChangeAspect="1"/>
          </p:cNvGraphicFramePr>
          <p:nvPr/>
        </p:nvGraphicFramePr>
        <p:xfrm>
          <a:off x="508000" y="1577826"/>
          <a:ext cx="8127999" cy="3520440"/>
        </p:xfrm>
        <a:graphic>
          <a:graphicData uri="http://schemas.openxmlformats.org/drawingml/2006/table">
            <a:tbl>
              <a:tblPr firstRow="1" firstCol="1" bandRow="1"/>
              <a:tblGrid>
                <a:gridCol w="607616"/>
                <a:gridCol w="936104"/>
                <a:gridCol w="6584279"/>
              </a:tblGrid>
              <a:tr h="0">
                <a:tc row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高速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铁路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连接日本东京和新大阪的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东海道</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新干线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通车运营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是世界上第一条商业运营高铁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2008—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2008</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京津城际铁路通车运营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中国进入高铁时代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中国高铁运营里程已超过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万千米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中国高铁在核心技术上实现自主创新、整体技术领先世界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中国在海外承建的第一条高铁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伊安高铁二期建成通车</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3" name="矩形 2"/>
          <p:cNvSpPr/>
          <p:nvPr/>
        </p:nvSpPr>
        <p:spPr>
          <a:xfrm>
            <a:off x="5302354" y="1659622"/>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知识拓展福特</a:t>
            </a:r>
            <a:r>
              <a:rPr lang="en-US" altLang="zh-CN" sz="2200">
                <a:solidFill>
                  <a:srgbClr val="000000"/>
                </a:solidFill>
                <a:latin typeface="Times New Roman" panose="02020603050405020304" pitchFamily="18" charset="0"/>
                <a:cs typeface="Times New Roman" panose="02020603050405020304" pitchFamily="18" charset="0"/>
              </a:rPr>
              <a:t>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型车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福特</a:t>
            </a:r>
            <a:r>
              <a:rPr lang="en-US" altLang="zh-CN" sz="2200">
                <a:solidFill>
                  <a:srgbClr val="000000"/>
                </a:solidFill>
                <a:latin typeface="Times New Roman" panose="02020603050405020304" pitchFamily="18" charset="0"/>
                <a:cs typeface="Times New Roman" panose="02020603050405020304" pitchFamily="18" charset="0"/>
              </a:rPr>
              <a:t>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型车的面世使</a:t>
            </a:r>
            <a:r>
              <a:rPr lang="en-US" altLang="zh-CN" sz="2200">
                <a:solidFill>
                  <a:srgbClr val="000000"/>
                </a:solidFill>
                <a:latin typeface="Times New Roman" panose="02020603050405020304" pitchFamily="18" charset="0"/>
                <a:cs typeface="Times New Roman" panose="02020603050405020304" pitchFamily="18" charset="0"/>
              </a:rPr>
              <a:t>1908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年成为工业史上具有重要意义的一年。</a:t>
            </a:r>
            <a:r>
              <a:rPr lang="en-US" altLang="zh-CN" sz="2200">
                <a:solidFill>
                  <a:srgbClr val="000000"/>
                </a:solidFill>
                <a:latin typeface="Times New Roman" panose="02020603050405020304" pitchFamily="18" charset="0"/>
                <a:cs typeface="Times New Roman" panose="02020603050405020304" pitchFamily="18" charset="0"/>
              </a:rPr>
              <a:t>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型车以其低廉的价格使汽车作为一种实用工具走入了寻常百姓之家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美国亦自此成为了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车轮上的国度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。该车的巨大成功来自于亨利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福特的数项革新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包括以流水装配线大规模作业代替传统个体手工制作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支付员工较高薪酬来拉动市场需求等措施。</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海上交通的发展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(1)1994</a:t>
            </a:r>
            <a:r>
              <a:rPr lang="zh-CN" altLang="zh-CN" sz="2200">
                <a:solidFill>
                  <a:srgbClr val="000000"/>
                </a:solidFill>
                <a:latin typeface="Times New Roman" panose="02020603050405020304" pitchFamily="18" charset="0"/>
                <a:cs typeface="Times New Roman" panose="02020603050405020304" pitchFamily="18" charset="0"/>
              </a:rPr>
              <a:t>年开通的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英法海底</a:t>
            </a:r>
            <a:r>
              <a:rPr lang="zh-CN" altLang="zh-CN" sz="2200">
                <a:solidFill>
                  <a:srgbClr val="000000"/>
                </a:solidFill>
                <a:latin typeface="Times New Roman" panose="02020603050405020304" pitchFamily="18" charset="0"/>
                <a:cs typeface="Times New Roman" panose="02020603050405020304" pitchFamily="18" charset="0"/>
              </a:rPr>
              <a:t>隧道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是世界上最长的海底隧道和第二长的铁路隧道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连接了英国和欧洲大陆。</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(2)1982</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中国造船企业正式进入世界造船市场</a:t>
            </a:r>
            <a:r>
              <a:rPr lang="en-US" altLang="zh-CN" sz="2200">
                <a:solidFill>
                  <a:srgbClr val="000000"/>
                </a:solidFill>
                <a:latin typeface="Times New Roman" panose="02020603050405020304" pitchFamily="18" charset="0"/>
                <a:cs typeface="Times New Roman" panose="02020603050405020304" pitchFamily="18" charset="0"/>
              </a:rPr>
              <a:t>;2018</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中国造船以载重吨计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造船完工量、新接订单量、手持订单量的国际市场份额均超过</a:t>
            </a:r>
            <a:r>
              <a:rPr lang="en-US" altLang="zh-CN" sz="2200">
                <a:solidFill>
                  <a:srgbClr val="000000"/>
                </a:solidFill>
                <a:latin typeface="Times New Roman" panose="02020603050405020304" pitchFamily="18" charset="0"/>
                <a:cs typeface="Times New Roman" panose="02020603050405020304" pitchFamily="18" charset="0"/>
              </a:rPr>
              <a:t>40%</a:t>
            </a:r>
            <a:r>
              <a:rPr lang="zh-CN"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知识拓展</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英法海底隧道是一条从英国通往法国的铁路隧道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位于英国多佛港与法国加来港之间。从</a:t>
            </a:r>
            <a:r>
              <a:rPr lang="en-US" altLang="zh-CN" sz="2200">
                <a:solidFill>
                  <a:srgbClr val="000000"/>
                </a:solidFill>
                <a:latin typeface="Times New Roman" panose="02020603050405020304" pitchFamily="18" charset="0"/>
                <a:cs typeface="Times New Roman" panose="02020603050405020304" pitchFamily="18" charset="0"/>
              </a:rPr>
              <a:t>1986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12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日法、英两国签订关于隧道连接的坎特布利条约到</a:t>
            </a:r>
            <a:r>
              <a:rPr lang="en-US" altLang="zh-CN" sz="2200">
                <a:solidFill>
                  <a:srgbClr val="000000"/>
                </a:solidFill>
                <a:latin typeface="Times New Roman" panose="02020603050405020304" pitchFamily="18" charset="0"/>
                <a:cs typeface="Times New Roman" panose="02020603050405020304" pitchFamily="18" charset="0"/>
              </a:rPr>
              <a:t>1994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日正式通车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历时</a:t>
            </a:r>
            <a:r>
              <a:rPr lang="en-US" altLang="zh-CN" sz="2200">
                <a:solidFill>
                  <a:srgbClr val="000000"/>
                </a:solidFill>
                <a:latin typeface="Times New Roman" panose="02020603050405020304" pitchFamily="18" charset="0"/>
                <a:cs typeface="Times New Roman" panose="02020603050405020304" pitchFamily="18" charset="0"/>
              </a:rPr>
              <a:t>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耗资约</a:t>
            </a:r>
            <a:r>
              <a:rPr lang="en-US" altLang="zh-CN" sz="2200">
                <a:solidFill>
                  <a:srgbClr val="000000"/>
                </a:solidFill>
                <a:latin typeface="Times New Roman" panose="02020603050405020304" pitchFamily="18" charset="0"/>
                <a:cs typeface="Times New Roman" panose="02020603050405020304" pitchFamily="18" charset="0"/>
              </a:rPr>
              <a:t>100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亿英镑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约</a:t>
            </a:r>
            <a:r>
              <a:rPr lang="en-US" altLang="zh-CN" sz="2200">
                <a:solidFill>
                  <a:srgbClr val="000000"/>
                </a:solidFill>
                <a:latin typeface="Times New Roman" panose="02020603050405020304" pitchFamily="18" charset="0"/>
                <a:cs typeface="Times New Roman" panose="02020603050405020304" pitchFamily="18" charset="0"/>
              </a:rPr>
              <a:t>150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亿美元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是世界上规模最大的利用私人资本建造的工程项目。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2596962" y="1763277"/>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764704"/>
            <a:ext cx="2238113"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二、航空的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发展</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371166"/>
          <a:ext cx="8127999" cy="4828032"/>
        </p:xfrm>
        <a:graphic>
          <a:graphicData uri="http://schemas.openxmlformats.org/drawingml/2006/table">
            <a:tbl>
              <a:tblPr firstRow="1" firstCol="1" bandRow="1"/>
              <a:tblGrid>
                <a:gridCol w="679624"/>
                <a:gridCol w="936104"/>
                <a:gridCol w="6512271"/>
              </a:tblGrid>
              <a:tr h="0">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项目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时间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4">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界</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1903</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美国莱特兄弟设计的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飞行者</a:t>
                      </a:r>
                      <a:r>
                        <a:rPr lang="en-US"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1</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号</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成功升空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飞机时代开始了</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1914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美国开通从旧金山到洛杉矶的航线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这是世界上第一条空中航线</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1919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定期的国际航班在欧洲开通</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能搭载数百人的宽体客机成为空中运输的主流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空中通道把人类带入前所未有的快捷时代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中国成立第一家航空公司</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中苏民用</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航空股份公司</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2018</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中国民用航空迅速发展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全年旅客吞吐量</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12.65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亿人次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货邮吞吐量超过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1 674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万吨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4849758" y="1783090"/>
            <a:ext cx="1234410"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5816684" y="4601766"/>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6"/>
                                        </p:tgtEl>
                                      </p:cBhvr>
                                    </p:animEffect>
                                    <p:set>
                                      <p:cBhvr>
                                        <p:cTn id="13"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1"/>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196752"/>
            <a:ext cx="4213013"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知识拓展中国航空事业发展</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概况</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776935"/>
          <a:ext cx="8128000" cy="3017520"/>
        </p:xfrm>
        <a:graphic>
          <a:graphicData uri="http://schemas.openxmlformats.org/drawingml/2006/table">
            <a:tbl>
              <a:tblPr firstRow="1" firstCol="1" bandRow="1">
                <a:tableStyleId>{5940675A-B579-460E-94D1-54222C63F5DA}</a:tableStyleId>
              </a:tblPr>
              <a:tblGrid>
                <a:gridCol w="1471712"/>
                <a:gridCol w="6656288"/>
              </a:tblGrid>
              <a:tr h="0">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时期</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0" marR="0" marT="0" marB="0" anchor="ctr"/>
                </a:tc>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概况</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0" marR="0" marT="0" marB="0" anchor="ctr"/>
                </a:tc>
              </a:tr>
              <a:tr h="0">
                <a:tc>
                  <a:txBody>
                    <a:bodyPr/>
                    <a:lstStyle/>
                    <a:p>
                      <a:pPr>
                        <a:lnSpc>
                          <a:spcPct val="150000"/>
                        </a:lnSpc>
                        <a:spcAft>
                          <a:spcPct val="0"/>
                        </a:spcAft>
                        <a:tabLst>
                          <a:tab pos="1188085"/>
                          <a:tab pos="2163445"/>
                          <a:tab pos="3142615"/>
                          <a:tab pos="4190365"/>
                        </a:tabLst>
                      </a:pPr>
                      <a:r>
                        <a:rPr lang="en-US" sz="2200">
                          <a:effectLst/>
                          <a:latin typeface="Times New Roman" panose="02020603050405020304" pitchFamily="18" charset="0"/>
                          <a:cs typeface="Times New Roman" panose="02020603050405020304" pitchFamily="18" charset="0"/>
                        </a:rPr>
                        <a:t>1909</a:t>
                      </a:r>
                      <a:r>
                        <a:rPr lang="zh-CN" sz="2200">
                          <a:effectLst/>
                          <a:latin typeface="Times New Roman" panose="02020603050405020304" pitchFamily="18" charset="0"/>
                          <a:cs typeface="Times New Roman" panose="02020603050405020304" pitchFamily="18" charset="0"/>
                        </a:rPr>
                        <a:t>年</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0" marR="0" marT="0" marB="0" anchor="ctr"/>
                </a:tc>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冯如制成中国第一架飞机</a:t>
                      </a:r>
                      <a:r>
                        <a:rPr lang="en-US" sz="2200">
                          <a:effectLst/>
                          <a:latin typeface="Times New Roman" panose="02020603050405020304" pitchFamily="18" charset="0"/>
                          <a:cs typeface="Times New Roman" panose="02020603050405020304" pitchFamily="18" charset="0"/>
                        </a:rPr>
                        <a:t>,</a:t>
                      </a:r>
                      <a:r>
                        <a:rPr lang="zh-CN" sz="2200">
                          <a:effectLst/>
                          <a:latin typeface="Times New Roman" panose="02020603050405020304" pitchFamily="18" charset="0"/>
                          <a:cs typeface="Times New Roman" panose="02020603050405020304" pitchFamily="18" charset="0"/>
                        </a:rPr>
                        <a:t>标志着中国航空事业的开始</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r>
              <a:tr h="0">
                <a:tc>
                  <a:txBody>
                    <a:bodyPr/>
                    <a:lstStyle/>
                    <a:p>
                      <a:pPr>
                        <a:lnSpc>
                          <a:spcPct val="150000"/>
                        </a:lnSpc>
                        <a:spcAft>
                          <a:spcPct val="0"/>
                        </a:spcAft>
                        <a:tabLst>
                          <a:tab pos="1188085"/>
                          <a:tab pos="2163445"/>
                          <a:tab pos="3142615"/>
                          <a:tab pos="4190365"/>
                        </a:tabLst>
                      </a:pPr>
                      <a:r>
                        <a:rPr lang="en-US" sz="2200">
                          <a:effectLst/>
                          <a:latin typeface="Times New Roman" panose="02020603050405020304" pitchFamily="18" charset="0"/>
                          <a:cs typeface="Times New Roman" panose="02020603050405020304" pitchFamily="18" charset="0"/>
                        </a:rPr>
                        <a:t>1920</a:t>
                      </a:r>
                      <a:r>
                        <a:rPr lang="zh-CN" sz="2200">
                          <a:effectLst/>
                          <a:latin typeface="Times New Roman" panose="02020603050405020304" pitchFamily="18" charset="0"/>
                          <a:cs typeface="Times New Roman" panose="02020603050405020304" pitchFamily="18" charset="0"/>
                        </a:rPr>
                        <a:t>年</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0" marR="0" marT="0" marB="0" anchor="ctr"/>
                </a:tc>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中国首条空中航线</a:t>
                      </a:r>
                      <a:r>
                        <a:rPr lang="en-US" sz="2200">
                          <a:effectLst/>
                          <a:latin typeface="Times New Roman" panose="02020603050405020304" pitchFamily="18" charset="0"/>
                          <a:cs typeface="Times New Roman" panose="02020603050405020304" pitchFamily="18" charset="0"/>
                        </a:rPr>
                        <a:t>——</a:t>
                      </a:r>
                      <a:r>
                        <a:rPr lang="zh-CN" sz="2200">
                          <a:effectLst/>
                          <a:latin typeface="Times New Roman" panose="02020603050405020304" pitchFamily="18" charset="0"/>
                          <a:cs typeface="Times New Roman" panose="02020603050405020304" pitchFamily="18" charset="0"/>
                        </a:rPr>
                        <a:t>北京至天津航线开通</a:t>
                      </a:r>
                      <a:r>
                        <a:rPr lang="en-US" sz="2200">
                          <a:effectLst/>
                          <a:latin typeface="Times New Roman" panose="02020603050405020304" pitchFamily="18" charset="0"/>
                          <a:cs typeface="Times New Roman" panose="02020603050405020304" pitchFamily="18" charset="0"/>
                        </a:rPr>
                        <a:t>,</a:t>
                      </a:r>
                      <a:r>
                        <a:rPr lang="zh-CN" sz="2200">
                          <a:effectLst/>
                          <a:latin typeface="Times New Roman" panose="02020603050405020304" pitchFamily="18" charset="0"/>
                          <a:cs typeface="Times New Roman" panose="02020603050405020304" pitchFamily="18" charset="0"/>
                        </a:rPr>
                        <a:t>中国民航拉开了序幕</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r>
              <a:tr h="0">
                <a:tc>
                  <a:txBody>
                    <a:bodyPr/>
                    <a:lstStyle/>
                    <a:p>
                      <a:pPr>
                        <a:lnSpc>
                          <a:spcPct val="150000"/>
                        </a:lnSpc>
                        <a:spcAft>
                          <a:spcPct val="0"/>
                        </a:spcAft>
                        <a:tabLst>
                          <a:tab pos="1188085"/>
                          <a:tab pos="2163445"/>
                          <a:tab pos="3142615"/>
                          <a:tab pos="4190365"/>
                        </a:tabLst>
                      </a:pPr>
                      <a:r>
                        <a:rPr lang="en-US" sz="2200">
                          <a:effectLst/>
                          <a:latin typeface="Times New Roman" panose="02020603050405020304" pitchFamily="18" charset="0"/>
                          <a:cs typeface="Times New Roman" panose="02020603050405020304" pitchFamily="18" charset="0"/>
                        </a:rPr>
                        <a:t>1949</a:t>
                      </a:r>
                      <a:r>
                        <a:rPr lang="zh-CN" sz="2200">
                          <a:effectLst/>
                          <a:latin typeface="Times New Roman" panose="02020603050405020304" pitchFamily="18" charset="0"/>
                          <a:cs typeface="Times New Roman" panose="02020603050405020304" pitchFamily="18" charset="0"/>
                        </a:rPr>
                        <a:t>年</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0" marR="0" marT="0" marB="0" anchor="ctr"/>
                </a:tc>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中国国内外共有</a:t>
                      </a:r>
                      <a:r>
                        <a:rPr lang="en-US" sz="2200">
                          <a:effectLst/>
                          <a:latin typeface="Times New Roman" panose="02020603050405020304" pitchFamily="18" charset="0"/>
                          <a:cs typeface="Times New Roman" panose="02020603050405020304" pitchFamily="18" charset="0"/>
                        </a:rPr>
                        <a:t>52</a:t>
                      </a:r>
                      <a:r>
                        <a:rPr lang="zh-CN" sz="2200">
                          <a:effectLst/>
                          <a:latin typeface="Times New Roman" panose="02020603050405020304" pitchFamily="18" charset="0"/>
                          <a:cs typeface="Times New Roman" panose="02020603050405020304" pitchFamily="18" charset="0"/>
                        </a:rPr>
                        <a:t>条民航线</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r>
              <a:tr h="0">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改革开放后</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0" marR="0" marT="0" marB="0" anchor="ctr"/>
                </a:tc>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发展迅速</a:t>
                      </a:r>
                      <a:r>
                        <a:rPr lang="en-US" sz="2200">
                          <a:effectLst/>
                          <a:latin typeface="Times New Roman" panose="02020603050405020304" pitchFamily="18" charset="0"/>
                          <a:cs typeface="Times New Roman" panose="02020603050405020304" pitchFamily="18" charset="0"/>
                        </a:rPr>
                        <a:t>,</a:t>
                      </a:r>
                      <a:r>
                        <a:rPr lang="zh-CN" sz="2200">
                          <a:effectLst/>
                          <a:latin typeface="Times New Roman" panose="02020603050405020304" pitchFamily="18" charset="0"/>
                          <a:cs typeface="Times New Roman" panose="02020603050405020304" pitchFamily="18" charset="0"/>
                        </a:rPr>
                        <a:t>中国成为民航大国</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三、现代交通与社会生活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交通的进步使人流和物流时间缩短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各种交通网络把整个世界联系成为息息相关的整体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世界成为了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地球村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.19</a:t>
            </a:r>
            <a:r>
              <a:rPr lang="zh-CN" altLang="zh-CN" sz="2200">
                <a:solidFill>
                  <a:srgbClr val="000000"/>
                </a:solidFill>
                <a:latin typeface="Times New Roman" panose="02020603050405020304" pitchFamily="18" charset="0"/>
                <a:cs typeface="Times New Roman" panose="02020603050405020304" pitchFamily="18" charset="0"/>
              </a:rPr>
              <a:t>世纪的交通工具为公共马车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后发展为有轨电车、市内铁路和公共汽车等。公共交通的发展促进了城市经济繁荣、人口的增长以及市区面积的扩大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使城市居民的工作与生活更为便捷。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人们的日常生活发生了重大变化。工业革命后建立起来的现代时间观念逐渐成为人们生活的一部分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随着交通成本的降低和人们收入的增加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大众旅游的潮流出现。</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4973226" y="2554630"/>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16813"/>
            <a:ext cx="8128000" cy="5306068"/>
          </a:xfrm>
          <a:prstGeom prst="rect">
            <a:avLst/>
          </a:prstGeom>
        </p:spPr>
        <p:txBody>
          <a:bodyPr>
            <a:spAutoFit/>
          </a:bodyPr>
          <a:lstStyle/>
          <a:p>
            <a:pPr>
              <a:lnSpc>
                <a:spcPct val="11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陆海交通的发展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1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1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中共十一届三中全会后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公路建设的投资主体由过去单一的政府交通主管部门转变为中央和地方政府交通主管部门、银行等金融机构、中外各类经济实体等。投资方式由过去单一的地方政府公共投资转变为中央地方联合投资、中外合资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以及外商独资等多种形式。公路建设投资规模不断扩大</a:t>
            </a:r>
            <a:r>
              <a:rPr lang="en-US" altLang="zh-CN" sz="2200">
                <a:solidFill>
                  <a:srgbClr val="000000"/>
                </a:solidFill>
                <a:latin typeface="Times New Roman" panose="02020603050405020304" pitchFamily="18" charset="0"/>
                <a:cs typeface="Times New Roman" panose="02020603050405020304" pitchFamily="18" charset="0"/>
              </a:rPr>
              <a:t>,1984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年公路建设投资仅</a:t>
            </a:r>
            <a:r>
              <a:rPr lang="en-US" altLang="zh-CN" sz="2200">
                <a:solidFill>
                  <a:srgbClr val="000000"/>
                </a:solidFill>
                <a:latin typeface="Times New Roman" panose="02020603050405020304" pitchFamily="18" charset="0"/>
                <a:cs typeface="Times New Roman" panose="02020603050405020304" pitchFamily="18" charset="0"/>
              </a:rPr>
              <a:t>22.8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亿元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截至</a:t>
            </a:r>
            <a:r>
              <a:rPr lang="en-US" altLang="zh-CN" sz="2200">
                <a:solidFill>
                  <a:srgbClr val="000000"/>
                </a:solidFill>
                <a:latin typeface="Times New Roman" panose="02020603050405020304" pitchFamily="18" charset="0"/>
                <a:cs typeface="Times New Roman" panose="02020603050405020304" pitchFamily="18" charset="0"/>
              </a:rPr>
              <a:t>2017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公路建设投资完成</a:t>
            </a:r>
            <a:r>
              <a:rPr lang="en-US" altLang="zh-CN" sz="2200">
                <a:solidFill>
                  <a:srgbClr val="000000"/>
                </a:solidFill>
                <a:latin typeface="Times New Roman" panose="02020603050405020304" pitchFamily="18" charset="0"/>
                <a:cs typeface="Times New Roman" panose="02020603050405020304" pitchFamily="18" charset="0"/>
              </a:rPr>
              <a:t>21</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253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亿元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全国公路总里程达到</a:t>
            </a:r>
            <a:r>
              <a:rPr lang="en-US" altLang="zh-CN" sz="2200">
                <a:solidFill>
                  <a:srgbClr val="000000"/>
                </a:solidFill>
                <a:latin typeface="Times New Roman" panose="02020603050405020304" pitchFamily="18" charset="0"/>
                <a:cs typeface="Times New Roman" panose="02020603050405020304" pitchFamily="18" charset="0"/>
              </a:rPr>
              <a:t>477.4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万千米。高速公路遍及各省、自治区、直辖市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形成全国高速公路网。世界银行对此做出评价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在构建现代化高标准的国家公路网、推进区域经济一体化发展和促进社会团结方面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中国处于全球领先地位。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1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摘编自徐丽、贺菲菲等《缓解制约</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支撑发展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1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收费公路的前世今生》</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本则材料是从时间、规模、速度、投资主体、投资方式等方面概括中国公路的发展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最后概括其意义。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指出中国高速公路建设的特点。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分析中国高速公路发展的意义。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起步晚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发展快</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成就巨大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投资主体多元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投资形式多样。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提高了公路通行能力和运输效率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促进了经济社会持续健康发展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大大方便了人们的生活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推动了社会主义工业化和城市化的发展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推动了改革开放进程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促进了边疆少数民族地区的开发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推动了区域经济一体化和世界经济发展。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0"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现代公路运输发展的四个阶段及其主要特征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第一阶段从</a:t>
            </a:r>
            <a:r>
              <a:rPr lang="en-US" altLang="zh-CN" sz="2200">
                <a:solidFill>
                  <a:srgbClr val="000000"/>
                </a:solidFill>
                <a:latin typeface="Times New Roman" panose="02020603050405020304" pitchFamily="18" charset="0"/>
                <a:cs typeface="Times New Roman" panose="02020603050405020304" pitchFamily="18" charset="0"/>
              </a:rPr>
              <a:t>19</a:t>
            </a:r>
            <a:r>
              <a:rPr lang="zh-CN" altLang="zh-CN" sz="2200">
                <a:solidFill>
                  <a:srgbClr val="000000"/>
                </a:solidFill>
                <a:latin typeface="Times New Roman" panose="02020603050405020304" pitchFamily="18" charset="0"/>
                <a:cs typeface="Times New Roman" panose="02020603050405020304" pitchFamily="18" charset="0"/>
              </a:rPr>
              <a:t>世纪末到</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Times New Roman" panose="02020603050405020304" pitchFamily="18" charset="0"/>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是各国公路的普及阶段。这期间随着汽车的大量使用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乡村大道按照汽车行驶的要求进行改建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构成基本的道路网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达到大部分城市都能通行汽车的要求。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第二阶段从</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Times New Roman" panose="02020603050405020304" pitchFamily="18" charset="0"/>
                <a:cs typeface="Times New Roman" panose="02020603050405020304" pitchFamily="18" charset="0"/>
              </a:rPr>
              <a:t>年代到</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Times New Roman" panose="02020603050405020304" pitchFamily="18" charset="0"/>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是各国公路的改善阶段。这期间由于汽车保有量的迅速增加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公路交通需求增长很快</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英、美、德、法等国都相继提出了以高速公路为主的干线公路发展规划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从法律和资金来源等方面给予保障。</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第三阶段从</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Times New Roman" panose="02020603050405020304" pitchFamily="18" charset="0"/>
                <a:cs typeface="Times New Roman" panose="02020603050405020304" pitchFamily="18" charset="0"/>
              </a:rPr>
              <a:t>年代到</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80</a:t>
            </a:r>
            <a:r>
              <a:rPr lang="zh-CN" altLang="zh-CN" sz="2200">
                <a:solidFill>
                  <a:srgbClr val="000000"/>
                </a:solidFill>
                <a:latin typeface="Times New Roman" panose="02020603050405020304" pitchFamily="18" charset="0"/>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是各国高速公路和干线公路高速发展阶段。这期间各国大力推进高速公路和干线公路规划的实施与建设。各国经过几十年的发展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已基本形成了以高速公路为骨架的干线公路网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为公路运输的发展奠定了基础。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第四阶段为</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80</a:t>
            </a:r>
            <a:r>
              <a:rPr lang="zh-CN" altLang="zh-CN" sz="2200">
                <a:solidFill>
                  <a:srgbClr val="000000"/>
                </a:solidFill>
                <a:latin typeface="Times New Roman" panose="02020603050405020304" pitchFamily="18" charset="0"/>
                <a:cs typeface="Times New Roman" panose="02020603050405020304" pitchFamily="18" charset="0"/>
              </a:rPr>
              <a:t>年代末</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cs typeface="Times New Roman" panose="02020603050405020304" pitchFamily="18" charset="0"/>
              </a:rPr>
              <a:t>年代初以来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是各国公路综合发展阶段。这期间各国在已经建成发达的公路网络的基础上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维护改造已有的路、桥设施和进一步完善公路网络系统。目前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许多国家的高速公路向高速公路网的方向发展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欧洲正将各国主要高速公路连接起来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逐步形成国际高速公路网。</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zh-CN" altLang="zh-CN" sz="2200">
                <a:solidFill>
                  <a:srgbClr val="000000"/>
                </a:solidFill>
                <a:latin typeface="Times New Roman" panose="02020603050405020304" pitchFamily="18" charset="0"/>
                <a:cs typeface="Times New Roman" panose="02020603050405020304" pitchFamily="18" charset="0"/>
              </a:rPr>
              <a:t>下图是</a:t>
            </a:r>
            <a:r>
              <a:rPr lang="en-US" altLang="zh-CN" sz="2200">
                <a:solidFill>
                  <a:srgbClr val="000000"/>
                </a:solidFill>
                <a:latin typeface="Times New Roman" panose="02020603050405020304" pitchFamily="18" charset="0"/>
                <a:cs typeface="Times New Roman" panose="02020603050405020304" pitchFamily="18" charset="0"/>
              </a:rPr>
              <a:t>1923—1934</a:t>
            </a:r>
            <a:r>
              <a:rPr lang="zh-CN" altLang="zh-CN" sz="2200">
                <a:solidFill>
                  <a:srgbClr val="000000"/>
                </a:solidFill>
                <a:latin typeface="Times New Roman" panose="02020603050405020304" pitchFamily="18" charset="0"/>
                <a:cs typeface="Times New Roman" panose="02020603050405020304" pitchFamily="18" charset="0"/>
              </a:rPr>
              <a:t>年中国普通汽车及公共汽车数量的增长情况图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其主要说明了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汽车已成为主要交通工具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广大民众的收入大幅提高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交通近代化程度有所提高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国民追逐时尚成为新潮流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本题以汽车及公共汽车数量的增长为依托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从交通近代化的角度考查历史解释等学科素养。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5" name="图片 4" descr="id:2147489625;FounderCES"/>
          <p:cNvPicPr/>
          <p:nvPr/>
        </p:nvPicPr>
        <p:blipFill>
          <a:blip r:embed="rId4">
            <a:extLst>
              <a:ext uri="{28A0092B-C50C-407E-A947-70E740481C1C}">
                <a14:useLocalDpi xmlns:a14="http://schemas.microsoft.com/office/drawing/2010/main" val="0"/>
              </a:ext>
            </a:extLst>
          </a:blip>
          <a:stretch>
            <a:fillRect/>
          </a:stretch>
        </p:blipFill>
        <p:spPr bwMode="auto">
          <a:xfrm>
            <a:off x="4541266" y="2575178"/>
            <a:ext cx="3631134" cy="1993975"/>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24744"/>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599479"/>
          <a:ext cx="8128000" cy="3621024"/>
        </p:xfrm>
        <a:graphic>
          <a:graphicData uri="http://schemas.openxmlformats.org/drawingml/2006/table">
            <a:tbl>
              <a:tblPr firstRow="1" firstCol="1" bandRow="1"/>
              <a:tblGrid>
                <a:gridCol w="607616"/>
                <a:gridCol w="7520384"/>
              </a:tblGrid>
              <a:tr h="0">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据材料</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1923—1934</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年中国普通汽车及公共汽车数量的增长情况</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无法说明汽车成为主要的交通工具</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汽车及公共汽车数量的增长并不能说明广大民众的收入大幅提高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汽车及公共汽车数量的增长说明近代化交通工具的改善和发展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汽车及公共汽车数量的增长不能说明国民对新时尚的追求</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273515"/>
            <a:ext cx="1007007" cy="459741"/>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anose="02020603050405020304" pitchFamily="18" charset="0"/>
                <a:cs typeface="Times New Roman" panose="02020603050405020304" pitchFamily="18" charset="0"/>
              </a:rPr>
              <a:t>C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884774"/>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美国福特汽车公司</a:t>
            </a:r>
            <a:r>
              <a:rPr lang="en-US" altLang="zh-CN" sz="2200">
                <a:solidFill>
                  <a:srgbClr val="000000"/>
                </a:solidFill>
                <a:latin typeface="Times New Roman" panose="02020603050405020304" pitchFamily="18" charset="0"/>
                <a:cs typeface="Times New Roman" panose="02020603050405020304" pitchFamily="18" charset="0"/>
              </a:rPr>
              <a:t>,1913</a:t>
            </a:r>
            <a:r>
              <a:rPr lang="zh-CN" altLang="zh-CN" sz="2200">
                <a:solidFill>
                  <a:srgbClr val="000000"/>
                </a:solidFill>
                <a:latin typeface="Times New Roman" panose="02020603050405020304" pitchFamily="18" charset="0"/>
                <a:cs typeface="Times New Roman" panose="02020603050405020304" pitchFamily="18" charset="0"/>
              </a:rPr>
              <a:t>年开发出世界上第一条流水线</a:t>
            </a:r>
            <a:r>
              <a:rPr lang="en-US" altLang="zh-CN" sz="2200">
                <a:solidFill>
                  <a:srgbClr val="000000"/>
                </a:solidFill>
                <a:latin typeface="Times New Roman" panose="02020603050405020304" pitchFamily="18" charset="0"/>
                <a:cs typeface="Times New Roman" panose="02020603050405020304" pitchFamily="18" charset="0"/>
              </a:rPr>
              <a:t>,1913—1914</a:t>
            </a:r>
            <a:r>
              <a:rPr lang="zh-CN" altLang="zh-CN" sz="2200">
                <a:solidFill>
                  <a:srgbClr val="000000"/>
                </a:solidFill>
                <a:latin typeface="Times New Roman" panose="02020603050405020304" pitchFamily="18" charset="0"/>
                <a:cs typeface="Times New Roman" panose="02020603050405020304" pitchFamily="18" charset="0"/>
              </a:rPr>
              <a:t>年生产了</a:t>
            </a:r>
            <a:r>
              <a:rPr lang="en-US" altLang="zh-CN" sz="2200">
                <a:solidFill>
                  <a:srgbClr val="000000"/>
                </a:solidFill>
                <a:latin typeface="Times New Roman" panose="02020603050405020304" pitchFamily="18" charset="0"/>
                <a:cs typeface="Times New Roman" panose="02020603050405020304" pitchFamily="18" charset="0"/>
              </a:rPr>
              <a:t>24.83</a:t>
            </a:r>
            <a:r>
              <a:rPr lang="zh-CN" altLang="zh-CN" sz="2200">
                <a:solidFill>
                  <a:srgbClr val="000000"/>
                </a:solidFill>
                <a:latin typeface="Times New Roman" panose="02020603050405020304" pitchFamily="18" charset="0"/>
                <a:cs typeface="Times New Roman" panose="02020603050405020304" pitchFamily="18" charset="0"/>
              </a:rPr>
              <a:t>万辆汽车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每天生产近</a:t>
            </a:r>
            <a:r>
              <a:rPr lang="en-US" altLang="zh-CN" sz="2200">
                <a:solidFill>
                  <a:srgbClr val="000000"/>
                </a:solidFill>
                <a:latin typeface="Times New Roman" panose="02020603050405020304" pitchFamily="18" charset="0"/>
                <a:cs typeface="Times New Roman" panose="02020603050405020304" pitchFamily="18" charset="0"/>
              </a:rPr>
              <a:t>800</a:t>
            </a:r>
            <a:r>
              <a:rPr lang="zh-CN" altLang="zh-CN" sz="2200">
                <a:solidFill>
                  <a:srgbClr val="000000"/>
                </a:solidFill>
                <a:latin typeface="Times New Roman" panose="02020603050405020304" pitchFamily="18" charset="0"/>
                <a:cs typeface="Times New Roman" panose="02020603050405020304" pitchFamily="18" charset="0"/>
              </a:rPr>
              <a:t>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平均每</a:t>
            </a:r>
            <a:r>
              <a:rPr lang="en-US" altLang="zh-CN" sz="2200">
                <a:solidFill>
                  <a:srgbClr val="000000"/>
                </a:solidFill>
                <a:latin typeface="Times New Roman" panose="02020603050405020304" pitchFamily="18" charset="0"/>
                <a:cs typeface="Times New Roman" panose="02020603050405020304" pitchFamily="18" charset="0"/>
              </a:rPr>
              <a:t>36</a:t>
            </a:r>
            <a:r>
              <a:rPr lang="zh-CN" altLang="zh-CN" sz="2200">
                <a:solidFill>
                  <a:srgbClr val="000000"/>
                </a:solidFill>
                <a:latin typeface="Times New Roman" panose="02020603050405020304" pitchFamily="18" charset="0"/>
                <a:cs typeface="Times New Roman" panose="02020603050405020304" pitchFamily="18" charset="0"/>
              </a:rPr>
              <a:t>秒生产</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辆汽车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大约</a:t>
            </a:r>
            <a:r>
              <a:rPr lang="en-US" altLang="zh-CN" sz="2200">
                <a:solidFill>
                  <a:srgbClr val="000000"/>
                </a:solidFill>
                <a:latin typeface="Times New Roman" panose="02020603050405020304" pitchFamily="18" charset="0"/>
                <a:cs typeface="Times New Roman" panose="02020603050405020304" pitchFamily="18" charset="0"/>
              </a:rPr>
              <a:t>10</a:t>
            </a:r>
            <a:r>
              <a:rPr lang="zh-CN" altLang="zh-CN" sz="2200">
                <a:solidFill>
                  <a:srgbClr val="000000"/>
                </a:solidFill>
                <a:latin typeface="Times New Roman" panose="02020603050405020304" pitchFamily="18" charset="0"/>
                <a:cs typeface="Times New Roman" panose="02020603050405020304" pitchFamily="18" charset="0"/>
              </a:rPr>
              <a:t>年之后达到了每</a:t>
            </a:r>
            <a:r>
              <a:rPr lang="en-US" altLang="zh-CN" sz="2200">
                <a:solidFill>
                  <a:srgbClr val="000000"/>
                </a:solidFill>
                <a:latin typeface="Times New Roman" panose="02020603050405020304" pitchFamily="18" charset="0"/>
                <a:cs typeface="Times New Roman" panose="02020603050405020304" pitchFamily="18" charset="0"/>
              </a:rPr>
              <a:t>15</a:t>
            </a:r>
            <a:r>
              <a:rPr lang="zh-CN" altLang="zh-CN" sz="2200">
                <a:solidFill>
                  <a:srgbClr val="000000"/>
                </a:solidFill>
                <a:latin typeface="Times New Roman" panose="02020603050405020304" pitchFamily="18" charset="0"/>
                <a:cs typeface="Times New Roman" panose="02020603050405020304" pitchFamily="18" charset="0"/>
              </a:rPr>
              <a:t>秒生产</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辆。福特的奇迹也是美国奇迹。材料主要说明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汽车工业实现了人工智能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福特奇迹挖掘了劳动潜质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美国奇迹等同于福特奇迹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垄断组织造成了生产</a:t>
            </a:r>
            <a:r>
              <a:rPr lang="zh-CN" altLang="zh-CN" sz="2200" smtClean="0">
                <a:solidFill>
                  <a:srgbClr val="000000"/>
                </a:solidFill>
                <a:latin typeface="Times New Roman" panose="02020603050405020304" pitchFamily="18" charset="0"/>
                <a:cs typeface="Times New Roman" panose="02020603050405020304" pitchFamily="18" charset="0"/>
              </a:rPr>
              <a:t>集中</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a:t>
            </a:r>
            <a:r>
              <a:rPr lang="en-US" altLang="zh-CN" sz="2200">
                <a:solidFill>
                  <a:srgbClr val="000000"/>
                </a:solidFill>
                <a:latin typeface="Times New Roman" panose="02020603050405020304" pitchFamily="18" charset="0"/>
                <a:cs typeface="Times New Roman" panose="02020603050405020304" pitchFamily="18" charset="0"/>
              </a:rPr>
              <a:t>“1913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福特汽车公司</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开发出世界上第一条流水线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创造了汽车制造业的世界纪录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结合所学可知这种生产管理的革新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极大地挖掘工人的劳动潜质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提高了生产效率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项正确。人工智能在</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世纪初远没有实现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一个国家的奇迹不等于一个汽车行业的奇迹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材料中的流水线生产极大提升生产效率强调的不是垄断组织的作用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世纪六七十年代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我国的汽车工业是以载货车为主导的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对轿车缺乏应有的重视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这使得我国的轿车工业技术水平长期处于极为稚嫩的状态。但有人认为其实当时的汽车工业结构是与我国当时的国情基本适应的。与之适应的国情主要是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我国汽车工业技术落后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我国采取优先发展重工业的方针</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人民生活水平普遍较低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我国基本是一个农业国家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世纪六七十年代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并结合所学知识可知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当时人民生活水平普遍较低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无力购买轿车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轿车的社会需求量很小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即使大量生产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私人也无力购买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关于下列图片的表述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正确的是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近代中国交通运输工具的变迁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新中国通信事业的发展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改革开放后交通运输的发展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新中国成立后交通运输的发展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青藏公路是新中国成立初期修建的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而高速列车是改革开放后才出现的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因而只有新中国成立后交通运输的发展才符合三幅图片的共同主题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项正确。图片反映新中国成立后的现象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新中国成立后就是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现代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而不是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近代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材料反映的不是通信事业的发展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青藏公路是</a:t>
            </a:r>
            <a:r>
              <a:rPr lang="en-US" altLang="zh-CN" sz="2200">
                <a:solidFill>
                  <a:srgbClr val="000000"/>
                </a:solidFill>
                <a:latin typeface="Times New Roman" panose="02020603050405020304" pitchFamily="18" charset="0"/>
                <a:cs typeface="Times New Roman" panose="02020603050405020304" pitchFamily="18" charset="0"/>
              </a:rPr>
              <a:t>1954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年建成通车的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不是在改革开放后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5" name="图片 4" descr="id:2147489647;FounderCES"/>
          <p:cNvPicPr/>
          <p:nvPr/>
        </p:nvPicPr>
        <p:blipFill>
          <a:blip r:embed="rId4">
            <a:extLst>
              <a:ext uri="{28A0092B-C50C-407E-A947-70E740481C1C}">
                <a14:useLocalDpi xmlns:a14="http://schemas.microsoft.com/office/drawing/2010/main" val="0"/>
              </a:ext>
            </a:extLst>
          </a:blip>
          <a:stretch>
            <a:fillRect/>
          </a:stretch>
        </p:blipFill>
        <p:spPr bwMode="auto">
          <a:xfrm>
            <a:off x="4581652" y="1628800"/>
            <a:ext cx="4293120" cy="1203814"/>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884774"/>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.1903</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美国莱特兄弟发明了飞机。</a:t>
            </a:r>
            <a:r>
              <a:rPr lang="en-US" altLang="zh-CN" sz="2200">
                <a:solidFill>
                  <a:srgbClr val="000000"/>
                </a:solidFill>
                <a:latin typeface="Times New Roman" panose="02020603050405020304" pitchFamily="18" charset="0"/>
                <a:cs typeface="Times New Roman" panose="02020603050405020304" pitchFamily="18" charset="0"/>
              </a:rPr>
              <a:t>1909—1949</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我国多次选派留学生赴英、美、苏、法等国学习军事航空和飞机制造技术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他们学成回国后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积极主持或参与中国飞机的研制工作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试制成功了中国最早的水上飞机、仿苏</a:t>
            </a:r>
            <a:r>
              <a:rPr lang="en-US" altLang="zh-CN" sz="2200">
                <a:solidFill>
                  <a:srgbClr val="000000"/>
                </a:solidFill>
                <a:latin typeface="Times New Roman" panose="02020603050405020304" pitchFamily="18" charset="0"/>
                <a:cs typeface="Times New Roman" panose="02020603050405020304" pitchFamily="18" charset="0"/>
              </a:rPr>
              <a:t>E-16</a:t>
            </a:r>
            <a:r>
              <a:rPr lang="zh-CN" altLang="zh-CN" sz="2200">
                <a:solidFill>
                  <a:srgbClr val="000000"/>
                </a:solidFill>
                <a:latin typeface="Times New Roman" panose="02020603050405020304" pitchFamily="18" charset="0"/>
                <a:cs typeface="Times New Roman" panose="02020603050405020304" pitchFamily="18" charset="0"/>
              </a:rPr>
              <a:t>驱逐机、运输机等。这说明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留学生促进了中国航空事业的发展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航空救国是所有知识分子的理想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中国航空工业近代化起步比较晚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近代中国的航空工业技术力量</a:t>
            </a:r>
            <a:r>
              <a:rPr lang="zh-CN" altLang="zh-CN" sz="2200" smtClean="0">
                <a:solidFill>
                  <a:srgbClr val="000000"/>
                </a:solidFill>
                <a:latin typeface="Times New Roman" panose="02020603050405020304" pitchFamily="18" charset="0"/>
                <a:cs typeface="Times New Roman" panose="02020603050405020304" pitchFamily="18" charset="0"/>
              </a:rPr>
              <a:t>雄厚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从材料反映的中国留学生为中国航空事业发展所作的贡献来看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留学生是促进中国航空业发展的重要力量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项说法绝对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且材料没有反映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故排除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材料信息反映的是留学生在中国航空事业发展中的作用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没有涉及中国航空工业近代化起步比较晚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更不能反映近代中国的航空工业技术力量雄厚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故排除</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两项。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196752"/>
            <a:ext cx="8128000" cy="415498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下表是</a:t>
            </a:r>
            <a:r>
              <a:rPr lang="en-US" altLang="zh-CN" sz="2200">
                <a:solidFill>
                  <a:srgbClr val="000000"/>
                </a:solidFill>
                <a:latin typeface="Times New Roman" panose="02020603050405020304" pitchFamily="18" charset="0"/>
                <a:cs typeface="Times New Roman" panose="02020603050405020304" pitchFamily="18" charset="0"/>
              </a:rPr>
              <a:t>1978—1988</a:t>
            </a:r>
            <a:r>
              <a:rPr lang="zh-CN" altLang="zh-CN" sz="2200">
                <a:solidFill>
                  <a:srgbClr val="000000"/>
                </a:solidFill>
                <a:latin typeface="Times New Roman" panose="02020603050405020304" pitchFamily="18" charset="0"/>
                <a:cs typeface="Times New Roman" panose="02020603050405020304" pitchFamily="18" charset="0"/>
              </a:rPr>
              <a:t>年中国客运量结构分布表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单位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万人</a:t>
            </a:r>
            <a:r>
              <a:rPr lang="en-US" altLang="zh-CN" sz="2200" smtClean="0">
                <a:solidFill>
                  <a:srgbClr val="000000"/>
                </a:solidFill>
                <a:latin typeface="Times New Roman" panose="02020603050405020304" pitchFamily="18" charset="0"/>
                <a:cs typeface="Times New Roman" panose="02020603050405020304" pitchFamily="18" charset="0"/>
              </a:rPr>
              <a:t>):</a:t>
            </a: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anose="02020603050405020304"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a:solidFill>
                <a:srgbClr val="000000"/>
              </a:solidFill>
              <a:latin typeface="Times New Roman" panose="02020603050405020304"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anose="02020603050405020304"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表格中中国客运量数据的变化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说明这一时期我国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改革开放促进了人口流动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经济发展使交通方式更加多样化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现代交通体系已改造升级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航空业正成为最重要的出行方式</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4" name="表格 3"/>
          <p:cNvGraphicFramePr>
            <a:graphicFrameLocks noGrp="1" noChangeAspect="1"/>
          </p:cNvGraphicFramePr>
          <p:nvPr/>
        </p:nvGraphicFramePr>
        <p:xfrm>
          <a:off x="508000" y="1667213"/>
          <a:ext cx="8128000" cy="1508760"/>
        </p:xfrm>
        <a:graphic>
          <a:graphicData uri="http://schemas.openxmlformats.org/drawingml/2006/table">
            <a:tbl>
              <a:tblPr firstRow="1" firstCol="1" bandRow="1"/>
              <a:tblGrid>
                <a:gridCol w="1625600"/>
                <a:gridCol w="1625600"/>
                <a:gridCol w="1625600"/>
                <a:gridCol w="1625600"/>
                <a:gridCol w="1625600"/>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年份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铁路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公路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水运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航空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1978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81 491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149 229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23 042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230.91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122 645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650 473</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35 032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1 442.00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a:t>
            </a:r>
            <a:r>
              <a:rPr lang="en-US" altLang="zh-CN" sz="2200">
                <a:solidFill>
                  <a:srgbClr val="000000"/>
                </a:solidFill>
                <a:latin typeface="Times New Roman" panose="02020603050405020304" pitchFamily="18" charset="0"/>
                <a:cs typeface="Times New Roman" panose="02020603050405020304" pitchFamily="18" charset="0"/>
              </a:rPr>
              <a:t>1978—1988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年中国客运量结构分布表的相关统计可知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改革开放使各种交通方式的客运量都有较明显的增长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人口流动不断加快</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项正确。仅仅通过中国客运量的增多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不能得出交通方式更加多样化的结论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材料只反映了中国客运量的增多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反映不出新的客运方式的出现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航空客运量与其他三种交通方式的客运量相比是最少的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所以航空业不可能是最主要的出行方式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06215"/>
            <a:ext cx="8128000" cy="866006"/>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6</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阅读材料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新中国成立以来部分交通工具变迁情况</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968292"/>
          <a:ext cx="8128000" cy="4358640"/>
        </p:xfrm>
        <a:graphic>
          <a:graphicData uri="http://schemas.openxmlformats.org/drawingml/2006/table">
            <a:tbl>
              <a:tblPr firstRow="1" firstCol="1" bandRow="1"/>
              <a:tblGrid>
                <a:gridCol w="895648"/>
                <a:gridCol w="7232352"/>
              </a:tblGrid>
              <a:tr h="0">
                <a:tc>
                  <a:txBody>
                    <a:bodyPr/>
                    <a:lstStyle/>
                    <a:p>
                      <a:pP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年代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主要交通工具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主要靠步行、独轮车或牛马车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人力、畜力是主力。</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8</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中国民用航空正式开航。它是十足的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新鲜事物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当时坐飞机前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乘客都要先过秤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体重合格才能坐飞机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因为飞机小</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载重能力有限</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如果乘客太胖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飞机就可能出现安全事故</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公交车并不普及</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由于国内石油资源紧张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公交车顶有一个大的煤气包。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1969</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北京地铁建成通车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全长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23.6</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千米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属于战备工程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不对公众开放</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中国有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自行车王国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的称号。自行车与缝纫机、手表并称为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三大件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省吃俭用才买得起</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而且当时购买自行车得凭票。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年代末期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永久、凤凰、飞鸽等品牌的自行车开始风靡中国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graphicFrame>
        <p:nvGraphicFramePr>
          <p:cNvPr id="2" name="表格 1"/>
          <p:cNvGraphicFramePr>
            <a:graphicFrameLocks noGrp="1" noChangeAspect="1"/>
          </p:cNvGraphicFramePr>
          <p:nvPr/>
        </p:nvGraphicFramePr>
        <p:xfrm>
          <a:off x="508000" y="1196752"/>
          <a:ext cx="8128000" cy="3621024"/>
        </p:xfrm>
        <a:graphic>
          <a:graphicData uri="http://schemas.openxmlformats.org/drawingml/2006/table">
            <a:tbl>
              <a:tblPr firstRow="1" firstCol="1" bandRow="1"/>
              <a:tblGrid>
                <a:gridCol w="895648"/>
                <a:gridCol w="7232352"/>
              </a:tblGrid>
              <a:tr h="0">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年代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主要交通工具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80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摩托车是家庭富裕的象征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公交车开始普及全国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北京出租车黄色</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面的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流行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;1981</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15</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北京地铁正式对外运营</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公交车已经成为城市最主要的公共交通工具</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80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年代末</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年代初</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飞机还是个新鲜事物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线路和航班次数都很少</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21</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初叶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私家车普遍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品牌众多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中国已跃居全球第一大汽车消费国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出租车更新换代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混合动力、无障碍出租车上路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建设更加绿色、环保、人性化的新型交通体系</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火车、高铁、地铁、轮船、飞机成为国人常见的出行方式</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新能源车辆加快推广</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3" name="矩形 2"/>
          <p:cNvSpPr>
            <a:spLocks noChangeAspect="1"/>
          </p:cNvSpPr>
          <p:nvPr/>
        </p:nvSpPr>
        <p:spPr>
          <a:xfrm>
            <a:off x="508000" y="4867250"/>
            <a:ext cx="8128000" cy="86600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上表能够反映我国交通变化的多种趋势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指出其中一种变化趋势并结合所学知识予以说明。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要求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观点明确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史论结合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史实准确</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095941"/>
            <a:ext cx="8128000" cy="537377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参考</a:t>
            </a: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zh-CN" altLang="zh-CN" sz="2200">
                <a:solidFill>
                  <a:srgbClr val="000000"/>
                </a:solidFill>
                <a:latin typeface="Times New Roman" panose="02020603050405020304" pitchFamily="18" charset="0"/>
                <a:cs typeface="Times New Roman" panose="02020603050405020304" pitchFamily="18" charset="0"/>
              </a:rPr>
              <a:t>示例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趋势</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交通工具种类由少到多。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或从单一到多元、从平面到立体等</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交通工具技术不断改进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科技含量越来越高。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交通体系越来越完备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更加绿色、环保、人性化。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新中国成立以后很长时间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由于经济发展落后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计划经济体制的影响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人民生活水平较低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交通工具种类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或技术、或体系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单一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或技术落后、或体系不完备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改革开放以来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经济快速发展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人民生活水平不断提高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出行需求增加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科技不断进步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制造业、筑路技术进步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社会主义市场经济体制确立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人员流动性不断增强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人们生产、生活方式发生变化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环境恶化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人们环保意识增强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政府更加重视民生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不断提高管理职能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服务于民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经济全球化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受国际大环境的影响等。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521133"/>
            <a:ext cx="8128000" cy="206973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本题属于开放性试题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根据材料表格中的信息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从交通工具种类由少到多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或从单一到多元、从平面到立体等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交通工具技术不断改进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科技含量越来越高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交通体系越来越完备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更加绿色、环保、人性化等角度来归纳趋势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说明结合所学从新中国成立以后政治、经济以及思想观念和政府政策等角度思考回答。</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3" name="New picture"/>
          <p:cNvPicPr/>
          <p:nvPr/>
        </p:nvPicPr>
        <p:blipFill>
          <a:blip r:embed="rId4"/>
          <a:stretch>
            <a:fillRect/>
          </a:stretch>
        </p:blipFill>
        <p:spPr>
          <a:xfrm>
            <a:off x="10553700" y="11315700"/>
            <a:ext cx="304800" cy="228600"/>
          </a:xfrm>
          <a:prstGeom prst="cube">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121</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自定义设计方案</vt:lpstr>
      <vt:lpstr>第13课　现代交通运输的新变化</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2020-10-28T18:21:26Z</cp:lastPrinted>
  <dcterms:created xsi:type="dcterms:W3CDTF">2020-10-28T18:21:26Z</dcterms:created>
  <dcterms:modified xsi:type="dcterms:W3CDTF">2020-10-28T10:21:27Z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