
<file path=[Content_Types].xml><?xml version="1.0" encoding="utf-8"?>
<Types xmlns="http://schemas.openxmlformats.org/package/2006/content-types">
  <Default Extension="jpeg" ContentType="image/jpeg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3" r:id="rId4"/>
    <p:sldMasterId id="2147483686" r:id="rId5"/>
    <p:sldMasterId id="2147483699" r:id="rId6"/>
  </p:sldMasterIdLst>
  <p:sldIdLst>
    <p:sldId id="353" r:id="rId7"/>
    <p:sldId id="409" r:id="rId8"/>
    <p:sldId id="408" r:id="rId9"/>
    <p:sldId id="407" r:id="rId10"/>
    <p:sldId id="410" r:id="rId11"/>
    <p:sldId id="258" r:id="rId12"/>
    <p:sldId id="295" r:id="rId13"/>
    <p:sldId id="389" r:id="rId14"/>
    <p:sldId id="392" r:id="rId15"/>
    <p:sldId id="265" r:id="rId16"/>
    <p:sldId id="261" r:id="rId17"/>
    <p:sldId id="269" r:id="rId18"/>
    <p:sldId id="272" r:id="rId19"/>
    <p:sldId id="274" r:id="rId20"/>
    <p:sldId id="425" r:id="rId21"/>
    <p:sldId id="291" r:id="rId22"/>
    <p:sldId id="424" r:id="rId2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810B8"/>
    <a:srgbClr val="852788"/>
    <a:srgbClr val="0716D5"/>
    <a:srgbClr val="1010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3.xml"/><Relationship Id="rId8" Type="http://schemas.openxmlformats.org/officeDocument/2006/relationships/slide" Target="slides/slide2.xml"/><Relationship Id="rId7" Type="http://schemas.openxmlformats.org/officeDocument/2006/relationships/slide" Target="slides/slide1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slide" Target="slides/slide17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0" Type="http://schemas.openxmlformats.org/officeDocument/2006/relationships/slide" Target="slides/slide14.xml"/><Relationship Id="rId2" Type="http://schemas.openxmlformats.org/officeDocument/2006/relationships/theme" Target="theme/theme1.xml"/><Relationship Id="rId19" Type="http://schemas.openxmlformats.org/officeDocument/2006/relationships/slide" Target="slides/slide13.xml"/><Relationship Id="rId18" Type="http://schemas.openxmlformats.org/officeDocument/2006/relationships/slide" Target="slides/slide12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609600" y="1600200"/>
            <a:ext cx="10972800" cy="4525963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3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609600" y="1600200"/>
            <a:ext cx="10972800" cy="4525963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264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609600" y="1600200"/>
            <a:ext cx="10972800" cy="4525963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4" Type="http://schemas.openxmlformats.org/officeDocument/2006/relationships/theme" Target="../theme/theme2.xml"/><Relationship Id="rId13" Type="http://schemas.openxmlformats.org/officeDocument/2006/relationships/image" Target="../media/image1.png"/><Relationship Id="rId12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2.xml"/><Relationship Id="rId8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0.xml"/><Relationship Id="rId6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5.xml"/><Relationship Id="rId14" Type="http://schemas.openxmlformats.org/officeDocument/2006/relationships/theme" Target="../theme/theme3.xml"/><Relationship Id="rId13" Type="http://schemas.openxmlformats.org/officeDocument/2006/relationships/image" Target="../media/image1.png"/><Relationship Id="rId12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3.xml"/><Relationship Id="rId1" Type="http://schemas.openxmlformats.org/officeDocument/2006/relationships/slideLayout" Target="../slideLayouts/slideLayout24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4.xml"/><Relationship Id="rId8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1.xml"/><Relationship Id="rId5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8.xml"/><Relationship Id="rId2" Type="http://schemas.openxmlformats.org/officeDocument/2006/relationships/slideLayout" Target="../slideLayouts/slideLayout37.xml"/><Relationship Id="rId14" Type="http://schemas.openxmlformats.org/officeDocument/2006/relationships/theme" Target="../theme/theme4.xml"/><Relationship Id="rId13" Type="http://schemas.openxmlformats.org/officeDocument/2006/relationships/image" Target="../media/image1.png"/><Relationship Id="rId12" Type="http://schemas.openxmlformats.org/officeDocument/2006/relationships/slideLayout" Target="../slideLayouts/slideLayout47.xml"/><Relationship Id="rId11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45.xml"/><Relationship Id="rId1" Type="http://schemas.openxmlformats.org/officeDocument/2006/relationships/slideLayout" Target="../slideLayouts/slideLayout36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6.xml"/><Relationship Id="rId8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4.xml"/><Relationship Id="rId6" Type="http://schemas.openxmlformats.org/officeDocument/2006/relationships/slideLayout" Target="../slideLayouts/slideLayout53.xml"/><Relationship Id="rId5" Type="http://schemas.openxmlformats.org/officeDocument/2006/relationships/slideLayout" Target="../slideLayouts/slideLayout52.xml"/><Relationship Id="rId4" Type="http://schemas.openxmlformats.org/officeDocument/2006/relationships/slideLayout" Target="../slideLayouts/slideLayout51.xml"/><Relationship Id="rId3" Type="http://schemas.openxmlformats.org/officeDocument/2006/relationships/slideLayout" Target="../slideLayouts/slideLayout50.xml"/><Relationship Id="rId2" Type="http://schemas.openxmlformats.org/officeDocument/2006/relationships/slideLayout" Target="../slideLayouts/slideLayout49.xml"/><Relationship Id="rId14" Type="http://schemas.openxmlformats.org/officeDocument/2006/relationships/theme" Target="../theme/theme5.xml"/><Relationship Id="rId13" Type="http://schemas.openxmlformats.org/officeDocument/2006/relationships/image" Target="../media/image2.jpeg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58.xml"/><Relationship Id="rId10" Type="http://schemas.openxmlformats.org/officeDocument/2006/relationships/slideLayout" Target="../slideLayouts/slideLayout57.xml"/><Relationship Id="rId1" Type="http://schemas.openxmlformats.org/officeDocument/2006/relationships/slideLayout" Target="../slideLayouts/slideLayout4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026"/>
          <p:cNvSpPr>
            <a:spLocks noGrp="1"/>
          </p:cNvSpPr>
          <p:nvPr>
            <p:ph type="body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noProof="1" dirty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noProof="1" dirty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1031" name="图片 1030" descr="img47-05s"/>
          <p:cNvPicPr>
            <a:picLocks noChangeAspect="1"/>
          </p:cNvPicPr>
          <p:nvPr userDrawn="1"/>
        </p:nvPicPr>
        <p:blipFill>
          <a:blip r:embed="rId13">
            <a:lum bright="70001" contrast="-70000"/>
          </a:blip>
          <a:stretch>
            <a:fillRect/>
          </a:stretch>
        </p:blipFill>
        <p:spPr>
          <a:xfrm>
            <a:off x="0" y="0"/>
            <a:ext cx="12192000" cy="6850063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hf sldNum="0" hdr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slide" Target="slide6.xml"/><Relationship Id="rId3" Type="http://schemas.openxmlformats.org/officeDocument/2006/relationships/slide" Target="slide7.xml"/><Relationship Id="rId2" Type="http://schemas.openxmlformats.org/officeDocument/2006/relationships/slide" Target="slide1.xml"/><Relationship Id="rId1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slide" Target="slide8.xml"/><Relationship Id="rId3" Type="http://schemas.openxmlformats.org/officeDocument/2006/relationships/slide" Target="slide1.xml"/><Relationship Id="rId2" Type="http://schemas.openxmlformats.org/officeDocument/2006/relationships/slide" Target="slide9.xml"/><Relationship Id="rId1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slide" Target="slide11.xml"/><Relationship Id="rId5" Type="http://schemas.openxmlformats.org/officeDocument/2006/relationships/slide" Target="slide13.xml"/><Relationship Id="rId4" Type="http://schemas.openxmlformats.org/officeDocument/2006/relationships/slide" Target="slide14.xml"/><Relationship Id="rId3" Type="http://schemas.openxmlformats.org/officeDocument/2006/relationships/slide" Target="slide1.xml"/><Relationship Id="rId2" Type="http://schemas.openxmlformats.org/officeDocument/2006/relationships/slide" Target="slide9.xml"/><Relationship Id="rId1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" Target="slide16.xml"/><Relationship Id="rId1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slide" Target="slide2.xml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9.xml"/><Relationship Id="rId1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4.xml"/><Relationship Id="rId1" Type="http://schemas.openxmlformats.org/officeDocument/2006/relationships/slide" Target="slid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4.xml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" Target="slide3.xml"/><Relationship Id="rId1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5.xml"/><Relationship Id="rId2" Type="http://schemas.openxmlformats.org/officeDocument/2006/relationships/slide" Target="slide4.xml"/><Relationship Id="rId1" Type="http://schemas.openxmlformats.org/officeDocument/2006/relationships/image" Target="../media/image18.e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30.xml"/><Relationship Id="rId4" Type="http://schemas.openxmlformats.org/officeDocument/2006/relationships/slide" Target="slide4.xml"/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7.xml"/><Relationship Id="rId1" Type="http://schemas.openxmlformats.org/officeDocument/2006/relationships/slide" Target="slid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9425" y="483870"/>
            <a:ext cx="11233150" cy="5544185"/>
          </a:xfrm>
          <a:prstGeom prst="rect">
            <a:avLst/>
          </a:prstGeom>
          <a:effectLst>
            <a:glow rad="723900">
              <a:schemeClr val="accent1">
                <a:alpha val="83000"/>
              </a:schemeClr>
            </a:glow>
          </a:effectLst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425" y="4562475"/>
            <a:ext cx="2286000" cy="2286000"/>
          </a:xfrm>
          <a:prstGeom prst="rect">
            <a:avLst/>
          </a:prstGeom>
          <a:effectLst>
            <a:glow rad="635000">
              <a:schemeClr val="accent1">
                <a:alpha val="72000"/>
              </a:schemeClr>
            </a:glow>
          </a:effectLst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59925" y="4263390"/>
            <a:ext cx="2152650" cy="2379980"/>
          </a:xfrm>
          <a:prstGeom prst="rect">
            <a:avLst/>
          </a:prstGeom>
          <a:effectLst>
            <a:glow rad="660400">
              <a:schemeClr val="accent1">
                <a:alpha val="64000"/>
              </a:schemeClr>
            </a:glow>
          </a:effectLst>
        </p:spPr>
      </p:pic>
      <p:sp>
        <p:nvSpPr>
          <p:cNvPr id="7" name="矩形 6"/>
          <p:cNvSpPr/>
          <p:nvPr/>
        </p:nvSpPr>
        <p:spPr>
          <a:xfrm>
            <a:off x="2329815" y="779145"/>
            <a:ext cx="7532370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7200" b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第</a:t>
            </a:r>
            <a:r>
              <a:rPr lang="en-US" altLang="zh-CN" sz="7200" b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</a:t>
            </a:r>
            <a:r>
              <a:rPr lang="zh-CN" altLang="en-US" sz="7200" b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课 俄国的改革</a:t>
            </a:r>
            <a:endParaRPr lang="zh-CN" altLang="en-US" sz="7200" b="1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9860" y="4263390"/>
            <a:ext cx="4679950" cy="2585085"/>
          </a:xfrm>
          <a:prstGeom prst="rect">
            <a:avLst/>
          </a:prstGeom>
          <a:effectLst>
            <a:glow rad="571500">
              <a:schemeClr val="accent1">
                <a:alpha val="62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76805" y="-2483485"/>
            <a:ext cx="7712075" cy="9334500"/>
          </a:xfrm>
          <a:prstGeom prst="rect">
            <a:avLst/>
          </a:prstGeom>
        </p:spPr>
      </p:pic>
      <p:sp>
        <p:nvSpPr>
          <p:cNvPr id="9230" name="流程图: 过程 9229">
            <a:hlinkClick r:id="rId2" action="ppaction://hlinksldjump"/>
          </p:cNvPr>
          <p:cNvSpPr/>
          <p:nvPr/>
        </p:nvSpPr>
        <p:spPr>
          <a:xfrm>
            <a:off x="3862070" y="3068955"/>
            <a:ext cx="932180" cy="312420"/>
          </a:xfrm>
          <a:prstGeom prst="flowChartProcess">
            <a:avLst/>
          </a:prstGeom>
          <a:noFill/>
          <a:ln w="28575" cap="flat" cmpd="sng">
            <a:solidFill>
              <a:schemeClr val="accent6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009900"/>
            </a:prstShdw>
          </a:effectLst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流程图: 过程 2">
            <a:hlinkClick r:id="rId2" action="ppaction://hlinksldjump"/>
          </p:cNvPr>
          <p:cNvSpPr/>
          <p:nvPr/>
        </p:nvSpPr>
        <p:spPr>
          <a:xfrm>
            <a:off x="6788785" y="3451225"/>
            <a:ext cx="696595" cy="215900"/>
          </a:xfrm>
          <a:prstGeom prst="flowChartProcess">
            <a:avLst/>
          </a:prstGeom>
          <a:noFill/>
          <a:ln w="28575" cap="flat" cmpd="sng">
            <a:solidFill>
              <a:schemeClr val="accent6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009900"/>
            </a:prstShdw>
          </a:effectLst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流程图: 过程 3">
            <a:hlinkClick r:id="rId2" action="ppaction://hlinksldjump"/>
          </p:cNvPr>
          <p:cNvSpPr/>
          <p:nvPr/>
        </p:nvSpPr>
        <p:spPr>
          <a:xfrm>
            <a:off x="2987040" y="3704590"/>
            <a:ext cx="529590" cy="215900"/>
          </a:xfrm>
          <a:prstGeom prst="flowChartProcess">
            <a:avLst/>
          </a:prstGeom>
          <a:noFill/>
          <a:ln w="28575" cap="flat" cmpd="sng">
            <a:solidFill>
              <a:schemeClr val="accent6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009900"/>
            </a:prstShdw>
          </a:effectLst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 flipV="1">
            <a:off x="4126865" y="4248785"/>
            <a:ext cx="843915" cy="3810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V="1">
            <a:off x="4298950" y="4539615"/>
            <a:ext cx="1595120" cy="6350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3395345" y="5151755"/>
            <a:ext cx="3968750" cy="29845"/>
          </a:xfrm>
          <a:prstGeom prst="line">
            <a:avLst/>
          </a:prstGeom>
          <a:ln w="28575" cmpd="sng">
            <a:solidFill>
              <a:srgbClr val="0716D5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V="1">
            <a:off x="3036570" y="5412105"/>
            <a:ext cx="1560830" cy="17145"/>
          </a:xfrm>
          <a:prstGeom prst="line">
            <a:avLst/>
          </a:prstGeom>
          <a:ln w="28575" cmpd="sng">
            <a:solidFill>
              <a:srgbClr val="0716D5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V="1">
            <a:off x="3455035" y="6014085"/>
            <a:ext cx="843915" cy="3810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V="1">
            <a:off x="4970780" y="6010275"/>
            <a:ext cx="843915" cy="3810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V="1">
            <a:off x="4126865" y="6329045"/>
            <a:ext cx="843915" cy="3810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55" name="圆角矩形标注 6154">
            <a:hlinkClick r:id="rId3" action="ppaction://hlinksldjump"/>
          </p:cNvPr>
          <p:cNvSpPr/>
          <p:nvPr/>
        </p:nvSpPr>
        <p:spPr>
          <a:xfrm>
            <a:off x="1322070" y="4758690"/>
            <a:ext cx="1351280" cy="576580"/>
          </a:xfrm>
          <a:prstGeom prst="wedgeRoundRectCallout">
            <a:avLst>
              <a:gd name="adj1" fmla="val 89473"/>
              <a:gd name="adj2" fmla="val 37334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000000"/>
            </a:prstShdw>
          </a:effectLst>
        </p:spPr>
        <p:txBody>
          <a:bodyPr anchor="t"/>
          <a:p>
            <a:pPr algn="ctr">
              <a:buFont typeface="Arial" panose="020B0604020202020204" pitchFamily="34" charset="0"/>
              <a:buNone/>
            </a:pPr>
            <a:r>
              <a:rPr lang="zh-CN" sz="3200" b="1" dirty="0">
                <a:latin typeface="Times New Roman" panose="02020603050405020304" pitchFamily="18" charset="0"/>
                <a:ea typeface="楷体_GB2312" pitchFamily="49" charset="-122"/>
              </a:rPr>
              <a:t>背景</a:t>
            </a:r>
            <a:endParaRPr lang="en-US" altLang="zh-CN" sz="32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2" name="圆角矩形标注 11">
            <a:hlinkClick r:id="" action="ppaction://noaction"/>
          </p:cNvPr>
          <p:cNvSpPr/>
          <p:nvPr/>
        </p:nvSpPr>
        <p:spPr>
          <a:xfrm>
            <a:off x="6114415" y="5464810"/>
            <a:ext cx="6127750" cy="1095375"/>
          </a:xfrm>
          <a:prstGeom prst="wedgeRoundRectCallout">
            <a:avLst>
              <a:gd name="adj1" fmla="val -67025"/>
              <a:gd name="adj2" fmla="val 24086"/>
              <a:gd name="adj3" fmla="val 16667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000000"/>
            </a:prstShdw>
          </a:effectLst>
        </p:spPr>
        <p:txBody>
          <a:bodyPr anchor="t"/>
          <a:p>
            <a:pPr algn="l">
              <a:buFont typeface="Arial" panose="020B0604020202020204" pitchFamily="34" charset="0"/>
              <a:buNone/>
            </a:pPr>
            <a:r>
              <a:rPr lang="zh-CN" altLang="en-US" sz="3200" b="1">
                <a:solidFill>
                  <a:srgbClr val="0810B8"/>
                </a:solidFill>
                <a:sym typeface="宋体" panose="02010600030101010101" pitchFamily="2" charset="-122"/>
              </a:rPr>
              <a:t>直接目的</a:t>
            </a:r>
            <a:r>
              <a:rPr lang="en-US" altLang="zh-CN" sz="3200" b="1">
                <a:solidFill>
                  <a:srgbClr val="0810B8"/>
                </a:solidFill>
                <a:sym typeface="宋体" panose="02010600030101010101" pitchFamily="2" charset="-122"/>
              </a:rPr>
              <a:t>:</a:t>
            </a:r>
            <a:r>
              <a:rPr lang="zh-CN" altLang="en-US" sz="3200" b="1">
                <a:solidFill>
                  <a:srgbClr val="FF0000"/>
                </a:solidFill>
                <a:sym typeface="宋体" panose="02010600030101010101" pitchFamily="2" charset="-122"/>
              </a:rPr>
              <a:t>富国强兵</a:t>
            </a:r>
            <a:endParaRPr lang="zh-CN" altLang="en-US" sz="3200" b="1">
              <a:solidFill>
                <a:srgbClr val="0810B8"/>
              </a:solidFill>
              <a:sym typeface="宋体" panose="02010600030101010101" pitchFamily="2" charset="-122"/>
            </a:endParaRPr>
          </a:p>
          <a:p>
            <a:pPr algn="l">
              <a:buFont typeface="Arial" panose="020B0604020202020204" pitchFamily="34" charset="0"/>
              <a:buNone/>
            </a:pPr>
            <a:r>
              <a:rPr lang="zh-CN" altLang="en-US" sz="3200" b="1">
                <a:solidFill>
                  <a:srgbClr val="0810B8"/>
                </a:solidFill>
                <a:sym typeface="宋体" panose="02010600030101010101" pitchFamily="2" charset="-122"/>
              </a:rPr>
              <a:t>根本目的</a:t>
            </a:r>
            <a:r>
              <a:rPr lang="en-US" altLang="zh-CN" sz="3200" b="1">
                <a:solidFill>
                  <a:srgbClr val="0810B8"/>
                </a:solidFill>
                <a:sym typeface="宋体" panose="02010600030101010101" pitchFamily="2" charset="-122"/>
              </a:rPr>
              <a:t>:</a:t>
            </a:r>
            <a:r>
              <a:rPr lang="zh-CN" altLang="en-US" sz="3200" b="1">
                <a:solidFill>
                  <a:srgbClr val="0810B8"/>
                </a:solidFill>
                <a:sym typeface="宋体" panose="02010600030101010101" pitchFamily="2" charset="-122"/>
              </a:rPr>
              <a:t>巩固沙皇封建专制统治</a:t>
            </a:r>
            <a:endParaRPr lang="zh-CN" altLang="en-US" sz="3200" b="1">
              <a:solidFill>
                <a:srgbClr val="0810B8"/>
              </a:solidFill>
              <a:sym typeface="宋体" panose="02010600030101010101" pitchFamily="2" charset="-122"/>
            </a:endParaRPr>
          </a:p>
          <a:p>
            <a:pPr algn="ctr">
              <a:buFont typeface="Arial" panose="020B0604020202020204" pitchFamily="34" charset="0"/>
              <a:buNone/>
            </a:pPr>
            <a:endParaRPr lang="zh-CN" sz="32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4676140" y="6644640"/>
            <a:ext cx="1217930" cy="6985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圆角矩形标注 15">
            <a:hlinkClick r:id="" action="ppaction://noaction"/>
          </p:cNvPr>
          <p:cNvSpPr/>
          <p:nvPr/>
        </p:nvSpPr>
        <p:spPr>
          <a:xfrm>
            <a:off x="20955" y="6274435"/>
            <a:ext cx="3954145" cy="576580"/>
          </a:xfrm>
          <a:prstGeom prst="wedgeRoundRectCallout">
            <a:avLst>
              <a:gd name="adj1" fmla="val 66203"/>
              <a:gd name="adj2" fmla="val 14317"/>
              <a:gd name="adj3" fmla="val 16667"/>
            </a:avLst>
          </a:prstGeom>
          <a:solidFill>
            <a:srgbClr val="00B05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000000"/>
            </a:prstShdw>
          </a:effectLst>
        </p:spPr>
        <p:txBody>
          <a:bodyPr anchor="t"/>
          <a:p>
            <a:pPr algn="ctr">
              <a:buFont typeface="Arial" panose="020B0604020202020204" pitchFamily="34" charset="0"/>
              <a:buNone/>
            </a:pPr>
            <a:r>
              <a:rPr lang="zh-CN" altLang="en-US" sz="3200" b="1">
                <a:solidFill>
                  <a:srgbClr val="C00000"/>
                </a:solidFill>
                <a:sym typeface="+mn-ea"/>
              </a:rPr>
              <a:t>性质：</a:t>
            </a:r>
            <a:r>
              <a:rPr lang="zh-CN" altLang="en-US" sz="3200" b="1">
                <a:solidFill>
                  <a:srgbClr val="0810B8"/>
                </a:solidFill>
                <a:sym typeface="+mn-ea"/>
              </a:rPr>
              <a:t>地主阶级改革</a:t>
            </a:r>
            <a:endParaRPr lang="zh-CN" altLang="en-US" sz="3200"/>
          </a:p>
          <a:p>
            <a:pPr algn="ctr">
              <a:buFont typeface="Arial" panose="020B0604020202020204" pitchFamily="34" charset="0"/>
              <a:buNone/>
            </a:pPr>
            <a:endParaRPr lang="zh-CN" sz="32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3" name="笑脸 12">
            <a:hlinkClick r:id="rId4" action="ppaction://hlinksldjump"/>
          </p:cNvPr>
          <p:cNvSpPr/>
          <p:nvPr/>
        </p:nvSpPr>
        <p:spPr>
          <a:xfrm>
            <a:off x="1680845" y="2937510"/>
            <a:ext cx="992505" cy="982980"/>
          </a:xfrm>
          <a:prstGeom prst="smileyFac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0" grpId="0" bldLvl="0" animBg="1"/>
      <p:bldP spid="3" grpId="0" bldLvl="0" animBg="1"/>
      <p:bldP spid="4" grpId="0" bldLvl="0" animBg="1"/>
      <p:bldP spid="6155" grpId="1" bldLvl="0" animBg="1"/>
      <p:bldP spid="12" grpId="1" bldLvl="0" animBg="1"/>
      <p:bldP spid="16" grpId="1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45310" y="-264160"/>
            <a:ext cx="8756015" cy="8881745"/>
          </a:xfrm>
          <a:prstGeom prst="rect">
            <a:avLst/>
          </a:prstGeom>
        </p:spPr>
      </p:pic>
      <p:sp>
        <p:nvSpPr>
          <p:cNvPr id="6155" name="圆角矩形标注 6154">
            <a:hlinkClick r:id="" action="ppaction://noaction"/>
          </p:cNvPr>
          <p:cNvSpPr/>
          <p:nvPr/>
        </p:nvSpPr>
        <p:spPr>
          <a:xfrm>
            <a:off x="1775460" y="1799590"/>
            <a:ext cx="1804035" cy="576580"/>
          </a:xfrm>
          <a:prstGeom prst="wedgeRoundRectCallout">
            <a:avLst>
              <a:gd name="adj1" fmla="val 47113"/>
              <a:gd name="adj2" fmla="val 125991"/>
              <a:gd name="adj3" fmla="val 16667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000000"/>
            </a:prstShdw>
          </a:effectLst>
        </p:spPr>
        <p:txBody>
          <a:bodyPr anchor="t"/>
          <a:p>
            <a:pPr algn="ctr">
              <a:buFont typeface="Arial" panose="020B0604020202020204" pitchFamily="34" charset="0"/>
              <a:buNone/>
            </a:pPr>
            <a:r>
              <a:rPr lang="en-US" sz="3200" b="1" dirty="0"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、军事</a:t>
            </a:r>
            <a:endParaRPr lang="zh-CN" altLang="en-US" sz="32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3" name="圆角矩形标注 2">
            <a:hlinkClick r:id="" action="ppaction://noaction"/>
          </p:cNvPr>
          <p:cNvSpPr/>
          <p:nvPr/>
        </p:nvSpPr>
        <p:spPr>
          <a:xfrm>
            <a:off x="8837930" y="1990725"/>
            <a:ext cx="1998980" cy="576580"/>
          </a:xfrm>
          <a:prstGeom prst="wedgeRoundRectCallout">
            <a:avLst>
              <a:gd name="adj1" fmla="val -109434"/>
              <a:gd name="adj2" fmla="val 119162"/>
              <a:gd name="adj3" fmla="val 16667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000000"/>
            </a:prstShdw>
          </a:effectLst>
        </p:spPr>
        <p:txBody>
          <a:bodyPr anchor="t"/>
          <a:p>
            <a:pPr algn="ctr"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  <a:ea typeface="楷体_GB2312" pitchFamily="49" charset="-122"/>
              </a:rPr>
              <a:t>3.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经济</a:t>
            </a:r>
            <a:endParaRPr lang="zh-CN" altLang="en-US" sz="32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4" name="圆角矩形标注 3">
            <a:hlinkClick r:id="" action="ppaction://noaction"/>
          </p:cNvPr>
          <p:cNvSpPr/>
          <p:nvPr/>
        </p:nvSpPr>
        <p:spPr>
          <a:xfrm>
            <a:off x="643890" y="3255010"/>
            <a:ext cx="1557020" cy="576580"/>
          </a:xfrm>
          <a:prstGeom prst="wedgeRoundRectCallout">
            <a:avLst>
              <a:gd name="adj1" fmla="val 89473"/>
              <a:gd name="adj2" fmla="val 37334"/>
              <a:gd name="adj3" fmla="val 16667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000000"/>
            </a:prstShdw>
          </a:effectLst>
        </p:spPr>
        <p:txBody>
          <a:bodyPr anchor="t"/>
          <a:p>
            <a:pPr algn="ctr">
              <a:buFont typeface="Arial" panose="020B0604020202020204" pitchFamily="34" charset="0"/>
              <a:buNone/>
            </a:pPr>
            <a:r>
              <a:rPr lang="en-US" sz="3200" b="1" dirty="0">
                <a:latin typeface="Times New Roman" panose="02020603050405020304" pitchFamily="18" charset="0"/>
                <a:ea typeface="楷体_GB2312" pitchFamily="49" charset="-122"/>
              </a:rPr>
              <a:t>5.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习俗</a:t>
            </a:r>
            <a:endParaRPr lang="zh-CN" altLang="en-US" sz="32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" name="圆角矩形标注 4">
            <a:hlinkClick r:id="" action="ppaction://noaction"/>
          </p:cNvPr>
          <p:cNvSpPr/>
          <p:nvPr/>
        </p:nvSpPr>
        <p:spPr>
          <a:xfrm>
            <a:off x="10457180" y="3140710"/>
            <a:ext cx="1577340" cy="576580"/>
          </a:xfrm>
          <a:prstGeom prst="wedgeRoundRectCallout">
            <a:avLst>
              <a:gd name="adj1" fmla="val -187359"/>
              <a:gd name="adj2" fmla="val 1541"/>
              <a:gd name="adj3" fmla="val 16667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000000"/>
            </a:prstShdw>
          </a:effectLst>
        </p:spPr>
        <p:txBody>
          <a:bodyPr anchor="t"/>
          <a:p>
            <a:pPr algn="ctr">
              <a:buFont typeface="Arial" panose="020B0604020202020204" pitchFamily="34" charset="0"/>
              <a:buNone/>
            </a:pPr>
            <a:r>
              <a:rPr lang="en-US" sz="3200" b="1" dirty="0">
                <a:latin typeface="Times New Roman" panose="02020603050405020304" pitchFamily="18" charset="0"/>
                <a:ea typeface="楷体_GB2312" pitchFamily="49" charset="-122"/>
              </a:rPr>
              <a:t>4.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文化</a:t>
            </a:r>
            <a:endParaRPr lang="zh-CN" altLang="en-US" sz="32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" name="圆角矩形标注 5">
            <a:hlinkClick r:id="" action="ppaction://noaction"/>
          </p:cNvPr>
          <p:cNvSpPr/>
          <p:nvPr/>
        </p:nvSpPr>
        <p:spPr>
          <a:xfrm>
            <a:off x="5936615" y="1799590"/>
            <a:ext cx="1656080" cy="576580"/>
          </a:xfrm>
          <a:prstGeom prst="wedgeRoundRectCallout">
            <a:avLst>
              <a:gd name="adj1" fmla="val 47321"/>
              <a:gd name="adj2" fmla="val 85132"/>
              <a:gd name="adj3" fmla="val 16667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000000"/>
            </a:prstShdw>
          </a:effectLst>
        </p:spPr>
        <p:txBody>
          <a:bodyPr anchor="t"/>
          <a:p>
            <a:pPr algn="ctr"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  <a:ea typeface="楷体_GB2312" pitchFamily="49" charset="-122"/>
              </a:rPr>
              <a:t>1.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政治</a:t>
            </a:r>
            <a:endParaRPr lang="zh-CN" altLang="en-US" sz="32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7319645" y="4178300"/>
            <a:ext cx="2946400" cy="17145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1975485" y="4415790"/>
            <a:ext cx="2336800" cy="5715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V="1">
            <a:off x="6602730" y="4716145"/>
            <a:ext cx="843915" cy="3810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7060565" y="3717290"/>
            <a:ext cx="3860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1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  <a:sym typeface="+mn-ea"/>
            </a:endParaRPr>
          </a:p>
        </p:txBody>
      </p:sp>
      <p:sp>
        <p:nvSpPr>
          <p:cNvPr id="11" name="圆角矩形标注 10">
            <a:hlinkClick r:id="rId2" tooltip="" action="ppaction://hlinksldjump"/>
          </p:cNvPr>
          <p:cNvSpPr/>
          <p:nvPr/>
        </p:nvSpPr>
        <p:spPr>
          <a:xfrm>
            <a:off x="8272780" y="4657090"/>
            <a:ext cx="2815590" cy="576580"/>
          </a:xfrm>
          <a:prstGeom prst="wedgeRoundRectCallout">
            <a:avLst>
              <a:gd name="adj1" fmla="val -79048"/>
              <a:gd name="adj2" fmla="val -148348"/>
              <a:gd name="adj3" fmla="val 16667"/>
            </a:avLst>
          </a:prstGeom>
          <a:solidFill>
            <a:srgbClr val="00B05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000000"/>
            </a:prstShdw>
          </a:effectLst>
        </p:spPr>
        <p:txBody>
          <a:bodyPr anchor="t"/>
          <a:p>
            <a:pPr algn="ctr"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积极影响</a:t>
            </a:r>
            <a:r>
              <a:rPr lang="en-US" altLang="zh-CN" sz="3200" b="1" dirty="0">
                <a:latin typeface="Times New Roman" panose="02020603050405020304" pitchFamily="18" charset="0"/>
                <a:ea typeface="楷体_GB2312" pitchFamily="49" charset="-122"/>
              </a:rPr>
              <a:t>1</a:t>
            </a:r>
            <a:endParaRPr lang="en-US" altLang="zh-CN" sz="32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2" name="流程图: 过程 11">
            <a:hlinkClick r:id="rId3" action="ppaction://hlinksldjump"/>
          </p:cNvPr>
          <p:cNvSpPr/>
          <p:nvPr/>
        </p:nvSpPr>
        <p:spPr>
          <a:xfrm>
            <a:off x="6494780" y="4415155"/>
            <a:ext cx="1097915" cy="304800"/>
          </a:xfrm>
          <a:prstGeom prst="flowChartProcess">
            <a:avLst/>
          </a:prstGeom>
          <a:noFill/>
          <a:ln w="28575" cap="flat" cmpd="sng">
            <a:solidFill>
              <a:srgbClr val="0810B8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009900"/>
            </a:prstShdw>
          </a:effectLst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笑脸 9">
            <a:hlinkClick r:id="rId4" action="ppaction://hlinksldjump"/>
          </p:cNvPr>
          <p:cNvSpPr/>
          <p:nvPr/>
        </p:nvSpPr>
        <p:spPr>
          <a:xfrm>
            <a:off x="706755" y="2062480"/>
            <a:ext cx="972820" cy="77597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5" grpId="1" bldLvl="0" animBg="1"/>
      <p:bldP spid="3" grpId="1" bldLvl="0" animBg="1"/>
      <p:bldP spid="4" grpId="1" bldLvl="0" animBg="1"/>
      <p:bldP spid="5" grpId="1" bldLvl="0" animBg="1"/>
      <p:bldP spid="6" grpId="1" bldLvl="0" animBg="1"/>
      <p:bldP spid="15" grpId="0"/>
      <p:bldP spid="11" grpId="1" bldLvl="0" animBg="1"/>
      <p:bldP spid="12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64590" y="-1953895"/>
            <a:ext cx="9704070" cy="8872220"/>
          </a:xfrm>
          <a:prstGeom prst="rect">
            <a:avLst/>
          </a:prstGeom>
        </p:spPr>
      </p:pic>
      <p:sp>
        <p:nvSpPr>
          <p:cNvPr id="11" name="圆角矩形标注 10">
            <a:hlinkClick r:id="rId2" action="ppaction://hlinksldjump"/>
          </p:cNvPr>
          <p:cNvSpPr/>
          <p:nvPr/>
        </p:nvSpPr>
        <p:spPr>
          <a:xfrm>
            <a:off x="90170" y="383540"/>
            <a:ext cx="2107565" cy="576580"/>
          </a:xfrm>
          <a:prstGeom prst="wedgeRoundRectCallout">
            <a:avLst>
              <a:gd name="adj1" fmla="val 81925"/>
              <a:gd name="adj2" fmla="val 27092"/>
              <a:gd name="adj3" fmla="val 16667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000000"/>
            </a:prstShdw>
          </a:effectLst>
        </p:spPr>
        <p:txBody>
          <a:bodyPr anchor="t"/>
          <a:p>
            <a:pPr algn="ctr"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积极影响</a:t>
            </a:r>
            <a:r>
              <a:rPr lang="en-US" altLang="zh-CN" sz="3200" b="1" dirty="0"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endParaRPr lang="en-US" altLang="zh-CN" sz="32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3" name="圆角矩形标注 2">
            <a:hlinkClick r:id="" action="ppaction://noaction"/>
          </p:cNvPr>
          <p:cNvSpPr/>
          <p:nvPr/>
        </p:nvSpPr>
        <p:spPr>
          <a:xfrm>
            <a:off x="3940175" y="1345565"/>
            <a:ext cx="2235835" cy="576580"/>
          </a:xfrm>
          <a:prstGeom prst="wedgeRoundRectCallout">
            <a:avLst>
              <a:gd name="adj1" fmla="val -55573"/>
              <a:gd name="adj2" fmla="val -78634"/>
              <a:gd name="adj3" fmla="val 16667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000000"/>
            </a:prstShdw>
          </a:effectLst>
        </p:spPr>
        <p:txBody>
          <a:bodyPr anchor="t"/>
          <a:p>
            <a:pPr algn="ctr"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消极影响</a:t>
            </a:r>
            <a:endParaRPr lang="zh-CN" altLang="en-US" sz="3200" b="1" dirty="0">
              <a:latin typeface="Times New Roman" panose="02020603050405020304" pitchFamily="18" charset="0"/>
              <a:ea typeface="楷体_GB2312" pitchFamily="49" charset="-122"/>
              <a:sym typeface="+mn-ea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2838450" y="1029335"/>
            <a:ext cx="2927985" cy="18415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>
            <a:off x="3094355" y="1284605"/>
            <a:ext cx="4391025" cy="60960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 flipV="1">
            <a:off x="2032635" y="1530350"/>
            <a:ext cx="1595120" cy="6350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flipV="1">
            <a:off x="4302760" y="3190240"/>
            <a:ext cx="1595120" cy="6350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V="1">
            <a:off x="1945005" y="3503295"/>
            <a:ext cx="3241675" cy="7620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流程图: 过程 8">
            <a:hlinkClick r:id="rId3" action="ppaction://hlinksldjump"/>
          </p:cNvPr>
          <p:cNvSpPr/>
          <p:nvPr/>
        </p:nvSpPr>
        <p:spPr>
          <a:xfrm>
            <a:off x="4372610" y="2974340"/>
            <a:ext cx="814070" cy="215900"/>
          </a:xfrm>
          <a:prstGeom prst="flowChartProcess">
            <a:avLst/>
          </a:prstGeom>
          <a:noFill/>
          <a:ln w="28575" cap="flat" cmpd="sng">
            <a:solidFill>
              <a:srgbClr val="0716D5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009900"/>
            </a:prstShdw>
          </a:effectLst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4372610" y="4866005"/>
            <a:ext cx="1462405" cy="3175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 flipV="1">
            <a:off x="3094355" y="4869180"/>
            <a:ext cx="1040765" cy="6985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圆角矩形标注 14">
            <a:hlinkClick r:id="" action="ppaction://noaction"/>
          </p:cNvPr>
          <p:cNvSpPr/>
          <p:nvPr/>
        </p:nvSpPr>
        <p:spPr>
          <a:xfrm>
            <a:off x="6175375" y="1604645"/>
            <a:ext cx="6026150" cy="1755140"/>
          </a:xfrm>
          <a:prstGeom prst="wedgeRoundRectCallout">
            <a:avLst>
              <a:gd name="adj1" fmla="val -18050"/>
              <a:gd name="adj2" fmla="val 95115"/>
              <a:gd name="adj3" fmla="val 16667"/>
            </a:avLst>
          </a:prstGeom>
          <a:solidFill>
            <a:srgbClr val="00B0F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000000"/>
            </a:prstShdw>
          </a:effectLst>
        </p:spPr>
        <p:txBody>
          <a:bodyPr anchor="t"/>
          <a:p>
            <a:pPr algn="ctr"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进入资本主义的方式：</a:t>
            </a:r>
            <a:endParaRPr lang="zh-CN" altLang="en-US" sz="3200" b="1" dirty="0">
              <a:latin typeface="Times New Roman" panose="02020603050405020304" pitchFamily="18" charset="0"/>
              <a:ea typeface="楷体_GB2312" pitchFamily="49" charset="-122"/>
            </a:endParaRPr>
          </a:p>
          <a:p>
            <a:pPr algn="l"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  <a:ea typeface="楷体_GB2312" pitchFamily="49" charset="-122"/>
              </a:rPr>
              <a:t>1.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自上而下的改革（日、俄）</a:t>
            </a:r>
            <a:endParaRPr lang="zh-CN" altLang="en-US" sz="3200" b="1" dirty="0">
              <a:latin typeface="Times New Roman" panose="02020603050405020304" pitchFamily="18" charset="0"/>
              <a:ea typeface="楷体_GB2312" pitchFamily="49" charset="-122"/>
            </a:endParaRPr>
          </a:p>
          <a:p>
            <a:pPr algn="l"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  <a:ea typeface="楷体_GB2312" pitchFamily="49" charset="-122"/>
              </a:rPr>
              <a:t>2.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自下而上的革命（英、美、法）</a:t>
            </a:r>
            <a:endParaRPr lang="zh-CN" altLang="en-US" sz="3200" b="1" dirty="0">
              <a:latin typeface="Times New Roman" panose="02020603050405020304" pitchFamily="18" charset="0"/>
              <a:ea typeface="楷体_GB2312" pitchFamily="49" charset="-122"/>
            </a:endParaRPr>
          </a:p>
          <a:p>
            <a:pPr algn="ctr">
              <a:buFont typeface="Arial" panose="020B0604020202020204" pitchFamily="34" charset="0"/>
              <a:buNone/>
            </a:pPr>
            <a:endParaRPr lang="zh-CN" altLang="en-US" sz="3200" b="1" dirty="0">
              <a:latin typeface="Times New Roman" panose="02020603050405020304" pitchFamily="18" charset="0"/>
              <a:ea typeface="楷体_GB2312" pitchFamily="49" charset="-122"/>
            </a:endParaRPr>
          </a:p>
          <a:p>
            <a:pPr algn="ctr">
              <a:buFont typeface="Arial" panose="020B0604020202020204" pitchFamily="34" charset="0"/>
              <a:buNone/>
            </a:pPr>
            <a:endParaRPr lang="zh-CN" altLang="en-US" sz="32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6" name="圆角矩形标注 15">
            <a:hlinkClick r:id="" action="ppaction://noaction"/>
          </p:cNvPr>
          <p:cNvSpPr/>
          <p:nvPr/>
        </p:nvSpPr>
        <p:spPr>
          <a:xfrm>
            <a:off x="6048375" y="4156710"/>
            <a:ext cx="6078220" cy="708025"/>
          </a:xfrm>
          <a:prstGeom prst="wedgeRoundRectCallout">
            <a:avLst>
              <a:gd name="adj1" fmla="val -54826"/>
              <a:gd name="adj2" fmla="val 10269"/>
              <a:gd name="adj3" fmla="val 16667"/>
            </a:avLst>
          </a:prstGeom>
          <a:solidFill>
            <a:srgbClr val="7030A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000000"/>
            </a:prstShdw>
          </a:effectLst>
        </p:spPr>
        <p:txBody>
          <a:bodyPr anchor="t"/>
          <a:p>
            <a:pPr algn="ctr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FFFF00"/>
                </a:solidFill>
                <a:latin typeface="Times New Roman" panose="02020603050405020304" pitchFamily="18" charset="0"/>
                <a:ea typeface="楷体_GB2312" pitchFamily="49" charset="-122"/>
              </a:rPr>
              <a:t>性质：自上而下的资产阶级改革</a:t>
            </a:r>
            <a:endParaRPr lang="zh-CN" altLang="en-US" sz="3200" b="1" dirty="0">
              <a:solidFill>
                <a:srgbClr val="FFFF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4475480" y="4295775"/>
            <a:ext cx="1471295" cy="19050"/>
          </a:xfrm>
          <a:prstGeom prst="line">
            <a:avLst/>
          </a:prstGeom>
          <a:ln w="28575" cmpd="sng">
            <a:solidFill>
              <a:srgbClr val="0716D5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V="1">
            <a:off x="2032635" y="4599940"/>
            <a:ext cx="3894455" cy="27940"/>
          </a:xfrm>
          <a:prstGeom prst="line">
            <a:avLst/>
          </a:prstGeom>
          <a:ln w="28575" cmpd="sng">
            <a:solidFill>
              <a:srgbClr val="0716D5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V="1">
            <a:off x="1945005" y="4864735"/>
            <a:ext cx="877570" cy="1270"/>
          </a:xfrm>
          <a:prstGeom prst="line">
            <a:avLst/>
          </a:prstGeom>
          <a:ln w="28575" cmpd="sng">
            <a:solidFill>
              <a:srgbClr val="0716D5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圆角矩形标注 20">
            <a:hlinkClick r:id="rId4" action="ppaction://hlinksldjump"/>
          </p:cNvPr>
          <p:cNvSpPr/>
          <p:nvPr/>
        </p:nvSpPr>
        <p:spPr>
          <a:xfrm>
            <a:off x="6974205" y="5954395"/>
            <a:ext cx="4983480" cy="676275"/>
          </a:xfrm>
          <a:prstGeom prst="wedgeRoundRectCallout">
            <a:avLst>
              <a:gd name="adj1" fmla="val -70272"/>
              <a:gd name="adj2" fmla="val 798"/>
              <a:gd name="adj3" fmla="val 16667"/>
            </a:avLst>
          </a:prstGeom>
          <a:solidFill>
            <a:srgbClr val="FFC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000000"/>
            </a:prstShdw>
          </a:effectLst>
        </p:spPr>
        <p:txBody>
          <a:bodyPr anchor="t"/>
          <a:p>
            <a:pPr algn="ctr"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内容：农奴出钱赎买自由</a:t>
            </a:r>
            <a:endParaRPr lang="zh-CN" altLang="en-US" sz="32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2" name="圆角矩形标注 21">
            <a:hlinkClick r:id="rId5" action="ppaction://hlinksldjump"/>
          </p:cNvPr>
          <p:cNvSpPr/>
          <p:nvPr/>
        </p:nvSpPr>
        <p:spPr>
          <a:xfrm>
            <a:off x="90170" y="4314825"/>
            <a:ext cx="2030730" cy="1798320"/>
          </a:xfrm>
          <a:prstGeom prst="wedgeRoundRectCallout">
            <a:avLst>
              <a:gd name="adj1" fmla="val 66541"/>
              <a:gd name="adj2" fmla="val -39936"/>
              <a:gd name="adj3" fmla="val 16667"/>
            </a:avLst>
          </a:prstGeom>
          <a:solidFill>
            <a:srgbClr val="00B05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000000"/>
            </a:prstShdw>
          </a:effectLst>
        </p:spPr>
        <p:txBody>
          <a:bodyPr anchor="t"/>
          <a:p>
            <a:pPr algn="ctr"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目的：</a:t>
            </a:r>
            <a:endParaRPr lang="zh-CN" altLang="en-US" sz="3200" b="1" dirty="0">
              <a:latin typeface="Times New Roman" panose="02020603050405020304" pitchFamily="18" charset="0"/>
              <a:ea typeface="楷体_GB2312" pitchFamily="49" charset="-122"/>
            </a:endParaRPr>
          </a:p>
          <a:p>
            <a:pPr algn="ctr"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维护地主贵族利益</a:t>
            </a:r>
            <a:endParaRPr lang="zh-CN" altLang="en-US" sz="32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0" name="笑脸 9">
            <a:hlinkClick r:id="rId6" action="ppaction://hlinksldjump"/>
          </p:cNvPr>
          <p:cNvSpPr/>
          <p:nvPr/>
        </p:nvSpPr>
        <p:spPr>
          <a:xfrm>
            <a:off x="560070" y="2308860"/>
            <a:ext cx="657860" cy="5207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圆角矩形标注 12">
            <a:hlinkClick r:id="rId6" action="ppaction://hlinksldjump"/>
          </p:cNvPr>
          <p:cNvSpPr/>
          <p:nvPr/>
        </p:nvSpPr>
        <p:spPr>
          <a:xfrm>
            <a:off x="523240" y="2974340"/>
            <a:ext cx="1421765" cy="746125"/>
          </a:xfrm>
          <a:prstGeom prst="wedgeRoundRectCallout">
            <a:avLst>
              <a:gd name="adj1" fmla="val 191179"/>
              <a:gd name="adj2" fmla="val -22000"/>
              <a:gd name="adj3" fmla="val 16667"/>
            </a:avLst>
          </a:prstGeom>
          <a:solidFill>
            <a:schemeClr val="accent2">
              <a:lumMod val="60000"/>
              <a:lumOff val="40000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000000"/>
            </a:prstShdw>
          </a:effectLst>
        </p:spPr>
        <p:txBody>
          <a:bodyPr anchor="t"/>
          <a:p>
            <a:pPr algn="ctr"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原因</a:t>
            </a:r>
            <a:endParaRPr lang="zh-CN" altLang="en-US" sz="32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3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1" bldLvl="0" animBg="1"/>
      <p:bldP spid="3" grpId="1" bldLvl="0" animBg="1"/>
      <p:bldP spid="9" grpId="0" bldLvl="0" animBg="1"/>
      <p:bldP spid="15" grpId="1" bldLvl="0" animBg="1"/>
      <p:bldP spid="16" grpId="1" bldLvl="0" animBg="1"/>
      <p:bldP spid="21" grpId="1" bldLvl="0" animBg="1"/>
      <p:bldP spid="22" grpId="1" bldLvl="0" animBg="1"/>
      <p:bldP spid="13" grpId="1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45335" y="17780"/>
            <a:ext cx="7433310" cy="7007860"/>
          </a:xfrm>
          <a:prstGeom prst="rect">
            <a:avLst/>
          </a:prstGeom>
        </p:spPr>
      </p:pic>
      <p:sp>
        <p:nvSpPr>
          <p:cNvPr id="11" name="圆角矩形标注 10">
            <a:hlinkClick r:id="rId2" action="ppaction://hlinksldjump"/>
          </p:cNvPr>
          <p:cNvSpPr/>
          <p:nvPr/>
        </p:nvSpPr>
        <p:spPr>
          <a:xfrm>
            <a:off x="109855" y="88900"/>
            <a:ext cx="2107565" cy="576580"/>
          </a:xfrm>
          <a:prstGeom prst="wedgeRoundRectCallout">
            <a:avLst>
              <a:gd name="adj1" fmla="val 71693"/>
              <a:gd name="adj2" fmla="val -17290"/>
              <a:gd name="adj3" fmla="val 16667"/>
            </a:avLst>
          </a:prstGeom>
          <a:solidFill>
            <a:srgbClr val="00B05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000000"/>
            </a:prstShdw>
          </a:effectLst>
        </p:spPr>
        <p:txBody>
          <a:bodyPr anchor="t"/>
          <a:p>
            <a:pPr algn="ctr"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积极影响</a:t>
            </a:r>
            <a:endParaRPr lang="zh-CN" altLang="en-US" sz="32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3" name="圆角矩形标注 2">
            <a:hlinkClick r:id="" action="ppaction://noaction"/>
          </p:cNvPr>
          <p:cNvSpPr/>
          <p:nvPr/>
        </p:nvSpPr>
        <p:spPr>
          <a:xfrm>
            <a:off x="3940175" y="1345565"/>
            <a:ext cx="7982585" cy="576580"/>
          </a:xfrm>
          <a:prstGeom prst="wedgeRoundRectCallout">
            <a:avLst>
              <a:gd name="adj1" fmla="val -16685"/>
              <a:gd name="adj2" fmla="val -131387"/>
              <a:gd name="adj3" fmla="val 16667"/>
            </a:avLst>
          </a:prstGeom>
          <a:solidFill>
            <a:srgbClr val="00B05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000000"/>
            </a:prstShdw>
          </a:effectLst>
        </p:spPr>
        <p:txBody>
          <a:bodyPr anchor="t"/>
          <a:p>
            <a:pPr algn="ctr"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消极影响（局限性）：保留大量封建残余</a:t>
            </a:r>
            <a:endParaRPr lang="zh-CN" altLang="en-US" sz="3200" b="1" dirty="0">
              <a:latin typeface="Times New Roman" panose="02020603050405020304" pitchFamily="18" charset="0"/>
              <a:ea typeface="楷体_GB2312" pitchFamily="49" charset="-122"/>
              <a:sym typeface="+mn-ea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604135" y="289560"/>
            <a:ext cx="4056380" cy="635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>
            <a:off x="2217420" y="814705"/>
            <a:ext cx="3274060" cy="15875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2286000" y="-103505"/>
            <a:ext cx="3860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1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831340" y="530860"/>
            <a:ext cx="3860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2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  <a:sym typeface="+mn-ea"/>
            </a:endParaRPr>
          </a:p>
        </p:txBody>
      </p:sp>
      <p:cxnSp>
        <p:nvCxnSpPr>
          <p:cNvPr id="6" name="直接连接符 5"/>
          <p:cNvCxnSpPr/>
          <p:nvPr/>
        </p:nvCxnSpPr>
        <p:spPr>
          <a:xfrm flipV="1">
            <a:off x="6204585" y="802640"/>
            <a:ext cx="1104265" cy="12065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flipV="1">
            <a:off x="2286000" y="1107440"/>
            <a:ext cx="3676650" cy="6985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1" bldLvl="0" animBg="1"/>
      <p:bldP spid="3" grpId="1" bldLvl="0" animBg="1"/>
      <p:bldP spid="15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1039495" y="245745"/>
            <a:ext cx="426720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4000" b="1">
                <a:solidFill>
                  <a:srgbClr val="C00000"/>
                </a:solidFill>
              </a:rPr>
              <a:t>一、彼得一世改革</a:t>
            </a:r>
            <a:endParaRPr lang="zh-CN" altLang="en-US" sz="4000" b="1">
              <a:solidFill>
                <a:srgbClr val="C0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96265" y="1140460"/>
            <a:ext cx="420941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3600" b="1">
                <a:solidFill>
                  <a:srgbClr val="0810B8"/>
                </a:solidFill>
              </a:rPr>
              <a:t>1.</a:t>
            </a:r>
            <a:r>
              <a:rPr lang="zh-CN" altLang="en-US" sz="3600" b="1">
                <a:solidFill>
                  <a:srgbClr val="0810B8"/>
                </a:solidFill>
              </a:rPr>
              <a:t>莫斯科公国的兴起</a:t>
            </a:r>
            <a:endParaRPr lang="zh-CN" altLang="en-US" sz="3600" b="1">
              <a:solidFill>
                <a:srgbClr val="0810B8"/>
              </a:solidFill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87695" y="2268855"/>
            <a:ext cx="6309360" cy="4457700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596265" y="2896235"/>
            <a:ext cx="3797300" cy="119888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2060"/>
                </a:solidFill>
              </a:rPr>
              <a:t>莫斯科公国</a:t>
            </a:r>
            <a:endParaRPr lang="zh-CN" altLang="en-US" sz="3600" b="1">
              <a:solidFill>
                <a:srgbClr val="002060"/>
              </a:solidFill>
            </a:endParaRPr>
          </a:p>
          <a:p>
            <a:r>
              <a:rPr lang="en-US" altLang="zh-CN" sz="3600" b="1">
                <a:solidFill>
                  <a:srgbClr val="002060"/>
                </a:solidFill>
              </a:rPr>
              <a:t>16</a:t>
            </a:r>
            <a:r>
              <a:rPr lang="zh-CN" altLang="en-US" sz="3600" b="1">
                <a:solidFill>
                  <a:srgbClr val="002060"/>
                </a:solidFill>
              </a:rPr>
              <a:t>世纪统一俄国</a:t>
            </a:r>
            <a:endParaRPr lang="zh-CN" altLang="en-US" sz="3600" b="1">
              <a:solidFill>
                <a:srgbClr val="002060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07670" y="4990465"/>
            <a:ext cx="4397375" cy="6451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2060"/>
                </a:solidFill>
              </a:rPr>
              <a:t>伊凡四世第一任沙皇</a:t>
            </a:r>
            <a:endParaRPr lang="zh-CN" altLang="en-US" sz="3600" b="1">
              <a:solidFill>
                <a:srgbClr val="002060"/>
              </a:solidFill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9940" y="-67945"/>
            <a:ext cx="2884805" cy="327596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039495" y="1909445"/>
            <a:ext cx="2340610" cy="6451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2060"/>
                </a:solidFill>
              </a:rPr>
              <a:t>基辅罗斯</a:t>
            </a:r>
            <a:endParaRPr lang="zh-CN" altLang="en-US" sz="3600" b="1">
              <a:solidFill>
                <a:srgbClr val="002060"/>
              </a:solidFill>
            </a:endParaRPr>
          </a:p>
        </p:txBody>
      </p:sp>
      <p:sp>
        <p:nvSpPr>
          <p:cNvPr id="2" name="右弧形箭头 1"/>
          <p:cNvSpPr/>
          <p:nvPr/>
        </p:nvSpPr>
        <p:spPr>
          <a:xfrm>
            <a:off x="3644265" y="2136775"/>
            <a:ext cx="844550" cy="1287145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右弧形箭头 4"/>
          <p:cNvSpPr/>
          <p:nvPr/>
        </p:nvSpPr>
        <p:spPr>
          <a:xfrm>
            <a:off x="4393565" y="3703320"/>
            <a:ext cx="844550" cy="1287145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" name="笑脸 5">
            <a:hlinkClick r:id="rId3" action="ppaction://hlinksldjump"/>
          </p:cNvPr>
          <p:cNvSpPr/>
          <p:nvPr/>
        </p:nvSpPr>
        <p:spPr>
          <a:xfrm>
            <a:off x="3105150" y="5635625"/>
            <a:ext cx="992505" cy="98298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ldLvl="0" animBg="1"/>
      <p:bldP spid="14" grpId="0" bldLvl="0" animBg="1"/>
      <p:bldP spid="4" grpId="0" bldLvl="0" animBg="1"/>
      <p:bldP spid="2" grpId="0" animBg="1"/>
      <p:bldP spid="5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0898" name="文本框 80897"/>
          <p:cNvSpPr txBox="1"/>
          <p:nvPr/>
        </p:nvSpPr>
        <p:spPr>
          <a:xfrm>
            <a:off x="593725" y="200025"/>
            <a:ext cx="10298430" cy="51377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buClrTx/>
            </a:pPr>
            <a:r>
              <a:rPr lang="en-US" altLang="zh-CN" sz="40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17</a:t>
            </a:r>
            <a:r>
              <a:rPr lang="zh-CN" altLang="en-US" sz="40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世纪末</a:t>
            </a:r>
            <a:r>
              <a:rPr lang="zh-CN" altLang="en-US" sz="40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的</a:t>
            </a:r>
            <a:r>
              <a:rPr lang="zh-CN" altLang="en-US" sz="40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俄国状况</a:t>
            </a:r>
            <a:endParaRPr lang="zh-CN" altLang="en-US" sz="40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 fontAlgn="auto">
              <a:lnSpc>
                <a:spcPct val="150000"/>
              </a:lnSpc>
              <a:buClrTx/>
            </a:pP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、军事上没有海军只有陆军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 fontAlgn="auto">
              <a:lnSpc>
                <a:spcPct val="160000"/>
              </a:lnSpc>
              <a:buClrTx/>
            </a:pP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、经济上只有</a:t>
            </a: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21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个手工工场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 fontAlgn="auto">
              <a:lnSpc>
                <a:spcPct val="120000"/>
              </a:lnSpc>
              <a:buClrTx/>
            </a:pP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、政治上部门职责不清，贪赃枉法，地方势力成为独霸一方的小沙皇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 fontAlgn="auto">
              <a:lnSpc>
                <a:spcPct val="150000"/>
              </a:lnSpc>
              <a:buClrTx/>
            </a:pP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、识字率最高的莫斯科，识字的居民只占</a:t>
            </a:r>
            <a:r>
              <a:rPr lang="en-US" altLang="zh-CN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23.6%.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ClrTx/>
            </a:pP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endParaRPr lang="en-US" altLang="zh-CN" sz="36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9876" name="文本框 79875"/>
          <p:cNvSpPr txBox="1"/>
          <p:nvPr/>
        </p:nvSpPr>
        <p:spPr>
          <a:xfrm>
            <a:off x="593725" y="5351145"/>
            <a:ext cx="982599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buClrTx/>
            </a:pP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、当时还处于内陆的俄国急于打开通向欧洲的南北海路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——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黑海和波罗的海的出海口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笑脸 5">
            <a:hlinkClick r:id="rId1" action="ppaction://hlinksldjump"/>
          </p:cNvPr>
          <p:cNvSpPr/>
          <p:nvPr/>
        </p:nvSpPr>
        <p:spPr>
          <a:xfrm>
            <a:off x="10419715" y="5567045"/>
            <a:ext cx="992505" cy="98298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圆角矩形标注 11">
            <a:hlinkClick r:id="" action="ppaction://noaction"/>
          </p:cNvPr>
          <p:cNvSpPr/>
          <p:nvPr/>
        </p:nvSpPr>
        <p:spPr>
          <a:xfrm>
            <a:off x="260350" y="3693160"/>
            <a:ext cx="11229975" cy="1205230"/>
          </a:xfrm>
          <a:prstGeom prst="wedgeRoundRectCallout">
            <a:avLst>
              <a:gd name="adj1" fmla="val 50166"/>
              <a:gd name="adj2" fmla="val 1651"/>
              <a:gd name="adj3" fmla="val 16667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000000"/>
            </a:prstShdw>
          </a:effectLst>
        </p:spPr>
        <p:txBody>
          <a:bodyPr anchor="t"/>
          <a:p>
            <a:pPr algn="ctr">
              <a:buFont typeface="Arial" panose="020B0604020202020204" pitchFamily="34" charset="0"/>
              <a:buNone/>
            </a:pPr>
            <a:r>
              <a:rPr lang="zh-CN" altLang="zh-CN" sz="4000" b="1" dirty="0">
                <a:latin typeface="Times New Roman" panose="02020603050405020304" pitchFamily="18" charset="0"/>
                <a:ea typeface="楷体_GB2312" pitchFamily="49" charset="-122"/>
              </a:rPr>
              <a:t>原因：农奴制盛行一时，是一个封闭落后的国家</a:t>
            </a:r>
            <a:endParaRPr lang="zh-CN" altLang="zh-CN" sz="40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98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98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6" grpId="0"/>
      <p:bldP spid="12" grpId="1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7586" name="矩形 67585"/>
          <p:cNvSpPr/>
          <p:nvPr/>
        </p:nvSpPr>
        <p:spPr>
          <a:xfrm>
            <a:off x="1038225" y="302895"/>
            <a:ext cx="510857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buClrTx/>
            </a:pPr>
            <a:r>
              <a:rPr lang="zh-CN" altLang="en-US" sz="40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一、彼得一世改革</a:t>
            </a:r>
            <a:endParaRPr lang="zh-CN" altLang="en-US" sz="4000" b="1" dirty="0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7588" name="矩形 67587"/>
          <p:cNvSpPr/>
          <p:nvPr/>
        </p:nvSpPr>
        <p:spPr>
          <a:xfrm>
            <a:off x="884555" y="1865630"/>
            <a:ext cx="4608513" cy="3476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政治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 </a:t>
            </a:r>
            <a:endParaRPr lang="zh-CN" altLang="en-US" sz="44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4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军事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 </a:t>
            </a:r>
            <a:endParaRPr lang="zh-CN" altLang="en-US" sz="44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4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经济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 </a:t>
            </a:r>
            <a:endParaRPr lang="zh-CN" altLang="en-US" sz="44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4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、文教：</a:t>
            </a:r>
            <a:endParaRPr lang="zh-CN" altLang="en-US" sz="44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4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5. 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习俗： </a:t>
            </a:r>
            <a:endParaRPr lang="zh-CN" altLang="en-US" sz="44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7589" name="矩形 67588"/>
          <p:cNvSpPr/>
          <p:nvPr/>
        </p:nvSpPr>
        <p:spPr>
          <a:xfrm>
            <a:off x="2345373" y="2344420"/>
            <a:ext cx="4652962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>
                <a:solidFill>
                  <a:schemeClr val="tx2"/>
                </a:solidFill>
                <a:latin typeface="Arial" panose="020B0604020202020204" pitchFamily="34" charset="0"/>
              </a:rPr>
              <a:t> </a:t>
            </a:r>
            <a:endParaRPr lang="en-US" altLang="zh-CN" dirty="0">
              <a:latin typeface="Times New Roman" panose="02020603050405020304" pitchFamily="18" charset="0"/>
            </a:endParaRPr>
          </a:p>
          <a:p>
            <a:pPr>
              <a:buClrTx/>
            </a:pPr>
            <a:endParaRPr lang="en-US" altLang="zh-CN" sz="3200" b="1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88035" y="1257935"/>
            <a:ext cx="171450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 fontAlgn="base">
              <a:buClrTx/>
            </a:pPr>
            <a:r>
              <a:rPr lang="zh-CN" altLang="en-US" sz="40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措施：</a:t>
            </a:r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3411220" y="1711325"/>
            <a:ext cx="8467725" cy="3630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spAutoFit/>
          </a:bodyPr>
          <a:p>
            <a:pPr fontAlgn="auto">
              <a:lnSpc>
                <a:spcPts val="5520"/>
              </a:lnSpc>
            </a:pPr>
            <a:r>
              <a:rPr lang="zh-CN" altLang="en-US" sz="3200" b="1">
                <a:solidFill>
                  <a:srgbClr val="0810B8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建立中央集权行政体制</a:t>
            </a:r>
            <a:r>
              <a:rPr lang="en-US" altLang="zh-CN" sz="3200" b="1">
                <a:solidFill>
                  <a:srgbClr val="0810B8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……</a:t>
            </a:r>
            <a:endParaRPr lang="zh-CN" altLang="en-US" sz="3200" b="1">
              <a:solidFill>
                <a:srgbClr val="0810B8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ts val="5520"/>
              </a:lnSpc>
            </a:pPr>
            <a:r>
              <a:rPr lang="zh-CN" altLang="en-US" sz="3200" b="1">
                <a:solidFill>
                  <a:srgbClr val="0810B8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创建新式常备军，提拔人才</a:t>
            </a:r>
            <a:r>
              <a:rPr lang="en-US" altLang="zh-CN" sz="3200" b="1">
                <a:solidFill>
                  <a:srgbClr val="0810B8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……</a:t>
            </a:r>
            <a:endParaRPr lang="en-US" altLang="zh-CN" sz="3200" b="1">
              <a:solidFill>
                <a:srgbClr val="0810B8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ts val="5520"/>
              </a:lnSpc>
            </a:pPr>
            <a:r>
              <a:rPr lang="zh-CN" altLang="en-US" sz="3200" b="1">
                <a:solidFill>
                  <a:srgbClr val="0810B8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鼓励兴办手工工场</a:t>
            </a:r>
            <a:r>
              <a:rPr lang="en-US" altLang="zh-CN" sz="3200" b="1">
                <a:solidFill>
                  <a:srgbClr val="0810B8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……</a:t>
            </a:r>
            <a:endParaRPr lang="en-US" altLang="zh-CN" sz="3200" b="1">
              <a:solidFill>
                <a:srgbClr val="0810B8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ts val="5520"/>
              </a:lnSpc>
            </a:pPr>
            <a:r>
              <a:rPr lang="zh-CN" altLang="en-US" sz="3200" b="1">
                <a:solidFill>
                  <a:srgbClr val="0810B8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推行文化教育</a:t>
            </a:r>
            <a:r>
              <a:rPr lang="en-US" altLang="zh-CN" sz="3200" b="1">
                <a:solidFill>
                  <a:srgbClr val="0810B8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……</a:t>
            </a:r>
            <a:endParaRPr lang="zh-CN" altLang="en-US" sz="3200" b="1">
              <a:solidFill>
                <a:srgbClr val="0810B8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ts val="5520"/>
              </a:lnSpc>
            </a:pPr>
            <a:r>
              <a:rPr lang="zh-CN" altLang="en-US" sz="3200" b="1">
                <a:solidFill>
                  <a:srgbClr val="0810B8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提倡学习西方礼节和生活方式</a:t>
            </a:r>
            <a:r>
              <a:rPr lang="en-US" altLang="zh-CN" sz="3200" b="1">
                <a:solidFill>
                  <a:srgbClr val="0810B8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……</a:t>
            </a:r>
            <a:endParaRPr lang="en-US" altLang="zh-CN" sz="3200" b="1">
              <a:solidFill>
                <a:srgbClr val="0810B8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345690" y="5664200"/>
            <a:ext cx="9533255" cy="13220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4000" b="1">
                <a:solidFill>
                  <a:srgbClr val="0810B8"/>
                </a:solidFill>
                <a:sym typeface="宋体" panose="02010600030101010101" pitchFamily="2" charset="-122"/>
              </a:rPr>
              <a:t>改变俄国落后状态,</a:t>
            </a:r>
            <a:r>
              <a:rPr lang="zh-CN" altLang="en-US" sz="4000" b="1">
                <a:solidFill>
                  <a:srgbClr val="FF0000"/>
                </a:solidFill>
                <a:sym typeface="宋体" panose="02010600030101010101" pitchFamily="2" charset="-122"/>
              </a:rPr>
              <a:t>富国强兵</a:t>
            </a:r>
            <a:r>
              <a:rPr lang="zh-CN" altLang="en-US" sz="4000" b="1">
                <a:solidFill>
                  <a:srgbClr val="0810B8"/>
                </a:solidFill>
                <a:sym typeface="宋体" panose="02010600030101010101" pitchFamily="2" charset="-122"/>
              </a:rPr>
              <a:t>（直接目的）</a:t>
            </a:r>
            <a:endParaRPr lang="zh-CN" altLang="en-US" sz="4000" b="1">
              <a:solidFill>
                <a:srgbClr val="0810B8"/>
              </a:solidFill>
              <a:sym typeface="宋体" panose="02010600030101010101" pitchFamily="2" charset="-122"/>
            </a:endParaRPr>
          </a:p>
          <a:p>
            <a:r>
              <a:rPr lang="zh-CN" altLang="en-US" sz="4000" b="1">
                <a:solidFill>
                  <a:srgbClr val="0810B8"/>
                </a:solidFill>
                <a:sym typeface="宋体" panose="02010600030101010101" pitchFamily="2" charset="-122"/>
              </a:rPr>
              <a:t>巩固沙皇封建专制统治（根本目的）</a:t>
            </a:r>
            <a:endParaRPr lang="zh-CN" altLang="en-US" sz="4000" b="1">
              <a:solidFill>
                <a:srgbClr val="0810B8"/>
              </a:solidFill>
              <a:sym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84555" y="5664200"/>
            <a:ext cx="171450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4000" b="1">
                <a:solidFill>
                  <a:srgbClr val="C00000"/>
                </a:solidFill>
                <a:sym typeface="+mn-ea"/>
              </a:rPr>
              <a:t>目的：</a:t>
            </a:r>
            <a:endParaRPr lang="zh-CN" altLang="en-US" sz="4000" b="1">
              <a:solidFill>
                <a:srgbClr val="C00000"/>
              </a:solidFill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632575" y="364490"/>
            <a:ext cx="2390775" cy="645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spAutoFit/>
          </a:bodyPr>
          <a:p>
            <a:r>
              <a:rPr lang="en-US" altLang="zh-CN" sz="3600" b="1">
                <a:solidFill>
                  <a:srgbClr val="0810B8"/>
                </a:solidFill>
              </a:rPr>
              <a:t>18</a:t>
            </a:r>
            <a:r>
              <a:rPr lang="zh-CN" altLang="en-US" sz="3600" b="1">
                <a:solidFill>
                  <a:srgbClr val="0810B8"/>
                </a:solidFill>
              </a:rPr>
              <a:t>世纪初</a:t>
            </a:r>
            <a:endParaRPr lang="zh-CN" altLang="en-US" sz="3600" b="1">
              <a:solidFill>
                <a:srgbClr val="0810B8"/>
              </a:solidFill>
            </a:endParaRPr>
          </a:p>
        </p:txBody>
      </p:sp>
      <p:sp>
        <p:nvSpPr>
          <p:cNvPr id="3" name="笑脸 2">
            <a:hlinkClick r:id="rId1" action="ppaction://hlinksldjump"/>
          </p:cNvPr>
          <p:cNvSpPr/>
          <p:nvPr/>
        </p:nvSpPr>
        <p:spPr>
          <a:xfrm>
            <a:off x="10419715" y="5567045"/>
            <a:ext cx="992505" cy="98298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8" grpId="0"/>
      <p:bldP spid="17" grpId="0" bldLvl="0" animBg="1"/>
      <p:bldP spid="6" grpId="0"/>
      <p:bldP spid="5" grpId="0"/>
      <p:bldP spid="4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40" name="图片 5139" descr="胡子"/>
          <p:cNvPicPr>
            <a:picLocks noChangeAspect="1"/>
          </p:cNvPicPr>
          <p:nvPr/>
        </p:nvPicPr>
        <p:blipFill>
          <a:blip r:embed="rId1"/>
          <a:srcRect l="10732" t="5431" r="9091" b="16533"/>
          <a:stretch>
            <a:fillRect/>
          </a:stretch>
        </p:blipFill>
        <p:spPr>
          <a:xfrm>
            <a:off x="1524000" y="0"/>
            <a:ext cx="494665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4" name="图片 5123"/>
          <p:cNvPicPr>
            <a:picLocks noChangeAspect="1"/>
          </p:cNvPicPr>
          <p:nvPr/>
        </p:nvPicPr>
        <p:blipFill>
          <a:blip r:embed="rId2"/>
          <a:srcRect b="7469"/>
          <a:stretch>
            <a:fillRect/>
          </a:stretch>
        </p:blipFill>
        <p:spPr>
          <a:xfrm>
            <a:off x="8324215" y="1243965"/>
            <a:ext cx="3581400" cy="4876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5" name="文本框 5124"/>
          <p:cNvSpPr txBox="1"/>
          <p:nvPr/>
        </p:nvSpPr>
        <p:spPr>
          <a:xfrm>
            <a:off x="8673465" y="6212840"/>
            <a:ext cx="3232150" cy="645160"/>
          </a:xfrm>
          <a:prstGeom prst="rect">
            <a:avLst/>
          </a:prstGeom>
          <a:solidFill>
            <a:srgbClr val="FFFFCC"/>
          </a:solidFill>
          <a:ln w="9525">
            <a:noFill/>
          </a:ln>
        </p:spPr>
        <p:txBody>
          <a:bodyPr>
            <a:spAutoFit/>
          </a:bodyPr>
          <a:p>
            <a:pPr algn="dist"/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留胡须许可证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139" name="文本框 5138"/>
          <p:cNvSpPr txBox="1"/>
          <p:nvPr/>
        </p:nvSpPr>
        <p:spPr>
          <a:xfrm>
            <a:off x="178435" y="4612640"/>
            <a:ext cx="8145780" cy="2245360"/>
          </a:xfrm>
          <a:prstGeom prst="rect">
            <a:avLst/>
          </a:prstGeom>
          <a:solidFill>
            <a:srgbClr val="FFFF00">
              <a:alpha val="99000"/>
            </a:srgbClr>
          </a:solidFill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8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彼得的剪须运动 描图画 </a:t>
            </a:r>
            <a:r>
              <a:rPr lang="en-US" altLang="zh-CN" sz="28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17</a:t>
            </a:r>
            <a:r>
              <a:rPr lang="zh-CN" altLang="en-US" sz="28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世纪</a:t>
            </a:r>
            <a:br>
              <a:rPr lang="zh-CN" altLang="en-US" sz="28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28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　俄国人把剪胡子视为违背上帝的罪孽，但彼得大帝则深信胡须是落后的标志。彼得的“剪须运动”迅速波及全国，为了缓和因此产生的冲突，彼得允许通过上缴高额税款以保住胡须。</a:t>
            </a:r>
            <a:endParaRPr lang="zh-CN" altLang="en-US" sz="28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237470" y="4476115"/>
            <a:ext cx="1920240" cy="2344420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685800" y="283845"/>
            <a:ext cx="2390775" cy="645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spAutoFit/>
          </a:bodyPr>
          <a:p>
            <a:r>
              <a:rPr lang="en-US" altLang="zh-CN" sz="3600" b="1">
                <a:solidFill>
                  <a:srgbClr val="002060"/>
                </a:solidFill>
              </a:rPr>
              <a:t>4.</a:t>
            </a:r>
            <a:r>
              <a:rPr lang="zh-CN" altLang="en-US" sz="3600" b="1">
                <a:solidFill>
                  <a:srgbClr val="002060"/>
                </a:solidFill>
              </a:rPr>
              <a:t>影响：</a:t>
            </a:r>
            <a:endParaRPr lang="zh-CN" altLang="en-US" sz="3600" b="1">
              <a:solidFill>
                <a:srgbClr val="002060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21360" y="1164590"/>
            <a:ext cx="11436350" cy="119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C00000"/>
                </a:solidFill>
              </a:rPr>
              <a:t>积极：</a:t>
            </a:r>
            <a:r>
              <a:rPr lang="zh-CN" altLang="en-US" sz="3600" b="1">
                <a:solidFill>
                  <a:srgbClr val="002060"/>
                </a:solidFill>
              </a:rPr>
              <a:t>（</a:t>
            </a:r>
            <a:r>
              <a:rPr lang="en-US" altLang="zh-CN" sz="3600" b="1">
                <a:solidFill>
                  <a:srgbClr val="002060"/>
                </a:solidFill>
              </a:rPr>
              <a:t>1</a:t>
            </a:r>
            <a:r>
              <a:rPr lang="zh-CN" altLang="en-US" sz="3600" b="1">
                <a:solidFill>
                  <a:srgbClr val="002060"/>
                </a:solidFill>
              </a:rPr>
              <a:t>）俄国经济军事实力大大增强，成为 欧洲军事强国，为对外扩张准备了条件。（</a:t>
            </a:r>
            <a:r>
              <a:rPr lang="zh-CN" altLang="en-US" sz="3600" b="1">
                <a:solidFill>
                  <a:srgbClr val="FF0000"/>
                </a:solidFill>
              </a:rPr>
              <a:t>圣彼得堡</a:t>
            </a:r>
            <a:r>
              <a:rPr lang="zh-CN" altLang="en-US" sz="3600" b="1">
                <a:solidFill>
                  <a:srgbClr val="002060"/>
                </a:solidFill>
              </a:rPr>
              <a:t>）</a:t>
            </a:r>
            <a:endParaRPr lang="en-US" altLang="zh-CN" sz="3600" b="1">
              <a:solidFill>
                <a:srgbClr val="00206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68960" y="3615055"/>
            <a:ext cx="10820400" cy="119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C00000"/>
                </a:solidFill>
              </a:rPr>
              <a:t>消极： </a:t>
            </a:r>
            <a:endParaRPr lang="zh-CN" altLang="en-US" sz="3600" b="1">
              <a:solidFill>
                <a:srgbClr val="C00000"/>
              </a:solidFill>
            </a:endParaRPr>
          </a:p>
          <a:p>
            <a:r>
              <a:rPr lang="zh-CN" altLang="en-US" sz="3600" b="1">
                <a:solidFill>
                  <a:srgbClr val="C00000"/>
                </a:solidFill>
              </a:rPr>
              <a:t>  </a:t>
            </a:r>
            <a:r>
              <a:rPr lang="zh-CN" altLang="en-US" sz="3600" b="1">
                <a:solidFill>
                  <a:srgbClr val="0810B8"/>
                </a:solidFill>
              </a:rPr>
              <a:t>农奴制进一步强化，后来成为俄国社会发展的障碍。</a:t>
            </a:r>
            <a:endParaRPr lang="zh-CN" altLang="en-US" sz="3600" b="1">
              <a:solidFill>
                <a:srgbClr val="0810B8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760345" y="3270885"/>
            <a:ext cx="788162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 fontAlgn="base">
              <a:buClrTx/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客观上推动了俄国资本主义的发展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+mn-ea"/>
            </a:endParaRPr>
          </a:p>
        </p:txBody>
      </p:sp>
      <p:sp>
        <p:nvSpPr>
          <p:cNvPr id="9" name="笑脸 8">
            <a:hlinkClick r:id="rId2" action="ppaction://hlinksldjump"/>
          </p:cNvPr>
          <p:cNvSpPr/>
          <p:nvPr/>
        </p:nvSpPr>
        <p:spPr>
          <a:xfrm>
            <a:off x="221615" y="5763895"/>
            <a:ext cx="992505" cy="98298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181225" y="2461260"/>
            <a:ext cx="6842125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600" b="1">
                <a:solidFill>
                  <a:srgbClr val="002060"/>
                </a:solidFill>
                <a:sym typeface="+mn-ea"/>
              </a:rPr>
              <a:t>（</a:t>
            </a:r>
            <a:r>
              <a:rPr lang="en-US" altLang="zh-CN" sz="3600" b="1">
                <a:solidFill>
                  <a:srgbClr val="002060"/>
                </a:solidFill>
                <a:sym typeface="+mn-ea"/>
              </a:rPr>
              <a:t>2</a:t>
            </a:r>
            <a:r>
              <a:rPr lang="zh-CN" altLang="en-US" sz="3600" b="1">
                <a:solidFill>
                  <a:srgbClr val="002060"/>
                </a:solidFill>
                <a:sym typeface="+mn-ea"/>
              </a:rPr>
              <a:t>）开启了俄国近代化的进程。</a:t>
            </a:r>
            <a:endParaRPr lang="zh-CN" altLang="en-US" sz="3600" b="1">
              <a:solidFill>
                <a:srgbClr val="002060"/>
              </a:solidFill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ldLvl="0" animBg="1"/>
      <p:bldP spid="4" grpId="0" bldLvl="0" animBg="1"/>
      <p:bldP spid="6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Rectangle 2"/>
          <p:cNvSpPr>
            <a:spLocks noGrp="1"/>
          </p:cNvSpPr>
          <p:nvPr>
            <p:ph type="title"/>
          </p:nvPr>
        </p:nvSpPr>
        <p:spPr>
          <a:xfrm>
            <a:off x="-534670" y="149860"/>
            <a:ext cx="9232900" cy="1143000"/>
          </a:xfrm>
        </p:spPr>
        <p:txBody>
          <a:bodyPr vert="horz" wrap="square" lIns="91440" tIns="45720" rIns="91440" bIns="45720" anchor="ctr"/>
          <a:p>
            <a:pPr eaLnBrk="1" hangingPunct="1"/>
            <a:r>
              <a:rPr lang="en-US" altLang="zh-CN" sz="3600" b="1" dirty="0"/>
              <a:t>《1801—1860</a:t>
            </a:r>
            <a:r>
              <a:rPr lang="zh-CN" altLang="en-US" sz="3600" b="1" dirty="0"/>
              <a:t>年农奴暴动次数表</a:t>
            </a:r>
            <a:r>
              <a:rPr lang="en-US" altLang="zh-CN" sz="3600" b="1" dirty="0"/>
              <a:t>》</a:t>
            </a:r>
            <a:endParaRPr lang="en-US" altLang="zh-CN" sz="3600" b="1" dirty="0"/>
          </a:p>
        </p:txBody>
      </p:sp>
      <p:sp>
        <p:nvSpPr>
          <p:cNvPr id="6147" name="Rectangle 3"/>
          <p:cNvSpPr>
            <a:spLocks noGrp="1"/>
          </p:cNvSpPr>
          <p:nvPr>
            <p:ph idx="1"/>
          </p:nvPr>
        </p:nvSpPr>
        <p:spPr>
          <a:xfrm>
            <a:off x="609600" y="1165860"/>
            <a:ext cx="10972800" cy="4525963"/>
          </a:xfrm>
        </p:spPr>
        <p:txBody>
          <a:bodyPr vert="horz" wrap="square" lIns="91440" tIns="45720" rIns="91440" bIns="45720" anchor="t"/>
          <a:p>
            <a:pPr eaLnBrk="1" hangingPunct="1"/>
            <a:r>
              <a:rPr lang="zh-CN" altLang="en-US" b="1" dirty="0"/>
              <a:t>年代农奴暴动        （次数）</a:t>
            </a:r>
            <a:endParaRPr lang="zh-CN" altLang="en-US" b="1" dirty="0"/>
          </a:p>
          <a:p>
            <a:pPr eaLnBrk="1" hangingPunct="1"/>
            <a:r>
              <a:rPr lang="en-US" altLang="zh-CN" b="1" dirty="0"/>
              <a:t>1801</a:t>
            </a:r>
            <a:r>
              <a:rPr lang="zh-CN" altLang="en-US" b="1" dirty="0"/>
              <a:t>年</a:t>
            </a:r>
            <a:r>
              <a:rPr lang="en-US" altLang="zh-CN" b="1" dirty="0"/>
              <a:t>——1810</a:t>
            </a:r>
            <a:r>
              <a:rPr lang="zh-CN" altLang="en-US" b="1" dirty="0"/>
              <a:t>年     </a:t>
            </a:r>
            <a:r>
              <a:rPr lang="en-US" altLang="zh-CN" b="1" dirty="0"/>
              <a:t>83</a:t>
            </a:r>
            <a:r>
              <a:rPr lang="zh-CN" altLang="en-US" b="1" dirty="0"/>
              <a:t>次</a:t>
            </a:r>
            <a:endParaRPr lang="zh-CN" altLang="en-US" b="1" dirty="0"/>
          </a:p>
          <a:p>
            <a:pPr eaLnBrk="1" hangingPunct="1"/>
            <a:r>
              <a:rPr lang="en-US" altLang="zh-CN" b="1" dirty="0"/>
              <a:t>1811</a:t>
            </a:r>
            <a:r>
              <a:rPr lang="zh-CN" altLang="en-US" b="1" dirty="0"/>
              <a:t>年</a:t>
            </a:r>
            <a:r>
              <a:rPr lang="en-US" altLang="zh-CN" b="1" dirty="0"/>
              <a:t>——1820</a:t>
            </a:r>
            <a:r>
              <a:rPr lang="zh-CN" altLang="en-US" b="1" dirty="0"/>
              <a:t>年   </a:t>
            </a:r>
            <a:r>
              <a:rPr lang="en-US" altLang="zh-CN" b="1" dirty="0"/>
              <a:t>124</a:t>
            </a:r>
            <a:r>
              <a:rPr lang="zh-CN" altLang="en-US" b="1" dirty="0"/>
              <a:t>次</a:t>
            </a:r>
            <a:endParaRPr lang="zh-CN" altLang="en-US" b="1" dirty="0"/>
          </a:p>
          <a:p>
            <a:pPr eaLnBrk="1" hangingPunct="1"/>
            <a:r>
              <a:rPr lang="en-US" altLang="zh-CN" b="1" dirty="0"/>
              <a:t>1821</a:t>
            </a:r>
            <a:r>
              <a:rPr lang="zh-CN" altLang="en-US" b="1" dirty="0"/>
              <a:t>年</a:t>
            </a:r>
            <a:r>
              <a:rPr lang="en-US" altLang="zh-CN" b="1" dirty="0"/>
              <a:t>——1830</a:t>
            </a:r>
            <a:r>
              <a:rPr lang="zh-CN" altLang="en-US" b="1" dirty="0"/>
              <a:t>年   </a:t>
            </a:r>
            <a:r>
              <a:rPr lang="en-US" altLang="zh-CN" b="1" dirty="0"/>
              <a:t>156</a:t>
            </a:r>
            <a:r>
              <a:rPr lang="zh-CN" altLang="en-US" b="1" dirty="0"/>
              <a:t>次</a:t>
            </a:r>
            <a:endParaRPr lang="zh-CN" altLang="en-US" b="1" dirty="0"/>
          </a:p>
          <a:p>
            <a:pPr eaLnBrk="1" hangingPunct="1"/>
            <a:r>
              <a:rPr lang="en-US" altLang="zh-CN" b="1" dirty="0"/>
              <a:t>1831</a:t>
            </a:r>
            <a:r>
              <a:rPr lang="zh-CN" altLang="en-US" b="1" dirty="0"/>
              <a:t>年</a:t>
            </a:r>
            <a:r>
              <a:rPr lang="en-US" altLang="zh-CN" b="1" dirty="0"/>
              <a:t>——1840</a:t>
            </a:r>
            <a:r>
              <a:rPr lang="zh-CN" altLang="en-US" b="1" dirty="0"/>
              <a:t>年   </a:t>
            </a:r>
            <a:r>
              <a:rPr lang="en-US" altLang="zh-CN" b="1" dirty="0"/>
              <a:t>143</a:t>
            </a:r>
            <a:r>
              <a:rPr lang="zh-CN" altLang="en-US" b="1" dirty="0"/>
              <a:t>次</a:t>
            </a:r>
            <a:endParaRPr lang="zh-CN" altLang="en-US" b="1" dirty="0"/>
          </a:p>
          <a:p>
            <a:pPr eaLnBrk="1" hangingPunct="1"/>
            <a:r>
              <a:rPr lang="en-US" altLang="zh-CN" b="1" dirty="0"/>
              <a:t>1841</a:t>
            </a:r>
            <a:r>
              <a:rPr lang="zh-CN" altLang="en-US" b="1" dirty="0"/>
              <a:t>年</a:t>
            </a:r>
            <a:r>
              <a:rPr lang="en-US" altLang="zh-CN" b="1" dirty="0"/>
              <a:t>——1850</a:t>
            </a:r>
            <a:r>
              <a:rPr lang="zh-CN" altLang="en-US" b="1" dirty="0"/>
              <a:t>年   </a:t>
            </a:r>
            <a:r>
              <a:rPr lang="en-US" altLang="zh-CN" b="1" dirty="0"/>
              <a:t>351</a:t>
            </a:r>
            <a:r>
              <a:rPr lang="zh-CN" altLang="en-US" b="1" dirty="0"/>
              <a:t>次</a:t>
            </a:r>
            <a:endParaRPr lang="zh-CN" altLang="en-US" b="1" dirty="0"/>
          </a:p>
          <a:p>
            <a:pPr eaLnBrk="1" hangingPunct="1"/>
            <a:r>
              <a:rPr lang="en-US" altLang="zh-CN" b="1" dirty="0"/>
              <a:t>1851</a:t>
            </a:r>
            <a:r>
              <a:rPr lang="zh-CN" altLang="en-US" b="1" dirty="0"/>
              <a:t>年</a:t>
            </a:r>
            <a:r>
              <a:rPr lang="en-US" altLang="zh-CN" b="1" dirty="0"/>
              <a:t>——1860</a:t>
            </a:r>
            <a:r>
              <a:rPr lang="zh-CN" altLang="en-US" b="1" dirty="0"/>
              <a:t>年   </a:t>
            </a:r>
            <a:r>
              <a:rPr lang="en-US" altLang="zh-CN" b="1" dirty="0"/>
              <a:t>591</a:t>
            </a:r>
            <a:r>
              <a:rPr lang="zh-CN" altLang="en-US" b="1" dirty="0"/>
              <a:t>次</a:t>
            </a:r>
            <a:endParaRPr lang="zh-CN" altLang="en-US" b="1" dirty="0"/>
          </a:p>
        </p:txBody>
      </p:sp>
      <p:pic>
        <p:nvPicPr>
          <p:cNvPr id="5123" name="图片 1" descr="d:\PROGRA~1\360\360浏~1\360se6\USERDA~1\Temp\012000~1.JPG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7549833" y="922655"/>
            <a:ext cx="3514725" cy="22669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4" name="Picture 5" descr="农奴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9833" y="3376930"/>
            <a:ext cx="3455987" cy="2159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/>
        </p:nvSpPr>
        <p:spPr>
          <a:xfrm>
            <a:off x="266700" y="5692140"/>
            <a:ext cx="10394315" cy="645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ysClr val="window" lastClr="FFFFFF"/>
                </a:solidFill>
              </a14:hiddenFill>
            </a:ext>
          </a:extLst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C00000"/>
                </a:solidFill>
              </a:rPr>
              <a:t>思考：</a:t>
            </a:r>
            <a:r>
              <a:rPr lang="zh-CN" altLang="en-US" sz="3600" b="1">
                <a:solidFill>
                  <a:srgbClr val="002060"/>
                </a:solidFill>
              </a:rPr>
              <a:t>这些数据和图片反映了什么问题呢？</a:t>
            </a:r>
            <a:endParaRPr lang="zh-CN" altLang="en-US" sz="3600" b="1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3" name="表格 2"/>
          <p:cNvGraphicFramePr/>
          <p:nvPr/>
        </p:nvGraphicFramePr>
        <p:xfrm>
          <a:off x="222250" y="881380"/>
          <a:ext cx="11938000" cy="56229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87600"/>
                <a:gridCol w="2387600"/>
                <a:gridCol w="2387600"/>
                <a:gridCol w="2387600"/>
                <a:gridCol w="2387600"/>
              </a:tblGrid>
              <a:tr h="1554480">
                <a:tc>
                  <a:txBody>
                    <a:bodyPr/>
                    <a:p>
                      <a:pPr algn="ctr" font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</a:rPr>
                        <a:t>国家</a:t>
                      </a:r>
                      <a:endParaRPr lang="zh-CN" altLang="en-US" sz="3200">
                        <a:solidFill>
                          <a:srgbClr val="000000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</a:rPr>
                        <a:t>人均收入</a:t>
                      </a:r>
                      <a:endParaRPr lang="zh-CN" altLang="en-US" sz="3200">
                        <a:solidFill>
                          <a:srgbClr val="000000"/>
                        </a:solidFill>
                      </a:endParaRPr>
                    </a:p>
                    <a:p>
                      <a:pPr algn="ctr" font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</a:rPr>
                        <a:t>（卢布）</a:t>
                      </a:r>
                      <a:endParaRPr lang="zh-CN" altLang="en-US" sz="3200">
                        <a:solidFill>
                          <a:srgbClr val="000000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</a:rPr>
                        <a:t>铁产量</a:t>
                      </a:r>
                      <a:endParaRPr lang="zh-CN" altLang="en-US" sz="3200">
                        <a:solidFill>
                          <a:srgbClr val="000000"/>
                        </a:solidFill>
                      </a:endParaRPr>
                    </a:p>
                    <a:p>
                      <a:pPr algn="ctr" font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</a:rPr>
                        <a:t>（万吨）</a:t>
                      </a:r>
                      <a:endParaRPr lang="zh-CN" altLang="en-US" sz="3200">
                        <a:solidFill>
                          <a:srgbClr val="000000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</a:rPr>
                        <a:t>铁路长度</a:t>
                      </a:r>
                      <a:endParaRPr lang="zh-CN" altLang="en-US" sz="3200">
                        <a:solidFill>
                          <a:srgbClr val="000000"/>
                        </a:solidFill>
                      </a:endParaRPr>
                    </a:p>
                    <a:p>
                      <a:pPr algn="ctr" font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</a:rPr>
                        <a:t>（公里）</a:t>
                      </a:r>
                      <a:endParaRPr lang="zh-CN" altLang="en-US" sz="3200">
                        <a:solidFill>
                          <a:srgbClr val="000000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</a:rPr>
                        <a:t>制度</a:t>
                      </a:r>
                      <a:endParaRPr lang="zh-CN" altLang="en-US" sz="3200">
                        <a:solidFill>
                          <a:srgbClr val="000000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1554480">
                <a:tc>
                  <a:txBody>
                    <a:bodyPr/>
                    <a:p>
                      <a:pPr algn="ctr" font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3200" b="1">
                          <a:solidFill>
                            <a:srgbClr val="0810B8"/>
                          </a:solidFill>
                        </a:rPr>
                        <a:t>俄国</a:t>
                      </a:r>
                      <a:endParaRPr lang="zh-CN" altLang="en-US" sz="3200" b="1">
                        <a:solidFill>
                          <a:srgbClr val="0810B8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 font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3200" b="1">
                          <a:solidFill>
                            <a:srgbClr val="0810B8"/>
                          </a:solidFill>
                        </a:rPr>
                        <a:t>71</a:t>
                      </a:r>
                      <a:endParaRPr lang="en-US" altLang="zh-CN" sz="3200" b="1">
                        <a:solidFill>
                          <a:srgbClr val="0810B8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 fontAlgn="ctr">
                        <a:lnSpc>
                          <a:spcPct val="100000"/>
                        </a:lnSpc>
                        <a:buNone/>
                      </a:pPr>
                      <a:r>
                        <a:rPr lang="en-US" altLang="zh-CN" sz="3200" b="1">
                          <a:solidFill>
                            <a:srgbClr val="0810B8"/>
                          </a:solidFill>
                        </a:rPr>
                        <a:t>29</a:t>
                      </a:r>
                      <a:endParaRPr lang="en-US" altLang="zh-CN" sz="3200" b="1">
                        <a:solidFill>
                          <a:srgbClr val="0810B8"/>
                        </a:solidFill>
                      </a:endParaRPr>
                    </a:p>
                    <a:p>
                      <a:pPr algn="ctr" fontAlgn="ctr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3200" b="1">
                          <a:solidFill>
                            <a:srgbClr val="0810B8"/>
                          </a:solidFill>
                        </a:rPr>
                        <a:t>（</a:t>
                      </a:r>
                      <a:r>
                        <a:rPr lang="en-US" altLang="zh-CN" sz="3200" b="1">
                          <a:solidFill>
                            <a:srgbClr val="0810B8"/>
                          </a:solidFill>
                        </a:rPr>
                        <a:t>1860</a:t>
                      </a:r>
                      <a:r>
                        <a:rPr lang="zh-CN" altLang="en-US" sz="3200" b="1">
                          <a:solidFill>
                            <a:srgbClr val="0810B8"/>
                          </a:solidFill>
                        </a:rPr>
                        <a:t>年）</a:t>
                      </a:r>
                      <a:endParaRPr lang="zh-CN" altLang="en-US" sz="3200" b="1">
                        <a:solidFill>
                          <a:srgbClr val="0810B8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 fontAlgn="ctr">
                        <a:lnSpc>
                          <a:spcPct val="100000"/>
                        </a:lnSpc>
                        <a:buNone/>
                      </a:pPr>
                      <a:r>
                        <a:rPr lang="en-US" altLang="zh-CN" sz="3200" b="1">
                          <a:solidFill>
                            <a:srgbClr val="0810B8"/>
                          </a:solidFill>
                        </a:rPr>
                        <a:t>1600</a:t>
                      </a:r>
                      <a:endParaRPr lang="en-US" altLang="zh-CN" sz="3200" b="1">
                        <a:solidFill>
                          <a:srgbClr val="0810B8"/>
                        </a:solidFill>
                      </a:endParaRPr>
                    </a:p>
                    <a:p>
                      <a:pPr algn="ctr" fontAlgn="ctr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3200" b="1">
                          <a:solidFill>
                            <a:srgbClr val="0810B8"/>
                          </a:solidFill>
                          <a:sym typeface="+mn-ea"/>
                        </a:rPr>
                        <a:t>（</a:t>
                      </a:r>
                      <a:r>
                        <a:rPr lang="en-US" altLang="zh-CN" sz="3200" b="1">
                          <a:solidFill>
                            <a:srgbClr val="0810B8"/>
                          </a:solidFill>
                          <a:sym typeface="+mn-ea"/>
                        </a:rPr>
                        <a:t>1860</a:t>
                      </a:r>
                      <a:r>
                        <a:rPr lang="zh-CN" altLang="en-US" sz="3200" b="1">
                          <a:solidFill>
                            <a:srgbClr val="0810B8"/>
                          </a:solidFill>
                          <a:sym typeface="+mn-ea"/>
                        </a:rPr>
                        <a:t>年）</a:t>
                      </a:r>
                      <a:endParaRPr lang="en-US" altLang="zh-CN" sz="3200" b="1">
                        <a:solidFill>
                          <a:srgbClr val="0810B8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 fontAlgn="ctr">
                        <a:lnSpc>
                          <a:spcPct val="150000"/>
                        </a:lnSpc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1273175">
                <a:tc>
                  <a:txBody>
                    <a:bodyPr/>
                    <a:p>
                      <a:pPr algn="ctr" font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3200" b="1">
                          <a:solidFill>
                            <a:srgbClr val="0810B8"/>
                          </a:solidFill>
                        </a:rPr>
                        <a:t>英国</a:t>
                      </a:r>
                      <a:endParaRPr lang="zh-CN" altLang="en-US" sz="3200" b="1">
                        <a:solidFill>
                          <a:srgbClr val="0810B8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 font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3200" b="1">
                          <a:solidFill>
                            <a:srgbClr val="0810B8"/>
                          </a:solidFill>
                        </a:rPr>
                        <a:t>323</a:t>
                      </a:r>
                      <a:endParaRPr lang="en-US" altLang="zh-CN" sz="3200" b="1">
                        <a:solidFill>
                          <a:srgbClr val="0810B8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 fontAlgn="ctr">
                        <a:lnSpc>
                          <a:spcPct val="100000"/>
                        </a:lnSpc>
                        <a:buNone/>
                      </a:pPr>
                      <a:r>
                        <a:rPr lang="en-US" altLang="zh-CN" sz="3200" b="1">
                          <a:solidFill>
                            <a:srgbClr val="0810B8"/>
                          </a:solidFill>
                        </a:rPr>
                        <a:t>228</a:t>
                      </a:r>
                      <a:endParaRPr lang="en-US" altLang="zh-CN" sz="3200" b="1">
                        <a:solidFill>
                          <a:srgbClr val="0810B8"/>
                        </a:solidFill>
                      </a:endParaRPr>
                    </a:p>
                    <a:p>
                      <a:pPr algn="ctr" fontAlgn="ctr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3200" b="1">
                          <a:solidFill>
                            <a:srgbClr val="0810B8"/>
                          </a:solidFill>
                        </a:rPr>
                        <a:t>（</a:t>
                      </a:r>
                      <a:r>
                        <a:rPr lang="en-US" altLang="zh-CN" sz="3200" b="1">
                          <a:solidFill>
                            <a:srgbClr val="0810B8"/>
                          </a:solidFill>
                        </a:rPr>
                        <a:t>1850</a:t>
                      </a:r>
                      <a:r>
                        <a:rPr lang="zh-CN" altLang="en-US" sz="3200" b="1">
                          <a:solidFill>
                            <a:srgbClr val="0810B8"/>
                          </a:solidFill>
                        </a:rPr>
                        <a:t>年）</a:t>
                      </a:r>
                      <a:endParaRPr lang="zh-CN" altLang="en-US" sz="3200" b="1">
                        <a:solidFill>
                          <a:srgbClr val="0810B8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 font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3200" b="1">
                          <a:solidFill>
                            <a:srgbClr val="0810B8"/>
                          </a:solidFill>
                        </a:rPr>
                        <a:t>14603</a:t>
                      </a:r>
                      <a:endParaRPr lang="en-US" altLang="zh-CN" sz="3200" b="1">
                        <a:solidFill>
                          <a:srgbClr val="0810B8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 fontAlgn="ctr">
                        <a:lnSpc>
                          <a:spcPct val="150000"/>
                        </a:lnSpc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1240790">
                <a:tc>
                  <a:txBody>
                    <a:bodyPr/>
                    <a:p>
                      <a:pPr algn="ctr" font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3200" b="1">
                          <a:solidFill>
                            <a:srgbClr val="0810B8"/>
                          </a:solidFill>
                        </a:rPr>
                        <a:t>法国</a:t>
                      </a:r>
                      <a:endParaRPr lang="zh-CN" altLang="en-US" sz="3200" b="1">
                        <a:solidFill>
                          <a:srgbClr val="0810B8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 font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3200" b="1">
                          <a:solidFill>
                            <a:srgbClr val="0810B8"/>
                          </a:solidFill>
                        </a:rPr>
                        <a:t>150</a:t>
                      </a:r>
                      <a:endParaRPr lang="en-US" altLang="zh-CN" sz="3200" b="1">
                        <a:solidFill>
                          <a:srgbClr val="0810B8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 fontAlgn="ctr">
                        <a:lnSpc>
                          <a:spcPct val="100000"/>
                        </a:lnSpc>
                        <a:buNone/>
                      </a:pPr>
                      <a:r>
                        <a:rPr lang="en-US" altLang="zh-CN" sz="3200" b="1">
                          <a:solidFill>
                            <a:srgbClr val="0810B8"/>
                          </a:solidFill>
                        </a:rPr>
                        <a:t>168</a:t>
                      </a:r>
                      <a:endParaRPr lang="en-US" altLang="zh-CN" sz="3200" b="1">
                        <a:solidFill>
                          <a:srgbClr val="0810B8"/>
                        </a:solidFill>
                      </a:endParaRPr>
                    </a:p>
                    <a:p>
                      <a:pPr algn="ctr" fontAlgn="ctr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3200" b="1">
                          <a:solidFill>
                            <a:srgbClr val="0810B8"/>
                          </a:solidFill>
                          <a:sym typeface="+mn-ea"/>
                        </a:rPr>
                        <a:t>（</a:t>
                      </a:r>
                      <a:r>
                        <a:rPr lang="en-US" altLang="zh-CN" sz="3200" b="1">
                          <a:solidFill>
                            <a:srgbClr val="0810B8"/>
                          </a:solidFill>
                          <a:sym typeface="+mn-ea"/>
                        </a:rPr>
                        <a:t>1850</a:t>
                      </a:r>
                      <a:r>
                        <a:rPr lang="zh-CN" altLang="en-US" sz="3200" b="1">
                          <a:solidFill>
                            <a:srgbClr val="0810B8"/>
                          </a:solidFill>
                          <a:sym typeface="+mn-ea"/>
                        </a:rPr>
                        <a:t>年）</a:t>
                      </a:r>
                      <a:endParaRPr lang="en-US" altLang="zh-CN" sz="3200" b="1">
                        <a:solidFill>
                          <a:srgbClr val="0810B8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 font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3200" b="1">
                          <a:solidFill>
                            <a:srgbClr val="0810B8"/>
                          </a:solidFill>
                        </a:rPr>
                        <a:t>9160</a:t>
                      </a:r>
                      <a:endParaRPr lang="en-US" altLang="zh-CN" sz="3200" b="1">
                        <a:solidFill>
                          <a:srgbClr val="0810B8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 fontAlgn="ctr">
                        <a:lnSpc>
                          <a:spcPct val="150000"/>
                        </a:lnSpc>
                        <a:buNone/>
                      </a:pPr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文本框 9"/>
          <p:cNvSpPr txBox="1"/>
          <p:nvPr/>
        </p:nvSpPr>
        <p:spPr>
          <a:xfrm>
            <a:off x="375920" y="67945"/>
            <a:ext cx="11647170" cy="645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C00000"/>
                </a:solidFill>
              </a:rPr>
              <a:t>思考：</a:t>
            </a:r>
            <a:r>
              <a:rPr lang="zh-CN" altLang="en-US" sz="3600" b="1">
                <a:solidFill>
                  <a:srgbClr val="002060"/>
                </a:solidFill>
              </a:rPr>
              <a:t>这幅表格反映了什么问题？是什么原因造成的？</a:t>
            </a:r>
            <a:endParaRPr lang="zh-CN" altLang="en-US" sz="3600" b="1">
              <a:solidFill>
                <a:srgbClr val="00206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734550" y="2779395"/>
            <a:ext cx="2658110" cy="645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C00000"/>
                </a:solidFill>
              </a:rPr>
              <a:t>封建农奴制</a:t>
            </a:r>
            <a:endParaRPr lang="zh-CN" altLang="en-US" sz="3600" b="1">
              <a:solidFill>
                <a:srgbClr val="C0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658350" y="4271010"/>
            <a:ext cx="2658110" cy="645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C00000"/>
                </a:solidFill>
              </a:rPr>
              <a:t>资本主义制</a:t>
            </a:r>
            <a:endParaRPr lang="zh-CN" altLang="en-US" sz="3600" b="1">
              <a:solidFill>
                <a:srgbClr val="C0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658350" y="5633085"/>
            <a:ext cx="2657475" cy="645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C00000"/>
                </a:solidFill>
              </a:rPr>
              <a:t>资本主义制</a:t>
            </a:r>
            <a:endParaRPr lang="zh-CN" altLang="en-US" sz="3600" b="1">
              <a:solidFill>
                <a:srgbClr val="C00000"/>
              </a:solidFill>
            </a:endParaRPr>
          </a:p>
        </p:txBody>
      </p:sp>
      <p:sp>
        <p:nvSpPr>
          <p:cNvPr id="21520" name="矩形 21519"/>
          <p:cNvSpPr/>
          <p:nvPr/>
        </p:nvSpPr>
        <p:spPr>
          <a:xfrm>
            <a:off x="46990" y="3335020"/>
            <a:ext cx="12113260" cy="316928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ctr">
            <a:spAutoFit/>
          </a:bodyPr>
          <a:p>
            <a:r>
              <a:rPr lang="en-US" altLang="zh-CN" sz="40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40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根本原因：</a:t>
            </a:r>
            <a:endParaRPr lang="zh-CN" altLang="en-US" sz="4000" b="1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封建农奴制阻碍了俄国资本主义的发展。</a:t>
            </a:r>
            <a:endParaRPr lang="zh-CN" altLang="en-US" sz="4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4000" b="1" dirty="0">
                <a:solidFill>
                  <a:srgbClr val="0810B8"/>
                </a:solidFill>
                <a:latin typeface="楷体" panose="02010609060101010101" charset="-122"/>
                <a:ea typeface="楷体" panose="02010609060101010101" charset="-122"/>
              </a:rPr>
              <a:t>      农奴们没有人身自由和购买力，这直接导致</a:t>
            </a:r>
            <a:endParaRPr lang="zh-CN" altLang="en-US" sz="4000" b="1" dirty="0">
              <a:solidFill>
                <a:srgbClr val="0810B8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4000" b="1" dirty="0">
                <a:solidFill>
                  <a:srgbClr val="0810B8"/>
                </a:solidFill>
                <a:latin typeface="楷体" panose="02010609060101010101" charset="-122"/>
                <a:ea typeface="楷体" panose="02010609060101010101" charset="-122"/>
              </a:rPr>
              <a:t>  了国内市场狭小，缺乏自由劳动力，对资本主义</a:t>
            </a:r>
            <a:endParaRPr lang="zh-CN" altLang="en-US" sz="4000" b="1" dirty="0">
              <a:solidFill>
                <a:srgbClr val="0810B8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4000" b="1" dirty="0">
                <a:solidFill>
                  <a:srgbClr val="0810B8"/>
                </a:solidFill>
                <a:latin typeface="楷体" panose="02010609060101010101" charset="-122"/>
                <a:ea typeface="楷体" panose="02010609060101010101" charset="-122"/>
              </a:rPr>
              <a:t>  的发展造成了严重的阻碍。</a:t>
            </a:r>
            <a:endParaRPr lang="zh-CN" altLang="en-US" sz="4000" b="1" dirty="0">
              <a:solidFill>
                <a:srgbClr val="0810B8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9" name="笑脸 8">
            <a:hlinkClick r:id="rId1" action="ppaction://hlinksldjump"/>
          </p:cNvPr>
          <p:cNvSpPr/>
          <p:nvPr/>
        </p:nvSpPr>
        <p:spPr>
          <a:xfrm>
            <a:off x="10095230" y="6009640"/>
            <a:ext cx="992505" cy="98298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6" grpId="0" bldLvl="0" animBg="1"/>
      <p:bldP spid="21520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矩形 32771"/>
          <p:cNvSpPr/>
          <p:nvPr/>
        </p:nvSpPr>
        <p:spPr>
          <a:xfrm>
            <a:off x="2569845" y="487681"/>
            <a:ext cx="974090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 defTabSz="0">
              <a:tabLst>
                <a:tab pos="457200" algn="l"/>
              </a:tabLst>
            </a:pPr>
            <a:r>
              <a:rPr lang="zh-CN" altLang="en-US" sz="3200" b="1" dirty="0">
                <a:latin typeface="+mj-ea"/>
                <a:ea typeface="+mj-ea"/>
                <a:cs typeface="+mj-ea"/>
              </a:rPr>
              <a:t>材料一：“与其等农民</a:t>
            </a:r>
            <a:r>
              <a:rPr lang="zh-CN" altLang="en-US" sz="3200" b="1" u="sng" dirty="0">
                <a:solidFill>
                  <a:srgbClr val="FF0000"/>
                </a:solidFill>
                <a:latin typeface="+mj-ea"/>
                <a:ea typeface="+mj-ea"/>
                <a:cs typeface="+mj-ea"/>
              </a:rPr>
              <a:t>自下而上起来解放自己</a:t>
            </a:r>
            <a:r>
              <a:rPr lang="zh-CN" altLang="en-US" sz="3200" b="1" dirty="0">
                <a:latin typeface="+mj-ea"/>
                <a:ea typeface="+mj-ea"/>
                <a:cs typeface="+mj-ea"/>
              </a:rPr>
              <a:t>，不如</a:t>
            </a:r>
            <a:r>
              <a:rPr lang="zh-CN" altLang="en-US" sz="3200" b="1" u="sng" dirty="0">
                <a:solidFill>
                  <a:srgbClr val="FF0000"/>
                </a:solidFill>
                <a:latin typeface="+mj-ea"/>
                <a:ea typeface="+mj-ea"/>
                <a:cs typeface="+mj-ea"/>
              </a:rPr>
              <a:t>自上而下来解放农民</a:t>
            </a:r>
            <a:r>
              <a:rPr lang="zh-CN" altLang="en-US" sz="3200" b="1" dirty="0">
                <a:latin typeface="+mj-ea"/>
                <a:ea typeface="+mj-ea"/>
                <a:cs typeface="+mj-ea"/>
              </a:rPr>
              <a:t>”“必须立即改革，废除农奴制，没有时间再耽搁了。”</a:t>
            </a:r>
            <a:r>
              <a:rPr lang="en-US" altLang="zh-CN" sz="3200" b="1" dirty="0">
                <a:latin typeface="+mj-ea"/>
                <a:ea typeface="+mj-ea"/>
                <a:cs typeface="+mj-ea"/>
              </a:rPr>
              <a:t>—</a:t>
            </a:r>
            <a:r>
              <a:rPr lang="zh-CN" altLang="en-US" sz="3200" b="1" dirty="0">
                <a:latin typeface="+mj-ea"/>
                <a:ea typeface="+mj-ea"/>
                <a:cs typeface="+mj-ea"/>
              </a:rPr>
              <a:t>亚历山大二世</a:t>
            </a:r>
            <a:endParaRPr lang="zh-CN" altLang="en-US" sz="3200" b="1" dirty="0">
              <a:solidFill>
                <a:schemeClr val="accent2"/>
              </a:solidFill>
              <a:latin typeface="+mj-ea"/>
              <a:ea typeface="+mj-ea"/>
              <a:cs typeface="+mj-ea"/>
            </a:endParaRPr>
          </a:p>
        </p:txBody>
      </p:sp>
      <p:sp>
        <p:nvSpPr>
          <p:cNvPr id="5123" name="矩形 32773"/>
          <p:cNvSpPr/>
          <p:nvPr/>
        </p:nvSpPr>
        <p:spPr>
          <a:xfrm>
            <a:off x="2749550" y="2246630"/>
            <a:ext cx="8725535" cy="163004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 defTabSz="0">
              <a:tabLst>
                <a:tab pos="457200" algn="l"/>
              </a:tabLst>
            </a:pPr>
            <a:r>
              <a:rPr lang="zh-CN" altLang="en-US" sz="3200" b="1" dirty="0">
                <a:latin typeface="+mj-ea"/>
                <a:ea typeface="+mj-ea"/>
                <a:cs typeface="+mj-ea"/>
              </a:rPr>
              <a:t>材料二：  “诸位会深信，凡是能够</a:t>
            </a:r>
            <a:r>
              <a:rPr lang="zh-CN" altLang="en-US" sz="3200" b="1" dirty="0">
                <a:solidFill>
                  <a:srgbClr val="FF0000"/>
                </a:solidFill>
                <a:latin typeface="+mj-ea"/>
                <a:ea typeface="+mj-ea"/>
                <a:cs typeface="+mj-ea"/>
              </a:rPr>
              <a:t>维护地主利益</a:t>
            </a:r>
            <a:r>
              <a:rPr lang="zh-CN" altLang="en-US" sz="3200" b="1" dirty="0">
                <a:latin typeface="+mj-ea"/>
                <a:ea typeface="+mj-ea"/>
                <a:cs typeface="+mj-ea"/>
              </a:rPr>
              <a:t>的措施都已一一地做到了。” </a:t>
            </a:r>
            <a:endParaRPr lang="zh-CN" altLang="en-US" sz="3200" b="1" dirty="0">
              <a:latin typeface="+mj-ea"/>
              <a:ea typeface="+mj-ea"/>
              <a:cs typeface="+mj-ea"/>
            </a:endParaRPr>
          </a:p>
          <a:p>
            <a:pPr defTabSz="0">
              <a:tabLst>
                <a:tab pos="457200" algn="l"/>
              </a:tabLst>
            </a:pPr>
            <a:r>
              <a:rPr lang="zh-CN" altLang="en-US" sz="3200" b="1" dirty="0">
                <a:latin typeface="+mj-ea"/>
                <a:ea typeface="+mj-ea"/>
                <a:cs typeface="+mj-ea"/>
              </a:rPr>
              <a:t>          </a:t>
            </a:r>
            <a:r>
              <a:rPr lang="en-US" altLang="zh-CN" sz="3200" b="1" dirty="0">
                <a:latin typeface="+mj-ea"/>
                <a:ea typeface="+mj-ea"/>
                <a:cs typeface="+mj-ea"/>
              </a:rPr>
              <a:t>—1861</a:t>
            </a:r>
            <a:r>
              <a:rPr lang="zh-CN" altLang="en-US" sz="3200" b="1" dirty="0">
                <a:latin typeface="+mj-ea"/>
                <a:ea typeface="+mj-ea"/>
                <a:cs typeface="+mj-ea"/>
              </a:rPr>
              <a:t>年最后审查改革方案时</a:t>
            </a:r>
            <a:r>
              <a:rPr lang="zh-CN" altLang="en-US" sz="3600" b="1" dirty="0">
                <a:latin typeface="+mj-ea"/>
                <a:ea typeface="+mj-ea"/>
                <a:cs typeface="+mj-ea"/>
              </a:rPr>
              <a:t> </a:t>
            </a:r>
            <a:endParaRPr lang="zh-CN" altLang="en-US" sz="3600" b="1" dirty="0">
              <a:solidFill>
                <a:schemeClr val="accent2"/>
              </a:solidFill>
              <a:latin typeface="+mj-ea"/>
              <a:ea typeface="+mj-ea"/>
              <a:cs typeface="+mj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33400" y="4177665"/>
            <a:ext cx="10240010" cy="113728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3600" b="1" dirty="0">
                <a:solidFill>
                  <a:srgbClr val="0810B8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1.</a:t>
            </a:r>
            <a:r>
              <a:rPr lang="zh-CN" altLang="en-US" sz="3200" b="1" dirty="0">
                <a:solidFill>
                  <a:srgbClr val="0810B8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从材料一中可看出亚历山大二世做出了怎样的决定？ </a:t>
            </a:r>
            <a:endParaRPr lang="zh-CN" altLang="en-US" sz="3200" b="1" dirty="0">
              <a:solidFill>
                <a:srgbClr val="0810B8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r>
              <a:rPr lang="zh-CN" altLang="en-US" sz="3200" b="1" dirty="0">
                <a:solidFill>
                  <a:srgbClr val="0810B8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这样做的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原因</a:t>
            </a:r>
            <a:r>
              <a:rPr lang="zh-CN" altLang="en-US" sz="3200" b="1" dirty="0">
                <a:solidFill>
                  <a:srgbClr val="0810B8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是什么？</a:t>
            </a:r>
            <a:endParaRPr lang="zh-CN" altLang="en-US" sz="3200" b="1" dirty="0">
              <a:solidFill>
                <a:srgbClr val="0810B8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93725" y="5473065"/>
            <a:ext cx="9575800" cy="119253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 defTabSz="0" fontAlgn="base">
              <a:spcBef>
                <a:spcPct val="10000"/>
              </a:spcBef>
              <a:tabLst>
                <a:tab pos="457200" algn="l"/>
              </a:tabLst>
            </a:pPr>
            <a:r>
              <a:rPr lang="en-US" altLang="zh-CN" sz="3200" b="1" dirty="0">
                <a:solidFill>
                  <a:srgbClr val="0810B8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2.</a:t>
            </a:r>
            <a:r>
              <a:rPr lang="zh-CN" altLang="en-US" sz="3200" b="1" dirty="0">
                <a:solidFill>
                  <a:srgbClr val="0810B8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材料二反映了俄国改革是在怎样的前提下进行的？</a:t>
            </a:r>
            <a:endParaRPr lang="zh-CN" altLang="en-US" sz="3200" b="1" dirty="0">
              <a:solidFill>
                <a:srgbClr val="0810B8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algn="l" defTabSz="0" fontAlgn="base">
              <a:spcBef>
                <a:spcPct val="10000"/>
              </a:spcBef>
              <a:tabLst>
                <a:tab pos="457200" algn="l"/>
              </a:tabLst>
            </a:pPr>
            <a:r>
              <a:rPr lang="zh-CN" altLang="en-US" sz="3200" b="1" dirty="0">
                <a:solidFill>
                  <a:srgbClr val="0810B8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改革的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目的</a:t>
            </a:r>
            <a:r>
              <a:rPr lang="zh-CN" altLang="en-US" sz="3200" b="1" dirty="0">
                <a:solidFill>
                  <a:srgbClr val="0810B8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是什么</a:t>
            </a:r>
            <a:r>
              <a:rPr lang="zh-CN" altLang="en-US" sz="3600" b="1" dirty="0">
                <a:solidFill>
                  <a:srgbClr val="0810B8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？</a:t>
            </a:r>
            <a:endParaRPr lang="zh-CN" altLang="en-US" sz="3600" b="1" dirty="0">
              <a:solidFill>
                <a:srgbClr val="0810B8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335780" y="4739640"/>
            <a:ext cx="7541895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废除农奴制，农奴制阻碍资本主义发展。</a:t>
            </a:r>
            <a:endParaRPr lang="zh-CN" altLang="en-US" sz="32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984115" y="6082030"/>
            <a:ext cx="6555105" cy="6451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3600" b="1">
                <a:solidFill>
                  <a:srgbClr val="C00000"/>
                </a:solidFill>
              </a:rPr>
              <a:t>  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维护地主阶级利益，巩固统治。</a:t>
            </a:r>
            <a:endParaRPr lang="zh-CN" altLang="en-US" sz="36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" name="圆角矩形标注 15">
            <a:hlinkClick r:id="" action="ppaction://noaction"/>
          </p:cNvPr>
          <p:cNvSpPr/>
          <p:nvPr/>
        </p:nvSpPr>
        <p:spPr>
          <a:xfrm>
            <a:off x="4401185" y="1809750"/>
            <a:ext cx="6078220" cy="708025"/>
          </a:xfrm>
          <a:prstGeom prst="wedgeRoundRectCallout">
            <a:avLst>
              <a:gd name="adj1" fmla="val -29931"/>
              <a:gd name="adj2" fmla="val -157623"/>
              <a:gd name="adj3" fmla="val 16667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000000"/>
            </a:prstShdw>
          </a:effectLst>
        </p:spPr>
        <p:txBody>
          <a:bodyPr anchor="t"/>
          <a:p>
            <a:pPr algn="ctr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性质：自上而下的资产阶级改革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7170" name="Picture 4"/>
          <p:cNvPicPr>
            <a:picLocks noGrp="1" noChangeAspect="1"/>
          </p:cNvPicPr>
          <p:nvPr>
            <p:ph type="body"/>
          </p:nvPr>
        </p:nvPicPr>
        <p:blipFill>
          <a:blip r:embed="rId1"/>
          <a:stretch>
            <a:fillRect/>
          </a:stretch>
        </p:blipFill>
        <p:spPr>
          <a:xfrm>
            <a:off x="-22860" y="133350"/>
            <a:ext cx="2297430" cy="3743325"/>
          </a:xfrm>
        </p:spPr>
      </p:pic>
      <p:sp>
        <p:nvSpPr>
          <p:cNvPr id="9" name="笑脸 8">
            <a:hlinkClick r:id="rId2" action="ppaction://hlinksldjump"/>
          </p:cNvPr>
          <p:cNvSpPr/>
          <p:nvPr/>
        </p:nvSpPr>
        <p:spPr>
          <a:xfrm>
            <a:off x="93980" y="5832475"/>
            <a:ext cx="992505" cy="98298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  <p:bldP spid="16" grpId="1" bldLvl="0" animBg="1"/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9" name="矩形 25608"/>
          <p:cNvSpPr/>
          <p:nvPr/>
        </p:nvSpPr>
        <p:spPr>
          <a:xfrm>
            <a:off x="1633855" y="790258"/>
            <a:ext cx="8604250" cy="501586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法令规定：</a:t>
            </a:r>
            <a:endParaRPr lang="zh-CN" altLang="en-US" sz="4000" b="1" dirty="0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r>
              <a:rPr lang="en-US" altLang="zh-CN" sz="4000" b="1" dirty="0">
                <a:solidFill>
                  <a:srgbClr val="0810B8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①</a:t>
            </a:r>
            <a:r>
              <a:rPr lang="zh-CN" altLang="en-US" sz="4000" b="1" dirty="0">
                <a:solidFill>
                  <a:srgbClr val="0810B8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农奴在法律上是“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自由人</a:t>
            </a:r>
            <a:r>
              <a:rPr lang="zh-CN" altLang="en-US" sz="4000" b="1" dirty="0">
                <a:solidFill>
                  <a:srgbClr val="0810B8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”，农奴可以改变身份，自由转换职业；</a:t>
            </a:r>
            <a:endParaRPr lang="zh-CN" altLang="en-US" sz="4000" b="1" dirty="0">
              <a:solidFill>
                <a:srgbClr val="0810B8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r>
              <a:rPr lang="zh-CN" altLang="en-US" sz="4000" b="1" dirty="0">
                <a:solidFill>
                  <a:srgbClr val="0810B8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（地主再也不许买卖农奴和干涉他们的生活）</a:t>
            </a:r>
            <a:endParaRPr lang="zh-CN" altLang="en-US" sz="4000" b="1" dirty="0">
              <a:solidFill>
                <a:srgbClr val="0810B8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r>
              <a:rPr lang="en-US" altLang="zh-CN" sz="4000" b="1" dirty="0">
                <a:solidFill>
                  <a:srgbClr val="0810B8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②</a:t>
            </a: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农奴在获得“解放”时，可以得到一块份地，但必须</a:t>
            </a:r>
            <a:r>
              <a:rPr lang="zh-CN" altLang="en-US" sz="4000" b="1" u="sng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出钱赎买</a:t>
            </a: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份地。所出价钱高于当时地价。。</a:t>
            </a:r>
            <a:endParaRPr lang="en-US" altLang="zh-CN" sz="40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171" name="文本框 25609"/>
          <p:cNvSpPr txBox="1"/>
          <p:nvPr/>
        </p:nvSpPr>
        <p:spPr>
          <a:xfrm>
            <a:off x="1249045" y="317183"/>
            <a:ext cx="3851275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5.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改革内容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11" name="圆角矩形标注 25610"/>
          <p:cNvSpPr/>
          <p:nvPr/>
        </p:nvSpPr>
        <p:spPr>
          <a:xfrm>
            <a:off x="6435408" y="317500"/>
            <a:ext cx="4319587" cy="1341438"/>
          </a:xfrm>
          <a:prstGeom prst="wedgeRoundRectCallout">
            <a:avLst>
              <a:gd name="adj1" fmla="val -44375"/>
              <a:gd name="adj2" fmla="val 82190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为资本主义发展提供自由</a:t>
            </a:r>
            <a:r>
              <a:rPr lang="zh-CN" altLang="en-US" sz="3600" b="1" dirty="0">
                <a:solidFill>
                  <a:srgbClr val="C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劳动力</a:t>
            </a:r>
            <a:endParaRPr lang="zh-CN" altLang="en-US" sz="3600" b="1" dirty="0">
              <a:solidFill>
                <a:srgbClr val="C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5612" name="圆角矩形标注 25611"/>
          <p:cNvSpPr/>
          <p:nvPr/>
        </p:nvSpPr>
        <p:spPr>
          <a:xfrm>
            <a:off x="3146743" y="5232400"/>
            <a:ext cx="3960812" cy="1344613"/>
          </a:xfrm>
          <a:prstGeom prst="wedgeRoundRectCallout">
            <a:avLst>
              <a:gd name="adj1" fmla="val 50241"/>
              <a:gd name="adj2" fmla="val -73023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为资本主义发展积累大量</a:t>
            </a:r>
            <a:r>
              <a:rPr lang="zh-CN" altLang="en-US" sz="3600" b="1" dirty="0">
                <a:solidFill>
                  <a:srgbClr val="C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资本</a:t>
            </a:r>
            <a:endParaRPr lang="zh-CN" altLang="en-US" sz="3600" b="1" dirty="0">
              <a:solidFill>
                <a:srgbClr val="C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9" grpId="0"/>
      <p:bldP spid="25611" grpId="0" bldLvl="0" animBg="1"/>
      <p:bldP spid="25612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290" name="图片 12289" descr="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14670" y="-111759"/>
            <a:ext cx="5596467" cy="4121149"/>
          </a:xfrm>
          <a:prstGeom prst="rect">
            <a:avLst/>
          </a:prstGeom>
          <a:noFill/>
          <a:ln w="57150" cap="flat" cmpd="thinThick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2291" name="文本框 12290"/>
          <p:cNvSpPr txBox="1"/>
          <p:nvPr/>
        </p:nvSpPr>
        <p:spPr>
          <a:xfrm>
            <a:off x="6621780" y="4154805"/>
            <a:ext cx="4705351" cy="6661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735" b="1">
                <a:ea typeface="楷体_GB2312" pitchFamily="49" charset="-122"/>
              </a:rPr>
              <a:t>农奴制废除后的农民</a:t>
            </a:r>
            <a:endParaRPr lang="zh-CN" altLang="en-US" sz="3735">
              <a:ea typeface="宋体" panose="02010600030101010101" pitchFamily="2" charset="-122"/>
            </a:endParaRPr>
          </a:p>
        </p:txBody>
      </p:sp>
      <p:pic>
        <p:nvPicPr>
          <p:cNvPr id="12292" name="图片 12291" descr="未标题-1 拷贝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45" y="-111760"/>
            <a:ext cx="2147570" cy="21132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3" name="云形标注 12292"/>
          <p:cNvSpPr/>
          <p:nvPr/>
        </p:nvSpPr>
        <p:spPr>
          <a:xfrm>
            <a:off x="-334645" y="2470150"/>
            <a:ext cx="7856220" cy="1917700"/>
          </a:xfrm>
          <a:prstGeom prst="cloudCallout">
            <a:avLst>
              <a:gd name="adj1" fmla="val -22817"/>
              <a:gd name="adj2" fmla="val -77450"/>
            </a:avLst>
          </a:prstGeom>
          <a:solidFill>
            <a:srgbClr val="CCFFCC"/>
          </a:solidFill>
          <a:ln w="22225" cap="flat" cmpd="sng">
            <a:solidFill>
              <a:srgbClr val="00008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/>
            <a:endParaRPr sz="3735">
              <a:ea typeface="宋体" panose="02010600030101010101" pitchFamily="2" charset="-122"/>
            </a:endParaRPr>
          </a:p>
        </p:txBody>
      </p:sp>
      <p:sp>
        <p:nvSpPr>
          <p:cNvPr id="12294" name="文本框 12293"/>
          <p:cNvSpPr txBox="1"/>
          <p:nvPr/>
        </p:nvSpPr>
        <p:spPr>
          <a:xfrm>
            <a:off x="-87630" y="2591435"/>
            <a:ext cx="7679267" cy="14052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735" b="1"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2400" b="1">
                <a:latin typeface="华文中宋" panose="02010600040101010101" charset="-122"/>
                <a:ea typeface="华文中宋" panose="02010600040101010101" charset="-122"/>
              </a:rPr>
              <a:t>沙皇陛下仁慈，让我获得了自由，但是为了得到份地养活全家，我变卖了家里所有能卖的东西才交清了赎金，现在家里穷的就剩下几面墙可以依靠了！</a:t>
            </a:r>
            <a:endParaRPr lang="zh-CN" altLang="en-US" sz="2400" b="1">
              <a:latin typeface="华文中宋" panose="02010600040101010101" charset="-122"/>
              <a:ea typeface="华文中宋" panose="02010600040101010101" charset="-122"/>
            </a:endParaRPr>
          </a:p>
        </p:txBody>
      </p:sp>
      <p:grpSp>
        <p:nvGrpSpPr>
          <p:cNvPr id="13315" name="组合 7"/>
          <p:cNvGrpSpPr/>
          <p:nvPr/>
        </p:nvGrpSpPr>
        <p:grpSpPr>
          <a:xfrm>
            <a:off x="7794625" y="5048250"/>
            <a:ext cx="3751580" cy="1893570"/>
            <a:chOff x="-1153401" y="-282457"/>
            <a:chExt cx="3187229" cy="2054358"/>
          </a:xfrm>
        </p:grpSpPr>
        <p:sp>
          <p:nvSpPr>
            <p:cNvPr id="13316" name="AutoShape 5"/>
            <p:cNvSpPr/>
            <p:nvPr/>
          </p:nvSpPr>
          <p:spPr>
            <a:xfrm>
              <a:off x="-1153401" y="-282457"/>
              <a:ext cx="3136518" cy="2054358"/>
            </a:xfrm>
            <a:prstGeom prst="cloudCallout">
              <a:avLst>
                <a:gd name="adj1" fmla="val -86079"/>
                <a:gd name="adj2" fmla="val 26324"/>
              </a:avLst>
            </a:prstGeom>
            <a:gradFill rotWithShape="1">
              <a:gsLst>
                <a:gs pos="0">
                  <a:srgbClr val="FFD1BB">
                    <a:alpha val="100000"/>
                  </a:srgbClr>
                </a:gs>
                <a:gs pos="34999">
                  <a:srgbClr val="FFDDCF">
                    <a:alpha val="100000"/>
                  </a:srgbClr>
                </a:gs>
                <a:gs pos="100000">
                  <a:srgbClr val="FFF2ED">
                    <a:alpha val="100000"/>
                  </a:srgbClr>
                </a:gs>
              </a:gsLst>
              <a:lin ang="5400000" scaled="1"/>
              <a:tileRect/>
            </a:gradFill>
            <a:ln w="9525" cap="flat" cmpd="sng">
              <a:solidFill>
                <a:srgbClr val="F79646"/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 anchorCtr="1"/>
            <a:p>
              <a:endParaRPr sz="2000">
                <a:solidFill>
                  <a:srgbClr val="0000FF"/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13317" name="矩形 9"/>
            <p:cNvSpPr/>
            <p:nvPr/>
          </p:nvSpPr>
          <p:spPr>
            <a:xfrm>
              <a:off x="-903623" y="-110916"/>
              <a:ext cx="2937451" cy="15011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r>
                <a:rPr lang="zh-CN" altLang="en-US" sz="24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  <a:sym typeface="楷体_GB2312" pitchFamily="49" charset="-122"/>
                </a:rPr>
                <a:t>    </a:t>
              </a:r>
              <a:r>
                <a:rPr lang="zh-CN" altLang="en-US" sz="28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  <a:sym typeface="楷体_GB2312" pitchFamily="49" charset="-122"/>
                </a:rPr>
                <a:t>农奴获得解放的时候，已经被剥夺得一干二净了。</a:t>
              </a:r>
              <a:endParaRPr lang="zh-CN" altLang="en-US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sym typeface="楷体_GB2312" pitchFamily="49" charset="-122"/>
              </a:endParaRPr>
            </a:p>
          </p:txBody>
        </p:sp>
      </p:grpSp>
      <p:pic>
        <p:nvPicPr>
          <p:cNvPr id="13319" name="Picture 1" descr="C:\Users\Administrator\Desktop\u=2858675322,2592722073&amp;fm=21&amp;gp=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2155" y="4387850"/>
            <a:ext cx="2740025" cy="25584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5850" name="矩形 35849"/>
          <p:cNvSpPr/>
          <p:nvPr/>
        </p:nvSpPr>
        <p:spPr>
          <a:xfrm>
            <a:off x="55245" y="5944870"/>
            <a:ext cx="7324725" cy="64516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600" b="1" dirty="0">
                <a:solidFill>
                  <a:srgbClr val="0810B8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改革不彻底，保留了大量封建残余。</a:t>
            </a:r>
            <a:endParaRPr lang="zh-CN" altLang="en-US" sz="3600" b="1" dirty="0">
              <a:solidFill>
                <a:srgbClr val="0810B8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9" name="笑脸 8">
            <a:hlinkClick r:id="rId4" action="ppaction://hlinksldjump"/>
          </p:cNvPr>
          <p:cNvSpPr/>
          <p:nvPr/>
        </p:nvSpPr>
        <p:spPr>
          <a:xfrm>
            <a:off x="11019790" y="5944870"/>
            <a:ext cx="992505" cy="98298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bldLvl="0" animBg="1"/>
      <p:bldP spid="12294" grpId="0"/>
      <p:bldP spid="35850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0255" name="Group 15"/>
          <p:cNvGraphicFramePr>
            <a:graphicFrameLocks noGrp="1"/>
          </p:cNvGraphicFramePr>
          <p:nvPr>
            <p:ph idx="1"/>
          </p:nvPr>
        </p:nvGraphicFramePr>
        <p:xfrm>
          <a:off x="434975" y="173990"/>
          <a:ext cx="11306810" cy="3662680"/>
        </p:xfrm>
        <a:graphic>
          <a:graphicData uri="http://schemas.openxmlformats.org/drawingml/2006/table">
            <a:tbl>
              <a:tblPr/>
              <a:tblGrid>
                <a:gridCol w="11306810"/>
              </a:tblGrid>
              <a:tr h="366268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   </a:t>
                      </a:r>
                      <a:r>
                        <a:rPr kumimoji="0" lang="en-US" alt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 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材料一：据统计</a:t>
                      </a: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,1860-1890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年</a:t>
                      </a: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,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俄国的生铁产量增加了</a:t>
                      </a: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2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倍</a:t>
                      </a: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,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钢产量和棉纺织业都增加了</a:t>
                      </a: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3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倍</a:t>
                      </a: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,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而煤炭产量增加超过了</a:t>
                      </a: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19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倍</a:t>
                      </a: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,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石油产量增加了</a:t>
                      </a: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200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多倍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。在此期间</a:t>
                      </a: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,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俄国整个工业产量增加了</a:t>
                      </a: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6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倍</a:t>
                      </a: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,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铁路线增长了</a:t>
                      </a: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35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倍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多。 </a:t>
                      </a:r>
                      <a:endParaRPr kumimoji="0" lang="zh-CN" altLang="en-US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                  </a:t>
                      </a: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/>
                          <a:ea typeface="楷体_GB2312" pitchFamily="49" charset="-122"/>
                        </a:rPr>
                        <a:t>——</a:t>
                      </a: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《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俄国社会经济史</a:t>
                      </a: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》</a:t>
                      </a:r>
                      <a:endParaRPr kumimoji="0" lang="en-US" altLang="zh-CN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         </a:t>
                      </a:r>
                      <a:endParaRPr kumimoji="0" lang="zh-CN" altLang="en-US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5849" name="矩形 35848"/>
          <p:cNvSpPr/>
          <p:nvPr/>
        </p:nvSpPr>
        <p:spPr>
          <a:xfrm>
            <a:off x="434340" y="3714750"/>
            <a:ext cx="10407015" cy="175323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>
            <a:spAutoFit/>
          </a:bodyPr>
          <a:p>
            <a:pPr algn="l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积极影响：（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1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）是俄国近代历史上的</a:t>
            </a:r>
            <a:r>
              <a:rPr lang="zh-CN" altLang="en-US" sz="3600" b="1" u="sng" dirty="0"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重大转折点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。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l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（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2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）废除了农奴制，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促使社会各个方面出现了新的气象，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推动俄国走上了发展资本主义的道路。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5852" name="圆角矩形标注 35851"/>
          <p:cNvSpPr/>
          <p:nvPr/>
        </p:nvSpPr>
        <p:spPr>
          <a:xfrm>
            <a:off x="2523173" y="5848668"/>
            <a:ext cx="7885112" cy="719137"/>
          </a:xfrm>
          <a:prstGeom prst="wedgeRoundRectCallout">
            <a:avLst>
              <a:gd name="adj1" fmla="val -40404"/>
              <a:gd name="adj2" fmla="val -110088"/>
              <a:gd name="adj3" fmla="val 16667"/>
            </a:avLst>
          </a:prstGeom>
          <a:solidFill>
            <a:schemeClr val="accent1">
              <a:lumMod val="50000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为资本主义发展提供劳动力和资本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5851" name="圆角矩形标注 35850"/>
          <p:cNvSpPr/>
          <p:nvPr/>
        </p:nvSpPr>
        <p:spPr>
          <a:xfrm>
            <a:off x="4329113" y="2725103"/>
            <a:ext cx="6948487" cy="719137"/>
          </a:xfrm>
          <a:prstGeom prst="wedgeRoundRectCallout">
            <a:avLst>
              <a:gd name="adj1" fmla="val 15400"/>
              <a:gd name="adj2" fmla="val 95916"/>
              <a:gd name="adj3" fmla="val 16667"/>
            </a:avLst>
          </a:prstGeom>
          <a:solidFill>
            <a:schemeClr val="accent1">
              <a:lumMod val="50000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由封建社会转为资本主义社会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9" grpId="0" bldLvl="0" animBg="1"/>
      <p:bldP spid="35852" grpId="0" bldLvl="0" animBg="1"/>
      <p:bldP spid="35851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0255" name="Group 15"/>
          <p:cNvGraphicFramePr>
            <a:graphicFrameLocks noGrp="1"/>
          </p:cNvGraphicFramePr>
          <p:nvPr>
            <p:ph idx="1"/>
          </p:nvPr>
        </p:nvGraphicFramePr>
        <p:xfrm>
          <a:off x="434975" y="173990"/>
          <a:ext cx="11306810" cy="2401570"/>
        </p:xfrm>
        <a:graphic>
          <a:graphicData uri="http://schemas.openxmlformats.org/drawingml/2006/table">
            <a:tbl>
              <a:tblPr/>
              <a:tblGrid>
                <a:gridCol w="11306810"/>
              </a:tblGrid>
              <a:tr h="240157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材料二：农奴得到的份地，按当时的市价，总值约</a:t>
                      </a: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6.5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亿卢布，而后来他们实际付出的却不少于</a:t>
                      </a: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20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亿卢布。正像列宁说的：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/>
                          <a:ea typeface="楷体_GB2312" pitchFamily="49" charset="-122"/>
                        </a:rPr>
                        <a:t>“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农民获得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/>
                          <a:ea typeface="楷体_GB2312" pitchFamily="49" charset="-122"/>
                        </a:rPr>
                        <a:t>‘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自由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/>
                          <a:ea typeface="楷体_GB2312" pitchFamily="49" charset="-122"/>
                        </a:rPr>
                        <a:t>’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的时候，已经被剥夺的一干二净了。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/>
                          <a:ea typeface="楷体_GB2312" pitchFamily="49" charset="-122"/>
                        </a:rPr>
                        <a:t>”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                    </a:t>
                      </a:r>
                      <a:endParaRPr kumimoji="0" lang="zh-CN" altLang="en-US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5850" name="矩形 35849"/>
          <p:cNvSpPr/>
          <p:nvPr/>
        </p:nvSpPr>
        <p:spPr>
          <a:xfrm>
            <a:off x="593090" y="3612515"/>
            <a:ext cx="9698990" cy="119888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>
            <a:spAutoFit/>
          </a:bodyPr>
          <a:p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  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消极影响（</a:t>
            </a:r>
            <a:r>
              <a:rPr lang="zh-CN" altLang="en-US" sz="36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局限性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）</a:t>
            </a:r>
            <a:r>
              <a:rPr lang="en-US" altLang="zh-CN" sz="36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:</a:t>
            </a:r>
            <a:r>
              <a:rPr lang="zh-CN" altLang="en-US" sz="3600" b="1" dirty="0">
                <a:solidFill>
                  <a:srgbClr val="0810B8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改革不彻底，保留了大量封建残余。影响俄国经济和社会的发展。</a:t>
            </a:r>
            <a:endParaRPr lang="zh-CN" altLang="en-US" sz="3600" b="1" dirty="0">
              <a:solidFill>
                <a:srgbClr val="0810B8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9" name="笑脸 8">
            <a:hlinkClick r:id="rId1" action="ppaction://hlinksldjump"/>
          </p:cNvPr>
          <p:cNvSpPr/>
          <p:nvPr/>
        </p:nvSpPr>
        <p:spPr>
          <a:xfrm>
            <a:off x="10238105" y="5806440"/>
            <a:ext cx="992505" cy="98298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50" grpId="0" bldLvl="0" animBg="1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3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7"/>
      </a:accent6>
      <a:hlink>
        <a:srgbClr val="CCCCFF"/>
      </a:hlink>
      <a:folHlink>
        <a:srgbClr val="B2B2B2"/>
      </a:folHlink>
    </a:clrScheme>
    <a:fontScheme name="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7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CDCDC"/>
        </a:accent4>
        <a:accent5>
          <a:srgbClr val="FFCAAA"/>
        </a:accent5>
        <a:accent6>
          <a:srgbClr val="00E5E5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2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27272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9"/>
        </a:accent5>
        <a:accent6>
          <a:srgbClr val="0000E5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BE5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9E5B7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2016</Words>
  <Application>WPS 演示</Application>
  <PresentationFormat>宽屏</PresentationFormat>
  <Paragraphs>233</Paragraphs>
  <Slides>17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5</vt:i4>
      </vt:variant>
      <vt:variant>
        <vt:lpstr>幻灯片标题</vt:lpstr>
      </vt:variant>
      <vt:variant>
        <vt:i4>17</vt:i4>
      </vt:variant>
    </vt:vector>
  </HeadingPairs>
  <TitlesOfParts>
    <vt:vector size="36" baseType="lpstr">
      <vt:lpstr>Arial</vt:lpstr>
      <vt:lpstr>宋体</vt:lpstr>
      <vt:lpstr>Wingdings</vt:lpstr>
      <vt:lpstr>Times New Roman</vt:lpstr>
      <vt:lpstr>黑体</vt:lpstr>
      <vt:lpstr>楷体_GB2312</vt:lpstr>
      <vt:lpstr>楷体</vt:lpstr>
      <vt:lpstr>Arial</vt:lpstr>
      <vt:lpstr>微软雅黑</vt:lpstr>
      <vt:lpstr>Arial Unicode MS</vt:lpstr>
      <vt:lpstr>Calibri Light</vt:lpstr>
      <vt:lpstr>Calibri</vt:lpstr>
      <vt:lpstr>新宋体</vt:lpstr>
      <vt:lpstr>华文中宋</vt:lpstr>
      <vt:lpstr>Office 主题</vt:lpstr>
      <vt:lpstr>默认设计模板</vt:lpstr>
      <vt:lpstr>1_默认设计模板</vt:lpstr>
      <vt:lpstr>2_默认设计模板</vt:lpstr>
      <vt:lpstr>3_默认设计模板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《1801—1860年农奴暴动次数表》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心想事成</cp:lastModifiedBy>
  <cp:revision>74</cp:revision>
  <dcterms:created xsi:type="dcterms:W3CDTF">2018-09-16T01:00:00Z</dcterms:created>
  <dcterms:modified xsi:type="dcterms:W3CDTF">2018-10-18T00:53:35Z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2052-10.1.0.7566</vt:lpwstr>
  </property>
</Properties>
</file>