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x-wav"/>
  <Default Extension="wdp" ContentType="image/vnd.ms-photo"/>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3" r:id="rId7"/>
    <p:sldId id="264" r:id="rId8"/>
    <p:sldId id="285" r:id="rId9"/>
    <p:sldId id="267" r:id="rId10"/>
    <p:sldId id="265" r:id="rId11"/>
    <p:sldId id="271" r:id="rId12"/>
    <p:sldId id="272" r:id="rId13"/>
    <p:sldId id="286" r:id="rId14"/>
    <p:sldId id="270" r:id="rId15"/>
    <p:sldId id="273" r:id="rId16"/>
    <p:sldId id="278" r:id="rId17"/>
    <p:sldId id="274" r:id="rId18"/>
    <p:sldId id="277" r:id="rId19"/>
    <p:sldId id="284" r:id="rId20"/>
    <p:sldId id="279" r:id="rId21"/>
    <p:sldId id="1454" r:id="rId22"/>
    <p:sldId id="1455" r:id="rId23"/>
    <p:sldId id="1456" r:id="rId24"/>
    <p:sldId id="1457" r:id="rId25"/>
    <p:sldId id="280" r:id="rId26"/>
    <p:sldId id="1459" r:id="rId2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1234" y="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0F0F0C2F-5906-425D-ADA8-2026D165BA3A}" type="doc">
      <dgm:prSet loTypeId="urn:microsoft.com/office/officeart/2005/8/layout/chevron2" loCatId="list" qsTypeId="urn:microsoft.com/office/officeart/2005/8/quickstyle/simple1#1" qsCatId="simple" csTypeId="urn:microsoft.com/office/officeart/2005/8/colors/accent1_2#1" csCatId="accent1" phldr="1"/>
      <dgm:spPr/>
      <dgm:t>
        <a:bodyPr/>
        <a:lstStyle/>
        <a:p>
          <a:endParaRPr lang="zh-CN" altLang="en-US"/>
        </a:p>
      </dgm:t>
    </dgm:pt>
    <dgm:pt modelId="{0FBE381C-9F57-4F6A-BF7B-F3BB1416D81C}">
      <dgm:prSet phldrT="[文本]" custT="1"/>
      <dgm:spPr>
        <a:solidFill>
          <a:srgbClr val="FF0000"/>
        </a:solidFill>
        <a:ln>
          <a:solidFill>
            <a:srgbClr val="FF0000"/>
          </a:solidFill>
        </a:ln>
      </dgm:spPr>
      <dgm:t>
        <a:bodyPr/>
        <a:lstStyle/>
        <a:p>
          <a:r>
            <a:rPr lang="zh-CN" altLang="en-US" sz="2400">
              <a:solidFill>
                <a:schemeClr val="tx1"/>
              </a:solidFill>
              <a:latin typeface="黑体" panose="02010609060101010101" pitchFamily="49" charset="-122"/>
              <a:ea typeface="黑体" panose="02010609060101010101" pitchFamily="49" charset="-122"/>
            </a:rPr>
            <a:t>明朝</a:t>
          </a:r>
          <a:endParaRPr lang="zh-CN" altLang="en-US" sz="2400" dirty="0">
            <a:solidFill>
              <a:schemeClr val="tx1"/>
            </a:solidFill>
            <a:latin typeface="黑体" panose="02010609060101010101" pitchFamily="49" charset="-122"/>
            <a:ea typeface="黑体" panose="02010609060101010101" pitchFamily="49" charset="-122"/>
          </a:endParaRPr>
        </a:p>
      </dgm:t>
    </dgm:pt>
    <dgm:pt modelId="{7051BD96-733C-4317-BA9E-10F44D099B04}" type="parTrans" cxnId="{8FA0CFD8-D886-4588-B779-8E871CEB925D}">
      <dgm:prSet/>
      <dgm:spPr/>
      <dgm:t>
        <a:bodyPr/>
        <a:lstStyle/>
        <a:p>
          <a:endParaRPr lang="zh-CN" altLang="en-US">
            <a:latin typeface="黑体" panose="02010609060101010101" pitchFamily="49" charset="-122"/>
            <a:ea typeface="黑体" panose="02010609060101010101" pitchFamily="49" charset="-122"/>
          </a:endParaRPr>
        </a:p>
      </dgm:t>
    </dgm:pt>
    <dgm:pt modelId="{8B3EDF0C-9992-4F41-8E66-9FF62EE64082}" type="sibTrans" cxnId="{8FA0CFD8-D886-4588-B779-8E871CEB925D}">
      <dgm:prSet/>
      <dgm:spPr/>
      <dgm:t>
        <a:bodyPr/>
        <a:lstStyle/>
        <a:p>
          <a:endParaRPr lang="zh-CN" altLang="en-US">
            <a:latin typeface="黑体" panose="02010609060101010101" pitchFamily="49" charset="-122"/>
            <a:ea typeface="黑体" panose="02010609060101010101" pitchFamily="49" charset="-122"/>
          </a:endParaRPr>
        </a:p>
      </dgm:t>
    </dgm:pt>
    <dgm:pt modelId="{3CA6E633-964A-44A2-8E7F-96F569641762}">
      <dgm:prSet phldrT="[文本]" custT="1"/>
      <dgm:spPr>
        <a:solidFill>
          <a:srgbClr val="FF0000"/>
        </a:solidFill>
      </dgm:spPr>
      <dgm:t>
        <a:bodyPr/>
        <a:lstStyle/>
        <a:p>
          <a:r>
            <a:rPr lang="en-US" altLang="zh-CN" sz="2400" dirty="0">
              <a:solidFill>
                <a:schemeClr val="tx1"/>
              </a:solidFill>
              <a:latin typeface="黑体" panose="02010609060101010101" pitchFamily="49" charset="-122"/>
              <a:ea typeface="黑体" panose="02010609060101010101" pitchFamily="49" charset="-122"/>
            </a:rPr>
            <a:t>1971</a:t>
          </a:r>
          <a:r>
            <a:rPr lang="zh-CN" altLang="en-US" sz="2400" dirty="0">
              <a:solidFill>
                <a:schemeClr val="tx1"/>
              </a:solidFill>
              <a:latin typeface="黑体" panose="02010609060101010101" pitchFamily="49" charset="-122"/>
              <a:ea typeface="黑体" panose="02010609060101010101" pitchFamily="49" charset="-122"/>
            </a:rPr>
            <a:t>年</a:t>
          </a:r>
        </a:p>
      </dgm:t>
    </dgm:pt>
    <dgm:pt modelId="{D0E5DAE0-54F5-446D-8220-66F74AF1A43D}" type="parTrans" cxnId="{2C92DE3D-6CE6-4CC6-AFED-8D4CE9DFAA3B}">
      <dgm:prSet/>
      <dgm:spPr/>
      <dgm:t>
        <a:bodyPr/>
        <a:lstStyle/>
        <a:p>
          <a:endParaRPr lang="zh-CN" altLang="en-US">
            <a:latin typeface="黑体" panose="02010609060101010101" pitchFamily="49" charset="-122"/>
            <a:ea typeface="黑体" panose="02010609060101010101" pitchFamily="49" charset="-122"/>
          </a:endParaRPr>
        </a:p>
      </dgm:t>
    </dgm:pt>
    <dgm:pt modelId="{CF27DD4E-AF6B-4226-9097-68CEC4AEB3D7}" type="sibTrans" cxnId="{2C92DE3D-6CE6-4CC6-AFED-8D4CE9DFAA3B}">
      <dgm:prSet/>
      <dgm:spPr/>
      <dgm:t>
        <a:bodyPr/>
        <a:lstStyle/>
        <a:p>
          <a:endParaRPr lang="zh-CN" altLang="en-US">
            <a:latin typeface="黑体" panose="02010609060101010101" pitchFamily="49" charset="-122"/>
            <a:ea typeface="黑体" panose="02010609060101010101" pitchFamily="49" charset="-122"/>
          </a:endParaRPr>
        </a:p>
      </dgm:t>
    </dgm:pt>
    <dgm:pt modelId="{365C2E8D-4672-485C-A1CB-8231CABC5141}">
      <dgm:prSet phldrT="[文本]" custT="1"/>
      <dgm:spPr>
        <a:solidFill>
          <a:srgbClr val="FF0000"/>
        </a:solidFill>
      </dgm:spPr>
      <dgm:t>
        <a:bodyPr/>
        <a:lstStyle/>
        <a:p>
          <a:r>
            <a:rPr lang="zh-CN" altLang="en-US" sz="2400">
              <a:solidFill>
                <a:schemeClr val="tx1"/>
              </a:solidFill>
              <a:latin typeface="黑体" panose="02010609060101010101" pitchFamily="49" charset="-122"/>
              <a:ea typeface="黑体" panose="02010609060101010101" pitchFamily="49" charset="-122"/>
            </a:rPr>
            <a:t>新时代</a:t>
          </a:r>
          <a:endParaRPr lang="zh-CN" altLang="en-US" sz="2400" dirty="0">
            <a:solidFill>
              <a:schemeClr val="tx1"/>
            </a:solidFill>
            <a:latin typeface="黑体" panose="02010609060101010101" pitchFamily="49" charset="-122"/>
            <a:ea typeface="黑体" panose="02010609060101010101" pitchFamily="49" charset="-122"/>
          </a:endParaRPr>
        </a:p>
      </dgm:t>
    </dgm:pt>
    <dgm:pt modelId="{AE27F286-AF09-4858-9718-743D6E06828F}" type="parTrans" cxnId="{4FE940E5-7D7B-4D79-A66F-F3BA7276EAA2}">
      <dgm:prSet/>
      <dgm:spPr/>
      <dgm:t>
        <a:bodyPr/>
        <a:lstStyle/>
        <a:p>
          <a:endParaRPr lang="zh-CN" altLang="en-US">
            <a:latin typeface="黑体" panose="02010609060101010101" pitchFamily="49" charset="-122"/>
            <a:ea typeface="黑体" panose="02010609060101010101" pitchFamily="49" charset="-122"/>
          </a:endParaRPr>
        </a:p>
      </dgm:t>
    </dgm:pt>
    <dgm:pt modelId="{F368CC93-7CED-4ACC-B257-CE10E7ABC8DC}" type="sibTrans" cxnId="{4FE940E5-7D7B-4D79-A66F-F3BA7276EAA2}">
      <dgm:prSet/>
      <dgm:spPr/>
      <dgm:t>
        <a:bodyPr/>
        <a:lstStyle/>
        <a:p>
          <a:endParaRPr lang="zh-CN" altLang="en-US">
            <a:latin typeface="黑体" panose="02010609060101010101" pitchFamily="49" charset="-122"/>
            <a:ea typeface="黑体" panose="02010609060101010101" pitchFamily="49" charset="-122"/>
          </a:endParaRPr>
        </a:p>
      </dgm:t>
    </dgm:pt>
    <dgm:pt modelId="{08C688FF-0305-4765-A1CC-1AC261200805}">
      <dgm:prSet phldrT="[文本]" custT="1"/>
      <dgm:spPr/>
      <dgm:t>
        <a:bodyPr/>
        <a:lstStyle/>
        <a:p>
          <a:r>
            <a:rPr lang="zh-CN" altLang="en-US" sz="2200" dirty="0">
              <a:latin typeface="黑体" panose="02010609060101010101" pitchFamily="49" charset="-122"/>
              <a:ea typeface="黑体" panose="02010609060101010101" pitchFamily="49" charset="-122"/>
            </a:rPr>
            <a:t>中国帮助多个非洲国家走出贫困，构建中非命运共同体。</a:t>
          </a:r>
        </a:p>
      </dgm:t>
    </dgm:pt>
    <dgm:pt modelId="{8659FA7F-0053-48F3-95BE-74C916F918ED}" type="parTrans" cxnId="{31BBBB02-84A2-441B-9FEF-E7641F44566B}">
      <dgm:prSet/>
      <dgm:spPr/>
      <dgm:t>
        <a:bodyPr/>
        <a:lstStyle/>
        <a:p>
          <a:endParaRPr lang="zh-CN" altLang="en-US">
            <a:latin typeface="黑体" panose="02010609060101010101" pitchFamily="49" charset="-122"/>
            <a:ea typeface="黑体" panose="02010609060101010101" pitchFamily="49" charset="-122"/>
          </a:endParaRPr>
        </a:p>
      </dgm:t>
    </dgm:pt>
    <dgm:pt modelId="{75905BA0-08EF-4723-85A4-811B289EB3B2}" type="sibTrans" cxnId="{31BBBB02-84A2-441B-9FEF-E7641F44566B}">
      <dgm:prSet/>
      <dgm:spPr/>
      <dgm:t>
        <a:bodyPr/>
        <a:lstStyle/>
        <a:p>
          <a:endParaRPr lang="zh-CN" altLang="en-US">
            <a:latin typeface="黑体" panose="02010609060101010101" pitchFamily="49" charset="-122"/>
            <a:ea typeface="黑体" panose="02010609060101010101" pitchFamily="49" charset="-122"/>
          </a:endParaRPr>
        </a:p>
      </dgm:t>
    </dgm:pt>
    <dgm:pt modelId="{807E5D42-A5AF-443B-8D9B-E20D3532B84B}">
      <dgm:prSet phldrT="[文本]" custT="1"/>
      <dgm:spPr/>
      <dgm:t>
        <a:bodyPr/>
        <a:lstStyle/>
        <a:p>
          <a:r>
            <a:rPr lang="zh-CN" altLang="en-US" sz="2200" dirty="0">
              <a:latin typeface="黑体" panose="02010609060101010101" pitchFamily="49" charset="-122"/>
              <a:ea typeface="黑体" panose="02010609060101010101" pitchFamily="49" charset="-122"/>
            </a:rPr>
            <a:t>中国重返联合国，非洲</a:t>
          </a:r>
          <a:r>
            <a:rPr lang="en-US" altLang="zh-CN" sz="2200" dirty="0">
              <a:latin typeface="黑体" panose="02010609060101010101" pitchFamily="49" charset="-122"/>
              <a:ea typeface="黑体" panose="02010609060101010101" pitchFamily="49" charset="-122"/>
            </a:rPr>
            <a:t>“</a:t>
          </a:r>
          <a:r>
            <a:rPr lang="zh-CN" altLang="en-US" sz="2200" dirty="0">
              <a:latin typeface="黑体" panose="02010609060101010101" pitchFamily="49" charset="-122"/>
              <a:ea typeface="黑体" panose="02010609060101010101" pitchFamily="49" charset="-122"/>
            </a:rPr>
            <a:t>黑人兄弟</a:t>
          </a:r>
          <a:r>
            <a:rPr lang="en-US" altLang="zh-CN" sz="2200" dirty="0">
              <a:latin typeface="黑体" panose="02010609060101010101" pitchFamily="49" charset="-122"/>
              <a:ea typeface="黑体" panose="02010609060101010101" pitchFamily="49" charset="-122"/>
            </a:rPr>
            <a:t>”</a:t>
          </a:r>
          <a:r>
            <a:rPr lang="zh-CN" altLang="en-US" sz="2200" dirty="0">
              <a:latin typeface="黑体" panose="02010609060101010101" pitchFamily="49" charset="-122"/>
              <a:ea typeface="黑体" panose="02010609060101010101" pitchFamily="49" charset="-122"/>
            </a:rPr>
            <a:t>发挥了重要作用。</a:t>
          </a:r>
        </a:p>
      </dgm:t>
    </dgm:pt>
    <dgm:pt modelId="{DAD16887-6503-4FAF-A719-A7C6EE1C1E43}" type="sibTrans" cxnId="{873BA41E-8971-40E7-87DB-E8DD2E6913E0}">
      <dgm:prSet/>
      <dgm:spPr/>
      <dgm:t>
        <a:bodyPr/>
        <a:lstStyle/>
        <a:p>
          <a:endParaRPr lang="zh-CN" altLang="en-US">
            <a:latin typeface="黑体" panose="02010609060101010101" pitchFamily="49" charset="-122"/>
            <a:ea typeface="黑体" panose="02010609060101010101" pitchFamily="49" charset="-122"/>
          </a:endParaRPr>
        </a:p>
      </dgm:t>
    </dgm:pt>
    <dgm:pt modelId="{684DC426-8EFF-44E5-8C1E-B532DFAD6AC9}" type="parTrans" cxnId="{873BA41E-8971-40E7-87DB-E8DD2E6913E0}">
      <dgm:prSet/>
      <dgm:spPr/>
      <dgm:t>
        <a:bodyPr/>
        <a:lstStyle/>
        <a:p>
          <a:endParaRPr lang="zh-CN" altLang="en-US">
            <a:latin typeface="黑体" panose="02010609060101010101" pitchFamily="49" charset="-122"/>
            <a:ea typeface="黑体" panose="02010609060101010101" pitchFamily="49" charset="-122"/>
          </a:endParaRPr>
        </a:p>
      </dgm:t>
    </dgm:pt>
    <dgm:pt modelId="{42916224-56DD-4628-AD22-FB9348741D3B}">
      <dgm:prSet phldrT="[文本]" custT="1"/>
      <dgm:spPr/>
      <dgm:t>
        <a:bodyPr/>
        <a:lstStyle/>
        <a:p>
          <a:r>
            <a:rPr lang="zh-CN" altLang="en-US" sz="2200" dirty="0">
              <a:latin typeface="黑体" panose="02010609060101010101" pitchFamily="49" charset="-122"/>
              <a:ea typeface="黑体" panose="02010609060101010101" pitchFamily="49" charset="-122"/>
            </a:rPr>
            <a:t>郑和曾到非洲东海岸和红海海口，促进了中非经济、文化交流。</a:t>
          </a:r>
        </a:p>
      </dgm:t>
    </dgm:pt>
    <dgm:pt modelId="{64B0502E-4F46-4DB4-84AD-B870F6343C71}" type="sibTrans" cxnId="{A3C9875D-1A3A-4179-8CC5-C4856BFEB10A}">
      <dgm:prSet/>
      <dgm:spPr/>
      <dgm:t>
        <a:bodyPr/>
        <a:lstStyle/>
        <a:p>
          <a:endParaRPr lang="zh-CN" altLang="en-US">
            <a:latin typeface="黑体" panose="02010609060101010101" pitchFamily="49" charset="-122"/>
            <a:ea typeface="黑体" panose="02010609060101010101" pitchFamily="49" charset="-122"/>
          </a:endParaRPr>
        </a:p>
      </dgm:t>
    </dgm:pt>
    <dgm:pt modelId="{761D5001-DF21-4E86-99BF-174DF825980B}" type="parTrans" cxnId="{A3C9875D-1A3A-4179-8CC5-C4856BFEB10A}">
      <dgm:prSet/>
      <dgm:spPr/>
      <dgm:t>
        <a:bodyPr/>
        <a:lstStyle/>
        <a:p>
          <a:endParaRPr lang="zh-CN" altLang="en-US">
            <a:latin typeface="黑体" panose="02010609060101010101" pitchFamily="49" charset="-122"/>
            <a:ea typeface="黑体" panose="02010609060101010101" pitchFamily="49" charset="-122"/>
          </a:endParaRPr>
        </a:p>
      </dgm:t>
    </dgm:pt>
    <dgm:pt modelId="{2D9C332E-90BF-4E84-A97C-71B3E3BCAB96}" type="pres">
      <dgm:prSet presAssocID="{0F0F0C2F-5906-425D-ADA8-2026D165BA3A}" presName="linearFlow" presStyleCnt="0">
        <dgm:presLayoutVars>
          <dgm:dir/>
          <dgm:animLvl val="lvl"/>
          <dgm:resizeHandles val="exact"/>
        </dgm:presLayoutVars>
      </dgm:prSet>
      <dgm:spPr/>
      <dgm:t>
        <a:bodyPr/>
        <a:lstStyle/>
        <a:p>
          <a:endParaRPr lang="zh-CN" altLang="en-US"/>
        </a:p>
      </dgm:t>
    </dgm:pt>
    <dgm:pt modelId="{5642E98C-2A6D-4B0E-ADEC-764D69A0A9AF}" type="pres">
      <dgm:prSet presAssocID="{0FBE381C-9F57-4F6A-BF7B-F3BB1416D81C}" presName="composite" presStyleCnt="0"/>
      <dgm:spPr/>
    </dgm:pt>
    <dgm:pt modelId="{ABAA14B9-20F6-408C-A119-145375B04653}" type="pres">
      <dgm:prSet presAssocID="{0FBE381C-9F57-4F6A-BF7B-F3BB1416D81C}" presName="parentText" presStyleLbl="alignNode1" presStyleIdx="0" presStyleCnt="3" custLinFactY="-100000" custLinFactNeighborX="0" custLinFactNeighborY="-139874">
        <dgm:presLayoutVars>
          <dgm:chMax val="1"/>
          <dgm:bulletEnabled val="1"/>
        </dgm:presLayoutVars>
      </dgm:prSet>
      <dgm:spPr/>
      <dgm:t>
        <a:bodyPr/>
        <a:lstStyle/>
        <a:p>
          <a:endParaRPr lang="zh-CN" altLang="en-US"/>
        </a:p>
      </dgm:t>
    </dgm:pt>
    <dgm:pt modelId="{CBCE3DEC-D161-476D-8B65-E6DB24434221}" type="pres">
      <dgm:prSet presAssocID="{0FBE381C-9F57-4F6A-BF7B-F3BB1416D81C}" presName="descendantText" presStyleLbl="alignAcc1" presStyleIdx="0" presStyleCnt="3">
        <dgm:presLayoutVars>
          <dgm:bulletEnabled val="1"/>
        </dgm:presLayoutVars>
      </dgm:prSet>
      <dgm:spPr/>
      <dgm:t>
        <a:bodyPr/>
        <a:lstStyle/>
        <a:p>
          <a:endParaRPr lang="zh-CN" altLang="en-US"/>
        </a:p>
      </dgm:t>
    </dgm:pt>
    <dgm:pt modelId="{2140113A-A33C-48DC-8BEA-DF4200A00000}" type="pres">
      <dgm:prSet presAssocID="{8B3EDF0C-9992-4F41-8E66-9FF62EE64082}" presName="sp" presStyleCnt="0"/>
      <dgm:spPr/>
    </dgm:pt>
    <dgm:pt modelId="{72ACFAB9-8393-46B0-936A-EE7A1697264A}" type="pres">
      <dgm:prSet presAssocID="{3CA6E633-964A-44A2-8E7F-96F569641762}" presName="composite" presStyleCnt="0"/>
      <dgm:spPr/>
    </dgm:pt>
    <dgm:pt modelId="{F44F242F-65F5-4621-B7F8-50057CFA4B47}" type="pres">
      <dgm:prSet presAssocID="{3CA6E633-964A-44A2-8E7F-96F569641762}" presName="parentText" presStyleLbl="alignNode1" presStyleIdx="1" presStyleCnt="3">
        <dgm:presLayoutVars>
          <dgm:chMax val="1"/>
          <dgm:bulletEnabled val="1"/>
        </dgm:presLayoutVars>
      </dgm:prSet>
      <dgm:spPr/>
      <dgm:t>
        <a:bodyPr/>
        <a:lstStyle/>
        <a:p>
          <a:endParaRPr lang="zh-CN" altLang="en-US"/>
        </a:p>
      </dgm:t>
    </dgm:pt>
    <dgm:pt modelId="{634E54EC-BB9E-4E3B-A547-BA6D326E4909}" type="pres">
      <dgm:prSet presAssocID="{3CA6E633-964A-44A2-8E7F-96F569641762}" presName="descendantText" presStyleLbl="alignAcc1" presStyleIdx="1" presStyleCnt="3" custLinFactNeighborX="555" custLinFactNeighborY="-3343">
        <dgm:presLayoutVars>
          <dgm:bulletEnabled val="1"/>
        </dgm:presLayoutVars>
      </dgm:prSet>
      <dgm:spPr/>
      <dgm:t>
        <a:bodyPr/>
        <a:lstStyle/>
        <a:p>
          <a:endParaRPr lang="zh-CN" altLang="en-US"/>
        </a:p>
      </dgm:t>
    </dgm:pt>
    <dgm:pt modelId="{F622E475-4120-46D5-B5E6-D8783526C585}" type="pres">
      <dgm:prSet presAssocID="{CF27DD4E-AF6B-4226-9097-68CEC4AEB3D7}" presName="sp" presStyleCnt="0"/>
      <dgm:spPr/>
    </dgm:pt>
    <dgm:pt modelId="{1493B352-0CA9-4436-8E3A-98F76B9EF0CE}" type="pres">
      <dgm:prSet presAssocID="{365C2E8D-4672-485C-A1CB-8231CABC5141}" presName="composite" presStyleCnt="0"/>
      <dgm:spPr/>
    </dgm:pt>
    <dgm:pt modelId="{645EAE8C-EC00-45FB-91A0-4B0F2CED292C}" type="pres">
      <dgm:prSet presAssocID="{365C2E8D-4672-485C-A1CB-8231CABC5141}" presName="parentText" presStyleLbl="alignNode1" presStyleIdx="2" presStyleCnt="3">
        <dgm:presLayoutVars>
          <dgm:chMax val="1"/>
          <dgm:bulletEnabled val="1"/>
        </dgm:presLayoutVars>
      </dgm:prSet>
      <dgm:spPr/>
      <dgm:t>
        <a:bodyPr/>
        <a:lstStyle/>
        <a:p>
          <a:endParaRPr lang="zh-CN" altLang="en-US"/>
        </a:p>
      </dgm:t>
    </dgm:pt>
    <dgm:pt modelId="{742125CB-BD58-4C5D-AAC6-F4D9E43EC15F}" type="pres">
      <dgm:prSet presAssocID="{365C2E8D-4672-485C-A1CB-8231CABC5141}" presName="descendantText" presStyleLbl="alignAcc1" presStyleIdx="2" presStyleCnt="3">
        <dgm:presLayoutVars>
          <dgm:bulletEnabled val="1"/>
        </dgm:presLayoutVars>
      </dgm:prSet>
      <dgm:spPr/>
      <dgm:t>
        <a:bodyPr/>
        <a:lstStyle/>
        <a:p>
          <a:endParaRPr lang="zh-CN" altLang="en-US"/>
        </a:p>
      </dgm:t>
    </dgm:pt>
  </dgm:ptLst>
  <dgm:cxnLst>
    <dgm:cxn modelId="{A3C9875D-1A3A-4179-8CC5-C4856BFEB10A}" srcId="{0FBE381C-9F57-4F6A-BF7B-F3BB1416D81C}" destId="{42916224-56DD-4628-AD22-FB9348741D3B}" srcOrd="0" destOrd="0" parTransId="{761D5001-DF21-4E86-99BF-174DF825980B}" sibTransId="{64B0502E-4F46-4DB4-84AD-B870F6343C71}"/>
    <dgm:cxn modelId="{873BA41E-8971-40E7-87DB-E8DD2E6913E0}" srcId="{3CA6E633-964A-44A2-8E7F-96F569641762}" destId="{807E5D42-A5AF-443B-8D9B-E20D3532B84B}" srcOrd="0" destOrd="0" parTransId="{684DC426-8EFF-44E5-8C1E-B532DFAD6AC9}" sibTransId="{DAD16887-6503-4FAF-A719-A7C6EE1C1E43}"/>
    <dgm:cxn modelId="{3DCA4DEB-54EA-4E60-83BC-02A0680B855C}" type="presOf" srcId="{807E5D42-A5AF-443B-8D9B-E20D3532B84B}" destId="{634E54EC-BB9E-4E3B-A547-BA6D326E4909}" srcOrd="0" destOrd="0" presId="urn:microsoft.com/office/officeart/2005/8/layout/chevron2"/>
    <dgm:cxn modelId="{31BBBB02-84A2-441B-9FEF-E7641F44566B}" srcId="{365C2E8D-4672-485C-A1CB-8231CABC5141}" destId="{08C688FF-0305-4765-A1CC-1AC261200805}" srcOrd="0" destOrd="0" parTransId="{8659FA7F-0053-48F3-95BE-74C916F918ED}" sibTransId="{75905BA0-08EF-4723-85A4-811B289EB3B2}"/>
    <dgm:cxn modelId="{2C92DE3D-6CE6-4CC6-AFED-8D4CE9DFAA3B}" srcId="{0F0F0C2F-5906-425D-ADA8-2026D165BA3A}" destId="{3CA6E633-964A-44A2-8E7F-96F569641762}" srcOrd="1" destOrd="0" parTransId="{D0E5DAE0-54F5-446D-8220-66F74AF1A43D}" sibTransId="{CF27DD4E-AF6B-4226-9097-68CEC4AEB3D7}"/>
    <dgm:cxn modelId="{0E4DE011-923B-4BFC-8615-E0A2833801CE}" type="presOf" srcId="{0FBE381C-9F57-4F6A-BF7B-F3BB1416D81C}" destId="{ABAA14B9-20F6-408C-A119-145375B04653}" srcOrd="0" destOrd="0" presId="urn:microsoft.com/office/officeart/2005/8/layout/chevron2"/>
    <dgm:cxn modelId="{4CABF220-B1B7-4096-9830-7EAB6A6D4C72}" type="presOf" srcId="{365C2E8D-4672-485C-A1CB-8231CABC5141}" destId="{645EAE8C-EC00-45FB-91A0-4B0F2CED292C}" srcOrd="0" destOrd="0" presId="urn:microsoft.com/office/officeart/2005/8/layout/chevron2"/>
    <dgm:cxn modelId="{8FA0CFD8-D886-4588-B779-8E871CEB925D}" srcId="{0F0F0C2F-5906-425D-ADA8-2026D165BA3A}" destId="{0FBE381C-9F57-4F6A-BF7B-F3BB1416D81C}" srcOrd="0" destOrd="0" parTransId="{7051BD96-733C-4317-BA9E-10F44D099B04}" sibTransId="{8B3EDF0C-9992-4F41-8E66-9FF62EE64082}"/>
    <dgm:cxn modelId="{3BD62790-9C96-4C60-A16D-F1C9EBE457DE}" type="presOf" srcId="{3CA6E633-964A-44A2-8E7F-96F569641762}" destId="{F44F242F-65F5-4621-B7F8-50057CFA4B47}" srcOrd="0" destOrd="0" presId="urn:microsoft.com/office/officeart/2005/8/layout/chevron2"/>
    <dgm:cxn modelId="{19107393-0B0C-453A-A892-3196970CFBFC}" type="presOf" srcId="{0F0F0C2F-5906-425D-ADA8-2026D165BA3A}" destId="{2D9C332E-90BF-4E84-A97C-71B3E3BCAB96}" srcOrd="0" destOrd="0" presId="urn:microsoft.com/office/officeart/2005/8/layout/chevron2"/>
    <dgm:cxn modelId="{7D7963D7-AB7C-44A6-A200-D608714AC69A}" type="presOf" srcId="{42916224-56DD-4628-AD22-FB9348741D3B}" destId="{CBCE3DEC-D161-476D-8B65-E6DB24434221}" srcOrd="0" destOrd="0" presId="urn:microsoft.com/office/officeart/2005/8/layout/chevron2"/>
    <dgm:cxn modelId="{64D27CB9-7CE0-4816-A8EA-F583131497ED}" type="presOf" srcId="{08C688FF-0305-4765-A1CC-1AC261200805}" destId="{742125CB-BD58-4C5D-AAC6-F4D9E43EC15F}" srcOrd="0" destOrd="0" presId="urn:microsoft.com/office/officeart/2005/8/layout/chevron2"/>
    <dgm:cxn modelId="{4FE940E5-7D7B-4D79-A66F-F3BA7276EAA2}" srcId="{0F0F0C2F-5906-425D-ADA8-2026D165BA3A}" destId="{365C2E8D-4672-485C-A1CB-8231CABC5141}" srcOrd="2" destOrd="0" parTransId="{AE27F286-AF09-4858-9718-743D6E06828F}" sibTransId="{F368CC93-7CED-4ACC-B257-CE10E7ABC8DC}"/>
    <dgm:cxn modelId="{A241243A-D36C-4875-9C4F-7D4D11276C39}" type="presParOf" srcId="{2D9C332E-90BF-4E84-A97C-71B3E3BCAB96}" destId="{5642E98C-2A6D-4B0E-ADEC-764D69A0A9AF}" srcOrd="0" destOrd="0" presId="urn:microsoft.com/office/officeart/2005/8/layout/chevron2"/>
    <dgm:cxn modelId="{32ED1E8D-7C79-4FA4-9F68-167C179B3CD0}" type="presParOf" srcId="{5642E98C-2A6D-4B0E-ADEC-764D69A0A9AF}" destId="{ABAA14B9-20F6-408C-A119-145375B04653}" srcOrd="0" destOrd="0" presId="urn:microsoft.com/office/officeart/2005/8/layout/chevron2"/>
    <dgm:cxn modelId="{A438CAF6-32D9-4E4A-AF83-A475234C26BA}" type="presParOf" srcId="{5642E98C-2A6D-4B0E-ADEC-764D69A0A9AF}" destId="{CBCE3DEC-D161-476D-8B65-E6DB24434221}" srcOrd="1" destOrd="0" presId="urn:microsoft.com/office/officeart/2005/8/layout/chevron2"/>
    <dgm:cxn modelId="{99504985-0C12-4184-9525-4FB0B7DC6769}" type="presParOf" srcId="{2D9C332E-90BF-4E84-A97C-71B3E3BCAB96}" destId="{2140113A-A33C-48DC-8BEA-DF4200A00000}" srcOrd="1" destOrd="0" presId="urn:microsoft.com/office/officeart/2005/8/layout/chevron2"/>
    <dgm:cxn modelId="{673BC023-DCC3-45B3-B33E-C89BD52E5212}" type="presParOf" srcId="{2D9C332E-90BF-4E84-A97C-71B3E3BCAB96}" destId="{72ACFAB9-8393-46B0-936A-EE7A1697264A}" srcOrd="2" destOrd="0" presId="urn:microsoft.com/office/officeart/2005/8/layout/chevron2"/>
    <dgm:cxn modelId="{456C144F-7E07-4F7B-AC9C-FEB9DA83D2DC}" type="presParOf" srcId="{72ACFAB9-8393-46B0-936A-EE7A1697264A}" destId="{F44F242F-65F5-4621-B7F8-50057CFA4B47}" srcOrd="0" destOrd="0" presId="urn:microsoft.com/office/officeart/2005/8/layout/chevron2"/>
    <dgm:cxn modelId="{9E9EBFFD-7B8A-4E8D-B3A1-4EACFD5B8C7F}" type="presParOf" srcId="{72ACFAB9-8393-46B0-936A-EE7A1697264A}" destId="{634E54EC-BB9E-4E3B-A547-BA6D326E4909}" srcOrd="1" destOrd="0" presId="urn:microsoft.com/office/officeart/2005/8/layout/chevron2"/>
    <dgm:cxn modelId="{F9E3495B-A32D-4B79-BDA2-4FDC9BB3D96F}" type="presParOf" srcId="{2D9C332E-90BF-4E84-A97C-71B3E3BCAB96}" destId="{F622E475-4120-46D5-B5E6-D8783526C585}" srcOrd="3" destOrd="0" presId="urn:microsoft.com/office/officeart/2005/8/layout/chevron2"/>
    <dgm:cxn modelId="{39274F75-BAC2-492D-BB4A-A5BDCAEC320C}" type="presParOf" srcId="{2D9C332E-90BF-4E84-A97C-71B3E3BCAB96}" destId="{1493B352-0CA9-4436-8E3A-98F76B9EF0CE}" srcOrd="4" destOrd="0" presId="urn:microsoft.com/office/officeart/2005/8/layout/chevron2"/>
    <dgm:cxn modelId="{01CC534E-3EF8-4A57-B4FC-9AAF8F63BEEA}" type="presParOf" srcId="{1493B352-0CA9-4436-8E3A-98F76B9EF0CE}" destId="{645EAE8C-EC00-45FB-91A0-4B0F2CED292C}" srcOrd="0" destOrd="0" presId="urn:microsoft.com/office/officeart/2005/8/layout/chevron2"/>
    <dgm:cxn modelId="{3096D718-7B76-41DE-B8E5-D55DC7BC7492}" type="presParOf" srcId="{1493B352-0CA9-4436-8E3A-98F76B9EF0CE}" destId="{742125CB-BD58-4C5D-AAC6-F4D9E43EC15F}"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0F0C2F-5906-425D-ADA8-2026D165BA3A}" type="doc">
      <dgm:prSet loTypeId="urn:microsoft.com/office/officeart/2005/8/layout/chevron2" loCatId="list" qsTypeId="urn:microsoft.com/office/officeart/2005/8/quickstyle/simple1#2" qsCatId="simple" csTypeId="urn:microsoft.com/office/officeart/2005/8/colors/accent1_2#2" csCatId="accent1" phldr="1"/>
      <dgm:spPr/>
      <dgm:t>
        <a:bodyPr/>
        <a:lstStyle/>
        <a:p>
          <a:endParaRPr lang="zh-CN" altLang="en-US"/>
        </a:p>
      </dgm:t>
    </dgm:pt>
    <dgm:pt modelId="{0FBE381C-9F57-4F6A-BF7B-F3BB1416D81C}">
      <dgm:prSet phldrT="[文本]" custT="1"/>
      <dgm:spPr>
        <a:solidFill>
          <a:srgbClr val="FF0000"/>
        </a:solidFill>
        <a:ln>
          <a:solidFill>
            <a:srgbClr val="FF0000"/>
          </a:solidFill>
        </a:ln>
      </dgm:spPr>
      <dgm:t>
        <a:bodyPr/>
        <a:lstStyle/>
        <a:p>
          <a:r>
            <a:rPr lang="zh-CN" altLang="en-US" sz="2400" dirty="0">
              <a:solidFill>
                <a:schemeClr val="tx1"/>
              </a:solidFill>
              <a:latin typeface="黑体" panose="02010609060101010101" pitchFamily="49" charset="-122"/>
              <a:ea typeface="黑体" panose="02010609060101010101" pitchFamily="49" charset="-122"/>
            </a:rPr>
            <a:t>汉朝</a:t>
          </a:r>
        </a:p>
      </dgm:t>
    </dgm:pt>
    <dgm:pt modelId="{7051BD96-733C-4317-BA9E-10F44D099B04}" type="parTrans" cxnId="{8FA0CFD8-D886-4588-B779-8E871CEB925D}">
      <dgm:prSet/>
      <dgm:spPr/>
      <dgm:t>
        <a:bodyPr/>
        <a:lstStyle/>
        <a:p>
          <a:endParaRPr lang="zh-CN" altLang="en-US">
            <a:latin typeface="黑体" panose="02010609060101010101" pitchFamily="49" charset="-122"/>
            <a:ea typeface="黑体" panose="02010609060101010101" pitchFamily="49" charset="-122"/>
          </a:endParaRPr>
        </a:p>
      </dgm:t>
    </dgm:pt>
    <dgm:pt modelId="{8B3EDF0C-9992-4F41-8E66-9FF62EE64082}" type="sibTrans" cxnId="{8FA0CFD8-D886-4588-B779-8E871CEB925D}">
      <dgm:prSet/>
      <dgm:spPr/>
      <dgm:t>
        <a:bodyPr/>
        <a:lstStyle/>
        <a:p>
          <a:endParaRPr lang="zh-CN" altLang="en-US">
            <a:latin typeface="黑体" panose="02010609060101010101" pitchFamily="49" charset="-122"/>
            <a:ea typeface="黑体" panose="02010609060101010101" pitchFamily="49" charset="-122"/>
          </a:endParaRPr>
        </a:p>
      </dgm:t>
    </dgm:pt>
    <dgm:pt modelId="{42916224-56DD-4628-AD22-FB9348741D3B}">
      <dgm:prSet phldrT="[文本]" custT="1"/>
      <dgm:spPr/>
      <dgm:t>
        <a:bodyPr/>
        <a:lstStyle/>
        <a:p>
          <a:r>
            <a:rPr lang="zh-CN" altLang="en-US" sz="2200" dirty="0">
              <a:latin typeface="黑体" panose="02010609060101010101" pitchFamily="49" charset="-122"/>
              <a:ea typeface="黑体" panose="02010609060101010101" pitchFamily="49" charset="-122"/>
            </a:rPr>
            <a:t>汉武帝曾遣使前往黎靬（亚历山大城）。</a:t>
          </a:r>
        </a:p>
      </dgm:t>
    </dgm:pt>
    <dgm:pt modelId="{761D5001-DF21-4E86-99BF-174DF825980B}" type="parTrans" cxnId="{A3C9875D-1A3A-4179-8CC5-C4856BFEB10A}">
      <dgm:prSet/>
      <dgm:spPr/>
      <dgm:t>
        <a:bodyPr/>
        <a:lstStyle/>
        <a:p>
          <a:endParaRPr lang="zh-CN" altLang="en-US">
            <a:latin typeface="黑体" panose="02010609060101010101" pitchFamily="49" charset="-122"/>
            <a:ea typeface="黑体" panose="02010609060101010101" pitchFamily="49" charset="-122"/>
          </a:endParaRPr>
        </a:p>
      </dgm:t>
    </dgm:pt>
    <dgm:pt modelId="{64B0502E-4F46-4DB4-84AD-B870F6343C71}" type="sibTrans" cxnId="{A3C9875D-1A3A-4179-8CC5-C4856BFEB10A}">
      <dgm:prSet/>
      <dgm:spPr/>
      <dgm:t>
        <a:bodyPr/>
        <a:lstStyle/>
        <a:p>
          <a:endParaRPr lang="zh-CN" altLang="en-US">
            <a:latin typeface="黑体" panose="02010609060101010101" pitchFamily="49" charset="-122"/>
            <a:ea typeface="黑体" panose="02010609060101010101" pitchFamily="49" charset="-122"/>
          </a:endParaRPr>
        </a:p>
      </dgm:t>
    </dgm:pt>
    <dgm:pt modelId="{3CA6E633-964A-44A2-8E7F-96F569641762}">
      <dgm:prSet phldrT="[文本]" custT="1"/>
      <dgm:spPr>
        <a:solidFill>
          <a:srgbClr val="FF0000"/>
        </a:solidFill>
      </dgm:spPr>
      <dgm:t>
        <a:bodyPr/>
        <a:lstStyle/>
        <a:p>
          <a:r>
            <a:rPr lang="zh-CN" altLang="en-US" sz="2400">
              <a:solidFill>
                <a:schemeClr val="tx1"/>
              </a:solidFill>
              <a:latin typeface="黑体" panose="02010609060101010101" pitchFamily="49" charset="-122"/>
              <a:ea typeface="黑体" panose="02010609060101010101" pitchFamily="49" charset="-122"/>
            </a:rPr>
            <a:t>唐朝</a:t>
          </a:r>
          <a:endParaRPr lang="zh-CN" altLang="en-US" sz="2400" dirty="0">
            <a:solidFill>
              <a:schemeClr val="tx1"/>
            </a:solidFill>
            <a:latin typeface="黑体" panose="02010609060101010101" pitchFamily="49" charset="-122"/>
            <a:ea typeface="黑体" panose="02010609060101010101" pitchFamily="49" charset="-122"/>
          </a:endParaRPr>
        </a:p>
      </dgm:t>
    </dgm:pt>
    <dgm:pt modelId="{D0E5DAE0-54F5-446D-8220-66F74AF1A43D}" type="parTrans" cxnId="{2C92DE3D-6CE6-4CC6-AFED-8D4CE9DFAA3B}">
      <dgm:prSet/>
      <dgm:spPr/>
      <dgm:t>
        <a:bodyPr/>
        <a:lstStyle/>
        <a:p>
          <a:endParaRPr lang="zh-CN" altLang="en-US">
            <a:latin typeface="黑体" panose="02010609060101010101" pitchFamily="49" charset="-122"/>
            <a:ea typeface="黑体" panose="02010609060101010101" pitchFamily="49" charset="-122"/>
          </a:endParaRPr>
        </a:p>
      </dgm:t>
    </dgm:pt>
    <dgm:pt modelId="{CF27DD4E-AF6B-4226-9097-68CEC4AEB3D7}" type="sibTrans" cxnId="{2C92DE3D-6CE6-4CC6-AFED-8D4CE9DFAA3B}">
      <dgm:prSet/>
      <dgm:spPr/>
      <dgm:t>
        <a:bodyPr/>
        <a:lstStyle/>
        <a:p>
          <a:endParaRPr lang="zh-CN" altLang="en-US">
            <a:latin typeface="黑体" panose="02010609060101010101" pitchFamily="49" charset="-122"/>
            <a:ea typeface="黑体" panose="02010609060101010101" pitchFamily="49" charset="-122"/>
          </a:endParaRPr>
        </a:p>
      </dgm:t>
    </dgm:pt>
    <dgm:pt modelId="{807E5D42-A5AF-443B-8D9B-E20D3532B84B}">
      <dgm:prSet phldrT="[文本]" custT="1"/>
      <dgm:spPr/>
      <dgm:t>
        <a:bodyPr/>
        <a:lstStyle/>
        <a:p>
          <a:r>
            <a:rPr lang="zh-CN" altLang="en-US" sz="2200" dirty="0">
              <a:latin typeface="黑体" panose="02010609060101010101" pitchFamily="49" charset="-122"/>
              <a:ea typeface="黑体" panose="02010609060101010101" pitchFamily="49" charset="-122"/>
            </a:rPr>
            <a:t>杜环（第一个到非洲并且留下记载的中国人），把自己的经历写成</a:t>
          </a:r>
          <a:r>
            <a:rPr lang="en-US" altLang="zh-CN" sz="2200" dirty="0">
              <a:latin typeface="黑体" panose="02010609060101010101" pitchFamily="49" charset="-122"/>
              <a:ea typeface="黑体" panose="02010609060101010101" pitchFamily="49" charset="-122"/>
            </a:rPr>
            <a:t>《</a:t>
          </a:r>
          <a:r>
            <a:rPr lang="zh-CN" altLang="en-US" sz="2200" dirty="0">
              <a:latin typeface="黑体" panose="02010609060101010101" pitchFamily="49" charset="-122"/>
              <a:ea typeface="黑体" panose="02010609060101010101" pitchFamily="49" charset="-122"/>
            </a:rPr>
            <a:t>经行记</a:t>
          </a:r>
          <a:r>
            <a:rPr lang="en-US" altLang="zh-CN" sz="2200" dirty="0">
              <a:latin typeface="黑体" panose="02010609060101010101" pitchFamily="49" charset="-122"/>
              <a:ea typeface="黑体" panose="02010609060101010101" pitchFamily="49" charset="-122"/>
            </a:rPr>
            <a:t>》</a:t>
          </a:r>
          <a:r>
            <a:rPr lang="zh-CN" altLang="en-US" sz="2200" dirty="0">
              <a:latin typeface="黑体" panose="02010609060101010101" pitchFamily="49" charset="-122"/>
              <a:ea typeface="黑体" panose="02010609060101010101" pitchFamily="49" charset="-122"/>
            </a:rPr>
            <a:t>。</a:t>
          </a:r>
        </a:p>
      </dgm:t>
    </dgm:pt>
    <dgm:pt modelId="{684DC426-8EFF-44E5-8C1E-B532DFAD6AC9}" type="parTrans" cxnId="{873BA41E-8971-40E7-87DB-E8DD2E6913E0}">
      <dgm:prSet/>
      <dgm:spPr/>
      <dgm:t>
        <a:bodyPr/>
        <a:lstStyle/>
        <a:p>
          <a:endParaRPr lang="zh-CN" altLang="en-US">
            <a:latin typeface="黑体" panose="02010609060101010101" pitchFamily="49" charset="-122"/>
            <a:ea typeface="黑体" panose="02010609060101010101" pitchFamily="49" charset="-122"/>
          </a:endParaRPr>
        </a:p>
      </dgm:t>
    </dgm:pt>
    <dgm:pt modelId="{DAD16887-6503-4FAF-A719-A7C6EE1C1E43}" type="sibTrans" cxnId="{873BA41E-8971-40E7-87DB-E8DD2E6913E0}">
      <dgm:prSet/>
      <dgm:spPr/>
      <dgm:t>
        <a:bodyPr/>
        <a:lstStyle/>
        <a:p>
          <a:endParaRPr lang="zh-CN" altLang="en-US">
            <a:latin typeface="黑体" panose="02010609060101010101" pitchFamily="49" charset="-122"/>
            <a:ea typeface="黑体" panose="02010609060101010101" pitchFamily="49" charset="-122"/>
          </a:endParaRPr>
        </a:p>
      </dgm:t>
    </dgm:pt>
    <dgm:pt modelId="{365C2E8D-4672-485C-A1CB-8231CABC5141}">
      <dgm:prSet phldrT="[文本]" custT="1"/>
      <dgm:spPr>
        <a:solidFill>
          <a:srgbClr val="FF0000"/>
        </a:solidFill>
      </dgm:spPr>
      <dgm:t>
        <a:bodyPr/>
        <a:lstStyle/>
        <a:p>
          <a:r>
            <a:rPr lang="zh-CN" altLang="en-US" sz="2400">
              <a:solidFill>
                <a:schemeClr val="tx1"/>
              </a:solidFill>
              <a:latin typeface="黑体" panose="02010609060101010101" pitchFamily="49" charset="-122"/>
              <a:ea typeface="黑体" panose="02010609060101010101" pitchFamily="49" charset="-122"/>
            </a:rPr>
            <a:t>元朝</a:t>
          </a:r>
          <a:endParaRPr lang="zh-CN" altLang="en-US" sz="2400" dirty="0">
            <a:solidFill>
              <a:schemeClr val="tx1"/>
            </a:solidFill>
            <a:latin typeface="黑体" panose="02010609060101010101" pitchFamily="49" charset="-122"/>
            <a:ea typeface="黑体" panose="02010609060101010101" pitchFamily="49" charset="-122"/>
          </a:endParaRPr>
        </a:p>
      </dgm:t>
    </dgm:pt>
    <dgm:pt modelId="{AE27F286-AF09-4858-9718-743D6E06828F}" type="parTrans" cxnId="{4FE940E5-7D7B-4D79-A66F-F3BA7276EAA2}">
      <dgm:prSet/>
      <dgm:spPr/>
      <dgm:t>
        <a:bodyPr/>
        <a:lstStyle/>
        <a:p>
          <a:endParaRPr lang="zh-CN" altLang="en-US">
            <a:latin typeface="黑体" panose="02010609060101010101" pitchFamily="49" charset="-122"/>
            <a:ea typeface="黑体" panose="02010609060101010101" pitchFamily="49" charset="-122"/>
          </a:endParaRPr>
        </a:p>
      </dgm:t>
    </dgm:pt>
    <dgm:pt modelId="{F368CC93-7CED-4ACC-B257-CE10E7ABC8DC}" type="sibTrans" cxnId="{4FE940E5-7D7B-4D79-A66F-F3BA7276EAA2}">
      <dgm:prSet/>
      <dgm:spPr/>
      <dgm:t>
        <a:bodyPr/>
        <a:lstStyle/>
        <a:p>
          <a:endParaRPr lang="zh-CN" altLang="en-US">
            <a:latin typeface="黑体" panose="02010609060101010101" pitchFamily="49" charset="-122"/>
            <a:ea typeface="黑体" panose="02010609060101010101" pitchFamily="49" charset="-122"/>
          </a:endParaRPr>
        </a:p>
      </dgm:t>
    </dgm:pt>
    <dgm:pt modelId="{08C688FF-0305-4765-A1CC-1AC261200805}">
      <dgm:prSet phldrT="[文本]" custT="1"/>
      <dgm:spPr/>
      <dgm:t>
        <a:bodyPr/>
        <a:lstStyle/>
        <a:p>
          <a:r>
            <a:rPr lang="zh-CN" altLang="en-US" sz="2200" dirty="0">
              <a:latin typeface="黑体" panose="02010609060101010101" pitchFamily="49" charset="-122"/>
              <a:ea typeface="黑体" panose="02010609060101010101" pitchFamily="49" charset="-122"/>
            </a:rPr>
            <a:t>汪大渊可能到过今摩洛哥和东非沿海地区，撰写《岛夷志略》。</a:t>
          </a:r>
        </a:p>
      </dgm:t>
    </dgm:pt>
    <dgm:pt modelId="{8659FA7F-0053-48F3-95BE-74C916F918ED}" type="parTrans" cxnId="{31BBBB02-84A2-441B-9FEF-E7641F44566B}">
      <dgm:prSet/>
      <dgm:spPr/>
      <dgm:t>
        <a:bodyPr/>
        <a:lstStyle/>
        <a:p>
          <a:endParaRPr lang="zh-CN" altLang="en-US">
            <a:latin typeface="黑体" panose="02010609060101010101" pitchFamily="49" charset="-122"/>
            <a:ea typeface="黑体" panose="02010609060101010101" pitchFamily="49" charset="-122"/>
          </a:endParaRPr>
        </a:p>
      </dgm:t>
    </dgm:pt>
    <dgm:pt modelId="{75905BA0-08EF-4723-85A4-811B289EB3B2}" type="sibTrans" cxnId="{31BBBB02-84A2-441B-9FEF-E7641F44566B}">
      <dgm:prSet/>
      <dgm:spPr/>
      <dgm:t>
        <a:bodyPr/>
        <a:lstStyle/>
        <a:p>
          <a:endParaRPr lang="zh-CN" altLang="en-US">
            <a:latin typeface="黑体" panose="02010609060101010101" pitchFamily="49" charset="-122"/>
            <a:ea typeface="黑体" panose="02010609060101010101" pitchFamily="49" charset="-122"/>
          </a:endParaRPr>
        </a:p>
      </dgm:t>
    </dgm:pt>
    <dgm:pt modelId="{2D9C332E-90BF-4E84-A97C-71B3E3BCAB96}" type="pres">
      <dgm:prSet presAssocID="{0F0F0C2F-5906-425D-ADA8-2026D165BA3A}" presName="linearFlow" presStyleCnt="0">
        <dgm:presLayoutVars>
          <dgm:dir/>
          <dgm:animLvl val="lvl"/>
          <dgm:resizeHandles val="exact"/>
        </dgm:presLayoutVars>
      </dgm:prSet>
      <dgm:spPr/>
      <dgm:t>
        <a:bodyPr/>
        <a:lstStyle/>
        <a:p>
          <a:endParaRPr lang="zh-CN" altLang="en-US"/>
        </a:p>
      </dgm:t>
    </dgm:pt>
    <dgm:pt modelId="{5642E98C-2A6D-4B0E-ADEC-764D69A0A9AF}" type="pres">
      <dgm:prSet presAssocID="{0FBE381C-9F57-4F6A-BF7B-F3BB1416D81C}" presName="composite" presStyleCnt="0"/>
      <dgm:spPr/>
    </dgm:pt>
    <dgm:pt modelId="{ABAA14B9-20F6-408C-A119-145375B04653}" type="pres">
      <dgm:prSet presAssocID="{0FBE381C-9F57-4F6A-BF7B-F3BB1416D81C}" presName="parentText" presStyleLbl="alignNode1" presStyleIdx="0" presStyleCnt="3" custLinFactY="-100000" custLinFactNeighborX="0" custLinFactNeighborY="-139874">
        <dgm:presLayoutVars>
          <dgm:chMax val="1"/>
          <dgm:bulletEnabled val="1"/>
        </dgm:presLayoutVars>
      </dgm:prSet>
      <dgm:spPr/>
      <dgm:t>
        <a:bodyPr/>
        <a:lstStyle/>
        <a:p>
          <a:endParaRPr lang="zh-CN" altLang="en-US"/>
        </a:p>
      </dgm:t>
    </dgm:pt>
    <dgm:pt modelId="{CBCE3DEC-D161-476D-8B65-E6DB24434221}" type="pres">
      <dgm:prSet presAssocID="{0FBE381C-9F57-4F6A-BF7B-F3BB1416D81C}" presName="descendantText" presStyleLbl="alignAcc1" presStyleIdx="0" presStyleCnt="3" custScaleX="95092" custLinFactNeighborX="181" custLinFactNeighborY="-159">
        <dgm:presLayoutVars>
          <dgm:bulletEnabled val="1"/>
        </dgm:presLayoutVars>
      </dgm:prSet>
      <dgm:spPr/>
      <dgm:t>
        <a:bodyPr/>
        <a:lstStyle/>
        <a:p>
          <a:endParaRPr lang="zh-CN" altLang="en-US"/>
        </a:p>
      </dgm:t>
    </dgm:pt>
    <dgm:pt modelId="{2140113A-A33C-48DC-8BEA-DF4200A00000}" type="pres">
      <dgm:prSet presAssocID="{8B3EDF0C-9992-4F41-8E66-9FF62EE64082}" presName="sp" presStyleCnt="0"/>
      <dgm:spPr/>
    </dgm:pt>
    <dgm:pt modelId="{72ACFAB9-8393-46B0-936A-EE7A1697264A}" type="pres">
      <dgm:prSet presAssocID="{3CA6E633-964A-44A2-8E7F-96F569641762}" presName="composite" presStyleCnt="0"/>
      <dgm:spPr/>
    </dgm:pt>
    <dgm:pt modelId="{F44F242F-65F5-4621-B7F8-50057CFA4B47}" type="pres">
      <dgm:prSet presAssocID="{3CA6E633-964A-44A2-8E7F-96F569641762}" presName="parentText" presStyleLbl="alignNode1" presStyleIdx="1" presStyleCnt="3">
        <dgm:presLayoutVars>
          <dgm:chMax val="1"/>
          <dgm:bulletEnabled val="1"/>
        </dgm:presLayoutVars>
      </dgm:prSet>
      <dgm:spPr/>
      <dgm:t>
        <a:bodyPr/>
        <a:lstStyle/>
        <a:p>
          <a:endParaRPr lang="zh-CN" altLang="en-US"/>
        </a:p>
      </dgm:t>
    </dgm:pt>
    <dgm:pt modelId="{634E54EC-BB9E-4E3B-A547-BA6D326E4909}" type="pres">
      <dgm:prSet presAssocID="{3CA6E633-964A-44A2-8E7F-96F569641762}" presName="descendantText" presStyleLbl="alignAcc1" presStyleIdx="1" presStyleCnt="3" custScaleX="94550" custLinFactNeighborX="-827" custLinFactNeighborY="-1746">
        <dgm:presLayoutVars>
          <dgm:bulletEnabled val="1"/>
        </dgm:presLayoutVars>
      </dgm:prSet>
      <dgm:spPr/>
      <dgm:t>
        <a:bodyPr/>
        <a:lstStyle/>
        <a:p>
          <a:endParaRPr lang="zh-CN" altLang="en-US"/>
        </a:p>
      </dgm:t>
    </dgm:pt>
    <dgm:pt modelId="{F622E475-4120-46D5-B5E6-D8783526C585}" type="pres">
      <dgm:prSet presAssocID="{CF27DD4E-AF6B-4226-9097-68CEC4AEB3D7}" presName="sp" presStyleCnt="0"/>
      <dgm:spPr/>
    </dgm:pt>
    <dgm:pt modelId="{1493B352-0CA9-4436-8E3A-98F76B9EF0CE}" type="pres">
      <dgm:prSet presAssocID="{365C2E8D-4672-485C-A1CB-8231CABC5141}" presName="composite" presStyleCnt="0"/>
      <dgm:spPr/>
    </dgm:pt>
    <dgm:pt modelId="{645EAE8C-EC00-45FB-91A0-4B0F2CED292C}" type="pres">
      <dgm:prSet presAssocID="{365C2E8D-4672-485C-A1CB-8231CABC5141}" presName="parentText" presStyleLbl="alignNode1" presStyleIdx="2" presStyleCnt="3">
        <dgm:presLayoutVars>
          <dgm:chMax val="1"/>
          <dgm:bulletEnabled val="1"/>
        </dgm:presLayoutVars>
      </dgm:prSet>
      <dgm:spPr/>
      <dgm:t>
        <a:bodyPr/>
        <a:lstStyle/>
        <a:p>
          <a:endParaRPr lang="zh-CN" altLang="en-US"/>
        </a:p>
      </dgm:t>
    </dgm:pt>
    <dgm:pt modelId="{742125CB-BD58-4C5D-AAC6-F4D9E43EC15F}" type="pres">
      <dgm:prSet presAssocID="{365C2E8D-4672-485C-A1CB-8231CABC5141}" presName="descendantText" presStyleLbl="alignAcc1" presStyleIdx="2" presStyleCnt="3" custScaleX="95660">
        <dgm:presLayoutVars>
          <dgm:bulletEnabled val="1"/>
        </dgm:presLayoutVars>
      </dgm:prSet>
      <dgm:spPr/>
      <dgm:t>
        <a:bodyPr/>
        <a:lstStyle/>
        <a:p>
          <a:endParaRPr lang="zh-CN" altLang="en-US"/>
        </a:p>
      </dgm:t>
    </dgm:pt>
  </dgm:ptLst>
  <dgm:cxnLst>
    <dgm:cxn modelId="{E1A302FB-0CD3-471D-8735-97811FDD00E5}" type="presOf" srcId="{08C688FF-0305-4765-A1CC-1AC261200805}" destId="{742125CB-BD58-4C5D-AAC6-F4D9E43EC15F}" srcOrd="0" destOrd="0" presId="urn:microsoft.com/office/officeart/2005/8/layout/chevron2"/>
    <dgm:cxn modelId="{5C92424B-3D31-4ACB-9B0B-3494AA710FA1}" type="presOf" srcId="{365C2E8D-4672-485C-A1CB-8231CABC5141}" destId="{645EAE8C-EC00-45FB-91A0-4B0F2CED292C}" srcOrd="0" destOrd="0" presId="urn:microsoft.com/office/officeart/2005/8/layout/chevron2"/>
    <dgm:cxn modelId="{A3C9875D-1A3A-4179-8CC5-C4856BFEB10A}" srcId="{0FBE381C-9F57-4F6A-BF7B-F3BB1416D81C}" destId="{42916224-56DD-4628-AD22-FB9348741D3B}" srcOrd="0" destOrd="0" parTransId="{761D5001-DF21-4E86-99BF-174DF825980B}" sibTransId="{64B0502E-4F46-4DB4-84AD-B870F6343C71}"/>
    <dgm:cxn modelId="{CB50785E-0E8E-44D9-89C3-3AC21D3C3B00}" type="presOf" srcId="{807E5D42-A5AF-443B-8D9B-E20D3532B84B}" destId="{634E54EC-BB9E-4E3B-A547-BA6D326E4909}" srcOrd="0" destOrd="0" presId="urn:microsoft.com/office/officeart/2005/8/layout/chevron2"/>
    <dgm:cxn modelId="{4FE940E5-7D7B-4D79-A66F-F3BA7276EAA2}" srcId="{0F0F0C2F-5906-425D-ADA8-2026D165BA3A}" destId="{365C2E8D-4672-485C-A1CB-8231CABC5141}" srcOrd="2" destOrd="0" parTransId="{AE27F286-AF09-4858-9718-743D6E06828F}" sibTransId="{F368CC93-7CED-4ACC-B257-CE10E7ABC8DC}"/>
    <dgm:cxn modelId="{2038B46D-0F14-426F-ABFD-FAA2617B3D3E}" type="presOf" srcId="{3CA6E633-964A-44A2-8E7F-96F569641762}" destId="{F44F242F-65F5-4621-B7F8-50057CFA4B47}" srcOrd="0" destOrd="0" presId="urn:microsoft.com/office/officeart/2005/8/layout/chevron2"/>
    <dgm:cxn modelId="{0512F5DA-3600-4144-BC45-0B5E69B9D85B}" type="presOf" srcId="{42916224-56DD-4628-AD22-FB9348741D3B}" destId="{CBCE3DEC-D161-476D-8B65-E6DB24434221}" srcOrd="0" destOrd="0" presId="urn:microsoft.com/office/officeart/2005/8/layout/chevron2"/>
    <dgm:cxn modelId="{873BA41E-8971-40E7-87DB-E8DD2E6913E0}" srcId="{3CA6E633-964A-44A2-8E7F-96F569641762}" destId="{807E5D42-A5AF-443B-8D9B-E20D3532B84B}" srcOrd="0" destOrd="0" parTransId="{684DC426-8EFF-44E5-8C1E-B532DFAD6AC9}" sibTransId="{DAD16887-6503-4FAF-A719-A7C6EE1C1E43}"/>
    <dgm:cxn modelId="{A191A4F0-4DEE-48F2-8D96-0DD72647A245}" type="presOf" srcId="{0FBE381C-9F57-4F6A-BF7B-F3BB1416D81C}" destId="{ABAA14B9-20F6-408C-A119-145375B04653}" srcOrd="0" destOrd="0" presId="urn:microsoft.com/office/officeart/2005/8/layout/chevron2"/>
    <dgm:cxn modelId="{2C92DE3D-6CE6-4CC6-AFED-8D4CE9DFAA3B}" srcId="{0F0F0C2F-5906-425D-ADA8-2026D165BA3A}" destId="{3CA6E633-964A-44A2-8E7F-96F569641762}" srcOrd="1" destOrd="0" parTransId="{D0E5DAE0-54F5-446D-8220-66F74AF1A43D}" sibTransId="{CF27DD4E-AF6B-4226-9097-68CEC4AEB3D7}"/>
    <dgm:cxn modelId="{31BBBB02-84A2-441B-9FEF-E7641F44566B}" srcId="{365C2E8D-4672-485C-A1CB-8231CABC5141}" destId="{08C688FF-0305-4765-A1CC-1AC261200805}" srcOrd="0" destOrd="0" parTransId="{8659FA7F-0053-48F3-95BE-74C916F918ED}" sibTransId="{75905BA0-08EF-4723-85A4-811B289EB3B2}"/>
    <dgm:cxn modelId="{8FA0CFD8-D886-4588-B779-8E871CEB925D}" srcId="{0F0F0C2F-5906-425D-ADA8-2026D165BA3A}" destId="{0FBE381C-9F57-4F6A-BF7B-F3BB1416D81C}" srcOrd="0" destOrd="0" parTransId="{7051BD96-733C-4317-BA9E-10F44D099B04}" sibTransId="{8B3EDF0C-9992-4F41-8E66-9FF62EE64082}"/>
    <dgm:cxn modelId="{6F0ED3AB-D26A-49EE-B6AE-FDA504E2B9F0}" type="presOf" srcId="{0F0F0C2F-5906-425D-ADA8-2026D165BA3A}" destId="{2D9C332E-90BF-4E84-A97C-71B3E3BCAB96}" srcOrd="0" destOrd="0" presId="urn:microsoft.com/office/officeart/2005/8/layout/chevron2"/>
    <dgm:cxn modelId="{5DCBE8F1-8827-4B64-A076-8436FC91BBFB}" type="presParOf" srcId="{2D9C332E-90BF-4E84-A97C-71B3E3BCAB96}" destId="{5642E98C-2A6D-4B0E-ADEC-764D69A0A9AF}" srcOrd="0" destOrd="0" presId="urn:microsoft.com/office/officeart/2005/8/layout/chevron2"/>
    <dgm:cxn modelId="{6C71AB58-AD62-410E-919F-7DB957F72396}" type="presParOf" srcId="{5642E98C-2A6D-4B0E-ADEC-764D69A0A9AF}" destId="{ABAA14B9-20F6-408C-A119-145375B04653}" srcOrd="0" destOrd="0" presId="urn:microsoft.com/office/officeart/2005/8/layout/chevron2"/>
    <dgm:cxn modelId="{41312172-AEBC-459E-A841-BB70D695A559}" type="presParOf" srcId="{5642E98C-2A6D-4B0E-ADEC-764D69A0A9AF}" destId="{CBCE3DEC-D161-476D-8B65-E6DB24434221}" srcOrd="1" destOrd="0" presId="urn:microsoft.com/office/officeart/2005/8/layout/chevron2"/>
    <dgm:cxn modelId="{4EB29622-8ECA-4A1D-ABB4-24406E7AF2D8}" type="presParOf" srcId="{2D9C332E-90BF-4E84-A97C-71B3E3BCAB96}" destId="{2140113A-A33C-48DC-8BEA-DF4200A00000}" srcOrd="1" destOrd="0" presId="urn:microsoft.com/office/officeart/2005/8/layout/chevron2"/>
    <dgm:cxn modelId="{09EF973B-F3BB-45E3-943F-0F7954C33EC1}" type="presParOf" srcId="{2D9C332E-90BF-4E84-A97C-71B3E3BCAB96}" destId="{72ACFAB9-8393-46B0-936A-EE7A1697264A}" srcOrd="2" destOrd="0" presId="urn:microsoft.com/office/officeart/2005/8/layout/chevron2"/>
    <dgm:cxn modelId="{3AB40ADC-A10A-46D9-B469-E4F3623B4370}" type="presParOf" srcId="{72ACFAB9-8393-46B0-936A-EE7A1697264A}" destId="{F44F242F-65F5-4621-B7F8-50057CFA4B47}" srcOrd="0" destOrd="0" presId="urn:microsoft.com/office/officeart/2005/8/layout/chevron2"/>
    <dgm:cxn modelId="{C4C32BB3-3048-4B06-9C56-B480B3686FE3}" type="presParOf" srcId="{72ACFAB9-8393-46B0-936A-EE7A1697264A}" destId="{634E54EC-BB9E-4E3B-A547-BA6D326E4909}" srcOrd="1" destOrd="0" presId="urn:microsoft.com/office/officeart/2005/8/layout/chevron2"/>
    <dgm:cxn modelId="{42B7E5B1-C803-4EF4-B7F0-714C5B2FFDFC}" type="presParOf" srcId="{2D9C332E-90BF-4E84-A97C-71B3E3BCAB96}" destId="{F622E475-4120-46D5-B5E6-D8783526C585}" srcOrd="3" destOrd="0" presId="urn:microsoft.com/office/officeart/2005/8/layout/chevron2"/>
    <dgm:cxn modelId="{3A97CD57-8A8D-41CA-99F9-7BA30DDCF554}" type="presParOf" srcId="{2D9C332E-90BF-4E84-A97C-71B3E3BCAB96}" destId="{1493B352-0CA9-4436-8E3A-98F76B9EF0CE}" srcOrd="4" destOrd="0" presId="urn:microsoft.com/office/officeart/2005/8/layout/chevron2"/>
    <dgm:cxn modelId="{B87D9722-8EDF-45A0-A251-00FC879114E8}" type="presParOf" srcId="{1493B352-0CA9-4436-8E3A-98F76B9EF0CE}" destId="{645EAE8C-EC00-45FB-91A0-4B0F2CED292C}" srcOrd="0" destOrd="0" presId="urn:microsoft.com/office/officeart/2005/8/layout/chevron2"/>
    <dgm:cxn modelId="{6C690D6B-BF93-4D60-A9B0-61C8A894DA9E}" type="presParOf" srcId="{1493B352-0CA9-4436-8E3A-98F76B9EF0CE}" destId="{742125CB-BD58-4C5D-AAC6-F4D9E43EC15F}" srcOrd="1" destOrd="0" presId="urn:microsoft.com/office/officeart/2005/8/layout/chevron2"/>
  </dgm:cxnLst>
  <dgm:bg/>
  <dgm:whole>
    <a:ln>
      <a:noFill/>
    </a:ln>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AA14B9-20F6-408C-A119-145375B04653}">
      <dsp:nvSpPr>
        <dsp:cNvPr id="0" name=""/>
        <dsp:cNvSpPr/>
      </dsp:nvSpPr>
      <dsp:spPr>
        <a:xfrm rot="5400000">
          <a:off x="-171290" y="171290"/>
          <a:ext cx="1141933" cy="799353"/>
        </a:xfrm>
        <a:prstGeom prst="chevron">
          <a:avLst/>
        </a:prstGeom>
        <a:solidFill>
          <a:srgbClr val="FF000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solidFill>
                <a:schemeClr val="tx1"/>
              </a:solidFill>
              <a:latin typeface="黑体" panose="02010609060101010101" pitchFamily="49" charset="-122"/>
              <a:ea typeface="黑体" panose="02010609060101010101" pitchFamily="49" charset="-122"/>
            </a:rPr>
            <a:t>明朝</a:t>
          </a:r>
          <a:endParaRPr lang="zh-CN" altLang="en-US" sz="2400" kern="1200" dirty="0">
            <a:solidFill>
              <a:schemeClr val="tx1"/>
            </a:solidFill>
            <a:latin typeface="黑体" panose="02010609060101010101" pitchFamily="49" charset="-122"/>
            <a:ea typeface="黑体" panose="02010609060101010101" pitchFamily="49" charset="-122"/>
          </a:endParaRPr>
        </a:p>
      </dsp:txBody>
      <dsp:txXfrm rot="-5400000">
        <a:off x="1" y="399677"/>
        <a:ext cx="799353" cy="342580"/>
      </dsp:txXfrm>
    </dsp:sp>
    <dsp:sp modelId="{CBCE3DEC-D161-476D-8B65-E6DB24434221}">
      <dsp:nvSpPr>
        <dsp:cNvPr id="0" name=""/>
        <dsp:cNvSpPr/>
      </dsp:nvSpPr>
      <dsp:spPr>
        <a:xfrm rot="5400000">
          <a:off x="4217448" y="-3416491"/>
          <a:ext cx="742647" cy="757883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zh-CN" altLang="en-US" sz="2200" kern="1200" dirty="0">
              <a:latin typeface="黑体" panose="02010609060101010101" pitchFamily="49" charset="-122"/>
              <a:ea typeface="黑体" panose="02010609060101010101" pitchFamily="49" charset="-122"/>
            </a:rPr>
            <a:t>郑和曾到非洲东海岸和红海海口，促进了中非经济、文化交流。</a:t>
          </a:r>
        </a:p>
      </dsp:txBody>
      <dsp:txXfrm rot="-5400000">
        <a:off x="799354" y="37856"/>
        <a:ext cx="7542583" cy="670141"/>
      </dsp:txXfrm>
    </dsp:sp>
    <dsp:sp modelId="{F44F242F-65F5-4621-B7F8-50057CFA4B47}">
      <dsp:nvSpPr>
        <dsp:cNvPr id="0" name=""/>
        <dsp:cNvSpPr/>
      </dsp:nvSpPr>
      <dsp:spPr>
        <a:xfrm rot="5400000">
          <a:off x="-171290" y="1112575"/>
          <a:ext cx="1141933" cy="799353"/>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altLang="zh-CN" sz="2400" kern="1200" dirty="0">
              <a:solidFill>
                <a:schemeClr val="tx1"/>
              </a:solidFill>
              <a:latin typeface="黑体" panose="02010609060101010101" pitchFamily="49" charset="-122"/>
              <a:ea typeface="黑体" panose="02010609060101010101" pitchFamily="49" charset="-122"/>
            </a:rPr>
            <a:t>1971</a:t>
          </a:r>
          <a:r>
            <a:rPr lang="zh-CN" altLang="en-US" sz="2400" kern="1200" dirty="0">
              <a:solidFill>
                <a:schemeClr val="tx1"/>
              </a:solidFill>
              <a:latin typeface="黑体" panose="02010609060101010101" pitchFamily="49" charset="-122"/>
              <a:ea typeface="黑体" panose="02010609060101010101" pitchFamily="49" charset="-122"/>
            </a:rPr>
            <a:t>年</a:t>
          </a:r>
        </a:p>
      </dsp:txBody>
      <dsp:txXfrm rot="-5400000">
        <a:off x="1" y="1340962"/>
        <a:ext cx="799353" cy="342580"/>
      </dsp:txXfrm>
    </dsp:sp>
    <dsp:sp modelId="{634E54EC-BB9E-4E3B-A547-BA6D326E4909}">
      <dsp:nvSpPr>
        <dsp:cNvPr id="0" name=""/>
        <dsp:cNvSpPr/>
      </dsp:nvSpPr>
      <dsp:spPr>
        <a:xfrm rot="5400000">
          <a:off x="4217643" y="-2501817"/>
          <a:ext cx="742257" cy="757883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zh-CN" altLang="en-US" sz="2200" kern="1200" dirty="0">
              <a:latin typeface="黑体" panose="02010609060101010101" pitchFamily="49" charset="-122"/>
              <a:ea typeface="黑体" panose="02010609060101010101" pitchFamily="49" charset="-122"/>
            </a:rPr>
            <a:t>中国重返联合国，非洲</a:t>
          </a:r>
          <a:r>
            <a:rPr lang="en-US" altLang="zh-CN" sz="2200" kern="1200" dirty="0">
              <a:latin typeface="黑体" panose="02010609060101010101" pitchFamily="49" charset="-122"/>
              <a:ea typeface="黑体" panose="02010609060101010101" pitchFamily="49" charset="-122"/>
            </a:rPr>
            <a:t>“</a:t>
          </a:r>
          <a:r>
            <a:rPr lang="zh-CN" altLang="en-US" sz="2200" kern="1200" dirty="0">
              <a:latin typeface="黑体" panose="02010609060101010101" pitchFamily="49" charset="-122"/>
              <a:ea typeface="黑体" panose="02010609060101010101" pitchFamily="49" charset="-122"/>
            </a:rPr>
            <a:t>黑人兄弟</a:t>
          </a:r>
          <a:r>
            <a:rPr lang="en-US" altLang="zh-CN" sz="2200" kern="1200" dirty="0">
              <a:latin typeface="黑体" panose="02010609060101010101" pitchFamily="49" charset="-122"/>
              <a:ea typeface="黑体" panose="02010609060101010101" pitchFamily="49" charset="-122"/>
            </a:rPr>
            <a:t>”</a:t>
          </a:r>
          <a:r>
            <a:rPr lang="zh-CN" altLang="en-US" sz="2200" kern="1200" dirty="0">
              <a:latin typeface="黑体" panose="02010609060101010101" pitchFamily="49" charset="-122"/>
              <a:ea typeface="黑体" panose="02010609060101010101" pitchFamily="49" charset="-122"/>
            </a:rPr>
            <a:t>发挥了重要作用。</a:t>
          </a:r>
        </a:p>
      </dsp:txBody>
      <dsp:txXfrm rot="-5400000">
        <a:off x="799354" y="952706"/>
        <a:ext cx="7542602" cy="669789"/>
      </dsp:txXfrm>
    </dsp:sp>
    <dsp:sp modelId="{645EAE8C-EC00-45FB-91A0-4B0F2CED292C}">
      <dsp:nvSpPr>
        <dsp:cNvPr id="0" name=""/>
        <dsp:cNvSpPr/>
      </dsp:nvSpPr>
      <dsp:spPr>
        <a:xfrm rot="5400000">
          <a:off x="-171290" y="2052257"/>
          <a:ext cx="1141933" cy="799353"/>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solidFill>
                <a:schemeClr val="tx1"/>
              </a:solidFill>
              <a:latin typeface="黑体" panose="02010609060101010101" pitchFamily="49" charset="-122"/>
              <a:ea typeface="黑体" panose="02010609060101010101" pitchFamily="49" charset="-122"/>
            </a:rPr>
            <a:t>新时代</a:t>
          </a:r>
          <a:endParaRPr lang="zh-CN" altLang="en-US" sz="2400" kern="1200" dirty="0">
            <a:solidFill>
              <a:schemeClr val="tx1"/>
            </a:solidFill>
            <a:latin typeface="黑体" panose="02010609060101010101" pitchFamily="49" charset="-122"/>
            <a:ea typeface="黑体" panose="02010609060101010101" pitchFamily="49" charset="-122"/>
          </a:endParaRPr>
        </a:p>
      </dsp:txBody>
      <dsp:txXfrm rot="-5400000">
        <a:off x="1" y="2280644"/>
        <a:ext cx="799353" cy="342580"/>
      </dsp:txXfrm>
    </dsp:sp>
    <dsp:sp modelId="{742125CB-BD58-4C5D-AAC6-F4D9E43EC15F}">
      <dsp:nvSpPr>
        <dsp:cNvPr id="0" name=""/>
        <dsp:cNvSpPr/>
      </dsp:nvSpPr>
      <dsp:spPr>
        <a:xfrm rot="5400000">
          <a:off x="4217643" y="-1537321"/>
          <a:ext cx="742257" cy="7578836"/>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zh-CN" altLang="en-US" sz="2200" kern="1200" dirty="0">
              <a:latin typeface="黑体" panose="02010609060101010101" pitchFamily="49" charset="-122"/>
              <a:ea typeface="黑体" panose="02010609060101010101" pitchFamily="49" charset="-122"/>
            </a:rPr>
            <a:t>中国帮助多个非洲国家走出贫困，构建中非命运共同体。</a:t>
          </a:r>
        </a:p>
      </dsp:txBody>
      <dsp:txXfrm rot="-5400000">
        <a:off x="799354" y="1917202"/>
        <a:ext cx="7542602" cy="669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AA14B9-20F6-408C-A119-145375B04653}">
      <dsp:nvSpPr>
        <dsp:cNvPr id="0" name=""/>
        <dsp:cNvSpPr/>
      </dsp:nvSpPr>
      <dsp:spPr>
        <a:xfrm rot="5400000">
          <a:off x="-89359" y="170283"/>
          <a:ext cx="1135220" cy="794654"/>
        </a:xfrm>
        <a:prstGeom prst="chevron">
          <a:avLst/>
        </a:prstGeom>
        <a:solidFill>
          <a:srgbClr val="FF0000"/>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dirty="0">
              <a:solidFill>
                <a:schemeClr val="tx1"/>
              </a:solidFill>
              <a:latin typeface="黑体" panose="02010609060101010101" pitchFamily="49" charset="-122"/>
              <a:ea typeface="黑体" panose="02010609060101010101" pitchFamily="49" charset="-122"/>
            </a:rPr>
            <a:t>汉朝</a:t>
          </a:r>
        </a:p>
      </dsp:txBody>
      <dsp:txXfrm rot="-5400000">
        <a:off x="80924" y="397327"/>
        <a:ext cx="794654" cy="340566"/>
      </dsp:txXfrm>
    </dsp:sp>
    <dsp:sp modelId="{CBCE3DEC-D161-476D-8B65-E6DB24434221}">
      <dsp:nvSpPr>
        <dsp:cNvPr id="0" name=""/>
        <dsp:cNvSpPr/>
      </dsp:nvSpPr>
      <dsp:spPr>
        <a:xfrm rot="5400000">
          <a:off x="4249157" y="-3175440"/>
          <a:ext cx="738281" cy="709238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zh-CN" altLang="en-US" sz="2200" kern="1200" dirty="0">
              <a:latin typeface="黑体" panose="02010609060101010101" pitchFamily="49" charset="-122"/>
              <a:ea typeface="黑体" panose="02010609060101010101" pitchFamily="49" charset="-122"/>
            </a:rPr>
            <a:t>汉武帝曾遣使前往黎靬（亚历山大城）。</a:t>
          </a:r>
        </a:p>
      </dsp:txBody>
      <dsp:txXfrm rot="-5400000">
        <a:off x="1072108" y="37649"/>
        <a:ext cx="7056340" cy="666201"/>
      </dsp:txXfrm>
    </dsp:sp>
    <dsp:sp modelId="{F44F242F-65F5-4621-B7F8-50057CFA4B47}">
      <dsp:nvSpPr>
        <dsp:cNvPr id="0" name=""/>
        <dsp:cNvSpPr/>
      </dsp:nvSpPr>
      <dsp:spPr>
        <a:xfrm rot="5400000">
          <a:off x="-89359" y="1106035"/>
          <a:ext cx="1135220" cy="794654"/>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solidFill>
                <a:schemeClr val="tx1"/>
              </a:solidFill>
              <a:latin typeface="黑体" panose="02010609060101010101" pitchFamily="49" charset="-122"/>
              <a:ea typeface="黑体" panose="02010609060101010101" pitchFamily="49" charset="-122"/>
            </a:rPr>
            <a:t>唐朝</a:t>
          </a:r>
          <a:endParaRPr lang="zh-CN" altLang="en-US" sz="2400" kern="1200" dirty="0">
            <a:solidFill>
              <a:schemeClr val="tx1"/>
            </a:solidFill>
            <a:latin typeface="黑体" panose="02010609060101010101" pitchFamily="49" charset="-122"/>
            <a:ea typeface="黑体" panose="02010609060101010101" pitchFamily="49" charset="-122"/>
          </a:endParaRPr>
        </a:p>
      </dsp:txBody>
      <dsp:txXfrm rot="-5400000">
        <a:off x="80924" y="1333079"/>
        <a:ext cx="794654" cy="340566"/>
      </dsp:txXfrm>
    </dsp:sp>
    <dsp:sp modelId="{634E54EC-BB9E-4E3B-A547-BA6D326E4909}">
      <dsp:nvSpPr>
        <dsp:cNvPr id="0" name=""/>
        <dsp:cNvSpPr/>
      </dsp:nvSpPr>
      <dsp:spPr>
        <a:xfrm rot="5400000">
          <a:off x="4174170" y="-2234162"/>
          <a:ext cx="737893" cy="70519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zh-CN" altLang="en-US" sz="2200" kern="1200" dirty="0">
              <a:latin typeface="黑体" panose="02010609060101010101" pitchFamily="49" charset="-122"/>
              <a:ea typeface="黑体" panose="02010609060101010101" pitchFamily="49" charset="-122"/>
            </a:rPr>
            <a:t>杜环（第一个到非洲并且留下记载的中国人），把自己的经历写成</a:t>
          </a:r>
          <a:r>
            <a:rPr lang="en-US" altLang="zh-CN" sz="2200" kern="1200" dirty="0">
              <a:latin typeface="黑体" panose="02010609060101010101" pitchFamily="49" charset="-122"/>
              <a:ea typeface="黑体" panose="02010609060101010101" pitchFamily="49" charset="-122"/>
            </a:rPr>
            <a:t>《</a:t>
          </a:r>
          <a:r>
            <a:rPr lang="zh-CN" altLang="en-US" sz="2200" kern="1200" dirty="0">
              <a:latin typeface="黑体" panose="02010609060101010101" pitchFamily="49" charset="-122"/>
              <a:ea typeface="黑体" panose="02010609060101010101" pitchFamily="49" charset="-122"/>
            </a:rPr>
            <a:t>经行记</a:t>
          </a:r>
          <a:r>
            <a:rPr lang="en-US" altLang="zh-CN" sz="2200" kern="1200" dirty="0">
              <a:latin typeface="黑体" panose="02010609060101010101" pitchFamily="49" charset="-122"/>
              <a:ea typeface="黑体" panose="02010609060101010101" pitchFamily="49" charset="-122"/>
            </a:rPr>
            <a:t>》</a:t>
          </a:r>
          <a:r>
            <a:rPr lang="zh-CN" altLang="en-US" sz="2200" kern="1200" dirty="0">
              <a:latin typeface="黑体" panose="02010609060101010101" pitchFamily="49" charset="-122"/>
              <a:ea typeface="黑体" panose="02010609060101010101" pitchFamily="49" charset="-122"/>
            </a:rPr>
            <a:t>。</a:t>
          </a:r>
        </a:p>
      </dsp:txBody>
      <dsp:txXfrm rot="-5400000">
        <a:off x="1017140" y="958889"/>
        <a:ext cx="7015934" cy="665851"/>
      </dsp:txXfrm>
    </dsp:sp>
    <dsp:sp modelId="{645EAE8C-EC00-45FB-91A0-4B0F2CED292C}">
      <dsp:nvSpPr>
        <dsp:cNvPr id="0" name=""/>
        <dsp:cNvSpPr/>
      </dsp:nvSpPr>
      <dsp:spPr>
        <a:xfrm rot="5400000">
          <a:off x="-89359" y="2039004"/>
          <a:ext cx="1135220" cy="794654"/>
        </a:xfrm>
        <a:prstGeom prst="chevron">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solidFill>
                <a:schemeClr val="tx1"/>
              </a:solidFill>
              <a:latin typeface="黑体" panose="02010609060101010101" pitchFamily="49" charset="-122"/>
              <a:ea typeface="黑体" panose="02010609060101010101" pitchFamily="49" charset="-122"/>
            </a:rPr>
            <a:t>元朝</a:t>
          </a:r>
          <a:endParaRPr lang="zh-CN" altLang="en-US" sz="2400" kern="1200" dirty="0">
            <a:solidFill>
              <a:schemeClr val="tx1"/>
            </a:solidFill>
            <a:latin typeface="黑体" panose="02010609060101010101" pitchFamily="49" charset="-122"/>
            <a:ea typeface="黑体" panose="02010609060101010101" pitchFamily="49" charset="-122"/>
          </a:endParaRPr>
        </a:p>
      </dsp:txBody>
      <dsp:txXfrm rot="-5400000">
        <a:off x="80924" y="2266048"/>
        <a:ext cx="794654" cy="340566"/>
      </dsp:txXfrm>
    </dsp:sp>
    <dsp:sp modelId="{742125CB-BD58-4C5D-AAC6-F4D9E43EC15F}">
      <dsp:nvSpPr>
        <dsp:cNvPr id="0" name=""/>
        <dsp:cNvSpPr/>
      </dsp:nvSpPr>
      <dsp:spPr>
        <a:xfrm rot="5400000">
          <a:off x="4235852" y="-1329703"/>
          <a:ext cx="737893" cy="7134744"/>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a:lnSpc>
              <a:spcPct val="90000"/>
            </a:lnSpc>
            <a:spcBef>
              <a:spcPct val="0"/>
            </a:spcBef>
            <a:spcAft>
              <a:spcPct val="15000"/>
            </a:spcAft>
            <a:buChar char="••"/>
          </a:pPr>
          <a:r>
            <a:rPr lang="zh-CN" altLang="en-US" sz="2200" kern="1200" dirty="0">
              <a:latin typeface="黑体" panose="02010609060101010101" pitchFamily="49" charset="-122"/>
              <a:ea typeface="黑体" panose="02010609060101010101" pitchFamily="49" charset="-122"/>
            </a:rPr>
            <a:t>汪大渊可能到过今摩洛哥和东非沿海地区，撰写《岛夷志略》。</a:t>
          </a:r>
        </a:p>
      </dsp:txBody>
      <dsp:txXfrm rot="-5400000">
        <a:off x="1037427" y="1904743"/>
        <a:ext cx="7098723" cy="66585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a:t>单击此处编辑母版副标题样式</a:t>
            </a:r>
            <a:endParaRPr kumimoji="0" lang="en-US"/>
          </a:p>
        </p:txBody>
      </p:sp>
      <p:sp>
        <p:nvSpPr>
          <p:cNvPr id="4" name="日期占位符 3"/>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5" name="日期占位符 4"/>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7" name="日期占位符 6"/>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日期占位符 2"/>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5" name="日期占位符 4"/>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D8F0F17-46CB-48FD-BF8B-B6DEAD3EC4D1}" type="slidenum">
              <a:rPr lang="zh-CN" altLang="en-US" smtClean="0"/>
              <a:t>‹#›</a:t>
            </a:fld>
            <a:endParaRPr lang="zh-CN" altLang="en-US"/>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a:t>单击此处编辑母版标题样式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5" name="日期占位符 4"/>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a:t>单击此处编辑母版文本样式</a:t>
            </a:r>
          </a:p>
          <a:p>
            <a:pPr lvl="1" eaLnBrk="1" latinLnBrk="0" hangingPunct="1"/>
            <a:r>
              <a:rPr lang="zh-CN" altLang="en-US"/>
              <a:t>第二级</a:t>
            </a:r>
          </a:p>
          <a:p>
            <a:pPr lvl="2" eaLnBrk="1" latinLnBrk="0" hangingPunct="1"/>
            <a:r>
              <a:rPr lang="zh-CN" altLang="en-US"/>
              <a:t>第三级</a:t>
            </a:r>
          </a:p>
          <a:p>
            <a:pPr lvl="3" eaLnBrk="1" latinLnBrk="0" hangingPunct="1"/>
            <a:r>
              <a:rPr lang="zh-CN" altLang="en-US"/>
              <a:t>第四级</a:t>
            </a:r>
          </a:p>
          <a:p>
            <a:pPr lvl="4" eaLnBrk="1" latinLnBrk="0" hangingPunct="1"/>
            <a:r>
              <a:rPr lang="zh-CN" altLang="en-US"/>
              <a:t>第五级</a:t>
            </a:r>
            <a:endParaRPr kumimoji="0" lang="en-US"/>
          </a:p>
        </p:txBody>
      </p:sp>
      <p:sp>
        <p:nvSpPr>
          <p:cNvPr id="4" name="日期占位符 3"/>
          <p:cNvSpPr>
            <a:spLocks noGrp="1"/>
          </p:cNvSpPr>
          <p:nvPr>
            <p:ph type="dt" sz="half" idx="10"/>
          </p:nvPr>
        </p:nvSpPr>
        <p:spPr/>
        <p:txBody>
          <a:bodyPr/>
          <a:lstStyle/>
          <a:p>
            <a:fld id="{EBE470EF-051A-4D85-B056-B24FD1E95E5B}"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8F0F17-46CB-48FD-BF8B-B6DEAD3EC4D1}"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14" cstate="print">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5" cstate="print">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a:t>单击此处编辑母版文本样式</a:t>
            </a:r>
          </a:p>
          <a:p>
            <a:pPr lvl="1" eaLnBrk="1" latinLnBrk="0" hangingPunct="1"/>
            <a:r>
              <a:rPr kumimoji="0" lang="zh-CN" altLang="en-US"/>
              <a:t>第二级</a:t>
            </a:r>
          </a:p>
          <a:p>
            <a:pPr lvl="2" eaLnBrk="1" latinLnBrk="0" hangingPunct="1"/>
            <a:r>
              <a:rPr kumimoji="0" lang="zh-CN" altLang="en-US"/>
              <a:t>第三级</a:t>
            </a:r>
          </a:p>
          <a:p>
            <a:pPr lvl="3" eaLnBrk="1" latinLnBrk="0" hangingPunct="1"/>
            <a:r>
              <a:rPr kumimoji="0" lang="zh-CN" altLang="en-US"/>
              <a:t>第四级</a:t>
            </a:r>
          </a:p>
          <a:p>
            <a:pPr lvl="4" eaLnBrk="1" latinLnBrk="0" hangingPunct="1"/>
            <a:r>
              <a:rPr kumimoji="0" lang="zh-CN" altLang="en-US"/>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EBE470EF-051A-4D85-B056-B24FD1E95E5B}" type="datetimeFigureOut">
              <a:rPr lang="zh-CN" altLang="en-US" smtClean="0"/>
              <a:t>2020/7/1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8D8F0F17-46CB-48FD-BF8B-B6DEAD3EC4D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4.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0.tiff"/><Relationship Id="rId3" Type="http://schemas.openxmlformats.org/officeDocument/2006/relationships/hyperlink" Target="http://imgnews.baidu.com/i?ct=520093696&amp;z=0&amp;tn=baiduimagenewsdetail&amp;word=%BA%EC%CA%ED&amp;in=29496&amp;cl=2&amp;lm=-1&amp;pn=5&amp;rn=1" TargetMode="External"/><Relationship Id="rId7"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lsysh.com/Photo/ShowClass.asp?ClassID=90&amp;page=6"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slide" Target="slide22.xml"/><Relationship Id="rId3" Type="http://schemas.openxmlformats.org/officeDocument/2006/relationships/audio" Target="../media/audio1.wav"/><Relationship Id="rId7" Type="http://schemas.openxmlformats.org/officeDocument/2006/relationships/slide" Target="slide24.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slide" Target="slide23.xml"/><Relationship Id="rId4" Type="http://schemas.openxmlformats.org/officeDocument/2006/relationships/image" Target="../media/image28.wmf"/></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标题 1"/>
          <p:cNvSpPr>
            <a:spLocks noGrp="1"/>
          </p:cNvSpPr>
          <p:nvPr>
            <p:ph type="ctrTitle"/>
          </p:nvPr>
        </p:nvSpPr>
        <p:spPr>
          <a:xfrm>
            <a:off x="683568" y="-178434"/>
            <a:ext cx="7488832" cy="1268760"/>
          </a:xfrm>
        </p:spPr>
        <p:txBody>
          <a:bodyPr/>
          <a:lstStyle/>
          <a:p>
            <a:pPr algn="ctr"/>
            <a:r>
              <a:rPr lang="zh-CN" altLang="en-US" dirty="0">
                <a:latin typeface="黑体" panose="02010609060101010101" pitchFamily="49" charset="-122"/>
                <a:ea typeface="黑体" panose="02010609060101010101" pitchFamily="49" charset="-122"/>
              </a:rPr>
              <a:t> 第</a:t>
            </a:r>
            <a:r>
              <a:rPr lang="en-US" altLang="zh-CN" dirty="0">
                <a:latin typeface="黑体" panose="02010609060101010101" pitchFamily="49" charset="-122"/>
                <a:ea typeface="黑体" panose="02010609060101010101" pitchFamily="49" charset="-122"/>
              </a:rPr>
              <a:t>5</a:t>
            </a:r>
            <a:r>
              <a:rPr lang="zh-CN" altLang="en-US" dirty="0">
                <a:latin typeface="黑体" panose="02010609060101010101" pitchFamily="49" charset="-122"/>
                <a:ea typeface="黑体" panose="02010609060101010101" pitchFamily="49" charset="-122"/>
              </a:rPr>
              <a:t>课 古代非洲与美洲</a:t>
            </a:r>
          </a:p>
        </p:txBody>
      </p:sp>
      <p:pic>
        <p:nvPicPr>
          <p:cNvPr id="4" name="图片 3" descr="D:\Personal\Desktop\历史寒假\图片1.png图片1"/>
          <p:cNvPicPr>
            <a:picLocks noChangeAspect="1"/>
          </p:cNvPicPr>
          <p:nvPr/>
        </p:nvPicPr>
        <p:blipFill>
          <a:blip r:embed="rId2" cstate="print"/>
          <a:srcRect/>
          <a:stretch>
            <a:fillRect/>
          </a:stretch>
        </p:blipFill>
        <p:spPr>
          <a:xfrm>
            <a:off x="144145" y="1268095"/>
            <a:ext cx="4264025" cy="2572385"/>
          </a:xfrm>
          <a:prstGeom prst="rect">
            <a:avLst/>
          </a:prstGeom>
        </p:spPr>
      </p:pic>
      <p:pic>
        <p:nvPicPr>
          <p:cNvPr id="5" name="图片 4" descr="微信截图_20200219153051.png"/>
          <p:cNvPicPr>
            <a:picLocks noChangeAspect="1"/>
          </p:cNvPicPr>
          <p:nvPr/>
        </p:nvPicPr>
        <p:blipFill>
          <a:blip r:embed="rId3" cstate="print"/>
          <a:stretch>
            <a:fillRect/>
          </a:stretch>
        </p:blipFill>
        <p:spPr>
          <a:xfrm>
            <a:off x="1381125" y="3840480"/>
            <a:ext cx="4357370" cy="2914650"/>
          </a:xfrm>
          <a:prstGeom prst="rect">
            <a:avLst/>
          </a:prstGeom>
        </p:spPr>
      </p:pic>
    </p:spTree>
  </p:cSld>
  <p:clrMapOvr>
    <a:masterClrMapping/>
  </p:clrMapOvr>
  <p:transition spd="med">
    <p:wipe dir="d"/>
  </p:transition>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70000"/>
            <a:lum/>
          </a:blip>
          <a:srcRect/>
          <a:stretch>
            <a:fillRect/>
          </a:stretch>
        </a:blipFill>
        <a:effectLst/>
      </p:bgPr>
    </p:bg>
    <p:spTree>
      <p:nvGrpSpPr>
        <p:cNvPr id="1" name=""/>
        <p:cNvGrpSpPr/>
        <p:nvPr/>
      </p:nvGrpSpPr>
      <p:grpSpPr>
        <a:xfrm>
          <a:off x="0" y="0"/>
          <a:ext cx="0" cy="0"/>
          <a:chOff x="0" y="0"/>
          <a:chExt cx="0" cy="0"/>
        </a:xfrm>
      </p:grpSpPr>
      <p:sp>
        <p:nvSpPr>
          <p:cNvPr id="14" name="文本框 5"/>
          <p:cNvSpPr txBox="1"/>
          <p:nvPr/>
        </p:nvSpPr>
        <p:spPr>
          <a:xfrm>
            <a:off x="405765" y="620395"/>
            <a:ext cx="5811520" cy="891540"/>
          </a:xfrm>
          <a:prstGeom prst="rect">
            <a:avLst/>
          </a:prstGeom>
          <a:solidFill>
            <a:schemeClr val="bg1"/>
          </a:solidFill>
          <a:ln w="9525">
            <a:noFill/>
          </a:ln>
        </p:spPr>
        <p:style>
          <a:lnRef idx="2">
            <a:schemeClr val="accent1"/>
          </a:lnRef>
          <a:fillRef idx="1">
            <a:schemeClr val="lt1"/>
          </a:fillRef>
          <a:effectRef idx="0">
            <a:schemeClr val="accent1"/>
          </a:effectRef>
          <a:fontRef idx="minor">
            <a:schemeClr val="dk1"/>
          </a:fontRef>
        </p:style>
        <p:txBody>
          <a:bodyPr wrap="square" anchor="t">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dk1"/>
                </a:solidFill>
                <a:latin typeface="+mn-lt"/>
                <a:ea typeface="+mn-ea"/>
                <a:cs typeface="+mn-cs"/>
              </a:defRPr>
            </a:lvl9pPr>
          </a:lstStyle>
          <a:p>
            <a:pPr algn="ctr">
              <a:lnSpc>
                <a:spcPct val="130000"/>
              </a:lnSpc>
            </a:pPr>
            <a:r>
              <a:rPr lang="en-US" altLang="zh-CN" sz="4000" spc="600" dirty="0">
                <a:solidFill>
                  <a:schemeClr val="tx1"/>
                </a:solidFill>
                <a:latin typeface="黑体" panose="02010609060101010101" pitchFamily="49" charset="-122"/>
                <a:ea typeface="黑体" panose="02010609060101010101" pitchFamily="49" charset="-122"/>
                <a:sym typeface="+mn-ea"/>
              </a:rPr>
              <a:t>      </a:t>
            </a:r>
            <a:r>
              <a:rPr lang="zh-CN" altLang="en-US" sz="4000" spc="600" dirty="0">
                <a:solidFill>
                  <a:schemeClr val="tx1"/>
                </a:solidFill>
                <a:latin typeface="黑体" panose="02010609060101010101" pitchFamily="49" charset="-122"/>
                <a:ea typeface="黑体" panose="02010609060101010101" pitchFamily="49" charset="-122"/>
                <a:sym typeface="+mn-ea"/>
              </a:rPr>
              <a:t>课程标准</a:t>
            </a:r>
            <a:endParaRPr lang="zh-CN" altLang="en-US" sz="4000" spc="600" dirty="0">
              <a:solidFill>
                <a:schemeClr val="tx1"/>
              </a:solidFill>
              <a:latin typeface="黑体" panose="02010609060101010101" pitchFamily="49" charset="-122"/>
              <a:ea typeface="黑体" panose="02010609060101010101" pitchFamily="49" charset="-122"/>
            </a:endParaRPr>
          </a:p>
        </p:txBody>
      </p:sp>
      <p:sp>
        <p:nvSpPr>
          <p:cNvPr id="15" name="文本框 4"/>
          <p:cNvSpPr txBox="1"/>
          <p:nvPr/>
        </p:nvSpPr>
        <p:spPr>
          <a:xfrm>
            <a:off x="982980" y="1511935"/>
            <a:ext cx="7313295" cy="4246245"/>
          </a:xfrm>
          <a:prstGeom prst="rect">
            <a:avLst/>
          </a:prstGeom>
          <a:noFill/>
          <a:ln w="9525">
            <a:noFill/>
            <a:prstDash val="solid"/>
            <a:miter lim="800000"/>
          </a:ln>
        </p:spPr>
        <p:txBody>
          <a:bodyPr wrap="square" anchor="t">
            <a:spAutoFit/>
          </a:bodyPr>
          <a:lstStyle>
            <a:lvl1pPr marL="0" lvl="0"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9pPr>
          </a:lstStyle>
          <a:p>
            <a:pPr indent="0" algn="l" fontAlgn="auto">
              <a:lnSpc>
                <a:spcPct val="250000"/>
              </a:lnSpc>
            </a:pPr>
            <a:r>
              <a:rPr lang="zh-CN" sz="3600" kern="1800" dirty="0">
                <a:solidFill>
                  <a:schemeClr val="tx1"/>
                </a:solidFill>
                <a:effectLst/>
                <a:uFillTx/>
                <a:latin typeface="黑体" panose="02010609060101010101" pitchFamily="49" charset="-122"/>
                <a:ea typeface="黑体" panose="02010609060101010101" pitchFamily="49" charset="-122"/>
                <a:sym typeface="+mn-ea"/>
              </a:rPr>
              <a:t>通过了解世界其他地区（非洲和美洲）的社会状况，认识这一时期世界各文明地区的多元面貌。</a:t>
            </a:r>
            <a:endParaRPr lang="zh-CN" altLang="en-US" sz="3600" kern="1800" dirty="0">
              <a:solidFill>
                <a:schemeClr val="tx1"/>
              </a:solidFill>
              <a:effectLst/>
              <a:uFillTx/>
              <a:latin typeface="黑体" panose="02010609060101010101" pitchFamily="49" charset="-122"/>
              <a:ea typeface="黑体" panose="02010609060101010101" pitchFamily="49" charset="-122"/>
              <a:sym typeface="+mn-ea"/>
            </a:endParaRPr>
          </a:p>
        </p:txBody>
      </p:sp>
    </p:spTree>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35000"/>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907704" y="332656"/>
            <a:ext cx="4824536" cy="1124744"/>
          </a:xfrm>
        </p:spPr>
        <p:txBody>
          <a:bodyPr>
            <a:normAutofit/>
          </a:bodyPr>
          <a:lstStyle/>
          <a:p>
            <a:r>
              <a:rPr lang="zh-CN" altLang="en-US" sz="3600" dirty="0">
                <a:latin typeface="黑体" panose="02010609060101010101" pitchFamily="49" charset="-122"/>
                <a:ea typeface="黑体" panose="02010609060101010101" pitchFamily="49" charset="-122"/>
              </a:rPr>
              <a:t>学习目标</a:t>
            </a:r>
          </a:p>
        </p:txBody>
      </p:sp>
      <p:sp>
        <p:nvSpPr>
          <p:cNvPr id="3" name="内容占位符 2"/>
          <p:cNvSpPr>
            <a:spLocks noGrp="1"/>
          </p:cNvSpPr>
          <p:nvPr>
            <p:ph idx="1"/>
          </p:nvPr>
        </p:nvSpPr>
        <p:spPr>
          <a:xfrm>
            <a:off x="696398" y="1628800"/>
            <a:ext cx="7751204" cy="4464496"/>
          </a:xfrm>
          <a:ln>
            <a:solidFill>
              <a:srgbClr val="002060"/>
            </a:solidFill>
          </a:ln>
        </p:spPr>
        <p:txBody>
          <a:bodyPr>
            <a:normAutofit fontScale="85000" lnSpcReduction="20000"/>
          </a:bodyPr>
          <a:lstStyle/>
          <a:p>
            <a:pPr marL="0" lvl="0" indent="0">
              <a:lnSpc>
                <a:spcPct val="170000"/>
              </a:lnSpc>
              <a:spcBef>
                <a:spcPts val="0"/>
              </a:spcBef>
              <a:buNone/>
            </a:pPr>
            <a:r>
              <a:rPr lang="en-US" altLang="zh-CN" sz="2400" dirty="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运用时空定位以地图为依托，梳理古代非洲、美洲主要国家或文明的地理位置及其大致时间，培养时空观念。</a:t>
            </a:r>
          </a:p>
          <a:p>
            <a:pPr marL="0" indent="0">
              <a:lnSpc>
                <a:spcPct val="170000"/>
              </a:lnSpc>
              <a:spcBef>
                <a:spcPts val="0"/>
              </a:spcBef>
              <a:buNone/>
            </a:pPr>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阅读教材和史料，梳理具体史事，了解古代非洲与美洲的社会发展概况；初步探讨古代非洲与美洲文明的特点及形成原因。</a:t>
            </a:r>
          </a:p>
          <a:p>
            <a:pPr marL="0" lvl="0" indent="0">
              <a:lnSpc>
                <a:spcPct val="170000"/>
              </a:lnSpc>
              <a:spcBef>
                <a:spcPts val="0"/>
              </a:spcBef>
              <a:buNone/>
            </a:pPr>
            <a:r>
              <a:rPr lang="en-US" altLang="zh-CN" sz="2400" dirty="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在概括非洲和美洲文明基本史实的基础上，初步运用唯物史观，分析物质基础与文明发展之间的辩证关系。</a:t>
            </a:r>
          </a:p>
          <a:p>
            <a:pPr marL="0" indent="0">
              <a:lnSpc>
                <a:spcPct val="170000"/>
              </a:lnSpc>
              <a:spcBef>
                <a:spcPts val="0"/>
              </a:spcBef>
              <a:buNone/>
            </a:pPr>
            <a:r>
              <a:rPr lang="en-US" altLang="zh-CN" sz="2400" dirty="0">
                <a:latin typeface="黑体" panose="02010609060101010101" pitchFamily="49" charset="-122"/>
                <a:ea typeface="黑体" panose="02010609060101010101" pitchFamily="49" charset="-122"/>
              </a:rPr>
              <a:t>4.</a:t>
            </a:r>
            <a:r>
              <a:rPr lang="zh-CN" altLang="en-US" sz="2400" dirty="0">
                <a:latin typeface="黑体" panose="02010609060101010101" pitchFamily="49" charset="-122"/>
                <a:ea typeface="黑体" panose="02010609060101010101" pitchFamily="49" charset="-122"/>
              </a:rPr>
              <a:t>概述中古时期主要大洲社会发展状况，感悟世界文明是由各民族、各地区人民共同创造，文明具有多样性；认识世界历史纵向发展与横向发展的关系，培养家国情怀。</a:t>
            </a:r>
          </a:p>
          <a:p>
            <a:endParaRPr lang="zh-CN" altLang="en-US" sz="800" dirty="0">
              <a:latin typeface="黑体" panose="02010609060101010101" pitchFamily="49" charset="-122"/>
              <a:ea typeface="黑体" panose="02010609060101010101" pitchFamily="49" charset="-122"/>
            </a:endParaRPr>
          </a:p>
        </p:txBody>
      </p:sp>
    </p:spTree>
  </p:cSld>
  <p:clrMapOvr>
    <a:masterClrMapping/>
  </p:clrMapOvr>
  <p:transition>
    <p:wedge/>
  </p:transition>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40000"/>
            <a:lum/>
          </a:blip>
          <a:srcRect/>
          <a:stretch>
            <a:fillRect/>
          </a:stretch>
        </a:blipFill>
        <a:effectLst/>
      </p:bgPr>
    </p:bg>
    <p:spTree>
      <p:nvGrpSpPr>
        <p:cNvPr id="1" name=""/>
        <p:cNvGrpSpPr/>
        <p:nvPr/>
      </p:nvGrpSpPr>
      <p:grpSpPr>
        <a:xfrm>
          <a:off x="0" y="0"/>
          <a:ext cx="0" cy="0"/>
          <a:chOff x="0" y="0"/>
          <a:chExt cx="0" cy="0"/>
        </a:xfrm>
      </p:grpSpPr>
      <p:pic>
        <p:nvPicPr>
          <p:cNvPr id="7" name="内容占位符 6" descr="两个圈.png"/>
          <p:cNvPicPr>
            <a:picLocks noGrp="1" noChangeAspect="1"/>
          </p:cNvPicPr>
          <p:nvPr>
            <p:ph idx="1"/>
          </p:nvPr>
        </p:nvPicPr>
        <p:blipFill>
          <a:blip r:embed="rId3" cstate="print"/>
          <a:stretch>
            <a:fillRect/>
          </a:stretch>
        </p:blipFill>
        <p:spPr>
          <a:xfrm>
            <a:off x="88900" y="980440"/>
            <a:ext cx="8093710" cy="5735955"/>
          </a:xfrm>
          <a:effectLst>
            <a:glow rad="228600">
              <a:schemeClr val="accent2">
                <a:satMod val="175000"/>
                <a:alpha val="40000"/>
              </a:schemeClr>
            </a:glow>
          </a:effectLst>
          <a:scene3d>
            <a:camera prst="orthographicFront"/>
            <a:lightRig rig="threePt" dir="t"/>
          </a:scene3d>
          <a:sp3d>
            <a:bevelT w="114300" prst="artDeco"/>
          </a:sp3d>
        </p:spPr>
      </p:pic>
      <p:pic>
        <p:nvPicPr>
          <p:cNvPr id="5" name="图片 4"/>
          <p:cNvPicPr>
            <a:picLocks noChangeAspect="1"/>
          </p:cNvPicPr>
          <p:nvPr/>
        </p:nvPicPr>
        <p:blipFill>
          <a:blip r:embed="rId4" cstate="print">
            <a:extLst>
              <a:ext uri="{BEBA8EAE-BF5A-486C-A8C5-ECC9F3942E4B}">
                <a14:imgProps xmlns:a14="http://schemas.microsoft.com/office/drawing/2010/main">
                  <a14:imgLayer r:embed="rId5">
                    <a14:imgEffect>
                      <a14:backgroundRemoval t="11582" b="89831" l="10000" r="91800"/>
                    </a14:imgEffect>
                  </a14:imgLayer>
                </a14:imgProps>
              </a:ext>
              <a:ext uri="{28A0092B-C50C-407E-A947-70E740481C1C}">
                <a14:useLocalDpi xmlns:a14="http://schemas.microsoft.com/office/drawing/2010/main" val="0"/>
              </a:ext>
            </a:extLst>
          </a:blip>
          <a:stretch>
            <a:fillRect/>
          </a:stretch>
        </p:blipFill>
        <p:spPr>
          <a:xfrm rot="861339">
            <a:off x="7453630" y="-207645"/>
            <a:ext cx="1971040" cy="1472565"/>
          </a:xfrm>
          <a:prstGeom prst="rect">
            <a:avLst/>
          </a:prstGeom>
        </p:spPr>
      </p:pic>
      <p:sp>
        <p:nvSpPr>
          <p:cNvPr id="2" name="文本框 1"/>
          <p:cNvSpPr txBox="1"/>
          <p:nvPr/>
        </p:nvSpPr>
        <p:spPr>
          <a:xfrm>
            <a:off x="306070" y="219710"/>
            <a:ext cx="6995795" cy="521970"/>
          </a:xfrm>
          <a:prstGeom prst="rect">
            <a:avLst/>
          </a:prstGeom>
          <a:noFill/>
        </p:spPr>
        <p:txBody>
          <a:bodyPr wrap="square" rtlCol="0">
            <a:spAutoFit/>
          </a:bodyPr>
          <a:lstStyle/>
          <a:p>
            <a:r>
              <a:rPr lang="zh-CN" altLang="en-US" sz="2800">
                <a:latin typeface="黑体" panose="02010609060101010101" pitchFamily="49" charset="-122"/>
                <a:ea typeface="黑体" panose="02010609060101010101" pitchFamily="49" charset="-122"/>
                <a:cs typeface="黑体" panose="02010609060101010101" pitchFamily="49" charset="-122"/>
              </a:rPr>
              <a:t>谈一谈你对非洲与美洲文明有怎样的认识</a:t>
            </a:r>
            <a:r>
              <a:rPr lang="en-US" altLang="zh-CN" sz="2800">
                <a:latin typeface="黑体" panose="02010609060101010101" pitchFamily="49" charset="-122"/>
                <a:ea typeface="黑体" panose="02010609060101010101" pitchFamily="49" charset="-122"/>
                <a:cs typeface="黑体" panose="02010609060101010101" pitchFamily="49" charset="-122"/>
              </a:rPr>
              <a:t>?</a:t>
            </a:r>
          </a:p>
        </p:txBody>
      </p:sp>
    </p:spTree>
  </p:cSld>
  <p:clrMapOvr>
    <a:masterClrMapping/>
  </p:clrMapOvr>
  <p:transition>
    <p:blinds dir="vert"/>
  </p:transition>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403648" y="284102"/>
            <a:ext cx="6336704" cy="691480"/>
          </a:xfrm>
        </p:spPr>
        <p:txBody>
          <a:bodyPr>
            <a:normAutofit/>
          </a:bodyPr>
          <a:lstStyle/>
          <a:p>
            <a:r>
              <a:rPr lang="zh-CN" altLang="en-US" sz="3200" dirty="0">
                <a:latin typeface="黑体" panose="02010609060101010101" pitchFamily="49" charset="-122"/>
                <a:ea typeface="黑体" panose="02010609060101010101" pitchFamily="49" charset="-122"/>
              </a:rPr>
              <a:t>一、时空定位古代非洲与美洲文明</a:t>
            </a:r>
          </a:p>
        </p:txBody>
      </p:sp>
      <p:pic>
        <p:nvPicPr>
          <p:cNvPr id="4" name="内容占位符 3" descr="非洲.png"/>
          <p:cNvPicPr>
            <a:picLocks noGrp="1" noChangeAspect="1"/>
          </p:cNvPicPr>
          <p:nvPr>
            <p:ph idx="1"/>
          </p:nvPr>
        </p:nvPicPr>
        <p:blipFill>
          <a:blip r:embed="rId3" cstate="print"/>
          <a:stretch>
            <a:fillRect/>
          </a:stretch>
        </p:blipFill>
        <p:spPr>
          <a:xfrm>
            <a:off x="530370" y="1196752"/>
            <a:ext cx="3746165" cy="3781716"/>
          </a:xfrm>
          <a:effectLst>
            <a:glow rad="101600">
              <a:schemeClr val="accent2">
                <a:satMod val="175000"/>
                <a:alpha val="40000"/>
              </a:schemeClr>
            </a:glow>
          </a:effectLst>
        </p:spPr>
      </p:pic>
      <p:pic>
        <p:nvPicPr>
          <p:cNvPr id="5" name="图片 4" descr="美洲.png"/>
          <p:cNvPicPr>
            <a:picLocks noChangeAspect="1"/>
          </p:cNvPicPr>
          <p:nvPr/>
        </p:nvPicPr>
        <p:blipFill>
          <a:blip r:embed="rId4" cstate="print"/>
          <a:stretch>
            <a:fillRect/>
          </a:stretch>
        </p:blipFill>
        <p:spPr>
          <a:xfrm>
            <a:off x="4830381" y="1196752"/>
            <a:ext cx="3746165" cy="3781716"/>
          </a:xfrm>
          <a:prstGeom prst="rect">
            <a:avLst/>
          </a:prstGeom>
          <a:effectLst>
            <a:glow rad="101600">
              <a:schemeClr val="accent2">
                <a:satMod val="175000"/>
                <a:alpha val="40000"/>
              </a:schemeClr>
            </a:glow>
          </a:effectLst>
        </p:spPr>
      </p:pic>
      <p:sp>
        <p:nvSpPr>
          <p:cNvPr id="6" name="文本框 6"/>
          <p:cNvSpPr txBox="1">
            <a:spLocks noChangeArrowheads="1"/>
          </p:cNvSpPr>
          <p:nvPr/>
        </p:nvSpPr>
        <p:spPr bwMode="auto">
          <a:xfrm>
            <a:off x="538854" y="5083101"/>
            <a:ext cx="8303947"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r>
              <a:rPr lang="zh-CN" altLang="en-US" sz="2000" b="0" dirty="0">
                <a:solidFill>
                  <a:srgbClr val="FF0000"/>
                </a:solidFill>
                <a:latin typeface="黑体" panose="02010609060101010101" pitchFamily="49" charset="-122"/>
                <a:ea typeface="黑体" panose="02010609060101010101" pitchFamily="49" charset="-122"/>
              </a:rPr>
              <a:t>思考：</a:t>
            </a:r>
            <a:endParaRPr lang="en-US" altLang="zh-CN" sz="2000" b="0" dirty="0">
              <a:solidFill>
                <a:srgbClr val="FF0000"/>
              </a:solidFill>
              <a:latin typeface="黑体" panose="02010609060101010101" pitchFamily="49" charset="-122"/>
              <a:ea typeface="黑体" panose="02010609060101010101" pitchFamily="49" charset="-122"/>
            </a:endParaRPr>
          </a:p>
          <a:p>
            <a:r>
              <a:rPr lang="en-US" altLang="zh-CN" sz="2000" b="0" dirty="0">
                <a:solidFill>
                  <a:srgbClr val="FF0000"/>
                </a:solidFill>
                <a:latin typeface="黑体" panose="02010609060101010101" pitchFamily="49" charset="-122"/>
                <a:ea typeface="黑体" panose="02010609060101010101" pitchFamily="49" charset="-122"/>
              </a:rPr>
              <a:t>1</a:t>
            </a:r>
            <a:r>
              <a:rPr lang="zh-CN" altLang="en-US" sz="2000" b="0" dirty="0">
                <a:solidFill>
                  <a:srgbClr val="FF0000"/>
                </a:solidFill>
                <a:latin typeface="黑体" panose="02010609060101010101" pitchFamily="49" charset="-122"/>
                <a:ea typeface="黑体" panose="02010609060101010101" pitchFamily="49" charset="-122"/>
              </a:rPr>
              <a:t>、根据材料并结合课文，将教材中主要国家或文明标注在地图上，并在旁边注明该国家存在的大致时间，了解各国家存在的先后顺序。</a:t>
            </a:r>
            <a:endParaRPr lang="en-US" altLang="zh-CN" sz="2000" b="0" dirty="0">
              <a:solidFill>
                <a:srgbClr val="FF0000"/>
              </a:solidFill>
              <a:latin typeface="黑体" panose="02010609060101010101" pitchFamily="49" charset="-122"/>
              <a:ea typeface="黑体" panose="02010609060101010101" pitchFamily="49" charset="-122"/>
            </a:endParaRPr>
          </a:p>
          <a:p>
            <a:r>
              <a:rPr lang="en-US" altLang="zh-CN" sz="2000" b="0" dirty="0">
                <a:solidFill>
                  <a:srgbClr val="FF0000"/>
                </a:solidFill>
                <a:latin typeface="黑体" panose="02010609060101010101" pitchFamily="49" charset="-122"/>
                <a:ea typeface="黑体" panose="02010609060101010101" pitchFamily="49" charset="-122"/>
              </a:rPr>
              <a:t>2</a:t>
            </a:r>
            <a:r>
              <a:rPr lang="zh-CN" altLang="en-US" sz="2000" b="0" dirty="0">
                <a:solidFill>
                  <a:srgbClr val="FF0000"/>
                </a:solidFill>
                <a:latin typeface="黑体" panose="02010609060101010101" pitchFamily="49" charset="-122"/>
                <a:ea typeface="黑体" panose="02010609060101010101" pitchFamily="49" charset="-122"/>
              </a:rPr>
              <a:t>、概括这些国家或文明在分布上的特点，并分析出现这些特点的原因。</a:t>
            </a:r>
          </a:p>
        </p:txBody>
      </p:sp>
      <p:sp>
        <p:nvSpPr>
          <p:cNvPr id="8" name="椭圆 7"/>
          <p:cNvSpPr>
            <a:spLocks noChangeArrowheads="1"/>
          </p:cNvSpPr>
          <p:nvPr/>
        </p:nvSpPr>
        <p:spPr bwMode="auto">
          <a:xfrm>
            <a:off x="3106812" y="2132856"/>
            <a:ext cx="673100" cy="504825"/>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
        <p:nvSpPr>
          <p:cNvPr id="9" name="椭圆 8"/>
          <p:cNvSpPr>
            <a:spLocks noChangeArrowheads="1"/>
          </p:cNvSpPr>
          <p:nvPr/>
        </p:nvSpPr>
        <p:spPr bwMode="auto">
          <a:xfrm>
            <a:off x="3471127" y="2708920"/>
            <a:ext cx="740833" cy="862013"/>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
        <p:nvSpPr>
          <p:cNvPr id="11" name="椭圆 10"/>
          <p:cNvSpPr>
            <a:spLocks noChangeArrowheads="1"/>
          </p:cNvSpPr>
          <p:nvPr/>
        </p:nvSpPr>
        <p:spPr bwMode="auto">
          <a:xfrm>
            <a:off x="2106459" y="3717032"/>
            <a:ext cx="1159933" cy="679450"/>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
        <p:nvSpPr>
          <p:cNvPr id="15" name="椭圆 14"/>
          <p:cNvSpPr>
            <a:spLocks noChangeArrowheads="1"/>
          </p:cNvSpPr>
          <p:nvPr/>
        </p:nvSpPr>
        <p:spPr bwMode="auto">
          <a:xfrm>
            <a:off x="567454" y="1988840"/>
            <a:ext cx="1775883" cy="1020763"/>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
        <p:nvSpPr>
          <p:cNvPr id="17" name="椭圆 16"/>
          <p:cNvSpPr>
            <a:spLocks noChangeArrowheads="1"/>
          </p:cNvSpPr>
          <p:nvPr/>
        </p:nvSpPr>
        <p:spPr bwMode="auto">
          <a:xfrm>
            <a:off x="5004048" y="1700808"/>
            <a:ext cx="670984" cy="504825"/>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
        <p:nvSpPr>
          <p:cNvPr id="19" name="椭圆 18"/>
          <p:cNvSpPr>
            <a:spLocks noChangeArrowheads="1"/>
          </p:cNvSpPr>
          <p:nvPr/>
        </p:nvSpPr>
        <p:spPr bwMode="auto">
          <a:xfrm>
            <a:off x="5508104" y="1484784"/>
            <a:ext cx="673100" cy="503237"/>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
        <p:nvSpPr>
          <p:cNvPr id="21" name="椭圆 20"/>
          <p:cNvSpPr>
            <a:spLocks noChangeArrowheads="1"/>
          </p:cNvSpPr>
          <p:nvPr/>
        </p:nvSpPr>
        <p:spPr bwMode="auto">
          <a:xfrm>
            <a:off x="6372200" y="2780928"/>
            <a:ext cx="742951" cy="1323975"/>
          </a:xfrm>
          <a:prstGeom prst="ellipse">
            <a:avLst/>
          </a:prstGeom>
          <a:noFill/>
          <a:ln w="34925">
            <a:solidFill>
              <a:srgbClr val="FF3300"/>
            </a:solidFill>
            <a:round/>
          </a:ln>
          <a:extLst>
            <a:ext uri="{909E8E84-426E-40DD-AFC4-6F175D3DCCD1}">
              <a14:hiddenFill xmlns:a14="http://schemas.microsoft.com/office/drawing/2010/main">
                <a:solidFill>
                  <a:srgbClr val="FFFFFF"/>
                </a:solidFill>
              </a14:hiddenFill>
            </a:ext>
          </a:extLst>
        </p:spPr>
        <p:txBody>
          <a:bodyPr/>
          <a:lstStyle>
            <a:lvl1pPr>
              <a:defRPr b="1">
                <a:solidFill>
                  <a:schemeClr val="tx1"/>
                </a:solidFill>
                <a:latin typeface="Arial" panose="020B0604020202020204" pitchFamily="34" charset="0"/>
                <a:ea typeface="宋体" panose="02010600030101010101" pitchFamily="2" charset="-122"/>
              </a:defRPr>
            </a:lvl1pPr>
            <a:lvl2pPr>
              <a:defRPr b="1">
                <a:solidFill>
                  <a:schemeClr val="tx1"/>
                </a:solidFill>
                <a:latin typeface="Arial" panose="020B0604020202020204" pitchFamily="34" charset="0"/>
                <a:ea typeface="宋体" panose="02010600030101010101" pitchFamily="2" charset="-122"/>
              </a:defRPr>
            </a:lvl2pPr>
            <a:lvl3pPr>
              <a:defRPr b="1">
                <a:solidFill>
                  <a:schemeClr val="tx1"/>
                </a:solidFill>
                <a:latin typeface="Arial" panose="020B0604020202020204" pitchFamily="34" charset="0"/>
                <a:ea typeface="宋体" panose="02010600030101010101" pitchFamily="2" charset="-122"/>
              </a:defRPr>
            </a:lvl3pPr>
            <a:lvl4pPr>
              <a:defRPr b="1">
                <a:solidFill>
                  <a:schemeClr val="tx1"/>
                </a:solidFill>
                <a:latin typeface="Arial" panose="020B0604020202020204" pitchFamily="34" charset="0"/>
                <a:ea typeface="宋体" panose="02010600030101010101" pitchFamily="2" charset="-122"/>
              </a:defRPr>
            </a:lvl4pPr>
            <a:lvl5pPr>
              <a:defRPr b="1">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endParaRPr lang="zh-CN" altLang="en-US">
              <a:latin typeface="黑体" panose="02010609060101010101" pitchFamily="49" charset="-122"/>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6" grpId="1"/>
      <p:bldP spid="8" grpId="0" animBg="1"/>
      <p:bldP spid="9" grpId="0" animBg="1"/>
      <p:bldP spid="11" grpId="0" animBg="1"/>
      <p:bldP spid="15" grpId="0" animBg="1"/>
      <p:bldP spid="17" grpId="0" animBg="1"/>
      <p:bldP spid="19"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162242" y="84445"/>
            <a:ext cx="8229600" cy="728646"/>
          </a:xfrm>
        </p:spPr>
        <p:txBody>
          <a:bodyPr>
            <a:noAutofit/>
          </a:bodyPr>
          <a:lstStyle/>
          <a:p>
            <a:pPr lvl="0" algn="l">
              <a:lnSpc>
                <a:spcPct val="150000"/>
              </a:lnSpc>
            </a:pPr>
            <a:r>
              <a:rPr lang="zh-CN" altLang="en-US" sz="3200" dirty="0">
                <a:latin typeface="黑体" panose="02010609060101010101" pitchFamily="49" charset="-122"/>
                <a:ea typeface="黑体" panose="02010609060101010101" pitchFamily="49" charset="-122"/>
              </a:rPr>
              <a:t>二、光辉灿烂的古代非洲与美洲文明</a:t>
            </a:r>
          </a:p>
        </p:txBody>
      </p:sp>
      <p:sp>
        <p:nvSpPr>
          <p:cNvPr id="3" name="内容占位符 2"/>
          <p:cNvSpPr>
            <a:spLocks noGrp="1"/>
          </p:cNvSpPr>
          <p:nvPr>
            <p:ph sz="half" idx="1"/>
          </p:nvPr>
        </p:nvSpPr>
        <p:spPr>
          <a:xfrm>
            <a:off x="190642" y="1001875"/>
            <a:ext cx="5086400" cy="4968552"/>
          </a:xfrm>
          <a:ln>
            <a:solidFill>
              <a:srgbClr val="002060"/>
            </a:solidFill>
          </a:ln>
        </p:spPr>
        <p:txBody>
          <a:bodyPr>
            <a:noAutofit/>
          </a:bodyPr>
          <a:lstStyle/>
          <a:p>
            <a:pPr marL="0" indent="0">
              <a:lnSpc>
                <a:spcPct val="150000"/>
              </a:lnSpc>
              <a:spcBef>
                <a:spcPts val="0"/>
              </a:spcBef>
              <a:buNone/>
            </a:pPr>
            <a:r>
              <a:rPr lang="zh-CN" altLang="en-US" sz="1800" dirty="0">
                <a:latin typeface="黑体" panose="02010609060101010101" pitchFamily="49" charset="-122"/>
                <a:ea typeface="黑体" panose="02010609060101010101" pitchFamily="49" charset="-122"/>
              </a:rPr>
              <a:t>    由于曼萨</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穆萨的令人难以置信的朝觐之行以及在开罗随之而来的知名度，马里在北非、中东甚至欧洲名声鹊起</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在此后数十年里，埃及的商人定期到访马里</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象牙、奴隶、盐和动物皮毛在穿越撒哈拉贸易中仍十分重要，但黄金是最重要的物品。</a:t>
            </a:r>
            <a:endParaRPr lang="en-US" altLang="zh-CN" sz="1800" dirty="0">
              <a:latin typeface="黑体" panose="02010609060101010101" pitchFamily="49" charset="-122"/>
              <a:ea typeface="黑体" panose="02010609060101010101" pitchFamily="49" charset="-122"/>
            </a:endParaRPr>
          </a:p>
          <a:p>
            <a:pPr marL="0" indent="0">
              <a:lnSpc>
                <a:spcPct val="150000"/>
              </a:lnSpc>
              <a:spcBef>
                <a:spcPts val="0"/>
              </a:spcBef>
              <a:buNone/>
            </a:pPr>
            <a:r>
              <a:rPr lang="zh-CN" altLang="en-US" sz="1800" dirty="0">
                <a:latin typeface="黑体" panose="02010609060101010101" pitchFamily="49" charset="-122"/>
                <a:ea typeface="黑体" panose="02010609060101010101" pitchFamily="49" charset="-122"/>
              </a:rPr>
              <a:t>    在马里帝国这个中世纪的伟大国家里，很多奴隶都是在扩张战争中俘获的。奴隶是经济中极其重要的部分，因为他们作为劳动力的价值。当他们在穿越撒哈拉商道的贸易中被出卖时，他们也能带来财富。</a:t>
            </a:r>
          </a:p>
          <a:p>
            <a:pPr marL="0" indent="0">
              <a:lnSpc>
                <a:spcPct val="150000"/>
              </a:lnSpc>
              <a:spcBef>
                <a:spcPts val="0"/>
              </a:spcBef>
              <a:buNone/>
            </a:pPr>
            <a:r>
              <a:rPr lang="en-US" altLang="zh-CN" sz="1800" dirty="0">
                <a:latin typeface="黑体" panose="02010609060101010101" pitchFamily="49" charset="-122"/>
                <a:ea typeface="黑体" panose="02010609060101010101" pitchFamily="49" charset="-122"/>
              </a:rPr>
              <a:t> ——【</a:t>
            </a:r>
            <a:r>
              <a:rPr lang="zh-CN" altLang="en-US" sz="1800" dirty="0">
                <a:latin typeface="黑体" panose="02010609060101010101" pitchFamily="49" charset="-122"/>
                <a:ea typeface="黑体" panose="02010609060101010101" pitchFamily="49" charset="-122"/>
              </a:rPr>
              <a:t>美</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戴维</a:t>
            </a:r>
            <a:r>
              <a:rPr lang="en-US" altLang="zh-CN" sz="1800" dirty="0">
                <a:latin typeface="黑体" panose="02010609060101010101" pitchFamily="49" charset="-122"/>
                <a:ea typeface="黑体" panose="02010609060101010101" pitchFamily="49" charset="-122"/>
              </a:rPr>
              <a:t>•C•</a:t>
            </a:r>
            <a:r>
              <a:rPr lang="zh-CN" altLang="en-US" sz="1800" dirty="0">
                <a:latin typeface="黑体" panose="02010609060101010101" pitchFamily="49" charset="-122"/>
                <a:ea typeface="黑体" panose="02010609060101010101" pitchFamily="49" charset="-122"/>
              </a:rPr>
              <a:t>康德拉</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中世纪</a:t>
            </a:r>
            <a:r>
              <a:rPr lang="zh-CN" altLang="en-US" sz="2000" dirty="0">
                <a:latin typeface="黑体" panose="02010609060101010101" pitchFamily="49" charset="-122"/>
                <a:ea typeface="黑体" panose="02010609060101010101" pitchFamily="49" charset="-122"/>
              </a:rPr>
              <a:t>西非诸帝国</a:t>
            </a:r>
            <a:r>
              <a:rPr lang="en-US" altLang="zh-CN" sz="2000" dirty="0">
                <a:latin typeface="黑体" panose="02010609060101010101" pitchFamily="49" charset="-122"/>
                <a:ea typeface="黑体" panose="02010609060101010101" pitchFamily="49" charset="-122"/>
              </a:rPr>
              <a:t>》</a:t>
            </a:r>
            <a:endParaRPr lang="zh-CN" altLang="en-US" sz="2000" dirty="0">
              <a:latin typeface="黑体" panose="02010609060101010101" pitchFamily="49" charset="-122"/>
              <a:ea typeface="黑体" panose="02010609060101010101" pitchFamily="49" charset="-122"/>
            </a:endParaRPr>
          </a:p>
          <a:p>
            <a:endParaRPr lang="zh-CN" altLang="en-US" sz="2000" dirty="0">
              <a:latin typeface="黑体" panose="02010609060101010101" pitchFamily="49" charset="-122"/>
              <a:ea typeface="黑体" panose="02010609060101010101" pitchFamily="49" charset="-122"/>
            </a:endParaRPr>
          </a:p>
        </p:txBody>
      </p:sp>
      <p:pic>
        <p:nvPicPr>
          <p:cNvPr id="7" name="内容占位符 6" descr="马里.png"/>
          <p:cNvPicPr>
            <a:picLocks noGrp="1" noChangeAspect="1"/>
          </p:cNvPicPr>
          <p:nvPr>
            <p:ph sz="half" idx="2"/>
          </p:nvPr>
        </p:nvPicPr>
        <p:blipFill>
          <a:blip r:embed="rId3" cstate="print"/>
          <a:stretch>
            <a:fillRect/>
          </a:stretch>
        </p:blipFill>
        <p:spPr>
          <a:xfrm>
            <a:off x="5405755" y="1084580"/>
            <a:ext cx="3600450" cy="2948305"/>
          </a:xfrm>
        </p:spPr>
      </p:pic>
      <p:pic>
        <p:nvPicPr>
          <p:cNvPr id="8" name="图片 7" descr="马里2.png"/>
          <p:cNvPicPr>
            <a:picLocks noChangeAspect="1"/>
          </p:cNvPicPr>
          <p:nvPr/>
        </p:nvPicPr>
        <p:blipFill>
          <a:blip r:embed="rId4" cstate="print"/>
          <a:stretch>
            <a:fillRect/>
          </a:stretch>
        </p:blipFill>
        <p:spPr>
          <a:xfrm>
            <a:off x="5344795" y="4105275"/>
            <a:ext cx="3661410" cy="1865630"/>
          </a:xfrm>
          <a:prstGeom prst="rect">
            <a:avLst/>
          </a:prstGeom>
        </p:spPr>
      </p:pic>
      <p:sp>
        <p:nvSpPr>
          <p:cNvPr id="9" name="TextBox 8"/>
          <p:cNvSpPr txBox="1"/>
          <p:nvPr/>
        </p:nvSpPr>
        <p:spPr>
          <a:xfrm>
            <a:off x="1736130" y="6214355"/>
            <a:ext cx="6573416" cy="461665"/>
          </a:xfrm>
          <a:prstGeom prst="rect">
            <a:avLst/>
          </a:prstGeom>
          <a:noFill/>
        </p:spPr>
        <p:txBody>
          <a:bodyPr wrap="square" rtlCol="0">
            <a:spAutoFit/>
          </a:bodyPr>
          <a:lstStyle/>
          <a:p>
            <a:r>
              <a:rPr lang="zh-CN" altLang="en-US" sz="2400" dirty="0">
                <a:solidFill>
                  <a:srgbClr val="FF0000"/>
                </a:solidFill>
                <a:latin typeface="黑体" panose="02010609060101010101" pitchFamily="49" charset="-122"/>
                <a:ea typeface="黑体" panose="02010609060101010101" pitchFamily="49" charset="-122"/>
              </a:rPr>
              <a:t>思考：材料体现了马里怎样的社会状况？</a:t>
            </a:r>
          </a:p>
        </p:txBody>
      </p:sp>
    </p:spTree>
  </p:cSld>
  <p:clrMapOvr>
    <a:masterClrMapping/>
  </p:clrMapOvr>
  <p:transition>
    <p:split orient="vert"/>
  </p:transition>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pic>
        <p:nvPicPr>
          <p:cNvPr id="7" name="图片 6" descr="廷巴克图.jpg"/>
          <p:cNvPicPr>
            <a:picLocks noChangeAspect="1"/>
          </p:cNvPicPr>
          <p:nvPr/>
        </p:nvPicPr>
        <p:blipFill>
          <a:blip r:embed="rId3" cstate="print"/>
          <a:stretch>
            <a:fillRect/>
          </a:stretch>
        </p:blipFill>
        <p:spPr>
          <a:xfrm>
            <a:off x="2237197" y="3267986"/>
            <a:ext cx="6211012" cy="3240360"/>
          </a:xfrm>
          <a:prstGeom prst="rect">
            <a:avLst/>
          </a:prstGeom>
        </p:spPr>
      </p:pic>
      <p:sp>
        <p:nvSpPr>
          <p:cNvPr id="16" name="TextBox 15"/>
          <p:cNvSpPr txBox="1"/>
          <p:nvPr/>
        </p:nvSpPr>
        <p:spPr>
          <a:xfrm>
            <a:off x="364989" y="3573016"/>
            <a:ext cx="1872208" cy="2246769"/>
          </a:xfrm>
          <a:prstGeom prst="rect">
            <a:avLst/>
          </a:prstGeom>
          <a:noFill/>
        </p:spPr>
        <p:txBody>
          <a:bodyPr wrap="square" rtlCol="0">
            <a:spAutoFit/>
          </a:bodyPr>
          <a:lstStyle/>
          <a:p>
            <a:r>
              <a:rPr lang="zh-CN" altLang="en-US" sz="2000" dirty="0">
                <a:solidFill>
                  <a:srgbClr val="FF0000"/>
                </a:solidFill>
                <a:latin typeface="黑体" panose="02010609060101010101" pitchFamily="49" charset="-122"/>
                <a:ea typeface="黑体" panose="02010609060101010101" pitchFamily="49" charset="-122"/>
              </a:rPr>
              <a:t>思考：图文体现了桑海帝国怎样的社会概况？请结合教材概括东北非、东非、南非的社会概况。</a:t>
            </a:r>
          </a:p>
        </p:txBody>
      </p:sp>
      <p:sp>
        <p:nvSpPr>
          <p:cNvPr id="4" name="文本框 3"/>
          <p:cNvSpPr txBox="1"/>
          <p:nvPr/>
        </p:nvSpPr>
        <p:spPr>
          <a:xfrm>
            <a:off x="472452" y="476672"/>
            <a:ext cx="8199095" cy="2554545"/>
          </a:xfrm>
          <a:prstGeom prst="rect">
            <a:avLst/>
          </a:prstGeom>
          <a:noFill/>
          <a:ln>
            <a:solidFill>
              <a:srgbClr val="002060"/>
            </a:solidFill>
          </a:ln>
        </p:spPr>
        <p:txBody>
          <a:bodyPr wrap="square" rtlCol="0">
            <a:spAutoFit/>
          </a:bodyPr>
          <a:lstStyle/>
          <a:p>
            <a:r>
              <a:rPr lang="zh-CN" altLang="en-US" sz="2000" dirty="0">
                <a:latin typeface="黑体" panose="02010609060101010101" pitchFamily="49" charset="-122"/>
                <a:ea typeface="黑体" panose="02010609060101010101" pitchFamily="49" charset="-122"/>
              </a:rPr>
              <a:t>    桑海是中世纪西非第三个伟大帝国。</a:t>
            </a:r>
            <a:r>
              <a:rPr lang="en-US" altLang="zh-CN" sz="2000" dirty="0">
                <a:latin typeface="黑体" panose="02010609060101010101" pitchFamily="49" charset="-122"/>
                <a:ea typeface="黑体" panose="02010609060101010101" pitchFamily="49" charset="-122"/>
              </a:rPr>
              <a:t>16</a:t>
            </a:r>
            <a:r>
              <a:rPr lang="zh-CN" altLang="en-US" sz="2000" dirty="0">
                <a:latin typeface="黑体" panose="02010609060101010101" pitchFamily="49" charset="-122"/>
                <a:ea typeface="黑体" panose="02010609060101010101" pitchFamily="49" charset="-122"/>
              </a:rPr>
              <a:t>世纪桑海帝国达到了鼎盛，阿斯基亚</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穆罕默德大帝是桑海帝国最伟大的君主，它给所有的穆斯林城市指派了卡迪（地方行政官）。它将众多的王子、贵族吸引到廷巴克图留学，使得廷巴克图成为盛极一时的学术之都，“盐从北方来，金子从南方来，知识和学问，都得从廷巴克图来”这句流传至今的西方谚语，生动描述了廷巴克图学术之盛。全盛时期，廷巴克图有几所大学和</a:t>
            </a:r>
            <a:r>
              <a:rPr lang="en-US" altLang="zh-CN" sz="2000" dirty="0">
                <a:latin typeface="黑体" panose="02010609060101010101" pitchFamily="49" charset="-122"/>
                <a:ea typeface="黑体" panose="02010609060101010101" pitchFamily="49" charset="-122"/>
              </a:rPr>
              <a:t>120</a:t>
            </a:r>
            <a:r>
              <a:rPr lang="zh-CN" altLang="en-US" sz="2000" dirty="0">
                <a:latin typeface="黑体" panose="02010609060101010101" pitchFamily="49" charset="-122"/>
                <a:ea typeface="黑体" panose="02010609060101010101" pitchFamily="49" charset="-122"/>
              </a:rPr>
              <a:t>座图书馆，大学里不但教授古兰经，还有历史、天文、甚至逻辑学。                                     </a:t>
            </a:r>
            <a:endParaRPr lang="en-US" altLang="zh-CN" sz="2000" dirty="0">
              <a:latin typeface="黑体" panose="02010609060101010101" pitchFamily="49" charset="-122"/>
              <a:ea typeface="黑体" panose="02010609060101010101" pitchFamily="49" charset="-122"/>
            </a:endParaRPr>
          </a:p>
          <a:p>
            <a:r>
              <a:rPr lang="zh-CN" altLang="en-US" sz="2000" dirty="0">
                <a:latin typeface="黑体" panose="02010609060101010101" pitchFamily="49" charset="-122"/>
                <a:ea typeface="黑体" panose="02010609060101010101" pitchFamily="49" charset="-122"/>
              </a:rPr>
              <a:t>                                </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摘编自李安山</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非洲古代王国</a:t>
            </a:r>
            <a:r>
              <a:rPr lang="en-US" altLang="zh-CN" sz="2000" dirty="0">
                <a:latin typeface="黑体" panose="02010609060101010101" pitchFamily="49" charset="-122"/>
                <a:ea typeface="黑体" panose="02010609060101010101" pitchFamily="49" charset="-122"/>
              </a:rPr>
              <a:t>》</a:t>
            </a:r>
            <a:endParaRPr lang="zh-CN" altLang="en-US" sz="2000" dirty="0"/>
          </a:p>
        </p:txBody>
      </p:sp>
    </p:spTree>
  </p:cSld>
  <p:clrMapOvr>
    <a:masterClrMapping/>
  </p:clrMapOvr>
  <p:transition>
    <p:split orient="vert"/>
  </p:transition>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alphaModFix amt="0"/>
            <a:lum/>
          </a:blip>
          <a:srcRect/>
          <a:stretch>
            <a:fillRect/>
          </a:stretch>
        </a:blipFill>
        <a:effectLst/>
      </p:bgPr>
    </p:bg>
    <p:spTree>
      <p:nvGrpSpPr>
        <p:cNvPr id="1" name=""/>
        <p:cNvGrpSpPr/>
        <p:nvPr/>
      </p:nvGrpSpPr>
      <p:grpSpPr>
        <a:xfrm>
          <a:off x="0" y="0"/>
          <a:ext cx="0" cy="0"/>
          <a:chOff x="0" y="0"/>
          <a:chExt cx="0" cy="0"/>
        </a:xfrm>
      </p:grpSpPr>
      <p:graphicFrame>
        <p:nvGraphicFramePr>
          <p:cNvPr id="5" name="表格 4"/>
          <p:cNvGraphicFramePr>
            <a:graphicFrameLocks noGrp="1"/>
          </p:cNvGraphicFramePr>
          <p:nvPr>
            <p:custDataLst>
              <p:tags r:id="rId1"/>
            </p:custDataLst>
          </p:nvPr>
        </p:nvGraphicFramePr>
        <p:xfrm>
          <a:off x="292656" y="1348337"/>
          <a:ext cx="8532440" cy="5085182"/>
        </p:xfrm>
        <a:graphic>
          <a:graphicData uri="http://schemas.openxmlformats.org/drawingml/2006/table">
            <a:tbl>
              <a:tblPr firstRow="1" bandRow="1">
                <a:tableStyleId>{2D5ABB26-0587-4C30-8999-92F81FD0307C}</a:tableStyleId>
              </a:tblPr>
              <a:tblGrid>
                <a:gridCol w="995451"/>
                <a:gridCol w="1919800"/>
                <a:gridCol w="1706488"/>
                <a:gridCol w="1848695"/>
                <a:gridCol w="2062006"/>
              </a:tblGrid>
              <a:tr h="968835">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区域</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国家</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存在、兴盛时间</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国家形态</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其他特征或文明成果</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98830">
                <a:tc rowSpan="2">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东非</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97706">
                <a:tc vMerge="1">
                  <a:txBody>
                    <a:bodyPr/>
                    <a:lstStyle/>
                    <a:p>
                      <a:endParaRPr lang="zh-CN"/>
                    </a:p>
                  </a:txBody>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20981">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西非</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98830">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南非</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TextBox 5"/>
          <p:cNvSpPr txBox="1"/>
          <p:nvPr/>
        </p:nvSpPr>
        <p:spPr>
          <a:xfrm>
            <a:off x="148590" y="388620"/>
            <a:ext cx="5903595" cy="58356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归纳概括（一）：古代非洲文明</a:t>
            </a:r>
            <a:endParaRPr lang="zh-CN" altLang="en-US" sz="3600" dirty="0">
              <a:latin typeface="黑体" panose="02010609060101010101" pitchFamily="49" charset="-122"/>
              <a:ea typeface="黑体" panose="02010609060101010101" pitchFamily="49" charset="-122"/>
            </a:endParaRPr>
          </a:p>
        </p:txBody>
      </p:sp>
      <p:sp>
        <p:nvSpPr>
          <p:cNvPr id="7" name="TextBox 3"/>
          <p:cNvSpPr txBox="1"/>
          <p:nvPr/>
        </p:nvSpPr>
        <p:spPr>
          <a:xfrm>
            <a:off x="1349895" y="2501302"/>
            <a:ext cx="2688299"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阿克苏姆</a:t>
            </a:r>
            <a:endParaRPr lang="en-US" altLang="zh-CN" sz="2400" dirty="0">
              <a:solidFill>
                <a:srgbClr val="FF0000"/>
              </a:solidFill>
              <a:latin typeface="黑体" panose="02010609060101010101" pitchFamily="49" charset="-122"/>
              <a:ea typeface="黑体" panose="02010609060101010101" pitchFamily="49" charset="-122"/>
            </a:endParaRPr>
          </a:p>
        </p:txBody>
      </p:sp>
      <p:sp>
        <p:nvSpPr>
          <p:cNvPr id="8" name="TextBox 7"/>
          <p:cNvSpPr txBox="1"/>
          <p:nvPr/>
        </p:nvSpPr>
        <p:spPr>
          <a:xfrm>
            <a:off x="3467877" y="2496332"/>
            <a:ext cx="1104123"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2400" dirty="0">
                <a:solidFill>
                  <a:srgbClr val="FF0000"/>
                </a:solidFill>
                <a:latin typeface="黑体" panose="02010609060101010101" pitchFamily="49" charset="-122"/>
                <a:ea typeface="黑体" panose="02010609060101010101" pitchFamily="49" charset="-122"/>
              </a:rPr>
              <a:t>4</a:t>
            </a:r>
            <a:r>
              <a:rPr lang="zh-CN" altLang="en-US" sz="2400" dirty="0">
                <a:solidFill>
                  <a:srgbClr val="FF0000"/>
                </a:solidFill>
                <a:latin typeface="黑体" panose="02010609060101010101" pitchFamily="49" charset="-122"/>
                <a:ea typeface="黑体" panose="02010609060101010101" pitchFamily="49" charset="-122"/>
              </a:rPr>
              <a:t>世纪</a:t>
            </a:r>
          </a:p>
        </p:txBody>
      </p:sp>
      <p:sp>
        <p:nvSpPr>
          <p:cNvPr id="9" name="TextBox 11"/>
          <p:cNvSpPr txBox="1"/>
          <p:nvPr/>
        </p:nvSpPr>
        <p:spPr>
          <a:xfrm>
            <a:off x="5053490" y="2312447"/>
            <a:ext cx="1609930"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地域广大的王国</a:t>
            </a:r>
          </a:p>
        </p:txBody>
      </p:sp>
      <p:sp>
        <p:nvSpPr>
          <p:cNvPr id="10" name="TextBox 12"/>
          <p:cNvSpPr txBox="1"/>
          <p:nvPr/>
        </p:nvSpPr>
        <p:spPr>
          <a:xfrm>
            <a:off x="6997706" y="2256266"/>
            <a:ext cx="2208245"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外贸兴盛</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文化繁荣</a:t>
            </a:r>
          </a:p>
        </p:txBody>
      </p:sp>
      <p:sp>
        <p:nvSpPr>
          <p:cNvPr id="11" name="TextBox 4"/>
          <p:cNvSpPr txBox="1"/>
          <p:nvPr/>
        </p:nvSpPr>
        <p:spPr>
          <a:xfrm>
            <a:off x="1259632" y="3428687"/>
            <a:ext cx="1954273"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摩加迪沙等</a:t>
            </a:r>
          </a:p>
        </p:txBody>
      </p:sp>
      <p:sp>
        <p:nvSpPr>
          <p:cNvPr id="12" name="TextBox 8"/>
          <p:cNvSpPr txBox="1"/>
          <p:nvPr/>
        </p:nvSpPr>
        <p:spPr>
          <a:xfrm>
            <a:off x="3213906" y="3433263"/>
            <a:ext cx="1728192"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2400" dirty="0">
                <a:solidFill>
                  <a:srgbClr val="FF0000"/>
                </a:solidFill>
                <a:latin typeface="黑体" panose="02010609060101010101" pitchFamily="49" charset="-122"/>
                <a:ea typeface="黑体" panose="02010609060101010101" pitchFamily="49" charset="-122"/>
              </a:rPr>
              <a:t>10--15</a:t>
            </a:r>
            <a:r>
              <a:rPr lang="zh-CN" altLang="en-US" sz="2400" dirty="0">
                <a:solidFill>
                  <a:srgbClr val="FF0000"/>
                </a:solidFill>
                <a:latin typeface="黑体" panose="02010609060101010101" pitchFamily="49" charset="-122"/>
                <a:ea typeface="黑体" panose="02010609060101010101" pitchFamily="49" charset="-122"/>
              </a:rPr>
              <a:t>世纪</a:t>
            </a:r>
          </a:p>
        </p:txBody>
      </p:sp>
      <p:sp>
        <p:nvSpPr>
          <p:cNvPr id="13" name="TextBox 13"/>
          <p:cNvSpPr txBox="1"/>
          <p:nvPr/>
        </p:nvSpPr>
        <p:spPr>
          <a:xfrm>
            <a:off x="5031033" y="3472678"/>
            <a:ext cx="1506736"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城市国家</a:t>
            </a:r>
          </a:p>
        </p:txBody>
      </p:sp>
      <p:sp>
        <p:nvSpPr>
          <p:cNvPr id="14" name="TextBox 14"/>
          <p:cNvSpPr txBox="1"/>
          <p:nvPr/>
        </p:nvSpPr>
        <p:spPr>
          <a:xfrm>
            <a:off x="6955610" y="3428353"/>
            <a:ext cx="1506737"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外贸兴盛    </a:t>
            </a:r>
            <a:endParaRPr lang="en-US" altLang="zh-CN" sz="2400" dirty="0">
              <a:solidFill>
                <a:srgbClr val="FF0000"/>
              </a:solidFill>
              <a:latin typeface="黑体" panose="02010609060101010101" pitchFamily="49" charset="-122"/>
              <a:ea typeface="黑体" panose="02010609060101010101" pitchFamily="49" charset="-122"/>
            </a:endParaRPr>
          </a:p>
        </p:txBody>
      </p:sp>
      <p:sp>
        <p:nvSpPr>
          <p:cNvPr id="15" name="TextBox 5"/>
          <p:cNvSpPr txBox="1"/>
          <p:nvPr/>
        </p:nvSpPr>
        <p:spPr>
          <a:xfrm>
            <a:off x="1264054" y="4421667"/>
            <a:ext cx="1954274"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加纳、马里、</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桑海</a:t>
            </a:r>
          </a:p>
        </p:txBody>
      </p:sp>
      <p:sp>
        <p:nvSpPr>
          <p:cNvPr id="16" name="TextBox 9"/>
          <p:cNvSpPr txBox="1"/>
          <p:nvPr/>
        </p:nvSpPr>
        <p:spPr>
          <a:xfrm>
            <a:off x="3249620" y="4507272"/>
            <a:ext cx="2208245"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2400" dirty="0">
                <a:solidFill>
                  <a:srgbClr val="FF0000"/>
                </a:solidFill>
                <a:latin typeface="黑体" panose="02010609060101010101" pitchFamily="49" charset="-122"/>
                <a:ea typeface="黑体" panose="02010609060101010101" pitchFamily="49" charset="-122"/>
              </a:rPr>
              <a:t>8--15</a:t>
            </a:r>
            <a:r>
              <a:rPr lang="zh-CN" altLang="en-US" sz="2400" dirty="0">
                <a:solidFill>
                  <a:srgbClr val="FF0000"/>
                </a:solidFill>
                <a:latin typeface="黑体" panose="02010609060101010101" pitchFamily="49" charset="-122"/>
                <a:ea typeface="黑体" panose="02010609060101010101" pitchFamily="49" charset="-122"/>
              </a:rPr>
              <a:t>世纪</a:t>
            </a:r>
          </a:p>
        </p:txBody>
      </p:sp>
      <p:sp>
        <p:nvSpPr>
          <p:cNvPr id="17" name="TextBox 15"/>
          <p:cNvSpPr txBox="1"/>
          <p:nvPr/>
        </p:nvSpPr>
        <p:spPr>
          <a:xfrm>
            <a:off x="5070448" y="4261057"/>
            <a:ext cx="1622860"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中央集权</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大帝国</a:t>
            </a:r>
          </a:p>
        </p:txBody>
      </p:sp>
      <p:sp>
        <p:nvSpPr>
          <p:cNvPr id="18" name="TextBox 16"/>
          <p:cNvSpPr txBox="1"/>
          <p:nvPr/>
        </p:nvSpPr>
        <p:spPr>
          <a:xfrm>
            <a:off x="6988052" y="4020991"/>
            <a:ext cx="2208245" cy="14646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官僚政治</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外贸兴盛</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文化繁荣</a:t>
            </a:r>
            <a:endParaRPr lang="en-US" altLang="zh-CN" sz="2400" dirty="0">
              <a:solidFill>
                <a:srgbClr val="FF0000"/>
              </a:solidFill>
              <a:latin typeface="黑体" panose="02010609060101010101" pitchFamily="49" charset="-122"/>
              <a:ea typeface="黑体" panose="02010609060101010101" pitchFamily="49" charset="-122"/>
            </a:endParaRPr>
          </a:p>
        </p:txBody>
      </p:sp>
      <p:sp>
        <p:nvSpPr>
          <p:cNvPr id="19" name="TextBox 6"/>
          <p:cNvSpPr txBox="1"/>
          <p:nvPr/>
        </p:nvSpPr>
        <p:spPr>
          <a:xfrm>
            <a:off x="1294409" y="5723258"/>
            <a:ext cx="1884717"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大津巴布韦</a:t>
            </a:r>
          </a:p>
        </p:txBody>
      </p:sp>
      <p:sp>
        <p:nvSpPr>
          <p:cNvPr id="20" name="TextBox 10"/>
          <p:cNvSpPr txBox="1"/>
          <p:nvPr/>
        </p:nvSpPr>
        <p:spPr>
          <a:xfrm>
            <a:off x="3179126" y="5733866"/>
            <a:ext cx="2208245"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2400" dirty="0">
                <a:solidFill>
                  <a:srgbClr val="FF0000"/>
                </a:solidFill>
                <a:latin typeface="黑体" panose="02010609060101010101" pitchFamily="49" charset="-122"/>
                <a:ea typeface="黑体" panose="02010609060101010101" pitchFamily="49" charset="-122"/>
              </a:rPr>
              <a:t>14--15</a:t>
            </a:r>
            <a:r>
              <a:rPr lang="zh-CN" altLang="en-US" sz="2400" dirty="0">
                <a:solidFill>
                  <a:srgbClr val="FF0000"/>
                </a:solidFill>
                <a:latin typeface="黑体" panose="02010609060101010101" pitchFamily="49" charset="-122"/>
                <a:ea typeface="黑体" panose="02010609060101010101" pitchFamily="49" charset="-122"/>
              </a:rPr>
              <a:t>世纪</a:t>
            </a:r>
          </a:p>
        </p:txBody>
      </p:sp>
      <p:sp>
        <p:nvSpPr>
          <p:cNvPr id="21" name="TextBox 17"/>
          <p:cNvSpPr txBox="1"/>
          <p:nvPr/>
        </p:nvSpPr>
        <p:spPr>
          <a:xfrm>
            <a:off x="5102371" y="5471382"/>
            <a:ext cx="1512168"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地域广大</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的王国</a:t>
            </a:r>
          </a:p>
        </p:txBody>
      </p:sp>
      <p:sp>
        <p:nvSpPr>
          <p:cNvPr id="22" name="TextBox 18"/>
          <p:cNvSpPr txBox="1"/>
          <p:nvPr/>
        </p:nvSpPr>
        <p:spPr>
          <a:xfrm>
            <a:off x="7181008" y="5406167"/>
            <a:ext cx="1338086"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巨石</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建筑群</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pic>
        <p:nvPicPr>
          <p:cNvPr id="9" name="内容占位符 8" descr="中国瓷器.jpg"/>
          <p:cNvPicPr>
            <a:picLocks noGrp="1" noChangeAspect="1"/>
          </p:cNvPicPr>
          <p:nvPr>
            <p:ph sz="half" idx="2"/>
          </p:nvPr>
        </p:nvPicPr>
        <p:blipFill>
          <a:blip r:embed="rId3" cstate="print"/>
          <a:stretch>
            <a:fillRect/>
          </a:stretch>
        </p:blipFill>
        <p:spPr>
          <a:xfrm>
            <a:off x="344805" y="1257935"/>
            <a:ext cx="3368040" cy="3206750"/>
          </a:xfrm>
        </p:spPr>
      </p:pic>
      <p:pic>
        <p:nvPicPr>
          <p:cNvPr id="10" name="图片 9" descr="瓷器2.jpg"/>
          <p:cNvPicPr>
            <a:picLocks noChangeAspect="1"/>
          </p:cNvPicPr>
          <p:nvPr/>
        </p:nvPicPr>
        <p:blipFill>
          <a:blip r:embed="rId4" cstate="print"/>
          <a:stretch>
            <a:fillRect/>
          </a:stretch>
        </p:blipFill>
        <p:spPr>
          <a:xfrm>
            <a:off x="344805" y="4464685"/>
            <a:ext cx="3368040" cy="2053590"/>
          </a:xfrm>
          <a:prstGeom prst="rect">
            <a:avLst/>
          </a:prstGeom>
        </p:spPr>
      </p:pic>
      <p:sp>
        <p:nvSpPr>
          <p:cNvPr id="7" name="文本框 1"/>
          <p:cNvSpPr txBox="1"/>
          <p:nvPr/>
        </p:nvSpPr>
        <p:spPr>
          <a:xfrm>
            <a:off x="227280" y="323945"/>
            <a:ext cx="6118329" cy="5847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200" b="1" dirty="0">
                <a:latin typeface="黑体" panose="02010609060101010101" pitchFamily="49" charset="-122"/>
                <a:ea typeface="黑体" panose="02010609060101010101" pitchFamily="49" charset="-122"/>
                <a:cs typeface="黑体" panose="02010609060101010101" pitchFamily="49" charset="-122"/>
              </a:rPr>
              <a:t>【拓展提升】</a:t>
            </a:r>
            <a:r>
              <a:rPr lang="zh-CN" sz="3200" dirty="0">
                <a:latin typeface="黑体" panose="02010609060101010101" pitchFamily="49" charset="-122"/>
                <a:ea typeface="黑体" panose="02010609060101010101" pitchFamily="49" charset="-122"/>
                <a:cs typeface="黑体" panose="02010609060101010101" pitchFamily="49" charset="-122"/>
              </a:rPr>
              <a:t>中非交往源远流长</a:t>
            </a:r>
          </a:p>
        </p:txBody>
      </p:sp>
      <p:sp>
        <p:nvSpPr>
          <p:cNvPr id="8" name="TextBox 7"/>
          <p:cNvSpPr txBox="1"/>
          <p:nvPr/>
        </p:nvSpPr>
        <p:spPr>
          <a:xfrm>
            <a:off x="3864781" y="1132199"/>
            <a:ext cx="4968552" cy="5384800"/>
          </a:xfrm>
          <a:prstGeom prst="rect">
            <a:avLst/>
          </a:prstGeom>
          <a:noFill/>
          <a:ln>
            <a:solidFill>
              <a:srgbClr val="002060"/>
            </a:solidFill>
          </a:ln>
        </p:spPr>
        <p:txBody>
          <a:bodyPr wrap="square" rtlCol="0">
            <a:spAutoFit/>
          </a:bodyPr>
          <a:lstStyle/>
          <a:p>
            <a:r>
              <a:rPr lang="zh-CN" altLang="en-US" sz="2000" dirty="0">
                <a:latin typeface="黑体" panose="02010609060101010101" pitchFamily="49" charset="-122"/>
                <a:ea typeface="黑体" panose="02010609060101010101" pitchFamily="49" charset="-122"/>
              </a:rPr>
              <a:t>         游历非洲的古代中国人</a:t>
            </a:r>
            <a:endParaRPr lang="en-US" altLang="zh-CN" sz="2000" dirty="0">
              <a:latin typeface="黑体" panose="02010609060101010101" pitchFamily="49" charset="-122"/>
              <a:ea typeface="黑体" panose="02010609060101010101" pitchFamily="49" charset="-122"/>
            </a:endParaRPr>
          </a:p>
          <a:p>
            <a:pPr>
              <a:lnSpc>
                <a:spcPct val="150000"/>
              </a:lnSpc>
            </a:pPr>
            <a:r>
              <a:rPr lang="zh-CN" altLang="en-US" dirty="0">
                <a:latin typeface="黑体" panose="02010609060101010101" pitchFamily="49" charset="-122"/>
                <a:ea typeface="黑体" panose="02010609060101010101" pitchFamily="49" charset="-122"/>
              </a:rPr>
              <a:t>    中国和非洲的往来源远流长。有人认为，</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史记</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中的黎靬就是埃及著名的亚力山大城，汉武帝遣使前往的西域各地中也包括黎靬。第一个到过非洲并且留下记载的中国人，是唐朝人杜环。</a:t>
            </a:r>
            <a:r>
              <a:rPr lang="en-US" altLang="zh-CN" dirty="0">
                <a:latin typeface="黑体" panose="02010609060101010101" pitchFamily="49" charset="-122"/>
                <a:ea typeface="黑体" panose="02010609060101010101" pitchFamily="49" charset="-122"/>
              </a:rPr>
              <a:t>751</a:t>
            </a:r>
            <a:r>
              <a:rPr lang="zh-CN" altLang="en-US" dirty="0">
                <a:latin typeface="黑体" panose="02010609060101010101" pitchFamily="49" charset="-122"/>
                <a:ea typeface="黑体" panose="02010609060101010101" pitchFamily="49" charset="-122"/>
              </a:rPr>
              <a:t>年，唐军与大食在怛罗斯发生冲突，唐军失败，杜环被俘。他随军西行，最远可能到达北非。</a:t>
            </a:r>
            <a:r>
              <a:rPr lang="en-US" altLang="zh-CN" dirty="0">
                <a:latin typeface="黑体" panose="02010609060101010101" pitchFamily="49" charset="-122"/>
                <a:ea typeface="黑体" panose="02010609060101010101" pitchFamily="49" charset="-122"/>
              </a:rPr>
              <a:t>762</a:t>
            </a:r>
            <a:r>
              <a:rPr lang="zh-CN" altLang="en-US" dirty="0">
                <a:latin typeface="黑体" panose="02010609060101010101" pitchFamily="49" charset="-122"/>
                <a:ea typeface="黑体" panose="02010609060101010101" pitchFamily="49" charset="-122"/>
              </a:rPr>
              <a:t>年，他乘船返回广州，把自己的经历写成</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经行记</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。杜环之后，元朝的汪大渊也到过非洲。他曾两次随商船出海，最远可能到过今摩洛哥的丹吉尔港，也到过东非沿海地区，并在自己撰写的</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岛夷志略</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中留下了相关记载。</a:t>
            </a:r>
          </a:p>
        </p:txBody>
      </p:sp>
    </p:spTree>
  </p:cSld>
  <p:clrMapOvr>
    <a:masterClrMapping/>
  </p:clrMapOvr>
  <p:transition>
    <p:split orient="vert" dir="in"/>
  </p:transition>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5" name="文本框 1"/>
          <p:cNvSpPr txBox="1"/>
          <p:nvPr/>
        </p:nvSpPr>
        <p:spPr>
          <a:xfrm>
            <a:off x="-141702" y="177845"/>
            <a:ext cx="9034145" cy="5847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200" b="1" dirty="0">
                <a:latin typeface="黑体" panose="02010609060101010101" pitchFamily="49" charset="-122"/>
                <a:ea typeface="黑体" panose="02010609060101010101" pitchFamily="49" charset="-122"/>
                <a:cs typeface="黑体" panose="02010609060101010101" pitchFamily="49" charset="-122"/>
              </a:rPr>
              <a:t>【拓展提升】</a:t>
            </a:r>
            <a:r>
              <a:rPr lang="zh-CN" sz="3200" dirty="0">
                <a:latin typeface="黑体" panose="02010609060101010101" pitchFamily="49" charset="-122"/>
                <a:ea typeface="黑体" panose="02010609060101010101" pitchFamily="49" charset="-122"/>
                <a:cs typeface="黑体" panose="02010609060101010101" pitchFamily="49" charset="-122"/>
              </a:rPr>
              <a:t>中非交往源远流长</a:t>
            </a:r>
          </a:p>
        </p:txBody>
      </p:sp>
      <p:graphicFrame>
        <p:nvGraphicFramePr>
          <p:cNvPr id="46" name="图示 45"/>
          <p:cNvGraphicFramePr/>
          <p:nvPr/>
        </p:nvGraphicFramePr>
        <p:xfrm>
          <a:off x="406400" y="3644900"/>
          <a:ext cx="8378190" cy="30245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7" name="图示 46"/>
          <p:cNvGraphicFramePr/>
          <p:nvPr/>
        </p:nvGraphicFramePr>
        <p:xfrm>
          <a:off x="406400" y="829310"/>
          <a:ext cx="8253095" cy="30067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ransition>
    <p:split dir="in"/>
  </p:transition>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pic>
        <p:nvPicPr>
          <p:cNvPr id="7" name="Picture 26" descr="it?u=1391796052,4061730192">
            <a:hlinkClick r:id="rId3"/>
          </p:cNvPr>
          <p:cNvPicPr>
            <a:picLocks noChangeAspect="1"/>
          </p:cNvPicPr>
          <p:nvPr/>
        </p:nvPicPr>
        <p:blipFill>
          <a:blip r:embed="rId4" cstate="print"/>
          <a:stretch>
            <a:fillRect/>
          </a:stretch>
        </p:blipFill>
        <p:spPr>
          <a:xfrm>
            <a:off x="1979712" y="4437112"/>
            <a:ext cx="1656184" cy="1872208"/>
          </a:xfrm>
          <a:prstGeom prst="rect">
            <a:avLst/>
          </a:prstGeom>
          <a:noFill/>
          <a:ln w="9525">
            <a:noFill/>
          </a:ln>
        </p:spPr>
      </p:pic>
      <p:pic>
        <p:nvPicPr>
          <p:cNvPr id="8" name="Picture 15" descr="花生"/>
          <p:cNvPicPr>
            <a:picLocks noChangeAspect="1"/>
          </p:cNvPicPr>
          <p:nvPr/>
        </p:nvPicPr>
        <p:blipFill>
          <a:blip r:embed="rId5" cstate="print"/>
          <a:stretch>
            <a:fillRect/>
          </a:stretch>
        </p:blipFill>
        <p:spPr>
          <a:xfrm>
            <a:off x="3779912" y="4437112"/>
            <a:ext cx="1584176" cy="1891714"/>
          </a:xfrm>
          <a:prstGeom prst="rect">
            <a:avLst/>
          </a:prstGeom>
          <a:noFill/>
          <a:ln w="9525">
            <a:noFill/>
          </a:ln>
        </p:spPr>
      </p:pic>
      <p:pic>
        <p:nvPicPr>
          <p:cNvPr id="9" name="Picture 28" descr="62033200917505_1"/>
          <p:cNvPicPr>
            <a:picLocks noChangeAspect="1"/>
          </p:cNvPicPr>
          <p:nvPr/>
        </p:nvPicPr>
        <p:blipFill>
          <a:blip r:embed="rId6" cstate="print"/>
          <a:stretch>
            <a:fillRect/>
          </a:stretch>
        </p:blipFill>
        <p:spPr>
          <a:xfrm>
            <a:off x="5508104" y="4437112"/>
            <a:ext cx="1607677" cy="1872208"/>
          </a:xfrm>
          <a:prstGeom prst="rect">
            <a:avLst/>
          </a:prstGeom>
          <a:noFill/>
          <a:ln w="9525">
            <a:noFill/>
          </a:ln>
        </p:spPr>
      </p:pic>
      <p:pic>
        <p:nvPicPr>
          <p:cNvPr id="1026" name="Picture 2"/>
          <p:cNvPicPr>
            <a:picLocks noChangeAspect="1" noChangeArrowheads="1"/>
          </p:cNvPicPr>
          <p:nvPr/>
        </p:nvPicPr>
        <p:blipFill>
          <a:blip r:embed="rId7" cstate="print"/>
          <a:srcRect/>
          <a:stretch>
            <a:fillRect/>
          </a:stretch>
        </p:blipFill>
        <p:spPr bwMode="auto">
          <a:xfrm>
            <a:off x="7236296" y="4437112"/>
            <a:ext cx="1584176" cy="1872208"/>
          </a:xfrm>
          <a:prstGeom prst="rect">
            <a:avLst/>
          </a:prstGeom>
          <a:noFill/>
          <a:ln w="9525">
            <a:noFill/>
            <a:miter lim="800000"/>
            <a:headEnd/>
            <a:tailEnd/>
          </a:ln>
        </p:spPr>
      </p:pic>
      <p:sp>
        <p:nvSpPr>
          <p:cNvPr id="11" name="文本框 21"/>
          <p:cNvSpPr txBox="1"/>
          <p:nvPr/>
        </p:nvSpPr>
        <p:spPr>
          <a:xfrm>
            <a:off x="1187624" y="256292"/>
            <a:ext cx="6984776" cy="584775"/>
          </a:xfrm>
          <a:prstGeom prst="rect">
            <a:avLst/>
          </a:prstGeom>
          <a:noFill/>
        </p:spPr>
        <p:txBody>
          <a:bodyPr wrap="square" rtlCol="0">
            <a:spAutoFit/>
            <a:scene3d>
              <a:camera prst="orthographicFront"/>
              <a:lightRig rig="threePt" dir="t"/>
            </a:scene3d>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noProof="1">
                <a:latin typeface="黑体" panose="02010609060101010101" pitchFamily="49" charset="-122"/>
                <a:ea typeface="黑体" panose="02010609060101010101" pitchFamily="49" charset="-122"/>
                <a:cs typeface="黑体" panose="02010609060101010101" pitchFamily="49" charset="-122"/>
              </a:rPr>
              <a:t>二、光辉灿烂的古代非洲与美洲文明</a:t>
            </a:r>
          </a:p>
        </p:txBody>
      </p:sp>
      <p:pic>
        <p:nvPicPr>
          <p:cNvPr id="12" name="图片 11"/>
          <p:cNvPicPr>
            <a:picLocks noChangeAspect="1"/>
          </p:cNvPicPr>
          <p:nvPr/>
        </p:nvPicPr>
        <p:blipFill>
          <a:blip r:embed="rId8" cstate="print"/>
          <a:stretch>
            <a:fillRect/>
          </a:stretch>
        </p:blipFill>
        <p:spPr>
          <a:xfrm>
            <a:off x="251520" y="4437112"/>
            <a:ext cx="1551203" cy="1872208"/>
          </a:xfrm>
          <a:prstGeom prst="rect">
            <a:avLst/>
          </a:prstGeom>
        </p:spPr>
      </p:pic>
      <p:sp>
        <p:nvSpPr>
          <p:cNvPr id="2" name="文本框 1"/>
          <p:cNvSpPr txBox="1"/>
          <p:nvPr/>
        </p:nvSpPr>
        <p:spPr>
          <a:xfrm>
            <a:off x="430905" y="965894"/>
            <a:ext cx="8280920" cy="2922905"/>
          </a:xfrm>
          <a:prstGeom prst="rect">
            <a:avLst/>
          </a:prstGeom>
          <a:noFill/>
          <a:ln>
            <a:solidFill>
              <a:srgbClr val="002060"/>
            </a:solidFill>
          </a:ln>
        </p:spPr>
        <p:txBody>
          <a:bodyPr wrap="square" rtlCol="0">
            <a:spAutoFit/>
          </a:bodyPr>
          <a:lstStyle/>
          <a:p>
            <a:r>
              <a:rPr lang="zh-CN" altLang="en-US" sz="2300" dirty="0">
                <a:latin typeface="黑体" panose="02010609060101010101" pitchFamily="49" charset="-122"/>
                <a:ea typeface="黑体" panose="02010609060101010101" pitchFamily="49" charset="-122"/>
              </a:rPr>
              <a:t>    旧大陆的古代文化都发源于大河流域，如埃及的尼罗河等，美洲却发源于盆地。此外，旧大陆居民的主要粮食是麦类和水稻，而印第安人则主要依靠玉米</a:t>
            </a:r>
            <a:r>
              <a:rPr lang="en-US" altLang="zh-CN" sz="2300" dirty="0">
                <a:latin typeface="黑体" panose="02010609060101010101" pitchFamily="49" charset="-122"/>
                <a:ea typeface="黑体" panose="02010609060101010101" pitchFamily="49" charset="-122"/>
              </a:rPr>
              <a:t>……</a:t>
            </a:r>
            <a:r>
              <a:rPr lang="zh-CN" altLang="en-US" sz="2300" dirty="0">
                <a:latin typeface="黑体" panose="02010609060101010101" pitchFamily="49" charset="-122"/>
                <a:ea typeface="黑体" panose="02010609060101010101" pitchFamily="49" charset="-122"/>
              </a:rPr>
              <a:t>最后还需要提及的是他们是在没有大牲畜、没有使用车轮、不知道铁器，而且处在与世界其他地区隔绝的孤立的条件下发展起具有独特风格的文</a:t>
            </a:r>
            <a:r>
              <a:rPr lang="en-US" altLang="zh-CN" sz="2300" dirty="0">
                <a:latin typeface="黑体" panose="02010609060101010101" pitchFamily="49" charset="-122"/>
                <a:ea typeface="黑体" panose="02010609060101010101" pitchFamily="49" charset="-122"/>
              </a:rPr>
              <a:t>…</a:t>
            </a:r>
            <a:r>
              <a:rPr lang="zh-CN" altLang="en-US" sz="2300" dirty="0">
                <a:latin typeface="黑体" panose="02010609060101010101" pitchFamily="49" charset="-122"/>
                <a:ea typeface="黑体" panose="02010609060101010101" pitchFamily="49" charset="-122"/>
              </a:rPr>
              <a:t>今天人类生活的许多必需品，如马铃薯、玉米、可可等几十种经济作物等都是由印第安人首先培植的。</a:t>
            </a:r>
            <a:r>
              <a:rPr lang="en-US" altLang="zh-CN" sz="2300" dirty="0">
                <a:latin typeface="黑体" panose="02010609060101010101" pitchFamily="49" charset="-122"/>
                <a:ea typeface="黑体" panose="02010609060101010101" pitchFamily="49" charset="-122"/>
              </a:rPr>
              <a:t>                              </a:t>
            </a:r>
          </a:p>
          <a:p>
            <a:r>
              <a:rPr lang="en-US" altLang="zh-CN" sz="2300" dirty="0">
                <a:latin typeface="黑体" panose="02010609060101010101" pitchFamily="49" charset="-122"/>
                <a:ea typeface="黑体" panose="02010609060101010101" pitchFamily="49" charset="-122"/>
              </a:rPr>
              <a:t>                              </a:t>
            </a:r>
            <a:r>
              <a:rPr lang="zh-CN" altLang="en-US" sz="2300" dirty="0">
                <a:latin typeface="黑体" panose="02010609060101010101" pitchFamily="49" charset="-122"/>
                <a:ea typeface="黑体" panose="02010609060101010101" pitchFamily="49" charset="-122"/>
              </a:rPr>
              <a:t> ——摘编自《拉丁美洲史》</a:t>
            </a:r>
            <a:endParaRPr lang="zh-CN" altLang="en-US" sz="2300" dirty="0"/>
          </a:p>
        </p:txBody>
      </p:sp>
    </p:spTree>
  </p:cSld>
  <p:clrMapOvr>
    <a:masterClrMapping/>
  </p:clrMapOvr>
  <p:transition>
    <p:split orient="vert" dir="in"/>
  </p:transition>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pic>
        <p:nvPicPr>
          <p:cNvPr id="15" name="图片 14" descr="D2DARI{O29{BXN)5}$%X3TD"/>
          <p:cNvPicPr>
            <a:picLocks noChangeAspect="1"/>
          </p:cNvPicPr>
          <p:nvPr/>
        </p:nvPicPr>
        <p:blipFill>
          <a:blip r:embed="rId3" cstate="print"/>
          <a:stretch>
            <a:fillRect/>
          </a:stretch>
        </p:blipFill>
        <p:spPr>
          <a:xfrm>
            <a:off x="349632" y="440233"/>
            <a:ext cx="2595562" cy="2088232"/>
          </a:xfrm>
          <a:prstGeom prst="rect">
            <a:avLst/>
          </a:prstGeom>
          <a:noFill/>
          <a:ln w="9525">
            <a:noFill/>
          </a:ln>
        </p:spPr>
      </p:pic>
      <p:pic>
        <p:nvPicPr>
          <p:cNvPr id="16" name="图片 15" descr="2OFZL~KP9(FO906`_JMI)YY"/>
          <p:cNvPicPr>
            <a:picLocks noChangeAspect="1"/>
          </p:cNvPicPr>
          <p:nvPr/>
        </p:nvPicPr>
        <p:blipFill>
          <a:blip r:embed="rId4" cstate="print"/>
          <a:stretch>
            <a:fillRect/>
          </a:stretch>
        </p:blipFill>
        <p:spPr>
          <a:xfrm>
            <a:off x="3239851" y="73294"/>
            <a:ext cx="2844317" cy="2275586"/>
          </a:xfrm>
          <a:prstGeom prst="rect">
            <a:avLst/>
          </a:prstGeom>
          <a:noFill/>
          <a:ln w="9525">
            <a:noFill/>
          </a:ln>
        </p:spPr>
      </p:pic>
      <p:pic>
        <p:nvPicPr>
          <p:cNvPr id="17" name="图片 16" descr="53EYZJXVM(CR{7_0TT(2R{M"/>
          <p:cNvPicPr>
            <a:picLocks noChangeAspect="1"/>
          </p:cNvPicPr>
          <p:nvPr/>
        </p:nvPicPr>
        <p:blipFill>
          <a:blip r:embed="rId5" cstate="print"/>
          <a:stretch>
            <a:fillRect/>
          </a:stretch>
        </p:blipFill>
        <p:spPr>
          <a:xfrm>
            <a:off x="6300191" y="404229"/>
            <a:ext cx="2595561" cy="2160240"/>
          </a:xfrm>
          <a:prstGeom prst="rect">
            <a:avLst/>
          </a:prstGeom>
          <a:noFill/>
          <a:ln w="9525">
            <a:noFill/>
          </a:ln>
        </p:spPr>
      </p:pic>
      <p:sp>
        <p:nvSpPr>
          <p:cNvPr id="19" name="文本框 3"/>
          <p:cNvSpPr txBox="1"/>
          <p:nvPr/>
        </p:nvSpPr>
        <p:spPr>
          <a:xfrm>
            <a:off x="4672444" y="3079849"/>
            <a:ext cx="4093431" cy="2554545"/>
          </a:xfrm>
          <a:prstGeom prst="rect">
            <a:avLst/>
          </a:prstGeom>
          <a:noFill/>
          <a:ln w="9525">
            <a:solidFill>
              <a:srgbClr val="002060"/>
            </a:solidFill>
          </a:ln>
        </p:spPr>
        <p:txBody>
          <a:bodyPr wrap="square"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atin typeface="黑体" panose="02010609060101010101" pitchFamily="49" charset="-122"/>
                <a:ea typeface="黑体" panose="02010609060101010101" pitchFamily="49" charset="-122"/>
              </a:rPr>
              <a:t>    玛雅有成熟的象形文字……有些玛雅金字塔阶梯刻有球戏场景或记录战争的象形文字……科潘的象形文字阶梯有玛雅地域最长的……总共刻有2200个象形文字。</a:t>
            </a:r>
          </a:p>
          <a:p>
            <a:r>
              <a:rPr lang="zh-CN" altLang="en-US" sz="2000" dirty="0">
                <a:latin typeface="黑体" panose="02010609060101010101" pitchFamily="49" charset="-122"/>
                <a:ea typeface="黑体" panose="02010609060101010101" pitchFamily="49" charset="-122"/>
              </a:rPr>
              <a:t>                               ——【美】吉尔•鲁巴尔卡巴《玛雅诸帝国》</a:t>
            </a:r>
          </a:p>
        </p:txBody>
      </p:sp>
      <p:sp>
        <p:nvSpPr>
          <p:cNvPr id="20" name="文本框 8"/>
          <p:cNvSpPr txBox="1"/>
          <p:nvPr/>
        </p:nvSpPr>
        <p:spPr>
          <a:xfrm>
            <a:off x="553942" y="5840833"/>
            <a:ext cx="8341810" cy="768350"/>
          </a:xfrm>
          <a:prstGeom prst="rect">
            <a:avLst/>
          </a:prstGeom>
          <a:noFill/>
          <a:ln w="9525">
            <a:noFill/>
          </a:ln>
        </p:spPr>
        <p:txBody>
          <a:bodyPr wrap="square"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200" dirty="0">
                <a:solidFill>
                  <a:srgbClr val="FF0000"/>
                </a:solidFill>
                <a:latin typeface="黑体" panose="02010609060101010101" pitchFamily="49" charset="-122"/>
                <a:ea typeface="黑体" panose="02010609060101010101" pitchFamily="49" charset="-122"/>
              </a:rPr>
              <a:t>思考：结合上述材料，并结合课文内容，概述玛雅文明的基本社会状况，并结合教材概括阿兹特克和印加文明的基本状况。</a:t>
            </a:r>
          </a:p>
        </p:txBody>
      </p:sp>
      <p:sp>
        <p:nvSpPr>
          <p:cNvPr id="2" name="文本框 1"/>
          <p:cNvSpPr txBox="1"/>
          <p:nvPr/>
        </p:nvSpPr>
        <p:spPr>
          <a:xfrm>
            <a:off x="422576" y="2772072"/>
            <a:ext cx="3883794" cy="2862322"/>
          </a:xfrm>
          <a:prstGeom prst="rect">
            <a:avLst/>
          </a:prstGeom>
          <a:noFill/>
          <a:ln>
            <a:solidFill>
              <a:srgbClr val="002060"/>
            </a:solidFill>
          </a:ln>
        </p:spPr>
        <p:txBody>
          <a:bodyPr wrap="square" rtlCol="0">
            <a:spAutoFit/>
          </a:bodyPr>
          <a:lstStyle/>
          <a:p>
            <a:r>
              <a:rPr lang="en-US" altLang="zh-CN" sz="2000" dirty="0">
                <a:latin typeface="黑体" panose="02010609060101010101" pitchFamily="49" charset="-122"/>
                <a:ea typeface="黑体" panose="02010609060101010101" pitchFamily="49" charset="-122"/>
              </a:rPr>
              <a:t>    </a:t>
            </a:r>
            <a:r>
              <a:rPr lang="zh-CN" altLang="en-US" sz="2000" dirty="0">
                <a:latin typeface="黑体" panose="02010609060101010101" pitchFamily="49" charset="-122"/>
                <a:ea typeface="黑体" panose="02010609060101010101" pitchFamily="49" charset="-122"/>
              </a:rPr>
              <a:t>古玛雅人是靠共同的文化和神话合为一体的。但他们从未统一在一个统治者的统治下。玛雅人在鼎盛时期分散在至少六十个各自独立的王国里（城市国家），各王国相互间冲突不断。</a:t>
            </a:r>
          </a:p>
          <a:p>
            <a:r>
              <a:rPr lang="zh-CN" altLang="en-US" sz="2000" dirty="0">
                <a:latin typeface="黑体" panose="02010609060101010101" pitchFamily="49" charset="-122"/>
                <a:ea typeface="黑体" panose="02010609060101010101" pitchFamily="49" charset="-122"/>
              </a:rPr>
              <a:t>                               ——【美】吉尔•鲁巴尔卡巴《玛雅诸帝国》</a:t>
            </a:r>
            <a:endParaRPr lang="zh-CN" altLang="en-US" sz="2000" dirty="0"/>
          </a:p>
        </p:txBody>
      </p:sp>
    </p:spTree>
  </p:cSld>
  <p:clrMapOvr>
    <a:masterClrMapping/>
  </p:clrMapOvr>
  <p:transition>
    <p:split orient="vert" dir="in"/>
  </p:transition>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23527" y="1065605"/>
          <a:ext cx="8640961" cy="5517231"/>
        </p:xfrm>
        <a:graphic>
          <a:graphicData uri="http://schemas.openxmlformats.org/drawingml/2006/table">
            <a:tbl>
              <a:tblPr firstRow="1" bandRow="1">
                <a:tableStyleId>{2D5ABB26-0587-4C30-8999-92F81FD0307C}</a:tableStyleId>
              </a:tblPr>
              <a:tblGrid>
                <a:gridCol w="1008113"/>
                <a:gridCol w="1538586"/>
                <a:gridCol w="1800281"/>
                <a:gridCol w="1521785"/>
                <a:gridCol w="2772196"/>
              </a:tblGrid>
              <a:tr h="1060979">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r>
                        <a:rPr lang="zh-CN" altLang="en-US" sz="2800" b="0" dirty="0">
                          <a:solidFill>
                            <a:schemeClr val="tx1"/>
                          </a:solidFill>
                          <a:latin typeface="黑体" panose="02010609060101010101" pitchFamily="49" charset="-122"/>
                          <a:ea typeface="黑体" panose="02010609060101010101" pitchFamily="49" charset="-122"/>
                        </a:rPr>
                        <a:t>区域</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r>
                        <a:rPr lang="zh-CN" altLang="en-US" sz="2800" b="0" dirty="0">
                          <a:solidFill>
                            <a:schemeClr val="tx1"/>
                          </a:solidFill>
                          <a:latin typeface="黑体" panose="02010609060101010101" pitchFamily="49" charset="-122"/>
                          <a:ea typeface="黑体" panose="02010609060101010101" pitchFamily="49" charset="-122"/>
                        </a:rPr>
                        <a:t>文明</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r>
                        <a:rPr lang="zh-CN" altLang="en-US" sz="2800" b="0" dirty="0">
                          <a:solidFill>
                            <a:schemeClr val="tx1"/>
                          </a:solidFill>
                          <a:latin typeface="黑体" panose="02010609060101010101" pitchFamily="49" charset="-122"/>
                          <a:ea typeface="黑体" panose="02010609060101010101" pitchFamily="49" charset="-122"/>
                        </a:rPr>
                        <a:t>时间</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r>
                        <a:rPr lang="zh-CN" altLang="en-US" sz="2800" b="0" dirty="0">
                          <a:solidFill>
                            <a:schemeClr val="tx1"/>
                          </a:solidFill>
                          <a:latin typeface="黑体" panose="02010609060101010101" pitchFamily="49" charset="-122"/>
                          <a:ea typeface="黑体" panose="02010609060101010101" pitchFamily="49" charset="-122"/>
                        </a:rPr>
                        <a:t>国家</a:t>
                      </a:r>
                      <a:endParaRPr lang="en-US" altLang="zh-CN" sz="2800" b="0" dirty="0">
                        <a:solidFill>
                          <a:schemeClr val="tx1"/>
                        </a:solidFill>
                        <a:latin typeface="黑体" panose="02010609060101010101" pitchFamily="49" charset="-122"/>
                        <a:ea typeface="黑体" panose="02010609060101010101" pitchFamily="49" charset="-122"/>
                      </a:endParaRPr>
                    </a:p>
                    <a:p>
                      <a:r>
                        <a:rPr lang="zh-CN" altLang="en-US" sz="2800" b="0" dirty="0">
                          <a:solidFill>
                            <a:schemeClr val="tx1"/>
                          </a:solidFill>
                          <a:latin typeface="黑体" panose="02010609060101010101" pitchFamily="49" charset="-122"/>
                          <a:ea typeface="黑体" panose="02010609060101010101" pitchFamily="49" charset="-122"/>
                        </a:rPr>
                        <a:t>形态</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b="1">
                          <a:solidFill>
                            <a:schemeClr val="lt1"/>
                          </a:solidFill>
                        </a:defRPr>
                      </a:defPPr>
                      <a:lvl1pPr marL="0" algn="l" defTabSz="914400" rtl="0" eaLnBrk="1" latinLnBrk="0" hangingPunct="1">
                        <a:defRPr sz="1800" b="1" kern="1200">
                          <a:solidFill>
                            <a:schemeClr val="lt1"/>
                          </a:solidFill>
                          <a:latin typeface="+mn-lt"/>
                          <a:ea typeface="+mn-ea"/>
                          <a:cs typeface="+mn-cs"/>
                        </a:defRPr>
                      </a:lvl1pPr>
                      <a:lvl2pPr marL="457200" algn="l" defTabSz="914400" rtl="0" eaLnBrk="1" latinLnBrk="0" hangingPunct="1">
                        <a:defRPr sz="1800" b="1" kern="1200">
                          <a:solidFill>
                            <a:schemeClr val="lt1"/>
                          </a:solidFill>
                          <a:latin typeface="+mn-lt"/>
                          <a:ea typeface="+mn-ea"/>
                          <a:cs typeface="+mn-cs"/>
                        </a:defRPr>
                      </a:lvl2pPr>
                      <a:lvl3pPr marL="914400" algn="l" defTabSz="914400" rtl="0" eaLnBrk="1" latinLnBrk="0" hangingPunct="1">
                        <a:defRPr sz="1800" b="1" kern="1200">
                          <a:solidFill>
                            <a:schemeClr val="lt1"/>
                          </a:solidFill>
                          <a:latin typeface="+mn-lt"/>
                          <a:ea typeface="+mn-ea"/>
                          <a:cs typeface="+mn-cs"/>
                        </a:defRPr>
                      </a:lvl3pPr>
                      <a:lvl4pPr marL="1371600" algn="l" defTabSz="914400" rtl="0" eaLnBrk="1" latinLnBrk="0" hangingPunct="1">
                        <a:defRPr sz="1800" b="1" kern="1200">
                          <a:solidFill>
                            <a:schemeClr val="lt1"/>
                          </a:solidFill>
                          <a:latin typeface="+mn-lt"/>
                          <a:ea typeface="+mn-ea"/>
                          <a:cs typeface="+mn-cs"/>
                        </a:defRPr>
                      </a:lvl4pPr>
                      <a:lvl5pPr marL="1828800" algn="l" defTabSz="914400" rtl="0" eaLnBrk="1" latinLnBrk="0" hangingPunct="1">
                        <a:defRPr sz="1800" b="1" kern="1200">
                          <a:solidFill>
                            <a:schemeClr val="lt1"/>
                          </a:solidFill>
                          <a:latin typeface="+mn-lt"/>
                          <a:ea typeface="+mn-ea"/>
                          <a:cs typeface="+mn-cs"/>
                        </a:defRPr>
                      </a:lvl5pPr>
                      <a:lvl6pPr marL="2286000" algn="l" defTabSz="914400" rtl="0" eaLnBrk="1" latinLnBrk="0" hangingPunct="1">
                        <a:defRPr sz="1800" b="1" kern="1200">
                          <a:solidFill>
                            <a:schemeClr val="lt1"/>
                          </a:solidFill>
                          <a:latin typeface="+mn-lt"/>
                          <a:ea typeface="+mn-ea"/>
                          <a:cs typeface="+mn-cs"/>
                        </a:defRPr>
                      </a:lvl6pPr>
                      <a:lvl7pPr marL="2743200" algn="l" defTabSz="914400" rtl="0" eaLnBrk="1" latinLnBrk="0" hangingPunct="1">
                        <a:defRPr sz="1800" b="1" kern="1200">
                          <a:solidFill>
                            <a:schemeClr val="lt1"/>
                          </a:solidFill>
                          <a:latin typeface="+mn-lt"/>
                          <a:ea typeface="+mn-ea"/>
                          <a:cs typeface="+mn-cs"/>
                        </a:defRPr>
                      </a:lvl7pPr>
                      <a:lvl8pPr marL="3200400" algn="l" defTabSz="914400" rtl="0" eaLnBrk="1" latinLnBrk="0" hangingPunct="1">
                        <a:defRPr sz="1800" b="1" kern="1200">
                          <a:solidFill>
                            <a:schemeClr val="lt1"/>
                          </a:solidFill>
                          <a:latin typeface="+mn-lt"/>
                          <a:ea typeface="+mn-ea"/>
                          <a:cs typeface="+mn-cs"/>
                        </a:defRPr>
                      </a:lvl8pPr>
                      <a:lvl9pPr marL="3657600" algn="l" defTabSz="914400" rtl="0" eaLnBrk="1" latinLnBrk="0" hangingPunct="1">
                        <a:defRPr sz="1800" b="1" kern="1200">
                          <a:solidFill>
                            <a:schemeClr val="lt1"/>
                          </a:solidFill>
                          <a:latin typeface="+mn-lt"/>
                          <a:ea typeface="+mn-ea"/>
                          <a:cs typeface="+mn-cs"/>
                        </a:defRPr>
                      </a:lvl9pPr>
                    </a:lstStyle>
                    <a:p>
                      <a:r>
                        <a:rPr lang="zh-CN" altLang="en-US" sz="2800" b="0" dirty="0">
                          <a:solidFill>
                            <a:schemeClr val="tx1"/>
                          </a:solidFill>
                          <a:latin typeface="黑体" panose="02010609060101010101" pitchFamily="49" charset="-122"/>
                          <a:ea typeface="黑体" panose="02010609060101010101" pitchFamily="49" charset="-122"/>
                        </a:rPr>
                        <a:t>其他特征、成果</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55781">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0" dirty="0">
                          <a:solidFill>
                            <a:schemeClr val="tx1"/>
                          </a:solidFill>
                          <a:latin typeface="黑体" panose="02010609060101010101" pitchFamily="49" charset="-122"/>
                          <a:ea typeface="黑体" panose="02010609060101010101" pitchFamily="49" charset="-122"/>
                        </a:rPr>
                        <a:t>中美</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81262">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zh-CN" altLang="en-US" sz="2800" b="0">
                          <a:solidFill>
                            <a:schemeClr val="tx1"/>
                          </a:solidFill>
                          <a:latin typeface="黑体" panose="02010609060101010101" pitchFamily="49" charset="-122"/>
                          <a:ea typeface="黑体" panose="02010609060101010101" pitchFamily="49" charset="-122"/>
                        </a:rPr>
                        <a:t>中美</a:t>
                      </a:r>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719209">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zh-CN" altLang="en-US" sz="2800" b="0" dirty="0">
                          <a:solidFill>
                            <a:schemeClr val="tx1"/>
                          </a:solidFill>
                          <a:latin typeface="黑体" panose="02010609060101010101" pitchFamily="49" charset="-122"/>
                          <a:ea typeface="黑体" panose="02010609060101010101" pitchFamily="49" charset="-122"/>
                        </a:rPr>
                        <a:t>南美</a:t>
                      </a: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defPPr>
                        <a:defRPr lang="zh-CN">
                          <a:solidFill>
                            <a:schemeClr val="dk1"/>
                          </a:solidFill>
                        </a:defRP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zh-CN" altLang="en-US" sz="2800" b="0" dirty="0">
                        <a:solidFill>
                          <a:schemeClr val="tx1"/>
                        </a:solidFill>
                        <a:latin typeface="黑体" panose="02010609060101010101" pitchFamily="49" charset="-122"/>
                        <a:ea typeface="黑体" panose="02010609060101010101" pitchFamily="49" charset="-122"/>
                      </a:endParaRPr>
                    </a:p>
                  </a:txBody>
                  <a:tcPr marL="121920" marR="12192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TextBox 4"/>
          <p:cNvSpPr txBox="1"/>
          <p:nvPr/>
        </p:nvSpPr>
        <p:spPr>
          <a:xfrm>
            <a:off x="251520" y="245900"/>
            <a:ext cx="8640960" cy="58356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归纳概括（二）</a:t>
            </a:r>
            <a:r>
              <a:rPr lang="en-US" altLang="zh-CN" sz="3200" dirty="0">
                <a:latin typeface="黑体" panose="02010609060101010101" pitchFamily="49" charset="-122"/>
                <a:ea typeface="黑体" panose="02010609060101010101" pitchFamily="49" charset="-122"/>
              </a:rPr>
              <a:t>:</a:t>
            </a:r>
            <a:r>
              <a:rPr lang="zh-CN" altLang="en-US" sz="3200" dirty="0">
                <a:latin typeface="黑体" panose="02010609060101010101" pitchFamily="49" charset="-122"/>
                <a:ea typeface="黑体" panose="02010609060101010101" pitchFamily="49" charset="-122"/>
              </a:rPr>
              <a:t>古代美洲文明</a:t>
            </a:r>
          </a:p>
        </p:txBody>
      </p:sp>
      <p:sp>
        <p:nvSpPr>
          <p:cNvPr id="6" name="TextBox 4"/>
          <p:cNvSpPr txBox="1"/>
          <p:nvPr/>
        </p:nvSpPr>
        <p:spPr>
          <a:xfrm>
            <a:off x="1331640" y="2507412"/>
            <a:ext cx="2688299"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玛雅文明</a:t>
            </a:r>
          </a:p>
        </p:txBody>
      </p:sp>
      <p:sp>
        <p:nvSpPr>
          <p:cNvPr id="7" name="TextBox 8"/>
          <p:cNvSpPr txBox="1"/>
          <p:nvPr/>
        </p:nvSpPr>
        <p:spPr>
          <a:xfrm>
            <a:off x="3059877" y="2393423"/>
            <a:ext cx="1224137"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a:t>
            </a:r>
            <a:r>
              <a:rPr lang="en-US" altLang="zh-CN" sz="2400" dirty="0">
                <a:solidFill>
                  <a:srgbClr val="FF0000"/>
                </a:solidFill>
                <a:latin typeface="黑体" panose="02010609060101010101" pitchFamily="49" charset="-122"/>
                <a:ea typeface="黑体" panose="02010609060101010101" pitchFamily="49" charset="-122"/>
              </a:rPr>
              <a:t>--15</a:t>
            </a:r>
            <a:r>
              <a:rPr lang="zh-CN" altLang="en-US" sz="2400" dirty="0">
                <a:solidFill>
                  <a:srgbClr val="FF0000"/>
                </a:solidFill>
                <a:latin typeface="黑体" panose="02010609060101010101" pitchFamily="49" charset="-122"/>
                <a:ea typeface="黑体" panose="02010609060101010101" pitchFamily="49" charset="-122"/>
              </a:rPr>
              <a:t>世纪中</a:t>
            </a:r>
          </a:p>
        </p:txBody>
      </p:sp>
      <p:sp>
        <p:nvSpPr>
          <p:cNvPr id="8" name="TextBox 11"/>
          <p:cNvSpPr txBox="1"/>
          <p:nvPr/>
        </p:nvSpPr>
        <p:spPr>
          <a:xfrm>
            <a:off x="4725515" y="2594846"/>
            <a:ext cx="1862709"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城市国家</a:t>
            </a:r>
          </a:p>
        </p:txBody>
      </p:sp>
      <p:sp>
        <p:nvSpPr>
          <p:cNvPr id="9" name="TextBox 14"/>
          <p:cNvSpPr txBox="1"/>
          <p:nvPr/>
        </p:nvSpPr>
        <p:spPr>
          <a:xfrm>
            <a:off x="6276235" y="2147372"/>
            <a:ext cx="261624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FF0000"/>
                </a:solidFill>
                <a:latin typeface="黑体" panose="02010609060101010101" pitchFamily="49" charset="-122"/>
                <a:ea typeface="黑体" panose="02010609060101010101" pitchFamily="49" charset="-122"/>
              </a:rPr>
              <a:t>金字塔庙宇、</a:t>
            </a:r>
            <a:r>
              <a:rPr lang="en-US" altLang="zh-CN" sz="2400" dirty="0">
                <a:solidFill>
                  <a:srgbClr val="FF0000"/>
                </a:solidFill>
                <a:latin typeface="黑体" panose="02010609060101010101" pitchFamily="49" charset="-122"/>
                <a:ea typeface="黑体" panose="02010609060101010101" pitchFamily="49" charset="-122"/>
              </a:rPr>
              <a:t>20</a:t>
            </a:r>
            <a:r>
              <a:rPr lang="zh-CN" altLang="en-US" sz="2400" dirty="0">
                <a:solidFill>
                  <a:srgbClr val="FF0000"/>
                </a:solidFill>
                <a:latin typeface="黑体" panose="02010609060101010101" pitchFamily="49" charset="-122"/>
                <a:ea typeface="黑体" panose="02010609060101010101" pitchFamily="49" charset="-122"/>
              </a:rPr>
              <a:t>进位制、表意文字 、复杂历法</a:t>
            </a:r>
          </a:p>
        </p:txBody>
      </p:sp>
      <p:sp>
        <p:nvSpPr>
          <p:cNvPr id="10" name="TextBox 6"/>
          <p:cNvSpPr txBox="1"/>
          <p:nvPr/>
        </p:nvSpPr>
        <p:spPr>
          <a:xfrm>
            <a:off x="1331640" y="3731548"/>
            <a:ext cx="3264363"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阿兹特克</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文明</a:t>
            </a:r>
          </a:p>
        </p:txBody>
      </p:sp>
      <p:sp>
        <p:nvSpPr>
          <p:cNvPr id="11" name="TextBox 7"/>
          <p:cNvSpPr txBox="1"/>
          <p:nvPr/>
        </p:nvSpPr>
        <p:spPr>
          <a:xfrm>
            <a:off x="2849555" y="3949219"/>
            <a:ext cx="2016224"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2400" dirty="0">
                <a:solidFill>
                  <a:srgbClr val="FF0000"/>
                </a:solidFill>
                <a:latin typeface="黑体" panose="02010609060101010101" pitchFamily="49" charset="-122"/>
                <a:ea typeface="黑体" panose="02010609060101010101" pitchFamily="49" charset="-122"/>
              </a:rPr>
              <a:t>14---16</a:t>
            </a:r>
            <a:r>
              <a:rPr lang="zh-CN" altLang="en-US" sz="2400" dirty="0">
                <a:solidFill>
                  <a:srgbClr val="FF0000"/>
                </a:solidFill>
                <a:latin typeface="黑体" panose="02010609060101010101" pitchFamily="49" charset="-122"/>
                <a:ea typeface="黑体" panose="02010609060101010101" pitchFamily="49" charset="-122"/>
              </a:rPr>
              <a:t>世纪</a:t>
            </a:r>
          </a:p>
        </p:txBody>
      </p:sp>
      <p:sp>
        <p:nvSpPr>
          <p:cNvPr id="12" name="TextBox 9"/>
          <p:cNvSpPr txBox="1"/>
          <p:nvPr/>
        </p:nvSpPr>
        <p:spPr>
          <a:xfrm>
            <a:off x="4733832" y="3832719"/>
            <a:ext cx="1517171" cy="8309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FF0000"/>
                </a:solidFill>
                <a:latin typeface="黑体" panose="02010609060101010101" pitchFamily="49" charset="-122"/>
                <a:ea typeface="黑体" panose="02010609060101010101" pitchFamily="49" charset="-122"/>
              </a:rPr>
              <a:t>结构松散王国</a:t>
            </a:r>
          </a:p>
        </p:txBody>
      </p:sp>
      <p:sp>
        <p:nvSpPr>
          <p:cNvPr id="13" name="TextBox 10"/>
          <p:cNvSpPr txBox="1"/>
          <p:nvPr/>
        </p:nvSpPr>
        <p:spPr>
          <a:xfrm>
            <a:off x="6588224" y="3587532"/>
            <a:ext cx="2232249"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FF0000"/>
                </a:solidFill>
                <a:latin typeface="黑体" panose="02010609060101010101" pitchFamily="49" charset="-122"/>
                <a:ea typeface="黑体" panose="02010609060101010101" pitchFamily="49" charset="-122"/>
              </a:rPr>
              <a:t>太阳金字塔</a:t>
            </a:r>
            <a:endParaRPr lang="en-US" altLang="zh-CN" sz="2400" dirty="0">
              <a:solidFill>
                <a:srgbClr val="FF0000"/>
              </a:solidFill>
              <a:latin typeface="黑体" panose="02010609060101010101" pitchFamily="49" charset="-122"/>
              <a:ea typeface="黑体" panose="02010609060101010101" pitchFamily="49" charset="-122"/>
            </a:endParaRPr>
          </a:p>
          <a:p>
            <a:r>
              <a:rPr lang="zh-CN" altLang="en-US" sz="2400" dirty="0">
                <a:solidFill>
                  <a:srgbClr val="FF0000"/>
                </a:solidFill>
                <a:latin typeface="黑体" panose="02010609060101010101" pitchFamily="49" charset="-122"/>
                <a:ea typeface="黑体" panose="02010609060101010101" pitchFamily="49" charset="-122"/>
              </a:rPr>
              <a:t>城市建设</a:t>
            </a:r>
            <a:endParaRPr lang="en-US" altLang="zh-CN" sz="2400" dirty="0">
              <a:solidFill>
                <a:srgbClr val="FF0000"/>
              </a:solidFill>
              <a:latin typeface="黑体" panose="02010609060101010101" pitchFamily="49" charset="-122"/>
              <a:ea typeface="黑体" panose="02010609060101010101" pitchFamily="49" charset="-122"/>
            </a:endParaRPr>
          </a:p>
          <a:p>
            <a:r>
              <a:rPr lang="zh-CN" altLang="en-US" sz="2400" dirty="0">
                <a:solidFill>
                  <a:srgbClr val="FF0000"/>
                </a:solidFill>
                <a:latin typeface="黑体" panose="02010609060101010101" pitchFamily="49" charset="-122"/>
                <a:ea typeface="黑体" panose="02010609060101010101" pitchFamily="49" charset="-122"/>
              </a:rPr>
              <a:t>浮动园地</a:t>
            </a:r>
          </a:p>
        </p:txBody>
      </p:sp>
      <p:sp>
        <p:nvSpPr>
          <p:cNvPr id="14" name="TextBox 12"/>
          <p:cNvSpPr txBox="1"/>
          <p:nvPr/>
        </p:nvSpPr>
        <p:spPr>
          <a:xfrm>
            <a:off x="1331640" y="5675764"/>
            <a:ext cx="2688299"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印加文明</a:t>
            </a:r>
          </a:p>
        </p:txBody>
      </p:sp>
      <p:sp>
        <p:nvSpPr>
          <p:cNvPr id="15" name="TextBox 13"/>
          <p:cNvSpPr txBox="1"/>
          <p:nvPr/>
        </p:nvSpPr>
        <p:spPr>
          <a:xfrm>
            <a:off x="2849555" y="5666277"/>
            <a:ext cx="2208245" cy="5043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2400" dirty="0">
                <a:solidFill>
                  <a:srgbClr val="FF0000"/>
                </a:solidFill>
                <a:latin typeface="黑体" panose="02010609060101010101" pitchFamily="49" charset="-122"/>
                <a:ea typeface="黑体" panose="02010609060101010101" pitchFamily="49" charset="-122"/>
              </a:rPr>
              <a:t>13---16</a:t>
            </a:r>
            <a:r>
              <a:rPr lang="zh-CN" altLang="en-US" sz="2400" dirty="0">
                <a:solidFill>
                  <a:srgbClr val="FF0000"/>
                </a:solidFill>
                <a:latin typeface="黑体" panose="02010609060101010101" pitchFamily="49" charset="-122"/>
                <a:ea typeface="黑体" panose="02010609060101010101" pitchFamily="49" charset="-122"/>
              </a:rPr>
              <a:t>世纪</a:t>
            </a:r>
          </a:p>
        </p:txBody>
      </p:sp>
      <p:sp>
        <p:nvSpPr>
          <p:cNvPr id="16" name="TextBox 15"/>
          <p:cNvSpPr txBox="1"/>
          <p:nvPr/>
        </p:nvSpPr>
        <p:spPr>
          <a:xfrm>
            <a:off x="4790041" y="5312580"/>
            <a:ext cx="1186623" cy="9845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 统一</a:t>
            </a:r>
            <a:endParaRPr lang="en-US" altLang="zh-CN" sz="2400"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黑体" panose="02010609060101010101" pitchFamily="49" charset="-122"/>
                <a:ea typeface="黑体" panose="02010609060101010101" pitchFamily="49" charset="-122"/>
              </a:rPr>
              <a:t>大帝国</a:t>
            </a:r>
          </a:p>
        </p:txBody>
      </p:sp>
      <p:sp>
        <p:nvSpPr>
          <p:cNvPr id="17" name="TextBox 16"/>
          <p:cNvSpPr txBox="1"/>
          <p:nvPr/>
        </p:nvSpPr>
        <p:spPr>
          <a:xfrm>
            <a:off x="6200299" y="4962591"/>
            <a:ext cx="3008098" cy="15684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rgbClr val="FF0000"/>
                </a:solidFill>
                <a:latin typeface="黑体" panose="02010609060101010101" pitchFamily="49" charset="-122"/>
                <a:ea typeface="黑体" panose="02010609060101010101" pitchFamily="49" charset="-122"/>
              </a:rPr>
              <a:t>国王集权、划区设官</a:t>
            </a:r>
            <a:endParaRPr lang="en-US" altLang="zh-CN" sz="2400" dirty="0">
              <a:solidFill>
                <a:srgbClr val="FF0000"/>
              </a:solidFill>
              <a:latin typeface="黑体" panose="02010609060101010101" pitchFamily="49" charset="-122"/>
              <a:ea typeface="黑体" panose="02010609060101010101" pitchFamily="49" charset="-122"/>
            </a:endParaRPr>
          </a:p>
          <a:p>
            <a:r>
              <a:rPr lang="zh-CN" altLang="en-US" sz="2400" dirty="0">
                <a:solidFill>
                  <a:srgbClr val="FF0000"/>
                </a:solidFill>
                <a:latin typeface="黑体" panose="02010609060101010101" pitchFamily="49" charset="-122"/>
                <a:ea typeface="黑体" panose="02010609060101010101" pitchFamily="49" charset="-122"/>
              </a:rPr>
              <a:t>土地国有</a:t>
            </a:r>
            <a:endParaRPr lang="en-US" altLang="zh-CN" sz="2400" dirty="0">
              <a:solidFill>
                <a:srgbClr val="FF0000"/>
              </a:solidFill>
              <a:latin typeface="黑体" panose="02010609060101010101" pitchFamily="49" charset="-122"/>
              <a:ea typeface="黑体" panose="02010609060101010101" pitchFamily="49" charset="-122"/>
            </a:endParaRPr>
          </a:p>
          <a:p>
            <a:r>
              <a:rPr lang="zh-CN" altLang="en-US" sz="2400" dirty="0">
                <a:solidFill>
                  <a:srgbClr val="FF0000"/>
                </a:solidFill>
                <a:latin typeface="黑体" panose="02010609060101010101" pitchFamily="49" charset="-122"/>
                <a:ea typeface="黑体" panose="02010609060101010101" pitchFamily="49" charset="-122"/>
              </a:rPr>
              <a:t>详细人口调查</a:t>
            </a:r>
            <a:endParaRPr lang="en-US" altLang="zh-CN" sz="2400" dirty="0">
              <a:solidFill>
                <a:srgbClr val="FF0000"/>
              </a:solidFill>
              <a:latin typeface="黑体" panose="02010609060101010101" pitchFamily="49" charset="-122"/>
              <a:ea typeface="黑体" panose="02010609060101010101" pitchFamily="49" charset="-122"/>
            </a:endParaRPr>
          </a:p>
          <a:p>
            <a:r>
              <a:rPr lang="zh-CN" altLang="en-US" sz="2400" dirty="0">
                <a:solidFill>
                  <a:srgbClr val="FF0000"/>
                </a:solidFill>
                <a:latin typeface="黑体" panose="02010609060101010101" pitchFamily="49" charset="-122"/>
                <a:ea typeface="黑体" panose="02010609060101010101" pitchFamily="49" charset="-122"/>
              </a:rPr>
              <a:t>完善道路系统</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11" name="TextBox 10"/>
          <p:cNvSpPr txBox="1"/>
          <p:nvPr/>
        </p:nvSpPr>
        <p:spPr>
          <a:xfrm>
            <a:off x="1475656" y="60688"/>
            <a:ext cx="6912768" cy="58477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探究一：印第安文明衰亡的原因</a:t>
            </a:r>
          </a:p>
        </p:txBody>
      </p:sp>
      <p:sp>
        <p:nvSpPr>
          <p:cNvPr id="12" name="矩形 11"/>
          <p:cNvSpPr/>
          <p:nvPr/>
        </p:nvSpPr>
        <p:spPr>
          <a:xfrm>
            <a:off x="108520" y="864546"/>
            <a:ext cx="5399584" cy="4636847"/>
          </a:xfrm>
          <a:prstGeom prst="rect">
            <a:avLst/>
          </a:prstGeom>
          <a:ln>
            <a:solidFill>
              <a:srgbClr val="002060"/>
            </a:solid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2000" dirty="0">
                <a:latin typeface="黑体" panose="02010609060101010101" pitchFamily="49" charset="-122"/>
                <a:ea typeface="黑体" panose="02010609060101010101" pitchFamily="49" charset="-122"/>
              </a:rPr>
              <a:t>材料一：关于秘鲁和中美洲之间的相互关系，完全可以说，人们已经承认，在从形成时期（约公元前</a:t>
            </a:r>
            <a:r>
              <a:rPr lang="en-US" altLang="zh-CN" sz="2000" dirty="0">
                <a:latin typeface="黑体" panose="02010609060101010101" pitchFamily="49" charset="-122"/>
                <a:ea typeface="黑体" panose="02010609060101010101" pitchFamily="49" charset="-122"/>
              </a:rPr>
              <a:t>1000</a:t>
            </a:r>
            <a:r>
              <a:rPr lang="zh-CN" altLang="en-US" sz="2000" dirty="0">
                <a:latin typeface="黑体" panose="02010609060101010101" pitchFamily="49" charset="-122"/>
                <a:ea typeface="黑体" panose="02010609060101010101" pitchFamily="49" charset="-122"/>
              </a:rPr>
              <a:t>年）到西班牙人入侵这段漫长的时期内，所有证明这些地区之间存在着相互影响或接触的实物或记录，都是不可靠的。</a:t>
            </a:r>
            <a:endParaRPr lang="en-US" altLang="zh-CN" sz="2000" dirty="0">
              <a:latin typeface="黑体" panose="02010609060101010101" pitchFamily="49" charset="-122"/>
              <a:ea typeface="黑体" panose="02010609060101010101" pitchFamily="49" charset="-122"/>
            </a:endParaRPr>
          </a:p>
          <a:p>
            <a:pPr>
              <a:lnSpc>
                <a:spcPct val="150000"/>
              </a:lnSpc>
            </a:pP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人类学家博厄斯认为</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人类的历史证明，一个社会群体，其文化的进步往往取决于它是否有机会吸取邻近社会群体的经验。</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彼此之间的交流愈多样化，相互学习的机会也就愈多。     </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全球通史</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（斯塔夫里阿诺斯）</a:t>
            </a:r>
          </a:p>
        </p:txBody>
      </p:sp>
      <p:sp>
        <p:nvSpPr>
          <p:cNvPr id="13" name="TextBox 8"/>
          <p:cNvSpPr txBox="1"/>
          <p:nvPr/>
        </p:nvSpPr>
        <p:spPr>
          <a:xfrm>
            <a:off x="1763688" y="5720476"/>
            <a:ext cx="7056784" cy="769441"/>
          </a:xfrm>
          <a:prstGeom prst="rect">
            <a:avLst/>
          </a:prstGeom>
          <a:noFill/>
          <a:ln w="9525">
            <a:solidFill>
              <a:srgbClr val="002060"/>
            </a:solid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200" dirty="0">
                <a:latin typeface="黑体" panose="02010609060101010101" pitchFamily="49" charset="-122"/>
                <a:ea typeface="黑体" panose="02010609060101010101" pitchFamily="49" charset="-122"/>
              </a:rPr>
              <a:t>材料二：美洲地理位置：东临大西洋，西濒太平洋，远离欧亚大陆。</a:t>
            </a:r>
          </a:p>
        </p:txBody>
      </p:sp>
      <p:pic>
        <p:nvPicPr>
          <p:cNvPr id="14" name="Picture 2" descr="2003128181414935">
            <a:hlinkClick r:id="rId3"/>
          </p:cNvPr>
          <p:cNvPicPr>
            <a:picLocks noChangeAspect="1"/>
          </p:cNvPicPr>
          <p:nvPr/>
        </p:nvPicPr>
        <p:blipFill>
          <a:blip r:embed="rId4" cstate="print"/>
          <a:stretch>
            <a:fillRect/>
          </a:stretch>
        </p:blipFill>
        <p:spPr>
          <a:xfrm>
            <a:off x="5292080" y="645463"/>
            <a:ext cx="3672408" cy="4248472"/>
          </a:xfrm>
          <a:prstGeom prst="rect">
            <a:avLst/>
          </a:prstGeom>
          <a:noFill/>
          <a:ln w="9525">
            <a:noFill/>
          </a:ln>
        </p:spPr>
      </p:pic>
    </p:spTree>
  </p:cSld>
  <p:clrMapOvr>
    <a:masterClrMapping/>
  </p:clrMapOvr>
  <p:transition>
    <p:split orient="vert" dir="in"/>
  </p:transition>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8" name="内容占位符 2"/>
          <p:cNvSpPr>
            <a:spLocks noGrp="1"/>
          </p:cNvSpPr>
          <p:nvPr/>
        </p:nvSpPr>
        <p:spPr>
          <a:xfrm>
            <a:off x="179512" y="692954"/>
            <a:ext cx="3584920" cy="3528134"/>
          </a:xfrm>
          <a:prstGeom prst="rect">
            <a:avLst/>
          </a:prstGeom>
          <a:ln>
            <a:solidFill>
              <a:srgbClr val="00206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zh-CN" altLang="en-US" sz="2200" dirty="0">
                <a:latin typeface="黑体" panose="02010609060101010101" pitchFamily="49" charset="-122"/>
                <a:ea typeface="黑体" panose="02010609060101010101" pitchFamily="49" charset="-122"/>
              </a:rPr>
              <a:t>材料三：</a:t>
            </a:r>
            <a:r>
              <a:rPr lang="en-US" altLang="zh-CN" sz="2200" dirty="0">
                <a:latin typeface="黑体" panose="02010609060101010101" pitchFamily="49" charset="-122"/>
                <a:ea typeface="黑体" panose="02010609060101010101" pitchFamily="49" charset="-122"/>
              </a:rPr>
              <a:t>16</a:t>
            </a:r>
            <a:r>
              <a:rPr lang="zh-CN" altLang="en-US" sz="2200" dirty="0">
                <a:latin typeface="黑体" panose="02010609060101010101" pitchFamily="49" charset="-122"/>
                <a:ea typeface="黑体" panose="02010609060101010101" pitchFamily="49" charset="-122"/>
              </a:rPr>
              <a:t>世纪西班牙人征服时，许多珍贵的玛雅文字写本被当作“魔鬼的作品”焚毁，祭司遭受掳杀，仅有部分作品。</a:t>
            </a:r>
            <a:r>
              <a:rPr lang="en-US" altLang="zh-CN" sz="2200" dirty="0">
                <a:latin typeface="黑体" panose="02010609060101010101" pitchFamily="49" charset="-122"/>
                <a:ea typeface="黑体" panose="02010609060101010101" pitchFamily="49" charset="-122"/>
              </a:rPr>
              <a:t>                      </a:t>
            </a:r>
          </a:p>
          <a:p>
            <a:pPr marL="0" indent="0">
              <a:lnSpc>
                <a:spcPct val="150000"/>
              </a:lnSpc>
              <a:spcBef>
                <a:spcPts val="0"/>
              </a:spcBef>
              <a:buNone/>
            </a:pPr>
            <a:r>
              <a:rPr lang="en-US" altLang="zh-CN" sz="2200" dirty="0">
                <a:latin typeface="黑体" panose="02010609060101010101" pitchFamily="49" charset="-122"/>
                <a:ea typeface="黑体" panose="02010609060101010101" pitchFamily="49" charset="-122"/>
              </a:rPr>
              <a:t>                                   ——《</a:t>
            </a:r>
            <a:r>
              <a:rPr lang="zh-CN" altLang="en-US" sz="2200" dirty="0">
                <a:latin typeface="黑体" panose="02010609060101010101" pitchFamily="49" charset="-122"/>
                <a:ea typeface="黑体" panose="02010609060101010101" pitchFamily="49" charset="-122"/>
              </a:rPr>
              <a:t>世界通史</a:t>
            </a:r>
            <a:r>
              <a:rPr lang="en-US" altLang="zh-CN" sz="2200" dirty="0">
                <a:latin typeface="黑体" panose="02010609060101010101" pitchFamily="49" charset="-122"/>
                <a:ea typeface="黑体" panose="02010609060101010101" pitchFamily="49" charset="-122"/>
              </a:rPr>
              <a:t>》(</a:t>
            </a:r>
            <a:r>
              <a:rPr lang="zh-CN" altLang="en-US" sz="2200" dirty="0">
                <a:latin typeface="黑体" panose="02010609060101010101" pitchFamily="49" charset="-122"/>
                <a:ea typeface="黑体" panose="02010609060101010101" pitchFamily="49" charset="-122"/>
              </a:rPr>
              <a:t>王斯德</a:t>
            </a:r>
            <a:r>
              <a:rPr lang="en-US" altLang="zh-CN" sz="2200" dirty="0">
                <a:latin typeface="黑体" panose="02010609060101010101" pitchFamily="49" charset="-122"/>
                <a:ea typeface="黑体" panose="02010609060101010101" pitchFamily="49" charset="-122"/>
              </a:rPr>
              <a:t>)</a:t>
            </a:r>
          </a:p>
        </p:txBody>
      </p:sp>
      <p:sp>
        <p:nvSpPr>
          <p:cNvPr id="10" name="矩形 9"/>
          <p:cNvSpPr/>
          <p:nvPr/>
        </p:nvSpPr>
        <p:spPr>
          <a:xfrm>
            <a:off x="575556" y="4539430"/>
            <a:ext cx="7992888" cy="943528"/>
          </a:xfrm>
          <a:prstGeom prst="rect">
            <a:avLst/>
          </a:prstGeom>
        </p:spPr>
        <p:txBody>
          <a:bodyPr wrap="square">
            <a:spAutoFit/>
          </a:bodyPr>
          <a:lstStyle/>
          <a:p>
            <a:pPr>
              <a:lnSpc>
                <a:spcPct val="150000"/>
              </a:lnSpc>
            </a:pPr>
            <a:r>
              <a:rPr lang="en-US" altLang="zh-CN" sz="2000" dirty="0">
                <a:solidFill>
                  <a:srgbClr val="FF0000"/>
                </a:solidFill>
                <a:latin typeface="黑体" panose="02010609060101010101" pitchFamily="49" charset="-122"/>
                <a:ea typeface="黑体" panose="02010609060101010101" pitchFamily="49" charset="-122"/>
              </a:rPr>
              <a:t>  </a:t>
            </a:r>
            <a:r>
              <a:rPr lang="zh-CN" altLang="en-US" sz="2000" dirty="0">
                <a:solidFill>
                  <a:srgbClr val="FF0000"/>
                </a:solidFill>
                <a:latin typeface="黑体" panose="02010609060101010101" pitchFamily="49" charset="-122"/>
                <a:ea typeface="黑体" panose="02010609060101010101" pitchFamily="49" charset="-122"/>
              </a:rPr>
              <a:t>探究任务：为什么这些非洲和美洲的文明大都在</a:t>
            </a:r>
            <a:r>
              <a:rPr lang="en-US" altLang="zh-CN" sz="2000" dirty="0">
                <a:solidFill>
                  <a:srgbClr val="FF0000"/>
                </a:solidFill>
                <a:latin typeface="黑体" panose="02010609060101010101" pitchFamily="49" charset="-122"/>
                <a:ea typeface="黑体" panose="02010609060101010101" pitchFamily="49" charset="-122"/>
              </a:rPr>
              <a:t>16</a:t>
            </a:r>
            <a:r>
              <a:rPr lang="zh-CN" altLang="en-US" sz="2000" dirty="0">
                <a:solidFill>
                  <a:srgbClr val="FF0000"/>
                </a:solidFill>
                <a:latin typeface="黑体" panose="02010609060101010101" pitchFamily="49" charset="-122"/>
                <a:ea typeface="黑体" panose="02010609060101010101" pitchFamily="49" charset="-122"/>
              </a:rPr>
              <a:t>世纪消亡？对此你有何认识？综合上述史料重点探究印第安文明衰亡的原因。</a:t>
            </a:r>
          </a:p>
        </p:txBody>
      </p:sp>
      <p:sp>
        <p:nvSpPr>
          <p:cNvPr id="3" name="矩形 2"/>
          <p:cNvSpPr/>
          <p:nvPr/>
        </p:nvSpPr>
        <p:spPr>
          <a:xfrm>
            <a:off x="404664" y="5657213"/>
            <a:ext cx="8334672" cy="1015663"/>
          </a:xfrm>
          <a:prstGeom prst="rect">
            <a:avLst/>
          </a:prstGeom>
        </p:spPr>
        <p:txBody>
          <a:bodyPr wrap="square">
            <a:spAutoFit/>
          </a:bodyPr>
          <a:lstStyle/>
          <a:p>
            <a:r>
              <a:rPr lang="zh-CN" altLang="en-US" sz="2000" dirty="0">
                <a:solidFill>
                  <a:srgbClr val="002060"/>
                </a:solidFill>
                <a:latin typeface="黑体" panose="02010609060101010101" pitchFamily="49" charset="-122"/>
                <a:ea typeface="黑体" panose="02010609060101010101" pitchFamily="49" charset="-122"/>
              </a:rPr>
              <a:t>认识：</a:t>
            </a:r>
            <a:r>
              <a:rPr lang="zh-CN" altLang="en-US" sz="2000" dirty="0">
                <a:solidFill>
                  <a:srgbClr val="002060"/>
                </a:solidFill>
                <a:latin typeface="黑体" panose="02010609060101010101" pitchFamily="49" charset="-122"/>
                <a:ea typeface="黑体" panose="02010609060101010101" pitchFamily="49" charset="-122"/>
                <a:sym typeface="+mn-ea"/>
              </a:rPr>
              <a:t>在当今世界，文化的交流依然是促进文明发展的重要因素。</a:t>
            </a:r>
            <a:r>
              <a:rPr lang="zh-CN" altLang="en-US" sz="2000" dirty="0">
                <a:solidFill>
                  <a:srgbClr val="002060"/>
                </a:solidFill>
                <a:latin typeface="黑体" panose="02010609060101010101" pitchFamily="49" charset="-122"/>
                <a:ea typeface="黑体" panose="02010609060101010101" pitchFamily="49" charset="-122"/>
              </a:rPr>
              <a:t>文明在交流中发展，在闭塞中衰亡。我国在现代化建设进程中，应该主动开放，学习其他民族、其他国家先进的文化和技术，适应世界历史发展的潮流。</a:t>
            </a:r>
            <a:endParaRPr lang="zh-CN" altLang="en-US" dirty="0">
              <a:solidFill>
                <a:srgbClr val="002060"/>
              </a:solidFill>
            </a:endParaRPr>
          </a:p>
        </p:txBody>
      </p:sp>
      <p:sp>
        <p:nvSpPr>
          <p:cNvPr id="4" name="矩形 3"/>
          <p:cNvSpPr/>
          <p:nvPr/>
        </p:nvSpPr>
        <p:spPr>
          <a:xfrm>
            <a:off x="3802634" y="262198"/>
            <a:ext cx="5220072" cy="4246245"/>
          </a:xfrm>
          <a:prstGeom prst="rect">
            <a:avLst/>
          </a:prstGeom>
          <a:ln>
            <a:solidFill>
              <a:srgbClr val="002060"/>
            </a:solidFill>
          </a:ln>
        </p:spPr>
        <p:txBody>
          <a:bodyPr wrap="square">
            <a:spAutoFit/>
          </a:bodyPr>
          <a:lstStyle/>
          <a:p>
            <a:pPr lvl="0">
              <a:lnSpc>
                <a:spcPct val="150000"/>
              </a:lnSpc>
            </a:pPr>
            <a:r>
              <a:rPr lang="zh-CN" altLang="en-US" sz="2000" dirty="0">
                <a:solidFill>
                  <a:prstClr val="black"/>
                </a:solidFill>
                <a:latin typeface="黑体" panose="02010609060101010101" pitchFamily="49" charset="-122"/>
                <a:ea typeface="黑体" panose="02010609060101010101" pitchFamily="49" charset="-122"/>
              </a:rPr>
              <a:t>材料四：据估计，在哥伦布到来后的一两个世纪中，印第安人口减少了</a:t>
            </a:r>
            <a:r>
              <a:rPr lang="en-US" altLang="zh-CN" sz="2000" dirty="0">
                <a:solidFill>
                  <a:prstClr val="black"/>
                </a:solidFill>
                <a:latin typeface="黑体" panose="02010609060101010101" pitchFamily="49" charset="-122"/>
                <a:ea typeface="黑体" panose="02010609060101010101" pitchFamily="49" charset="-122"/>
              </a:rPr>
              <a:t>95</a:t>
            </a:r>
            <a:r>
              <a:rPr lang="zh-CN" altLang="en-US" sz="2000" dirty="0">
                <a:solidFill>
                  <a:prstClr val="black"/>
                </a:solidFill>
                <a:latin typeface="黑体" panose="02010609060101010101" pitchFamily="49" charset="-122"/>
                <a:ea typeface="黑体" panose="02010609060101010101" pitchFamily="49" charset="-122"/>
              </a:rPr>
              <a:t>％，主要的杀手是旧大陆来的病菌。印第安人以前从来没有接触过这些病菌，因此对它们既没有免疫力，也没有遗传抵抗力。天花、麻疹、流行性感冒和斑疹伤寒争先恐后地要坐杀手的头把交椅。</a:t>
            </a:r>
            <a:endParaRPr lang="en-US" altLang="zh-CN" sz="2000" dirty="0">
              <a:solidFill>
                <a:prstClr val="black"/>
              </a:solidFill>
              <a:latin typeface="黑体" panose="02010609060101010101" pitchFamily="49" charset="-122"/>
              <a:ea typeface="黑体" panose="02010609060101010101" pitchFamily="49" charset="-122"/>
            </a:endParaRPr>
          </a:p>
          <a:p>
            <a:pPr lvl="0">
              <a:lnSpc>
                <a:spcPct val="150000"/>
              </a:lnSpc>
            </a:pPr>
            <a:r>
              <a:rPr lang="en-US" altLang="zh-CN" sz="2000" dirty="0">
                <a:solidFill>
                  <a:prstClr val="black"/>
                </a:solidFill>
                <a:latin typeface="黑体" panose="02010609060101010101" pitchFamily="49" charset="-122"/>
                <a:ea typeface="黑体" panose="02010609060101010101" pitchFamily="49" charset="-122"/>
              </a:rPr>
              <a:t>—— [</a:t>
            </a:r>
            <a:r>
              <a:rPr lang="zh-CN" altLang="en-US" sz="2000" dirty="0">
                <a:solidFill>
                  <a:prstClr val="black"/>
                </a:solidFill>
                <a:latin typeface="黑体" panose="02010609060101010101" pitchFamily="49" charset="-122"/>
                <a:ea typeface="黑体" panose="02010609060101010101" pitchFamily="49" charset="-122"/>
              </a:rPr>
              <a:t>美</a:t>
            </a:r>
            <a:r>
              <a:rPr lang="en-US" altLang="zh-CN" sz="2000" dirty="0">
                <a:solidFill>
                  <a:prstClr val="black"/>
                </a:solidFill>
                <a:latin typeface="黑体" panose="02010609060101010101" pitchFamily="49" charset="-122"/>
                <a:ea typeface="黑体" panose="02010609060101010101" pitchFamily="49" charset="-122"/>
              </a:rPr>
              <a:t>]</a:t>
            </a:r>
            <a:r>
              <a:rPr lang="zh-CN" altLang="en-US" sz="2000" dirty="0">
                <a:solidFill>
                  <a:prstClr val="black"/>
                </a:solidFill>
                <a:latin typeface="黑体" panose="02010609060101010101" pitchFamily="49" charset="-122"/>
                <a:ea typeface="黑体" panose="02010609060101010101" pitchFamily="49" charset="-122"/>
              </a:rPr>
              <a:t>贾雷德</a:t>
            </a:r>
            <a:r>
              <a:rPr lang="en-US" altLang="zh-CN" sz="2000" dirty="0">
                <a:solidFill>
                  <a:prstClr val="black"/>
                </a:solidFill>
                <a:latin typeface="黑体" panose="02010609060101010101" pitchFamily="49" charset="-122"/>
                <a:ea typeface="黑体" panose="02010609060101010101" pitchFamily="49" charset="-122"/>
              </a:rPr>
              <a:t>·</a:t>
            </a:r>
            <a:r>
              <a:rPr lang="zh-CN" altLang="en-US" sz="2000" dirty="0">
                <a:solidFill>
                  <a:prstClr val="black"/>
                </a:solidFill>
                <a:latin typeface="黑体" panose="02010609060101010101" pitchFamily="49" charset="-122"/>
                <a:ea typeface="黑体" panose="02010609060101010101" pitchFamily="49" charset="-122"/>
              </a:rPr>
              <a:t>戴蒙德</a:t>
            </a:r>
            <a:r>
              <a:rPr lang="en-US" altLang="zh-CN" sz="2000" dirty="0">
                <a:solidFill>
                  <a:prstClr val="black"/>
                </a:solidFill>
                <a:latin typeface="黑体" panose="02010609060101010101" pitchFamily="49" charset="-122"/>
                <a:ea typeface="黑体" panose="02010609060101010101" pitchFamily="49" charset="-122"/>
              </a:rPr>
              <a:t>《</a:t>
            </a:r>
            <a:r>
              <a:rPr lang="zh-CN" altLang="en-US" sz="2000" dirty="0">
                <a:solidFill>
                  <a:prstClr val="black"/>
                </a:solidFill>
                <a:latin typeface="黑体" panose="02010609060101010101" pitchFamily="49" charset="-122"/>
                <a:ea typeface="黑体" panose="02010609060101010101" pitchFamily="49" charset="-122"/>
              </a:rPr>
              <a:t>枪炮、病菌与钢铁</a:t>
            </a:r>
            <a:r>
              <a:rPr lang="en-US" altLang="zh-CN" sz="2000" dirty="0">
                <a:solidFill>
                  <a:prstClr val="black"/>
                </a:solidFill>
                <a:latin typeface="黑体" panose="02010609060101010101" pitchFamily="49" charset="-122"/>
                <a:ea typeface="黑体" panose="02010609060101010101" pitchFamily="49" charset="-122"/>
              </a:rPr>
              <a:t>》</a:t>
            </a:r>
            <a:endParaRPr lang="en-US" altLang="zh-CN" dirty="0">
              <a:solidFill>
                <a:prstClr val="black"/>
              </a:solidFill>
              <a:latin typeface="黑体" panose="02010609060101010101" pitchFamily="49" charset="-122"/>
              <a:ea typeface="黑体" panose="02010609060101010101" pitchFamily="49" charset="-122"/>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4802721" y="1096486"/>
            <a:ext cx="4120208" cy="5428858"/>
          </a:xfrm>
          <a:prstGeom prst="rect">
            <a:avLst/>
          </a:prstGeom>
          <a:noFill/>
          <a:ln>
            <a:solidFill>
              <a:srgbClr val="002060"/>
            </a:solidFill>
          </a:ln>
        </p:spPr>
        <p:txBody>
          <a:bodyPr wrap="square" rtlCol="0">
            <a:spAutoFit/>
          </a:bodyPr>
          <a:lstStyle/>
          <a:p>
            <a:pPr>
              <a:lnSpc>
                <a:spcPct val="150000"/>
              </a:lnSpc>
            </a:pPr>
            <a:r>
              <a:rPr lang="zh-CN" altLang="en-US" dirty="0">
                <a:latin typeface="黑体" panose="02010609060101010101" pitchFamily="49" charset="-122"/>
                <a:ea typeface="黑体" panose="02010609060101010101" pitchFamily="49" charset="-122"/>
              </a:rPr>
              <a:t>    材料二：从总体上看，非洲和美洲相对于欧亚大陆文明而言略显滞后，但这并不能抹杀非洲美洲对于世界的重大贡献。事实上，非洲、美洲社会在许多方面都取得了令人惊叹的成就。其部分成就的重要价值就在于它的意义远远超出了一族的范围，而具有世界性价值。例如：非洲的咖啡、美洲的玉米、马匹、烟草等作物广泛种植而引发的农业革命，是世界走向现代化的主要动力之一。由此可见，非洲与美洲文明是人类历史发展中不可或缺的一个环节。                                  </a:t>
            </a:r>
            <a:endParaRPr lang="en-US" altLang="zh-CN" dirty="0">
              <a:latin typeface="黑体" panose="02010609060101010101" pitchFamily="49" charset="-122"/>
              <a:ea typeface="黑体" panose="02010609060101010101" pitchFamily="49" charset="-122"/>
            </a:endParaRPr>
          </a:p>
          <a:p>
            <a:pPr>
              <a:lnSpc>
                <a:spcPct val="150000"/>
              </a:lnSpc>
            </a:pPr>
            <a:r>
              <a:rPr lang="zh-CN" altLang="en-US" dirty="0">
                <a:latin typeface="黑体" panose="02010609060101010101" pitchFamily="49" charset="-122"/>
                <a:ea typeface="黑体" panose="02010609060101010101" pitchFamily="49" charset="-122"/>
              </a:rPr>
              <a:t>          </a:t>
            </a:r>
            <a:r>
              <a:rPr lang="en-US" altLang="zh-CN" dirty="0">
                <a:latin typeface="黑体" panose="02010609060101010101" pitchFamily="49" charset="-122"/>
                <a:ea typeface="黑体" panose="02010609060101010101" pitchFamily="49" charset="-122"/>
              </a:rPr>
              <a:t>  ——《</a:t>
            </a:r>
            <a:r>
              <a:rPr lang="zh-CN" altLang="en-US" dirty="0">
                <a:latin typeface="黑体" panose="02010609060101010101" pitchFamily="49" charset="-122"/>
                <a:ea typeface="黑体" panose="02010609060101010101" pitchFamily="49" charset="-122"/>
              </a:rPr>
              <a:t>世界古代史（下）</a:t>
            </a:r>
            <a:r>
              <a:rPr lang="en-US" altLang="zh-CN" dirty="0">
                <a:latin typeface="黑体" panose="02010609060101010101" pitchFamily="49" charset="-122"/>
                <a:ea typeface="黑体" panose="02010609060101010101" pitchFamily="49" charset="-122"/>
              </a:rPr>
              <a:t>》</a:t>
            </a:r>
            <a:endParaRPr lang="zh-CN" altLang="en-US" dirty="0">
              <a:latin typeface="黑体" panose="02010609060101010101" pitchFamily="49" charset="-122"/>
              <a:ea typeface="黑体" panose="02010609060101010101" pitchFamily="49" charset="-122"/>
            </a:endParaRPr>
          </a:p>
        </p:txBody>
      </p:sp>
      <p:sp>
        <p:nvSpPr>
          <p:cNvPr id="6" name="TextBox 5"/>
          <p:cNvSpPr txBox="1"/>
          <p:nvPr/>
        </p:nvSpPr>
        <p:spPr>
          <a:xfrm>
            <a:off x="107504" y="1423426"/>
            <a:ext cx="4608512" cy="4661535"/>
          </a:xfrm>
          <a:prstGeom prst="rect">
            <a:avLst/>
          </a:prstGeom>
          <a:noFill/>
          <a:ln>
            <a:solidFill>
              <a:srgbClr val="002060"/>
            </a:solidFill>
          </a:ln>
        </p:spPr>
        <p:txBody>
          <a:bodyPr wrap="square" rtlCol="0">
            <a:spAutoFit/>
          </a:bodyPr>
          <a:lstStyle/>
          <a:p>
            <a:pPr>
              <a:lnSpc>
                <a:spcPct val="150000"/>
              </a:lnSpc>
            </a:pPr>
            <a:r>
              <a:rPr lang="zh-CN" altLang="en-US" dirty="0">
                <a:latin typeface="黑体" panose="02010609060101010101" pitchFamily="49" charset="-122"/>
                <a:ea typeface="黑体" panose="02010609060101010101" pitchFamily="49" charset="-122"/>
              </a:rPr>
              <a:t>    材料一：</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许多民族独立地“发明”了不同动植物的训化。事实上，不同地区独立地“发明”了农业，这些地区远至公元前</a:t>
            </a:r>
            <a:r>
              <a:rPr lang="en-US" altLang="zh-CN" dirty="0">
                <a:latin typeface="黑体" panose="02010609060101010101" pitchFamily="49" charset="-122"/>
                <a:ea typeface="黑体" panose="02010609060101010101" pitchFamily="49" charset="-122"/>
              </a:rPr>
              <a:t>5000</a:t>
            </a:r>
            <a:r>
              <a:rPr lang="zh-CN" altLang="en-US" dirty="0">
                <a:latin typeface="黑体" panose="02010609060101010101" pitchFamily="49" charset="-122"/>
                <a:ea typeface="黑体" panose="02010609060101010101" pitchFamily="49" charset="-122"/>
              </a:rPr>
              <a:t>年的中国黄河流域和公元前</a:t>
            </a:r>
            <a:r>
              <a:rPr lang="en-US" altLang="zh-CN" dirty="0">
                <a:latin typeface="黑体" panose="02010609060101010101" pitchFamily="49" charset="-122"/>
                <a:ea typeface="黑体" panose="02010609060101010101" pitchFamily="49" charset="-122"/>
              </a:rPr>
              <a:t>3000</a:t>
            </a:r>
            <a:r>
              <a:rPr lang="zh-CN" altLang="en-US" dirty="0">
                <a:latin typeface="黑体" panose="02010609060101010101" pitchFamily="49" charset="-122"/>
                <a:ea typeface="黑体" panose="02010609060101010101" pitchFamily="49" charset="-122"/>
              </a:rPr>
              <a:t>年的中美洲。因此，我们没有理由认为古代非洲人不会炼铜术，且不能独立的将炼铜术应用到炼铁问题的解决。考古证据显示，东非的大湖区和乍得湖之间的地区，在公元前</a:t>
            </a:r>
            <a:r>
              <a:rPr lang="en-US" altLang="zh-CN" dirty="0">
                <a:latin typeface="黑体" panose="02010609060101010101" pitchFamily="49" charset="-122"/>
                <a:ea typeface="黑体" panose="02010609060101010101" pitchFamily="49" charset="-122"/>
              </a:rPr>
              <a:t>1000-</a:t>
            </a:r>
            <a:r>
              <a:rPr lang="zh-CN" altLang="en-US" dirty="0">
                <a:latin typeface="黑体" panose="02010609060101010101" pitchFamily="49" charset="-122"/>
                <a:ea typeface="黑体" panose="02010609060101010101" pitchFamily="49" charset="-122"/>
              </a:rPr>
              <a:t>前</a:t>
            </a:r>
            <a:r>
              <a:rPr lang="en-US" altLang="zh-CN" dirty="0">
                <a:latin typeface="黑体" panose="02010609060101010101" pitchFamily="49" charset="-122"/>
                <a:ea typeface="黑体" panose="02010609060101010101" pitchFamily="49" charset="-122"/>
              </a:rPr>
              <a:t>600</a:t>
            </a:r>
            <a:r>
              <a:rPr lang="zh-CN" altLang="en-US" dirty="0">
                <a:latin typeface="黑体" panose="02010609060101010101" pitchFamily="49" charset="-122"/>
                <a:ea typeface="黑体" panose="02010609060101010101" pitchFamily="49" charset="-122"/>
              </a:rPr>
              <a:t>年期间存在过早期的炼铁活动，这时西亚技术尚未传播到埃及 。 </a:t>
            </a:r>
            <a:endParaRPr lang="en-US" altLang="zh-CN" dirty="0">
              <a:latin typeface="黑体" panose="02010609060101010101" pitchFamily="49" charset="-122"/>
              <a:ea typeface="黑体" panose="02010609060101010101" pitchFamily="49" charset="-122"/>
            </a:endParaRPr>
          </a:p>
          <a:p>
            <a:pPr>
              <a:lnSpc>
                <a:spcPct val="150000"/>
              </a:lnSpc>
            </a:pPr>
            <a:r>
              <a:rPr lang="en-US" altLang="zh-CN" dirty="0">
                <a:latin typeface="黑体" panose="02010609060101010101" pitchFamily="49" charset="-122"/>
                <a:ea typeface="黑体" panose="02010609060101010101" pitchFamily="49" charset="-122"/>
              </a:rPr>
              <a:t>   </a:t>
            </a:r>
            <a:r>
              <a:rPr lang="zh-CN" altLang="en-US" dirty="0">
                <a:latin typeface="黑体" panose="02010609060101010101" pitchFamily="49" charset="-122"/>
                <a:ea typeface="黑体" panose="02010609060101010101" pitchFamily="49" charset="-122"/>
              </a:rPr>
              <a:t> </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美</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希林顿著，赵俊译</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非洲史</a:t>
            </a:r>
            <a:r>
              <a:rPr lang="en-US" altLang="zh-CN" dirty="0">
                <a:latin typeface="黑体" panose="02010609060101010101" pitchFamily="49" charset="-122"/>
                <a:ea typeface="黑体" panose="02010609060101010101" pitchFamily="49" charset="-122"/>
              </a:rPr>
              <a:t>》</a:t>
            </a:r>
            <a:endParaRPr lang="zh-CN" altLang="en-US" dirty="0">
              <a:latin typeface="黑体" panose="02010609060101010101" pitchFamily="49" charset="-122"/>
              <a:ea typeface="黑体" panose="02010609060101010101" pitchFamily="49" charset="-122"/>
            </a:endParaRPr>
          </a:p>
        </p:txBody>
      </p:sp>
      <p:sp>
        <p:nvSpPr>
          <p:cNvPr id="7" name="TextBox 6"/>
          <p:cNvSpPr txBox="1"/>
          <p:nvPr/>
        </p:nvSpPr>
        <p:spPr>
          <a:xfrm>
            <a:off x="1187624" y="251937"/>
            <a:ext cx="7056784" cy="58477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探究二：认识世界文明的多样性</a:t>
            </a:r>
          </a:p>
        </p:txBody>
      </p:sp>
    </p:spTree>
  </p:cSld>
  <p:clrMapOvr>
    <a:masterClrMapping/>
  </p:clrMapOvr>
  <p:transition>
    <p:split orient="vert" dir="in"/>
  </p:transition>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pic>
        <p:nvPicPr>
          <p:cNvPr id="5" name="图片 4" descr="各国文明.png"/>
          <p:cNvPicPr>
            <a:picLocks noChangeAspect="1"/>
          </p:cNvPicPr>
          <p:nvPr/>
        </p:nvPicPr>
        <p:blipFill>
          <a:blip r:embed="rId3" cstate="print"/>
          <a:srcRect l="153" t="15" b="-15"/>
          <a:stretch>
            <a:fillRect/>
          </a:stretch>
        </p:blipFill>
        <p:spPr>
          <a:xfrm>
            <a:off x="971550" y="1845310"/>
            <a:ext cx="7045960" cy="4320540"/>
          </a:xfrm>
          <a:prstGeom prst="rect">
            <a:avLst/>
          </a:prstGeom>
        </p:spPr>
      </p:pic>
      <p:sp>
        <p:nvSpPr>
          <p:cNvPr id="7" name="TextBox 6"/>
          <p:cNvSpPr txBox="1"/>
          <p:nvPr/>
        </p:nvSpPr>
        <p:spPr>
          <a:xfrm>
            <a:off x="323528" y="692696"/>
            <a:ext cx="7848872" cy="58477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材料三：人类古代早期文明</a:t>
            </a:r>
          </a:p>
        </p:txBody>
      </p:sp>
    </p:spTree>
  </p:cSld>
  <p:clrMapOvr>
    <a:masterClrMapping/>
  </p:clrMapOvr>
  <p:transition>
    <p:split orient="vert" dir="in"/>
  </p:transition>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3075" name="Rectangle 3"/>
          <p:cNvSpPr>
            <a:spLocks noChangeArrowheads="1"/>
          </p:cNvSpPr>
          <p:nvPr/>
        </p:nvSpPr>
        <p:spPr bwMode="auto">
          <a:xfrm>
            <a:off x="179512" y="839050"/>
            <a:ext cx="8712968" cy="3329758"/>
          </a:xfrm>
          <a:prstGeom prst="rect">
            <a:avLst/>
          </a:prstGeom>
          <a:noFill/>
          <a:ln w="9525">
            <a:solidFill>
              <a:srgbClr val="002060"/>
            </a:solidFill>
            <a:miter lim="800000"/>
          </a:ln>
          <a:effectLst/>
        </p:spPr>
        <p:txBody>
          <a:bodyPr vert="horz" wrap="square" lIns="91440" tIns="45720" rIns="91440" bIns="45720" numCol="1" anchor="ctr" anchorCtr="0" compatLnSpc="1">
            <a:spAutoFit/>
          </a:bodyPr>
          <a:lstStyle/>
          <a:p>
            <a:pPr marL="0" marR="0" lvl="0" indent="457200" algn="l" defTabSz="914400" rtl="0" eaLnBrk="1" fontAlgn="base" latinLnBrk="0" hangingPunct="1">
              <a:lnSpc>
                <a:spcPct val="150000"/>
              </a:lnSpc>
              <a:spcBef>
                <a:spcPct val="0"/>
              </a:spcBef>
              <a:spcAft>
                <a:spcPct val="0"/>
              </a:spcAft>
              <a:buClrTx/>
              <a:buSzTx/>
              <a:buFontTx/>
              <a:buNone/>
            </a:pPr>
            <a:r>
              <a:rPr lang="zh-CN" altLang="en-US" sz="2400" dirty="0">
                <a:latin typeface="黑体" panose="02010609060101010101" pitchFamily="49" charset="-122"/>
                <a:ea typeface="黑体" panose="02010609060101010101" pitchFamily="49" charset="-122"/>
              </a:rPr>
              <a:t>材料四：</a:t>
            </a:r>
            <a:r>
              <a:rPr lang="zh-CN" altLang="zh-CN" sz="2400" dirty="0">
                <a:latin typeface="黑体" panose="02010609060101010101" pitchFamily="49" charset="-122"/>
                <a:ea typeface="黑体" panose="02010609060101010101" pitchFamily="49" charset="-122"/>
              </a:rPr>
              <a:t>“人类历史发展为世界历史，经历了一个漫长的过程，这个过程包括两个方面，纵向发展方面和横向发展方面，这里说的纵向发展是指人类物质生产史上一个低级到高级发展的纵向序列”</a:t>
            </a:r>
            <a:r>
              <a:rPr lang="zh-CN" altLang="en-US" sz="2400" dirty="0">
                <a:latin typeface="黑体" panose="02010609060101010101" pitchFamily="49" charset="-122"/>
                <a:ea typeface="黑体" panose="02010609060101010101" pitchFamily="49" charset="-122"/>
              </a:rPr>
              <a:t>。</a:t>
            </a:r>
            <a:r>
              <a:rPr lang="zh-CN" altLang="zh-CN" sz="2400" dirty="0">
                <a:latin typeface="黑体" panose="02010609060101010101" pitchFamily="49" charset="-122"/>
                <a:ea typeface="黑体" panose="02010609060101010101" pitchFamily="49" charset="-122"/>
              </a:rPr>
              <a:t>所谓世界历史的横向发展，是指历史由各地区间的闭塞到逐步开放，由彼此分散到逐步联系密切......</a:t>
            </a:r>
            <a:endParaRPr lang="en-US" altLang="zh-CN" sz="2400" dirty="0">
              <a:latin typeface="黑体" panose="02010609060101010101" pitchFamily="49" charset="-122"/>
              <a:ea typeface="黑体" panose="02010609060101010101" pitchFamily="49" charset="-122"/>
            </a:endParaRPr>
          </a:p>
          <a:p>
            <a:pPr marL="0" marR="0" lvl="0" indent="457200" algn="l" defTabSz="914400" rtl="0" eaLnBrk="1" fontAlgn="base" latinLnBrk="0" hangingPunct="1">
              <a:lnSpc>
                <a:spcPct val="150000"/>
              </a:lnSpc>
              <a:spcBef>
                <a:spcPct val="0"/>
              </a:spcBef>
              <a:spcAft>
                <a:spcPct val="0"/>
              </a:spcAft>
              <a:buClrTx/>
              <a:buSzTx/>
              <a:buFontTx/>
              <a:buNone/>
            </a:pPr>
            <a:r>
              <a:rPr lang="en-US" altLang="zh-CN" sz="2400" dirty="0">
                <a:latin typeface="黑体" panose="02010609060101010101" pitchFamily="49" charset="-122"/>
                <a:ea typeface="黑体" panose="02010609060101010101" pitchFamily="49" charset="-122"/>
              </a:rPr>
              <a:t>                   </a:t>
            </a:r>
            <a:r>
              <a:rPr lang="zh-CN" altLang="zh-CN" sz="2400" dirty="0">
                <a:latin typeface="黑体" panose="02010609060101010101" pitchFamily="49" charset="-122"/>
                <a:ea typeface="黑体" panose="02010609060101010101" pitchFamily="49" charset="-122"/>
              </a:rPr>
              <a:t>——吴于廑、齐世荣主编的《世界史》</a:t>
            </a:r>
          </a:p>
        </p:txBody>
      </p:sp>
      <p:sp>
        <p:nvSpPr>
          <p:cNvPr id="4" name="Rectangle 1"/>
          <p:cNvSpPr>
            <a:spLocks noChangeArrowheads="1"/>
          </p:cNvSpPr>
          <p:nvPr/>
        </p:nvSpPr>
        <p:spPr bwMode="auto">
          <a:xfrm>
            <a:off x="323528" y="4852834"/>
            <a:ext cx="8568952" cy="120032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dirty="0">
                <a:solidFill>
                  <a:srgbClr val="FF0000"/>
                </a:solidFill>
                <a:latin typeface="黑体" panose="02010609060101010101" pitchFamily="49" charset="-122"/>
                <a:ea typeface="黑体" panose="02010609060101010101" pitchFamily="49" charset="-122"/>
              </a:rPr>
              <a:t>探究任务：结合本单元所学中古时期欧洲、亚洲、非洲与美洲的历史及上述史料，以小组为单位讨论如何从纵向发展与横向发展的角度，认识人类文明的多元性。</a:t>
            </a:r>
          </a:p>
        </p:txBody>
      </p:sp>
    </p:spTree>
  </p:cSld>
  <p:clrMapOvr>
    <a:masterClrMapping/>
  </p:clrMapOvr>
  <p:transition>
    <p:split orient="vert" dir="in"/>
  </p:transition>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srcRect l="9366" t="1650" r="16925" b="4859"/>
          <a:stretch>
            <a:fillRect/>
          </a:stretch>
        </p:blipFill>
        <p:spPr>
          <a:xfrm>
            <a:off x="530678" y="398008"/>
            <a:ext cx="8082644" cy="6061983"/>
          </a:xfrm>
          <a:prstGeom prst="rect">
            <a:avLst/>
          </a:prstGeom>
          <a:effectLst>
            <a:softEdge rad="317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238267" y="160180"/>
            <a:ext cx="2173493" cy="584775"/>
          </a:xfrm>
          <a:prstGeom prst="rect">
            <a:avLst/>
          </a:prstGeom>
          <a:noFill/>
        </p:spPr>
        <p:txBody>
          <a:bodyPr wrap="square" rtlCol="0">
            <a:spAutoFit/>
          </a:bodyPr>
          <a:lstStyle/>
          <a:p>
            <a:r>
              <a:rPr lang="zh-CN" altLang="en-US" sz="3200" noProof="1">
                <a:latin typeface="黑体" panose="02010609060101010101" pitchFamily="49" charset="-122"/>
                <a:ea typeface="黑体" panose="02010609060101010101" pitchFamily="49" charset="-122"/>
                <a:cs typeface="黑体" panose="02010609060101010101" pitchFamily="49" charset="-122"/>
              </a:rPr>
              <a:t>课堂小结</a:t>
            </a:r>
          </a:p>
        </p:txBody>
      </p:sp>
      <p:sp>
        <p:nvSpPr>
          <p:cNvPr id="4097" name="Rectangle 1"/>
          <p:cNvSpPr>
            <a:spLocks noChangeArrowheads="1"/>
          </p:cNvSpPr>
          <p:nvPr/>
        </p:nvSpPr>
        <p:spPr bwMode="auto">
          <a:xfrm>
            <a:off x="398488" y="1019645"/>
            <a:ext cx="8352928" cy="1200329"/>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152400" algn="l" defTabSz="914400" rtl="0" eaLnBrk="1" fontAlgn="base" latinLnBrk="0" hangingPunct="1">
              <a:lnSpc>
                <a:spcPct val="100000"/>
              </a:lnSpc>
              <a:spcBef>
                <a:spcPct val="0"/>
              </a:spcBef>
              <a:spcAft>
                <a:spcPct val="0"/>
              </a:spcAft>
              <a:buClrTx/>
              <a:buSzTx/>
              <a:buFontTx/>
              <a:buNone/>
            </a:pPr>
            <a:r>
              <a:rPr kumimoji="0" lang="zh-CN" sz="2400" b="0" i="0" u="none" strike="noStrike" cap="none" normalizeH="0" baseline="0" dirty="0">
                <a:ln>
                  <a:noFill/>
                </a:ln>
                <a:effectLst/>
                <a:latin typeface="黑体" panose="02010609060101010101" pitchFamily="49" charset="-122"/>
                <a:ea typeface="黑体" panose="02010609060101010101" pitchFamily="49" charset="-122"/>
                <a:cs typeface="Arial" panose="020B0604020202020204" pitchFamily="34" charset="0"/>
              </a:rPr>
              <a:t>根据本课所学内容，请同学们绘制古代非洲与美洲文明的时间轴。</a:t>
            </a:r>
            <a:r>
              <a:rPr kumimoji="0" lang="zh-CN" altLang="en-US" sz="2400" b="0" i="0" u="none" strike="noStrike" cap="none" normalizeH="0" baseline="0" dirty="0">
                <a:ln>
                  <a:noFill/>
                </a:ln>
                <a:effectLst/>
                <a:latin typeface="黑体" panose="02010609060101010101" pitchFamily="49" charset="-122"/>
                <a:ea typeface="黑体" panose="02010609060101010101" pitchFamily="49" charset="-122"/>
                <a:cs typeface="Arial" panose="020B0604020202020204" pitchFamily="34" charset="0"/>
              </a:rPr>
              <a:t>（</a:t>
            </a:r>
            <a:r>
              <a:rPr kumimoji="0" lang="zh-CN" sz="2400" b="0" i="0" u="none" strike="noStrike" cap="none" normalizeH="0" baseline="0" dirty="0">
                <a:ln>
                  <a:noFill/>
                </a:ln>
                <a:effectLst/>
                <a:latin typeface="黑体" panose="02010609060101010101" pitchFamily="49" charset="-122"/>
                <a:ea typeface="黑体" panose="02010609060101010101" pitchFamily="49" charset="-122"/>
                <a:cs typeface="Arial" panose="020B0604020202020204" pitchFamily="34" charset="0"/>
              </a:rPr>
              <a:t>要求：在同一个时间轴上体现非洲与美洲文明发展历程</a:t>
            </a:r>
            <a:r>
              <a:rPr kumimoji="0" lang="zh-CN" altLang="en-US" sz="2400" b="0" i="0" u="none" strike="noStrike" cap="none" normalizeH="0" baseline="0" dirty="0">
                <a:ln>
                  <a:noFill/>
                </a:ln>
                <a:effectLst/>
                <a:latin typeface="黑体" panose="02010609060101010101" pitchFamily="49" charset="-122"/>
                <a:ea typeface="黑体" panose="02010609060101010101" pitchFamily="49" charset="-122"/>
                <a:cs typeface="Arial" panose="020B0604020202020204" pitchFamily="34" charset="0"/>
              </a:rPr>
              <a:t>）</a:t>
            </a:r>
            <a:endParaRPr kumimoji="0" lang="zh-CN" sz="1200" b="0" i="0" u="none" strike="noStrike" cap="none" normalizeH="0" baseline="0" dirty="0">
              <a:ln>
                <a:noFill/>
              </a:ln>
              <a:effectLst/>
              <a:latin typeface="黑体" panose="02010609060101010101" pitchFamily="49" charset="-122"/>
              <a:ea typeface="黑体" panose="02010609060101010101" pitchFamily="49" charset="-122"/>
              <a:cs typeface="宋体" panose="02010600030101010101" pitchFamily="2" charset="-122"/>
            </a:endParaRPr>
          </a:p>
        </p:txBody>
      </p:sp>
      <p:pic>
        <p:nvPicPr>
          <p:cNvPr id="6" name="Picture 2"/>
          <p:cNvPicPr>
            <a:picLocks noChangeAspect="1" noChangeArrowheads="1"/>
          </p:cNvPicPr>
          <p:nvPr/>
        </p:nvPicPr>
        <p:blipFill>
          <a:blip r:embed="rId3" cstate="print"/>
          <a:srcRect l="1890" t="19851" r="776" b="2400"/>
          <a:stretch>
            <a:fillRect/>
          </a:stretch>
        </p:blipFill>
        <p:spPr bwMode="auto">
          <a:xfrm>
            <a:off x="390465" y="2479767"/>
            <a:ext cx="8612939" cy="3456384"/>
          </a:xfrm>
          <a:prstGeom prst="rect">
            <a:avLst/>
          </a:prstGeom>
          <a:noFill/>
          <a:ln w="9525">
            <a:noFill/>
            <a:miter lim="800000"/>
            <a:headEnd/>
            <a:tailEnd/>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2000"/>
            <a:lum/>
          </a:blip>
          <a:srcRect/>
          <a:stretch>
            <a:fillRect/>
          </a:stretch>
        </a:blipFill>
        <a:effectLst/>
      </p:bgPr>
    </p:bg>
    <p:spTree>
      <p:nvGrpSpPr>
        <p:cNvPr id="1" name=""/>
        <p:cNvGrpSpPr/>
        <p:nvPr/>
      </p:nvGrpSpPr>
      <p:grpSpPr>
        <a:xfrm>
          <a:off x="0" y="0"/>
          <a:ext cx="0" cy="0"/>
          <a:chOff x="0" y="0"/>
          <a:chExt cx="0" cy="0"/>
        </a:xfrm>
      </p:grpSpPr>
      <p:pic>
        <p:nvPicPr>
          <p:cNvPr id="30721" name="图片 77826" descr="j0084772">
            <a:hlinkClick r:id="" action="ppaction://noaction">
              <a:snd r:embed="rId3" name="coin.wav"/>
            </a:hlinkClick>
          </p:cNvPr>
          <p:cNvPicPr>
            <a:picLocks noChangeAspect="1"/>
          </p:cNvPicPr>
          <p:nvPr/>
        </p:nvPicPr>
        <p:blipFill>
          <a:blip r:embed="rId4" cstate="print"/>
          <a:stretch>
            <a:fillRect/>
          </a:stretch>
        </p:blipFill>
        <p:spPr>
          <a:xfrm>
            <a:off x="2987824" y="2743200"/>
            <a:ext cx="1676400" cy="2362200"/>
          </a:xfrm>
          <a:prstGeom prst="rect">
            <a:avLst/>
          </a:prstGeom>
          <a:noFill/>
          <a:ln w="9525">
            <a:noFill/>
          </a:ln>
        </p:spPr>
      </p:pic>
      <p:sp>
        <p:nvSpPr>
          <p:cNvPr id="30722" name="文本框 77827">
            <a:hlinkClick r:id="rId5" action="ppaction://hlinksldjump"/>
          </p:cNvPr>
          <p:cNvSpPr txBox="1"/>
          <p:nvPr/>
        </p:nvSpPr>
        <p:spPr>
          <a:xfrm>
            <a:off x="3548109" y="2194410"/>
            <a:ext cx="719336" cy="519113"/>
          </a:xfrm>
          <a:prstGeom prst="rect">
            <a:avLst/>
          </a:prstGeom>
          <a:noFill/>
          <a:ln w="9525">
            <a:noFill/>
          </a:ln>
        </p:spPr>
        <p:txBody>
          <a:bodyPr wrap="square" anchor="t">
            <a:spAutoFit/>
          </a:bodyPr>
          <a:lstStyle/>
          <a:p>
            <a:r>
              <a:rPr lang="zh-CN" altLang="en-US" sz="2800" b="1" dirty="0">
                <a:solidFill>
                  <a:srgbClr val="002060"/>
                </a:solidFill>
                <a:latin typeface="Arial" panose="020B0604020202020204" pitchFamily="34" charset="0"/>
                <a:ea typeface="楷体_GB2312" panose="02010609030101010101" pitchFamily="49" charset="-122"/>
                <a:hlinkClick r:id="rId5" action="ppaction://hlinksldjump"/>
              </a:rPr>
              <a:t>中</a:t>
            </a:r>
            <a:endParaRPr lang="zh-CN" altLang="en-US" sz="2800" b="1" dirty="0">
              <a:solidFill>
                <a:srgbClr val="002060"/>
              </a:solidFill>
              <a:latin typeface="Arial" panose="020B0604020202020204" pitchFamily="34" charset="0"/>
              <a:ea typeface="楷体_GB2312" panose="02010609030101010101" pitchFamily="49" charset="-122"/>
            </a:endParaRPr>
          </a:p>
        </p:txBody>
      </p:sp>
      <p:pic>
        <p:nvPicPr>
          <p:cNvPr id="30723" name="图片 77828" descr="SIGN006"/>
          <p:cNvPicPr>
            <a:picLocks noChangeAspect="1"/>
          </p:cNvPicPr>
          <p:nvPr/>
        </p:nvPicPr>
        <p:blipFill>
          <a:blip r:embed="rId6"/>
          <a:stretch>
            <a:fillRect/>
          </a:stretch>
        </p:blipFill>
        <p:spPr>
          <a:xfrm>
            <a:off x="3549799" y="3276600"/>
            <a:ext cx="657225" cy="657225"/>
          </a:xfrm>
          <a:prstGeom prst="rect">
            <a:avLst/>
          </a:prstGeom>
          <a:noFill/>
          <a:ln w="9525">
            <a:noFill/>
          </a:ln>
        </p:spPr>
      </p:pic>
      <p:pic>
        <p:nvPicPr>
          <p:cNvPr id="30724" name="图片 77829" descr="j0084772">
            <a:hlinkClick r:id="" action="ppaction://noaction">
              <a:snd r:embed="rId3" name="coin.wav"/>
            </a:hlinkClick>
          </p:cNvPr>
          <p:cNvPicPr>
            <a:picLocks noChangeAspect="1"/>
          </p:cNvPicPr>
          <p:nvPr/>
        </p:nvPicPr>
        <p:blipFill>
          <a:blip r:embed="rId4" cstate="print"/>
          <a:stretch>
            <a:fillRect/>
          </a:stretch>
        </p:blipFill>
        <p:spPr>
          <a:xfrm>
            <a:off x="755576" y="2010360"/>
            <a:ext cx="1676400" cy="2362200"/>
          </a:xfrm>
          <a:prstGeom prst="rect">
            <a:avLst/>
          </a:prstGeom>
          <a:noFill/>
          <a:ln w="9525">
            <a:noFill/>
          </a:ln>
        </p:spPr>
      </p:pic>
      <p:sp>
        <p:nvSpPr>
          <p:cNvPr id="30725" name="文本框 77830"/>
          <p:cNvSpPr txBox="1"/>
          <p:nvPr/>
        </p:nvSpPr>
        <p:spPr>
          <a:xfrm>
            <a:off x="923008" y="1484784"/>
            <a:ext cx="1295400" cy="519113"/>
          </a:xfrm>
          <a:prstGeom prst="rect">
            <a:avLst/>
          </a:prstGeom>
          <a:noFill/>
          <a:ln w="9525">
            <a:noFill/>
          </a:ln>
        </p:spPr>
        <p:txBody>
          <a:bodyPr anchor="t">
            <a:spAutoFit/>
          </a:bodyPr>
          <a:lstStyle/>
          <a:p>
            <a:pPr algn="ctr"/>
            <a:r>
              <a:rPr lang="zh-CN" altLang="en-US" sz="2800" b="1" dirty="0" smtClean="0">
                <a:solidFill>
                  <a:srgbClr val="002060"/>
                </a:solidFill>
                <a:latin typeface="Arial" panose="020B0604020202020204" pitchFamily="34" charset="0"/>
                <a:ea typeface="楷体_GB2312" panose="02010609030101010101" pitchFamily="49" charset="-122"/>
                <a:hlinkClick r:id="rId7" action="ppaction://hlinksldjump"/>
              </a:rPr>
              <a:t>难</a:t>
            </a:r>
            <a:endParaRPr lang="zh-CN" altLang="en-US" sz="2800" b="1" dirty="0">
              <a:solidFill>
                <a:srgbClr val="002060"/>
              </a:solidFill>
              <a:latin typeface="Arial" panose="020B0604020202020204" pitchFamily="34" charset="0"/>
              <a:ea typeface="楷体_GB2312" panose="02010609030101010101" pitchFamily="49" charset="-122"/>
              <a:hlinkClick r:id="rId7" action="ppaction://hlinksldjump"/>
            </a:endParaRPr>
          </a:p>
        </p:txBody>
      </p:sp>
      <p:pic>
        <p:nvPicPr>
          <p:cNvPr id="30726" name="图片 77831" descr="SIGN006"/>
          <p:cNvPicPr>
            <a:picLocks noChangeAspect="1"/>
          </p:cNvPicPr>
          <p:nvPr/>
        </p:nvPicPr>
        <p:blipFill>
          <a:blip r:embed="rId6"/>
          <a:stretch>
            <a:fillRect/>
          </a:stretch>
        </p:blipFill>
        <p:spPr>
          <a:xfrm>
            <a:off x="1331640" y="2564904"/>
            <a:ext cx="657225" cy="657225"/>
          </a:xfrm>
          <a:prstGeom prst="rect">
            <a:avLst/>
          </a:prstGeom>
          <a:noFill/>
          <a:ln w="9525">
            <a:noFill/>
          </a:ln>
        </p:spPr>
      </p:pic>
      <p:pic>
        <p:nvPicPr>
          <p:cNvPr id="30727" name="图片 77832" descr="j0084772">
            <a:hlinkClick r:id="" action="ppaction://noaction">
              <a:snd r:embed="rId3" name="coin.wav"/>
            </a:hlinkClick>
          </p:cNvPr>
          <p:cNvPicPr>
            <a:picLocks noChangeAspect="1"/>
          </p:cNvPicPr>
          <p:nvPr/>
        </p:nvPicPr>
        <p:blipFill>
          <a:blip r:embed="rId4" cstate="print"/>
          <a:stretch>
            <a:fillRect/>
          </a:stretch>
        </p:blipFill>
        <p:spPr>
          <a:xfrm>
            <a:off x="4932040" y="3356992"/>
            <a:ext cx="1676400" cy="2362200"/>
          </a:xfrm>
          <a:prstGeom prst="rect">
            <a:avLst/>
          </a:prstGeom>
          <a:noFill/>
          <a:ln w="9525">
            <a:noFill/>
          </a:ln>
        </p:spPr>
      </p:pic>
      <p:sp>
        <p:nvSpPr>
          <p:cNvPr id="30728" name="文本框 77833"/>
          <p:cNvSpPr txBox="1"/>
          <p:nvPr/>
        </p:nvSpPr>
        <p:spPr>
          <a:xfrm>
            <a:off x="5494015" y="2788257"/>
            <a:ext cx="838200" cy="523220"/>
          </a:xfrm>
          <a:prstGeom prst="rect">
            <a:avLst/>
          </a:prstGeom>
          <a:noFill/>
          <a:ln w="9525">
            <a:noFill/>
          </a:ln>
        </p:spPr>
        <p:txBody>
          <a:bodyPr wrap="square" anchor="t">
            <a:spAutoFit/>
          </a:bodyPr>
          <a:lstStyle/>
          <a:p>
            <a:r>
              <a:rPr lang="zh-CN" altLang="en-US" sz="2800" b="1" dirty="0" smtClean="0">
                <a:solidFill>
                  <a:srgbClr val="002060"/>
                </a:solidFill>
                <a:latin typeface="Arial" panose="020B0604020202020204" pitchFamily="34" charset="0"/>
                <a:ea typeface="楷体_GB2312" panose="02010609030101010101" pitchFamily="49" charset="-122"/>
                <a:hlinkClick r:id="rId8" action="ppaction://hlinksldjump"/>
              </a:rPr>
              <a:t>易</a:t>
            </a:r>
            <a:endParaRPr lang="zh-CN" altLang="en-US" sz="2800" b="1" dirty="0">
              <a:solidFill>
                <a:srgbClr val="002060"/>
              </a:solidFill>
              <a:latin typeface="Arial" panose="020B0604020202020204" pitchFamily="34" charset="0"/>
              <a:ea typeface="楷体_GB2312" panose="02010609030101010101" pitchFamily="49" charset="-122"/>
              <a:hlinkClick r:id="rId8" action="ppaction://hlinksldjump"/>
            </a:endParaRPr>
          </a:p>
        </p:txBody>
      </p:sp>
      <p:pic>
        <p:nvPicPr>
          <p:cNvPr id="30729" name="图片 77834" descr="SIGN006"/>
          <p:cNvPicPr>
            <a:picLocks noChangeAspect="1"/>
          </p:cNvPicPr>
          <p:nvPr/>
        </p:nvPicPr>
        <p:blipFill>
          <a:blip r:embed="rId6"/>
          <a:stretch>
            <a:fillRect/>
          </a:stretch>
        </p:blipFill>
        <p:spPr>
          <a:xfrm>
            <a:off x="5494015" y="3904456"/>
            <a:ext cx="657225" cy="657225"/>
          </a:xfrm>
          <a:prstGeom prst="rect">
            <a:avLst/>
          </a:prstGeom>
          <a:noFill/>
          <a:ln w="9525">
            <a:noFill/>
          </a:ln>
        </p:spPr>
      </p:pic>
      <p:sp>
        <p:nvSpPr>
          <p:cNvPr id="30733" name="云形标注 77838"/>
          <p:cNvSpPr/>
          <p:nvPr/>
        </p:nvSpPr>
        <p:spPr>
          <a:xfrm>
            <a:off x="3419128" y="5638800"/>
            <a:ext cx="914400" cy="609600"/>
          </a:xfrm>
          <a:prstGeom prst="cloudCallout">
            <a:avLst>
              <a:gd name="adj1" fmla="val -43750"/>
              <a:gd name="adj2" fmla="val 70000"/>
            </a:avLst>
          </a:prstGeom>
          <a:noFill/>
          <a:ln w="9525">
            <a:noFill/>
          </a:ln>
        </p:spPr>
        <p:txBody>
          <a:bodyPr anchor="t"/>
          <a:lstStyle/>
          <a:p>
            <a:endParaRPr lang="zh-CN" altLang="en-US" b="1" dirty="0">
              <a:latin typeface="Arial" panose="020B0604020202020204" pitchFamily="34" charset="0"/>
              <a:ea typeface="楷体_GB2312" panose="02010609030101010101" pitchFamily="49" charset="-122"/>
            </a:endParaRPr>
          </a:p>
        </p:txBody>
      </p:sp>
      <p:sp>
        <p:nvSpPr>
          <p:cNvPr id="30736" name="云形标注 77841"/>
          <p:cNvSpPr/>
          <p:nvPr/>
        </p:nvSpPr>
        <p:spPr>
          <a:xfrm>
            <a:off x="6020229" y="312449"/>
            <a:ext cx="2440203" cy="1172335"/>
          </a:xfrm>
          <a:prstGeom prst="cloudCallout">
            <a:avLst>
              <a:gd name="adj1" fmla="val -99480"/>
              <a:gd name="adj2" fmla="val 68280"/>
            </a:avLst>
          </a:prstGeom>
          <a:noFill/>
          <a:ln w="34925" cap="flat" cmpd="sng">
            <a:solidFill>
              <a:srgbClr val="002060"/>
            </a:solidFill>
            <a:prstDash val="solid"/>
            <a:round/>
            <a:headEnd type="none" w="med" len="med"/>
            <a:tailEnd type="none" w="med" len="med"/>
          </a:ln>
        </p:spPr>
        <p:txBody>
          <a:bodyPr anchor="t"/>
          <a:lstStyle/>
          <a:p>
            <a:pPr algn="ctr"/>
            <a:r>
              <a:rPr lang="zh-CN" altLang="en-US" sz="2800" b="1" dirty="0">
                <a:solidFill>
                  <a:srgbClr val="FF0000"/>
                </a:solidFill>
                <a:latin typeface="Arial" panose="020B0604020202020204" pitchFamily="34" charset="0"/>
                <a:ea typeface="楷体_GB2312" panose="02010609030101010101" pitchFamily="49" charset="-122"/>
              </a:rPr>
              <a:t>   请选题！</a:t>
            </a:r>
          </a:p>
        </p:txBody>
      </p:sp>
      <p:sp>
        <p:nvSpPr>
          <p:cNvPr id="19" name="TextBox 3"/>
          <p:cNvSpPr txBox="1"/>
          <p:nvPr/>
        </p:nvSpPr>
        <p:spPr>
          <a:xfrm>
            <a:off x="636905" y="476250"/>
            <a:ext cx="3149600" cy="5835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0" i="0" u="none" strike="noStrike" kern="1200" cap="none" spc="0" normalizeH="0" baseline="0" noProof="1">
                <a:ln>
                  <a:noFill/>
                </a:ln>
                <a:solidFill>
                  <a:prstClr val="black"/>
                </a:solidFill>
                <a:effectLst/>
                <a:uLnTx/>
                <a:uFillTx/>
                <a:latin typeface="黑体" panose="02010609060101010101" pitchFamily="49" charset="-122"/>
                <a:ea typeface="黑体" panose="02010609060101010101" pitchFamily="49" charset="-122"/>
                <a:cs typeface="黑体" panose="02010609060101010101" pitchFamily="49" charset="-122"/>
              </a:rPr>
              <a:t>课堂反馈一</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2000"/>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043608" y="1844824"/>
            <a:ext cx="7344816" cy="2677656"/>
          </a:xfrm>
          <a:prstGeom prst="rect">
            <a:avLst/>
          </a:prstGeom>
          <a:noFill/>
        </p:spPr>
        <p:txBody>
          <a:bodyPr wrap="square" rtlCol="0">
            <a:spAutoFit/>
          </a:bodyPr>
          <a:lstStyle/>
          <a:p>
            <a:r>
              <a:rPr lang="en-US" altLang="zh-CN" sz="2800" dirty="0">
                <a:latin typeface="黑体" panose="02010609060101010101" pitchFamily="49" charset="-122"/>
                <a:ea typeface="黑体" panose="02010609060101010101" pitchFamily="49" charset="-122"/>
              </a:rPr>
              <a:t>1</a:t>
            </a:r>
            <a:r>
              <a:rPr lang="zh-CN" altLang="en-US" sz="2800" dirty="0">
                <a:latin typeface="黑体" panose="02010609060101010101" pitchFamily="49" charset="-122"/>
                <a:ea typeface="黑体" panose="02010609060101010101" pitchFamily="49" charset="-122"/>
              </a:rPr>
              <a:t>、古代黑非洲是人类文明重要的发源地之一，其中地处地中海与印度洋水路要冲，对外贸易高度发达是指</a:t>
            </a:r>
            <a:endParaRPr lang="en-US" altLang="zh-CN" sz="2800" dirty="0">
              <a:latin typeface="黑体" panose="02010609060101010101" pitchFamily="49" charset="-122"/>
              <a:ea typeface="黑体" panose="02010609060101010101" pitchFamily="49" charset="-122"/>
            </a:endParaRPr>
          </a:p>
          <a:p>
            <a:endParaRPr lang="en-US" altLang="zh-CN" sz="2800" dirty="0">
              <a:latin typeface="黑体" panose="02010609060101010101" pitchFamily="49" charset="-122"/>
              <a:ea typeface="黑体" panose="02010609060101010101" pitchFamily="49" charset="-122"/>
            </a:endParaRPr>
          </a:p>
          <a:p>
            <a:r>
              <a:rPr lang="en-US" altLang="zh-CN" sz="2800" dirty="0">
                <a:latin typeface="黑体" panose="02010609060101010101" pitchFamily="49" charset="-122"/>
                <a:ea typeface="黑体" panose="02010609060101010101" pitchFamily="49" charset="-122"/>
              </a:rPr>
              <a:t>A.</a:t>
            </a:r>
            <a:r>
              <a:rPr lang="zh-CN" altLang="en-US" sz="2800" dirty="0">
                <a:latin typeface="黑体" panose="02010609060101010101" pitchFamily="49" charset="-122"/>
                <a:ea typeface="黑体" panose="02010609060101010101" pitchFamily="49" charset="-122"/>
              </a:rPr>
              <a:t>库施文明</a:t>
            </a:r>
            <a:r>
              <a:rPr lang="en-US" altLang="zh-CN" sz="2800" dirty="0">
                <a:latin typeface="黑体" panose="02010609060101010101" pitchFamily="49" charset="-122"/>
                <a:ea typeface="黑体" panose="02010609060101010101" pitchFamily="49" charset="-122"/>
              </a:rPr>
              <a:t>              B.</a:t>
            </a:r>
            <a:r>
              <a:rPr lang="zh-CN" altLang="en-US" sz="2800" dirty="0">
                <a:latin typeface="黑体" panose="02010609060101010101" pitchFamily="49" charset="-122"/>
                <a:ea typeface="黑体" panose="02010609060101010101" pitchFamily="49" charset="-122"/>
              </a:rPr>
              <a:t>麦罗埃文明</a:t>
            </a:r>
            <a:endParaRPr lang="en-US" altLang="zh-CN" sz="2800" dirty="0">
              <a:latin typeface="黑体" panose="02010609060101010101" pitchFamily="49" charset="-122"/>
              <a:ea typeface="黑体" panose="02010609060101010101" pitchFamily="49" charset="-122"/>
            </a:endParaRPr>
          </a:p>
          <a:p>
            <a:r>
              <a:rPr lang="en-US" altLang="zh-CN" sz="2800" dirty="0">
                <a:latin typeface="黑体" panose="02010609060101010101" pitchFamily="49" charset="-122"/>
                <a:ea typeface="黑体" panose="02010609060101010101" pitchFamily="49" charset="-122"/>
              </a:rPr>
              <a:t>C.</a:t>
            </a:r>
            <a:r>
              <a:rPr lang="zh-CN" altLang="en-US" sz="2800" dirty="0">
                <a:latin typeface="黑体" panose="02010609060101010101" pitchFamily="49" charset="-122"/>
                <a:ea typeface="黑体" panose="02010609060101010101" pitchFamily="49" charset="-122"/>
              </a:rPr>
              <a:t>阿克苏姆文明</a:t>
            </a:r>
            <a:r>
              <a:rPr lang="en-US" altLang="zh-CN" sz="2800" dirty="0">
                <a:latin typeface="黑体" panose="02010609060101010101" pitchFamily="49" charset="-122"/>
                <a:ea typeface="黑体" panose="02010609060101010101" pitchFamily="49" charset="-122"/>
              </a:rPr>
              <a:t>          D.</a:t>
            </a:r>
            <a:r>
              <a:rPr lang="zh-CN" altLang="en-US" sz="2800" dirty="0">
                <a:latin typeface="黑体" panose="02010609060101010101" pitchFamily="49" charset="-122"/>
                <a:ea typeface="黑体" panose="02010609060101010101" pitchFamily="49" charset="-122"/>
              </a:rPr>
              <a:t>埃及文明</a:t>
            </a:r>
          </a:p>
        </p:txBody>
      </p:sp>
      <p:sp>
        <p:nvSpPr>
          <p:cNvPr id="3" name="文本框 2"/>
          <p:cNvSpPr txBox="1"/>
          <p:nvPr/>
        </p:nvSpPr>
        <p:spPr>
          <a:xfrm>
            <a:off x="3779912" y="2675820"/>
            <a:ext cx="569387" cy="1015663"/>
          </a:xfrm>
          <a:prstGeom prst="rect">
            <a:avLst/>
          </a:prstGeom>
          <a:noFill/>
        </p:spPr>
        <p:txBody>
          <a:bodyPr wrap="none" rtlCol="0">
            <a:spAutoFit/>
          </a:bodyPr>
          <a:lstStyle/>
          <a:p>
            <a:r>
              <a:rPr lang="en-US" altLang="zh-CN" sz="6000" dirty="0">
                <a:solidFill>
                  <a:srgbClr val="FF0000"/>
                </a:solidFill>
                <a:latin typeface="黑体" panose="02010609060101010101" pitchFamily="49" charset="-122"/>
                <a:ea typeface="黑体" panose="02010609060101010101" pitchFamily="49" charset="-122"/>
              </a:rPr>
              <a:t>C</a:t>
            </a:r>
            <a:endParaRPr lang="zh-CN" altLang="en-US" sz="60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2000"/>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331640" y="1916832"/>
            <a:ext cx="6804756"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、人类社会发展的早期，不同民族、不同地区在形成风貌迥异的古代文明时，一开始直接起制约作用的是</a:t>
            </a:r>
            <a:endPar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地理环境</a:t>
            </a:r>
            <a:r>
              <a:rPr lang="en-US" altLang="zh-CN" sz="2800" dirty="0">
                <a:solidFill>
                  <a:prstClr val="black"/>
                </a:solidFill>
                <a:latin typeface="黑体" panose="02010609060101010101" pitchFamily="49" charset="-122"/>
                <a:ea typeface="黑体" panose="02010609060101010101" pitchFamily="49" charset="-122"/>
              </a:rPr>
              <a:t>           </a:t>
            </a: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B.</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风俗习惯</a:t>
            </a:r>
            <a:endPar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C.</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民族心理</a:t>
            </a:r>
            <a:r>
              <a:rPr lang="en-US" altLang="zh-CN" sz="2800" dirty="0">
                <a:solidFill>
                  <a:prstClr val="black"/>
                </a:solidFill>
                <a:latin typeface="黑体" panose="02010609060101010101" pitchFamily="49" charset="-122"/>
                <a:ea typeface="黑体" panose="02010609060101010101" pitchFamily="49" charset="-122"/>
              </a:rPr>
              <a:t>           </a:t>
            </a: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D.</a:t>
            </a:r>
            <a:r>
              <a:rPr lang="zh-CN" altLang="en-US" sz="2800" dirty="0">
                <a:solidFill>
                  <a:prstClr val="black"/>
                </a:solidFill>
                <a:latin typeface="黑体" panose="02010609060101010101" pitchFamily="49" charset="-122"/>
                <a:ea typeface="黑体" panose="02010609060101010101" pitchFamily="49" charset="-122"/>
              </a:rPr>
              <a:t>文化素养</a:t>
            </a:r>
            <a:endPar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3" name="文本框 2"/>
          <p:cNvSpPr txBox="1"/>
          <p:nvPr/>
        </p:nvSpPr>
        <p:spPr>
          <a:xfrm>
            <a:off x="5148064" y="2564904"/>
            <a:ext cx="569387" cy="1015663"/>
          </a:xfrm>
          <a:prstGeom prst="rect">
            <a:avLst/>
          </a:prstGeom>
          <a:noFill/>
        </p:spPr>
        <p:txBody>
          <a:bodyPr wrap="none" rtlCol="0">
            <a:spAutoFit/>
          </a:bodyPr>
          <a:lstStyle/>
          <a:p>
            <a:r>
              <a:rPr lang="en-US" altLang="zh-CN" sz="6000" dirty="0">
                <a:solidFill>
                  <a:srgbClr val="FF0000"/>
                </a:solidFill>
                <a:latin typeface="黑体" panose="02010609060101010101" pitchFamily="49" charset="-122"/>
                <a:ea typeface="黑体" panose="02010609060101010101" pitchFamily="49" charset="-122"/>
              </a:rPr>
              <a:t>A</a:t>
            </a:r>
            <a:endParaRPr lang="zh-CN" altLang="en-US" sz="60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2000"/>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755576" y="1628800"/>
            <a:ext cx="7632848"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、拜占庭帝国、奥斯曼帝国、桑海帝国、阿兹特克帝国分别是欧、亚、非、美四大地区的重要国家。下列有关四大帝国共同之处的论述正确的是</a:t>
            </a: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a:t>
            </a:r>
            <a:r>
              <a:rPr lang="zh-CN" altLang="en-US" sz="2400" dirty="0">
                <a:solidFill>
                  <a:prstClr val="black"/>
                </a:solidFill>
                <a:latin typeface="黑体" panose="02010609060101010101" pitchFamily="49" charset="-122"/>
                <a:ea typeface="黑体" panose="02010609060101010101" pitchFamily="49" charset="-122"/>
              </a:rPr>
              <a:t>四大帝国在</a:t>
            </a:r>
            <a:r>
              <a:rPr lang="en-US" altLang="zh-CN" sz="2400" dirty="0">
                <a:solidFill>
                  <a:prstClr val="black"/>
                </a:solidFill>
                <a:latin typeface="黑体" panose="02010609060101010101" pitchFamily="49" charset="-122"/>
                <a:ea typeface="黑体" panose="02010609060101010101" pitchFamily="49" charset="-122"/>
              </a:rPr>
              <a:t>15</a:t>
            </a:r>
            <a:r>
              <a:rPr lang="zh-CN" altLang="en-US" sz="2400" dirty="0">
                <a:solidFill>
                  <a:prstClr val="black"/>
                </a:solidFill>
                <a:latin typeface="黑体" panose="02010609060101010101" pitchFamily="49" charset="-122"/>
                <a:ea typeface="黑体" panose="02010609060101010101" pitchFamily="49" charset="-122"/>
              </a:rPr>
              <a:t>世纪初均达到鼎盛时期</a:t>
            </a: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B.</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四大帝国都很重视对外贸易</a:t>
            </a: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C.</a:t>
            </a:r>
            <a:r>
              <a:rPr lang="zh-CN" altLang="en-US" sz="2400" dirty="0">
                <a:solidFill>
                  <a:prstClr val="black"/>
                </a:solidFill>
                <a:latin typeface="黑体" panose="02010609060101010101" pitchFamily="49" charset="-122"/>
                <a:ea typeface="黑体" panose="02010609060101010101" pitchFamily="49" charset="-122"/>
              </a:rPr>
              <a:t>四大帝国的最高统治者掌握大权 </a:t>
            </a: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D.</a:t>
            </a:r>
            <a:r>
              <a:rPr lang="zh-CN" altLang="en-US" sz="2400" dirty="0">
                <a:solidFill>
                  <a:prstClr val="black"/>
                </a:solidFill>
                <a:latin typeface="黑体" panose="02010609060101010101" pitchFamily="49" charset="-122"/>
                <a:ea typeface="黑体" panose="02010609060101010101" pitchFamily="49" charset="-122"/>
              </a:rPr>
              <a:t>四大帝国都受到伊斯兰教文化的影响</a:t>
            </a:r>
            <a:endPar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3" name="文本框 2"/>
          <p:cNvSpPr txBox="1"/>
          <p:nvPr/>
        </p:nvSpPr>
        <p:spPr>
          <a:xfrm>
            <a:off x="6228184" y="2136631"/>
            <a:ext cx="569387" cy="1015663"/>
          </a:xfrm>
          <a:prstGeom prst="rect">
            <a:avLst/>
          </a:prstGeom>
          <a:noFill/>
        </p:spPr>
        <p:txBody>
          <a:bodyPr wrap="none" rtlCol="0">
            <a:spAutoFit/>
          </a:bodyPr>
          <a:lstStyle/>
          <a:p>
            <a:r>
              <a:rPr lang="en-US" altLang="zh-CN" sz="6000" dirty="0">
                <a:solidFill>
                  <a:srgbClr val="FF0000"/>
                </a:solidFill>
                <a:latin typeface="黑体" panose="02010609060101010101" pitchFamily="49" charset="-122"/>
                <a:ea typeface="黑体" panose="02010609060101010101" pitchFamily="49" charset="-122"/>
              </a:rPr>
              <a:t>C</a:t>
            </a:r>
            <a:endParaRPr lang="zh-CN" altLang="en-US" sz="60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0"/>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70637"/>
            <a:ext cx="9144000" cy="953135"/>
          </a:xfrm>
          <a:prstGeom prst="rect">
            <a:avLst/>
          </a:prstGeom>
        </p:spPr>
        <p:txBody>
          <a:bodyPr wrap="square">
            <a:spAutoFit/>
          </a:bodyPr>
          <a:lstStyle/>
          <a:p>
            <a:pPr lvl="0" indent="152400" eaLnBrk="0" fontAlgn="base" hangingPunct="0">
              <a:spcBef>
                <a:spcPct val="0"/>
              </a:spcBef>
              <a:spcAft>
                <a:spcPct val="0"/>
              </a:spcAft>
            </a:pPr>
            <a:r>
              <a:rPr lang="zh-CN" altLang="en-US" sz="2400" dirty="0">
                <a:latin typeface="黑体" panose="02010609060101010101" pitchFamily="49" charset="-122"/>
                <a:ea typeface="黑体" panose="02010609060101010101" pitchFamily="49" charset="-122"/>
                <a:cs typeface="Arial" panose="020B0604020202020204" pitchFamily="34" charset="0"/>
              </a:rPr>
              <a:t>  课堂反馈二</a:t>
            </a:r>
            <a:r>
              <a:rPr lang="zh-CN" altLang="zh-CN" sz="3200" dirty="0">
                <a:latin typeface="黑体" panose="02010609060101010101" pitchFamily="49" charset="-122"/>
                <a:ea typeface="黑体" panose="02010609060101010101" pitchFamily="49" charset="-122"/>
                <a:cs typeface="Arial" panose="020B0604020202020204" pitchFamily="34" charset="0"/>
              </a:rPr>
              <a:t>：</a:t>
            </a:r>
            <a:r>
              <a:rPr lang="zh-CN" altLang="en-US" sz="2400" dirty="0">
                <a:solidFill>
                  <a:srgbClr val="FF0000"/>
                </a:solidFill>
                <a:latin typeface="黑体" panose="02010609060101010101" pitchFamily="49" charset="-122"/>
                <a:ea typeface="黑体" panose="02010609060101010101" pitchFamily="49" charset="-122"/>
                <a:cs typeface="Arial" panose="020B0604020202020204" pitchFamily="34" charset="0"/>
              </a:rPr>
              <a:t>下面材料作者阐述了地理环境对非洲历史的影响，你同意他的看法吗？试说明理由。</a:t>
            </a:r>
            <a:endParaRPr lang="en-US" altLang="zh-CN" sz="2400" dirty="0">
              <a:solidFill>
                <a:srgbClr val="FF0000"/>
              </a:solidFill>
              <a:latin typeface="黑体" panose="02010609060101010101" pitchFamily="49" charset="-122"/>
              <a:ea typeface="黑体" panose="02010609060101010101" pitchFamily="49" charset="-122"/>
              <a:cs typeface="Arial" panose="020B0604020202020204" pitchFamily="34" charset="0"/>
            </a:endParaRPr>
          </a:p>
        </p:txBody>
      </p:sp>
      <p:sp>
        <p:nvSpPr>
          <p:cNvPr id="6" name="矩形 5"/>
          <p:cNvSpPr/>
          <p:nvPr/>
        </p:nvSpPr>
        <p:spPr>
          <a:xfrm>
            <a:off x="323528" y="1326247"/>
            <a:ext cx="3960440" cy="2246769"/>
          </a:xfrm>
          <a:prstGeom prst="rect">
            <a:avLst/>
          </a:prstGeom>
          <a:ln>
            <a:solidFill>
              <a:srgbClr val="002060"/>
            </a:solidFill>
          </a:ln>
        </p:spPr>
        <p:txBody>
          <a:bodyPr wrap="square">
            <a:spAutoFit/>
          </a:bodyPr>
          <a:lstStyle/>
          <a:p>
            <a:pPr indent="457200"/>
            <a:r>
              <a:rPr lang="zh-CN" altLang="en-US" sz="2000" dirty="0">
                <a:latin typeface="黑体" panose="02010609060101010101" pitchFamily="49" charset="-122"/>
                <a:ea typeface="黑体" panose="02010609060101010101" pitchFamily="49" charset="-122"/>
              </a:rPr>
              <a:t>撒哈拉沙漠是一大屏障、一大分隔者，而地中海相比之下却是一条连接的大道。历史上，北非人与地中海盆地周围其他诸民族的相互影响之所以超过他们与沙漠屏障以南地区诸民族的相互影响。其原因就在于此</a:t>
            </a:r>
            <a:r>
              <a:rPr lang="en-US" altLang="zh-CN" sz="2000" dirty="0">
                <a:latin typeface="黑体" panose="02010609060101010101" pitchFamily="49" charset="-122"/>
                <a:ea typeface="黑体" panose="02010609060101010101" pitchFamily="49" charset="-122"/>
              </a:rPr>
              <a:t>……</a:t>
            </a:r>
            <a:endParaRPr lang="zh-CN" altLang="en-US" sz="2000" dirty="0">
              <a:latin typeface="黑体" panose="02010609060101010101" pitchFamily="49" charset="-122"/>
              <a:ea typeface="黑体" panose="02010609060101010101" pitchFamily="49" charset="-122"/>
            </a:endParaRPr>
          </a:p>
        </p:txBody>
      </p:sp>
      <p:sp>
        <p:nvSpPr>
          <p:cNvPr id="7" name="矩形 6"/>
          <p:cNvSpPr/>
          <p:nvPr/>
        </p:nvSpPr>
        <p:spPr>
          <a:xfrm>
            <a:off x="4716016" y="1365736"/>
            <a:ext cx="4104456" cy="1631216"/>
          </a:xfrm>
          <a:prstGeom prst="rect">
            <a:avLst/>
          </a:prstGeom>
          <a:ln>
            <a:solidFill>
              <a:srgbClr val="002060"/>
            </a:solidFill>
          </a:ln>
        </p:spPr>
        <p:txBody>
          <a:bodyPr wrap="square">
            <a:spAutoFit/>
          </a:bodyPr>
          <a:lstStyle/>
          <a:p>
            <a:pPr indent="457200"/>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沿尼罗河上游的是巨大的苏德沼泽地。这些沼泽地在历史上构成了一个可怕的障碍。而未被港湾、海湾和内海破损的、平直的海岸线，也使非洲大陆难以接近</a:t>
            </a:r>
            <a:r>
              <a:rPr lang="en-US" altLang="zh-CN" sz="2000" dirty="0">
                <a:latin typeface="黑体" panose="02010609060101010101" pitchFamily="49" charset="-122"/>
                <a:ea typeface="黑体" panose="02010609060101010101" pitchFamily="49" charset="-122"/>
              </a:rPr>
              <a:t>……</a:t>
            </a:r>
            <a:endParaRPr lang="zh-CN" altLang="en-US" sz="2000" dirty="0">
              <a:latin typeface="黑体" panose="02010609060101010101" pitchFamily="49" charset="-122"/>
              <a:ea typeface="黑体" panose="02010609060101010101" pitchFamily="49" charset="-122"/>
            </a:endParaRPr>
          </a:p>
        </p:txBody>
      </p:sp>
      <p:sp>
        <p:nvSpPr>
          <p:cNvPr id="8" name="矩形 7"/>
          <p:cNvSpPr/>
          <p:nvPr/>
        </p:nvSpPr>
        <p:spPr>
          <a:xfrm>
            <a:off x="323528" y="3774519"/>
            <a:ext cx="8568952" cy="2246769"/>
          </a:xfrm>
          <a:prstGeom prst="rect">
            <a:avLst/>
          </a:prstGeom>
          <a:ln>
            <a:solidFill>
              <a:srgbClr val="002060"/>
            </a:solidFill>
          </a:ln>
        </p:spPr>
        <p:txBody>
          <a:bodyPr wrap="square">
            <a:spAutoFit/>
          </a:bodyPr>
          <a:lstStyle/>
          <a:p>
            <a:pPr indent="457200"/>
            <a:r>
              <a:rPr lang="zh-CN" altLang="en-US" sz="2000" dirty="0">
                <a:latin typeface="黑体" panose="02010609060101010101" pitchFamily="49" charset="-122"/>
                <a:ea typeface="黑体" panose="02010609060101010101" pitchFamily="49" charset="-122"/>
              </a:rPr>
              <a:t>这一地理环境还有助于说明，欧洲人侵入非洲较其侵入美洲，在时间选择上何以存在着反常的差别。非洲与美洲不同，几千年来一直同欧亚大陆保持着联系，只是这种联系有时很微弱。但是，欧洲人侵入邻近的非洲却比侵入遥远的美洲要迟缓很多。在美洲被开发、被殖民化以后的几个世纪中，非洲仍是一块</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黑暗的大陆</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。到</a:t>
            </a:r>
            <a:r>
              <a:rPr lang="en-US" altLang="zh-CN" sz="2000" dirty="0">
                <a:latin typeface="黑体" panose="02010609060101010101" pitchFamily="49" charset="-122"/>
                <a:ea typeface="黑体" panose="02010609060101010101" pitchFamily="49" charset="-122"/>
              </a:rPr>
              <a:t>1865</a:t>
            </a:r>
            <a:r>
              <a:rPr lang="zh-CN" altLang="en-US" sz="2000" dirty="0">
                <a:latin typeface="黑体" panose="02010609060101010101" pitchFamily="49" charset="-122"/>
                <a:ea typeface="黑体" panose="02010609060101010101" pitchFamily="49" charset="-122"/>
              </a:rPr>
              <a:t>年美国南北战争结束时，非洲还只是沿海地区和内陆几个不重要的地区为人们所知晓。甚至到</a:t>
            </a:r>
            <a:r>
              <a:rPr lang="en-US" altLang="zh-CN" sz="2000" dirty="0">
                <a:latin typeface="黑体" panose="02010609060101010101" pitchFamily="49" charset="-122"/>
                <a:ea typeface="黑体" panose="02010609060101010101" pitchFamily="49" charset="-122"/>
              </a:rPr>
              <a:t>1900</a:t>
            </a:r>
            <a:r>
              <a:rPr lang="zh-CN" altLang="en-US" sz="2000" dirty="0">
                <a:latin typeface="黑体" panose="02010609060101010101" pitchFamily="49" charset="-122"/>
                <a:ea typeface="黑体" panose="02010609060101010101" pitchFamily="49" charset="-122"/>
              </a:rPr>
              <a:t>年时，大约还有四分之一大陆未被开发。</a:t>
            </a:r>
          </a:p>
        </p:txBody>
      </p:sp>
      <p:sp>
        <p:nvSpPr>
          <p:cNvPr id="9" name="TextBox 8"/>
          <p:cNvSpPr txBox="1"/>
          <p:nvPr/>
        </p:nvSpPr>
        <p:spPr>
          <a:xfrm>
            <a:off x="0" y="6125234"/>
            <a:ext cx="9144000" cy="400110"/>
          </a:xfrm>
          <a:prstGeom prst="rect">
            <a:avLst/>
          </a:prstGeom>
          <a:noFill/>
        </p:spPr>
        <p:txBody>
          <a:bodyPr wrap="square" rtlCol="0">
            <a:spAutoFit/>
          </a:bodyPr>
          <a:lstStyle/>
          <a:p>
            <a:pPr indent="457200"/>
            <a:r>
              <a:rPr lang="en-US" altLang="zh-CN" sz="2000" dirty="0">
                <a:latin typeface="黑体" panose="02010609060101010101" pitchFamily="49" charset="-122"/>
                <a:ea typeface="黑体" panose="02010609060101010101" pitchFamily="49" charset="-122"/>
              </a:rPr>
              <a:t>  ——{</a:t>
            </a:r>
            <a:r>
              <a:rPr lang="zh-CN" altLang="en-US" sz="2000" dirty="0">
                <a:latin typeface="黑体" panose="02010609060101010101" pitchFamily="49" charset="-122"/>
                <a:ea typeface="黑体" panose="02010609060101010101" pitchFamily="49" charset="-122"/>
              </a:rPr>
              <a:t>美</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斯塔夫里阿诺斯著，吴象婴等译</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全球通史</a:t>
            </a:r>
            <a:r>
              <a:rPr lang="en-US" altLang="zh-CN" sz="2000" dirty="0">
                <a:latin typeface="黑体" panose="02010609060101010101" pitchFamily="49" charset="-122"/>
                <a:ea typeface="黑体" panose="02010609060101010101" pitchFamily="49" charset="-122"/>
              </a:rPr>
              <a:t>—1500</a:t>
            </a:r>
            <a:r>
              <a:rPr lang="zh-CN" altLang="en-US" sz="2000" dirty="0">
                <a:latin typeface="黑体" panose="02010609060101010101" pitchFamily="49" charset="-122"/>
                <a:ea typeface="黑体" panose="02010609060101010101" pitchFamily="49" charset="-122"/>
              </a:rPr>
              <a:t>年以前的世界</a:t>
            </a:r>
            <a:r>
              <a:rPr lang="en-US" altLang="zh-CN" sz="2000" dirty="0">
                <a:latin typeface="黑体" panose="02010609060101010101" pitchFamily="49" charset="-122"/>
                <a:ea typeface="黑体" panose="02010609060101010101" pitchFamily="49" charset="-122"/>
              </a:rPr>
              <a:t>》</a:t>
            </a:r>
            <a:endParaRPr lang="zh-CN" altLang="en-US" sz="2000" dirty="0">
              <a:latin typeface="黑体" panose="02010609060101010101" pitchFamily="49" charset="-122"/>
              <a:ea typeface="黑体" panose="02010609060101010101" pitchFamily="49" charset="-122"/>
            </a:endParaRPr>
          </a:p>
        </p:txBody>
      </p:sp>
    </p:spTree>
  </p:cSld>
  <p:clrMapOvr>
    <a:masterClrMapping/>
  </p:clrMapOvr>
  <p:transition>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5400"/>
              <a:t>课后拓展</a:t>
            </a:r>
          </a:p>
        </p:txBody>
      </p:sp>
      <p:sp>
        <p:nvSpPr>
          <p:cNvPr id="3" name="内容占位符 2"/>
          <p:cNvSpPr>
            <a:spLocks noGrp="1"/>
          </p:cNvSpPr>
          <p:nvPr>
            <p:ph idx="1"/>
          </p:nvPr>
        </p:nvSpPr>
        <p:spPr>
          <a:xfrm>
            <a:off x="90805" y="1798955"/>
            <a:ext cx="8229600" cy="1942465"/>
          </a:xfrm>
        </p:spPr>
        <p:txBody>
          <a:bodyPr>
            <a:normAutofit lnSpcReduction="20000"/>
          </a:bodyPr>
          <a:lstStyle/>
          <a:p>
            <a:pPr marL="0" indent="0" algn="ctr" fontAlgn="auto">
              <a:lnSpc>
                <a:spcPct val="350000"/>
              </a:lnSpc>
              <a:spcBef>
                <a:spcPts val="0"/>
              </a:spcBef>
              <a:buNone/>
            </a:pPr>
            <a:r>
              <a:rPr lang="en-US" altLang="zh-CN" sz="3600">
                <a:latin typeface="黑体" panose="02010609060101010101" pitchFamily="49" charset="-122"/>
                <a:ea typeface="黑体" panose="02010609060101010101" pitchFamily="49" charset="-122"/>
                <a:cs typeface="黑体" panose="02010609060101010101" pitchFamily="49" charset="-122"/>
              </a:rPr>
              <a:t>     </a:t>
            </a:r>
            <a:r>
              <a:rPr lang="zh-CN" altLang="en-US" sz="3600">
                <a:latin typeface="黑体" panose="02010609060101010101" pitchFamily="49" charset="-122"/>
                <a:ea typeface="黑体" panose="02010609060101010101" pitchFamily="49" charset="-122"/>
                <a:cs typeface="黑体" panose="02010609060101010101" pitchFamily="49" charset="-122"/>
              </a:rPr>
              <a:t>为什么非洲与美洲没有诞生强力的                 </a:t>
            </a:r>
          </a:p>
        </p:txBody>
      </p:sp>
      <p:sp>
        <p:nvSpPr>
          <p:cNvPr id="4" name="文本框 3"/>
          <p:cNvSpPr txBox="1"/>
          <p:nvPr/>
        </p:nvSpPr>
        <p:spPr>
          <a:xfrm>
            <a:off x="2620645" y="3895090"/>
            <a:ext cx="7701280" cy="645160"/>
          </a:xfrm>
          <a:prstGeom prst="rect">
            <a:avLst/>
          </a:prstGeom>
          <a:noFill/>
        </p:spPr>
        <p:txBody>
          <a:bodyPr wrap="square" rtlCol="0">
            <a:spAutoFit/>
          </a:bodyPr>
          <a:lstStyle/>
          <a:p>
            <a:r>
              <a:rPr lang="en-US" altLang="zh-CN" sz="3600">
                <a:latin typeface="黑体" panose="02010609060101010101" pitchFamily="49" charset="-122"/>
                <a:ea typeface="黑体" panose="02010609060101010101" pitchFamily="49" charset="-122"/>
                <a:cs typeface="黑体" panose="02010609060101010101" pitchFamily="49" charset="-122"/>
              </a:rPr>
              <a:t>    </a:t>
            </a:r>
            <a:r>
              <a:rPr lang="zh-CN" altLang="en-US" sz="3600">
                <a:latin typeface="黑体" panose="02010609060101010101" pitchFamily="49" charset="-122"/>
                <a:ea typeface="黑体" panose="02010609060101010101" pitchFamily="49" charset="-122"/>
                <a:cs typeface="黑体" panose="02010609060101010101" pitchFamily="49" charset="-122"/>
              </a:rPr>
              <a:t>原生文明？</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0692e1db-a8d7-4713-842d-67e584481b2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1">
            <a:duotone>
              <a:schemeClr val="phClr">
                <a:shade val="30000"/>
                <a:satMod val="555000"/>
              </a:schemeClr>
              <a:schemeClr val="phClr">
                <a:tint val="96000"/>
                <a:satMod val="120000"/>
              </a:schemeClr>
            </a:duotone>
          </a:blip>
          <a:stretch>
            <a:fillRect/>
          </a:stretch>
        </a:blip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Dragon</Template>
  <TotalTime>0</TotalTime>
  <Words>2576</Words>
  <Application>Microsoft Office PowerPoint</Application>
  <PresentationFormat>全屏显示(4:3)</PresentationFormat>
  <Paragraphs>157</Paragraphs>
  <Slides>26</Slides>
  <Notes>0</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龙腾四海</vt:lpstr>
      <vt:lpstr> 第5课 古代非洲与美洲</vt:lpstr>
      <vt:lpstr>PowerPoint 演示文稿</vt:lpstr>
      <vt:lpstr>学习目标</vt:lpstr>
      <vt:lpstr>PowerPoint 演示文稿</vt:lpstr>
      <vt:lpstr>一、时空定位古代非洲与美洲文明</vt:lpstr>
      <vt:lpstr>二、光辉灿烂的古代非洲与美洲文明</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课后拓展</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第5课 古代非洲与美洲</dc:title>
  <dc:creator>dell</dc:creator>
  <cp:lastModifiedBy>Windows 用户</cp:lastModifiedBy>
  <cp:revision>176</cp:revision>
  <dcterms:created xsi:type="dcterms:W3CDTF">2020-02-19T08:37:00Z</dcterms:created>
  <dcterms:modified xsi:type="dcterms:W3CDTF">2020-07-01T03:13:38Z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2052-11.1.0.9440</vt:lpwstr>
  </property>
</Properties>
</file>