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</p:sldMasterIdLst>
  <p:notesMasterIdLst>
    <p:notesMasterId r:id="rId9"/>
  </p:notesMasterIdLst>
  <p:sldIdLst>
    <p:sldId id="258" r:id="rId10"/>
    <p:sldId id="260" r:id="rId11"/>
    <p:sldId id="259" r:id="rId12"/>
    <p:sldId id="263" r:id="rId13"/>
    <p:sldId id="267" r:id="rId14"/>
    <p:sldId id="266" r:id="rId15"/>
    <p:sldId id="268" r:id="rId16"/>
    <p:sldId id="269" r:id="rId17"/>
    <p:sldId id="270" r:id="rId18"/>
    <p:sldId id="272" r:id="rId19"/>
    <p:sldId id="271" r:id="rId20"/>
    <p:sldId id="273" r:id="rId21"/>
    <p:sldId id="275" r:id="rId22"/>
    <p:sldId id="277" r:id="rId23"/>
    <p:sldId id="276" r:id="rId24"/>
    <p:sldId id="279" r:id="rId25"/>
    <p:sldId id="280" r:id="rId26"/>
    <p:sldId id="283" r:id="rId27"/>
    <p:sldId id="282" r:id="rId28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itchFamily="34" charset="0"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7"/>
        <p:guide pos="2880"/>
      </p:guideLst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1.xml" /><Relationship Id="rId11" Type="http://schemas.openxmlformats.org/officeDocument/2006/relationships/slide" Target="slides/slide2.xml" /><Relationship Id="rId12" Type="http://schemas.openxmlformats.org/officeDocument/2006/relationships/slide" Target="slides/slide3.xml" /><Relationship Id="rId13" Type="http://schemas.openxmlformats.org/officeDocument/2006/relationships/slide" Target="slides/slide4.xml" /><Relationship Id="rId14" Type="http://schemas.openxmlformats.org/officeDocument/2006/relationships/slide" Target="slides/slide5.xml" /><Relationship Id="rId15" Type="http://schemas.openxmlformats.org/officeDocument/2006/relationships/slide" Target="slides/slide6.xml" /><Relationship Id="rId16" Type="http://schemas.openxmlformats.org/officeDocument/2006/relationships/slide" Target="slides/slide7.xml" /><Relationship Id="rId17" Type="http://schemas.openxmlformats.org/officeDocument/2006/relationships/slide" Target="slides/slide8.xml" /><Relationship Id="rId18" Type="http://schemas.openxmlformats.org/officeDocument/2006/relationships/slide" Target="slides/slide9.xml" /><Relationship Id="rId19" Type="http://schemas.openxmlformats.org/officeDocument/2006/relationships/slide" Target="slides/slide10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1.xml" /><Relationship Id="rId21" Type="http://schemas.openxmlformats.org/officeDocument/2006/relationships/slide" Target="slides/slide12.xml" /><Relationship Id="rId22" Type="http://schemas.openxmlformats.org/officeDocument/2006/relationships/slide" Target="slides/slide13.xml" /><Relationship Id="rId23" Type="http://schemas.openxmlformats.org/officeDocument/2006/relationships/slide" Target="slides/slide14.xml" /><Relationship Id="rId24" Type="http://schemas.openxmlformats.org/officeDocument/2006/relationships/slide" Target="slides/slide15.xml" /><Relationship Id="rId25" Type="http://schemas.openxmlformats.org/officeDocument/2006/relationships/slide" Target="slides/slide16.xml" /><Relationship Id="rId26" Type="http://schemas.openxmlformats.org/officeDocument/2006/relationships/slide" Target="slides/slide17.xml" /><Relationship Id="rId27" Type="http://schemas.openxmlformats.org/officeDocument/2006/relationships/slide" Target="slides/slide18.xml" /><Relationship Id="rId28" Type="http://schemas.openxmlformats.org/officeDocument/2006/relationships/slide" Target="slides/slide19.xml" /><Relationship Id="rId29" Type="http://schemas.openxmlformats.org/officeDocument/2006/relationships/tags" Target="tags/tag2.xml" /><Relationship Id="rId3" Type="http://schemas.openxmlformats.org/officeDocument/2006/relationships/slideMaster" Target="slideMasters/slideMaster3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notesMaster" Target="notesMasters/notesMaster1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9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16388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389" name="备注占位符 4"/>
          <p:cNvSpPr>
            <a:spLocks noGrp="1"/>
          </p:cNvSpPr>
          <p:nvPr>
            <p:ph type="body" sz="quarter" idx="7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trike="noStrike" noProof="1" smtClean="0"/>
              <a:t>第四级</a:t>
            </a:r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trike="noStrike" noProof="1" smtClean="0"/>
              <a:t>第四级</a:t>
            </a:r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auto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auto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trike="noStrike" noProof="1" smtClean="0"/>
              <a:t>第四级</a:t>
            </a:r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trike="noStrike" noProof="1" smtClean="0"/>
              <a:t>第四级</a:t>
            </a:r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4406900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3979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3979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9" y="1535113"/>
            <a:ext cx="4042172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9" y="2174875"/>
            <a:ext cx="4042172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710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47" y="273050"/>
            <a:ext cx="511135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710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1_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solidFill>
                <a:schemeClr val="tx1"/>
              </a:solidFill>
              <a:latin typeface="+mj-lt"/>
              <a:ea typeface="宋体" pitchFamily="2" charset="-122"/>
              <a:cs typeface="+mn-cs"/>
            </a:endParaRPr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solidFill>
                <a:schemeClr val="tx1"/>
              </a:solidFill>
              <a:latin typeface="+mj-lt"/>
              <a:ea typeface="宋体" pitchFamily="2" charset="-122"/>
              <a:cs typeface="+mn-cs"/>
            </a:endParaRPr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b" anchorCtr="0" compatLnSpc="1"/>
          <a:lstStyle/>
          <a:p>
            <a:pPr algn="r" eaLnBrk="1" fontAlgn="base" hangingPunct="1"/>
            <a:fld id="{9A0DB2DC-4C9A-4742-B13C-FB6460FD3503}" type="slidenum">
              <a:rPr lang="en-US" altLang="zh-CN" sz="1200" strike="noStrike" noProof="1">
                <a:latin typeface="Garamond" pitchFamily="18" charset="0"/>
                <a:ea typeface="宋体" pitchFamily="2" charset="-122"/>
                <a:cs typeface="+mn-ea"/>
              </a:rPr>
              <a:t/>
            </a:fld>
            <a:endParaRPr lang="en-US" altLang="zh-CN" sz="1200" strike="noStrike" noProof="1">
              <a:latin typeface="Garamond" pitchFamily="18" charset="0"/>
            </a:endParaRPr>
          </a:p>
        </p:txBody>
      </p:sp>
    </p:spTree>
  </p:cSld>
  <p:clrMapOvr>
    <a:masterClrMapping/>
  </p:clrMapOvr>
  <p:transition spd="med">
    <p:blinds/>
  </p:transition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4406900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3979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3979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9" y="1535113"/>
            <a:ext cx="4042172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9" y="2174875"/>
            <a:ext cx="4042172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710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47" y="273050"/>
            <a:ext cx="511135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710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cover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image" Target="../media/image1.png" /><Relationship Id="rId13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image" Target="../media/image4.png" /><Relationship Id="rId13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image" Target="../media/image5.jpeg" /><Relationship Id="rId13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Relationship Id="rId10" Type="http://schemas.openxmlformats.org/officeDocument/2006/relationships/slideLayout" Target="../slideLayouts/slideLayout76.xml" /><Relationship Id="rId11" Type="http://schemas.openxmlformats.org/officeDocument/2006/relationships/slideLayout" Target="../slideLayouts/slideLayout77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68.xml" /><Relationship Id="rId3" Type="http://schemas.openxmlformats.org/officeDocument/2006/relationships/slideLayout" Target="../slideLayouts/slideLayout69.xml" /><Relationship Id="rId4" Type="http://schemas.openxmlformats.org/officeDocument/2006/relationships/slideLayout" Target="../slideLayouts/slideLayout70.xml" /><Relationship Id="rId5" Type="http://schemas.openxmlformats.org/officeDocument/2006/relationships/slideLayout" Target="../slideLayouts/slideLayout71.xml" /><Relationship Id="rId6" Type="http://schemas.openxmlformats.org/officeDocument/2006/relationships/slideLayout" Target="../slideLayouts/slideLayout72.xml" /><Relationship Id="rId7" Type="http://schemas.openxmlformats.org/officeDocument/2006/relationships/slideLayout" Target="../slideLayouts/slideLayout73.xml" /><Relationship Id="rId8" Type="http://schemas.openxmlformats.org/officeDocument/2006/relationships/slideLayout" Target="../slideLayouts/slideLayout74.xml" /><Relationship Id="rId9" Type="http://schemas.openxmlformats.org/officeDocument/2006/relationships/slideLayout" Target="../slideLayouts/slideLayout75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8.xml" /><Relationship Id="rId10" Type="http://schemas.openxmlformats.org/officeDocument/2006/relationships/slideLayout" Target="../slideLayouts/slideLayout87.xml" /><Relationship Id="rId11" Type="http://schemas.openxmlformats.org/officeDocument/2006/relationships/slideLayout" Target="../slideLayouts/slideLayout88.xml" /><Relationship Id="rId12" Type="http://schemas.openxmlformats.org/officeDocument/2006/relationships/image" Target="../media/image1.png" /><Relationship Id="rId13" Type="http://schemas.openxmlformats.org/officeDocument/2006/relationships/theme" Target="../theme/theme8.xml" /><Relationship Id="rId2" Type="http://schemas.openxmlformats.org/officeDocument/2006/relationships/slideLayout" Target="../slideLayouts/slideLayout79.xml" /><Relationship Id="rId3" Type="http://schemas.openxmlformats.org/officeDocument/2006/relationships/slideLayout" Target="../slideLayouts/slideLayout80.xml" /><Relationship Id="rId4" Type="http://schemas.openxmlformats.org/officeDocument/2006/relationships/slideLayout" Target="../slideLayouts/slideLayout81.xml" /><Relationship Id="rId5" Type="http://schemas.openxmlformats.org/officeDocument/2006/relationships/slideLayout" Target="../slideLayouts/slideLayout82.xml" /><Relationship Id="rId6" Type="http://schemas.openxmlformats.org/officeDocument/2006/relationships/slideLayout" Target="../slideLayouts/slideLayout83.xml" /><Relationship Id="rId7" Type="http://schemas.openxmlformats.org/officeDocument/2006/relationships/slideLayout" Target="../slideLayouts/slideLayout84.xml" /><Relationship Id="rId8" Type="http://schemas.openxmlformats.org/officeDocument/2006/relationships/slideLayout" Target="../slideLayouts/slideLayout85.xml" /><Relationship Id="rId9" Type="http://schemas.openxmlformats.org/officeDocument/2006/relationships/slideLayout" Target="../slideLayouts/slideLayout8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0A63AFC5-1C01-4A08-ACA9-CDBBFDDC69F9}" type="datetimeFigureOut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6FBD8599-FA2D-4936-B7C5-49D8727B29C7}" type="slidenum">
              <a:rPr lang="zh-CN" altLang="en-US" strike="noStrike" noProof="1" smtClean="0"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15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3995" algn="l" defTabSz="685800" rtl="0" eaLnBrk="1" latinLnBrk="0" hangingPunct="1">
        <a:spcBef>
          <a:spcPct val="15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15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15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15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15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15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15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15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 indent="-228600"/>
            <a:r>
              <a:rPr lang="zh-CN" altLang="zh-CN"/>
              <a:t>第二级</a:t>
            </a:r>
          </a:p>
          <a:p>
            <a:pPr lvl="2" indent="-228600"/>
            <a:r>
              <a:rPr lang="zh-CN" altLang="zh-CN"/>
              <a:t>第三级</a:t>
            </a:r>
          </a:p>
          <a:p>
            <a:pPr lvl="3" indent="-228600"/>
            <a:r>
              <a:rPr lang="zh-CN" altLang="zh-CN"/>
              <a:t>第四级</a:t>
            </a:r>
          </a:p>
          <a:p>
            <a:pPr lvl="4" indent="-228600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  <p:pic>
        <p:nvPicPr>
          <p:cNvPr id="3079" name="Picture 8" descr="未命名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over/>
  </p:transition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</a:p>
          <a:p>
            <a:pPr lvl="1" fontAlgn="auto"/>
            <a:r>
              <a:rPr lang="zh-CN" altLang="en-US" strike="noStrike" noProof="1" smtClean="0"/>
              <a:t>第二级</a:t>
            </a:r>
          </a:p>
          <a:p>
            <a:pPr lvl="2" fontAlgn="auto"/>
            <a:r>
              <a:rPr lang="zh-CN" altLang="en-US" strike="noStrike" noProof="1" smtClean="0"/>
              <a:t>第三级</a:t>
            </a:r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D9BB5D0-35E4-459D-AEF3-FE4D7C45CC19}" type="slidenum">
              <a:rPr lang="zh-CN" altLang="en-US" strike="noStrike" noProof="1" smtClean="0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标题 37889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3" name="文本占位符 37890"/>
          <p:cNvSpPr>
            <a:spLocks noGrp="1"/>
          </p:cNvSpPr>
          <p:nvPr>
            <p:ph type="body" idx="5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37892" name="日期占位符 37891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/>
          </a:p>
        </p:txBody>
      </p:sp>
      <p:sp>
        <p:nvSpPr>
          <p:cNvPr id="37893" name="页脚占位符 3789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/>
          </a:p>
        </p:txBody>
      </p:sp>
      <p:sp>
        <p:nvSpPr>
          <p:cNvPr id="37894" name="灯片编号占位符 3789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>
                <a:latin typeface="Times New Roman" pitchFamily="18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147" name="文本占位符 2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7171" name="文本占位符 2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38786EDF-56B1-4286-91F3-217501809BF3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15F906FD-6BA8-4D61-A23E-BB5B95A7AF5D}" type="slidenum">
              <a:rPr lang="zh-CN" altLang="en-US" strike="noStrike" noProof="1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8195" name="文本占位符 2"/>
          <p:cNvSpPr>
            <a:spLocks noGrp="1"/>
          </p:cNvSpPr>
          <p:nvPr>
            <p:ph type="body" idx="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228600"/>
            <a:r>
              <a:rPr lang="zh-CN" altLang="zh-CN"/>
              <a:t>单击此处编辑母版文本样式</a:t>
            </a:r>
          </a:p>
          <a:p>
            <a:pPr lvl="1" indent="-228600"/>
            <a:r>
              <a:rPr lang="zh-CN" altLang="zh-CN"/>
              <a:t>第二级</a:t>
            </a:r>
          </a:p>
          <a:p>
            <a:pPr lvl="2" indent="-228600"/>
            <a:r>
              <a:rPr lang="zh-CN" altLang="zh-CN"/>
              <a:t>第三级</a:t>
            </a:r>
          </a:p>
          <a:p>
            <a:pPr lvl="3" indent="-228600"/>
            <a:r>
              <a:rPr lang="zh-CN" altLang="zh-CN"/>
              <a:t>第四级</a:t>
            </a:r>
          </a:p>
          <a:p>
            <a:pPr lvl="4" indent="-228600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fontAlgn="base" hangingPunct="1">
              <a:buChar char="•"/>
            </a:pPr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/>
                <a:ea typeface="宋体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  <p:pic>
        <p:nvPicPr>
          <p:cNvPr id="8199" name="Picture 8" descr="未命名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cover/>
  </p:transition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.gif" /><Relationship Id="rId3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8.wmf" /><Relationship Id="rId4" Type="http://schemas.openxmlformats.org/officeDocument/2006/relationships/image" Target="../media/image9.png" /><Relationship Id="rId5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8.wmf" /><Relationship Id="rId4" Type="http://schemas.openxmlformats.org/officeDocument/2006/relationships/vmlDrawing" Target="../drawings/vmlDrawing2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Relationship Id="rId6" Type="http://schemas.openxmlformats.org/officeDocument/2006/relationships/image" Target="../media/image14.jpeg" /><Relationship Id="rId7" Type="http://schemas.openxmlformats.org/officeDocument/2006/relationships/slide" Target="slide4.xml" TargetMode="Internal" /><Relationship Id="rId8" Type="http://schemas.openxmlformats.org/officeDocument/2006/relationships/image" Target="../media/image15.jpeg" /><Relationship Id="rId9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8.wmf" /><Relationship Id="rId4" Type="http://schemas.openxmlformats.org/officeDocument/2006/relationships/vmlDrawing" Target="../drawings/vmlDrawing3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1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image" Target="../media/image17.jpeg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Relationship Id="rId2" Type="http://schemas.openxmlformats.org/officeDocument/2006/relationships/image" Target="../media/image20.png" /><Relationship Id="rId3" Type="http://schemas.openxmlformats.org/officeDocument/2006/relationships/image" Target="../media/image1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Relationship Id="rId4" Type="http://schemas.openxmlformats.org/officeDocument/2006/relationships/image" Target="../media/image2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4.jpeg" /><Relationship Id="rId3" Type="http://schemas.openxmlformats.org/officeDocument/2006/relationships/hyperlink" Target="&#38738;&#38108;&#22120;&#21046;&#36896;.flv" TargetMode="External" /><Relationship Id="rId4" Type="http://schemas.openxmlformats.org/officeDocument/2006/relationships/image" Target="../media/image2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Relationship Id="rId5" Type="http://schemas.openxmlformats.org/officeDocument/2006/relationships/image" Target="../media/image29.w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image" Target="../media/image2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0.jpeg" /><Relationship Id="rId3" Type="http://schemas.openxmlformats.org/officeDocument/2006/relationships/image" Target="../media/image2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image" Target="../media/image31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Relationship Id="rId5" Type="http://schemas.openxmlformats.org/officeDocument/2006/relationships/image" Target="../media/image34.jpeg" /><Relationship Id="rId6" Type="http://schemas.openxmlformats.org/officeDocument/2006/relationships/image" Target="../media/image23.png" /><Relationship Id="rId7" Type="http://schemas.openxmlformats.org/officeDocument/2006/relationships/image" Target="../media/image3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5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image" Target="../media/image36.jpeg" /><Relationship Id="rId3" Type="http://schemas.openxmlformats.org/officeDocument/2006/relationships/image" Target="../media/image37.gi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5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938" y="827088"/>
          <a:ext cx="9123680" cy="5218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735"/>
                <a:gridCol w="912495"/>
                <a:gridCol w="1454785"/>
                <a:gridCol w="1520825"/>
                <a:gridCol w="1520825"/>
                <a:gridCol w="1990090"/>
                <a:gridCol w="1050925"/>
              </a:tblGrid>
              <a:tr h="673735"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prstClr val="black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n>
                            <a:noFill/>
                            <a:prstDash val="solid"/>
                          </a:ln>
                          <a:solidFill>
                            <a:schemeClr val="lt1"/>
                          </a:solidFill>
                        </a:rPr>
                        <a:t>建立时间</a:t>
                      </a:r>
                      <a:endParaRPr lang="zh-CN" altLang="en-US" sz="2400">
                        <a:ln>
                          <a:noFill/>
                          <a:prstDash val="solid"/>
                        </a:ln>
                        <a:solidFill>
                          <a:schemeClr val="lt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n>
                            <a:noFill/>
                            <a:prstDash val="solid"/>
                          </a:ln>
                          <a:solidFill>
                            <a:schemeClr val="lt1"/>
                          </a:solidFill>
                        </a:rPr>
                        <a:t>建立者</a:t>
                      </a:r>
                      <a:endParaRPr lang="zh-CN" altLang="en-US" sz="2400">
                        <a:ln>
                          <a:noFill/>
                          <a:prstDash val="solid"/>
                        </a:ln>
                        <a:solidFill>
                          <a:schemeClr val="lt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n>
                            <a:noFill/>
                            <a:prstDash val="solid"/>
                          </a:ln>
                          <a:solidFill>
                            <a:schemeClr val="lt1"/>
                          </a:solidFill>
                        </a:rPr>
                        <a:t>都城</a:t>
                      </a:r>
                      <a:endParaRPr lang="zh-CN" altLang="en-US" sz="2400">
                        <a:ln>
                          <a:noFill/>
                          <a:prstDash val="solid"/>
                        </a:ln>
                        <a:solidFill>
                          <a:schemeClr val="lt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n>
                            <a:noFill/>
                            <a:prstDash val="solid"/>
                          </a:ln>
                          <a:solidFill>
                            <a:schemeClr val="lt1"/>
                          </a:solidFill>
                        </a:rPr>
                        <a:t>最后一个王</a:t>
                      </a:r>
                      <a:endParaRPr lang="zh-CN" altLang="en-US" sz="2400">
                        <a:ln>
                          <a:noFill/>
                          <a:prstDash val="solid"/>
                        </a:ln>
                        <a:solidFill>
                          <a:schemeClr val="lt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n>
                            <a:noFill/>
                            <a:prstDash val="solid"/>
                          </a:ln>
                          <a:solidFill>
                            <a:schemeClr val="lt1"/>
                          </a:solidFill>
                        </a:rPr>
                        <a:t>其它</a:t>
                      </a:r>
                      <a:endParaRPr lang="zh-CN" altLang="en-US" sz="2400">
                        <a:ln>
                          <a:noFill/>
                          <a:prstDash val="solid"/>
                        </a:ln>
                        <a:solidFill>
                          <a:schemeClr val="lt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C00000"/>
                    </a:solidFill>
                  </a:tcPr>
                </a:tc>
              </a:tr>
              <a:tr h="869315"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50">
                          <a:ln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</a:rPr>
                        <a:t>夏</a:t>
                      </a:r>
                      <a:endParaRPr lang="zh-CN" altLang="en-US" sz="4050">
                        <a:ln>
                          <a:noFill/>
                          <a:prstDash val="solid"/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 anchor="ctr">
                    <a:solidFill>
                      <a:prstClr val="black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  <a:solidFill>
                          <a:schemeClr val="bg2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</a:tr>
              <a:tr h="1028700"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50">
                          <a:ln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</a:rPr>
                        <a:t>商</a:t>
                      </a:r>
                      <a:endParaRPr lang="zh-CN" altLang="en-US" sz="4050">
                        <a:ln>
                          <a:noFill/>
                          <a:prstDash val="solid"/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solidFill>
                      <a:prstClr val="black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</a:tr>
              <a:tr h="1335405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50">
                          <a:ln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</a:rPr>
                        <a:t>周</a:t>
                      </a:r>
                      <a:endParaRPr lang="zh-CN" altLang="en-US" sz="4050">
                        <a:ln>
                          <a:noFill/>
                          <a:prstDash val="solid"/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50">
                          <a:ln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</a:rPr>
                        <a:t>西周</a:t>
                      </a:r>
                      <a:endParaRPr lang="zh-CN" altLang="en-US" sz="4050">
                        <a:ln>
                          <a:noFill/>
                          <a:prstDash val="solid"/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</a:tr>
              <a:tr h="1311275">
                <a:tc vMerge="1">
                  <a:txBody>
                    <a:bodyPr/>
                    <a:lstStyle/>
                    <a:p/>
                  </a:txBody>
                  <a:tcPr>
                    <a:solidFill>
                      <a:prstClr val="black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50">
                          <a:ln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</a:rPr>
                        <a:t>东周</a:t>
                      </a:r>
                      <a:endParaRPr lang="zh-CN" altLang="en-US" sz="4050">
                        <a:ln>
                          <a:noFill/>
                          <a:prstDash val="solid"/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015">
                        <a:ln>
                          <a:solidFill>
                            <a:schemeClr val="accent1"/>
                          </a:solidFill>
                          <a:prstDash val="solid"/>
                        </a:ln>
                      </a:endParaRPr>
                    </a:p>
                  </a:txBody>
                  <a:tcPr marL="68580" marR="68580" marT="34290" marB="34290"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658938" y="1485900"/>
            <a:ext cx="1403350" cy="8302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约公元前</a:t>
            </a:r>
          </a:p>
          <a:p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</a:rPr>
              <a:t>2070</a:t>
            </a:r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年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658938" y="2508250"/>
            <a:ext cx="1403350" cy="8302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约公元前</a:t>
            </a:r>
          </a:p>
          <a:p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</a:rPr>
              <a:t>1600</a:t>
            </a:r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716088" y="3716338"/>
            <a:ext cx="1104900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公元前</a:t>
            </a:r>
          </a:p>
          <a:p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</a:rPr>
              <a:t>1046</a:t>
            </a:r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年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548063" y="1608138"/>
            <a:ext cx="563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48063" y="2647950"/>
            <a:ext cx="944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商汤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151188" y="3903663"/>
            <a:ext cx="1325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周武王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891088" y="1625600"/>
            <a:ext cx="944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阳城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679950" y="2679700"/>
            <a:ext cx="1290638" cy="5540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亳</a:t>
            </a:r>
            <a:r>
              <a:rPr lang="en-US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→</a:t>
            </a:r>
            <a:r>
              <a:rPr lang="zh-CN" altLang="en-US" sz="3000">
                <a:solidFill>
                  <a:schemeClr val="bg1"/>
                </a:solidFill>
                <a:latin typeface="Calibri"/>
                <a:ea typeface="宋体" pitchFamily="2" charset="-122"/>
              </a:rPr>
              <a:t>殷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891088" y="3933825"/>
            <a:ext cx="944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镐京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4263" y="1625600"/>
            <a:ext cx="1938337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夏桀</a:t>
            </a:r>
            <a:r>
              <a:rPr lang="en-US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(</a:t>
            </a:r>
            <a:r>
              <a:rPr lang="zh-CN" altLang="en-US" sz="3000">
                <a:solidFill>
                  <a:schemeClr val="bg1"/>
                </a:solidFill>
                <a:latin typeface="Calibri"/>
                <a:ea typeface="宋体" pitchFamily="2" charset="-122"/>
              </a:rPr>
              <a:t>暴君</a:t>
            </a:r>
            <a:r>
              <a:rPr lang="en-US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)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043613" y="2630488"/>
            <a:ext cx="2120900" cy="5540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商纣王</a:t>
            </a:r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</a:rPr>
              <a:t>(</a:t>
            </a:r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暴君</a:t>
            </a:r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</a:rPr>
              <a:t>)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58938" y="5021263"/>
            <a:ext cx="1098550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公元前</a:t>
            </a:r>
          </a:p>
          <a:p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</a:rPr>
              <a:t>770</a:t>
            </a:r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</a:rPr>
              <a:t>年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109913" y="5160963"/>
            <a:ext cx="1325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周平王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891088" y="5086350"/>
            <a:ext cx="944562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洛邑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002338" y="3810000"/>
            <a:ext cx="2120900" cy="552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3000">
                <a:solidFill>
                  <a:schemeClr val="bg1"/>
                </a:solidFill>
                <a:latin typeface="Calibri"/>
                <a:ea typeface="宋体" pitchFamily="2" charset="-122"/>
              </a:rPr>
              <a:t>周幽王</a:t>
            </a:r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  <a:sym typeface="宋体" pitchFamily="2" charset="-122"/>
              </a:rPr>
              <a:t>(</a:t>
            </a:r>
            <a:r>
              <a:rPr lang="zh-CN" altLang="en-US" sz="2400">
                <a:solidFill>
                  <a:schemeClr val="bg1"/>
                </a:solidFill>
                <a:latin typeface="Calibri"/>
                <a:ea typeface="宋体" pitchFamily="2" charset="-122"/>
                <a:sym typeface="宋体" pitchFamily="2" charset="-122"/>
              </a:rPr>
              <a:t>暴君</a:t>
            </a:r>
            <a:r>
              <a:rPr lang="en-US" altLang="zh-CN" sz="2400">
                <a:solidFill>
                  <a:schemeClr val="bg1"/>
                </a:solidFill>
                <a:latin typeface="Calibri"/>
                <a:ea typeface="宋体" pitchFamily="2" charset="-122"/>
                <a:sym typeface="宋体" pitchFamily="2" charset="-122"/>
              </a:rPr>
              <a:t>)</a:t>
            </a:r>
          </a:p>
        </p:txBody>
      </p:sp>
      <p:sp>
        <p:nvSpPr>
          <p:cNvPr id="17472" name="WordArt 18"/>
          <p:cNvSpPr>
            <a:spLocks noTextEdit="1"/>
          </p:cNvSpPr>
          <p:nvPr/>
        </p:nvSpPr>
        <p:spPr>
          <a:xfrm>
            <a:off x="2555875" y="116840"/>
            <a:ext cx="3745230" cy="5765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温故知新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1"/>
      <p:bldP spid="16" grpId="2"/>
      <p:bldP spid="20" grpId="3"/>
      <p:bldP spid="6" grpId="4"/>
      <p:bldP spid="13" grpId="5"/>
      <p:bldP spid="17" grpId="6"/>
      <p:bldP spid="21" grpId="7"/>
      <p:bldP spid="7" grpId="8"/>
      <p:bldP spid="14" grpId="9"/>
      <p:bldP spid="18" grpId="10"/>
      <p:bldP spid="22" grpId="11"/>
      <p:bldP spid="11" grpId="12"/>
      <p:bldP spid="15" grpId="13"/>
      <p:bldP spid="19" grpId="14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文本框 28"/>
          <p:cNvSpPr txBox="1"/>
          <p:nvPr/>
        </p:nvSpPr>
        <p:spPr>
          <a:xfrm>
            <a:off x="687388" y="2716213"/>
            <a:ext cx="7607300" cy="922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>
                <a:solidFill>
                  <a:srgbClr val="5321E1"/>
                </a:solidFill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5400">
                <a:solidFill>
                  <a:srgbClr val="5321E1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5400">
                <a:solidFill>
                  <a:srgbClr val="5321E1"/>
                </a:solidFill>
                <a:latin typeface="华文新魏" pitchFamily="2" charset="-122"/>
                <a:ea typeface="华文新魏" pitchFamily="2" charset="-122"/>
              </a:rPr>
              <a:t>课 青铜器与甲骨文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80975" y="901700"/>
            <a:ext cx="5846763" cy="1076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第二单元    夏商周时期：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早期国家的产生与社会变革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3" name="Picture 9" descr="图片1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188" y="1046163"/>
            <a:ext cx="1674812" cy="1562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4" name="Picture 10" descr="bvin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888" y="4916488"/>
            <a:ext cx="7739062" cy="485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over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1505" name="对象 6145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PowerPoint.Slide.8">
                  <p:embed/>
                </p:oleObj>
              </mc:Choice>
              <mc:Fallback>
                <p:oleObj r:id="rId2" progId="PowerPoint.Slide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文本框 6149"/>
          <p:cNvSpPr txBox="1"/>
          <p:nvPr/>
        </p:nvSpPr>
        <p:spPr>
          <a:xfrm>
            <a:off x="539750" y="1701800"/>
            <a:ext cx="7632700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5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500" b="1">
                <a:latin typeface="黑体" panose="02010609060101010101" pitchFamily="2" charset="-122"/>
                <a:ea typeface="黑体" panose="02010609060101010101" pitchFamily="2" charset="-122"/>
              </a:rPr>
              <a:t>、青铜器发展的过程：</a:t>
            </a:r>
          </a:p>
        </p:txBody>
      </p:sp>
      <p:sp>
        <p:nvSpPr>
          <p:cNvPr id="21507" name="文本框 6150"/>
          <p:cNvSpPr txBox="1"/>
          <p:nvPr/>
        </p:nvSpPr>
        <p:spPr>
          <a:xfrm>
            <a:off x="2411413" y="2838450"/>
            <a:ext cx="3384550" cy="30257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、出现</a:t>
            </a:r>
            <a:r>
              <a:rPr lang="en-US" altLang="zh-CN" sz="3500" b="1">
                <a:solidFill>
                  <a:srgbClr val="0000FF"/>
                </a:solidFill>
                <a:latin typeface="Arial" pitchFamily="34" charset="0"/>
                <a:ea typeface="黑体" panose="02010609060101010101" pitchFamily="2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en-US" altLang="zh-CN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、发展</a:t>
            </a:r>
            <a:r>
              <a:rPr lang="en-US" altLang="zh-CN" sz="3500" b="1">
                <a:solidFill>
                  <a:srgbClr val="0000FF"/>
                </a:solidFill>
                <a:latin typeface="Arial" pitchFamily="34" charset="0"/>
                <a:ea typeface="黑体" panose="02010609060101010101" pitchFamily="2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en-US" altLang="zh-CN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、灿烂</a:t>
            </a:r>
            <a:r>
              <a:rPr lang="en-US" altLang="zh-CN" sz="3500" b="1">
                <a:solidFill>
                  <a:srgbClr val="0000FF"/>
                </a:solidFill>
                <a:latin typeface="Arial" pitchFamily="34" charset="0"/>
                <a:ea typeface="黑体" panose="02010609060101010101" pitchFamily="2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en-US" altLang="zh-CN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、丰富</a:t>
            </a:r>
            <a:r>
              <a:rPr lang="en-US" altLang="zh-CN" sz="35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</a:p>
        </p:txBody>
      </p:sp>
      <p:sp>
        <p:nvSpPr>
          <p:cNvPr id="6152" name="文本框 6151"/>
          <p:cNvSpPr txBox="1"/>
          <p:nvPr/>
        </p:nvSpPr>
        <p:spPr>
          <a:xfrm>
            <a:off x="4860925" y="2801938"/>
            <a:ext cx="403225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原始社会末期</a:t>
            </a:r>
          </a:p>
        </p:txBody>
      </p:sp>
      <p:sp>
        <p:nvSpPr>
          <p:cNvPr id="6153" name="文本框 6152"/>
          <p:cNvSpPr txBox="1"/>
          <p:nvPr/>
        </p:nvSpPr>
        <p:spPr>
          <a:xfrm>
            <a:off x="4865688" y="3665538"/>
            <a:ext cx="2082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夏朝</a:t>
            </a:r>
          </a:p>
        </p:txBody>
      </p:sp>
      <p:sp>
        <p:nvSpPr>
          <p:cNvPr id="6154" name="文本框 6153"/>
          <p:cNvSpPr txBox="1"/>
          <p:nvPr/>
        </p:nvSpPr>
        <p:spPr>
          <a:xfrm>
            <a:off x="4764088" y="4457700"/>
            <a:ext cx="20415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itchFamily="18" charset="0"/>
                <a:ea typeface="仿宋_GB2312" pitchFamily="49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商朝</a:t>
            </a:r>
          </a:p>
        </p:txBody>
      </p:sp>
      <p:sp>
        <p:nvSpPr>
          <p:cNvPr id="21511" name="左大括号 6155"/>
          <p:cNvSpPr/>
          <p:nvPr/>
        </p:nvSpPr>
        <p:spPr>
          <a:xfrm>
            <a:off x="1979613" y="3143250"/>
            <a:ext cx="431800" cy="2519363"/>
          </a:xfrm>
          <a:prstGeom prst="leftBrace">
            <a:avLst>
              <a:gd name="adj1" fmla="val 48405"/>
              <a:gd name="adj2" fmla="val 48389"/>
            </a:avLst>
          </a:prstGeom>
          <a:noFill/>
          <a:ln w="635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1512" name="文本框 6156"/>
          <p:cNvSpPr txBox="1"/>
          <p:nvPr/>
        </p:nvSpPr>
        <p:spPr>
          <a:xfrm>
            <a:off x="468313" y="3603625"/>
            <a:ext cx="1763712" cy="155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发展过程</a:t>
            </a:r>
          </a:p>
        </p:txBody>
      </p:sp>
      <p:sp>
        <p:nvSpPr>
          <p:cNvPr id="6158" name="文本框 6157"/>
          <p:cNvSpPr txBox="1"/>
          <p:nvPr/>
        </p:nvSpPr>
        <p:spPr>
          <a:xfrm>
            <a:off x="4860925" y="5230813"/>
            <a:ext cx="194468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Arial" pitchFamily="34" charset="0"/>
                <a:ea typeface="黑体" panose="02010609060101010101" pitchFamily="2" charset="-122"/>
              </a:rPr>
              <a:t>西周</a:t>
            </a:r>
          </a:p>
        </p:txBody>
      </p:sp>
      <p:sp>
        <p:nvSpPr>
          <p:cNvPr id="21514" name="文本框 6158"/>
          <p:cNvSpPr txBox="1"/>
          <p:nvPr/>
        </p:nvSpPr>
        <p:spPr>
          <a:xfrm>
            <a:off x="539750" y="765175"/>
            <a:ext cx="8097838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5600" b="1">
                <a:latin typeface="Arial" pitchFamily="34" charset="0"/>
                <a:ea typeface="华文行楷" pitchFamily="2" charset="-122"/>
              </a:rPr>
              <a:t>一、青铜器的高超工艺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6127750" y="4725988"/>
            <a:ext cx="677863" cy="4333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6070600" y="5159375"/>
            <a:ext cx="735013" cy="38576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6661150" y="4772025"/>
            <a:ext cx="241617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鼎盛时期</a:t>
            </a:r>
          </a:p>
        </p:txBody>
      </p:sp>
      <p:pic>
        <p:nvPicPr>
          <p:cNvPr id="2151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230100" y="103632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3" grpId="1"/>
      <p:bldP spid="6154" grpId="2"/>
      <p:bldP spid="6158" grpId="3"/>
      <p:bldP spid="6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2529" name="对象 6145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2" progId="PowerPoint.Slide.8">
                  <p:embed/>
                </p:oleObj>
              </mc:Choice>
              <mc:Fallback>
                <p:oleObj r:id="rId2" progId="PowerPoint.Slide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0" name="文本框 6156"/>
          <p:cNvSpPr txBox="1"/>
          <p:nvPr/>
        </p:nvSpPr>
        <p:spPr>
          <a:xfrm>
            <a:off x="61913" y="2378075"/>
            <a:ext cx="885825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青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铜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器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81100" y="777874"/>
            <a:ext cx="196342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1.</a:t>
            </a:r>
            <a:r>
              <a:rPr lang="zh-CN" altLang="en-US" sz="3600" b="1" u="sng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用途：</a:t>
            </a:r>
          </a:p>
        </p:txBody>
      </p:sp>
      <p:sp>
        <p:nvSpPr>
          <p:cNvPr id="9218" name="矩形 14340"/>
          <p:cNvSpPr/>
          <p:nvPr/>
        </p:nvSpPr>
        <p:spPr>
          <a:xfrm>
            <a:off x="1190625" y="1797050"/>
            <a:ext cx="1800225" cy="644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b">
            <a:spAutoFit/>
          </a:bodyPr>
          <a:lstStyle/>
          <a:p>
            <a:pPr fontAlgn="base">
              <a:buClr>
                <a:schemeClr val="tx1"/>
              </a:buClr>
            </a:pP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2.特点：</a:t>
            </a:r>
            <a:endParaRPr lang="zh-CN" altLang="en-US" sz="4000" b="1" strike="noStrike" noProof="1">
              <a:solidFill>
                <a:srgbClr val="FF0000"/>
              </a:solidFill>
              <a:latin typeface="Arial" pitchFamily="34" charset="0"/>
              <a:ea typeface="黑体" panose="02010609060101010101" pitchFamily="2" charset="-122"/>
            </a:endParaRPr>
          </a:p>
        </p:txBody>
      </p:sp>
      <p:sp>
        <p:nvSpPr>
          <p:cNvPr id="9219" name="矩形 14341"/>
          <p:cNvSpPr/>
          <p:nvPr/>
        </p:nvSpPr>
        <p:spPr>
          <a:xfrm>
            <a:off x="1171575" y="4941888"/>
            <a:ext cx="2566988" cy="646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b">
            <a:spAutoFit/>
          </a:bodyPr>
          <a:lstStyle/>
          <a:p>
            <a:pPr fontAlgn="base">
              <a:buClr>
                <a:schemeClr val="tx1"/>
              </a:buClr>
            </a:pP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3.代表作品：</a:t>
            </a:r>
            <a:endParaRPr lang="zh-CN" altLang="en-US" sz="4000" b="1" strike="noStrike" noProof="1">
              <a:solidFill>
                <a:srgbClr val="FF0000"/>
              </a:solidFill>
              <a:latin typeface="Arial" pitchFamily="34" charset="0"/>
              <a:ea typeface="黑体" panose="02010609060101010101" pitchFamily="2" charset="-122"/>
            </a:endParaRPr>
          </a:p>
        </p:txBody>
      </p:sp>
      <p:sp>
        <p:nvSpPr>
          <p:cNvPr id="6" name="左大括号 6155"/>
          <p:cNvSpPr/>
          <p:nvPr/>
        </p:nvSpPr>
        <p:spPr>
          <a:xfrm>
            <a:off x="2690813" y="1838325"/>
            <a:ext cx="228600" cy="2757488"/>
          </a:xfrm>
          <a:prstGeom prst="leftBrace">
            <a:avLst>
              <a:gd name="adj1" fmla="val 48486"/>
              <a:gd name="adj2" fmla="val 48389"/>
            </a:avLst>
          </a:prstGeom>
          <a:noFill/>
          <a:ln w="635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cene3d>
              <a:camera prst="orthographicFront"/>
              <a:lightRig rig="threePt" dir="t"/>
            </a:scene3d>
          </a:bodyPr>
          <a:lstStyle/>
          <a:p>
            <a:pPr algn="ctr" fontAlgn="base"/>
            <a:endParaRPr lang="zh-CN" altLang="en-US" strike="noStrike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535" name="左大括号 6155"/>
          <p:cNvSpPr/>
          <p:nvPr/>
        </p:nvSpPr>
        <p:spPr>
          <a:xfrm>
            <a:off x="885825" y="931863"/>
            <a:ext cx="431800" cy="4656137"/>
          </a:xfrm>
          <a:prstGeom prst="leftBrace">
            <a:avLst>
              <a:gd name="adj1" fmla="val 48374"/>
              <a:gd name="adj2" fmla="val 48389"/>
            </a:avLst>
          </a:prstGeom>
          <a:noFill/>
          <a:ln w="635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Picture 2" descr="鼎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766763"/>
            <a:ext cx="2084388" cy="2492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3" descr="纹豆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975" y="766763"/>
            <a:ext cx="2254250" cy="2470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6" name="Text Box 5"/>
          <p:cNvSpPr txBox="1"/>
          <p:nvPr/>
        </p:nvSpPr>
        <p:spPr>
          <a:xfrm>
            <a:off x="2073275" y="3160713"/>
            <a:ext cx="13525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食器</a:t>
            </a:r>
          </a:p>
        </p:txBody>
      </p:sp>
      <p:pic>
        <p:nvPicPr>
          <p:cNvPr id="23557" name="Picture 7" descr="兵器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" y="4157663"/>
            <a:ext cx="2286000" cy="1985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Text Box 8"/>
          <p:cNvSpPr txBox="1"/>
          <p:nvPr/>
        </p:nvSpPr>
        <p:spPr>
          <a:xfrm>
            <a:off x="2843213" y="4618038"/>
            <a:ext cx="582612" cy="106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兵器</a:t>
            </a:r>
          </a:p>
        </p:txBody>
      </p:sp>
      <p:sp>
        <p:nvSpPr>
          <p:cNvPr id="23559" name="Text Box 13"/>
          <p:cNvSpPr txBox="1"/>
          <p:nvPr/>
        </p:nvSpPr>
        <p:spPr>
          <a:xfrm>
            <a:off x="6589713" y="3017838"/>
            <a:ext cx="1511300" cy="5826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祭祀</a:t>
            </a:r>
          </a:p>
        </p:txBody>
      </p:sp>
      <p:sp>
        <p:nvSpPr>
          <p:cNvPr id="23560" name="Text Box 15"/>
          <p:cNvSpPr txBox="1"/>
          <p:nvPr/>
        </p:nvSpPr>
        <p:spPr>
          <a:xfrm>
            <a:off x="436563" y="2498725"/>
            <a:ext cx="7207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华文中宋" pitchFamily="2" charset="-122"/>
              </a:rPr>
              <a:t>鼎</a:t>
            </a:r>
          </a:p>
        </p:txBody>
      </p:sp>
      <p:sp>
        <p:nvSpPr>
          <p:cNvPr id="23561" name="Text Box 16"/>
          <p:cNvSpPr txBox="1"/>
          <p:nvPr/>
        </p:nvSpPr>
        <p:spPr>
          <a:xfrm>
            <a:off x="2592388" y="2493963"/>
            <a:ext cx="1512887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华文中宋" pitchFamily="2" charset="-122"/>
              </a:rPr>
              <a:t>纹豆</a:t>
            </a:r>
          </a:p>
        </p:txBody>
      </p:sp>
      <p:pic>
        <p:nvPicPr>
          <p:cNvPr id="23562" name="Picture 22" descr="觚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6413" y="3911600"/>
            <a:ext cx="1797050" cy="2293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3" name="Picture 23" descr="爵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2463" y="3910013"/>
            <a:ext cx="1793875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4" name="Text Box 24"/>
          <p:cNvSpPr txBox="1"/>
          <p:nvPr/>
        </p:nvSpPr>
        <p:spPr>
          <a:xfrm>
            <a:off x="4467225" y="3911600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华文中宋" pitchFamily="2" charset="-122"/>
              </a:rPr>
              <a:t>觚</a:t>
            </a:r>
          </a:p>
        </p:txBody>
      </p:sp>
      <p:sp>
        <p:nvSpPr>
          <p:cNvPr id="23565" name="Text Box 25"/>
          <p:cNvSpPr txBox="1"/>
          <p:nvPr/>
        </p:nvSpPr>
        <p:spPr>
          <a:xfrm>
            <a:off x="7431088" y="3911600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华文中宋" pitchFamily="2" charset="-122"/>
              </a:rPr>
              <a:t>爵</a:t>
            </a:r>
          </a:p>
        </p:txBody>
      </p:sp>
      <p:sp>
        <p:nvSpPr>
          <p:cNvPr id="23566" name="Rectangle 26"/>
          <p:cNvSpPr/>
          <p:nvPr/>
        </p:nvSpPr>
        <p:spPr>
          <a:xfrm>
            <a:off x="6249988" y="4460875"/>
            <a:ext cx="823912" cy="106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酒器</a:t>
            </a:r>
          </a:p>
        </p:txBody>
      </p:sp>
      <p:pic>
        <p:nvPicPr>
          <p:cNvPr id="73731" name="图片 73730" descr="20061051745415650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5675" y="301625"/>
            <a:ext cx="2457450" cy="27162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4577" name="对象 6145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2" progId="PowerPoint.Slide.8">
                  <p:embed/>
                </p:oleObj>
              </mc:Choice>
              <mc:Fallback>
                <p:oleObj r:id="rId2" progId="PowerPoint.Slide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8" name="文本框 6156"/>
          <p:cNvSpPr txBox="1"/>
          <p:nvPr/>
        </p:nvSpPr>
        <p:spPr>
          <a:xfrm>
            <a:off x="61913" y="2378075"/>
            <a:ext cx="885825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青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铜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器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81100" y="777874"/>
            <a:ext cx="196342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1.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用途：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18740" y="824229"/>
            <a:ext cx="631063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u="sng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ea typeface="宋体" pitchFamily="2" charset="-122"/>
                <a:cs typeface="+mn-ea"/>
              </a:rPr>
              <a:t>用于</a:t>
            </a:r>
            <a:r>
              <a:rPr lang="zh-CN" altLang="en-US" sz="3600" b="1" u="sng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  <a:sym typeface="+mn-ea"/>
              </a:rPr>
              <a:t>饮食、祭祀、军事</a:t>
            </a:r>
            <a:r>
              <a:rPr lang="zh-CN" altLang="en-US" sz="3600" u="sng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ea typeface="宋体" pitchFamily="2" charset="-122"/>
                <a:cs typeface="+mn-ea"/>
              </a:rPr>
              <a:t>等方面。</a:t>
            </a:r>
            <a:endParaRPr lang="zh-CN" altLang="en-US" sz="3600" u="sng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itchFamily="34" charset="0"/>
              <a:ea typeface="宋体" pitchFamily="2" charset="-122"/>
              <a:cs typeface="+mn-ea"/>
            </a:endParaRPr>
          </a:p>
        </p:txBody>
      </p:sp>
      <p:sp>
        <p:nvSpPr>
          <p:cNvPr id="9218" name="矩形 14340"/>
          <p:cNvSpPr/>
          <p:nvPr/>
        </p:nvSpPr>
        <p:spPr>
          <a:xfrm>
            <a:off x="1190625" y="1797050"/>
            <a:ext cx="1800225" cy="644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b">
            <a:spAutoFit/>
          </a:bodyPr>
          <a:lstStyle/>
          <a:p>
            <a:pPr fontAlgn="base">
              <a:buClr>
                <a:schemeClr val="tx1"/>
              </a:buClr>
            </a:pP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2.特点：</a:t>
            </a:r>
            <a:endParaRPr lang="zh-CN" altLang="en-US" sz="4000" b="1" strike="noStrike" noProof="1">
              <a:solidFill>
                <a:srgbClr val="FF0000"/>
              </a:solidFill>
              <a:latin typeface="Arial" pitchFamily="34" charset="0"/>
              <a:ea typeface="黑体" panose="02010609060101010101" pitchFamily="2" charset="-122"/>
            </a:endParaRPr>
          </a:p>
        </p:txBody>
      </p:sp>
      <p:sp>
        <p:nvSpPr>
          <p:cNvPr id="14343" name="矩形 14342"/>
          <p:cNvSpPr/>
          <p:nvPr/>
        </p:nvSpPr>
        <p:spPr>
          <a:xfrm>
            <a:off x="2801938" y="1733550"/>
            <a:ext cx="6127750" cy="28606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b">
            <a:spAutoFit/>
          </a:bodyPr>
          <a:lstStyle/>
          <a:p>
            <a:pPr fontAlgn="base">
              <a:buClr>
                <a:schemeClr val="folHlink"/>
              </a:buClr>
            </a:pPr>
            <a:r>
              <a:rPr lang="zh-CN" altLang="en-US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①种类丰富</a:t>
            </a:r>
          </a:p>
          <a:p>
            <a:pPr fontAlgn="base">
              <a:buClr>
                <a:schemeClr val="folHlink"/>
              </a:buClr>
            </a:pPr>
            <a:r>
              <a:rPr lang="zh-CN" altLang="en-US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②数量众多</a:t>
            </a:r>
          </a:p>
          <a:p>
            <a:pPr fontAlgn="base">
              <a:buClr>
                <a:schemeClr val="folHlink"/>
              </a:buClr>
            </a:pPr>
            <a:r>
              <a:rPr lang="zh-CN" altLang="en-US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③规模宏大</a:t>
            </a:r>
          </a:p>
          <a:p>
            <a:pPr fontAlgn="base">
              <a:buClr>
                <a:schemeClr val="folHlink"/>
              </a:buClr>
            </a:pPr>
            <a:r>
              <a:rPr lang="zh-CN" altLang="en-US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④工艺高超</a:t>
            </a:r>
            <a:r>
              <a:rPr lang="en-US" altLang="zh-CN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(</a:t>
            </a:r>
            <a:r>
              <a:rPr lang="zh-CN" altLang="en-US" sz="32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掌握了</a:t>
            </a:r>
            <a:r>
              <a:rPr lang="zh-CN" altLang="en-US" sz="32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铜、锡、铅</a:t>
            </a:r>
            <a:r>
              <a:rPr lang="en-US" altLang="zh-CN" sz="3200" b="1" strike="noStrike" noProof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)</a:t>
            </a:r>
            <a:endParaRPr lang="zh-CN" altLang="en-US" sz="3200" b="1" strike="noStrike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  <a:p>
            <a:pPr fontAlgn="base">
              <a:buClr>
                <a:schemeClr val="folHlink"/>
              </a:buClr>
            </a:pPr>
            <a:r>
              <a:rPr lang="zh-CN" altLang="en-US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⑤采用</a:t>
            </a:r>
            <a:r>
              <a:rPr lang="en-US" altLang="zh-CN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“</a:t>
            </a:r>
            <a:r>
              <a:rPr lang="zh-CN" altLang="en-US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泥范铸造法</a:t>
            </a:r>
            <a:r>
              <a:rPr lang="en-US" altLang="zh-CN" sz="36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”</a:t>
            </a:r>
            <a:endParaRPr lang="en-US" altLang="zh-CN" sz="3600" b="1" strike="noStrike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9219" name="矩形 14341"/>
          <p:cNvSpPr/>
          <p:nvPr/>
        </p:nvSpPr>
        <p:spPr>
          <a:xfrm>
            <a:off x="1171575" y="4941888"/>
            <a:ext cx="2566988" cy="646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b">
            <a:spAutoFit/>
          </a:bodyPr>
          <a:lstStyle/>
          <a:p>
            <a:pPr fontAlgn="base">
              <a:buClr>
                <a:schemeClr val="tx1"/>
              </a:buClr>
            </a:pP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ea"/>
              </a:rPr>
              <a:t>3.代表作品：</a:t>
            </a:r>
            <a:endParaRPr lang="zh-CN" altLang="en-US" sz="4000" b="1" strike="noStrike" noProof="1">
              <a:solidFill>
                <a:srgbClr val="FF0000"/>
              </a:solidFill>
              <a:latin typeface="Arial" pitchFamily="34" charset="0"/>
              <a:ea typeface="黑体" panose="02010609060101010101" pitchFamily="2" charset="-122"/>
            </a:endParaRPr>
          </a:p>
        </p:txBody>
      </p:sp>
      <p:sp>
        <p:nvSpPr>
          <p:cNvPr id="14344" name="矩形 14343"/>
          <p:cNvSpPr/>
          <p:nvPr/>
        </p:nvSpPr>
        <p:spPr>
          <a:xfrm>
            <a:off x="3667125" y="4927600"/>
            <a:ext cx="5149850" cy="706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b">
            <a:spAutoFit/>
          </a:bodyPr>
          <a:lstStyle/>
          <a:p>
            <a:pPr>
              <a:buClr>
                <a:schemeClr val="folHlink"/>
              </a:buClr>
            </a:pPr>
            <a:r>
              <a:rPr lang="zh-CN" altLang="en-US" sz="4000" b="1" u="sng">
                <a:solidFill>
                  <a:srgbClr val="0000FF"/>
                </a:solidFill>
                <a:latin typeface="Arial" pitchFamily="34" charset="0"/>
                <a:ea typeface="黑体" panose="02010609060101010101" pitchFamily="2" charset="-122"/>
              </a:rPr>
              <a:t>司母戊鼎、四羊方尊</a:t>
            </a:r>
          </a:p>
        </p:txBody>
      </p:sp>
      <p:sp>
        <p:nvSpPr>
          <p:cNvPr id="6" name="左大括号 6155"/>
          <p:cNvSpPr/>
          <p:nvPr/>
        </p:nvSpPr>
        <p:spPr>
          <a:xfrm>
            <a:off x="2690813" y="1838325"/>
            <a:ext cx="228600" cy="2757488"/>
          </a:xfrm>
          <a:prstGeom prst="leftBrace">
            <a:avLst>
              <a:gd name="adj1" fmla="val 48486"/>
              <a:gd name="adj2" fmla="val 48389"/>
            </a:avLst>
          </a:prstGeom>
          <a:noFill/>
          <a:ln w="635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cene3d>
              <a:camera prst="orthographicFront"/>
              <a:lightRig rig="threePt" dir="t"/>
            </a:scene3d>
          </a:bodyPr>
          <a:lstStyle/>
          <a:p>
            <a:pPr algn="ctr" fontAlgn="base"/>
            <a:endParaRPr lang="zh-CN" altLang="en-US" strike="noStrike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24586" name="左大括号 6155"/>
          <p:cNvSpPr/>
          <p:nvPr/>
        </p:nvSpPr>
        <p:spPr>
          <a:xfrm>
            <a:off x="885825" y="931863"/>
            <a:ext cx="431800" cy="4656137"/>
          </a:xfrm>
          <a:prstGeom prst="leftBrace">
            <a:avLst>
              <a:gd name="adj1" fmla="val 48374"/>
              <a:gd name="adj2" fmla="val 48389"/>
            </a:avLst>
          </a:prstGeom>
          <a:noFill/>
          <a:ln w="635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1"/>
      <p:bldP spid="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1" name="图片 16385" descr="4435_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356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文本框 16386"/>
          <p:cNvSpPr txBox="1"/>
          <p:nvPr/>
        </p:nvSpPr>
        <p:spPr>
          <a:xfrm>
            <a:off x="5651500" y="188913"/>
            <a:ext cx="3492500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000" b="1">
                <a:latin typeface="Times New Roman" pitchFamily="18" charset="0"/>
                <a:ea typeface="隶书" pitchFamily="49" charset="-122"/>
              </a:rPr>
              <a:t>四羊方尊</a:t>
            </a:r>
          </a:p>
        </p:txBody>
      </p:sp>
      <p:sp>
        <p:nvSpPr>
          <p:cNvPr id="25603" name="文本框 16388"/>
          <p:cNvSpPr txBox="1"/>
          <p:nvPr/>
        </p:nvSpPr>
        <p:spPr>
          <a:xfrm>
            <a:off x="5435600" y="1484313"/>
            <a:ext cx="3563938" cy="47894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商代，盛酒器。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1938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年在湖南省宁乡市出土。尊高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58.3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厘米，口每边长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52.4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厘米，重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34.5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公斤。尊身铸满精细的花纹，肩部有蟠龙四条，四角是四个大卷角羊，造型奇特，工艺高超，是商代青铜器的精品。</a:t>
            </a:r>
          </a:p>
          <a:p>
            <a:endParaRPr lang="zh-CN" altLang="en-US" sz="2800" b="1">
              <a:solidFill>
                <a:srgbClr val="66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3010" name="图片 43009" descr="s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6275" y="990600"/>
            <a:ext cx="4657725" cy="548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图片 43010" descr="s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90600"/>
            <a:ext cx="4343400" cy="556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文本框 43011"/>
          <p:cNvSpPr txBox="1"/>
          <p:nvPr/>
        </p:nvSpPr>
        <p:spPr>
          <a:xfrm>
            <a:off x="228600" y="381000"/>
            <a:ext cx="891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黑体" panose="02010609060101010101" pitchFamily="2" charset="-122"/>
              </a:rPr>
              <a:t>世界上现存最大的商朝青铜器：司母戊鼎</a:t>
            </a:r>
          </a:p>
        </p:txBody>
      </p:sp>
      <p:pic>
        <p:nvPicPr>
          <p:cNvPr id="43013" name="图片 43012" descr="sx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052513"/>
            <a:ext cx="6858000" cy="5981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649" name="图片 737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731" name="图片 73730" descr="2006105174541565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888" y="1268413"/>
            <a:ext cx="3951287" cy="4365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2" name="矩形 73731"/>
          <p:cNvSpPr/>
          <p:nvPr/>
        </p:nvSpPr>
        <p:spPr>
          <a:xfrm>
            <a:off x="5364163" y="1573213"/>
            <a:ext cx="3384550" cy="4359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司母戊鼎，高</a:t>
            </a:r>
            <a:r>
              <a:rPr lang="en-US" altLang="zh-CN" sz="4000" b="1">
                <a:latin typeface="楷体_GB2312" pitchFamily="49" charset="-122"/>
                <a:ea typeface="楷体_GB2312" pitchFamily="49" charset="-122"/>
              </a:rPr>
              <a:t>1.33</a:t>
            </a:r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米、口长</a:t>
            </a:r>
            <a:r>
              <a:rPr lang="en-US" altLang="zh-CN" sz="4000" b="1">
                <a:latin typeface="楷体_GB2312" pitchFamily="49" charset="-122"/>
                <a:ea typeface="楷体_GB2312" pitchFamily="49" charset="-122"/>
              </a:rPr>
              <a:t>1.1</a:t>
            </a:r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米、重</a:t>
            </a:r>
            <a:r>
              <a:rPr lang="en-US" altLang="zh-CN" sz="4000" b="1">
                <a:latin typeface="楷体_GB2312" pitchFamily="49" charset="-122"/>
                <a:ea typeface="楷体_GB2312" pitchFamily="49" charset="-122"/>
              </a:rPr>
              <a:t>832.84</a:t>
            </a:r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千克。该鼎是商王祖庚或祖甲为</a:t>
            </a:r>
            <a:r>
              <a:rPr lang="zh-CN" altLang="en-US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祭祀</a:t>
            </a:r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其母所铸。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矩形 41985"/>
          <p:cNvSpPr/>
          <p:nvPr/>
        </p:nvSpPr>
        <p:spPr>
          <a:xfrm>
            <a:off x="395288" y="476250"/>
            <a:ext cx="5040312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i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宋体" pitchFamily="2" charset="-122"/>
                <a:ea typeface="宋体" pitchFamily="2" charset="-122"/>
              </a:rPr>
              <a:t>史海拾贝：</a:t>
            </a:r>
            <a:endParaRPr lang="zh-CN" altLang="en-US" sz="3600" i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80808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8674" name="文本框 41986"/>
          <p:cNvSpPr txBox="1"/>
          <p:nvPr/>
        </p:nvSpPr>
        <p:spPr>
          <a:xfrm>
            <a:off x="323850" y="1557338"/>
            <a:ext cx="8518525" cy="25288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鼎”是古代贵族烹饪祭祀用的器具，一般为圆形，多为三足两耳，也有四足两耳。西周时，以所用鼎的大小及多少代表贵族的身份等级。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公羊传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何休注云：“天子九鼎，诸侯七，大夫五，元士三。” </a:t>
            </a:r>
          </a:p>
        </p:txBody>
      </p:sp>
      <p:sp>
        <p:nvSpPr>
          <p:cNvPr id="28675" name="文本框 41987"/>
          <p:cNvSpPr txBox="1"/>
          <p:nvPr/>
        </p:nvSpPr>
        <p:spPr>
          <a:xfrm>
            <a:off x="395288" y="4292600"/>
            <a:ext cx="8077200" cy="1066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_x000B_"/>
                <a:ea typeface="黑体" panose="02010609060101010101" pitchFamily="2" charset="-122"/>
              </a:rPr>
              <a:t>“</a:t>
            </a:r>
            <a:r>
              <a:rPr lang="zh-CN" altLang="en-US" sz="3200" b="1">
                <a:latin typeface="_x000B_"/>
                <a:ea typeface="黑体" panose="02010609060101010101" pitchFamily="2" charset="-122"/>
              </a:rPr>
              <a:t>鼎”在我国传统文化中有着相当重要的地位。你知道哪些与鼎有关的成语呢？</a:t>
            </a:r>
            <a:endParaRPr lang="zh-CN" altLang="en-US" sz="3200" b="1">
              <a:latin typeface="Times New Roman" pitchFamily="18" charset="0"/>
              <a:ea typeface="黑体" panose="02010609060101010101" pitchFamily="2" charset="-122"/>
            </a:endParaRPr>
          </a:p>
        </p:txBody>
      </p:sp>
      <p:sp>
        <p:nvSpPr>
          <p:cNvPr id="41993" name="文本框 41992"/>
          <p:cNvSpPr txBox="1"/>
          <p:nvPr/>
        </p:nvSpPr>
        <p:spPr>
          <a:xfrm>
            <a:off x="755650" y="5516563"/>
            <a:ext cx="4032250" cy="8239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>
                <a:solidFill>
                  <a:srgbClr val="FF0000"/>
                </a:solidFill>
                <a:latin typeface="Arial" pitchFamily="34" charset="0"/>
                <a:ea typeface="黑体" panose="02010609060101010101" pitchFamily="2" charset="-122"/>
              </a:rPr>
              <a:t>一言九鼎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9697" name="Picture 2" descr="F:\李新亮历史课件\李新亮七年级上课件\七年级上备课资料\第5课灿烂的青铜文明\媒体素材\图片\西周利簋文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463" y="620713"/>
            <a:ext cx="2673350" cy="5778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8" name="Picture 3" descr="F:\李新亮历史课件\李新亮七年级上课件\七年级上备课资料\第5课灿烂的青铜文明\媒体素材\图片\西周利簋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765175"/>
            <a:ext cx="5184775" cy="533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1042988" y="5876925"/>
            <a:ext cx="4214813" cy="831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西周利簋</a:t>
            </a:r>
            <a:r>
              <a:rPr lang="en-US" altLang="zh-CN" sz="48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(gui)</a:t>
            </a:r>
            <a:endParaRPr lang="zh-CN" altLang="en-US" sz="4800" b="1" strike="noStrike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288" y="765175"/>
            <a:ext cx="8137525" cy="501650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释文译文大意是：</a:t>
            </a:r>
            <a:endParaRPr lang="en-US" altLang="zh-CN" sz="4000" b="1" strike="noStrike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strike="noStrike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周武王征伐商纣王。一夜之间就将商灭亡，在岁星当空的甲子日早晨，占领了朝歌。在第八天后的辛未日，武王在阑师论功行赏，赐给右史利许多铜、锡等金属，右史利用其为祖先檀公作此祭器，以纪念先祖檀公。</a:t>
            </a:r>
            <a:endParaRPr lang="en-US" altLang="zh-CN" sz="4000" b="1" strike="noStrike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9701" name="组合 5"/>
          <p:cNvGrpSpPr/>
          <p:nvPr/>
        </p:nvGrpSpPr>
        <p:grpSpPr>
          <a:xfrm>
            <a:off x="-4762" y="0"/>
            <a:ext cx="9148762" cy="781050"/>
            <a:chOff x="-4539" y="0"/>
            <a:chExt cx="9148539" cy="780979"/>
          </a:xfrm>
        </p:grpSpPr>
        <p:pic>
          <p:nvPicPr>
            <p:cNvPr id="29702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矩形 7"/>
            <p:cNvSpPr/>
            <p:nvPr/>
          </p:nvSpPr>
          <p:spPr>
            <a:xfrm>
              <a:off x="971750" y="44446"/>
              <a:ext cx="7010228" cy="7365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lnSpc>
                  <a:spcPts val="528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CN" altLang="en-US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第</a:t>
              </a:r>
              <a:r>
                <a:rPr kumimoji="1" lang="en-US" altLang="zh-CN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5</a:t>
              </a:r>
              <a:r>
                <a:rPr kumimoji="1" lang="zh-CN" altLang="en-US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课青铜器与甲骨文</a:t>
              </a:r>
              <a:endParaRPr kumimoji="1" lang="zh-CN" altLang="en-US" sz="4000" b="1" strike="noStrike" noProof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22" name="图片 4097" descr="00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50"/>
            <a:ext cx="9144000" cy="5976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文本框 2"/>
          <p:cNvSpPr txBox="1"/>
          <p:nvPr/>
        </p:nvSpPr>
        <p:spPr>
          <a:xfrm>
            <a:off x="609600" y="2090738"/>
            <a:ext cx="8140700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>
                <a:latin typeface="Arial" pitchFamily="34" charset="0"/>
                <a:ea typeface="宋体" pitchFamily="2" charset="-122"/>
                <a:hlinkClick r:id="rId3" action="ppaction://hlinkfile"/>
              </a:rPr>
              <a:t>青铜器是怎样制作出来的呢？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文本框 3073"/>
          <p:cNvSpPr txBox="1"/>
          <p:nvPr/>
        </p:nvSpPr>
        <p:spPr>
          <a:xfrm>
            <a:off x="755650" y="1125538"/>
            <a:ext cx="5111750" cy="1739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000" b="1">
                <a:latin typeface="隶书" pitchFamily="49" charset="-122"/>
                <a:ea typeface="隶书" pitchFamily="49" charset="-122"/>
              </a:rPr>
              <a:t>1.</a:t>
            </a:r>
            <a:r>
              <a:rPr lang="zh-CN" altLang="en-US" sz="3000" b="1">
                <a:latin typeface="隶书" pitchFamily="49" charset="-122"/>
                <a:ea typeface="隶书" pitchFamily="49" charset="-122"/>
              </a:rPr>
              <a:t>工匠先用</a:t>
            </a:r>
            <a:r>
              <a:rPr lang="en-US" altLang="zh-CN" sz="3000" b="1">
                <a:latin typeface="隶书" pitchFamily="49" charset="-122"/>
                <a:ea typeface="隶书" pitchFamily="49" charset="-122"/>
              </a:rPr>
              <a:t>1000℃</a:t>
            </a:r>
            <a:r>
              <a:rPr lang="zh-CN" altLang="en-US" sz="3000" b="1">
                <a:latin typeface="隶书" pitchFamily="49" charset="-122"/>
                <a:ea typeface="隶书" pitchFamily="49" charset="-122"/>
              </a:rPr>
              <a:t>的烈火，把混合在陶钵中的铜、铅、锡按一定比例熔化。</a:t>
            </a:r>
          </a:p>
        </p:txBody>
      </p:sp>
      <p:sp>
        <p:nvSpPr>
          <p:cNvPr id="31747" name="文本框 3074"/>
          <p:cNvSpPr txBox="1"/>
          <p:nvPr/>
        </p:nvSpPr>
        <p:spPr>
          <a:xfrm>
            <a:off x="755650" y="2781300"/>
            <a:ext cx="4984750" cy="11906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000" b="1">
                <a:latin typeface="隶书" pitchFamily="49" charset="-122"/>
                <a:ea typeface="隶书" pitchFamily="49" charset="-122"/>
              </a:rPr>
              <a:t>2.</a:t>
            </a:r>
            <a:r>
              <a:rPr lang="zh-CN" altLang="en-US" sz="3000" b="1">
                <a:latin typeface="隶书" pitchFamily="49" charset="-122"/>
                <a:ea typeface="隶书" pitchFamily="49" charset="-122"/>
              </a:rPr>
              <a:t>熔化后的金属液体被倒进泥造的模型里。</a:t>
            </a:r>
          </a:p>
        </p:txBody>
      </p:sp>
      <p:sp>
        <p:nvSpPr>
          <p:cNvPr id="31748" name="文本框 3075"/>
          <p:cNvSpPr txBox="1"/>
          <p:nvPr/>
        </p:nvSpPr>
        <p:spPr>
          <a:xfrm>
            <a:off x="755650" y="3933825"/>
            <a:ext cx="4984750" cy="22891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000" b="1">
                <a:latin typeface="隶书" pitchFamily="49" charset="-122"/>
                <a:ea typeface="隶书" pitchFamily="49" charset="-122"/>
              </a:rPr>
              <a:t>3.</a:t>
            </a:r>
            <a:r>
              <a:rPr lang="zh-CN" altLang="en-US" sz="3000" b="1">
                <a:latin typeface="隶书" pitchFamily="49" charset="-122"/>
                <a:ea typeface="隶书" pitchFamily="49" charset="-122"/>
              </a:rPr>
              <a:t>金属冷却变成固体后，便打破模型进行加工、修整，这样，便制成了各种青铜器。</a:t>
            </a:r>
          </a:p>
          <a:p>
            <a:pPr>
              <a:lnSpc>
                <a:spcPct val="120000"/>
              </a:lnSpc>
            </a:pPr>
            <a:r>
              <a:rPr lang="zh-CN" altLang="en-US" sz="3000" b="1">
                <a:latin typeface="隶书" pitchFamily="49" charset="-122"/>
                <a:ea typeface="隶书" pitchFamily="49" charset="-122"/>
              </a:rPr>
              <a:t>课本第</a:t>
            </a:r>
            <a:r>
              <a:rPr lang="en-US" altLang="zh-CN" sz="3000" b="1">
                <a:latin typeface="隶书" pitchFamily="49" charset="-122"/>
                <a:ea typeface="隶书" pitchFamily="49" charset="-122"/>
              </a:rPr>
              <a:t>29</a:t>
            </a:r>
            <a:r>
              <a:rPr lang="zh-CN" altLang="en-US" sz="3000" b="1">
                <a:latin typeface="隶书" pitchFamily="49" charset="-122"/>
                <a:ea typeface="隶书" pitchFamily="49" charset="-122"/>
              </a:rPr>
              <a:t>页</a:t>
            </a:r>
          </a:p>
        </p:txBody>
      </p:sp>
      <p:sp>
        <p:nvSpPr>
          <p:cNvPr id="31749" name="文本框 3076"/>
          <p:cNvSpPr txBox="1"/>
          <p:nvPr/>
        </p:nvSpPr>
        <p:spPr>
          <a:xfrm>
            <a:off x="827088" y="260350"/>
            <a:ext cx="4908550" cy="7016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商代青铜器制造过程</a:t>
            </a:r>
          </a:p>
        </p:txBody>
      </p:sp>
      <p:pic>
        <p:nvPicPr>
          <p:cNvPr id="31750" name="图片 3077" descr="青铜器制造1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988" y="115888"/>
            <a:ext cx="3240087" cy="218440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</p:pic>
      <p:pic>
        <p:nvPicPr>
          <p:cNvPr id="31751" name="图片 3078" descr="青铜器制造2"/>
          <p:cNvPicPr>
            <a:picLocks noChangeAspect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81688" y="2420938"/>
            <a:ext cx="3227387" cy="2309812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</p:pic>
      <p:pic>
        <p:nvPicPr>
          <p:cNvPr id="31752" name="图片 3079" descr="青铜器制造3"/>
          <p:cNvPicPr>
            <a:picLocks noChangeAspect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425" y="4781550"/>
            <a:ext cx="3203575" cy="210343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79388" y="765175"/>
            <a:ext cx="3668713" cy="17541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3600" b="1" noProof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北京人、山顶洞人时期用的生产工具是什么？</a:t>
            </a:r>
            <a:endParaRPr lang="zh-CN" sz="3600" b="1" noProof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5" name="Line 3"/>
          <p:cNvSpPr/>
          <p:nvPr/>
        </p:nvSpPr>
        <p:spPr>
          <a:xfrm>
            <a:off x="3635375" y="1628775"/>
            <a:ext cx="1165225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906963" y="1320800"/>
            <a:ext cx="2030413" cy="646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3600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  <a:cs typeface="+mn-cs"/>
              </a:rPr>
              <a:t>打制石器</a:t>
            </a:r>
            <a:endParaRPr lang="zh-CN" sz="3600" b="1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23850" y="2714625"/>
            <a:ext cx="3455988" cy="19383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河姆渡人、半</a:t>
            </a:r>
            <a:endParaRPr lang="zh-CN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fontAlgn="auto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坡人时期用的</a:t>
            </a:r>
            <a:endParaRPr lang="zh-CN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fontAlgn="auto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生产工具又是</a:t>
            </a:r>
            <a:endParaRPr lang="zh-CN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fontAlgn="auto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什么？</a:t>
            </a:r>
            <a:endParaRPr lang="zh-CN" sz="40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8438" name="Line 6"/>
          <p:cNvSpPr/>
          <p:nvPr/>
        </p:nvSpPr>
        <p:spPr>
          <a:xfrm>
            <a:off x="3622675" y="3500438"/>
            <a:ext cx="1309688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938713" y="3211513"/>
            <a:ext cx="2032000" cy="646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3600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  <a:cs typeface="+mn-cs"/>
              </a:rPr>
              <a:t>磨制石器</a:t>
            </a:r>
            <a:endParaRPr lang="zh-CN" sz="3600" b="1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18440" name="AutoShape 8"/>
          <p:cNvSpPr/>
          <p:nvPr/>
        </p:nvSpPr>
        <p:spPr>
          <a:xfrm>
            <a:off x="7070725" y="1595438"/>
            <a:ext cx="381000" cy="1905000"/>
          </a:xfrm>
          <a:prstGeom prst="rightBrace">
            <a:avLst>
              <a:gd name="adj1" fmla="val 41643"/>
              <a:gd name="adj2" fmla="val 50000"/>
            </a:avLst>
          </a:prstGeom>
          <a:noFill/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Calibri"/>
              <a:ea typeface="宋体" pitchFamily="2" charset="-122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7588250" y="957263"/>
            <a:ext cx="800100" cy="2111375"/>
          </a:xfrm>
          <a:prstGeom prst="rect">
            <a:avLst/>
          </a:prstGeom>
          <a:noFill/>
          <a:ln>
            <a:noFill/>
          </a:ln>
          <a:effectLst/>
        </p:spPr>
        <p:txBody>
          <a:bodyPr vert="eaVert"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石器时代</a:t>
            </a:r>
            <a:endParaRPr lang="zh-CN" sz="4000" b="1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50825" y="4724400"/>
            <a:ext cx="3457575" cy="19399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夏商西周时期用的生产工具又是什么呢？</a:t>
            </a:r>
            <a:endParaRPr lang="zh-CN" sz="4000" b="1" noProof="1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43" name="Line 11"/>
          <p:cNvSpPr/>
          <p:nvPr/>
        </p:nvSpPr>
        <p:spPr>
          <a:xfrm flipV="1">
            <a:off x="3708400" y="5661025"/>
            <a:ext cx="1439863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5219700" y="5251450"/>
            <a:ext cx="1878013" cy="7699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400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  <a:cs typeface="+mn-cs"/>
              </a:rPr>
              <a:t>青铜器</a:t>
            </a:r>
            <a:endParaRPr lang="zh-CN" sz="4400" b="1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18445" name="Line 13"/>
          <p:cNvSpPr/>
          <p:nvPr/>
        </p:nvSpPr>
        <p:spPr>
          <a:xfrm flipH="1">
            <a:off x="8027988" y="3213100"/>
            <a:ext cx="0" cy="10668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7659688" y="4557713"/>
            <a:ext cx="800100" cy="2111375"/>
          </a:xfrm>
          <a:prstGeom prst="rect">
            <a:avLst/>
          </a:prstGeom>
          <a:noFill/>
          <a:ln>
            <a:noFill/>
          </a:ln>
          <a:effectLst/>
        </p:spPr>
        <p:txBody>
          <a:bodyPr vert="eaVert"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40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青铜时代</a:t>
            </a:r>
            <a:endParaRPr lang="zh-CN" sz="4000" b="1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2782" name="组合 17"/>
          <p:cNvGrpSpPr/>
          <p:nvPr/>
        </p:nvGrpSpPr>
        <p:grpSpPr>
          <a:xfrm>
            <a:off x="-4762" y="0"/>
            <a:ext cx="9148762" cy="781050"/>
            <a:chOff x="-4539" y="0"/>
            <a:chExt cx="9148539" cy="780979"/>
          </a:xfrm>
        </p:grpSpPr>
        <p:pic>
          <p:nvPicPr>
            <p:cNvPr id="32783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" name="矩形 19"/>
            <p:cNvSpPr/>
            <p:nvPr/>
          </p:nvSpPr>
          <p:spPr>
            <a:xfrm>
              <a:off x="971750" y="44446"/>
              <a:ext cx="7010228" cy="7365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lnSpc>
                  <a:spcPts val="528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CN" altLang="en-US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第</a:t>
              </a:r>
              <a:r>
                <a:rPr kumimoji="1" lang="en-US" altLang="zh-CN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5</a:t>
              </a:r>
              <a:r>
                <a:rPr kumimoji="1" lang="zh-CN" altLang="en-US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课青铜器与甲骨文</a:t>
              </a:r>
              <a:endParaRPr kumimoji="1" lang="zh-CN" altLang="en-US" sz="4000" b="1" strike="noStrike" noProof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8" fill="hold" grpId="2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grpId="3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2" fill="hold" grpId="5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7" nodeType="after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4" presetClass="entr" presetSubtype="10" fill="hold" grpId="8" nodeType="after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  <p:cond evt="onBegin" delay="0">
                          <p:tn val="51"/>
                        </p:cond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14" presetClass="entr" presetSubtype="10" fill="hold" grpId="10" nodeType="after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1"/>
      <p:bldP spid="18437" grpId="2"/>
      <p:bldP spid="18438" grpId="3"/>
      <p:bldP spid="18439" grpId="4"/>
      <p:bldP spid="18440" grpId="5"/>
      <p:bldP spid="18441" grpId="6"/>
      <p:bldP spid="18442" grpId="7"/>
      <p:bldP spid="18443" grpId="8"/>
      <p:bldP spid="18444" grpId="9"/>
      <p:bldP spid="18445" grpId="10"/>
      <p:bldP spid="18446" grpId="1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4" name="图片 5121" descr="J_to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46088"/>
            <a:ext cx="8229600" cy="1182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矩形 5123"/>
          <p:cNvSpPr/>
          <p:nvPr/>
        </p:nvSpPr>
        <p:spPr>
          <a:xfrm>
            <a:off x="304800" y="1698625"/>
            <a:ext cx="8458200" cy="27447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500" b="1">
                <a:solidFill>
                  <a:srgbClr val="000080"/>
                </a:solidFill>
                <a:latin typeface="Times New Roman" pitchFamily="18" charset="0"/>
                <a:ea typeface="黑体" panose="02010609060101010101" pitchFamily="2" charset="-122"/>
              </a:rPr>
              <a:t>青铜时代：</a:t>
            </a:r>
            <a:r>
              <a:rPr lang="zh-CN" altLang="en-US" sz="4300" b="1">
                <a:latin typeface="Times New Roman" pitchFamily="18" charset="0"/>
                <a:ea typeface="黑体" panose="02010609060101010101" pitchFamily="2" charset="-122"/>
              </a:rPr>
              <a:t>青铜时代就是人类使用青铜制作生产工具、武器及生活用具的物质文化发展阶段。它介于“石器时代”和“铁器时代”之间。</a:t>
            </a:r>
            <a:endParaRPr lang="zh-CN" altLang="en-US" sz="3200">
              <a:latin typeface="Times New Roman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2627313" y="898525"/>
            <a:ext cx="3887788" cy="9223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</p:spPr>
        <p:txBody>
          <a:bodyPr anchor="ctr"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彩云" pitchFamily="2" charset="-122"/>
                <a:ea typeface="华文彩云" pitchFamily="2" charset="-122"/>
                <a:cs typeface="+mn-cs"/>
              </a:rPr>
              <a:t>汉字的雏形</a:t>
            </a:r>
            <a:endParaRPr lang="zh-CN" altLang="en-US" sz="5400" b="1" strike="noStrike" noProof="1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grpSp>
        <p:nvGrpSpPr>
          <p:cNvPr id="34818" name="组合 1"/>
          <p:cNvGrpSpPr/>
          <p:nvPr/>
        </p:nvGrpSpPr>
        <p:grpSpPr>
          <a:xfrm>
            <a:off x="25400" y="835025"/>
            <a:ext cx="4222750" cy="3600450"/>
            <a:chOff x="25400" y="836206"/>
            <a:chExt cx="4222726" cy="3600450"/>
          </a:xfrm>
        </p:grpSpPr>
        <p:pic>
          <p:nvPicPr>
            <p:cNvPr id="34819" name="Picture 5" descr="002仓颉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400" y="836206"/>
              <a:ext cx="2490788" cy="3600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0903" name="Rectangle 7"/>
            <p:cNvSpPr>
              <a:spLocks noChangeArrowheads="1"/>
            </p:cNvSpPr>
            <p:nvPr/>
          </p:nvSpPr>
          <p:spPr bwMode="auto">
            <a:xfrm>
              <a:off x="2339962" y="1716634"/>
              <a:ext cx="1908164" cy="214471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lnSpc>
                  <a:spcPts val="4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神话中发明汉字的</a:t>
              </a:r>
              <a:endParaRPr lang="en-US" altLang="zh-CN" sz="40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  <a:p>
              <a:pPr fontAlgn="auto">
                <a:lnSpc>
                  <a:spcPts val="4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 u="sng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仓颉</a:t>
              </a:r>
              <a:endParaRPr lang="zh-CN" altLang="en-US" sz="4000" b="1" u="sng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grpSp>
        <p:nvGrpSpPr>
          <p:cNvPr id="34821" name="组合 4"/>
          <p:cNvGrpSpPr/>
          <p:nvPr/>
        </p:nvGrpSpPr>
        <p:grpSpPr>
          <a:xfrm>
            <a:off x="4535488" y="3714750"/>
            <a:ext cx="4608512" cy="3170238"/>
            <a:chOff x="4535115" y="3714279"/>
            <a:chExt cx="4608885" cy="3170709"/>
          </a:xfrm>
        </p:grpSpPr>
        <p:pic>
          <p:nvPicPr>
            <p:cNvPr id="34822" name="Picture 3" descr="005二里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5115" y="3714279"/>
              <a:ext cx="4572000" cy="268810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0906" name="Rectangle 10"/>
            <p:cNvSpPr>
              <a:spLocks noChangeArrowheads="1"/>
            </p:cNvSpPr>
            <p:nvPr/>
          </p:nvSpPr>
          <p:spPr bwMode="auto">
            <a:xfrm>
              <a:off x="4571630" y="6305464"/>
              <a:ext cx="4572370" cy="5795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u="sng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二里头</a:t>
              </a:r>
              <a:r>
                <a:rPr lang="zh-CN" altLang="en-US" sz="3200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陶器上的符号</a:t>
              </a:r>
              <a:r>
                <a:rPr lang="en-US" altLang="zh-CN" sz="3200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[</a:t>
              </a:r>
              <a:r>
                <a:rPr lang="zh-CN" altLang="en-US" sz="3200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夏</a:t>
              </a:r>
              <a:r>
                <a:rPr lang="en-US" altLang="zh-CN" sz="3200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]</a:t>
              </a:r>
              <a:endParaRPr lang="en-US" altLang="zh-CN" sz="3200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grpSp>
        <p:nvGrpSpPr>
          <p:cNvPr id="34824" name="组合 2"/>
          <p:cNvGrpSpPr/>
          <p:nvPr/>
        </p:nvGrpSpPr>
        <p:grpSpPr>
          <a:xfrm>
            <a:off x="4714875" y="765175"/>
            <a:ext cx="4418013" cy="2949575"/>
            <a:chOff x="4714205" y="764704"/>
            <a:chExt cx="4418683" cy="2949575"/>
          </a:xfrm>
        </p:grpSpPr>
        <p:sp>
          <p:nvSpPr>
            <p:cNvPr id="80905" name="Rectangle 9"/>
            <p:cNvSpPr>
              <a:spLocks noChangeArrowheads="1"/>
            </p:cNvSpPr>
            <p:nvPr/>
          </p:nvSpPr>
          <p:spPr bwMode="auto">
            <a:xfrm>
              <a:off x="4714205" y="1731492"/>
              <a:ext cx="2378436" cy="155416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anchor="ctr">
              <a:spAutoFit/>
            </a:bodyPr>
            <a:lstStyle/>
            <a:p>
              <a:pPr algn="ctr" fontAlgn="auto">
                <a:lnSpc>
                  <a:spcPts val="38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 u="sng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大汶口</a:t>
              </a:r>
              <a:endParaRPr lang="en-US" altLang="zh-CN" sz="4000" b="1" u="sng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  <a:p>
              <a:pPr algn="ctr" fontAlgn="auto">
                <a:lnSpc>
                  <a:spcPts val="38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灰陶尊</a:t>
              </a:r>
              <a:endParaRPr lang="en-US" altLang="zh-CN" sz="40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  <a:p>
              <a:pPr algn="ctr" fontAlgn="auto">
                <a:lnSpc>
                  <a:spcPts val="38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上的符号</a:t>
              </a:r>
              <a:endParaRPr lang="zh-CN" altLang="en-US" sz="40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  <p:pic>
          <p:nvPicPr>
            <p:cNvPr id="34826" name="Picture 2" descr="004大汶口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48488" y="764704"/>
              <a:ext cx="2184400" cy="2949575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4827" name="组合 3"/>
          <p:cNvGrpSpPr/>
          <p:nvPr/>
        </p:nvGrpSpPr>
        <p:grpSpPr>
          <a:xfrm>
            <a:off x="0" y="3970338"/>
            <a:ext cx="4267200" cy="2914650"/>
            <a:chOff x="0" y="3971056"/>
            <a:chExt cx="4267200" cy="2913932"/>
          </a:xfrm>
        </p:grpSpPr>
        <p:pic>
          <p:nvPicPr>
            <p:cNvPr id="34828" name="Picture 4" descr="003半坡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3971056"/>
              <a:ext cx="4267200" cy="25542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0904" name="Rectangle 8"/>
            <p:cNvSpPr>
              <a:spLocks noChangeArrowheads="1"/>
            </p:cNvSpPr>
            <p:nvPr/>
          </p:nvSpPr>
          <p:spPr bwMode="auto">
            <a:xfrm>
              <a:off x="36513" y="6305693"/>
              <a:ext cx="4211637" cy="579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anchor="ctr">
              <a:spAutoFit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b="1" strike="noStrike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cs"/>
                </a:rPr>
                <a:t>半坡彩陶上的符号</a:t>
              </a:r>
              <a:endParaRPr lang="zh-CN" altLang="en-US" sz="32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grpSp>
        <p:nvGrpSpPr>
          <p:cNvPr id="34830" name="组合 17"/>
          <p:cNvGrpSpPr/>
          <p:nvPr/>
        </p:nvGrpSpPr>
        <p:grpSpPr>
          <a:xfrm>
            <a:off x="-4762" y="0"/>
            <a:ext cx="9148762" cy="781050"/>
            <a:chOff x="-4539" y="0"/>
            <a:chExt cx="9148539" cy="780979"/>
          </a:xfrm>
        </p:grpSpPr>
        <p:pic>
          <p:nvPicPr>
            <p:cNvPr id="34831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" name="矩形 19"/>
            <p:cNvSpPr/>
            <p:nvPr/>
          </p:nvSpPr>
          <p:spPr>
            <a:xfrm>
              <a:off x="971750" y="44446"/>
              <a:ext cx="7010228" cy="7365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lnSpc>
                  <a:spcPts val="528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CN" altLang="en-US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第</a:t>
              </a:r>
              <a:r>
                <a:rPr kumimoji="1" lang="en-US" altLang="zh-CN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5</a:t>
              </a:r>
              <a:r>
                <a:rPr kumimoji="1" lang="zh-CN" altLang="en-US" sz="4000" b="1" strike="noStrike" noProof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  <a:cs typeface="+mn-cs"/>
                </a:rPr>
                <a:t>课青铜器与甲骨文</a:t>
              </a:r>
              <a:endParaRPr kumimoji="1" lang="zh-CN" altLang="en-US" sz="4000" b="1" strike="noStrike" noProof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8763" cy="914400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strike="noStrike" noProof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二、甲骨文记事</a:t>
            </a:r>
            <a:endParaRPr lang="zh-CN" altLang="en-US" sz="5400" b="1" strike="noStrike" noProof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50" name="文本框 31749"/>
          <p:cNvSpPr txBox="1"/>
          <p:nvPr/>
        </p:nvSpPr>
        <p:spPr>
          <a:xfrm>
            <a:off x="2971800" y="938213"/>
            <a:ext cx="6083300" cy="954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商周时期刻写在龟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甲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和牛、羊等兽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骨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上的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文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字。</a:t>
            </a:r>
          </a:p>
        </p:txBody>
      </p:sp>
      <p:sp>
        <p:nvSpPr>
          <p:cNvPr id="35842" name="文本框 31754"/>
          <p:cNvSpPr txBox="1"/>
          <p:nvPr/>
        </p:nvSpPr>
        <p:spPr>
          <a:xfrm>
            <a:off x="1174750" y="911225"/>
            <a:ext cx="1992313" cy="6302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</a:rPr>
              <a:t>、含义：</a:t>
            </a:r>
            <a:endParaRPr lang="zh-CN" altLang="en-US" sz="3500" b="1" u="sng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-1587" y="7938"/>
            <a:ext cx="9148763" cy="92233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strike="noStrike" noProof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二、甲骨文记事</a:t>
            </a:r>
            <a:endParaRPr lang="zh-CN" altLang="en-US" sz="5400" b="1" strike="noStrike" noProof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44" name="文本框 6156"/>
          <p:cNvSpPr txBox="1"/>
          <p:nvPr/>
        </p:nvSpPr>
        <p:spPr>
          <a:xfrm>
            <a:off x="61913" y="2090738"/>
            <a:ext cx="885825" cy="23066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甲骨文</a:t>
            </a:r>
          </a:p>
        </p:txBody>
      </p:sp>
      <p:sp>
        <p:nvSpPr>
          <p:cNvPr id="35845" name="左大括号 6155"/>
          <p:cNvSpPr/>
          <p:nvPr/>
        </p:nvSpPr>
        <p:spPr>
          <a:xfrm>
            <a:off x="885825" y="931863"/>
            <a:ext cx="288925" cy="5016500"/>
          </a:xfrm>
          <a:prstGeom prst="leftBrace">
            <a:avLst>
              <a:gd name="adj1" fmla="val 48390"/>
              <a:gd name="adj2" fmla="val 48389"/>
            </a:avLst>
          </a:prstGeom>
          <a:noFill/>
          <a:ln w="635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5846" name="文本框 1"/>
          <p:cNvSpPr txBox="1"/>
          <p:nvPr/>
        </p:nvSpPr>
        <p:spPr>
          <a:xfrm>
            <a:off x="1174750" y="1863725"/>
            <a:ext cx="2540000" cy="628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</a:rPr>
              <a:t>2、发现者：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90900" y="1863725"/>
            <a:ext cx="2227263" cy="5826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王懿荣[清]</a:t>
            </a:r>
          </a:p>
        </p:txBody>
      </p:sp>
      <p:sp>
        <p:nvSpPr>
          <p:cNvPr id="35848" name="文本框 4"/>
          <p:cNvSpPr txBox="1"/>
          <p:nvPr/>
        </p:nvSpPr>
        <p:spPr>
          <a:xfrm>
            <a:off x="1174750" y="2384425"/>
            <a:ext cx="2862263" cy="6302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3</a:t>
            </a: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、出土地点：</a:t>
            </a:r>
            <a:endParaRPr lang="zh-CN" altLang="en-US" sz="35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94138" y="2600325"/>
            <a:ext cx="5081587" cy="3857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河南安阳殷墟、陕西、山东</a:t>
            </a:r>
          </a:p>
        </p:txBody>
      </p:sp>
      <p:sp>
        <p:nvSpPr>
          <p:cNvPr id="35850" name="文本框 6"/>
          <p:cNvSpPr txBox="1"/>
          <p:nvPr/>
        </p:nvSpPr>
        <p:spPr>
          <a:xfrm>
            <a:off x="1174750" y="2960688"/>
            <a:ext cx="2540000" cy="6302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4</a:t>
            </a: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、内容：</a:t>
            </a:r>
            <a:endParaRPr lang="zh-CN" altLang="en-US" sz="35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32125" y="3176588"/>
            <a:ext cx="5546725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涉及祭祀、战争、农牧业、官制、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刑法、医药、天文历法等</a:t>
            </a:r>
          </a:p>
        </p:txBody>
      </p:sp>
      <p:sp>
        <p:nvSpPr>
          <p:cNvPr id="35852" name="文本框 8"/>
          <p:cNvSpPr txBox="1"/>
          <p:nvPr/>
        </p:nvSpPr>
        <p:spPr>
          <a:xfrm>
            <a:off x="1174750" y="3913188"/>
            <a:ext cx="2540000" cy="6302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5</a:t>
            </a: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  <a:sym typeface="宋体" pitchFamily="2" charset="-122"/>
              </a:rPr>
              <a:t>、意义：</a:t>
            </a:r>
            <a:endParaRPr lang="zh-CN" altLang="en-US" sz="35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89250" y="3984625"/>
            <a:ext cx="5545138" cy="52228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①</a:t>
            </a:r>
            <a:r>
              <a:rPr lang="zh-CN" altLang="en-US" sz="2800" b="1" noProof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对研究商朝的历史有重要的价值</a:t>
            </a:r>
            <a:endParaRPr lang="zh-CN" altLang="en-US" sz="2800" b="1" noProof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01725" y="4398963"/>
            <a:ext cx="8569325" cy="16303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strike="noStrike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②是中国已发现的古代文字中年代最早、体系</a:t>
            </a:r>
            <a:endParaRPr lang="zh-CN" altLang="en-US" sz="2800" b="1" strike="noStrike" noProof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auto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strike="noStrike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较为完整的文字，对中国文字的形成与发展有</a:t>
            </a:r>
            <a:endParaRPr lang="zh-CN" altLang="en-US" sz="2800" b="1" strike="noStrike" noProof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auto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strike="noStrike" noProof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深远的影响。③我国有文字可考的历史从商朝开始</a:t>
            </a:r>
            <a:endParaRPr lang="zh-CN" altLang="en-US" sz="2800" b="1" strike="noStrike" noProof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五角星 12"/>
          <p:cNvSpPr/>
          <p:nvPr/>
        </p:nvSpPr>
        <p:spPr>
          <a:xfrm>
            <a:off x="1174750" y="1809750"/>
            <a:ext cx="574675" cy="574675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4" name="五角星 13"/>
          <p:cNvSpPr/>
          <p:nvPr/>
        </p:nvSpPr>
        <p:spPr>
          <a:xfrm>
            <a:off x="1174750" y="2384425"/>
            <a:ext cx="574675" cy="576263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6" name="五角星 15"/>
          <p:cNvSpPr/>
          <p:nvPr/>
        </p:nvSpPr>
        <p:spPr>
          <a:xfrm>
            <a:off x="1101725" y="3940175"/>
            <a:ext cx="576263" cy="576263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4" grpId="1"/>
      <p:bldP spid="6" grpId="2"/>
      <p:bldP spid="8" grpId="3"/>
      <p:bldP spid="10" grpId="4"/>
      <p:bldP spid="11" grpId="5"/>
      <p:bldP spid="13" grpId="6"/>
      <p:bldP spid="14" grpId="7"/>
      <p:bldP spid="16" grpId="8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5" name="Rectangle 2"/>
          <p:cNvSpPr/>
          <p:nvPr/>
        </p:nvSpPr>
        <p:spPr>
          <a:xfrm>
            <a:off x="827088" y="1376363"/>
            <a:ext cx="3889375" cy="3997325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 sz="100">
              <a:latin typeface="Calibri"/>
              <a:ea typeface="宋体" pitchFamily="2" charset="-122"/>
            </a:endParaRPr>
          </a:p>
        </p:txBody>
      </p:sp>
      <p:sp>
        <p:nvSpPr>
          <p:cNvPr id="36866" name="Text Box 3"/>
          <p:cNvSpPr txBox="1"/>
          <p:nvPr/>
        </p:nvSpPr>
        <p:spPr>
          <a:xfrm>
            <a:off x="5045075" y="1346200"/>
            <a:ext cx="3665538" cy="1568450"/>
          </a:xfrm>
          <a:prstGeom prst="rect">
            <a:avLst/>
          </a:prstGeom>
          <a:noFill/>
          <a:ln w="3810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3399"/>
                </a:solidFill>
                <a:latin typeface="宋体" pitchFamily="2" charset="-122"/>
                <a:ea typeface="宋体" pitchFamily="2" charset="-122"/>
              </a:rPr>
              <a:t>我国有文字可考的历史从</a:t>
            </a:r>
            <a:r>
              <a:rPr lang="en-US" altLang="zh-CN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_______</a:t>
            </a:r>
            <a:r>
              <a:rPr lang="zh-CN" altLang="en-US" sz="3200" b="1">
                <a:solidFill>
                  <a:srgbClr val="003399"/>
                </a:solidFill>
                <a:latin typeface="宋体" pitchFamily="2" charset="-122"/>
                <a:ea typeface="宋体" pitchFamily="2" charset="-122"/>
              </a:rPr>
              <a:t>开始。</a:t>
            </a:r>
            <a:endParaRPr lang="en-US" altLang="zh-CN" sz="3200" b="1">
              <a:solidFill>
                <a:srgbClr val="003399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6867" name="Picture 4" descr="甲骨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1484313"/>
            <a:ext cx="3646488" cy="37814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6868" name="Group 5"/>
          <p:cNvGrpSpPr>
            <a:grpSpLocks noChangeAspect="1"/>
          </p:cNvGrpSpPr>
          <p:nvPr/>
        </p:nvGrpSpPr>
        <p:grpSpPr>
          <a:xfrm>
            <a:off x="5934075" y="3154363"/>
            <a:ext cx="2452688" cy="2065337"/>
            <a:chExt cx="2544" cy="2856"/>
          </a:xfrm>
        </p:grpSpPr>
        <p:pic>
          <p:nvPicPr>
            <p:cNvPr id="36869" name="Picture 6" descr="bsj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96"/>
              <a:ext cx="1728" cy="216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6870" name="Picture 7" descr="bsj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8" y="0"/>
              <a:ext cx="1536" cy="285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6871" name="Picture 8" descr="bsj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8" y="1176"/>
              <a:ext cx="774" cy="168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"/>
          <p:cNvSpPr txBox="1"/>
          <p:nvPr/>
        </p:nvSpPr>
        <p:spPr>
          <a:xfrm>
            <a:off x="6578600" y="2181225"/>
            <a:ext cx="1101725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商朝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-1587" y="7938"/>
            <a:ext cx="9148763" cy="92233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strike="noStrike" noProof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三、甲骨文的造字特点</a:t>
            </a:r>
            <a:endParaRPr lang="zh-CN" altLang="en-US" sz="5400" b="1" strike="noStrike" noProof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30550" y="1296988"/>
            <a:ext cx="608330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象形、指事、会意、形声、假借</a:t>
            </a:r>
          </a:p>
        </p:txBody>
      </p:sp>
      <p:sp>
        <p:nvSpPr>
          <p:cNvPr id="31751" name="文本框 31750"/>
          <p:cNvSpPr txBox="1"/>
          <p:nvPr/>
        </p:nvSpPr>
        <p:spPr>
          <a:xfrm>
            <a:off x="4038600" y="2135188"/>
            <a:ext cx="4635500" cy="2224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5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已具备了汉字的基本结构；很多字体至今仍在使用，是汉字形成和发展的重要阶段。</a:t>
            </a:r>
          </a:p>
        </p:txBody>
      </p:sp>
      <p:sp>
        <p:nvSpPr>
          <p:cNvPr id="37892" name="文本框 31754"/>
          <p:cNvSpPr txBox="1"/>
          <p:nvPr/>
        </p:nvSpPr>
        <p:spPr>
          <a:xfrm>
            <a:off x="250825" y="1260475"/>
            <a:ext cx="4968875" cy="1438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5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</a:rPr>
              <a:t>、造字方法：</a:t>
            </a:r>
          </a:p>
          <a:p>
            <a:pPr>
              <a:spcBef>
                <a:spcPct val="50000"/>
              </a:spcBef>
            </a:pPr>
            <a:r>
              <a:rPr lang="en-US" altLang="zh-CN" sz="35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500" b="1">
                <a:latin typeface="黑体" panose="02010609060101010101" pitchFamily="2" charset="-122"/>
                <a:ea typeface="黑体" panose="02010609060101010101" pitchFamily="2" charset="-122"/>
              </a:rPr>
              <a:t>、甲骨文的作用：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751" grpId="1"/>
    </p:bldLst>
  </p:timing>
</p:sld>
</file>

<file path=ppt/tags/tag1.xml><?xml version="1.0" encoding="utf-8"?>
<p:tagLst xmlns:p="http://schemas.openxmlformats.org/presentationml/2006/main">
  <p:tag name="KSO_WM_UNIT_TABLE_BEAUTIFY" val="smartTable{95128b8b-b959-4cbb-be7d-c8fc66dbc7ca}"/>
</p:tagLst>
</file>

<file path=ppt/tags/tag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鼎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0000FF"/>
      </a:hlink>
      <a:folHlink>
        <a:srgbClr val="CC3300"/>
      </a:folHlink>
    </a:clrScheme>
    <a:fontScheme name="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1_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126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2_Office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2020-10-30T15:04:41Z</cp:lastPrinted>
  <dcterms:created xsi:type="dcterms:W3CDTF">2020-10-30T15:04:41Z</dcterms:created>
  <dcterms:modified xsi:type="dcterms:W3CDTF">2020-10-30T07:04:46Z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