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57" r:id="rId2"/>
  </p:sldMasterIdLst>
  <p:notesMasterIdLst>
    <p:notesMasterId r:id="rId3"/>
  </p:notesMasterIdLst>
  <p:sldIdLst>
    <p:sldId id="328" r:id="rId4"/>
    <p:sldId id="257" r:id="rId5"/>
    <p:sldId id="259" r:id="rId6"/>
    <p:sldId id="258" r:id="rId7"/>
    <p:sldId id="262" r:id="rId8"/>
    <p:sldId id="358" r:id="rId9"/>
    <p:sldId id="266" r:id="rId10"/>
    <p:sldId id="399" r:id="rId11"/>
    <p:sldId id="272" r:id="rId12"/>
    <p:sldId id="310" r:id="rId13"/>
    <p:sldId id="379" r:id="rId14"/>
    <p:sldId id="382" r:id="rId15"/>
    <p:sldId id="384" r:id="rId16"/>
    <p:sldId id="385" r:id="rId17"/>
    <p:sldId id="386" r:id="rId18"/>
    <p:sldId id="276" r:id="rId19"/>
    <p:sldId id="277" r:id="rId20"/>
    <p:sldId id="388" r:id="rId21"/>
    <p:sldId id="389" r:id="rId22"/>
    <p:sldId id="278" r:id="rId23"/>
    <p:sldId id="390" r:id="rId24"/>
    <p:sldId id="391" r:id="rId25"/>
    <p:sldId id="322" r:id="rId26"/>
    <p:sldId id="324" r:id="rId27"/>
    <p:sldId id="323" r:id="rId28"/>
    <p:sldId id="325" r:id="rId29"/>
    <p:sldId id="282" r:id="rId30"/>
  </p:sldIdLst>
  <p:sldSz cx="9144000" cy="6858000" type="screen4x3"/>
  <p:notesSz cx="6858000" cy="9144000"/>
  <p:custDataLst>
    <p:tags r:id="rId31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102" d="100"/>
          <a:sy n="102" d="100"/>
        </p:scale>
        <p:origin x="-102" y="-144"/>
      </p:cViewPr>
      <p:guideLst>
        <p:guide orient="horz" pos="215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tags" Target="tags/tag1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页眉占位符 409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4099" name="日期占位符 409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noProof="1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34820" name="幻灯片图像占位符 4099"/>
          <p:cNvSpPr>
            <a:spLocks noRot="1" noTextEdit="1"/>
          </p:cNvSpPr>
          <p:nvPr>
            <p:ph type="sldImg" idx="6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053" name="文本占位符 4100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</a:endParaRPr>
          </a:p>
        </p:txBody>
      </p:sp>
      <p:sp>
        <p:nvSpPr>
          <p:cNvPr id="4102" name="页脚占位符 410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4103" name="灯片编号占位符 410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/>
              <a:t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幻灯片图像占位符 512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36867" name="文本占位符 512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36868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2</a:t>
            </a:fld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7890" name="幻灯片图像占位符 921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37891" name="文本占位符 9218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37892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3</a:t>
            </a:fld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14" name="幻灯片图像占位符 716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38915" name="文本占位符 7170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38916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4</a:t>
            </a:fld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2" name="幻灯片图像占位符 1536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40963" name="文本占位符 1536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40964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5</a:t>
            </a:fld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anose="020b0604020202020204" pitchFamily="34" charset="0"/>
              </a:rPr>
              <a:t>6</a:t>
            </a:fld>
          </a:p>
        </p:txBody>
      </p:sp>
      <p:sp>
        <p:nvSpPr>
          <p:cNvPr id="40963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0964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r>
              <a:rPr lang="zh-CN" altLang="en-US">
                <a:latin typeface="Arial" panose="020b0604020202020204" pitchFamily="34" charset="0"/>
              </a:rPr>
              <a:t>本资料来自于资源最齐全的２１世纪教育网</a:t>
            </a:r>
            <a:r>
              <a:rPr lang="en-US" altLang="zh-CN">
                <a:latin typeface="Arial" panose="020b0604020202020204" pitchFamily="34" charset="0"/>
              </a:rPr>
              <a:t>www.21cnjy.com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4" name="幻灯片图像占位符 2355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44035" name="文本占位符 23554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44036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7</a:t>
            </a:fld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106" name="幻灯片图像占位符 2969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47107" name="文本占位符 29698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47108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8</a:t>
            </a:fld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15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10</a:t>
            </a:fld>
          </a:p>
        </p:txBody>
      </p:sp>
      <p:sp>
        <p:nvSpPr>
          <p:cNvPr id="49155" name="Rectangle 2"/>
          <p:cNvSpPr>
            <a:spLocks noGrp="1" noRot="1" noTextEdit="1"/>
          </p:cNvSpPr>
          <p:nvPr>
            <p:ph type="sldImg" idx="1"/>
          </p:nvPr>
        </p:nvSpPr>
        <p:spPr/>
      </p:sp>
      <p:sp>
        <p:nvSpPr>
          <p:cNvPr id="49156" name="Rectangle 3"/>
          <p:cNvSpPr>
            <a:spLocks noGrp="1"/>
          </p:cNvSpPr>
          <p:nvPr>
            <p:ph type="body" idx="2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en-US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latin typeface="Arial" panose="020b0604020202020204" pitchFamily="34" charset="0"/>
              </a:rPr>
              <a:t>11</a:t>
            </a:fld>
          </a:p>
        </p:txBody>
      </p:sp>
      <p:sp>
        <p:nvSpPr>
          <p:cNvPr id="44035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4036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15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12</a:t>
            </a:fld>
          </a:p>
        </p:txBody>
      </p:sp>
      <p:sp>
        <p:nvSpPr>
          <p:cNvPr id="49155" name="Rectangle 2"/>
          <p:cNvSpPr>
            <a:spLocks noGrp="1" noRot="1" noTextEdit="1"/>
          </p:cNvSpPr>
          <p:nvPr>
            <p:ph type="sldImg" idx="1"/>
          </p:nvPr>
        </p:nvSpPr>
        <p:spPr/>
      </p:sp>
      <p:sp>
        <p:nvSpPr>
          <p:cNvPr id="49156" name="Rectangle 3"/>
          <p:cNvSpPr>
            <a:spLocks noGrp="1"/>
          </p:cNvSpPr>
          <p:nvPr>
            <p:ph type="body" idx="2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15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anose="020b0604020202020204" pitchFamily="34" charset="0"/>
              </a:rPr>
              <a:t>21</a:t>
            </a:fld>
          </a:p>
        </p:txBody>
      </p:sp>
      <p:sp>
        <p:nvSpPr>
          <p:cNvPr id="49155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9156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017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anose="020b0604020202020204" pitchFamily="34" charset="0"/>
              </a:rPr>
              <a:t>22</a:t>
            </a:fld>
          </a:p>
        </p:txBody>
      </p:sp>
      <p:sp>
        <p:nvSpPr>
          <p:cNvPr id="50179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0180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  <p:transition>
    <p:fade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>
    <p:fade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>
    <p:fade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>
    <p:fade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  <p:transition>
    <p:fade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Comic Sans MS" panose="030f0702030302020204" pitchFamily="66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  <p:transition>
    <p:fade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>
    <p:fade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>
    <p:fade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2.png" /><Relationship Id="rId11" Type="http://schemas.openxmlformats.org/officeDocument/2006/relationships/image" Target="../media/image3.jpeg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image" Target="../media/image1.jpeg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10" Type="http://schemas.openxmlformats.org/officeDocument/2006/relationships/slideLayout" Target="../slideLayouts/slideLayout18.xml" /><Relationship Id="rId11" Type="http://schemas.openxmlformats.org/officeDocument/2006/relationships/slideLayout" Target="../slideLayouts/slideLayout19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0.xml" /><Relationship Id="rId3" Type="http://schemas.openxmlformats.org/officeDocument/2006/relationships/slideLayout" Target="../slideLayouts/slideLayout11.xml" /><Relationship Id="rId4" Type="http://schemas.openxmlformats.org/officeDocument/2006/relationships/slideLayout" Target="../slideLayouts/slideLayout12.xml" /><Relationship Id="rId5" Type="http://schemas.openxmlformats.org/officeDocument/2006/relationships/slideLayout" Target="../slideLayouts/slideLayout13.xml" /><Relationship Id="rId6" Type="http://schemas.openxmlformats.org/officeDocument/2006/relationships/slideLayout" Target="../slideLayouts/slideLayout14.xml" /><Relationship Id="rId7" Type="http://schemas.openxmlformats.org/officeDocument/2006/relationships/slideLayout" Target="../slideLayouts/slideLayout15.xml" /><Relationship Id="rId8" Type="http://schemas.openxmlformats.org/officeDocument/2006/relationships/slideLayout" Target="../slideLayouts/slideLayout16.xml" /><Relationship Id="rId9" Type="http://schemas.openxmlformats.org/officeDocument/2006/relationships/slideLayout" Target="../slideLayouts/slideLayout17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 bwMode="auto">
      <p:bgPr>
        <a:blipFill dpi="0" rotWithShape="0">
          <a:blip r:embed="rId11">
            <a:lum/>
          </a:blip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组合 6"/>
          <p:cNvGrpSpPr/>
          <p:nvPr/>
        </p:nvGrpSpPr>
        <p:grpSpPr>
          <a:xfrm>
            <a:off x="0" y="5470525"/>
            <a:ext cx="9144000" cy="1387475"/>
            <a:chExt cx="9144000" cy="1387476"/>
          </a:xfrm>
        </p:grpSpPr>
        <p:sp>
          <p:nvSpPr>
            <p:cNvPr id="1027" name="圆角矩形 7"/>
            <p:cNvSpPr>
              <a:spLocks noChangeArrowheads="1"/>
            </p:cNvSpPr>
            <p:nvPr/>
          </p:nvSpPr>
          <p:spPr bwMode="auto">
            <a:xfrm>
              <a:off x="0" y="1044576"/>
              <a:ext cx="9144000" cy="342900"/>
            </a:xfrm>
            <a:prstGeom prst="roundRect">
              <a:avLst>
                <a:gd name="adj" fmla="val 16667"/>
              </a:avLst>
            </a:prstGeom>
            <a:solidFill>
              <a:srgbClr val="008000">
                <a:alpha val="85999"/>
              </a:srgbClr>
            </a:solidFill>
            <a:ln w="9525">
              <a:noFill/>
              <a:round/>
            </a:ln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pic>
          <p:nvPicPr>
            <p:cNvPr id="1031" name="Picture 2" descr="technical-drawing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607300" y="0"/>
              <a:ext cx="1308100" cy="98107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029" name="矩形 9"/>
          <p:cNvSpPr>
            <a:spLocks noChangeArrowheads="1"/>
          </p:cNvSpPr>
          <p:nvPr/>
        </p:nvSpPr>
        <p:spPr bwMode="auto">
          <a:xfrm>
            <a:off x="4383088" y="6491288"/>
            <a:ext cx="4760913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+mn-cs"/>
              </a:rPr>
              <a:t>湖北鸿鹄志文化传媒有限公司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+mn-cs"/>
              </a:rPr>
              <a:t>——</a:t>
            </a: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itchFamily="2" charset="-122"/>
                <a:cs typeface="+mn-cs"/>
              </a:rPr>
              <a:t>助您成功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itchFamily="2" charset="-122"/>
              <a:cs typeface="+mn-cs"/>
            </a:endParaRPr>
          </a:p>
        </p:txBody>
      </p:sp>
      <p:sp>
        <p:nvSpPr>
          <p:cNvPr id="1030" name="矩形 6"/>
          <p:cNvSpPr>
            <a:spLocks noChangeArrowheads="1"/>
          </p:cNvSpPr>
          <p:nvPr/>
        </p:nvSpPr>
        <p:spPr bwMode="auto">
          <a:xfrm>
            <a:off x="203200" y="203200"/>
            <a:ext cx="8737600" cy="6256338"/>
          </a:xfrm>
          <a:prstGeom prst="rect">
            <a:avLst/>
          </a:prstGeom>
          <a:solidFill>
            <a:srgbClr val="FFFFFF"/>
          </a:solidFill>
          <a:ln w="25400">
            <a:solidFill>
              <a:srgbClr val="385D8A"/>
            </a:solidFill>
            <a:miter lim="800000"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pic>
        <p:nvPicPr>
          <p:cNvPr id="2" name="图片 0" descr="LOGO转.tif"/>
          <p:cNvPicPr>
            <a:picLocks noChangeAspect="1"/>
          </p:cNvPicPr>
          <p:nvPr/>
        </p:nvPicPr>
        <p:blipFill>
          <a:blip r:embed="rId10"/>
          <a:srcRect t="76842" r="-1700"/>
          <a:stretch>
            <a:fillRect/>
          </a:stretch>
        </p:blipFill>
        <p:spPr>
          <a:xfrm>
            <a:off x="6459538" y="0"/>
            <a:ext cx="2684462" cy="36988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ransition>
    <p:fade/>
  </p:transition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Comic Sans MS" panose="030f0702030302020204" pitchFamily="66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Comic Sans MS" panose="030f0702030302020204" pitchFamily="66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Comic Sans MS" panose="030f0702030302020204" pitchFamily="66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Comic Sans MS" panose="030f0702030302020204" pitchFamily="66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Comic Sans MS" panose="030f0702030302020204" pitchFamily="66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Comic Sans MS" panose="030f0702030302020204" pitchFamily="66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Comic Sans MS" panose="030f0702030302020204" pitchFamily="66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Comic Sans MS" panose="030f0702030302020204" pitchFamily="66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Comic Sans MS" panose="030f0702030302020204" pitchFamily="66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8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8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8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8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8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8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8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8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6018" name="标题 8601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91374" tIns="45684" rIns="91374" bIns="45684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86019" name="文本占位符 86018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lIns="91374" tIns="45684" rIns="91374" bIns="45684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86020" name="日期占位符 86019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374" tIns="45684" rIns="91374" bIns="45684"/>
          <a:lstStyle>
            <a:lvl1pPr>
              <a:defRPr sz="1400">
                <a:ea typeface="宋体" pitchFamily="2" charset="-122"/>
              </a:defRPr>
            </a:lvl1pPr>
          </a:lstStyle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6021" name="页脚占位符 86020"/>
          <p:cNvSpPr>
            <a:spLocks noGrp="1"/>
          </p:cNvSpPr>
          <p:nvPr>
            <p:ph type="ftr" sz="quarter" idx="3"/>
          </p:nvPr>
        </p:nvSpPr>
        <p:spPr>
          <a:xfrm>
            <a:off x="3124200" y="6243638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lIns="91374" tIns="45684" rIns="91374" bIns="45684"/>
          <a:lstStyle>
            <a:lvl1pPr algn="ctr">
              <a:defRPr sz="1400">
                <a:ea typeface="宋体" pitchFamily="2" charset="-122"/>
              </a:defRPr>
            </a:lvl1pPr>
          </a:lstStyle>
          <a:p>
            <a:pPr lvl="0" eaLnBrk="1" hangingPunct="1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6022" name="灯片编号占位符 86021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374" tIns="45684" rIns="91374" bIns="45684"/>
          <a:lstStyle>
            <a:lvl1pPr algn="r">
              <a:defRPr sz="1400">
                <a:ea typeface="宋体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ransition>
    <p:fade/>
  </p:transition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4.jpeg" /><Relationship Id="rId4" Type="http://schemas.openxmlformats.org/officeDocument/2006/relationships/image" Target="../media/image5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4.jpeg" /><Relationship Id="rId4" Type="http://schemas.openxmlformats.org/officeDocument/2006/relationships/image" Target="../media/image6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7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8.jpeg" /><Relationship Id="rId4" Type="http://schemas.openxmlformats.org/officeDocument/2006/relationships/image" Target="../media/image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0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12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8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3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10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14.gif" /><Relationship Id="rId3" Type="http://schemas.openxmlformats.org/officeDocument/2006/relationships/image" Target="../media/image15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1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7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18.png" /><Relationship Id="rId4" Type="http://schemas.openxmlformats.org/officeDocument/2006/relationships/image" Target="../media/image19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20.jpeg" /><Relationship Id="rId3" Type="http://schemas.openxmlformats.org/officeDocument/2006/relationships/image" Target="../media/image21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50" name="Text Box 4"/>
          <p:cNvSpPr txBox="1"/>
          <p:nvPr/>
        </p:nvSpPr>
        <p:spPr>
          <a:xfrm>
            <a:off x="1069975" y="516255"/>
            <a:ext cx="6115685" cy="4781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lnSpc>
                <a:spcPct val="70000"/>
              </a:lnSpc>
            </a:pPr>
            <a:r>
              <a:rPr lang="zh-CN" altLang="en-US">
                <a:solidFill>
                  <a:srgbClr val="070707"/>
                </a:solidFill>
                <a:latin typeface="行楷体" panose="02010609000101010101" charset="0"/>
                <a:ea typeface="行楷体" panose="02010609000101010101" charset="0"/>
              </a:rPr>
              <a:t>第二单元 夏商西周时期：早期国家的产生和社会变革</a:t>
            </a:r>
            <a:endParaRPr lang="zh-CN" altLang="zh-CN" sz="3600" b="1">
              <a:solidFill>
                <a:srgbClr val="070707"/>
              </a:solidFill>
              <a:latin typeface="行楷体" panose="02010609000101010101" charset="0"/>
              <a:ea typeface="行楷体" panose="02010609000101010101" charset="0"/>
            </a:endParaRPr>
          </a:p>
        </p:txBody>
      </p:sp>
      <p:sp>
        <p:nvSpPr>
          <p:cNvPr id="2051" name="Rectangle 5"/>
          <p:cNvSpPr/>
          <p:nvPr/>
        </p:nvSpPr>
        <p:spPr>
          <a:xfrm>
            <a:off x="1509713" y="1647984"/>
            <a:ext cx="5234940" cy="150685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buNone/>
            </a:pPr>
            <a:r>
              <a:rPr lang="en-US" altLang="zh-CN" sz="4800" b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</a:t>
            </a:r>
            <a:r>
              <a:rPr lang="zh-CN" altLang="en-US" sz="4400" b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第7课  </a:t>
            </a:r>
            <a:endParaRPr lang="zh-CN" altLang="en-US" sz="4400" b="1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  <a:p>
            <a:pPr algn="ctr">
              <a:buNone/>
            </a:pPr>
            <a:r>
              <a:rPr lang="zh-CN" altLang="en-US" sz="4400" b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战国时期的社会变化</a:t>
            </a:r>
            <a:endParaRPr lang="en-US" altLang="zh-CN" sz="4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图片 3073" descr="地图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751388" y="882650"/>
            <a:ext cx="3959225" cy="5832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图片 3074" descr="地图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811213"/>
            <a:ext cx="4321175" cy="5903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0" name="椭圆 3075"/>
          <p:cNvSpPr/>
          <p:nvPr/>
        </p:nvSpPr>
        <p:spPr>
          <a:xfrm>
            <a:off x="6443663" y="4941888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楚</a:t>
            </a:r>
          </a:p>
        </p:txBody>
      </p:sp>
      <p:sp>
        <p:nvSpPr>
          <p:cNvPr id="4101" name="椭圆 3076"/>
          <p:cNvSpPr/>
          <p:nvPr/>
        </p:nvSpPr>
        <p:spPr>
          <a:xfrm>
            <a:off x="5651500" y="3500438"/>
            <a:ext cx="647700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秦</a:t>
            </a:r>
          </a:p>
        </p:txBody>
      </p:sp>
      <p:sp>
        <p:nvSpPr>
          <p:cNvPr id="4102" name="椭圆 3077"/>
          <p:cNvSpPr/>
          <p:nvPr/>
        </p:nvSpPr>
        <p:spPr>
          <a:xfrm>
            <a:off x="6443663" y="3933825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韩</a:t>
            </a:r>
          </a:p>
        </p:txBody>
      </p:sp>
      <p:sp>
        <p:nvSpPr>
          <p:cNvPr id="4103" name="椭圆 3078"/>
          <p:cNvSpPr/>
          <p:nvPr/>
        </p:nvSpPr>
        <p:spPr>
          <a:xfrm>
            <a:off x="6443663" y="3284538"/>
            <a:ext cx="574675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魏</a:t>
            </a:r>
          </a:p>
        </p:txBody>
      </p:sp>
      <p:sp>
        <p:nvSpPr>
          <p:cNvPr id="4104" name="椭圆 3079"/>
          <p:cNvSpPr/>
          <p:nvPr/>
        </p:nvSpPr>
        <p:spPr>
          <a:xfrm>
            <a:off x="6443663" y="2565400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赵</a:t>
            </a:r>
          </a:p>
        </p:txBody>
      </p:sp>
      <p:sp>
        <p:nvSpPr>
          <p:cNvPr id="4105" name="椭圆 3080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06" name="椭圆 3081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07" name="椭圆 3082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08" name="椭圆 3083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09" name="椭圆 3084"/>
          <p:cNvSpPr/>
          <p:nvPr/>
        </p:nvSpPr>
        <p:spPr>
          <a:xfrm>
            <a:off x="6443663" y="2565400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赵</a:t>
            </a:r>
          </a:p>
        </p:txBody>
      </p:sp>
      <p:sp>
        <p:nvSpPr>
          <p:cNvPr id="4110" name="椭圆 3085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11" name="椭圆 3086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12" name="椭圆 3087"/>
          <p:cNvSpPr/>
          <p:nvPr/>
        </p:nvSpPr>
        <p:spPr>
          <a:xfrm>
            <a:off x="6443663" y="3284538"/>
            <a:ext cx="574675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魏</a:t>
            </a:r>
          </a:p>
        </p:txBody>
      </p:sp>
      <p:sp>
        <p:nvSpPr>
          <p:cNvPr id="4113" name="椭圆 3088"/>
          <p:cNvSpPr/>
          <p:nvPr/>
        </p:nvSpPr>
        <p:spPr>
          <a:xfrm>
            <a:off x="6443663" y="2565400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赵</a:t>
            </a:r>
          </a:p>
        </p:txBody>
      </p:sp>
      <p:sp>
        <p:nvSpPr>
          <p:cNvPr id="4114" name="椭圆 3089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15" name="椭圆 3090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16" name="椭圆 3091"/>
          <p:cNvSpPr/>
          <p:nvPr/>
        </p:nvSpPr>
        <p:spPr>
          <a:xfrm>
            <a:off x="6443663" y="3933825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韩</a:t>
            </a:r>
          </a:p>
        </p:txBody>
      </p:sp>
      <p:sp>
        <p:nvSpPr>
          <p:cNvPr id="4117" name="椭圆 3092"/>
          <p:cNvSpPr/>
          <p:nvPr/>
        </p:nvSpPr>
        <p:spPr>
          <a:xfrm>
            <a:off x="6443663" y="3284538"/>
            <a:ext cx="574675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魏</a:t>
            </a:r>
          </a:p>
        </p:txBody>
      </p:sp>
      <p:sp>
        <p:nvSpPr>
          <p:cNvPr id="4118" name="椭圆 3093"/>
          <p:cNvSpPr/>
          <p:nvPr/>
        </p:nvSpPr>
        <p:spPr>
          <a:xfrm>
            <a:off x="6443663" y="2565400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赵</a:t>
            </a:r>
          </a:p>
        </p:txBody>
      </p:sp>
      <p:sp>
        <p:nvSpPr>
          <p:cNvPr id="4119" name="椭圆 3094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20" name="椭圆 3095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21" name="椭圆 3096"/>
          <p:cNvSpPr/>
          <p:nvPr/>
        </p:nvSpPr>
        <p:spPr>
          <a:xfrm>
            <a:off x="6443663" y="4941888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楚</a:t>
            </a:r>
          </a:p>
        </p:txBody>
      </p:sp>
      <p:sp>
        <p:nvSpPr>
          <p:cNvPr id="4122" name="椭圆 3097"/>
          <p:cNvSpPr/>
          <p:nvPr/>
        </p:nvSpPr>
        <p:spPr>
          <a:xfrm>
            <a:off x="6443663" y="3933825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韩</a:t>
            </a:r>
          </a:p>
        </p:txBody>
      </p:sp>
      <p:sp>
        <p:nvSpPr>
          <p:cNvPr id="4123" name="椭圆 3098"/>
          <p:cNvSpPr/>
          <p:nvPr/>
        </p:nvSpPr>
        <p:spPr>
          <a:xfrm>
            <a:off x="6443663" y="3284538"/>
            <a:ext cx="574675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魏</a:t>
            </a:r>
          </a:p>
        </p:txBody>
      </p:sp>
      <p:sp>
        <p:nvSpPr>
          <p:cNvPr id="4124" name="椭圆 3099"/>
          <p:cNvSpPr/>
          <p:nvPr/>
        </p:nvSpPr>
        <p:spPr>
          <a:xfrm>
            <a:off x="6443663" y="2565400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赵</a:t>
            </a:r>
          </a:p>
        </p:txBody>
      </p:sp>
      <p:sp>
        <p:nvSpPr>
          <p:cNvPr id="4125" name="椭圆 3100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26" name="椭圆 3101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27" name="椭圆 3102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28" name="椭圆 3103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29" name="椭圆 3104"/>
          <p:cNvSpPr/>
          <p:nvPr/>
        </p:nvSpPr>
        <p:spPr>
          <a:xfrm>
            <a:off x="6443663" y="3284538"/>
            <a:ext cx="574675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魏</a:t>
            </a:r>
          </a:p>
        </p:txBody>
      </p:sp>
      <p:sp>
        <p:nvSpPr>
          <p:cNvPr id="4130" name="椭圆 3105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31" name="椭圆 3106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32" name="椭圆 3107"/>
          <p:cNvSpPr/>
          <p:nvPr/>
        </p:nvSpPr>
        <p:spPr>
          <a:xfrm>
            <a:off x="6443663" y="3933825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韩</a:t>
            </a:r>
          </a:p>
        </p:txBody>
      </p:sp>
      <p:sp>
        <p:nvSpPr>
          <p:cNvPr id="4133" name="椭圆 3108"/>
          <p:cNvSpPr/>
          <p:nvPr/>
        </p:nvSpPr>
        <p:spPr>
          <a:xfrm>
            <a:off x="6443663" y="3284538"/>
            <a:ext cx="574675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魏</a:t>
            </a:r>
          </a:p>
        </p:txBody>
      </p:sp>
      <p:sp>
        <p:nvSpPr>
          <p:cNvPr id="4134" name="椭圆 3109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35" name="椭圆 3110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36" name="椭圆 3111"/>
          <p:cNvSpPr/>
          <p:nvPr/>
        </p:nvSpPr>
        <p:spPr>
          <a:xfrm>
            <a:off x="6443663" y="4941888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楚</a:t>
            </a:r>
          </a:p>
        </p:txBody>
      </p:sp>
      <p:sp>
        <p:nvSpPr>
          <p:cNvPr id="4137" name="椭圆 3112"/>
          <p:cNvSpPr/>
          <p:nvPr/>
        </p:nvSpPr>
        <p:spPr>
          <a:xfrm>
            <a:off x="6443663" y="3933825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韩</a:t>
            </a:r>
          </a:p>
        </p:txBody>
      </p:sp>
      <p:sp>
        <p:nvSpPr>
          <p:cNvPr id="4138" name="椭圆 3113"/>
          <p:cNvSpPr/>
          <p:nvPr/>
        </p:nvSpPr>
        <p:spPr>
          <a:xfrm>
            <a:off x="6443663" y="3284538"/>
            <a:ext cx="574675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魏</a:t>
            </a:r>
          </a:p>
        </p:txBody>
      </p:sp>
      <p:sp>
        <p:nvSpPr>
          <p:cNvPr id="4139" name="椭圆 3114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40" name="椭圆 3115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41" name="椭圆 3116"/>
          <p:cNvSpPr/>
          <p:nvPr/>
        </p:nvSpPr>
        <p:spPr>
          <a:xfrm>
            <a:off x="5651500" y="3500438"/>
            <a:ext cx="647700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秦</a:t>
            </a:r>
          </a:p>
        </p:txBody>
      </p:sp>
      <p:sp>
        <p:nvSpPr>
          <p:cNvPr id="4142" name="椭圆 3117"/>
          <p:cNvSpPr/>
          <p:nvPr/>
        </p:nvSpPr>
        <p:spPr>
          <a:xfrm>
            <a:off x="6443663" y="4941888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楚</a:t>
            </a:r>
          </a:p>
        </p:txBody>
      </p:sp>
      <p:sp>
        <p:nvSpPr>
          <p:cNvPr id="4143" name="椭圆 3118"/>
          <p:cNvSpPr/>
          <p:nvPr/>
        </p:nvSpPr>
        <p:spPr>
          <a:xfrm>
            <a:off x="6443663" y="3933825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韩</a:t>
            </a:r>
          </a:p>
        </p:txBody>
      </p:sp>
      <p:sp>
        <p:nvSpPr>
          <p:cNvPr id="4144" name="椭圆 3119"/>
          <p:cNvSpPr/>
          <p:nvPr/>
        </p:nvSpPr>
        <p:spPr>
          <a:xfrm>
            <a:off x="6443663" y="3284538"/>
            <a:ext cx="574675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魏</a:t>
            </a:r>
          </a:p>
        </p:txBody>
      </p:sp>
      <p:sp>
        <p:nvSpPr>
          <p:cNvPr id="4145" name="椭圆 3120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46" name="椭圆 3121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47" name="椭圆 3122"/>
          <p:cNvSpPr/>
          <p:nvPr/>
        </p:nvSpPr>
        <p:spPr>
          <a:xfrm>
            <a:off x="6443663" y="2565400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CC3300"/>
                </a:solidFill>
                <a:latin typeface="Times New Roman" pitchFamily="18" charset="0"/>
              </a:rPr>
              <a:t>赵</a:t>
            </a:r>
          </a:p>
        </p:txBody>
      </p:sp>
      <p:sp>
        <p:nvSpPr>
          <p:cNvPr id="4148" name="椭圆 3123"/>
          <p:cNvSpPr/>
          <p:nvPr/>
        </p:nvSpPr>
        <p:spPr>
          <a:xfrm>
            <a:off x="5651500" y="3500438"/>
            <a:ext cx="647700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CC3300"/>
                </a:solidFill>
                <a:latin typeface="Times New Roman" pitchFamily="18" charset="0"/>
              </a:rPr>
              <a:t>秦</a:t>
            </a:r>
          </a:p>
        </p:txBody>
      </p:sp>
      <p:sp>
        <p:nvSpPr>
          <p:cNvPr id="4149" name="椭圆 3124"/>
          <p:cNvSpPr/>
          <p:nvPr/>
        </p:nvSpPr>
        <p:spPr>
          <a:xfrm>
            <a:off x="6443663" y="4941888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CC3300"/>
                </a:solidFill>
                <a:latin typeface="Times New Roman" pitchFamily="18" charset="0"/>
              </a:rPr>
              <a:t>楚</a:t>
            </a:r>
          </a:p>
        </p:txBody>
      </p:sp>
      <p:sp>
        <p:nvSpPr>
          <p:cNvPr id="4150" name="椭圆 3125"/>
          <p:cNvSpPr/>
          <p:nvPr/>
        </p:nvSpPr>
        <p:spPr>
          <a:xfrm>
            <a:off x="6443663" y="3933825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CC3300"/>
                </a:solidFill>
                <a:latin typeface="Times New Roman" pitchFamily="18" charset="0"/>
              </a:rPr>
              <a:t>韩</a:t>
            </a:r>
          </a:p>
        </p:txBody>
      </p:sp>
      <p:sp>
        <p:nvSpPr>
          <p:cNvPr id="4151" name="椭圆 3126"/>
          <p:cNvSpPr/>
          <p:nvPr/>
        </p:nvSpPr>
        <p:spPr>
          <a:xfrm>
            <a:off x="6443663" y="3284538"/>
            <a:ext cx="574675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CC3300"/>
                </a:solidFill>
                <a:latin typeface="Times New Roman" pitchFamily="18" charset="0"/>
              </a:rPr>
              <a:t>魏</a:t>
            </a:r>
          </a:p>
        </p:txBody>
      </p:sp>
      <p:sp>
        <p:nvSpPr>
          <p:cNvPr id="4152" name="椭圆 3127"/>
          <p:cNvSpPr/>
          <p:nvPr/>
        </p:nvSpPr>
        <p:spPr>
          <a:xfrm>
            <a:off x="6804025" y="1196975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53" name="椭圆 3128"/>
          <p:cNvSpPr/>
          <p:nvPr/>
        </p:nvSpPr>
        <p:spPr>
          <a:xfrm>
            <a:off x="7451725" y="2349500"/>
            <a:ext cx="576263" cy="50323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54" name="椭圆 3129"/>
          <p:cNvSpPr/>
          <p:nvPr/>
        </p:nvSpPr>
        <p:spPr>
          <a:xfrm>
            <a:off x="1908175" y="4652963"/>
            <a:ext cx="685800" cy="6651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FF3300"/>
                </a:solidFill>
                <a:latin typeface="Times New Roman" pitchFamily="18" charset="0"/>
              </a:rPr>
              <a:t>楚</a:t>
            </a:r>
          </a:p>
        </p:txBody>
      </p:sp>
      <p:sp>
        <p:nvSpPr>
          <p:cNvPr id="4155" name="椭圆 3130"/>
          <p:cNvSpPr/>
          <p:nvPr/>
        </p:nvSpPr>
        <p:spPr>
          <a:xfrm>
            <a:off x="2124075" y="2636838"/>
            <a:ext cx="685800" cy="665162"/>
          </a:xfrm>
          <a:prstGeom prst="ellipse">
            <a:avLst/>
          </a:prstGeom>
          <a:solidFill>
            <a:srgbClr val="FF0000"/>
          </a:solidFill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latin typeface="Times New Roman" pitchFamily="18" charset="0"/>
              </a:rPr>
              <a:t>晋</a:t>
            </a:r>
          </a:p>
        </p:txBody>
      </p:sp>
      <p:sp>
        <p:nvSpPr>
          <p:cNvPr id="4156" name="椭圆 3131"/>
          <p:cNvSpPr/>
          <p:nvPr/>
        </p:nvSpPr>
        <p:spPr>
          <a:xfrm>
            <a:off x="3059113" y="2420938"/>
            <a:ext cx="698500" cy="573087"/>
          </a:xfrm>
          <a:prstGeom prst="ellipse">
            <a:avLst/>
          </a:prstGeom>
          <a:solidFill>
            <a:srgbClr val="FF0000"/>
          </a:solidFill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4157" name="椭圆 3132"/>
          <p:cNvSpPr/>
          <p:nvPr/>
        </p:nvSpPr>
        <p:spPr>
          <a:xfrm>
            <a:off x="1187450" y="3213100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CC3300"/>
                </a:solidFill>
                <a:latin typeface="Times New Roman" pitchFamily="18" charset="0"/>
              </a:rPr>
              <a:t>秦</a:t>
            </a:r>
          </a:p>
        </p:txBody>
      </p:sp>
      <p:sp>
        <p:nvSpPr>
          <p:cNvPr id="4158" name="椭圆 3133"/>
          <p:cNvSpPr/>
          <p:nvPr/>
        </p:nvSpPr>
        <p:spPr>
          <a:xfrm>
            <a:off x="2700338" y="1268413"/>
            <a:ext cx="647700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4159" name="矩形 3134"/>
          <p:cNvSpPr>
            <a:spLocks noTextEdit="1"/>
          </p:cNvSpPr>
          <p:nvPr/>
        </p:nvSpPr>
        <p:spPr>
          <a:xfrm>
            <a:off x="755650" y="361950"/>
            <a:ext cx="3200400" cy="8524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itchFamily="2" charset="-122"/>
              </a:rPr>
              <a:t>春秋列国形势图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itchFamily="2" charset="-122"/>
            </a:endParaRPr>
          </a:p>
        </p:txBody>
      </p:sp>
      <p:sp>
        <p:nvSpPr>
          <p:cNvPr id="4160" name="矩形 3135"/>
          <p:cNvSpPr>
            <a:spLocks noTextEdit="1"/>
          </p:cNvSpPr>
          <p:nvPr/>
        </p:nvSpPr>
        <p:spPr>
          <a:xfrm>
            <a:off x="5132388" y="458788"/>
            <a:ext cx="3200400" cy="68421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itchFamily="2" charset="-122"/>
              </a:rPr>
              <a:t>战国列国形势图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2" name="文本框 8193"/>
          <p:cNvSpPr txBox="1"/>
          <p:nvPr/>
        </p:nvSpPr>
        <p:spPr>
          <a:xfrm>
            <a:off x="468313" y="549275"/>
            <a:ext cx="78486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accent2"/>
                </a:solidFill>
                <a:latin typeface="Times New Roman" pitchFamily="18" charset="0"/>
              </a:rPr>
              <a:t>一、战国七雄</a:t>
            </a:r>
          </a:p>
        </p:txBody>
      </p:sp>
      <p:sp>
        <p:nvSpPr>
          <p:cNvPr id="8195" name="文本框 8194"/>
          <p:cNvSpPr txBox="1"/>
          <p:nvPr/>
        </p:nvSpPr>
        <p:spPr>
          <a:xfrm>
            <a:off x="250825" y="2565400"/>
            <a:ext cx="27368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itchFamily="18" charset="0"/>
                <a:ea typeface="华文新魏" panose="02010800040101010101" pitchFamily="2" charset="-122"/>
              </a:rPr>
              <a:t>七雄形成</a:t>
            </a:r>
          </a:p>
        </p:txBody>
      </p:sp>
      <p:sp>
        <p:nvSpPr>
          <p:cNvPr id="8196" name="左大括号 8195"/>
          <p:cNvSpPr/>
          <p:nvPr/>
        </p:nvSpPr>
        <p:spPr>
          <a:xfrm>
            <a:off x="2268538" y="1989138"/>
            <a:ext cx="215900" cy="1800225"/>
          </a:xfrm>
          <a:prstGeom prst="leftBrace">
            <a:avLst>
              <a:gd name="adj1" fmla="val 6933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en-US" b="1">
              <a:latin typeface="Arial" panose="020b0604020202020204" pitchFamily="34" charset="0"/>
            </a:endParaRPr>
          </a:p>
        </p:txBody>
      </p:sp>
      <p:sp>
        <p:nvSpPr>
          <p:cNvPr id="8197" name="文本框 8196"/>
          <p:cNvSpPr txBox="1"/>
          <p:nvPr/>
        </p:nvSpPr>
        <p:spPr>
          <a:xfrm>
            <a:off x="2700338" y="1662748"/>
            <a:ext cx="48244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itchFamily="18" charset="0"/>
                <a:ea typeface="华文新魏" panose="02010800040101010101" pitchFamily="2" charset="-122"/>
              </a:rPr>
              <a:t>三家分晋：赵、魏、韩</a:t>
            </a:r>
          </a:p>
        </p:txBody>
      </p:sp>
      <p:sp>
        <p:nvSpPr>
          <p:cNvPr id="8198" name="文本框 8197"/>
          <p:cNvSpPr txBox="1"/>
          <p:nvPr/>
        </p:nvSpPr>
        <p:spPr>
          <a:xfrm>
            <a:off x="2700655" y="3258185"/>
            <a:ext cx="626554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itchFamily="18" charset="0"/>
                <a:ea typeface="华文新魏" panose="02010800040101010101" pitchFamily="2" charset="-122"/>
              </a:rPr>
              <a:t>田氏代齐                             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itchFamily="18" charset="0"/>
                <a:ea typeface="华文新魏" panose="02010800040101010101" pitchFamily="2" charset="-122"/>
              </a:rPr>
              <a:t>                            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54355" y="4734560"/>
            <a:ext cx="17145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solidFill>
                  <a:schemeClr val="accent2"/>
                </a:solidFill>
                <a:latin typeface="Times New Roman" pitchFamily="18" charset="0"/>
                <a:ea typeface="华文新魏" panose="02010800040101010101" pitchFamily="2" charset="-122"/>
              </a:rPr>
              <a:t>七雄：</a:t>
            </a:r>
          </a:p>
        </p:txBody>
      </p:sp>
      <p:sp>
        <p:nvSpPr>
          <p:cNvPr id="15367" name="Text Box 15"/>
          <p:cNvSpPr txBox="1"/>
          <p:nvPr/>
        </p:nvSpPr>
        <p:spPr>
          <a:xfrm>
            <a:off x="2012315" y="4734560"/>
            <a:ext cx="498157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3300"/>
                </a:solidFill>
                <a:latin typeface="Arial" panose="020b0604020202020204" pitchFamily="34" charset="0"/>
              </a:rPr>
              <a:t>齐</a:t>
            </a:r>
            <a:r>
              <a:rPr lang="zh-CN" altLang="en-US" sz="3600" b="1">
                <a:solidFill>
                  <a:srgbClr val="CC00CC"/>
                </a:solidFill>
                <a:latin typeface="Arial" panose="020b0604020202020204" pitchFamily="34" charset="0"/>
              </a:rPr>
              <a:t>楚秦燕</a:t>
            </a:r>
            <a:r>
              <a:rPr lang="zh-CN" altLang="en-US" sz="3600" b="1">
                <a:latin typeface="Arial" panose="020b0604020202020204" pitchFamily="34" charset="0"/>
              </a:rPr>
              <a:t>赵魏韩</a:t>
            </a:r>
            <a:endParaRPr lang="en-US" altLang="zh-CN" sz="3600" b="1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</a:rPr>
              <a:t>东南西北到中来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5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  <p:cond evt="onBegin" delay="0">
                          <p:tn val="25"/>
                        </p:cond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1"/>
      <p:bldP spid="8198" grpId="2"/>
      <p:bldP spid="2" grpId="3"/>
      <p:bldP spid="15367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图片 6145" descr="地图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009650" y="979488"/>
            <a:ext cx="7127875" cy="5429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椭圆 6146"/>
          <p:cNvSpPr/>
          <p:nvPr/>
        </p:nvSpPr>
        <p:spPr>
          <a:xfrm>
            <a:off x="4643438" y="2635250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赵</a:t>
            </a:r>
          </a:p>
        </p:txBody>
      </p:sp>
      <p:sp>
        <p:nvSpPr>
          <p:cNvPr id="6148" name="椭圆 6147"/>
          <p:cNvSpPr/>
          <p:nvPr/>
        </p:nvSpPr>
        <p:spPr>
          <a:xfrm>
            <a:off x="4932363" y="1339850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燕</a:t>
            </a:r>
          </a:p>
        </p:txBody>
      </p:sp>
      <p:sp>
        <p:nvSpPr>
          <p:cNvPr id="6149" name="椭圆 6148"/>
          <p:cNvSpPr/>
          <p:nvPr/>
        </p:nvSpPr>
        <p:spPr>
          <a:xfrm>
            <a:off x="5580063" y="2563813"/>
            <a:ext cx="576262" cy="503237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齐</a:t>
            </a:r>
          </a:p>
        </p:txBody>
      </p:sp>
      <p:sp>
        <p:nvSpPr>
          <p:cNvPr id="6150" name="文本框 6149"/>
          <p:cNvSpPr txBox="1"/>
          <p:nvPr/>
        </p:nvSpPr>
        <p:spPr>
          <a:xfrm>
            <a:off x="8101013" y="979488"/>
            <a:ext cx="733425" cy="44465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  <a:ea typeface="隶书" panose="02010509060101010101" pitchFamily="49" charset="-122"/>
              </a:rPr>
              <a:t>齐 楚 秦 燕 赵 魏 韩</a:t>
            </a:r>
          </a:p>
        </p:txBody>
      </p:sp>
      <p:sp>
        <p:nvSpPr>
          <p:cNvPr id="6151" name="文本框 6150"/>
          <p:cNvSpPr txBox="1"/>
          <p:nvPr/>
        </p:nvSpPr>
        <p:spPr>
          <a:xfrm>
            <a:off x="187325" y="1709738"/>
            <a:ext cx="736600" cy="44465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  <a:ea typeface="隶书" panose="02010509060101010101" pitchFamily="49" charset="-122"/>
              </a:rPr>
              <a:t>东 南 西 北 上中下</a:t>
            </a:r>
          </a:p>
        </p:txBody>
      </p:sp>
      <p:pic>
        <p:nvPicPr>
          <p:cNvPr id="6152" name="图片 6151" descr="战国七雄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478" y="53658"/>
            <a:ext cx="2724150" cy="739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3" name="文本框 6152"/>
          <p:cNvSpPr txBox="1"/>
          <p:nvPr/>
        </p:nvSpPr>
        <p:spPr>
          <a:xfrm>
            <a:off x="3996055" y="217805"/>
            <a:ext cx="30226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同时并存</a:t>
            </a:r>
            <a:endParaRPr lang="zh-CN" altLang="en-US" sz="4400" b="1">
              <a:solidFill>
                <a:schemeClr val="hlink"/>
              </a:solidFill>
              <a:latin typeface="Tahoma" pitchFamily="34" charset="0"/>
            </a:endParaRPr>
          </a:p>
        </p:txBody>
      </p:sp>
      <p:sp>
        <p:nvSpPr>
          <p:cNvPr id="6154" name="椭圆 6153"/>
          <p:cNvSpPr/>
          <p:nvPr/>
        </p:nvSpPr>
        <p:spPr>
          <a:xfrm>
            <a:off x="3995738" y="4724400"/>
            <a:ext cx="576262" cy="433388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楚</a:t>
            </a:r>
          </a:p>
        </p:txBody>
      </p:sp>
      <p:sp>
        <p:nvSpPr>
          <p:cNvPr id="6155" name="椭圆 6154"/>
          <p:cNvSpPr/>
          <p:nvPr/>
        </p:nvSpPr>
        <p:spPr>
          <a:xfrm>
            <a:off x="2843213" y="3644900"/>
            <a:ext cx="647700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秦</a:t>
            </a:r>
          </a:p>
        </p:txBody>
      </p:sp>
      <p:sp>
        <p:nvSpPr>
          <p:cNvPr id="6156" name="椭圆 6155"/>
          <p:cNvSpPr/>
          <p:nvPr/>
        </p:nvSpPr>
        <p:spPr>
          <a:xfrm>
            <a:off x="4284663" y="4003675"/>
            <a:ext cx="576262" cy="5048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韩</a:t>
            </a:r>
          </a:p>
        </p:txBody>
      </p:sp>
      <p:sp>
        <p:nvSpPr>
          <p:cNvPr id="6157" name="椭圆 6156"/>
          <p:cNvSpPr/>
          <p:nvPr/>
        </p:nvSpPr>
        <p:spPr>
          <a:xfrm>
            <a:off x="4572000" y="3355975"/>
            <a:ext cx="574675" cy="576263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魏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1"/>
      <p:bldP spid="6149" grpId="2"/>
      <p:bldP spid="6150" grpId="3"/>
      <p:bldP spid="6151" grpId="4"/>
      <p:bldP spid="6154" grpId="5"/>
      <p:bldP spid="6155" grpId="6"/>
      <p:bldP spid="6157" grpId="7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4338" name="图片 14337" descr="桂陵之战(图)"/>
          <p:cNvPicPr>
            <a:picLocks noChangeAspect="1"/>
          </p:cNvPicPr>
          <p:nvPr/>
        </p:nvPicPr>
        <p:blipFill>
          <a:blip r:embed="rId3">
            <a:lum contrast="-36000"/>
          </a:blip>
          <a:stretch>
            <a:fillRect/>
          </a:stretch>
        </p:blipFill>
        <p:spPr>
          <a:xfrm>
            <a:off x="636270" y="0"/>
            <a:ext cx="5042535" cy="6597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文本框 14338"/>
          <p:cNvSpPr txBox="1"/>
          <p:nvPr/>
        </p:nvSpPr>
        <p:spPr>
          <a:xfrm>
            <a:off x="1005205" y="5214938"/>
            <a:ext cx="69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latin typeface="Times New Roman" pitchFamily="18" charset="0"/>
                <a:ea typeface="华文隶书" panose="02010800040101010101" charset="-122"/>
              </a:rPr>
              <a:t>魏</a:t>
            </a:r>
          </a:p>
        </p:txBody>
      </p:sp>
      <p:sp>
        <p:nvSpPr>
          <p:cNvPr id="14340" name="直接连接符 14339"/>
          <p:cNvSpPr/>
          <p:nvPr/>
        </p:nvSpPr>
        <p:spPr>
          <a:xfrm flipV="1">
            <a:off x="1464310" y="995680"/>
            <a:ext cx="649605" cy="4219575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4342" name="文本框 14341"/>
          <p:cNvSpPr txBox="1"/>
          <p:nvPr/>
        </p:nvSpPr>
        <p:spPr>
          <a:xfrm>
            <a:off x="2491740" y="-317"/>
            <a:ext cx="6191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latin typeface="Times New Roman" pitchFamily="18" charset="0"/>
                <a:ea typeface="华文隶书" panose="02010800040101010101" charset="-122"/>
              </a:rPr>
              <a:t>赵</a:t>
            </a:r>
          </a:p>
        </p:txBody>
      </p:sp>
      <p:sp>
        <p:nvSpPr>
          <p:cNvPr id="14343" name="文本框 14342"/>
          <p:cNvSpPr txBox="1"/>
          <p:nvPr/>
        </p:nvSpPr>
        <p:spPr>
          <a:xfrm>
            <a:off x="5063808" y="2548255"/>
            <a:ext cx="69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latin typeface="Times New Roman" pitchFamily="18" charset="0"/>
                <a:ea typeface="华文隶书" panose="02010800040101010101" charset="-122"/>
              </a:rPr>
              <a:t>齐</a:t>
            </a:r>
          </a:p>
        </p:txBody>
      </p:sp>
      <p:sp>
        <p:nvSpPr>
          <p:cNvPr id="8200" name="文本框 14343"/>
          <p:cNvSpPr txBox="1"/>
          <p:nvPr/>
        </p:nvSpPr>
        <p:spPr>
          <a:xfrm>
            <a:off x="8305800" y="39243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8201" name="文本框 14344"/>
          <p:cNvSpPr txBox="1"/>
          <p:nvPr/>
        </p:nvSpPr>
        <p:spPr>
          <a:xfrm>
            <a:off x="7908925" y="48593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14346" name="直接连接符 14345"/>
          <p:cNvSpPr/>
          <p:nvPr/>
        </p:nvSpPr>
        <p:spPr>
          <a:xfrm flipH="1">
            <a:off x="1766570" y="3100705"/>
            <a:ext cx="3297555" cy="2274570"/>
          </a:xfrm>
          <a:prstGeom prst="line">
            <a:avLst/>
          </a:prstGeom>
          <a:ln w="76200" cap="flat" cmpd="sng">
            <a:solidFill>
              <a:srgbClr val="FF3300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4347" name="文本框 14346"/>
          <p:cNvSpPr txBox="1"/>
          <p:nvPr/>
        </p:nvSpPr>
        <p:spPr>
          <a:xfrm>
            <a:off x="2113915" y="3665538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accent2"/>
                </a:solidFill>
                <a:latin typeface="Times New Roman" pitchFamily="18" charset="0"/>
                <a:ea typeface="隶书" panose="02010509060101010101" pitchFamily="49" charset="-122"/>
              </a:rPr>
              <a:t>桂陵</a:t>
            </a:r>
          </a:p>
        </p:txBody>
      </p:sp>
      <p:sp>
        <p:nvSpPr>
          <p:cNvPr id="8204" name="矩形 14347"/>
          <p:cNvSpPr>
            <a:spLocks noTextEdit="1"/>
          </p:cNvSpPr>
          <p:nvPr/>
        </p:nvSpPr>
        <p:spPr>
          <a:xfrm rot="5400000">
            <a:off x="-824230" y="1258888"/>
            <a:ext cx="2346325" cy="57467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4400" b="1" i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itchFamily="2" charset="-122"/>
              </a:rPr>
              <a:t>桂陵之战</a:t>
            </a:r>
            <a:endParaRPr lang="zh-CN" altLang="en-US" sz="4400" b="1" i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itchFamily="2" charset="-122"/>
            </a:endParaRPr>
          </a:p>
        </p:txBody>
      </p:sp>
      <p:sp>
        <p:nvSpPr>
          <p:cNvPr id="31806" name="Text Box 62"/>
          <p:cNvSpPr txBox="1">
            <a:spLocks noChangeArrowheads="1"/>
          </p:cNvSpPr>
          <p:nvPr/>
        </p:nvSpPr>
        <p:spPr bwMode="auto">
          <a:xfrm>
            <a:off x="5678805" y="90805"/>
            <a:ext cx="3517265" cy="710882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战国时魏国大将庞涓率军八万，包围赵国都城邯郸。赵国向齐国求救，齐王命孙膑率军救赵，孙膑趁</a:t>
            </a:r>
            <a:r>
              <a:rPr lang="zh-CN" altLang="en-US" sz="2400" b="1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sym typeface="+mn-ea"/>
              </a:rPr>
              <a:t>魏国内部空虚，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率军进兵魏国</a:t>
            </a:r>
            <a:r>
              <a:rPr lang="zh-CN" altLang="en-US" sz="2400" b="1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sym typeface="+mn-ea"/>
              </a:rPr>
              <a:t>都城大梁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。庞涓赶忙从赵撤军，回师自救，当疲惫之师魏军行至桂陵时，被早已埋伏在此的齐军打得大败，生擒魏将庞涓，不久被放回国，再度为将。孙膑妙计，花最少的力气获得最大的成功。围魏救赵之役从此成为经典的战例，千百年来不断被人们研究，借鉴和传颂。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迷你简菱心" pitchFamily="49" charset="-122"/>
              <a:ea typeface="迷你简菱心" pitchFamily="49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迷你简菱心" pitchFamily="49" charset="-122"/>
              <a:ea typeface="迷你简菱心" pitchFamily="49" charset="-122"/>
              <a:cs typeface="+mn-cs"/>
            </a:endParaRPr>
          </a:p>
        </p:txBody>
      </p:sp>
      <p:sp>
        <p:nvSpPr>
          <p:cNvPr id="31797" name="Text Box 53"/>
          <p:cNvSpPr txBox="1"/>
          <p:nvPr/>
        </p:nvSpPr>
        <p:spPr>
          <a:xfrm>
            <a:off x="3335973" y="1394460"/>
            <a:ext cx="17272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迷你简太极"/>
              </a:rPr>
              <a:t>救命啊！</a:t>
            </a:r>
          </a:p>
        </p:txBody>
      </p:sp>
      <p:sp>
        <p:nvSpPr>
          <p:cNvPr id="31796" name="AutoShape 52"/>
          <p:cNvSpPr/>
          <p:nvPr/>
        </p:nvSpPr>
        <p:spPr>
          <a:xfrm>
            <a:off x="3160395" y="1194435"/>
            <a:ext cx="2078355" cy="1233170"/>
          </a:xfrm>
          <a:prstGeom prst="cloudCallout">
            <a:avLst>
              <a:gd name="adj1" fmla="val -48716"/>
              <a:gd name="adj2" fmla="val -104067"/>
            </a:avLst>
          </a:prstGeom>
          <a:solidFill>
            <a:srgbClr val="FFFF00">
              <a:alpha val="28000"/>
            </a:srgb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algn="ctr" eaLnBrk="1" hangingPunct="1"/>
            <a:endParaRPr lang="zh-CN" altLang="zh-CN" sz="36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zoom dir="in"/>
  </p:transition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07" name="Picture 7" descr="马陵之战要图"/>
          <p:cNvPicPr>
            <a:picLocks noChangeAspect="1"/>
          </p:cNvPicPr>
          <p:nvPr/>
        </p:nvPicPr>
        <p:blipFill>
          <a:blip r:embed="rId3">
            <a:clrChange>
              <a:clrFrom>
                <a:srgbClr val="D4DFE3"/>
              </a:clrFrom>
              <a:clrTo>
                <a:srgbClr val="D4DFE3">
                  <a:alpha val="0"/>
                </a:srgbClr>
              </a:clrTo>
            </a:clrChange>
            <a:lum contrast="18000"/>
          </a:blip>
          <a:srcRect l="10002" b="5826"/>
          <a:stretch>
            <a:fillRect/>
          </a:stretch>
        </p:blipFill>
        <p:spPr>
          <a:xfrm>
            <a:off x="0" y="1819275"/>
            <a:ext cx="4716780" cy="503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12" name="Rectangle 12"/>
          <p:cNvSpPr>
            <a:spLocks noChangeArrowheads="1"/>
          </p:cNvSpPr>
          <p:nvPr/>
        </p:nvSpPr>
        <p:spPr bwMode="auto">
          <a:xfrm>
            <a:off x="506730" y="94456"/>
            <a:ext cx="2019300" cy="645160"/>
          </a:xfrm>
          <a:prstGeom prst="rect">
            <a:avLst/>
          </a:prstGeom>
          <a:solidFill>
            <a:srgbClr val="FFFF00">
              <a:alpha val="77000"/>
            </a:srgbClr>
          </a:solidFill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33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迷你简雪峰" pitchFamily="49" charset="-122"/>
                <a:cs typeface="+mn-cs"/>
              </a:rPr>
              <a:t>马陵之战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33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迷你简雪峰" pitchFamily="49" charset="-122"/>
              <a:cs typeface="+mn-cs"/>
            </a:endParaRPr>
          </a:p>
        </p:txBody>
      </p:sp>
      <p:sp>
        <p:nvSpPr>
          <p:cNvPr id="19462" name="Text Box 13"/>
          <p:cNvSpPr txBox="1"/>
          <p:nvPr/>
        </p:nvSpPr>
        <p:spPr>
          <a:xfrm>
            <a:off x="734695" y="1408430"/>
            <a:ext cx="1429385" cy="58356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3200" b="1">
                <a:solidFill>
                  <a:srgbClr val="663300"/>
                </a:solidFill>
                <a:latin typeface="Tahoma" pitchFamily="34" charset="0"/>
                <a:ea typeface="迷你简超粗圆"/>
              </a:rPr>
              <a:t>庞涓</a:t>
            </a:r>
          </a:p>
        </p:txBody>
      </p:sp>
      <p:sp>
        <p:nvSpPr>
          <p:cNvPr id="19463" name="Text Box 14"/>
          <p:cNvSpPr txBox="1"/>
          <p:nvPr/>
        </p:nvSpPr>
        <p:spPr>
          <a:xfrm>
            <a:off x="2354501" y="1408430"/>
            <a:ext cx="999490" cy="583565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3200" b="1">
                <a:solidFill>
                  <a:srgbClr val="663300"/>
                </a:solidFill>
                <a:latin typeface="Tahoma" pitchFamily="34" charset="0"/>
                <a:ea typeface="迷你简超粗圆"/>
              </a:rPr>
              <a:t>孙膑</a:t>
            </a:r>
          </a:p>
        </p:txBody>
      </p:sp>
      <p:sp>
        <p:nvSpPr>
          <p:cNvPr id="19464" name="AutoShape 15" descr="229"/>
          <p:cNvSpPr/>
          <p:nvPr/>
        </p:nvSpPr>
        <p:spPr>
          <a:xfrm>
            <a:off x="1786731" y="969090"/>
            <a:ext cx="377429" cy="216694"/>
          </a:xfrm>
          <a:prstGeom prst="leftRightArrow">
            <a:avLst>
              <a:gd name="adj1" fmla="val 50000"/>
              <a:gd name="adj2" fmla="val 34835"/>
            </a:avLst>
          </a:prstGeom>
          <a:blipFill rotWithShape="1">
            <a:blip r:embed="rId4"/>
            <a:stretch>
              <a:fillRect/>
            </a:stretch>
          </a:blip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lstStyle/>
          <a:p>
            <a:pPr eaLnBrk="1" hangingPunct="1"/>
            <a:endParaRPr lang="zh-CN" altLang="en-US" sz="100">
              <a:latin typeface="Arial" panose="020b0604020202020204" pitchFamily="34" charset="0"/>
            </a:endParaRPr>
          </a:p>
        </p:txBody>
      </p:sp>
      <p:sp>
        <p:nvSpPr>
          <p:cNvPr id="102416" name="Oval 16"/>
          <p:cNvSpPr>
            <a:spLocks noChangeArrowheads="1"/>
          </p:cNvSpPr>
          <p:nvPr/>
        </p:nvSpPr>
        <p:spPr bwMode="auto">
          <a:xfrm>
            <a:off x="1078945" y="861299"/>
            <a:ext cx="485775" cy="432197"/>
          </a:xfrm>
          <a:prstGeom prst="ellipse">
            <a:avLst/>
          </a:prstGeom>
          <a:solidFill>
            <a:srgbClr val="00CCFF"/>
          </a:solidFill>
          <a:ln w="19050">
            <a:solidFill>
              <a:srgbClr val="FF6600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迷你简超粗圆" pitchFamily="2" charset="-122"/>
                <a:cs typeface="+mn-cs"/>
              </a:rPr>
              <a:t>魏</a:t>
            </a:r>
            <a:endParaRPr kumimoji="1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迷你简超粗圆" pitchFamily="2" charset="-122"/>
              <a:cs typeface="+mn-cs"/>
            </a:endParaRPr>
          </a:p>
        </p:txBody>
      </p:sp>
      <p:sp>
        <p:nvSpPr>
          <p:cNvPr id="102417" name="Oval 17"/>
          <p:cNvSpPr>
            <a:spLocks noChangeArrowheads="1"/>
          </p:cNvSpPr>
          <p:nvPr/>
        </p:nvSpPr>
        <p:spPr bwMode="auto">
          <a:xfrm>
            <a:off x="2431891" y="861299"/>
            <a:ext cx="485775" cy="432197"/>
          </a:xfrm>
          <a:prstGeom prst="ellipse">
            <a:avLst/>
          </a:prstGeom>
          <a:solidFill>
            <a:srgbClr val="00CCFF"/>
          </a:solidFill>
          <a:ln w="19050">
            <a:solidFill>
              <a:srgbClr val="FF6600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迷你简超粗圆" pitchFamily="2" charset="-122"/>
                <a:cs typeface="+mn-cs"/>
              </a:rPr>
              <a:t>齐</a:t>
            </a:r>
            <a:endParaRPr kumimoji="1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迷你简超粗圆" pitchFamily="2" charset="-122"/>
              <a:cs typeface="+mn-cs"/>
            </a:endParaRPr>
          </a:p>
        </p:txBody>
      </p:sp>
      <p:sp>
        <p:nvSpPr>
          <p:cNvPr id="102418" name="Rectangle 18"/>
          <p:cNvSpPr>
            <a:spLocks noChangeArrowheads="1"/>
          </p:cNvSpPr>
          <p:nvPr/>
        </p:nvSpPr>
        <p:spPr bwMode="auto">
          <a:xfrm>
            <a:off x="4716780" y="244158"/>
            <a:ext cx="4427220" cy="63696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公元前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341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年，齐魏两国又发生了马陵之战。齐国仍以孙膑为军师，魏国又派庞涓带兵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10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万迎战。孙膑主动后撤，采用减灶计（第一天，在撤出营地留下的军灶，足够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10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万人吃饭用；第二天留下的军灶只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5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万人吃饭用，第三天只够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3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万人吃饭用）。     庞涓察看军灶变化，以为齐军大量逃亡。于是，他轻敌猛进，追到马陵。那时天已大黑，魏军点火，见一棵树上写着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迷你简菱心" pitchFamily="49" charset="-122"/>
                <a:cs typeface="+mn-cs"/>
              </a:rPr>
              <a:t>“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庞涓死于此树之下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迷你简菱心" pitchFamily="49" charset="-122"/>
                <a:cs typeface="+mn-cs"/>
              </a:rPr>
              <a:t>”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迷你简菱心" pitchFamily="49" charset="-122"/>
                <a:ea typeface="迷你简菱心" pitchFamily="49" charset="-122"/>
                <a:cs typeface="+mn-cs"/>
              </a:rPr>
              <a:t>。这时齐军万箭齐发，魏军主力被歼灭，庞涓拔剑自刎。从此，魏国大大削弱，齐国强大起来，孙膑名扬天下。 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迷你简菱心" pitchFamily="49" charset="-122"/>
              <a:ea typeface="迷你简菱心" pitchFamily="49" charset="-122"/>
              <a:cs typeface="+mn-cs"/>
            </a:endParaRPr>
          </a:p>
        </p:txBody>
      </p:sp>
      <p:sp>
        <p:nvSpPr>
          <p:cNvPr id="102421" name="Text Box 21"/>
          <p:cNvSpPr txBox="1">
            <a:spLocks noChangeArrowheads="1"/>
          </p:cNvSpPr>
          <p:nvPr/>
        </p:nvSpPr>
        <p:spPr bwMode="auto">
          <a:xfrm>
            <a:off x="2917825" y="94615"/>
            <a:ext cx="1563370" cy="6451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Arial" panose="020b0604020202020204" pitchFamily="34" charset="0"/>
                <a:ea typeface="迷你简菱心" pitchFamily="49" charset="-122"/>
                <a:cs typeface="+mn-cs"/>
              </a:rPr>
              <a:t>减灶计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Arial" panose="020b0604020202020204" pitchFamily="34" charset="0"/>
              <a:ea typeface="迷你简菱心" pitchFamily="49" charset="-122"/>
              <a:cs typeface="+mn-cs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6" name="图片 22529" descr="长平之战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1196975"/>
            <a:ext cx="8382000" cy="5105400"/>
          </a:xfrm>
          <a:prstGeom prst="rect">
            <a:avLst/>
          </a:prstGeom>
          <a:noFill/>
          <a:ln w="12700">
            <a:noFill/>
          </a:ln>
        </p:spPr>
      </p:pic>
      <p:sp>
        <p:nvSpPr>
          <p:cNvPr id="22531" name="文本框 22530"/>
          <p:cNvSpPr txBox="1"/>
          <p:nvPr/>
        </p:nvSpPr>
        <p:spPr>
          <a:xfrm>
            <a:off x="3995738" y="501650"/>
            <a:ext cx="31321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hlink"/>
                </a:solidFill>
                <a:latin typeface="Times New Roman" pitchFamily="18" charset="0"/>
                <a:ea typeface="隶书" panose="02010509060101010101" pitchFamily="49" charset="-122"/>
              </a:rPr>
              <a:t>秦赵长平之战</a:t>
            </a:r>
          </a:p>
        </p:txBody>
      </p:sp>
      <p:sp>
        <p:nvSpPr>
          <p:cNvPr id="19459" name="矩形 22531"/>
          <p:cNvSpPr>
            <a:spLocks noChangeArrowheads="1" noChangeShapeType="1" noTextEdit="1"/>
          </p:cNvSpPr>
          <p:nvPr/>
        </p:nvSpPr>
        <p:spPr bwMode="auto">
          <a:xfrm>
            <a:off x="611188" y="533384"/>
            <a:ext cx="2514600" cy="609600"/>
          </a:xfrm>
          <a:prstGeom prst="rect">
            <a:avLst/>
          </a:prstGeom>
        </p:spPr>
        <p:txBody>
          <a:bodyPr wrap="none" numCol="1" fromWordArt="1">
            <a:prstTxWarp prst="textDeflate">
              <a:avLst>
                <a:gd name="adj" fmla="val 26227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itchFamily="2" charset="-122"/>
                <a:cs typeface="+mn-cs"/>
              </a:rPr>
              <a:t>公元前</a:t>
            </a: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itchFamily="2" charset="-122"/>
                <a:cs typeface="+mn-cs"/>
              </a:rPr>
              <a:t>260</a:t>
            </a: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itchFamily="2" charset="-122"/>
                <a:cs typeface="+mn-cs"/>
              </a:rPr>
              <a:t>年</a:t>
            </a:r>
            <a:endParaRPr kumimoji="0" lang="zh-CN" altLang="en-US" sz="3600" b="0" i="0" u="none" strike="noStrike" kern="10" cap="none" spc="0" normalizeH="0" baseline="0" noProof="0" smtClean="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>
    <p:fade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文本框 28673"/>
          <p:cNvSpPr txBox="1"/>
          <p:nvPr/>
        </p:nvSpPr>
        <p:spPr>
          <a:xfrm>
            <a:off x="539750" y="549275"/>
            <a:ext cx="76327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accent2"/>
                </a:solidFill>
                <a:latin typeface="Times New Roman" pitchFamily="18" charset="0"/>
              </a:rPr>
              <a:t>春秋战国战争的不同点</a:t>
            </a:r>
          </a:p>
        </p:txBody>
      </p:sp>
      <p:sp>
        <p:nvSpPr>
          <p:cNvPr id="14339" name="文本框 28674"/>
          <p:cNvSpPr txBox="1"/>
          <p:nvPr/>
        </p:nvSpPr>
        <p:spPr>
          <a:xfrm>
            <a:off x="611188" y="1341438"/>
            <a:ext cx="28813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660033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春秋的</a:t>
            </a:r>
            <a:r>
              <a:rPr lang="zh-CN" altLang="en-US" sz="3600" b="1">
                <a:solidFill>
                  <a:srgbClr val="CC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争霸</a:t>
            </a:r>
          </a:p>
        </p:txBody>
      </p:sp>
      <p:sp>
        <p:nvSpPr>
          <p:cNvPr id="28676" name="文本框 28675"/>
          <p:cNvSpPr txBox="1"/>
          <p:nvPr/>
        </p:nvSpPr>
        <p:spPr>
          <a:xfrm>
            <a:off x="539750" y="2708275"/>
            <a:ext cx="3889375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33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、军队数量较少，往往一天就决定战争胜负。</a:t>
            </a:r>
          </a:p>
        </p:txBody>
      </p:sp>
      <p:sp>
        <p:nvSpPr>
          <p:cNvPr id="28677" name="文本框 28676"/>
          <p:cNvSpPr txBox="1"/>
          <p:nvPr/>
        </p:nvSpPr>
        <p:spPr>
          <a:xfrm>
            <a:off x="539750" y="5084763"/>
            <a:ext cx="36004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33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、强者通过召集盟会确立霸主地位</a:t>
            </a:r>
          </a:p>
        </p:txBody>
      </p:sp>
      <p:sp>
        <p:nvSpPr>
          <p:cNvPr id="14342" name="文本框 28677"/>
          <p:cNvSpPr txBox="1"/>
          <p:nvPr/>
        </p:nvSpPr>
        <p:spPr>
          <a:xfrm>
            <a:off x="5148263" y="1341438"/>
            <a:ext cx="28797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660033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战国的</a:t>
            </a:r>
            <a:r>
              <a:rPr lang="zh-CN" altLang="en-US" sz="3600" b="1">
                <a:solidFill>
                  <a:srgbClr val="CC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兼并</a:t>
            </a:r>
          </a:p>
        </p:txBody>
      </p:sp>
      <p:sp>
        <p:nvSpPr>
          <p:cNvPr id="28679" name="文本框 28678"/>
          <p:cNvSpPr txBox="1"/>
          <p:nvPr/>
        </p:nvSpPr>
        <p:spPr>
          <a:xfrm>
            <a:off x="4643438" y="2636838"/>
            <a:ext cx="381635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33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、几十万大军，持续几个月，死伤几万几十万。</a:t>
            </a:r>
          </a:p>
        </p:txBody>
      </p:sp>
      <p:sp>
        <p:nvSpPr>
          <p:cNvPr id="28680" name="文本框 28679"/>
          <p:cNvSpPr txBox="1"/>
          <p:nvPr/>
        </p:nvSpPr>
        <p:spPr>
          <a:xfrm>
            <a:off x="4643438" y="5084763"/>
            <a:ext cx="374491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33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、强者吃掉弱者，进而统一中国。</a:t>
            </a:r>
          </a:p>
        </p:txBody>
      </p:sp>
      <p:pic>
        <p:nvPicPr>
          <p:cNvPr id="14345" name="图片 28680" descr="line1"/>
          <p:cNvPicPr>
            <a:picLocks noChangeAspect="1"/>
          </p:cNvPicPr>
          <p:nvPr/>
        </p:nvPicPr>
        <p:blipFill>
          <a:blip r:embed="rId3">
            <a:lum bright="-23999"/>
          </a:blip>
          <a:stretch>
            <a:fillRect/>
          </a:stretch>
        </p:blipFill>
        <p:spPr>
          <a:xfrm>
            <a:off x="4356100" y="1196975"/>
            <a:ext cx="355600" cy="5113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6" name="文本框 28681"/>
          <p:cNvSpPr txBox="1"/>
          <p:nvPr/>
        </p:nvSpPr>
        <p:spPr>
          <a:xfrm>
            <a:off x="755650" y="2060575"/>
            <a:ext cx="30241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军队数量：</a:t>
            </a:r>
          </a:p>
        </p:txBody>
      </p:sp>
      <p:sp>
        <p:nvSpPr>
          <p:cNvPr id="14347" name="文本框 28682"/>
          <p:cNvSpPr txBox="1"/>
          <p:nvPr/>
        </p:nvSpPr>
        <p:spPr>
          <a:xfrm>
            <a:off x="755650" y="4437063"/>
            <a:ext cx="35290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1">
                <a:solidFill>
                  <a:srgbClr val="003300"/>
                </a:solidFill>
                <a:latin typeface="Arial" panose="020b0604020202020204" pitchFamily="34" charset="0"/>
              </a:rPr>
              <a:t>称霸方式：</a:t>
            </a:r>
          </a:p>
        </p:txBody>
      </p:sp>
    </p:spTree>
  </p:cSld>
  <p:clrMapOvr>
    <a:masterClrMapping/>
  </p:clrMapOvr>
  <p:transition>
    <p:fade/>
  </p:transition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文本框 33793"/>
          <p:cNvSpPr txBox="1"/>
          <p:nvPr/>
        </p:nvSpPr>
        <p:spPr>
          <a:xfrm>
            <a:off x="266700" y="381000"/>
            <a:ext cx="8915400" cy="454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b="1">
              <a:latin typeface="Times New Roman" pitchFamily="18" charset="0"/>
            </a:endParaRPr>
          </a:p>
        </p:txBody>
      </p:sp>
      <p:sp>
        <p:nvSpPr>
          <p:cNvPr id="16387" name="文本框 33794" descr="绿色大理石"/>
          <p:cNvSpPr txBox="1"/>
          <p:nvPr/>
        </p:nvSpPr>
        <p:spPr>
          <a:xfrm>
            <a:off x="971550" y="981075"/>
            <a:ext cx="1981200" cy="749300"/>
          </a:xfrm>
          <a:prstGeom prst="rect">
            <a:avLst/>
          </a:prstGeom>
          <a:blipFill rotWithShape="0">
            <a:blip r:embed="rId2"/>
            <a:stretch>
              <a:fillRect/>
            </a:stretch>
          </a:blip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3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铁农具</a:t>
            </a:r>
          </a:p>
        </p:txBody>
      </p:sp>
      <p:sp>
        <p:nvSpPr>
          <p:cNvPr id="16388" name="文本框 33795" descr="绿色大理石"/>
          <p:cNvSpPr txBox="1"/>
          <p:nvPr/>
        </p:nvSpPr>
        <p:spPr>
          <a:xfrm>
            <a:off x="971550" y="2057400"/>
            <a:ext cx="1981200" cy="815975"/>
          </a:xfrm>
          <a:prstGeom prst="rect">
            <a:avLst/>
          </a:prstGeom>
          <a:blipFill rotWithShape="0">
            <a:blip r:embed="rId2"/>
            <a:stretch>
              <a:fillRect/>
            </a:stretch>
          </a:blip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7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牛   耕</a:t>
            </a:r>
          </a:p>
        </p:txBody>
      </p:sp>
      <p:sp>
        <p:nvSpPr>
          <p:cNvPr id="33797" name="右大括号 33796"/>
          <p:cNvSpPr/>
          <p:nvPr/>
        </p:nvSpPr>
        <p:spPr>
          <a:xfrm>
            <a:off x="2990850" y="1268413"/>
            <a:ext cx="228600" cy="2305050"/>
          </a:xfrm>
          <a:prstGeom prst="rightBrace">
            <a:avLst>
              <a:gd name="adj1" fmla="val 83841"/>
              <a:gd name="adj2" fmla="val 51134"/>
            </a:avLst>
          </a:prstGeom>
          <a:noFill/>
          <a:ln w="44450" cap="flat" cmpd="sng">
            <a:solidFill>
              <a:srgbClr val="8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6390" name="文本框 33797" descr="绿色大理石"/>
          <p:cNvSpPr txBox="1"/>
          <p:nvPr/>
        </p:nvSpPr>
        <p:spPr>
          <a:xfrm>
            <a:off x="828675" y="3143250"/>
            <a:ext cx="2200275" cy="692150"/>
          </a:xfrm>
          <a:prstGeom prst="rect">
            <a:avLst/>
          </a:prstGeom>
          <a:blipFill rotWithShape="0">
            <a:blip r:embed="rId2"/>
            <a:stretch>
              <a:fillRect/>
            </a:stretch>
          </a:blip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9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水利工程</a:t>
            </a:r>
          </a:p>
        </p:txBody>
      </p:sp>
      <p:sp>
        <p:nvSpPr>
          <p:cNvPr id="33799" name="文本框 33798"/>
          <p:cNvSpPr txBox="1"/>
          <p:nvPr/>
        </p:nvSpPr>
        <p:spPr>
          <a:xfrm>
            <a:off x="5456238" y="2273300"/>
            <a:ext cx="1919287" cy="1311275"/>
          </a:xfrm>
          <a:prstGeom prst="rect">
            <a:avLst/>
          </a:prstGeom>
          <a:solidFill>
            <a:srgbClr val="808000">
              <a:alpha val="34000"/>
            </a:srgbClr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000" b="1">
                <a:latin typeface="Arial" panose="020b0604020202020204" pitchFamily="34" charset="0"/>
                <a:ea typeface="华文行楷" panose="02010800040101010101" pitchFamily="2" charset="-122"/>
              </a:rPr>
              <a:t>大量荒地开垦</a:t>
            </a:r>
          </a:p>
        </p:txBody>
      </p:sp>
      <p:sp>
        <p:nvSpPr>
          <p:cNvPr id="33800" name="文本框 33799"/>
          <p:cNvSpPr txBox="1"/>
          <p:nvPr/>
        </p:nvSpPr>
        <p:spPr>
          <a:xfrm>
            <a:off x="3203575" y="1989138"/>
            <a:ext cx="1892300" cy="1768475"/>
          </a:xfrm>
          <a:prstGeom prst="rect">
            <a:avLst/>
          </a:prstGeom>
          <a:solidFill>
            <a:schemeClr val="accent1">
              <a:lumMod val="75000"/>
              <a:alpha val="23000"/>
            </a:schemeClr>
          </a:solidFill>
          <a:ln w="9525" cap="flat" cmpd="sng">
            <a:solidFill>
              <a:srgbClr val="FFFF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400" b="1">
                <a:solidFill>
                  <a:srgbClr val="0000FF"/>
                </a:solidFill>
                <a:latin typeface="Arial" panose="020b0604020202020204" pitchFamily="34" charset="0"/>
              </a:rPr>
              <a:t>生产力</a:t>
            </a:r>
          </a:p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400" b="1">
                <a:solidFill>
                  <a:srgbClr val="0000FF"/>
                </a:solidFill>
                <a:latin typeface="Arial" panose="020b0604020202020204" pitchFamily="34" charset="0"/>
              </a:rPr>
              <a:t>的提高</a:t>
            </a:r>
          </a:p>
        </p:txBody>
      </p:sp>
      <p:sp>
        <p:nvSpPr>
          <p:cNvPr id="33801" name="文本框 33800"/>
          <p:cNvSpPr txBox="1"/>
          <p:nvPr/>
        </p:nvSpPr>
        <p:spPr>
          <a:xfrm>
            <a:off x="7756525" y="1273175"/>
            <a:ext cx="1295400" cy="2757488"/>
          </a:xfrm>
          <a:prstGeom prst="rect">
            <a:avLst/>
          </a:prstGeom>
          <a:solidFill>
            <a:schemeClr val="tx1">
              <a:alpha val="16000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400" b="1">
                <a:solidFill>
                  <a:srgbClr val="0000FF"/>
                </a:solidFill>
                <a:latin typeface="Arial" panose="020b0604020202020204" pitchFamily="34" charset="0"/>
              </a:rPr>
              <a:t>私田出现</a:t>
            </a:r>
          </a:p>
        </p:txBody>
      </p:sp>
      <p:sp>
        <p:nvSpPr>
          <p:cNvPr id="33802" name="文本框 33801"/>
          <p:cNvSpPr txBox="1"/>
          <p:nvPr/>
        </p:nvSpPr>
        <p:spPr>
          <a:xfrm>
            <a:off x="6248400" y="4362450"/>
            <a:ext cx="1274763" cy="692150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</a:rPr>
              <a:t>地主</a:t>
            </a:r>
          </a:p>
        </p:txBody>
      </p:sp>
      <p:sp>
        <p:nvSpPr>
          <p:cNvPr id="33803" name="文本框 33802"/>
          <p:cNvSpPr txBox="1"/>
          <p:nvPr/>
        </p:nvSpPr>
        <p:spPr>
          <a:xfrm>
            <a:off x="6301105" y="5377180"/>
            <a:ext cx="1222375" cy="692150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</a:rPr>
              <a:t>农民</a:t>
            </a:r>
          </a:p>
        </p:txBody>
      </p:sp>
      <p:sp>
        <p:nvSpPr>
          <p:cNvPr id="33804" name="任意多边形 33803"/>
          <p:cNvSpPr/>
          <p:nvPr/>
        </p:nvSpPr>
        <p:spPr>
          <a:xfrm rot="-5447869" flipH="1">
            <a:off x="7199313" y="4227513"/>
            <a:ext cx="1371600" cy="1143000"/>
          </a:xfrm>
          <a:custGeom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cxnLst>
              <a:cxn ang="0">
                <a:pos x="16324" y="0"/>
              </a:cxn>
              <a:cxn ang="0">
                <a:pos x="11048" y="7200"/>
              </a:cxn>
              <a:cxn ang="0">
                <a:pos x="14134" y="7200"/>
              </a:cxn>
              <a:cxn ang="0">
                <a:pos x="14134" y="16489"/>
              </a:cxn>
              <a:cxn ang="0">
                <a:pos x="0" y="16489"/>
              </a:cxn>
              <a:cxn ang="0">
                <a:pos x="0" y="21600"/>
              </a:cxn>
              <a:cxn ang="0">
                <a:pos x="18514" y="21600"/>
              </a:cxn>
              <a:cxn ang="0">
                <a:pos x="18514" y="7200"/>
              </a:cxn>
              <a:cxn ang="0">
                <a:pos x="21600" y="7200"/>
              </a:cxn>
            </a:cxnLst>
            <a:rect l="txL" t="txT" r="txR" b="txB"/>
            <a:pathLst>
              <a:path w="21600" h="21600">
                <a:moveTo>
                  <a:pt x="16324" y="0"/>
                </a:moveTo>
                <a:lnTo>
                  <a:pt x="11048" y="7200"/>
                </a:lnTo>
                <a:lnTo>
                  <a:pt x="14134" y="7200"/>
                </a:lnTo>
                <a:lnTo>
                  <a:pt x="14134" y="16489"/>
                </a:lnTo>
                <a:lnTo>
                  <a:pt x="0" y="16489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tx1"/>
          </a:solidFill>
          <a:ln w="9525" cap="flat" cmpd="sng">
            <a:solidFill>
              <a:srgbClr val="0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3805" name="右箭头 33804"/>
          <p:cNvSpPr/>
          <p:nvPr/>
        </p:nvSpPr>
        <p:spPr>
          <a:xfrm>
            <a:off x="5143500" y="2638425"/>
            <a:ext cx="381000" cy="4572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 cap="flat" cmpd="sng">
            <a:solidFill>
              <a:srgbClr val="0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3806" name="文本框 33805"/>
          <p:cNvSpPr txBox="1"/>
          <p:nvPr/>
        </p:nvSpPr>
        <p:spPr>
          <a:xfrm>
            <a:off x="3419475" y="4362450"/>
            <a:ext cx="2352675" cy="1449388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</a:rPr>
              <a:t>封建剥削</a:t>
            </a:r>
          </a:p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</a:rPr>
              <a:t>关系产生</a:t>
            </a:r>
          </a:p>
        </p:txBody>
      </p:sp>
      <p:sp>
        <p:nvSpPr>
          <p:cNvPr id="33807" name="左箭头 33806"/>
          <p:cNvSpPr/>
          <p:nvPr/>
        </p:nvSpPr>
        <p:spPr>
          <a:xfrm>
            <a:off x="3200400" y="5800725"/>
            <a:ext cx="3048000" cy="304800"/>
          </a:xfrm>
          <a:prstGeom prst="leftArrow">
            <a:avLst>
              <a:gd name="adj1" fmla="val 50000"/>
              <a:gd name="adj2" fmla="val 121712"/>
            </a:avLst>
          </a:prstGeom>
          <a:solidFill>
            <a:srgbClr val="FFFFFF"/>
          </a:solidFill>
          <a:ln w="9525" cap="flat" cmpd="sng">
            <a:solidFill>
              <a:srgbClr val="0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3808" name="文本框 33807"/>
          <p:cNvSpPr txBox="1"/>
          <p:nvPr/>
        </p:nvSpPr>
        <p:spPr>
          <a:xfrm>
            <a:off x="752475" y="4105275"/>
            <a:ext cx="2276475" cy="204152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实行变法确立封建统治，发展封建经济</a:t>
            </a:r>
          </a:p>
        </p:txBody>
      </p:sp>
      <p:sp>
        <p:nvSpPr>
          <p:cNvPr id="33809" name="右箭头 33808"/>
          <p:cNvSpPr/>
          <p:nvPr/>
        </p:nvSpPr>
        <p:spPr>
          <a:xfrm>
            <a:off x="7375525" y="2568575"/>
            <a:ext cx="381000" cy="4572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 cap="flat" cmpd="sng">
            <a:solidFill>
              <a:srgbClr val="0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3810" name="左箭头 33809"/>
          <p:cNvSpPr/>
          <p:nvPr/>
        </p:nvSpPr>
        <p:spPr>
          <a:xfrm>
            <a:off x="5867400" y="4800600"/>
            <a:ext cx="381000" cy="457200"/>
          </a:xfrm>
          <a:prstGeom prst="left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 cap="flat" cmpd="sng">
            <a:solidFill>
              <a:srgbClr val="0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3811" name="左大括号 33810"/>
          <p:cNvSpPr/>
          <p:nvPr/>
        </p:nvSpPr>
        <p:spPr>
          <a:xfrm>
            <a:off x="523875" y="1273175"/>
            <a:ext cx="304800" cy="4103688"/>
          </a:xfrm>
          <a:prstGeom prst="leftBrace">
            <a:avLst>
              <a:gd name="adj1" fmla="val 111946"/>
              <a:gd name="adj2" fmla="val 50000"/>
            </a:avLst>
          </a:prstGeom>
          <a:noFill/>
          <a:ln w="50800" cap="flat" cmpd="sng">
            <a:solidFill>
              <a:srgbClr val="00808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6404" name="文本框 33811"/>
          <p:cNvSpPr txBox="1"/>
          <p:nvPr/>
        </p:nvSpPr>
        <p:spPr>
          <a:xfrm>
            <a:off x="-11112" y="2273300"/>
            <a:ext cx="762000" cy="3048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</a:rPr>
              <a:t>变法背景</a:t>
            </a:r>
          </a:p>
        </p:txBody>
      </p:sp>
      <p:sp>
        <p:nvSpPr>
          <p:cNvPr id="33813" name="矩形 33812"/>
          <p:cNvSpPr/>
          <p:nvPr/>
        </p:nvSpPr>
        <p:spPr>
          <a:xfrm>
            <a:off x="685800" y="369888"/>
            <a:ext cx="4049713" cy="701675"/>
          </a:xfrm>
          <a:prstGeom prst="rect">
            <a:avLst/>
          </a:prstGeom>
          <a:noFill/>
          <a:ln w="9525">
            <a:noFill/>
          </a:ln>
        </p:spPr>
        <p:txBody>
          <a:bodyPr anchor="b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二、商鞅变法</a:t>
            </a:r>
            <a:endParaRPr kumimoji="0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行楷" panose="0201080004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7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11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  <p:cond evt="onBegin" delay="0">
                          <p:tn val="34"/>
                        </p:cond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2" fill="hold" grpId="5" nodeType="after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2" fill="hold" grpId="4" nodeType="after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2" fill="hold" grpId="12" nodeType="after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1" fill="hold" grpId="8" nodeType="afterEffect"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  <p:cond evt="onBegin" delay="0">
                          <p:tn val="56"/>
                        </p:cond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grpId="10" nodeType="afterEffect"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  <p:cond evt="onBegin" delay="0">
                          <p:tn val="66"/>
                        </p:cond>
                      </p:stCondLst>
                      <p:childTnLst>
                        <p:par>
                          <p:cTn id="6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6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799" grpId="1"/>
      <p:bldP spid="33800" grpId="2"/>
      <p:bldP spid="33801" grpId="3"/>
      <p:bldP spid="33802" grpId="4"/>
      <p:bldP spid="33803" grpId="5"/>
      <p:bldP spid="33804" grpId="6"/>
      <p:bldP spid="33805" grpId="7"/>
      <p:bldP spid="33806" grpId="8"/>
      <p:bldP spid="33807" grpId="9"/>
      <p:bldP spid="33808" grpId="10"/>
      <p:bldP spid="33809" grpId="11"/>
      <p:bldP spid="33810" grpId="12"/>
      <p:bldP spid="33811" grpId="1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Text Box 6"/>
          <p:cNvSpPr txBox="1"/>
          <p:nvPr/>
        </p:nvSpPr>
        <p:spPr>
          <a:xfrm>
            <a:off x="533400" y="1630680"/>
            <a:ext cx="201676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、目的</a:t>
            </a: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2804795" y="1630680"/>
            <a:ext cx="4448810" cy="64516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富国强兵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7" name="Text Box 6"/>
          <p:cNvSpPr txBox="1"/>
          <p:nvPr/>
        </p:nvSpPr>
        <p:spPr>
          <a:xfrm>
            <a:off x="473075" y="2633345"/>
            <a:ext cx="356108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时间、人物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4314825" y="2633345"/>
            <a:ext cx="4321810" cy="64516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公元前</a:t>
            </a:r>
            <a:r>
              <a:rPr kumimoji="0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356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年，商鞅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2770" name="标题 32769"/>
          <p:cNvSpPr>
            <a:spLocks noGrp="1"/>
          </p:cNvSpPr>
          <p:nvPr/>
        </p:nvSpPr>
        <p:spPr>
          <a:xfrm>
            <a:off x="149225" y="422275"/>
            <a:ext cx="5105400" cy="1006475"/>
          </a:xfrm>
        </p:spPr>
        <p:txBody>
          <a:bodyPr anchor="b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itchFamily="18" charset="0"/>
                <a:ea typeface="华文行楷" panose="02010800040101010101" pitchFamily="2" charset="-122"/>
                <a:cs typeface="+mn-cs"/>
              </a:rPr>
              <a:t>二、商鞅变法</a:t>
            </a:r>
            <a:endParaRPr kumimoji="0" lang="zh-CN" altLang="en-US" sz="6000" b="1" i="0" u="none" strike="noStrike" kern="1200" cap="none" spc="0" normalizeH="0" baseline="0" noProof="0" smtClean="0">
              <a:ln>
                <a:noFill/>
              </a:ln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2" name="Text Box 6"/>
          <p:cNvSpPr txBox="1"/>
          <p:nvPr/>
        </p:nvSpPr>
        <p:spPr>
          <a:xfrm>
            <a:off x="473075" y="3671570"/>
            <a:ext cx="246888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、支持者</a:t>
            </a:r>
          </a:p>
        </p:txBody>
      </p:sp>
      <p:sp>
        <p:nvSpPr>
          <p:cNvPr id="4" name="Text Box 6"/>
          <p:cNvSpPr txBox="1"/>
          <p:nvPr/>
        </p:nvSpPr>
        <p:spPr>
          <a:xfrm>
            <a:off x="419735" y="4658360"/>
            <a:ext cx="246888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、内容</a:t>
            </a:r>
          </a:p>
        </p:txBody>
      </p:sp>
      <p:sp>
        <p:nvSpPr>
          <p:cNvPr id="5" name="Text Box 6"/>
          <p:cNvSpPr txBox="1"/>
          <p:nvPr/>
        </p:nvSpPr>
        <p:spPr>
          <a:xfrm>
            <a:off x="473075" y="5593080"/>
            <a:ext cx="246888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、影响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2530" name="Group 2"/>
          <p:cNvGrpSpPr/>
          <p:nvPr/>
        </p:nvGrpSpPr>
        <p:grpSpPr>
          <a:xfrm>
            <a:off x="259715" y="204470"/>
            <a:ext cx="8686800" cy="6265782"/>
            <a:chExt cx="4514" cy="3546"/>
          </a:xfrm>
        </p:grpSpPr>
        <p:sp>
          <p:nvSpPr>
            <p:cNvPr id="21510" name="Text Box 3"/>
            <p:cNvSpPr txBox="1">
              <a:spLocks noChangeArrowheads="1"/>
            </p:cNvSpPr>
            <p:nvPr/>
          </p:nvSpPr>
          <p:spPr bwMode="auto">
            <a:xfrm>
              <a:off x="2246" y="45"/>
              <a:ext cx="2268" cy="3501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Tx/>
                <a:defRPr/>
              </a:pPr>
              <a:r>
                <a:rPr kumimoji="0" lang="zh-CN" altLang="en-US" sz="1800" kern="1200" cap="none" spc="0" normalizeH="0" baseline="0" noProof="0">
                  <a:solidFill>
                    <a:schemeClr val="tx2"/>
                  </a:solidFill>
                  <a:latin typeface="Calibri" panose="020f0502020204030204" pitchFamily="34" charset="0"/>
                  <a:ea typeface="宋体" pitchFamily="2" charset="-122"/>
                  <a:cs typeface="+mn-cs"/>
                </a:rPr>
                <a:t>       </a:t>
              </a:r>
              <a:r>
                <a:rPr kumimoji="0" lang="zh-CN" altLang="en-US" sz="3600" b="1" kern="1200" cap="none" spc="0" normalizeH="0" baseline="0" noProof="0">
                  <a:solidFill>
                    <a:schemeClr val="tx2"/>
                  </a:solidFill>
                  <a:latin typeface="华文中宋" pitchFamily="2" charset="-122"/>
                  <a:ea typeface="华文中宋" pitchFamily="2" charset="-122"/>
                  <a:cs typeface="+mn-cs"/>
                </a:rPr>
                <a:t>商鞅，又称卫鞅，公孙鞅。年轻时好刑名之学，熟悉变法理论和实践，听说秦孝公求贤若渴，于是他发奋图强，投奔秦国，得到秦孝公的赏识，开始推行变法。期间率军大破魏军，因功受封于商，所以又称商鞅。</a:t>
              </a:r>
            </a:p>
          </p:txBody>
        </p:sp>
        <p:pic>
          <p:nvPicPr>
            <p:cNvPr id="22536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2200" cy="317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175895" y="159"/>
            <a:ext cx="478631" cy="15684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中宋" pitchFamily="2" charset="-122"/>
                <a:cs typeface="+mn-cs"/>
              </a:rPr>
              <a:t>商鞅其人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华文中宋" pitchFamily="2" charset="-122"/>
              <a:cs typeface="+mn-cs"/>
            </a:endParaRPr>
          </a:p>
        </p:txBody>
      </p:sp>
      <p:sp>
        <p:nvSpPr>
          <p:cNvPr id="22532" name="Text Box 6"/>
          <p:cNvSpPr txBox="1"/>
          <p:nvPr/>
        </p:nvSpPr>
        <p:spPr>
          <a:xfrm>
            <a:off x="363855" y="6003925"/>
            <a:ext cx="3133725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1800" b="1">
                <a:latin typeface="Arial" panose="020b0604020202020204" pitchFamily="34" charset="0"/>
              </a:rPr>
              <a:t>商鞅（约公元前</a:t>
            </a:r>
            <a:r>
              <a:rPr lang="en-US" altLang="zh-CN" sz="1800" b="1">
                <a:latin typeface="Arial" panose="020b0604020202020204" pitchFamily="34" charset="0"/>
              </a:rPr>
              <a:t>390~</a:t>
            </a:r>
            <a:r>
              <a:rPr lang="zh-CN" altLang="en-US" sz="1800" b="1">
                <a:latin typeface="Arial" panose="020b0604020202020204" pitchFamily="34" charset="0"/>
              </a:rPr>
              <a:t>前</a:t>
            </a:r>
            <a:r>
              <a:rPr lang="en-US" altLang="zh-CN" sz="1800" b="1">
                <a:latin typeface="Arial" panose="020b0604020202020204" pitchFamily="34" charset="0"/>
              </a:rPr>
              <a:t>338</a:t>
            </a:r>
            <a:r>
              <a:rPr lang="zh-CN" altLang="en-US" sz="1800" b="1">
                <a:latin typeface="Arial" panose="020b0604020202020204" pitchFamily="34" charset="0"/>
              </a:rPr>
              <a:t>年）</a:t>
            </a:r>
          </a:p>
          <a:p>
            <a:pPr eaLnBrk="1" hangingPunct="1"/>
            <a:endParaRPr lang="zh-CN" altLang="en-US" sz="18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Text Box 6"/>
          <p:cNvSpPr txBox="1"/>
          <p:nvPr/>
        </p:nvSpPr>
        <p:spPr>
          <a:xfrm>
            <a:off x="533400" y="1630680"/>
            <a:ext cx="201676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、目的</a:t>
            </a: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2804795" y="1630680"/>
            <a:ext cx="4448810" cy="64516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富国强兵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7" name="Text Box 6"/>
          <p:cNvSpPr txBox="1"/>
          <p:nvPr/>
        </p:nvSpPr>
        <p:spPr>
          <a:xfrm>
            <a:off x="473075" y="2633345"/>
            <a:ext cx="356108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时间、人物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4314825" y="2633345"/>
            <a:ext cx="4321810" cy="64516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公元前</a:t>
            </a:r>
            <a:r>
              <a:rPr kumimoji="0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356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年，商鞅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2770" name="标题 32769"/>
          <p:cNvSpPr>
            <a:spLocks noGrp="1"/>
          </p:cNvSpPr>
          <p:nvPr/>
        </p:nvSpPr>
        <p:spPr>
          <a:xfrm>
            <a:off x="149225" y="422275"/>
            <a:ext cx="5105400" cy="1006475"/>
          </a:xfrm>
        </p:spPr>
        <p:txBody>
          <a:bodyPr anchor="b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itchFamily="18" charset="0"/>
                <a:ea typeface="华文行楷" panose="02010800040101010101" pitchFamily="2" charset="-122"/>
                <a:cs typeface="+mn-cs"/>
              </a:rPr>
              <a:t>二、商鞅变法</a:t>
            </a:r>
            <a:endParaRPr kumimoji="0" lang="zh-CN" altLang="en-US" sz="6000" b="1" i="0" u="none" strike="noStrike" kern="1200" cap="none" spc="0" normalizeH="0" baseline="0" noProof="0" smtClean="0">
              <a:ln>
                <a:noFill/>
              </a:ln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2" name="Text Box 6"/>
          <p:cNvSpPr txBox="1"/>
          <p:nvPr/>
        </p:nvSpPr>
        <p:spPr>
          <a:xfrm>
            <a:off x="473075" y="3671570"/>
            <a:ext cx="246888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、支持者</a:t>
            </a:r>
          </a:p>
        </p:txBody>
      </p:sp>
      <p:sp>
        <p:nvSpPr>
          <p:cNvPr id="4" name="Text Box 6"/>
          <p:cNvSpPr txBox="1"/>
          <p:nvPr/>
        </p:nvSpPr>
        <p:spPr>
          <a:xfrm>
            <a:off x="419735" y="4658360"/>
            <a:ext cx="246888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、内容</a:t>
            </a:r>
          </a:p>
        </p:txBody>
      </p:sp>
      <p:sp>
        <p:nvSpPr>
          <p:cNvPr id="5" name="Text Box 6"/>
          <p:cNvSpPr txBox="1"/>
          <p:nvPr/>
        </p:nvSpPr>
        <p:spPr>
          <a:xfrm>
            <a:off x="473075" y="5593080"/>
            <a:ext cx="246888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、影响</a:t>
            </a:r>
          </a:p>
        </p:txBody>
      </p:sp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3181350" y="3671570"/>
            <a:ext cx="4448810" cy="64516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秦孝公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1"/>
      <p:bldP spid="3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9" name="Line 3"/>
          <p:cNvSpPr/>
          <p:nvPr/>
        </p:nvSpPr>
        <p:spPr>
          <a:xfrm>
            <a:off x="1363028" y="1219200"/>
            <a:ext cx="7921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60" name="Rectangle 4"/>
          <p:cNvSpPr/>
          <p:nvPr/>
        </p:nvSpPr>
        <p:spPr>
          <a:xfrm>
            <a:off x="54928" y="4476115"/>
            <a:ext cx="10541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latin typeface="华文行楷" panose="02010800040101010101" pitchFamily="2" charset="-122"/>
                <a:ea typeface="华文行楷" panose="02010800040101010101" pitchFamily="2" charset="-122"/>
              </a:rPr>
              <a:t>奖励</a:t>
            </a:r>
          </a:p>
          <a:p>
            <a:r>
              <a:rPr lang="zh-CN" altLang="en-US" sz="3200" b="1">
                <a:latin typeface="华文行楷" panose="02010800040101010101" pitchFamily="2" charset="-122"/>
                <a:ea typeface="华文行楷" panose="02010800040101010101" pitchFamily="2" charset="-122"/>
              </a:rPr>
              <a:t>耕战</a:t>
            </a:r>
          </a:p>
        </p:txBody>
      </p:sp>
      <p:sp>
        <p:nvSpPr>
          <p:cNvPr id="19461" name="Rectangle 5"/>
          <p:cNvSpPr/>
          <p:nvPr/>
        </p:nvSpPr>
        <p:spPr>
          <a:xfrm>
            <a:off x="223838" y="704850"/>
            <a:ext cx="995680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>
                <a:latin typeface="华文行楷" panose="02010800040101010101" pitchFamily="2" charset="-122"/>
                <a:ea typeface="华文行楷" panose="02010800040101010101" pitchFamily="2" charset="-122"/>
              </a:rPr>
              <a:t>建立</a:t>
            </a:r>
          </a:p>
          <a:p>
            <a:r>
              <a:rPr lang="zh-CN" altLang="en-US" sz="3200" b="1">
                <a:latin typeface="华文行楷" panose="02010800040101010101" pitchFamily="2" charset="-122"/>
                <a:ea typeface="华文行楷" panose="02010800040101010101" pitchFamily="2" charset="-122"/>
              </a:rPr>
              <a:t>县制</a:t>
            </a:r>
          </a:p>
        </p:txBody>
      </p:sp>
      <p:sp>
        <p:nvSpPr>
          <p:cNvPr id="19463" name="AutoShape 7"/>
          <p:cNvSpPr/>
          <p:nvPr/>
        </p:nvSpPr>
        <p:spPr>
          <a:xfrm>
            <a:off x="1035050" y="4210050"/>
            <a:ext cx="184785" cy="1619250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64" name="Text Box 8"/>
          <p:cNvSpPr txBox="1"/>
          <p:nvPr/>
        </p:nvSpPr>
        <p:spPr>
          <a:xfrm>
            <a:off x="1219518" y="4165600"/>
            <a:ext cx="18716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华文行楷" panose="02010800040101010101" pitchFamily="2" charset="-122"/>
              </a:rPr>
              <a:t>奖励耕织</a:t>
            </a:r>
          </a:p>
        </p:txBody>
      </p:sp>
      <p:sp>
        <p:nvSpPr>
          <p:cNvPr id="19465" name="Text Box 9"/>
          <p:cNvSpPr txBox="1"/>
          <p:nvPr/>
        </p:nvSpPr>
        <p:spPr>
          <a:xfrm>
            <a:off x="1215708" y="5552440"/>
            <a:ext cx="19446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华文行楷" panose="02010800040101010101" pitchFamily="2" charset="-122"/>
              </a:rPr>
              <a:t>奖励军功</a:t>
            </a:r>
          </a:p>
        </p:txBody>
      </p:sp>
      <p:sp>
        <p:nvSpPr>
          <p:cNvPr id="19466" name="Line 10"/>
          <p:cNvSpPr/>
          <p:nvPr/>
        </p:nvSpPr>
        <p:spPr>
          <a:xfrm>
            <a:off x="3160078" y="4457065"/>
            <a:ext cx="5762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67" name="Line 11"/>
          <p:cNvSpPr/>
          <p:nvPr/>
        </p:nvSpPr>
        <p:spPr>
          <a:xfrm flipV="1">
            <a:off x="3160395" y="5836285"/>
            <a:ext cx="604520" cy="158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68" name="Text Box 12"/>
          <p:cNvSpPr txBox="1"/>
          <p:nvPr/>
        </p:nvSpPr>
        <p:spPr>
          <a:xfrm>
            <a:off x="3951923" y="4064000"/>
            <a:ext cx="18732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CC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经济发展</a:t>
            </a:r>
          </a:p>
        </p:txBody>
      </p:sp>
      <p:sp>
        <p:nvSpPr>
          <p:cNvPr id="19469" name="Text Box 13"/>
          <p:cNvSpPr txBox="1"/>
          <p:nvPr/>
        </p:nvSpPr>
        <p:spPr>
          <a:xfrm>
            <a:off x="3880803" y="5311140"/>
            <a:ext cx="1944687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CC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军队战斗力增强</a:t>
            </a:r>
          </a:p>
        </p:txBody>
      </p:sp>
      <p:sp>
        <p:nvSpPr>
          <p:cNvPr id="19470" name="Text Box 14"/>
          <p:cNvSpPr txBox="1"/>
          <p:nvPr/>
        </p:nvSpPr>
        <p:spPr>
          <a:xfrm>
            <a:off x="6767513" y="3818255"/>
            <a:ext cx="935037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国富</a:t>
            </a:r>
          </a:p>
        </p:txBody>
      </p:sp>
      <p:sp>
        <p:nvSpPr>
          <p:cNvPr id="19471" name="Line 15"/>
          <p:cNvSpPr/>
          <p:nvPr/>
        </p:nvSpPr>
        <p:spPr>
          <a:xfrm>
            <a:off x="5897563" y="5974715"/>
            <a:ext cx="5762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72" name="Line 16"/>
          <p:cNvSpPr/>
          <p:nvPr/>
        </p:nvSpPr>
        <p:spPr>
          <a:xfrm>
            <a:off x="5973128" y="4356100"/>
            <a:ext cx="5762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73" name="Text Box 17"/>
          <p:cNvSpPr txBox="1"/>
          <p:nvPr/>
        </p:nvSpPr>
        <p:spPr>
          <a:xfrm>
            <a:off x="6712903" y="5306060"/>
            <a:ext cx="86360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兵强</a:t>
            </a:r>
          </a:p>
        </p:txBody>
      </p:sp>
      <p:sp>
        <p:nvSpPr>
          <p:cNvPr id="19474" name="Text Box 18"/>
          <p:cNvSpPr txBox="1"/>
          <p:nvPr/>
        </p:nvSpPr>
        <p:spPr>
          <a:xfrm>
            <a:off x="2545080" y="704850"/>
            <a:ext cx="199707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CC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由国君派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CC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官吏治理</a:t>
            </a:r>
          </a:p>
        </p:txBody>
      </p:sp>
      <p:sp>
        <p:nvSpPr>
          <p:cNvPr id="19475" name="Line 19"/>
          <p:cNvSpPr/>
          <p:nvPr/>
        </p:nvSpPr>
        <p:spPr>
          <a:xfrm>
            <a:off x="4931728" y="1134745"/>
            <a:ext cx="5762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76" name="Text Box 20"/>
          <p:cNvSpPr txBox="1"/>
          <p:nvPr/>
        </p:nvSpPr>
        <p:spPr>
          <a:xfrm>
            <a:off x="5825173" y="596265"/>
            <a:ext cx="144145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加强中央集权</a:t>
            </a:r>
          </a:p>
        </p:txBody>
      </p:sp>
      <p:sp>
        <p:nvSpPr>
          <p:cNvPr id="19477" name="AutoShape 21"/>
          <p:cNvSpPr/>
          <p:nvPr/>
        </p:nvSpPr>
        <p:spPr>
          <a:xfrm>
            <a:off x="7576820" y="1195705"/>
            <a:ext cx="304800" cy="4465638"/>
          </a:xfrm>
          <a:prstGeom prst="rightBrace">
            <a:avLst>
              <a:gd name="adj1" fmla="val 121956"/>
              <a:gd name="adj2" fmla="val 49699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124460" y="2099310"/>
            <a:ext cx="282956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华文行楷" panose="02010800040101010101" pitchFamily="2" charset="-122"/>
                <a:ea typeface="华文行楷" panose="02010800040101010101" pitchFamily="2" charset="-122"/>
              </a:rPr>
              <a:t>允许土地自由买卖，</a:t>
            </a:r>
            <a:r>
              <a:rPr lang="zh-CN" altLang="en-US" sz="3200" b="1"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国家承认土地私有</a:t>
            </a:r>
          </a:p>
        </p:txBody>
      </p:sp>
      <p:sp>
        <p:nvSpPr>
          <p:cNvPr id="4" name="Line 3"/>
          <p:cNvSpPr/>
          <p:nvPr/>
        </p:nvSpPr>
        <p:spPr>
          <a:xfrm>
            <a:off x="2883218" y="2940050"/>
            <a:ext cx="7921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Text Box 6"/>
          <p:cNvSpPr txBox="1"/>
          <p:nvPr/>
        </p:nvSpPr>
        <p:spPr>
          <a:xfrm>
            <a:off x="4011930" y="2345055"/>
            <a:ext cx="227965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CC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建立土地私           有制</a:t>
            </a:r>
          </a:p>
        </p:txBody>
      </p:sp>
      <p:sp>
        <p:nvSpPr>
          <p:cNvPr id="36886" name="矩形 36885"/>
          <p:cNvSpPr/>
          <p:nvPr/>
        </p:nvSpPr>
        <p:spPr>
          <a:xfrm>
            <a:off x="8001000" y="1327785"/>
            <a:ext cx="1143000" cy="4523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建立封建制度</a:t>
            </a:r>
            <a:r>
              <a:rPr lang="en-US" altLang="zh-CN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为统一全国奠定了基础</a:t>
            </a:r>
            <a:r>
              <a:rPr lang="en-US" altLang="zh-CN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6" name="Text Box 6"/>
          <p:cNvSpPr txBox="1"/>
          <p:nvPr/>
        </p:nvSpPr>
        <p:spPr>
          <a:xfrm>
            <a:off x="2226310" y="0"/>
            <a:ext cx="384302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内容、影响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8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8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8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2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8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1"/>
      <p:bldP spid="19463" grpId="2"/>
      <p:bldP spid="19464" grpId="3"/>
      <p:bldP spid="19465" grpId="4"/>
      <p:bldP spid="19468" grpId="5"/>
      <p:bldP spid="19469" grpId="6"/>
      <p:bldP spid="19470" grpId="7"/>
      <p:bldP spid="19473" grpId="8"/>
      <p:bldP spid="19474" grpId="9"/>
      <p:bldP spid="19476" grpId="10"/>
      <p:bldP spid="19477" grpId="11"/>
      <p:bldP spid="3" grpId="12"/>
      <p:bldP spid="5" grpId="13"/>
      <p:bldP spid="36886" grpId="14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118745" y="1158875"/>
            <a:ext cx="9025255" cy="251460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457200" marR="0" lvl="1" indent="-27813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使秦国的国力大为增强，提高了军队战斗力，一跃成为最强盛的诸侯国，为以后秦国统一中国奠定了基础。</a:t>
            </a:r>
            <a:endParaRPr kumimoji="1" lang="zh-CN" altLang="en-US" sz="4000" b="1" i="0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187960" y="3608705"/>
            <a:ext cx="8489315" cy="2896235"/>
          </a:xfrm>
          <a:prstGeom prst="rect">
            <a:avLst/>
          </a:prstGeom>
          <a:solidFill>
            <a:srgbClr val="FFFF99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457200" marR="0" lvl="1" indent="-27813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各国变法：</a:t>
            </a:r>
            <a:r>
              <a:rPr kumimoji="1" lang="zh-CN" altLang="en-US" sz="36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 战国时期，各国经过变法，封建制度逐步确立起来。地主阶级统治代替了奴隶主贵族统治，地主阶级和农民阶级的矛盾成为社会主要矛盾。我国封建社会形成了。</a:t>
            </a:r>
            <a:endParaRPr kumimoji="1" lang="zh-CN" altLang="en-US" sz="3600" b="1" i="0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仿宋" panose="02010609060101010101" charset="-122"/>
              <a:ea typeface="仿宋" panose="02010609060101010101" charset="-122"/>
              <a:cs typeface="+mn-cs"/>
            </a:endParaRPr>
          </a:p>
        </p:txBody>
      </p:sp>
      <p:sp>
        <p:nvSpPr>
          <p:cNvPr id="2" name="Text Box 6"/>
          <p:cNvSpPr txBox="1"/>
          <p:nvPr/>
        </p:nvSpPr>
        <p:spPr>
          <a:xfrm>
            <a:off x="247650" y="221615"/>
            <a:ext cx="246888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、影响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532" name="Picture 4" descr="1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0293" y="4185920"/>
            <a:ext cx="2819400" cy="2819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2" name="WordArt 7" descr="水滴"/>
          <p:cNvSpPr>
            <a:spLocks noTextEdit="1"/>
          </p:cNvSpPr>
          <p:nvPr/>
        </p:nvSpPr>
        <p:spPr>
          <a:xfrm>
            <a:off x="2632393" y="189230"/>
            <a:ext cx="4114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lstStyle/>
          <a:p>
            <a:pPr algn="ctr" eaLnBrk="0" fontAlgn="base" hangingPunct="0"/>
            <a:r>
              <a:rPr lang="zh-CN" altLang="en-US" sz="5400" b="1" strike="noStrike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3"/>
                  <a:stretch>
                    <a:fillRect/>
                  </a:stretch>
                </a:blipFill>
                <a:effectLst>
                  <a:outerShdw dist="563972" dir="14049740" sx="125000" sy="125000" algn="tl" rotWithShape="0">
                    <a:srgbClr val="C7DFD3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大家一起谈：</a:t>
            </a:r>
            <a:endParaRPr lang="zh-CN" altLang="en-US" sz="5400" b="1" strike="noStrike" noProof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3"/>
                <a:stretch>
                  <a:fillRect/>
                </a:stretch>
              </a:blipFill>
              <a:effectLst>
                <a:outerShdw dist="563972" dir="14049740" sx="125000" sy="125000" algn="tl" rotWithShape="0">
                  <a:srgbClr val="C7DFD3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2536" name="Text Box 8"/>
          <p:cNvSpPr txBox="1"/>
          <p:nvPr/>
        </p:nvSpPr>
        <p:spPr>
          <a:xfrm>
            <a:off x="614363" y="1307783"/>
            <a:ext cx="7315200" cy="1920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>
                <a:latin typeface="Arial" panose="020b0604020202020204" pitchFamily="34" charset="0"/>
                <a:ea typeface="隶书" panose="02010509060101010101" pitchFamily="49" charset="-122"/>
              </a:rPr>
              <a:t>       </a:t>
            </a:r>
            <a:r>
              <a:rPr lang="zh-CN" altLang="en-US" sz="4000">
                <a:latin typeface="Arial" panose="020b0604020202020204" pitchFamily="34" charset="0"/>
                <a:ea typeface="隶书" panose="02010509060101010101" pitchFamily="49" charset="-122"/>
              </a:rPr>
              <a:t>假如你是当时的新兴地主、农民或者奴隶主贵族，你是怎样看待这场商鞅变法的？？？</a:t>
            </a:r>
          </a:p>
        </p:txBody>
      </p:sp>
    </p:spTree>
  </p:cSld>
  <p:clrMapOvr>
    <a:masterClrMapping/>
  </p:clrMapOvr>
  <p:transition>
    <p:fade/>
  </p:transition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0" name="文本框 37889"/>
          <p:cNvSpPr txBox="1"/>
          <p:nvPr/>
        </p:nvSpPr>
        <p:spPr>
          <a:xfrm>
            <a:off x="228600" y="457200"/>
            <a:ext cx="8915400" cy="454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b="1">
              <a:latin typeface="Times New Roman" pitchFamily="18" charset="0"/>
            </a:endParaRPr>
          </a:p>
        </p:txBody>
      </p:sp>
      <p:sp>
        <p:nvSpPr>
          <p:cNvPr id="22531" name="文本框 37890"/>
          <p:cNvSpPr txBox="1"/>
          <p:nvPr/>
        </p:nvSpPr>
        <p:spPr>
          <a:xfrm>
            <a:off x="304800" y="600393"/>
            <a:ext cx="8610600" cy="24301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500">
                <a:latin typeface="Arial" panose="020b0604020202020204" pitchFamily="34" charset="0"/>
                <a:ea typeface="隶书" panose="02010509060101010101" pitchFamily="49" charset="-122"/>
              </a:rPr>
              <a:t>     </a:t>
            </a:r>
            <a:r>
              <a:rPr lang="en-US" altLang="zh-CN" sz="38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《</a:t>
            </a:r>
            <a:r>
              <a:rPr lang="zh-CN" altLang="en-US" sz="38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史记</a:t>
            </a:r>
            <a:r>
              <a:rPr lang="en-US" altLang="zh-CN" sz="38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》</a:t>
            </a:r>
            <a:r>
              <a:rPr lang="zh-CN" altLang="en-US" sz="38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记载，秦孝公死后，太子即位。守旧的贵族诬告商鞅“谋反”，结果商鞅被处死。请大家议一议，商鞅变法是成功了还是失败了，为什么？</a:t>
            </a:r>
          </a:p>
        </p:txBody>
      </p:sp>
      <p:pic>
        <p:nvPicPr>
          <p:cNvPr id="2253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849100" y="116459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5" name="矩形标注 38914"/>
          <p:cNvSpPr/>
          <p:nvPr/>
        </p:nvSpPr>
        <p:spPr>
          <a:xfrm>
            <a:off x="2339975" y="549275"/>
            <a:ext cx="5041900" cy="2376488"/>
          </a:xfrm>
          <a:prstGeom prst="wedgeRectCallout">
            <a:avLst>
              <a:gd name="adj1" fmla="val -53903"/>
              <a:gd name="adj2" fmla="val 112051"/>
            </a:avLst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b="1" i="1">
              <a:solidFill>
                <a:srgbClr val="0000FF"/>
              </a:solidFill>
              <a:latin typeface="Times New Roman" pitchFamily="18" charset="0"/>
              <a:ea typeface="华文行楷" panose="02010800040101010101" pitchFamily="2" charset="-122"/>
            </a:endParaRPr>
          </a:p>
        </p:txBody>
      </p:sp>
      <p:sp>
        <p:nvSpPr>
          <p:cNvPr id="23556" name="云形标注 38915"/>
          <p:cNvSpPr/>
          <p:nvPr/>
        </p:nvSpPr>
        <p:spPr>
          <a:xfrm>
            <a:off x="250825" y="1341438"/>
            <a:ext cx="7273925" cy="4175125"/>
          </a:xfrm>
          <a:prstGeom prst="cloudCallout">
            <a:avLst>
              <a:gd name="adj1" fmla="val -35838"/>
              <a:gd name="adj2" fmla="val 70000"/>
            </a:avLst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b="1" i="1">
              <a:solidFill>
                <a:srgbClr val="0000FF"/>
              </a:solidFill>
              <a:latin typeface="Times New Roman" pitchFamily="18" charset="0"/>
              <a:ea typeface="华文行楷" panose="02010800040101010101" pitchFamily="2" charset="-122"/>
            </a:endParaRPr>
          </a:p>
        </p:txBody>
      </p:sp>
      <p:sp>
        <p:nvSpPr>
          <p:cNvPr id="38919" name="文本框 38918"/>
          <p:cNvSpPr txBox="1"/>
          <p:nvPr/>
        </p:nvSpPr>
        <p:spPr>
          <a:xfrm>
            <a:off x="-74295" y="346075"/>
            <a:ext cx="9429750" cy="41541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kern="1200" cap="none" spc="0" normalizeH="0" baseline="0" noProof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行楷" panose="02010800040101010101" pitchFamily="2" charset="-122"/>
                <a:cs typeface="+mn-cs"/>
              </a:rPr>
              <a:t>         </a:t>
            </a:r>
            <a:r>
              <a:rPr kumimoji="0" lang="zh-CN" altLang="en-US" sz="4400" b="1" kern="1200" cap="none" spc="0" normalizeH="0" baseline="0" noProof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-方正超大字符集" panose="03000509000000000000" pitchFamily="1" charset="-122"/>
                <a:cs typeface="+mn-cs"/>
              </a:rPr>
              <a:t>一场变革的成败标准，不在于实施者的生与死，而在于</a:t>
            </a:r>
            <a:r>
              <a:rPr kumimoji="0" lang="zh-CN" altLang="en-US" sz="4400" b="1" kern="1200" cap="none" spc="0" normalizeH="0" baseline="0" noProof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-方正超大字符集" panose="03000509000000000000" pitchFamily="1" charset="-122"/>
                <a:cs typeface="+mn-cs"/>
              </a:rPr>
              <a:t>变法的目的是否达到</a:t>
            </a:r>
            <a:r>
              <a:rPr kumimoji="0" lang="zh-CN" altLang="en-US" sz="4400" b="1" kern="1200" cap="none" spc="0" normalizeH="0" baseline="0" noProof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-方正超大字符集" panose="03000509000000000000" pitchFamily="1" charset="-122"/>
                <a:cs typeface="+mn-cs"/>
              </a:rPr>
              <a:t>。商鞅虽死，但他推行的变法已经使秦国的经济得到发展，军力不断增强，成为战国后期实力最强的封建国家。所以说变法是成功了。</a:t>
            </a: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208915" y="69215"/>
            <a:ext cx="6769735" cy="706755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商鞅变法成功的原因？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8935" y="832485"/>
            <a:ext cx="8578215" cy="3046095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1</a:t>
            </a: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、商鞅变法代表着新兴地主阶级的利益，他们要求推翻奴隶主贵族的统治，发展封建经济。因此，商鞅变法适应了历史发展的必然趋势；</a:t>
            </a:r>
            <a:endParaRPr kumimoji="0" lang="en-US" altLang="zh-CN" sz="32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itchFamily="2" charset="-122"/>
              <a:ea typeface="华文细黑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2</a:t>
            </a: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、商鞅变法得到秦孝公的坚决支持；</a:t>
            </a:r>
            <a:endParaRPr kumimoji="0" lang="en-US" altLang="zh-CN" sz="32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itchFamily="2" charset="-122"/>
              <a:ea typeface="华文细黑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3</a:t>
            </a: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itchFamily="2" charset="-122"/>
                <a:ea typeface="华文细黑" pitchFamily="2" charset="-122"/>
                <a:cs typeface="+mn-cs"/>
              </a:rPr>
              <a:t>、商鞅敢于同旧势力作斗争，并制订了一系列具体行之有效的改革措施。</a:t>
            </a:r>
            <a:endParaRPr kumimoji="0" lang="zh-CN" altLang="en-US" sz="32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itchFamily="2" charset="-122"/>
              <a:ea typeface="华文细黑" pitchFamily="2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68935" y="4071620"/>
            <a:ext cx="7987665" cy="64516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商鞅变法对我们今天的改革有何启示？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28905" y="4848860"/>
            <a:ext cx="9015095" cy="2306955"/>
          </a:xfrm>
          <a:prstGeom prst="rect">
            <a:avLst/>
          </a:prstGeom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、改革能推动社会进步，改则兴，不改则衰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、应顺应历史潮流，具有创新和献身精神。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1"/>
      <p:bldP spid="6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3" name="矩形 7197"/>
          <p:cNvSpPr/>
          <p:nvPr/>
        </p:nvSpPr>
        <p:spPr>
          <a:xfrm>
            <a:off x="9525" y="544513"/>
            <a:ext cx="4545013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造福千秋的都江堰</a:t>
            </a:r>
          </a:p>
        </p:txBody>
      </p:sp>
      <p:sp>
        <p:nvSpPr>
          <p:cNvPr id="54290" name="Rectangle 22"/>
          <p:cNvSpPr/>
          <p:nvPr/>
        </p:nvSpPr>
        <p:spPr>
          <a:xfrm>
            <a:off x="1236663" y="4192588"/>
            <a:ext cx="19526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endParaRPr lang="zh-CN" altLang="en-US" sz="3200">
              <a:latin typeface="Arial" panose="020b0604020202020204" pitchFamily="34" charset="0"/>
            </a:endParaRPr>
          </a:p>
        </p:txBody>
      </p:sp>
      <p:sp>
        <p:nvSpPr>
          <p:cNvPr id="18435" name="Text Box 9"/>
          <p:cNvSpPr txBox="1"/>
          <p:nvPr/>
        </p:nvSpPr>
        <p:spPr>
          <a:xfrm>
            <a:off x="785813" y="1728788"/>
            <a:ext cx="7483475" cy="1752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CC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3600" b="1">
                <a:solidFill>
                  <a:srgbClr val="0000CC"/>
                </a:solidFill>
                <a:latin typeface="Arial" panose="020b0604020202020204" pitchFamily="34" charset="0"/>
              </a:rPr>
              <a:t>他曾修筑了一项大型</a:t>
            </a: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</a:rPr>
              <a:t>水利工程</a:t>
            </a:r>
            <a:r>
              <a:rPr lang="zh-CN" altLang="en-US" sz="3600" b="1">
                <a:solidFill>
                  <a:srgbClr val="0000CC"/>
                </a:solidFill>
                <a:latin typeface="Arial" panose="020b0604020202020204" pitchFamily="34" charset="0"/>
              </a:rPr>
              <a:t>，灌溉了大片农田，使成都平原嬴得了“天府之国”之美誉。</a:t>
            </a:r>
          </a:p>
        </p:txBody>
      </p:sp>
      <p:sp>
        <p:nvSpPr>
          <p:cNvPr id="69640" name="Text Box 8"/>
          <p:cNvSpPr txBox="1"/>
          <p:nvPr/>
        </p:nvSpPr>
        <p:spPr>
          <a:xfrm>
            <a:off x="1244600" y="3751263"/>
            <a:ext cx="2459038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Arial" panose="020b0604020202020204" pitchFamily="34" charset="0"/>
              </a:rPr>
              <a:t>他是谁？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0" grpId="0"/>
      <p:bldP spid="6964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9" name="文本框 39938"/>
          <p:cNvSpPr txBox="1"/>
          <p:nvPr/>
        </p:nvSpPr>
        <p:spPr>
          <a:xfrm>
            <a:off x="325438" y="1481138"/>
            <a:ext cx="6335712" cy="4831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>
                <a:latin typeface="Times New Roman" pitchFamily="18" charset="0"/>
                <a:ea typeface="幼圆" panose="02010509060101010101" pitchFamily="49" charset="-122"/>
              </a:rPr>
              <a:t>1</a:t>
            </a:r>
            <a:r>
              <a:rPr lang="zh-CN" altLang="en-US" sz="3200" b="1">
                <a:latin typeface="Times New Roman" pitchFamily="18" charset="0"/>
                <a:ea typeface="幼圆" panose="02010509060101010101" pitchFamily="49" charset="-122"/>
              </a:rPr>
              <a:t>、修建时期：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>
                <a:latin typeface="Times New Roman" pitchFamily="18" charset="0"/>
                <a:ea typeface="幼圆" panose="02010509060101010101" pitchFamily="49" charset="-122"/>
              </a:rPr>
              <a:t>2</a:t>
            </a:r>
            <a:r>
              <a:rPr lang="zh-CN" altLang="en-US" sz="3200" b="1">
                <a:latin typeface="Times New Roman" pitchFamily="18" charset="0"/>
                <a:ea typeface="幼圆" panose="02010509060101010101" pitchFamily="49" charset="-122"/>
              </a:rPr>
              <a:t>、地点：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>
                <a:latin typeface="Times New Roman" pitchFamily="18" charset="0"/>
                <a:ea typeface="幼圆" panose="02010509060101010101" pitchFamily="49" charset="-122"/>
              </a:rPr>
              <a:t>3</a:t>
            </a:r>
            <a:r>
              <a:rPr lang="zh-CN" altLang="en-US" sz="3200" b="1">
                <a:latin typeface="Times New Roman" pitchFamily="18" charset="0"/>
                <a:ea typeface="幼圆" panose="02010509060101010101" pitchFamily="49" charset="-122"/>
              </a:rPr>
              <a:t>、修建者：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>
                <a:latin typeface="Times New Roman" pitchFamily="18" charset="0"/>
                <a:ea typeface="幼圆" panose="02010509060101010101" pitchFamily="49" charset="-122"/>
              </a:rPr>
              <a:t>4</a:t>
            </a:r>
            <a:r>
              <a:rPr lang="zh-CN" altLang="en-US" sz="3200" b="1">
                <a:latin typeface="Times New Roman" pitchFamily="18" charset="0"/>
                <a:ea typeface="幼圆" panose="02010509060101010101" pitchFamily="49" charset="-122"/>
              </a:rPr>
              <a:t>、功能：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>
                <a:latin typeface="Times New Roman" pitchFamily="18" charset="0"/>
                <a:ea typeface="幼圆" panose="02010509060101010101" pitchFamily="49" charset="-122"/>
              </a:rPr>
              <a:t>5</a:t>
            </a:r>
            <a:r>
              <a:rPr lang="zh-CN" altLang="en-US" sz="3200" b="1">
                <a:latin typeface="Times New Roman" pitchFamily="18" charset="0"/>
                <a:ea typeface="幼圆" panose="02010509060101010101" pitchFamily="49" charset="-122"/>
              </a:rPr>
              <a:t>、意义：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3200" b="1">
              <a:solidFill>
                <a:schemeClr val="bg2"/>
              </a:solidFill>
              <a:latin typeface="Times New Roman" pitchFamily="18" charset="0"/>
              <a:ea typeface="幼圆" panose="020105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b="1">
              <a:solidFill>
                <a:srgbClr val="0000FF"/>
              </a:solidFill>
              <a:latin typeface="Times New Roman" pitchFamily="18" charset="0"/>
              <a:ea typeface="幼圆" panose="02010509060101010101" pitchFamily="49" charset="-122"/>
            </a:endParaRPr>
          </a:p>
        </p:txBody>
      </p:sp>
      <p:sp>
        <p:nvSpPr>
          <p:cNvPr id="39940" name="文本框 39939"/>
          <p:cNvSpPr txBox="1"/>
          <p:nvPr/>
        </p:nvSpPr>
        <p:spPr>
          <a:xfrm>
            <a:off x="2192338" y="4360863"/>
            <a:ext cx="5543550" cy="758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400" b="1">
                <a:solidFill>
                  <a:srgbClr val="0000FF"/>
                </a:solidFill>
                <a:latin typeface="Times New Roman" pitchFamily="18" charset="0"/>
                <a:ea typeface="楷体_GB2312" panose="02010609030101010101" pitchFamily="49" charset="-122"/>
              </a:rPr>
              <a:t>消除水患、灌溉农田</a:t>
            </a:r>
          </a:p>
        </p:txBody>
      </p:sp>
      <p:sp>
        <p:nvSpPr>
          <p:cNvPr id="24581" name="任意多边形 39940"/>
          <p:cNvSpPr/>
          <p:nvPr/>
        </p:nvSpPr>
        <p:spPr>
          <a:xfrm flipV="1">
            <a:off x="5410200" y="2895600"/>
            <a:ext cx="685800" cy="76200"/>
          </a:xfrm>
          <a:custGeom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cxnLst>
              <a:cxn ang="0">
                <a:pos x="18499" y="0"/>
              </a:cxn>
              <a:cxn ang="0">
                <a:pos x="15399" y="7200"/>
              </a:cxn>
              <a:cxn ang="0">
                <a:pos x="18485" y="7200"/>
              </a:cxn>
              <a:cxn ang="0">
                <a:pos x="18485" y="21566"/>
              </a:cxn>
              <a:cxn ang="0">
                <a:pos x="0" y="21566"/>
              </a:cxn>
              <a:cxn ang="0">
                <a:pos x="0" y="21600"/>
              </a:cxn>
              <a:cxn ang="0">
                <a:pos x="18514" y="21600"/>
              </a:cxn>
              <a:cxn ang="0">
                <a:pos x="18514" y="7200"/>
              </a:cxn>
              <a:cxn ang="0">
                <a:pos x="21600" y="7200"/>
              </a:cxn>
            </a:cxnLst>
            <a:rect l="txL" t="txT" r="txR" b="txB"/>
            <a:pathLst>
              <a:path w="21600" h="21600">
                <a:moveTo>
                  <a:pt x="18499" y="0"/>
                </a:moveTo>
                <a:lnTo>
                  <a:pt x="15399" y="7200"/>
                </a:lnTo>
                <a:lnTo>
                  <a:pt x="18485" y="7200"/>
                </a:lnTo>
                <a:lnTo>
                  <a:pt x="18485" y="21566"/>
                </a:lnTo>
                <a:lnTo>
                  <a:pt x="0" y="21566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noFill/>
          <a:ln w="9525">
            <a:noFill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4582" name="任意多边形 39941"/>
          <p:cNvSpPr/>
          <p:nvPr/>
        </p:nvSpPr>
        <p:spPr>
          <a:xfrm flipV="1">
            <a:off x="5334000" y="3810000"/>
            <a:ext cx="1143000" cy="762000"/>
          </a:xfrm>
          <a:custGeom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cxnLst>
              <a:cxn ang="0">
                <a:pos x="21600" y="6079"/>
              </a:cxn>
              <a:cxn ang="0">
                <a:pos x="15126" y="0"/>
              </a:cxn>
              <a:cxn ang="0">
                <a:pos x="15126" y="2912"/>
              </a:cxn>
              <a:cxn ang="0">
                <a:pos x="12427" y="2912"/>
              </a:cxn>
              <a:cxn ang="0">
                <a:pos x="0" y="12158"/>
              </a:cxn>
              <a:cxn ang="0">
                <a:pos x="0" y="21600"/>
              </a:cxn>
              <a:cxn ang="0">
                <a:pos x="6474" y="21600"/>
              </a:cxn>
              <a:cxn ang="0">
                <a:pos x="6474" y="12158"/>
              </a:cxn>
              <a:cxn ang="0">
                <a:pos x="12427" y="9246"/>
              </a:cxn>
              <a:cxn ang="0">
                <a:pos x="15126" y="9246"/>
              </a:cxn>
              <a:cxn ang="0">
                <a:pos x="15126" y="12158"/>
              </a:cxn>
            </a:cxnLst>
            <a:rect l="txL" t="txT" r="txR" b="txB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noFill/>
          <a:ln w="9525">
            <a:noFill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9943" name="右弧形箭头 39942"/>
          <p:cNvSpPr/>
          <p:nvPr/>
        </p:nvSpPr>
        <p:spPr>
          <a:xfrm>
            <a:off x="7454900" y="4657725"/>
            <a:ext cx="812800" cy="1439863"/>
          </a:xfrm>
          <a:prstGeom prst="curvedLeftArrow">
            <a:avLst>
              <a:gd name="adj1" fmla="val 35429"/>
              <a:gd name="adj2" fmla="val 70859"/>
              <a:gd name="adj3" fmla="val 33314"/>
            </a:avLst>
          </a:pr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4584" name="矩形 39943"/>
          <p:cNvSpPr>
            <a:spLocks noTextEdit="1"/>
          </p:cNvSpPr>
          <p:nvPr/>
        </p:nvSpPr>
        <p:spPr>
          <a:xfrm>
            <a:off x="1692275" y="5229225"/>
            <a:ext cx="5761990" cy="100838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  <a:scene3d>
              <a:camera prst="legacyObliqueTopLeft">
                <a:rot lat="0" lon="0" rev="0"/>
              </a:camera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 eaLnBrk="0" hangingPunct="0"/>
            <a:r>
              <a:rPr lang="zh-CN" altLang="en-US" sz="3600" b="1">
                <a:solidFill>
                  <a:srgbClr val="FF0000">
                    <a:alpha val="67058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成都平原成为了“天府之国”</a:t>
            </a:r>
          </a:p>
        </p:txBody>
      </p:sp>
      <p:sp>
        <p:nvSpPr>
          <p:cNvPr id="39945" name="文本框 39944"/>
          <p:cNvSpPr txBox="1"/>
          <p:nvPr/>
        </p:nvSpPr>
        <p:spPr>
          <a:xfrm>
            <a:off x="2901950" y="1384300"/>
            <a:ext cx="48990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800" b="1" kern="1200" cap="none" spc="0" normalizeH="0" baseline="0" noProof="0">
                <a:solidFill>
                  <a:srgbClr val="0070C0"/>
                </a:solidFill>
                <a:latin typeface="+mn-lt"/>
                <a:ea typeface="+mn-ea"/>
                <a:cs typeface="+mn-cs"/>
                <a:sym typeface="+mn-ea"/>
              </a:rPr>
              <a:t>战国</a:t>
            </a:r>
          </a:p>
        </p:txBody>
      </p:sp>
      <p:sp>
        <p:nvSpPr>
          <p:cNvPr id="39946" name="文本框 39945"/>
          <p:cNvSpPr txBox="1"/>
          <p:nvPr/>
        </p:nvSpPr>
        <p:spPr>
          <a:xfrm>
            <a:off x="2197100" y="2200275"/>
            <a:ext cx="3671888" cy="815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800" b="1">
                <a:solidFill>
                  <a:srgbClr val="0000FF"/>
                </a:solidFill>
                <a:latin typeface="Times New Roman" pitchFamily="18" charset="0"/>
                <a:ea typeface="楷体_GB2312" panose="02010609030101010101" pitchFamily="49" charset="-122"/>
              </a:rPr>
              <a:t>岷江中游</a:t>
            </a:r>
          </a:p>
        </p:txBody>
      </p:sp>
      <p:sp>
        <p:nvSpPr>
          <p:cNvPr id="39947" name="文本框 39946"/>
          <p:cNvSpPr txBox="1"/>
          <p:nvPr/>
        </p:nvSpPr>
        <p:spPr>
          <a:xfrm>
            <a:off x="2544763" y="2895600"/>
            <a:ext cx="4608512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2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sz="44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sz="4400" b="1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李冰</a:t>
            </a:r>
            <a:r>
              <a:rPr lang="en-US" altLang="zh-CN"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(</a:t>
            </a:r>
            <a:r>
              <a:rPr lang="zh-CN" altLang="en-US"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秦国</a:t>
            </a:r>
            <a:r>
              <a:rPr lang="en-US" altLang="zh-CN"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)</a:t>
            </a:r>
          </a:p>
        </p:txBody>
      </p:sp>
      <p:sp>
        <p:nvSpPr>
          <p:cNvPr id="39948" name="文本框 39947"/>
          <p:cNvSpPr txBox="1"/>
          <p:nvPr/>
        </p:nvSpPr>
        <p:spPr>
          <a:xfrm>
            <a:off x="2192338" y="3538538"/>
            <a:ext cx="650398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800" b="1">
                <a:solidFill>
                  <a:srgbClr val="FF0000"/>
                </a:solidFill>
                <a:latin typeface="Times New Roman" pitchFamily="18" charset="0"/>
                <a:ea typeface="楷体_GB2312" panose="02010609030101010101" pitchFamily="49" charset="-122"/>
              </a:rPr>
              <a:t>防洪、灌溉、水运</a:t>
            </a:r>
            <a:endParaRPr lang="zh-CN" altLang="en-US" sz="4000" b="1">
              <a:solidFill>
                <a:srgbClr val="0000FF"/>
              </a:solidFill>
              <a:latin typeface="Times New Roman" pitchFamily="18" charset="0"/>
              <a:ea typeface="楷体_GB2312" panose="02010609030101010101" pitchFamily="49" charset="-122"/>
            </a:endParaRPr>
          </a:p>
        </p:txBody>
      </p:sp>
      <p:sp>
        <p:nvSpPr>
          <p:cNvPr id="18433" name="矩形 7197"/>
          <p:cNvSpPr/>
          <p:nvPr/>
        </p:nvSpPr>
        <p:spPr>
          <a:xfrm>
            <a:off x="325755" y="227013"/>
            <a:ext cx="4545013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造福千秋的都江堰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0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85" decel="100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385" decel="100000"/>
                                        <p:tgtEl>
                                          <p:spTgt spid="245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" dur="615" accel="100000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" dur="385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385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3" grpId="1"/>
      <p:bldP spid="39945" grpId="2"/>
      <p:bldP spid="39946" grpId="3"/>
      <p:bldP spid="39947" grpId="4"/>
      <p:bldP spid="39948" grpId="5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2770" name="Picture 4" descr="未命名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2400" y="0"/>
            <a:ext cx="8991600" cy="6782435"/>
          </a:xfrm>
        </p:spPr>
      </p:pic>
      <p:sp>
        <p:nvSpPr>
          <p:cNvPr id="13321" name="AutoShape 9"/>
          <p:cNvSpPr/>
          <p:nvPr/>
        </p:nvSpPr>
        <p:spPr>
          <a:xfrm>
            <a:off x="2451100" y="619125"/>
            <a:ext cx="5207635" cy="1075690"/>
          </a:xfrm>
          <a:prstGeom prst="wedgeRectCallout">
            <a:avLst>
              <a:gd name="adj1" fmla="val -44792"/>
              <a:gd name="adj2" fmla="val 18602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eaLnBrk="1" hangingPunct="1"/>
            <a:endParaRPr lang="zh-CN" altLang="zh-CN" sz="100">
              <a:latin typeface="Arial" panose="020b0604020202020204" pitchFamily="34" charset="0"/>
            </a:endParaRPr>
          </a:p>
        </p:txBody>
      </p:sp>
      <p:sp>
        <p:nvSpPr>
          <p:cNvPr id="13322" name="Text Box 10"/>
          <p:cNvSpPr txBox="1"/>
          <p:nvPr/>
        </p:nvSpPr>
        <p:spPr>
          <a:xfrm>
            <a:off x="2789555" y="618490"/>
            <a:ext cx="428625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latin typeface="Arial" panose="020b0604020202020204" pitchFamily="34" charset="0"/>
              </a:rPr>
              <a:t>将岷江分为内江和外江，</a:t>
            </a:r>
          </a:p>
          <a:p>
            <a:pPr eaLnBrk="1" hangingPunct="1"/>
            <a:r>
              <a:rPr lang="zh-CN" altLang="en-US" sz="3200" b="1">
                <a:latin typeface="Arial" panose="020b0604020202020204" pitchFamily="34" charset="0"/>
              </a:rPr>
              <a:t>调节内、外江流量</a:t>
            </a:r>
          </a:p>
        </p:txBody>
      </p:sp>
      <p:sp>
        <p:nvSpPr>
          <p:cNvPr id="13323" name="AutoShape 11"/>
          <p:cNvSpPr/>
          <p:nvPr/>
        </p:nvSpPr>
        <p:spPr>
          <a:xfrm>
            <a:off x="3769360" y="2013585"/>
            <a:ext cx="4953000" cy="821055"/>
          </a:xfrm>
          <a:prstGeom prst="wedgeRoundRectCallout">
            <a:avLst>
              <a:gd name="adj1" fmla="val -50846"/>
              <a:gd name="adj2" fmla="val 64075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eaLnBrk="1" hangingPunct="1"/>
            <a:endParaRPr lang="zh-CN" altLang="zh-CN" sz="100">
              <a:latin typeface="Arial" panose="020b0604020202020204" pitchFamily="34" charset="0"/>
            </a:endParaRPr>
          </a:p>
        </p:txBody>
      </p:sp>
      <p:sp>
        <p:nvSpPr>
          <p:cNvPr id="13324" name="Text Box 12"/>
          <p:cNvSpPr txBox="1"/>
          <p:nvPr/>
        </p:nvSpPr>
        <p:spPr>
          <a:xfrm>
            <a:off x="3999548" y="2082800"/>
            <a:ext cx="4405313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>
                <a:latin typeface="Arial" panose="020b0604020202020204" pitchFamily="34" charset="0"/>
              </a:rPr>
              <a:t>排泄进入内江过量的洪水和泥沙</a:t>
            </a:r>
          </a:p>
        </p:txBody>
      </p:sp>
      <p:sp>
        <p:nvSpPr>
          <p:cNvPr id="13325" name="AutoShape 13"/>
          <p:cNvSpPr/>
          <p:nvPr/>
        </p:nvSpPr>
        <p:spPr>
          <a:xfrm>
            <a:off x="5143500" y="3086100"/>
            <a:ext cx="2682240" cy="1031240"/>
          </a:xfrm>
          <a:prstGeom prst="wedgeEllipseCallout">
            <a:avLst>
              <a:gd name="adj1" fmla="val -61895"/>
              <a:gd name="adj2" fmla="val -32830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eaLnBrk="1" hangingPunct="1"/>
            <a:endParaRPr lang="zh-CN" altLang="zh-CN" sz="100">
              <a:latin typeface="Arial" panose="020b0604020202020204" pitchFamily="34" charset="0"/>
            </a:endParaRPr>
          </a:p>
        </p:txBody>
      </p:sp>
      <p:sp>
        <p:nvSpPr>
          <p:cNvPr id="13326" name="Text Box 14"/>
          <p:cNvSpPr txBox="1"/>
          <p:nvPr/>
        </p:nvSpPr>
        <p:spPr>
          <a:xfrm>
            <a:off x="5342890" y="3163570"/>
            <a:ext cx="263588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2800" b="1">
                <a:latin typeface="Arial" panose="020b0604020202020204" pitchFamily="34" charset="0"/>
              </a:rPr>
              <a:t>控制内江的喉咙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/>
      <p:bldP spid="13323" grpId="1"/>
      <p:bldP spid="13324" grpId="2"/>
      <p:bldP spid="13325" grpId="3"/>
      <p:bldP spid="13326" grpId="4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51784" y="5926265"/>
            <a:ext cx="2019300" cy="4603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美丽的都江堰</a:t>
            </a:r>
            <a:r>
              <a:rPr kumimoji="1" lang="zh-CN" altLang="en-US" sz="135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endParaRPr kumimoji="1" lang="zh-CN" altLang="en-US" sz="135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33797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115" y="173990"/>
            <a:ext cx="4304030" cy="50279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8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9010" y="173990"/>
            <a:ext cx="4234815" cy="62122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over/>
  </p:transition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4" name="文本框 1"/>
          <p:cNvSpPr txBox="1"/>
          <p:nvPr/>
        </p:nvSpPr>
        <p:spPr>
          <a:xfrm>
            <a:off x="257175" y="3725863"/>
            <a:ext cx="8183563" cy="2043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</a:rPr>
              <a:t>2.</a:t>
            </a:r>
            <a:r>
              <a:rPr lang="zh-CN" altLang="en-US" sz="3200" b="1">
                <a:latin typeface="Arial" panose="020b0604020202020204" pitchFamily="34" charset="0"/>
              </a:rPr>
              <a:t>下列内容中不属于商鞅变法内容的是</a:t>
            </a:r>
            <a:r>
              <a:rPr lang="en-US" altLang="zh-CN" sz="3200" b="1">
                <a:latin typeface="Arial" panose="020b0604020202020204" pitchFamily="34" charset="0"/>
              </a:rPr>
              <a:t>(           )</a:t>
            </a:r>
          </a:p>
          <a:p>
            <a:r>
              <a:rPr lang="zh-CN" altLang="en-US" sz="3200" b="1">
                <a:latin typeface="Arial" panose="020b0604020202020204" pitchFamily="34" charset="0"/>
              </a:rPr>
              <a:t>A．迁都洛阳     B．重农抑商    </a:t>
            </a:r>
          </a:p>
          <a:p>
            <a:r>
              <a:rPr lang="zh-CN" altLang="en-US" sz="3200" b="1">
                <a:latin typeface="Arial" panose="020b0604020202020204" pitchFamily="34" charset="0"/>
              </a:rPr>
              <a:t>C．奖励军功     D．严明法令</a:t>
            </a:r>
          </a:p>
        </p:txBody>
      </p:sp>
      <p:sp>
        <p:nvSpPr>
          <p:cNvPr id="28675" name="文本框 2"/>
          <p:cNvSpPr txBox="1"/>
          <p:nvPr/>
        </p:nvSpPr>
        <p:spPr>
          <a:xfrm>
            <a:off x="257175" y="506413"/>
            <a:ext cx="8107363" cy="28336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70C0"/>
                </a:solidFill>
                <a:latin typeface="Arial" panose="020b0604020202020204" pitchFamily="34" charset="0"/>
              </a:rPr>
              <a:t>达标测评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1.许多成语典故来源于历史，如退避三舍、卧薪尝胆、围魏救赵、纸上谈兵等。这些成语反映出春秋战国时期的哪一特点？（            ）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A.奴隶制开始瓦解      B.封建制度确立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C.生产力飞速发展      D.诸侯兼并争霸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627563" y="1809750"/>
            <a:ext cx="58737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9150" y="4168775"/>
            <a:ext cx="1395413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文本框 1"/>
          <p:cNvSpPr txBox="1"/>
          <p:nvPr/>
        </p:nvSpPr>
        <p:spPr>
          <a:xfrm>
            <a:off x="279400" y="473075"/>
            <a:ext cx="8258175" cy="5638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Arial" panose="020b0604020202020204" pitchFamily="34" charset="0"/>
              </a:rPr>
              <a:t>3.</a:t>
            </a:r>
            <a:r>
              <a:rPr lang="zh-CN" altLang="en-US" sz="2800" b="1">
                <a:latin typeface="Arial" panose="020b0604020202020204" pitchFamily="34" charset="0"/>
              </a:rPr>
              <a:t>李斯在《谏逐客书》中说：“孝公用商鞅之法，移风易俗，民以殷盛，国以富强，百姓乐用，诸侯亲服。获魏之师，举地千里，至今富强。”这段材料不能说明</a:t>
            </a:r>
            <a:r>
              <a:rPr lang="en-US" altLang="zh-CN" sz="2800" b="1">
                <a:latin typeface="Arial" panose="020b0604020202020204" pitchFamily="34" charset="0"/>
              </a:rPr>
              <a:t>(         )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A．秦孝公重用商鞅            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B．商鞅变法加快了民族大融合的进程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C．商鞅变法使秦国国富民强    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D．商鞅变法为秦统一中国奠定了坚实基础</a:t>
            </a:r>
          </a:p>
          <a:p>
            <a:r>
              <a:rPr lang="en-US" altLang="zh-CN" sz="2800" b="1">
                <a:latin typeface="Arial" panose="020b0604020202020204" pitchFamily="34" charset="0"/>
              </a:rPr>
              <a:t>4.</a:t>
            </a:r>
            <a:r>
              <a:rPr lang="zh-CN" altLang="en-US" sz="2800" b="1">
                <a:latin typeface="Arial" panose="020b0604020202020204" pitchFamily="34" charset="0"/>
              </a:rPr>
              <a:t>中国封建社会历时两千多年，以下哪次变革曾颁布法令：国家承认土地私有，奖励耕战，建立县制……，推动了本国封建制度的确立？</a:t>
            </a:r>
            <a:r>
              <a:rPr lang="en-US" altLang="zh-CN" sz="2800" b="1">
                <a:latin typeface="Arial" panose="020b0604020202020204" pitchFamily="34" charset="0"/>
              </a:rPr>
              <a:t>(          )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A．商鞅变法             B．秦始皇改制    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C．汉武帝罢黜百家  D．孝文帝改革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428875" y="1643063"/>
            <a:ext cx="6254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B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819900" y="4643438"/>
            <a:ext cx="59848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2" name="文本框 1"/>
          <p:cNvSpPr txBox="1"/>
          <p:nvPr/>
        </p:nvSpPr>
        <p:spPr>
          <a:xfrm>
            <a:off x="587375" y="503238"/>
            <a:ext cx="8448675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</a:rPr>
              <a:t>5.</a:t>
            </a:r>
            <a:r>
              <a:rPr lang="zh-CN" altLang="en-US" sz="3200" b="1">
                <a:latin typeface="Arial" panose="020b0604020202020204" pitchFamily="34" charset="0"/>
              </a:rPr>
              <a:t>修筑于战国时期，使成都平原“水旱从人，不知饥馑”的水利工程是</a:t>
            </a:r>
            <a:r>
              <a:rPr lang="en-US" altLang="zh-CN" sz="3200" b="1">
                <a:latin typeface="Arial" panose="020b0604020202020204" pitchFamily="34" charset="0"/>
              </a:rPr>
              <a:t>(                )</a:t>
            </a:r>
          </a:p>
          <a:p>
            <a:r>
              <a:rPr lang="zh-CN" altLang="en-US" sz="3200" b="1">
                <a:latin typeface="Arial" panose="020b0604020202020204" pitchFamily="34" charset="0"/>
              </a:rPr>
              <a:t>A．都江堰    　B．灵渠     </a:t>
            </a:r>
          </a:p>
          <a:p>
            <a:r>
              <a:rPr lang="zh-CN" altLang="en-US" sz="3200" b="1">
                <a:latin typeface="Arial" panose="020b0604020202020204" pitchFamily="34" charset="0"/>
              </a:rPr>
              <a:t>C．大运河        D．长城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913438" y="928688"/>
            <a:ext cx="58737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en-US" sz="4400" b="1">
                <a:solidFill>
                  <a:srgbClr val="FF00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A</a:t>
            </a:r>
          </a:p>
        </p:txBody>
      </p:sp>
      <p:sp>
        <p:nvSpPr>
          <p:cNvPr id="30724" name="文本框 2"/>
          <p:cNvSpPr txBox="1"/>
          <p:nvPr/>
        </p:nvSpPr>
        <p:spPr>
          <a:xfrm>
            <a:off x="336550" y="2544763"/>
            <a:ext cx="8445500" cy="39322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Arial" panose="020b0604020202020204" pitchFamily="34" charset="0"/>
              </a:rPr>
              <a:t>6.</a:t>
            </a:r>
            <a:r>
              <a:rPr lang="zh-CN" altLang="en-US" sz="2800" b="1">
                <a:latin typeface="Arial" panose="020b0604020202020204" pitchFamily="34" charset="0"/>
              </a:rPr>
              <a:t>公元前356年，商鞅开始变法。这一天，在咸阳城内，一名官员正在向下面围观的人群大声宣读变法法令：“一、承认土地私有，允许土地自由买卖。二、按照在前线杀敌的军功大小，授予爵位和相应的耕地、住宅和官职；没有军功，就不能享受贵族特权。三、凡是努力从事农业生产、多缴租税者，免其徭役。四、建立县制，全国划分为31个县，由国君直接委派官吏管理，”听了这些法令，人群中议论纷纷。不同阶层的人对法令褒贬不一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6" name="文本框 1"/>
          <p:cNvSpPr txBox="1"/>
          <p:nvPr/>
        </p:nvSpPr>
        <p:spPr>
          <a:xfrm>
            <a:off x="536575" y="268288"/>
            <a:ext cx="8235950" cy="3352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>
              <a:latin typeface="Arial" panose="020b0604020202020204" pitchFamily="34" charset="0"/>
            </a:endParaRPr>
          </a:p>
          <a:p>
            <a:r>
              <a:rPr lang="zh-CN" altLang="en-US" sz="2800" b="1">
                <a:latin typeface="Arial" panose="020b0604020202020204" pitchFamily="34" charset="0"/>
              </a:rPr>
              <a:t>（1）商鞅变法发生在战国时期的哪个诸侯国？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 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（2）如果你是人群中的旧贵族，你会对法令中的哪一条措施最为不满？理由是什么？</a:t>
            </a:r>
          </a:p>
          <a:p>
            <a:endParaRPr lang="zh-CN" altLang="en-US" sz="2800" b="1">
              <a:latin typeface="Arial" panose="020b0604020202020204" pitchFamily="34" charset="0"/>
            </a:endParaRPr>
          </a:p>
          <a:p>
            <a:r>
              <a:rPr lang="zh-CN" altLang="en-US" sz="2800" b="1">
                <a:latin typeface="Arial" panose="020b0604020202020204" pitchFamily="34" charset="0"/>
              </a:rPr>
              <a:t>（3）商鞅变法的历史作用是什么？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7106" name="文本框 2"/>
          <p:cNvSpPr txBox="1"/>
          <p:nvPr/>
        </p:nvSpPr>
        <p:spPr>
          <a:xfrm>
            <a:off x="325438" y="3621088"/>
            <a:ext cx="8318500" cy="222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（1）秦国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（2）对按军功授予爵位这一措施最为不满。因为如果没有军功，就不能享受世袭的贵族特权，严重损害了奴隶主贵族的利益。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（3）秦国国力增强，为兼并六国打下了坚实的基础。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70" name="标题 44033"/>
          <p:cNvSpPr>
            <a:spLocks noGrp="1"/>
          </p:cNvSpPr>
          <p:nvPr>
            <p:ph type="ctrTitle"/>
          </p:nvPr>
        </p:nvSpPr>
        <p:spPr>
          <a:xfrm>
            <a:off x="3230563" y="1122363"/>
            <a:ext cx="5487987" cy="1528762"/>
          </a:xfrm>
        </p:spPr>
        <p:txBody>
          <a:bodyPr lIns="91374" tIns="45684" rIns="91374" bIns="45684" anchor="b"/>
          <a:lstStyle>
            <a:lvl1pPr lvl="0">
              <a:defRPr/>
            </a:lvl1pPr>
          </a:lstStyle>
          <a:p>
            <a:pPr lvl="0" algn="l"/>
            <a:r>
              <a:rPr lang="zh-CN" altLang="en-US" sz="2400" b="1">
                <a:solidFill>
                  <a:srgbClr val="FFFFFF"/>
                </a:solidFill>
                <a:latin typeface="Arial" panose="020b0604020202020204" pitchFamily="34" charset="0"/>
              </a:rPr>
              <a:t>想一想：</a:t>
            </a:r>
            <a:br>
              <a:rPr lang="zh-CN" altLang="en-US" sz="2400" b="1">
                <a:solidFill>
                  <a:srgbClr val="FFFFFF"/>
                </a:solidFill>
                <a:latin typeface="Arial" panose="020b0604020202020204" pitchFamily="34" charset="0"/>
              </a:rPr>
            </a:br>
            <a:r>
              <a:rPr lang="en-US" altLang="zh-CN" sz="2400" b="1">
                <a:latin typeface="Arial" panose="020b0604020202020204" pitchFamily="34" charset="0"/>
              </a:rPr>
              <a:t>7.</a:t>
            </a:r>
            <a:r>
              <a:rPr lang="zh-CN" altLang="en-US" sz="2400" b="1">
                <a:latin typeface="Arial" panose="020b0604020202020204" pitchFamily="34" charset="0"/>
              </a:rPr>
              <a:t>材料：“始知李太守，伯禹亦不如。”</a:t>
            </a:r>
            <a:br>
              <a:rPr lang="zh-CN" altLang="en-US" sz="2400" b="1">
                <a:latin typeface="Arial" panose="020b0604020202020204" pitchFamily="34" charset="0"/>
              </a:rPr>
            </a:br>
            <a:r>
              <a:rPr lang="zh-CN" altLang="en-US" sz="2400" b="1">
                <a:latin typeface="Arial" panose="020b0604020202020204" pitchFamily="34" charset="0"/>
              </a:rPr>
              <a:t>这是谁的雕像？他的功绩是什么？为什么把他和大禹相提并论？</a:t>
            </a:r>
          </a:p>
        </p:txBody>
      </p:sp>
      <p:sp>
        <p:nvSpPr>
          <p:cNvPr id="44035" name="副标题 44034"/>
          <p:cNvSpPr>
            <a:spLocks noGrp="1"/>
          </p:cNvSpPr>
          <p:nvPr>
            <p:ph type="subTitle"/>
          </p:nvPr>
        </p:nvSpPr>
        <p:spPr>
          <a:xfrm>
            <a:off x="3230563" y="2484438"/>
            <a:ext cx="5045075" cy="3744912"/>
          </a:xfrm>
        </p:spPr>
        <p:txBody>
          <a:bodyPr lIns="91374" tIns="45684" rIns="91374" bIns="45684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 algn="l"/>
            <a:endParaRPr lang="en-US" altLang="zh-CN" sz="2000">
              <a:latin typeface="Arial" panose="020b0604020202020204" pitchFamily="34" charset="0"/>
            </a:endParaRPr>
          </a:p>
          <a:p>
            <a:pPr lvl="0" algn="l">
              <a:lnSpc>
                <a:spcPct val="150000"/>
              </a:lnSpc>
            </a:pPr>
            <a:r>
              <a:rPr lang="zh-CN" altLang="en-US" sz="2800" b="1" i="1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李冰。修筑都江堰，既防洪又灌溉，使成都平原变成了“天府之国”。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800" b="1" i="1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因为他们都运用科学方法治水有功，且品德高尚。</a:t>
            </a:r>
          </a:p>
        </p:txBody>
      </p:sp>
      <p:pic>
        <p:nvPicPr>
          <p:cNvPr id="32772" name="图片 44035" descr="7326626213819169866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122363"/>
            <a:ext cx="2459038" cy="4448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6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718800" y="11303000"/>
            <a:ext cx="304800" cy="368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数学模板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数学模板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227</Paragraphs>
  <Slides>27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数学模板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想一想：7.材料：“始知李太守，伯禹亦不如。”这是谁的雕像？他的功绩是什么？为什么把他和大禹相提并论？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2020-09-30T10:14:52Z</cp:lastPrinted>
  <dcterms:created xsi:type="dcterms:W3CDTF">2020-09-30T10:14:52Z</dcterms:created>
  <dcterms:modified xsi:type="dcterms:W3CDTF">2020-09-30T02:14:57Z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