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23"/>
  </p:notesMasterIdLst>
  <p:sldIdLst>
    <p:sldId id="1078" r:id="rId2"/>
    <p:sldId id="1134" r:id="rId3"/>
    <p:sldId id="1135" r:id="rId4"/>
    <p:sldId id="1136" r:id="rId5"/>
    <p:sldId id="1124" r:id="rId6"/>
    <p:sldId id="1126" r:id="rId7"/>
    <p:sldId id="1125" r:id="rId8"/>
    <p:sldId id="1127" r:id="rId9"/>
    <p:sldId id="1128" r:id="rId10"/>
    <p:sldId id="1129" r:id="rId11"/>
    <p:sldId id="1130" r:id="rId12"/>
    <p:sldId id="1131" r:id="rId13"/>
    <p:sldId id="1132" r:id="rId14"/>
    <p:sldId id="864" r:id="rId15"/>
    <p:sldId id="932" r:id="rId16"/>
    <p:sldId id="933" r:id="rId17"/>
    <p:sldId id="1081" r:id="rId18"/>
    <p:sldId id="1082" r:id="rId19"/>
    <p:sldId id="931" r:id="rId20"/>
    <p:sldId id="934" r:id="rId21"/>
    <p:sldId id="993" r:id="rId22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D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主题样式 1 - 强调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0"/>
    <p:restoredTop sz="94676"/>
  </p:normalViewPr>
  <p:slideViewPr>
    <p:cSldViewPr snapToGrid="0" snapToObjects="1">
      <p:cViewPr>
        <p:scale>
          <a:sx n="90" d="100"/>
          <a:sy n="90" d="100"/>
        </p:scale>
        <p:origin x="-1404" y="-45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2018/11/15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9253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A97BCF-118E-4B1E-9B2D-9F4370970D29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21</a:t>
            </a:r>
            <a:r>
              <a:rPr lang="zh-CN" altLang="en-US"/>
              <a:t>世纪教育网经纬社会思品工作室制作</a:t>
            </a:r>
          </a:p>
          <a:p>
            <a:r>
              <a:rPr lang="zh-CN" altLang="en-US"/>
              <a:t>版权所有，盗版必究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ln/>
        </p:spPr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21</a:t>
            </a:r>
            <a:r>
              <a:rPr lang="zh-CN" altLang="en-US"/>
              <a:t>世纪教育网经纬社会思品工作室制作</a:t>
            </a:r>
          </a:p>
          <a:p>
            <a:r>
              <a:rPr lang="zh-CN" altLang="en-US"/>
              <a:t>版权所有，盗版必究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865F-B440-734B-8DEF-4F67C49B9951}" type="datetimeFigureOut">
              <a:rPr kumimoji="1" lang="zh-CN" altLang="en-US" smtClean="0"/>
              <a:pPr/>
              <a:t>2018/11/15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10" y="3686358"/>
            <a:ext cx="2476191" cy="14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4815334"/>
            <a:ext cx="9144000" cy="328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865F-B440-734B-8DEF-4F67C49B9951}" type="datetimeFigureOut">
              <a:rPr kumimoji="1" lang="zh-CN" altLang="en-US" smtClean="0"/>
              <a:pPr/>
              <a:t>2018/11/15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24D8-EC05-1C43-9CD4-9509D2F9F888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29275;&#39039;.flv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ngfz.com/bookstore/1483/book_17896098.html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zhinan.elong.com/guide/100000000697&amp;btype=AA00" TargetMode="External"/><Relationship Id="rId13" Type="http://schemas.openxmlformats.org/officeDocument/2006/relationships/hyperlink" Target="http://jiegui.wt117.scpchina.com/info/fjms/809096290D1B7KA65KC09ID.html" TargetMode="External"/><Relationship Id="rId18" Type="http://schemas.openxmlformats.org/officeDocument/2006/relationships/hyperlink" Target="http://www.d-mov.com/bbs/2007-8/6/435547425.html" TargetMode="External"/><Relationship Id="rId3" Type="http://schemas.openxmlformats.org/officeDocument/2006/relationships/image" Target="../media/image19.jpeg"/><Relationship Id="rId7" Type="http://schemas.openxmlformats.org/officeDocument/2006/relationships/image" Target="../media/image21.jpeg"/><Relationship Id="rId12" Type="http://schemas.openxmlformats.org/officeDocument/2006/relationships/image" Target="../media/image24.jpeg"/><Relationship Id="rId17" Type="http://schemas.openxmlformats.org/officeDocument/2006/relationships/image" Target="../media/image27.jpeg"/><Relationship Id="rId2" Type="http://schemas.openxmlformats.org/officeDocument/2006/relationships/hyperlink" Target="http://www.nhnews.com.cn/gb/nhnews/pic/node1076/userobject1ai155878.html" TargetMode="External"/><Relationship Id="rId16" Type="http://schemas.openxmlformats.org/officeDocument/2006/relationships/hyperlink" Target="http://www.yytuku.com/fg/wyn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dmjump.25dx.com/fg/wyn/" TargetMode="External"/><Relationship Id="rId11" Type="http://schemas.openxmlformats.org/officeDocument/2006/relationships/image" Target="../media/image23.jpeg"/><Relationship Id="rId5" Type="http://schemas.openxmlformats.org/officeDocument/2006/relationships/image" Target="../media/image20.jpeg"/><Relationship Id="rId15" Type="http://schemas.openxmlformats.org/officeDocument/2006/relationships/image" Target="../media/image26.jpeg"/><Relationship Id="rId10" Type="http://schemas.openxmlformats.org/officeDocument/2006/relationships/hyperlink" Target="http://www.showimg.com/htm/32205.htm" TargetMode="External"/><Relationship Id="rId19" Type="http://schemas.openxmlformats.org/officeDocument/2006/relationships/image" Target="../media/image28.jpeg"/><Relationship Id="rId4" Type="http://schemas.openxmlformats.org/officeDocument/2006/relationships/hyperlink" Target="http://www.yytuku.com/fg/wyn/index2.htm" TargetMode="External"/><Relationship Id="rId9" Type="http://schemas.openxmlformats.org/officeDocument/2006/relationships/image" Target="../media/image22.jpeg"/><Relationship Id="rId1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266" y="1468192"/>
            <a:ext cx="8922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第</a:t>
            </a:r>
            <a:r>
              <a:rPr kumimoji="1" lang="en-US" altLang="zh-CN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7</a:t>
            </a:r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课</a:t>
            </a:r>
            <a:endParaRPr kumimoji="1" lang="en-US" altLang="zh-CN" sz="5400" dirty="0" smtClean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  <a:p>
            <a:pPr algn="ctr"/>
            <a:r>
              <a:rPr kumimoji="1" lang="zh-CN" altLang="en-US" sz="5400" dirty="0" smtClean="0">
                <a:latin typeface="华文琥珀" panose="02010800040101010101" charset="-122"/>
                <a:ea typeface="华文琥珀" panose="02010800040101010101" charset="-122"/>
                <a:cs typeface="华文琥珀" panose="02010800040101010101" charset="-122"/>
              </a:rPr>
              <a:t>近代科学与文化</a:t>
            </a:r>
            <a:endParaRPr kumimoji="1" lang="zh-CN" altLang="en-US" sz="5400" dirty="0">
              <a:latin typeface="华文琥珀" panose="02010800040101010101" charset="-122"/>
              <a:ea typeface="华文琥珀" panose="02010800040101010101" charset="-122"/>
              <a:cs typeface="华文琥珀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第五单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9" y="691116"/>
            <a:ext cx="2916238" cy="2139554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79389" y="2625329"/>
            <a:ext cx="835342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英国科学家牛顿把科学发展推向一个高峰。。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贡献主要</a:t>
            </a:r>
            <a:r>
              <a:rPr kumimoji="1" lang="zh-CN" altLang="en-US" sz="2800" b="1" u="sng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在物理学领域</a:t>
            </a:r>
            <a:r>
              <a:rPr kumimoji="1" lang="en-US" altLang="zh-CN" sz="2800" b="1" u="sng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800" b="1" u="sng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突出成就</a:t>
            </a:r>
            <a:r>
              <a:rPr kumimoji="1" lang="en-US" altLang="zh-CN" sz="2800" b="1" u="sng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kumimoji="1" lang="zh-CN" altLang="en-US" sz="2800" b="1" u="sng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三大运动定律，万有引力定律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楷体_GB2312" pitchFamily="49" charset="-122"/>
                <a:ea typeface="楷体_GB2312" pitchFamily="49" charset="-122"/>
              </a:rPr>
              <a:t>牛顿建立的</a:t>
            </a:r>
            <a:r>
              <a:rPr kumimoji="1" lang="zh-CN" altLang="en-US" sz="2800" b="1" u="sng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完整的力学体系</a:t>
            </a:r>
            <a:r>
              <a:rPr kumimoji="1" lang="zh-CN" altLang="en-US" sz="2800" b="1">
                <a:latin typeface="楷体_GB2312" pitchFamily="49" charset="-122"/>
                <a:ea typeface="楷体_GB2312" pitchFamily="49" charset="-122"/>
              </a:rPr>
              <a:t>，对以后科学产生巨大影响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095627" y="1199454"/>
            <a:ext cx="608488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艾萨克</a:t>
            </a:r>
            <a:r>
              <a:rPr lang="en-US" altLang="zh-CN" sz="2000" b="1" dirty="0">
                <a:solidFill>
                  <a:srgbClr val="003399"/>
                </a:solidFill>
                <a:ea typeface="楷体_GB2312" pitchFamily="49" charset="-122"/>
              </a:rPr>
              <a:t>·</a:t>
            </a:r>
            <a:r>
              <a:rPr lang="zh-CN" altLang="en-US" sz="2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hlinkClick r:id="rId3" action="ppaction://hlinkfile"/>
              </a:rPr>
              <a:t>牛顿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1643</a:t>
            </a:r>
            <a:r>
              <a:rPr lang="en-US" altLang="zh-CN" sz="2000" b="1" dirty="0">
                <a:solidFill>
                  <a:srgbClr val="003399"/>
                </a:solidFill>
                <a:ea typeface="楷体_GB2312" pitchFamily="49" charset="-122"/>
              </a:rPr>
              <a:t>—</a:t>
            </a:r>
            <a:r>
              <a:rPr lang="en-US" altLang="zh-CN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1727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），</a:t>
            </a:r>
            <a:r>
              <a:rPr lang="zh-CN" altLang="en-US" sz="2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英国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伟大</a:t>
            </a:r>
            <a:r>
              <a:rPr lang="zh-CN" altLang="en-US" sz="2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数学家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2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物理学家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、天文学家和自然哲学家，被誉为人类历史上最伟大、最有影响力的科学家，</a:t>
            </a:r>
            <a:r>
              <a:rPr lang="zh-CN" altLang="en-US" sz="2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将科学发展推向新高峰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，发明微积分，发现</a:t>
            </a:r>
            <a:r>
              <a:rPr lang="zh-CN" altLang="en-US" sz="2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万有引力定律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zh-CN" altLang="en-US" sz="20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经典力学</a:t>
            </a:r>
            <a:r>
              <a:rPr lang="zh-CN" altLang="en-US" sz="2000" b="1" dirty="0">
                <a:solidFill>
                  <a:srgbClr val="003399"/>
                </a:solidFill>
                <a:latin typeface="楷体_GB2312" pitchFamily="49" charset="-122"/>
                <a:ea typeface="楷体_GB2312" pitchFamily="49" charset="-122"/>
              </a:rPr>
              <a:t>，设计制造第一架反射式望远镜。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9728" y="201352"/>
            <a:ext cx="4385310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方正兰亭黑_YS_GB18030" charset="-122"/>
                <a:ea typeface="方正兰亭黑_YS_GB18030" charset="-122"/>
              </a:rPr>
              <a:t>牛顿</a:t>
            </a:r>
            <a:r>
              <a:rPr lang="zh-CN" altLang="en-US" sz="2800" b="1" dirty="0">
                <a:latin typeface="方正兰亭黑_YS_GB18030" charset="-122"/>
                <a:ea typeface="方正兰亭黑_YS_GB18030" charset="-122"/>
              </a:rPr>
              <a:t>与经典力学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573882"/>
            <a:ext cx="9144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6700"/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除在物理学领域，牛顿（</a:t>
            </a: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1643</a:t>
            </a:r>
            <a:r>
              <a:rPr lang="en-US" altLang="zh-CN" sz="2400" b="1">
                <a:solidFill>
                  <a:srgbClr val="000000"/>
                </a:solidFill>
                <a:latin typeface="Arial"/>
                <a:ea typeface="楷体_GB2312" pitchFamily="49" charset="-122"/>
              </a:rPr>
              <a:t>—</a:t>
            </a:r>
            <a:r>
              <a:rPr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1727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）在光学、天文</a:t>
            </a:r>
          </a:p>
          <a:p>
            <a:pPr indent="266700"/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学、数学等领域也有杰出贡献。他发现了光谱，发明了反</a:t>
            </a:r>
          </a:p>
          <a:p>
            <a:pPr indent="266700"/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射式望远镜，与莱布尼茨各自独立发明了微积分。在他晚年时，一位瑞士数学家出了两道难题挑战欧洲数学家。牛顿一个晚上就做出了答案，匿名寄给那位数学家。对方看出是牛顿的手笔，大叫：</a:t>
            </a:r>
            <a:r>
              <a:rPr lang="zh-CN" altLang="en-US" sz="2400" b="1">
                <a:solidFill>
                  <a:srgbClr val="000000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我一眼就认出了狮子的利爪。</a:t>
            </a:r>
            <a:r>
              <a:rPr lang="zh-CN" altLang="en-US" sz="2400" b="1">
                <a:solidFill>
                  <a:srgbClr val="000000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牛顿不仅天赋过人，而且非常勤奋，大部分时间都在实验室度过，常常废寝忘食。一天，他请朋友吃饭，自己却一直在实验室工作。朋友饿了，吃掉做好的鸡后离去。一会儿，牛顿走出实验室，看到鸡骨头，惊奇地说：</a:t>
            </a:r>
            <a:r>
              <a:rPr lang="zh-CN" altLang="en-US" sz="2400" b="1">
                <a:solidFill>
                  <a:srgbClr val="000000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原来我已经吃过饭了。</a:t>
            </a:r>
            <a:r>
              <a:rPr lang="zh-CN" altLang="en-US" sz="2400" b="1">
                <a:solidFill>
                  <a:srgbClr val="000000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他马上又回去继续工作了。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779839" y="1"/>
            <a:ext cx="18256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</a:rPr>
              <a:t>牛顿</a:t>
            </a:r>
          </a:p>
        </p:txBody>
      </p:sp>
      <p:sp>
        <p:nvSpPr>
          <p:cNvPr id="26628" name="AutoShape 4"/>
          <p:cNvSpPr>
            <a:spLocks noChangeArrowheads="1"/>
          </p:cNvSpPr>
          <p:nvPr/>
        </p:nvSpPr>
        <p:spPr bwMode="auto">
          <a:xfrm>
            <a:off x="0" y="1"/>
            <a:ext cx="2133600" cy="573881"/>
          </a:xfrm>
          <a:prstGeom prst="horizontalScroll">
            <a:avLst>
              <a:gd name="adj" fmla="val 12500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 b="1"/>
              <a:t>阅读卡</a:t>
            </a:r>
          </a:p>
        </p:txBody>
      </p:sp>
      <p:pic>
        <p:nvPicPr>
          <p:cNvPr id="26629" name="Picture 5" descr="牛顿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9414" y="0"/>
            <a:ext cx="1144587" cy="1143000"/>
          </a:xfrm>
          <a:prstGeom prst="rect">
            <a:avLst/>
          </a:prstGeom>
          <a:noFill/>
        </p:spPr>
      </p:pic>
      <p:sp>
        <p:nvSpPr>
          <p:cNvPr id="26631" name="Text Box 2"/>
          <p:cNvSpPr txBox="1">
            <a:spLocks noChangeArrowheads="1"/>
          </p:cNvSpPr>
          <p:nvPr/>
        </p:nvSpPr>
        <p:spPr bwMode="auto">
          <a:xfrm>
            <a:off x="0" y="3003948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                                  </a:t>
            </a:r>
            <a:r>
              <a:rPr kumimoji="1"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总之，牛顿是近代自然科学的奠基人，在科学发展史上占有非常重要的地位。牛顿在科学上能够取得这么多的重大成就，不是偶然的。这是他善于观察思考，勤奋刻苦钻研</a:t>
            </a:r>
            <a:r>
              <a:rPr kumimoji="1"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博览群书</a:t>
            </a:r>
            <a:r>
              <a:rPr kumimoji="1" lang="en-US" altLang="zh-CN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400" b="1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注意观察的结果。</a:t>
            </a:r>
          </a:p>
        </p:txBody>
      </p:sp>
      <p:sp>
        <p:nvSpPr>
          <p:cNvPr id="26632" name="Text Box 3"/>
          <p:cNvSpPr txBox="1">
            <a:spLocks noChangeArrowheads="1"/>
          </p:cNvSpPr>
          <p:nvPr/>
        </p:nvSpPr>
        <p:spPr bwMode="auto">
          <a:xfrm>
            <a:off x="1" y="4113610"/>
            <a:ext cx="864076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  </a:t>
            </a:r>
            <a:r>
              <a:rPr kumimoji="1" lang="zh-CN" altLang="en-US" sz="280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爱因斯坦的评价</a:t>
            </a:r>
            <a:r>
              <a:rPr kumimoji="1" lang="en-US" altLang="zh-CN" sz="2800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:</a:t>
            </a:r>
            <a:r>
              <a:rPr kumimoji="1" lang="zh-CN" altLang="en-US" sz="2800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今天的物理学家的思想很大程度上还为牛顿的基本概念所左右</a:t>
            </a:r>
            <a:r>
              <a:rPr kumimoji="1" lang="en-US" altLang="zh-CN" sz="2800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.</a:t>
            </a:r>
            <a:r>
              <a:rPr kumimoji="1" lang="zh-CN" altLang="en-US" sz="2800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如果没有牛顿的清晰的体系</a:t>
            </a:r>
            <a:r>
              <a:rPr kumimoji="1" lang="en-US" altLang="zh-CN" sz="2800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kumimoji="1" lang="zh-CN" altLang="en-US" sz="2800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我们将不可能取得迄今为止如此众多的成就</a:t>
            </a:r>
            <a:r>
              <a:rPr kumimoji="1" lang="en-US" altLang="zh-CN" sz="2800">
                <a:solidFill>
                  <a:srgbClr val="000099"/>
                </a:solidFill>
                <a:latin typeface="黑体" pitchFamily="2" charset="-122"/>
                <a:ea typeface="黑体" pitchFamily="2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90488" y="114300"/>
            <a:ext cx="8915400" cy="2677656"/>
          </a:xfrm>
          <a:prstGeom prst="rect">
            <a:avLst/>
          </a:prstGeom>
          <a:noFill/>
          <a:ln w="38100">
            <a:solidFill>
              <a:srgbClr val="800000"/>
            </a:solidFill>
            <a:prstDash val="sysDot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1076325" indent="-1076325">
              <a:buFont typeface="Arial" charset="0"/>
              <a:buNone/>
            </a:pP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资料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 牛顿曾说：</a:t>
            </a:r>
            <a:r>
              <a:rPr lang="zh-CN" altLang="en-US" sz="2800" b="1">
                <a:latin typeface="Arial"/>
                <a:ea typeface="楷体_GB2312" pitchFamily="49" charset="-122"/>
              </a:rPr>
              <a:t>“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如果我比别人看得远些，那是因为我站在巨人们的肩膀上。</a:t>
            </a:r>
            <a:r>
              <a:rPr lang="zh-CN" altLang="en-US" sz="2800" b="1">
                <a:latin typeface="Arial"/>
                <a:ea typeface="楷体_GB2312" pitchFamily="49" charset="-122"/>
              </a:rPr>
              <a:t>”“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我不知道世人怎样看我，但我自认为我不过是像一个在海边玩耍的孩童，不时为找到比常见的更光滑的石子或更美丽的贝壳而欣喜，而展现在我面前的是全然未被发现的浩瀚的知识海洋。</a:t>
            </a:r>
            <a:r>
              <a:rPr lang="zh-CN" altLang="en-US" sz="2800" b="1">
                <a:latin typeface="Arial"/>
                <a:ea typeface="楷体_GB2312" pitchFamily="49" charset="-122"/>
              </a:rPr>
              <a:t>”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2400" y="3829050"/>
            <a:ext cx="7086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/>
              <a:t>议一议，牛顿怎样看待自己的成就。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52400" y="2228850"/>
            <a:ext cx="73661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/>
              <a:t>想一想，牛顿所说的</a:t>
            </a:r>
            <a:r>
              <a:rPr lang="zh-CN" altLang="en-US" sz="2800" b="1">
                <a:latin typeface="宋体"/>
              </a:rPr>
              <a:t>“</a:t>
            </a:r>
            <a:r>
              <a:rPr lang="zh-CN" altLang="en-US" sz="2800" b="1"/>
              <a:t>巨人们</a:t>
            </a:r>
            <a:r>
              <a:rPr lang="zh-CN" altLang="en-US" sz="2800" b="1">
                <a:latin typeface="宋体"/>
              </a:rPr>
              <a:t>”</a:t>
            </a:r>
            <a:r>
              <a:rPr lang="zh-CN" altLang="en-US" sz="2800" b="1"/>
              <a:t>是指哪些人。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52400" y="2743201"/>
            <a:ext cx="8839200" cy="954107"/>
          </a:xfrm>
          <a:prstGeom prst="rect">
            <a:avLst/>
          </a:prstGeom>
          <a:noFill/>
          <a:ln w="38100">
            <a:solidFill>
              <a:srgbClr val="800000"/>
            </a:solidFill>
            <a:prstDash val="sysDot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牛顿所说的“巨人们”指牛顿之前的众多科学家，这些巨人有哥白尼、开普勒、伽利略等人。 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152400" y="4291012"/>
            <a:ext cx="8839200" cy="954107"/>
          </a:xfrm>
          <a:prstGeom prst="rect">
            <a:avLst/>
          </a:prstGeom>
          <a:noFill/>
          <a:ln w="38100">
            <a:solidFill>
              <a:srgbClr val="800000"/>
            </a:solidFill>
            <a:prstDash val="sysDot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牛顿认为他的成就是在前人的基础上取得的，表明他谦逊的品质。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bldLvl="0" animBg="1" autoUpdateAnimBg="0"/>
      <p:bldP spid="22534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2125" y="186779"/>
            <a:ext cx="18774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达尔文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图片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1" y="571500"/>
            <a:ext cx="2486025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12125" y="1184856"/>
            <a:ext cx="83058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达尔文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22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岁时，受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楷体" pitchFamily="49" charset="-122"/>
              </a:rPr>
              <a:t>“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小猎犬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楷体" pitchFamily="49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号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/>
                <a:ea typeface="宋体" pitchFamily="2" charset="-122"/>
                <a:cs typeface="楷体" pitchFamily="49" charset="-122"/>
              </a:rPr>
              <a:t>”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船长的邀请，以博物学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楷体" pitchFamily="49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家的身份随船进行了长达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5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年的环球航行。船长本来希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  <a:cs typeface="楷体" pitchFamily="49" charset="-122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望他能够找到科学证据来验证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《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圣经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》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楷体" pitchFamily="49" charset="-122"/>
              </a:rPr>
              <a:t>的记载，没想到旅行结束后，达尔文却得出了相反的结论。</a:t>
            </a:r>
            <a:endParaRPr kumimoji="0" lang="zh-CN" altLang="en-US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3868"/>
            <a:ext cx="1570542" cy="20595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49862" y="0"/>
            <a:ext cx="3894138" cy="2587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image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45162" y="2587229"/>
            <a:ext cx="6499225" cy="24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22361" y="374386"/>
            <a:ext cx="3612524" cy="19389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《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物种起源</a:t>
            </a: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》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的出版，打破了千百年来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“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上帝创造万物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”</a:t>
            </a:r>
            <a:r>
              <a:rPr kumimoji="0" lang="zh-CN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的神创论，是生物科学的一次伟大革命。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（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宋体" pitchFamily="2" charset="-122"/>
              </a:rPr>
              <a:t>影响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宋体" pitchFamily="2" charset="-122"/>
                <a:cs typeface="宋体" pitchFamily="2" charset="-122"/>
              </a:rPr>
              <a:t>）</a:t>
            </a:r>
            <a:endParaRPr kumimoji="0" lang="zh-CN" sz="4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15"/>
          <p:cNvSpPr txBox="1">
            <a:spLocks noChangeArrowheads="1"/>
          </p:cNvSpPr>
          <p:nvPr/>
        </p:nvSpPr>
        <p:spPr bwMode="auto">
          <a:xfrm>
            <a:off x="250825" y="141685"/>
            <a:ext cx="182614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chemeClr val="hlink"/>
              </a:buClr>
              <a:buSzPct val="70000"/>
              <a:buFontTx/>
              <a:buNone/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文学巨匠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67" y="736048"/>
            <a:ext cx="2009299" cy="2551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65" name="矩形 2"/>
          <p:cNvSpPr>
            <a:spLocks noChangeArrowheads="1"/>
          </p:cNvSpPr>
          <p:nvPr/>
        </p:nvSpPr>
        <p:spPr bwMode="auto">
          <a:xfrm>
            <a:off x="323850" y="3381375"/>
            <a:ext cx="23764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buFontTx/>
              <a:buNone/>
            </a:pP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巴尔扎克</a:t>
            </a:r>
            <a:endParaRPr lang="en-US" altLang="zh-CN" sz="2400">
              <a:solidFill>
                <a:srgbClr val="C00000"/>
              </a:solidFill>
              <a:latin typeface="Calibri" pitchFamily="34" charset="0"/>
              <a:ea typeface="黑体" pitchFamily="49" charset="-122"/>
            </a:endParaRPr>
          </a:p>
          <a:p>
            <a:pPr algn="ctr" eaLnBrk="0" hangingPunct="0">
              <a:buFontTx/>
              <a:buNone/>
            </a:pP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（</a:t>
            </a:r>
            <a:r>
              <a:rPr lang="en-US" altLang="zh-CN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1799—1850</a:t>
            </a: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）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563938" y="465535"/>
            <a:ext cx="55800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Tx/>
              <a:buNone/>
            </a:pPr>
            <a:r>
              <a:rPr lang="en-US" altLang="zh-CN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《</a:t>
            </a:r>
            <a:r>
              <a:rPr lang="zh-CN" altLang="en-US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人间喜剧</a:t>
            </a:r>
            <a:r>
              <a:rPr lang="en-US" altLang="zh-CN" sz="2400">
                <a:solidFill>
                  <a:srgbClr val="C00000"/>
                </a:solidFill>
                <a:latin typeface="Calibri" pitchFamily="34" charset="0"/>
                <a:ea typeface="黑体" pitchFamily="49" charset="-122"/>
              </a:rPr>
              <a:t>》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系列小说：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《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高老头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》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、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《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欧也妮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·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葛朗台</a:t>
            </a:r>
            <a:r>
              <a:rPr lang="en-US" altLang="zh-CN" sz="2400">
                <a:latin typeface="Calibri" pitchFamily="34" charset="0"/>
                <a:ea typeface="黑体" pitchFamily="49" charset="-122"/>
              </a:rPr>
              <a:t>》</a:t>
            </a:r>
            <a:r>
              <a:rPr lang="zh-CN" altLang="en-US" sz="2400">
                <a:latin typeface="Calibri" pitchFamily="34" charset="0"/>
                <a:ea typeface="黑体" pitchFamily="49" charset="-122"/>
              </a:rPr>
              <a:t>等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2411414" y="411957"/>
            <a:ext cx="974725" cy="42148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r>
              <a:rPr lang="zh-CN" altLang="en-US" sz="2800" dirty="0">
                <a:solidFill>
                  <a:srgbClr val="FFFFFF"/>
                </a:solidFill>
                <a:ea typeface="黑体" panose="02010609060101010101" pitchFamily="49" charset="-122"/>
              </a:rPr>
              <a:t>作品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771775" y="3842148"/>
            <a:ext cx="5994400" cy="875881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eaLnBrk="0" hangingPunct="0">
              <a:lnSpc>
                <a:spcPct val="150000"/>
              </a:lnSpc>
              <a:buFontTx/>
              <a:buNone/>
            </a:pPr>
            <a:r>
              <a:rPr lang="zh-CN" altLang="en-US">
                <a:latin typeface="Calibri" pitchFamily="34" charset="0"/>
                <a:ea typeface="黑体" pitchFamily="49" charset="-122"/>
              </a:rPr>
              <a:t>再现了法国</a:t>
            </a:r>
            <a:r>
              <a:rPr lang="en-US" altLang="zh-CN">
                <a:latin typeface="Calibri" pitchFamily="34" charset="0"/>
                <a:ea typeface="黑体" pitchFamily="49" charset="-122"/>
              </a:rPr>
              <a:t>19</a:t>
            </a:r>
            <a:r>
              <a:rPr lang="zh-CN" altLang="en-US">
                <a:latin typeface="Calibri" pitchFamily="34" charset="0"/>
                <a:ea typeface="黑体" pitchFamily="49" charset="-122"/>
              </a:rPr>
              <a:t>世纪早期纷繁复杂的社会图景，给后人留下了一部法国社会特别是巴黎上流社会的变迁史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6" y="1221581"/>
            <a:ext cx="223202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7763" y="1221581"/>
            <a:ext cx="2305050" cy="2477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3"/>
          <p:cNvSpPr txBox="1"/>
          <p:nvPr/>
        </p:nvSpPr>
        <p:spPr>
          <a:xfrm>
            <a:off x="695579" y="3942874"/>
            <a:ext cx="2569216" cy="75628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2400" b="1" dirty="0" smtClean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列</a:t>
            </a:r>
            <a:r>
              <a:rPr lang="zh-CN" altLang="en-US" sz="2400" b="1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夫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·</a:t>
            </a:r>
            <a:r>
              <a:rPr lang="zh-CN" altLang="en-US" sz="2400" b="1" dirty="0">
                <a:solidFill>
                  <a:schemeClr val="tx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托尔斯泰</a:t>
            </a:r>
          </a:p>
        </p:txBody>
      </p:sp>
      <p:pic>
        <p:nvPicPr>
          <p:cNvPr id="14341" name="Picture 5" descr="托尔斯泰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49" y="888642"/>
            <a:ext cx="3124200" cy="30041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504659" y="1333538"/>
            <a:ext cx="5616575" cy="243143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战争与和平</a:t>
            </a: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</a:p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endParaRPr kumimoji="0" lang="en-US" altLang="zh-CN" sz="4400" b="1" kern="1200" cap="none" spc="0" normalizeH="0" baseline="0" noProof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安娜</a:t>
            </a:r>
            <a:r>
              <a:rPr kumimoji="0" lang="en-US" altLang="zh-CN" sz="36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en-US" sz="36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卡列尼娜</a:t>
            </a: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</a:p>
          <a:p>
            <a:pPr marR="0" defTabSz="914400">
              <a:spcBef>
                <a:spcPts val="0"/>
              </a:spcBef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复活</a:t>
            </a:r>
            <a:r>
              <a:rPr kumimoji="0" lang="en-US" altLang="zh-CN" sz="3600" b="1" kern="1200" cap="none" spc="0" normalizeH="0" baseline="0" noProof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3712621" y="2026035"/>
            <a:ext cx="5408613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黑体" panose="02010609060101010101" pitchFamily="49" charset="-122"/>
                <a:cs typeface="+mn-cs"/>
              </a:rPr>
              <a:t>具有史诗和编年体特色</a:t>
            </a:r>
          </a:p>
        </p:txBody>
      </p:sp>
      <p:sp>
        <p:nvSpPr>
          <p:cNvPr id="2" name="矩形 1"/>
          <p:cNvSpPr/>
          <p:nvPr/>
        </p:nvSpPr>
        <p:spPr>
          <a:xfrm>
            <a:off x="3775747" y="4069724"/>
            <a:ext cx="2698175" cy="5232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俄国革命的镜子</a:t>
            </a:r>
          </a:p>
        </p:txBody>
      </p:sp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250825" y="141685"/>
            <a:ext cx="182614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chemeClr val="hlink"/>
              </a:buClr>
              <a:buSzPct val="70000"/>
              <a:buFontTx/>
              <a:buNone/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文学巨匠</a:t>
            </a:r>
          </a:p>
        </p:txBody>
      </p:sp>
      <p:sp>
        <p:nvSpPr>
          <p:cNvPr id="15" name="圆角矩形 14"/>
          <p:cNvSpPr/>
          <p:nvPr/>
        </p:nvSpPr>
        <p:spPr>
          <a:xfrm>
            <a:off x="3956879" y="515719"/>
            <a:ext cx="974725" cy="42148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r>
              <a:rPr lang="zh-CN" altLang="en-US" sz="2800" dirty="0">
                <a:solidFill>
                  <a:srgbClr val="FFFFFF"/>
                </a:solidFill>
                <a:ea typeface="黑体" panose="02010609060101010101" pitchFamily="49" charset="-122"/>
              </a:rPr>
              <a:t>作品</a:t>
            </a:r>
          </a:p>
        </p:txBody>
      </p:sp>
      <p:pic>
        <p:nvPicPr>
          <p:cNvPr id="16" name="Picture 2" descr="1198230764_1_b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2189" y="141685"/>
            <a:ext cx="1079834" cy="157613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Picture 11" descr="29317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79720" y="3131076"/>
            <a:ext cx="1774088" cy="1877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014617" y="4592944"/>
            <a:ext cx="151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1828-1910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" y="96592"/>
            <a:ext cx="20313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音乐大师</a:t>
            </a:r>
            <a:endParaRPr kumimoji="0" lang="zh-CN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3926" y="3590922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 smtClean="0"/>
              <a:t>贝多芬</a:t>
            </a:r>
            <a:endParaRPr lang="zh-CN" altLang="en-US" b="1" dirty="0"/>
          </a:p>
        </p:txBody>
      </p:sp>
      <p:pic>
        <p:nvPicPr>
          <p:cNvPr id="4" name="图片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7" y="1036750"/>
            <a:ext cx="2581275" cy="232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本框 293892"/>
          <p:cNvSpPr txBox="1"/>
          <p:nvPr/>
        </p:nvSpPr>
        <p:spPr>
          <a:xfrm>
            <a:off x="2981460" y="289775"/>
            <a:ext cx="5360956" cy="4616648"/>
          </a:xfrm>
          <a:prstGeom prst="rect">
            <a:avLst/>
          </a:prstGeom>
          <a:solidFill>
            <a:schemeClr val="bg1"/>
          </a:solidFill>
          <a:ln w="57150" cap="flat" cmpd="thinThick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zh-CN" altLang="en-US" sz="2800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zh-CN" altLang="en-US" sz="2400" dirty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贝多芬是</a:t>
            </a:r>
            <a:r>
              <a:rPr lang="en-US" altLang="zh-CN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世纪的音乐泰斗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。他是一位将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古典交响乐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推向新的巅峰，同时又开创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浪漫派先河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的伟大音乐家。他的作品</a:t>
            </a:r>
            <a:r>
              <a:rPr lang="zh-CN" altLang="en-US" sz="2400" dirty="0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</a:rPr>
              <a:t>构思宏大，气势磅礴，具有强大的感染力。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主要代表作有：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英雄交响曲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    《</a:t>
            </a: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命运交响曲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    《</a:t>
            </a:r>
            <a:r>
              <a:rPr lang="zh-CN" altLang="en-US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合唱交响曲</a:t>
            </a:r>
            <a:r>
              <a:rPr lang="en-US" altLang="zh-CN" sz="2400" dirty="0">
                <a:solidFill>
                  <a:srgbClr val="CC0000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827088" y="1039417"/>
            <a:ext cx="7561262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36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我要扼住命运的咽喉，它决不能使我完全屈服。</a:t>
            </a:r>
          </a:p>
          <a:p>
            <a:pPr algn="r"/>
            <a:r>
              <a:rPr lang="zh-CN" altLang="en-US" sz="32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                  </a:t>
            </a:r>
            <a:r>
              <a:rPr lang="en-US" sz="32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--------</a:t>
            </a:r>
            <a:r>
              <a:rPr lang="zh-CN" altLang="en-US" sz="3200" b="1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贝多芬</a:t>
            </a:r>
            <a:endParaRPr lang="zh-CN" altLang="en-US" sz="32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68314" y="2733675"/>
            <a:ext cx="77755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我们应学习贝多芬怎样的精神？</a:t>
            </a:r>
            <a:r>
              <a:rPr lang="zh-CN" altLang="en-US" sz="4800"/>
              <a:t> 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9750" y="3598069"/>
            <a:ext cx="8280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b="1">
                <a:solidFill>
                  <a:srgbClr val="000066"/>
                </a:solidFill>
                <a:latin typeface="Times New Roman" pitchFamily="18" charset="0"/>
                <a:ea typeface="黑体" pitchFamily="49" charset="-122"/>
              </a:rPr>
              <a:t>不向命运屈服，敢于向命运挑战</a:t>
            </a:r>
            <a:r>
              <a:rPr lang="zh-CN" altLang="en-US" sz="480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ldLvl="0" autoUpdateAnimBg="0"/>
      <p:bldP spid="12292" grpId="0" bldLvl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" y="0"/>
            <a:ext cx="8532813" cy="5143500"/>
            <a:chOff x="0" y="0"/>
            <a:chExt cx="5375" cy="4320"/>
          </a:xfrm>
        </p:grpSpPr>
        <p:pic>
          <p:nvPicPr>
            <p:cNvPr id="15363" name="Picture 3" descr="00130955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4694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64" name="Text Box 4"/>
            <p:cNvSpPr txBox="1">
              <a:spLocks noChangeArrowheads="1"/>
            </p:cNvSpPr>
            <p:nvPr/>
          </p:nvSpPr>
          <p:spPr bwMode="auto">
            <a:xfrm>
              <a:off x="4910" y="981"/>
              <a:ext cx="465" cy="28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FF3300"/>
                  </a:solidFill>
                  <a:ea typeface="楷体_GB2312" pitchFamily="49" charset="-122"/>
                </a:rPr>
                <a:t>音乐之都维也纳</a:t>
              </a:r>
            </a:p>
          </p:txBody>
        </p:sp>
      </p:grpSp>
      <p:pic>
        <p:nvPicPr>
          <p:cNvPr id="15365" name="Picture 5" descr="2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740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1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7740650" cy="5203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20061226162505_s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7740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s_ypwoqueto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319088" y="0"/>
            <a:ext cx="8131176" cy="530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 descr="12">
            <a:hlinkClick r:id="rId6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-319088" y="0"/>
            <a:ext cx="8129588" cy="530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0" descr="20051130032625448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319088" y="0"/>
            <a:ext cx="8059738" cy="527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 descr="4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-247650" y="0"/>
            <a:ext cx="8056563" cy="530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12" descr="14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-319088" y="0"/>
            <a:ext cx="80597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3" name="Picture 13" descr="200786442517185">
            <a:hlinkClick r:id="rId18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-392113" y="0"/>
            <a:ext cx="81359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0"/>
                            </p:stCondLst>
                            <p:childTnLst>
                              <p:par>
                                <p:cTn id="2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0"/>
                            </p:stCondLst>
                            <p:childTnLst>
                              <p:par>
                                <p:cTn id="3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0"/>
                            </p:stCondLst>
                            <p:childTnLst>
                              <p:par>
                                <p:cTn id="4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0"/>
                            </p:stCondLst>
                            <p:childTnLst>
                              <p:par>
                                <p:cTn id="4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0"/>
                            </p:stCondLst>
                            <p:childTnLst>
                              <p:par>
                                <p:cTn id="5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0"/>
                            </p:stCondLst>
                            <p:childTnLst>
                              <p:par>
                                <p:cTn id="6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0"/>
                            </p:stCondLst>
                            <p:childTnLst>
                              <p:par>
                                <p:cTn id="6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0"/>
                            </p:stCondLst>
                            <p:childTnLst>
                              <p:par>
                                <p:cTn id="7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0"/>
                            </p:stCondLst>
                            <p:childTnLst>
                              <p:par>
                                <p:cTn id="8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《向日葵》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2998" y="496525"/>
            <a:ext cx="1666719" cy="219992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2" descr="http://www.aihuahua.net/uploads/allimg/160308/1-16030Q3463M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5404" y="496525"/>
            <a:ext cx="2389032" cy="385384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4" descr="http://p1.so.qhimgs1.com/t01ddd2e383f842b72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4057" y="2941838"/>
            <a:ext cx="2400814" cy="17852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3" descr="https://i02piccdn.sogoucdn.com/97ad3e42be29f3c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7527" y="891258"/>
            <a:ext cx="2947115" cy="3459115"/>
          </a:xfrm>
          <a:prstGeom prst="rect">
            <a:avLst/>
          </a:prstGeom>
          <a:noFill/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" y="96592"/>
            <a:ext cx="20313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美术</a:t>
            </a:r>
            <a:r>
              <a:rPr kumimoji="0" lang="zh-C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itchFamily="49" charset="-122"/>
                <a:ea typeface="黑体" pitchFamily="49" charset="-122"/>
                <a:cs typeface="Times New Roman" pitchFamily="18" charset="0"/>
              </a:rPr>
              <a:t>大师</a:t>
            </a:r>
            <a:endParaRPr kumimoji="0" lang="zh-CN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54163" y="4357751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梵高</a:t>
            </a:r>
            <a:endParaRPr lang="zh-CN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27657" y="4639002"/>
            <a:ext cx="1912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1853-1890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553792" y="714777"/>
            <a:ext cx="8194922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32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相信我吧，在艺术问题上，下面这句话是实在的：老老实实是最好的办法，宁肯不厌其烦是钻研，而不要投机取巧，哗众取宠。</a:t>
            </a:r>
          </a:p>
          <a:p>
            <a:pPr algn="r"/>
            <a:r>
              <a:rPr lang="zh-CN" alt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                  </a:t>
            </a:r>
            <a:r>
              <a:rPr 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--------</a:t>
            </a:r>
            <a:r>
              <a:rPr lang="zh-CN" alt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梵高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468314" y="2890183"/>
            <a:ext cx="77755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此名言表达了艺术家怎样的品行？</a:t>
            </a:r>
            <a:r>
              <a:rPr lang="zh-CN" altLang="en-US" sz="4800" dirty="0"/>
              <a:t>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68314" y="3952012"/>
            <a:ext cx="828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黑体" pitchFamily="49" charset="-122"/>
              </a:rPr>
              <a:t>不爱慕虚荣，扎实务实地探求艺术</a:t>
            </a:r>
            <a:r>
              <a:rPr lang="zh-CN" altLang="en-US" sz="4000" dirty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utoUpdateAnimBg="0"/>
      <p:bldP spid="25604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784200" y="1065007"/>
            <a:ext cx="7487729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smtClean="0"/>
              <a:t> 1.</a:t>
            </a:r>
            <a:r>
              <a:rPr lang="zh-CN" altLang="en-US" sz="2400" dirty="0" smtClean="0"/>
              <a:t>（</a:t>
            </a:r>
            <a:r>
              <a:rPr lang="en-US" sz="2400" dirty="0" smtClean="0"/>
              <a:t>2018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四川自贡</a:t>
            </a:r>
            <a:r>
              <a:rPr lang="en-US" altLang="zh-CN" sz="2400" dirty="0" smtClean="0"/>
              <a:t>·</a:t>
            </a:r>
            <a:r>
              <a:rPr lang="en-US" sz="2400" dirty="0" smtClean="0"/>
              <a:t>14</a:t>
            </a:r>
            <a:r>
              <a:rPr lang="zh-CN" altLang="en-US" sz="2400" dirty="0" smtClean="0"/>
              <a:t>）文学艺术是社会政治经济的反映，被誉为</a:t>
            </a:r>
            <a:r>
              <a:rPr lang="en-US" sz="2400" dirty="0" smtClean="0"/>
              <a:t>“</a:t>
            </a:r>
            <a:r>
              <a:rPr lang="zh-CN" altLang="en-US" sz="2400" dirty="0" smtClean="0"/>
              <a:t>俄国革命的镜子</a:t>
            </a:r>
            <a:r>
              <a:rPr lang="en-US" sz="2400" dirty="0" smtClean="0"/>
              <a:t>”</a:t>
            </a:r>
            <a:r>
              <a:rPr lang="zh-CN" altLang="en-US" sz="2400" dirty="0" smtClean="0"/>
              <a:t>的文化巨匠创作的作品有（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zh-CN" altLang="en-US" sz="2400" dirty="0" smtClean="0"/>
              <a:t>①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战争与和平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②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罗密欧与朱丽叶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③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复活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④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安娜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卡列尼娜</a:t>
            </a:r>
            <a:r>
              <a:rPr lang="en-US" altLang="zh-CN" sz="2400" dirty="0" smtClean="0"/>
              <a:t>》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．①②③</a:t>
            </a:r>
            <a:r>
              <a:rPr lang="en-US" sz="2400" dirty="0" smtClean="0"/>
              <a:t>			                B</a:t>
            </a:r>
            <a:r>
              <a:rPr lang="zh-CN" altLang="en-US" sz="2400" dirty="0" smtClean="0"/>
              <a:t>．①②④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．①③④</a:t>
            </a:r>
            <a:r>
              <a:rPr lang="en-US" sz="2400" dirty="0" smtClean="0"/>
              <a:t>			                D</a:t>
            </a:r>
            <a:r>
              <a:rPr lang="zh-CN" altLang="en-US" sz="2400" dirty="0" smtClean="0"/>
              <a:t>．②③</a:t>
            </a:r>
            <a:r>
              <a:rPr lang="en-US" sz="2400" dirty="0" smtClean="0"/>
              <a:t> </a:t>
            </a:r>
            <a:r>
              <a:rPr lang="zh-CN" altLang="en-US" sz="2400" dirty="0" smtClean="0"/>
              <a:t>④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4359" y="1098470"/>
            <a:ext cx="82283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2.</a:t>
            </a:r>
            <a:r>
              <a:rPr lang="zh-CN" altLang="en-US" sz="2400" dirty="0" smtClean="0"/>
              <a:t>贝多芬扼住命运的咽喉，在音乐国度里挥洒；列夫托尔斯泰用犀利的笔锋剖析现实，在文学的海洋中遨游；梵高用激情的画笔尽情描绘，在生活的烈焰中绽放</a:t>
            </a:r>
            <a:r>
              <a:rPr lang="en-US" altLang="zh-CN" sz="2400" dirty="0" smtClean="0"/>
              <a:t>……</a:t>
            </a:r>
            <a:r>
              <a:rPr lang="zh-CN" altLang="en-US" sz="2400" dirty="0" smtClean="0"/>
              <a:t>下列作品与材料中人物相关的有（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zh-CN" altLang="en-US" sz="2400" dirty="0" smtClean="0"/>
              <a:t>①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命运交响曲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②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复活</a:t>
            </a:r>
            <a:r>
              <a:rPr lang="en-US" altLang="zh-CN" sz="2400" dirty="0" smtClean="0"/>
              <a:t>》  ③《</a:t>
            </a:r>
            <a:r>
              <a:rPr lang="zh-CN" altLang="en-US" sz="2400" dirty="0" smtClean="0"/>
              <a:t>蒙娜丽莎</a:t>
            </a:r>
            <a:r>
              <a:rPr lang="en-US" altLang="zh-CN" sz="2400" dirty="0" smtClean="0"/>
              <a:t>》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④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向日葵</a:t>
            </a:r>
            <a:r>
              <a:rPr lang="en-US" altLang="zh-CN" sz="2400" dirty="0" smtClean="0"/>
              <a:t>》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．①②③④</a:t>
            </a:r>
            <a:r>
              <a:rPr lang="en-US" sz="2400" dirty="0" smtClean="0"/>
              <a:t>                          B</a:t>
            </a:r>
            <a:r>
              <a:rPr lang="zh-CN" altLang="en-US" sz="2400" dirty="0" smtClean="0"/>
              <a:t>．②③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．②③④</a:t>
            </a:r>
            <a:r>
              <a:rPr lang="en-US" sz="2400" dirty="0" smtClean="0"/>
              <a:t>                            D</a:t>
            </a:r>
            <a:r>
              <a:rPr lang="zh-CN" altLang="en-US" sz="2400" dirty="0" smtClean="0"/>
              <a:t>．①②④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85" y="827325"/>
            <a:ext cx="78409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3.</a:t>
            </a:r>
            <a:r>
              <a:rPr lang="zh-CN" altLang="en-US" sz="2400" dirty="0" smtClean="0"/>
              <a:t>（</a:t>
            </a:r>
            <a:r>
              <a:rPr lang="en-US" sz="2400" dirty="0" smtClean="0"/>
              <a:t>2018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江苏苏州</a:t>
            </a:r>
            <a:r>
              <a:rPr lang="en-US" altLang="zh-CN" sz="2400" dirty="0" smtClean="0"/>
              <a:t>·</a:t>
            </a:r>
            <a:r>
              <a:rPr lang="en-US" sz="2400" dirty="0" smtClean="0"/>
              <a:t>15</a:t>
            </a:r>
            <a:r>
              <a:rPr lang="zh-CN" altLang="en-US" sz="2400" dirty="0" smtClean="0"/>
              <a:t>）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新编剑桥世界近代史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：“两个学说都发现了变化的原因在于斗争</a:t>
            </a:r>
            <a:r>
              <a:rPr lang="en-US" altLang="zh-CN" sz="2400" dirty="0" smtClean="0"/>
              <a:t>―</a:t>
            </a:r>
            <a:r>
              <a:rPr lang="zh-CN" altLang="en-US" sz="2400" dirty="0" smtClean="0"/>
              <a:t>生存竞争和阶级斗争。”这两个学说的代表人物分别是（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．但丁、莎士比亚</a:t>
            </a:r>
            <a:r>
              <a:rPr lang="en-US" sz="2400" dirty="0" smtClean="0"/>
              <a:t>                    B</a:t>
            </a:r>
            <a:r>
              <a:rPr lang="zh-CN" altLang="en-US" sz="2400" dirty="0" smtClean="0"/>
              <a:t>．达尔文、马克思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．鲍狄埃、贝多芬</a:t>
            </a:r>
            <a:r>
              <a:rPr lang="en-US" sz="2400" dirty="0" smtClean="0"/>
              <a:t>                    D</a:t>
            </a:r>
            <a:r>
              <a:rPr lang="zh-CN" altLang="en-US" sz="2400" dirty="0" smtClean="0"/>
              <a:t>．克伦威尔、林肯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85" y="827325"/>
            <a:ext cx="784090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4.</a:t>
            </a:r>
            <a:r>
              <a:rPr lang="zh-CN" altLang="en-US" sz="2400" dirty="0" smtClean="0"/>
              <a:t>英国科学家赫胥黎看完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物种起源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后，马上给作者写信说：“如果是必须的话，我准备接受火刑，也要支持你的理论。”该“作者”是（ 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）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．牛顿</a:t>
            </a:r>
            <a:r>
              <a:rPr lang="en-US" sz="2400" dirty="0" smtClean="0"/>
              <a:t>           B</a:t>
            </a:r>
            <a:r>
              <a:rPr lang="zh-CN" altLang="en-US" sz="2400" dirty="0" smtClean="0"/>
              <a:t>．达尔文</a:t>
            </a:r>
            <a:r>
              <a:rPr lang="en-US" sz="2400" dirty="0" smtClean="0"/>
              <a:t>                  C</a:t>
            </a:r>
            <a:r>
              <a:rPr lang="zh-CN" altLang="en-US" sz="2400" dirty="0" smtClean="0"/>
              <a:t>．法拉第</a:t>
            </a:r>
            <a:r>
              <a:rPr lang="en-US" sz="2400" dirty="0" smtClean="0"/>
              <a:t>	      D</a:t>
            </a:r>
            <a:r>
              <a:rPr lang="zh-CN" altLang="en-US" sz="2400" dirty="0" smtClean="0"/>
              <a:t>．爱因斯坦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185" y="827325"/>
            <a:ext cx="78409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5.</a:t>
            </a:r>
            <a:r>
              <a:rPr lang="zh-CN" altLang="en-US" sz="2400" dirty="0" smtClean="0"/>
              <a:t>（</a:t>
            </a:r>
            <a:r>
              <a:rPr lang="en-US" sz="2400" dirty="0" smtClean="0"/>
              <a:t>2018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江苏南京</a:t>
            </a:r>
            <a:r>
              <a:rPr lang="en-US" altLang="zh-CN" sz="2400" dirty="0" smtClean="0"/>
              <a:t>·</a:t>
            </a:r>
            <a:r>
              <a:rPr lang="en-US" sz="2400" dirty="0" smtClean="0"/>
              <a:t>20</a:t>
            </a:r>
            <a:r>
              <a:rPr lang="zh-CN" altLang="en-US" sz="2400" dirty="0" smtClean="0"/>
              <a:t>）它“提示了空间、时间的辩证关系，加深了人们对物质和运动的认识。”它是（</a:t>
            </a:r>
            <a:r>
              <a:rPr lang="en-US" sz="2400" dirty="0" smtClean="0"/>
              <a:t>   </a:t>
            </a:r>
            <a:r>
              <a:rPr lang="zh-CN" altLang="en-US" sz="2400" dirty="0" smtClean="0"/>
              <a:t>）</a:t>
            </a:r>
          </a:p>
          <a:p>
            <a:r>
              <a:rPr lang="en-US" sz="2400" dirty="0" smtClean="0"/>
              <a:t>A</a:t>
            </a:r>
            <a:r>
              <a:rPr lang="zh-CN" altLang="en-US" sz="2400" dirty="0" smtClean="0"/>
              <a:t>．手工工场</a:t>
            </a:r>
            <a:r>
              <a:rPr lang="en-US" sz="2400" dirty="0" smtClean="0"/>
              <a:t>                          B</a:t>
            </a:r>
            <a:r>
              <a:rPr lang="zh-CN" altLang="en-US" sz="2400" dirty="0" smtClean="0"/>
              <a:t>．文艺复兴</a:t>
            </a:r>
          </a:p>
          <a:p>
            <a:r>
              <a:rPr lang="en-US" sz="2400" dirty="0" smtClean="0"/>
              <a:t>C</a:t>
            </a:r>
            <a:r>
              <a:rPr lang="zh-CN" altLang="en-US" sz="2400" dirty="0" smtClean="0"/>
              <a:t>．新航路的开辟</a:t>
            </a:r>
            <a:r>
              <a:rPr lang="en-US" sz="2400" dirty="0" smtClean="0"/>
              <a:t>                      D</a:t>
            </a:r>
            <a:r>
              <a:rPr lang="zh-CN" altLang="en-US" sz="2400" dirty="0" smtClean="0"/>
              <a:t>．相对论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72546" y="3837120"/>
            <a:ext cx="8813800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贡献：发现万有引力（建立完整的力学理论体系）。（</a:t>
            </a:r>
            <a:r>
              <a:rPr lang="en-US" sz="2400" dirty="0" smtClean="0">
                <a:solidFill>
                  <a:srgbClr val="FF0000"/>
                </a:solidFill>
              </a:rPr>
              <a:t>2</a:t>
            </a:r>
            <a:r>
              <a:rPr lang="zh-CN" altLang="en-US" sz="2400" dirty="0" smtClean="0">
                <a:solidFill>
                  <a:srgbClr val="FF0000"/>
                </a:solidFill>
              </a:rPr>
              <a:t>分）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82394" y="420800"/>
            <a:ext cx="8440133" cy="3416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探究历史人物的活动，有助于我们加深对历史的理解。阅读材料，回答问题。</a:t>
            </a:r>
          </a:p>
          <a:p>
            <a:r>
              <a:rPr lang="zh-CN" altLang="en-US" sz="2400" dirty="0" smtClean="0"/>
              <a:t>材料一</a:t>
            </a:r>
            <a:r>
              <a:rPr lang="en-US" sz="2400" dirty="0" smtClean="0"/>
              <a:t>  </a:t>
            </a:r>
            <a:r>
              <a:rPr lang="zh-CN" altLang="en-US" sz="2400" dirty="0" smtClean="0"/>
              <a:t>三百年前，人类思想还充斥着迷信和恐惧，水为什么往低处流？太阳为什么升起落下？这些今天看来简单至极的问题，在当时却是根本无法认识和把握的。直到艾萨克</a:t>
            </a:r>
            <a:r>
              <a:rPr lang="en-US" altLang="zh-CN" sz="2400" dirty="0" smtClean="0"/>
              <a:t>·</a:t>
            </a:r>
            <a:r>
              <a:rPr lang="zh-CN" altLang="en-US" sz="2400" dirty="0" smtClean="0"/>
              <a:t>牛顿出现，人类才终于结束了这种状态。</a:t>
            </a:r>
            <a:r>
              <a:rPr lang="en-US" sz="2400" dirty="0" smtClean="0"/>
              <a:t> </a:t>
            </a:r>
            <a:endParaRPr lang="zh-CN" altLang="en-US" sz="2400" dirty="0" smtClean="0"/>
          </a:p>
          <a:p>
            <a:pPr algn="r"/>
            <a:r>
              <a:rPr lang="en-US" sz="2400" dirty="0" smtClean="0"/>
              <a:t>——</a:t>
            </a:r>
            <a:r>
              <a:rPr lang="en-US" altLang="zh-CN" sz="2400" dirty="0" smtClean="0"/>
              <a:t>《</a:t>
            </a:r>
            <a:r>
              <a:rPr lang="zh-CN" altLang="en-US" sz="2400" dirty="0" smtClean="0"/>
              <a:t>大国崛起</a:t>
            </a:r>
            <a:r>
              <a:rPr lang="en-US" altLang="zh-CN" sz="2400" dirty="0" smtClean="0"/>
              <a:t>》</a:t>
            </a:r>
            <a:r>
              <a:rPr lang="zh-CN" altLang="en-US" sz="2400" dirty="0" smtClean="0"/>
              <a:t>解说词</a:t>
            </a:r>
          </a:p>
          <a:p>
            <a:r>
              <a:rPr lang="zh-CN" altLang="en-US" sz="2400" dirty="0" smtClean="0"/>
              <a:t>（</a:t>
            </a:r>
            <a:r>
              <a:rPr lang="en-US" sz="2400" dirty="0" smtClean="0"/>
              <a:t>1</a:t>
            </a:r>
            <a:r>
              <a:rPr lang="zh-CN" altLang="en-US" sz="2400" dirty="0" smtClean="0"/>
              <a:t>）结合所学知识，指出牛顿的哪一贡献使“人类才终于结束了这种状态”？（</a:t>
            </a:r>
            <a:r>
              <a:rPr lang="en-US" sz="2400" dirty="0" smtClean="0"/>
              <a:t>2</a:t>
            </a:r>
            <a:r>
              <a:rPr lang="zh-CN" altLang="en-US" sz="2400" dirty="0" smtClean="0"/>
              <a:t>分）</a:t>
            </a:r>
            <a:endParaRPr lang="zh-CN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1539" y="3081073"/>
            <a:ext cx="8229600" cy="83099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原因：领导取得独立战争胜利；拒绝做国王，维护民主；主持制定了</a:t>
            </a:r>
            <a:r>
              <a:rPr lang="en-US" sz="2400" dirty="0" smtClean="0">
                <a:solidFill>
                  <a:srgbClr val="FF0000"/>
                </a:solidFill>
              </a:rPr>
              <a:t>1787</a:t>
            </a:r>
            <a:r>
              <a:rPr lang="zh-CN" altLang="en-US" sz="2400" dirty="0" smtClean="0">
                <a:solidFill>
                  <a:srgbClr val="FF0000"/>
                </a:solidFill>
              </a:rPr>
              <a:t>年宪法，拒绝再次连任总统。（</a:t>
            </a:r>
            <a:r>
              <a:rPr lang="en-US" sz="2400" dirty="0" smtClean="0">
                <a:solidFill>
                  <a:srgbClr val="FF0000"/>
                </a:solidFill>
              </a:rPr>
              <a:t>4</a:t>
            </a:r>
            <a:r>
              <a:rPr lang="zh-CN" altLang="en-US" sz="2400" dirty="0" smtClean="0">
                <a:solidFill>
                  <a:srgbClr val="FF0000"/>
                </a:solidFill>
              </a:rPr>
              <a:t>分）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38022" y="560199"/>
            <a:ext cx="833311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000" dirty="0" smtClean="0"/>
              <a:t>材料二</a:t>
            </a:r>
            <a:r>
              <a:rPr lang="en-US" sz="2000" dirty="0" smtClean="0"/>
              <a:t>  </a:t>
            </a:r>
            <a:r>
              <a:rPr lang="zh-CN" altLang="en-US" sz="2000" dirty="0" smtClean="0"/>
              <a:t>华盛顿领导美国人民取得独立战争胜利，之后，拒绝了部下要他做国王的请求，坚持将美国建成一个民主的联邦共和国。</a:t>
            </a:r>
            <a:r>
              <a:rPr lang="en-US" sz="2000" dirty="0" smtClean="0"/>
              <a:t>1787</a:t>
            </a:r>
            <a:r>
              <a:rPr lang="zh-CN" altLang="en-US" sz="2000" dirty="0" smtClean="0"/>
              <a:t>年，在他主持下，制宪会议制定了第一部新宪法。在担任了两届总统后，华盛顿拒绝再次连任，开创了美国总统任期制的先例。为纪念他，美国人民在首都的市中心建立了一座高约</a:t>
            </a:r>
            <a:r>
              <a:rPr lang="en-US" sz="2000" dirty="0" smtClean="0"/>
              <a:t>168</a:t>
            </a:r>
            <a:r>
              <a:rPr lang="zh-CN" altLang="en-US" sz="2000" dirty="0" smtClean="0"/>
              <a:t>米的纪念碑。</a:t>
            </a:r>
          </a:p>
          <a:p>
            <a:pPr algn="r"/>
            <a:r>
              <a:rPr lang="en-US" sz="2000" dirty="0" smtClean="0"/>
              <a:t>——</a:t>
            </a:r>
            <a:r>
              <a:rPr lang="zh-CN" altLang="en-US" sz="2000" dirty="0" smtClean="0"/>
              <a:t>摘编自武寅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简明世界历史读本</a:t>
            </a:r>
            <a:r>
              <a:rPr lang="en-US" altLang="zh-CN" sz="2000" dirty="0" smtClean="0"/>
              <a:t>》</a:t>
            </a:r>
          </a:p>
          <a:p>
            <a:r>
              <a:rPr lang="zh-CN" altLang="en-US" sz="2000" dirty="0" smtClean="0"/>
              <a:t>（</a:t>
            </a:r>
            <a:r>
              <a:rPr lang="en-US" sz="2000" dirty="0" smtClean="0"/>
              <a:t>2</a:t>
            </a:r>
            <a:r>
              <a:rPr lang="zh-CN" altLang="en-US" sz="2000" dirty="0" smtClean="0"/>
              <a:t>）据材料二，指出美国人民为华盛顿建立纪念碑的原因。（</a:t>
            </a:r>
            <a:r>
              <a:rPr lang="en-US" sz="2000" dirty="0" smtClean="0"/>
              <a:t>4</a:t>
            </a:r>
            <a:r>
              <a:rPr lang="zh-CN" altLang="en-US" sz="2000" dirty="0" smtClean="0"/>
              <a:t>分）</a:t>
            </a:r>
          </a:p>
          <a:p>
            <a:pPr algn="r"/>
            <a:endParaRPr lang="en-US" altLang="zh-CN" sz="2000" dirty="0" smtClean="0"/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 sz="2000" dirty="0">
              <a:latin typeface="Arial" charset="0"/>
            </a:endParaRPr>
          </a:p>
        </p:txBody>
      </p:sp>
      <p:pic>
        <p:nvPicPr>
          <p:cNvPr id="1025" name="Picture 1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27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419100" y="958754"/>
            <a:ext cx="8319216" cy="193899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000" dirty="0" smtClean="0"/>
              <a:t>材料三</a:t>
            </a:r>
            <a:r>
              <a:rPr lang="en-US" sz="2000" dirty="0" smtClean="0"/>
              <a:t>  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阐明了社会发展的基本规律，论证了资本主义必将被共产主义所取代的历史命运。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作为党纲阐述了共产党的性质、目的和策略原则。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指出，共产党是用科学理论武装起来的先进组织。</a:t>
            </a:r>
          </a:p>
          <a:p>
            <a:pPr algn="r"/>
            <a:r>
              <a:rPr lang="en-US" sz="2000" dirty="0" smtClean="0"/>
              <a:t>——</a:t>
            </a:r>
            <a:r>
              <a:rPr lang="zh-CN" altLang="en-US" sz="2000" dirty="0" smtClean="0"/>
              <a:t>摘编自吴于廑、齐世荣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世界史</a:t>
            </a:r>
            <a:r>
              <a:rPr lang="en-US" altLang="zh-CN" sz="2000" dirty="0" smtClean="0"/>
              <a:t>·</a:t>
            </a:r>
            <a:r>
              <a:rPr lang="zh-CN" altLang="en-US" sz="2000" dirty="0" smtClean="0"/>
              <a:t>近代史编</a:t>
            </a:r>
            <a:r>
              <a:rPr lang="en-US" altLang="zh-CN" sz="2000" dirty="0" smtClean="0"/>
              <a:t>》</a:t>
            </a:r>
          </a:p>
          <a:p>
            <a:r>
              <a:rPr lang="zh-CN" altLang="en-US" sz="2000" dirty="0" smtClean="0"/>
              <a:t>结合所学知识，指出材料三中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宣言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的作者是谁？它的发表有什么标志性意义？（</a:t>
            </a:r>
            <a:r>
              <a:rPr lang="en-US" sz="2000" dirty="0" smtClean="0"/>
              <a:t>4</a:t>
            </a:r>
            <a:r>
              <a:rPr lang="zh-CN" altLang="en-US" sz="2000" dirty="0" smtClean="0"/>
              <a:t>分）</a:t>
            </a:r>
            <a:endParaRPr lang="zh-CN" altLang="en-US" sz="2000" b="0" dirty="0">
              <a:latin typeface="等线" panose="02010600030101010101" charset="-122"/>
              <a:ea typeface="等线" panose="02010600030101010101" charset="-122"/>
              <a:cs typeface="等线" panose="0201060003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9100" y="3297856"/>
            <a:ext cx="8493616" cy="4001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作者：马克思、恩格斯（</a:t>
            </a:r>
            <a:r>
              <a:rPr lang="en-US" sz="2000" dirty="0" smtClean="0">
                <a:solidFill>
                  <a:srgbClr val="FF0000"/>
                </a:solidFill>
              </a:rPr>
              <a:t>2</a:t>
            </a:r>
            <a:r>
              <a:rPr lang="zh-CN" altLang="en-US" sz="2000" dirty="0" smtClean="0">
                <a:solidFill>
                  <a:srgbClr val="FF0000"/>
                </a:solidFill>
              </a:rPr>
              <a:t>分） 意义：标志着马克思主义的诞生。（</a:t>
            </a:r>
            <a:r>
              <a:rPr lang="en-US" sz="2000" dirty="0" smtClean="0">
                <a:solidFill>
                  <a:srgbClr val="FF0000"/>
                </a:solidFill>
              </a:rPr>
              <a:t>2</a:t>
            </a:r>
            <a:r>
              <a:rPr lang="zh-CN" altLang="en-US" sz="2000" dirty="0" smtClean="0">
                <a:solidFill>
                  <a:srgbClr val="FF0000"/>
                </a:solidFill>
              </a:rPr>
              <a:t>分）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972</TotalTime>
  <Words>1572</Words>
  <PresentationFormat>全屏显示(16:9)</PresentationFormat>
  <Paragraphs>94</Paragraphs>
  <Slides>21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龙腾四海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2018-09-02T11:41:00Z</dcterms:created>
  <dcterms:modified xsi:type="dcterms:W3CDTF">2018-11-14T17:21:31Z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