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1" r:id="rId2"/>
    <p:sldId id="273" r:id="rId3"/>
    <p:sldId id="274" r:id="rId4"/>
    <p:sldId id="275" r:id="rId5"/>
    <p:sldId id="276" r:id="rId6"/>
    <p:sldId id="278" r:id="rId7"/>
    <p:sldId id="279" r:id="rId8"/>
    <p:sldId id="309" r:id="rId9"/>
    <p:sldId id="261" r:id="rId10"/>
    <p:sldId id="282" r:id="rId11"/>
    <p:sldId id="291" r:id="rId12"/>
    <p:sldId id="308" r:id="rId13"/>
    <p:sldId id="292" r:id="rId14"/>
    <p:sldId id="293" r:id="rId15"/>
    <p:sldId id="301" r:id="rId16"/>
    <p:sldId id="296" r:id="rId17"/>
    <p:sldId id="297" r:id="rId18"/>
    <p:sldId id="299" r:id="rId19"/>
    <p:sldId id="300" r:id="rId20"/>
    <p:sldId id="298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176" y="-96"/>
      </p:cViewPr>
      <p:guideLst>
        <p:guide orient="horz" pos="2282"/>
        <p:guide pos="26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A1957BB9-40E3-4090-B7E7-0ACE675250BC}" type="datetimeFigureOut">
              <a:rPr lang="zh-CN" altLang="en-US"/>
              <a:pPr>
                <a:defRPr/>
              </a:pPr>
              <a:t>2017-11-20</a:t>
            </a:fld>
            <a:endParaRPr lang="zh-CN" altLang="en-US"/>
          </a:p>
        </p:txBody>
      </p:sp>
      <p:sp>
        <p:nvSpPr>
          <p:cNvPr id="14340" name="幻灯片图像占位符 3"/>
          <p:cNvSpPr>
            <a:spLocks noGrp="1" noRot="1" noChangeAspec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</p:sp>
      <p:sp>
        <p:nvSpPr>
          <p:cNvPr id="2053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7F3307B0-C912-4080-A191-5185C375D89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幻灯片图像占位符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277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277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960EBB9-017D-40FB-A9D3-660AFC56B024}" type="slidenum">
              <a:rPr altLang="en-US" smtClean="0">
                <a:latin typeface="Arial" charset="0"/>
                <a:ea typeface="宋体" charset="-122"/>
              </a:rPr>
              <a:pPr/>
              <a:t>17</a:t>
            </a:fld>
            <a:endParaRPr lang="zh-CN" altLang="zh-CN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9187F-3DEA-4B93-9A4D-B9CE7B6A135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2D813-9860-426C-AAAD-DF0D410140F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FB2A1-FEA5-4DBB-B619-1637F03B99F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6A510-9ED3-415D-87D9-C6D8030BE85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8616B-2B01-4C46-80F5-40BA8CE433D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C3321-B0E7-4C73-AD9A-B683836650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495E6-F5F6-4B1E-96BC-BA3AD64A68C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F977B9-B94D-4E42-98D0-31CB6FF05FD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4A495-5720-4249-BB44-EBAD99A5826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CEEC7-7B85-491A-B233-320CC95F476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5B30C5-F3DF-44EB-B36F-F29F55E8CAF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2F3F9F-9383-46EF-B4D9-E0AF315E12E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E7FD421B-4589-4E39-8F3A-CFF07DC9FC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slide" Target="slide3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http://p9.qhmsg.com/dr/220__/t01eac1ca0d44e039a6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18" Type="http://schemas.openxmlformats.org/officeDocument/2006/relationships/image" Target="../media/image48.gif"/><Relationship Id="rId3" Type="http://schemas.openxmlformats.org/officeDocument/2006/relationships/image" Target="../media/image33.png"/><Relationship Id="rId21" Type="http://schemas.openxmlformats.org/officeDocument/2006/relationships/image" Target="../media/image51.jpe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17" Type="http://schemas.openxmlformats.org/officeDocument/2006/relationships/image" Target="../media/image47.gif"/><Relationship Id="rId2" Type="http://schemas.openxmlformats.org/officeDocument/2006/relationships/image" Target="../media/image32.png"/><Relationship Id="rId16" Type="http://schemas.openxmlformats.org/officeDocument/2006/relationships/image" Target="../media/image46.png"/><Relationship Id="rId20" Type="http://schemas.openxmlformats.org/officeDocument/2006/relationships/image" Target="../media/image5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10" Type="http://schemas.openxmlformats.org/officeDocument/2006/relationships/image" Target="../media/image40.png"/><Relationship Id="rId19" Type="http://schemas.openxmlformats.org/officeDocument/2006/relationships/image" Target="../media/image49.gif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4.png"/><Relationship Id="rId22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内容占位符 234497" descr="辛亥革命底图"/>
          <p:cNvPicPr>
            <a:picLocks noGrp="1" noChangeAspect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9525"/>
            <a:ext cx="9144000" cy="6951663"/>
          </a:xfrm>
        </p:spPr>
      </p:pic>
      <p:sp>
        <p:nvSpPr>
          <p:cNvPr id="15362" name="矩形 234498"/>
          <p:cNvSpPr>
            <a:spLocks noChangeArrowheads="1" noChangeShapeType="1" noTextEdit="1"/>
          </p:cNvSpPr>
          <p:nvPr/>
        </p:nvSpPr>
        <p:spPr bwMode="auto">
          <a:xfrm>
            <a:off x="2559050" y="1663700"/>
            <a:ext cx="5599113" cy="17414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第</a:t>
            </a:r>
            <a:r>
              <a:rPr lang="en-US" altLang="zh-CN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9</a:t>
            </a:r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  辛亥革命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55235" y="272824"/>
            <a:ext cx="8759190" cy="58356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defRPr/>
            </a:pPr>
            <a:r>
              <a:rPr lang="zh-CN" altLang="en-US" sz="3200" b="1" noProof="1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第三单元  资产阶级民主革命与中华民国的建立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361950" y="1692275"/>
          <a:ext cx="8420100" cy="3798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620"/>
                <a:gridCol w="958850"/>
                <a:gridCol w="1630680"/>
                <a:gridCol w="2320290"/>
                <a:gridCol w="2105660"/>
              </a:tblGrid>
              <a:tr h="488315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solidFill>
                            <a:srgbClr val="00206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起义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solidFill>
                            <a:srgbClr val="00206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时间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solidFill>
                            <a:srgbClr val="00206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地点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solidFill>
                            <a:srgbClr val="00206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领导人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solidFill>
                            <a:srgbClr val="00206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影响</a:t>
                      </a:r>
                      <a:r>
                        <a:rPr lang="en-US" altLang="zh-CN" sz="2400" b="1" dirty="0" smtClean="0">
                          <a:solidFill>
                            <a:srgbClr val="00206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/</a:t>
                      </a:r>
                      <a:r>
                        <a:rPr lang="zh-CN" altLang="en-US" sz="2400" b="1" dirty="0" smtClean="0">
                          <a:solidFill>
                            <a:srgbClr val="00206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评价</a:t>
                      </a:r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76325"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36295"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25500"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2770"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rgbClr val="002060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23" name="TextBox 5"/>
          <p:cNvSpPr txBox="1">
            <a:spLocks noChangeArrowheads="1"/>
          </p:cNvSpPr>
          <p:nvPr/>
        </p:nvSpPr>
        <p:spPr bwMode="auto">
          <a:xfrm>
            <a:off x="715963" y="1035050"/>
            <a:ext cx="6624637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黑体" pitchFamily="2" charset="-122"/>
                <a:ea typeface="黑体" pitchFamily="2" charset="-122"/>
              </a:rPr>
              <a:t>小组合作，完成下列表格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38150" y="2390775"/>
            <a:ext cx="1511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萍浏醴起义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17513" y="3392488"/>
            <a:ext cx="2232025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安庆起义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17513" y="4268788"/>
            <a:ext cx="2036762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广西起义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61950" y="4968875"/>
            <a:ext cx="2147888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黄花岗起义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866900" y="2390775"/>
            <a:ext cx="1439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1906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579938" y="2390775"/>
            <a:ext cx="1979612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刘道一、蔡绍南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819400" y="2236788"/>
            <a:ext cx="1760538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萍乡、浏阳、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醴陵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611938" y="2238375"/>
            <a:ext cx="2266950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黑体" pitchFamily="2" charset="-122"/>
                <a:ea typeface="黑体" pitchFamily="2" charset="-122"/>
              </a:rPr>
              <a:t>同盟会成立后领导的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第一次</a:t>
            </a:r>
            <a:r>
              <a:rPr lang="zh-CN" altLang="en-US" sz="2000" b="1">
                <a:latin typeface="黑体" pitchFamily="2" charset="-122"/>
                <a:ea typeface="黑体" pitchFamily="2" charset="-122"/>
              </a:rPr>
              <a:t>武装起义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795463" y="3390900"/>
            <a:ext cx="1079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1907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819400" y="3392488"/>
            <a:ext cx="1711325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安庆、绍兴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579938" y="3357563"/>
            <a:ext cx="1855787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徐锡麟、秋瑾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866900" y="4268788"/>
            <a:ext cx="1008063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1907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835275" y="4268788"/>
            <a:ext cx="1920875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广西镇南关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4579938" y="4267200"/>
            <a:ext cx="1792287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孙中山、黄兴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866900" y="4968875"/>
            <a:ext cx="1176338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1911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329113" y="4968875"/>
            <a:ext cx="2481262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孙中山、黄兴、赵声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3043238" y="4968875"/>
            <a:ext cx="725487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广州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7061200" y="4968875"/>
            <a:ext cx="2089150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影响最大</a:t>
            </a:r>
          </a:p>
        </p:txBody>
      </p:sp>
      <p:sp>
        <p:nvSpPr>
          <p:cNvPr id="218131" name="标题 218130"/>
          <p:cNvSpPr>
            <a:spLocks noGrp="1"/>
          </p:cNvSpPr>
          <p:nvPr>
            <p:ph type="title"/>
          </p:nvPr>
        </p:nvSpPr>
        <p:spPr>
          <a:xfrm>
            <a:off x="249238" y="4762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4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华文新魏" panose="02010800040101010101" pitchFamily="2" charset="-122"/>
              </a:rPr>
              <a:t>一、革命志士奋勇起义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757238" y="53975"/>
            <a:ext cx="0" cy="207963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0" name="Picture 3" descr="C:\Users\Thinkpad\Desktop\PNG\1_0001_渐变映射-2-副本-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088" y="444500"/>
            <a:ext cx="2947987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qiyi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38525" y="663575"/>
            <a:ext cx="4921250" cy="44577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95" name="AutoShape 5"/>
          <p:cNvSpPr>
            <a:spLocks noChangeArrowheads="1"/>
          </p:cNvSpPr>
          <p:nvPr/>
        </p:nvSpPr>
        <p:spPr bwMode="auto">
          <a:xfrm>
            <a:off x="6828413" y="3367135"/>
            <a:ext cx="2097666" cy="449754"/>
          </a:xfrm>
          <a:prstGeom prst="wedgeRoundRectCallout">
            <a:avLst>
              <a:gd name="adj1" fmla="val -47747"/>
              <a:gd name="adj2" fmla="val -130515"/>
              <a:gd name="adj3" fmla="val 16667"/>
            </a:avLst>
          </a:prstGeom>
          <a:blipFill>
            <a:blip r:embed="rId4" cstate="print"/>
            <a:tile tx="0" ty="0" sx="100000" sy="100000" flip="none" algn="tl"/>
          </a:blipFill>
          <a:ln w="9525">
            <a:solidFill>
              <a:schemeClr val="accent2">
                <a:lumMod val="75000"/>
              </a:schemeClr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algn="ctr">
              <a:defRPr/>
            </a:pPr>
            <a:r>
              <a:rPr lang="en-US" altLang="zh-CN" sz="1905" b="1" noProof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1907</a:t>
            </a:r>
            <a:r>
              <a:rPr lang="zh-CN" altLang="en-US" sz="1905" b="1" noProof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年安庆起义</a:t>
            </a:r>
          </a:p>
        </p:txBody>
      </p:sp>
      <p:sp>
        <p:nvSpPr>
          <p:cNvPr id="96" name="AutoShape 6"/>
          <p:cNvSpPr>
            <a:spLocks noChangeArrowheads="1"/>
          </p:cNvSpPr>
          <p:nvPr/>
        </p:nvSpPr>
        <p:spPr bwMode="auto">
          <a:xfrm>
            <a:off x="3370097" y="2909791"/>
            <a:ext cx="2357217" cy="439703"/>
          </a:xfrm>
          <a:prstGeom prst="wedgeRoundRectCallout">
            <a:avLst>
              <a:gd name="adj1" fmla="val 67120"/>
              <a:gd name="adj2" fmla="val 115074"/>
              <a:gd name="adj3" fmla="val 16667"/>
            </a:avLst>
          </a:prstGeom>
          <a:blipFill>
            <a:blip r:embed="rId4" cstate="print"/>
            <a:tile tx="0" ty="0" sx="100000" sy="100000" flip="none" algn="tl"/>
          </a:blipFill>
          <a:ln w="9525">
            <a:solidFill>
              <a:schemeClr val="accent2">
                <a:lumMod val="75000"/>
              </a:schemeClr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algn="ctr">
              <a:defRPr/>
            </a:pPr>
            <a:r>
              <a:rPr lang="en-US" altLang="zh-CN" sz="1905" b="1" noProof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1906</a:t>
            </a:r>
            <a:r>
              <a:rPr lang="zh-CN" altLang="en-US" sz="1905" b="1" noProof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年萍浏醴起义</a:t>
            </a:r>
          </a:p>
        </p:txBody>
      </p:sp>
      <p:sp>
        <p:nvSpPr>
          <p:cNvPr id="97" name="AutoShape 7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064959" y="3921467"/>
            <a:ext cx="2294183" cy="462360"/>
          </a:xfrm>
          <a:prstGeom prst="wedgeRoundRectCallout">
            <a:avLst>
              <a:gd name="adj1" fmla="val -56439"/>
              <a:gd name="adj2" fmla="val 111688"/>
              <a:gd name="adj3" fmla="val 16667"/>
            </a:avLst>
          </a:prstGeom>
          <a:blipFill>
            <a:blip r:embed="rId4" cstate="print"/>
            <a:tile tx="0" ty="0" sx="100000" sy="100000" flip="none" algn="tl"/>
          </a:blipFill>
          <a:ln w="9525">
            <a:solidFill>
              <a:schemeClr val="accent2">
                <a:lumMod val="75000"/>
              </a:schemeClr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algn="ctr">
              <a:defRPr/>
            </a:pPr>
            <a:r>
              <a:rPr lang="en-US" altLang="zh-CN" sz="1905" b="1" noProof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1911</a:t>
            </a:r>
            <a:r>
              <a:rPr lang="zh-CN" altLang="en-US" sz="1905" b="1" noProof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年黄花岗起义</a:t>
            </a:r>
          </a:p>
        </p:txBody>
      </p:sp>
      <p:sp>
        <p:nvSpPr>
          <p:cNvPr id="54" name="矩形 53"/>
          <p:cNvSpPr/>
          <p:nvPr/>
        </p:nvSpPr>
        <p:spPr>
          <a:xfrm>
            <a:off x="757238" y="558800"/>
            <a:ext cx="2160587" cy="431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220" b="1" noProof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革命志士的奋斗</a:t>
            </a:r>
          </a:p>
        </p:txBody>
      </p:sp>
      <p:pic>
        <p:nvPicPr>
          <p:cNvPr id="17423" name="图片 57" descr="mszb2011100800014v01b007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33350" y="3211513"/>
            <a:ext cx="343852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图片 58" descr="t01a58b0160621f2e0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3359" y="1740672"/>
            <a:ext cx="2370827" cy="130395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8" name="AutoShape 8"/>
          <p:cNvSpPr>
            <a:spLocks noChangeArrowheads="1"/>
          </p:cNvSpPr>
          <p:nvPr/>
        </p:nvSpPr>
        <p:spPr bwMode="auto">
          <a:xfrm>
            <a:off x="2803160" y="4100359"/>
            <a:ext cx="2154360" cy="453549"/>
          </a:xfrm>
          <a:prstGeom prst="wedgeRoundRectCallout">
            <a:avLst>
              <a:gd name="adj1" fmla="val 42534"/>
              <a:gd name="adj2" fmla="val 123125"/>
              <a:gd name="adj3" fmla="val 16667"/>
            </a:avLst>
          </a:prstGeom>
          <a:blipFill>
            <a:blip r:embed="rId4" cstate="print"/>
            <a:tile tx="0" ty="0" sx="100000" sy="100000" flip="none" algn="tl"/>
          </a:blipFill>
          <a:ln w="9525">
            <a:solidFill>
              <a:schemeClr val="accent2">
                <a:lumMod val="75000"/>
              </a:schemeClr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algn="ctr">
              <a:defRPr/>
            </a:pPr>
            <a:r>
              <a:rPr lang="en-US" altLang="zh-CN" sz="1905" b="1" noProof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1907</a:t>
            </a:r>
            <a:r>
              <a:rPr lang="zh-CN" altLang="en-US" sz="1905" b="1" noProof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年广西起义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图片 9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>
            <a:fillRect/>
          </a:stretch>
        </p:blipFill>
        <p:spPr>
          <a:xfrm>
            <a:off x="6216117" y="830854"/>
            <a:ext cx="2777991" cy="1587424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0" name="直接连接符 19"/>
          <p:cNvCxnSpPr/>
          <p:nvPr/>
        </p:nvCxnSpPr>
        <p:spPr>
          <a:xfrm>
            <a:off x="757238" y="107950"/>
            <a:ext cx="0" cy="207963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5" name="TextBox 52"/>
          <p:cNvSpPr txBox="1">
            <a:spLocks noChangeArrowheads="1"/>
          </p:cNvSpPr>
          <p:nvPr/>
        </p:nvSpPr>
        <p:spPr bwMode="auto">
          <a:xfrm>
            <a:off x="1560513" y="527050"/>
            <a:ext cx="2224087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萍浏醴起义</a:t>
            </a:r>
          </a:p>
        </p:txBody>
      </p:sp>
      <p:sp>
        <p:nvSpPr>
          <p:cNvPr id="67" name="矩形 66"/>
          <p:cNvSpPr/>
          <p:nvPr/>
        </p:nvSpPr>
        <p:spPr>
          <a:xfrm>
            <a:off x="4741863" y="3041650"/>
            <a:ext cx="4138612" cy="18526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905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1906</a:t>
            </a:r>
            <a:r>
              <a:rPr lang="zh-CN" altLang="en-US" sz="1905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1905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12</a:t>
            </a:r>
            <a:r>
              <a:rPr lang="zh-CN" altLang="en-US" sz="1905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月初起义爆发，各路起义军遍布附近几县，在几天内占领麻石、文家市、上栗市等重要市镇，以同盟会的政纲为号召。起义军声势浩大，屡败清军。清政府调集湘、鄂、赣及江宁</a:t>
            </a:r>
            <a:r>
              <a:rPr lang="en-US" altLang="zh-CN" sz="1905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1905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今南京</a:t>
            </a:r>
            <a:r>
              <a:rPr lang="en-US" altLang="zh-CN" sz="1905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r>
              <a:rPr lang="zh-CN" altLang="en-US" sz="1905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数万军队镇压。</a:t>
            </a:r>
          </a:p>
        </p:txBody>
      </p:sp>
      <p:sp>
        <p:nvSpPr>
          <p:cNvPr id="68" name="矩形 67"/>
          <p:cNvSpPr/>
          <p:nvPr/>
        </p:nvSpPr>
        <p:spPr>
          <a:xfrm>
            <a:off x="6102350" y="871538"/>
            <a:ext cx="3005138" cy="15097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905" b="1" noProof="1">
                <a:latin typeface="黑体" panose="02010609060101010101" pitchFamily="2" charset="-122"/>
                <a:ea typeface="黑体" panose="02010609060101010101" pitchFamily="2" charset="-122"/>
              </a:rPr>
              <a:t>半壁东西三楚雄，</a:t>
            </a:r>
            <a:endParaRPr lang="en-US" altLang="zh-CN" sz="1905" b="1" noProof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defRPr/>
            </a:pPr>
            <a:r>
              <a:rPr lang="zh-CN" altLang="en-US" sz="1905" b="1" noProof="1">
                <a:latin typeface="黑体" panose="02010609060101010101" pitchFamily="2" charset="-122"/>
                <a:ea typeface="黑体" panose="02010609060101010101" pitchFamily="2" charset="-122"/>
              </a:rPr>
              <a:t>刘郎死去霸图空。</a:t>
            </a:r>
            <a:endParaRPr lang="en-US" altLang="zh-CN" sz="1905" b="1" noProof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defRPr/>
            </a:pPr>
            <a:r>
              <a:rPr lang="zh-CN" altLang="en-US" sz="1905" b="1" noProof="1">
                <a:latin typeface="黑体" panose="02010609060101010101" pitchFamily="2" charset="-122"/>
                <a:ea typeface="黑体" panose="02010609060101010101" pitchFamily="2" charset="-122"/>
              </a:rPr>
              <a:t>尚余遗业艰难甚，</a:t>
            </a:r>
            <a:endParaRPr lang="en-US" altLang="zh-CN" sz="1905" b="1" noProof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defRPr/>
            </a:pPr>
            <a:r>
              <a:rPr lang="zh-CN" altLang="en-US" sz="1905" b="1" noProof="1">
                <a:latin typeface="黑体" panose="02010609060101010101" pitchFamily="2" charset="-122"/>
                <a:ea typeface="黑体" panose="02010609060101010101" pitchFamily="2" charset="-122"/>
              </a:rPr>
              <a:t>谁与斯人慷慨同。</a:t>
            </a:r>
            <a:endParaRPr lang="en-US" altLang="zh-CN" sz="1905" b="1" noProof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defRPr/>
            </a:pPr>
            <a:r>
              <a:rPr lang="en-US" altLang="zh-CN" sz="1585" b="1" noProof="1">
                <a:latin typeface="黑体" panose="02010609060101010101" pitchFamily="2" charset="-122"/>
                <a:ea typeface="黑体" panose="02010609060101010101" pitchFamily="2" charset="-122"/>
              </a:rPr>
              <a:t>    —— </a:t>
            </a:r>
            <a:r>
              <a:rPr lang="zh-CN" altLang="en-US" sz="1585" b="1" noProof="1">
                <a:latin typeface="黑体" panose="02010609060101010101" pitchFamily="2" charset="-122"/>
                <a:ea typeface="黑体" panose="02010609060101010101" pitchFamily="2" charset="-122"/>
              </a:rPr>
              <a:t>孙中山赋诗深切哀悼</a:t>
            </a:r>
            <a:endParaRPr lang="zh-CN" altLang="en-US" sz="1905" b="1" noProof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8" name="Rectangle 2"/>
          <p:cNvSpPr>
            <a:spLocks noChangeArrowheads="1"/>
          </p:cNvSpPr>
          <p:nvPr/>
        </p:nvSpPr>
        <p:spPr bwMode="auto">
          <a:xfrm>
            <a:off x="0" y="-142875"/>
            <a:ext cx="271463" cy="8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2567" tIns="36283" rIns="72567" bIns="36283" anchor="ctr">
            <a:spAutoFit/>
          </a:bodyPr>
          <a:lstStyle/>
          <a:p>
            <a:endParaRPr lang="zh-CN" altLang="en-US" sz="100" b="1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13313" name="img_6611616" descr="刘道一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4912162" y="751225"/>
            <a:ext cx="1190568" cy="178044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9" name="矩形 68"/>
          <p:cNvSpPr/>
          <p:nvPr/>
        </p:nvSpPr>
        <p:spPr>
          <a:xfrm>
            <a:off x="4572000" y="2532063"/>
            <a:ext cx="2106613" cy="311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刘道一（</a:t>
            </a:r>
            <a:r>
              <a:rPr lang="en-US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1884</a:t>
            </a:r>
            <a:r>
              <a:rPr lang="en-US" altLang="zh-CN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1906</a:t>
            </a:r>
            <a:r>
              <a:rPr lang="zh-CN" altLang="en-US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年）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830263" y="3363913"/>
            <a:ext cx="3573462" cy="431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失败，刘道一等在长沙遇害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30263" y="4005263"/>
            <a:ext cx="3684587" cy="773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同盟会成立后领导的第一次武装起义。</a:t>
            </a:r>
          </a:p>
        </p:txBody>
      </p:sp>
      <p:grpSp>
        <p:nvGrpSpPr>
          <p:cNvPr id="4" name="组合 8"/>
          <p:cNvGrpSpPr>
            <a:grpSpLocks/>
          </p:cNvGrpSpPr>
          <p:nvPr/>
        </p:nvGrpSpPr>
        <p:grpSpPr bwMode="auto">
          <a:xfrm>
            <a:off x="93663" y="1397000"/>
            <a:ext cx="850900" cy="511175"/>
            <a:chOff x="1347342" y="1351608"/>
            <a:chExt cx="1976879" cy="758799"/>
          </a:xfrm>
        </p:grpSpPr>
        <p:pic>
          <p:nvPicPr>
            <p:cNvPr id="18463" name="Picture 2" descr="E:\水墨图表素材\图片1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3" name="Text Box 26"/>
            <p:cNvSpPr txBox="1">
              <a:spLocks noChangeArrowheads="1"/>
            </p:cNvSpPr>
            <p:nvPr/>
          </p:nvSpPr>
          <p:spPr bwMode="auto">
            <a:xfrm>
              <a:off x="1428483" y="1351608"/>
              <a:ext cx="1895738" cy="643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时 间</a:t>
              </a:r>
            </a:p>
          </p:txBody>
        </p:sp>
      </p:grpSp>
      <p:grpSp>
        <p:nvGrpSpPr>
          <p:cNvPr id="5" name="组合 8"/>
          <p:cNvGrpSpPr>
            <a:grpSpLocks/>
          </p:cNvGrpSpPr>
          <p:nvPr/>
        </p:nvGrpSpPr>
        <p:grpSpPr bwMode="auto">
          <a:xfrm>
            <a:off x="93663" y="1908175"/>
            <a:ext cx="849312" cy="493713"/>
            <a:chOff x="1347342" y="1376316"/>
            <a:chExt cx="1973483" cy="734091"/>
          </a:xfrm>
        </p:grpSpPr>
        <p:pic>
          <p:nvPicPr>
            <p:cNvPr id="18461" name="Picture 2" descr="E:\水墨图表素材\图片1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6" name="Text Box 26"/>
            <p:cNvSpPr txBox="1">
              <a:spLocks noChangeArrowheads="1"/>
            </p:cNvSpPr>
            <p:nvPr/>
          </p:nvSpPr>
          <p:spPr bwMode="auto">
            <a:xfrm>
              <a:off x="1553912" y="1376316"/>
              <a:ext cx="1737403" cy="6420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人物</a:t>
              </a:r>
            </a:p>
          </p:txBody>
        </p:sp>
      </p:grpSp>
      <p:grpSp>
        <p:nvGrpSpPr>
          <p:cNvPr id="6" name="组合 8"/>
          <p:cNvGrpSpPr>
            <a:grpSpLocks/>
          </p:cNvGrpSpPr>
          <p:nvPr/>
        </p:nvGrpSpPr>
        <p:grpSpPr bwMode="auto">
          <a:xfrm>
            <a:off x="93663" y="3343275"/>
            <a:ext cx="849312" cy="493713"/>
            <a:chOff x="1347342" y="1376316"/>
            <a:chExt cx="1973483" cy="734091"/>
          </a:xfrm>
        </p:grpSpPr>
        <p:pic>
          <p:nvPicPr>
            <p:cNvPr id="18459" name="Picture 2" descr="E:\水墨图表素材\图片1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9" name="Text Box 26"/>
            <p:cNvSpPr txBox="1">
              <a:spLocks noChangeArrowheads="1"/>
            </p:cNvSpPr>
            <p:nvPr/>
          </p:nvSpPr>
          <p:spPr bwMode="auto">
            <a:xfrm>
              <a:off x="1531780" y="1376316"/>
              <a:ext cx="1737403" cy="6420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结果</a:t>
              </a:r>
            </a:p>
          </p:txBody>
        </p:sp>
      </p:grpSp>
      <p:sp>
        <p:nvSpPr>
          <p:cNvPr id="80" name="矩形 79"/>
          <p:cNvSpPr/>
          <p:nvPr/>
        </p:nvSpPr>
        <p:spPr>
          <a:xfrm>
            <a:off x="1000125" y="1397000"/>
            <a:ext cx="1068388" cy="433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220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1906</a:t>
            </a:r>
            <a:r>
              <a:rPr lang="zh-CN" altLang="en-US" sz="2220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endParaRPr lang="zh-CN" altLang="en-US" sz="2220" b="1" noProof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887413" y="1930400"/>
            <a:ext cx="3008312" cy="431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同盟会刘道一、蔡绍南</a:t>
            </a:r>
          </a:p>
        </p:txBody>
      </p:sp>
      <p:grpSp>
        <p:nvGrpSpPr>
          <p:cNvPr id="7" name="组合 8"/>
          <p:cNvGrpSpPr>
            <a:grpSpLocks/>
          </p:cNvGrpSpPr>
          <p:nvPr/>
        </p:nvGrpSpPr>
        <p:grpSpPr bwMode="auto">
          <a:xfrm>
            <a:off x="93663" y="4006850"/>
            <a:ext cx="849312" cy="493713"/>
            <a:chOff x="1347342" y="1376316"/>
            <a:chExt cx="1973483" cy="734091"/>
          </a:xfrm>
        </p:grpSpPr>
        <p:pic>
          <p:nvPicPr>
            <p:cNvPr id="18457" name="Picture 2" descr="E:\水墨图表素材\图片1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4" name="Text Box 26"/>
            <p:cNvSpPr txBox="1">
              <a:spLocks noChangeArrowheads="1"/>
            </p:cNvSpPr>
            <p:nvPr/>
          </p:nvSpPr>
          <p:spPr bwMode="auto">
            <a:xfrm>
              <a:off x="1531780" y="1376316"/>
              <a:ext cx="1737403" cy="6420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地位</a:t>
              </a:r>
            </a:p>
          </p:txBody>
        </p:sp>
      </p:grpSp>
      <p:grpSp>
        <p:nvGrpSpPr>
          <p:cNvPr id="8" name="组合 8"/>
          <p:cNvGrpSpPr>
            <a:grpSpLocks/>
          </p:cNvGrpSpPr>
          <p:nvPr/>
        </p:nvGrpSpPr>
        <p:grpSpPr bwMode="auto">
          <a:xfrm>
            <a:off x="93663" y="2474913"/>
            <a:ext cx="849312" cy="493712"/>
            <a:chOff x="1347342" y="1376316"/>
            <a:chExt cx="1973483" cy="734091"/>
          </a:xfrm>
        </p:grpSpPr>
        <p:pic>
          <p:nvPicPr>
            <p:cNvPr id="18455" name="Picture 2" descr="E:\水墨图表素材\图片1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7" name="Text Box 26"/>
            <p:cNvSpPr txBox="1">
              <a:spLocks noChangeArrowheads="1"/>
            </p:cNvSpPr>
            <p:nvPr/>
          </p:nvSpPr>
          <p:spPr bwMode="auto">
            <a:xfrm>
              <a:off x="1531780" y="1376316"/>
              <a:ext cx="1737403" cy="642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地点</a:t>
              </a:r>
            </a:p>
          </p:txBody>
        </p:sp>
      </p:grpSp>
      <p:sp>
        <p:nvSpPr>
          <p:cNvPr id="88" name="矩形 87"/>
          <p:cNvSpPr/>
          <p:nvPr/>
        </p:nvSpPr>
        <p:spPr>
          <a:xfrm>
            <a:off x="887413" y="2511425"/>
            <a:ext cx="3106737" cy="773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江西湖南交界的萍乡、浏阳、醴陵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830263" y="4894263"/>
            <a:ext cx="3684587" cy="433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同盟会的声望由此大振。</a:t>
            </a: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93663" y="4872038"/>
            <a:ext cx="849312" cy="493712"/>
            <a:chOff x="1347342" y="1376316"/>
            <a:chExt cx="1973483" cy="734091"/>
          </a:xfrm>
        </p:grpSpPr>
        <p:pic>
          <p:nvPicPr>
            <p:cNvPr id="18453" name="Picture 2" descr="E:\水墨图表素材\图片1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" name="Text Box 26"/>
            <p:cNvSpPr txBox="1">
              <a:spLocks noChangeArrowheads="1"/>
            </p:cNvSpPr>
            <p:nvPr/>
          </p:nvSpPr>
          <p:spPr bwMode="auto">
            <a:xfrm>
              <a:off x="1531780" y="1376316"/>
              <a:ext cx="1737403" cy="642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影响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55" grpId="0"/>
      <p:bldP spid="56" grpId="0"/>
      <p:bldP spid="80" grpId="0"/>
      <p:bldP spid="81" grpId="0"/>
      <p:bldP spid="88" grpId="0"/>
      <p:bldP spid="8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图片 10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>
            <a:fillRect/>
          </a:stretch>
        </p:blipFill>
        <p:spPr>
          <a:xfrm>
            <a:off x="3789360" y="2177871"/>
            <a:ext cx="5159127" cy="1077181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0" name="直接连接符 19"/>
          <p:cNvCxnSpPr/>
          <p:nvPr/>
        </p:nvCxnSpPr>
        <p:spPr>
          <a:xfrm>
            <a:off x="768350" y="53975"/>
            <a:ext cx="0" cy="207963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11113" y="-196850"/>
            <a:ext cx="271462" cy="8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2567" tIns="36283" rIns="72567" bIns="36283" anchor="ctr">
            <a:spAutoFit/>
          </a:bodyPr>
          <a:lstStyle/>
          <a:p>
            <a:endParaRPr lang="zh-CN" altLang="en-US" sz="100" b="1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011238" y="3554413"/>
            <a:ext cx="2438400" cy="1797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失败，徐锡麟死难。秋瑾在浙江绍兴准备策应，因歹徒告密，被捕遇难。</a:t>
            </a:r>
          </a:p>
        </p:txBody>
      </p:sp>
      <p:grpSp>
        <p:nvGrpSpPr>
          <p:cNvPr id="59" name="组合 8"/>
          <p:cNvGrpSpPr>
            <a:grpSpLocks/>
          </p:cNvGrpSpPr>
          <p:nvPr/>
        </p:nvGrpSpPr>
        <p:grpSpPr bwMode="auto">
          <a:xfrm>
            <a:off x="160338" y="1343025"/>
            <a:ext cx="852487" cy="511175"/>
            <a:chOff x="1347342" y="1351608"/>
            <a:chExt cx="1976879" cy="758799"/>
          </a:xfrm>
        </p:grpSpPr>
        <p:pic>
          <p:nvPicPr>
            <p:cNvPr id="19488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" name="Text Box 26"/>
            <p:cNvSpPr txBox="1">
              <a:spLocks noChangeArrowheads="1"/>
            </p:cNvSpPr>
            <p:nvPr/>
          </p:nvSpPr>
          <p:spPr bwMode="auto">
            <a:xfrm>
              <a:off x="1428332" y="1351608"/>
              <a:ext cx="1895889" cy="643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时 间</a:t>
              </a:r>
            </a:p>
          </p:txBody>
        </p:sp>
      </p:grpSp>
      <p:grpSp>
        <p:nvGrpSpPr>
          <p:cNvPr id="62" name="组合 8"/>
          <p:cNvGrpSpPr>
            <a:grpSpLocks/>
          </p:cNvGrpSpPr>
          <p:nvPr/>
        </p:nvGrpSpPr>
        <p:grpSpPr bwMode="auto">
          <a:xfrm>
            <a:off x="160338" y="1854200"/>
            <a:ext cx="850900" cy="493713"/>
            <a:chOff x="1347342" y="1376316"/>
            <a:chExt cx="1973483" cy="734091"/>
          </a:xfrm>
        </p:grpSpPr>
        <p:pic>
          <p:nvPicPr>
            <p:cNvPr id="19486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4" name="Text Box 26"/>
            <p:cNvSpPr txBox="1">
              <a:spLocks noChangeArrowheads="1"/>
            </p:cNvSpPr>
            <p:nvPr/>
          </p:nvSpPr>
          <p:spPr bwMode="auto">
            <a:xfrm>
              <a:off x="1557208" y="1376316"/>
              <a:ext cx="1734163" cy="6420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人物</a:t>
              </a:r>
            </a:p>
          </p:txBody>
        </p:sp>
      </p:grpSp>
      <p:grpSp>
        <p:nvGrpSpPr>
          <p:cNvPr id="65" name="组合 8"/>
          <p:cNvGrpSpPr>
            <a:grpSpLocks/>
          </p:cNvGrpSpPr>
          <p:nvPr/>
        </p:nvGrpSpPr>
        <p:grpSpPr bwMode="auto">
          <a:xfrm>
            <a:off x="160338" y="3554413"/>
            <a:ext cx="850900" cy="493712"/>
            <a:chOff x="1347342" y="1376316"/>
            <a:chExt cx="1973483" cy="734091"/>
          </a:xfrm>
        </p:grpSpPr>
        <p:pic>
          <p:nvPicPr>
            <p:cNvPr id="19484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0" name="Text Box 26"/>
            <p:cNvSpPr txBox="1">
              <a:spLocks noChangeArrowheads="1"/>
            </p:cNvSpPr>
            <p:nvPr/>
          </p:nvSpPr>
          <p:spPr bwMode="auto">
            <a:xfrm>
              <a:off x="1531436" y="1376316"/>
              <a:ext cx="1737843" cy="642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结果</a:t>
              </a:r>
            </a:p>
          </p:txBody>
        </p:sp>
      </p:grpSp>
      <p:sp>
        <p:nvSpPr>
          <p:cNvPr id="71" name="矩形 70"/>
          <p:cNvSpPr/>
          <p:nvPr/>
        </p:nvSpPr>
        <p:spPr>
          <a:xfrm>
            <a:off x="1068388" y="1343025"/>
            <a:ext cx="1349375" cy="433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220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1907</a:t>
            </a:r>
            <a:r>
              <a:rPr lang="zh-CN" altLang="en-US" sz="2220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年夏</a:t>
            </a:r>
            <a:endParaRPr lang="zh-CN" altLang="en-US" sz="2220" b="1" noProof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1011238" y="1876425"/>
            <a:ext cx="2443162" cy="431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光复会会员徐锡麟</a:t>
            </a:r>
          </a:p>
        </p:txBody>
      </p:sp>
      <p:grpSp>
        <p:nvGrpSpPr>
          <p:cNvPr id="77" name="组合 8"/>
          <p:cNvGrpSpPr>
            <a:grpSpLocks/>
          </p:cNvGrpSpPr>
          <p:nvPr/>
        </p:nvGrpSpPr>
        <p:grpSpPr bwMode="auto">
          <a:xfrm>
            <a:off x="160338" y="2347913"/>
            <a:ext cx="850900" cy="493712"/>
            <a:chOff x="1347342" y="1376316"/>
            <a:chExt cx="1973483" cy="734091"/>
          </a:xfrm>
        </p:grpSpPr>
        <p:pic>
          <p:nvPicPr>
            <p:cNvPr id="19482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5" name="Text Box 26"/>
            <p:cNvSpPr txBox="1">
              <a:spLocks noChangeArrowheads="1"/>
            </p:cNvSpPr>
            <p:nvPr/>
          </p:nvSpPr>
          <p:spPr bwMode="auto">
            <a:xfrm>
              <a:off x="1531436" y="1376316"/>
              <a:ext cx="1737843" cy="642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地点</a:t>
              </a:r>
            </a:p>
          </p:txBody>
        </p:sp>
      </p:grpSp>
      <p:sp>
        <p:nvSpPr>
          <p:cNvPr id="90" name="矩形 89"/>
          <p:cNvSpPr/>
          <p:nvPr/>
        </p:nvSpPr>
        <p:spPr>
          <a:xfrm>
            <a:off x="1011238" y="2370138"/>
            <a:ext cx="747712" cy="431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安庆</a:t>
            </a:r>
          </a:p>
        </p:txBody>
      </p:sp>
      <p:sp>
        <p:nvSpPr>
          <p:cNvPr id="94" name="矩形 93"/>
          <p:cNvSpPr>
            <a:spLocks noChangeArrowheads="1"/>
          </p:cNvSpPr>
          <p:nvPr/>
        </p:nvSpPr>
        <p:spPr bwMode="auto">
          <a:xfrm>
            <a:off x="5149850" y="2251075"/>
            <a:ext cx="307975" cy="10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00" b="1">
                <a:latin typeface="黑体" pitchFamily="2" charset="-122"/>
                <a:ea typeface="黑体" pitchFamily="2" charset="-122"/>
              </a:rPr>
              <a:t>徐锡麟</a:t>
            </a:r>
            <a:r>
              <a:rPr lang="en-US" altLang="zh-CN" sz="100" b="1">
                <a:latin typeface="黑体" pitchFamily="2" charset="-122"/>
                <a:ea typeface="黑体" pitchFamily="2" charset="-122"/>
              </a:rPr>
              <a:t>(1873-1907</a:t>
            </a:r>
            <a:r>
              <a:rPr lang="zh-CN" altLang="en-US" sz="100" b="1">
                <a:latin typeface="黑体" pitchFamily="2" charset="-122"/>
                <a:ea typeface="黑体" pitchFamily="2" charset="-122"/>
              </a:rPr>
              <a:t>年</a:t>
            </a:r>
            <a:r>
              <a:rPr lang="en-US" altLang="zh-CN" sz="100" b="1">
                <a:latin typeface="黑体" pitchFamily="2" charset="-122"/>
                <a:ea typeface="黑体" pitchFamily="2" charset="-122"/>
              </a:rPr>
              <a:t>)</a:t>
            </a:r>
            <a:endParaRPr lang="zh-CN" altLang="en-US" sz="100" b="1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95" name="图片 94" descr="t014ccea7d8d6726c3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4213" y="412750"/>
            <a:ext cx="954087" cy="1638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6" name="矩形 95"/>
          <p:cNvSpPr>
            <a:spLocks noChangeArrowheads="1"/>
          </p:cNvSpPr>
          <p:nvPr/>
        </p:nvSpPr>
        <p:spPr bwMode="auto">
          <a:xfrm>
            <a:off x="3789363" y="3929063"/>
            <a:ext cx="4875212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00" b="1">
                <a:latin typeface="黑体" pitchFamily="2" charset="-122"/>
                <a:ea typeface="黑体" pitchFamily="2" charset="-122"/>
              </a:rPr>
              <a:t>        孙中山在辛亥革命胜利后，亲来杭州致祭，说</a:t>
            </a:r>
            <a:r>
              <a:rPr lang="en-US" altLang="zh-CN" sz="100" b="1">
                <a:latin typeface="黑体" pitchFamily="2" charset="-122"/>
                <a:ea typeface="黑体" pitchFamily="2" charset="-122"/>
              </a:rPr>
              <a:t>:"</a:t>
            </a:r>
            <a:r>
              <a:rPr lang="zh-CN" altLang="en-US" sz="100" b="1">
                <a:latin typeface="黑体" pitchFamily="2" charset="-122"/>
                <a:ea typeface="黑体" pitchFamily="2" charset="-122"/>
              </a:rPr>
              <a:t>光复会有徐锡麟之杀恩铭，其功表见于天下</a:t>
            </a:r>
            <a:r>
              <a:rPr lang="en-US" altLang="zh-CN" sz="100" b="1">
                <a:latin typeface="黑体" pitchFamily="2" charset="-122"/>
                <a:ea typeface="黑体" pitchFamily="2" charset="-122"/>
              </a:rPr>
              <a:t>"</a:t>
            </a:r>
            <a:r>
              <a:rPr lang="zh-CN" altLang="en-US" sz="100" b="1">
                <a:latin typeface="黑体" pitchFamily="2" charset="-122"/>
                <a:ea typeface="黑体" pitchFamily="2" charset="-122"/>
              </a:rPr>
              <a:t>，并亲写一副挽联哀悼</a:t>
            </a:r>
            <a:r>
              <a:rPr lang="en-US" altLang="zh-CN" sz="100" b="1">
                <a:latin typeface="黑体" pitchFamily="2" charset="-122"/>
                <a:ea typeface="黑体" pitchFamily="2" charset="-122"/>
              </a:rPr>
              <a:t>:"</a:t>
            </a:r>
            <a:r>
              <a:rPr lang="zh-CN" altLang="en-US" sz="100" b="1">
                <a:latin typeface="黑体" pitchFamily="2" charset="-122"/>
                <a:ea typeface="黑体" pitchFamily="2" charset="-122"/>
              </a:rPr>
              <a:t>丹心一点祭余肉，白骨三年死后香。</a:t>
            </a:r>
            <a:r>
              <a:rPr lang="en-US" altLang="zh-CN" sz="100" b="1">
                <a:latin typeface="黑体" pitchFamily="2" charset="-122"/>
                <a:ea typeface="黑体" pitchFamily="2" charset="-122"/>
              </a:rPr>
              <a:t>"</a:t>
            </a:r>
          </a:p>
        </p:txBody>
      </p:sp>
      <p:pic>
        <p:nvPicPr>
          <p:cNvPr id="97" name="图片 96" descr="t01287177edd3c5fd0c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9438" y="412750"/>
            <a:ext cx="2146300" cy="1609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98" name="组合 8"/>
          <p:cNvGrpSpPr>
            <a:grpSpLocks/>
          </p:cNvGrpSpPr>
          <p:nvPr/>
        </p:nvGrpSpPr>
        <p:grpSpPr bwMode="auto">
          <a:xfrm>
            <a:off x="160338" y="2890838"/>
            <a:ext cx="850900" cy="493712"/>
            <a:chOff x="1347342" y="1376316"/>
            <a:chExt cx="1973483" cy="734091"/>
          </a:xfrm>
        </p:grpSpPr>
        <p:pic>
          <p:nvPicPr>
            <p:cNvPr id="19480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0" name="Text Box 26"/>
            <p:cNvSpPr txBox="1">
              <a:spLocks noChangeArrowheads="1"/>
            </p:cNvSpPr>
            <p:nvPr/>
          </p:nvSpPr>
          <p:spPr bwMode="auto">
            <a:xfrm>
              <a:off x="1531436" y="1376316"/>
              <a:ext cx="1737843" cy="642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成果</a:t>
              </a:r>
            </a:p>
          </p:txBody>
        </p:sp>
      </p:grpSp>
      <p:sp>
        <p:nvSpPr>
          <p:cNvPr id="101" name="矩形 100"/>
          <p:cNvSpPr/>
          <p:nvPr/>
        </p:nvSpPr>
        <p:spPr>
          <a:xfrm>
            <a:off x="1011238" y="2913063"/>
            <a:ext cx="2443162" cy="431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刺杀安徽巡抚恩铭</a:t>
            </a:r>
          </a:p>
        </p:txBody>
      </p:sp>
      <p:sp>
        <p:nvSpPr>
          <p:cNvPr id="106" name="矩形 105"/>
          <p:cNvSpPr/>
          <p:nvPr/>
        </p:nvSpPr>
        <p:spPr>
          <a:xfrm>
            <a:off x="3675063" y="2178050"/>
            <a:ext cx="3968750" cy="9715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905" b="1" noProof="1">
                <a:latin typeface="黑体" panose="02010609060101010101" pitchFamily="2" charset="-122"/>
                <a:ea typeface="黑体" panose="02010609060101010101" pitchFamily="2" charset="-122"/>
              </a:rPr>
              <a:t>    麟囚于枷，至市，剜其肉，剐其体肤，剖心斩首而死。</a:t>
            </a:r>
            <a:endParaRPr lang="en-US" altLang="zh-CN" sz="1905" b="1" noProof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defRPr/>
            </a:pPr>
            <a:r>
              <a:rPr lang="en-US" altLang="zh-CN" sz="1905" b="1" noProof="1">
                <a:latin typeface="黑体" panose="02010609060101010101" pitchFamily="2" charset="-122"/>
                <a:ea typeface="黑体" panose="02010609060101010101" pitchFamily="2" charset="-122"/>
              </a:rPr>
              <a:t>                  </a:t>
            </a:r>
            <a:r>
              <a:rPr lang="en-US" altLang="zh-CN" sz="19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—《</a:t>
            </a:r>
            <a:r>
              <a:rPr lang="zh-CN" altLang="en-US" sz="19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清史稿</a:t>
            </a:r>
            <a:r>
              <a:rPr lang="en-US" altLang="zh-CN" sz="1900" b="1" noProof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》</a:t>
            </a:r>
            <a:r>
              <a:rPr lang="en-US" altLang="zh-CN" sz="1905" b="1" noProof="1">
                <a:latin typeface="黑体" panose="02010609060101010101" pitchFamily="2" charset="-122"/>
                <a:ea typeface="黑体" panose="02010609060101010101" pitchFamily="2" charset="-122"/>
              </a:rPr>
              <a:t>            </a:t>
            </a:r>
            <a:endParaRPr lang="zh-CN" altLang="en-US" sz="1905" b="1" noProof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07" name="图片 106" descr="t010ce2d01237907b2a.png"/>
          <p:cNvPicPr>
            <a:picLocks noChangeAspect="1"/>
          </p:cNvPicPr>
          <p:nvPr/>
        </p:nvPicPr>
        <p:blipFill>
          <a:blip r:embed="rId6"/>
          <a:srcRect l="13977" r="9979"/>
          <a:stretch>
            <a:fillRect/>
          </a:stretch>
        </p:blipFill>
        <p:spPr>
          <a:xfrm>
            <a:off x="7739063" y="2178050"/>
            <a:ext cx="925512" cy="906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>
            <a:fillRect/>
          </a:stretch>
        </p:blipFill>
        <p:spPr>
          <a:xfrm>
            <a:off x="3845678" y="3384368"/>
            <a:ext cx="4818965" cy="2948072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" name="图片 101" descr="t0141504f1fc1688a4d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1800" y="3990975"/>
            <a:ext cx="1135063" cy="1717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2" name="矩形 51"/>
          <p:cNvSpPr/>
          <p:nvPr/>
        </p:nvSpPr>
        <p:spPr>
          <a:xfrm>
            <a:off x="5489575" y="4130675"/>
            <a:ext cx="3062288" cy="1778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905" b="1" noProof="1">
                <a:latin typeface="黑体" panose="02010609060101010101" pitchFamily="2" charset="-122"/>
                <a:ea typeface="黑体" panose="02010609060101010101" pitchFamily="2" charset="-122"/>
              </a:rPr>
              <a:t>         秋瑾工诗文，有‘秋风秋雨愁煞人’名句，能跨马携枪，曾东渡日本，志在革命，千秋万代传侠名。</a:t>
            </a:r>
            <a:endParaRPr lang="en-US" altLang="zh-CN" sz="1905" b="1" noProof="1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defRPr/>
            </a:pPr>
            <a:r>
              <a:rPr lang="en-US" altLang="zh-CN" sz="1430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——</a:t>
            </a:r>
            <a:r>
              <a:rPr lang="zh-CN" altLang="en-US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宋庆龄为兴秋瑾纪念馆题词</a:t>
            </a:r>
          </a:p>
        </p:txBody>
      </p:sp>
      <p:sp>
        <p:nvSpPr>
          <p:cNvPr id="19479" name="TextBox 52"/>
          <p:cNvSpPr txBox="1">
            <a:spLocks noChangeArrowheads="1"/>
          </p:cNvSpPr>
          <p:nvPr/>
        </p:nvSpPr>
        <p:spPr bwMode="auto">
          <a:xfrm>
            <a:off x="1858963" y="579438"/>
            <a:ext cx="18161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安庆起义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71" grpId="0"/>
      <p:bldP spid="74" grpId="0"/>
      <p:bldP spid="90" grpId="0"/>
      <p:bldP spid="94" grpId="0"/>
      <p:bldP spid="96" grpId="0"/>
      <p:bldP spid="101" grpId="0"/>
      <p:bldP spid="106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 descr="QQ截图2017091507585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58612" y="3849134"/>
            <a:ext cx="4401919" cy="1247261"/>
          </a:xfrm>
          <a:prstGeom prst="roundRect">
            <a:avLst/>
          </a:prstGeom>
        </p:spPr>
      </p:pic>
      <p:cxnSp>
        <p:nvCxnSpPr>
          <p:cNvPr id="20" name="直接连接符 19"/>
          <p:cNvCxnSpPr/>
          <p:nvPr/>
        </p:nvCxnSpPr>
        <p:spPr>
          <a:xfrm>
            <a:off x="757238" y="63500"/>
            <a:ext cx="0" cy="207963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1000125" y="2981325"/>
            <a:ext cx="1360488" cy="433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失败。</a:t>
            </a:r>
          </a:p>
        </p:txBody>
      </p:sp>
      <p:grpSp>
        <p:nvGrpSpPr>
          <p:cNvPr id="4" name="组合 8"/>
          <p:cNvGrpSpPr>
            <a:grpSpLocks/>
          </p:cNvGrpSpPr>
          <p:nvPr/>
        </p:nvGrpSpPr>
        <p:grpSpPr bwMode="auto">
          <a:xfrm>
            <a:off x="149225" y="1241425"/>
            <a:ext cx="852488" cy="509588"/>
            <a:chOff x="1347342" y="1351608"/>
            <a:chExt cx="1976879" cy="758799"/>
          </a:xfrm>
        </p:grpSpPr>
        <p:pic>
          <p:nvPicPr>
            <p:cNvPr id="20505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6" name="Text Box 26"/>
            <p:cNvSpPr txBox="1">
              <a:spLocks noChangeArrowheads="1"/>
            </p:cNvSpPr>
            <p:nvPr/>
          </p:nvSpPr>
          <p:spPr bwMode="auto">
            <a:xfrm>
              <a:off x="1428331" y="1351608"/>
              <a:ext cx="1895890" cy="6429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时 间</a:t>
              </a:r>
            </a:p>
          </p:txBody>
        </p:sp>
      </p:grpSp>
      <p:grpSp>
        <p:nvGrpSpPr>
          <p:cNvPr id="5" name="组合 8"/>
          <p:cNvGrpSpPr>
            <a:grpSpLocks/>
          </p:cNvGrpSpPr>
          <p:nvPr/>
        </p:nvGrpSpPr>
        <p:grpSpPr bwMode="auto">
          <a:xfrm>
            <a:off x="149225" y="1751013"/>
            <a:ext cx="850900" cy="493712"/>
            <a:chOff x="1347342" y="1376316"/>
            <a:chExt cx="1973483" cy="734091"/>
          </a:xfrm>
        </p:grpSpPr>
        <p:pic>
          <p:nvPicPr>
            <p:cNvPr id="20503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9" name="Text Box 26"/>
            <p:cNvSpPr txBox="1">
              <a:spLocks noChangeArrowheads="1"/>
            </p:cNvSpPr>
            <p:nvPr/>
          </p:nvSpPr>
          <p:spPr bwMode="auto">
            <a:xfrm>
              <a:off x="1557210" y="1376316"/>
              <a:ext cx="1734160" cy="642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人物</a:t>
              </a:r>
            </a:p>
          </p:txBody>
        </p:sp>
      </p:grpSp>
      <p:grpSp>
        <p:nvGrpSpPr>
          <p:cNvPr id="6" name="组合 8"/>
          <p:cNvGrpSpPr>
            <a:grpSpLocks/>
          </p:cNvGrpSpPr>
          <p:nvPr/>
        </p:nvGrpSpPr>
        <p:grpSpPr bwMode="auto">
          <a:xfrm>
            <a:off x="149225" y="2981325"/>
            <a:ext cx="850900" cy="493713"/>
            <a:chOff x="1347342" y="1376316"/>
            <a:chExt cx="1973483" cy="734091"/>
          </a:xfrm>
        </p:grpSpPr>
        <p:pic>
          <p:nvPicPr>
            <p:cNvPr id="20501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2" name="Text Box 26"/>
            <p:cNvSpPr txBox="1">
              <a:spLocks noChangeArrowheads="1"/>
            </p:cNvSpPr>
            <p:nvPr/>
          </p:nvSpPr>
          <p:spPr bwMode="auto">
            <a:xfrm>
              <a:off x="1531436" y="1376316"/>
              <a:ext cx="1737843" cy="6420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结果</a:t>
              </a:r>
            </a:p>
          </p:txBody>
        </p:sp>
      </p:grpSp>
      <p:sp>
        <p:nvSpPr>
          <p:cNvPr id="80" name="矩形 79"/>
          <p:cNvSpPr/>
          <p:nvPr/>
        </p:nvSpPr>
        <p:spPr>
          <a:xfrm>
            <a:off x="1057275" y="1241425"/>
            <a:ext cx="1066800" cy="431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220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1907</a:t>
            </a:r>
            <a:r>
              <a:rPr lang="zh-CN" altLang="en-US" sz="2220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endParaRPr lang="zh-CN" altLang="en-US" sz="2220" b="1" noProof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1000125" y="1773238"/>
            <a:ext cx="1878013" cy="431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孙中山、黄兴</a:t>
            </a:r>
          </a:p>
        </p:txBody>
      </p:sp>
      <p:sp>
        <p:nvSpPr>
          <p:cNvPr id="54" name="矩形 53"/>
          <p:cNvSpPr/>
          <p:nvPr/>
        </p:nvSpPr>
        <p:spPr>
          <a:xfrm>
            <a:off x="6556375" y="3101975"/>
            <a:ext cx="1893888" cy="311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黄兴</a:t>
            </a:r>
            <a:r>
              <a:rPr lang="en-US" altLang="zh-CN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(1874</a:t>
            </a:r>
            <a:r>
              <a:rPr lang="zh-CN" altLang="en-US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--1916</a:t>
            </a:r>
            <a:r>
              <a:rPr lang="zh-CN" altLang="en-US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zh-CN" altLang="en-US" sz="1430" b="1" noProof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63" name="图片 62" descr="t017f46d51655205d6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9748" y="1174894"/>
            <a:ext cx="1417342" cy="18792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6" name="TextBox 35"/>
          <p:cNvSpPr txBox="1"/>
          <p:nvPr/>
        </p:nvSpPr>
        <p:spPr>
          <a:xfrm>
            <a:off x="1000125" y="2244725"/>
            <a:ext cx="3287713" cy="773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袭取镇南关。起义军奋战七昼夜。</a:t>
            </a:r>
          </a:p>
        </p:txBody>
      </p:sp>
      <p:grpSp>
        <p:nvGrpSpPr>
          <p:cNvPr id="37" name="组合 8"/>
          <p:cNvGrpSpPr>
            <a:grpSpLocks/>
          </p:cNvGrpSpPr>
          <p:nvPr/>
        </p:nvGrpSpPr>
        <p:grpSpPr bwMode="auto">
          <a:xfrm>
            <a:off x="149225" y="2244725"/>
            <a:ext cx="850900" cy="493713"/>
            <a:chOff x="1347342" y="1376316"/>
            <a:chExt cx="1973483" cy="734091"/>
          </a:xfrm>
        </p:grpSpPr>
        <p:pic>
          <p:nvPicPr>
            <p:cNvPr id="20499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9" name="Text Box 26"/>
            <p:cNvSpPr txBox="1">
              <a:spLocks noChangeArrowheads="1"/>
            </p:cNvSpPr>
            <p:nvPr/>
          </p:nvSpPr>
          <p:spPr bwMode="auto">
            <a:xfrm>
              <a:off x="1531436" y="1376316"/>
              <a:ext cx="1737843" cy="6420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经过</a:t>
              </a:r>
            </a:p>
          </p:txBody>
        </p:sp>
      </p:grpSp>
      <p:sp>
        <p:nvSpPr>
          <p:cNvPr id="40" name="矩形 39"/>
          <p:cNvSpPr/>
          <p:nvPr/>
        </p:nvSpPr>
        <p:spPr>
          <a:xfrm>
            <a:off x="4573588" y="3849688"/>
            <a:ext cx="4079875" cy="12652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905" b="1" noProof="1">
                <a:latin typeface="黑体" panose="02010609060101010101" pitchFamily="2" charset="-122"/>
                <a:ea typeface="黑体" panose="02010609060101010101" pitchFamily="2" charset="-122"/>
              </a:rPr>
              <a:t>    孙中山在阵地为伤员包扎，并亲手发炮，竟打得很准。他慨言道：“反对清政府二十余年，此日始得亲发炮击清军耳！”</a:t>
            </a:r>
          </a:p>
        </p:txBody>
      </p:sp>
      <p:pic>
        <p:nvPicPr>
          <p:cNvPr id="42" name="图片 41" descr="201709041216145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6666" y="3565666"/>
            <a:ext cx="3649059" cy="1831827"/>
          </a:xfrm>
          <a:prstGeom prst="roundRect">
            <a:avLst/>
          </a:prstGeom>
        </p:spPr>
      </p:pic>
      <p:pic>
        <p:nvPicPr>
          <p:cNvPr id="43" name="图片 42" descr="t01b7245bb82445fe4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42081" y="1174894"/>
            <a:ext cx="1519383" cy="18700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4" name="矩形 43"/>
          <p:cNvSpPr/>
          <p:nvPr/>
        </p:nvSpPr>
        <p:spPr>
          <a:xfrm>
            <a:off x="5081588" y="3101975"/>
            <a:ext cx="730250" cy="311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430" b="1" noProof="1">
                <a:latin typeface="黑体" panose="02010609060101010101" pitchFamily="2" charset="-122"/>
                <a:ea typeface="黑体" panose="02010609060101010101" pitchFamily="2" charset="-122"/>
              </a:rPr>
              <a:t>孙中山</a:t>
            </a:r>
          </a:p>
        </p:txBody>
      </p:sp>
      <p:sp>
        <p:nvSpPr>
          <p:cNvPr id="20498" name="TextBox 52"/>
          <p:cNvSpPr txBox="1">
            <a:spLocks noChangeArrowheads="1"/>
          </p:cNvSpPr>
          <p:nvPr/>
        </p:nvSpPr>
        <p:spPr bwMode="auto">
          <a:xfrm>
            <a:off x="1954213" y="428625"/>
            <a:ext cx="181610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广西起义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80" grpId="0"/>
      <p:bldP spid="81" grpId="0"/>
      <p:bldP spid="54" grpId="0"/>
      <p:bldP spid="36" grpId="0"/>
      <p:bldP spid="40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图片 6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>
            <a:fillRect/>
          </a:stretch>
        </p:blipFill>
        <p:spPr>
          <a:xfrm>
            <a:off x="6068261" y="331373"/>
            <a:ext cx="2664604" cy="4829595"/>
          </a:xfrm>
          <a:prstGeom prst="roundRect">
            <a:avLst>
              <a:gd name="adj" fmla="val 7472"/>
            </a:avLst>
          </a:prstGeom>
          <a:ln>
            <a:solidFill>
              <a:schemeClr val="bg2">
                <a:lumMod val="9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0" name="直接连接符 19"/>
          <p:cNvCxnSpPr/>
          <p:nvPr/>
        </p:nvCxnSpPr>
        <p:spPr>
          <a:xfrm>
            <a:off x="779463" y="-211138"/>
            <a:ext cx="0" cy="207963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8"/>
          <p:cNvGrpSpPr>
            <a:grpSpLocks/>
          </p:cNvGrpSpPr>
          <p:nvPr/>
        </p:nvGrpSpPr>
        <p:grpSpPr bwMode="auto">
          <a:xfrm>
            <a:off x="169863" y="2270125"/>
            <a:ext cx="890587" cy="509588"/>
            <a:chOff x="1341486" y="1351608"/>
            <a:chExt cx="2068941" cy="758799"/>
          </a:xfrm>
        </p:grpSpPr>
        <p:pic>
          <p:nvPicPr>
            <p:cNvPr id="21535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6" name="Text Box 26"/>
            <p:cNvSpPr txBox="1">
              <a:spLocks noChangeArrowheads="1"/>
            </p:cNvSpPr>
            <p:nvPr/>
          </p:nvSpPr>
          <p:spPr bwMode="auto">
            <a:xfrm>
              <a:off x="1341486" y="1351608"/>
              <a:ext cx="2068941" cy="6429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时 间</a:t>
              </a:r>
            </a:p>
          </p:txBody>
        </p:sp>
      </p:grpSp>
      <p:grpSp>
        <p:nvGrpSpPr>
          <p:cNvPr id="5" name="组合 8"/>
          <p:cNvGrpSpPr>
            <a:grpSpLocks/>
          </p:cNvGrpSpPr>
          <p:nvPr/>
        </p:nvGrpSpPr>
        <p:grpSpPr bwMode="auto">
          <a:xfrm>
            <a:off x="182563" y="2722563"/>
            <a:ext cx="849312" cy="493712"/>
            <a:chOff x="1347342" y="1376316"/>
            <a:chExt cx="1973483" cy="734091"/>
          </a:xfrm>
        </p:grpSpPr>
        <p:pic>
          <p:nvPicPr>
            <p:cNvPr id="21533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9" name="Text Box 26"/>
            <p:cNvSpPr txBox="1">
              <a:spLocks noChangeArrowheads="1"/>
            </p:cNvSpPr>
            <p:nvPr/>
          </p:nvSpPr>
          <p:spPr bwMode="auto">
            <a:xfrm>
              <a:off x="1553912" y="1376316"/>
              <a:ext cx="1737403" cy="642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人物</a:t>
              </a:r>
            </a:p>
          </p:txBody>
        </p:sp>
      </p:grpSp>
      <p:sp>
        <p:nvSpPr>
          <p:cNvPr id="80" name="矩形 79"/>
          <p:cNvSpPr/>
          <p:nvPr/>
        </p:nvSpPr>
        <p:spPr>
          <a:xfrm>
            <a:off x="1079500" y="2270125"/>
            <a:ext cx="1409700" cy="431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220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1911</a:t>
            </a:r>
            <a:r>
              <a:rPr lang="zh-CN" altLang="en-US" sz="2220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2220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220" b="1" noProof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endParaRPr lang="zh-CN" altLang="en-US" sz="2220" b="1" noProof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1031875" y="2744788"/>
            <a:ext cx="2727325" cy="431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孙中山、黄兴、赵声</a:t>
            </a:r>
          </a:p>
        </p:txBody>
      </p:sp>
      <p:grpSp>
        <p:nvGrpSpPr>
          <p:cNvPr id="7" name="组合 8"/>
          <p:cNvGrpSpPr>
            <a:grpSpLocks/>
          </p:cNvGrpSpPr>
          <p:nvPr/>
        </p:nvGrpSpPr>
        <p:grpSpPr bwMode="auto">
          <a:xfrm>
            <a:off x="153988" y="817563"/>
            <a:ext cx="849312" cy="509587"/>
            <a:chOff x="1347342" y="1351608"/>
            <a:chExt cx="1973483" cy="758799"/>
          </a:xfrm>
        </p:grpSpPr>
        <p:pic>
          <p:nvPicPr>
            <p:cNvPr id="21531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Text Box 26"/>
            <p:cNvSpPr txBox="1">
              <a:spLocks noChangeArrowheads="1"/>
            </p:cNvSpPr>
            <p:nvPr/>
          </p:nvSpPr>
          <p:spPr bwMode="auto">
            <a:xfrm>
              <a:off x="1428495" y="1351608"/>
              <a:ext cx="1733715" cy="6429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准备</a:t>
              </a:r>
            </a:p>
          </p:txBody>
        </p:sp>
      </p:grpSp>
      <p:sp>
        <p:nvSpPr>
          <p:cNvPr id="39" name="矩形 38"/>
          <p:cNvSpPr/>
          <p:nvPr/>
        </p:nvSpPr>
        <p:spPr>
          <a:xfrm>
            <a:off x="965200" y="795338"/>
            <a:ext cx="4527550" cy="11144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孙中山赴欧美各国募集起义经费，黄兴到香港设立统筹部，作为起义的领导机关。</a:t>
            </a:r>
          </a:p>
        </p:txBody>
      </p:sp>
      <p:grpSp>
        <p:nvGrpSpPr>
          <p:cNvPr id="8" name="组合 8"/>
          <p:cNvGrpSpPr>
            <a:grpSpLocks/>
          </p:cNvGrpSpPr>
          <p:nvPr/>
        </p:nvGrpSpPr>
        <p:grpSpPr bwMode="auto">
          <a:xfrm>
            <a:off x="192088" y="1816100"/>
            <a:ext cx="850900" cy="509588"/>
            <a:chOff x="1347342" y="1351608"/>
            <a:chExt cx="1973483" cy="758799"/>
          </a:xfrm>
        </p:grpSpPr>
        <p:pic>
          <p:nvPicPr>
            <p:cNvPr id="21529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Text Box 26"/>
            <p:cNvSpPr txBox="1">
              <a:spLocks noChangeArrowheads="1"/>
            </p:cNvSpPr>
            <p:nvPr/>
          </p:nvSpPr>
          <p:spPr bwMode="auto">
            <a:xfrm>
              <a:off x="1428343" y="1351608"/>
              <a:ext cx="1734160" cy="6429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地点</a:t>
              </a:r>
            </a:p>
          </p:txBody>
        </p:sp>
      </p:grpSp>
      <p:sp>
        <p:nvSpPr>
          <p:cNvPr id="44" name="矩形 43"/>
          <p:cNvSpPr/>
          <p:nvPr/>
        </p:nvSpPr>
        <p:spPr>
          <a:xfrm>
            <a:off x="1100138" y="1816100"/>
            <a:ext cx="747712" cy="431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广州</a:t>
            </a:r>
          </a:p>
        </p:txBody>
      </p:sp>
      <p:grpSp>
        <p:nvGrpSpPr>
          <p:cNvPr id="45" name="组合 8"/>
          <p:cNvGrpSpPr>
            <a:grpSpLocks/>
          </p:cNvGrpSpPr>
          <p:nvPr/>
        </p:nvGrpSpPr>
        <p:grpSpPr bwMode="auto">
          <a:xfrm>
            <a:off x="171450" y="3198813"/>
            <a:ext cx="850900" cy="493712"/>
            <a:chOff x="1347342" y="1376316"/>
            <a:chExt cx="1973483" cy="734091"/>
          </a:xfrm>
        </p:grpSpPr>
        <p:pic>
          <p:nvPicPr>
            <p:cNvPr id="21527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7" name="Text Box 26"/>
            <p:cNvSpPr txBox="1">
              <a:spLocks noChangeArrowheads="1"/>
            </p:cNvSpPr>
            <p:nvPr/>
          </p:nvSpPr>
          <p:spPr bwMode="auto">
            <a:xfrm>
              <a:off x="1557210" y="1376316"/>
              <a:ext cx="1734160" cy="642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经过</a:t>
              </a:r>
            </a:p>
          </p:txBody>
        </p:sp>
      </p:grpSp>
      <p:sp>
        <p:nvSpPr>
          <p:cNvPr id="49" name="矩形 48"/>
          <p:cNvSpPr/>
          <p:nvPr/>
        </p:nvSpPr>
        <p:spPr>
          <a:xfrm>
            <a:off x="909638" y="3233738"/>
            <a:ext cx="4194175" cy="1558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905" b="1" noProof="1">
                <a:latin typeface="黑体" panose="02010609060101010101" pitchFamily="2" charset="-122"/>
                <a:ea typeface="黑体" panose="02010609060101010101" pitchFamily="2" charset="-122"/>
              </a:rPr>
              <a:t>黄兴在准备尚未就绪的情况下，临时决定提前举事。他亲率一百余名革命党人攻入两广总督衙门，总督张鸣岐吓得爬后墙逃走。革命党人与清军展开激烈巷战，苦战一昼夜。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079500" y="4779963"/>
            <a:ext cx="2436813" cy="433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失败。</a:t>
            </a:r>
          </a:p>
        </p:txBody>
      </p:sp>
      <p:grpSp>
        <p:nvGrpSpPr>
          <p:cNvPr id="51" name="组合 8"/>
          <p:cNvGrpSpPr>
            <a:grpSpLocks/>
          </p:cNvGrpSpPr>
          <p:nvPr/>
        </p:nvGrpSpPr>
        <p:grpSpPr bwMode="auto">
          <a:xfrm>
            <a:off x="228600" y="4779963"/>
            <a:ext cx="850900" cy="493712"/>
            <a:chOff x="1347342" y="1376316"/>
            <a:chExt cx="1973483" cy="734091"/>
          </a:xfrm>
        </p:grpSpPr>
        <p:pic>
          <p:nvPicPr>
            <p:cNvPr id="21525" name="Picture 2" descr="E:\水墨图表素材\图片1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" name="Text Box 26"/>
            <p:cNvSpPr txBox="1">
              <a:spLocks noChangeArrowheads="1"/>
            </p:cNvSpPr>
            <p:nvPr/>
          </p:nvSpPr>
          <p:spPr bwMode="auto">
            <a:xfrm>
              <a:off x="1531436" y="1376316"/>
              <a:ext cx="1737843" cy="642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220" b="1" noProof="1">
                  <a:latin typeface="黑体" panose="02010609060101010101" pitchFamily="2" charset="-122"/>
                  <a:ea typeface="黑体" panose="02010609060101010101" pitchFamily="2" charset="-122"/>
                </a:rPr>
                <a:t>结果</a:t>
              </a:r>
            </a:p>
          </p:txBody>
        </p:sp>
      </p:grpSp>
      <p:pic>
        <p:nvPicPr>
          <p:cNvPr id="55" name="图片 54" descr="t0169c77fceadc4ed9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5863" y="3516313"/>
            <a:ext cx="2268537" cy="1511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8" name="图片 57" descr="50ab2ade78de1d572b94ec0db52eedd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1588" y="1928813"/>
            <a:ext cx="2268537" cy="1406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9" name="图片 58" descr="725110146044141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1588" y="398463"/>
            <a:ext cx="2268537" cy="1406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522" name="图片 62" descr="01300000180919127235064454787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913" y="3082925"/>
            <a:ext cx="955675" cy="127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23" name="TextBox 52"/>
          <p:cNvSpPr txBox="1">
            <a:spLocks noChangeArrowheads="1"/>
          </p:cNvSpPr>
          <p:nvPr/>
        </p:nvSpPr>
        <p:spPr bwMode="auto">
          <a:xfrm>
            <a:off x="2116138" y="138113"/>
            <a:ext cx="2225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黄花岗起义</a:t>
            </a:r>
          </a:p>
        </p:txBody>
      </p:sp>
      <p:sp>
        <p:nvSpPr>
          <p:cNvPr id="16" name="TextBox 40"/>
          <p:cNvSpPr txBox="1"/>
          <p:nvPr/>
        </p:nvSpPr>
        <p:spPr>
          <a:xfrm>
            <a:off x="506413" y="5273675"/>
            <a:ext cx="7624762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905" noProof="1">
                <a:latin typeface="华文新魏" panose="02010800040101010101" pitchFamily="2" charset="-122"/>
                <a:ea typeface="华文新魏" panose="02010800040101010101" pitchFamily="2" charset="-122"/>
              </a:rPr>
              <a:t>        </a:t>
            </a:r>
            <a:r>
              <a:rPr lang="zh-CN" altLang="en-US" sz="2400" b="1" noProof="1">
                <a:latin typeface="黑体" panose="02010609060101010101" pitchFamily="2" charset="-122"/>
                <a:ea typeface="黑体" panose="02010609060101010101" pitchFamily="2" charset="-122"/>
              </a:rPr>
              <a:t>后来，将收敛到的七十二具烈士遗骸，合葬于广州黄花岗，史称“</a:t>
            </a:r>
            <a:r>
              <a:rPr lang="zh-CN" altLang="en-US" sz="2400" b="1" noProof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黄花岗七十二烈士</a:t>
            </a:r>
            <a:r>
              <a:rPr lang="zh-CN" altLang="en-US" sz="2400" b="1" noProof="1">
                <a:latin typeface="黑体" panose="02010609060101010101" pitchFamily="2" charset="-122"/>
                <a:ea typeface="黑体" panose="02010609060101010101" pitchFamily="2" charset="-122"/>
              </a:rPr>
              <a:t>”。因此，这次起义也被称作“</a:t>
            </a:r>
            <a:r>
              <a:rPr lang="zh-CN" altLang="en-US" sz="2400" b="1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黄花岗起义</a:t>
            </a:r>
            <a:r>
              <a:rPr lang="zh-CN" altLang="en-US" sz="2400" b="1" noProof="1">
                <a:latin typeface="黑体" panose="02010609060101010101" pitchFamily="2" charset="-122"/>
                <a:ea typeface="黑体" panose="02010609060101010101" pitchFamily="2" charset="-122"/>
              </a:rPr>
              <a:t>”。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1" grpId="0"/>
      <p:bldP spid="39" grpId="0"/>
      <p:bldP spid="44" grpId="0"/>
      <p:bldP spid="49" grpId="0"/>
      <p:bldP spid="50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标题 1"/>
          <p:cNvSpPr>
            <a:spLocks noGrp="1"/>
          </p:cNvSpPr>
          <p:nvPr>
            <p:ph type="title"/>
          </p:nvPr>
        </p:nvSpPr>
        <p:spPr>
          <a:xfrm>
            <a:off x="204788" y="47625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altLang="zh-CN" sz="3200" b="1" smtClean="0">
                <a:latin typeface="黑体" pitchFamily="2" charset="-122"/>
                <a:ea typeface="黑体" pitchFamily="2" charset="-122"/>
              </a:rPr>
              <a:t>          </a:t>
            </a:r>
            <a:r>
              <a:rPr lang="zh-CN" altLang="en-US" sz="3200" b="1" smtClean="0">
                <a:latin typeface="黑体" pitchFamily="2" charset="-122"/>
                <a:ea typeface="黑体" pitchFamily="2" charset="-122"/>
              </a:rPr>
              <a:t/>
            </a:r>
            <a:br>
              <a:rPr lang="zh-CN" altLang="en-US" sz="3200" b="1" smtClean="0">
                <a:latin typeface="黑体" pitchFamily="2" charset="-122"/>
                <a:ea typeface="黑体" pitchFamily="2" charset="-122"/>
              </a:rPr>
            </a:br>
            <a:endParaRPr lang="zh-CN" altLang="en-US" sz="3200" b="1" smtClean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2530" name="内容占位符 2"/>
          <p:cNvSpPr>
            <a:spLocks noGrp="1"/>
          </p:cNvSpPr>
          <p:nvPr>
            <p:ph idx="1"/>
          </p:nvPr>
        </p:nvSpPr>
        <p:spPr>
          <a:xfrm>
            <a:off x="204788" y="990600"/>
            <a:ext cx="8229600" cy="15811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b="1" smtClean="0"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3600" b="1" smtClean="0"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4400" b="1" smtClean="0"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sz="7200" b="1" smtClean="0">
                <a:latin typeface="黑体" pitchFamily="2" charset="-122"/>
                <a:ea typeface="黑体" pitchFamily="2" charset="-122"/>
              </a:rPr>
              <a:t>                             </a:t>
            </a:r>
            <a:endParaRPr lang="zh-CN" altLang="en-US" sz="7200" b="1" smtClean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-138113" y="3463925"/>
            <a:ext cx="9213851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sz="2400" b="1">
                <a:latin typeface="黑体" pitchFamily="2" charset="-122"/>
                <a:ea typeface="黑体" pitchFamily="2" charset="-122"/>
                <a:sym typeface="+mn-ea"/>
              </a:rPr>
              <a:t> </a:t>
            </a:r>
            <a:r>
              <a:rPr lang="zh-CN" altLang="en-US" sz="2400" b="1">
                <a:latin typeface="黑体" pitchFamily="2" charset="-122"/>
                <a:ea typeface="黑体" pitchFamily="2" charset="-122"/>
                <a:sym typeface="+mn-ea"/>
              </a:rPr>
              <a:t>请回答：</a:t>
            </a:r>
          </a:p>
          <a:p>
            <a:r>
              <a:rPr lang="zh-CN" altLang="en-US" sz="2400" b="1">
                <a:latin typeface="黑体" pitchFamily="2" charset="-122"/>
                <a:ea typeface="黑体" pitchFamily="2" charset="-122"/>
              </a:rPr>
              <a:t>  问题一</a:t>
            </a:r>
            <a:r>
              <a:rPr lang="zh-CN" altLang="en-US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：从材料一中分析革命志士领导的这些起义为什么会失败？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   </a:t>
            </a:r>
          </a:p>
          <a:p>
            <a:r>
              <a:rPr lang="zh-CN" altLang="en-US" sz="2800" b="1">
                <a:latin typeface="黑体" pitchFamily="2" charset="-122"/>
                <a:ea typeface="黑体" pitchFamily="2" charset="-122"/>
              </a:rPr>
              <a:t>      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0650" y="4502150"/>
            <a:ext cx="6769100" cy="18462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、缺乏群众基础；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defRPr/>
            </a:pP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、发动的条件不够成熟；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defRPr/>
            </a:pP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、领导不力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defRPr/>
            </a:pP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-15875" y="630238"/>
            <a:ext cx="8526463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材料一：</a:t>
            </a:r>
            <a:r>
              <a:rPr lang="zh-CN" altLang="en-US" sz="2800" b="1">
                <a:latin typeface="黑体" pitchFamily="2" charset="-122"/>
                <a:ea typeface="黑体" pitchFamily="2" charset="-122"/>
                <a:sym typeface="+mn-ea"/>
              </a:rPr>
              <a:t>同盟会领导的多次起义，由于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+mn-ea"/>
              </a:rPr>
              <a:t>群众基础薄弱</a:t>
            </a:r>
            <a:r>
              <a:rPr lang="zh-CN" altLang="en-US" sz="2800" b="1">
                <a:latin typeface="黑体" pitchFamily="2" charset="-122"/>
                <a:ea typeface="黑体" pitchFamily="2" charset="-122"/>
                <a:sym typeface="+mn-ea"/>
              </a:rPr>
              <a:t>，     </a:t>
            </a:r>
          </a:p>
          <a:p>
            <a:r>
              <a:rPr lang="zh-CN" altLang="en-US" sz="2800" b="1">
                <a:latin typeface="黑体" pitchFamily="2" charset="-122"/>
                <a:ea typeface="黑体" pitchFamily="2" charset="-122"/>
                <a:sym typeface="+mn-ea"/>
              </a:rPr>
              <a:t>      又往往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+mn-ea"/>
              </a:rPr>
              <a:t>采取突然袭击的单纯军事冒险方式</a:t>
            </a:r>
            <a:r>
              <a:rPr lang="zh-CN" altLang="en-US" sz="2800" b="1">
                <a:latin typeface="黑体" pitchFamily="2" charset="-122"/>
                <a:ea typeface="黑体" pitchFamily="2" charset="-122"/>
                <a:sym typeface="+mn-ea"/>
              </a:rPr>
              <a:t>，所  </a:t>
            </a:r>
          </a:p>
          <a:p>
            <a:r>
              <a:rPr lang="zh-CN" altLang="en-US" sz="2800" b="1">
                <a:latin typeface="黑体" pitchFamily="2" charset="-122"/>
                <a:ea typeface="黑体" pitchFamily="2" charset="-122"/>
                <a:sym typeface="+mn-ea"/>
              </a:rPr>
              <a:t>      以最后都失败了。但是，每次起义都使清王朝</a:t>
            </a:r>
          </a:p>
          <a:p>
            <a:r>
              <a:rPr lang="zh-CN" altLang="en-US" sz="2800" b="1">
                <a:latin typeface="黑体" pitchFamily="2" charset="-122"/>
                <a:ea typeface="黑体" pitchFamily="2" charset="-122"/>
                <a:sym typeface="+mn-ea"/>
              </a:rPr>
              <a:t>      的统治受到了打击。</a:t>
            </a:r>
            <a:r>
              <a:rPr lang="zh-CN" altLang="en-US" sz="28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sym typeface="+mn-ea"/>
              </a:rPr>
              <a:t>革命党人那种以满腔热血</a:t>
            </a:r>
          </a:p>
          <a:p>
            <a:r>
              <a:rPr lang="zh-CN" altLang="en-US" sz="28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sym typeface="+mn-ea"/>
              </a:rPr>
              <a:t>      为革命奋不顾身的崇高精神，振奋了全国人民</a:t>
            </a:r>
          </a:p>
          <a:p>
            <a:r>
              <a:rPr lang="zh-CN" altLang="en-US" sz="28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sym typeface="+mn-ea"/>
              </a:rPr>
              <a:t>      的反抗意志，激起更多的投身于反清斗争。</a:t>
            </a:r>
          </a:p>
          <a:p>
            <a:r>
              <a:rPr lang="en-US" altLang="zh-CN" sz="2800" b="1">
                <a:latin typeface="黑体" pitchFamily="2" charset="-122"/>
                <a:ea typeface="黑体" pitchFamily="2" charset="-122"/>
                <a:sym typeface="+mn-ea"/>
              </a:rPr>
              <a:t>             ——</a:t>
            </a:r>
            <a:r>
              <a:rPr lang="zh-CN" altLang="en-US" sz="2800" b="1">
                <a:latin typeface="黑体" pitchFamily="2" charset="-122"/>
                <a:ea typeface="黑体" pitchFamily="2" charset="-122"/>
                <a:sym typeface="+mn-ea"/>
              </a:rPr>
              <a:t>白寿彝</a:t>
            </a:r>
            <a:r>
              <a:rPr lang="en-US" altLang="zh-CN" sz="2800" b="1">
                <a:latin typeface="黑体" pitchFamily="2" charset="-122"/>
                <a:ea typeface="黑体" pitchFamily="2" charset="-122"/>
                <a:sym typeface="+mn-ea"/>
              </a:rPr>
              <a:t>《</a:t>
            </a:r>
            <a:r>
              <a:rPr lang="zh-CN" altLang="en-US" sz="2800" b="1">
                <a:latin typeface="黑体" pitchFamily="2" charset="-122"/>
                <a:ea typeface="黑体" pitchFamily="2" charset="-122"/>
                <a:sym typeface="+mn-ea"/>
              </a:rPr>
              <a:t>中国通史</a:t>
            </a:r>
            <a:r>
              <a:rPr lang="en-US" altLang="zh-CN" sz="2800" b="1">
                <a:latin typeface="黑体" pitchFamily="2" charset="-122"/>
                <a:ea typeface="黑体" pitchFamily="2" charset="-122"/>
                <a:sym typeface="+mn-ea"/>
              </a:rPr>
              <a:t>》</a:t>
            </a:r>
            <a:r>
              <a:rPr lang="zh-CN" altLang="en-US" sz="2800" b="1">
                <a:latin typeface="黑体" pitchFamily="2" charset="-122"/>
                <a:ea typeface="黑体" pitchFamily="2" charset="-122"/>
                <a:sym typeface="+mn-ea"/>
              </a:rPr>
              <a:t>（第十一卷）</a:t>
            </a:r>
            <a:endParaRPr lang="zh-CN" altLang="en-US" sz="2800" b="1">
              <a:latin typeface="黑体" pitchFamily="2" charset="-122"/>
              <a:ea typeface="黑体" pitchFamily="2" charset="-122"/>
            </a:endParaRPr>
          </a:p>
          <a:p>
            <a:endParaRPr lang="zh-CN" altLang="en-US" sz="2800" b="1">
              <a:latin typeface="黑体" pitchFamily="2" charset="-122"/>
              <a:ea typeface="黑体" pitchFamily="2" charset="-122"/>
            </a:endParaRPr>
          </a:p>
          <a:p>
            <a:endParaRPr lang="zh-CN" altLang="en-US" sz="2800" b="1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5361" name="TextBox 52"/>
          <p:cNvSpPr txBox="1">
            <a:spLocks noChangeArrowheads="1"/>
          </p:cNvSpPr>
          <p:nvPr/>
        </p:nvSpPr>
        <p:spPr bwMode="auto">
          <a:xfrm>
            <a:off x="3560763" y="47625"/>
            <a:ext cx="181610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探究一：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ldLvl="0" animBg="1"/>
      <p:bldP spid="6" grpId="0"/>
      <p:bldP spid="153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52"/>
          <p:cNvSpPr txBox="1">
            <a:spLocks noChangeArrowheads="1"/>
          </p:cNvSpPr>
          <p:nvPr/>
        </p:nvSpPr>
        <p:spPr bwMode="auto">
          <a:xfrm>
            <a:off x="3519488" y="33338"/>
            <a:ext cx="181610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探究一：</a:t>
            </a:r>
          </a:p>
        </p:txBody>
      </p:sp>
      <p:sp>
        <p:nvSpPr>
          <p:cNvPr id="39" name="矩形 38"/>
          <p:cNvSpPr/>
          <p:nvPr/>
        </p:nvSpPr>
        <p:spPr>
          <a:xfrm>
            <a:off x="327025" y="615950"/>
            <a:ext cx="4527550" cy="4318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b="1" noProof="1">
                <a:latin typeface="黑体" panose="02010609060101010101" pitchFamily="2" charset="-122"/>
                <a:ea typeface="黑体" panose="02010609060101010101" pitchFamily="2" charset="-122"/>
              </a:rPr>
              <a:t>材料二：</a:t>
            </a: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</a:p>
        </p:txBody>
      </p:sp>
      <p:sp>
        <p:nvSpPr>
          <p:cNvPr id="4" name="矩形 3"/>
          <p:cNvSpPr/>
          <p:nvPr/>
        </p:nvSpPr>
        <p:spPr>
          <a:xfrm>
            <a:off x="236538" y="2255838"/>
            <a:ext cx="9021762" cy="23463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b="1" noProof="1">
                <a:latin typeface="黑体" panose="02010609060101010101" pitchFamily="2" charset="-122"/>
                <a:ea typeface="黑体" panose="02010609060101010101" pitchFamily="2" charset="-122"/>
              </a:rPr>
              <a:t>材料三：</a:t>
            </a:r>
            <a:r>
              <a:rPr lang="zh-CN" altLang="en-US" sz="200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是役也，碧血横飞，浩气四塞，草木为之含悲，风云因而变色，      </a:t>
            </a:r>
          </a:p>
          <a:p>
            <a:pPr>
              <a:defRPr/>
            </a:pPr>
            <a:r>
              <a:rPr lang="zh-CN" altLang="en-US" sz="200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       全国久蛰之人心，乃大兴奋，怨愤所积，如怒涛排壑，不可遏抑，</a:t>
            </a:r>
          </a:p>
          <a:p>
            <a:pPr>
              <a:defRPr/>
            </a:pPr>
            <a:r>
              <a:rPr lang="zh-CN" altLang="en-US" sz="200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       不半截而武昌之大革命以成，则斯役之价值，直可惊天地、泣鬼   </a:t>
            </a:r>
          </a:p>
          <a:p>
            <a:pPr>
              <a:defRPr/>
            </a:pPr>
            <a:r>
              <a:rPr lang="zh-CN" altLang="en-US" sz="200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       神，与武昌革命之役并寿。</a:t>
            </a:r>
          </a:p>
          <a:p>
            <a:pPr>
              <a:defRPr/>
            </a:pPr>
            <a:r>
              <a:rPr lang="zh-CN" altLang="en-US" sz="200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                                                              </a:t>
            </a:r>
            <a:r>
              <a:rPr lang="en-US" altLang="zh-CN" sz="2000" b="1" noProof="1"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—— </a:t>
            </a:r>
            <a:r>
              <a:rPr lang="zh-CN" altLang="en-US" sz="200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孙中山</a:t>
            </a:r>
            <a:r>
              <a:rPr lang="en-US" altLang="zh-CN" sz="200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《&lt;</a:t>
            </a:r>
            <a:r>
              <a:rPr lang="zh-CN" altLang="en-US" sz="200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黄花岗烈士事略</a:t>
            </a:r>
            <a:r>
              <a:rPr lang="en-US" altLang="zh-CN" sz="200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&gt;</a:t>
            </a:r>
            <a:r>
              <a:rPr lang="zh-CN" altLang="en-US" sz="200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序</a:t>
            </a:r>
            <a:r>
              <a:rPr lang="en-US" altLang="zh-CN" sz="200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》</a:t>
            </a:r>
            <a:r>
              <a:rPr lang="en-US" altLang="zh-CN" sz="222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   </a:t>
            </a:r>
            <a:r>
              <a:rPr lang="en-US" altLang="zh-CN" sz="222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宋体" panose="02010600030101010101" pitchFamily="2" charset="-122"/>
                <a:sym typeface="+mn-ea"/>
              </a:rPr>
              <a:t> </a:t>
            </a:r>
            <a:endParaRPr lang="zh-CN" altLang="en-US" sz="2220" b="1" noProof="1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defRPr/>
            </a:pPr>
            <a:endParaRPr lang="zh-CN" altLang="en-US" sz="2220" b="1" noProof="1">
              <a:solidFill>
                <a:srgbClr val="333333"/>
              </a:solidFill>
              <a:latin typeface="华文新魏" panose="02010800040101010101" pitchFamily="2" charset="-122"/>
              <a:ea typeface="华文新魏" panose="02010800040101010101" pitchFamily="2" charset="-122"/>
              <a:cs typeface="黑体" panose="02010609060101010101" pitchFamily="2" charset="-122"/>
              <a:sym typeface="+mn-ea"/>
            </a:endParaRPr>
          </a:p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</a:p>
        </p:txBody>
      </p:sp>
      <p:pic>
        <p:nvPicPr>
          <p:cNvPr id="15364" name="图片 7" descr="JQX(75)YRTZK4RY7~KSNT]B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6075" y="615950"/>
            <a:ext cx="2286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图片 10" descr="8AYYD98ANS]L_P~89RQ9B`O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7988" y="615950"/>
            <a:ext cx="27225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本框 11"/>
          <p:cNvSpPr txBox="1"/>
          <p:nvPr/>
        </p:nvSpPr>
        <p:spPr>
          <a:xfrm>
            <a:off x="1025525" y="4376738"/>
            <a:ext cx="5561013" cy="252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35305" indent="-535305">
              <a:defRPr/>
            </a:pPr>
            <a:r>
              <a:rPr lang="zh-CN" altLang="en-US" sz="1050" b="1" noProof="1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                                             </a:t>
            </a:r>
            <a:endParaRPr lang="zh-CN" altLang="en-US" noProof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文本框 12"/>
          <p:cNvSpPr txBox="1">
            <a:spLocks noChangeArrowheads="1"/>
          </p:cNvSpPr>
          <p:nvPr/>
        </p:nvSpPr>
        <p:spPr bwMode="auto">
          <a:xfrm>
            <a:off x="236538" y="4071938"/>
            <a:ext cx="87344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 sz="2400" b="1">
              <a:solidFill>
                <a:srgbClr val="333333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4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 </a:t>
            </a:r>
          </a:p>
          <a:p>
            <a:r>
              <a:rPr lang="zh-CN" altLang="en-US" sz="24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问题三：材料二的两幅图片与哪一次革命起义有关？通过材料    </a:t>
            </a:r>
          </a:p>
          <a:p>
            <a:r>
              <a:rPr lang="zh-CN" altLang="en-US" sz="24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        三的表述，分析该起义的历史意义？</a:t>
            </a:r>
          </a:p>
        </p:txBody>
      </p:sp>
      <p:sp>
        <p:nvSpPr>
          <p:cNvPr id="15368" name="文本框 13"/>
          <p:cNvSpPr txBox="1">
            <a:spLocks noChangeArrowheads="1"/>
          </p:cNvSpPr>
          <p:nvPr/>
        </p:nvSpPr>
        <p:spPr bwMode="auto">
          <a:xfrm>
            <a:off x="327025" y="3689350"/>
            <a:ext cx="7326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 sz="2400" b="1">
              <a:solidFill>
                <a:srgbClr val="333333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4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问题二：材料二的两幅图片展现了革命党人什么精神？</a:t>
            </a:r>
            <a:endParaRPr lang="zh-CN" altLang="en-US" sz="2400"/>
          </a:p>
        </p:txBody>
      </p:sp>
      <p:sp>
        <p:nvSpPr>
          <p:cNvPr id="15369" name="文本框 14"/>
          <p:cNvSpPr txBox="1">
            <a:spLocks noChangeArrowheads="1"/>
          </p:cNvSpPr>
          <p:nvPr/>
        </p:nvSpPr>
        <p:spPr bwMode="auto">
          <a:xfrm>
            <a:off x="1084263" y="4376738"/>
            <a:ext cx="73263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展现了革命党人视死如归、不怕牺牲的精神</a:t>
            </a:r>
          </a:p>
        </p:txBody>
      </p:sp>
      <p:sp>
        <p:nvSpPr>
          <p:cNvPr id="15370" name="文本框 15"/>
          <p:cNvSpPr txBox="1">
            <a:spLocks noChangeArrowheads="1"/>
          </p:cNvSpPr>
          <p:nvPr/>
        </p:nvSpPr>
        <p:spPr bwMode="auto">
          <a:xfrm>
            <a:off x="763588" y="5524500"/>
            <a:ext cx="7327900" cy="119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1.</a:t>
            </a:r>
            <a:r>
              <a:rPr lang="zh-CN" altLang="en-US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与黄花岗起义有关；  </a:t>
            </a:r>
          </a:p>
          <a:p>
            <a:r>
              <a:rPr lang="en-US" altLang="zh-CN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2.</a:t>
            </a:r>
            <a:r>
              <a:rPr lang="zh-CN" altLang="en-US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革命党人不屈不挠的精神和视死如归的英雄气概，极大地鼓舞了全国人民的斗志。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  <p:bldP spid="39" grpId="0"/>
      <p:bldP spid="4" grpId="0"/>
      <p:bldP spid="15367" grpId="0"/>
      <p:bldP spid="15368" grpId="0"/>
      <p:bldP spid="15369" grpId="0"/>
      <p:bldP spid="153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文本框 221185"/>
          <p:cNvSpPr txBox="1"/>
          <p:nvPr/>
        </p:nvSpPr>
        <p:spPr>
          <a:xfrm>
            <a:off x="-115888" y="144463"/>
            <a:ext cx="9144001" cy="830262"/>
          </a:xfrm>
          <a:prstGeom prst="rect">
            <a:avLst/>
          </a:prstGeom>
          <a:noFill/>
          <a:ln w="76200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4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二、武昌起义一呼百应</a:t>
            </a:r>
          </a:p>
        </p:txBody>
      </p:sp>
      <p:sp>
        <p:nvSpPr>
          <p:cNvPr id="24578" name="直接连接符 221193"/>
          <p:cNvSpPr>
            <a:spLocks noChangeShapeType="1"/>
          </p:cNvSpPr>
          <p:nvPr/>
        </p:nvSpPr>
        <p:spPr bwMode="auto">
          <a:xfrm>
            <a:off x="6088063" y="1836738"/>
            <a:ext cx="91440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1196" name="矩形 221195"/>
          <p:cNvSpPr>
            <a:spLocks noChangeArrowheads="1"/>
          </p:cNvSpPr>
          <p:nvPr/>
        </p:nvSpPr>
        <p:spPr bwMode="auto">
          <a:xfrm>
            <a:off x="4487863" y="3208338"/>
            <a:ext cx="3124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TextBox 10"/>
          <p:cNvSpPr txBox="1"/>
          <p:nvPr/>
        </p:nvSpPr>
        <p:spPr>
          <a:xfrm>
            <a:off x="890588" y="2930525"/>
            <a:ext cx="1582737" cy="5207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3</a:t>
            </a: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、过程</a:t>
            </a:r>
          </a:p>
        </p:txBody>
      </p:sp>
      <p:sp>
        <p:nvSpPr>
          <p:cNvPr id="5" name="TextBox 11"/>
          <p:cNvSpPr txBox="1"/>
          <p:nvPr/>
        </p:nvSpPr>
        <p:spPr>
          <a:xfrm>
            <a:off x="2554288" y="3092450"/>
            <a:ext cx="1800225" cy="4603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2400" dirty="0">
                <a:latin typeface="华文新魏" panose="02010800040101010101" pitchFamily="2" charset="-122"/>
                <a:ea typeface="华文新魏" panose="02010800040101010101" pitchFamily="2" charset="-122"/>
              </a:rPr>
              <a:t>谋划起义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4713288" y="3092450"/>
            <a:ext cx="1728787" cy="4603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2400" dirty="0">
                <a:latin typeface="华文新魏" panose="02010800040101010101" pitchFamily="2" charset="-122"/>
                <a:ea typeface="华文新魏" panose="02010800040101010101" pitchFamily="2" charset="-122"/>
              </a:rPr>
              <a:t>计划泄露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6832600" y="3092450"/>
            <a:ext cx="1655763" cy="4603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2400" dirty="0">
                <a:latin typeface="华文新魏" panose="02010800040101010101" pitchFamily="2" charset="-122"/>
                <a:ea typeface="华文新魏" panose="02010800040101010101" pitchFamily="2" charset="-122"/>
              </a:rPr>
              <a:t>士兵首义</a:t>
            </a:r>
          </a:p>
        </p:txBody>
      </p:sp>
      <p:sp>
        <p:nvSpPr>
          <p:cNvPr id="8" name="TextBox 14"/>
          <p:cNvSpPr txBox="1"/>
          <p:nvPr/>
        </p:nvSpPr>
        <p:spPr>
          <a:xfrm>
            <a:off x="3944938" y="3638550"/>
            <a:ext cx="1800225" cy="4603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2400" dirty="0">
                <a:latin typeface="华文新魏" panose="02010800040101010101" pitchFamily="2" charset="-122"/>
                <a:ea typeface="华文新魏" panose="02010800040101010101" pitchFamily="2" charset="-122"/>
              </a:rPr>
              <a:t>三镇胜利</a:t>
            </a:r>
          </a:p>
        </p:txBody>
      </p:sp>
      <p:sp>
        <p:nvSpPr>
          <p:cNvPr id="17" name="TextBox 15"/>
          <p:cNvSpPr txBox="1"/>
          <p:nvPr/>
        </p:nvSpPr>
        <p:spPr>
          <a:xfrm>
            <a:off x="6256338" y="3638550"/>
            <a:ext cx="1657350" cy="4603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2400" dirty="0">
                <a:latin typeface="华文新魏" panose="02010800040101010101" pitchFamily="2" charset="-122"/>
                <a:ea typeface="华文新魏" panose="02010800040101010101" pitchFamily="2" charset="-122"/>
              </a:rPr>
              <a:t>各省响应</a:t>
            </a:r>
          </a:p>
        </p:txBody>
      </p:sp>
      <p:cxnSp>
        <p:nvCxnSpPr>
          <p:cNvPr id="18" name="直接箭头连接符 17"/>
          <p:cNvCxnSpPr/>
          <p:nvPr/>
        </p:nvCxnSpPr>
        <p:spPr>
          <a:xfrm>
            <a:off x="3994150" y="3322638"/>
            <a:ext cx="576263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>
            <a:off x="3292475" y="3849688"/>
            <a:ext cx="576263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>
            <a:off x="6256338" y="3321050"/>
            <a:ext cx="57626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5511800" y="3868738"/>
            <a:ext cx="576263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" name="TextBox 9"/>
          <p:cNvSpPr txBox="1"/>
          <p:nvPr/>
        </p:nvSpPr>
        <p:spPr>
          <a:xfrm>
            <a:off x="927100" y="1998663"/>
            <a:ext cx="1546225" cy="52228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、地点</a:t>
            </a:r>
          </a:p>
        </p:txBody>
      </p:sp>
      <p:sp>
        <p:nvSpPr>
          <p:cNvPr id="26" name="TextBox 9"/>
          <p:cNvSpPr txBox="1"/>
          <p:nvPr/>
        </p:nvSpPr>
        <p:spPr>
          <a:xfrm>
            <a:off x="954088" y="1385888"/>
            <a:ext cx="1492250" cy="52228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、时间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2609850" y="1385888"/>
            <a:ext cx="5449888" cy="5222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1911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年（农历辛亥年）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日</a:t>
            </a:r>
          </a:p>
        </p:txBody>
      </p:sp>
      <p:sp>
        <p:nvSpPr>
          <p:cNvPr id="35" name="TextBox 33"/>
          <p:cNvSpPr txBox="1"/>
          <p:nvPr/>
        </p:nvSpPr>
        <p:spPr>
          <a:xfrm>
            <a:off x="2647950" y="1998663"/>
            <a:ext cx="5449888" cy="5222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湖北武昌</a:t>
            </a:r>
          </a:p>
        </p:txBody>
      </p:sp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2509838" y="4181475"/>
            <a:ext cx="6215062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楚望台军械库（夺取枪支）</a:t>
            </a:r>
            <a:r>
              <a: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—— </a:t>
            </a:r>
            <a:r>
              <a:rPr lang="en-US" altLang="zh-CN"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进攻总督衙门</a:t>
            </a:r>
            <a:r>
              <a: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——</a:t>
            </a:r>
            <a:r>
              <a:rPr lang="en-US" altLang="zh-CN"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占领武昌全城</a:t>
            </a:r>
            <a:r>
              <a: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——</a:t>
            </a:r>
            <a:r>
              <a:rPr lang="en-US" altLang="zh-CN"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汉阳、汉口的新军起义响应</a:t>
            </a:r>
            <a:r>
              <a: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——</a:t>
            </a:r>
            <a:r>
              <a:rPr lang="en-US" altLang="zh-CN"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武汉三镇取得胜利</a:t>
            </a:r>
            <a:r>
              <a: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——</a:t>
            </a:r>
            <a:r>
              <a:rPr lang="en-US" altLang="zh-CN" sz="28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建立湖北军政府。</a:t>
            </a:r>
          </a:p>
        </p:txBody>
      </p:sp>
      <p:sp>
        <p:nvSpPr>
          <p:cNvPr id="2" name="TextBox 10"/>
          <p:cNvSpPr txBox="1"/>
          <p:nvPr/>
        </p:nvSpPr>
        <p:spPr>
          <a:xfrm>
            <a:off x="927100" y="4181475"/>
            <a:ext cx="1582738" cy="5222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4</a:t>
            </a: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、经过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4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" fill="hold"/>
                                        <p:tgtEl>
                                          <p:spTgt spid="22119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96" grpId="0"/>
      <p:bldP spid="5" grpId="0" bldLvl="0" animBg="1"/>
      <p:bldP spid="6" grpId="0" bldLvl="0" animBg="1"/>
      <p:bldP spid="7" grpId="0" bldLvl="0" animBg="1"/>
      <p:bldP spid="8" grpId="0" bldLvl="0" animBg="1"/>
      <p:bldP spid="17" grpId="0" bldLvl="0" animBg="1"/>
      <p:bldP spid="33" grpId="0" bldLvl="0" animBg="1"/>
      <p:bldP spid="35" grpId="0" bldLvl="0" animBg="1"/>
      <p:bldP spid="10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182273" descr="图片1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692150"/>
            <a:ext cx="914400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02" name="组合 18227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288" y="144"/>
            <a:chExt cx="5232" cy="3984"/>
          </a:xfrm>
        </p:grpSpPr>
        <p:pic>
          <p:nvPicPr>
            <p:cNvPr id="25612" name="图片 182275" descr="0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88" y="144"/>
              <a:ext cx="5232" cy="3984"/>
            </a:xfrm>
            <a:prstGeom prst="rect">
              <a:avLst/>
            </a:prstGeom>
            <a:noFill/>
            <a:ln w="57150">
              <a:solidFill>
                <a:srgbClr val="FF9900"/>
              </a:solidFill>
              <a:miter lim="800000"/>
              <a:headEnd/>
              <a:tailEnd/>
            </a:ln>
          </p:spPr>
        </p:pic>
        <p:sp>
          <p:nvSpPr>
            <p:cNvPr id="182277" name="文本框 182276"/>
            <p:cNvSpPr txBox="1"/>
            <p:nvPr/>
          </p:nvSpPr>
          <p:spPr>
            <a:xfrm>
              <a:off x="288" y="144"/>
              <a:ext cx="2266" cy="285"/>
            </a:xfrm>
            <a:prstGeom prst="rect">
              <a:avLst/>
            </a:prstGeom>
            <a:solidFill>
              <a:srgbClr val="FFFF00"/>
            </a:solidFill>
            <a:ln w="57150" cap="flat" cmpd="sng">
              <a:solidFill>
                <a:srgbClr val="FF99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  <a:buClr>
                  <a:schemeClr val="bg1"/>
                </a:buClr>
                <a:defRPr/>
              </a:pPr>
              <a:r>
                <a:rPr lang="zh-CN" altLang="en-US" sz="28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武昌起义后全国形势</a:t>
              </a:r>
              <a:endPara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182278" name="组合 182277"/>
          <p:cNvGrpSpPr>
            <a:grpSpLocks/>
          </p:cNvGrpSpPr>
          <p:nvPr/>
        </p:nvGrpSpPr>
        <p:grpSpPr bwMode="auto">
          <a:xfrm>
            <a:off x="952500" y="812800"/>
            <a:ext cx="6210300" cy="5740400"/>
            <a:chOff x="648" y="504"/>
            <a:chExt cx="3912" cy="3616"/>
          </a:xfrm>
        </p:grpSpPr>
        <p:sp>
          <p:nvSpPr>
            <p:cNvPr id="25610" name="任意多边形 182278"/>
            <p:cNvSpPr>
              <a:spLocks/>
            </p:cNvSpPr>
            <p:nvPr/>
          </p:nvSpPr>
          <p:spPr bwMode="auto">
            <a:xfrm>
              <a:off x="648" y="504"/>
              <a:ext cx="3912" cy="3616"/>
            </a:xfrm>
            <a:custGeom>
              <a:avLst/>
              <a:gdLst>
                <a:gd name="T0" fmla="*/ 2076 w 3912"/>
                <a:gd name="T1" fmla="*/ 84 h 3616"/>
                <a:gd name="T2" fmla="*/ 1968 w 3912"/>
                <a:gd name="T3" fmla="*/ 192 h 3616"/>
                <a:gd name="T4" fmla="*/ 2076 w 3912"/>
                <a:gd name="T5" fmla="*/ 312 h 3616"/>
                <a:gd name="T6" fmla="*/ 1776 w 3912"/>
                <a:gd name="T7" fmla="*/ 720 h 3616"/>
                <a:gd name="T8" fmla="*/ 1608 w 3912"/>
                <a:gd name="T9" fmla="*/ 816 h 3616"/>
                <a:gd name="T10" fmla="*/ 1596 w 3912"/>
                <a:gd name="T11" fmla="*/ 1080 h 3616"/>
                <a:gd name="T12" fmla="*/ 1392 w 3912"/>
                <a:gd name="T13" fmla="*/ 1344 h 3616"/>
                <a:gd name="T14" fmla="*/ 1140 w 3912"/>
                <a:gd name="T15" fmla="*/ 1452 h 3616"/>
                <a:gd name="T16" fmla="*/ 1020 w 3912"/>
                <a:gd name="T17" fmla="*/ 1308 h 3616"/>
                <a:gd name="T18" fmla="*/ 828 w 3912"/>
                <a:gd name="T19" fmla="*/ 1392 h 3616"/>
                <a:gd name="T20" fmla="*/ 336 w 3912"/>
                <a:gd name="T21" fmla="*/ 1332 h 3616"/>
                <a:gd name="T22" fmla="*/ 180 w 3912"/>
                <a:gd name="T23" fmla="*/ 1716 h 3616"/>
                <a:gd name="T24" fmla="*/ 216 w 3912"/>
                <a:gd name="T25" fmla="*/ 2244 h 3616"/>
                <a:gd name="T26" fmla="*/ 36 w 3912"/>
                <a:gd name="T27" fmla="*/ 2532 h 3616"/>
                <a:gd name="T28" fmla="*/ 12 w 3912"/>
                <a:gd name="T29" fmla="*/ 2688 h 3616"/>
                <a:gd name="T30" fmla="*/ 228 w 3912"/>
                <a:gd name="T31" fmla="*/ 2880 h 3616"/>
                <a:gd name="T32" fmla="*/ 492 w 3912"/>
                <a:gd name="T33" fmla="*/ 3096 h 3616"/>
                <a:gd name="T34" fmla="*/ 672 w 3912"/>
                <a:gd name="T35" fmla="*/ 3180 h 3616"/>
                <a:gd name="T36" fmla="*/ 888 w 3912"/>
                <a:gd name="T37" fmla="*/ 3000 h 3616"/>
                <a:gd name="T38" fmla="*/ 1416 w 3912"/>
                <a:gd name="T39" fmla="*/ 2976 h 3616"/>
                <a:gd name="T40" fmla="*/ 1572 w 3912"/>
                <a:gd name="T41" fmla="*/ 3096 h 3616"/>
                <a:gd name="T42" fmla="*/ 1968 w 3912"/>
                <a:gd name="T43" fmla="*/ 3264 h 3616"/>
                <a:gd name="T44" fmla="*/ 1968 w 3912"/>
                <a:gd name="T45" fmla="*/ 3432 h 3616"/>
                <a:gd name="T46" fmla="*/ 1896 w 3912"/>
                <a:gd name="T47" fmla="*/ 3396 h 3616"/>
                <a:gd name="T48" fmla="*/ 1956 w 3912"/>
                <a:gd name="T49" fmla="*/ 3612 h 3616"/>
                <a:gd name="T50" fmla="*/ 2184 w 3912"/>
                <a:gd name="T51" fmla="*/ 3504 h 3616"/>
                <a:gd name="T52" fmla="*/ 2220 w 3912"/>
                <a:gd name="T53" fmla="*/ 3360 h 3616"/>
                <a:gd name="T54" fmla="*/ 2148 w 3912"/>
                <a:gd name="T55" fmla="*/ 3156 h 3616"/>
                <a:gd name="T56" fmla="*/ 2628 w 3912"/>
                <a:gd name="T57" fmla="*/ 3036 h 3616"/>
                <a:gd name="T58" fmla="*/ 2676 w 3912"/>
                <a:gd name="T59" fmla="*/ 2892 h 3616"/>
                <a:gd name="T60" fmla="*/ 2892 w 3912"/>
                <a:gd name="T61" fmla="*/ 2964 h 3616"/>
                <a:gd name="T62" fmla="*/ 3180 w 3912"/>
                <a:gd name="T63" fmla="*/ 2808 h 3616"/>
                <a:gd name="T64" fmla="*/ 3300 w 3912"/>
                <a:gd name="T65" fmla="*/ 2700 h 3616"/>
                <a:gd name="T66" fmla="*/ 3456 w 3912"/>
                <a:gd name="T67" fmla="*/ 2556 h 3616"/>
                <a:gd name="T68" fmla="*/ 3600 w 3912"/>
                <a:gd name="T69" fmla="*/ 2352 h 3616"/>
                <a:gd name="T70" fmla="*/ 3900 w 3912"/>
                <a:gd name="T71" fmla="*/ 1848 h 3616"/>
                <a:gd name="T72" fmla="*/ 3684 w 3912"/>
                <a:gd name="T73" fmla="*/ 1644 h 3616"/>
                <a:gd name="T74" fmla="*/ 3744 w 3912"/>
                <a:gd name="T75" fmla="*/ 1572 h 3616"/>
                <a:gd name="T76" fmla="*/ 3792 w 3912"/>
                <a:gd name="T77" fmla="*/ 1404 h 3616"/>
                <a:gd name="T78" fmla="*/ 3600 w 3912"/>
                <a:gd name="T79" fmla="*/ 1164 h 3616"/>
                <a:gd name="T80" fmla="*/ 3420 w 3912"/>
                <a:gd name="T81" fmla="*/ 1020 h 3616"/>
                <a:gd name="T82" fmla="*/ 3276 w 3912"/>
                <a:gd name="T83" fmla="*/ 996 h 3616"/>
                <a:gd name="T84" fmla="*/ 3072 w 3912"/>
                <a:gd name="T85" fmla="*/ 1020 h 3616"/>
                <a:gd name="T86" fmla="*/ 2832 w 3912"/>
                <a:gd name="T87" fmla="*/ 1224 h 3616"/>
                <a:gd name="T88" fmla="*/ 2892 w 3912"/>
                <a:gd name="T89" fmla="*/ 1560 h 3616"/>
                <a:gd name="T90" fmla="*/ 2604 w 3912"/>
                <a:gd name="T91" fmla="*/ 1488 h 3616"/>
                <a:gd name="T92" fmla="*/ 2184 w 3912"/>
                <a:gd name="T93" fmla="*/ 1332 h 3616"/>
                <a:gd name="T94" fmla="*/ 2052 w 3912"/>
                <a:gd name="T95" fmla="*/ 1128 h 3616"/>
                <a:gd name="T96" fmla="*/ 2424 w 3912"/>
                <a:gd name="T97" fmla="*/ 1020 h 3616"/>
                <a:gd name="T98" fmla="*/ 2556 w 3912"/>
                <a:gd name="T99" fmla="*/ 696 h 3616"/>
                <a:gd name="T100" fmla="*/ 2520 w 3912"/>
                <a:gd name="T101" fmla="*/ 384 h 3616"/>
                <a:gd name="T102" fmla="*/ 2304 w 3912"/>
                <a:gd name="T103" fmla="*/ 12 h 36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3912"/>
                <a:gd name="T157" fmla="*/ 0 h 3616"/>
                <a:gd name="T158" fmla="*/ 3912 w 3912"/>
                <a:gd name="T159" fmla="*/ 3616 h 36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3912" h="3616">
                  <a:moveTo>
                    <a:pt x="2280" y="12"/>
                  </a:moveTo>
                  <a:cubicBezTo>
                    <a:pt x="2194" y="41"/>
                    <a:pt x="2298" y="0"/>
                    <a:pt x="2208" y="60"/>
                  </a:cubicBezTo>
                  <a:cubicBezTo>
                    <a:pt x="2182" y="77"/>
                    <a:pt x="2080" y="83"/>
                    <a:pt x="2076" y="84"/>
                  </a:cubicBezTo>
                  <a:cubicBezTo>
                    <a:pt x="2068" y="96"/>
                    <a:pt x="2058" y="107"/>
                    <a:pt x="2052" y="120"/>
                  </a:cubicBezTo>
                  <a:cubicBezTo>
                    <a:pt x="2046" y="131"/>
                    <a:pt x="2048" y="146"/>
                    <a:pt x="2040" y="156"/>
                  </a:cubicBezTo>
                  <a:cubicBezTo>
                    <a:pt x="2023" y="177"/>
                    <a:pt x="1992" y="184"/>
                    <a:pt x="1968" y="192"/>
                  </a:cubicBezTo>
                  <a:cubicBezTo>
                    <a:pt x="1972" y="204"/>
                    <a:pt x="1971" y="219"/>
                    <a:pt x="1980" y="228"/>
                  </a:cubicBezTo>
                  <a:cubicBezTo>
                    <a:pt x="2000" y="248"/>
                    <a:pt x="2052" y="276"/>
                    <a:pt x="2052" y="276"/>
                  </a:cubicBezTo>
                  <a:cubicBezTo>
                    <a:pt x="2060" y="288"/>
                    <a:pt x="2070" y="299"/>
                    <a:pt x="2076" y="312"/>
                  </a:cubicBezTo>
                  <a:cubicBezTo>
                    <a:pt x="2086" y="335"/>
                    <a:pt x="2100" y="384"/>
                    <a:pt x="2100" y="384"/>
                  </a:cubicBezTo>
                  <a:cubicBezTo>
                    <a:pt x="2076" y="400"/>
                    <a:pt x="2044" y="408"/>
                    <a:pt x="2028" y="432"/>
                  </a:cubicBezTo>
                  <a:cubicBezTo>
                    <a:pt x="1959" y="536"/>
                    <a:pt x="1903" y="678"/>
                    <a:pt x="1776" y="720"/>
                  </a:cubicBezTo>
                  <a:cubicBezTo>
                    <a:pt x="1756" y="716"/>
                    <a:pt x="1736" y="713"/>
                    <a:pt x="1716" y="708"/>
                  </a:cubicBezTo>
                  <a:cubicBezTo>
                    <a:pt x="1692" y="701"/>
                    <a:pt x="1644" y="684"/>
                    <a:pt x="1644" y="684"/>
                  </a:cubicBezTo>
                  <a:cubicBezTo>
                    <a:pt x="1581" y="700"/>
                    <a:pt x="1537" y="694"/>
                    <a:pt x="1608" y="816"/>
                  </a:cubicBezTo>
                  <a:cubicBezTo>
                    <a:pt x="1613" y="825"/>
                    <a:pt x="1709" y="847"/>
                    <a:pt x="1728" y="852"/>
                  </a:cubicBezTo>
                  <a:cubicBezTo>
                    <a:pt x="1736" y="864"/>
                    <a:pt x="1751" y="874"/>
                    <a:pt x="1752" y="888"/>
                  </a:cubicBezTo>
                  <a:cubicBezTo>
                    <a:pt x="1764" y="1072"/>
                    <a:pt x="1745" y="1063"/>
                    <a:pt x="1596" y="1080"/>
                  </a:cubicBezTo>
                  <a:cubicBezTo>
                    <a:pt x="1527" y="1097"/>
                    <a:pt x="1499" y="1120"/>
                    <a:pt x="1476" y="1188"/>
                  </a:cubicBezTo>
                  <a:cubicBezTo>
                    <a:pt x="1472" y="1232"/>
                    <a:pt x="1485" y="1281"/>
                    <a:pt x="1464" y="1320"/>
                  </a:cubicBezTo>
                  <a:cubicBezTo>
                    <a:pt x="1452" y="1342"/>
                    <a:pt x="1416" y="1336"/>
                    <a:pt x="1392" y="1344"/>
                  </a:cubicBezTo>
                  <a:cubicBezTo>
                    <a:pt x="1380" y="1348"/>
                    <a:pt x="1356" y="1356"/>
                    <a:pt x="1356" y="1356"/>
                  </a:cubicBezTo>
                  <a:cubicBezTo>
                    <a:pt x="1328" y="1439"/>
                    <a:pt x="1343" y="1436"/>
                    <a:pt x="1260" y="1464"/>
                  </a:cubicBezTo>
                  <a:cubicBezTo>
                    <a:pt x="1220" y="1460"/>
                    <a:pt x="1171" y="1477"/>
                    <a:pt x="1140" y="1452"/>
                  </a:cubicBezTo>
                  <a:cubicBezTo>
                    <a:pt x="1115" y="1432"/>
                    <a:pt x="1146" y="1382"/>
                    <a:pt x="1128" y="1356"/>
                  </a:cubicBezTo>
                  <a:cubicBezTo>
                    <a:pt x="1113" y="1335"/>
                    <a:pt x="1080" y="1340"/>
                    <a:pt x="1056" y="1332"/>
                  </a:cubicBezTo>
                  <a:cubicBezTo>
                    <a:pt x="1042" y="1327"/>
                    <a:pt x="1032" y="1316"/>
                    <a:pt x="1020" y="1308"/>
                  </a:cubicBezTo>
                  <a:cubicBezTo>
                    <a:pt x="1013" y="1288"/>
                    <a:pt x="1004" y="1248"/>
                    <a:pt x="984" y="1236"/>
                  </a:cubicBezTo>
                  <a:cubicBezTo>
                    <a:pt x="963" y="1223"/>
                    <a:pt x="912" y="1212"/>
                    <a:pt x="912" y="1212"/>
                  </a:cubicBezTo>
                  <a:cubicBezTo>
                    <a:pt x="878" y="1262"/>
                    <a:pt x="881" y="1383"/>
                    <a:pt x="828" y="1392"/>
                  </a:cubicBezTo>
                  <a:cubicBezTo>
                    <a:pt x="773" y="1402"/>
                    <a:pt x="716" y="1400"/>
                    <a:pt x="660" y="1404"/>
                  </a:cubicBezTo>
                  <a:cubicBezTo>
                    <a:pt x="592" y="1427"/>
                    <a:pt x="573" y="1405"/>
                    <a:pt x="516" y="1380"/>
                  </a:cubicBezTo>
                  <a:cubicBezTo>
                    <a:pt x="457" y="1354"/>
                    <a:pt x="399" y="1342"/>
                    <a:pt x="336" y="1332"/>
                  </a:cubicBezTo>
                  <a:cubicBezTo>
                    <a:pt x="238" y="1341"/>
                    <a:pt x="204" y="1332"/>
                    <a:pt x="132" y="1380"/>
                  </a:cubicBezTo>
                  <a:cubicBezTo>
                    <a:pt x="111" y="1443"/>
                    <a:pt x="115" y="1412"/>
                    <a:pt x="132" y="1512"/>
                  </a:cubicBezTo>
                  <a:cubicBezTo>
                    <a:pt x="139" y="1553"/>
                    <a:pt x="154" y="1669"/>
                    <a:pt x="180" y="1716"/>
                  </a:cubicBezTo>
                  <a:cubicBezTo>
                    <a:pt x="249" y="1840"/>
                    <a:pt x="213" y="1743"/>
                    <a:pt x="240" y="1824"/>
                  </a:cubicBezTo>
                  <a:cubicBezTo>
                    <a:pt x="232" y="1915"/>
                    <a:pt x="239" y="2033"/>
                    <a:pt x="156" y="2088"/>
                  </a:cubicBezTo>
                  <a:cubicBezTo>
                    <a:pt x="133" y="2158"/>
                    <a:pt x="158" y="2205"/>
                    <a:pt x="216" y="2244"/>
                  </a:cubicBezTo>
                  <a:cubicBezTo>
                    <a:pt x="220" y="2256"/>
                    <a:pt x="228" y="2267"/>
                    <a:pt x="228" y="2280"/>
                  </a:cubicBezTo>
                  <a:cubicBezTo>
                    <a:pt x="228" y="2326"/>
                    <a:pt x="177" y="2330"/>
                    <a:pt x="144" y="2352"/>
                  </a:cubicBezTo>
                  <a:cubicBezTo>
                    <a:pt x="122" y="2418"/>
                    <a:pt x="75" y="2474"/>
                    <a:pt x="36" y="2532"/>
                  </a:cubicBezTo>
                  <a:cubicBezTo>
                    <a:pt x="22" y="2553"/>
                    <a:pt x="20" y="2580"/>
                    <a:pt x="12" y="2604"/>
                  </a:cubicBezTo>
                  <a:cubicBezTo>
                    <a:pt x="8" y="2616"/>
                    <a:pt x="0" y="2640"/>
                    <a:pt x="0" y="2640"/>
                  </a:cubicBezTo>
                  <a:cubicBezTo>
                    <a:pt x="4" y="2656"/>
                    <a:pt x="3" y="2674"/>
                    <a:pt x="12" y="2688"/>
                  </a:cubicBezTo>
                  <a:cubicBezTo>
                    <a:pt x="41" y="2732"/>
                    <a:pt x="132" y="2738"/>
                    <a:pt x="180" y="2748"/>
                  </a:cubicBezTo>
                  <a:cubicBezTo>
                    <a:pt x="158" y="2836"/>
                    <a:pt x="126" y="2835"/>
                    <a:pt x="192" y="2868"/>
                  </a:cubicBezTo>
                  <a:cubicBezTo>
                    <a:pt x="203" y="2874"/>
                    <a:pt x="216" y="2876"/>
                    <a:pt x="228" y="2880"/>
                  </a:cubicBezTo>
                  <a:cubicBezTo>
                    <a:pt x="261" y="2929"/>
                    <a:pt x="260" y="2989"/>
                    <a:pt x="312" y="3024"/>
                  </a:cubicBezTo>
                  <a:cubicBezTo>
                    <a:pt x="323" y="3031"/>
                    <a:pt x="337" y="3030"/>
                    <a:pt x="348" y="3036"/>
                  </a:cubicBezTo>
                  <a:cubicBezTo>
                    <a:pt x="395" y="3060"/>
                    <a:pt x="441" y="3079"/>
                    <a:pt x="492" y="3096"/>
                  </a:cubicBezTo>
                  <a:cubicBezTo>
                    <a:pt x="506" y="3101"/>
                    <a:pt x="515" y="3114"/>
                    <a:pt x="528" y="3120"/>
                  </a:cubicBezTo>
                  <a:cubicBezTo>
                    <a:pt x="551" y="3130"/>
                    <a:pt x="579" y="3130"/>
                    <a:pt x="600" y="3144"/>
                  </a:cubicBezTo>
                  <a:cubicBezTo>
                    <a:pt x="647" y="3175"/>
                    <a:pt x="622" y="3163"/>
                    <a:pt x="672" y="3180"/>
                  </a:cubicBezTo>
                  <a:cubicBezTo>
                    <a:pt x="689" y="3130"/>
                    <a:pt x="677" y="3115"/>
                    <a:pt x="648" y="3072"/>
                  </a:cubicBezTo>
                  <a:cubicBezTo>
                    <a:pt x="689" y="3067"/>
                    <a:pt x="777" y="3062"/>
                    <a:pt x="816" y="3036"/>
                  </a:cubicBezTo>
                  <a:cubicBezTo>
                    <a:pt x="839" y="3021"/>
                    <a:pt x="859" y="3003"/>
                    <a:pt x="888" y="3000"/>
                  </a:cubicBezTo>
                  <a:cubicBezTo>
                    <a:pt x="956" y="2993"/>
                    <a:pt x="1024" y="2992"/>
                    <a:pt x="1092" y="2988"/>
                  </a:cubicBezTo>
                  <a:cubicBezTo>
                    <a:pt x="1156" y="2967"/>
                    <a:pt x="1219" y="2944"/>
                    <a:pt x="1284" y="2928"/>
                  </a:cubicBezTo>
                  <a:cubicBezTo>
                    <a:pt x="1339" y="2939"/>
                    <a:pt x="1370" y="2946"/>
                    <a:pt x="1416" y="2976"/>
                  </a:cubicBezTo>
                  <a:cubicBezTo>
                    <a:pt x="1432" y="3000"/>
                    <a:pt x="1448" y="3024"/>
                    <a:pt x="1464" y="3048"/>
                  </a:cubicBezTo>
                  <a:cubicBezTo>
                    <a:pt x="1478" y="3069"/>
                    <a:pt x="1512" y="3064"/>
                    <a:pt x="1536" y="3072"/>
                  </a:cubicBezTo>
                  <a:cubicBezTo>
                    <a:pt x="1550" y="3077"/>
                    <a:pt x="1559" y="3090"/>
                    <a:pt x="1572" y="3096"/>
                  </a:cubicBezTo>
                  <a:cubicBezTo>
                    <a:pt x="1595" y="3106"/>
                    <a:pt x="1644" y="3120"/>
                    <a:pt x="1644" y="3120"/>
                  </a:cubicBezTo>
                  <a:cubicBezTo>
                    <a:pt x="1983" y="3108"/>
                    <a:pt x="2017" y="3010"/>
                    <a:pt x="1956" y="3192"/>
                  </a:cubicBezTo>
                  <a:cubicBezTo>
                    <a:pt x="1960" y="3216"/>
                    <a:pt x="1956" y="3243"/>
                    <a:pt x="1968" y="3264"/>
                  </a:cubicBezTo>
                  <a:cubicBezTo>
                    <a:pt x="1974" y="3275"/>
                    <a:pt x="1992" y="3273"/>
                    <a:pt x="2004" y="3276"/>
                  </a:cubicBezTo>
                  <a:cubicBezTo>
                    <a:pt x="2109" y="3306"/>
                    <a:pt x="2002" y="3271"/>
                    <a:pt x="2088" y="3300"/>
                  </a:cubicBezTo>
                  <a:cubicBezTo>
                    <a:pt x="2036" y="3335"/>
                    <a:pt x="2011" y="3389"/>
                    <a:pt x="1968" y="3432"/>
                  </a:cubicBezTo>
                  <a:cubicBezTo>
                    <a:pt x="1937" y="3463"/>
                    <a:pt x="1888" y="3470"/>
                    <a:pt x="1848" y="3480"/>
                  </a:cubicBezTo>
                  <a:cubicBezTo>
                    <a:pt x="1908" y="3440"/>
                    <a:pt x="1876" y="3468"/>
                    <a:pt x="1932" y="3384"/>
                  </a:cubicBezTo>
                  <a:cubicBezTo>
                    <a:pt x="1939" y="3373"/>
                    <a:pt x="1896" y="3396"/>
                    <a:pt x="1896" y="3396"/>
                  </a:cubicBezTo>
                  <a:cubicBezTo>
                    <a:pt x="1872" y="3432"/>
                    <a:pt x="1848" y="3468"/>
                    <a:pt x="1824" y="3504"/>
                  </a:cubicBezTo>
                  <a:cubicBezTo>
                    <a:pt x="1816" y="3516"/>
                    <a:pt x="1800" y="3540"/>
                    <a:pt x="1800" y="3540"/>
                  </a:cubicBezTo>
                  <a:cubicBezTo>
                    <a:pt x="1865" y="3584"/>
                    <a:pt x="1883" y="3594"/>
                    <a:pt x="1956" y="3612"/>
                  </a:cubicBezTo>
                  <a:cubicBezTo>
                    <a:pt x="2000" y="3606"/>
                    <a:pt x="2053" y="3616"/>
                    <a:pt x="2088" y="3588"/>
                  </a:cubicBezTo>
                  <a:cubicBezTo>
                    <a:pt x="2099" y="3579"/>
                    <a:pt x="2101" y="3561"/>
                    <a:pt x="2112" y="3552"/>
                  </a:cubicBezTo>
                  <a:cubicBezTo>
                    <a:pt x="2134" y="3533"/>
                    <a:pt x="2160" y="3520"/>
                    <a:pt x="2184" y="3504"/>
                  </a:cubicBezTo>
                  <a:cubicBezTo>
                    <a:pt x="2196" y="3496"/>
                    <a:pt x="2220" y="3480"/>
                    <a:pt x="2220" y="3480"/>
                  </a:cubicBezTo>
                  <a:cubicBezTo>
                    <a:pt x="2224" y="3468"/>
                    <a:pt x="2232" y="3457"/>
                    <a:pt x="2232" y="3444"/>
                  </a:cubicBezTo>
                  <a:cubicBezTo>
                    <a:pt x="2232" y="3416"/>
                    <a:pt x="2231" y="3386"/>
                    <a:pt x="2220" y="3360"/>
                  </a:cubicBezTo>
                  <a:cubicBezTo>
                    <a:pt x="2206" y="3328"/>
                    <a:pt x="2129" y="3322"/>
                    <a:pt x="2100" y="3312"/>
                  </a:cubicBezTo>
                  <a:cubicBezTo>
                    <a:pt x="2104" y="3264"/>
                    <a:pt x="2098" y="3214"/>
                    <a:pt x="2112" y="3168"/>
                  </a:cubicBezTo>
                  <a:cubicBezTo>
                    <a:pt x="2116" y="3156"/>
                    <a:pt x="2136" y="3158"/>
                    <a:pt x="2148" y="3156"/>
                  </a:cubicBezTo>
                  <a:cubicBezTo>
                    <a:pt x="2180" y="3150"/>
                    <a:pt x="2212" y="3149"/>
                    <a:pt x="2244" y="3144"/>
                  </a:cubicBezTo>
                  <a:cubicBezTo>
                    <a:pt x="2301" y="3135"/>
                    <a:pt x="2356" y="3111"/>
                    <a:pt x="2412" y="3096"/>
                  </a:cubicBezTo>
                  <a:cubicBezTo>
                    <a:pt x="2484" y="3076"/>
                    <a:pt x="2557" y="3060"/>
                    <a:pt x="2628" y="3036"/>
                  </a:cubicBezTo>
                  <a:cubicBezTo>
                    <a:pt x="2636" y="3012"/>
                    <a:pt x="2644" y="2988"/>
                    <a:pt x="2652" y="2964"/>
                  </a:cubicBezTo>
                  <a:cubicBezTo>
                    <a:pt x="2656" y="2952"/>
                    <a:pt x="2660" y="2940"/>
                    <a:pt x="2664" y="2928"/>
                  </a:cubicBezTo>
                  <a:cubicBezTo>
                    <a:pt x="2668" y="2916"/>
                    <a:pt x="2676" y="2892"/>
                    <a:pt x="2676" y="2892"/>
                  </a:cubicBezTo>
                  <a:cubicBezTo>
                    <a:pt x="2696" y="2896"/>
                    <a:pt x="2720" y="2891"/>
                    <a:pt x="2736" y="2904"/>
                  </a:cubicBezTo>
                  <a:cubicBezTo>
                    <a:pt x="2880" y="3016"/>
                    <a:pt x="2717" y="2954"/>
                    <a:pt x="2820" y="2988"/>
                  </a:cubicBezTo>
                  <a:cubicBezTo>
                    <a:pt x="2844" y="2980"/>
                    <a:pt x="2871" y="2978"/>
                    <a:pt x="2892" y="2964"/>
                  </a:cubicBezTo>
                  <a:cubicBezTo>
                    <a:pt x="2904" y="2956"/>
                    <a:pt x="2915" y="2946"/>
                    <a:pt x="2928" y="2940"/>
                  </a:cubicBezTo>
                  <a:cubicBezTo>
                    <a:pt x="3022" y="2898"/>
                    <a:pt x="3021" y="2914"/>
                    <a:pt x="3108" y="2856"/>
                  </a:cubicBezTo>
                  <a:cubicBezTo>
                    <a:pt x="3132" y="2840"/>
                    <a:pt x="3156" y="2824"/>
                    <a:pt x="3180" y="2808"/>
                  </a:cubicBezTo>
                  <a:cubicBezTo>
                    <a:pt x="3192" y="2800"/>
                    <a:pt x="3216" y="2784"/>
                    <a:pt x="3216" y="2784"/>
                  </a:cubicBezTo>
                  <a:cubicBezTo>
                    <a:pt x="3285" y="2681"/>
                    <a:pt x="3193" y="2802"/>
                    <a:pt x="3276" y="2736"/>
                  </a:cubicBezTo>
                  <a:cubicBezTo>
                    <a:pt x="3287" y="2727"/>
                    <a:pt x="3291" y="2711"/>
                    <a:pt x="3300" y="2700"/>
                  </a:cubicBezTo>
                  <a:cubicBezTo>
                    <a:pt x="3329" y="2665"/>
                    <a:pt x="3337" y="2664"/>
                    <a:pt x="3372" y="2640"/>
                  </a:cubicBezTo>
                  <a:cubicBezTo>
                    <a:pt x="3441" y="2537"/>
                    <a:pt x="3349" y="2658"/>
                    <a:pt x="3432" y="2592"/>
                  </a:cubicBezTo>
                  <a:cubicBezTo>
                    <a:pt x="3443" y="2583"/>
                    <a:pt x="3446" y="2566"/>
                    <a:pt x="3456" y="2556"/>
                  </a:cubicBezTo>
                  <a:cubicBezTo>
                    <a:pt x="3466" y="2546"/>
                    <a:pt x="3480" y="2540"/>
                    <a:pt x="3492" y="2532"/>
                  </a:cubicBezTo>
                  <a:cubicBezTo>
                    <a:pt x="3514" y="2499"/>
                    <a:pt x="3574" y="2430"/>
                    <a:pt x="3588" y="2388"/>
                  </a:cubicBezTo>
                  <a:cubicBezTo>
                    <a:pt x="3592" y="2376"/>
                    <a:pt x="3594" y="2363"/>
                    <a:pt x="3600" y="2352"/>
                  </a:cubicBezTo>
                  <a:cubicBezTo>
                    <a:pt x="3628" y="2301"/>
                    <a:pt x="3661" y="2260"/>
                    <a:pt x="3684" y="2208"/>
                  </a:cubicBezTo>
                  <a:cubicBezTo>
                    <a:pt x="3727" y="2112"/>
                    <a:pt x="3747" y="2030"/>
                    <a:pt x="3840" y="1968"/>
                  </a:cubicBezTo>
                  <a:cubicBezTo>
                    <a:pt x="3897" y="1882"/>
                    <a:pt x="3881" y="1924"/>
                    <a:pt x="3900" y="1848"/>
                  </a:cubicBezTo>
                  <a:cubicBezTo>
                    <a:pt x="3904" y="1812"/>
                    <a:pt x="3912" y="1776"/>
                    <a:pt x="3912" y="1740"/>
                  </a:cubicBezTo>
                  <a:cubicBezTo>
                    <a:pt x="3912" y="1650"/>
                    <a:pt x="3838" y="1646"/>
                    <a:pt x="3768" y="1632"/>
                  </a:cubicBezTo>
                  <a:cubicBezTo>
                    <a:pt x="3740" y="1636"/>
                    <a:pt x="3712" y="1638"/>
                    <a:pt x="3684" y="1644"/>
                  </a:cubicBezTo>
                  <a:cubicBezTo>
                    <a:pt x="3672" y="1646"/>
                    <a:pt x="3654" y="1667"/>
                    <a:pt x="3648" y="1656"/>
                  </a:cubicBezTo>
                  <a:cubicBezTo>
                    <a:pt x="3632" y="1625"/>
                    <a:pt x="3699" y="1611"/>
                    <a:pt x="3708" y="1608"/>
                  </a:cubicBezTo>
                  <a:cubicBezTo>
                    <a:pt x="3720" y="1596"/>
                    <a:pt x="3728" y="1578"/>
                    <a:pt x="3744" y="1572"/>
                  </a:cubicBezTo>
                  <a:cubicBezTo>
                    <a:pt x="3850" y="1530"/>
                    <a:pt x="3815" y="1600"/>
                    <a:pt x="3840" y="1524"/>
                  </a:cubicBezTo>
                  <a:cubicBezTo>
                    <a:pt x="3797" y="1481"/>
                    <a:pt x="3754" y="1447"/>
                    <a:pt x="3696" y="1428"/>
                  </a:cubicBezTo>
                  <a:cubicBezTo>
                    <a:pt x="3727" y="1418"/>
                    <a:pt x="3769" y="1427"/>
                    <a:pt x="3792" y="1404"/>
                  </a:cubicBezTo>
                  <a:cubicBezTo>
                    <a:pt x="3801" y="1395"/>
                    <a:pt x="3786" y="1379"/>
                    <a:pt x="3780" y="1368"/>
                  </a:cubicBezTo>
                  <a:cubicBezTo>
                    <a:pt x="3752" y="1311"/>
                    <a:pt x="3696" y="1304"/>
                    <a:pt x="3648" y="1272"/>
                  </a:cubicBezTo>
                  <a:cubicBezTo>
                    <a:pt x="3610" y="1215"/>
                    <a:pt x="3629" y="1250"/>
                    <a:pt x="3600" y="1164"/>
                  </a:cubicBezTo>
                  <a:cubicBezTo>
                    <a:pt x="3591" y="1137"/>
                    <a:pt x="3568" y="1116"/>
                    <a:pt x="3552" y="1092"/>
                  </a:cubicBezTo>
                  <a:cubicBezTo>
                    <a:pt x="3544" y="1080"/>
                    <a:pt x="3542" y="1061"/>
                    <a:pt x="3528" y="1056"/>
                  </a:cubicBezTo>
                  <a:cubicBezTo>
                    <a:pt x="3523" y="1054"/>
                    <a:pt x="3421" y="1020"/>
                    <a:pt x="3420" y="1020"/>
                  </a:cubicBezTo>
                  <a:cubicBezTo>
                    <a:pt x="3406" y="1015"/>
                    <a:pt x="3397" y="1002"/>
                    <a:pt x="3384" y="996"/>
                  </a:cubicBezTo>
                  <a:cubicBezTo>
                    <a:pt x="3361" y="986"/>
                    <a:pt x="3312" y="972"/>
                    <a:pt x="3312" y="972"/>
                  </a:cubicBezTo>
                  <a:cubicBezTo>
                    <a:pt x="3300" y="980"/>
                    <a:pt x="3286" y="986"/>
                    <a:pt x="3276" y="996"/>
                  </a:cubicBezTo>
                  <a:cubicBezTo>
                    <a:pt x="3266" y="1006"/>
                    <a:pt x="3264" y="1024"/>
                    <a:pt x="3252" y="1032"/>
                  </a:cubicBezTo>
                  <a:cubicBezTo>
                    <a:pt x="3231" y="1045"/>
                    <a:pt x="3180" y="1056"/>
                    <a:pt x="3180" y="1056"/>
                  </a:cubicBezTo>
                  <a:cubicBezTo>
                    <a:pt x="3144" y="1044"/>
                    <a:pt x="3104" y="1041"/>
                    <a:pt x="3072" y="1020"/>
                  </a:cubicBezTo>
                  <a:cubicBezTo>
                    <a:pt x="3025" y="989"/>
                    <a:pt x="3050" y="1001"/>
                    <a:pt x="3000" y="984"/>
                  </a:cubicBezTo>
                  <a:cubicBezTo>
                    <a:pt x="2955" y="1051"/>
                    <a:pt x="2965" y="1062"/>
                    <a:pt x="2976" y="1152"/>
                  </a:cubicBezTo>
                  <a:cubicBezTo>
                    <a:pt x="2955" y="1236"/>
                    <a:pt x="2926" y="1212"/>
                    <a:pt x="2832" y="1224"/>
                  </a:cubicBezTo>
                  <a:cubicBezTo>
                    <a:pt x="2803" y="1310"/>
                    <a:pt x="2822" y="1275"/>
                    <a:pt x="2784" y="1332"/>
                  </a:cubicBezTo>
                  <a:cubicBezTo>
                    <a:pt x="2800" y="1381"/>
                    <a:pt x="2826" y="1400"/>
                    <a:pt x="2868" y="1428"/>
                  </a:cubicBezTo>
                  <a:cubicBezTo>
                    <a:pt x="2896" y="1469"/>
                    <a:pt x="2922" y="1508"/>
                    <a:pt x="2892" y="1560"/>
                  </a:cubicBezTo>
                  <a:cubicBezTo>
                    <a:pt x="2881" y="1579"/>
                    <a:pt x="2838" y="1590"/>
                    <a:pt x="2820" y="1596"/>
                  </a:cubicBezTo>
                  <a:cubicBezTo>
                    <a:pt x="2689" y="1552"/>
                    <a:pt x="2888" y="1622"/>
                    <a:pt x="2748" y="1560"/>
                  </a:cubicBezTo>
                  <a:cubicBezTo>
                    <a:pt x="2599" y="1494"/>
                    <a:pt x="2754" y="1588"/>
                    <a:pt x="2604" y="1488"/>
                  </a:cubicBezTo>
                  <a:cubicBezTo>
                    <a:pt x="2541" y="1446"/>
                    <a:pt x="2416" y="1445"/>
                    <a:pt x="2352" y="1440"/>
                  </a:cubicBezTo>
                  <a:cubicBezTo>
                    <a:pt x="2189" y="1386"/>
                    <a:pt x="2338" y="1452"/>
                    <a:pt x="2256" y="1380"/>
                  </a:cubicBezTo>
                  <a:cubicBezTo>
                    <a:pt x="2234" y="1361"/>
                    <a:pt x="2208" y="1348"/>
                    <a:pt x="2184" y="1332"/>
                  </a:cubicBezTo>
                  <a:cubicBezTo>
                    <a:pt x="2172" y="1324"/>
                    <a:pt x="2148" y="1308"/>
                    <a:pt x="2148" y="1308"/>
                  </a:cubicBezTo>
                  <a:cubicBezTo>
                    <a:pt x="2124" y="1272"/>
                    <a:pt x="2090" y="1241"/>
                    <a:pt x="2076" y="1200"/>
                  </a:cubicBezTo>
                  <a:cubicBezTo>
                    <a:pt x="2068" y="1176"/>
                    <a:pt x="2052" y="1128"/>
                    <a:pt x="2052" y="1128"/>
                  </a:cubicBezTo>
                  <a:cubicBezTo>
                    <a:pt x="2105" y="1048"/>
                    <a:pt x="2053" y="1104"/>
                    <a:pt x="2220" y="1104"/>
                  </a:cubicBezTo>
                  <a:cubicBezTo>
                    <a:pt x="2252" y="1104"/>
                    <a:pt x="2284" y="1096"/>
                    <a:pt x="2316" y="1092"/>
                  </a:cubicBezTo>
                  <a:cubicBezTo>
                    <a:pt x="2361" y="1077"/>
                    <a:pt x="2385" y="1046"/>
                    <a:pt x="2424" y="1020"/>
                  </a:cubicBezTo>
                  <a:cubicBezTo>
                    <a:pt x="2471" y="949"/>
                    <a:pt x="2494" y="918"/>
                    <a:pt x="2520" y="840"/>
                  </a:cubicBezTo>
                  <a:cubicBezTo>
                    <a:pt x="2530" y="809"/>
                    <a:pt x="2536" y="776"/>
                    <a:pt x="2544" y="744"/>
                  </a:cubicBezTo>
                  <a:cubicBezTo>
                    <a:pt x="2548" y="728"/>
                    <a:pt x="2556" y="696"/>
                    <a:pt x="2556" y="696"/>
                  </a:cubicBezTo>
                  <a:cubicBezTo>
                    <a:pt x="2553" y="685"/>
                    <a:pt x="2540" y="626"/>
                    <a:pt x="2532" y="612"/>
                  </a:cubicBezTo>
                  <a:cubicBezTo>
                    <a:pt x="2502" y="559"/>
                    <a:pt x="2467" y="524"/>
                    <a:pt x="2448" y="468"/>
                  </a:cubicBezTo>
                  <a:cubicBezTo>
                    <a:pt x="2465" y="416"/>
                    <a:pt x="2466" y="402"/>
                    <a:pt x="2520" y="384"/>
                  </a:cubicBezTo>
                  <a:cubicBezTo>
                    <a:pt x="2592" y="276"/>
                    <a:pt x="2492" y="133"/>
                    <a:pt x="2400" y="72"/>
                  </a:cubicBezTo>
                  <a:cubicBezTo>
                    <a:pt x="2392" y="60"/>
                    <a:pt x="2388" y="44"/>
                    <a:pt x="2376" y="36"/>
                  </a:cubicBezTo>
                  <a:cubicBezTo>
                    <a:pt x="2355" y="23"/>
                    <a:pt x="2304" y="12"/>
                    <a:pt x="2304" y="12"/>
                  </a:cubicBezTo>
                  <a:cubicBezTo>
                    <a:pt x="2247" y="26"/>
                    <a:pt x="2241" y="31"/>
                    <a:pt x="2280" y="12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1" name="任意多边形 182279"/>
            <p:cNvSpPr>
              <a:spLocks/>
            </p:cNvSpPr>
            <p:nvPr/>
          </p:nvSpPr>
          <p:spPr bwMode="auto">
            <a:xfrm>
              <a:off x="2436" y="3804"/>
              <a:ext cx="285" cy="257"/>
            </a:xfrm>
            <a:custGeom>
              <a:avLst/>
              <a:gdLst>
                <a:gd name="T0" fmla="*/ 252 w 285"/>
                <a:gd name="T1" fmla="*/ 0 h 257"/>
                <a:gd name="T2" fmla="*/ 180 w 285"/>
                <a:gd name="T3" fmla="*/ 48 h 257"/>
                <a:gd name="T4" fmla="*/ 72 w 285"/>
                <a:gd name="T5" fmla="*/ 96 h 257"/>
                <a:gd name="T6" fmla="*/ 24 w 285"/>
                <a:gd name="T7" fmla="*/ 168 h 257"/>
                <a:gd name="T8" fmla="*/ 0 w 285"/>
                <a:gd name="T9" fmla="*/ 240 h 257"/>
                <a:gd name="T10" fmla="*/ 108 w 285"/>
                <a:gd name="T11" fmla="*/ 216 h 257"/>
                <a:gd name="T12" fmla="*/ 168 w 285"/>
                <a:gd name="T13" fmla="*/ 168 h 257"/>
                <a:gd name="T14" fmla="*/ 192 w 285"/>
                <a:gd name="T15" fmla="*/ 132 h 257"/>
                <a:gd name="T16" fmla="*/ 228 w 285"/>
                <a:gd name="T17" fmla="*/ 108 h 257"/>
                <a:gd name="T18" fmla="*/ 264 w 285"/>
                <a:gd name="T19" fmla="*/ 0 h 257"/>
                <a:gd name="T20" fmla="*/ 252 w 285"/>
                <a:gd name="T21" fmla="*/ 0 h 25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85"/>
                <a:gd name="T34" fmla="*/ 0 h 257"/>
                <a:gd name="T35" fmla="*/ 285 w 285"/>
                <a:gd name="T36" fmla="*/ 257 h 25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85" h="257">
                  <a:moveTo>
                    <a:pt x="252" y="0"/>
                  </a:moveTo>
                  <a:cubicBezTo>
                    <a:pt x="228" y="16"/>
                    <a:pt x="207" y="39"/>
                    <a:pt x="180" y="48"/>
                  </a:cubicBezTo>
                  <a:cubicBezTo>
                    <a:pt x="94" y="77"/>
                    <a:pt x="129" y="58"/>
                    <a:pt x="72" y="96"/>
                  </a:cubicBezTo>
                  <a:cubicBezTo>
                    <a:pt x="56" y="120"/>
                    <a:pt x="33" y="141"/>
                    <a:pt x="24" y="168"/>
                  </a:cubicBezTo>
                  <a:cubicBezTo>
                    <a:pt x="16" y="192"/>
                    <a:pt x="0" y="240"/>
                    <a:pt x="0" y="240"/>
                  </a:cubicBezTo>
                  <a:cubicBezTo>
                    <a:pt x="50" y="257"/>
                    <a:pt x="65" y="245"/>
                    <a:pt x="108" y="216"/>
                  </a:cubicBezTo>
                  <a:cubicBezTo>
                    <a:pt x="177" y="113"/>
                    <a:pt x="85" y="234"/>
                    <a:pt x="168" y="168"/>
                  </a:cubicBezTo>
                  <a:cubicBezTo>
                    <a:pt x="179" y="159"/>
                    <a:pt x="182" y="142"/>
                    <a:pt x="192" y="132"/>
                  </a:cubicBezTo>
                  <a:cubicBezTo>
                    <a:pt x="202" y="122"/>
                    <a:pt x="216" y="116"/>
                    <a:pt x="228" y="108"/>
                  </a:cubicBezTo>
                  <a:cubicBezTo>
                    <a:pt x="283" y="25"/>
                    <a:pt x="285" y="63"/>
                    <a:pt x="264" y="0"/>
                  </a:cubicBezTo>
                  <a:cubicBezTo>
                    <a:pt x="220" y="15"/>
                    <a:pt x="217" y="18"/>
                    <a:pt x="252" y="0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04" name="椭圆 182280"/>
          <p:cNvSpPr>
            <a:spLocks noChangeArrowheads="1"/>
          </p:cNvSpPr>
          <p:nvPr/>
        </p:nvSpPr>
        <p:spPr bwMode="auto">
          <a:xfrm>
            <a:off x="5334000" y="1143000"/>
            <a:ext cx="304800" cy="3048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3333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2282" name="文本框 182281"/>
          <p:cNvSpPr txBox="1"/>
          <p:nvPr/>
        </p:nvSpPr>
        <p:spPr>
          <a:xfrm>
            <a:off x="5029200" y="623888"/>
            <a:ext cx="1295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  <a:defRPr/>
            </a:pP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北京</a:t>
            </a:r>
            <a:endParaRPr lang="zh-CN" altLang="en-US" sz="2800" b="1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182283" name="图片 182282" descr="火炬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19675" y="2819400"/>
            <a:ext cx="619125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2284" name="文本框 182283"/>
          <p:cNvSpPr txBox="1"/>
          <p:nvPr/>
        </p:nvSpPr>
        <p:spPr>
          <a:xfrm>
            <a:off x="5013325" y="3168650"/>
            <a:ext cx="16922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  <a:defRPr/>
            </a:pPr>
            <a:r>
              <a:rPr lang="en-US" altLang="zh-CN" sz="2800" b="1" dirty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★</a:t>
            </a:r>
            <a:r>
              <a:rPr lang="zh-CN" altLang="en-US" sz="2800" b="1" dirty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武昌</a:t>
            </a:r>
            <a:endParaRPr lang="zh-CN" altLang="en-US" sz="2800" b="1">
              <a:solidFill>
                <a:srgbClr val="FFFF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82285" name="文本框 182284"/>
          <p:cNvSpPr txBox="1"/>
          <p:nvPr/>
        </p:nvSpPr>
        <p:spPr>
          <a:xfrm>
            <a:off x="2133600" y="3657600"/>
            <a:ext cx="36576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  <a:defRPr/>
            </a:pPr>
            <a:r>
              <a:rPr lang="zh-CN" altLang="en-US" sz="3200" b="1" dirty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武昌起义后全国</a:t>
            </a:r>
          </a:p>
          <a:p>
            <a:pPr>
              <a:buClr>
                <a:schemeClr val="bg1"/>
              </a:buClr>
              <a:defRPr/>
            </a:pPr>
            <a:r>
              <a:rPr lang="zh-CN" altLang="en-US" sz="3200" b="1" dirty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十几个省宣布独立</a:t>
            </a:r>
          </a:p>
        </p:txBody>
      </p:sp>
      <p:pic>
        <p:nvPicPr>
          <p:cNvPr id="182286" name="图片 182285" descr="图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2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2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82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2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2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2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2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8" dur="500"/>
                                        <p:tgtEl>
                                          <p:spTgt spid="1822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http://p1.so.qhimgs1.com/t013abf688be6b0e6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25925" y="679450"/>
            <a:ext cx="4813300" cy="616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376863" y="231775"/>
            <a:ext cx="3527425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首义之城</a:t>
            </a:r>
          </a:p>
        </p:txBody>
      </p:sp>
      <p:pic>
        <p:nvPicPr>
          <p:cNvPr id="26627" name="Picture 2" descr="https://gss1.bdstatic.com/-vo3dSag_xI4khGkpoWK1HF6hhy/baike/c0%3Dbaike80%2C5%2C5%2C80%2C26/sign=70afa7f3b2b7d0a26fc40ccfaa861d6c/50da81cb39dbb6fd8ffd2e670924ab18962b37c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525" y="841375"/>
            <a:ext cx="4235450" cy="599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TextBox 4"/>
          <p:cNvSpPr txBox="1">
            <a:spLocks noChangeArrowheads="1"/>
          </p:cNvSpPr>
          <p:nvPr/>
        </p:nvSpPr>
        <p:spPr bwMode="auto">
          <a:xfrm>
            <a:off x="344488" y="231775"/>
            <a:ext cx="3983037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>
                <a:latin typeface="华文新魏"/>
                <a:ea typeface="华文新魏"/>
                <a:cs typeface="华文新魏"/>
              </a:rPr>
              <a:t>武昌起义第一枪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52"/>
          <p:cNvSpPr txBox="1">
            <a:spLocks noChangeArrowheads="1"/>
          </p:cNvSpPr>
          <p:nvPr/>
        </p:nvSpPr>
        <p:spPr bwMode="auto">
          <a:xfrm>
            <a:off x="173038" y="101600"/>
            <a:ext cx="18161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探究二：</a:t>
            </a:r>
          </a:p>
        </p:txBody>
      </p:sp>
      <p:sp>
        <p:nvSpPr>
          <p:cNvPr id="39" name="矩形 38"/>
          <p:cNvSpPr/>
          <p:nvPr/>
        </p:nvSpPr>
        <p:spPr>
          <a:xfrm>
            <a:off x="579438" y="685800"/>
            <a:ext cx="4527550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noProof="1">
                <a:latin typeface="黑体" panose="02010609060101010101" pitchFamily="2" charset="-122"/>
                <a:ea typeface="黑体" panose="02010609060101010101" pitchFamily="2" charset="-122"/>
              </a:rPr>
              <a:t>材料：</a:t>
            </a: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025525" y="4376738"/>
            <a:ext cx="5561013" cy="252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35305" indent="-535305">
              <a:defRPr/>
            </a:pPr>
            <a:r>
              <a:rPr lang="zh-CN" altLang="en-US" sz="1050" b="1" noProof="1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                                             </a:t>
            </a:r>
            <a:endParaRPr lang="zh-CN" altLang="en-US" noProof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文本框 12"/>
          <p:cNvSpPr txBox="1">
            <a:spLocks noChangeArrowheads="1"/>
          </p:cNvSpPr>
          <p:nvPr/>
        </p:nvSpPr>
        <p:spPr bwMode="auto">
          <a:xfrm>
            <a:off x="85725" y="4699000"/>
            <a:ext cx="87995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 sz="2400" b="1">
              <a:solidFill>
                <a:srgbClr val="333333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4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 </a:t>
            </a:r>
          </a:p>
          <a:p>
            <a:r>
              <a:rPr lang="zh-CN" altLang="en-US" sz="24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问题二：结合图二，谈谈你对革命党人推举黎元洪为都督的看法？</a:t>
            </a:r>
          </a:p>
        </p:txBody>
      </p:sp>
      <p:sp>
        <p:nvSpPr>
          <p:cNvPr id="15368" name="文本框 13"/>
          <p:cNvSpPr txBox="1">
            <a:spLocks noChangeArrowheads="1"/>
          </p:cNvSpPr>
          <p:nvPr/>
        </p:nvSpPr>
        <p:spPr bwMode="auto">
          <a:xfrm>
            <a:off x="173038" y="2465388"/>
            <a:ext cx="8799512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请回答：</a:t>
            </a:r>
          </a:p>
          <a:p>
            <a:r>
              <a:rPr lang="zh-CN" altLang="en-US" sz="24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问题一：图一反映哪一历史事件？结合所学谈谈该事件成功的    </a:t>
            </a:r>
          </a:p>
          <a:p>
            <a:r>
              <a:rPr lang="zh-CN" altLang="en-US" sz="24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        有利条件有哪些？</a:t>
            </a:r>
            <a:endParaRPr lang="zh-CN" altLang="en-US" sz="2400"/>
          </a:p>
        </p:txBody>
      </p:sp>
      <p:sp>
        <p:nvSpPr>
          <p:cNvPr id="15369" name="文本框 14"/>
          <p:cNvSpPr txBox="1">
            <a:spLocks noChangeArrowheads="1"/>
          </p:cNvSpPr>
          <p:nvPr/>
        </p:nvSpPr>
        <p:spPr bwMode="auto">
          <a:xfrm>
            <a:off x="579438" y="3533775"/>
            <a:ext cx="7326312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、武昌起义；</a:t>
            </a:r>
          </a:p>
          <a:p>
            <a:r>
              <a:rPr lang="en-US" altLang="zh-CN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、武昌起义成功的有利条件：</a:t>
            </a:r>
          </a:p>
          <a:p>
            <a:r>
              <a:rPr lang="zh-CN" altLang="en-US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  （1）有革命组织：文学社和共进会；</a:t>
            </a:r>
          </a:p>
          <a:p>
            <a:r>
              <a:rPr lang="zh-CN" altLang="en-US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  （2）得到同盟会的帮助；湖北新军倾向革命。</a:t>
            </a:r>
          </a:p>
          <a:p>
            <a:r>
              <a:rPr lang="zh-CN" altLang="en-US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  （3）兴办商务；重用人才；鼓励创造发明。</a:t>
            </a:r>
          </a:p>
        </p:txBody>
      </p:sp>
      <p:pic>
        <p:nvPicPr>
          <p:cNvPr id="6" name="图片 5" descr="GCI_FOJ{KBX]23B}JG@TNI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9263" y="596900"/>
            <a:ext cx="26447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6" descr="AZ`9N_A(}TDJWAO`{8RAWA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67238" y="596900"/>
            <a:ext cx="26479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1201738" y="5973763"/>
            <a:ext cx="5080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cs typeface="宋体" charset="-122"/>
              </a:rPr>
              <a:t>革命潜伏着危机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  <p:bldP spid="39" grpId="0"/>
      <p:bldP spid="15367" grpId="0"/>
      <p:bldP spid="15368" grpId="0"/>
      <p:bldP spid="15369" grpId="0"/>
      <p:bldP spid="10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777875" y="-455613"/>
            <a:ext cx="0" cy="207963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矩形 63"/>
          <p:cNvSpPr/>
          <p:nvPr/>
        </p:nvSpPr>
        <p:spPr>
          <a:xfrm>
            <a:off x="171450" y="550863"/>
            <a:ext cx="3684588" cy="14557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20" b="1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武昌起义胜利后，各省纷纷响应。到</a:t>
            </a:r>
            <a:r>
              <a:rPr lang="en-US" altLang="zh-CN" sz="2220" b="1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r>
              <a:rPr lang="zh-CN" altLang="en-US" sz="2220" b="1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月下旬，全国已有一半以上的省份宣布独立，支持革命。</a:t>
            </a:r>
            <a:endParaRPr lang="en-US" altLang="zh-CN" sz="2220" b="1" dirty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8003" r="14544" b="7008"/>
          <a:stretch>
            <a:fillRect/>
          </a:stretch>
        </p:blipFill>
        <p:spPr bwMode="auto">
          <a:xfrm>
            <a:off x="4140200" y="26988"/>
            <a:ext cx="4818063" cy="4629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99150" y="538163"/>
            <a:ext cx="9302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53188" y="74613"/>
            <a:ext cx="765175" cy="157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79925" y="1741488"/>
            <a:ext cx="2238375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11663" y="2825750"/>
            <a:ext cx="1677987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8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46725" y="2811463"/>
            <a:ext cx="1147763" cy="99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6588" y="3313113"/>
            <a:ext cx="1633537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0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43675" y="2533650"/>
            <a:ext cx="1020763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1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83338" y="1914525"/>
            <a:ext cx="1590675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2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91400" y="2514600"/>
            <a:ext cx="93345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13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72413" y="2735263"/>
            <a:ext cx="836612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14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94438" y="3490913"/>
            <a:ext cx="1874837" cy="153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15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02538" y="1333500"/>
            <a:ext cx="113030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16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07375" y="2130425"/>
            <a:ext cx="665163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17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8075" y="1617663"/>
            <a:ext cx="963613" cy="108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690" name="Group 37"/>
          <p:cNvGrpSpPr>
            <a:grpSpLocks/>
          </p:cNvGrpSpPr>
          <p:nvPr/>
        </p:nvGrpSpPr>
        <p:grpSpPr bwMode="auto">
          <a:xfrm>
            <a:off x="4638675" y="195263"/>
            <a:ext cx="4113213" cy="4225925"/>
            <a:chOff x="1680" y="480"/>
            <a:chExt cx="3264" cy="3354"/>
          </a:xfrm>
        </p:grpSpPr>
        <p:pic>
          <p:nvPicPr>
            <p:cNvPr id="28702" name="Picture 38" descr="QT_097"/>
            <p:cNvPicPr>
              <a:picLocks noChangeAspect="1" noChangeArrowheads="1" noCrop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4848" y="1968"/>
              <a:ext cx="96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8703" name="Group 39"/>
            <p:cNvGrpSpPr>
              <a:grpSpLocks/>
            </p:cNvGrpSpPr>
            <p:nvPr/>
          </p:nvGrpSpPr>
          <p:grpSpPr bwMode="auto">
            <a:xfrm>
              <a:off x="1680" y="480"/>
              <a:ext cx="3168" cy="3354"/>
              <a:chOff x="1680" y="480"/>
              <a:chExt cx="3168" cy="3354"/>
            </a:xfrm>
          </p:grpSpPr>
          <p:pic>
            <p:nvPicPr>
              <p:cNvPr id="28704" name="Picture 40" descr="GL_158"/>
              <p:cNvPicPr>
                <a:picLocks noChangeAspect="1" noChangeArrowheads="1" noCrop="1"/>
              </p:cNvPicPr>
              <p:nvPr/>
            </p:nvPicPr>
            <p:blipFill>
              <a:blip r:embed="rId18"/>
              <a:srcRect/>
              <a:stretch>
                <a:fillRect/>
              </a:stretch>
            </p:blipFill>
            <p:spPr bwMode="auto">
              <a:xfrm>
                <a:off x="3888" y="480"/>
                <a:ext cx="288" cy="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8705" name="Picture 41" descr="QT_047"/>
              <p:cNvPicPr>
                <a:picLocks noChangeAspect="1" noChangeArrowheads="1" noCrop="1"/>
              </p:cNvPicPr>
              <p:nvPr/>
            </p:nvPicPr>
            <p:blipFill>
              <a:blip r:embed="rId19"/>
              <a:srcRect/>
              <a:stretch>
                <a:fillRect/>
              </a:stretch>
            </p:blipFill>
            <p:spPr bwMode="auto">
              <a:xfrm>
                <a:off x="2208" y="2208"/>
                <a:ext cx="96" cy="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8706" name="Picture 42" descr="QT_097"/>
              <p:cNvPicPr>
                <a:picLocks noChangeAspect="1" noChangeArrowheads="1" noCrop="1"/>
              </p:cNvPicPr>
              <p:nvPr/>
            </p:nvPicPr>
            <p:blipFill>
              <a:blip r:embed="rId17"/>
              <a:srcRect/>
              <a:stretch>
                <a:fillRect/>
              </a:stretch>
            </p:blipFill>
            <p:spPr bwMode="auto">
              <a:xfrm>
                <a:off x="3936" y="2256"/>
                <a:ext cx="96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28707" name="Group 43"/>
              <p:cNvGrpSpPr>
                <a:grpSpLocks/>
              </p:cNvGrpSpPr>
              <p:nvPr/>
            </p:nvGrpSpPr>
            <p:grpSpPr bwMode="auto">
              <a:xfrm>
                <a:off x="1680" y="678"/>
                <a:ext cx="3168" cy="3156"/>
                <a:chOff x="1680" y="678"/>
                <a:chExt cx="3168" cy="3156"/>
              </a:xfrm>
            </p:grpSpPr>
            <p:pic>
              <p:nvPicPr>
                <p:cNvPr id="28708" name="Picture 44" descr="QT_047"/>
                <p:cNvPicPr>
                  <a:picLocks noChangeAspect="1" noChangeArrowheads="1" noCrop="1"/>
                </p:cNvPicPr>
                <p:nvPr/>
              </p:nvPicPr>
              <p:blipFill>
                <a:blip r:embed="rId19"/>
                <a:srcRect/>
                <a:stretch>
                  <a:fillRect/>
                </a:stretch>
              </p:blipFill>
              <p:spPr bwMode="auto">
                <a:xfrm>
                  <a:off x="4224" y="1776"/>
                  <a:ext cx="96" cy="9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709" name="Picture 45" descr="QT_047"/>
                <p:cNvPicPr>
                  <a:picLocks noChangeAspect="1" noChangeArrowheads="1" noCrop="1"/>
                </p:cNvPicPr>
                <p:nvPr/>
              </p:nvPicPr>
              <p:blipFill>
                <a:blip r:embed="rId19"/>
                <a:srcRect/>
                <a:stretch>
                  <a:fillRect/>
                </a:stretch>
              </p:blipFill>
              <p:spPr bwMode="auto">
                <a:xfrm>
                  <a:off x="3840" y="2166"/>
                  <a:ext cx="96" cy="9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710" name="Picture 46" descr="QT_047"/>
                <p:cNvPicPr>
                  <a:picLocks noChangeAspect="1" noChangeArrowheads="1" noCrop="1"/>
                </p:cNvPicPr>
                <p:nvPr/>
              </p:nvPicPr>
              <p:blipFill>
                <a:blip r:embed="rId19"/>
                <a:srcRect/>
                <a:stretch>
                  <a:fillRect/>
                </a:stretch>
              </p:blipFill>
              <p:spPr bwMode="auto">
                <a:xfrm>
                  <a:off x="3792" y="2208"/>
                  <a:ext cx="96" cy="9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711" name="Picture 47" descr="QT_097"/>
                <p:cNvPicPr>
                  <a:picLocks noChangeAspect="1" noChangeArrowheads="1" noCrop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3744" y="2592"/>
                  <a:ext cx="96" cy="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712" name="Picture 48" descr="QT_097"/>
                <p:cNvPicPr>
                  <a:picLocks noChangeAspect="1" noChangeArrowheads="1" noCrop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4224" y="2112"/>
                  <a:ext cx="96" cy="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713" name="Picture 49" descr="QT_097"/>
                <p:cNvPicPr>
                  <a:picLocks noChangeAspect="1" noChangeArrowheads="1" noCrop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4128" y="2304"/>
                  <a:ext cx="96" cy="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714" name="Picture 50" descr="QT_097"/>
                <p:cNvPicPr>
                  <a:picLocks noChangeAspect="1" noChangeArrowheads="1" noCrop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4464" y="1872"/>
                  <a:ext cx="96" cy="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715" name="Picture 51" descr="QT_097"/>
                <p:cNvPicPr>
                  <a:picLocks noChangeAspect="1" noChangeArrowheads="1" noCrop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4704" y="2784"/>
                  <a:ext cx="96" cy="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716" name="Picture 52" descr="QT_097"/>
                <p:cNvPicPr>
                  <a:picLocks noChangeAspect="1" noChangeArrowheads="1" noCrop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4128" y="2496"/>
                  <a:ext cx="96" cy="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717" name="Picture 53" descr="QT_097"/>
                <p:cNvPicPr>
                  <a:picLocks noChangeAspect="1" noChangeArrowheads="1" noCrop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4656" y="2112"/>
                  <a:ext cx="96" cy="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718" name="Picture 54" descr="QT_097"/>
                <p:cNvPicPr>
                  <a:picLocks noChangeAspect="1" noChangeArrowheads="1" noCrop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4752" y="1920"/>
                  <a:ext cx="96" cy="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719" name="Picture 55" descr="QT_097"/>
                <p:cNvPicPr>
                  <a:picLocks noChangeAspect="1" noChangeArrowheads="1" noCrop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4560" y="1824"/>
                  <a:ext cx="96" cy="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720" name="Picture 56" descr="QT_096"/>
                <p:cNvPicPr>
                  <a:picLocks noChangeAspect="1" noChangeArrowheads="1" noCrop="1"/>
                </p:cNvPicPr>
                <p:nvPr/>
              </p:nvPicPr>
              <p:blipFill>
                <a:blip r:embed="rId20"/>
                <a:srcRect/>
                <a:stretch>
                  <a:fillRect/>
                </a:stretch>
              </p:blipFill>
              <p:spPr bwMode="auto">
                <a:xfrm>
                  <a:off x="4656" y="2352"/>
                  <a:ext cx="115" cy="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28721" name="Group 57"/>
                <p:cNvGrpSpPr>
                  <a:grpSpLocks/>
                </p:cNvGrpSpPr>
                <p:nvPr/>
              </p:nvGrpSpPr>
              <p:grpSpPr bwMode="auto">
                <a:xfrm>
                  <a:off x="1680" y="678"/>
                  <a:ext cx="3091" cy="3156"/>
                  <a:chOff x="1680" y="678"/>
                  <a:chExt cx="3091" cy="3156"/>
                </a:xfrm>
              </p:grpSpPr>
              <p:pic>
                <p:nvPicPr>
                  <p:cNvPr id="28722" name="Picture 58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3120" y="2208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23" name="Picture 59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3504" y="678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24" name="Picture 60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2832" y="1584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25" name="Picture 61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2640" y="2112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26" name="Picture 62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2304" y="3456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27" name="Picture 63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2448" y="3504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28" name="Picture 64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2784" y="2448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29" name="Picture 65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2496" y="2592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30" name="Picture 66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2496" y="2400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31" name="Picture 67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2400" y="2400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32" name="Picture 68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3360" y="3456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33" name="Picture 69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3072" y="3744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34" name="Picture 70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3168" y="3654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35" name="Picture 71" descr="QT_04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4032" y="3504"/>
                    <a:ext cx="96" cy="9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36" name="Picture 72" descr="QT_09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7"/>
                  <a:srcRect/>
                  <a:stretch>
                    <a:fillRect/>
                  </a:stretch>
                </p:blipFill>
                <p:spPr bwMode="auto">
                  <a:xfrm>
                    <a:off x="2448" y="2256"/>
                    <a:ext cx="96" cy="9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37" name="Picture 73" descr="QT_09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7"/>
                  <a:srcRect/>
                  <a:stretch>
                    <a:fillRect/>
                  </a:stretch>
                </p:blipFill>
                <p:spPr bwMode="auto">
                  <a:xfrm>
                    <a:off x="3120" y="1680"/>
                    <a:ext cx="96" cy="9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38" name="Picture 74" descr="QT_09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7"/>
                  <a:srcRect/>
                  <a:stretch>
                    <a:fillRect/>
                  </a:stretch>
                </p:blipFill>
                <p:spPr bwMode="auto">
                  <a:xfrm>
                    <a:off x="3552" y="1008"/>
                    <a:ext cx="96" cy="9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39" name="Picture 75" descr="QT_09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7"/>
                  <a:srcRect/>
                  <a:stretch>
                    <a:fillRect/>
                  </a:stretch>
                </p:blipFill>
                <p:spPr bwMode="auto">
                  <a:xfrm>
                    <a:off x="2832" y="2976"/>
                    <a:ext cx="96" cy="9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40" name="Picture 76" descr="QT_09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7"/>
                  <a:srcRect/>
                  <a:stretch>
                    <a:fillRect/>
                  </a:stretch>
                </p:blipFill>
                <p:spPr bwMode="auto">
                  <a:xfrm>
                    <a:off x="2304" y="3216"/>
                    <a:ext cx="96" cy="9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41" name="Picture 77" descr="QT_09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7"/>
                  <a:srcRect/>
                  <a:stretch>
                    <a:fillRect/>
                  </a:stretch>
                </p:blipFill>
                <p:spPr bwMode="auto">
                  <a:xfrm>
                    <a:off x="3888" y="3408"/>
                    <a:ext cx="96" cy="9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42" name="Picture 78" descr="QT_097"/>
                  <p:cNvPicPr>
                    <a:picLocks noChangeAspect="1" noChangeArrowheads="1" noCrop="1"/>
                  </p:cNvPicPr>
                  <p:nvPr/>
                </p:nvPicPr>
                <p:blipFill>
                  <a:blip r:embed="rId17"/>
                  <a:srcRect/>
                  <a:stretch>
                    <a:fillRect/>
                  </a:stretch>
                </p:blipFill>
                <p:spPr bwMode="auto">
                  <a:xfrm>
                    <a:off x="3360" y="3168"/>
                    <a:ext cx="96" cy="9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43" name="Picture 79" descr="QT_096"/>
                  <p:cNvPicPr>
                    <a:picLocks noChangeAspect="1" noChangeArrowheads="1" noCrop="1"/>
                  </p:cNvPicPr>
                  <p:nvPr/>
                </p:nvPicPr>
                <p:blipFill>
                  <a:blip r:embed="rId20"/>
                  <a:srcRect/>
                  <a:stretch>
                    <a:fillRect/>
                  </a:stretch>
                </p:blipFill>
                <p:spPr bwMode="auto">
                  <a:xfrm>
                    <a:off x="1680" y="3216"/>
                    <a:ext cx="115" cy="6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44" name="Picture 80" descr="QT_096"/>
                  <p:cNvPicPr>
                    <a:picLocks noChangeAspect="1" noChangeArrowheads="1" noCrop="1"/>
                  </p:cNvPicPr>
                  <p:nvPr/>
                </p:nvPicPr>
                <p:blipFill>
                  <a:blip r:embed="rId20"/>
                  <a:srcRect/>
                  <a:stretch>
                    <a:fillRect/>
                  </a:stretch>
                </p:blipFill>
                <p:spPr bwMode="auto">
                  <a:xfrm>
                    <a:off x="3552" y="3408"/>
                    <a:ext cx="115" cy="6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28745" name="Picture 81" descr="QT_096"/>
                  <p:cNvPicPr>
                    <a:picLocks noChangeAspect="1" noChangeArrowheads="1" noCrop="1"/>
                  </p:cNvPicPr>
                  <p:nvPr/>
                </p:nvPicPr>
                <p:blipFill>
                  <a:blip r:embed="rId20"/>
                  <a:srcRect/>
                  <a:stretch>
                    <a:fillRect/>
                  </a:stretch>
                </p:blipFill>
                <p:spPr bwMode="auto">
                  <a:xfrm>
                    <a:off x="4656" y="912"/>
                    <a:ext cx="115" cy="6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</p:grpSp>
        </p:grpSp>
      </p:grpSp>
      <p:sp>
        <p:nvSpPr>
          <p:cNvPr id="96" name="Text Box 84"/>
          <p:cNvSpPr txBox="1">
            <a:spLocks noChangeArrowheads="1"/>
          </p:cNvSpPr>
          <p:nvPr/>
        </p:nvSpPr>
        <p:spPr bwMode="auto">
          <a:xfrm>
            <a:off x="7408863" y="2312988"/>
            <a:ext cx="1343025" cy="431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20" b="1">
                <a:solidFill>
                  <a:srgbClr val="5005B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★</a:t>
            </a:r>
            <a:r>
              <a:rPr lang="zh-CN" altLang="en-US" sz="2220" b="1">
                <a:solidFill>
                  <a:srgbClr val="5005B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武昌</a:t>
            </a:r>
          </a:p>
        </p:txBody>
      </p:sp>
      <p:sp>
        <p:nvSpPr>
          <p:cNvPr id="97" name="Text Box 85"/>
          <p:cNvSpPr txBox="1">
            <a:spLocks noChangeArrowheads="1"/>
          </p:cNvSpPr>
          <p:nvPr/>
        </p:nvSpPr>
        <p:spPr bwMode="auto">
          <a:xfrm>
            <a:off x="5521325" y="2997200"/>
            <a:ext cx="2903538" cy="8731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54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武昌起义后全国</a:t>
            </a:r>
          </a:p>
          <a:p>
            <a:pPr>
              <a:defRPr/>
            </a:pPr>
            <a:r>
              <a:rPr lang="zh-CN" altLang="en-US" sz="254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十几个省宣布独立</a:t>
            </a:r>
          </a:p>
        </p:txBody>
      </p:sp>
      <p:sp>
        <p:nvSpPr>
          <p:cNvPr id="98" name="Text Box 84"/>
          <p:cNvSpPr txBox="1">
            <a:spLocks noChangeArrowheads="1"/>
          </p:cNvSpPr>
          <p:nvPr/>
        </p:nvSpPr>
        <p:spPr bwMode="auto">
          <a:xfrm>
            <a:off x="7292975" y="1911350"/>
            <a:ext cx="800100" cy="4333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20" b="1">
                <a:solidFill>
                  <a:srgbClr val="5005B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汉口</a:t>
            </a:r>
          </a:p>
        </p:txBody>
      </p:sp>
      <p:sp>
        <p:nvSpPr>
          <p:cNvPr id="99" name="Text Box 84"/>
          <p:cNvSpPr txBox="1">
            <a:spLocks noChangeArrowheads="1"/>
          </p:cNvSpPr>
          <p:nvPr/>
        </p:nvSpPr>
        <p:spPr bwMode="auto">
          <a:xfrm>
            <a:off x="6551613" y="2141538"/>
            <a:ext cx="800100" cy="431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220" b="1">
                <a:solidFill>
                  <a:srgbClr val="5005B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汉阳</a:t>
            </a:r>
          </a:p>
        </p:txBody>
      </p:sp>
      <p:sp>
        <p:nvSpPr>
          <p:cNvPr id="100" name="矩形 99"/>
          <p:cNvSpPr/>
          <p:nvPr/>
        </p:nvSpPr>
        <p:spPr>
          <a:xfrm>
            <a:off x="323850" y="3736975"/>
            <a:ext cx="3741738" cy="773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22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1911</a:t>
            </a:r>
            <a:r>
              <a:rPr lang="zh-CN" altLang="en-US" sz="222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年是农历辛亥年，历史上称这次革命为“辛亥革命”</a:t>
            </a:r>
          </a:p>
        </p:txBody>
      </p:sp>
      <p:pic>
        <p:nvPicPr>
          <p:cNvPr id="102" name="图片 101" descr="W020110929617895165350.jp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23850" y="2030413"/>
            <a:ext cx="3589338" cy="1616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3" name="矩形 102"/>
          <p:cNvSpPr/>
          <p:nvPr/>
        </p:nvSpPr>
        <p:spPr>
          <a:xfrm>
            <a:off x="738188" y="3736975"/>
            <a:ext cx="330200" cy="1063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上海起义成功后的南京路</a:t>
            </a:r>
          </a:p>
        </p:txBody>
      </p:sp>
      <p:sp>
        <p:nvSpPr>
          <p:cNvPr id="104" name="矩形 103"/>
          <p:cNvSpPr/>
          <p:nvPr/>
        </p:nvSpPr>
        <p:spPr>
          <a:xfrm>
            <a:off x="4764088" y="665163"/>
            <a:ext cx="3457575" cy="5302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55" b="1" dirty="0">
                <a:solidFill>
                  <a:srgbClr val="8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清王朝迅速土崩瓦解</a:t>
            </a:r>
          </a:p>
        </p:txBody>
      </p:sp>
      <p:sp>
        <p:nvSpPr>
          <p:cNvPr id="27" name="TextBox 10"/>
          <p:cNvSpPr txBox="1"/>
          <p:nvPr/>
        </p:nvSpPr>
        <p:spPr>
          <a:xfrm>
            <a:off x="633413" y="36513"/>
            <a:ext cx="1582737" cy="52228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、结果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3160713" y="5246688"/>
            <a:ext cx="5470525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武昌起义</a:t>
            </a:r>
            <a:r>
              <a:rPr lang="zh-CN" altLang="en-US" sz="32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是</a:t>
            </a:r>
            <a:r>
              <a:rPr lang="zh-CN" altLang="en-US" sz="32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辛亥革命</a:t>
            </a:r>
            <a:r>
              <a:rPr lang="zh-CN" altLang="en-US" sz="3200" b="1">
                <a:latin typeface="黑体" pitchFamily="2" charset="-122"/>
                <a:ea typeface="黑体" pitchFamily="2" charset="-122"/>
              </a:rPr>
              <a:t>的</a:t>
            </a:r>
            <a:r>
              <a:rPr lang="zh-CN" altLang="en-US" sz="32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首义</a:t>
            </a:r>
            <a:r>
              <a:rPr lang="zh-CN" altLang="en-US" sz="32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。</a:t>
            </a:r>
          </a:p>
        </p:txBody>
      </p:sp>
      <p:pic>
        <p:nvPicPr>
          <p:cNvPr id="8" name="图片 7" descr="00f04c8d84680ffc978526.jpg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441325" y="4468813"/>
            <a:ext cx="244792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500"/>
                            </p:stCondLst>
                            <p:childTnLst>
                              <p:par>
                                <p:cTn id="51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5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500"/>
                            </p:stCondLst>
                            <p:childTnLst>
                              <p:par>
                                <p:cTn id="67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0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8500"/>
                            </p:stCondLst>
                            <p:childTnLst>
                              <p:par>
                                <p:cTn id="7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 bldLvl="0" animBg="1"/>
      <p:bldP spid="97" grpId="0" bldLvl="0" animBg="1" autoUpdateAnimBg="0"/>
      <p:bldP spid="98" grpId="0" bldLvl="0" animBg="1"/>
      <p:bldP spid="99" grpId="0" bldLvl="0" animBg="1"/>
      <p:bldP spid="100" grpId="0"/>
      <p:bldP spid="104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文本框 265217"/>
          <p:cNvSpPr txBox="1">
            <a:spLocks noChangeArrowheads="1"/>
          </p:cNvSpPr>
          <p:nvPr/>
        </p:nvSpPr>
        <p:spPr bwMode="auto">
          <a:xfrm>
            <a:off x="468313" y="1125538"/>
            <a:ext cx="8496300" cy="387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altLang="zh-CN" sz="3200" b="1">
              <a:latin typeface="黑体" pitchFamily="2" charset="-122"/>
              <a:ea typeface="黑体" pitchFamily="2" charset="-122"/>
            </a:endParaRPr>
          </a:p>
          <a:p>
            <a:endParaRPr lang="en-US" altLang="zh-CN" sz="3200" b="1"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4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“</a:t>
            </a:r>
            <a:r>
              <a:rPr lang="zh-CN" altLang="en-US" sz="4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惟愿诸君将振兴中华之责任，置之于自身之肩上。”</a:t>
            </a:r>
          </a:p>
          <a:p>
            <a:r>
              <a:rPr lang="zh-CN" altLang="en-US" sz="4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               </a:t>
            </a:r>
            <a:r>
              <a:rPr lang="en-US" altLang="zh-CN" sz="4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---</a:t>
            </a:r>
            <a:r>
              <a:rPr lang="zh-CN" altLang="en-US" sz="4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孙中山</a:t>
            </a:r>
          </a:p>
          <a:p>
            <a:r>
              <a:rPr lang="zh-CN" altLang="en-US" sz="40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sp>
        <p:nvSpPr>
          <p:cNvPr id="29698" name="矩形 265218"/>
          <p:cNvSpPr>
            <a:spLocks noChangeArrowheads="1" noChangeShapeType="1" noTextEdit="1"/>
          </p:cNvSpPr>
          <p:nvPr/>
        </p:nvSpPr>
        <p:spPr bwMode="auto">
          <a:xfrm>
            <a:off x="1187450" y="404813"/>
            <a:ext cx="3313113" cy="668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latin typeface="宋体"/>
                <a:ea typeface="宋体"/>
              </a:rPr>
              <a:t>情感升华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52"/>
          <p:cNvSpPr txBox="1">
            <a:spLocks noChangeArrowheads="1"/>
          </p:cNvSpPr>
          <p:nvPr/>
        </p:nvSpPr>
        <p:spPr bwMode="auto">
          <a:xfrm>
            <a:off x="173038" y="101600"/>
            <a:ext cx="18161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探究三：</a:t>
            </a:r>
          </a:p>
        </p:txBody>
      </p:sp>
      <p:sp>
        <p:nvSpPr>
          <p:cNvPr id="39" name="矩形 38"/>
          <p:cNvSpPr/>
          <p:nvPr/>
        </p:nvSpPr>
        <p:spPr>
          <a:xfrm>
            <a:off x="336550" y="584200"/>
            <a:ext cx="8551863" cy="11160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b="1" noProof="1">
                <a:latin typeface="黑体" panose="02010609060101010101" pitchFamily="2" charset="-122"/>
                <a:ea typeface="黑体" panose="02010609060101010101" pitchFamily="2" charset="-122"/>
              </a:rPr>
              <a:t>材料一：</a:t>
            </a:r>
            <a:r>
              <a:rPr lang="zh-CN" altLang="en-US" sz="2220" b="1" dirty="0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“洋务运动不过剪断了一些树叶，辛亥革命则相当于将这     </a:t>
            </a:r>
          </a:p>
          <a:p>
            <a:pPr>
              <a:defRPr/>
            </a:pPr>
            <a:r>
              <a:rPr lang="zh-CN" altLang="en-US" sz="2220" b="1" dirty="0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         棵大树砍断了。但是树断了，树墩还在……还是可以萌发的。”</a:t>
            </a:r>
            <a:r>
              <a:rPr lang="zh-CN" altLang="en-US" sz="222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          </a:t>
            </a:r>
            <a:r>
              <a:rPr lang="zh-CN" altLang="en-US" sz="2220" b="1" dirty="0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——《西方文明对中国的冲击及中国文明的嬗变》</a:t>
            </a:r>
            <a:r>
              <a:rPr lang="en-US" altLang="zh-CN" sz="2220" b="1" dirty="0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</a:p>
        </p:txBody>
      </p:sp>
      <p:sp>
        <p:nvSpPr>
          <p:cNvPr id="4" name="矩形 3"/>
          <p:cNvSpPr/>
          <p:nvPr/>
        </p:nvSpPr>
        <p:spPr>
          <a:xfrm>
            <a:off x="236538" y="1698625"/>
            <a:ext cx="8751887" cy="11144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b="1" noProof="1">
                <a:latin typeface="黑体" panose="02010609060101010101" pitchFamily="2" charset="-122"/>
                <a:ea typeface="黑体" panose="02010609060101010101" pitchFamily="2" charset="-122"/>
              </a:rPr>
              <a:t>材料二：</a:t>
            </a:r>
            <a:r>
              <a:rPr lang="en-US" altLang="zh-CN" sz="222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en-US" altLang="zh-CN" sz="2220" b="1" noProof="1">
                <a:solidFill>
                  <a:srgbClr val="333333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宋体" panose="02010600030101010101" pitchFamily="2" charset="-122"/>
                <a:sym typeface="+mn-ea"/>
              </a:rPr>
              <a:t> </a:t>
            </a:r>
            <a:endParaRPr lang="zh-CN" altLang="en-US" sz="2220" b="1" noProof="1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defRPr/>
            </a:pPr>
            <a:endParaRPr lang="zh-CN" altLang="en-US" sz="2220" b="1" noProof="1">
              <a:solidFill>
                <a:srgbClr val="333333"/>
              </a:solidFill>
              <a:latin typeface="华文新魏" panose="02010800040101010101" pitchFamily="2" charset="-122"/>
              <a:ea typeface="华文新魏" panose="02010800040101010101" pitchFamily="2" charset="-122"/>
              <a:cs typeface="黑体" panose="02010609060101010101" pitchFamily="2" charset="-122"/>
              <a:sym typeface="+mn-ea"/>
            </a:endParaRPr>
          </a:p>
          <a:p>
            <a:pPr>
              <a:defRPr/>
            </a:pPr>
            <a:r>
              <a:rPr lang="zh-CN" altLang="en-US" sz="2220" b="1" noProof="1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025525" y="4376738"/>
            <a:ext cx="5561013" cy="252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35305" indent="-535305">
              <a:defRPr/>
            </a:pPr>
            <a:r>
              <a:rPr lang="zh-CN" altLang="en-US" sz="1050" b="1" noProof="1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                                                      </a:t>
            </a:r>
            <a:endParaRPr lang="zh-CN" altLang="en-US" noProof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文本框 12"/>
          <p:cNvSpPr txBox="1">
            <a:spLocks noChangeArrowheads="1"/>
          </p:cNvSpPr>
          <p:nvPr/>
        </p:nvSpPr>
        <p:spPr bwMode="auto">
          <a:xfrm>
            <a:off x="327025" y="4032250"/>
            <a:ext cx="8734425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 sz="2000" b="1">
              <a:solidFill>
                <a:srgbClr val="333333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0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 </a:t>
            </a:r>
          </a:p>
          <a:p>
            <a:r>
              <a:rPr lang="zh-CN" altLang="en-US" sz="20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问题二：材料二的图反映哪一历史事件？结合上述材料及所学知识，</a:t>
            </a:r>
          </a:p>
          <a:p>
            <a:r>
              <a:rPr lang="zh-CN" altLang="en-US" sz="20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        你如何评价辛亥革命？</a:t>
            </a:r>
          </a:p>
        </p:txBody>
      </p:sp>
      <p:sp>
        <p:nvSpPr>
          <p:cNvPr id="15368" name="文本框 13"/>
          <p:cNvSpPr txBox="1">
            <a:spLocks noChangeArrowheads="1"/>
          </p:cNvSpPr>
          <p:nvPr/>
        </p:nvSpPr>
        <p:spPr bwMode="auto">
          <a:xfrm>
            <a:off x="327025" y="3575050"/>
            <a:ext cx="8429625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请回答：</a:t>
            </a:r>
          </a:p>
          <a:p>
            <a:r>
              <a:rPr lang="zh-CN" altLang="en-US" sz="2000" b="1">
                <a:solidFill>
                  <a:srgbClr val="333333"/>
                </a:solidFill>
                <a:latin typeface="黑体" pitchFamily="2" charset="-122"/>
                <a:ea typeface="黑体" pitchFamily="2" charset="-122"/>
              </a:rPr>
              <a:t>问题一：材料一中“这棵大树”指什么？树墩又是指什么？</a:t>
            </a:r>
            <a:endParaRPr lang="zh-CN" altLang="en-US" sz="2000"/>
          </a:p>
        </p:txBody>
      </p:sp>
      <p:sp>
        <p:nvSpPr>
          <p:cNvPr id="15369" name="文本框 14"/>
          <p:cNvSpPr txBox="1">
            <a:spLocks noChangeArrowheads="1"/>
          </p:cNvSpPr>
          <p:nvPr/>
        </p:nvSpPr>
        <p:spPr bwMode="auto">
          <a:xfrm>
            <a:off x="1160463" y="4303713"/>
            <a:ext cx="7326312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“大树”指封建帝制 “树墩”指封建专制思想。</a:t>
            </a:r>
          </a:p>
        </p:txBody>
      </p:sp>
      <p:sp>
        <p:nvSpPr>
          <p:cNvPr id="15370" name="文本框 15"/>
          <p:cNvSpPr txBox="1">
            <a:spLocks noChangeArrowheads="1"/>
          </p:cNvSpPr>
          <p:nvPr/>
        </p:nvSpPr>
        <p:spPr bwMode="auto">
          <a:xfrm>
            <a:off x="327025" y="5354638"/>
            <a:ext cx="8332788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  1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、辛亥革命；        </a:t>
            </a:r>
          </a:p>
          <a:p>
            <a:r>
              <a:rPr lang="en-US" altLang="zh-CN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  2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、评价：（</a:t>
            </a:r>
            <a:r>
              <a:rPr lang="en-US" altLang="zh-CN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1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）辛亥革命</a:t>
            </a:r>
            <a:r>
              <a:rPr lang="zh-CN" altLang="en-US" sz="2000" b="1">
                <a:solidFill>
                  <a:srgbClr val="00B05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推翻了</a:t>
            </a:r>
            <a:r>
              <a:rPr lang="zh-CN" altLang="en-US" sz="20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清王朝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的反动统治，</a:t>
            </a:r>
            <a:r>
              <a:rPr lang="zh-CN" altLang="en-US" sz="2000" b="1">
                <a:solidFill>
                  <a:srgbClr val="00B05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宣告了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中国两千多年</a:t>
            </a:r>
            <a:r>
              <a:rPr lang="zh-CN" altLang="en-US" sz="20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君主专制制度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的终结。（</a:t>
            </a:r>
            <a:r>
              <a:rPr lang="en-US" altLang="zh-CN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2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）</a:t>
            </a:r>
            <a:r>
              <a:rPr lang="zh-CN" altLang="en-US" sz="2000" b="1">
                <a:solidFill>
                  <a:srgbClr val="00B05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开创了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完全意义上的</a:t>
            </a:r>
            <a:r>
              <a:rPr lang="zh-CN" altLang="en-US" sz="20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近代民族民主革命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，极大地推动了</a:t>
            </a:r>
            <a:r>
              <a:rPr lang="zh-CN" altLang="en-US" sz="20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中华民族的思想解放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，</a:t>
            </a:r>
            <a:r>
              <a:rPr lang="zh-CN" altLang="en-US" sz="2000" b="1">
                <a:solidFill>
                  <a:srgbClr val="00B05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打开了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中国</a:t>
            </a:r>
            <a:r>
              <a:rPr lang="zh-CN" altLang="en-US" sz="20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进步潮流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的闸门。</a:t>
            </a:r>
          </a:p>
        </p:txBody>
      </p:sp>
      <p:pic>
        <p:nvPicPr>
          <p:cNvPr id="2" name="图片 2" descr="W02010082544956051008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7838" y="1698625"/>
            <a:ext cx="3127375" cy="210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  <p:bldP spid="39" grpId="0"/>
      <p:bldP spid="4" grpId="0"/>
      <p:bldP spid="15367" grpId="0"/>
      <p:bldP spid="15368" grpId="0"/>
      <p:bldP spid="15369" grpId="0"/>
      <p:bldP spid="1537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直接连接符 63"/>
          <p:cNvCxnSpPr/>
          <p:nvPr/>
        </p:nvCxnSpPr>
        <p:spPr>
          <a:xfrm>
            <a:off x="896938" y="200025"/>
            <a:ext cx="0" cy="207963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AutoShape 12"/>
          <p:cNvSpPr/>
          <p:nvPr/>
        </p:nvSpPr>
        <p:spPr bwMode="auto">
          <a:xfrm>
            <a:off x="1084263" y="1547813"/>
            <a:ext cx="339725" cy="2551112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800" b="1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4" name="Rectangle 5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11275" y="1347788"/>
            <a:ext cx="26765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u="sng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革命志士的奋斗</a:t>
            </a:r>
          </a:p>
        </p:txBody>
      </p:sp>
      <p:pic>
        <p:nvPicPr>
          <p:cNvPr id="31748" name="Picture 271" descr="21"/>
          <p:cNvPicPr>
            <a:picLocks noChangeAspect="1" noChangeArrowheads="1"/>
          </p:cNvPicPr>
          <p:nvPr/>
        </p:nvPicPr>
        <p:blipFill>
          <a:blip r:embed="rId4">
            <a:lum contrast="-32000"/>
          </a:blip>
          <a:srcRect/>
          <a:stretch>
            <a:fillRect/>
          </a:stretch>
        </p:blipFill>
        <p:spPr bwMode="auto">
          <a:xfrm>
            <a:off x="233363" y="1887538"/>
            <a:ext cx="908050" cy="260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" name="TextBox 87"/>
          <p:cNvSpPr txBox="1"/>
          <p:nvPr/>
        </p:nvSpPr>
        <p:spPr>
          <a:xfrm>
            <a:off x="460375" y="2114550"/>
            <a:ext cx="307975" cy="18145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辛亥革命</a:t>
            </a:r>
          </a:p>
        </p:txBody>
      </p:sp>
      <p:sp>
        <p:nvSpPr>
          <p:cNvPr id="44" name="AutoShape 12"/>
          <p:cNvSpPr/>
          <p:nvPr/>
        </p:nvSpPr>
        <p:spPr bwMode="auto">
          <a:xfrm>
            <a:off x="3805238" y="1019175"/>
            <a:ext cx="227012" cy="1246188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800" b="1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5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848100" y="800100"/>
            <a:ext cx="28194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1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2800" b="1" u="sng">
                <a:latin typeface="华文新魏"/>
                <a:ea typeface="华文新魏"/>
                <a:cs typeface="华文新魏"/>
              </a:rPr>
              <a:t>萍浏醴起义</a:t>
            </a:r>
          </a:p>
        </p:txBody>
      </p:sp>
      <p:sp>
        <p:nvSpPr>
          <p:cNvPr id="50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857625" y="1196975"/>
            <a:ext cx="26654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2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2800" b="1" u="sng">
                <a:latin typeface="华文新魏"/>
                <a:ea typeface="华文新魏"/>
                <a:cs typeface="华文新魏"/>
              </a:rPr>
              <a:t>安庆起义</a:t>
            </a:r>
          </a:p>
        </p:txBody>
      </p:sp>
      <p:sp>
        <p:nvSpPr>
          <p:cNvPr id="60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854450" y="1582738"/>
            <a:ext cx="30083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3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2800" b="1" u="sng">
                <a:latin typeface="华文新魏"/>
                <a:ea typeface="华文新魏"/>
                <a:cs typeface="华文新魏"/>
              </a:rPr>
              <a:t>广西起义</a:t>
            </a:r>
          </a:p>
        </p:txBody>
      </p:sp>
      <p:sp>
        <p:nvSpPr>
          <p:cNvPr id="76" name="AutoShape 12"/>
          <p:cNvSpPr/>
          <p:nvPr/>
        </p:nvSpPr>
        <p:spPr bwMode="auto">
          <a:xfrm>
            <a:off x="2841625" y="2635250"/>
            <a:ext cx="227013" cy="3359150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CN" altLang="zh-CN" sz="2800" b="1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7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5441950" y="3508375"/>
            <a:ext cx="33893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倾向革命的湖北新军</a:t>
            </a:r>
          </a:p>
        </p:txBody>
      </p:sp>
      <p:sp>
        <p:nvSpPr>
          <p:cNvPr id="83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724400" y="4030663"/>
            <a:ext cx="25860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华文新魏"/>
                <a:ea typeface="华文新魏"/>
                <a:cs typeface="华文新魏"/>
              </a:rPr>
              <a:t>1911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10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10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日</a:t>
            </a:r>
          </a:p>
        </p:txBody>
      </p:sp>
      <p:sp>
        <p:nvSpPr>
          <p:cNvPr id="89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62263" y="4530725"/>
            <a:ext cx="180975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4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2800" b="1" u="sng">
                <a:latin typeface="华文新魏"/>
                <a:ea typeface="华文新魏"/>
                <a:cs typeface="华文新魏"/>
              </a:rPr>
              <a:t>经过</a:t>
            </a:r>
          </a:p>
        </p:txBody>
      </p: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1309688" y="3836988"/>
            <a:ext cx="16081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武昌起义</a:t>
            </a:r>
          </a:p>
        </p:txBody>
      </p:sp>
      <p:sp>
        <p:nvSpPr>
          <p:cNvPr id="58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41625" y="3509963"/>
            <a:ext cx="28797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2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2800" b="1" u="sng">
                <a:latin typeface="华文新魏"/>
                <a:ea typeface="华文新魏"/>
                <a:cs typeface="华文新魏"/>
              </a:rPr>
              <a:t>主要力量：</a:t>
            </a:r>
          </a:p>
        </p:txBody>
      </p:sp>
      <p:sp>
        <p:nvSpPr>
          <p:cNvPr id="59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79725" y="4032250"/>
            <a:ext cx="18113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3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）时间</a:t>
            </a:r>
          </a:p>
        </p:txBody>
      </p:sp>
      <p:sp>
        <p:nvSpPr>
          <p:cNvPr id="66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84488" y="5549900"/>
            <a:ext cx="39481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6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2800" b="1" u="sng">
                <a:latin typeface="华文新魏"/>
                <a:ea typeface="华文新魏"/>
                <a:cs typeface="华文新魏"/>
              </a:rPr>
              <a:t>辛亥革命历史意义</a:t>
            </a:r>
          </a:p>
        </p:txBody>
      </p:sp>
      <p:sp>
        <p:nvSpPr>
          <p:cNvPr id="49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62263" y="5032375"/>
            <a:ext cx="18097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5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2800" b="1" u="sng">
                <a:latin typeface="华文新魏"/>
                <a:ea typeface="华文新魏"/>
                <a:cs typeface="华文新魏"/>
              </a:rPr>
              <a:t>结果</a:t>
            </a:r>
          </a:p>
        </p:txBody>
      </p:sp>
      <p:sp>
        <p:nvSpPr>
          <p:cNvPr id="69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857625" y="1990725"/>
            <a:ext cx="3008313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4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2800" b="1" u="sng">
                <a:latin typeface="华文新魏"/>
                <a:ea typeface="华文新魏"/>
                <a:cs typeface="华文新魏"/>
              </a:rPr>
              <a:t>黄花岗起义</a:t>
            </a:r>
          </a:p>
        </p:txBody>
      </p:sp>
      <p:sp>
        <p:nvSpPr>
          <p:cNvPr id="31764" name="TextBox 39"/>
          <p:cNvSpPr txBox="1">
            <a:spLocks noChangeArrowheads="1"/>
          </p:cNvSpPr>
          <p:nvPr/>
        </p:nvSpPr>
        <p:spPr bwMode="auto">
          <a:xfrm>
            <a:off x="265113" y="4495800"/>
            <a:ext cx="11684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华文新魏"/>
                <a:ea typeface="华文新魏"/>
                <a:cs typeface="华文新魏"/>
              </a:rPr>
              <a:t>1911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年</a:t>
            </a:r>
          </a:p>
        </p:txBody>
      </p:sp>
      <p:sp>
        <p:nvSpPr>
          <p:cNvPr id="41" name="Rectangle 50"/>
          <p:cNvSpPr>
            <a:spLocks noChangeArrowheads="1"/>
          </p:cNvSpPr>
          <p:nvPr/>
        </p:nvSpPr>
        <p:spPr bwMode="auto">
          <a:xfrm>
            <a:off x="2898775" y="2511425"/>
            <a:ext cx="17494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1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）谋划</a:t>
            </a:r>
            <a:endParaRPr lang="zh-CN" altLang="en-US" sz="2800" b="1" u="sng">
              <a:latin typeface="华文新魏"/>
              <a:ea typeface="华文新魏"/>
              <a:cs typeface="华文新魏"/>
            </a:endParaRPr>
          </a:p>
        </p:txBody>
      </p:sp>
      <p:sp>
        <p:nvSpPr>
          <p:cNvPr id="42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462463" y="2511425"/>
            <a:ext cx="47053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：文学社与共进会在同盟会的推动下，积极谋划起义。</a:t>
            </a:r>
          </a:p>
        </p:txBody>
      </p:sp>
      <p:sp>
        <p:nvSpPr>
          <p:cNvPr id="31767" name="TextBox 52"/>
          <p:cNvSpPr txBox="1">
            <a:spLocks noChangeArrowheads="1"/>
          </p:cNvSpPr>
          <p:nvPr/>
        </p:nvSpPr>
        <p:spPr bwMode="auto">
          <a:xfrm>
            <a:off x="3068638" y="153988"/>
            <a:ext cx="24717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归纳小结：</a:t>
            </a:r>
          </a:p>
        </p:txBody>
      </p:sp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bldLvl="0" animBg="1"/>
      <p:bldP spid="84" grpId="0" bldLvl="0" animBg="1"/>
      <p:bldP spid="44" grpId="0" bldLvl="0" animBg="1"/>
      <p:bldP spid="45" grpId="0" bldLvl="0" animBg="1"/>
      <p:bldP spid="50" grpId="0" bldLvl="0" animBg="1"/>
      <p:bldP spid="60" grpId="0" bldLvl="0" animBg="1"/>
      <p:bldP spid="76" grpId="0" bldLvl="0" animBg="1"/>
      <p:bldP spid="77" grpId="0" bldLvl="0" animBg="1"/>
      <p:bldP spid="83" grpId="0" bldLvl="0" animBg="1"/>
      <p:bldP spid="89" grpId="0" bldLvl="0" animBg="1"/>
      <p:bldP spid="57" grpId="0" bldLvl="0" animBg="1"/>
      <p:bldP spid="58" grpId="0" bldLvl="0" animBg="1"/>
      <p:bldP spid="59" grpId="0" bldLvl="0" animBg="1"/>
      <p:bldP spid="66" grpId="0" bldLvl="0" animBg="1"/>
      <p:bldP spid="49" grpId="0" bldLvl="0" animBg="1"/>
      <p:bldP spid="69" grpId="0" bldLvl="0" animBg="1"/>
      <p:bldP spid="41" grpId="0" bldLvl="0" animBg="1"/>
      <p:bldP spid="42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2"/>
          <p:cNvSpPr txBox="1">
            <a:spLocks noChangeArrowheads="1"/>
          </p:cNvSpPr>
          <p:nvPr/>
        </p:nvSpPr>
        <p:spPr bwMode="auto">
          <a:xfrm>
            <a:off x="241300" y="965200"/>
            <a:ext cx="8281988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/>
              <a:t>       </a:t>
            </a:r>
            <a:r>
              <a:rPr lang="en-US" altLang="zh-CN" sz="3600" b="1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、某年出版的日本报纸，关于中国事件的报道，使用了下列小标题：“点燃革命之火”，“武汉的形势”，“排满兴汉宣言”，“列国的态度”等。这些文章集中报道的可能是：</a:t>
            </a:r>
          </a:p>
          <a:p>
            <a:r>
              <a:rPr lang="zh-CN" altLang="en-US" sz="3600" b="1">
                <a:latin typeface="黑体" pitchFamily="2" charset="-122"/>
                <a:ea typeface="黑体" pitchFamily="2" charset="-122"/>
              </a:rPr>
              <a:t>              </a:t>
            </a:r>
          </a:p>
          <a:p>
            <a:r>
              <a:rPr lang="en-US" altLang="zh-CN" sz="3600" b="1">
                <a:latin typeface="黑体" pitchFamily="2" charset="-122"/>
                <a:ea typeface="黑体" pitchFamily="2" charset="-122"/>
              </a:rPr>
              <a:t>  A.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太平天国运动</a:t>
            </a:r>
            <a:r>
              <a:rPr lang="en-US" altLang="zh-CN" sz="3600" b="1">
                <a:latin typeface="黑体" pitchFamily="2" charset="-122"/>
                <a:ea typeface="黑体" pitchFamily="2" charset="-122"/>
              </a:rPr>
              <a:t>    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B.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八国联军侵华</a:t>
            </a:r>
            <a:endParaRPr lang="en-US" altLang="zh-CN" sz="3600" b="1"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  C.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甲午战争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   </a:t>
            </a:r>
            <a:r>
              <a:rPr lang="en-US" altLang="zh-CN" sz="3600" b="1">
                <a:latin typeface="黑体" pitchFamily="2" charset="-122"/>
                <a:ea typeface="黑体" pitchFamily="2" charset="-122"/>
              </a:rPr>
              <a:t>  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   D.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辛亥革命</a:t>
            </a:r>
            <a:endParaRPr lang="zh-CN" altLang="en-US" sz="3600" b="1"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3600" b="1">
                <a:latin typeface="黑体" pitchFamily="2" charset="-122"/>
                <a:ea typeface="黑体" pitchFamily="2" charset="-122"/>
              </a:rPr>
              <a:t>  </a:t>
            </a:r>
          </a:p>
          <a:p>
            <a:r>
              <a:rPr lang="en-US" altLang="zh-CN" sz="3600" b="1">
                <a:latin typeface="黑体" pitchFamily="2" charset="-122"/>
                <a:ea typeface="黑体" pitchFamily="2" charset="-122"/>
              </a:rPr>
              <a:t>               </a:t>
            </a:r>
          </a:p>
          <a:p>
            <a:r>
              <a:rPr lang="en-US" altLang="zh-CN" sz="3600" b="1">
                <a:latin typeface="黑体" pitchFamily="2" charset="-122"/>
                <a:ea typeface="黑体" pitchFamily="2" charset="-122"/>
              </a:rPr>
              <a:t>            </a:t>
            </a:r>
            <a:endParaRPr lang="zh-CN" altLang="en-US" sz="3600" b="1"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448175" y="4886325"/>
            <a:ext cx="649288" cy="719138"/>
            <a:chOff x="158" y="2523"/>
            <a:chExt cx="409" cy="453"/>
          </a:xfrm>
        </p:grpSpPr>
        <p:sp>
          <p:nvSpPr>
            <p:cNvPr id="33796" name="Line 4"/>
            <p:cNvSpPr>
              <a:spLocks noChangeShapeType="1"/>
            </p:cNvSpPr>
            <p:nvPr/>
          </p:nvSpPr>
          <p:spPr bwMode="auto">
            <a:xfrm>
              <a:off x="158" y="2795"/>
              <a:ext cx="137" cy="181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797" name="Line 5"/>
            <p:cNvSpPr>
              <a:spLocks noChangeShapeType="1"/>
            </p:cNvSpPr>
            <p:nvPr/>
          </p:nvSpPr>
          <p:spPr bwMode="auto">
            <a:xfrm flipV="1">
              <a:off x="295" y="2523"/>
              <a:ext cx="272" cy="453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795" name="TextBox 52"/>
          <p:cNvSpPr txBox="1">
            <a:spLocks noChangeArrowheads="1"/>
          </p:cNvSpPr>
          <p:nvPr/>
        </p:nvSpPr>
        <p:spPr bwMode="auto">
          <a:xfrm>
            <a:off x="3068638" y="153988"/>
            <a:ext cx="2979737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学以致用：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2"/>
          <p:cNvSpPr txBox="1">
            <a:spLocks noChangeArrowheads="1"/>
          </p:cNvSpPr>
          <p:nvPr/>
        </p:nvSpPr>
        <p:spPr bwMode="auto">
          <a:xfrm>
            <a:off x="71438" y="128588"/>
            <a:ext cx="9001125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/>
              <a:t>      </a:t>
            </a:r>
          </a:p>
          <a:p>
            <a:pPr>
              <a:spcBef>
                <a:spcPct val="50000"/>
              </a:spcBef>
            </a:pPr>
            <a:r>
              <a:rPr lang="en-US" altLang="zh-CN" sz="4000" b="1"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3600" b="1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、</a:t>
            </a:r>
            <a:r>
              <a:rPr lang="en-US" altLang="zh-CN" sz="3600" b="1">
                <a:latin typeface="黑体" pitchFamily="2" charset="-122"/>
                <a:ea typeface="黑体" pitchFamily="2" charset="-122"/>
              </a:rPr>
              <a:t>1912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年</a:t>
            </a:r>
            <a:r>
              <a:rPr lang="en-US" altLang="zh-CN" sz="3600" b="1">
                <a:latin typeface="黑体" pitchFamily="2" charset="-122"/>
                <a:ea typeface="黑体" pitchFamily="2" charset="-122"/>
              </a:rPr>
              <a:t>9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月，中华民国政府将十月十日定为“国庆日”。 是为了纪念武昌起义，那么武昌起义是爆发在：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3600" b="1">
                <a:latin typeface="黑体" pitchFamily="2" charset="-122"/>
                <a:ea typeface="黑体" pitchFamily="2" charset="-122"/>
              </a:rPr>
              <a:t>A.1911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年</a:t>
            </a:r>
            <a:r>
              <a:rPr lang="en-US" altLang="zh-CN" sz="3600" b="1">
                <a:latin typeface="黑体" pitchFamily="2" charset="-122"/>
                <a:ea typeface="黑体" pitchFamily="2" charset="-122"/>
              </a:rPr>
              <a:t>10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sz="3600" b="1">
                <a:latin typeface="黑体" pitchFamily="2" charset="-122"/>
                <a:ea typeface="黑体" pitchFamily="2" charset="-122"/>
              </a:rPr>
              <a:t>10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日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  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B.1895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年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10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月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10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日</a:t>
            </a:r>
            <a:endParaRPr lang="zh-CN" altLang="en-US" sz="3600" b="1">
              <a:latin typeface="黑体" pitchFamily="2" charset="-122"/>
              <a:ea typeface="黑体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 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C.1905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年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10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月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10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日  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D.1910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年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10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月</a:t>
            </a:r>
            <a:r>
              <a:rPr lang="en-US" altLang="zh-CN" sz="3600" b="1">
                <a:latin typeface="黑体" pitchFamily="2" charset="-122"/>
                <a:ea typeface="黑体" pitchFamily="2" charset="-122"/>
                <a:sym typeface="+mn-ea"/>
              </a:rPr>
              <a:t>10</a:t>
            </a:r>
            <a:r>
              <a:rPr lang="zh-CN" altLang="en-US" sz="3600" b="1">
                <a:latin typeface="黑体" pitchFamily="2" charset="-122"/>
                <a:ea typeface="黑体" pitchFamily="2" charset="-122"/>
                <a:sym typeface="+mn-ea"/>
              </a:rPr>
              <a:t>日</a:t>
            </a:r>
            <a:endParaRPr lang="zh-CN" altLang="en-US" sz="3600" b="1">
              <a:latin typeface="黑体" pitchFamily="2" charset="-122"/>
              <a:ea typeface="黑体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600" b="1">
              <a:latin typeface="黑体" pitchFamily="2" charset="-122"/>
              <a:ea typeface="黑体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600" b="1">
              <a:latin typeface="黑体" pitchFamily="2" charset="-122"/>
              <a:ea typeface="黑体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2" charset="-122"/>
                <a:ea typeface="黑体" pitchFamily="2" charset="-122"/>
              </a:rPr>
              <a:t>                                           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449763" y="3789363"/>
            <a:ext cx="649287" cy="719137"/>
            <a:chOff x="158" y="2523"/>
            <a:chExt cx="409" cy="453"/>
          </a:xfrm>
        </p:grpSpPr>
        <p:sp>
          <p:nvSpPr>
            <p:cNvPr id="34819" name="Line 4"/>
            <p:cNvSpPr>
              <a:spLocks noChangeShapeType="1"/>
            </p:cNvSpPr>
            <p:nvPr/>
          </p:nvSpPr>
          <p:spPr bwMode="auto">
            <a:xfrm>
              <a:off x="158" y="2795"/>
              <a:ext cx="137" cy="181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20" name="Line 5"/>
            <p:cNvSpPr>
              <a:spLocks noChangeShapeType="1"/>
            </p:cNvSpPr>
            <p:nvPr/>
          </p:nvSpPr>
          <p:spPr bwMode="auto">
            <a:xfrm flipV="1">
              <a:off x="295" y="2523"/>
              <a:ext cx="272" cy="453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2"/>
          <p:cNvSpPr txBox="1">
            <a:spLocks noChangeArrowheads="1"/>
          </p:cNvSpPr>
          <p:nvPr/>
        </p:nvSpPr>
        <p:spPr bwMode="auto">
          <a:xfrm>
            <a:off x="739775" y="987425"/>
            <a:ext cx="8642350" cy="440055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4000" b="1">
                <a:latin typeface="黑体" pitchFamily="2" charset="-122"/>
                <a:ea typeface="黑体" pitchFamily="2" charset="-122"/>
              </a:rPr>
              <a:t>、关于辛亥革命的评价错误的是：</a:t>
            </a: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4000" b="1">
                <a:latin typeface="黑体" pitchFamily="2" charset="-122"/>
                <a:ea typeface="黑体" pitchFamily="2" charset="-122"/>
              </a:rPr>
              <a:t>A.</a:t>
            </a:r>
            <a:r>
              <a:rPr lang="zh-CN" altLang="en-US" sz="4000" b="1">
                <a:latin typeface="黑体" pitchFamily="2" charset="-122"/>
                <a:ea typeface="黑体" pitchFamily="2" charset="-122"/>
              </a:rPr>
              <a:t>使民主共和观念深入人心</a:t>
            </a: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4000" b="1">
                <a:latin typeface="黑体" pitchFamily="2" charset="-122"/>
                <a:ea typeface="黑体" pitchFamily="2" charset="-122"/>
              </a:rPr>
              <a:t>B.</a:t>
            </a:r>
            <a:r>
              <a:rPr lang="zh-CN" altLang="en-US" sz="4000" b="1">
                <a:latin typeface="黑体" pitchFamily="2" charset="-122"/>
                <a:ea typeface="黑体" pitchFamily="2" charset="-122"/>
              </a:rPr>
              <a:t>为民族资本主义发展创造了条件</a:t>
            </a: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4000" b="1">
                <a:latin typeface="黑体" pitchFamily="2" charset="-122"/>
                <a:ea typeface="黑体" pitchFamily="2" charset="-122"/>
              </a:rPr>
              <a:t>C.</a:t>
            </a:r>
            <a:r>
              <a:rPr lang="zh-CN" altLang="en-US" sz="4000" b="1">
                <a:latin typeface="黑体" pitchFamily="2" charset="-122"/>
                <a:ea typeface="黑体" pitchFamily="2" charset="-122"/>
              </a:rPr>
              <a:t>建立了资产阶级民主共和国</a:t>
            </a: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4000" b="1">
                <a:latin typeface="黑体" pitchFamily="2" charset="-122"/>
                <a:ea typeface="黑体" pitchFamily="2" charset="-122"/>
              </a:rPr>
              <a:t>D.</a:t>
            </a:r>
            <a:r>
              <a:rPr lang="zh-CN" altLang="en-US" sz="4000" b="1">
                <a:latin typeface="黑体" pitchFamily="2" charset="-122"/>
                <a:ea typeface="黑体" pitchFamily="2" charset="-122"/>
              </a:rPr>
              <a:t>推翻了两千多年的封建制度</a:t>
            </a:r>
          </a:p>
        </p:txBody>
      </p:sp>
      <p:sp>
        <p:nvSpPr>
          <p:cNvPr id="29700" name="Oval 4"/>
          <p:cNvSpPr>
            <a:spLocks noChangeArrowheads="1"/>
          </p:cNvSpPr>
          <p:nvPr/>
        </p:nvSpPr>
        <p:spPr bwMode="auto">
          <a:xfrm>
            <a:off x="5435600" y="4652963"/>
            <a:ext cx="2519363" cy="936625"/>
          </a:xfrm>
          <a:prstGeom prst="ellips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 b="1"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3492500" y="5445125"/>
            <a:ext cx="2663825" cy="850900"/>
            <a:chOff x="2472" y="3430"/>
            <a:chExt cx="1678" cy="536"/>
          </a:xfrm>
        </p:grpSpPr>
        <p:sp>
          <p:nvSpPr>
            <p:cNvPr id="35847" name="Line 5"/>
            <p:cNvSpPr>
              <a:spLocks noChangeShapeType="1"/>
            </p:cNvSpPr>
            <p:nvPr/>
          </p:nvSpPr>
          <p:spPr bwMode="auto">
            <a:xfrm flipH="1">
              <a:off x="3288" y="3430"/>
              <a:ext cx="545" cy="136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48" name="Text Box 6"/>
            <p:cNvSpPr txBox="1">
              <a:spLocks noChangeArrowheads="1"/>
            </p:cNvSpPr>
            <p:nvPr/>
          </p:nvSpPr>
          <p:spPr bwMode="auto">
            <a:xfrm>
              <a:off x="2472" y="3521"/>
              <a:ext cx="1678" cy="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4000" b="1">
                  <a:latin typeface="黑体" pitchFamily="2" charset="-122"/>
                  <a:ea typeface="黑体" pitchFamily="2" charset="-122"/>
                </a:rPr>
                <a:t>封建</a:t>
              </a:r>
              <a:r>
                <a:rPr lang="zh-CN" altLang="en-US" sz="4000" b="1">
                  <a:solidFill>
                    <a:srgbClr val="0000CC"/>
                  </a:solidFill>
                  <a:latin typeface="黑体" pitchFamily="2" charset="-122"/>
                  <a:ea typeface="黑体" pitchFamily="2" charset="-122"/>
                </a:rPr>
                <a:t>帝制</a:t>
              </a:r>
            </a:p>
          </p:txBody>
        </p:sp>
      </p:grpSp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935038" y="4668838"/>
            <a:ext cx="649287" cy="719137"/>
            <a:chOff x="158" y="2523"/>
            <a:chExt cx="409" cy="453"/>
          </a:xfrm>
        </p:grpSpPr>
        <p:sp>
          <p:nvSpPr>
            <p:cNvPr id="35845" name="Line 4"/>
            <p:cNvSpPr>
              <a:spLocks noChangeShapeType="1"/>
            </p:cNvSpPr>
            <p:nvPr/>
          </p:nvSpPr>
          <p:spPr bwMode="auto">
            <a:xfrm>
              <a:off x="158" y="2795"/>
              <a:ext cx="137" cy="181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46" name="Line 5"/>
            <p:cNvSpPr>
              <a:spLocks noChangeShapeType="1"/>
            </p:cNvSpPr>
            <p:nvPr/>
          </p:nvSpPr>
          <p:spPr bwMode="auto">
            <a:xfrm flipV="1">
              <a:off x="295" y="2523"/>
              <a:ext cx="272" cy="453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ldLvl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1588</Words>
  <Application>Microsoft Office PowerPoint</Application>
  <PresentationFormat>全屏显示(4:3)</PresentationFormat>
  <Paragraphs>236</Paragraphs>
  <Slides>20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8" baseType="lpstr">
      <vt:lpstr>Arial</vt:lpstr>
      <vt:lpstr>宋体</vt:lpstr>
      <vt:lpstr>Calibri</vt:lpstr>
      <vt:lpstr>黑体</vt:lpstr>
      <vt:lpstr>华文新魏</vt:lpstr>
      <vt:lpstr>+mn-ea</vt:lpstr>
      <vt:lpstr>楷体_GB2312</vt:lpstr>
      <vt:lpstr>默认设计模板</vt:lpstr>
      <vt:lpstr>幻灯片 1</vt:lpstr>
      <vt:lpstr>一、革命志士奋勇起义</vt:lpstr>
      <vt:lpstr>幻灯片 3</vt:lpstr>
      <vt:lpstr>幻灯片 4</vt:lpstr>
      <vt:lpstr>幻灯片 5</vt:lpstr>
      <vt:lpstr>幻灯片 6</vt:lpstr>
      <vt:lpstr>幻灯片 7</vt:lpstr>
      <vt:lpstr>           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董务宝</cp:lastModifiedBy>
  <cp:revision>101</cp:revision>
  <dcterms:created xsi:type="dcterms:W3CDTF">2017-10-09T00:39:00Z</dcterms:created>
  <dcterms:modified xsi:type="dcterms:W3CDTF">2017-11-20T04:59:34Z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2052-10.1.0.6750</vt:lpwstr>
  </property>
</Properties>
</file>