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89" r:id="rId3"/>
    <p:sldId id="286" r:id="rId4"/>
    <p:sldId id="285" r:id="rId5"/>
    <p:sldId id="260" r:id="rId6"/>
    <p:sldId id="261" r:id="rId7"/>
    <p:sldId id="291" r:id="rId8"/>
    <p:sldId id="271" r:id="rId9"/>
    <p:sldId id="290" r:id="rId10"/>
    <p:sldId id="262" r:id="rId11"/>
    <p:sldId id="265" r:id="rId12"/>
    <p:sldId id="278" r:id="rId13"/>
    <p:sldId id="275" r:id="rId14"/>
    <p:sldId id="266" r:id="rId15"/>
    <p:sldId id="267" r:id="rId16"/>
    <p:sldId id="292" r:id="rId17"/>
    <p:sldId id="284" r:id="rId18"/>
    <p:sldId id="277" r:id="rId19"/>
    <p:sldId id="269" r:id="rId20"/>
    <p:sldId id="299" r:id="rId21"/>
    <p:sldId id="270" r:id="rId22"/>
    <p:sldId id="257" r:id="rId23"/>
    <p:sldId id="259" r:id="rId24"/>
    <p:sldId id="288" r:id="rId25"/>
    <p:sldId id="287" r:id="rId26"/>
  </p:sldIdLst>
  <p:sldSz cx="9144000" cy="6858000" type="screen4x3"/>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24" y="-114"/>
      </p:cViewPr>
      <p:guideLst>
        <p:guide orient="horz" pos="2160"/>
        <p:guide pos="2880"/>
      </p:guideLst>
    </p:cSldViewPr>
  </p:slideViewPr>
  <p:notesTextViewPr>
    <p:cViewPr>
      <p:scale>
        <a:sx n="100" d="100"/>
        <a:sy n="100" d="100"/>
      </p:scale>
      <p:origin x="0" y="0"/>
    </p:cViewPr>
  </p:notesTextViewPr>
  <p:notesViewPr>
    <p:cSldViewPr>
      <p:cViewPr>
        <p:scale>
          <a:sx n="1" d="100"/>
          <a:sy n="1" d="100"/>
        </p:scale>
        <p:origin x="0" y="0"/>
      </p:cViewPr>
    </p:cSldViewPr>
  </p:notesViewPr>
  <p:gridSpacing cx="73736200" cy="7373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tags" Target="tags/tag1.xml" /><Relationship Id="rId28" Type="http://schemas.openxmlformats.org/officeDocument/2006/relationships/presProps" Target="presProps.xml" /><Relationship Id="rId29" Type="http://schemas.openxmlformats.org/officeDocument/2006/relationships/viewProps" Target="viewProps.xml" /><Relationship Id="rId3" Type="http://schemas.openxmlformats.org/officeDocument/2006/relationships/slide" Target="slides/slide1.xml" /><Relationship Id="rId30" Type="http://schemas.openxmlformats.org/officeDocument/2006/relationships/theme" Target="theme/theme1.xml" /><Relationship Id="rId31"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1D92367-DDA6-4B6E-88F5-D72DDABFE6F3}" type="datetimeFigureOut">
              <a:rPr lang="zh-CN" altLang="en-US" smtClean="0"/>
              <a:t>2019/5/16</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54E346-02DD-4173-B75C-74486E554053}"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41986" name="幻灯片图像占位符 1"/>
          <p:cNvSpPr>
            <a:spLocks noGrp="1" noRot="1" noChangeAspect="1" noChangeArrowheads="1" noTextEdit="1"/>
          </p:cNvSpPr>
          <p:nvPr>
            <p:ph type="sldImg" idx="4294967295"/>
          </p:nvPr>
        </p:nvSpPr>
        <p:spPr bwMode="auto">
          <a:noFill/>
          <a:ln>
            <a:solidFill>
              <a:srgbClr val="000000"/>
            </a:solidFill>
            <a:miter lim="800000"/>
          </a:ln>
        </p:spPr>
      </p:sp>
      <p:sp>
        <p:nvSpPr>
          <p:cNvPr id="41987" name="文本占位符 2"/>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6"/>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1"/>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535113"/>
            <a:ext cx="4041775" cy="63976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2" y="273049"/>
            <a:ext cx="3008313" cy="1162051"/>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9"/>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9"/>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9"/>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FBCF6FB-B847-416E-8727-7D19A810BF40}" type="datetimeFigureOut">
              <a:rPr lang="zh-CN" altLang="en-US" smtClean="0"/>
              <a:t>2019/5/16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00ACD9-5B76-4EFD-A8DF-E1A0480FE2BE}"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cSld name="内容">
    <p:spTree>
      <p:nvGrpSpPr>
        <p:cNvPr id="1" name=""/>
        <p:cNvGrpSpPr/>
        <p:nvPr/>
      </p:nvGrpSpPr>
      <p:grpSpPr>
        <a:xfrm>
          <a:off x="0" y="0"/>
          <a:ext cx="0" cy="0"/>
        </a:xfrm>
      </p:grpSpPr>
      <p:sp>
        <p:nvSpPr>
          <p:cNvPr id="2" name="内容占位符 1"/>
          <p:cNvSpPr>
            <a:spLocks noGrp="1"/>
          </p:cNvSpPr>
          <p:nvPr>
            <p:ph/>
          </p:nvPr>
        </p:nvSpPr>
        <p:spPr>
          <a:xfrm>
            <a:off x="457200" y="274638"/>
            <a:ext cx="8229600" cy="585152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2"/>
          <p:cNvSpPr>
            <a:spLocks noGrp="1"/>
          </p:cNvSpPr>
          <p:nvPr>
            <p:ph type="dt" sz="half" idx="10"/>
          </p:nvPr>
        </p:nvSpPr>
        <p:spPr/>
        <p:txBody>
          <a:bodyPr/>
          <a:lstStyle>
            <a:lvl1pPr fontAlgn="base">
              <a:spcBef>
                <a:spcPct val="0"/>
              </a:spcBef>
              <a:spcAft>
                <a:spcPct val="0"/>
              </a:spcAft>
              <a:defRPr sz="1400">
                <a:solidFill>
                  <a:schemeClr val="tx1"/>
                </a:solidFill>
                <a:latin typeface="Arial" pitchFamily="34" charset="0"/>
                <a:ea typeface="宋体" panose="02010600030101010101" pitchFamily="2" charset="-122"/>
              </a:defRPr>
            </a:lvl1pPr>
          </a:lstStyle>
          <a:p>
            <a:pPr>
              <a:defRPr/>
            </a:pPr>
            <a:endParaRPr lang="en-US" altLang="zh-CN"/>
          </a:p>
        </p:txBody>
      </p:sp>
      <p:sp>
        <p:nvSpPr>
          <p:cNvPr id="4" name="页脚占位符 3"/>
          <p:cNvSpPr>
            <a:spLocks noGrp="1"/>
          </p:cNvSpPr>
          <p:nvPr>
            <p:ph type="ftr" sz="quarter" idx="11"/>
          </p:nvPr>
        </p:nvSpPr>
        <p:spPr/>
        <p:txBody>
          <a:bodyPr/>
          <a:lstStyle>
            <a:lvl1pPr fontAlgn="base">
              <a:spcBef>
                <a:spcPct val="0"/>
              </a:spcBef>
              <a:spcAft>
                <a:spcPct val="0"/>
              </a:spcAft>
              <a:defRPr sz="1400">
                <a:solidFill>
                  <a:schemeClr val="tx1"/>
                </a:solidFill>
                <a:latin typeface="Arial" pitchFamily="34" charset="0"/>
                <a:ea typeface="宋体" panose="02010600030101010101" pitchFamily="2" charset="-122"/>
              </a:defRPr>
            </a:lvl1pPr>
          </a:lstStyle>
          <a:p>
            <a:pPr>
              <a:defRPr/>
            </a:pPr>
            <a:endParaRPr lang="en-US" altLang="zh-CN"/>
          </a:p>
        </p:txBody>
      </p:sp>
      <p:sp>
        <p:nvSpPr>
          <p:cNvPr id="5" name="灯片编号占位符 4"/>
          <p:cNvSpPr>
            <a:spLocks noGrp="1"/>
          </p:cNvSpPr>
          <p:nvPr>
            <p:ph type="sldNum" sz="quarter" idx="12"/>
          </p:nvPr>
        </p:nvSpPr>
        <p:spPr/>
        <p:txBody>
          <a:bodyPr/>
          <a:lstStyle>
            <a:lvl1pPr>
              <a:defRPr sz="1400">
                <a:solidFill>
                  <a:schemeClr val="tx1"/>
                </a:solidFill>
                <a:latin typeface="Arial" pitchFamily="34" charset="0"/>
                <a:ea typeface="宋体" panose="02010600030101010101" pitchFamily="2" charset="-122"/>
              </a:defRPr>
            </a:lvl1pPr>
          </a:lstStyle>
          <a:p>
            <a:pPr>
              <a:defRPr/>
            </a:pPr>
            <a:fld id="{FEDCBD67-C7B4-4EA6-B8F3-BB1CBD1DA22A}" type="slidenum">
              <a:rPr lang="en-US" altLang="zh-CN"/>
              <a:pPr>
                <a:defRPr/>
              </a:pPr>
              <a:t>‹#›</a:t>
            </a:fld>
            <a:endParaRPr lang="en-US" altLang="zh-CN">
              <a:ea typeface="微软雅黑" panose="020b0503020204020204" pitchFamily="34" charset="-122"/>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457200" y="274639"/>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BCF6FB-B847-416E-8727-7D19A810BF40}" type="datetimeFigureOut">
              <a:rPr lang="zh-CN" altLang="en-US" smtClean="0"/>
              <a:t>2019/5/16</a:t>
            </a:fld>
            <a:endParaRPr lang="zh-CN" altLang="en-US"/>
          </a:p>
        </p:txBody>
      </p:sp>
      <p:sp>
        <p:nvSpPr>
          <p:cNvPr id="5" name="页脚占位符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00ACD9-5B76-4EFD-A8DF-E1A0480FE2B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8.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png" /><Relationship Id="rId3" Type="http://schemas.openxmlformats.org/officeDocument/2006/relationships/slide" Target="slide21.xml" TargetMode="Interna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image" Target="../media/image1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 Id="rId3" Type="http://schemas.openxmlformats.org/officeDocument/2006/relationships/slide" Target="slide21.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image" Target="../media/image18.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6.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9.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1027" name="Picture 3" descr="C:\Users\Administrator\Desktop\u=649007147,839988294&amp;fm=26&amp;gp=0.jpg"/>
          <p:cNvPicPr>
            <a:picLocks noChangeAspect="1" noChangeArrowheads="1"/>
          </p:cNvPicPr>
          <p:nvPr/>
        </p:nvPicPr>
        <p:blipFill>
          <a:blip r:embed="rId2"/>
          <a:stretch>
            <a:fillRect/>
          </a:stretch>
        </p:blipFill>
        <p:spPr bwMode="auto">
          <a:xfrm>
            <a:off x="0" y="0"/>
            <a:ext cx="9144000" cy="6858000"/>
          </a:xfrm>
          <a:prstGeom prst="rect">
            <a:avLst/>
          </a:prstGeom>
          <a:noFill/>
        </p:spPr>
      </p:pic>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2"/>
          <p:cNvSpPr txBox="1">
            <a:spLocks noChangeArrowheads="1"/>
          </p:cNvSpPr>
          <p:nvPr/>
        </p:nvSpPr>
        <p:spPr bwMode="auto">
          <a:xfrm>
            <a:off x="467544" y="1124744"/>
            <a:ext cx="8424936" cy="2893100"/>
          </a:xfrm>
          <a:prstGeom prst="rect">
            <a:avLst/>
          </a:prstGeom>
          <a:noFill/>
          <a:ln w="9525">
            <a:noFill/>
            <a:miter lim="800000"/>
          </a:ln>
        </p:spPr>
        <p:txBody>
          <a:bodyPr wrap="square">
            <a:spAutoFit/>
          </a:bodyPr>
          <a:lstStyle/>
          <a:p>
            <a:pPr>
              <a:spcBef>
                <a:spcPct val="50000"/>
              </a:spcBef>
            </a:pPr>
            <a:r>
              <a:rPr lang="zh-CN" altLang="en-US" sz="2400" b="1">
                <a:solidFill>
                  <a:srgbClr val="1C1C1C"/>
                </a:solidFill>
                <a:latin typeface="Times New Roman" pitchFamily="18" charset="0"/>
              </a:rPr>
              <a:t>　　　</a:t>
            </a:r>
            <a:r>
              <a:rPr lang="zh-CN" altLang="en-US" sz="2800" b="1">
                <a:latin typeface="楷体" pitchFamily="49" charset="-122"/>
                <a:ea typeface="楷体" pitchFamily="49" charset="-122"/>
              </a:rPr>
              <a:t>中国历史上民族发展在地区上是互相交叉的</a:t>
            </a:r>
            <a:r>
              <a:rPr lang="en-US" altLang="zh-CN" sz="2800" b="1">
                <a:latin typeface="楷体" pitchFamily="49" charset="-122"/>
                <a:ea typeface="楷体" pitchFamily="49" charset="-122"/>
              </a:rPr>
              <a:t>……</a:t>
            </a:r>
            <a:r>
              <a:rPr lang="zh-CN" altLang="en-US" sz="2800" b="1">
                <a:latin typeface="楷体" pitchFamily="49" charset="-122"/>
                <a:ea typeface="楷体" pitchFamily="49" charset="-122"/>
              </a:rPr>
              <a:t>汉族曾经长时期统治中原，向兄弟民族地区扩张；可是，也有不少的兄弟民族进入过内地，统治过中原</a:t>
            </a:r>
            <a:r>
              <a:rPr lang="zh-CN" altLang="en-US" sz="2800" b="1" smtClean="0">
                <a:latin typeface="楷体" pitchFamily="49" charset="-122"/>
                <a:ea typeface="楷体" pitchFamily="49" charset="-122"/>
              </a:rPr>
              <a:t>。</a:t>
            </a:r>
            <a:r>
              <a:rPr lang="en-US" altLang="zh-CN" sz="2800" b="1" smtClean="0">
                <a:latin typeface="楷体" pitchFamily="49" charset="-122"/>
                <a:ea typeface="楷体" pitchFamily="49" charset="-122"/>
              </a:rPr>
              <a:t>…</a:t>
            </a:r>
            <a:r>
              <a:rPr lang="zh-CN" altLang="en-US" sz="2800" b="1" smtClean="0">
                <a:latin typeface="楷体" pitchFamily="49" charset="-122"/>
                <a:ea typeface="楷体" pitchFamily="49" charset="-122"/>
              </a:rPr>
              <a:t>历史</a:t>
            </a:r>
            <a:r>
              <a:rPr lang="zh-CN" altLang="en-US" sz="2800" b="1">
                <a:latin typeface="楷体" pitchFamily="49" charset="-122"/>
                <a:ea typeface="楷体" pitchFamily="49" charset="-122"/>
              </a:rPr>
              <a:t>的发展使中国各民族多数是杂居的，互相同化，互相影响</a:t>
            </a:r>
            <a:r>
              <a:rPr lang="zh-CN" altLang="en-US" sz="2800" b="1" smtClean="0">
                <a:latin typeface="楷体" pitchFamily="49" charset="-122"/>
                <a:ea typeface="楷体" pitchFamily="49" charset="-122"/>
              </a:rPr>
              <a:t>。</a:t>
            </a:r>
            <a:endParaRPr lang="zh-CN" altLang="en-US" sz="2800" b="1">
              <a:latin typeface="楷体" panose="02010609060101010101" pitchFamily="49" charset="-122"/>
              <a:ea typeface="楷体" panose="02010609060101010101" pitchFamily="49" charset="-122"/>
            </a:endParaRPr>
          </a:p>
          <a:p>
            <a:pPr>
              <a:spcBef>
                <a:spcPct val="50000"/>
              </a:spcBef>
            </a:pPr>
            <a:r>
              <a:rPr lang="zh-CN" altLang="en-US" sz="2800" b="1">
                <a:latin typeface="楷体" pitchFamily="49" charset="-122"/>
                <a:ea typeface="楷体" pitchFamily="49" charset="-122"/>
              </a:rPr>
              <a:t>　　　　</a:t>
            </a:r>
            <a:r>
              <a:rPr lang="en-US" altLang="zh-CN" sz="2800" b="1" smtClean="0">
                <a:latin typeface="楷体" pitchFamily="49" charset="-122"/>
                <a:ea typeface="楷体" pitchFamily="49" charset="-122"/>
              </a:rPr>
              <a:t>——</a:t>
            </a:r>
            <a:r>
              <a:rPr lang="zh-CN" altLang="en-US" sz="2800" b="1">
                <a:latin typeface="楷体" pitchFamily="49" charset="-122"/>
                <a:ea typeface="楷体" pitchFamily="49" charset="-122"/>
              </a:rPr>
              <a:t>周恩来</a:t>
            </a:r>
            <a:r>
              <a:rPr lang="en-US" altLang="zh-CN" sz="2800" b="1">
                <a:latin typeface="楷体" pitchFamily="49" charset="-122"/>
                <a:ea typeface="楷体" pitchFamily="49" charset="-122"/>
              </a:rPr>
              <a:t>《</a:t>
            </a:r>
            <a:r>
              <a:rPr lang="zh-CN" altLang="en-US" sz="2800" b="1">
                <a:latin typeface="楷体" pitchFamily="49" charset="-122"/>
                <a:ea typeface="楷体" pitchFamily="49" charset="-122"/>
              </a:rPr>
              <a:t>关于我国民族政策的几个问题</a:t>
            </a:r>
            <a:r>
              <a:rPr lang="en-US" altLang="zh-CN" sz="2400" b="1">
                <a:latin typeface="楷体" pitchFamily="49" charset="-122"/>
                <a:ea typeface="楷体" pitchFamily="49" charset="-122"/>
              </a:rPr>
              <a:t>》 </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2770" name="Rectangle 2"/>
          <p:cNvSpPr>
            <a:spLocks noGrp="1" noChangeArrowheads="1"/>
          </p:cNvSpPr>
          <p:nvPr>
            <p:ph type="ctrTitle" idx="4294967295"/>
          </p:nvPr>
        </p:nvSpPr>
        <p:spPr>
          <a:xfrm>
            <a:off x="685800" y="2130426"/>
            <a:ext cx="7772400" cy="1470025"/>
          </a:xfrm>
        </p:spPr>
        <p:txBody>
          <a:bodyPr/>
          <a:lstStyle/>
          <a:p>
            <a:endParaRPr lang="zh-CN" altLang="zh-CN"/>
          </a:p>
        </p:txBody>
      </p:sp>
      <p:sp>
        <p:nvSpPr>
          <p:cNvPr id="32771" name="Rectangle 3"/>
          <p:cNvSpPr>
            <a:spLocks noGrp="1" noChangeArrowheads="1"/>
          </p:cNvSpPr>
          <p:nvPr>
            <p:ph type="subTitle" idx="4294967295"/>
          </p:nvPr>
        </p:nvSpPr>
        <p:spPr>
          <a:xfrm>
            <a:off x="1371600" y="3886200"/>
            <a:ext cx="6400800" cy="1752600"/>
          </a:xfrm>
        </p:spPr>
        <p:txBody>
          <a:bodyPr/>
          <a:lstStyle/>
          <a:p>
            <a:pPr marL="0" indent="0" algn="ctr">
              <a:buFontTx/>
              <a:buNone/>
            </a:pPr>
            <a:endParaRPr lang="zh-CN" altLang="zh-CN"/>
          </a:p>
        </p:txBody>
      </p:sp>
      <p:pic>
        <p:nvPicPr>
          <p:cNvPr id="32772" name="图片 3"/>
          <p:cNvPicPr>
            <a:picLocks noChangeAspect="1" noChangeArrowheads="1"/>
          </p:cNvPicPr>
          <p:nvPr/>
        </p:nvPicPr>
        <p:blipFill>
          <a:blip r:embed="rId2"/>
          <a:stretch>
            <a:fillRect/>
          </a:stretch>
        </p:blipFill>
        <p:spPr bwMode="auto">
          <a:xfrm>
            <a:off x="2" y="0"/>
            <a:ext cx="9134475" cy="6858000"/>
          </a:xfrm>
          <a:prstGeom prst="rect">
            <a:avLst/>
          </a:prstGeom>
          <a:noFill/>
          <a:ln w="9525">
            <a:noFill/>
            <a:miter lim="800000"/>
          </a:ln>
        </p:spPr>
      </p:pic>
      <p:sp>
        <p:nvSpPr>
          <p:cNvPr id="5" name="椭圆 4"/>
          <p:cNvSpPr/>
          <p:nvPr/>
        </p:nvSpPr>
        <p:spPr>
          <a:xfrm>
            <a:off x="1835150" y="1773239"/>
            <a:ext cx="1570038" cy="1565275"/>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anchor="ctr"/>
          <a:lstStyle/>
          <a:p>
            <a:pPr algn="ctr" defTabSz="685800" fontAlgn="auto">
              <a:spcBef>
                <a:spcPct val="0"/>
              </a:spcBef>
              <a:spcAft>
                <a:spcPct val="0"/>
              </a:spcAft>
              <a:defRPr/>
            </a:pPr>
            <a:endParaRPr lang="zh-CN" altLang="en-US" sz="1350"/>
          </a:p>
        </p:txBody>
      </p:sp>
      <p:sp>
        <p:nvSpPr>
          <p:cNvPr id="6" name="椭圆 5"/>
          <p:cNvSpPr/>
          <p:nvPr/>
        </p:nvSpPr>
        <p:spPr>
          <a:xfrm>
            <a:off x="3132140" y="1773239"/>
            <a:ext cx="1570037" cy="1565275"/>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anchor="ctr"/>
          <a:lstStyle/>
          <a:p>
            <a:pPr algn="ctr" defTabSz="685800" fontAlgn="auto">
              <a:spcBef>
                <a:spcPct val="0"/>
              </a:spcBef>
              <a:spcAft>
                <a:spcPct val="0"/>
              </a:spcAft>
              <a:defRPr/>
            </a:pPr>
            <a:endParaRPr lang="zh-CN" altLang="en-US" sz="1350"/>
          </a:p>
        </p:txBody>
      </p:sp>
      <p:sp>
        <p:nvSpPr>
          <p:cNvPr id="7" name="椭圆 6"/>
          <p:cNvSpPr/>
          <p:nvPr/>
        </p:nvSpPr>
        <p:spPr>
          <a:xfrm>
            <a:off x="4427540" y="1773239"/>
            <a:ext cx="1570037" cy="1565275"/>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anchor="ctr"/>
          <a:lstStyle/>
          <a:p>
            <a:pPr algn="ctr" defTabSz="685800" fontAlgn="auto">
              <a:spcBef>
                <a:spcPct val="0"/>
              </a:spcBef>
              <a:spcAft>
                <a:spcPct val="0"/>
              </a:spcAft>
              <a:defRPr/>
            </a:pPr>
            <a:endParaRPr lang="zh-CN" altLang="en-US" sz="1350"/>
          </a:p>
        </p:txBody>
      </p:sp>
      <p:sp>
        <p:nvSpPr>
          <p:cNvPr id="8" name="椭圆 7"/>
          <p:cNvSpPr/>
          <p:nvPr/>
        </p:nvSpPr>
        <p:spPr>
          <a:xfrm>
            <a:off x="5795965" y="1773239"/>
            <a:ext cx="1570037" cy="1565275"/>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76840" tIns="38420" rIns="76840" bIns="38420" anchor="ctr"/>
          <a:lstStyle/>
          <a:p>
            <a:pPr algn="ctr" defTabSz="685800" fontAlgn="auto">
              <a:spcBef>
                <a:spcPct val="0"/>
              </a:spcBef>
              <a:spcAft>
                <a:spcPct val="0"/>
              </a:spcAft>
              <a:defRPr/>
            </a:pPr>
            <a:endParaRPr lang="zh-CN" altLang="en-US" sz="1350"/>
          </a:p>
        </p:txBody>
      </p:sp>
      <p:grpSp>
        <p:nvGrpSpPr>
          <p:cNvPr id="2" name="组合 8"/>
          <p:cNvGrpSpPr/>
          <p:nvPr/>
        </p:nvGrpSpPr>
        <p:grpSpPr>
          <a:xfrm>
            <a:off x="5940152" y="1772818"/>
            <a:ext cx="1354138" cy="1349375"/>
            <a:chOff x="3768359" y="1725446"/>
            <a:chExt cx="1930605" cy="1930605"/>
          </a:xfrm>
        </p:grpSpPr>
        <p:sp>
          <p:nvSpPr>
            <p:cNvPr id="1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11" name="Oval 5"/>
            <p:cNvSpPr>
              <a:spLocks noChangeArrowheads="1"/>
            </p:cNvSpPr>
            <p:nvPr/>
          </p:nvSpPr>
          <p:spPr bwMode="auto">
            <a:xfrm>
              <a:off x="3823758" y="1780845"/>
              <a:ext cx="1819806" cy="1819806"/>
            </a:xfrm>
            <a:prstGeom prst="ellipse">
              <a:avLst/>
            </a:prstGeom>
            <a:solidFill>
              <a:srgbClr val="EA5E66"/>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3" name="组合 11"/>
          <p:cNvGrpSpPr/>
          <p:nvPr/>
        </p:nvGrpSpPr>
        <p:grpSpPr>
          <a:xfrm>
            <a:off x="4499994" y="1772818"/>
            <a:ext cx="1355725" cy="1349375"/>
            <a:chOff x="3768359" y="1725446"/>
            <a:chExt cx="1930605" cy="1930605"/>
          </a:xfrm>
        </p:grpSpPr>
        <p:sp>
          <p:nvSpPr>
            <p:cNvPr id="13"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14"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4" name="组合 14"/>
          <p:cNvGrpSpPr/>
          <p:nvPr/>
        </p:nvGrpSpPr>
        <p:grpSpPr>
          <a:xfrm>
            <a:off x="2339754" y="3284986"/>
            <a:ext cx="1354137" cy="1349375"/>
            <a:chOff x="3768359" y="1725446"/>
            <a:chExt cx="1930605" cy="1930605"/>
          </a:xfrm>
        </p:grpSpPr>
        <p:sp>
          <p:nvSpPr>
            <p:cNvPr id="1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17"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9" name="组合 17"/>
          <p:cNvGrpSpPr/>
          <p:nvPr/>
        </p:nvGrpSpPr>
        <p:grpSpPr>
          <a:xfrm>
            <a:off x="5220074" y="3284986"/>
            <a:ext cx="1355725" cy="1349375"/>
            <a:chOff x="3768359" y="1725446"/>
            <a:chExt cx="1930605" cy="1930605"/>
          </a:xfrm>
        </p:grpSpPr>
        <p:sp>
          <p:nvSpPr>
            <p:cNvPr id="19"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20" name="Oval 5"/>
            <p:cNvSpPr>
              <a:spLocks noChangeArrowheads="1"/>
            </p:cNvSpPr>
            <p:nvPr/>
          </p:nvSpPr>
          <p:spPr bwMode="auto">
            <a:xfrm>
              <a:off x="3823758" y="1780845"/>
              <a:ext cx="1819806" cy="1819806"/>
            </a:xfrm>
            <a:prstGeom prst="ellipse">
              <a:avLst/>
            </a:prstGeom>
            <a:solidFill>
              <a:srgbClr val="7030A0"/>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sp>
        <p:nvSpPr>
          <p:cNvPr id="22" name="矩形 21"/>
          <p:cNvSpPr/>
          <p:nvPr/>
        </p:nvSpPr>
        <p:spPr>
          <a:xfrm>
            <a:off x="2555776" y="3356993"/>
            <a:ext cx="1001566" cy="1093253"/>
          </a:xfrm>
          <a:prstGeom prst="rect">
            <a:avLst/>
          </a:prstGeom>
          <a:effectLst/>
        </p:spPr>
        <p:txBody>
          <a:bodyPr wrap="none" lIns="76840" tIns="38420" rIns="76840" bIns="38420">
            <a:spAutoFit/>
          </a:bodyPr>
          <a:lstStyle/>
          <a:p>
            <a:pPr defTabSz="685800">
              <a:buFont typeface="Arial" pitchFamily="34" charset="0"/>
              <a:buNone/>
            </a:pPr>
            <a:r>
              <a:rPr lang="zh-CN" altLang="en-US" sz="6600" b="1" smtClean="0">
                <a:solidFill>
                  <a:schemeClr val="bg1"/>
                </a:solidFill>
                <a:effectLst>
                  <a:outerShdw blurRad="38100" dist="38100" dir="2700000" algn="tl">
                    <a:srgbClr val="C0C0C0"/>
                  </a:outerShdw>
                </a:effectLst>
                <a:latin typeface="微软雅黑" pitchFamily="34" charset="-122"/>
                <a:ea typeface="微软雅黑" pitchFamily="34" charset="-122"/>
              </a:rPr>
              <a:t>交</a:t>
            </a:r>
            <a:endParaRPr lang="zh-CN" altLang="en-US" sz="6600" b="1">
              <a:solidFill>
                <a:schemeClr val="bg1"/>
              </a:solidFill>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grpSp>
        <p:nvGrpSpPr>
          <p:cNvPr id="12" name="组合 24"/>
          <p:cNvGrpSpPr/>
          <p:nvPr/>
        </p:nvGrpSpPr>
        <p:grpSpPr>
          <a:xfrm>
            <a:off x="971600" y="3284986"/>
            <a:ext cx="323850" cy="322263"/>
            <a:chOff x="3768359" y="1725446"/>
            <a:chExt cx="1930605" cy="1930605"/>
          </a:xfrm>
        </p:grpSpPr>
        <p:sp>
          <p:nvSpPr>
            <p:cNvPr id="2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27"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15" name="组合 27"/>
          <p:cNvGrpSpPr/>
          <p:nvPr/>
        </p:nvGrpSpPr>
        <p:grpSpPr>
          <a:xfrm>
            <a:off x="1199338" y="2360763"/>
            <a:ext cx="226473" cy="225696"/>
            <a:chOff x="3768359" y="1725446"/>
            <a:chExt cx="1930605" cy="1930605"/>
          </a:xfrm>
          <a:solidFill>
            <a:srgbClr val="EA5E66"/>
          </a:solidFill>
        </p:grpSpPr>
        <p:sp>
          <p:nvSpPr>
            <p:cNvPr id="29" name="Oval 5"/>
            <p:cNvSpPr>
              <a:spLocks noChangeArrowheads="1"/>
            </p:cNvSpPr>
            <p:nvPr/>
          </p:nvSpPr>
          <p:spPr bwMode="auto">
            <a:xfrm>
              <a:off x="3768359" y="1725446"/>
              <a:ext cx="1930605" cy="1930605"/>
            </a:xfrm>
            <a:prstGeom prst="ellipse">
              <a:avLst/>
            </a:prstGeom>
            <a:grp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30" name="Oval 5"/>
            <p:cNvSpPr>
              <a:spLocks noChangeArrowheads="1"/>
            </p:cNvSpPr>
            <p:nvPr/>
          </p:nvSpPr>
          <p:spPr bwMode="auto">
            <a:xfrm>
              <a:off x="3823758" y="1780845"/>
              <a:ext cx="1819806" cy="1819806"/>
            </a:xfrm>
            <a:prstGeom prst="ellipse">
              <a:avLst/>
            </a:prstGeom>
            <a:grp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18" name="组合 30"/>
          <p:cNvGrpSpPr/>
          <p:nvPr/>
        </p:nvGrpSpPr>
        <p:grpSpPr>
          <a:xfrm>
            <a:off x="3059115" y="1844676"/>
            <a:ext cx="161925" cy="161925"/>
            <a:chOff x="3768359" y="1725446"/>
            <a:chExt cx="1930605" cy="1930605"/>
          </a:xfrm>
        </p:grpSpPr>
        <p:sp>
          <p:nvSpPr>
            <p:cNvPr id="32"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33" name="Oval 5"/>
            <p:cNvSpPr>
              <a:spLocks noChangeArrowheads="1"/>
            </p:cNvSpPr>
            <p:nvPr/>
          </p:nvSpPr>
          <p:spPr bwMode="auto">
            <a:xfrm>
              <a:off x="3823758" y="1780845"/>
              <a:ext cx="1819806" cy="1819806"/>
            </a:xfrm>
            <a:prstGeom prst="ellipse">
              <a:avLst/>
            </a:prstGeom>
            <a:solidFill>
              <a:srgbClr val="EA610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3" name="组合 33"/>
          <p:cNvGrpSpPr/>
          <p:nvPr/>
        </p:nvGrpSpPr>
        <p:grpSpPr>
          <a:xfrm>
            <a:off x="4427540" y="1773239"/>
            <a:ext cx="231775" cy="230187"/>
            <a:chOff x="3768359" y="1725446"/>
            <a:chExt cx="1930605" cy="1930605"/>
          </a:xfrm>
        </p:grpSpPr>
        <p:sp>
          <p:nvSpPr>
            <p:cNvPr id="35"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36"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5" name="组合 36"/>
          <p:cNvGrpSpPr/>
          <p:nvPr/>
        </p:nvGrpSpPr>
        <p:grpSpPr>
          <a:xfrm>
            <a:off x="4427540" y="3141664"/>
            <a:ext cx="200025" cy="198437"/>
            <a:chOff x="3768359" y="1725446"/>
            <a:chExt cx="1930605" cy="1930605"/>
          </a:xfrm>
        </p:grpSpPr>
        <p:sp>
          <p:nvSpPr>
            <p:cNvPr id="38"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39"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8" name="组合 39"/>
          <p:cNvGrpSpPr/>
          <p:nvPr/>
        </p:nvGrpSpPr>
        <p:grpSpPr>
          <a:xfrm>
            <a:off x="3203575" y="3068639"/>
            <a:ext cx="204788" cy="204787"/>
            <a:chOff x="3768359" y="1725446"/>
            <a:chExt cx="1930605" cy="1930605"/>
          </a:xfrm>
        </p:grpSpPr>
        <p:sp>
          <p:nvSpPr>
            <p:cNvPr id="41"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42"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31" name="组合 42"/>
          <p:cNvGrpSpPr/>
          <p:nvPr/>
        </p:nvGrpSpPr>
        <p:grpSpPr>
          <a:xfrm>
            <a:off x="5076056" y="4293097"/>
            <a:ext cx="203200" cy="201612"/>
            <a:chOff x="3768359" y="1725446"/>
            <a:chExt cx="1930605" cy="1930605"/>
          </a:xfrm>
        </p:grpSpPr>
        <p:sp>
          <p:nvSpPr>
            <p:cNvPr id="44"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45" name="Oval 5"/>
            <p:cNvSpPr>
              <a:spLocks noChangeArrowheads="1"/>
            </p:cNvSpPr>
            <p:nvPr/>
          </p:nvSpPr>
          <p:spPr bwMode="auto">
            <a:xfrm>
              <a:off x="3823758" y="1780845"/>
              <a:ext cx="1819806" cy="1819806"/>
            </a:xfrm>
            <a:prstGeom prst="ellipse">
              <a:avLst/>
            </a:prstGeom>
            <a:solidFill>
              <a:srgbClr val="FFC000"/>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048" name="组合 45"/>
          <p:cNvGrpSpPr/>
          <p:nvPr/>
        </p:nvGrpSpPr>
        <p:grpSpPr>
          <a:xfrm>
            <a:off x="1835696" y="4005065"/>
            <a:ext cx="179388" cy="179387"/>
            <a:chOff x="3768359" y="1725446"/>
            <a:chExt cx="1930605" cy="1930605"/>
          </a:xfrm>
        </p:grpSpPr>
        <p:sp>
          <p:nvSpPr>
            <p:cNvPr id="4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48"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049" name="组合 48"/>
          <p:cNvGrpSpPr/>
          <p:nvPr/>
        </p:nvGrpSpPr>
        <p:grpSpPr>
          <a:xfrm>
            <a:off x="6732240" y="5301210"/>
            <a:ext cx="323850" cy="322263"/>
            <a:chOff x="3768359" y="1725446"/>
            <a:chExt cx="1930605" cy="1930605"/>
          </a:xfrm>
        </p:grpSpPr>
        <p:sp>
          <p:nvSpPr>
            <p:cNvPr id="50"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51" name="Oval 5"/>
            <p:cNvSpPr>
              <a:spLocks noChangeArrowheads="1"/>
            </p:cNvSpPr>
            <p:nvPr/>
          </p:nvSpPr>
          <p:spPr bwMode="auto">
            <a:xfrm>
              <a:off x="3823758" y="1780845"/>
              <a:ext cx="1819806" cy="1819806"/>
            </a:xfrm>
            <a:prstGeom prst="ellipse">
              <a:avLst/>
            </a:prstGeom>
            <a:solidFill>
              <a:srgbClr val="F7636B"/>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050" name="组合 51"/>
          <p:cNvGrpSpPr/>
          <p:nvPr/>
        </p:nvGrpSpPr>
        <p:grpSpPr>
          <a:xfrm>
            <a:off x="7524330" y="3645025"/>
            <a:ext cx="227013" cy="225425"/>
            <a:chOff x="3768359" y="1725446"/>
            <a:chExt cx="1930605" cy="1930605"/>
          </a:xfrm>
        </p:grpSpPr>
        <p:sp>
          <p:nvSpPr>
            <p:cNvPr id="53"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54" name="Oval 5"/>
            <p:cNvSpPr>
              <a:spLocks noChangeArrowheads="1"/>
            </p:cNvSpPr>
            <p:nvPr/>
          </p:nvSpPr>
          <p:spPr bwMode="auto">
            <a:xfrm>
              <a:off x="3823758" y="1780845"/>
              <a:ext cx="1819806" cy="1819806"/>
            </a:xfrm>
            <a:prstGeom prst="ellipse">
              <a:avLst/>
            </a:prstGeom>
            <a:solidFill>
              <a:srgbClr val="FDA93E"/>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051" name="组合 54"/>
          <p:cNvGrpSpPr/>
          <p:nvPr/>
        </p:nvGrpSpPr>
        <p:grpSpPr>
          <a:xfrm>
            <a:off x="8316418" y="2420888"/>
            <a:ext cx="161925" cy="161925"/>
            <a:chOff x="3768359" y="1725446"/>
            <a:chExt cx="1930605" cy="1930605"/>
          </a:xfrm>
        </p:grpSpPr>
        <p:sp>
          <p:nvSpPr>
            <p:cNvPr id="56"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57" name="Oval 5"/>
            <p:cNvSpPr>
              <a:spLocks noChangeArrowheads="1"/>
            </p:cNvSpPr>
            <p:nvPr/>
          </p:nvSpPr>
          <p:spPr bwMode="auto">
            <a:xfrm>
              <a:off x="3823758" y="1780845"/>
              <a:ext cx="1819806" cy="1819806"/>
            </a:xfrm>
            <a:prstGeom prst="ellipse">
              <a:avLst/>
            </a:prstGeom>
            <a:solidFill>
              <a:srgbClr val="0094A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grpSp>
        <p:nvGrpSpPr>
          <p:cNvPr id="2052" name="组合 57"/>
          <p:cNvGrpSpPr/>
          <p:nvPr/>
        </p:nvGrpSpPr>
        <p:grpSpPr>
          <a:xfrm>
            <a:off x="827090" y="2492376"/>
            <a:ext cx="161925" cy="161925"/>
            <a:chOff x="3768359" y="1725446"/>
            <a:chExt cx="1930605" cy="1930605"/>
          </a:xfrm>
        </p:grpSpPr>
        <p:sp>
          <p:nvSpPr>
            <p:cNvPr id="59"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60" name="Oval 5"/>
            <p:cNvSpPr>
              <a:spLocks noChangeArrowheads="1"/>
            </p:cNvSpPr>
            <p:nvPr/>
          </p:nvSpPr>
          <p:spPr bwMode="auto">
            <a:xfrm>
              <a:off x="3823758" y="1780845"/>
              <a:ext cx="1819806" cy="1819806"/>
            </a:xfrm>
            <a:prstGeom prst="ellipse">
              <a:avLst/>
            </a:prstGeom>
            <a:solidFill>
              <a:srgbClr val="0094A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sp>
        <p:nvSpPr>
          <p:cNvPr id="62" name="TextBox 187"/>
          <p:cNvSpPr txBox="1">
            <a:spLocks noChangeArrowheads="1"/>
          </p:cNvSpPr>
          <p:nvPr/>
        </p:nvSpPr>
        <p:spPr bwMode="auto">
          <a:xfrm>
            <a:off x="539553" y="764704"/>
            <a:ext cx="7366073" cy="707862"/>
          </a:xfrm>
          <a:prstGeom prst="rect">
            <a:avLst/>
          </a:prstGeom>
          <a:noFill/>
          <a:ln w="9525">
            <a:noFill/>
            <a:miter lim="800000"/>
          </a:ln>
        </p:spPr>
        <p:txBody>
          <a:bodyPr wrap="none" lIns="91417" tIns="45708" rIns="91417" bIns="45708">
            <a:spAutoFit/>
          </a:bodyPr>
          <a:lstStyle/>
          <a:p>
            <a:pPr algn="ctr" defTabSz="685800">
              <a:buFont typeface="Arial" pitchFamily="34" charset="0"/>
              <a:buNone/>
            </a:pPr>
            <a:r>
              <a:rPr lang="zh-CN" altLang="en-US" sz="4000" b="1" smtClean="0">
                <a:solidFill>
                  <a:srgbClr val="595959"/>
                </a:solidFill>
                <a:latin typeface="微软雅黑" pitchFamily="34" charset="-122"/>
                <a:ea typeface="微软雅黑" pitchFamily="34" charset="-122"/>
              </a:rPr>
              <a:t>中国古代的民族关系与对外交往</a:t>
            </a:r>
            <a:endParaRPr lang="zh-CN" altLang="en-US" sz="4000" b="1">
              <a:solidFill>
                <a:srgbClr val="595959"/>
              </a:solidFill>
              <a:latin typeface="微软雅黑" panose="020b0503020204020204" pitchFamily="34" charset="-122"/>
              <a:ea typeface="微软雅黑" panose="020b0503020204020204" pitchFamily="34" charset="-122"/>
            </a:endParaRPr>
          </a:p>
        </p:txBody>
      </p:sp>
      <p:grpSp>
        <p:nvGrpSpPr>
          <p:cNvPr id="76" name="组合 14"/>
          <p:cNvGrpSpPr/>
          <p:nvPr/>
        </p:nvGrpSpPr>
        <p:grpSpPr>
          <a:xfrm>
            <a:off x="2915818" y="1772818"/>
            <a:ext cx="1354137" cy="1349375"/>
            <a:chOff x="3768359" y="1725446"/>
            <a:chExt cx="1930605" cy="1930605"/>
          </a:xfrm>
        </p:grpSpPr>
        <p:sp>
          <p:nvSpPr>
            <p:cNvPr id="77" name="Oval 5"/>
            <p:cNvSpPr>
              <a:spLocks noChangeArrowheads="1"/>
            </p:cNvSpPr>
            <p:nvPr/>
          </p:nvSpPr>
          <p:spPr bwMode="auto">
            <a:xfrm>
              <a:off x="3768359" y="1725446"/>
              <a:ext cx="1930605" cy="1930605"/>
            </a:xfrm>
            <a:prstGeom prst="ellipse">
              <a:avLst/>
            </a:prstGeom>
            <a:gradFill>
              <a:gsLst>
                <a:gs pos="0">
                  <a:schemeClr val="accent1">
                    <a:lumMod val="5000"/>
                    <a:lumOff val="95000"/>
                  </a:schemeClr>
                </a:gs>
                <a:gs pos="100000">
                  <a:schemeClr val="bg1">
                    <a:lumMod val="95000"/>
                  </a:schemeClr>
                </a:gs>
              </a:gsLst>
              <a:lin ang="5400000" scaled="1"/>
            </a:gradFill>
            <a:ln w="22225">
              <a:solidFill>
                <a:schemeClr val="bg1"/>
              </a:solidFill>
            </a:ln>
            <a:effectLst>
              <a:outerShdw blurRad="304800" dist="38100" dir="27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fontAlgn="auto">
                <a:spcBef>
                  <a:spcPct val="0"/>
                </a:spcBef>
                <a:spcAft>
                  <a:spcPct val="0"/>
                </a:spcAft>
                <a:defRPr/>
              </a:pPr>
              <a:endParaRPr lang="zh-CN" altLang="en-US" sz="1350">
                <a:solidFill>
                  <a:prstClr val="white"/>
                </a:solidFill>
              </a:endParaRPr>
            </a:p>
          </p:txBody>
        </p:sp>
        <p:sp>
          <p:nvSpPr>
            <p:cNvPr id="78" name="Oval 5"/>
            <p:cNvSpPr>
              <a:spLocks noChangeArrowheads="1"/>
            </p:cNvSpPr>
            <p:nvPr/>
          </p:nvSpPr>
          <p:spPr bwMode="auto">
            <a:xfrm>
              <a:off x="3823758" y="1780845"/>
              <a:ext cx="1819806" cy="1819806"/>
            </a:xfrm>
            <a:prstGeom prst="ellipse">
              <a:avLst/>
            </a:prstGeom>
            <a:solidFill>
              <a:srgbClr val="00A2B3"/>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grpSp>
      <p:sp>
        <p:nvSpPr>
          <p:cNvPr id="79" name="矩形 78"/>
          <p:cNvSpPr/>
          <p:nvPr/>
        </p:nvSpPr>
        <p:spPr>
          <a:xfrm>
            <a:off x="3131840" y="1844825"/>
            <a:ext cx="1001566" cy="1093253"/>
          </a:xfrm>
          <a:prstGeom prst="rect">
            <a:avLst/>
          </a:prstGeom>
          <a:effectLst/>
        </p:spPr>
        <p:txBody>
          <a:bodyPr wrap="none" lIns="76840" tIns="38420" rIns="76840" bIns="38420">
            <a:spAutoFit/>
          </a:bodyPr>
          <a:lstStyle/>
          <a:p>
            <a:pPr defTabSz="685800">
              <a:buFont typeface="Arial" pitchFamily="34" charset="0"/>
              <a:buNone/>
            </a:pPr>
            <a:r>
              <a:rPr lang="zh-CN" altLang="en-US" sz="6600" b="1" smtClean="0">
                <a:solidFill>
                  <a:schemeClr val="bg1"/>
                </a:solidFill>
                <a:effectLst>
                  <a:outerShdw blurRad="38100" dist="38100" dir="2700000" algn="tl">
                    <a:srgbClr val="C0C0C0"/>
                  </a:outerShdw>
                </a:effectLst>
                <a:latin typeface="微软雅黑" pitchFamily="34" charset="-122"/>
                <a:ea typeface="微软雅黑" pitchFamily="34" charset="-122"/>
              </a:rPr>
              <a:t>往</a:t>
            </a:r>
            <a:endParaRPr lang="zh-CN" altLang="en-US" sz="6600" b="1">
              <a:solidFill>
                <a:schemeClr val="bg1"/>
              </a:solidFill>
              <a:effectLst>
                <a:outerShdw blurRad="38100" dist="38100" dir="2700000" algn="tl">
                  <a:srgbClr val="C0C0C0"/>
                </a:outerShdw>
              </a:effectLst>
              <a:latin typeface="微软雅黑" pitchFamily="34" charset="-122"/>
              <a:ea typeface="微软雅黑" pitchFamily="34" charset="-122"/>
            </a:endParaRPr>
          </a:p>
        </p:txBody>
      </p:sp>
      <p:sp>
        <p:nvSpPr>
          <p:cNvPr id="80" name="Oval 5"/>
          <p:cNvSpPr>
            <a:spLocks noChangeArrowheads="1"/>
          </p:cNvSpPr>
          <p:nvPr/>
        </p:nvSpPr>
        <p:spPr bwMode="auto">
          <a:xfrm>
            <a:off x="1547666" y="1844824"/>
            <a:ext cx="1276423" cy="1271933"/>
          </a:xfrm>
          <a:prstGeom prst="ellipse">
            <a:avLst/>
          </a:prstGeom>
          <a:solidFill>
            <a:srgbClr val="EA5E66"/>
          </a:solidFill>
          <a:ln>
            <a:noFill/>
          </a:ln>
          <a:effectLst>
            <a:innerShdw blurRad="88900" dist="50800" dir="16200000">
              <a:prstClr val="black">
                <a:alpha val="38000"/>
              </a:prstClr>
            </a:innerShdw>
          </a:effectLst>
        </p:spPr>
        <p:txBody>
          <a:bodyPr lIns="68564" tIns="34282" rIns="68564" bIns="34282"/>
          <a:lstStyle/>
          <a:p>
            <a:pPr defTabSz="685800" fontAlgn="auto">
              <a:spcBef>
                <a:spcPct val="0"/>
              </a:spcBef>
              <a:spcAft>
                <a:spcPct val="0"/>
              </a:spcAft>
              <a:defRPr/>
            </a:pPr>
            <a:endParaRPr lang="zh-CN" altLang="en-US" sz="1350">
              <a:solidFill>
                <a:prstClr val="black"/>
              </a:solidFill>
              <a:latin typeface="+mn-lt"/>
              <a:ea typeface="+mn-ea"/>
            </a:endParaRPr>
          </a:p>
        </p:txBody>
      </p:sp>
      <p:sp>
        <p:nvSpPr>
          <p:cNvPr id="81" name="矩形 80"/>
          <p:cNvSpPr/>
          <p:nvPr/>
        </p:nvSpPr>
        <p:spPr>
          <a:xfrm>
            <a:off x="1691680" y="1844825"/>
            <a:ext cx="1001566" cy="1093253"/>
          </a:xfrm>
          <a:prstGeom prst="rect">
            <a:avLst/>
          </a:prstGeom>
          <a:effectLst/>
        </p:spPr>
        <p:txBody>
          <a:bodyPr wrap="none" lIns="76840" tIns="38420" rIns="76840" bIns="38420">
            <a:spAutoFit/>
          </a:bodyPr>
          <a:lstStyle/>
          <a:p>
            <a:pPr defTabSz="685800">
              <a:buFont typeface="Arial" pitchFamily="34" charset="0"/>
              <a:buNone/>
            </a:pPr>
            <a:r>
              <a:rPr lang="zh-CN" altLang="en-US" sz="6600" b="1" smtClean="0">
                <a:solidFill>
                  <a:schemeClr val="bg1"/>
                </a:solidFill>
                <a:effectLst>
                  <a:outerShdw blurRad="38100" dist="38100" dir="2700000" algn="tl">
                    <a:srgbClr val="C0C0C0"/>
                  </a:outerShdw>
                </a:effectLst>
                <a:latin typeface="微软雅黑" pitchFamily="34" charset="-122"/>
                <a:ea typeface="微软雅黑" pitchFamily="34" charset="-122"/>
              </a:rPr>
              <a:t>交</a:t>
            </a:r>
            <a:endParaRPr lang="zh-CN" altLang="en-US" sz="6600" b="1">
              <a:solidFill>
                <a:schemeClr val="bg1"/>
              </a:solidFill>
              <a:effectLst>
                <a:outerShdw blurRad="38100" dist="38100" dir="2700000" algn="tl">
                  <a:srgbClr val="C0C0C0"/>
                </a:outerShdw>
              </a:effectLst>
              <a:latin typeface="微软雅黑" pitchFamily="34" charset="-122"/>
              <a:ea typeface="微软雅黑" pitchFamily="34" charset="-122"/>
            </a:endParaRPr>
          </a:p>
        </p:txBody>
      </p:sp>
      <p:sp>
        <p:nvSpPr>
          <p:cNvPr id="82" name="矩形 81"/>
          <p:cNvSpPr/>
          <p:nvPr/>
        </p:nvSpPr>
        <p:spPr>
          <a:xfrm>
            <a:off x="4716016" y="1916833"/>
            <a:ext cx="1001566" cy="1093253"/>
          </a:xfrm>
          <a:prstGeom prst="rect">
            <a:avLst/>
          </a:prstGeom>
          <a:effectLst/>
        </p:spPr>
        <p:txBody>
          <a:bodyPr wrap="none" lIns="76840" tIns="38420" rIns="76840" bIns="38420">
            <a:spAutoFit/>
          </a:bodyPr>
          <a:lstStyle/>
          <a:p>
            <a:pPr defTabSz="685800">
              <a:buFont typeface="Arial" pitchFamily="34" charset="0"/>
              <a:buNone/>
            </a:pPr>
            <a:r>
              <a:rPr lang="zh-CN" altLang="en-US" sz="6600" b="1" smtClean="0">
                <a:solidFill>
                  <a:schemeClr val="bg1"/>
                </a:solidFill>
                <a:effectLst>
                  <a:outerShdw blurRad="38100" dist="38100" dir="2700000" algn="tl">
                    <a:srgbClr val="C0C0C0"/>
                  </a:outerShdw>
                </a:effectLst>
                <a:latin typeface="微软雅黑" pitchFamily="34" charset="-122"/>
                <a:ea typeface="微软雅黑" pitchFamily="34" charset="-122"/>
              </a:rPr>
              <a:t>交</a:t>
            </a:r>
            <a:endParaRPr lang="zh-CN" altLang="en-US" sz="6600" b="1">
              <a:solidFill>
                <a:schemeClr val="bg1"/>
              </a:solidFill>
              <a:effectLst>
                <a:outerShdw blurRad="38100" dist="38100" dir="2700000" algn="tl">
                  <a:srgbClr val="C0C0C0"/>
                </a:outerShdw>
              </a:effectLst>
              <a:latin typeface="微软雅黑" pitchFamily="34" charset="-122"/>
              <a:ea typeface="微软雅黑" pitchFamily="34" charset="-122"/>
            </a:endParaRPr>
          </a:p>
        </p:txBody>
      </p:sp>
      <p:sp>
        <p:nvSpPr>
          <p:cNvPr id="83" name="矩形 22"/>
          <p:cNvSpPr>
            <a:spLocks noChangeArrowheads="1"/>
          </p:cNvSpPr>
          <p:nvPr/>
        </p:nvSpPr>
        <p:spPr bwMode="auto">
          <a:xfrm>
            <a:off x="6084168" y="1916833"/>
            <a:ext cx="1001566" cy="1093253"/>
          </a:xfrm>
          <a:prstGeom prst="rect">
            <a:avLst/>
          </a:prstGeom>
          <a:noFill/>
          <a:ln w="9525" algn="ctr">
            <a:noFill/>
            <a:miter lim="800000"/>
          </a:ln>
          <a:effectLst/>
        </p:spPr>
        <p:txBody>
          <a:bodyPr wrap="none" lIns="76840" tIns="38420" rIns="76840" bIns="38420">
            <a:spAutoFit/>
          </a:bodyPr>
          <a:lstStyle/>
          <a:p>
            <a:pPr defTabSz="685800">
              <a:buFont typeface="Arial" pitchFamily="34" charset="0"/>
              <a:buNone/>
            </a:pPr>
            <a:r>
              <a:rPr lang="zh-CN" altLang="en-US" sz="6600" b="1" smtClean="0">
                <a:solidFill>
                  <a:schemeClr val="bg1"/>
                </a:solidFill>
                <a:effectLst>
                  <a:outerShdw blurRad="38100" dist="38100" dir="2700000" algn="tl">
                    <a:srgbClr val="C0C0C0"/>
                  </a:outerShdw>
                </a:effectLst>
                <a:latin typeface="微软雅黑" pitchFamily="34" charset="-122"/>
                <a:ea typeface="微软雅黑" pitchFamily="34" charset="-122"/>
              </a:rPr>
              <a:t>流</a:t>
            </a:r>
            <a:endParaRPr lang="zh-CN" altLang="en-US" sz="6600" b="1">
              <a:solidFill>
                <a:schemeClr val="bg1"/>
              </a:solidFill>
              <a:effectLst>
                <a:outerShdw blurRad="38100" dist="38100" dir="2700000" algn="tl">
                  <a:srgbClr val="C0C0C0"/>
                </a:outerShdw>
              </a:effectLst>
              <a:latin typeface="微软雅黑" pitchFamily="34" charset="-122"/>
              <a:ea typeface="微软雅黑" pitchFamily="34" charset="-122"/>
            </a:endParaRPr>
          </a:p>
        </p:txBody>
      </p:sp>
      <p:sp>
        <p:nvSpPr>
          <p:cNvPr id="84" name="矩形 83"/>
          <p:cNvSpPr/>
          <p:nvPr/>
        </p:nvSpPr>
        <p:spPr>
          <a:xfrm>
            <a:off x="5436096" y="3356993"/>
            <a:ext cx="1001566" cy="1093253"/>
          </a:xfrm>
          <a:prstGeom prst="rect">
            <a:avLst/>
          </a:prstGeom>
          <a:effectLst/>
        </p:spPr>
        <p:txBody>
          <a:bodyPr wrap="none" lIns="76840" tIns="38420" rIns="76840" bIns="38420">
            <a:spAutoFit/>
          </a:bodyPr>
          <a:lstStyle/>
          <a:p>
            <a:pPr defTabSz="685800">
              <a:buFont typeface="Arial" pitchFamily="34" charset="0"/>
              <a:buNone/>
            </a:pPr>
            <a:r>
              <a:rPr lang="zh-CN" altLang="en-US" sz="6600" b="1" smtClean="0">
                <a:solidFill>
                  <a:schemeClr val="bg1"/>
                </a:solidFill>
                <a:effectLst>
                  <a:outerShdw blurRad="38100" dist="38100" dir="2700000" algn="tl">
                    <a:srgbClr val="C0C0C0"/>
                  </a:outerShdw>
                </a:effectLst>
                <a:latin typeface="微软雅黑" pitchFamily="34" charset="-122"/>
                <a:ea typeface="微软雅黑" pitchFamily="34" charset="-122"/>
              </a:rPr>
              <a:t>融</a:t>
            </a:r>
            <a:endParaRPr lang="zh-CN" altLang="en-US" sz="6600" b="1">
              <a:solidFill>
                <a:schemeClr val="bg1"/>
              </a:solidFill>
              <a:effectLst>
                <a:outerShdw blurRad="38100" dist="38100" dir="2700000" algn="tl">
                  <a:srgbClr val="C0C0C0"/>
                </a:outerShdw>
              </a:effectLst>
              <a:latin typeface="微软雅黑" pitchFamily="34" charset="-122"/>
              <a:ea typeface="微软雅黑" pitchFamily="34"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p:txBody>
          <a:bodyPr/>
          <a:lstStyle/>
          <a:p>
            <a:endParaRPr lang="zh-CN" altLang="en-US"/>
          </a:p>
        </p:txBody>
      </p:sp>
      <p:pic>
        <p:nvPicPr>
          <p:cNvPr id="1026" name="Picture 2" descr="F:\2012二轮课件\中国各时期地图\3秦朝.jpg"/>
          <p:cNvPicPr>
            <a:picLocks noChangeAspect="1" noChangeArrowheads="1"/>
          </p:cNvPicPr>
          <p:nvPr/>
        </p:nvPicPr>
        <p:blipFill>
          <a:blip r:embed="rId2"/>
          <a:stretch>
            <a:fillRect/>
          </a:stretch>
        </p:blipFill>
        <p:spPr bwMode="auto">
          <a:xfrm>
            <a:off x="0" y="0"/>
            <a:ext cx="9144000" cy="6669360"/>
          </a:xfrm>
          <a:prstGeom prst="rect">
            <a:avLst/>
          </a:prstGeom>
          <a:noFill/>
        </p:spPr>
      </p:pic>
      <p:sp>
        <p:nvSpPr>
          <p:cNvPr id="6" name="Text Box 14"/>
          <p:cNvSpPr txBox="1">
            <a:spLocks noChangeArrowheads="1"/>
          </p:cNvSpPr>
          <p:nvPr/>
        </p:nvSpPr>
        <p:spPr bwMode="auto">
          <a:xfrm>
            <a:off x="4427984" y="3789041"/>
            <a:ext cx="223224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典客、典属国</a:t>
            </a:r>
            <a:endParaRPr lang="zh-CN" altLang="en-US" sz="2400" b="1">
              <a:solidFill>
                <a:srgbClr val="000066"/>
              </a:solidFill>
              <a:latin typeface="楷体_GB2312"/>
              <a:ea typeface="楷体_GB2312"/>
              <a:cs typeface="楷体_GB2312"/>
            </a:endParaRPr>
          </a:p>
        </p:txBody>
      </p:sp>
      <p:sp>
        <p:nvSpPr>
          <p:cNvPr id="7" name="Text Box 14"/>
          <p:cNvSpPr txBox="1">
            <a:spLocks noChangeArrowheads="1"/>
          </p:cNvSpPr>
          <p:nvPr/>
        </p:nvSpPr>
        <p:spPr bwMode="auto">
          <a:xfrm>
            <a:off x="4499992" y="2780929"/>
            <a:ext cx="144016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北击匈奴</a:t>
            </a:r>
            <a:endParaRPr lang="zh-CN" altLang="en-US" sz="2400" b="1">
              <a:solidFill>
                <a:srgbClr val="000066"/>
              </a:solidFill>
              <a:latin typeface="楷体_GB2312"/>
              <a:ea typeface="楷体_GB2312"/>
              <a:cs typeface="楷体_GB2312"/>
            </a:endParaRPr>
          </a:p>
        </p:txBody>
      </p:sp>
      <p:sp>
        <p:nvSpPr>
          <p:cNvPr id="8" name="Text Box 14"/>
          <p:cNvSpPr txBox="1">
            <a:spLocks noChangeArrowheads="1"/>
          </p:cNvSpPr>
          <p:nvPr/>
        </p:nvSpPr>
        <p:spPr bwMode="auto">
          <a:xfrm>
            <a:off x="4499992" y="4869161"/>
            <a:ext cx="144016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南击夷越</a:t>
            </a:r>
            <a:endParaRPr lang="zh-CN" altLang="en-US" sz="2400" b="1">
              <a:solidFill>
                <a:srgbClr val="000066"/>
              </a:solidFill>
              <a:latin typeface="楷体_GB2312"/>
              <a:ea typeface="楷体_GB2312"/>
              <a:cs typeface="楷体_GB2312"/>
            </a:endParaRPr>
          </a:p>
        </p:txBody>
      </p:sp>
      <p:sp>
        <p:nvSpPr>
          <p:cNvPr id="10" name="Text Box 14"/>
          <p:cNvSpPr txBox="1">
            <a:spLocks noChangeArrowheads="1"/>
          </p:cNvSpPr>
          <p:nvPr/>
        </p:nvSpPr>
        <p:spPr bwMode="auto">
          <a:xfrm>
            <a:off x="3851920" y="5661249"/>
            <a:ext cx="324036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设象郡桂林南海三郡</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50" name="Picture 2" descr="F:\2012二轮课件\中国各时期地图\4西汉.jpg"/>
          <p:cNvPicPr>
            <a:picLocks noGrp="1" noChangeAspect="1" noChangeArrowheads="1"/>
          </p:cNvPicPr>
          <p:nvPr>
            <p:ph idx="1"/>
          </p:nvPr>
        </p:nvPicPr>
        <p:blipFill>
          <a:blip r:embed="rId2"/>
          <a:stretch>
            <a:fillRect/>
          </a:stretch>
        </p:blipFill>
        <p:spPr bwMode="auto">
          <a:xfrm>
            <a:off x="0" y="0"/>
            <a:ext cx="9144000" cy="6858000"/>
          </a:xfrm>
          <a:prstGeom prst="rect">
            <a:avLst/>
          </a:prstGeom>
          <a:noFill/>
        </p:spPr>
      </p:pic>
      <p:sp>
        <p:nvSpPr>
          <p:cNvPr id="5" name="Text Box 14"/>
          <p:cNvSpPr txBox="1">
            <a:spLocks noChangeArrowheads="1"/>
          </p:cNvSpPr>
          <p:nvPr/>
        </p:nvSpPr>
        <p:spPr bwMode="auto">
          <a:xfrm>
            <a:off x="5004048" y="3789041"/>
            <a:ext cx="115212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大鸿胪</a:t>
            </a:r>
            <a:endParaRPr lang="zh-CN" altLang="en-US" sz="2400" b="1">
              <a:solidFill>
                <a:srgbClr val="000066"/>
              </a:solidFill>
              <a:latin typeface="楷体_GB2312"/>
              <a:ea typeface="楷体_GB2312"/>
              <a:cs typeface="楷体_GB2312"/>
            </a:endParaRPr>
          </a:p>
        </p:txBody>
      </p:sp>
      <p:sp>
        <p:nvSpPr>
          <p:cNvPr id="6" name="Text Box 14"/>
          <p:cNvSpPr txBox="1">
            <a:spLocks noChangeArrowheads="1"/>
          </p:cNvSpPr>
          <p:nvPr/>
        </p:nvSpPr>
        <p:spPr bwMode="auto">
          <a:xfrm>
            <a:off x="2915816" y="764705"/>
            <a:ext cx="2736304"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和亲</a:t>
            </a:r>
            <a:r>
              <a:rPr lang="en-US" altLang="zh-CN" sz="2400" b="1" smtClean="0">
                <a:solidFill>
                  <a:srgbClr val="000066"/>
                </a:solidFill>
                <a:latin typeface="楷体_GB2312"/>
                <a:ea typeface="楷体_GB2312"/>
                <a:cs typeface="楷体_GB2312"/>
              </a:rPr>
              <a:t>(</a:t>
            </a:r>
            <a:r>
              <a:rPr lang="zh-CN" altLang="en-US" sz="2400" b="1" smtClean="0">
                <a:solidFill>
                  <a:srgbClr val="000066"/>
                </a:solidFill>
                <a:latin typeface="楷体_GB2312"/>
                <a:ea typeface="楷体_GB2312"/>
                <a:cs typeface="楷体_GB2312"/>
              </a:rPr>
              <a:t>昭君出塞）三次攻打匈奴</a:t>
            </a:r>
            <a:endParaRPr lang="zh-CN" altLang="en-US" sz="2400" b="1">
              <a:solidFill>
                <a:srgbClr val="000066"/>
              </a:solidFill>
              <a:latin typeface="楷体_GB2312"/>
              <a:ea typeface="楷体_GB2312"/>
              <a:cs typeface="楷体_GB2312"/>
            </a:endParaRPr>
          </a:p>
        </p:txBody>
      </p:sp>
      <p:sp>
        <p:nvSpPr>
          <p:cNvPr id="7" name="Text Box 14"/>
          <p:cNvSpPr txBox="1">
            <a:spLocks noChangeArrowheads="1"/>
          </p:cNvSpPr>
          <p:nvPr/>
        </p:nvSpPr>
        <p:spPr bwMode="auto">
          <a:xfrm>
            <a:off x="3059832" y="1700809"/>
            <a:ext cx="295232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东汉窦宪攻打北匈奴</a:t>
            </a:r>
            <a:endParaRPr lang="zh-CN" altLang="en-US" sz="2400" b="1">
              <a:solidFill>
                <a:srgbClr val="000066"/>
              </a:solidFill>
              <a:latin typeface="楷体_GB2312"/>
              <a:ea typeface="楷体_GB2312"/>
              <a:cs typeface="楷体_GB2312"/>
            </a:endParaRPr>
          </a:p>
        </p:txBody>
      </p:sp>
      <p:sp>
        <p:nvSpPr>
          <p:cNvPr id="8" name="Text Box 14"/>
          <p:cNvSpPr txBox="1">
            <a:spLocks noChangeArrowheads="1"/>
          </p:cNvSpPr>
          <p:nvPr/>
        </p:nvSpPr>
        <p:spPr bwMode="auto">
          <a:xfrm>
            <a:off x="3059832" y="3429001"/>
            <a:ext cx="504056"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校尉</a:t>
            </a:r>
            <a:endParaRPr lang="zh-CN" altLang="en-US" sz="2400" b="1">
              <a:solidFill>
                <a:srgbClr val="000066"/>
              </a:solidFill>
              <a:latin typeface="楷体_GB2312"/>
              <a:ea typeface="楷体_GB2312"/>
              <a:cs typeface="楷体_GB2312"/>
            </a:endParaRPr>
          </a:p>
        </p:txBody>
      </p:sp>
      <p:sp>
        <p:nvSpPr>
          <p:cNvPr id="10" name="Text Box 14"/>
          <p:cNvSpPr txBox="1">
            <a:spLocks noChangeArrowheads="1"/>
          </p:cNvSpPr>
          <p:nvPr/>
        </p:nvSpPr>
        <p:spPr bwMode="auto">
          <a:xfrm>
            <a:off x="1691680" y="2492897"/>
            <a:ext cx="144016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西域都护</a:t>
            </a:r>
            <a:endParaRPr lang="zh-CN" altLang="en-US" sz="2400" b="1">
              <a:solidFill>
                <a:srgbClr val="000066"/>
              </a:solidFill>
              <a:latin typeface="楷体_GB2312"/>
              <a:ea typeface="楷体_GB2312"/>
              <a:cs typeface="楷体_GB2312"/>
            </a:endParaRPr>
          </a:p>
        </p:txBody>
      </p:sp>
      <p:sp>
        <p:nvSpPr>
          <p:cNvPr id="11" name="Text Box 14"/>
          <p:cNvSpPr txBox="1">
            <a:spLocks noChangeArrowheads="1"/>
          </p:cNvSpPr>
          <p:nvPr/>
        </p:nvSpPr>
        <p:spPr bwMode="auto">
          <a:xfrm>
            <a:off x="6804248" y="1988841"/>
            <a:ext cx="115212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校尉</a:t>
            </a:r>
            <a:endParaRPr lang="zh-CN" altLang="en-US" sz="2400" b="1">
              <a:solidFill>
                <a:srgbClr val="000066"/>
              </a:solidFill>
              <a:latin typeface="楷体_GB2312"/>
              <a:ea typeface="楷体_GB2312"/>
              <a:cs typeface="楷体_GB2312"/>
            </a:endParaRPr>
          </a:p>
        </p:txBody>
      </p:sp>
      <p:sp>
        <p:nvSpPr>
          <p:cNvPr id="12" name="Text Box 14"/>
          <p:cNvSpPr txBox="1">
            <a:spLocks noChangeArrowheads="1"/>
          </p:cNvSpPr>
          <p:nvPr/>
        </p:nvSpPr>
        <p:spPr bwMode="auto">
          <a:xfrm>
            <a:off x="4932040" y="5157193"/>
            <a:ext cx="2448272"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在今天贵州省设牂牁郡</a:t>
            </a:r>
            <a:r>
              <a:rPr lang="en-US" altLang="zh-CN" sz="2400" b="1" err="1" smtClean="0">
                <a:solidFill>
                  <a:srgbClr val="000066"/>
                </a:solidFill>
                <a:latin typeface="楷体_GB2312"/>
                <a:ea typeface="楷体_GB2312"/>
                <a:cs typeface="楷体_GB2312"/>
              </a:rPr>
              <a:t>zangke</a:t>
            </a:r>
            <a:endParaRPr lang="zh-CN" altLang="en-US" sz="2400" b="1">
              <a:solidFill>
                <a:srgbClr val="000066"/>
              </a:solidFill>
              <a:latin typeface="楷体_GB2312"/>
              <a:ea typeface="楷体_GB2312"/>
              <a:cs typeface="楷体_GB2312"/>
            </a:endParaRPr>
          </a:p>
        </p:txBody>
      </p:sp>
      <p:sp>
        <p:nvSpPr>
          <p:cNvPr id="13" name="Text Box 14"/>
          <p:cNvSpPr txBox="1">
            <a:spLocks noChangeArrowheads="1"/>
          </p:cNvSpPr>
          <p:nvPr/>
        </p:nvSpPr>
        <p:spPr bwMode="auto">
          <a:xfrm>
            <a:off x="7236296" y="2852937"/>
            <a:ext cx="1152128"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朝鲜设四郡</a:t>
            </a:r>
            <a:endParaRPr lang="zh-CN" altLang="en-US" sz="2400" b="1">
              <a:solidFill>
                <a:srgbClr val="000066"/>
              </a:solidFill>
              <a:latin typeface="楷体_GB2312"/>
              <a:ea typeface="楷体_GB2312"/>
              <a:cs typeface="楷体_GB2312"/>
            </a:endParaRPr>
          </a:p>
        </p:txBody>
      </p:sp>
      <p:sp>
        <p:nvSpPr>
          <p:cNvPr id="14" name="Text Box 14"/>
          <p:cNvSpPr txBox="1">
            <a:spLocks noChangeArrowheads="1"/>
          </p:cNvSpPr>
          <p:nvPr/>
        </p:nvSpPr>
        <p:spPr bwMode="auto">
          <a:xfrm>
            <a:off x="1763688" y="2996953"/>
            <a:ext cx="144016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移民军屯</a:t>
            </a:r>
            <a:endParaRPr lang="zh-CN" altLang="en-US" sz="2400" b="1">
              <a:solidFill>
                <a:srgbClr val="000066"/>
              </a:solidFill>
              <a:latin typeface="楷体_GB2312"/>
              <a:ea typeface="楷体_GB2312"/>
              <a:cs typeface="楷体_GB2312"/>
            </a:endParaRPr>
          </a:p>
        </p:txBody>
      </p:sp>
      <p:sp>
        <p:nvSpPr>
          <p:cNvPr id="15" name="Text Box 14"/>
          <p:cNvSpPr txBox="1">
            <a:spLocks noChangeArrowheads="1"/>
          </p:cNvSpPr>
          <p:nvPr/>
        </p:nvSpPr>
        <p:spPr bwMode="auto">
          <a:xfrm>
            <a:off x="4283968" y="2276872"/>
            <a:ext cx="144016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移民军屯</a:t>
            </a:r>
            <a:endParaRPr lang="zh-CN" altLang="en-US" sz="2400" b="1">
              <a:solidFill>
                <a:srgbClr val="000066"/>
              </a:solidFill>
              <a:latin typeface="楷体_GB2312"/>
              <a:ea typeface="楷体_GB2312"/>
              <a:cs typeface="楷体_GB2312"/>
            </a:endParaRPr>
          </a:p>
        </p:txBody>
      </p:sp>
      <p:sp>
        <p:nvSpPr>
          <p:cNvPr id="16" name="Text Box 14"/>
          <p:cNvSpPr txBox="1">
            <a:spLocks noChangeArrowheads="1"/>
          </p:cNvSpPr>
          <p:nvPr/>
        </p:nvSpPr>
        <p:spPr bwMode="auto">
          <a:xfrm>
            <a:off x="4139952" y="3284984"/>
            <a:ext cx="504056" cy="1569660"/>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十三氐道</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linds(horizontal)">
                                      <p:cBhvr>
                                        <p:cTn id="47" dur="500"/>
                                        <p:tgtEl>
                                          <p:spTgt spid="1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linds(horizontal)">
                                      <p:cBhvr>
                                        <p:cTn id="52" dur="500"/>
                                        <p:tgtEl>
                                          <p:spTgt spid="11"/>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0" y="332656"/>
            <a:ext cx="9144000" cy="1200329"/>
          </a:xfrm>
          <a:prstGeom prst="rect">
            <a:avLst/>
          </a:prstGeom>
        </p:spPr>
        <p:txBody>
          <a:bodyPr wrap="square">
            <a:spAutoFit/>
          </a:bodyPr>
          <a:lstStyle/>
          <a:p>
            <a:r>
              <a:rPr lang="zh-CN" altLang="en-US" sz="2400" b="1" smtClean="0">
                <a:latin typeface="楷体" pitchFamily="49" charset="-122"/>
                <a:ea typeface="楷体" pitchFamily="49" charset="-122"/>
              </a:rPr>
              <a:t>北方的游牧部落向往南方流着奶和蜜的地方，一次次发动大规模进攻。结合图片和所学知识，分析面对北方、西北方少数游牧文明的冲击，农耕文明一般采取什么措施应对？结果怎样？</a:t>
            </a:r>
            <a:endParaRPr lang="zh-CN" altLang="en-US" sz="2400"/>
          </a:p>
        </p:txBody>
      </p:sp>
      <p:sp>
        <p:nvSpPr>
          <p:cNvPr id="6" name="Text Box 14"/>
          <p:cNvSpPr txBox="1">
            <a:spLocks noChangeArrowheads="1"/>
          </p:cNvSpPr>
          <p:nvPr/>
        </p:nvSpPr>
        <p:spPr bwMode="auto">
          <a:xfrm>
            <a:off x="179512" y="1844824"/>
            <a:ext cx="8640960" cy="138499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战争对抗、和亲通商、长城预警、</a:t>
            </a:r>
            <a:r>
              <a:rPr lang="zh-CN" altLang="zh-CN" sz="2400" b="1" smtClean="0">
                <a:solidFill>
                  <a:srgbClr val="000066"/>
                </a:solidFill>
                <a:latin typeface="楷体_GB2312"/>
                <a:ea typeface="楷体_GB2312"/>
                <a:cs typeface="楷体_GB2312"/>
              </a:rPr>
              <a:t>驻军设官、移民军屯、朝贡贸易。</a:t>
            </a:r>
          </a:p>
          <a:p>
            <a:pPr>
              <a:spcBef>
                <a:spcPct val="50000"/>
              </a:spcBef>
            </a:pPr>
            <a:endParaRPr lang="zh-CN" altLang="en-US" sz="2400" b="1">
              <a:solidFill>
                <a:srgbClr val="000066"/>
              </a:solidFill>
              <a:latin typeface="楷体_GB2312"/>
              <a:ea typeface="楷体_GB2312"/>
              <a:cs typeface="楷体_GB2312"/>
            </a:endParaRPr>
          </a:p>
        </p:txBody>
      </p:sp>
      <p:sp>
        <p:nvSpPr>
          <p:cNvPr id="7" name="Text Box 14"/>
          <p:cNvSpPr txBox="1">
            <a:spLocks noChangeArrowheads="1"/>
          </p:cNvSpPr>
          <p:nvPr/>
        </p:nvSpPr>
        <p:spPr bwMode="auto">
          <a:xfrm>
            <a:off x="179512" y="3573016"/>
            <a:ext cx="8712968" cy="2492990"/>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zh-CN" sz="2400" b="1" smtClean="0">
                <a:solidFill>
                  <a:srgbClr val="000066"/>
                </a:solidFill>
                <a:latin typeface="楷体_GB2312"/>
                <a:ea typeface="楷体_GB2312"/>
                <a:cs typeface="楷体_GB2312"/>
              </a:rPr>
              <a:t>华夏族国力强大，战争取胜，长城暂时保护农耕生产，驻军设官和移民军屯能够管辖开发边疆地区，朝贡贸易，加强经济文化交流，促进民族融合；华夏族国力衰落，和亲暂时缓和矛盾；华夏族内乱，少数民族内迁中原，少数民族汉化、封建化，民族通婚交融、最终形成汉族，等待北方新的力量崛起。 </a:t>
            </a:r>
          </a:p>
          <a:p>
            <a:pPr>
              <a:spcBef>
                <a:spcPct val="50000"/>
              </a:spcBef>
            </a:pP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6" name="Picture 2" descr="天工开物002"/>
          <p:cNvPicPr preferRelativeResize="0">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p:spPr>
      </p:pic>
      <p:sp>
        <p:nvSpPr>
          <p:cNvPr id="163843" name="Freeform 3"/>
          <p:cNvSpPr/>
          <p:nvPr/>
        </p:nvSpPr>
        <p:spPr bwMode="auto">
          <a:xfrm>
            <a:off x="7453315" y="3861050"/>
            <a:ext cx="431055" cy="144215"/>
          </a:xfrm>
          <a:custGeom>
            <a:gdLst>
              <a:gd name="T0" fmla="*/ 2147483647 w 363"/>
              <a:gd name="T1" fmla="*/ 0 h 182"/>
              <a:gd name="T2" fmla="*/ 2147483647 w 363"/>
              <a:gd name="T3" fmla="*/ 2147483647 h 182"/>
              <a:gd name="T4" fmla="*/ 0 w 363"/>
              <a:gd name="T5" fmla="*/ 2147483647 h 182"/>
              <a:gd name="T6" fmla="*/ 0 60000 65536"/>
              <a:gd name="T7" fmla="*/ 0 60000 65536"/>
              <a:gd name="T8" fmla="*/ 0 60000 65536"/>
              <a:gd name="T9" fmla="*/ 0 w 363"/>
              <a:gd name="T10" fmla="*/ 0 h 182"/>
              <a:gd name="T11" fmla="*/ 363 w 363"/>
              <a:gd name="T12" fmla="*/ 182 h 182"/>
            </a:gdLst>
            <a:cxnLst>
              <a:cxn ang="T6">
                <a:pos x="T0" y="T1"/>
              </a:cxn>
              <a:cxn ang="T7">
                <a:pos x="T2" y="T3"/>
              </a:cxn>
              <a:cxn ang="T8">
                <a:pos x="T4" y="T5"/>
              </a:cxn>
            </a:cxnLst>
            <a:rect l="T9" t="T10" r="T11" b="T12"/>
            <a:pathLst>
              <a:path w="363" h="182">
                <a:moveTo>
                  <a:pt x="363" y="0"/>
                </a:moveTo>
                <a:cubicBezTo>
                  <a:pt x="342" y="21"/>
                  <a:pt x="294" y="98"/>
                  <a:pt x="234" y="128"/>
                </a:cubicBezTo>
                <a:cubicBezTo>
                  <a:pt x="174" y="158"/>
                  <a:pt x="49" y="171"/>
                  <a:pt x="0" y="182"/>
                </a:cubicBezTo>
              </a:path>
            </a:pathLst>
          </a:custGeom>
          <a:noFill/>
          <a:ln w="57150">
            <a:solidFill>
              <a:srgbClr val="0033CC"/>
            </a:solidFill>
            <a:miter lim="800000"/>
            <a:tailEnd type="stealth" w="med" len="med"/>
          </a:ln>
        </p:spPr>
        <p:txBody>
          <a:bodyPr/>
          <a:lstStyle/>
          <a:p>
            <a:endParaRPr lang="zh-CN" altLang="en-US">
              <a:latin typeface="Calibri" panose="020f0502020204030204" pitchFamily="34" charset="0"/>
            </a:endParaRPr>
          </a:p>
        </p:txBody>
      </p:sp>
      <p:sp>
        <p:nvSpPr>
          <p:cNvPr id="163844" name="Freeform 4"/>
          <p:cNvSpPr/>
          <p:nvPr/>
        </p:nvSpPr>
        <p:spPr bwMode="auto">
          <a:xfrm>
            <a:off x="7275513" y="4005263"/>
            <a:ext cx="404812" cy="1168400"/>
          </a:xfrm>
          <a:custGeom>
            <a:gdLst>
              <a:gd name="T0" fmla="*/ 2147483647 w 255"/>
              <a:gd name="T1" fmla="*/ 0 h 736"/>
              <a:gd name="T2" fmla="*/ 2147483647 w 255"/>
              <a:gd name="T3" fmla="*/ 2147483647 h 736"/>
              <a:gd name="T4" fmla="*/ 2147483647 w 255"/>
              <a:gd name="T5" fmla="*/ 2147483647 h 736"/>
              <a:gd name="T6" fmla="*/ 2147483647 w 255"/>
              <a:gd name="T7" fmla="*/ 2147483647 h 736"/>
              <a:gd name="T8" fmla="*/ 2147483647 w 255"/>
              <a:gd name="T9" fmla="*/ 2147483647 h 736"/>
              <a:gd name="T10" fmla="*/ 2147483647 w 255"/>
              <a:gd name="T11" fmla="*/ 2147483647 h 736"/>
              <a:gd name="T12" fmla="*/ 2147483647 w 255"/>
              <a:gd name="T13" fmla="*/ 2147483647 h 736"/>
              <a:gd name="T14" fmla="*/ 2147483647 w 255"/>
              <a:gd name="T15" fmla="*/ 2147483647 h 736"/>
              <a:gd name="T16" fmla="*/ 2147483647 w 255"/>
              <a:gd name="T17" fmla="*/ 2147483647 h 736"/>
              <a:gd name="T18" fmla="*/ 0 w 255"/>
              <a:gd name="T19" fmla="*/ 2147483647 h 73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5"/>
              <a:gd name="T31" fmla="*/ 0 h 736"/>
              <a:gd name="T32" fmla="*/ 255 w 255"/>
              <a:gd name="T33" fmla="*/ 736 h 736"/>
            </a:gd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5" h="736">
                <a:moveTo>
                  <a:pt x="111" y="0"/>
                </a:moveTo>
                <a:lnTo>
                  <a:pt x="74" y="94"/>
                </a:lnTo>
                <a:lnTo>
                  <a:pt x="66" y="176"/>
                </a:lnTo>
                <a:lnTo>
                  <a:pt x="190" y="234"/>
                </a:lnTo>
                <a:lnTo>
                  <a:pt x="247" y="324"/>
                </a:lnTo>
                <a:lnTo>
                  <a:pt x="255" y="423"/>
                </a:lnTo>
                <a:lnTo>
                  <a:pt x="239" y="513"/>
                </a:lnTo>
                <a:lnTo>
                  <a:pt x="190" y="571"/>
                </a:lnTo>
                <a:lnTo>
                  <a:pt x="99" y="596"/>
                </a:lnTo>
                <a:lnTo>
                  <a:pt x="0" y="736"/>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45" name="Freeform 5"/>
          <p:cNvSpPr/>
          <p:nvPr/>
        </p:nvSpPr>
        <p:spPr bwMode="auto">
          <a:xfrm>
            <a:off x="6902450" y="4916488"/>
            <a:ext cx="306388" cy="279400"/>
          </a:xfrm>
          <a:custGeom>
            <a:gdLst>
              <a:gd name="T0" fmla="*/ 2147483647 w 210"/>
              <a:gd name="T1" fmla="*/ 2147483647 h 121"/>
              <a:gd name="T2" fmla="*/ 2147483647 w 210"/>
              <a:gd name="T3" fmla="*/ 2147483647 h 121"/>
              <a:gd name="T4" fmla="*/ 2147483647 w 210"/>
              <a:gd name="T5" fmla="*/ 2147483647 h 121"/>
              <a:gd name="T6" fmla="*/ 0 w 210"/>
              <a:gd name="T7" fmla="*/ 0 h 121"/>
              <a:gd name="T8" fmla="*/ 0 60000 65536"/>
              <a:gd name="T9" fmla="*/ 0 60000 65536"/>
              <a:gd name="T10" fmla="*/ 0 60000 65536"/>
              <a:gd name="T11" fmla="*/ 0 60000 65536"/>
              <a:gd name="T12" fmla="*/ 0 w 210"/>
              <a:gd name="T13" fmla="*/ 0 h 121"/>
              <a:gd name="T14" fmla="*/ 210 w 210"/>
              <a:gd name="T15" fmla="*/ 121 h 121"/>
            </a:gdLst>
            <a:cxnLst>
              <a:cxn ang="T8">
                <a:pos x="T0" y="T1"/>
              </a:cxn>
              <a:cxn ang="T9">
                <a:pos x="T2" y="T3"/>
              </a:cxn>
              <a:cxn ang="T10">
                <a:pos x="T4" y="T5"/>
              </a:cxn>
              <a:cxn ang="T11">
                <a:pos x="T6" y="T7"/>
              </a:cxn>
            </a:cxnLst>
            <a:rect l="T12" t="T13" r="T14" b="T15"/>
            <a:pathLst>
              <a:path w="210" h="120">
                <a:moveTo>
                  <a:pt x="210" y="121"/>
                </a:moveTo>
                <a:lnTo>
                  <a:pt x="144" y="71"/>
                </a:lnTo>
                <a:lnTo>
                  <a:pt x="62" y="22"/>
                </a:lnTo>
                <a:lnTo>
                  <a:pt x="0" y="0"/>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46" name="Freeform 6"/>
          <p:cNvSpPr/>
          <p:nvPr/>
        </p:nvSpPr>
        <p:spPr bwMode="auto">
          <a:xfrm>
            <a:off x="6858002" y="4941888"/>
            <a:ext cx="327025" cy="923925"/>
          </a:xfrm>
          <a:custGeom>
            <a:gdLst>
              <a:gd name="T0" fmla="*/ 2147483647 w 206"/>
              <a:gd name="T1" fmla="*/ 0 h 582"/>
              <a:gd name="T2" fmla="*/ 0 w 206"/>
              <a:gd name="T3" fmla="*/ 2147483647 h 582"/>
              <a:gd name="T4" fmla="*/ 2147483647 w 206"/>
              <a:gd name="T5" fmla="*/ 2147483647 h 582"/>
              <a:gd name="T6" fmla="*/ 2147483647 w 206"/>
              <a:gd name="T7" fmla="*/ 2147483647 h 582"/>
              <a:gd name="T8" fmla="*/ 2147483647 w 206"/>
              <a:gd name="T9" fmla="*/ 2147483647 h 582"/>
              <a:gd name="T10" fmla="*/ 2147483647 w 206"/>
              <a:gd name="T11" fmla="*/ 2147483647 h 582"/>
              <a:gd name="T12" fmla="*/ 2147483647 w 206"/>
              <a:gd name="T13" fmla="*/ 2147483647 h 582"/>
              <a:gd name="T14" fmla="*/ 2147483647 w 206"/>
              <a:gd name="T15" fmla="*/ 2147483647 h 582"/>
              <a:gd name="T16" fmla="*/ 0 60000 65536"/>
              <a:gd name="T17" fmla="*/ 0 60000 65536"/>
              <a:gd name="T18" fmla="*/ 0 60000 65536"/>
              <a:gd name="T19" fmla="*/ 0 60000 65536"/>
              <a:gd name="T20" fmla="*/ 0 60000 65536"/>
              <a:gd name="T21" fmla="*/ 0 60000 65536"/>
              <a:gd name="T22" fmla="*/ 0 60000 65536"/>
              <a:gd name="T23" fmla="*/ 0 60000 65536"/>
              <a:gd name="T24" fmla="*/ 0 w 206"/>
              <a:gd name="T25" fmla="*/ 0 h 582"/>
              <a:gd name="T26" fmla="*/ 206 w 206"/>
              <a:gd name="T27" fmla="*/ 582 h 582"/>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6" h="582">
                <a:moveTo>
                  <a:pt x="12" y="0"/>
                </a:moveTo>
                <a:lnTo>
                  <a:pt x="0" y="55"/>
                </a:lnTo>
                <a:lnTo>
                  <a:pt x="25" y="121"/>
                </a:lnTo>
                <a:lnTo>
                  <a:pt x="58" y="220"/>
                </a:lnTo>
                <a:lnTo>
                  <a:pt x="156" y="302"/>
                </a:lnTo>
                <a:lnTo>
                  <a:pt x="197" y="392"/>
                </a:lnTo>
                <a:lnTo>
                  <a:pt x="206" y="466"/>
                </a:lnTo>
                <a:lnTo>
                  <a:pt x="173" y="582"/>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47" name="Freeform 7"/>
          <p:cNvSpPr/>
          <p:nvPr/>
        </p:nvSpPr>
        <p:spPr bwMode="auto">
          <a:xfrm>
            <a:off x="6302375" y="5157789"/>
            <a:ext cx="792163" cy="647700"/>
          </a:xfrm>
          <a:custGeom>
            <a:gdLst>
              <a:gd name="T0" fmla="*/ 2147483647 w 499"/>
              <a:gd name="T1" fmla="*/ 2147483647 h 408"/>
              <a:gd name="T2" fmla="*/ 2147483647 w 499"/>
              <a:gd name="T3" fmla="*/ 2147483647 h 408"/>
              <a:gd name="T4" fmla="*/ 2147483647 w 499"/>
              <a:gd name="T5" fmla="*/ 2147483647 h 408"/>
              <a:gd name="T6" fmla="*/ 2147483647 w 499"/>
              <a:gd name="T7" fmla="*/ 2147483647 h 408"/>
              <a:gd name="T8" fmla="*/ 0 w 499"/>
              <a:gd name="T9" fmla="*/ 0 h 408"/>
              <a:gd name="T10" fmla="*/ 0 60000 65536"/>
              <a:gd name="T11" fmla="*/ 0 60000 65536"/>
              <a:gd name="T12" fmla="*/ 0 60000 65536"/>
              <a:gd name="T13" fmla="*/ 0 60000 65536"/>
              <a:gd name="T14" fmla="*/ 0 60000 65536"/>
              <a:gd name="T15" fmla="*/ 0 w 499"/>
              <a:gd name="T16" fmla="*/ 0 h 408"/>
              <a:gd name="T17" fmla="*/ 499 w 499"/>
              <a:gd name="T18" fmla="*/ 408 h 408"/>
            </a:gdLst>
            <a:cxnLst>
              <a:cxn ang="T10">
                <a:pos x="T0" y="T1"/>
              </a:cxn>
              <a:cxn ang="T11">
                <a:pos x="T2" y="T3"/>
              </a:cxn>
              <a:cxn ang="T12">
                <a:pos x="T4" y="T5"/>
              </a:cxn>
              <a:cxn ang="T13">
                <a:pos x="T6" y="T7"/>
              </a:cxn>
              <a:cxn ang="T14">
                <a:pos x="T8" y="T9"/>
              </a:cxn>
            </a:cxnLst>
            <a:rect l="T15" t="T16" r="T17" b="T18"/>
            <a:pathLst>
              <a:path w="499" h="408">
                <a:moveTo>
                  <a:pt x="499" y="408"/>
                </a:moveTo>
                <a:lnTo>
                  <a:pt x="441" y="404"/>
                </a:lnTo>
                <a:lnTo>
                  <a:pt x="366" y="355"/>
                </a:lnTo>
                <a:lnTo>
                  <a:pt x="276" y="223"/>
                </a:lnTo>
                <a:lnTo>
                  <a:pt x="0" y="0"/>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48" name="Freeform 8"/>
          <p:cNvSpPr/>
          <p:nvPr/>
        </p:nvSpPr>
        <p:spPr bwMode="auto">
          <a:xfrm>
            <a:off x="6296025" y="4437064"/>
            <a:ext cx="101600" cy="720725"/>
          </a:xfrm>
          <a:custGeom>
            <a:gdLst>
              <a:gd name="T0" fmla="*/ 2147483647 w 49"/>
              <a:gd name="T1" fmla="*/ 2147483647 h 454"/>
              <a:gd name="T2" fmla="*/ 0 w 49"/>
              <a:gd name="T3" fmla="*/ 2147483647 h 454"/>
              <a:gd name="T4" fmla="*/ 0 w 49"/>
              <a:gd name="T5" fmla="*/ 2147483647 h 454"/>
              <a:gd name="T6" fmla="*/ 2147483647 w 49"/>
              <a:gd name="T7" fmla="*/ 2147483647 h 454"/>
              <a:gd name="T8" fmla="*/ 2147483647 w 49"/>
              <a:gd name="T9" fmla="*/ 0 h 454"/>
              <a:gd name="T10" fmla="*/ 0 60000 65536"/>
              <a:gd name="T11" fmla="*/ 0 60000 65536"/>
              <a:gd name="T12" fmla="*/ 0 60000 65536"/>
              <a:gd name="T13" fmla="*/ 0 60000 65536"/>
              <a:gd name="T14" fmla="*/ 0 60000 65536"/>
              <a:gd name="T15" fmla="*/ 0 w 49"/>
              <a:gd name="T16" fmla="*/ 0 h 454"/>
              <a:gd name="T17" fmla="*/ 49 w 49"/>
              <a:gd name="T18" fmla="*/ 454 h 454"/>
            </a:gdLst>
            <a:cxnLst>
              <a:cxn ang="T10">
                <a:pos x="T0" y="T1"/>
              </a:cxn>
              <a:cxn ang="T11">
                <a:pos x="T2" y="T3"/>
              </a:cxn>
              <a:cxn ang="T12">
                <a:pos x="T4" y="T5"/>
              </a:cxn>
              <a:cxn ang="T13">
                <a:pos x="T6" y="T7"/>
              </a:cxn>
              <a:cxn ang="T14">
                <a:pos x="T8" y="T9"/>
              </a:cxn>
            </a:cxnLst>
            <a:rect l="T15" t="T16" r="T17" b="T18"/>
            <a:pathLst>
              <a:path w="49" h="453">
                <a:moveTo>
                  <a:pt x="48" y="454"/>
                </a:moveTo>
                <a:lnTo>
                  <a:pt x="0" y="332"/>
                </a:lnTo>
                <a:lnTo>
                  <a:pt x="0" y="250"/>
                </a:lnTo>
                <a:lnTo>
                  <a:pt x="17" y="126"/>
                </a:lnTo>
                <a:lnTo>
                  <a:pt x="49" y="0"/>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49" name="Freeform 9"/>
          <p:cNvSpPr/>
          <p:nvPr/>
        </p:nvSpPr>
        <p:spPr bwMode="auto">
          <a:xfrm>
            <a:off x="5726113" y="4868864"/>
            <a:ext cx="576262" cy="288925"/>
          </a:xfrm>
          <a:custGeom>
            <a:gdLst>
              <a:gd name="T0" fmla="*/ 2147483647 w 363"/>
              <a:gd name="T1" fmla="*/ 2147483647 h 182"/>
              <a:gd name="T2" fmla="*/ 2147483647 w 363"/>
              <a:gd name="T3" fmla="*/ 2147483647 h 182"/>
              <a:gd name="T4" fmla="*/ 0 w 363"/>
              <a:gd name="T5" fmla="*/ 0 h 182"/>
              <a:gd name="T6" fmla="*/ 0 60000 65536"/>
              <a:gd name="T7" fmla="*/ 0 60000 65536"/>
              <a:gd name="T8" fmla="*/ 0 60000 65536"/>
              <a:gd name="T9" fmla="*/ 0 w 363"/>
              <a:gd name="T10" fmla="*/ 0 h 182"/>
              <a:gd name="T11" fmla="*/ 363 w 363"/>
              <a:gd name="T12" fmla="*/ 182 h 182"/>
            </a:gdLst>
            <a:cxnLst>
              <a:cxn ang="T6">
                <a:pos x="T0" y="T1"/>
              </a:cxn>
              <a:cxn ang="T7">
                <a:pos x="T2" y="T3"/>
              </a:cxn>
              <a:cxn ang="T8">
                <a:pos x="T4" y="T5"/>
              </a:cxn>
            </a:cxnLst>
            <a:rect l="T9" t="T10" r="T11" b="T12"/>
            <a:pathLst>
              <a:path w="363" h="182">
                <a:moveTo>
                  <a:pt x="363" y="182"/>
                </a:moveTo>
                <a:lnTo>
                  <a:pt x="260" y="109"/>
                </a:lnTo>
                <a:lnTo>
                  <a:pt x="0" y="0"/>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50" name="Freeform 10"/>
          <p:cNvSpPr/>
          <p:nvPr/>
        </p:nvSpPr>
        <p:spPr bwMode="auto">
          <a:xfrm>
            <a:off x="5868990" y="3789363"/>
            <a:ext cx="433387" cy="647700"/>
          </a:xfrm>
          <a:custGeom>
            <a:gdLst>
              <a:gd name="T0" fmla="*/ 2147483647 w 273"/>
              <a:gd name="T1" fmla="*/ 2147483647 h 408"/>
              <a:gd name="T2" fmla="*/ 2147483647 w 273"/>
              <a:gd name="T3" fmla="*/ 2147483647 h 408"/>
              <a:gd name="T4" fmla="*/ 2147483647 w 273"/>
              <a:gd name="T5" fmla="*/ 2147483647 h 408"/>
              <a:gd name="T6" fmla="*/ 2147483647 w 273"/>
              <a:gd name="T7" fmla="*/ 2147483647 h 408"/>
              <a:gd name="T8" fmla="*/ 2147483647 w 273"/>
              <a:gd name="T9" fmla="*/ 2147483647 h 408"/>
              <a:gd name="T10" fmla="*/ 0 w 273"/>
              <a:gd name="T11" fmla="*/ 0 h 408"/>
              <a:gd name="T12" fmla="*/ 0 60000 65536"/>
              <a:gd name="T13" fmla="*/ 0 60000 65536"/>
              <a:gd name="T14" fmla="*/ 0 60000 65536"/>
              <a:gd name="T15" fmla="*/ 0 60000 65536"/>
              <a:gd name="T16" fmla="*/ 0 60000 65536"/>
              <a:gd name="T17" fmla="*/ 0 60000 65536"/>
              <a:gd name="T18" fmla="*/ 0 w 273"/>
              <a:gd name="T19" fmla="*/ 0 h 408"/>
              <a:gd name="T20" fmla="*/ 273 w 273"/>
              <a:gd name="T21" fmla="*/ 408 h 408"/>
            </a:gdLst>
            <a:cxnLst>
              <a:cxn ang="T12">
                <a:pos x="T0" y="T1"/>
              </a:cxn>
              <a:cxn ang="T13">
                <a:pos x="T2" y="T3"/>
              </a:cxn>
              <a:cxn ang="T14">
                <a:pos x="T4" y="T5"/>
              </a:cxn>
              <a:cxn ang="T15">
                <a:pos x="T6" y="T7"/>
              </a:cxn>
              <a:cxn ang="T16">
                <a:pos x="T8" y="T9"/>
              </a:cxn>
              <a:cxn ang="T17">
                <a:pos x="T10" y="T11"/>
              </a:cxn>
            </a:cxnLst>
            <a:rect l="T18" t="T19" r="T20" b="T21"/>
            <a:pathLst>
              <a:path w="273" h="408">
                <a:moveTo>
                  <a:pt x="273" y="408"/>
                </a:moveTo>
                <a:lnTo>
                  <a:pt x="244" y="312"/>
                </a:lnTo>
                <a:lnTo>
                  <a:pt x="195" y="189"/>
                </a:lnTo>
                <a:lnTo>
                  <a:pt x="105" y="139"/>
                </a:lnTo>
                <a:lnTo>
                  <a:pt x="47" y="90"/>
                </a:lnTo>
                <a:lnTo>
                  <a:pt x="0" y="0"/>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51" name="Freeform 11"/>
          <p:cNvSpPr/>
          <p:nvPr/>
        </p:nvSpPr>
        <p:spPr bwMode="auto">
          <a:xfrm>
            <a:off x="5219700" y="4725988"/>
            <a:ext cx="528638" cy="136525"/>
          </a:xfrm>
          <a:custGeom>
            <a:gdLst>
              <a:gd name="T0" fmla="*/ 2147483647 w 333"/>
              <a:gd name="T1" fmla="*/ 2147483647 h 86"/>
              <a:gd name="T2" fmla="*/ 0 w 333"/>
              <a:gd name="T3" fmla="*/ 0 h 86"/>
              <a:gd name="T4" fmla="*/ 0 60000 65536"/>
              <a:gd name="T5" fmla="*/ 0 60000 65536"/>
              <a:gd name="T6" fmla="*/ 0 w 333"/>
              <a:gd name="T7" fmla="*/ 0 h 86"/>
              <a:gd name="T8" fmla="*/ 333 w 333"/>
              <a:gd name="T9" fmla="*/ 86 h 86"/>
            </a:gdLst>
            <a:cxnLst>
              <a:cxn ang="T4">
                <a:pos x="T0" y="T1"/>
              </a:cxn>
              <a:cxn ang="T5">
                <a:pos x="T2" y="T3"/>
              </a:cxn>
            </a:cxnLst>
            <a:rect l="T6" t="T7" r="T8" b="T9"/>
            <a:pathLst>
              <a:path w="333" h="86">
                <a:moveTo>
                  <a:pt x="333" y="86"/>
                </a:moveTo>
                <a:lnTo>
                  <a:pt x="0" y="0"/>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52" name="Freeform 12"/>
          <p:cNvSpPr/>
          <p:nvPr/>
        </p:nvSpPr>
        <p:spPr bwMode="auto">
          <a:xfrm>
            <a:off x="5175250" y="3789363"/>
            <a:ext cx="693738" cy="900112"/>
          </a:xfrm>
          <a:custGeom>
            <a:gdLst>
              <a:gd name="T0" fmla="*/ 2147483647 w 437"/>
              <a:gd name="T1" fmla="*/ 0 h 567"/>
              <a:gd name="T2" fmla="*/ 2147483647 w 437"/>
              <a:gd name="T3" fmla="*/ 2147483647 h 567"/>
              <a:gd name="T4" fmla="*/ 2147483647 w 437"/>
              <a:gd name="T5" fmla="*/ 2147483647 h 567"/>
              <a:gd name="T6" fmla="*/ 2147483647 w 437"/>
              <a:gd name="T7" fmla="*/ 2147483647 h 567"/>
              <a:gd name="T8" fmla="*/ 0 w 437"/>
              <a:gd name="T9" fmla="*/ 2147483647 h 567"/>
              <a:gd name="T10" fmla="*/ 0 60000 65536"/>
              <a:gd name="T11" fmla="*/ 0 60000 65536"/>
              <a:gd name="T12" fmla="*/ 0 60000 65536"/>
              <a:gd name="T13" fmla="*/ 0 60000 65536"/>
              <a:gd name="T14" fmla="*/ 0 60000 65536"/>
              <a:gd name="T15" fmla="*/ 0 w 437"/>
              <a:gd name="T16" fmla="*/ 0 h 567"/>
              <a:gd name="T17" fmla="*/ 437 w 437"/>
              <a:gd name="T18" fmla="*/ 567 h 567"/>
            </a:gdLst>
            <a:cxnLst>
              <a:cxn ang="T10">
                <a:pos x="T0" y="T1"/>
              </a:cxn>
              <a:cxn ang="T11">
                <a:pos x="T2" y="T3"/>
              </a:cxn>
              <a:cxn ang="T12">
                <a:pos x="T4" y="T5"/>
              </a:cxn>
              <a:cxn ang="T13">
                <a:pos x="T6" y="T7"/>
              </a:cxn>
              <a:cxn ang="T14">
                <a:pos x="T8" y="T9"/>
              </a:cxn>
            </a:cxnLst>
            <a:rect l="T15" t="T16" r="T17" b="T18"/>
            <a:pathLst>
              <a:path w="437" h="567">
                <a:moveTo>
                  <a:pt x="437" y="0"/>
                </a:moveTo>
                <a:lnTo>
                  <a:pt x="377" y="147"/>
                </a:lnTo>
                <a:lnTo>
                  <a:pt x="229" y="304"/>
                </a:lnTo>
                <a:lnTo>
                  <a:pt x="122" y="378"/>
                </a:lnTo>
                <a:lnTo>
                  <a:pt x="0" y="567"/>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53" name="Freeform 13"/>
          <p:cNvSpPr/>
          <p:nvPr/>
        </p:nvSpPr>
        <p:spPr bwMode="auto">
          <a:xfrm>
            <a:off x="4932363" y="4724401"/>
            <a:ext cx="241300" cy="433388"/>
          </a:xfrm>
          <a:custGeom>
            <a:gdLst>
              <a:gd name="T0" fmla="*/ 2147483647 w 152"/>
              <a:gd name="T1" fmla="*/ 0 h 273"/>
              <a:gd name="T2" fmla="*/ 2147483647 w 152"/>
              <a:gd name="T3" fmla="*/ 2147483647 h 273"/>
              <a:gd name="T4" fmla="*/ 2147483647 w 152"/>
              <a:gd name="T5" fmla="*/ 2147483647 h 273"/>
              <a:gd name="T6" fmla="*/ 2147483647 w 152"/>
              <a:gd name="T7" fmla="*/ 2147483647 h 273"/>
              <a:gd name="T8" fmla="*/ 0 w 152"/>
              <a:gd name="T9" fmla="*/ 2147483647 h 273"/>
              <a:gd name="T10" fmla="*/ 0 60000 65536"/>
              <a:gd name="T11" fmla="*/ 0 60000 65536"/>
              <a:gd name="T12" fmla="*/ 0 60000 65536"/>
              <a:gd name="T13" fmla="*/ 0 60000 65536"/>
              <a:gd name="T14" fmla="*/ 0 60000 65536"/>
              <a:gd name="T15" fmla="*/ 0 w 152"/>
              <a:gd name="T16" fmla="*/ 0 h 273"/>
              <a:gd name="T17" fmla="*/ 152 w 152"/>
              <a:gd name="T18" fmla="*/ 273 h 273"/>
            </a:gdLst>
            <a:cxnLst>
              <a:cxn ang="T10">
                <a:pos x="T0" y="T1"/>
              </a:cxn>
              <a:cxn ang="T11">
                <a:pos x="T2" y="T3"/>
              </a:cxn>
              <a:cxn ang="T12">
                <a:pos x="T4" y="T5"/>
              </a:cxn>
              <a:cxn ang="T13">
                <a:pos x="T6" y="T7"/>
              </a:cxn>
              <a:cxn ang="T14">
                <a:pos x="T8" y="T9"/>
              </a:cxn>
            </a:cxnLst>
            <a:rect l="T15" t="T16" r="T17" b="T18"/>
            <a:pathLst>
              <a:path w="152" h="273">
                <a:moveTo>
                  <a:pt x="136" y="0"/>
                </a:moveTo>
                <a:lnTo>
                  <a:pt x="152" y="77"/>
                </a:lnTo>
                <a:lnTo>
                  <a:pt x="143" y="143"/>
                </a:lnTo>
                <a:lnTo>
                  <a:pt x="102" y="208"/>
                </a:lnTo>
                <a:lnTo>
                  <a:pt x="0" y="273"/>
                </a:lnTo>
              </a:path>
            </a:pathLst>
          </a:custGeom>
          <a:noFill/>
          <a:ln w="57150">
            <a:solidFill>
              <a:srgbClr val="0033CC"/>
            </a:solidFill>
            <a:miter lim="800000"/>
            <a:tailEnd type="stealth" w="med" len="med"/>
          </a:ln>
        </p:spPr>
        <p:txBody>
          <a:bodyPr/>
          <a:lstStyle/>
          <a:p>
            <a:endParaRPr lang="zh-CN" altLang="en-US">
              <a:latin typeface="Calibri" pitchFamily="34" charset="0"/>
            </a:endParaRPr>
          </a:p>
        </p:txBody>
      </p:sp>
      <p:sp>
        <p:nvSpPr>
          <p:cNvPr id="163854" name="Freeform 14"/>
          <p:cNvSpPr/>
          <p:nvPr/>
        </p:nvSpPr>
        <p:spPr bwMode="auto">
          <a:xfrm>
            <a:off x="6588127" y="1916114"/>
            <a:ext cx="942975" cy="622300"/>
          </a:xfrm>
          <a:custGeom>
            <a:gdLst>
              <a:gd name="T0" fmla="*/ 2147483647 w 594"/>
              <a:gd name="T1" fmla="*/ 2147483647 h 392"/>
              <a:gd name="T2" fmla="*/ 2147483647 w 594"/>
              <a:gd name="T3" fmla="*/ 2147483647 h 392"/>
              <a:gd name="T4" fmla="*/ 2147483647 w 594"/>
              <a:gd name="T5" fmla="*/ 2147483647 h 392"/>
              <a:gd name="T6" fmla="*/ 0 w 594"/>
              <a:gd name="T7" fmla="*/ 0 h 392"/>
              <a:gd name="T8" fmla="*/ 0 60000 65536"/>
              <a:gd name="T9" fmla="*/ 0 60000 65536"/>
              <a:gd name="T10" fmla="*/ 0 60000 65536"/>
              <a:gd name="T11" fmla="*/ 0 60000 65536"/>
              <a:gd name="T12" fmla="*/ 0 w 594"/>
              <a:gd name="T13" fmla="*/ 0 h 392"/>
              <a:gd name="T14" fmla="*/ 594 w 594"/>
              <a:gd name="T15" fmla="*/ 392 h 392"/>
            </a:gdLst>
            <a:cxnLst>
              <a:cxn ang="T8">
                <a:pos x="T0" y="T1"/>
              </a:cxn>
              <a:cxn ang="T9">
                <a:pos x="T2" y="T3"/>
              </a:cxn>
              <a:cxn ang="T10">
                <a:pos x="T4" y="T5"/>
              </a:cxn>
              <a:cxn ang="T11">
                <a:pos x="T6" y="T7"/>
              </a:cxn>
            </a:cxnLst>
            <a:rect l="T12" t="T13" r="T14" b="T15"/>
            <a:pathLst>
              <a:path w="594" h="392">
                <a:moveTo>
                  <a:pt x="594" y="392"/>
                </a:moveTo>
                <a:lnTo>
                  <a:pt x="494" y="374"/>
                </a:lnTo>
                <a:lnTo>
                  <a:pt x="366" y="310"/>
                </a:lnTo>
                <a:lnTo>
                  <a:pt x="0" y="0"/>
                </a:lnTo>
              </a:path>
            </a:pathLst>
          </a:custGeom>
          <a:noFill/>
          <a:ln w="57150">
            <a:solidFill>
              <a:srgbClr val="CC3300"/>
            </a:solidFill>
            <a:miter lim="800000"/>
            <a:tailEnd type="stealth" w="med" len="med"/>
          </a:ln>
        </p:spPr>
        <p:txBody>
          <a:bodyPr/>
          <a:lstStyle/>
          <a:p>
            <a:endParaRPr lang="zh-CN" altLang="en-US">
              <a:latin typeface="Calibri" pitchFamily="34" charset="0"/>
            </a:endParaRPr>
          </a:p>
        </p:txBody>
      </p:sp>
      <p:sp>
        <p:nvSpPr>
          <p:cNvPr id="163855" name="Freeform 15"/>
          <p:cNvSpPr/>
          <p:nvPr/>
        </p:nvSpPr>
        <p:spPr bwMode="auto">
          <a:xfrm>
            <a:off x="5003802" y="1844675"/>
            <a:ext cx="1223963" cy="228600"/>
          </a:xfrm>
          <a:custGeom>
            <a:gdLst>
              <a:gd name="T0" fmla="*/ 2147483647 w 771"/>
              <a:gd name="T1" fmla="*/ 2147483647 h 144"/>
              <a:gd name="T2" fmla="*/ 2147483647 w 771"/>
              <a:gd name="T3" fmla="*/ 2147483647 h 144"/>
              <a:gd name="T4" fmla="*/ 2147483647 w 771"/>
              <a:gd name="T5" fmla="*/ 2147483647 h 144"/>
              <a:gd name="T6" fmla="*/ 2147483647 w 771"/>
              <a:gd name="T7" fmla="*/ 2147483647 h 144"/>
              <a:gd name="T8" fmla="*/ 2147483647 w 771"/>
              <a:gd name="T9" fmla="*/ 2147483647 h 144"/>
              <a:gd name="T10" fmla="*/ 2147483647 w 771"/>
              <a:gd name="T11" fmla="*/ 2147483647 h 144"/>
              <a:gd name="T12" fmla="*/ 2147483647 w 771"/>
              <a:gd name="T13" fmla="*/ 2147483647 h 144"/>
              <a:gd name="T14" fmla="*/ 2147483647 w 771"/>
              <a:gd name="T15" fmla="*/ 2147483647 h 144"/>
              <a:gd name="T16" fmla="*/ 0 w 771"/>
              <a:gd name="T17" fmla="*/ 0 h 1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71"/>
              <a:gd name="T28" fmla="*/ 0 h 144"/>
              <a:gd name="T29" fmla="*/ 771 w 771"/>
              <a:gd name="T30" fmla="*/ 144 h 144"/>
            </a:gd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71" h="144">
                <a:moveTo>
                  <a:pt x="771" y="45"/>
                </a:moveTo>
                <a:lnTo>
                  <a:pt x="669" y="99"/>
                </a:lnTo>
                <a:lnTo>
                  <a:pt x="559" y="144"/>
                </a:lnTo>
                <a:lnTo>
                  <a:pt x="404" y="135"/>
                </a:lnTo>
                <a:lnTo>
                  <a:pt x="312" y="117"/>
                </a:lnTo>
                <a:lnTo>
                  <a:pt x="248" y="135"/>
                </a:lnTo>
                <a:lnTo>
                  <a:pt x="166" y="117"/>
                </a:lnTo>
                <a:lnTo>
                  <a:pt x="84" y="80"/>
                </a:lnTo>
                <a:lnTo>
                  <a:pt x="0" y="0"/>
                </a:lnTo>
              </a:path>
            </a:pathLst>
          </a:custGeom>
          <a:noFill/>
          <a:ln w="57150">
            <a:solidFill>
              <a:srgbClr val="CC3300"/>
            </a:solidFill>
            <a:miter lim="800000"/>
            <a:tailEnd type="stealth" w="med" len="med"/>
          </a:ln>
        </p:spPr>
        <p:txBody>
          <a:bodyPr/>
          <a:lstStyle/>
          <a:p>
            <a:endParaRPr lang="zh-CN" altLang="en-US">
              <a:latin typeface="Calibri" pitchFamily="34" charset="0"/>
            </a:endParaRPr>
          </a:p>
        </p:txBody>
      </p:sp>
      <p:sp>
        <p:nvSpPr>
          <p:cNvPr id="163856" name="Freeform 16"/>
          <p:cNvSpPr/>
          <p:nvPr/>
        </p:nvSpPr>
        <p:spPr bwMode="auto">
          <a:xfrm>
            <a:off x="4964115" y="1566863"/>
            <a:ext cx="1265237" cy="277812"/>
          </a:xfrm>
          <a:custGeom>
            <a:gdLst>
              <a:gd name="T0" fmla="*/ 2147483647 w 797"/>
              <a:gd name="T1" fmla="*/ 2147483647 h 175"/>
              <a:gd name="T2" fmla="*/ 2147483647 w 797"/>
              <a:gd name="T3" fmla="*/ 2147483647 h 175"/>
              <a:gd name="T4" fmla="*/ 2147483647 w 797"/>
              <a:gd name="T5" fmla="*/ 2147483647 h 175"/>
              <a:gd name="T6" fmla="*/ 2147483647 w 797"/>
              <a:gd name="T7" fmla="*/ 2147483647 h 175"/>
              <a:gd name="T8" fmla="*/ 2147483647 w 797"/>
              <a:gd name="T9" fmla="*/ 2147483647 h 175"/>
              <a:gd name="T10" fmla="*/ 2147483647 w 797"/>
              <a:gd name="T11" fmla="*/ 0 h 175"/>
              <a:gd name="T12" fmla="*/ 2147483647 w 797"/>
              <a:gd name="T13" fmla="*/ 0 h 175"/>
              <a:gd name="T14" fmla="*/ 0 w 797"/>
              <a:gd name="T15" fmla="*/ 2147483647 h 175"/>
              <a:gd name="T16" fmla="*/ 0 60000 65536"/>
              <a:gd name="T17" fmla="*/ 0 60000 65536"/>
              <a:gd name="T18" fmla="*/ 0 60000 65536"/>
              <a:gd name="T19" fmla="*/ 0 60000 65536"/>
              <a:gd name="T20" fmla="*/ 0 60000 65536"/>
              <a:gd name="T21" fmla="*/ 0 60000 65536"/>
              <a:gd name="T22" fmla="*/ 0 60000 65536"/>
              <a:gd name="T23" fmla="*/ 0 60000 65536"/>
              <a:gd name="T24" fmla="*/ 0 w 797"/>
              <a:gd name="T25" fmla="*/ 0 h 175"/>
              <a:gd name="T26" fmla="*/ 797 w 797"/>
              <a:gd name="T27" fmla="*/ 175 h 175"/>
            </a:gd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97" h="175">
                <a:moveTo>
                  <a:pt x="797" y="175"/>
                </a:moveTo>
                <a:lnTo>
                  <a:pt x="704" y="174"/>
                </a:lnTo>
                <a:lnTo>
                  <a:pt x="631" y="165"/>
                </a:lnTo>
                <a:lnTo>
                  <a:pt x="548" y="64"/>
                </a:lnTo>
                <a:lnTo>
                  <a:pt x="448" y="10"/>
                </a:lnTo>
                <a:lnTo>
                  <a:pt x="338" y="0"/>
                </a:lnTo>
                <a:lnTo>
                  <a:pt x="274" y="0"/>
                </a:lnTo>
                <a:lnTo>
                  <a:pt x="0" y="92"/>
                </a:lnTo>
              </a:path>
            </a:pathLst>
          </a:custGeom>
          <a:noFill/>
          <a:ln w="57150">
            <a:solidFill>
              <a:srgbClr val="CC3300"/>
            </a:solidFill>
            <a:miter lim="800000"/>
            <a:tailEnd type="stealth" w="med" len="med"/>
          </a:ln>
        </p:spPr>
        <p:txBody>
          <a:bodyPr/>
          <a:lstStyle/>
          <a:p>
            <a:endParaRPr lang="zh-CN" altLang="en-US">
              <a:latin typeface="Calibri" pitchFamily="34" charset="0"/>
            </a:endParaRPr>
          </a:p>
        </p:txBody>
      </p:sp>
      <p:sp>
        <p:nvSpPr>
          <p:cNvPr id="163857" name="Freeform 17"/>
          <p:cNvSpPr/>
          <p:nvPr/>
        </p:nvSpPr>
        <p:spPr bwMode="auto">
          <a:xfrm>
            <a:off x="1331641" y="1772817"/>
            <a:ext cx="3554413" cy="739775"/>
          </a:xfrm>
          <a:custGeom>
            <a:gdLst>
              <a:gd name="T0" fmla="*/ 2147483647 w 2239"/>
              <a:gd name="T1" fmla="*/ 2147483647 h 466"/>
              <a:gd name="T2" fmla="*/ 2147483647 w 2239"/>
              <a:gd name="T3" fmla="*/ 0 h 466"/>
              <a:gd name="T4" fmla="*/ 2147483647 w 2239"/>
              <a:gd name="T5" fmla="*/ 2147483647 h 466"/>
              <a:gd name="T6" fmla="*/ 2147483647 w 2239"/>
              <a:gd name="T7" fmla="*/ 2147483647 h 466"/>
              <a:gd name="T8" fmla="*/ 2147483647 w 2239"/>
              <a:gd name="T9" fmla="*/ 2147483647 h 466"/>
              <a:gd name="T10" fmla="*/ 2147483647 w 2239"/>
              <a:gd name="T11" fmla="*/ 2147483647 h 466"/>
              <a:gd name="T12" fmla="*/ 2147483647 w 2239"/>
              <a:gd name="T13" fmla="*/ 2147483647 h 466"/>
              <a:gd name="T14" fmla="*/ 2147483647 w 2239"/>
              <a:gd name="T15" fmla="*/ 2147483647 h 466"/>
              <a:gd name="T16" fmla="*/ 2147483647 w 2239"/>
              <a:gd name="T17" fmla="*/ 2147483647 h 466"/>
              <a:gd name="T18" fmla="*/ 2147483647 w 2239"/>
              <a:gd name="T19" fmla="*/ 2147483647 h 466"/>
              <a:gd name="T20" fmla="*/ 2147483647 w 2239"/>
              <a:gd name="T21" fmla="*/ 2147483647 h 466"/>
              <a:gd name="T22" fmla="*/ 2147483647 w 2239"/>
              <a:gd name="T23" fmla="*/ 2147483647 h 466"/>
              <a:gd name="T24" fmla="*/ 2147483647 w 2239"/>
              <a:gd name="T25" fmla="*/ 2147483647 h 466"/>
              <a:gd name="T26" fmla="*/ 2147483647 w 2239"/>
              <a:gd name="T27" fmla="*/ 2147483647 h 466"/>
              <a:gd name="T28" fmla="*/ 2147483647 w 2239"/>
              <a:gd name="T29" fmla="*/ 2147483647 h 466"/>
              <a:gd name="T30" fmla="*/ 2147483647 w 2239"/>
              <a:gd name="T31" fmla="*/ 2147483647 h 466"/>
              <a:gd name="T32" fmla="*/ 2147483647 w 2239"/>
              <a:gd name="T33" fmla="*/ 2147483647 h 466"/>
              <a:gd name="T34" fmla="*/ 2147483647 w 2239"/>
              <a:gd name="T35" fmla="*/ 2147483647 h 466"/>
              <a:gd name="T36" fmla="*/ 2147483647 w 2239"/>
              <a:gd name="T37" fmla="*/ 2147483647 h 466"/>
              <a:gd name="T38" fmla="*/ 2147483647 w 2239"/>
              <a:gd name="T39" fmla="*/ 2147483647 h 466"/>
              <a:gd name="T40" fmla="*/ 0 w 2239"/>
              <a:gd name="T41" fmla="*/ 2147483647 h 46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239"/>
              <a:gd name="T64" fmla="*/ 0 h 466"/>
              <a:gd name="T65" fmla="*/ 2239 w 2239"/>
              <a:gd name="T66" fmla="*/ 466 h 466"/>
            </a:gd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239" h="466">
                <a:moveTo>
                  <a:pt x="2239" y="10"/>
                </a:moveTo>
                <a:lnTo>
                  <a:pt x="2157" y="0"/>
                </a:lnTo>
                <a:lnTo>
                  <a:pt x="2048" y="37"/>
                </a:lnTo>
                <a:lnTo>
                  <a:pt x="2002" y="91"/>
                </a:lnTo>
                <a:lnTo>
                  <a:pt x="1837" y="91"/>
                </a:lnTo>
                <a:lnTo>
                  <a:pt x="1700" y="110"/>
                </a:lnTo>
                <a:lnTo>
                  <a:pt x="1627" y="165"/>
                </a:lnTo>
                <a:lnTo>
                  <a:pt x="1545" y="210"/>
                </a:lnTo>
                <a:lnTo>
                  <a:pt x="1472" y="229"/>
                </a:lnTo>
                <a:lnTo>
                  <a:pt x="1353" y="210"/>
                </a:lnTo>
                <a:lnTo>
                  <a:pt x="1060" y="192"/>
                </a:lnTo>
                <a:lnTo>
                  <a:pt x="941" y="283"/>
                </a:lnTo>
                <a:lnTo>
                  <a:pt x="841" y="311"/>
                </a:lnTo>
                <a:lnTo>
                  <a:pt x="722" y="293"/>
                </a:lnTo>
                <a:lnTo>
                  <a:pt x="548" y="165"/>
                </a:lnTo>
                <a:lnTo>
                  <a:pt x="402" y="174"/>
                </a:lnTo>
                <a:lnTo>
                  <a:pt x="292" y="265"/>
                </a:lnTo>
                <a:lnTo>
                  <a:pt x="237" y="366"/>
                </a:lnTo>
                <a:lnTo>
                  <a:pt x="192" y="448"/>
                </a:lnTo>
                <a:lnTo>
                  <a:pt x="146" y="466"/>
                </a:lnTo>
                <a:lnTo>
                  <a:pt x="0" y="466"/>
                </a:lnTo>
              </a:path>
            </a:pathLst>
          </a:custGeom>
          <a:noFill/>
          <a:ln w="57150">
            <a:solidFill>
              <a:srgbClr val="CC3300"/>
            </a:solidFill>
            <a:miter lim="800000"/>
            <a:tailEnd type="stealth" w="med" len="med"/>
          </a:ln>
        </p:spPr>
        <p:txBody>
          <a:bodyPr/>
          <a:lstStyle/>
          <a:p>
            <a:endParaRPr lang="zh-CN" altLang="en-US">
              <a:latin typeface="Calibri" pitchFamily="34" charset="0"/>
            </a:endParaRPr>
          </a:p>
        </p:txBody>
      </p:sp>
      <p:sp>
        <p:nvSpPr>
          <p:cNvPr id="163858" name="Freeform 18"/>
          <p:cNvSpPr/>
          <p:nvPr/>
        </p:nvSpPr>
        <p:spPr bwMode="auto">
          <a:xfrm>
            <a:off x="1835698" y="476674"/>
            <a:ext cx="3097213" cy="1106487"/>
          </a:xfrm>
          <a:custGeom>
            <a:gdLst>
              <a:gd name="T0" fmla="*/ 2147483647 w 1951"/>
              <a:gd name="T1" fmla="*/ 2147483647 h 697"/>
              <a:gd name="T2" fmla="*/ 2147483647 w 1951"/>
              <a:gd name="T3" fmla="*/ 2147483647 h 697"/>
              <a:gd name="T4" fmla="*/ 2147483647 w 1951"/>
              <a:gd name="T5" fmla="*/ 2147483647 h 697"/>
              <a:gd name="T6" fmla="*/ 2147483647 w 1951"/>
              <a:gd name="T7" fmla="*/ 2147483647 h 697"/>
              <a:gd name="T8" fmla="*/ 2147483647 w 1951"/>
              <a:gd name="T9" fmla="*/ 2147483647 h 697"/>
              <a:gd name="T10" fmla="*/ 2147483647 w 1951"/>
              <a:gd name="T11" fmla="*/ 2147483647 h 697"/>
              <a:gd name="T12" fmla="*/ 2147483647 w 1951"/>
              <a:gd name="T13" fmla="*/ 2147483647 h 697"/>
              <a:gd name="T14" fmla="*/ 2147483647 w 1951"/>
              <a:gd name="T15" fmla="*/ 2147483647 h 697"/>
              <a:gd name="T16" fmla="*/ 2147483647 w 1951"/>
              <a:gd name="T17" fmla="*/ 2147483647 h 697"/>
              <a:gd name="T18" fmla="*/ 2147483647 w 1951"/>
              <a:gd name="T19" fmla="*/ 2147483647 h 697"/>
              <a:gd name="T20" fmla="*/ 2147483647 w 1951"/>
              <a:gd name="T21" fmla="*/ 2147483647 h 697"/>
              <a:gd name="T22" fmla="*/ 2147483647 w 1951"/>
              <a:gd name="T23" fmla="*/ 2147483647 h 697"/>
              <a:gd name="T24" fmla="*/ 2147483647 w 1951"/>
              <a:gd name="T25" fmla="*/ 0 h 697"/>
              <a:gd name="T26" fmla="*/ 2147483647 w 1951"/>
              <a:gd name="T27" fmla="*/ 2147483647 h 697"/>
              <a:gd name="T28" fmla="*/ 0 w 1951"/>
              <a:gd name="T29" fmla="*/ 2147483647 h 69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51"/>
              <a:gd name="T46" fmla="*/ 0 h 697"/>
              <a:gd name="T47" fmla="*/ 1951 w 1951"/>
              <a:gd name="T48" fmla="*/ 697 h 697"/>
            </a:gd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50" h="697">
                <a:moveTo>
                  <a:pt x="1951" y="697"/>
                </a:moveTo>
                <a:lnTo>
                  <a:pt x="1897" y="603"/>
                </a:lnTo>
                <a:lnTo>
                  <a:pt x="1787" y="585"/>
                </a:lnTo>
                <a:lnTo>
                  <a:pt x="1668" y="548"/>
                </a:lnTo>
                <a:lnTo>
                  <a:pt x="1595" y="521"/>
                </a:lnTo>
                <a:lnTo>
                  <a:pt x="1558" y="420"/>
                </a:lnTo>
                <a:lnTo>
                  <a:pt x="1494" y="292"/>
                </a:lnTo>
                <a:lnTo>
                  <a:pt x="1321" y="119"/>
                </a:lnTo>
                <a:lnTo>
                  <a:pt x="1238" y="100"/>
                </a:lnTo>
                <a:lnTo>
                  <a:pt x="1037" y="73"/>
                </a:lnTo>
                <a:lnTo>
                  <a:pt x="818" y="100"/>
                </a:lnTo>
                <a:lnTo>
                  <a:pt x="626" y="82"/>
                </a:lnTo>
                <a:lnTo>
                  <a:pt x="388" y="0"/>
                </a:lnTo>
                <a:lnTo>
                  <a:pt x="269" y="18"/>
                </a:lnTo>
                <a:lnTo>
                  <a:pt x="0" y="108"/>
                </a:lnTo>
              </a:path>
            </a:pathLst>
          </a:custGeom>
          <a:noFill/>
          <a:ln w="57150">
            <a:solidFill>
              <a:srgbClr val="CC3300"/>
            </a:solidFill>
            <a:miter lim="800000"/>
            <a:tailEnd type="stealth" w="med" len="med"/>
          </a:ln>
        </p:spPr>
        <p:txBody>
          <a:bodyPr/>
          <a:lstStyle/>
          <a:p>
            <a:endParaRPr lang="zh-CN" altLang="en-US">
              <a:latin typeface="Calibri" pitchFamily="34" charset="0"/>
            </a:endParaRPr>
          </a:p>
        </p:txBody>
      </p:sp>
      <p:sp>
        <p:nvSpPr>
          <p:cNvPr id="26" name="Text Box 14"/>
          <p:cNvSpPr txBox="1">
            <a:spLocks noChangeArrowheads="1"/>
          </p:cNvSpPr>
          <p:nvPr/>
        </p:nvSpPr>
        <p:spPr bwMode="auto">
          <a:xfrm>
            <a:off x="1691680" y="2348880"/>
            <a:ext cx="1008112" cy="1569660"/>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东汉班超指派甘英</a:t>
            </a:r>
            <a:endParaRPr lang="zh-CN" altLang="en-US" sz="2400" b="1">
              <a:solidFill>
                <a:srgbClr val="000066"/>
              </a:solidFill>
              <a:latin typeface="楷体_GB2312"/>
              <a:ea typeface="楷体_GB2312"/>
              <a:cs typeface="楷体_GB2312"/>
            </a:endParaRPr>
          </a:p>
        </p:txBody>
      </p:sp>
      <p:sp>
        <p:nvSpPr>
          <p:cNvPr id="27" name="Oval 10"/>
          <p:cNvSpPr>
            <a:spLocks noChangeArrowheads="1"/>
          </p:cNvSpPr>
          <p:nvPr/>
        </p:nvSpPr>
        <p:spPr bwMode="auto">
          <a:xfrm>
            <a:off x="2555776" y="2420889"/>
            <a:ext cx="1080120" cy="1295921"/>
          </a:xfrm>
          <a:prstGeom prst="ellipse">
            <a:avLst/>
          </a:prstGeom>
          <a:noFill/>
          <a:ln w="38100">
            <a:solidFill>
              <a:srgbClr val="FF0000"/>
            </a:solidFill>
            <a:round/>
          </a:ln>
        </p:spPr>
        <p:txBody>
          <a:bodyPr wrap="none" anchor="ctr"/>
          <a:lstStyle/>
          <a:p>
            <a:endParaRPr lang="zh-CN" altLang="en-US"/>
          </a:p>
        </p:txBody>
      </p:sp>
      <p:sp>
        <p:nvSpPr>
          <p:cNvPr id="30" name="Oval 10"/>
          <p:cNvSpPr>
            <a:spLocks noChangeArrowheads="1"/>
          </p:cNvSpPr>
          <p:nvPr/>
        </p:nvSpPr>
        <p:spPr bwMode="auto">
          <a:xfrm>
            <a:off x="4355976" y="4437113"/>
            <a:ext cx="1080120" cy="1008112"/>
          </a:xfrm>
          <a:prstGeom prst="ellipse">
            <a:avLst/>
          </a:prstGeom>
          <a:noFill/>
          <a:ln w="38100">
            <a:solidFill>
              <a:srgbClr val="FF0000"/>
            </a:solidFill>
            <a:round/>
          </a:ln>
        </p:spPr>
        <p:txBody>
          <a:bodyPr wrap="none" anchor="ctr"/>
          <a:lstStyle/>
          <a:p>
            <a:endParaRPr lang="zh-CN" altLang="en-US"/>
          </a:p>
        </p:txBody>
      </p:sp>
      <p:sp>
        <p:nvSpPr>
          <p:cNvPr id="31" name="Text Box 14"/>
          <p:cNvSpPr txBox="1">
            <a:spLocks noChangeArrowheads="1"/>
          </p:cNvSpPr>
          <p:nvPr/>
        </p:nvSpPr>
        <p:spPr bwMode="auto">
          <a:xfrm>
            <a:off x="8460432" y="2204864"/>
            <a:ext cx="504056" cy="1569660"/>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倭国来朝</a:t>
            </a:r>
            <a:endParaRPr lang="zh-CN" altLang="en-US" sz="2400" b="1">
              <a:solidFill>
                <a:srgbClr val="000066"/>
              </a:solidFill>
              <a:latin typeface="楷体_GB2312"/>
              <a:ea typeface="楷体_GB2312"/>
              <a:cs typeface="楷体_GB2312"/>
            </a:endParaRPr>
          </a:p>
        </p:txBody>
      </p:sp>
      <p:sp>
        <p:nvSpPr>
          <p:cNvPr id="32" name="Text Box 14"/>
          <p:cNvSpPr txBox="1">
            <a:spLocks noChangeArrowheads="1"/>
          </p:cNvSpPr>
          <p:nvPr/>
        </p:nvSpPr>
        <p:spPr bwMode="auto">
          <a:xfrm>
            <a:off x="7812360" y="3573017"/>
            <a:ext cx="504056"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徐闻</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63854"/>
                                        </p:tgtEl>
                                        <p:attrNameLst>
                                          <p:attrName>style.visibility</p:attrName>
                                        </p:attrNameLst>
                                      </p:cBhvr>
                                      <p:to>
                                        <p:strVal val="visible"/>
                                      </p:to>
                                    </p:set>
                                    <p:animEffect transition="in" filter="wipe(right)">
                                      <p:cBhvr>
                                        <p:cTn id="7" dur="2000"/>
                                        <p:tgtEl>
                                          <p:spTgt spid="163854"/>
                                        </p:tgtEl>
                                      </p:cBhvr>
                                    </p:animEffect>
                                  </p:childTnLst>
                                </p:cTn>
                              </p:par>
                            </p:childTnLst>
                          </p:cTn>
                        </p:par>
                        <p:par>
                          <p:cTn id="8" fill="hold" nodeType="afterGroup">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163856"/>
                                        </p:tgtEl>
                                        <p:attrNameLst>
                                          <p:attrName>style.visibility</p:attrName>
                                        </p:attrNameLst>
                                      </p:cBhvr>
                                      <p:to>
                                        <p:strVal val="visible"/>
                                      </p:to>
                                    </p:set>
                                    <p:animEffect transition="in" filter="wipe(right)">
                                      <p:cBhvr>
                                        <p:cTn id="11" dur="2000"/>
                                        <p:tgtEl>
                                          <p:spTgt spid="163856"/>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163855"/>
                                        </p:tgtEl>
                                        <p:attrNameLst>
                                          <p:attrName>style.visibility</p:attrName>
                                        </p:attrNameLst>
                                      </p:cBhvr>
                                      <p:to>
                                        <p:strVal val="visible"/>
                                      </p:to>
                                    </p:set>
                                    <p:animEffect transition="in" filter="wipe(right)">
                                      <p:cBhvr>
                                        <p:cTn id="14" dur="2000"/>
                                        <p:tgtEl>
                                          <p:spTgt spid="163855"/>
                                        </p:tgtEl>
                                      </p:cBhvr>
                                    </p:animEffect>
                                  </p:childTnLst>
                                </p:cTn>
                              </p:par>
                            </p:childTnLst>
                          </p:cTn>
                        </p:par>
                        <p:par>
                          <p:cTn id="15" fill="hold" nodeType="afterGroup">
                            <p:stCondLst>
                              <p:cond delay="4000"/>
                            </p:stCondLst>
                            <p:childTnLst>
                              <p:par>
                                <p:cTn id="16" presetID="22" presetClass="entr" presetSubtype="2" fill="hold" grpId="0" nodeType="afterEffect">
                                  <p:stCondLst>
                                    <p:cond delay="0"/>
                                  </p:stCondLst>
                                  <p:childTnLst>
                                    <p:set>
                                      <p:cBhvr>
                                        <p:cTn id="17" dur="1" fill="hold">
                                          <p:stCondLst>
                                            <p:cond delay="0"/>
                                          </p:stCondLst>
                                        </p:cTn>
                                        <p:tgtEl>
                                          <p:spTgt spid="163858"/>
                                        </p:tgtEl>
                                        <p:attrNameLst>
                                          <p:attrName>style.visibility</p:attrName>
                                        </p:attrNameLst>
                                      </p:cBhvr>
                                      <p:to>
                                        <p:strVal val="visible"/>
                                      </p:to>
                                    </p:set>
                                    <p:animEffect transition="in" filter="wipe(right)">
                                      <p:cBhvr>
                                        <p:cTn id="18" dur="2000"/>
                                        <p:tgtEl>
                                          <p:spTgt spid="163858"/>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63857"/>
                                        </p:tgtEl>
                                        <p:attrNameLst>
                                          <p:attrName>style.visibility</p:attrName>
                                        </p:attrNameLst>
                                      </p:cBhvr>
                                      <p:to>
                                        <p:strVal val="visible"/>
                                      </p:to>
                                    </p:set>
                                    <p:animEffect transition="in" filter="wipe(right)">
                                      <p:cBhvr>
                                        <p:cTn id="21" dur="2000"/>
                                        <p:tgtEl>
                                          <p:spTgt spid="163857"/>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blinds(horizontal)">
                                      <p:cBhvr>
                                        <p:cTn id="26" dur="500"/>
                                        <p:tgtEl>
                                          <p:spTgt spid="26"/>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ppt_w</p:attrName>
                                        </p:attrNameLst>
                                      </p:cBhvr>
                                      <p:tavLst>
                                        <p:tav tm="0">
                                          <p:val>
                                            <p:fltVal val="0"/>
                                          </p:val>
                                        </p:tav>
                                        <p:tav tm="100000">
                                          <p:val>
                                            <p:strVal val="#ppt_w"/>
                                          </p:val>
                                        </p:tav>
                                      </p:tavLst>
                                    </p:anim>
                                    <p:anim calcmode="lin" valueType="num">
                                      <p:cBhvr>
                                        <p:cTn id="32" dur="500" fill="hold"/>
                                        <p:tgtEl>
                                          <p:spTgt spid="27"/>
                                        </p:tgtEl>
                                        <p:attrNameLst>
                                          <p:attrName>ppt_h</p:attrName>
                                        </p:attrNameLst>
                                      </p:cBhvr>
                                      <p:tavLst>
                                        <p:tav tm="0">
                                          <p:val>
                                            <p:strVal val="#ppt_h"/>
                                          </p:val>
                                        </p:tav>
                                        <p:tav tm="100000">
                                          <p:val>
                                            <p:strVal val="#ppt_h"/>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blinds(horizontal)">
                                      <p:cBhvr>
                                        <p:cTn id="37" dur="500"/>
                                        <p:tgtEl>
                                          <p:spTgt spid="3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2" fill="hold" grpId="0" nodeType="clickEffect">
                                  <p:stCondLst>
                                    <p:cond delay="0"/>
                                  </p:stCondLst>
                                  <p:childTnLst>
                                    <p:set>
                                      <p:cBhvr>
                                        <p:cTn id="41" dur="1" fill="hold">
                                          <p:stCondLst>
                                            <p:cond delay="0"/>
                                          </p:stCondLst>
                                        </p:cTn>
                                        <p:tgtEl>
                                          <p:spTgt spid="163843"/>
                                        </p:tgtEl>
                                        <p:attrNameLst>
                                          <p:attrName>style.visibility</p:attrName>
                                        </p:attrNameLst>
                                      </p:cBhvr>
                                      <p:to>
                                        <p:strVal val="visible"/>
                                      </p:to>
                                    </p:set>
                                    <p:animEffect transition="in" filter="wipe(right)">
                                      <p:cBhvr>
                                        <p:cTn id="42" dur="2000"/>
                                        <p:tgtEl>
                                          <p:spTgt spid="163843"/>
                                        </p:tgtEl>
                                      </p:cBhvr>
                                    </p:animEffect>
                                  </p:childTnLst>
                                </p:cTn>
                              </p:par>
                            </p:childTnLst>
                          </p:cTn>
                        </p:par>
                        <p:par>
                          <p:cTn id="43" fill="hold" nodeType="afterGroup">
                            <p:stCondLst>
                              <p:cond delay="2000"/>
                            </p:stCondLst>
                            <p:childTnLst>
                              <p:par>
                                <p:cTn id="44" presetID="22" presetClass="entr" presetSubtype="1" fill="hold" grpId="0" nodeType="afterEffect">
                                  <p:stCondLst>
                                    <p:cond delay="0"/>
                                  </p:stCondLst>
                                  <p:childTnLst>
                                    <p:set>
                                      <p:cBhvr>
                                        <p:cTn id="45" dur="1" fill="hold">
                                          <p:stCondLst>
                                            <p:cond delay="0"/>
                                          </p:stCondLst>
                                        </p:cTn>
                                        <p:tgtEl>
                                          <p:spTgt spid="163844"/>
                                        </p:tgtEl>
                                        <p:attrNameLst>
                                          <p:attrName>style.visibility</p:attrName>
                                        </p:attrNameLst>
                                      </p:cBhvr>
                                      <p:to>
                                        <p:strVal val="visible"/>
                                      </p:to>
                                    </p:set>
                                    <p:animEffect transition="in" filter="wipe(up)">
                                      <p:cBhvr>
                                        <p:cTn id="46" dur="2000"/>
                                        <p:tgtEl>
                                          <p:spTgt spid="163844"/>
                                        </p:tgtEl>
                                      </p:cBhvr>
                                    </p:animEffect>
                                  </p:childTnLst>
                                </p:cTn>
                              </p:par>
                            </p:childTnLst>
                          </p:cTn>
                        </p:par>
                        <p:par>
                          <p:cTn id="47" fill="hold" nodeType="afterGroup">
                            <p:stCondLst>
                              <p:cond delay="4000"/>
                            </p:stCondLst>
                            <p:childTnLst>
                              <p:par>
                                <p:cTn id="48" presetID="22" presetClass="entr" presetSubtype="4" fill="hold" grpId="0" nodeType="afterEffect">
                                  <p:stCondLst>
                                    <p:cond delay="0"/>
                                  </p:stCondLst>
                                  <p:childTnLst>
                                    <p:set>
                                      <p:cBhvr>
                                        <p:cTn id="49" dur="1" fill="hold">
                                          <p:stCondLst>
                                            <p:cond delay="0"/>
                                          </p:stCondLst>
                                        </p:cTn>
                                        <p:tgtEl>
                                          <p:spTgt spid="163845"/>
                                        </p:tgtEl>
                                        <p:attrNameLst>
                                          <p:attrName>style.visibility</p:attrName>
                                        </p:attrNameLst>
                                      </p:cBhvr>
                                      <p:to>
                                        <p:strVal val="visible"/>
                                      </p:to>
                                    </p:set>
                                    <p:animEffect transition="in" filter="wipe(down)">
                                      <p:cBhvr>
                                        <p:cTn id="50" dur="2000"/>
                                        <p:tgtEl>
                                          <p:spTgt spid="163845"/>
                                        </p:tgtEl>
                                      </p:cBhvr>
                                    </p:animEffect>
                                  </p:childTnLst>
                                </p:cTn>
                              </p:par>
                            </p:childTnLst>
                          </p:cTn>
                        </p:par>
                        <p:par>
                          <p:cTn id="51" fill="hold" nodeType="afterGroup">
                            <p:stCondLst>
                              <p:cond delay="6000"/>
                            </p:stCondLst>
                            <p:childTnLst>
                              <p:par>
                                <p:cTn id="52" presetID="22" presetClass="entr" presetSubtype="1" fill="hold" grpId="0" nodeType="afterEffect">
                                  <p:stCondLst>
                                    <p:cond delay="0"/>
                                  </p:stCondLst>
                                  <p:childTnLst>
                                    <p:set>
                                      <p:cBhvr>
                                        <p:cTn id="53" dur="1" fill="hold">
                                          <p:stCondLst>
                                            <p:cond delay="0"/>
                                          </p:stCondLst>
                                        </p:cTn>
                                        <p:tgtEl>
                                          <p:spTgt spid="163846"/>
                                        </p:tgtEl>
                                        <p:attrNameLst>
                                          <p:attrName>style.visibility</p:attrName>
                                        </p:attrNameLst>
                                      </p:cBhvr>
                                      <p:to>
                                        <p:strVal val="visible"/>
                                      </p:to>
                                    </p:set>
                                    <p:animEffect transition="in" filter="wipe(up)">
                                      <p:cBhvr>
                                        <p:cTn id="54" dur="2000"/>
                                        <p:tgtEl>
                                          <p:spTgt spid="163846"/>
                                        </p:tgtEl>
                                      </p:cBhvr>
                                    </p:animEffect>
                                  </p:childTnLst>
                                </p:cTn>
                              </p:par>
                            </p:childTnLst>
                          </p:cTn>
                        </p:par>
                        <p:par>
                          <p:cTn id="55" fill="hold" nodeType="afterGroup">
                            <p:stCondLst>
                              <p:cond delay="8000"/>
                            </p:stCondLst>
                            <p:childTnLst>
                              <p:par>
                                <p:cTn id="56" presetID="22" presetClass="entr" presetSubtype="4" fill="hold" grpId="0" nodeType="afterEffect">
                                  <p:stCondLst>
                                    <p:cond delay="0"/>
                                  </p:stCondLst>
                                  <p:childTnLst>
                                    <p:set>
                                      <p:cBhvr>
                                        <p:cTn id="57" dur="1" fill="hold">
                                          <p:stCondLst>
                                            <p:cond delay="0"/>
                                          </p:stCondLst>
                                        </p:cTn>
                                        <p:tgtEl>
                                          <p:spTgt spid="163847"/>
                                        </p:tgtEl>
                                        <p:attrNameLst>
                                          <p:attrName>style.visibility</p:attrName>
                                        </p:attrNameLst>
                                      </p:cBhvr>
                                      <p:to>
                                        <p:strVal val="visible"/>
                                      </p:to>
                                    </p:set>
                                    <p:animEffect transition="in" filter="wipe(down)">
                                      <p:cBhvr>
                                        <p:cTn id="58" dur="2000"/>
                                        <p:tgtEl>
                                          <p:spTgt spid="163847"/>
                                        </p:tgtEl>
                                      </p:cBhvr>
                                    </p:animEffect>
                                  </p:childTnLst>
                                </p:cTn>
                              </p:par>
                            </p:childTnLst>
                          </p:cTn>
                        </p:par>
                        <p:par>
                          <p:cTn id="59" fill="hold" nodeType="afterGroup">
                            <p:stCondLst>
                              <p:cond delay="10000"/>
                            </p:stCondLst>
                            <p:childTnLst>
                              <p:par>
                                <p:cTn id="60" presetID="22" presetClass="entr" presetSubtype="4" fill="hold" grpId="0" nodeType="afterEffect">
                                  <p:stCondLst>
                                    <p:cond delay="0"/>
                                  </p:stCondLst>
                                  <p:childTnLst>
                                    <p:set>
                                      <p:cBhvr>
                                        <p:cTn id="61" dur="1" fill="hold">
                                          <p:stCondLst>
                                            <p:cond delay="0"/>
                                          </p:stCondLst>
                                        </p:cTn>
                                        <p:tgtEl>
                                          <p:spTgt spid="163848"/>
                                        </p:tgtEl>
                                        <p:attrNameLst>
                                          <p:attrName>style.visibility</p:attrName>
                                        </p:attrNameLst>
                                      </p:cBhvr>
                                      <p:to>
                                        <p:strVal val="visible"/>
                                      </p:to>
                                    </p:set>
                                    <p:animEffect transition="in" filter="wipe(down)">
                                      <p:cBhvr>
                                        <p:cTn id="62" dur="2000"/>
                                        <p:tgtEl>
                                          <p:spTgt spid="163848"/>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163849"/>
                                        </p:tgtEl>
                                        <p:attrNameLst>
                                          <p:attrName>style.visibility</p:attrName>
                                        </p:attrNameLst>
                                      </p:cBhvr>
                                      <p:to>
                                        <p:strVal val="visible"/>
                                      </p:to>
                                    </p:set>
                                    <p:animEffect transition="in" filter="wipe(right)">
                                      <p:cBhvr>
                                        <p:cTn id="65" dur="2000"/>
                                        <p:tgtEl>
                                          <p:spTgt spid="163849"/>
                                        </p:tgtEl>
                                      </p:cBhvr>
                                    </p:animEffect>
                                  </p:childTnLst>
                                </p:cTn>
                              </p:par>
                            </p:childTnLst>
                          </p:cTn>
                        </p:par>
                        <p:par>
                          <p:cTn id="66" fill="hold" nodeType="afterGroup">
                            <p:stCondLst>
                              <p:cond delay="12000"/>
                            </p:stCondLst>
                            <p:childTnLst>
                              <p:par>
                                <p:cTn id="67" presetID="22" presetClass="entr" presetSubtype="4" fill="hold" grpId="0" nodeType="afterEffect">
                                  <p:stCondLst>
                                    <p:cond delay="0"/>
                                  </p:stCondLst>
                                  <p:childTnLst>
                                    <p:set>
                                      <p:cBhvr>
                                        <p:cTn id="68" dur="1" fill="hold">
                                          <p:stCondLst>
                                            <p:cond delay="0"/>
                                          </p:stCondLst>
                                        </p:cTn>
                                        <p:tgtEl>
                                          <p:spTgt spid="163850"/>
                                        </p:tgtEl>
                                        <p:attrNameLst>
                                          <p:attrName>style.visibility</p:attrName>
                                        </p:attrNameLst>
                                      </p:cBhvr>
                                      <p:to>
                                        <p:strVal val="visible"/>
                                      </p:to>
                                    </p:set>
                                    <p:animEffect transition="in" filter="wipe(down)">
                                      <p:cBhvr>
                                        <p:cTn id="69" dur="2000"/>
                                        <p:tgtEl>
                                          <p:spTgt spid="163850"/>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163851"/>
                                        </p:tgtEl>
                                        <p:attrNameLst>
                                          <p:attrName>style.visibility</p:attrName>
                                        </p:attrNameLst>
                                      </p:cBhvr>
                                      <p:to>
                                        <p:strVal val="visible"/>
                                      </p:to>
                                    </p:set>
                                    <p:animEffect transition="in" filter="wipe(right)">
                                      <p:cBhvr>
                                        <p:cTn id="72" dur="2000"/>
                                        <p:tgtEl>
                                          <p:spTgt spid="163851"/>
                                        </p:tgtEl>
                                      </p:cBhvr>
                                    </p:animEffect>
                                  </p:childTnLst>
                                </p:cTn>
                              </p:par>
                            </p:childTnLst>
                          </p:cTn>
                        </p:par>
                        <p:par>
                          <p:cTn id="73" fill="hold" nodeType="afterGroup">
                            <p:stCondLst>
                              <p:cond delay="14000"/>
                            </p:stCondLst>
                            <p:childTnLst>
                              <p:par>
                                <p:cTn id="74" presetID="22" presetClass="entr" presetSubtype="1" fill="hold" grpId="0" nodeType="afterEffect">
                                  <p:stCondLst>
                                    <p:cond delay="0"/>
                                  </p:stCondLst>
                                  <p:childTnLst>
                                    <p:set>
                                      <p:cBhvr>
                                        <p:cTn id="75" dur="1" fill="hold">
                                          <p:stCondLst>
                                            <p:cond delay="0"/>
                                          </p:stCondLst>
                                        </p:cTn>
                                        <p:tgtEl>
                                          <p:spTgt spid="163852"/>
                                        </p:tgtEl>
                                        <p:attrNameLst>
                                          <p:attrName>style.visibility</p:attrName>
                                        </p:attrNameLst>
                                      </p:cBhvr>
                                      <p:to>
                                        <p:strVal val="visible"/>
                                      </p:to>
                                    </p:set>
                                    <p:animEffect transition="in" filter="wipe(up)">
                                      <p:cBhvr>
                                        <p:cTn id="76" dur="2000"/>
                                        <p:tgtEl>
                                          <p:spTgt spid="163852"/>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163853"/>
                                        </p:tgtEl>
                                        <p:attrNameLst>
                                          <p:attrName>style.visibility</p:attrName>
                                        </p:attrNameLst>
                                      </p:cBhvr>
                                      <p:to>
                                        <p:strVal val="visible"/>
                                      </p:to>
                                    </p:set>
                                    <p:animEffect transition="in" filter="wipe(up)">
                                      <p:cBhvr>
                                        <p:cTn id="79" dur="2000"/>
                                        <p:tgtEl>
                                          <p:spTgt spid="163853"/>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17" presetClass="entr" presetSubtype="10" fill="hold" grpId="0" nodeType="clickEffect">
                                  <p:stCondLst>
                                    <p:cond delay="0"/>
                                  </p:stCondLst>
                                  <p:childTnLst>
                                    <p:set>
                                      <p:cBhvr>
                                        <p:cTn id="83" dur="1" fill="hold">
                                          <p:stCondLst>
                                            <p:cond delay="0"/>
                                          </p:stCondLst>
                                        </p:cTn>
                                        <p:tgtEl>
                                          <p:spTgt spid="30"/>
                                        </p:tgtEl>
                                        <p:attrNameLst>
                                          <p:attrName>style.visibility</p:attrName>
                                        </p:attrNameLst>
                                      </p:cBhvr>
                                      <p:to>
                                        <p:strVal val="visible"/>
                                      </p:to>
                                    </p:set>
                                    <p:anim calcmode="lin" valueType="num">
                                      <p:cBhvr>
                                        <p:cTn id="84" dur="500" fill="hold"/>
                                        <p:tgtEl>
                                          <p:spTgt spid="30"/>
                                        </p:tgtEl>
                                        <p:attrNameLst>
                                          <p:attrName>ppt_w</p:attrName>
                                        </p:attrNameLst>
                                      </p:cBhvr>
                                      <p:tavLst>
                                        <p:tav tm="0">
                                          <p:val>
                                            <p:fltVal val="0"/>
                                          </p:val>
                                        </p:tav>
                                        <p:tav tm="100000">
                                          <p:val>
                                            <p:strVal val="#ppt_w"/>
                                          </p:val>
                                        </p:tav>
                                      </p:tavLst>
                                    </p:anim>
                                    <p:anim calcmode="lin" valueType="num">
                                      <p:cBhvr>
                                        <p:cTn id="85" dur="500" fill="hold"/>
                                        <p:tgtEl>
                                          <p:spTgt spid="30"/>
                                        </p:tgtEl>
                                        <p:attrNameLst>
                                          <p:attrName>ppt_h</p:attrName>
                                        </p:attrNameLst>
                                      </p:cBhvr>
                                      <p:tavLst>
                                        <p:tav tm="0">
                                          <p:val>
                                            <p:strVal val="#ppt_h"/>
                                          </p:val>
                                        </p:tav>
                                        <p:tav tm="100000">
                                          <p:val>
                                            <p:strVal val="#ppt_h"/>
                                          </p:val>
                                        </p:tav>
                                      </p:tavLst>
                                    </p:anim>
                                  </p:childTnLst>
                                </p:cTn>
                              </p:par>
                            </p:childTnLst>
                          </p:cTn>
                        </p:par>
                      </p:childTnLst>
                    </p:cTn>
                  </p:par>
                  <p:par>
                    <p:cTn id="86" fill="hold" nodeType="clickPar">
                      <p:stCondLst>
                        <p:cond delay="indefinite"/>
                      </p:stCondLst>
                      <p:childTnLst>
                        <p:par>
                          <p:cTn id="87" fill="hold" nodeType="afterGroup">
                            <p:stCondLst>
                              <p:cond delay="0"/>
                            </p:stCondLst>
                            <p:childTnLst>
                              <p:par>
                                <p:cTn id="88" presetID="3" presetClass="entr" presetSubtype="10" fill="hold" grpId="0" nodeType="click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blinds(horizontal)">
                                      <p:cBhvr>
                                        <p:cTn id="9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43" grpId="0"/>
      <p:bldP spid="163844" grpId="0"/>
      <p:bldP spid="163845" grpId="0"/>
      <p:bldP spid="163846" grpId="0"/>
      <p:bldP spid="163847" grpId="0"/>
      <p:bldP spid="163848" grpId="0"/>
      <p:bldP spid="163849" grpId="0"/>
      <p:bldP spid="163850" grpId="0"/>
      <p:bldP spid="163851" grpId="0"/>
      <p:bldP spid="163852" grpId="0"/>
      <p:bldP spid="163853" grpId="0"/>
      <p:bldP spid="163854" grpId="0"/>
      <p:bldP spid="163855" grpId="0"/>
      <p:bldP spid="163856" grpId="0"/>
      <p:bldP spid="163857" grpId="0"/>
      <p:bldP spid="163858" grpId="0"/>
      <p:bldP spid="26" grpId="0"/>
      <p:bldP spid="27" grpId="0"/>
      <p:bldP spid="30" grpId="0"/>
      <p:bldP spid="31" grpId="0"/>
      <p:bldP spid="3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386" name="标题 1"/>
          <p:cNvSpPr txBox="1">
            <a:spLocks noChangeArrowheads="1"/>
          </p:cNvSpPr>
          <p:nvPr/>
        </p:nvSpPr>
        <p:spPr bwMode="auto">
          <a:xfrm>
            <a:off x="251520" y="2636912"/>
            <a:ext cx="7535863" cy="952500"/>
          </a:xfrm>
          <a:prstGeom prst="rect">
            <a:avLst/>
          </a:prstGeom>
          <a:noFill/>
          <a:ln w="9525">
            <a:noFill/>
            <a:miter lim="800000"/>
          </a:ln>
        </p:spPr>
        <p:txBody>
          <a:bodyPr anchor="ctr"/>
          <a:lstStyle/>
          <a:p>
            <a:pPr eaLnBrk="0" hangingPunct="0"/>
            <a:r>
              <a:rPr lang="zh-CN" altLang="en-US" sz="2400" b="1" smtClean="0">
                <a:latin typeface="楷体" pitchFamily="49" charset="-122"/>
                <a:ea typeface="楷体" pitchFamily="49" charset="-122"/>
              </a:rPr>
              <a:t>思考：西汉</a:t>
            </a:r>
            <a:r>
              <a:rPr lang="zh-CN" altLang="en-US" sz="2400" b="1">
                <a:latin typeface="楷体" pitchFamily="49" charset="-122"/>
                <a:ea typeface="楷体" pitchFamily="49" charset="-122"/>
              </a:rPr>
              <a:t>陆上丝路为何会走向兴盛？</a:t>
            </a:r>
          </a:p>
        </p:txBody>
      </p:sp>
      <p:sp>
        <p:nvSpPr>
          <p:cNvPr id="5" name="矩形 4"/>
          <p:cNvSpPr/>
          <p:nvPr/>
        </p:nvSpPr>
        <p:spPr>
          <a:xfrm>
            <a:off x="251520" y="188640"/>
            <a:ext cx="8568952" cy="2677656"/>
          </a:xfrm>
          <a:prstGeom prst="rect">
            <a:avLst/>
          </a:prstGeom>
        </p:spPr>
        <p:txBody>
          <a:bodyPr wrap="square">
            <a:spAutoFit/>
          </a:bodyPr>
          <a:lstStyle/>
          <a:p>
            <a:pPr>
              <a:buClr>
                <a:srgbClr val="477AB1"/>
              </a:buClr>
            </a:pPr>
            <a:r>
              <a:rPr lang="zh-CN" altLang="en-US" sz="2400" b="1" smtClean="0">
                <a:latin typeface="楷体" pitchFamily="49" charset="-122"/>
                <a:ea typeface="楷体" pitchFamily="49" charset="-122"/>
              </a:rPr>
              <a:t>以前丝绸只适用于贵族，而今已普及于社会各阶层，甚至于社会的最下层。</a:t>
            </a:r>
            <a:endParaRPr lang="en-US" altLang="zh-CN" sz="2400" b="1" smtClean="0">
              <a:latin typeface="楷体" panose="02010609060101010101" pitchFamily="49" charset="-122"/>
              <a:ea typeface="楷体" panose="02010609060101010101" pitchFamily="49" charset="-122"/>
            </a:endParaRPr>
          </a:p>
          <a:p>
            <a:pPr algn="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古罗马</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阿米阿努斯</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马塞利阿努斯</a:t>
            </a:r>
          </a:p>
          <a:p>
            <a:r>
              <a:rPr lang="zh-CN" altLang="en-US" sz="2400" b="1" smtClean="0">
                <a:latin typeface="楷体" pitchFamily="49" charset="-122"/>
                <a:ea typeface="楷体" pitchFamily="49" charset="-122"/>
              </a:rPr>
              <a:t>    “保守估计，印度、塞雷斯（中国）和阿拉伯半岛每年可以通过贸易从罗马帝国赚取一亿银币的利润，这便是我们罗马帝国的妇女每年用作购买奢侈品的花费。”</a:t>
            </a:r>
            <a:endParaRPr lang="en-US" altLang="zh-CN" sz="2400" b="1" smtClean="0">
              <a:latin typeface="楷体" pitchFamily="49" charset="-122"/>
              <a:ea typeface="楷体" pitchFamily="49" charset="-122"/>
            </a:endParaRPr>
          </a:p>
          <a:p>
            <a:pPr algn="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古罗马</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普林尼</a:t>
            </a:r>
          </a:p>
        </p:txBody>
      </p:sp>
      <p:sp>
        <p:nvSpPr>
          <p:cNvPr id="8" name="Text Box 14"/>
          <p:cNvSpPr txBox="1">
            <a:spLocks noChangeArrowheads="1"/>
          </p:cNvSpPr>
          <p:nvPr/>
        </p:nvSpPr>
        <p:spPr bwMode="auto">
          <a:xfrm>
            <a:off x="251520" y="3861048"/>
            <a:ext cx="8712968" cy="1384995"/>
          </a:xfrm>
          <a:prstGeom prst="rect">
            <a:avLst/>
          </a:prstGeom>
          <a:solidFill>
            <a:srgbClr val="CCFFFF"/>
          </a:solidFill>
          <a:ln w="28575">
            <a:solidFill>
              <a:srgbClr val="FF0000"/>
            </a:solidFill>
            <a:miter lim="800000"/>
          </a:ln>
        </p:spPr>
        <p:txBody>
          <a:bodyPr wrap="square">
            <a:spAutoFit/>
          </a:bodyPr>
          <a:lstStyle/>
          <a:p>
            <a:pPr>
              <a:defRPr/>
            </a:pPr>
            <a:r>
              <a:rPr lang="zh-CN" altLang="en-US" sz="2400" b="1" smtClean="0">
                <a:solidFill>
                  <a:srgbClr val="000066"/>
                </a:solidFill>
                <a:latin typeface="楷体_GB2312"/>
                <a:ea typeface="楷体_GB2312"/>
                <a:cs typeface="楷体_GB2312"/>
              </a:rPr>
              <a:t>国内：汉朝积极的对外政策；两汉经济发展；丝织业发达；国际：罗马对丝绸的旺盛需求。</a:t>
            </a:r>
            <a:endParaRPr lang="en-US" altLang="zh-CN" sz="2400" b="1" smtClean="0">
              <a:solidFill>
                <a:srgbClr val="000066"/>
              </a:solidFill>
              <a:latin typeface="楷体_GB2312"/>
              <a:ea typeface="楷体_GB2312"/>
              <a:cs typeface="楷体_GB2312"/>
            </a:endParaRPr>
          </a:p>
          <a:p>
            <a:pPr>
              <a:spcBef>
                <a:spcPct val="50000"/>
              </a:spcBef>
            </a:pPr>
            <a:endParaRPr lang="zh-CN" altLang="en-US" sz="2400" b="1">
              <a:solidFill>
                <a:srgbClr val="000066"/>
              </a:solidFill>
              <a:latin typeface="楷体_GB2312"/>
              <a:ea typeface="楷体_GB2312"/>
              <a:cs typeface="楷体_GB2312"/>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074" name="Picture 2" descr="F:\2012二轮课件\中国各时期地图\9隋朝.jpg"/>
          <p:cNvPicPr>
            <a:picLocks noGrp="1" noChangeAspect="1" noChangeArrowheads="1"/>
          </p:cNvPicPr>
          <p:nvPr>
            <p:ph idx="1"/>
          </p:nvPr>
        </p:nvPicPr>
        <p:blipFill>
          <a:blip r:embed="rId2"/>
          <a:stretch>
            <a:fillRect/>
          </a:stretch>
        </p:blipFill>
        <p:spPr bwMode="auto">
          <a:xfrm>
            <a:off x="0" y="0"/>
            <a:ext cx="9144000" cy="6858000"/>
          </a:xfrm>
          <a:prstGeom prst="rect">
            <a:avLst/>
          </a:prstGeom>
          <a:noFill/>
        </p:spPr>
      </p:pic>
      <p:sp>
        <p:nvSpPr>
          <p:cNvPr id="5" name="Text Box 14"/>
          <p:cNvSpPr txBox="1">
            <a:spLocks noChangeArrowheads="1"/>
          </p:cNvSpPr>
          <p:nvPr/>
        </p:nvSpPr>
        <p:spPr bwMode="auto">
          <a:xfrm>
            <a:off x="4644008" y="3429001"/>
            <a:ext cx="2088232"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礼部、鸿胪寺</a:t>
            </a:r>
            <a:endParaRPr lang="zh-CN" altLang="en-US" sz="2400" b="1">
              <a:solidFill>
                <a:srgbClr val="000066"/>
              </a:solidFill>
              <a:latin typeface="楷体_GB2312"/>
              <a:ea typeface="楷体_GB2312"/>
              <a:cs typeface="楷体_GB2312"/>
            </a:endParaRPr>
          </a:p>
        </p:txBody>
      </p:sp>
      <p:sp>
        <p:nvSpPr>
          <p:cNvPr id="7" name="Text Box 14"/>
          <p:cNvSpPr txBox="1">
            <a:spLocks noChangeArrowheads="1"/>
          </p:cNvSpPr>
          <p:nvPr/>
        </p:nvSpPr>
        <p:spPr bwMode="auto">
          <a:xfrm>
            <a:off x="683568" y="1484784"/>
            <a:ext cx="504056" cy="1569660"/>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关系密切</a:t>
            </a:r>
            <a:endParaRPr lang="zh-CN" altLang="en-US" sz="2400" b="1">
              <a:solidFill>
                <a:srgbClr val="000066"/>
              </a:solidFill>
              <a:latin typeface="楷体_GB2312"/>
              <a:ea typeface="楷体_GB2312"/>
              <a:cs typeface="楷体_GB2312"/>
            </a:endParaRPr>
          </a:p>
        </p:txBody>
      </p:sp>
      <p:sp>
        <p:nvSpPr>
          <p:cNvPr id="8" name="Text Box 14"/>
          <p:cNvSpPr txBox="1">
            <a:spLocks noChangeArrowheads="1"/>
          </p:cNvSpPr>
          <p:nvPr/>
        </p:nvSpPr>
        <p:spPr bwMode="auto">
          <a:xfrm>
            <a:off x="5076056" y="5373218"/>
            <a:ext cx="1512168" cy="1015663"/>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爱国楷模</a:t>
            </a:r>
            <a:r>
              <a:rPr lang="en-US" altLang="zh-CN" sz="2000" b="1" smtClean="0">
                <a:solidFill>
                  <a:srgbClr val="000066"/>
                </a:solidFill>
                <a:latin typeface="楷体_GB2312"/>
                <a:ea typeface="楷体_GB2312"/>
                <a:cs typeface="楷体_GB2312"/>
              </a:rPr>
              <a:t>--</a:t>
            </a:r>
            <a:r>
              <a:rPr lang="zh-CN" altLang="en-US" sz="2000" b="1" smtClean="0">
                <a:solidFill>
                  <a:srgbClr val="000066"/>
                </a:solidFill>
                <a:latin typeface="楷体_GB2312"/>
                <a:ea typeface="楷体_GB2312"/>
                <a:cs typeface="楷体_GB2312"/>
              </a:rPr>
              <a:t>百越首领冼</a:t>
            </a:r>
            <a:r>
              <a:rPr lang="en-US" altLang="zh-CN" sz="2000" b="1" err="1" smtClean="0">
                <a:solidFill>
                  <a:srgbClr val="000066"/>
                </a:solidFill>
                <a:latin typeface="楷体_GB2312"/>
                <a:ea typeface="楷体_GB2312"/>
                <a:cs typeface="楷体_GB2312"/>
              </a:rPr>
              <a:t>xian</a:t>
            </a:r>
            <a:r>
              <a:rPr lang="zh-CN" altLang="en-US" sz="2000" b="1" smtClean="0">
                <a:solidFill>
                  <a:srgbClr val="000066"/>
                </a:solidFill>
                <a:latin typeface="楷体_GB2312"/>
                <a:ea typeface="楷体_GB2312"/>
                <a:cs typeface="楷体_GB2312"/>
              </a:rPr>
              <a:t>夫人</a:t>
            </a:r>
            <a:endParaRPr lang="zh-CN" altLang="en-US" sz="2000" b="1">
              <a:solidFill>
                <a:srgbClr val="000066"/>
              </a:solidFill>
              <a:latin typeface="楷体_GB2312"/>
              <a:ea typeface="楷体_GB2312"/>
              <a:cs typeface="楷体_GB2312"/>
            </a:endParaRPr>
          </a:p>
        </p:txBody>
      </p:sp>
      <p:sp>
        <p:nvSpPr>
          <p:cNvPr id="9" name="Oval 10"/>
          <p:cNvSpPr>
            <a:spLocks noChangeArrowheads="1"/>
          </p:cNvSpPr>
          <p:nvPr/>
        </p:nvSpPr>
        <p:spPr bwMode="auto">
          <a:xfrm>
            <a:off x="6732240" y="5229201"/>
            <a:ext cx="864096" cy="792088"/>
          </a:xfrm>
          <a:prstGeom prst="ellipse">
            <a:avLst/>
          </a:prstGeom>
          <a:noFill/>
          <a:ln w="38100">
            <a:solidFill>
              <a:srgbClr val="FF0000"/>
            </a:solidFill>
            <a:round/>
          </a:ln>
        </p:spPr>
        <p:txBody>
          <a:bodyPr wrap="none" anchor="ctr"/>
          <a:lstStyle/>
          <a:p>
            <a:endParaRPr lang="zh-CN" altLang="en-US"/>
          </a:p>
        </p:txBody>
      </p:sp>
      <p:sp>
        <p:nvSpPr>
          <p:cNvPr id="10" name="Text Box 14"/>
          <p:cNvSpPr txBox="1">
            <a:spLocks noChangeArrowheads="1"/>
          </p:cNvSpPr>
          <p:nvPr/>
        </p:nvSpPr>
        <p:spPr bwMode="auto">
          <a:xfrm>
            <a:off x="6948264" y="5301208"/>
            <a:ext cx="504056" cy="707886"/>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流求</a:t>
            </a:r>
            <a:endParaRPr lang="zh-CN" altLang="en-US" sz="2000" b="1">
              <a:solidFill>
                <a:srgbClr val="000066"/>
              </a:solidFill>
              <a:latin typeface="楷体_GB2312"/>
              <a:ea typeface="楷体_GB2312"/>
              <a:cs typeface="楷体_GB2312"/>
            </a:endParaRPr>
          </a:p>
        </p:txBody>
      </p:sp>
      <p:sp>
        <p:nvSpPr>
          <p:cNvPr id="15" name="Text Box 14"/>
          <p:cNvSpPr txBox="1">
            <a:spLocks noChangeArrowheads="1"/>
          </p:cNvSpPr>
          <p:nvPr/>
        </p:nvSpPr>
        <p:spPr bwMode="auto">
          <a:xfrm>
            <a:off x="3851920" y="1340769"/>
            <a:ext cx="180020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接受管辖</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7"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linds(horizontal)">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5"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098" name="Picture 2" descr="F:\2012二轮课件\中国各时期地图\10唐朝.jpg"/>
          <p:cNvPicPr>
            <a:picLocks noGrp="1" noChangeAspect="1" noChangeArrowheads="1"/>
          </p:cNvPicPr>
          <p:nvPr>
            <p:ph idx="1"/>
          </p:nvPr>
        </p:nvPicPr>
        <p:blipFill>
          <a:blip r:embed="rId2"/>
          <a:stretch>
            <a:fillRect/>
          </a:stretch>
        </p:blipFill>
        <p:spPr bwMode="auto">
          <a:xfrm>
            <a:off x="0" y="0"/>
            <a:ext cx="9144000" cy="6858000"/>
          </a:xfrm>
          <a:prstGeom prst="rect">
            <a:avLst/>
          </a:prstGeom>
          <a:noFill/>
        </p:spPr>
      </p:pic>
      <p:sp>
        <p:nvSpPr>
          <p:cNvPr id="11" name="Text Box 14"/>
          <p:cNvSpPr txBox="1">
            <a:spLocks noChangeArrowheads="1"/>
          </p:cNvSpPr>
          <p:nvPr/>
        </p:nvSpPr>
        <p:spPr bwMode="auto">
          <a:xfrm>
            <a:off x="3635896" y="1412777"/>
            <a:ext cx="1584176"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战而后和羁縻府州</a:t>
            </a:r>
            <a:endParaRPr lang="zh-CN" altLang="en-US" sz="2400" b="1">
              <a:solidFill>
                <a:srgbClr val="000066"/>
              </a:solidFill>
              <a:latin typeface="楷体_GB2312"/>
              <a:ea typeface="楷体_GB2312"/>
              <a:cs typeface="楷体_GB2312"/>
            </a:endParaRPr>
          </a:p>
        </p:txBody>
      </p:sp>
      <p:sp>
        <p:nvSpPr>
          <p:cNvPr id="14" name="Text Box 14"/>
          <p:cNvSpPr txBox="1">
            <a:spLocks noChangeArrowheads="1"/>
          </p:cNvSpPr>
          <p:nvPr/>
        </p:nvSpPr>
        <p:spPr bwMode="auto">
          <a:xfrm>
            <a:off x="4644008" y="6457889"/>
            <a:ext cx="1656184" cy="400110"/>
          </a:xfrm>
          <a:prstGeom prst="rect">
            <a:avLst/>
          </a:prstGeom>
          <a:solidFill>
            <a:srgbClr val="FFFF00"/>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安南都护府</a:t>
            </a:r>
            <a:endParaRPr lang="zh-CN" altLang="en-US" sz="2000" b="1">
              <a:solidFill>
                <a:srgbClr val="000066"/>
              </a:solidFill>
              <a:latin typeface="楷体_GB2312"/>
              <a:ea typeface="楷体_GB2312"/>
              <a:cs typeface="楷体_GB2312"/>
            </a:endParaRPr>
          </a:p>
        </p:txBody>
      </p:sp>
      <p:sp>
        <p:nvSpPr>
          <p:cNvPr id="15" name="Text Box 14"/>
          <p:cNvSpPr txBox="1">
            <a:spLocks noChangeArrowheads="1"/>
          </p:cNvSpPr>
          <p:nvPr/>
        </p:nvSpPr>
        <p:spPr bwMode="auto">
          <a:xfrm>
            <a:off x="7236296" y="2420888"/>
            <a:ext cx="504056" cy="1631216"/>
          </a:xfrm>
          <a:prstGeom prst="rect">
            <a:avLst/>
          </a:prstGeom>
          <a:solidFill>
            <a:srgbClr val="FFFF00"/>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安东都护府</a:t>
            </a:r>
            <a:endParaRPr lang="zh-CN" altLang="en-US" sz="2000" b="1">
              <a:solidFill>
                <a:srgbClr val="000066"/>
              </a:solidFill>
              <a:latin typeface="楷体_GB2312"/>
              <a:ea typeface="楷体_GB2312"/>
              <a:cs typeface="楷体_GB2312"/>
            </a:endParaRPr>
          </a:p>
        </p:txBody>
      </p:sp>
      <p:sp>
        <p:nvSpPr>
          <p:cNvPr id="16" name="Text Box 14"/>
          <p:cNvSpPr txBox="1">
            <a:spLocks noChangeArrowheads="1"/>
          </p:cNvSpPr>
          <p:nvPr/>
        </p:nvSpPr>
        <p:spPr bwMode="auto">
          <a:xfrm>
            <a:off x="5292080" y="1916832"/>
            <a:ext cx="1656184" cy="400110"/>
          </a:xfrm>
          <a:prstGeom prst="rect">
            <a:avLst/>
          </a:prstGeom>
          <a:solidFill>
            <a:srgbClr val="FFFF00"/>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安北都护府</a:t>
            </a:r>
            <a:endParaRPr lang="zh-CN" altLang="en-US" sz="2000" b="1">
              <a:solidFill>
                <a:srgbClr val="000066"/>
              </a:solidFill>
              <a:latin typeface="楷体_GB2312"/>
              <a:ea typeface="楷体_GB2312"/>
              <a:cs typeface="楷体_GB2312"/>
            </a:endParaRPr>
          </a:p>
        </p:txBody>
      </p:sp>
      <p:sp>
        <p:nvSpPr>
          <p:cNvPr id="17" name="Text Box 14"/>
          <p:cNvSpPr txBox="1">
            <a:spLocks noChangeArrowheads="1"/>
          </p:cNvSpPr>
          <p:nvPr/>
        </p:nvSpPr>
        <p:spPr bwMode="auto">
          <a:xfrm>
            <a:off x="2411760" y="4221089"/>
            <a:ext cx="2088232"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两位公主入藏</a:t>
            </a:r>
            <a:endParaRPr lang="zh-CN" altLang="en-US" sz="2400" b="1">
              <a:solidFill>
                <a:srgbClr val="000066"/>
              </a:solidFill>
              <a:latin typeface="楷体_GB2312"/>
              <a:ea typeface="楷体_GB2312"/>
              <a:cs typeface="楷体_GB2312"/>
            </a:endParaRPr>
          </a:p>
        </p:txBody>
      </p:sp>
      <p:sp>
        <p:nvSpPr>
          <p:cNvPr id="18" name="Text Box 14"/>
          <p:cNvSpPr txBox="1">
            <a:spLocks noChangeArrowheads="1"/>
          </p:cNvSpPr>
          <p:nvPr/>
        </p:nvSpPr>
        <p:spPr bwMode="auto">
          <a:xfrm>
            <a:off x="0" y="1"/>
            <a:ext cx="2880320"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六大都护府位置图</a:t>
            </a:r>
            <a:endParaRPr lang="zh-CN" altLang="en-US" sz="2400" b="1">
              <a:solidFill>
                <a:srgbClr val="000066"/>
              </a:solidFill>
              <a:latin typeface="楷体_GB2312"/>
              <a:ea typeface="楷体_GB2312"/>
              <a:cs typeface="楷体_GB2312"/>
            </a:endParaRPr>
          </a:p>
        </p:txBody>
      </p:sp>
      <p:sp>
        <p:nvSpPr>
          <p:cNvPr id="12" name="Text Box 14"/>
          <p:cNvSpPr txBox="1">
            <a:spLocks noChangeArrowheads="1"/>
          </p:cNvSpPr>
          <p:nvPr/>
        </p:nvSpPr>
        <p:spPr bwMode="auto">
          <a:xfrm>
            <a:off x="4139952" y="2276872"/>
            <a:ext cx="1656184" cy="400110"/>
          </a:xfrm>
          <a:prstGeom prst="rect">
            <a:avLst/>
          </a:prstGeom>
          <a:solidFill>
            <a:srgbClr val="FFFF00"/>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单于都护府</a:t>
            </a:r>
          </a:p>
        </p:txBody>
      </p:sp>
      <p:sp>
        <p:nvSpPr>
          <p:cNvPr id="19" name="Text Box 14"/>
          <p:cNvSpPr txBox="1">
            <a:spLocks noChangeArrowheads="1"/>
          </p:cNvSpPr>
          <p:nvPr/>
        </p:nvSpPr>
        <p:spPr bwMode="auto">
          <a:xfrm>
            <a:off x="1763688" y="2420888"/>
            <a:ext cx="1656184" cy="400110"/>
          </a:xfrm>
          <a:prstGeom prst="rect">
            <a:avLst/>
          </a:prstGeom>
          <a:solidFill>
            <a:srgbClr val="FFFF00"/>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安西都护府</a:t>
            </a:r>
            <a:endParaRPr lang="zh-CN" altLang="en-US" sz="2000" b="1">
              <a:solidFill>
                <a:srgbClr val="000066"/>
              </a:solidFill>
              <a:latin typeface="楷体_GB2312"/>
              <a:ea typeface="楷体_GB2312"/>
              <a:cs typeface="楷体_GB2312"/>
            </a:endParaRPr>
          </a:p>
        </p:txBody>
      </p:sp>
      <p:sp>
        <p:nvSpPr>
          <p:cNvPr id="20" name="Text Box 14"/>
          <p:cNvSpPr txBox="1">
            <a:spLocks noChangeArrowheads="1"/>
          </p:cNvSpPr>
          <p:nvPr/>
        </p:nvSpPr>
        <p:spPr bwMode="auto">
          <a:xfrm>
            <a:off x="1259632" y="1772816"/>
            <a:ext cx="1656184" cy="400110"/>
          </a:xfrm>
          <a:prstGeom prst="rect">
            <a:avLst/>
          </a:prstGeom>
          <a:solidFill>
            <a:srgbClr val="FFFF00"/>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北庭都护府</a:t>
            </a:r>
            <a:endParaRPr lang="zh-CN" altLang="en-US" sz="2000" b="1">
              <a:solidFill>
                <a:srgbClr val="000066"/>
              </a:solidFill>
              <a:latin typeface="楷体_GB2312"/>
              <a:ea typeface="楷体_GB2312"/>
              <a:cs typeface="楷体_GB2312"/>
            </a:endParaRPr>
          </a:p>
        </p:txBody>
      </p:sp>
      <p:sp>
        <p:nvSpPr>
          <p:cNvPr id="21" name="Text Box 14"/>
          <p:cNvSpPr txBox="1">
            <a:spLocks noChangeArrowheads="1"/>
          </p:cNvSpPr>
          <p:nvPr/>
        </p:nvSpPr>
        <p:spPr bwMode="auto">
          <a:xfrm>
            <a:off x="4499992" y="5373216"/>
            <a:ext cx="1512168" cy="400110"/>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南诏王臣服</a:t>
            </a:r>
            <a:endParaRPr lang="zh-CN" altLang="en-US" sz="20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linds(horizontal)">
                                      <p:cBhvr>
                                        <p:cTn id="17" dur="500"/>
                                        <p:tgtEl>
                                          <p:spTgt spid="2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linds(horizontal)">
                                      <p:cBhvr>
                                        <p:cTn id="22" dur="500"/>
                                        <p:tgtEl>
                                          <p:spTgt spid="1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blinds(horizontal)">
                                      <p:cBhvr>
                                        <p:cTn id="27" dur="500"/>
                                        <p:tgtEl>
                                          <p:spTgt spid="2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linds(horizontal)">
                                      <p:cBhvr>
                                        <p:cTn id="32" dur="500"/>
                                        <p:tgtEl>
                                          <p:spTgt spid="1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500"/>
                                        <p:tgtEl>
                                          <p:spTgt spid="1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5" grpId="0"/>
      <p:bldP spid="16" grpId="0"/>
      <p:bldP spid="17" grpId="0"/>
      <p:bldP spid="12" grpId="0"/>
      <p:bldP spid="19" grpId="0"/>
      <p:bldP spid="20" grpId="0"/>
      <p:bldP spid="21"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2483768" y="2132856"/>
            <a:ext cx="6660232" cy="1815882"/>
          </a:xfrm>
          <a:prstGeom prst="rect">
            <a:avLst/>
          </a:prstGeom>
        </p:spPr>
        <p:txBody>
          <a:bodyPr wrap="square">
            <a:spAutoFit/>
          </a:bodyPr>
          <a:lstStyle/>
          <a:p>
            <a:r>
              <a:rPr lang="zh-CN" altLang="en-US" sz="2800" b="1" smtClean="0">
                <a:solidFill>
                  <a:srgbClr val="3333FF"/>
                </a:solidFill>
                <a:latin typeface="华文中宋"/>
                <a:ea typeface="华文中宋" pitchFamily="2" charset="-122"/>
              </a:rPr>
              <a:t>材料二</a:t>
            </a:r>
            <a:r>
              <a:rPr lang="en-US" altLang="zh-CN" sz="2800" b="1" smtClean="0">
                <a:solidFill>
                  <a:srgbClr val="3333FF"/>
                </a:solidFill>
                <a:latin typeface="华文中宋"/>
                <a:ea typeface="华文中宋" pitchFamily="2" charset="-122"/>
              </a:rPr>
              <a:t>“</a:t>
            </a:r>
            <a:r>
              <a:rPr lang="zh-CN" altLang="en-US" sz="2800" b="1" smtClean="0">
                <a:solidFill>
                  <a:srgbClr val="3333FF"/>
                </a:solidFill>
                <a:latin typeface="Arial" pitchFamily="34" charset="0"/>
                <a:ea typeface="华文中宋" pitchFamily="2" charset="-122"/>
              </a:rPr>
              <a:t>自古帝王虽平定中夏，不能服戎狄，朕才不逮古人，而成功过之，自古皆贵中华，贱夷狄，朕独爱之如一，故其种落皆依朕如父母。</a:t>
            </a:r>
            <a:r>
              <a:rPr lang="zh-CN" altLang="en-US" sz="2800" b="1" smtClean="0">
                <a:solidFill>
                  <a:srgbClr val="3333FF"/>
                </a:solidFill>
                <a:latin typeface="华文中宋"/>
                <a:ea typeface="华文中宋" pitchFamily="2" charset="-122"/>
              </a:rPr>
              <a:t>”</a:t>
            </a:r>
            <a:r>
              <a:rPr lang="en-US" altLang="zh-CN" sz="2800" b="1" smtClean="0">
                <a:solidFill>
                  <a:srgbClr val="3333FF"/>
                </a:solidFill>
                <a:latin typeface="华文中宋"/>
                <a:ea typeface="华文中宋" pitchFamily="2" charset="-122"/>
              </a:rPr>
              <a:t>----</a:t>
            </a:r>
            <a:r>
              <a:rPr lang="en-US" altLang="zh-CN" sz="2800" b="1" smtClean="0">
                <a:solidFill>
                  <a:srgbClr val="3333FF"/>
                </a:solidFill>
                <a:latin typeface="Arial" pitchFamily="34" charset="0"/>
                <a:ea typeface="华文中宋" pitchFamily="2" charset="-122"/>
              </a:rPr>
              <a:t>《</a:t>
            </a:r>
            <a:r>
              <a:rPr lang="zh-CN" altLang="en-US" sz="2800" b="1" smtClean="0">
                <a:solidFill>
                  <a:srgbClr val="3333FF"/>
                </a:solidFill>
                <a:latin typeface="Arial" pitchFamily="34" charset="0"/>
                <a:ea typeface="华文中宋" pitchFamily="2" charset="-122"/>
              </a:rPr>
              <a:t>资治通鉴</a:t>
            </a:r>
            <a:r>
              <a:rPr lang="en-US" altLang="zh-CN" sz="2800" b="1" smtClean="0">
                <a:solidFill>
                  <a:srgbClr val="3333FF"/>
                </a:solidFill>
                <a:latin typeface="Arial" pitchFamily="34" charset="0"/>
                <a:ea typeface="华文中宋" pitchFamily="2" charset="-122"/>
              </a:rPr>
              <a:t>》</a:t>
            </a:r>
            <a:endParaRPr lang="en-US" altLang="zh-CN" sz="2800" b="1">
              <a:solidFill>
                <a:srgbClr val="3333FF"/>
              </a:solidFill>
              <a:latin typeface="Arial" panose="020b0604020202020204" pitchFamily="34" charset="0"/>
              <a:ea typeface="华文中宋" pitchFamily="2" charset="-122"/>
            </a:endParaRPr>
          </a:p>
        </p:txBody>
      </p:sp>
      <p:pic>
        <p:nvPicPr>
          <p:cNvPr id="4" name="Picture 11" descr="D:\我的文档\新课程\历史选修课\选修四 中外历史人物评说\第二单元\第5课课件\下载图片\李世民3.bmp"/>
          <p:cNvPicPr>
            <a:picLocks noChangeAspect="1" noChangeArrowheads="1"/>
          </p:cNvPicPr>
          <p:nvPr/>
        </p:nvPicPr>
        <p:blipFill>
          <a:blip r:embed="rId2"/>
          <a:stretch>
            <a:fillRect/>
          </a:stretch>
        </p:blipFill>
        <p:spPr bwMode="auto">
          <a:xfrm>
            <a:off x="251520" y="2060848"/>
            <a:ext cx="2160240" cy="3384376"/>
          </a:xfrm>
          <a:prstGeom prst="rect">
            <a:avLst/>
          </a:prstGeom>
          <a:noFill/>
          <a:ln w="9525">
            <a:noFill/>
            <a:miter lim="800000"/>
          </a:ln>
        </p:spPr>
      </p:pic>
      <p:sp>
        <p:nvSpPr>
          <p:cNvPr id="5" name="Rectangle 3"/>
          <p:cNvSpPr>
            <a:spLocks noChangeArrowheads="1"/>
          </p:cNvSpPr>
          <p:nvPr/>
        </p:nvSpPr>
        <p:spPr bwMode="auto">
          <a:xfrm>
            <a:off x="1331640" y="260648"/>
            <a:ext cx="6192688" cy="2031325"/>
          </a:xfrm>
          <a:prstGeom prst="rect">
            <a:avLst/>
          </a:prstGeom>
          <a:solidFill>
            <a:schemeClr val="bg1"/>
          </a:solidFill>
          <a:ln w="9525">
            <a:noFill/>
            <a:miter lim="800000"/>
          </a:ln>
        </p:spPr>
        <p:txBody>
          <a:bodyPr wrap="square">
            <a:spAutoFit/>
          </a:bodyPr>
          <a:lstStyle/>
          <a:p>
            <a:pPr algn="just">
              <a:spcBef>
                <a:spcPct val="50000"/>
              </a:spcBef>
            </a:pPr>
            <a:r>
              <a:rPr lang="en-US" altLang="zh-CN" sz="2800" b="1" smtClean="0">
                <a:solidFill>
                  <a:srgbClr val="3333FF"/>
                </a:solidFill>
                <a:latin typeface="Arial" pitchFamily="34" charset="0"/>
                <a:ea typeface="华文中宋" pitchFamily="2" charset="-122"/>
              </a:rPr>
              <a:t>  </a:t>
            </a:r>
            <a:r>
              <a:rPr lang="zh-CN" altLang="en-US" sz="2800" b="1" smtClean="0">
                <a:solidFill>
                  <a:srgbClr val="3333FF"/>
                </a:solidFill>
                <a:latin typeface="Arial" pitchFamily="34" charset="0"/>
                <a:ea typeface="华文中宋" pitchFamily="2" charset="-122"/>
              </a:rPr>
              <a:t>材料一  </a:t>
            </a:r>
            <a:r>
              <a:rPr lang="en-US" altLang="zh-CN" sz="2800" b="1" smtClean="0">
                <a:solidFill>
                  <a:srgbClr val="3333FF"/>
                </a:solidFill>
                <a:latin typeface="Arial" pitchFamily="34" charset="0"/>
                <a:ea typeface="华文中宋" pitchFamily="2" charset="-122"/>
              </a:rPr>
              <a:t>“</a:t>
            </a:r>
            <a:r>
              <a:rPr lang="zh-CN" altLang="en-US" sz="2800" b="1" smtClean="0">
                <a:solidFill>
                  <a:srgbClr val="3333FF"/>
                </a:solidFill>
                <a:latin typeface="Arial" pitchFamily="34" charset="0"/>
                <a:ea typeface="华文中宋" pitchFamily="2" charset="-122"/>
              </a:rPr>
              <a:t>天处乎上，地处乎下，居天地之中者曰中国，居天地之偏者曰四夷。</a:t>
            </a:r>
            <a:r>
              <a:rPr lang="en-US" altLang="zh-CN" sz="2800" b="1" smtClean="0">
                <a:solidFill>
                  <a:srgbClr val="3333FF"/>
                </a:solidFill>
                <a:latin typeface="Arial" pitchFamily="34" charset="0"/>
                <a:ea typeface="华文中宋" pitchFamily="2" charset="-122"/>
              </a:rPr>
              <a:t>-----(</a:t>
            </a:r>
            <a:r>
              <a:rPr lang="zh-CN" altLang="zh-CN" sz="2800" b="1" smtClean="0">
                <a:solidFill>
                  <a:srgbClr val="3333FF"/>
                </a:solidFill>
                <a:latin typeface="Arial" pitchFamily="34" charset="0"/>
                <a:ea typeface="华文中宋" pitchFamily="2" charset="-122"/>
              </a:rPr>
              <a:t>宋</a:t>
            </a:r>
            <a:r>
              <a:rPr lang="en-US" altLang="zh-CN" sz="2800" b="1" smtClean="0">
                <a:solidFill>
                  <a:srgbClr val="3333FF"/>
                </a:solidFill>
                <a:latin typeface="Arial" pitchFamily="34" charset="0"/>
                <a:ea typeface="华文中宋" pitchFamily="2" charset="-122"/>
              </a:rPr>
              <a:t>)</a:t>
            </a:r>
            <a:r>
              <a:rPr lang="zh-CN" altLang="zh-CN" sz="2800" b="1" smtClean="0">
                <a:solidFill>
                  <a:srgbClr val="3333FF"/>
                </a:solidFill>
                <a:latin typeface="Arial" pitchFamily="34" charset="0"/>
                <a:ea typeface="华文中宋" pitchFamily="2" charset="-122"/>
              </a:rPr>
              <a:t>石介《中国论》</a:t>
            </a:r>
          </a:p>
          <a:p>
            <a:pPr algn="just">
              <a:spcBef>
                <a:spcPct val="50000"/>
              </a:spcBef>
            </a:pPr>
            <a:endParaRPr lang="zh-CN" altLang="en-US" sz="2800" b="1" smtClean="0">
              <a:solidFill>
                <a:srgbClr val="3333FF"/>
              </a:solidFill>
              <a:latin typeface="Arial" panose="020b0604020202020204" pitchFamily="34" charset="0"/>
              <a:ea typeface="华文中宋" pitchFamily="2" charset="-122"/>
            </a:endParaRPr>
          </a:p>
        </p:txBody>
      </p:sp>
      <p:sp>
        <p:nvSpPr>
          <p:cNvPr id="6" name="Text Box 19"/>
          <p:cNvSpPr txBox="1">
            <a:spLocks noChangeArrowheads="1"/>
          </p:cNvSpPr>
          <p:nvPr/>
        </p:nvSpPr>
        <p:spPr bwMode="auto">
          <a:xfrm>
            <a:off x="28654" y="1"/>
            <a:ext cx="1107996" cy="1628800"/>
          </a:xfrm>
          <a:prstGeom prst="rect">
            <a:avLst/>
          </a:prstGeom>
          <a:solidFill>
            <a:srgbClr val="F1F703"/>
          </a:solidFill>
          <a:ln w="38100">
            <a:solidFill>
              <a:schemeClr val="tx1"/>
            </a:solidFill>
            <a:miter lim="800000"/>
          </a:ln>
        </p:spPr>
        <p:txBody>
          <a:bodyPr vert="eaVert" wrap="square">
            <a:spAutoFit/>
          </a:bodyPr>
          <a:lstStyle/>
          <a:p>
            <a:pPr algn="l">
              <a:spcBef>
                <a:spcPct val="50000"/>
              </a:spcBef>
            </a:pPr>
            <a:r>
              <a:rPr kumimoji="0" lang="en-US" altLang="zh-CN" sz="6000">
                <a:solidFill>
                  <a:schemeClr val="tx1"/>
                </a:solidFill>
                <a:latin typeface="Arial"/>
                <a:ea typeface="宋体" charset="-122"/>
              </a:rPr>
              <a:t> </a:t>
            </a:r>
            <a:r>
              <a:rPr kumimoji="0" lang="zh-CN" altLang="en-US" sz="2800" b="1">
                <a:solidFill>
                  <a:srgbClr val="FF0000"/>
                </a:solidFill>
                <a:latin typeface="Arial"/>
                <a:ea typeface="宋体" charset="-122"/>
              </a:rPr>
              <a:t>贱夷狄</a:t>
            </a:r>
          </a:p>
        </p:txBody>
      </p:sp>
      <p:sp>
        <p:nvSpPr>
          <p:cNvPr id="7" name="Text Box 18"/>
          <p:cNvSpPr txBox="1">
            <a:spLocks noChangeArrowheads="1"/>
          </p:cNvSpPr>
          <p:nvPr/>
        </p:nvSpPr>
        <p:spPr bwMode="auto">
          <a:xfrm>
            <a:off x="8036004" y="1"/>
            <a:ext cx="1107996" cy="1556792"/>
          </a:xfrm>
          <a:prstGeom prst="rect">
            <a:avLst/>
          </a:prstGeom>
          <a:solidFill>
            <a:srgbClr val="F1F703"/>
          </a:solidFill>
          <a:ln w="38100">
            <a:solidFill>
              <a:schemeClr val="tx1"/>
            </a:solidFill>
            <a:miter lim="800000"/>
          </a:ln>
        </p:spPr>
        <p:txBody>
          <a:bodyPr vert="eaVert" wrap="square">
            <a:spAutoFit/>
          </a:bodyPr>
          <a:lstStyle/>
          <a:p>
            <a:pPr algn="l">
              <a:spcBef>
                <a:spcPct val="50000"/>
              </a:spcBef>
            </a:pPr>
            <a:r>
              <a:rPr kumimoji="0" lang="en-US" altLang="zh-CN" sz="6000">
                <a:solidFill>
                  <a:schemeClr val="tx1"/>
                </a:solidFill>
                <a:latin typeface="Arial"/>
                <a:ea typeface="宋体" charset="-122"/>
              </a:rPr>
              <a:t> </a:t>
            </a:r>
            <a:r>
              <a:rPr kumimoji="0" lang="zh-CN" altLang="en-US" sz="2400" b="1">
                <a:solidFill>
                  <a:srgbClr val="FF0000"/>
                </a:solidFill>
                <a:latin typeface="Arial"/>
                <a:ea typeface="宋体" charset="-122"/>
              </a:rPr>
              <a:t>贵中华</a:t>
            </a:r>
          </a:p>
        </p:txBody>
      </p:sp>
      <p:sp>
        <p:nvSpPr>
          <p:cNvPr id="8" name="矩形 7"/>
          <p:cNvSpPr/>
          <p:nvPr/>
        </p:nvSpPr>
        <p:spPr>
          <a:xfrm>
            <a:off x="1979712" y="1628800"/>
            <a:ext cx="6372257" cy="461665"/>
          </a:xfrm>
          <a:prstGeom prst="rect">
            <a:avLst/>
          </a:prstGeom>
        </p:spPr>
        <p:txBody>
          <a:bodyPr wrap="none">
            <a:spAutoFit/>
          </a:bodyPr>
          <a:lstStyle/>
          <a:p>
            <a:r>
              <a:rPr lang="zh-CN" altLang="en-US" sz="2400" b="1" smtClean="0">
                <a:latin typeface="楷体" pitchFamily="49" charset="-122"/>
                <a:ea typeface="楷体" pitchFamily="49" charset="-122"/>
              </a:rPr>
              <a:t>结合所学知识，概括指出材料一的主要观点？</a:t>
            </a:r>
            <a:endParaRPr lang="zh-CN" altLang="en-US" sz="2400"/>
          </a:p>
        </p:txBody>
      </p:sp>
      <p:sp>
        <p:nvSpPr>
          <p:cNvPr id="9" name="矩形 8"/>
          <p:cNvSpPr/>
          <p:nvPr/>
        </p:nvSpPr>
        <p:spPr>
          <a:xfrm>
            <a:off x="2627784" y="3861049"/>
            <a:ext cx="6336704" cy="1200329"/>
          </a:xfrm>
          <a:prstGeom prst="rect">
            <a:avLst/>
          </a:prstGeom>
        </p:spPr>
        <p:txBody>
          <a:bodyPr wrap="square">
            <a:spAutoFit/>
          </a:bodyPr>
          <a:lstStyle/>
          <a:p>
            <a:r>
              <a:rPr lang="zh-CN" altLang="en-US" sz="2400" b="1" smtClean="0">
                <a:latin typeface="楷体" pitchFamily="49" charset="-122"/>
                <a:ea typeface="楷体" pitchFamily="49" charset="-122"/>
              </a:rPr>
              <a:t>概括指出材料二中唐太宗的主要民族政策，</a:t>
            </a:r>
            <a:endParaRPr lang="en-US" altLang="zh-CN" sz="2400" b="1" smtClean="0">
              <a:latin typeface="楷体" pitchFamily="49" charset="-122"/>
              <a:ea typeface="楷体" pitchFamily="49" charset="-122"/>
            </a:endParaRPr>
          </a:p>
          <a:p>
            <a:r>
              <a:rPr lang="zh-CN" altLang="en-US" sz="2400" b="1" smtClean="0">
                <a:latin typeface="楷体" pitchFamily="49" charset="-122"/>
                <a:ea typeface="楷体" pitchFamily="49" charset="-122"/>
              </a:rPr>
              <a:t>并结合所学分析为什么西北边疆各族称唐太宗为天可汗？</a:t>
            </a:r>
            <a:endParaRPr lang="zh-CN" altLang="en-US" sz="2400"/>
          </a:p>
        </p:txBody>
      </p:sp>
      <p:cxnSp>
        <p:nvCxnSpPr>
          <p:cNvPr id="10" name="直接连接符 9"/>
          <p:cNvCxnSpPr/>
          <p:nvPr/>
        </p:nvCxnSpPr>
        <p:spPr>
          <a:xfrm>
            <a:off x="5508104" y="3429000"/>
            <a:ext cx="208823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Text Box 14"/>
          <p:cNvSpPr txBox="1">
            <a:spLocks noChangeArrowheads="1"/>
          </p:cNvSpPr>
          <p:nvPr/>
        </p:nvSpPr>
        <p:spPr bwMode="auto">
          <a:xfrm>
            <a:off x="4355976" y="4797153"/>
            <a:ext cx="259228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开明民族政策</a:t>
            </a:r>
            <a:endParaRPr lang="zh-CN" altLang="en-US" sz="2400" b="1">
              <a:solidFill>
                <a:srgbClr val="000066"/>
              </a:solidFill>
              <a:latin typeface="楷体_GB2312"/>
              <a:ea typeface="楷体_GB2312"/>
              <a:cs typeface="楷体_GB2312"/>
            </a:endParaRPr>
          </a:p>
        </p:txBody>
      </p:sp>
      <p:sp>
        <p:nvSpPr>
          <p:cNvPr id="17" name="Text Box 14"/>
          <p:cNvSpPr txBox="1">
            <a:spLocks noChangeArrowheads="1"/>
          </p:cNvSpPr>
          <p:nvPr/>
        </p:nvSpPr>
        <p:spPr bwMode="auto">
          <a:xfrm>
            <a:off x="4139952" y="5517233"/>
            <a:ext cx="3024336"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国力强大、文化先进</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500"/>
                                        <p:tgtEl>
                                          <p:spTgt spid="1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linds(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9" grpId="0"/>
      <p:bldP spid="16" grpId="0"/>
      <p:bldP spid="1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3554" name="Picture 5" descr="201011~1">
            <a:hlinkClick r:id="rId3" action="ppaction://hlinksldjump"/>
          </p:cNvPr>
          <p:cNvPicPr>
            <a:picLocks noChangeAspect="1" noChangeArrowheads="1"/>
          </p:cNvPicPr>
          <p:nvPr/>
        </p:nvPicPr>
        <p:blipFill>
          <a:blip r:embed="rId2"/>
          <a:stretch>
            <a:fillRect/>
          </a:stretch>
        </p:blipFill>
        <p:spPr bwMode="auto">
          <a:xfrm>
            <a:off x="0" y="0"/>
            <a:ext cx="9144000" cy="3429000"/>
          </a:xfrm>
          <a:prstGeom prst="rect">
            <a:avLst/>
          </a:prstGeom>
          <a:noFill/>
          <a:ln w="9525">
            <a:noFill/>
            <a:miter lim="800000"/>
          </a:ln>
        </p:spPr>
      </p:pic>
      <p:sp>
        <p:nvSpPr>
          <p:cNvPr id="5" name="Text Box 14"/>
          <p:cNvSpPr txBox="1">
            <a:spLocks noChangeArrowheads="1"/>
          </p:cNvSpPr>
          <p:nvPr/>
        </p:nvSpPr>
        <p:spPr bwMode="auto">
          <a:xfrm>
            <a:off x="539552" y="1556793"/>
            <a:ext cx="187220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造纸术外传</a:t>
            </a:r>
            <a:endParaRPr lang="zh-CN" altLang="en-US" sz="2400" b="1">
              <a:solidFill>
                <a:srgbClr val="000066"/>
              </a:solidFill>
              <a:latin typeface="楷体_GB2312"/>
              <a:ea typeface="楷体_GB2312"/>
              <a:cs typeface="楷体_GB2312"/>
            </a:endParaRPr>
          </a:p>
        </p:txBody>
      </p:sp>
      <p:sp>
        <p:nvSpPr>
          <p:cNvPr id="6" name="Text Box 14"/>
          <p:cNvSpPr txBox="1">
            <a:spLocks noChangeArrowheads="1"/>
          </p:cNvSpPr>
          <p:nvPr/>
        </p:nvSpPr>
        <p:spPr bwMode="auto">
          <a:xfrm>
            <a:off x="7703840" y="1124746"/>
            <a:ext cx="1260648" cy="1015663"/>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日本遣唐使；大化改新</a:t>
            </a:r>
            <a:endParaRPr lang="zh-CN" altLang="en-US" sz="2000" b="1">
              <a:solidFill>
                <a:srgbClr val="000066"/>
              </a:solidFill>
              <a:latin typeface="楷体_GB2312"/>
              <a:ea typeface="楷体_GB2312"/>
              <a:cs typeface="楷体_GB2312"/>
            </a:endParaRPr>
          </a:p>
        </p:txBody>
      </p:sp>
      <p:sp>
        <p:nvSpPr>
          <p:cNvPr id="8" name="Text Box 14"/>
          <p:cNvSpPr txBox="1">
            <a:spLocks noChangeArrowheads="1"/>
          </p:cNvSpPr>
          <p:nvPr/>
        </p:nvSpPr>
        <p:spPr bwMode="auto">
          <a:xfrm>
            <a:off x="6804248" y="2348880"/>
            <a:ext cx="1296144" cy="707886"/>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000" b="1" smtClean="0">
                <a:solidFill>
                  <a:srgbClr val="000066"/>
                </a:solidFill>
                <a:latin typeface="楷体_GB2312"/>
                <a:ea typeface="楷体_GB2312"/>
                <a:cs typeface="楷体_GB2312"/>
              </a:rPr>
              <a:t>赤土国王子来华</a:t>
            </a:r>
            <a:endParaRPr lang="zh-CN" altLang="en-US" sz="2000" b="1">
              <a:solidFill>
                <a:srgbClr val="000066"/>
              </a:solidFill>
              <a:latin typeface="楷体_GB2312"/>
              <a:ea typeface="楷体_GB2312"/>
              <a:cs typeface="楷体_GB2312"/>
            </a:endParaRPr>
          </a:p>
        </p:txBody>
      </p:sp>
      <p:sp>
        <p:nvSpPr>
          <p:cNvPr id="9" name="矩形 8"/>
          <p:cNvSpPr/>
          <p:nvPr/>
        </p:nvSpPr>
        <p:spPr>
          <a:xfrm>
            <a:off x="0" y="3501008"/>
            <a:ext cx="9144000" cy="2308324"/>
          </a:xfrm>
          <a:prstGeom prst="rect">
            <a:avLst/>
          </a:prstGeom>
        </p:spPr>
        <p:txBody>
          <a:bodyPr wrap="square">
            <a:spAutoFit/>
          </a:bodyPr>
          <a:lstStyle/>
          <a:p>
            <a:r>
              <a:rPr lang="zh-CN" altLang="en-US" sz="2400" b="1" smtClean="0">
                <a:latin typeface="楷体" pitchFamily="49" charset="-122"/>
                <a:ea typeface="楷体" pitchFamily="49" charset="-122"/>
              </a:rPr>
              <a:t>文化圈的概念应该是：“某一地区的诸国家中，某一个先进的文化国，以其特有的文化吸引周边国家，这时既包含着先进的文化国主动向后进的周边国家传播文化，又包括落后的周边国对先进文化的向心力。”根据材料结合所学，分析日本为什么派遣唐使多次访华求学？产生了怎样的结果？</a:t>
            </a:r>
            <a:endParaRPr lang="zh-CN" altLang="en-US" sz="2400" smtClean="0"/>
          </a:p>
          <a:p>
            <a:endParaRPr lang="zh-CN" altLang="en-US" sz="2400" b="1" smtClean="0">
              <a:latin typeface="楷体" panose="02010609060101010101" pitchFamily="49" charset="-122"/>
              <a:ea typeface="楷体" panose="02010609060101010101" pitchFamily="49" charset="-122"/>
            </a:endParaRPr>
          </a:p>
        </p:txBody>
      </p:sp>
      <p:cxnSp>
        <p:nvCxnSpPr>
          <p:cNvPr id="11" name="直接连接符 10"/>
          <p:cNvCxnSpPr/>
          <p:nvPr/>
        </p:nvCxnSpPr>
        <p:spPr>
          <a:xfrm flipV="1">
            <a:off x="4355976" y="4653136"/>
            <a:ext cx="4392488" cy="7200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611560" y="5517233"/>
            <a:ext cx="8064896" cy="461665"/>
          </a:xfrm>
          <a:prstGeom prst="rect">
            <a:avLst/>
          </a:prstGeom>
        </p:spPr>
        <p:txBody>
          <a:bodyPr wrap="square">
            <a:spAutoFit/>
          </a:bodyPr>
          <a:lstStyle/>
          <a:p>
            <a:r>
              <a:rPr lang="zh-CN" altLang="en-US" sz="2400" b="1" smtClean="0">
                <a:solidFill>
                  <a:srgbClr val="FF0000"/>
                </a:solidFill>
                <a:latin typeface="楷体" pitchFamily="49" charset="-122"/>
                <a:ea typeface="楷体" pitchFamily="49" charset="-122"/>
              </a:rPr>
              <a:t>唐文化对周边国家产生了强大的辐射作用（东亚文化圈）。</a:t>
            </a:r>
            <a:endParaRPr lang="zh-CN" altLang="en-US" sz="2400">
              <a:solidFill>
                <a:srgbClr val="FF0000"/>
              </a:solidFill>
            </a:endParaRPr>
          </a:p>
        </p:txBody>
      </p:sp>
      <p:sp>
        <p:nvSpPr>
          <p:cNvPr id="15" name="Oval 10"/>
          <p:cNvSpPr>
            <a:spLocks noChangeArrowheads="1"/>
          </p:cNvSpPr>
          <p:nvPr/>
        </p:nvSpPr>
        <p:spPr bwMode="auto">
          <a:xfrm>
            <a:off x="0" y="4509120"/>
            <a:ext cx="1080120" cy="720080"/>
          </a:xfrm>
          <a:prstGeom prst="ellipse">
            <a:avLst/>
          </a:prstGeom>
          <a:noFill/>
          <a:ln w="38100">
            <a:solidFill>
              <a:srgbClr val="FF0000"/>
            </a:solidFill>
            <a:round/>
          </a:ln>
        </p:spPr>
        <p:txBody>
          <a:bodyPr wrap="none" anchor="ctr"/>
          <a:lstStyle/>
          <a:p>
            <a:endParaRPr lang="zh-CN" altLang="en-US"/>
          </a:p>
        </p:txBody>
      </p:sp>
      <p:sp>
        <p:nvSpPr>
          <p:cNvPr id="10" name="Oval 10"/>
          <p:cNvSpPr>
            <a:spLocks noChangeArrowheads="1"/>
          </p:cNvSpPr>
          <p:nvPr/>
        </p:nvSpPr>
        <p:spPr bwMode="auto">
          <a:xfrm>
            <a:off x="7452320" y="1484784"/>
            <a:ext cx="1691680" cy="720080"/>
          </a:xfrm>
          <a:prstGeom prst="ellipse">
            <a:avLst/>
          </a:prstGeom>
          <a:noFill/>
          <a:ln w="38100">
            <a:solidFill>
              <a:srgbClr val="FF0000"/>
            </a:solidFill>
            <a:rou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blinds(horizontal)">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0"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122" name="Picture 2" descr="F:\2012二轮课件\中国各时期地图\11北宋.jpg"/>
          <p:cNvPicPr>
            <a:picLocks noGrp="1" noChangeAspect="1" noChangeArrowheads="1"/>
          </p:cNvPicPr>
          <p:nvPr>
            <p:ph idx="1"/>
          </p:nvPr>
        </p:nvPicPr>
        <p:blipFill>
          <a:blip r:embed="rId2"/>
          <a:stretch>
            <a:fillRect/>
          </a:stretch>
        </p:blipFill>
        <p:spPr bwMode="auto">
          <a:xfrm>
            <a:off x="0" y="0"/>
            <a:ext cx="9144000" cy="6858000"/>
          </a:xfrm>
          <a:prstGeom prst="rect">
            <a:avLst/>
          </a:prstGeom>
          <a:noFill/>
        </p:spPr>
      </p:pic>
      <p:sp>
        <p:nvSpPr>
          <p:cNvPr id="5" name="Text Box 14"/>
          <p:cNvSpPr txBox="1">
            <a:spLocks noChangeArrowheads="1"/>
          </p:cNvSpPr>
          <p:nvPr/>
        </p:nvSpPr>
        <p:spPr bwMode="auto">
          <a:xfrm>
            <a:off x="6228184" y="2204865"/>
            <a:ext cx="1584176" cy="1200329"/>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短战长和澶渊之盟兄弟之国</a:t>
            </a:r>
            <a:endParaRPr lang="en-US" altLang="zh-CN" sz="2400" b="1" smtClean="0">
              <a:solidFill>
                <a:srgbClr val="000066"/>
              </a:solidFill>
              <a:latin typeface="楷体_GB2312"/>
              <a:ea typeface="楷体_GB2312"/>
              <a:cs typeface="楷体_GB2312"/>
            </a:endParaRPr>
          </a:p>
        </p:txBody>
      </p:sp>
      <p:sp>
        <p:nvSpPr>
          <p:cNvPr id="6" name="Text Box 14"/>
          <p:cNvSpPr txBox="1">
            <a:spLocks noChangeArrowheads="1"/>
          </p:cNvSpPr>
          <p:nvPr/>
        </p:nvSpPr>
        <p:spPr bwMode="auto">
          <a:xfrm>
            <a:off x="3779912" y="3284985"/>
            <a:ext cx="151216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战和交替</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146" name="Picture 2" descr="F:\2012二轮课件\中国各时期地图\12南宋.jpg"/>
          <p:cNvPicPr>
            <a:picLocks noGrp="1" noChangeAspect="1" noChangeArrowheads="1"/>
          </p:cNvPicPr>
          <p:nvPr>
            <p:ph idx="1"/>
          </p:nvPr>
        </p:nvPicPr>
        <p:blipFill>
          <a:blip r:embed="rId2"/>
          <a:stretch>
            <a:fillRect/>
          </a:stretch>
        </p:blipFill>
        <p:spPr bwMode="auto">
          <a:xfrm>
            <a:off x="0" y="0"/>
            <a:ext cx="9144000" cy="6858000"/>
          </a:xfrm>
          <a:prstGeom prst="rect">
            <a:avLst/>
          </a:prstGeom>
          <a:noFill/>
        </p:spPr>
      </p:pic>
      <p:sp>
        <p:nvSpPr>
          <p:cNvPr id="5" name="Text Box 14"/>
          <p:cNvSpPr txBox="1">
            <a:spLocks noChangeArrowheads="1"/>
          </p:cNvSpPr>
          <p:nvPr/>
        </p:nvSpPr>
        <p:spPr bwMode="auto">
          <a:xfrm>
            <a:off x="6012160" y="3501009"/>
            <a:ext cx="1584176"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长期对峙或战或和</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1746" name="Picture 2" descr="2004129143155218"/>
          <p:cNvPicPr>
            <a:picLocks noChangeAspect="1" noChangeArrowheads="1"/>
          </p:cNvPicPr>
          <p:nvPr/>
        </p:nvPicPr>
        <p:blipFill>
          <a:blip r:embed="rId3"/>
          <a:stretch>
            <a:fillRect/>
          </a:stretch>
        </p:blipFill>
        <p:spPr bwMode="auto">
          <a:xfrm>
            <a:off x="395288" y="979488"/>
            <a:ext cx="8382000" cy="5791200"/>
          </a:xfrm>
          <a:prstGeom prst="rect">
            <a:avLst/>
          </a:prstGeom>
          <a:noFill/>
          <a:ln w="9525">
            <a:noFill/>
            <a:miter lim="800000"/>
          </a:ln>
        </p:spPr>
      </p:pic>
      <p:sp>
        <p:nvSpPr>
          <p:cNvPr id="2" name="文本框 1"/>
          <p:cNvSpPr txBox="1">
            <a:spLocks noChangeArrowheads="1"/>
          </p:cNvSpPr>
          <p:nvPr/>
        </p:nvSpPr>
        <p:spPr bwMode="auto">
          <a:xfrm>
            <a:off x="2844800" y="165100"/>
            <a:ext cx="2271713" cy="641350"/>
          </a:xfrm>
          <a:prstGeom prst="rect">
            <a:avLst/>
          </a:prstGeom>
          <a:noFill/>
          <a:ln w="38100">
            <a:solidFill>
              <a:srgbClr val="993366"/>
            </a:solidFill>
            <a:miter lim="800000"/>
          </a:ln>
        </p:spPr>
        <p:txBody>
          <a:bodyPr>
            <a:spAutoFit/>
          </a:bodyPr>
          <a:lstStyle/>
          <a:p>
            <a:pPr algn="ctr">
              <a:spcBef>
                <a:spcPct val="50000"/>
              </a:spcBef>
            </a:pPr>
            <a:r>
              <a:rPr lang="zh-CN" altLang="en-US" sz="3600" b="1">
                <a:solidFill>
                  <a:srgbClr val="FF0000"/>
                </a:solidFill>
                <a:latin typeface="黑体" pitchFamily="49" charset="-122"/>
                <a:ea typeface="黑体" pitchFamily="49" charset="-122"/>
              </a:rPr>
              <a:t>行省制度</a:t>
            </a:r>
          </a:p>
        </p:txBody>
      </p:sp>
      <p:sp>
        <p:nvSpPr>
          <p:cNvPr id="27" name="椭圆 26"/>
          <p:cNvSpPr/>
          <p:nvPr/>
        </p:nvSpPr>
        <p:spPr>
          <a:xfrm>
            <a:off x="2914650" y="1773238"/>
            <a:ext cx="2449513" cy="431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28" name="椭圆 27"/>
          <p:cNvSpPr/>
          <p:nvPr/>
        </p:nvSpPr>
        <p:spPr>
          <a:xfrm>
            <a:off x="6343650" y="1160463"/>
            <a:ext cx="577850" cy="15859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29" name="椭圆 28"/>
          <p:cNvSpPr/>
          <p:nvPr/>
        </p:nvSpPr>
        <p:spPr>
          <a:xfrm>
            <a:off x="3635375" y="3289300"/>
            <a:ext cx="1201738" cy="431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0" name="椭圆 29"/>
          <p:cNvSpPr/>
          <p:nvPr/>
        </p:nvSpPr>
        <p:spPr>
          <a:xfrm>
            <a:off x="4905375" y="3471863"/>
            <a:ext cx="457200" cy="1082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1" name="椭圆 30"/>
          <p:cNvSpPr/>
          <p:nvPr/>
        </p:nvSpPr>
        <p:spPr>
          <a:xfrm>
            <a:off x="4614863" y="4470400"/>
            <a:ext cx="484187" cy="7223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2" name="椭圆 31"/>
          <p:cNvSpPr/>
          <p:nvPr/>
        </p:nvSpPr>
        <p:spPr>
          <a:xfrm>
            <a:off x="5362575" y="4302125"/>
            <a:ext cx="1057275" cy="431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3" name="椭圆 32"/>
          <p:cNvSpPr/>
          <p:nvPr/>
        </p:nvSpPr>
        <p:spPr>
          <a:xfrm>
            <a:off x="6181725" y="4614863"/>
            <a:ext cx="392113" cy="914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4" name="椭圆 33"/>
          <p:cNvSpPr/>
          <p:nvPr/>
        </p:nvSpPr>
        <p:spPr>
          <a:xfrm>
            <a:off x="5864225" y="4927600"/>
            <a:ext cx="390525" cy="9588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5" name="椭圆 34"/>
          <p:cNvSpPr/>
          <p:nvPr/>
        </p:nvSpPr>
        <p:spPr>
          <a:xfrm>
            <a:off x="5099050" y="5121275"/>
            <a:ext cx="390525" cy="9588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36" name="椭圆 35"/>
          <p:cNvSpPr/>
          <p:nvPr/>
        </p:nvSpPr>
        <p:spPr>
          <a:xfrm>
            <a:off x="3749675" y="5529263"/>
            <a:ext cx="1087438" cy="5524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noProof="1"/>
          </a:p>
        </p:txBody>
      </p:sp>
      <p:sp>
        <p:nvSpPr>
          <p:cNvPr id="101404" name="文本框 101403"/>
          <p:cNvSpPr txBox="1"/>
          <p:nvPr/>
        </p:nvSpPr>
        <p:spPr>
          <a:xfrm>
            <a:off x="619125" y="1257300"/>
            <a:ext cx="1293813" cy="519113"/>
          </a:xfrm>
          <a:prstGeom prst="rect">
            <a:avLst/>
          </a:prstGeom>
          <a:solidFill>
            <a:schemeClr val="accent3">
              <a:lumMod val="60000"/>
              <a:lumOff val="40000"/>
            </a:schemeClr>
          </a:solidFill>
          <a:ln w="19050" cap="flat" cmpd="sng">
            <a:solidFill>
              <a:schemeClr val="accent6">
                <a:lumMod val="75000"/>
              </a:schemeClr>
            </a:solidFill>
            <a:prstDash val="solid"/>
            <a:miter/>
            <a:headEnd type="none" w="med" len="med"/>
            <a:tailEnd type="none" w="med" len="med"/>
          </a:ln>
        </p:spPr>
        <p:txBody>
          <a:bodyPr>
            <a:spAutoFit/>
          </a:bodyPr>
          <a:lstStyle/>
          <a:p>
            <a:pPr algn="ctr" fontAlgn="auto">
              <a:spcBef>
                <a:spcPct val="0"/>
              </a:spcBef>
              <a:spcAft>
                <a:spcPct val="0"/>
              </a:spcAft>
              <a:defRPr/>
            </a:pPr>
            <a:r>
              <a:rPr lang="zh-CN" altLang="en-US" sz="2800" b="1" noProof="1">
                <a:latin typeface="黑体" pitchFamily="49" charset="-122"/>
                <a:ea typeface="黑体" pitchFamily="49" charset="-122"/>
                <a:cs typeface="+mn-ea"/>
              </a:rPr>
              <a:t>行省</a:t>
            </a:r>
            <a:endParaRPr lang="zh-CN" altLang="en-US" sz="2800" b="1" noProof="1">
              <a:latin typeface="黑体" panose="02010609060101010101" pitchFamily="49" charset="-122"/>
              <a:ea typeface="黑体" panose="02010609060101010101" pitchFamily="49" charset="-122"/>
            </a:endParaRPr>
          </a:p>
        </p:txBody>
      </p:sp>
      <p:sp>
        <p:nvSpPr>
          <p:cNvPr id="101405" name="直接连接符 101404"/>
          <p:cNvSpPr>
            <a:spLocks noChangeShapeType="1"/>
          </p:cNvSpPr>
          <p:nvPr/>
        </p:nvSpPr>
        <p:spPr bwMode="auto">
          <a:xfrm rot="5400000">
            <a:off x="949325" y="2132013"/>
            <a:ext cx="609600" cy="0"/>
          </a:xfrm>
          <a:prstGeom prst="line">
            <a:avLst/>
          </a:prstGeom>
          <a:noFill/>
          <a:ln w="38100">
            <a:solidFill>
              <a:schemeClr val="tx1"/>
            </a:solidFill>
            <a:round/>
            <a:tailEnd type="triangle" w="med" len="med"/>
          </a:ln>
        </p:spPr>
        <p:txBody>
          <a:bodyPr/>
          <a:lstStyle/>
          <a:p>
            <a:endParaRPr lang="zh-CN" altLang="en-US"/>
          </a:p>
        </p:txBody>
      </p:sp>
      <p:sp>
        <p:nvSpPr>
          <p:cNvPr id="101406" name="文本框 101405"/>
          <p:cNvSpPr txBox="1"/>
          <p:nvPr/>
        </p:nvSpPr>
        <p:spPr>
          <a:xfrm>
            <a:off x="947738" y="2492375"/>
            <a:ext cx="615950" cy="2720975"/>
          </a:xfrm>
          <a:prstGeom prst="rect">
            <a:avLst/>
          </a:prstGeom>
          <a:solidFill>
            <a:schemeClr val="accent3">
              <a:lumMod val="60000"/>
              <a:lumOff val="40000"/>
            </a:schemeClr>
          </a:solidFill>
          <a:ln w="19050" cap="flat" cmpd="sng">
            <a:solidFill>
              <a:schemeClr val="accent6">
                <a:lumMod val="75000"/>
              </a:schemeClr>
            </a:solidFill>
            <a:prstDash val="solid"/>
            <a:miter/>
            <a:headEnd type="none" w="med" len="med"/>
            <a:tailEnd type="none" w="med" len="med"/>
          </a:ln>
        </p:spPr>
        <p:txBody>
          <a:bodyPr vert="eaVert">
            <a:spAutoFit/>
          </a:bodyPr>
          <a:lstStyle/>
          <a:p>
            <a:pPr fontAlgn="auto">
              <a:spcBef>
                <a:spcPct val="0"/>
              </a:spcBef>
              <a:spcAft>
                <a:spcPct val="0"/>
              </a:spcAft>
              <a:defRPr/>
            </a:pPr>
            <a:r>
              <a:rPr lang="zh-CN" altLang="en-US" sz="2800" b="1" noProof="1">
                <a:latin typeface="黑体" pitchFamily="49" charset="-122"/>
                <a:ea typeface="黑体" pitchFamily="49" charset="-122"/>
                <a:cs typeface="+mn-ea"/>
              </a:rPr>
              <a:t>路、府、州、县</a:t>
            </a:r>
            <a:endParaRPr lang="zh-CN" altLang="en-US" sz="2800" b="1" noProof="1">
              <a:latin typeface="黑体" pitchFamily="49" charset="-122"/>
              <a:ea typeface="黑体" pitchFamily="49" charset="-122"/>
            </a:endParaRPr>
          </a:p>
        </p:txBody>
      </p:sp>
      <p:sp>
        <p:nvSpPr>
          <p:cNvPr id="37" name="线形标注 1 36"/>
          <p:cNvSpPr/>
          <p:nvPr/>
        </p:nvSpPr>
        <p:spPr>
          <a:xfrm>
            <a:off x="5924550" y="165100"/>
            <a:ext cx="2833688" cy="531813"/>
          </a:xfrm>
          <a:prstGeom prst="borderCallout1">
            <a:avLst>
              <a:gd name="adj1" fmla="val 51260"/>
              <a:gd name="adj2" fmla="val -3554"/>
              <a:gd name="adj3" fmla="val 53166"/>
              <a:gd name="adj4" fmla="val -24955"/>
            </a:avLst>
          </a:prstGeom>
          <a:solidFill>
            <a:schemeClr val="accent3">
              <a:lumMod val="60000"/>
              <a:lumOff val="4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r>
              <a:rPr lang="zh-CN" altLang="en-US" sz="2800" b="1" noProof="1">
                <a:solidFill>
                  <a:srgbClr val="002060"/>
                </a:solidFill>
              </a:rPr>
              <a:t>地方行政制度</a:t>
            </a:r>
          </a:p>
        </p:txBody>
      </p:sp>
      <p:sp>
        <p:nvSpPr>
          <p:cNvPr id="38" name="流程图: 过程 37"/>
          <p:cNvSpPr/>
          <p:nvPr/>
        </p:nvSpPr>
        <p:spPr>
          <a:xfrm>
            <a:off x="2005013" y="1241425"/>
            <a:ext cx="3357562" cy="531813"/>
          </a:xfrm>
          <a:prstGeom prst="flowChartProcess">
            <a:avLst/>
          </a:prstGeom>
          <a:solidFill>
            <a:schemeClr val="accent3">
              <a:lumMod val="60000"/>
              <a:lumOff val="4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r>
              <a:rPr lang="zh-CN" altLang="en-US" sz="2400" b="1" noProof="1">
                <a:solidFill>
                  <a:schemeClr val="tx1"/>
                </a:solidFill>
              </a:rPr>
              <a:t>（地方最高行政机构）</a:t>
            </a:r>
          </a:p>
        </p:txBody>
      </p:sp>
      <p:sp>
        <p:nvSpPr>
          <p:cNvPr id="20" name="Text Box 14"/>
          <p:cNvSpPr txBox="1">
            <a:spLocks noChangeArrowheads="1"/>
          </p:cNvSpPr>
          <p:nvPr/>
        </p:nvSpPr>
        <p:spPr bwMode="auto">
          <a:xfrm>
            <a:off x="323528" y="6093296"/>
            <a:ext cx="3096344"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边疆地区纳入行省</a:t>
            </a:r>
            <a:endParaRPr lang="zh-CN" altLang="en-US" sz="2400" b="1">
              <a:solidFill>
                <a:srgbClr val="000066"/>
              </a:solidFill>
              <a:latin typeface="楷体_GB2312"/>
              <a:ea typeface="楷体_GB2312"/>
              <a:cs typeface="楷体_GB2312"/>
            </a:endParaRPr>
          </a:p>
        </p:txBody>
      </p:sp>
      <p:sp>
        <p:nvSpPr>
          <p:cNvPr id="21" name="Text Box 14"/>
          <p:cNvSpPr txBox="1">
            <a:spLocks noChangeArrowheads="1"/>
          </p:cNvSpPr>
          <p:nvPr/>
        </p:nvSpPr>
        <p:spPr bwMode="auto">
          <a:xfrm>
            <a:off x="6732240" y="5949281"/>
            <a:ext cx="187220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澎湖巡检司</a:t>
            </a:r>
            <a:endParaRPr lang="zh-CN" altLang="en-US" sz="2400" b="1">
              <a:solidFill>
                <a:srgbClr val="000066"/>
              </a:solidFill>
              <a:latin typeface="楷体_GB2312"/>
              <a:ea typeface="楷体_GB2312"/>
              <a:cs typeface="楷体_GB2312"/>
            </a:endParaRPr>
          </a:p>
        </p:txBody>
      </p:sp>
      <p:sp>
        <p:nvSpPr>
          <p:cNvPr id="22" name="Oval 10"/>
          <p:cNvSpPr>
            <a:spLocks noChangeArrowheads="1"/>
          </p:cNvSpPr>
          <p:nvPr/>
        </p:nvSpPr>
        <p:spPr bwMode="auto">
          <a:xfrm>
            <a:off x="6588224" y="5085184"/>
            <a:ext cx="504056" cy="1008112"/>
          </a:xfrm>
          <a:prstGeom prst="ellipse">
            <a:avLst/>
          </a:prstGeom>
          <a:noFill/>
          <a:ln w="38100">
            <a:solidFill>
              <a:srgbClr val="FF0000"/>
            </a:solidFill>
            <a:round/>
          </a:ln>
        </p:spPr>
        <p:txBody>
          <a:bodyPr wrap="none" anchor="ctr"/>
          <a:lstStyle/>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p:tgtEl>
                                          <p:spTgt spid="27"/>
                                        </p:tgtEl>
                                        <p:attrNameLst>
                                          <p:attrName>ppt_y</p:attrName>
                                        </p:attrNameLst>
                                      </p:cBhvr>
                                      <p:tavLst>
                                        <p:tav tm="0">
                                          <p:val>
                                            <p:strVal val="#ppt_y+#ppt_h*1.125000"/>
                                          </p:val>
                                        </p:tav>
                                        <p:tav tm="100000">
                                          <p:val>
                                            <p:strVal val="#ppt_y"/>
                                          </p:val>
                                        </p:tav>
                                      </p:tavLst>
                                    </p:anim>
                                    <p:animEffect transition="in" filter="wipe(up)">
                                      <p:cBhvr>
                                        <p:cTn id="8" dur="500"/>
                                        <p:tgtEl>
                                          <p:spTgt spid="27"/>
                                        </p:tgtEl>
                                      </p:cBhvr>
                                    </p:animEffect>
                                  </p:childTnLst>
                                </p:cTn>
                              </p:par>
                            </p:childTnLst>
                          </p:cTn>
                        </p:par>
                      </p:childTnLst>
                    </p:cTn>
                  </p:par>
                  <p:par>
                    <p:cTn id="9" fill="hold" nodeType="clickPar">
                      <p:stCondLst>
                        <p:cond delay="indefinite"/>
                      </p:stCondLst>
                      <p:childTnLst>
                        <p:par>
                          <p:cTn id="10" fill="hold" nodeType="afterGroup">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p:tgtEl>
                                          <p:spTgt spid="28"/>
                                        </p:tgtEl>
                                        <p:attrNameLst>
                                          <p:attrName>ppt_y</p:attrName>
                                        </p:attrNameLst>
                                      </p:cBhvr>
                                      <p:tavLst>
                                        <p:tav tm="0">
                                          <p:val>
                                            <p:strVal val="#ppt_y+#ppt_h*1.125000"/>
                                          </p:val>
                                        </p:tav>
                                        <p:tav tm="100000">
                                          <p:val>
                                            <p:strVal val="#ppt_y"/>
                                          </p:val>
                                        </p:tav>
                                      </p:tavLst>
                                    </p:anim>
                                    <p:animEffect transition="in" filter="wipe(up)">
                                      <p:cBhvr>
                                        <p:cTn id="14" dur="500"/>
                                        <p:tgtEl>
                                          <p:spTgt spid="28"/>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p:cTn id="19" dur="500"/>
                                        <p:tgtEl>
                                          <p:spTgt spid="29"/>
                                        </p:tgtEl>
                                        <p:attrNameLst>
                                          <p:attrName>ppt_y</p:attrName>
                                        </p:attrNameLst>
                                      </p:cBhvr>
                                      <p:tavLst>
                                        <p:tav tm="0">
                                          <p:val>
                                            <p:strVal val="#ppt_y+#ppt_h*1.125000"/>
                                          </p:val>
                                        </p:tav>
                                        <p:tav tm="100000">
                                          <p:val>
                                            <p:strVal val="#ppt_y"/>
                                          </p:val>
                                        </p:tav>
                                      </p:tavLst>
                                    </p:anim>
                                    <p:animEffect transition="in" filter="wipe(up)">
                                      <p:cBhvr>
                                        <p:cTn id="20" dur="500"/>
                                        <p:tgtEl>
                                          <p:spTgt spid="2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p:tgtEl>
                                          <p:spTgt spid="30"/>
                                        </p:tgtEl>
                                        <p:attrNameLst>
                                          <p:attrName>ppt_y</p:attrName>
                                        </p:attrNameLst>
                                      </p:cBhvr>
                                      <p:tavLst>
                                        <p:tav tm="0">
                                          <p:val>
                                            <p:strVal val="#ppt_y+#ppt_h*1.125000"/>
                                          </p:val>
                                        </p:tav>
                                        <p:tav tm="100000">
                                          <p:val>
                                            <p:strVal val="#ppt_y"/>
                                          </p:val>
                                        </p:tav>
                                      </p:tavLst>
                                    </p:anim>
                                    <p:animEffect transition="in" filter="wipe(up)">
                                      <p:cBhvr>
                                        <p:cTn id="26" dur="500"/>
                                        <p:tgtEl>
                                          <p:spTgt spid="30"/>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p:cTn id="31" dur="500"/>
                                        <p:tgtEl>
                                          <p:spTgt spid="32"/>
                                        </p:tgtEl>
                                        <p:attrNameLst>
                                          <p:attrName>ppt_y</p:attrName>
                                        </p:attrNameLst>
                                      </p:cBhvr>
                                      <p:tavLst>
                                        <p:tav tm="0">
                                          <p:val>
                                            <p:strVal val="#ppt_y+#ppt_h*1.125000"/>
                                          </p:val>
                                        </p:tav>
                                        <p:tav tm="100000">
                                          <p:val>
                                            <p:strVal val="#ppt_y"/>
                                          </p:val>
                                        </p:tav>
                                      </p:tavLst>
                                    </p:anim>
                                    <p:animEffect transition="in" filter="wipe(up)">
                                      <p:cBhvr>
                                        <p:cTn id="32" dur="500"/>
                                        <p:tgtEl>
                                          <p:spTgt spid="3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p:tgtEl>
                                          <p:spTgt spid="31"/>
                                        </p:tgtEl>
                                        <p:attrNameLst>
                                          <p:attrName>ppt_y</p:attrName>
                                        </p:attrNameLst>
                                      </p:cBhvr>
                                      <p:tavLst>
                                        <p:tav tm="0">
                                          <p:val>
                                            <p:strVal val="#ppt_y+#ppt_h*1.125000"/>
                                          </p:val>
                                        </p:tav>
                                        <p:tav tm="100000">
                                          <p:val>
                                            <p:strVal val="#ppt_y"/>
                                          </p:val>
                                        </p:tav>
                                      </p:tavLst>
                                    </p:anim>
                                    <p:animEffect transition="in" filter="wipe(up)">
                                      <p:cBhvr>
                                        <p:cTn id="38" dur="500"/>
                                        <p:tgtEl>
                                          <p:spTgt spid="31"/>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p:tgtEl>
                                          <p:spTgt spid="33"/>
                                        </p:tgtEl>
                                        <p:attrNameLst>
                                          <p:attrName>ppt_y</p:attrName>
                                        </p:attrNameLst>
                                      </p:cBhvr>
                                      <p:tavLst>
                                        <p:tav tm="0">
                                          <p:val>
                                            <p:strVal val="#ppt_y+#ppt_h*1.125000"/>
                                          </p:val>
                                        </p:tav>
                                        <p:tav tm="100000">
                                          <p:val>
                                            <p:strVal val="#ppt_y"/>
                                          </p:val>
                                        </p:tav>
                                      </p:tavLst>
                                    </p:anim>
                                    <p:animEffect transition="in" filter="wipe(up)">
                                      <p:cBhvr>
                                        <p:cTn id="44" dur="500"/>
                                        <p:tgtEl>
                                          <p:spTgt spid="33"/>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p:tgtEl>
                                          <p:spTgt spid="34"/>
                                        </p:tgtEl>
                                        <p:attrNameLst>
                                          <p:attrName>ppt_y</p:attrName>
                                        </p:attrNameLst>
                                      </p:cBhvr>
                                      <p:tavLst>
                                        <p:tav tm="0">
                                          <p:val>
                                            <p:strVal val="#ppt_y+#ppt_h*1.125000"/>
                                          </p:val>
                                        </p:tav>
                                        <p:tav tm="100000">
                                          <p:val>
                                            <p:strVal val="#ppt_y"/>
                                          </p:val>
                                        </p:tav>
                                      </p:tavLst>
                                    </p:anim>
                                    <p:animEffect transition="in" filter="wipe(up)">
                                      <p:cBhvr>
                                        <p:cTn id="50" dur="500"/>
                                        <p:tgtEl>
                                          <p:spTgt spid="34"/>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35"/>
                                        </p:tgtEl>
                                        <p:attrNameLst>
                                          <p:attrName>style.visibility</p:attrName>
                                        </p:attrNameLst>
                                      </p:cBhvr>
                                      <p:to>
                                        <p:strVal val="visible"/>
                                      </p:to>
                                    </p:set>
                                    <p:anim calcmode="lin" valueType="num">
                                      <p:cBhvr>
                                        <p:cTn id="55" dur="500"/>
                                        <p:tgtEl>
                                          <p:spTgt spid="35"/>
                                        </p:tgtEl>
                                        <p:attrNameLst>
                                          <p:attrName>ppt_y</p:attrName>
                                        </p:attrNameLst>
                                      </p:cBhvr>
                                      <p:tavLst>
                                        <p:tav tm="0">
                                          <p:val>
                                            <p:strVal val="#ppt_y+#ppt_h*1.125000"/>
                                          </p:val>
                                        </p:tav>
                                        <p:tav tm="100000">
                                          <p:val>
                                            <p:strVal val="#ppt_y"/>
                                          </p:val>
                                        </p:tav>
                                      </p:tavLst>
                                    </p:anim>
                                    <p:animEffect transition="in" filter="wipe(up)">
                                      <p:cBhvr>
                                        <p:cTn id="56" dur="500"/>
                                        <p:tgtEl>
                                          <p:spTgt spid="35"/>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12" presetClass="entr" presetSubtype="4" fill="hold" grpId="0" nodeType="click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p:tgtEl>
                                          <p:spTgt spid="36"/>
                                        </p:tgtEl>
                                        <p:attrNameLst>
                                          <p:attrName>ppt_y</p:attrName>
                                        </p:attrNameLst>
                                      </p:cBhvr>
                                      <p:tavLst>
                                        <p:tav tm="0">
                                          <p:val>
                                            <p:strVal val="#ppt_y+#ppt_h*1.125000"/>
                                          </p:val>
                                        </p:tav>
                                        <p:tav tm="100000">
                                          <p:val>
                                            <p:strVal val="#ppt_y"/>
                                          </p:val>
                                        </p:tav>
                                      </p:tavLst>
                                    </p:anim>
                                    <p:animEffect transition="in" filter="wipe(up)">
                                      <p:cBhvr>
                                        <p:cTn id="62" dur="500"/>
                                        <p:tgtEl>
                                          <p:spTgt spid="36"/>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101404"/>
                                        </p:tgtEl>
                                        <p:attrNameLst>
                                          <p:attrName>style.visibility</p:attrName>
                                        </p:attrNameLst>
                                      </p:cBhvr>
                                      <p:to>
                                        <p:strVal val="visible"/>
                                      </p:to>
                                    </p:set>
                                    <p:anim calcmode="lin" valueType="num">
                                      <p:cBhvr>
                                        <p:cTn id="67" dur="500"/>
                                        <p:tgtEl>
                                          <p:spTgt spid="101404"/>
                                        </p:tgtEl>
                                        <p:attrNameLst>
                                          <p:attrName>ppt_y</p:attrName>
                                        </p:attrNameLst>
                                      </p:cBhvr>
                                      <p:tavLst>
                                        <p:tav tm="0">
                                          <p:val>
                                            <p:strVal val="#ppt_y+#ppt_h*1.125000"/>
                                          </p:val>
                                        </p:tav>
                                        <p:tav tm="100000">
                                          <p:val>
                                            <p:strVal val="#ppt_y"/>
                                          </p:val>
                                        </p:tav>
                                      </p:tavLst>
                                    </p:anim>
                                    <p:animEffect transition="in" filter="wipe(up)">
                                      <p:cBhvr>
                                        <p:cTn id="68" dur="500"/>
                                        <p:tgtEl>
                                          <p:spTgt spid="101404"/>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12" presetClass="entr" presetSubtype="4" fill="hold" grpId="0" nodeType="click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p:tgtEl>
                                          <p:spTgt spid="38"/>
                                        </p:tgtEl>
                                        <p:attrNameLst>
                                          <p:attrName>ppt_y</p:attrName>
                                        </p:attrNameLst>
                                      </p:cBhvr>
                                      <p:tavLst>
                                        <p:tav tm="0">
                                          <p:val>
                                            <p:strVal val="#ppt_y+#ppt_h*1.125000"/>
                                          </p:val>
                                        </p:tav>
                                        <p:tav tm="100000">
                                          <p:val>
                                            <p:strVal val="#ppt_y"/>
                                          </p:val>
                                        </p:tav>
                                      </p:tavLst>
                                    </p:anim>
                                    <p:animEffect transition="in" filter="wipe(up)">
                                      <p:cBhvr>
                                        <p:cTn id="74" dur="500"/>
                                        <p:tgtEl>
                                          <p:spTgt spid="38"/>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12" presetClass="entr" presetSubtype="4" fill="hold" grpId="0" nodeType="clickEffect">
                                  <p:stCondLst>
                                    <p:cond delay="0"/>
                                  </p:stCondLst>
                                  <p:childTnLst>
                                    <p:set>
                                      <p:cBhvr>
                                        <p:cTn id="78" dur="1" fill="hold">
                                          <p:stCondLst>
                                            <p:cond delay="0"/>
                                          </p:stCondLst>
                                        </p:cTn>
                                        <p:tgtEl>
                                          <p:spTgt spid="101405"/>
                                        </p:tgtEl>
                                        <p:attrNameLst>
                                          <p:attrName>style.visibility</p:attrName>
                                        </p:attrNameLst>
                                      </p:cBhvr>
                                      <p:to>
                                        <p:strVal val="visible"/>
                                      </p:to>
                                    </p:set>
                                    <p:anim calcmode="lin" valueType="num">
                                      <p:cBhvr>
                                        <p:cTn id="79" dur="500"/>
                                        <p:tgtEl>
                                          <p:spTgt spid="101405"/>
                                        </p:tgtEl>
                                        <p:attrNameLst>
                                          <p:attrName>ppt_y</p:attrName>
                                        </p:attrNameLst>
                                      </p:cBhvr>
                                      <p:tavLst>
                                        <p:tav tm="0">
                                          <p:val>
                                            <p:strVal val="#ppt_y+#ppt_h*1.125000"/>
                                          </p:val>
                                        </p:tav>
                                        <p:tav tm="100000">
                                          <p:val>
                                            <p:strVal val="#ppt_y"/>
                                          </p:val>
                                        </p:tav>
                                      </p:tavLst>
                                    </p:anim>
                                    <p:animEffect transition="in" filter="wipe(up)">
                                      <p:cBhvr>
                                        <p:cTn id="80" dur="500"/>
                                        <p:tgtEl>
                                          <p:spTgt spid="101405"/>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12" presetClass="entr" presetSubtype="4" fill="hold" grpId="0" nodeType="clickEffect">
                                  <p:stCondLst>
                                    <p:cond delay="0"/>
                                  </p:stCondLst>
                                  <p:childTnLst>
                                    <p:set>
                                      <p:cBhvr>
                                        <p:cTn id="84" dur="1" fill="hold">
                                          <p:stCondLst>
                                            <p:cond delay="0"/>
                                          </p:stCondLst>
                                        </p:cTn>
                                        <p:tgtEl>
                                          <p:spTgt spid="101406"/>
                                        </p:tgtEl>
                                        <p:attrNameLst>
                                          <p:attrName>style.visibility</p:attrName>
                                        </p:attrNameLst>
                                      </p:cBhvr>
                                      <p:to>
                                        <p:strVal val="visible"/>
                                      </p:to>
                                    </p:set>
                                    <p:anim calcmode="lin" valueType="num">
                                      <p:cBhvr>
                                        <p:cTn id="85" dur="500"/>
                                        <p:tgtEl>
                                          <p:spTgt spid="101406"/>
                                        </p:tgtEl>
                                        <p:attrNameLst>
                                          <p:attrName>ppt_y</p:attrName>
                                        </p:attrNameLst>
                                      </p:cBhvr>
                                      <p:tavLst>
                                        <p:tav tm="0">
                                          <p:val>
                                            <p:strVal val="#ppt_y+#ppt_h*1.125000"/>
                                          </p:val>
                                        </p:tav>
                                        <p:tav tm="100000">
                                          <p:val>
                                            <p:strVal val="#ppt_y"/>
                                          </p:val>
                                        </p:tav>
                                      </p:tavLst>
                                    </p:anim>
                                    <p:animEffect transition="in" filter="wipe(up)">
                                      <p:cBhvr>
                                        <p:cTn id="86" dur="500"/>
                                        <p:tgtEl>
                                          <p:spTgt spid="101406"/>
                                        </p:tgtEl>
                                      </p:cBhvr>
                                    </p:animEffect>
                                  </p:childTnLst>
                                </p:cTn>
                              </p:par>
                            </p:childTnLst>
                          </p:cTn>
                        </p:par>
                      </p:childTnLst>
                    </p:cTn>
                  </p:par>
                  <p:par>
                    <p:cTn id="87" fill="hold" nodeType="clickPar">
                      <p:stCondLst>
                        <p:cond delay="indefinite"/>
                      </p:stCondLst>
                      <p:childTnLst>
                        <p:par>
                          <p:cTn id="88" fill="hold" nodeType="afterGroup">
                            <p:stCondLst>
                              <p:cond delay="0"/>
                            </p:stCondLst>
                            <p:childTnLst>
                              <p:par>
                                <p:cTn id="89" presetID="12" presetClass="entr" presetSubtype="4" fill="hold" grpId="0" nodeType="clickEffect">
                                  <p:stCondLst>
                                    <p:cond delay="0"/>
                                  </p:stCondLst>
                                  <p:childTnLst>
                                    <p:set>
                                      <p:cBhvr>
                                        <p:cTn id="90" dur="1" fill="hold">
                                          <p:stCondLst>
                                            <p:cond delay="0"/>
                                          </p:stCondLst>
                                        </p:cTn>
                                        <p:tgtEl>
                                          <p:spTgt spid="2"/>
                                        </p:tgtEl>
                                        <p:attrNameLst>
                                          <p:attrName>style.visibility</p:attrName>
                                        </p:attrNameLst>
                                      </p:cBhvr>
                                      <p:to>
                                        <p:strVal val="visible"/>
                                      </p:to>
                                    </p:set>
                                    <p:anim calcmode="lin" valueType="num">
                                      <p:cBhvr>
                                        <p:cTn id="91" dur="500"/>
                                        <p:tgtEl>
                                          <p:spTgt spid="2"/>
                                        </p:tgtEl>
                                        <p:attrNameLst>
                                          <p:attrName>ppt_y</p:attrName>
                                        </p:attrNameLst>
                                      </p:cBhvr>
                                      <p:tavLst>
                                        <p:tav tm="0">
                                          <p:val>
                                            <p:strVal val="#ppt_y+#ppt_h*1.125000"/>
                                          </p:val>
                                        </p:tav>
                                        <p:tav tm="100000">
                                          <p:val>
                                            <p:strVal val="#ppt_y"/>
                                          </p:val>
                                        </p:tav>
                                      </p:tavLst>
                                    </p:anim>
                                    <p:animEffect transition="in" filter="wipe(up)">
                                      <p:cBhvr>
                                        <p:cTn id="92" dur="500"/>
                                        <p:tgtEl>
                                          <p:spTgt spid="2"/>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12" presetClass="entr" presetSubtype="4" fill="hold" grpId="0" nodeType="click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p:cTn id="97" dur="500"/>
                                        <p:tgtEl>
                                          <p:spTgt spid="37"/>
                                        </p:tgtEl>
                                        <p:attrNameLst>
                                          <p:attrName>ppt_y</p:attrName>
                                        </p:attrNameLst>
                                      </p:cBhvr>
                                      <p:tavLst>
                                        <p:tav tm="0">
                                          <p:val>
                                            <p:strVal val="#ppt_y+#ppt_h*1.125000"/>
                                          </p:val>
                                        </p:tav>
                                        <p:tav tm="100000">
                                          <p:val>
                                            <p:strVal val="#ppt_y"/>
                                          </p:val>
                                        </p:tav>
                                      </p:tavLst>
                                    </p:anim>
                                    <p:animEffect transition="in" filter="wipe(up)">
                                      <p:cBhvr>
                                        <p:cTn id="98" dur="500"/>
                                        <p:tgtEl>
                                          <p:spTgt spid="37"/>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blinds(horizontal)">
                                      <p:cBhvr>
                                        <p:cTn id="103" dur="500"/>
                                        <p:tgtEl>
                                          <p:spTgt spid="20"/>
                                        </p:tgtEl>
                                      </p:cBhvr>
                                    </p:animEffect>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3" presetClass="entr" presetSubtype="10" fill="hold" grpId="0" nodeType="click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blinds(horizontal)">
                                      <p:cBhvr>
                                        <p:cTn id="108" dur="500"/>
                                        <p:tgtEl>
                                          <p:spTgt spid="21"/>
                                        </p:tgtEl>
                                      </p:cBhvr>
                                    </p:animEffect>
                                  </p:childTnLst>
                                </p:cTn>
                              </p:par>
                            </p:childTnLst>
                          </p:cTn>
                        </p:par>
                      </p:childTnLst>
                    </p:cTn>
                  </p:par>
                  <p:par>
                    <p:cTn id="109" fill="hold" nodeType="clickPar">
                      <p:stCondLst>
                        <p:cond delay="indefinite"/>
                      </p:stCondLst>
                      <p:childTnLst>
                        <p:par>
                          <p:cTn id="110" fill="hold" nodeType="afterGroup">
                            <p:stCondLst>
                              <p:cond delay="0"/>
                            </p:stCondLst>
                            <p:childTnLst>
                              <p:par>
                                <p:cTn id="111" presetID="17" presetClass="entr" presetSubtype="10" fill="hold" grpId="0" nodeType="click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p:cTn id="113" dur="500" fill="hold"/>
                                        <p:tgtEl>
                                          <p:spTgt spid="22"/>
                                        </p:tgtEl>
                                        <p:attrNameLst>
                                          <p:attrName>ppt_w</p:attrName>
                                        </p:attrNameLst>
                                      </p:cBhvr>
                                      <p:tavLst>
                                        <p:tav tm="0">
                                          <p:val>
                                            <p:fltVal val="0"/>
                                          </p:val>
                                        </p:tav>
                                        <p:tav tm="100000">
                                          <p:val>
                                            <p:strVal val="#ppt_w"/>
                                          </p:val>
                                        </p:tav>
                                      </p:tavLst>
                                    </p:anim>
                                    <p:anim calcmode="lin" valueType="num">
                                      <p:cBhvr>
                                        <p:cTn id="114" dur="500" fill="hold"/>
                                        <p:tgtEl>
                                          <p:spTgt spid="2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7" grpId="0"/>
      <p:bldP spid="28" grpId="0"/>
      <p:bldP spid="29" grpId="0"/>
      <p:bldP spid="30" grpId="0"/>
      <p:bldP spid="31" grpId="0"/>
      <p:bldP spid="32" grpId="0"/>
      <p:bldP spid="33" grpId="0"/>
      <p:bldP spid="34" grpId="0"/>
      <p:bldP spid="35" grpId="0"/>
      <p:bldP spid="36" grpId="0"/>
      <p:bldP spid="101404" grpId="0"/>
      <p:bldP spid="101405" grpId="0"/>
      <p:bldP spid="101406" grpId="0"/>
      <p:bldP spid="37" grpId="0"/>
      <p:bldP spid="38" grpId="0"/>
      <p:bldP spid="20" grpId="0"/>
      <p:bldP spid="21" grpId="0"/>
      <p:bldP spid="2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79512" y="3068960"/>
            <a:ext cx="8964488" cy="1754326"/>
          </a:xfrm>
          <a:prstGeom prst="rect">
            <a:avLst/>
          </a:prstGeom>
        </p:spPr>
        <p:txBody>
          <a:bodyPr wrap="square">
            <a:spAutoFit/>
          </a:bodyPr>
          <a:lstStyle/>
          <a:p>
            <a:pPr>
              <a:spcBef>
                <a:spcPct val="50000"/>
              </a:spcBef>
            </a:pPr>
            <a:r>
              <a:rPr lang="zh-CN" altLang="en-US" sz="2400" b="1" smtClean="0">
                <a:latin typeface="楷体" pitchFamily="49" charset="-122"/>
                <a:ea typeface="楷体" pitchFamily="49" charset="-122"/>
              </a:rPr>
              <a:t>材料二 元朝作为文化落后的游牧民族征服先进的农耕民族后建立起来的政权为什么因俗而治，</a:t>
            </a:r>
            <a:r>
              <a:rPr lang="zh-CN" altLang="en-US" sz="2400" b="1" u="sng" smtClean="0">
                <a:solidFill>
                  <a:srgbClr val="FF0000"/>
                </a:solidFill>
                <a:latin typeface="楷体" pitchFamily="49" charset="-122"/>
                <a:ea typeface="楷体" pitchFamily="49" charset="-122"/>
              </a:rPr>
              <a:t>采取多制并行，以胡制汉</a:t>
            </a:r>
            <a:r>
              <a:rPr lang="zh-CN" altLang="en-US" sz="2400" b="1" smtClean="0">
                <a:latin typeface="楷体" pitchFamily="49" charset="-122"/>
                <a:ea typeface="楷体" pitchFamily="49" charset="-122"/>
              </a:rPr>
              <a:t>的办法？</a:t>
            </a:r>
            <a:r>
              <a:rPr lang="zh-CN" altLang="zh-CN" sz="2400" b="1" smtClean="0">
                <a:latin typeface="楷体" pitchFamily="49" charset="-122"/>
                <a:ea typeface="楷体" pitchFamily="49" charset="-122"/>
              </a:rPr>
              <a:t>实行这样的制度有什么积极作用？</a:t>
            </a:r>
            <a:endParaRPr lang="zh-CN" altLang="en-US" sz="2400" b="1" smtClean="0">
              <a:latin typeface="楷体" pitchFamily="49" charset="-122"/>
              <a:ea typeface="楷体" pitchFamily="49" charset="-122"/>
            </a:endParaRPr>
          </a:p>
          <a:p>
            <a:pPr>
              <a:spcBef>
                <a:spcPct val="50000"/>
              </a:spcBef>
            </a:pPr>
            <a:endParaRPr lang="zh-CN" altLang="en-US" sz="2400" b="1" smtClean="0">
              <a:solidFill>
                <a:srgbClr val="FF0000"/>
              </a:solidFill>
              <a:latin typeface="楷体" panose="02010609060101010101" pitchFamily="49" charset="-122"/>
              <a:ea typeface="楷体" panose="02010609060101010101" pitchFamily="49" charset="-122"/>
            </a:endParaRPr>
          </a:p>
        </p:txBody>
      </p:sp>
      <p:sp>
        <p:nvSpPr>
          <p:cNvPr id="10241" name="Rectangle 1"/>
          <p:cNvSpPr>
            <a:spLocks noChangeArrowheads="1"/>
          </p:cNvSpPr>
          <p:nvPr/>
        </p:nvSpPr>
        <p:spPr bwMode="auto">
          <a:xfrm>
            <a:off x="251520" y="188640"/>
            <a:ext cx="8568952" cy="1569660"/>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smtClean="0">
                <a:latin typeface="楷体" pitchFamily="49" charset="-122"/>
                <a:ea typeface="楷体" pitchFamily="49" charset="-122"/>
              </a:rPr>
              <a:t>材料一  契丹</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官分南北，以国制治契丹，以汉制待汉人</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北面治宫帐、部族、属国之政，南面治汉人州县、租赋、军马之事。因俗而治，得其宜矣。  </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辽史</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百官志一</a:t>
            </a:r>
            <a:r>
              <a:rPr lang="en-US" altLang="zh-CN" sz="2400" b="1" smtClean="0">
                <a:latin typeface="楷体" pitchFamily="49" charset="-122"/>
                <a:ea typeface="楷体" pitchFamily="49" charset="-122"/>
              </a:rPr>
              <a:t>》</a:t>
            </a:r>
          </a:p>
          <a:p>
            <a:pPr marL="0" marR="0" lvl="0" indent="0" algn="l" defTabSz="914400" rtl="0" eaLnBrk="0" fontAlgn="base" latinLnBrk="0" hangingPunct="0">
              <a:lnSpc>
                <a:spcPct val="100000"/>
              </a:lnSpc>
              <a:spcBef>
                <a:spcPct val="0"/>
              </a:spcBef>
              <a:spcAft>
                <a:spcPct val="0"/>
              </a:spcAft>
              <a:buClrTx/>
              <a:buSzTx/>
              <a:buFontTx/>
              <a:buNone/>
            </a:pPr>
            <a:r>
              <a:rPr lang="zh-CN" altLang="en-US" sz="2400" b="1" smtClean="0">
                <a:latin typeface="楷体" pitchFamily="49" charset="-122"/>
                <a:ea typeface="楷体" pitchFamily="49" charset="-122"/>
              </a:rPr>
              <a:t>（</a:t>
            </a:r>
            <a:r>
              <a:rPr lang="en-US" altLang="zh-CN" sz="2400" b="1" smtClean="0">
                <a:latin typeface="楷体" pitchFamily="49" charset="-122"/>
                <a:ea typeface="楷体" pitchFamily="49" charset="-122"/>
              </a:rPr>
              <a:t>1</a:t>
            </a:r>
            <a:r>
              <a:rPr lang="zh-CN" altLang="en-US" sz="2400" b="1" smtClean="0">
                <a:latin typeface="楷体" pitchFamily="49" charset="-122"/>
                <a:ea typeface="楷体" pitchFamily="49" charset="-122"/>
              </a:rPr>
              <a:t>）结合材料思考，辽实行什么样的政治制度</a:t>
            </a:r>
            <a:r>
              <a:rPr kumimoji="0" lang="zh-CN" altLang="en-US" sz="1200" b="0" i="0" u="none" strike="noStrike" cap="none" normalizeH="0" baseline="0" smtClean="0">
                <a:ln>
                  <a:noFill/>
                </a:ln>
                <a:solidFill>
                  <a:schemeClr val="tx1"/>
                </a:solidFill>
                <a:effectLst/>
                <a:latin typeface="Calibri" pitchFamily="34" charset="0"/>
                <a:ea typeface="宋体" panose="02010600030101010101" pitchFamily="2" charset="-122"/>
                <a:cs typeface="Times New Roman" pitchFamily="18" charset="0"/>
              </a:rPr>
              <a:t>？</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0242" name="Rectangle 2"/>
          <p:cNvSpPr>
            <a:spLocks noChangeArrowheads="1"/>
          </p:cNvSpPr>
          <p:nvPr/>
        </p:nvSpPr>
        <p:spPr bwMode="auto">
          <a:xfrm>
            <a:off x="179512" y="1772816"/>
            <a:ext cx="8640960" cy="1200329"/>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zh-CN" sz="2400" b="1" smtClean="0">
                <a:solidFill>
                  <a:srgbClr val="FF0000"/>
                </a:solidFill>
                <a:latin typeface="楷体" pitchFamily="49" charset="-122"/>
                <a:ea typeface="楷体" pitchFamily="49" charset="-122"/>
              </a:rPr>
              <a:t>“</a:t>
            </a:r>
            <a:r>
              <a:rPr lang="zh-CN" altLang="en-US" sz="2400" b="1" smtClean="0">
                <a:solidFill>
                  <a:srgbClr val="FF0000"/>
                </a:solidFill>
                <a:latin typeface="楷体" pitchFamily="49" charset="-122"/>
                <a:ea typeface="楷体" pitchFamily="49" charset="-122"/>
              </a:rPr>
              <a:t>蕃汉分制”制度。南面官</a:t>
            </a:r>
            <a:r>
              <a:rPr lang="en-US" altLang="zh-CN" sz="2400" b="1" smtClean="0">
                <a:solidFill>
                  <a:srgbClr val="FF0000"/>
                </a:solidFill>
                <a:latin typeface="楷体" pitchFamily="49" charset="-122"/>
                <a:ea typeface="楷体" pitchFamily="49" charset="-122"/>
              </a:rPr>
              <a:t>——</a:t>
            </a:r>
            <a:r>
              <a:rPr lang="zh-CN" altLang="en-US" sz="2400" b="1" smtClean="0">
                <a:solidFill>
                  <a:srgbClr val="FF0000"/>
                </a:solidFill>
                <a:latin typeface="楷体" pitchFamily="49" charset="-122"/>
                <a:ea typeface="楷体" pitchFamily="49" charset="-122"/>
              </a:rPr>
              <a:t>负责以汉人为主的农耕民族事务（契丹人和汉人担任）；北面官</a:t>
            </a:r>
            <a:r>
              <a:rPr lang="en-US" altLang="zh-CN" sz="2400" b="1" smtClean="0">
                <a:solidFill>
                  <a:srgbClr val="FF0000"/>
                </a:solidFill>
                <a:latin typeface="楷体" pitchFamily="49" charset="-122"/>
                <a:ea typeface="楷体" pitchFamily="49" charset="-122"/>
              </a:rPr>
              <a:t>——</a:t>
            </a:r>
            <a:r>
              <a:rPr lang="zh-CN" altLang="en-US" sz="2400" b="1" smtClean="0">
                <a:solidFill>
                  <a:srgbClr val="FF0000"/>
                </a:solidFill>
                <a:latin typeface="楷体" pitchFamily="49" charset="-122"/>
                <a:ea typeface="楷体" pitchFamily="49" charset="-122"/>
              </a:rPr>
              <a:t>负责契丹等游牧民族事物（契丹人担任）。</a:t>
            </a:r>
          </a:p>
        </p:txBody>
      </p:sp>
      <p:sp>
        <p:nvSpPr>
          <p:cNvPr id="10243" name="Rectangle 3"/>
          <p:cNvSpPr>
            <a:spLocks noChangeArrowheads="1"/>
          </p:cNvSpPr>
          <p:nvPr/>
        </p:nvSpPr>
        <p:spPr bwMode="auto">
          <a:xfrm>
            <a:off x="323528" y="4293096"/>
            <a:ext cx="8568952" cy="1200329"/>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smtClean="0">
                <a:solidFill>
                  <a:srgbClr val="FF0000"/>
                </a:solidFill>
                <a:latin typeface="楷体" pitchFamily="49" charset="-122"/>
                <a:ea typeface="楷体" pitchFamily="49" charset="-122"/>
              </a:rPr>
              <a:t>原因：统治者文化落后、不同民族的发展程度不同（各民族在经济、文化水平、生活方式、风俗习惯等方面的差异）、强化统治的需要。</a:t>
            </a:r>
          </a:p>
        </p:txBody>
      </p:sp>
      <p:sp>
        <p:nvSpPr>
          <p:cNvPr id="10244" name="Rectangle 4"/>
          <p:cNvSpPr>
            <a:spLocks noChangeArrowheads="1"/>
          </p:cNvSpPr>
          <p:nvPr/>
        </p:nvSpPr>
        <p:spPr bwMode="auto">
          <a:xfrm>
            <a:off x="251520" y="5505708"/>
            <a:ext cx="8712968" cy="1200329"/>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smtClean="0">
                <a:solidFill>
                  <a:srgbClr val="FF0000"/>
                </a:solidFill>
                <a:latin typeface="楷体" pitchFamily="49" charset="-122"/>
                <a:ea typeface="楷体" pitchFamily="49" charset="-122"/>
              </a:rPr>
              <a:t>积极影响：是对汉族地区先进农耕文明的肯定和保护；利于游牧民族学习先进的农耕文明，并向封建社会过渡；利于民族融合。</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linds(horizontal)">
                                      <p:cBhvr>
                                        <p:cTn id="7" dur="500"/>
                                        <p:tgtEl>
                                          <p:spTgt spid="102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Effect transition="in" filter="blinds(horizontal)">
                                      <p:cBhvr>
                                        <p:cTn id="12" dur="500"/>
                                        <p:tgtEl>
                                          <p:spTgt spid="1024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244"/>
                                        </p:tgtEl>
                                        <p:attrNameLst>
                                          <p:attrName>style.visibility</p:attrName>
                                        </p:attrNameLst>
                                      </p:cBhvr>
                                      <p:to>
                                        <p:strVal val="visible"/>
                                      </p:to>
                                    </p:set>
                                    <p:animEffect transition="in" filter="blinds(horizontal)">
                                      <p:cBhvr>
                                        <p:cTn id="17" dur="5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P spid="10244"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5602" name="Picture 11" descr="200809~2">
            <a:hlinkClick r:id="rId3" action="ppaction://hlinksldjump"/>
          </p:cNvPr>
          <p:cNvPicPr>
            <a:picLocks noChangeAspect="1" noChangeArrowheads="1"/>
          </p:cNvPicPr>
          <p:nvPr/>
        </p:nvPicPr>
        <p:blipFill>
          <a:blip r:embed="rId2"/>
          <a:stretch>
            <a:fillRect/>
          </a:stretch>
        </p:blipFill>
        <p:spPr bwMode="auto">
          <a:xfrm>
            <a:off x="0" y="0"/>
            <a:ext cx="9144000" cy="6858000"/>
          </a:xfrm>
          <a:prstGeom prst="rect">
            <a:avLst/>
          </a:prstGeom>
          <a:noFill/>
          <a:ln w="9525">
            <a:noFill/>
            <a:miter lim="800000"/>
          </a:ln>
        </p:spPr>
      </p:pic>
      <p:sp>
        <p:nvSpPr>
          <p:cNvPr id="4" name="Text Box 14"/>
          <p:cNvSpPr txBox="1">
            <a:spLocks noChangeArrowheads="1"/>
          </p:cNvSpPr>
          <p:nvPr/>
        </p:nvSpPr>
        <p:spPr bwMode="auto">
          <a:xfrm>
            <a:off x="251520" y="188641"/>
            <a:ext cx="3024336"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元朝：中外交流频繁</a:t>
            </a:r>
            <a:endParaRPr lang="zh-CN" altLang="en-US" sz="2400" b="1">
              <a:solidFill>
                <a:srgbClr val="000066"/>
              </a:solidFill>
              <a:latin typeface="楷体_GB2312"/>
              <a:ea typeface="楷体_GB2312"/>
              <a:cs typeface="楷体_GB231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194" name="Picture 2" descr="F:\2012二轮课件\中国各时期地图\14明朝.jpg"/>
          <p:cNvPicPr>
            <a:picLocks noGrp="1" noChangeAspect="1" noChangeArrowheads="1"/>
          </p:cNvPicPr>
          <p:nvPr>
            <p:ph idx="1"/>
          </p:nvPr>
        </p:nvPicPr>
        <p:blipFill>
          <a:blip r:embed="rId2"/>
          <a:stretch>
            <a:fillRect/>
          </a:stretch>
        </p:blipFill>
        <p:spPr bwMode="auto">
          <a:xfrm>
            <a:off x="0" y="0"/>
            <a:ext cx="9144000" cy="6858000"/>
          </a:xfrm>
          <a:prstGeom prst="rect">
            <a:avLst/>
          </a:prstGeom>
          <a:noFill/>
        </p:spPr>
      </p:pic>
      <p:sp>
        <p:nvSpPr>
          <p:cNvPr id="5" name="Text Box 14"/>
          <p:cNvSpPr txBox="1">
            <a:spLocks noChangeArrowheads="1"/>
          </p:cNvSpPr>
          <p:nvPr/>
        </p:nvSpPr>
        <p:spPr bwMode="auto">
          <a:xfrm>
            <a:off x="3347864" y="2420890"/>
            <a:ext cx="2016224" cy="1015663"/>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长城九边军镇</a:t>
            </a:r>
            <a:endParaRPr lang="en-US" altLang="zh-CN" sz="2400" b="1" smtClean="0">
              <a:solidFill>
                <a:srgbClr val="000066"/>
              </a:solidFill>
              <a:latin typeface="楷体_GB2312"/>
              <a:ea typeface="楷体_GB2312"/>
              <a:cs typeface="楷体_GB2312"/>
            </a:endParaRPr>
          </a:p>
          <a:p>
            <a:pPr>
              <a:spcBef>
                <a:spcPct val="50000"/>
              </a:spcBef>
            </a:pPr>
            <a:r>
              <a:rPr lang="zh-CN" altLang="en-US" sz="2400" b="1" smtClean="0">
                <a:solidFill>
                  <a:srgbClr val="000066"/>
                </a:solidFill>
                <a:latin typeface="楷体_GB2312"/>
                <a:ea typeface="楷体_GB2312"/>
                <a:cs typeface="楷体_GB2312"/>
              </a:rPr>
              <a:t>（卫所军户）</a:t>
            </a:r>
            <a:endParaRPr lang="zh-CN" altLang="en-US" sz="2400" b="1">
              <a:solidFill>
                <a:srgbClr val="000066"/>
              </a:solidFill>
              <a:latin typeface="楷体_GB2312"/>
              <a:ea typeface="楷体_GB2312"/>
              <a:cs typeface="楷体_GB2312"/>
            </a:endParaRPr>
          </a:p>
        </p:txBody>
      </p:sp>
      <p:sp>
        <p:nvSpPr>
          <p:cNvPr id="6" name="Text Box 14"/>
          <p:cNvSpPr txBox="1">
            <a:spLocks noChangeArrowheads="1"/>
          </p:cNvSpPr>
          <p:nvPr/>
        </p:nvSpPr>
        <p:spPr bwMode="auto">
          <a:xfrm>
            <a:off x="6372200" y="1340769"/>
            <a:ext cx="2088232" cy="1200329"/>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羁縻国策</a:t>
            </a:r>
            <a:r>
              <a:rPr lang="en-US" altLang="zh-CN" sz="2400" b="1" smtClean="0">
                <a:solidFill>
                  <a:srgbClr val="000066"/>
                </a:solidFill>
                <a:latin typeface="楷体_GB2312"/>
                <a:ea typeface="楷体_GB2312"/>
                <a:cs typeface="楷体_GB2312"/>
              </a:rPr>
              <a:t>-</a:t>
            </a:r>
            <a:r>
              <a:rPr lang="zh-CN" altLang="en-US" sz="2400" b="1" smtClean="0">
                <a:solidFill>
                  <a:srgbClr val="000066"/>
                </a:solidFill>
                <a:latin typeface="楷体_GB2312"/>
                <a:ea typeface="楷体_GB2312"/>
                <a:cs typeface="楷体_GB2312"/>
              </a:rPr>
              <a:t>羁縻卫所管理女真</a:t>
            </a:r>
            <a:endParaRPr lang="zh-CN" altLang="en-US" sz="2400" b="1">
              <a:solidFill>
                <a:srgbClr val="000066"/>
              </a:solidFill>
              <a:latin typeface="楷体_GB2312"/>
              <a:ea typeface="楷体_GB2312"/>
              <a:cs typeface="楷体_GB2312"/>
            </a:endParaRPr>
          </a:p>
        </p:txBody>
      </p:sp>
      <p:sp>
        <p:nvSpPr>
          <p:cNvPr id="7" name="Text Box 14"/>
          <p:cNvSpPr txBox="1">
            <a:spLocks noChangeArrowheads="1"/>
          </p:cNvSpPr>
          <p:nvPr/>
        </p:nvSpPr>
        <p:spPr bwMode="auto">
          <a:xfrm>
            <a:off x="2339752" y="1340769"/>
            <a:ext cx="2088232"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羁縻国策</a:t>
            </a:r>
            <a:r>
              <a:rPr lang="en-US" altLang="zh-CN" sz="2400" b="1" smtClean="0">
                <a:solidFill>
                  <a:srgbClr val="000066"/>
                </a:solidFill>
                <a:latin typeface="楷体_GB2312"/>
                <a:ea typeface="楷体_GB2312"/>
                <a:cs typeface="楷体_GB2312"/>
              </a:rPr>
              <a:t>-</a:t>
            </a:r>
            <a:r>
              <a:rPr lang="zh-CN" altLang="en-US" sz="2400" b="1" smtClean="0">
                <a:solidFill>
                  <a:srgbClr val="000066"/>
                </a:solidFill>
                <a:latin typeface="楷体_GB2312"/>
                <a:ea typeface="楷体_GB2312"/>
                <a:cs typeface="楷体_GB2312"/>
              </a:rPr>
              <a:t>蒙古卫所</a:t>
            </a:r>
            <a:endParaRPr lang="zh-CN" altLang="en-US" sz="2400" b="1">
              <a:solidFill>
                <a:srgbClr val="000066"/>
              </a:solidFill>
              <a:latin typeface="楷体_GB2312"/>
              <a:ea typeface="楷体_GB2312"/>
              <a:cs typeface="楷体_GB2312"/>
            </a:endParaRPr>
          </a:p>
        </p:txBody>
      </p:sp>
      <p:sp>
        <p:nvSpPr>
          <p:cNvPr id="8" name="Text Box 14"/>
          <p:cNvSpPr txBox="1">
            <a:spLocks noChangeArrowheads="1"/>
          </p:cNvSpPr>
          <p:nvPr/>
        </p:nvSpPr>
        <p:spPr bwMode="auto">
          <a:xfrm>
            <a:off x="3059832" y="5229201"/>
            <a:ext cx="2664296"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羁縻国策</a:t>
            </a:r>
            <a:r>
              <a:rPr lang="en-US" altLang="zh-CN" sz="2400" b="1" smtClean="0">
                <a:solidFill>
                  <a:srgbClr val="000066"/>
                </a:solidFill>
                <a:latin typeface="楷体_GB2312"/>
                <a:ea typeface="楷体_GB2312"/>
                <a:cs typeface="楷体_GB2312"/>
              </a:rPr>
              <a:t>-</a:t>
            </a:r>
            <a:r>
              <a:rPr lang="zh-CN" altLang="en-US" sz="2400" b="1" smtClean="0">
                <a:solidFill>
                  <a:srgbClr val="000066"/>
                </a:solidFill>
                <a:latin typeface="楷体_GB2312"/>
                <a:ea typeface="楷体_GB2312"/>
                <a:cs typeface="楷体_GB2312"/>
              </a:rPr>
              <a:t>土司（改土归流）</a:t>
            </a:r>
            <a:endParaRPr lang="zh-CN" altLang="en-US" sz="2400" b="1">
              <a:solidFill>
                <a:srgbClr val="000066"/>
              </a:solidFill>
              <a:latin typeface="楷体_GB2312"/>
              <a:ea typeface="楷体_GB2312"/>
              <a:cs typeface="楷体_GB2312"/>
            </a:endParaRPr>
          </a:p>
        </p:txBody>
      </p:sp>
      <p:sp>
        <p:nvSpPr>
          <p:cNvPr id="9" name="Text Box 14"/>
          <p:cNvSpPr txBox="1">
            <a:spLocks noChangeArrowheads="1"/>
          </p:cNvSpPr>
          <p:nvPr/>
        </p:nvSpPr>
        <p:spPr bwMode="auto">
          <a:xfrm>
            <a:off x="1979712" y="3861050"/>
            <a:ext cx="1440160" cy="1015663"/>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羁縻国策</a:t>
            </a:r>
            <a:endParaRPr lang="en-US" altLang="zh-CN" sz="2400" b="1" smtClean="0">
              <a:solidFill>
                <a:srgbClr val="000066"/>
              </a:solidFill>
              <a:latin typeface="楷体_GB2312"/>
              <a:ea typeface="楷体_GB2312"/>
              <a:cs typeface="楷体_GB2312"/>
            </a:endParaRPr>
          </a:p>
          <a:p>
            <a:pPr>
              <a:spcBef>
                <a:spcPct val="50000"/>
              </a:spcBef>
            </a:pPr>
            <a:r>
              <a:rPr lang="zh-CN" altLang="en-US" sz="2400" b="1" smtClean="0">
                <a:solidFill>
                  <a:srgbClr val="000066"/>
                </a:solidFill>
                <a:latin typeface="楷体_GB2312"/>
                <a:ea typeface="楷体_GB2312"/>
                <a:cs typeface="楷体_GB2312"/>
              </a:rPr>
              <a:t>法王国师</a:t>
            </a:r>
            <a:endParaRPr lang="zh-CN" altLang="en-US" sz="2400" b="1">
              <a:solidFill>
                <a:srgbClr val="000066"/>
              </a:solidFill>
              <a:latin typeface="楷体_GB2312"/>
              <a:ea typeface="楷体_GB2312"/>
              <a:cs typeface="楷体_GB2312"/>
            </a:endParaRPr>
          </a:p>
        </p:txBody>
      </p:sp>
      <p:sp>
        <p:nvSpPr>
          <p:cNvPr id="10" name="Text Box 14"/>
          <p:cNvSpPr txBox="1">
            <a:spLocks noChangeArrowheads="1"/>
          </p:cNvSpPr>
          <p:nvPr/>
        </p:nvSpPr>
        <p:spPr bwMode="auto">
          <a:xfrm>
            <a:off x="5940152" y="2924945"/>
            <a:ext cx="1728192"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北京首都，天子守国门</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0" name="日期占位符 1"/>
          <p:cNvSpPr>
            <a:spLocks noGrp="1"/>
          </p:cNvSpPr>
          <p:nvPr>
            <p:ph type="dt" sz="quarter" idx="10"/>
          </p:nvPr>
        </p:nvSpPr>
        <p:spPr>
          <a:noFill/>
        </p:spPr>
        <p:txBody>
          <a:bodyPr/>
          <a:lstStyle/>
          <a:p>
            <a:r>
              <a:rPr lang="zh-CN" altLang="en-US" smtClean="0">
                <a:latin typeface="Arial" pitchFamily="34" charset="0"/>
              </a:rPr>
              <a:t>南京市宁海分校刘向荣设计制作</a:t>
            </a:r>
          </a:p>
        </p:txBody>
      </p:sp>
      <p:pic>
        <p:nvPicPr>
          <p:cNvPr id="22531" name="Picture 2" descr="xin_27303060113186872071435"/>
          <p:cNvPicPr>
            <a:picLocks noChangeAspect="1" noChangeArrowheads="1"/>
          </p:cNvPicPr>
          <p:nvPr/>
        </p:nvPicPr>
        <p:blipFill>
          <a:blip r:embed="rId2"/>
          <a:stretch>
            <a:fillRect/>
          </a:stretch>
        </p:blipFill>
        <p:spPr bwMode="auto">
          <a:xfrm>
            <a:off x="1547813" y="0"/>
            <a:ext cx="4857750" cy="5848350"/>
          </a:xfrm>
          <a:prstGeom prst="rect">
            <a:avLst/>
          </a:prstGeom>
          <a:noFill/>
          <a:ln w="9525">
            <a:noFill/>
            <a:miter lim="800000"/>
          </a:ln>
        </p:spPr>
      </p:pic>
      <p:sp>
        <p:nvSpPr>
          <p:cNvPr id="22532" name="Text Box 3"/>
          <p:cNvSpPr txBox="1">
            <a:spLocks noChangeArrowheads="1"/>
          </p:cNvSpPr>
          <p:nvPr/>
        </p:nvSpPr>
        <p:spPr bwMode="auto">
          <a:xfrm>
            <a:off x="7164388" y="765175"/>
            <a:ext cx="733425" cy="2952750"/>
          </a:xfrm>
          <a:prstGeom prst="rect">
            <a:avLst/>
          </a:prstGeom>
          <a:solidFill>
            <a:srgbClr val="FFFF00"/>
          </a:solidFill>
          <a:ln w="9525">
            <a:noFill/>
            <a:miter lim="800000"/>
          </a:ln>
        </p:spPr>
        <p:txBody>
          <a:bodyPr vert="eaVert">
            <a:spAutoFit/>
          </a:bodyPr>
          <a:lstStyle/>
          <a:p>
            <a:pPr>
              <a:spcBef>
                <a:spcPct val="50000"/>
              </a:spcBef>
            </a:pPr>
            <a:r>
              <a:rPr lang="zh-CN" altLang="en-US" sz="3600" b="1">
                <a:solidFill>
                  <a:srgbClr val="0000FF"/>
                </a:solidFill>
                <a:ea typeface="黑体" pitchFamily="49" charset="-122"/>
              </a:rPr>
              <a:t>大宝法王印模</a:t>
            </a:r>
          </a:p>
        </p:txBody>
      </p:sp>
      <p:sp>
        <p:nvSpPr>
          <p:cNvPr id="95237" name="Text Box 5"/>
          <p:cNvSpPr txBox="1">
            <a:spLocks noChangeArrowheads="1"/>
          </p:cNvSpPr>
          <p:nvPr/>
        </p:nvSpPr>
        <p:spPr bwMode="auto">
          <a:xfrm>
            <a:off x="107950" y="4652963"/>
            <a:ext cx="8858250" cy="2103437"/>
          </a:xfrm>
          <a:prstGeom prst="rect">
            <a:avLst/>
          </a:prstGeom>
          <a:solidFill>
            <a:srgbClr val="FFFF00"/>
          </a:solidFill>
          <a:ln w="9525" algn="ctr">
            <a:noFill/>
            <a:miter lim="800000"/>
          </a:ln>
          <a:effectLst/>
        </p:spPr>
        <p:txBody>
          <a:bodyPr>
            <a:spAutoFit/>
          </a:bodyPr>
          <a:lstStyle/>
          <a:p>
            <a:pPr marL="342900" indent="-342900">
              <a:spcBef>
                <a:spcPct val="50000"/>
              </a:spcBef>
              <a:buClr>
                <a:schemeClr val="hlink"/>
              </a:buClr>
              <a:buSzPct val="70000"/>
              <a:buFont typeface="Wingdings" pitchFamily="2" charset="2"/>
              <a:buNone/>
              <a:defRPr/>
            </a:pPr>
            <a:r>
              <a:rPr lang="en-US" altLang="zh-CN" sz="3600" b="1">
                <a:effectLst>
                  <a:outerShdw blurRad="38100" dist="38100" dir="2700000" algn="tl">
                    <a:srgbClr val="FFFFFF"/>
                  </a:outerShdw>
                </a:effectLst>
                <a:latin typeface="华文中宋" pitchFamily="2" charset="-122"/>
                <a:ea typeface="华文中宋" pitchFamily="2" charset="-122"/>
              </a:rPr>
              <a:t>      </a:t>
            </a:r>
            <a:r>
              <a:rPr lang="zh-CN" altLang="en-US" sz="3200" b="1">
                <a:solidFill>
                  <a:srgbClr val="0033CC"/>
                </a:solidFill>
                <a:latin typeface="华文中宋" pitchFamily="2" charset="-122"/>
                <a:ea typeface="华文中宋" pitchFamily="2" charset="-122"/>
              </a:rPr>
              <a:t>明朝政府从元朝的独尊萨迦到“</a:t>
            </a:r>
            <a:r>
              <a:rPr lang="zh-CN" altLang="en-US" sz="3200" b="1">
                <a:solidFill>
                  <a:srgbClr val="FF0000"/>
                </a:solidFill>
                <a:latin typeface="华文中宋" pitchFamily="2" charset="-122"/>
                <a:ea typeface="华文中宋" pitchFamily="2" charset="-122"/>
              </a:rPr>
              <a:t>群封众建</a:t>
            </a:r>
            <a:r>
              <a:rPr lang="zh-CN" altLang="en-US" sz="3200" b="1">
                <a:solidFill>
                  <a:srgbClr val="0033CC"/>
                </a:solidFill>
                <a:latin typeface="华文中宋" pitchFamily="2" charset="-122"/>
                <a:ea typeface="华文中宋" pitchFamily="2" charset="-122"/>
              </a:rPr>
              <a:t>”，大封法王，因俗化导，分化治理，设置</a:t>
            </a:r>
            <a:r>
              <a:rPr lang="zh-CN" altLang="en-US" sz="3200" b="1">
                <a:solidFill>
                  <a:srgbClr val="FF0000"/>
                </a:solidFill>
                <a:effectLst>
                  <a:outerShdw blurRad="38100" dist="38100" dir="2700000" algn="tl">
                    <a:srgbClr val="000000"/>
                  </a:outerShdw>
                </a:effectLst>
                <a:latin typeface="黑体" pitchFamily="49" charset="-122"/>
                <a:ea typeface="黑体" pitchFamily="49" charset="-122"/>
              </a:rPr>
              <a:t>乌思藏都指挥使司</a:t>
            </a:r>
            <a:r>
              <a:rPr lang="zh-CN" altLang="en-US" sz="3200" b="1">
                <a:solidFill>
                  <a:srgbClr val="0033CC"/>
                </a:solidFill>
                <a:latin typeface="华文中宋" pitchFamily="2" charset="-122"/>
                <a:ea typeface="华文中宋" pitchFamily="2" charset="-122"/>
              </a:rPr>
              <a:t>继续加强对西藏的有效管辖。</a:t>
            </a: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42" name="Picture 2" descr="F:\2012二轮课件\中国各时期地图\15清朝.jpg"/>
          <p:cNvPicPr>
            <a:picLocks noGrp="1" noChangeAspect="1" noChangeArrowheads="1"/>
          </p:cNvPicPr>
          <p:nvPr>
            <p:ph idx="1"/>
          </p:nvPr>
        </p:nvPicPr>
        <p:blipFill>
          <a:blip r:embed="rId2"/>
          <a:stretch>
            <a:fillRect/>
          </a:stretch>
        </p:blipFill>
        <p:spPr bwMode="auto">
          <a:xfrm>
            <a:off x="3" y="0"/>
            <a:ext cx="9143999" cy="6858000"/>
          </a:xfrm>
          <a:prstGeom prst="rect">
            <a:avLst/>
          </a:prstGeom>
          <a:noFill/>
        </p:spPr>
      </p:pic>
      <p:sp>
        <p:nvSpPr>
          <p:cNvPr id="12" name="Text Box 14"/>
          <p:cNvSpPr txBox="1">
            <a:spLocks noChangeArrowheads="1"/>
          </p:cNvSpPr>
          <p:nvPr/>
        </p:nvSpPr>
        <p:spPr bwMode="auto">
          <a:xfrm>
            <a:off x="1979712" y="1772817"/>
            <a:ext cx="1872208"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平定噶尔丹</a:t>
            </a:r>
          </a:p>
        </p:txBody>
      </p:sp>
      <p:sp>
        <p:nvSpPr>
          <p:cNvPr id="13" name="Text Box 14"/>
          <p:cNvSpPr txBox="1">
            <a:spLocks noChangeArrowheads="1"/>
          </p:cNvSpPr>
          <p:nvPr/>
        </p:nvSpPr>
        <p:spPr bwMode="auto">
          <a:xfrm>
            <a:off x="1907704" y="3717033"/>
            <a:ext cx="1872208" cy="1348061"/>
          </a:xfrm>
          <a:prstGeom prst="rect">
            <a:avLst/>
          </a:prstGeom>
          <a:solidFill>
            <a:srgbClr val="CCFFFF"/>
          </a:solidFill>
          <a:ln w="28575">
            <a:solidFill>
              <a:srgbClr val="FF0000"/>
            </a:solidFill>
            <a:miter lim="800000"/>
          </a:ln>
        </p:spPr>
        <p:txBody>
          <a:bodyPr wrap="square">
            <a:spAutoFit/>
          </a:bodyPr>
          <a:lstStyle/>
          <a:p>
            <a:pPr fontAlgn="auto">
              <a:lnSpc>
                <a:spcPct val="85000"/>
              </a:lnSpc>
              <a:spcBef>
                <a:spcPct val="0"/>
              </a:spcBef>
              <a:spcAft>
                <a:spcPct val="0"/>
              </a:spcAft>
              <a:defRPr/>
            </a:pPr>
            <a:r>
              <a:rPr lang="zh-CN" altLang="en-US" sz="2400" b="1" smtClean="0">
                <a:solidFill>
                  <a:srgbClr val="000066"/>
                </a:solidFill>
                <a:latin typeface="楷体_GB2312"/>
                <a:ea typeface="楷体_GB2312"/>
                <a:cs typeface="楷体_GB2312"/>
              </a:rPr>
              <a:t>扶持黄教，册封达赖班禅，办事大臣管理藏区</a:t>
            </a:r>
          </a:p>
        </p:txBody>
      </p:sp>
      <p:sp>
        <p:nvSpPr>
          <p:cNvPr id="14" name="Text Box 14"/>
          <p:cNvSpPr txBox="1">
            <a:spLocks noChangeArrowheads="1"/>
          </p:cNvSpPr>
          <p:nvPr/>
        </p:nvSpPr>
        <p:spPr bwMode="auto">
          <a:xfrm>
            <a:off x="3995936" y="1484785"/>
            <a:ext cx="1872208" cy="720197"/>
          </a:xfrm>
          <a:prstGeom prst="rect">
            <a:avLst/>
          </a:prstGeom>
          <a:solidFill>
            <a:srgbClr val="CCFFFF"/>
          </a:solidFill>
          <a:ln w="28575">
            <a:solidFill>
              <a:srgbClr val="FF0000"/>
            </a:solidFill>
            <a:miter lim="800000"/>
          </a:ln>
        </p:spPr>
        <p:txBody>
          <a:bodyPr wrap="square">
            <a:spAutoFit/>
          </a:bodyPr>
          <a:lstStyle/>
          <a:p>
            <a:pPr fontAlgn="auto">
              <a:lnSpc>
                <a:spcPct val="85000"/>
              </a:lnSpc>
              <a:spcBef>
                <a:spcPct val="0"/>
              </a:spcBef>
              <a:spcAft>
                <a:spcPct val="0"/>
              </a:spcAft>
              <a:defRPr/>
            </a:pPr>
            <a:r>
              <a:rPr lang="zh-CN" altLang="en-US" sz="2400" b="1" smtClean="0">
                <a:solidFill>
                  <a:srgbClr val="000066"/>
                </a:solidFill>
                <a:latin typeface="楷体_GB2312"/>
                <a:ea typeface="楷体_GB2312"/>
                <a:cs typeface="楷体_GB2312"/>
              </a:rPr>
              <a:t>满蒙和亲，不修长城</a:t>
            </a:r>
          </a:p>
        </p:txBody>
      </p:sp>
      <p:sp>
        <p:nvSpPr>
          <p:cNvPr id="15" name="Text Box 14"/>
          <p:cNvSpPr txBox="1">
            <a:spLocks noChangeArrowheads="1"/>
          </p:cNvSpPr>
          <p:nvPr/>
        </p:nvSpPr>
        <p:spPr bwMode="auto">
          <a:xfrm>
            <a:off x="4283968" y="5013177"/>
            <a:ext cx="1872208" cy="720197"/>
          </a:xfrm>
          <a:prstGeom prst="rect">
            <a:avLst/>
          </a:prstGeom>
          <a:solidFill>
            <a:srgbClr val="CCFFFF"/>
          </a:solidFill>
          <a:ln w="28575">
            <a:solidFill>
              <a:srgbClr val="FF0000"/>
            </a:solidFill>
            <a:miter lim="800000"/>
          </a:ln>
        </p:spPr>
        <p:txBody>
          <a:bodyPr wrap="square">
            <a:spAutoFit/>
          </a:bodyPr>
          <a:lstStyle/>
          <a:p>
            <a:pPr>
              <a:lnSpc>
                <a:spcPct val="85000"/>
              </a:lnSpc>
              <a:defRPr/>
            </a:pPr>
            <a:r>
              <a:rPr lang="zh-CN" altLang="en-US" sz="2400" b="1" smtClean="0">
                <a:solidFill>
                  <a:srgbClr val="000066"/>
                </a:solidFill>
                <a:latin typeface="楷体_GB2312"/>
                <a:ea typeface="楷体_GB2312"/>
                <a:cs typeface="楷体_GB2312"/>
              </a:rPr>
              <a:t>土官制度（改土归流）</a:t>
            </a:r>
          </a:p>
        </p:txBody>
      </p:sp>
      <p:sp>
        <p:nvSpPr>
          <p:cNvPr id="17" name="Text Box 14"/>
          <p:cNvSpPr txBox="1">
            <a:spLocks noChangeArrowheads="1"/>
          </p:cNvSpPr>
          <p:nvPr/>
        </p:nvSpPr>
        <p:spPr bwMode="auto">
          <a:xfrm>
            <a:off x="6228184" y="1052737"/>
            <a:ext cx="1872208" cy="720197"/>
          </a:xfrm>
          <a:prstGeom prst="rect">
            <a:avLst/>
          </a:prstGeom>
          <a:solidFill>
            <a:srgbClr val="CCFFFF"/>
          </a:solidFill>
          <a:ln w="28575">
            <a:solidFill>
              <a:srgbClr val="FF0000"/>
            </a:solidFill>
            <a:miter lim="800000"/>
          </a:ln>
        </p:spPr>
        <p:txBody>
          <a:bodyPr wrap="square">
            <a:spAutoFit/>
          </a:bodyPr>
          <a:lstStyle/>
          <a:p>
            <a:pPr>
              <a:lnSpc>
                <a:spcPct val="85000"/>
              </a:lnSpc>
              <a:defRPr/>
            </a:pPr>
            <a:r>
              <a:rPr lang="zh-CN" altLang="en-US" sz="2400" b="1" smtClean="0">
                <a:solidFill>
                  <a:srgbClr val="000066"/>
                </a:solidFill>
                <a:latin typeface="楷体_GB2312"/>
                <a:ea typeface="楷体_GB2312"/>
                <a:cs typeface="楷体_GB2312"/>
              </a:rPr>
              <a:t>抗击沙俄签署条约</a:t>
            </a:r>
          </a:p>
        </p:txBody>
      </p:sp>
      <p:sp>
        <p:nvSpPr>
          <p:cNvPr id="8" name="Text Box 14"/>
          <p:cNvSpPr txBox="1">
            <a:spLocks noChangeArrowheads="1"/>
          </p:cNvSpPr>
          <p:nvPr/>
        </p:nvSpPr>
        <p:spPr bwMode="auto">
          <a:xfrm>
            <a:off x="5004048" y="2780929"/>
            <a:ext cx="1224136" cy="406265"/>
          </a:xfrm>
          <a:prstGeom prst="rect">
            <a:avLst/>
          </a:prstGeom>
          <a:solidFill>
            <a:srgbClr val="CCFFFF"/>
          </a:solidFill>
          <a:ln w="28575">
            <a:solidFill>
              <a:srgbClr val="FF0000"/>
            </a:solidFill>
            <a:miter lim="800000"/>
          </a:ln>
        </p:spPr>
        <p:txBody>
          <a:bodyPr wrap="square">
            <a:spAutoFit/>
          </a:bodyPr>
          <a:lstStyle/>
          <a:p>
            <a:pPr fontAlgn="auto">
              <a:lnSpc>
                <a:spcPct val="85000"/>
              </a:lnSpc>
              <a:spcBef>
                <a:spcPct val="0"/>
              </a:spcBef>
              <a:spcAft>
                <a:spcPct val="0"/>
              </a:spcAft>
              <a:defRPr/>
            </a:pPr>
            <a:r>
              <a:rPr lang="zh-CN" altLang="en-US" sz="2400" b="1" smtClean="0">
                <a:solidFill>
                  <a:srgbClr val="000066"/>
                </a:solidFill>
                <a:latin typeface="楷体_GB2312"/>
                <a:ea typeface="楷体_GB2312"/>
                <a:cs typeface="楷体_GB2312"/>
              </a:rPr>
              <a:t>理藩院</a:t>
            </a:r>
          </a:p>
        </p:txBody>
      </p:sp>
      <p:sp>
        <p:nvSpPr>
          <p:cNvPr id="10" name="Text Box 14"/>
          <p:cNvSpPr txBox="1">
            <a:spLocks noChangeArrowheads="1"/>
          </p:cNvSpPr>
          <p:nvPr/>
        </p:nvSpPr>
        <p:spPr bwMode="auto">
          <a:xfrm>
            <a:off x="6516216" y="4869160"/>
            <a:ext cx="1872208" cy="1015663"/>
          </a:xfrm>
          <a:prstGeom prst="rect">
            <a:avLst/>
          </a:prstGeom>
          <a:solidFill>
            <a:srgbClr val="CCFFFF"/>
          </a:solidFill>
          <a:ln w="28575">
            <a:solidFill>
              <a:srgbClr val="FF0000"/>
            </a:solidFill>
            <a:miter lim="800000"/>
          </a:ln>
        </p:spPr>
        <p:txBody>
          <a:bodyPr wrap="square">
            <a:spAutoFit/>
          </a:bodyPr>
          <a:lstStyle/>
          <a:p>
            <a:pPr>
              <a:defRPr/>
            </a:pPr>
            <a:r>
              <a:rPr lang="en-US" altLang="zh-CN" sz="2000" b="1" smtClean="0">
                <a:solidFill>
                  <a:srgbClr val="000066"/>
                </a:solidFill>
                <a:latin typeface="楷体_GB2312"/>
                <a:ea typeface="楷体_GB2312"/>
                <a:cs typeface="楷体_GB2312"/>
              </a:rPr>
              <a:t>1683</a:t>
            </a:r>
            <a:r>
              <a:rPr lang="zh-CN" altLang="en-US" sz="2000" b="1" smtClean="0">
                <a:solidFill>
                  <a:srgbClr val="000066"/>
                </a:solidFill>
                <a:latin typeface="楷体_GB2312"/>
                <a:ea typeface="楷体_GB2312"/>
                <a:cs typeface="楷体_GB2312"/>
              </a:rPr>
              <a:t>年，消灭郑氏割据势力，在台湾设府</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linds(horizont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7" grpId="0"/>
      <p:bldP spid="8" grpId="0"/>
      <p:bldP spid="10"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29026" name="Picture 15" descr="清朝地图"/>
          <p:cNvPicPr>
            <a:picLocks noChangeAspect="1" noChangeArrowheads="1"/>
          </p:cNvPicPr>
          <p:nvPr/>
        </p:nvPicPr>
        <p:blipFill>
          <a:blip r:embed="rId2"/>
          <a:stretch>
            <a:fillRect/>
          </a:stretch>
        </p:blipFill>
        <p:spPr bwMode="auto">
          <a:xfrm>
            <a:off x="0" y="-34925"/>
            <a:ext cx="9144000" cy="6892925"/>
          </a:xfrm>
          <a:prstGeom prst="rect">
            <a:avLst/>
          </a:prstGeom>
          <a:noFill/>
          <a:ln w="9525">
            <a:noFill/>
            <a:miter lim="800000"/>
          </a:ln>
        </p:spPr>
      </p:pic>
      <p:sp>
        <p:nvSpPr>
          <p:cNvPr id="129027" name="Text Box 3"/>
          <p:cNvSpPr txBox="1">
            <a:spLocks noChangeArrowheads="1"/>
          </p:cNvSpPr>
          <p:nvPr/>
        </p:nvSpPr>
        <p:spPr bwMode="auto">
          <a:xfrm>
            <a:off x="136526" y="2382840"/>
            <a:ext cx="184731" cy="461665"/>
          </a:xfrm>
          <a:prstGeom prst="rect">
            <a:avLst/>
          </a:prstGeom>
          <a:noFill/>
          <a:ln w="9525">
            <a:noFill/>
            <a:miter lim="800000"/>
          </a:ln>
        </p:spPr>
        <p:txBody>
          <a:bodyPr wrap="none">
            <a:spAutoFit/>
          </a:bodyPr>
          <a:lstStyle/>
          <a:p>
            <a:endParaRPr kumimoji="1" lang="zh-CN" altLang="zh-CN" sz="2400">
              <a:latin typeface="Times New Roman" panose="02020603050405020304" pitchFamily="18" charset="0"/>
            </a:endParaRPr>
          </a:p>
        </p:txBody>
      </p:sp>
      <p:sp>
        <p:nvSpPr>
          <p:cNvPr id="63494" name="Text Box 6"/>
          <p:cNvSpPr txBox="1">
            <a:spLocks noChangeArrowheads="1"/>
          </p:cNvSpPr>
          <p:nvPr/>
        </p:nvSpPr>
        <p:spPr bwMode="auto">
          <a:xfrm>
            <a:off x="2" y="2852739"/>
            <a:ext cx="1627369" cy="523220"/>
          </a:xfrm>
          <a:prstGeom prst="rect">
            <a:avLst/>
          </a:prstGeom>
          <a:solidFill>
            <a:schemeClr val="bg1"/>
          </a:solidFill>
          <a:ln w="9525">
            <a:solidFill>
              <a:srgbClr val="FF3300"/>
            </a:solidFill>
            <a:miter lim="800000"/>
          </a:ln>
        </p:spPr>
        <p:txBody>
          <a:bodyPr wrap="none">
            <a:spAutoFit/>
          </a:bodyPr>
          <a:lstStyle/>
          <a:p>
            <a:r>
              <a:rPr kumimoji="1" lang="zh-CN" altLang="en-US" sz="2800" b="1">
                <a:solidFill>
                  <a:srgbClr val="FF3300"/>
                </a:solidFill>
                <a:latin typeface="Times New Roman" pitchFamily="18" charset="0"/>
              </a:rPr>
              <a:t>西跨葱岭</a:t>
            </a:r>
          </a:p>
        </p:txBody>
      </p:sp>
      <p:sp>
        <p:nvSpPr>
          <p:cNvPr id="63496" name="Text Box 8"/>
          <p:cNvSpPr txBox="1">
            <a:spLocks noChangeArrowheads="1"/>
          </p:cNvSpPr>
          <p:nvPr/>
        </p:nvSpPr>
        <p:spPr bwMode="auto">
          <a:xfrm>
            <a:off x="250827" y="1341439"/>
            <a:ext cx="3070071" cy="523220"/>
          </a:xfrm>
          <a:prstGeom prst="rect">
            <a:avLst/>
          </a:prstGeom>
          <a:solidFill>
            <a:schemeClr val="bg1"/>
          </a:solidFill>
          <a:ln w="9525">
            <a:solidFill>
              <a:srgbClr val="FF3300"/>
            </a:solidFill>
            <a:miter lim="800000"/>
          </a:ln>
        </p:spPr>
        <p:txBody>
          <a:bodyPr wrap="none">
            <a:spAutoFit/>
          </a:bodyPr>
          <a:lstStyle/>
          <a:p>
            <a:r>
              <a:rPr kumimoji="1" lang="zh-CN" altLang="en-US" sz="2800" b="1">
                <a:solidFill>
                  <a:srgbClr val="FF3300"/>
                </a:solidFill>
                <a:latin typeface="Times New Roman" pitchFamily="18" charset="0"/>
              </a:rPr>
              <a:t>西北达巴尔喀什湖</a:t>
            </a:r>
          </a:p>
        </p:txBody>
      </p:sp>
      <p:sp>
        <p:nvSpPr>
          <p:cNvPr id="63497" name="Text Box 9"/>
          <p:cNvSpPr txBox="1">
            <a:spLocks noChangeArrowheads="1"/>
          </p:cNvSpPr>
          <p:nvPr/>
        </p:nvSpPr>
        <p:spPr bwMode="auto">
          <a:xfrm>
            <a:off x="3429000" y="481013"/>
            <a:ext cx="2348720" cy="523220"/>
          </a:xfrm>
          <a:prstGeom prst="rect">
            <a:avLst/>
          </a:prstGeom>
          <a:solidFill>
            <a:schemeClr val="bg1"/>
          </a:solidFill>
          <a:ln w="9525">
            <a:solidFill>
              <a:srgbClr val="FF3300"/>
            </a:solidFill>
            <a:miter lim="800000"/>
          </a:ln>
        </p:spPr>
        <p:txBody>
          <a:bodyPr wrap="none">
            <a:spAutoFit/>
          </a:bodyPr>
          <a:lstStyle/>
          <a:p>
            <a:r>
              <a:rPr kumimoji="1" lang="zh-CN" altLang="en-US" sz="2800" b="1">
                <a:solidFill>
                  <a:srgbClr val="FF3300"/>
                </a:solidFill>
                <a:latin typeface="Times New Roman" pitchFamily="18" charset="0"/>
              </a:rPr>
              <a:t>北接西伯利亚</a:t>
            </a:r>
          </a:p>
        </p:txBody>
      </p:sp>
      <p:grpSp>
        <p:nvGrpSpPr>
          <p:cNvPr id="2" name="Group 18"/>
          <p:cNvGrpSpPr/>
          <p:nvPr/>
        </p:nvGrpSpPr>
        <p:grpSpPr>
          <a:xfrm>
            <a:off x="1619250" y="981076"/>
            <a:ext cx="5545138" cy="5256213"/>
            <a:chOff x="1020" y="618"/>
            <a:chExt cx="3493" cy="3311"/>
          </a:xfrm>
        </p:grpSpPr>
        <p:sp>
          <p:nvSpPr>
            <p:cNvPr id="129038" name="Line 7"/>
            <p:cNvSpPr>
              <a:spLocks noChangeShapeType="1"/>
            </p:cNvSpPr>
            <p:nvPr/>
          </p:nvSpPr>
          <p:spPr bwMode="auto">
            <a:xfrm>
              <a:off x="1655" y="1207"/>
              <a:ext cx="2585" cy="2086"/>
            </a:xfrm>
            <a:prstGeom prst="line">
              <a:avLst/>
            </a:prstGeom>
            <a:noFill/>
            <a:ln w="57150">
              <a:solidFill>
                <a:schemeClr val="tx1"/>
              </a:solidFill>
              <a:round/>
            </a:ln>
          </p:spPr>
          <p:txBody>
            <a:bodyPr/>
            <a:lstStyle/>
            <a:p>
              <a:endParaRPr lang="zh-CN" altLang="en-US"/>
            </a:p>
          </p:txBody>
        </p:sp>
        <p:grpSp>
          <p:nvGrpSpPr>
            <p:cNvPr id="3" name="Group 17"/>
            <p:cNvGrpSpPr/>
            <p:nvPr/>
          </p:nvGrpSpPr>
          <p:grpSpPr>
            <a:xfrm>
              <a:off x="1020" y="618"/>
              <a:ext cx="3493" cy="3311"/>
              <a:chOff x="1020" y="618"/>
              <a:chExt cx="3493" cy="3311"/>
            </a:xfrm>
          </p:grpSpPr>
          <p:sp>
            <p:nvSpPr>
              <p:cNvPr id="129040" name="Line 4"/>
              <p:cNvSpPr>
                <a:spLocks noChangeShapeType="1"/>
              </p:cNvSpPr>
              <p:nvPr/>
            </p:nvSpPr>
            <p:spPr bwMode="auto">
              <a:xfrm flipV="1">
                <a:off x="1020" y="2160"/>
                <a:ext cx="3444" cy="0"/>
              </a:xfrm>
              <a:prstGeom prst="line">
                <a:avLst/>
              </a:prstGeom>
              <a:noFill/>
              <a:ln w="57150">
                <a:solidFill>
                  <a:schemeClr val="tx1"/>
                </a:solidFill>
                <a:round/>
              </a:ln>
            </p:spPr>
            <p:txBody>
              <a:bodyPr/>
              <a:lstStyle/>
              <a:p>
                <a:endParaRPr lang="zh-CN" altLang="en-US"/>
              </a:p>
            </p:txBody>
          </p:sp>
          <p:sp>
            <p:nvSpPr>
              <p:cNvPr id="129041" name="Line 5"/>
              <p:cNvSpPr>
                <a:spLocks noChangeShapeType="1"/>
              </p:cNvSpPr>
              <p:nvPr/>
            </p:nvSpPr>
            <p:spPr bwMode="auto">
              <a:xfrm flipH="1">
                <a:off x="2789" y="709"/>
                <a:ext cx="0" cy="3220"/>
              </a:xfrm>
              <a:prstGeom prst="line">
                <a:avLst/>
              </a:prstGeom>
              <a:noFill/>
              <a:ln w="57150">
                <a:solidFill>
                  <a:schemeClr val="tx1"/>
                </a:solidFill>
                <a:round/>
              </a:ln>
            </p:spPr>
            <p:txBody>
              <a:bodyPr/>
              <a:lstStyle/>
              <a:p>
                <a:endParaRPr lang="zh-CN" altLang="en-US"/>
              </a:p>
            </p:txBody>
          </p:sp>
          <p:sp>
            <p:nvSpPr>
              <p:cNvPr id="129042" name="Line 10"/>
              <p:cNvSpPr>
                <a:spLocks noChangeShapeType="1"/>
              </p:cNvSpPr>
              <p:nvPr/>
            </p:nvSpPr>
            <p:spPr bwMode="auto">
              <a:xfrm flipV="1">
                <a:off x="2784" y="618"/>
                <a:ext cx="1729" cy="1542"/>
              </a:xfrm>
              <a:prstGeom prst="line">
                <a:avLst/>
              </a:prstGeom>
              <a:noFill/>
              <a:ln w="57150">
                <a:solidFill>
                  <a:schemeClr val="tx1"/>
                </a:solidFill>
                <a:round/>
              </a:ln>
            </p:spPr>
            <p:txBody>
              <a:bodyPr/>
              <a:lstStyle/>
              <a:p>
                <a:endParaRPr lang="zh-CN" altLang="en-US"/>
              </a:p>
            </p:txBody>
          </p:sp>
        </p:grpSp>
      </p:grpSp>
      <p:sp>
        <p:nvSpPr>
          <p:cNvPr id="63499" name="Text Box 11"/>
          <p:cNvSpPr txBox="1">
            <a:spLocks noChangeArrowheads="1"/>
          </p:cNvSpPr>
          <p:nvPr/>
        </p:nvSpPr>
        <p:spPr bwMode="auto">
          <a:xfrm>
            <a:off x="6084888" y="2"/>
            <a:ext cx="3059112" cy="954107"/>
          </a:xfrm>
          <a:prstGeom prst="rect">
            <a:avLst/>
          </a:prstGeom>
          <a:solidFill>
            <a:schemeClr val="bg1"/>
          </a:solidFill>
          <a:ln w="9525">
            <a:solidFill>
              <a:srgbClr val="FF3300"/>
            </a:solidFill>
            <a:miter lim="800000"/>
          </a:ln>
        </p:spPr>
        <p:txBody>
          <a:bodyPr>
            <a:spAutoFit/>
          </a:bodyPr>
          <a:lstStyle/>
          <a:p>
            <a:r>
              <a:rPr kumimoji="1" lang="zh-CN" altLang="en-US" sz="2800" b="1">
                <a:solidFill>
                  <a:srgbClr val="FF3300"/>
                </a:solidFill>
                <a:latin typeface="Times New Roman" pitchFamily="18" charset="0"/>
              </a:rPr>
              <a:t>东北至黑龙江以北外兴安岭和库页岛</a:t>
            </a:r>
          </a:p>
        </p:txBody>
      </p:sp>
      <p:sp>
        <p:nvSpPr>
          <p:cNvPr id="63500" name="Text Box 12"/>
          <p:cNvSpPr txBox="1">
            <a:spLocks noChangeArrowheads="1"/>
          </p:cNvSpPr>
          <p:nvPr/>
        </p:nvSpPr>
        <p:spPr bwMode="auto">
          <a:xfrm>
            <a:off x="7314012" y="2852739"/>
            <a:ext cx="615553" cy="1863652"/>
          </a:xfrm>
          <a:prstGeom prst="rect">
            <a:avLst/>
          </a:prstGeom>
          <a:solidFill>
            <a:schemeClr val="bg1"/>
          </a:solidFill>
          <a:ln w="9525">
            <a:solidFill>
              <a:srgbClr val="FF3300"/>
            </a:solidFill>
            <a:miter lim="800000"/>
          </a:ln>
        </p:spPr>
        <p:txBody>
          <a:bodyPr vert="eaVert" wrap="none">
            <a:spAutoFit/>
          </a:bodyPr>
          <a:lstStyle/>
          <a:p>
            <a:r>
              <a:rPr kumimoji="1" lang="zh-CN" altLang="en-US" sz="2800" b="1">
                <a:solidFill>
                  <a:srgbClr val="FF3300"/>
                </a:solidFill>
                <a:latin typeface="Times New Roman" pitchFamily="18" charset="0"/>
              </a:rPr>
              <a:t>东临太平洋</a:t>
            </a:r>
          </a:p>
        </p:txBody>
      </p:sp>
      <p:sp>
        <p:nvSpPr>
          <p:cNvPr id="63501" name="Text Box 13"/>
          <p:cNvSpPr txBox="1">
            <a:spLocks noChangeArrowheads="1"/>
          </p:cNvSpPr>
          <p:nvPr/>
        </p:nvSpPr>
        <p:spPr bwMode="auto">
          <a:xfrm>
            <a:off x="6372225" y="5229226"/>
            <a:ext cx="2649538" cy="1384995"/>
          </a:xfrm>
          <a:prstGeom prst="rect">
            <a:avLst/>
          </a:prstGeom>
          <a:solidFill>
            <a:schemeClr val="bg1"/>
          </a:solidFill>
          <a:ln w="9525">
            <a:solidFill>
              <a:srgbClr val="FF3300"/>
            </a:solidFill>
            <a:miter lim="800000"/>
          </a:ln>
        </p:spPr>
        <p:txBody>
          <a:bodyPr>
            <a:spAutoFit/>
          </a:bodyPr>
          <a:lstStyle/>
          <a:p>
            <a:r>
              <a:rPr kumimoji="1" lang="zh-CN" altLang="en-US" sz="2800" b="1">
                <a:solidFill>
                  <a:srgbClr val="FF3300"/>
                </a:solidFill>
                <a:latin typeface="Times New Roman" pitchFamily="18" charset="0"/>
              </a:rPr>
              <a:t>东南到台湾及附属岛屿钓鱼岛、赤尾屿等</a:t>
            </a:r>
          </a:p>
        </p:txBody>
      </p:sp>
      <p:sp>
        <p:nvSpPr>
          <p:cNvPr id="63502" name="Text Box 14"/>
          <p:cNvSpPr txBox="1">
            <a:spLocks noChangeArrowheads="1"/>
          </p:cNvSpPr>
          <p:nvPr/>
        </p:nvSpPr>
        <p:spPr bwMode="auto">
          <a:xfrm>
            <a:off x="3563938" y="6237288"/>
            <a:ext cx="2348720" cy="523220"/>
          </a:xfrm>
          <a:prstGeom prst="rect">
            <a:avLst/>
          </a:prstGeom>
          <a:solidFill>
            <a:schemeClr val="bg1"/>
          </a:solidFill>
          <a:ln w="9525">
            <a:solidFill>
              <a:srgbClr val="FF3300"/>
            </a:solidFill>
            <a:miter lim="800000"/>
          </a:ln>
        </p:spPr>
        <p:txBody>
          <a:bodyPr wrap="none">
            <a:spAutoFit/>
          </a:bodyPr>
          <a:lstStyle/>
          <a:p>
            <a:r>
              <a:rPr kumimoji="1" lang="zh-CN" altLang="en-US" sz="2800" b="1">
                <a:solidFill>
                  <a:srgbClr val="FF3300"/>
                </a:solidFill>
                <a:latin typeface="Times New Roman" pitchFamily="18" charset="0"/>
              </a:rPr>
              <a:t>南到南海诸岛</a:t>
            </a:r>
          </a:p>
        </p:txBody>
      </p:sp>
      <p:sp>
        <p:nvSpPr>
          <p:cNvPr id="63504" name="Text Box 16"/>
          <p:cNvSpPr txBox="1">
            <a:spLocks noChangeArrowheads="1"/>
          </p:cNvSpPr>
          <p:nvPr/>
        </p:nvSpPr>
        <p:spPr bwMode="auto">
          <a:xfrm>
            <a:off x="0" y="4806950"/>
            <a:ext cx="3492500" cy="2062103"/>
          </a:xfrm>
          <a:prstGeom prst="rect">
            <a:avLst/>
          </a:prstGeom>
          <a:solidFill>
            <a:schemeClr val="bg1"/>
          </a:solidFill>
          <a:ln w="9525">
            <a:solidFill>
              <a:srgbClr val="FF3300"/>
            </a:solidFill>
            <a:miter lim="800000"/>
          </a:ln>
        </p:spPr>
        <p:txBody>
          <a:bodyPr>
            <a:spAutoFit/>
          </a:bodyPr>
          <a:lstStyle/>
          <a:p>
            <a:pPr>
              <a:spcBef>
                <a:spcPct val="50000"/>
              </a:spcBef>
            </a:pPr>
            <a:r>
              <a:rPr kumimoji="1" lang="zh-CN" altLang="en-US" sz="3200" b="1">
                <a:solidFill>
                  <a:srgbClr val="FF3300"/>
                </a:solidFill>
                <a:latin typeface="Calibri" pitchFamily="34" charset="0"/>
              </a:rPr>
              <a:t>清朝行政区划</a:t>
            </a:r>
            <a:r>
              <a:rPr kumimoji="1" lang="en-US" altLang="zh-CN" sz="3200" b="1">
                <a:solidFill>
                  <a:srgbClr val="FF3300"/>
                </a:solidFill>
                <a:latin typeface="Calibri" pitchFamily="34" charset="0"/>
              </a:rPr>
              <a:t>:</a:t>
            </a:r>
            <a:br>
              <a:rPr kumimoji="1" lang="en-US" altLang="zh-CN" sz="3200" b="1">
                <a:solidFill>
                  <a:srgbClr val="FF3300"/>
                </a:solidFill>
                <a:latin typeface="Calibri" pitchFamily="34" charset="0"/>
              </a:rPr>
            </a:br>
            <a:r>
              <a:rPr kumimoji="1" lang="zh-CN" altLang="en-US" sz="3200" b="1">
                <a:solidFill>
                  <a:srgbClr val="FF3300"/>
                </a:solidFill>
                <a:latin typeface="Calibri" pitchFamily="34" charset="0"/>
              </a:rPr>
              <a:t>包括</a:t>
            </a:r>
            <a:r>
              <a:rPr kumimoji="1" lang="en-US" altLang="zh-CN" sz="3200" b="1">
                <a:solidFill>
                  <a:srgbClr val="FF3300"/>
                </a:solidFill>
                <a:latin typeface="黑体" pitchFamily="49" charset="-122"/>
              </a:rPr>
              <a:t>18</a:t>
            </a:r>
            <a:r>
              <a:rPr kumimoji="1" lang="zh-CN" altLang="en-US" sz="3200" b="1">
                <a:solidFill>
                  <a:srgbClr val="FF3300"/>
                </a:solidFill>
                <a:latin typeface="黑体" pitchFamily="49" charset="-122"/>
              </a:rPr>
              <a:t>个省</a:t>
            </a:r>
            <a:r>
              <a:rPr kumimoji="1" lang="en-US" altLang="zh-CN" sz="3200" b="1">
                <a:solidFill>
                  <a:srgbClr val="FF3300"/>
                </a:solidFill>
                <a:latin typeface="黑体" pitchFamily="49" charset="-122"/>
              </a:rPr>
              <a:t>,</a:t>
            </a:r>
            <a:br>
              <a:rPr kumimoji="1" lang="en-US" altLang="zh-CN" sz="3200" b="1">
                <a:solidFill>
                  <a:srgbClr val="FF3300"/>
                </a:solidFill>
                <a:latin typeface="黑体" pitchFamily="49" charset="-122"/>
              </a:rPr>
            </a:br>
            <a:r>
              <a:rPr kumimoji="1" lang="en-US" altLang="zh-CN" sz="3200" b="1">
                <a:solidFill>
                  <a:srgbClr val="FF3300"/>
                </a:solidFill>
                <a:latin typeface="黑体" pitchFamily="49" charset="-122"/>
              </a:rPr>
              <a:t>5</a:t>
            </a:r>
            <a:r>
              <a:rPr kumimoji="1" lang="zh-CN" altLang="en-US" sz="3200" b="1">
                <a:solidFill>
                  <a:srgbClr val="FF3300"/>
                </a:solidFill>
                <a:latin typeface="黑体" pitchFamily="49" charset="-122"/>
              </a:rPr>
              <a:t>个将军辖区</a:t>
            </a:r>
            <a:r>
              <a:rPr kumimoji="1" lang="en-US" altLang="zh-CN" sz="3200" b="1">
                <a:solidFill>
                  <a:srgbClr val="FF3300"/>
                </a:solidFill>
                <a:latin typeface="黑体" pitchFamily="49" charset="-122"/>
              </a:rPr>
              <a:t>,</a:t>
            </a:r>
            <a:br>
              <a:rPr kumimoji="1" lang="en-US" altLang="zh-CN" sz="3200" b="1">
                <a:solidFill>
                  <a:srgbClr val="FF3300"/>
                </a:solidFill>
                <a:latin typeface="黑体" pitchFamily="49" charset="-122"/>
              </a:rPr>
            </a:br>
            <a:r>
              <a:rPr kumimoji="1" lang="en-US" altLang="zh-CN" sz="3200" b="1">
                <a:solidFill>
                  <a:srgbClr val="FF3300"/>
                </a:solidFill>
                <a:latin typeface="黑体" pitchFamily="49" charset="-122"/>
              </a:rPr>
              <a:t>2</a:t>
            </a:r>
            <a:r>
              <a:rPr kumimoji="1" lang="zh-CN" altLang="en-US" sz="3200" b="1">
                <a:solidFill>
                  <a:srgbClr val="FF3300"/>
                </a:solidFill>
                <a:latin typeface="黑体" pitchFamily="49" charset="-122"/>
              </a:rPr>
              <a:t>个办事大臣辖区</a:t>
            </a:r>
          </a:p>
        </p:txBody>
      </p:sp>
      <p:sp>
        <p:nvSpPr>
          <p:cNvPr id="63507" name="Text Box 19"/>
          <p:cNvSpPr txBox="1">
            <a:spLocks noChangeArrowheads="1"/>
          </p:cNvSpPr>
          <p:nvPr/>
        </p:nvSpPr>
        <p:spPr bwMode="auto">
          <a:xfrm>
            <a:off x="2555875" y="2708275"/>
            <a:ext cx="4032250" cy="1200329"/>
          </a:xfrm>
          <a:prstGeom prst="rect">
            <a:avLst/>
          </a:prstGeom>
          <a:solidFill>
            <a:srgbClr val="FFCC66"/>
          </a:solidFill>
          <a:ln w="9525">
            <a:solidFill>
              <a:srgbClr val="FF0000"/>
            </a:solidFill>
            <a:miter lim="800000"/>
          </a:ln>
        </p:spPr>
        <p:txBody>
          <a:bodyPr>
            <a:spAutoFit/>
          </a:bodyPr>
          <a:lstStyle/>
          <a:p>
            <a:pPr>
              <a:spcBef>
                <a:spcPct val="50000"/>
              </a:spcBef>
            </a:pPr>
            <a:r>
              <a:rPr lang="zh-CN" altLang="en-US" sz="3600" b="1">
                <a:latin typeface="Calibri" pitchFamily="34" charset="0"/>
                <a:ea typeface="华文中宋" pitchFamily="2" charset="-122"/>
              </a:rPr>
              <a:t>我国辽阔的版图在</a:t>
            </a:r>
            <a:r>
              <a:rPr lang="zh-CN" altLang="en-US" sz="3600" b="1">
                <a:solidFill>
                  <a:srgbClr val="0000FF"/>
                </a:solidFill>
                <a:latin typeface="Calibri" pitchFamily="34" charset="0"/>
                <a:ea typeface="华文中宋" pitchFamily="2" charset="-122"/>
              </a:rPr>
              <a:t>清朝前期</a:t>
            </a:r>
            <a:r>
              <a:rPr lang="zh-CN" altLang="en-US" sz="3600" b="1">
                <a:solidFill>
                  <a:srgbClr val="FF0000"/>
                </a:solidFill>
                <a:latin typeface="Calibri" pitchFamily="34" charset="0"/>
                <a:ea typeface="华文中宋" pitchFamily="2" charset="-122"/>
              </a:rPr>
              <a:t>最终奠定</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3494"/>
                                        </p:tgtEl>
                                        <p:attrNameLst>
                                          <p:attrName>style.visibility</p:attrName>
                                        </p:attrNameLst>
                                      </p:cBhvr>
                                      <p:to>
                                        <p:strVal val="visible"/>
                                      </p:to>
                                    </p:set>
                                    <p:animEffect transition="in" filter="blinds(horizontal)">
                                      <p:cBhvr>
                                        <p:cTn id="12" dur="500"/>
                                        <p:tgtEl>
                                          <p:spTgt spid="6349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3496"/>
                                        </p:tgtEl>
                                        <p:attrNameLst>
                                          <p:attrName>style.visibility</p:attrName>
                                        </p:attrNameLst>
                                      </p:cBhvr>
                                      <p:to>
                                        <p:strVal val="visible"/>
                                      </p:to>
                                    </p:set>
                                    <p:animEffect transition="in" filter="blinds(horizontal)">
                                      <p:cBhvr>
                                        <p:cTn id="17" dur="500"/>
                                        <p:tgtEl>
                                          <p:spTgt spid="6349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3497"/>
                                        </p:tgtEl>
                                        <p:attrNameLst>
                                          <p:attrName>style.visibility</p:attrName>
                                        </p:attrNameLst>
                                      </p:cBhvr>
                                      <p:to>
                                        <p:strVal val="visible"/>
                                      </p:to>
                                    </p:set>
                                    <p:animEffect transition="in" filter="blinds(horizontal)">
                                      <p:cBhvr>
                                        <p:cTn id="22" dur="500"/>
                                        <p:tgtEl>
                                          <p:spTgt spid="6349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3499"/>
                                        </p:tgtEl>
                                        <p:attrNameLst>
                                          <p:attrName>style.visibility</p:attrName>
                                        </p:attrNameLst>
                                      </p:cBhvr>
                                      <p:to>
                                        <p:strVal val="visible"/>
                                      </p:to>
                                    </p:set>
                                    <p:animEffect transition="in" filter="blinds(horizontal)">
                                      <p:cBhvr>
                                        <p:cTn id="27" dur="500"/>
                                        <p:tgtEl>
                                          <p:spTgt spid="6349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63500"/>
                                        </p:tgtEl>
                                        <p:attrNameLst>
                                          <p:attrName>style.visibility</p:attrName>
                                        </p:attrNameLst>
                                      </p:cBhvr>
                                      <p:to>
                                        <p:strVal val="visible"/>
                                      </p:to>
                                    </p:set>
                                    <p:animEffect transition="in" filter="blinds(horizontal)">
                                      <p:cBhvr>
                                        <p:cTn id="32" dur="500"/>
                                        <p:tgtEl>
                                          <p:spTgt spid="6350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63501"/>
                                        </p:tgtEl>
                                        <p:attrNameLst>
                                          <p:attrName>style.visibility</p:attrName>
                                        </p:attrNameLst>
                                      </p:cBhvr>
                                      <p:to>
                                        <p:strVal val="visible"/>
                                      </p:to>
                                    </p:set>
                                    <p:animEffect transition="in" filter="blinds(horizontal)">
                                      <p:cBhvr>
                                        <p:cTn id="37" dur="500"/>
                                        <p:tgtEl>
                                          <p:spTgt spid="6350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63502"/>
                                        </p:tgtEl>
                                        <p:attrNameLst>
                                          <p:attrName>style.visibility</p:attrName>
                                        </p:attrNameLst>
                                      </p:cBhvr>
                                      <p:to>
                                        <p:strVal val="visible"/>
                                      </p:to>
                                    </p:set>
                                    <p:animEffect transition="in" filter="blinds(horizontal)">
                                      <p:cBhvr>
                                        <p:cTn id="42" dur="500"/>
                                        <p:tgtEl>
                                          <p:spTgt spid="6350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3" presetClass="entr" presetSubtype="16" fill="hold" grpId="0" nodeType="clickEffect">
                                  <p:stCondLst>
                                    <p:cond delay="0"/>
                                  </p:stCondLst>
                                  <p:childTnLst>
                                    <p:set>
                                      <p:cBhvr>
                                        <p:cTn id="46" dur="1" fill="hold">
                                          <p:stCondLst>
                                            <p:cond delay="0"/>
                                          </p:stCondLst>
                                        </p:cTn>
                                        <p:tgtEl>
                                          <p:spTgt spid="63504"/>
                                        </p:tgtEl>
                                        <p:attrNameLst>
                                          <p:attrName>style.visibility</p:attrName>
                                        </p:attrNameLst>
                                      </p:cBhvr>
                                      <p:to>
                                        <p:strVal val="visible"/>
                                      </p:to>
                                    </p:set>
                                    <p:anim calcmode="lin" valueType="num">
                                      <p:cBhvr>
                                        <p:cTn id="47" dur="500" fill="hold"/>
                                        <p:tgtEl>
                                          <p:spTgt spid="63504"/>
                                        </p:tgtEl>
                                        <p:attrNameLst>
                                          <p:attrName>ppt_w</p:attrName>
                                        </p:attrNameLst>
                                      </p:cBhvr>
                                      <p:tavLst>
                                        <p:tav tm="0">
                                          <p:val>
                                            <p:fltVal val="0"/>
                                          </p:val>
                                        </p:tav>
                                        <p:tav tm="100000">
                                          <p:val>
                                            <p:strVal val="#ppt_w"/>
                                          </p:val>
                                        </p:tav>
                                      </p:tavLst>
                                    </p:anim>
                                    <p:anim calcmode="lin" valueType="num">
                                      <p:cBhvr>
                                        <p:cTn id="48" dur="500" fill="hold"/>
                                        <p:tgtEl>
                                          <p:spTgt spid="63504"/>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afterGroup">
                            <p:stCondLst>
                              <p:cond delay="0"/>
                            </p:stCondLst>
                            <p:childTnLst>
                              <p:par>
                                <p:cTn id="51" presetID="53" presetClass="entr" presetSubtype="0" fill="hold" grpId="0" nodeType="clickEffect">
                                  <p:stCondLst>
                                    <p:cond delay="0"/>
                                  </p:stCondLst>
                                  <p:iterate type="lt">
                                    <p:tmPct val="0"/>
                                  </p:iterate>
                                  <p:childTnLst>
                                    <p:set>
                                      <p:cBhvr>
                                        <p:cTn id="52" dur="1" fill="hold">
                                          <p:stCondLst>
                                            <p:cond delay="0"/>
                                          </p:stCondLst>
                                        </p:cTn>
                                        <p:tgtEl>
                                          <p:spTgt spid="63507"/>
                                        </p:tgtEl>
                                        <p:attrNameLst>
                                          <p:attrName>style.visibility</p:attrName>
                                        </p:attrNameLst>
                                      </p:cBhvr>
                                      <p:to>
                                        <p:strVal val="visible"/>
                                      </p:to>
                                    </p:set>
                                    <p:anim calcmode="lin" valueType="num">
                                      <p:cBhvr>
                                        <p:cTn id="53" dur="3000" fill="hold"/>
                                        <p:tgtEl>
                                          <p:spTgt spid="63507"/>
                                        </p:tgtEl>
                                        <p:attrNameLst>
                                          <p:attrName>ppt_w</p:attrName>
                                        </p:attrNameLst>
                                      </p:cBhvr>
                                      <p:tavLst>
                                        <p:tav tm="0">
                                          <p:val>
                                            <p:fltVal val="0"/>
                                          </p:val>
                                        </p:tav>
                                        <p:tav tm="100000">
                                          <p:val>
                                            <p:strVal val="#ppt_w"/>
                                          </p:val>
                                        </p:tav>
                                      </p:tavLst>
                                    </p:anim>
                                    <p:anim calcmode="lin" valueType="num">
                                      <p:cBhvr>
                                        <p:cTn id="54" dur="3000" fill="hold"/>
                                        <p:tgtEl>
                                          <p:spTgt spid="63507"/>
                                        </p:tgtEl>
                                        <p:attrNameLst>
                                          <p:attrName>ppt_h</p:attrName>
                                        </p:attrNameLst>
                                      </p:cBhvr>
                                      <p:tavLst>
                                        <p:tav tm="0">
                                          <p:val>
                                            <p:fltVal val="0"/>
                                          </p:val>
                                        </p:tav>
                                        <p:tav tm="100000">
                                          <p:val>
                                            <p:strVal val="#ppt_h"/>
                                          </p:val>
                                        </p:tav>
                                      </p:tavLst>
                                    </p:anim>
                                    <p:animEffect transition="in" filter="fade">
                                      <p:cBhvr>
                                        <p:cTn id="55" dur="3000"/>
                                        <p:tgtEl>
                                          <p:spTgt spid="63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4" grpId="0"/>
      <p:bldP spid="63496" grpId="0"/>
      <p:bldP spid="63497" grpId="0"/>
      <p:bldP spid="63499" grpId="0"/>
      <p:bldP spid="63500" grpId="0"/>
      <p:bldP spid="63501" grpId="0"/>
      <p:bldP spid="63502" grpId="0"/>
      <p:bldP spid="63504" grpId="0"/>
      <p:bldP spid="63507"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5842" name="Picture 2" descr="2006tbh8"/>
          <p:cNvPicPr>
            <a:picLocks noChangeAspect="1" noChangeArrowheads="1"/>
          </p:cNvPicPr>
          <p:nvPr/>
        </p:nvPicPr>
        <p:blipFill>
          <a:blip r:embed="rId2"/>
          <a:stretch>
            <a:fillRect/>
          </a:stretch>
        </p:blipFill>
        <p:spPr bwMode="auto">
          <a:xfrm>
            <a:off x="323528" y="188640"/>
            <a:ext cx="4032448" cy="3744416"/>
          </a:xfrm>
          <a:prstGeom prst="rect">
            <a:avLst/>
          </a:prstGeom>
          <a:noFill/>
          <a:ln w="9525" cmpd="sng">
            <a:solidFill>
              <a:srgbClr val="00FFFF"/>
            </a:solidFill>
            <a:miter lim="800000"/>
          </a:ln>
        </p:spPr>
      </p:pic>
      <p:sp>
        <p:nvSpPr>
          <p:cNvPr id="5" name="矩形 4"/>
          <p:cNvSpPr/>
          <p:nvPr/>
        </p:nvSpPr>
        <p:spPr>
          <a:xfrm>
            <a:off x="4716016" y="188641"/>
            <a:ext cx="4104456" cy="3748719"/>
          </a:xfrm>
          <a:prstGeom prst="rect">
            <a:avLst/>
          </a:prstGeom>
        </p:spPr>
        <p:txBody>
          <a:bodyPr wrap="square">
            <a:spAutoFit/>
          </a:bodyPr>
          <a:lstStyle/>
          <a:p>
            <a:pPr marL="342900" indent="-342900" fontAlgn="base">
              <a:lnSpc>
                <a:spcPct val="90000"/>
              </a:lnSpc>
              <a:spcBef>
                <a:spcPct val="20000"/>
              </a:spcBef>
              <a:buClr>
                <a:schemeClr val="hlink"/>
              </a:buClr>
              <a:buFont typeface="Wingdings" pitchFamily="2" charset="2"/>
              <a:buNone/>
            </a:pPr>
            <a:r>
              <a:rPr lang="en-US" altLang="zh-CN" sz="2400" b="1" smtClean="0">
                <a:latin typeface="楷体" pitchFamily="49" charset="-122"/>
                <a:ea typeface="楷体" pitchFamily="49" charset="-122"/>
              </a:rPr>
              <a:t>  1793</a:t>
            </a:r>
            <a:r>
              <a:rPr lang="zh-CN" altLang="en-US" sz="2400" b="1" smtClean="0">
                <a:latin typeface="楷体" pitchFamily="49" charset="-122"/>
                <a:ea typeface="楷体" pitchFamily="49" charset="-122"/>
              </a:rPr>
              <a:t>年，英国派马戛尔尼访华。乾隆把他当作一个藩属的贡使看待，要他行双膝下跪之礼。马戛尔尼最初不答应，最终他以单膝下跪的形式朝见了乾隆帝。乾隆帝很不高兴，接见以后，就要他离京回国。至于英国所提出的通商要求，乾隆帝</a:t>
            </a:r>
            <a:r>
              <a:rPr lang="zh-CN" altLang="zh-CN" sz="2400" b="1" smtClean="0">
                <a:solidFill>
                  <a:srgbClr val="FF0000"/>
                </a:solidFill>
                <a:latin typeface="楷体" pitchFamily="49" charset="-122"/>
                <a:ea typeface="楷体" pitchFamily="49" charset="-122"/>
              </a:rPr>
              <a:t>拒绝了英国通商要求。</a:t>
            </a:r>
          </a:p>
        </p:txBody>
      </p:sp>
      <p:sp>
        <p:nvSpPr>
          <p:cNvPr id="6" name="矩形 5"/>
          <p:cNvSpPr/>
          <p:nvPr/>
        </p:nvSpPr>
        <p:spPr>
          <a:xfrm>
            <a:off x="0" y="4005064"/>
            <a:ext cx="8784976" cy="1200329"/>
          </a:xfrm>
          <a:prstGeom prst="rect">
            <a:avLst/>
          </a:prstGeom>
        </p:spPr>
        <p:txBody>
          <a:bodyPr wrap="square">
            <a:spAutoFit/>
          </a:bodyPr>
          <a:lstStyle/>
          <a:p>
            <a:pPr>
              <a:spcBef>
                <a:spcPct val="50000"/>
              </a:spcBef>
            </a:pPr>
            <a:r>
              <a:rPr lang="zh-CN" altLang="en-US" sz="2400" b="1" smtClean="0">
                <a:latin typeface="楷体" pitchFamily="49" charset="-122"/>
                <a:ea typeface="楷体" pitchFamily="49" charset="-122"/>
              </a:rPr>
              <a:t>清朝基本解决了</a:t>
            </a:r>
            <a:r>
              <a:rPr lang="zh-CN" altLang="en-US" sz="2400" b="1" u="sng" smtClean="0">
                <a:solidFill>
                  <a:srgbClr val="FF0000"/>
                </a:solidFill>
                <a:latin typeface="楷体" pitchFamily="49" charset="-122"/>
                <a:ea typeface="楷体" pitchFamily="49" charset="-122"/>
              </a:rPr>
              <a:t>游牧民族对农耕文明冲击的问题</a:t>
            </a:r>
            <a:r>
              <a:rPr lang="zh-CN" altLang="en-US" sz="2400" b="1" smtClean="0">
                <a:latin typeface="楷体" pitchFamily="49" charset="-122"/>
                <a:ea typeface="楷体" pitchFamily="49" charset="-122"/>
              </a:rPr>
              <a:t>，根据材料，结合所学分析这是清政府面对的什么文明的冲击？清政府采取了什么应对措施？会造成什么样的后果？针对这个问题，你有何感悟？</a:t>
            </a:r>
            <a:endParaRPr lang="zh-CN" altLang="en-US" sz="2400" b="1" smtClean="0">
              <a:solidFill>
                <a:srgbClr val="FF0000"/>
              </a:solidFill>
              <a:latin typeface="楷体" pitchFamily="49" charset="-122"/>
              <a:ea typeface="楷体" pitchFamily="49" charset="-122"/>
            </a:endParaRPr>
          </a:p>
        </p:txBody>
      </p:sp>
      <p:sp>
        <p:nvSpPr>
          <p:cNvPr id="7" name="Text Box 14"/>
          <p:cNvSpPr txBox="1">
            <a:spLocks noChangeArrowheads="1"/>
          </p:cNvSpPr>
          <p:nvPr/>
        </p:nvSpPr>
        <p:spPr bwMode="auto">
          <a:xfrm>
            <a:off x="1187624" y="5157192"/>
            <a:ext cx="7128792" cy="461665"/>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失去了从农耕文明到工业文明转变的历史性机遇。</a:t>
            </a:r>
            <a:endParaRPr lang="zh-CN" altLang="en-US" sz="2400" b="1">
              <a:solidFill>
                <a:srgbClr val="000066"/>
              </a:solidFill>
              <a:latin typeface="楷体_GB2312"/>
              <a:ea typeface="楷体_GB2312"/>
              <a:cs typeface="楷体_GB2312"/>
            </a:endParaRPr>
          </a:p>
        </p:txBody>
      </p:sp>
      <p:sp>
        <p:nvSpPr>
          <p:cNvPr id="8" name="Text Box 14"/>
          <p:cNvSpPr txBox="1">
            <a:spLocks noChangeArrowheads="1"/>
          </p:cNvSpPr>
          <p:nvPr/>
        </p:nvSpPr>
        <p:spPr bwMode="auto">
          <a:xfrm>
            <a:off x="395536" y="5733256"/>
            <a:ext cx="8568952" cy="830997"/>
          </a:xfrm>
          <a:prstGeom prst="rect">
            <a:avLst/>
          </a:prstGeom>
          <a:solidFill>
            <a:srgbClr val="CCFFFF"/>
          </a:solidFill>
          <a:ln w="28575">
            <a:solidFill>
              <a:srgbClr val="FF0000"/>
            </a:solidFill>
            <a:miter lim="800000"/>
          </a:ln>
        </p:spPr>
        <p:txBody>
          <a:bodyPr wrap="square">
            <a:spAutoFit/>
          </a:bodyPr>
          <a:lstStyle/>
          <a:p>
            <a:pPr>
              <a:spcBef>
                <a:spcPct val="50000"/>
              </a:spcBef>
            </a:pPr>
            <a:r>
              <a:rPr lang="zh-CN" altLang="en-US" sz="2400" b="1" smtClean="0">
                <a:solidFill>
                  <a:srgbClr val="000066"/>
                </a:solidFill>
                <a:latin typeface="楷体_GB2312"/>
                <a:ea typeface="楷体_GB2312"/>
                <a:cs typeface="楷体_GB2312"/>
              </a:rPr>
              <a:t>对外开放政策与国家实力之间有互动关系；</a:t>
            </a:r>
            <a:r>
              <a:rPr lang="zh-CN" altLang="zh-CN" sz="2400" b="1" smtClean="0">
                <a:solidFill>
                  <a:srgbClr val="000066"/>
                </a:solidFill>
                <a:latin typeface="楷体_GB2312"/>
                <a:ea typeface="楷体_GB2312"/>
                <a:cs typeface="楷体_GB2312"/>
              </a:rPr>
              <a:t>应该抓住历史机遇，实现民族崛起和腾飞。</a:t>
            </a:r>
            <a:endParaRPr lang="zh-CN" altLang="en-US" sz="2400" b="1">
              <a:solidFill>
                <a:srgbClr val="000066"/>
              </a:solidFill>
              <a:latin typeface="楷体_GB2312"/>
              <a:ea typeface="楷体_GB2312"/>
              <a:cs typeface="楷体_GB231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25" name="Rectangle 1"/>
          <p:cNvSpPr>
            <a:spLocks noChangeArrowheads="1"/>
          </p:cNvSpPr>
          <p:nvPr/>
        </p:nvSpPr>
        <p:spPr bwMode="auto">
          <a:xfrm>
            <a:off x="323528" y="517322"/>
            <a:ext cx="8496944" cy="2308324"/>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lang="zh-CN" altLang="en-US" sz="2400" b="1" smtClean="0">
                <a:latin typeface="楷体" pitchFamily="49" charset="-122"/>
                <a:ea typeface="楷体" pitchFamily="49" charset="-122"/>
              </a:rPr>
              <a:t>朝贡体系，与</a:t>
            </a:r>
            <a:r>
              <a:rPr lang="zh-CN" altLang="en-US" sz="2400" b="1" smtClean="0">
                <a:solidFill>
                  <a:srgbClr val="FF0000"/>
                </a:solidFill>
                <a:latin typeface="楷体" pitchFamily="49" charset="-122"/>
                <a:ea typeface="楷体" pitchFamily="49" charset="-122"/>
              </a:rPr>
              <a:t>条约体系、殖民体系并称，是世界主要国际关系模式之一。</a:t>
            </a:r>
            <a:r>
              <a:rPr lang="zh-CN" altLang="en-US" sz="2400" b="1" smtClean="0">
                <a:latin typeface="楷体" pitchFamily="49" charset="-122"/>
                <a:ea typeface="楷体" pitchFamily="49" charset="-122"/>
              </a:rPr>
              <a:t>是自公元前</a:t>
            </a:r>
            <a:r>
              <a:rPr lang="en-US" altLang="zh-CN" sz="2400" b="1" smtClean="0">
                <a:latin typeface="楷体" pitchFamily="49" charset="-122"/>
                <a:ea typeface="楷体" pitchFamily="49" charset="-122"/>
              </a:rPr>
              <a:t>3</a:t>
            </a:r>
            <a:r>
              <a:rPr lang="zh-CN" altLang="en-US" sz="2400" b="1" smtClean="0">
                <a:latin typeface="楷体" pitchFamily="49" charset="-122"/>
                <a:ea typeface="楷体" pitchFamily="49" charset="-122"/>
              </a:rPr>
              <a:t>世纪开始，直到</a:t>
            </a:r>
            <a:r>
              <a:rPr lang="en-US" altLang="zh-CN" sz="2400" b="1" smtClean="0">
                <a:latin typeface="楷体" pitchFamily="49" charset="-122"/>
                <a:ea typeface="楷体" pitchFamily="49" charset="-122"/>
              </a:rPr>
              <a:t>19</a:t>
            </a:r>
            <a:r>
              <a:rPr lang="zh-CN" altLang="en-US" sz="2400" b="1" smtClean="0">
                <a:latin typeface="楷体" pitchFamily="49" charset="-122"/>
                <a:ea typeface="楷体" pitchFamily="49" charset="-122"/>
              </a:rPr>
              <a:t>世纪末期，存在于东亚、东南亚和中亚地区的，以中国</a:t>
            </a:r>
            <a:r>
              <a:rPr lang="zh-CN" altLang="en-US" sz="2400" b="1" smtClean="0">
                <a:solidFill>
                  <a:srgbClr val="FF0000"/>
                </a:solidFill>
                <a:latin typeface="楷体" pitchFamily="49" charset="-122"/>
                <a:ea typeface="楷体" pitchFamily="49" charset="-122"/>
              </a:rPr>
              <a:t>中原帝国为主要核心</a:t>
            </a:r>
            <a:r>
              <a:rPr lang="zh-CN" altLang="en-US" sz="2400" b="1" smtClean="0">
                <a:latin typeface="楷体" pitchFamily="49" charset="-122"/>
                <a:ea typeface="楷体" pitchFamily="49" charset="-122"/>
              </a:rPr>
              <a:t>的等级制网状政治秩序体系。</a:t>
            </a:r>
            <a:r>
              <a:rPr lang="en-US" altLang="zh-CN" sz="2400" b="1" smtClean="0">
                <a:latin typeface="楷体" pitchFamily="49" charset="-122"/>
                <a:ea typeface="楷体" pitchFamily="49" charset="-122"/>
              </a:rPr>
              <a:t>1793</a:t>
            </a:r>
            <a:r>
              <a:rPr lang="zh-CN" altLang="en-US" sz="2400" b="1" smtClean="0">
                <a:latin typeface="楷体" pitchFamily="49" charset="-122"/>
                <a:ea typeface="楷体" pitchFamily="49" charset="-122"/>
              </a:rPr>
              <a:t>年，英国马戛尔尼使团正式到访中国，条约体系和朝贡体系方发生了全面的碰撞 。 </a:t>
            </a:r>
          </a:p>
          <a:p>
            <a:pPr marL="0" marR="0" lvl="0" indent="0" algn="l" defTabSz="914400" rtl="0" eaLnBrk="1" fontAlgn="base" latinLnBrk="0" hangingPunct="1">
              <a:lnSpc>
                <a:spcPct val="100000"/>
              </a:lnSpc>
              <a:spcBef>
                <a:spcPct val="0"/>
              </a:spcBef>
              <a:spcAft>
                <a:spcPct val="0"/>
              </a:spcAft>
              <a:buClrTx/>
              <a:buSzTx/>
              <a:buFontTx/>
              <a:buNone/>
            </a:pPr>
            <a:r>
              <a:rPr lang="zh-CN" altLang="en-US" sz="2400" b="1" smtClean="0">
                <a:latin typeface="楷体" pitchFamily="49" charset="-122"/>
                <a:ea typeface="楷体" pitchFamily="49" charset="-122"/>
              </a:rPr>
              <a:t>  </a:t>
            </a:r>
          </a:p>
        </p:txBody>
      </p:sp>
      <p:sp>
        <p:nvSpPr>
          <p:cNvPr id="7" name="矩形 6"/>
          <p:cNvSpPr/>
          <p:nvPr/>
        </p:nvSpPr>
        <p:spPr>
          <a:xfrm>
            <a:off x="395536" y="2636912"/>
            <a:ext cx="7992888" cy="461665"/>
          </a:xfrm>
          <a:prstGeom prst="rect">
            <a:avLst/>
          </a:prstGeom>
          <a:solidFill>
            <a:schemeClr val="bg2"/>
          </a:solidFill>
        </p:spPr>
        <p:txBody>
          <a:bodyPr wrap="square">
            <a:spAutoFit/>
          </a:bodyPr>
          <a:lstStyle/>
          <a:p>
            <a:r>
              <a:rPr lang="zh-CN" altLang="en-US" sz="2400" b="1" smtClean="0">
                <a:latin typeface="楷体" pitchFamily="49" charset="-122"/>
                <a:ea typeface="楷体" pitchFamily="49" charset="-122"/>
              </a:rPr>
              <a:t>根据所学，分析在近代朝贡体系落下帷幕的原因？</a:t>
            </a:r>
          </a:p>
        </p:txBody>
      </p:sp>
      <p:sp>
        <p:nvSpPr>
          <p:cNvPr id="10" name="Text Box 14"/>
          <p:cNvSpPr txBox="1">
            <a:spLocks noChangeArrowheads="1"/>
          </p:cNvSpPr>
          <p:nvPr/>
        </p:nvSpPr>
        <p:spPr bwMode="auto">
          <a:xfrm>
            <a:off x="467544" y="3789040"/>
            <a:ext cx="8424936" cy="830997"/>
          </a:xfrm>
          <a:prstGeom prst="rect">
            <a:avLst/>
          </a:prstGeom>
          <a:solidFill>
            <a:srgbClr val="CCFFFF"/>
          </a:solidFill>
          <a:ln w="28575">
            <a:solidFill>
              <a:srgbClr val="FF0000"/>
            </a:solidFill>
            <a:miter lim="800000"/>
          </a:ln>
        </p:spPr>
        <p:txBody>
          <a:bodyPr wrap="square">
            <a:spAutoFit/>
          </a:bodyPr>
          <a:lstStyle/>
          <a:p>
            <a:r>
              <a:rPr lang="zh-CN" altLang="en-US" sz="2400" b="1" smtClean="0">
                <a:solidFill>
                  <a:srgbClr val="000066"/>
                </a:solidFill>
                <a:latin typeface="楷体_GB2312"/>
                <a:ea typeface="楷体_GB2312"/>
                <a:cs typeface="楷体_GB2312"/>
              </a:rPr>
              <a:t>列强战争的侵略和条约的签订，朝贡体系逐渐解体弱，中国沦为殖民体系的一员。 根本原因是农业文明不敌工业文明。</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内容占位符 3"/>
          <p:cNvSpPr>
            <a:spLocks noGrp="1"/>
          </p:cNvSpPr>
          <p:nvPr>
            <p:ph idx="1"/>
          </p:nvPr>
        </p:nvSpPr>
        <p:spPr>
          <a:xfrm>
            <a:off x="251520" y="1268760"/>
            <a:ext cx="8644568" cy="3416320"/>
          </a:xfrm>
          <a:prstGeom prst="rect">
            <a:avLst/>
          </a:prstGeom>
        </p:spPr>
        <p:txBody>
          <a:bodyPr wrap="square">
            <a:spAutoFit/>
          </a:bodyPr>
          <a:lstStyle/>
          <a:p>
            <a:r>
              <a:rPr kumimoji="1" lang="zh-CN" altLang="en-US" sz="2400" b="1" smtClean="0">
                <a:latin typeface="楷体" pitchFamily="49" charset="-122"/>
                <a:ea typeface="楷体" pitchFamily="49" charset="-122"/>
              </a:rPr>
              <a:t>中华民族是世界上最古老的民族之一，中国是世界上四大文明古国中唯一历史绵延不断的国家，具有很强的生命力。从远古起，中原地区的各族先民，通过相互交往、迁徙和通婚等，逐渐融合，促进了华夏族和其他各民族的形成。以后经过多次融合，彼此取长补短，共同发展了政治、经济和文化，逐渐形成多民族凝聚在一起的中华民族。从公元前</a:t>
            </a:r>
            <a:r>
              <a:rPr kumimoji="1" lang="en-US" altLang="zh-CN" sz="2400" b="1" smtClean="0">
                <a:latin typeface="楷体" pitchFamily="49" charset="-122"/>
                <a:ea typeface="楷体" pitchFamily="49" charset="-122"/>
              </a:rPr>
              <a:t>221</a:t>
            </a:r>
            <a:r>
              <a:rPr kumimoji="1" lang="zh-CN" altLang="en-US" sz="2400" b="1" smtClean="0">
                <a:latin typeface="楷体" pitchFamily="49" charset="-122"/>
                <a:ea typeface="楷体" pitchFamily="49" charset="-122"/>
              </a:rPr>
              <a:t>年秦统一六国开始，到</a:t>
            </a:r>
            <a:r>
              <a:rPr kumimoji="1" lang="en-US" altLang="zh-CN" sz="2400" b="1" smtClean="0">
                <a:latin typeface="楷体" pitchFamily="49" charset="-122"/>
                <a:ea typeface="楷体" pitchFamily="49" charset="-122"/>
              </a:rPr>
              <a:t>1840</a:t>
            </a:r>
            <a:r>
              <a:rPr kumimoji="1" lang="zh-CN" altLang="en-US" sz="2400" b="1" smtClean="0">
                <a:latin typeface="楷体" pitchFamily="49" charset="-122"/>
                <a:ea typeface="楷体" pitchFamily="49" charset="-122"/>
              </a:rPr>
              <a:t>年鸦片战争为止，是中国统一多民族国家形成和发展的历史，也是中华民族形成和发展的过程。</a:t>
            </a:r>
            <a:r>
              <a:rPr kumimoji="1" lang="en-US" altLang="zh-CN" sz="2400" b="1" smtClean="0">
                <a:latin typeface="楷体" pitchFamily="49" charset="-122"/>
                <a:ea typeface="楷体" pitchFamily="49" charset="-122"/>
              </a:rPr>
              <a:t>——</a:t>
            </a:r>
            <a:r>
              <a:rPr kumimoji="1" lang="zh-CN" altLang="en-US" sz="2400" b="1" smtClean="0">
                <a:latin typeface="楷体" pitchFamily="49" charset="-122"/>
                <a:ea typeface="楷体" pitchFamily="49" charset="-122"/>
              </a:rPr>
              <a:t>摘编自人教版</a:t>
            </a:r>
            <a:r>
              <a:rPr kumimoji="1" lang="en-US" altLang="zh-CN" sz="2400" b="1" smtClean="0">
                <a:latin typeface="楷体" pitchFamily="49" charset="-122"/>
                <a:ea typeface="楷体" pitchFamily="49" charset="-122"/>
              </a:rPr>
              <a:t>《</a:t>
            </a:r>
            <a:r>
              <a:rPr kumimoji="1" lang="zh-CN" altLang="en-US" sz="2400" b="1" smtClean="0">
                <a:latin typeface="楷体" pitchFamily="49" charset="-122"/>
                <a:ea typeface="楷体" pitchFamily="49" charset="-122"/>
              </a:rPr>
              <a:t>历史必修一</a:t>
            </a:r>
            <a:r>
              <a:rPr kumimoji="1" lang="en-US" altLang="zh-CN" sz="2400" b="1" smtClean="0">
                <a:latin typeface="楷体" pitchFamily="49" charset="-122"/>
                <a:ea typeface="楷体" pitchFamily="49" charset="-122"/>
              </a:rPr>
              <a:t>》</a:t>
            </a:r>
            <a:r>
              <a:rPr kumimoji="1" lang="zh-CN" altLang="en-US" sz="2400" b="1" smtClean="0">
                <a:latin typeface="楷体" pitchFamily="49" charset="-122"/>
                <a:ea typeface="楷体" pitchFamily="49" charset="-122"/>
              </a:rPr>
              <a:t>等</a:t>
            </a:r>
          </a:p>
        </p:txBody>
      </p:sp>
      <p:sp>
        <p:nvSpPr>
          <p:cNvPr id="6" name="标题 1"/>
          <p:cNvSpPr>
            <a:spLocks noGrp="1"/>
          </p:cNvSpPr>
          <p:nvPr>
            <p:ph type="title"/>
          </p:nvPr>
        </p:nvSpPr>
        <p:spPr>
          <a:xfrm>
            <a:off x="500034" y="214289"/>
            <a:ext cx="8229600" cy="1357323"/>
          </a:xfrm>
        </p:spPr>
        <p:txBody>
          <a:bodyPr>
            <a:normAutofit/>
          </a:bodyPr>
          <a:lstStyle/>
          <a:p>
            <a:r>
              <a:rPr lang="zh-CN" altLang="en-US" sz="4000" b="1" smtClean="0"/>
              <a:t>课后作业</a:t>
            </a:r>
            <a:br>
              <a:rPr lang="en-US" altLang="zh-CN" sz="4000" b="1" smtClean="0"/>
            </a:br>
            <a:endParaRPr lang="zh-CN" altLang="en-US" sz="3200" b="1" smtClean="0">
              <a:solidFill>
                <a:srgbClr val="FF0000"/>
              </a:solidFill>
              <a:latin typeface="+mn-lt"/>
              <a:ea typeface="+mn-ea"/>
              <a:cs typeface="+mn-cs"/>
            </a:endParaRPr>
          </a:p>
        </p:txBody>
      </p:sp>
      <p:sp>
        <p:nvSpPr>
          <p:cNvPr id="5" name="矩形 4"/>
          <p:cNvSpPr/>
          <p:nvPr/>
        </p:nvSpPr>
        <p:spPr>
          <a:xfrm>
            <a:off x="251520" y="4869160"/>
            <a:ext cx="8605464" cy="1200329"/>
          </a:xfrm>
          <a:prstGeom prst="rect">
            <a:avLst/>
          </a:prstGeom>
        </p:spPr>
        <p:txBody>
          <a:bodyPr wrap="square">
            <a:spAutoFit/>
          </a:bodyPr>
          <a:lstStyle/>
          <a:p>
            <a:pPr>
              <a:spcBef>
                <a:spcPct val="50000"/>
              </a:spcBef>
            </a:pPr>
            <a:r>
              <a:rPr lang="zh-CN" altLang="en-US" sz="2400" b="1" smtClean="0">
                <a:latin typeface="楷体" pitchFamily="49" charset="-122"/>
                <a:ea typeface="楷体" pitchFamily="49" charset="-122"/>
              </a:rPr>
              <a:t>根据材料，结合所学分析为什么统一是中国历史发展的主流？为什么即使出现分裂也能够重新走向更高度的统一，</a:t>
            </a:r>
            <a:r>
              <a:rPr kumimoji="1" lang="zh-CN" altLang="en-US" sz="2400" b="1" smtClean="0">
                <a:latin typeface="楷体" pitchFamily="49" charset="-122"/>
                <a:ea typeface="楷体" pitchFamily="49" charset="-122"/>
              </a:rPr>
              <a:t>统一多民族国家为什么会不断得到巩固和发展的</a:t>
            </a:r>
            <a:r>
              <a:rPr lang="zh-CN" altLang="en-US" sz="2400" b="1" smtClean="0">
                <a:latin typeface="楷体" pitchFamily="49" charset="-122"/>
                <a:ea typeface="楷体" pitchFamily="49" charset="-122"/>
              </a:rPr>
              <a:t>？</a:t>
            </a:r>
            <a:endParaRPr lang="zh-CN" altLang="en-US" sz="2400" b="1" smtClean="0">
              <a:solidFill>
                <a:srgbClr val="FF0000"/>
              </a:solidFill>
              <a:latin typeface="楷体" pitchFamily="49" charset="-122"/>
              <a:ea typeface="楷体" pitchFamily="49" charset="-122"/>
            </a:endParaRPr>
          </a:p>
        </p:txBody>
      </p:sp>
      <p:pic>
        <p:nvPicPr>
          <p:cNvPr id="7" name="New picture" hidden="1"/>
          <p:cNvPicPr/>
          <p:nvPr/>
        </p:nvPicPr>
        <p:blipFill>
          <a:blip r:embed="rId2"/>
          <a:stretch>
            <a:fillRect/>
          </a:stretch>
        </p:blipFill>
        <p:spPr>
          <a:xfrm>
            <a:off x="12598400" y="10680700"/>
            <a:ext cx="292100" cy="3302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http://schemas.openxmlformats.org/officeDocument/2006/extended-properties" xmlns:vt="http://schemas.openxmlformats.org/officeDocument/2006/docPropsVTypes">
  <PresentationFormat>On-screen Show (4:3)</PresentationFormat>
  <Paragraphs>120</Paragraphs>
  <Slides>24</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24</vt:i4>
      </vt:variant>
    </vt:vector>
  </HeadingPairs>
  <TitlesOfParts>
    <vt:vector size="35" baseType="lpstr">
      <vt:lpstr>Arial</vt:lpstr>
      <vt:lpstr>Calibri</vt:lpstr>
      <vt:lpstr>宋体</vt:lpstr>
      <vt:lpstr>微软雅黑</vt:lpstr>
      <vt:lpstr>Times New Roman</vt:lpstr>
      <vt:lpstr>楷体</vt:lpstr>
      <vt:lpstr>楷体_GB2312</vt:lpstr>
      <vt:lpstr>华文中宋</vt:lpstr>
      <vt:lpstr>黑体</vt:lpstr>
      <vt:lpstr>Wingdings</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课后作业</vt:lpstr>
    </vt:vector>
  </TitlesOfParts>
  <LinksUpToDate>false</LinksUpToDate>
  <SharedDoc>false</SharedDoc>
  <HyperlinksChanged>false</HyperlinksChanged>
  <AppVersion>20.0500</AppVersion>
  <TotalTime>1512</TotalTime>
  <Application>Aspose.Slides for .NET</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2018-12-07T00:39:18Z</dcterms:created>
  <dcterms:modified xsi:type="dcterms:W3CDTF">2020-07-03T08:09:48Z</dcterms:modified>
</cp:coreProperties>
</file>