
<file path=[Content_Types].xml><?xml version="1.0" encoding="utf-8"?>
<Types xmlns="http://schemas.openxmlformats.org/package/2006/content-types">
  <Default Extension="jpeg" ContentType="image/jpeg"/>
  <Default Extension="wav" ContentType="audio/x-wav"/>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fonts/font1.fntdata" ContentType="application/x-fontdata"/>
  <Override PartName="/ppt/fonts/font10.fntdata" ContentType="application/x-fontdata"/>
  <Override PartName="/ppt/fonts/font11.fntdata" ContentType="application/x-fontdata"/>
  <Override PartName="/ppt/fonts/font12.fntdata" ContentType="application/x-fontdata"/>
  <Override PartName="/ppt/fonts/font13.fntdata" ContentType="application/x-fontdata"/>
  <Override PartName="/ppt/fonts/font14.fntdata" ContentType="application/x-fontdata"/>
  <Override PartName="/ppt/fonts/font15.fntdata" ContentType="application/x-fontdata"/>
  <Override PartName="/ppt/fonts/font16.fntdata" ContentType="application/x-fontdata"/>
  <Override PartName="/ppt/fonts/font17.fntdata" ContentType="application/x-fontdata"/>
  <Override PartName="/ppt/fonts/font18.fntdata" ContentType="application/x-fontdata"/>
  <Override PartName="/ppt/fonts/font19.fntdata" ContentType="application/x-fontdata"/>
  <Override PartName="/ppt/fonts/font2.fntdata" ContentType="application/x-fontdata"/>
  <Override PartName="/ppt/fonts/font20.fntdata" ContentType="application/x-fontdata"/>
  <Override PartName="/ppt/fonts/font21.fntdata" ContentType="application/x-fontdata"/>
  <Override PartName="/ppt/fonts/font2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fonts/font7.fntdata" ContentType="application/x-fontdata"/>
  <Override PartName="/ppt/fonts/font8.fntdata" ContentType="application/x-fontdata"/>
  <Override PartName="/ppt/fonts/font9.fntdata" ContentType="application/x-fontdata"/>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1" r:id="rId3"/>
    <p:sldMasterId id="2147483662" r:id="rId4"/>
  </p:sldMasterIdLst>
  <p:notesMasterIdLst>
    <p:notesMasterId r:id="rId11"/>
  </p:notesMasterIdLst>
  <p:handoutMasterIdLst>
    <p:handoutMasterId r:id="rId28"/>
  </p:handoutMasterIdLst>
  <p:sldIdLst>
    <p:sldId id="257" r:id="rId5"/>
    <p:sldId id="280" r:id="rId6"/>
    <p:sldId id="414" r:id="rId7"/>
    <p:sldId id="400" r:id="rId8"/>
    <p:sldId id="401" r:id="rId9"/>
    <p:sldId id="325" r:id="rId10"/>
    <p:sldId id="304" r:id="rId12"/>
    <p:sldId id="268" r:id="rId13"/>
    <p:sldId id="307" r:id="rId14"/>
    <p:sldId id="301" r:id="rId15"/>
    <p:sldId id="991" r:id="rId16"/>
    <p:sldId id="270" r:id="rId17"/>
    <p:sldId id="992" r:id="rId18"/>
    <p:sldId id="403" r:id="rId19"/>
    <p:sldId id="993" r:id="rId20"/>
    <p:sldId id="286" r:id="rId21"/>
    <p:sldId id="408" r:id="rId22"/>
    <p:sldId id="409" r:id="rId23"/>
    <p:sldId id="410" r:id="rId24"/>
    <p:sldId id="995" r:id="rId25"/>
    <p:sldId id="997" r:id="rId26"/>
    <p:sldId id="606" r:id="rId27"/>
  </p:sldIdLst>
  <p:sldSz cx="12192000" cy="6858000"/>
  <p:notesSz cx="6858000" cy="9144000"/>
  <p:embeddedFontLst>
    <p:embeddedFont>
      <p:font typeface="Calibri" panose="020F0502020204030204"/>
      <p:regular r:id="rId32"/>
      <p:bold r:id="rId33"/>
      <p:italic r:id="rId34"/>
      <p:boldItalic r:id="rId35"/>
    </p:embeddedFont>
    <p:embeddedFont>
      <p:font typeface="Calibri" panose="020F0502020204030204" pitchFamily="34" charset="0"/>
      <p:regular r:id="rId36"/>
      <p:bold r:id="rId37"/>
      <p:italic r:id="rId38"/>
      <p:boldItalic r:id="rId39"/>
    </p:embeddedFont>
    <p:embeddedFont>
      <p:font typeface="Calibri Light" panose="020F0302020204030204" pitchFamily="34" charset="0"/>
      <p:regular r:id="rId40"/>
      <p:italic r:id="rId41"/>
    </p:embeddedFont>
    <p:embeddedFont>
      <p:font typeface="微软雅黑" panose="020B0503020204020204" pitchFamily="34" charset="-122"/>
      <p:regular r:id="rId42"/>
    </p:embeddedFont>
    <p:embeddedFont>
      <p:font typeface="黑体" panose="02010609060101010101" charset="-122"/>
      <p:regular r:id="rId43"/>
    </p:embeddedFont>
    <p:embeddedFont>
      <p:font typeface="方正姚体" panose="02010601030101010101" pitchFamily="2" charset="-122"/>
      <p:regular r:id="rId44"/>
    </p:embeddedFont>
    <p:embeddedFont>
      <p:font typeface="仿宋_GB2312" panose="02010609030101010101" charset="-122"/>
      <p:regular r:id="rId45"/>
    </p:embeddedFont>
    <p:embeddedFont>
      <p:font typeface="华文新魏" panose="02010800040101010101" pitchFamily="2" charset="-122"/>
      <p:regular r:id="rId46"/>
    </p:embeddedFont>
    <p:embeddedFont>
      <p:font typeface="等线" panose="02010600030101010101" charset="-122"/>
      <p:regular r:id="rId47"/>
    </p:embeddedFont>
    <p:embeddedFont>
      <p:font typeface="华文细黑" panose="02010600040101010101" pitchFamily="2" charset="-122"/>
      <p:regular r:id="rId48"/>
    </p:embeddedFont>
    <p:embeddedFont>
      <p:font typeface="楷体" panose="02010609060101010101" pitchFamily="49" charset="-122"/>
      <p:regular r:id="rId49"/>
    </p:embeddedFont>
    <p:embeddedFont>
      <p:font typeface="Tahoma" panose="020B0604030504040204" pitchFamily="34" charset="0"/>
      <p:regular r:id="rId50"/>
      <p:bold r:id="rId51"/>
    </p:embeddedFont>
    <p:embeddedFont>
      <p:font typeface="华文行楷" panose="02010800040101010101" pitchFamily="2" charset="-122"/>
      <p:regular r:id="rId52"/>
    </p:embeddedFont>
    <p:embeddedFont>
      <p:font typeface="等线 Light" panose="02010600030101010101" charset="-122"/>
      <p:regular r:id="rId53"/>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0000"/>
    <a:srgbClr val="000000"/>
    <a:srgbClr val="B7B7B7"/>
    <a:srgbClr val="110DB3"/>
    <a:srgbClr val="F5F5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showGuides="1">
      <p:cViewPr varScale="1">
        <p:scale>
          <a:sx n="72" d="100"/>
          <a:sy n="72" d="100"/>
        </p:scale>
        <p:origin x="636" y="72"/>
      </p:cViewPr>
      <p:guideLst>
        <p:guide orient="horz" pos="2232"/>
        <p:guide pos="3779"/>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3" Type="http://schemas.openxmlformats.org/officeDocument/2006/relationships/font" Target="fonts/font22.fntdata"/><Relationship Id="rId52" Type="http://schemas.openxmlformats.org/officeDocument/2006/relationships/font" Target="fonts/font21.fntdata"/><Relationship Id="rId51" Type="http://schemas.openxmlformats.org/officeDocument/2006/relationships/font" Target="fonts/font20.fntdata"/><Relationship Id="rId50" Type="http://schemas.openxmlformats.org/officeDocument/2006/relationships/font" Target="fonts/font19.fntdata"/><Relationship Id="rId5" Type="http://schemas.openxmlformats.org/officeDocument/2006/relationships/slide" Target="slides/slide1.xml"/><Relationship Id="rId49" Type="http://schemas.openxmlformats.org/officeDocument/2006/relationships/font" Target="fonts/font18.fntdata"/><Relationship Id="rId48" Type="http://schemas.openxmlformats.org/officeDocument/2006/relationships/font" Target="fonts/font17.fntdata"/><Relationship Id="rId47" Type="http://schemas.openxmlformats.org/officeDocument/2006/relationships/font" Target="fonts/font16.fntdata"/><Relationship Id="rId46" Type="http://schemas.openxmlformats.org/officeDocument/2006/relationships/font" Target="fonts/font15.fntdata"/><Relationship Id="rId45" Type="http://schemas.openxmlformats.org/officeDocument/2006/relationships/font" Target="fonts/font14.fntdata"/><Relationship Id="rId44" Type="http://schemas.openxmlformats.org/officeDocument/2006/relationships/font" Target="fonts/font13.fntdata"/><Relationship Id="rId43" Type="http://schemas.openxmlformats.org/officeDocument/2006/relationships/font" Target="fonts/font12.fntdata"/><Relationship Id="rId42" Type="http://schemas.openxmlformats.org/officeDocument/2006/relationships/font" Target="fonts/font11.fntdata"/><Relationship Id="rId41" Type="http://schemas.openxmlformats.org/officeDocument/2006/relationships/font" Target="fonts/font10.fntdata"/><Relationship Id="rId40" Type="http://schemas.openxmlformats.org/officeDocument/2006/relationships/font" Target="fonts/font9.fntdata"/><Relationship Id="rId4" Type="http://schemas.openxmlformats.org/officeDocument/2006/relationships/slideMaster" Target="slideMasters/slideMaster3.xml"/><Relationship Id="rId39" Type="http://schemas.openxmlformats.org/officeDocument/2006/relationships/font" Target="fonts/font8.fntdata"/><Relationship Id="rId38" Type="http://schemas.openxmlformats.org/officeDocument/2006/relationships/font" Target="fonts/font7.fntdata"/><Relationship Id="rId37" Type="http://schemas.openxmlformats.org/officeDocument/2006/relationships/font" Target="fonts/font6.fntdata"/><Relationship Id="rId36" Type="http://schemas.openxmlformats.org/officeDocument/2006/relationships/font" Target="fonts/font5.fntdata"/><Relationship Id="rId35" Type="http://schemas.openxmlformats.org/officeDocument/2006/relationships/font" Target="fonts/font4.fntdata"/><Relationship Id="rId34" Type="http://schemas.openxmlformats.org/officeDocument/2006/relationships/font" Target="fonts/font3.fntdata"/><Relationship Id="rId33" Type="http://schemas.openxmlformats.org/officeDocument/2006/relationships/font" Target="fonts/font2.fntdata"/><Relationship Id="rId32" Type="http://schemas.openxmlformats.org/officeDocument/2006/relationships/font" Target="fonts/font1.fntdata"/><Relationship Id="rId31" Type="http://schemas.openxmlformats.org/officeDocument/2006/relationships/tableStyles" Target="tableStyles.xml"/><Relationship Id="rId30" Type="http://schemas.openxmlformats.org/officeDocument/2006/relationships/viewProps" Target="viewProps.xml"/><Relationship Id="rId3" Type="http://schemas.openxmlformats.org/officeDocument/2006/relationships/slideMaster" Target="slideMasters/slideMaster2.xml"/><Relationship Id="rId29" Type="http://schemas.openxmlformats.org/officeDocument/2006/relationships/presProps" Target="presProps.xml"/><Relationship Id="rId28" Type="http://schemas.openxmlformats.org/officeDocument/2006/relationships/handoutMaster" Target="handoutMasters/handoutMaster1.xml"/><Relationship Id="rId27" Type="http://schemas.openxmlformats.org/officeDocument/2006/relationships/slide" Target="slides/slide22.xml"/><Relationship Id="rId26" Type="http://schemas.openxmlformats.org/officeDocument/2006/relationships/slide" Target="slides/slide21.xml"/><Relationship Id="rId25" Type="http://schemas.openxmlformats.org/officeDocument/2006/relationships/slide" Target="slides/slide20.xml"/><Relationship Id="rId24" Type="http://schemas.openxmlformats.org/officeDocument/2006/relationships/slide" Target="slides/slide19.xml"/><Relationship Id="rId23" Type="http://schemas.openxmlformats.org/officeDocument/2006/relationships/slide" Target="slides/slide18.xml"/><Relationship Id="rId22" Type="http://schemas.openxmlformats.org/officeDocument/2006/relationships/slide" Target="slides/slide17.xml"/><Relationship Id="rId21" Type="http://schemas.openxmlformats.org/officeDocument/2006/relationships/slide" Target="slides/slide16.xml"/><Relationship Id="rId20" Type="http://schemas.openxmlformats.org/officeDocument/2006/relationships/slide" Target="slides/slide15.xml"/><Relationship Id="rId2" Type="http://schemas.openxmlformats.org/officeDocument/2006/relationships/theme" Target="theme/theme1.xml"/><Relationship Id="rId19" Type="http://schemas.openxmlformats.org/officeDocument/2006/relationships/slide" Target="slides/slide14.xml"/><Relationship Id="rId18" Type="http://schemas.openxmlformats.org/officeDocument/2006/relationships/slide" Target="slides/slide13.xml"/><Relationship Id="rId17" Type="http://schemas.openxmlformats.org/officeDocument/2006/relationships/slide" Target="slides/slide12.xml"/><Relationship Id="rId16" Type="http://schemas.openxmlformats.org/officeDocument/2006/relationships/slide" Target="slides/slide11.xml"/><Relationship Id="rId15" Type="http://schemas.openxmlformats.org/officeDocument/2006/relationships/slide" Target="slides/slide10.xml"/><Relationship Id="rId14" Type="http://schemas.openxmlformats.org/officeDocument/2006/relationships/slide" Target="slides/slide9.xml"/><Relationship Id="rId13" Type="http://schemas.openxmlformats.org/officeDocument/2006/relationships/slide" Target="slides/slide8.xml"/><Relationship Id="rId12" Type="http://schemas.openxmlformats.org/officeDocument/2006/relationships/slide" Target="slides/slide7.xml"/><Relationship Id="rId11" Type="http://schemas.openxmlformats.org/officeDocument/2006/relationships/notesMaster" Target="notesMasters/notesMaster1.xml"/><Relationship Id="rId10" Type="http://schemas.openxmlformats.org/officeDocument/2006/relationships/slide" Target="slides/slide6.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06314A8-CAA9-4751-A888-43A785C006C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5FD497-18BF-4A1A-B0FA-1086441299A6}"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幻灯片图像占位符 1"/>
          <p:cNvSpPr>
            <a:spLocks noGrp="1" noRot="1" noChangeAspect="1" noChangeArrowheads="1"/>
          </p:cNvSpPr>
          <p:nvPr>
            <p:ph type="sldImg" idx="4294967295"/>
          </p:nvPr>
        </p:nvSpPr>
        <p:spPr>
          <a:ln>
            <a:miter lim="800000"/>
          </a:ln>
        </p:spPr>
      </p:sp>
      <p:sp>
        <p:nvSpPr>
          <p:cNvPr id="18434" name="文本占位符 2"/>
          <p:cNvSpPr>
            <a:spLocks noGrp="1" noChangeArrowheads="1"/>
          </p:cNvSpPr>
          <p:nvPr>
            <p:ph type="body" idx="4294967295"/>
          </p:nvPr>
        </p:nvSpPr>
        <p:spPr/>
        <p:txBody>
          <a:bodyPr/>
          <a:lstStyle/>
          <a:p>
            <a:r>
              <a:rPr lang="zh-CN" altLang="en-US"/>
              <a:t>高指标、瞎指挥、浮夸风</a:t>
            </a:r>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幻灯片图像占位符 1"/>
          <p:cNvSpPr>
            <a:spLocks noGrp="1" noRot="1" noChangeAspect="1" noChangeArrowheads="1"/>
          </p:cNvSpPr>
          <p:nvPr>
            <p:ph type="sldImg" idx="4294967295"/>
          </p:nvPr>
        </p:nvSpPr>
        <p:spPr>
          <a:ln>
            <a:miter lim="800000"/>
          </a:ln>
        </p:spPr>
      </p:sp>
      <p:sp>
        <p:nvSpPr>
          <p:cNvPr id="23554" name="文本占位符 2"/>
          <p:cNvSpPr>
            <a:spLocks noGrp="1" noChangeArrowheads="1"/>
          </p:cNvSpPr>
          <p:nvPr>
            <p:ph type="body" idx="4294967295"/>
          </p:nvPr>
        </p:nvSpPr>
        <p:spPr/>
        <p:txBody>
          <a:bodyPr/>
          <a:lstStyle/>
          <a:p>
            <a:r>
              <a:rPr lang="zh-CN" altLang="en-US"/>
              <a:t>重点</a:t>
            </a:r>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4" Type="http://schemas.openxmlformats.org/officeDocument/2006/relationships/image" Target="../media/image3.png"/><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DC434527-F92B-4FD6-A05D-F9BA5E403005}"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0B320B4-998F-4C84-B8FB-79F5CE3F50FA}"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p>
            <a:fld id="{DC434527-F92B-4FD6-A05D-F9BA5E403005}"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0B320B4-998F-4C84-B8FB-79F5CE3F50FA}"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4" name="Date Placeholder 3"/>
          <p:cNvSpPr>
            <a:spLocks noGrp="1"/>
          </p:cNvSpPr>
          <p:nvPr>
            <p:ph type="dt" sz="half" idx="10"/>
          </p:nvPr>
        </p:nvSpPr>
        <p:spPr/>
        <p:txBody>
          <a:bodyPr/>
          <a:lstStyle/>
          <a:p>
            <a:fld id="{DC434527-F92B-4FD6-A05D-F9BA5E403005}"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0B320B4-998F-4C84-B8FB-79F5CE3F50FA}"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Content Placeholder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5" name="Date Placeholder 4"/>
          <p:cNvSpPr>
            <a:spLocks noGrp="1"/>
          </p:cNvSpPr>
          <p:nvPr>
            <p:ph type="dt" sz="half" idx="10"/>
          </p:nvPr>
        </p:nvSpPr>
        <p:spPr/>
        <p:txBody>
          <a:bodyPr/>
          <a:lstStyle/>
          <a:p>
            <a:fld id="{DC434527-F92B-4FD6-A05D-F9BA5E403005}"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0B320B4-998F-4C84-B8FB-79F5CE3F50FA}"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Content Placeholder 3"/>
          <p:cNvSpPr>
            <a:spLocks noGrp="1"/>
          </p:cNvSpPr>
          <p:nvPr>
            <p:ph sz="half" idx="2" hasCustomPrompt="1"/>
          </p:nvPr>
        </p:nvSpPr>
        <p:spPr>
          <a:xfrm>
            <a:off x="839788"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5" name="Text Placeholder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Content Placeholder 5"/>
          <p:cNvSpPr>
            <a:spLocks noGrp="1"/>
          </p:cNvSpPr>
          <p:nvPr>
            <p:ph sz="quarter" idx="4" hasCustomPrompt="1"/>
          </p:nvPr>
        </p:nvSpPr>
        <p:spPr>
          <a:xfrm>
            <a:off x="6172200"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7" name="Date Placeholder 6"/>
          <p:cNvSpPr>
            <a:spLocks noGrp="1"/>
          </p:cNvSpPr>
          <p:nvPr>
            <p:ph type="dt" sz="half" idx="10"/>
          </p:nvPr>
        </p:nvSpPr>
        <p:spPr/>
        <p:txBody>
          <a:bodyPr/>
          <a:lstStyle/>
          <a:p>
            <a:fld id="{DC434527-F92B-4FD6-A05D-F9BA5E403005}" type="datetimeFigureOut">
              <a:rPr lang="zh-CN" altLang="en-US" smtClean="0"/>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60B320B4-998F-4C84-B8FB-79F5CE3F50FA}"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DC434527-F92B-4FD6-A05D-F9BA5E403005}" type="datetimeFigureOut">
              <a:rPr lang="zh-CN" altLang="en-US" smtClean="0"/>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60B320B4-998F-4C84-B8FB-79F5CE3F50FA}"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Date Placeholder 4"/>
          <p:cNvSpPr>
            <a:spLocks noGrp="1"/>
          </p:cNvSpPr>
          <p:nvPr>
            <p:ph type="dt" sz="half" idx="10"/>
          </p:nvPr>
        </p:nvSpPr>
        <p:spPr/>
        <p:txBody>
          <a:bodyPr/>
          <a:lstStyle/>
          <a:p>
            <a:fld id="{DC434527-F92B-4FD6-A05D-F9BA5E403005}"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0B320B4-998F-4C84-B8FB-79F5CE3F50FA}"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Date Placeholder 4"/>
          <p:cNvSpPr>
            <a:spLocks noGrp="1"/>
          </p:cNvSpPr>
          <p:nvPr>
            <p:ph type="dt" sz="half" idx="10"/>
          </p:nvPr>
        </p:nvSpPr>
        <p:spPr/>
        <p:txBody>
          <a:bodyPr/>
          <a:lstStyle/>
          <a:p>
            <a:fld id="{DC434527-F92B-4FD6-A05D-F9BA5E403005}"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0B320B4-998F-4C84-B8FB-79F5CE3F50FA}"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p>
            <a:fld id="{DC434527-F92B-4FD6-A05D-F9BA5E403005}"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0B320B4-998F-4C84-B8FB-79F5CE3F50FA}"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showMasterSp="0">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p>
            <a:fld id="{DC434527-F92B-4FD6-A05D-F9BA5E403005}"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0B320B4-998F-4C84-B8FB-79F5CE3F50FA}"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pic>
        <p:nvPicPr>
          <p:cNvPr id="16" name="图片 15"/>
          <p:cNvPicPr>
            <a:picLocks noChangeAspect="1"/>
          </p:cNvPicPr>
          <p:nvPr userDrawn="1"/>
        </p:nvPicPr>
        <p:blipFill rotWithShape="1">
          <a:blip r:embed="rId2" cstate="print">
            <a:extLst>
              <a:ext uri="{28A0092B-C50C-407E-A947-70E740481C1C}">
                <a14:useLocalDpi xmlns:a14="http://schemas.microsoft.com/office/drawing/2010/main" val="0"/>
              </a:ext>
            </a:extLst>
          </a:blip>
          <a:srcRect t="-1" b="-406"/>
          <a:stretch>
            <a:fillRect/>
          </a:stretch>
        </p:blipFill>
        <p:spPr>
          <a:xfrm>
            <a:off x="14748" y="-2858730"/>
            <a:ext cx="12192000" cy="9716730"/>
          </a:xfrm>
          <a:prstGeom prst="rect">
            <a:avLst/>
          </a:prstGeom>
          <a:noFill/>
          <a:ln>
            <a:solidFill>
              <a:srgbClr val="BCEFFE"/>
            </a:solidFill>
          </a:ln>
        </p:spPr>
      </p:pic>
      <p:sp>
        <p:nvSpPr>
          <p:cNvPr id="3" name="矩形 2"/>
          <p:cNvSpPr/>
          <p:nvPr userDrawn="1"/>
        </p:nvSpPr>
        <p:spPr>
          <a:xfrm>
            <a:off x="0" y="0"/>
            <a:ext cx="12192000" cy="6858000"/>
          </a:xfrm>
          <a:prstGeom prst="rect">
            <a:avLst/>
          </a:prstGeom>
          <a:solidFill>
            <a:srgbClr val="FAECDF">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userDrawn="1"/>
        </p:nvPicPr>
        <p:blipFill rotWithShape="1">
          <a:blip r:embed="rId3" cstate="print">
            <a:extLst>
              <a:ext uri="{28A0092B-C50C-407E-A947-70E740481C1C}">
                <a14:useLocalDpi xmlns:a14="http://schemas.microsoft.com/office/drawing/2010/main" val="0"/>
              </a:ext>
            </a:extLst>
          </a:blip>
          <a:srcRect r="64585"/>
          <a:stretch>
            <a:fillRect/>
          </a:stretch>
        </p:blipFill>
        <p:spPr>
          <a:xfrm flipH="1">
            <a:off x="14748" y="-573825"/>
            <a:ext cx="819334" cy="1993853"/>
          </a:xfrm>
          <a:prstGeom prst="rect">
            <a:avLst/>
          </a:prstGeom>
        </p:spPr>
      </p:pic>
      <p:sp>
        <p:nvSpPr>
          <p:cNvPr id="8" name="矩形 7"/>
          <p:cNvSpPr/>
          <p:nvPr userDrawn="1"/>
        </p:nvSpPr>
        <p:spPr>
          <a:xfrm>
            <a:off x="681925" y="884904"/>
            <a:ext cx="11510074" cy="45719"/>
          </a:xfrm>
          <a:prstGeom prst="rect">
            <a:avLst/>
          </a:prstGeom>
          <a:solidFill>
            <a:srgbClr val="C0030C"/>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290101" y="64466"/>
            <a:ext cx="1434867" cy="83133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3000">
        <p:randomBar dir="vert"/>
      </p:transition>
    </mc:Choice>
    <mc:Fallback>
      <p:transition spd="slow" advTm="3000">
        <p:randomBar dir="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noProof="1"/>
              <a:t>单击此处编辑母版标题样式</a:t>
            </a:r>
            <a:endParaRPr lang="zh-CN" altLang="en-US" noProof="1"/>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noProof="1"/>
              <a:t>单击此处编辑母版副标题样式</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A310F250-FE93-4C27-9D24-4FEADF0FEAEB}" type="slidenum">
              <a:rPr lang="zh-CN" altLang="en-US"/>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C7A52A20-AA85-4FA1-9B0E-48EBF899F5E5}" type="slidenum">
              <a:rPr lang="zh-CN" altLang="en-US"/>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noProof="1"/>
              <a:t>单击此处编辑母版标题样式</a:t>
            </a:r>
            <a:endParaRPr lang="zh-CN" altLang="en-US" noProof="1"/>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noProof="1"/>
              <a:t>单击此处编辑母版文本样式</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B0AF28BD-B5E2-4386-9974-2C82C2F249E0}" type="slidenum">
              <a:rPr lang="zh-CN" altLang="en-US"/>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内容占位符 2"/>
          <p:cNvSpPr>
            <a:spLocks noGrp="1"/>
          </p:cNvSpPr>
          <p:nvPr>
            <p:ph sz="half" idx="1"/>
          </p:nvPr>
        </p:nvSpPr>
        <p:spPr>
          <a:xfrm>
            <a:off x="838200" y="1825625"/>
            <a:ext cx="5181600" cy="4351338"/>
          </a:xfrm>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内容占位符 3"/>
          <p:cNvSpPr>
            <a:spLocks noGrp="1"/>
          </p:cNvSpPr>
          <p:nvPr>
            <p:ph sz="half" idx="2"/>
          </p:nvPr>
        </p:nvSpPr>
        <p:spPr>
          <a:xfrm>
            <a:off x="6172200" y="1825625"/>
            <a:ext cx="5181600" cy="4351338"/>
          </a:xfrm>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日期占位符 3"/>
          <p:cNvSpPr>
            <a:spLocks noGrp="1"/>
          </p:cNvSpPr>
          <p:nvPr>
            <p:ph type="dt" sz="half" idx="10"/>
          </p:nvPr>
        </p:nvSpPr>
        <p:spPr/>
        <p:txBody>
          <a:bodyPr/>
          <a:lstStyle>
            <a:lvl1pPr>
              <a:defRPr/>
            </a:lvl1pPr>
          </a:lstStyle>
          <a:p>
            <a:pPr>
              <a:defRPr/>
            </a:pPr>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fld id="{2A899151-7B76-461F-ADE3-E178606DA8D5}" type="slidenum">
              <a:rPr lang="zh-CN" altLang="en-US"/>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noProof="1"/>
              <a:t>单击此处编辑母版标题样式</a:t>
            </a:r>
            <a:endParaRPr lang="zh-CN" altLang="en-US" noProof="1"/>
          </a:p>
        </p:txBody>
      </p:sp>
      <p:sp>
        <p:nvSpPr>
          <p:cNvPr id="3" name="文本占位符 2"/>
          <p:cNvSpPr>
            <a:spLocks noGrp="1"/>
          </p:cNvSpPr>
          <p:nvPr>
            <p:ph type="body" idx="1"/>
          </p:nvPr>
        </p:nvSpPr>
        <p:spPr>
          <a:xfrm>
            <a:off x="1186774" y="1778438"/>
            <a:ext cx="4873574" cy="823912"/>
          </a:xfrm>
        </p:spPr>
        <p:txBody>
          <a:bodyPr anchor="ctr"/>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noProof="1"/>
              <a:t>单击此处编辑母版文本样式</a:t>
            </a:r>
            <a:endParaRPr lang="zh-CN" altLang="en-US" noProof="1"/>
          </a:p>
        </p:txBody>
      </p:sp>
      <p:sp>
        <p:nvSpPr>
          <p:cNvPr id="4" name="内容占位符 3"/>
          <p:cNvSpPr>
            <a:spLocks noGrp="1"/>
          </p:cNvSpPr>
          <p:nvPr>
            <p:ph sz="half" idx="2"/>
          </p:nvPr>
        </p:nvSpPr>
        <p:spPr>
          <a:xfrm>
            <a:off x="1186774" y="2665379"/>
            <a:ext cx="4873574" cy="3524284"/>
          </a:xfrm>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文本占位符 4"/>
          <p:cNvSpPr>
            <a:spLocks noGrp="1"/>
          </p:cNvSpPr>
          <p:nvPr>
            <p:ph type="body" sz="quarter" idx="3"/>
          </p:nvPr>
        </p:nvSpPr>
        <p:spPr>
          <a:xfrm>
            <a:off x="6256938" y="1778438"/>
            <a:ext cx="4897576" cy="823912"/>
          </a:xfrm>
        </p:spPr>
        <p:txBody>
          <a:bodyPr anchor="ctr"/>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noProof="1"/>
              <a:t>单击此处编辑母版文本样式</a:t>
            </a:r>
            <a:endParaRPr lang="zh-CN" altLang="en-US" noProof="1"/>
          </a:p>
        </p:txBody>
      </p:sp>
      <p:sp>
        <p:nvSpPr>
          <p:cNvPr id="6" name="内容占位符 5"/>
          <p:cNvSpPr>
            <a:spLocks noGrp="1"/>
          </p:cNvSpPr>
          <p:nvPr>
            <p:ph sz="quarter" idx="4"/>
          </p:nvPr>
        </p:nvSpPr>
        <p:spPr>
          <a:xfrm>
            <a:off x="6256938" y="2665379"/>
            <a:ext cx="4897576" cy="3524284"/>
          </a:xfrm>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7" name="日期占位符 3"/>
          <p:cNvSpPr>
            <a:spLocks noGrp="1"/>
          </p:cNvSpPr>
          <p:nvPr>
            <p:ph type="dt" sz="half" idx="10"/>
          </p:nvPr>
        </p:nvSpPr>
        <p:spPr/>
        <p:txBody>
          <a:bodyPr/>
          <a:lstStyle>
            <a:lvl1pPr>
              <a:defRPr/>
            </a:lvl1pPr>
          </a:lstStyle>
          <a:p>
            <a:pPr>
              <a:defRPr/>
            </a:pPr>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fld id="{44AC8311-B222-4B5C-9DCC-BF2EB4BCDC74}" type="slidenum">
              <a:rPr lang="zh-CN" altLang="en-US"/>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fld id="{15DB7B5B-EA46-46F7-B1D1-03DD109BD2C9}" type="slidenum">
              <a:rPr lang="zh-CN" altLang="en-US"/>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fld id="{4CB9E075-E0E2-464D-9375-C2790969E1BC}" type="slidenum">
              <a:rPr lang="zh-CN" altLang="en-US"/>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noProof="1"/>
              <a:t>单击此处编辑母版标题样式</a:t>
            </a:r>
            <a:endParaRPr lang="zh-CN" altLang="en-US" noProof="1"/>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1"/>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a:t>单击此处编辑母版文本样式</a:t>
            </a:r>
            <a:endParaRPr lang="zh-CN" altLang="en-US" noProof="1"/>
          </a:p>
        </p:txBody>
      </p:sp>
      <p:sp>
        <p:nvSpPr>
          <p:cNvPr id="5" name="日期占位符 3"/>
          <p:cNvSpPr>
            <a:spLocks noGrp="1"/>
          </p:cNvSpPr>
          <p:nvPr>
            <p:ph type="dt" sz="half" idx="10"/>
          </p:nvPr>
        </p:nvSpPr>
        <p:spPr/>
        <p:txBody>
          <a:bodyPr/>
          <a:lstStyle>
            <a:lvl1pPr>
              <a:defRPr/>
            </a:lvl1pPr>
          </a:lstStyle>
          <a:p>
            <a:pPr>
              <a:defRPr/>
            </a:pPr>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fld id="{E985B408-4BDC-478C-85F0-1B7E52A6B0F9}" type="slidenum">
              <a:rPr lang="zh-CN" altLang="en-US"/>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noProof="1"/>
              <a:t>单击此处编辑母版标题样式</a:t>
            </a:r>
            <a:endParaRPr lang="zh-CN" altLang="en-US" noProof="1"/>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fld id="{180B5BDD-EC57-4B3C-806B-B6D929A83466}" type="slidenum">
              <a:rPr lang="zh-CN" altLang="en-US"/>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3" name="日期占位符 3"/>
          <p:cNvSpPr>
            <a:spLocks noGrp="1"/>
          </p:cNvSpPr>
          <p:nvPr>
            <p:ph type="dt" sz="half" idx="10"/>
          </p:nvPr>
        </p:nvSpPr>
        <p:spPr/>
        <p:txBody>
          <a:bodyPr/>
          <a:lstStyle>
            <a:lvl1pPr>
              <a:defRPr/>
            </a:lvl1pPr>
          </a:lstStyle>
          <a:p>
            <a:pPr>
              <a:defRPr/>
            </a:pPr>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fld id="{94A31E3B-7D7B-4A03-93C3-36FF72A57BE5}" type="slidenum">
              <a:rPr lang="zh-CN" altLang="en-US"/>
            </a:fld>
            <a:endParaRPr lang="zh-CN" alt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自定义版式">
    <p:bg bwMode="auto">
      <p:bgPr>
        <a:solidFill>
          <a:srgbClr val="D6CCBF"/>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pPr>
              <a:defRPr/>
            </a:pPr>
            <a:endParaRPr lang="zh-CN" altLang="en-US"/>
          </a:p>
        </p:txBody>
      </p:sp>
      <p:sp>
        <p:nvSpPr>
          <p:cNvPr id="3" name="页脚占位符 2"/>
          <p:cNvSpPr>
            <a:spLocks noGrp="1"/>
          </p:cNvSpPr>
          <p:nvPr>
            <p:ph type="ftr" sz="quarter" idx="11"/>
          </p:nvPr>
        </p:nvSpPr>
        <p:spPr/>
        <p:txBody>
          <a:bodyPr/>
          <a:lstStyle>
            <a:lvl1pPr>
              <a:defRPr/>
            </a:lvl1pPr>
          </a:lstStyle>
          <a:p>
            <a:pPr>
              <a:defRPr/>
            </a:pPr>
            <a:endParaRPr lang="zh-CN" altLang="en-US"/>
          </a:p>
        </p:txBody>
      </p:sp>
      <p:sp>
        <p:nvSpPr>
          <p:cNvPr id="4" name="灯片编号占位符 3"/>
          <p:cNvSpPr>
            <a:spLocks noGrp="1"/>
          </p:cNvSpPr>
          <p:nvPr>
            <p:ph type="sldNum" sz="quarter" idx="12"/>
          </p:nvPr>
        </p:nvSpPr>
        <p:spPr/>
        <p:txBody>
          <a:bodyPr/>
          <a:lstStyle>
            <a:lvl1pPr>
              <a:defRPr/>
            </a:lvl1pPr>
          </a:lstStyle>
          <a:p>
            <a:fld id="{05BB8CB5-B166-4332-A354-108B5A3859FB}" type="slidenum">
              <a:rPr lang="zh-CN" altLang="en-US"/>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6" Type="http://schemas.openxmlformats.org/officeDocument/2006/relationships/theme" Target="../theme/theme1.xml"/><Relationship Id="rId15" Type="http://schemas.openxmlformats.org/officeDocument/2006/relationships/image" Target="../media/image6.png"/><Relationship Id="rId14" Type="http://schemas.openxmlformats.org/officeDocument/2006/relationships/image" Target="../media/image5.png"/><Relationship Id="rId13" Type="http://schemas.openxmlformats.org/officeDocument/2006/relationships/image" Target="../media/image4.pn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21.xml"/><Relationship Id="rId8" Type="http://schemas.openxmlformats.org/officeDocument/2006/relationships/slideLayout" Target="../slideLayouts/slideLayout20.xml"/><Relationship Id="rId7" Type="http://schemas.openxmlformats.org/officeDocument/2006/relationships/slideLayout" Target="../slideLayouts/slideLayout19.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3" Type="http://schemas.openxmlformats.org/officeDocument/2006/relationships/slideLayout" Target="../slideLayouts/slideLayout15.xml"/><Relationship Id="rId2" Type="http://schemas.openxmlformats.org/officeDocument/2006/relationships/slideLayout" Target="../slideLayouts/slideLayout14.xml"/><Relationship Id="rId13" Type="http://schemas.openxmlformats.org/officeDocument/2006/relationships/theme" Target="../theme/theme3.xml"/><Relationship Id="rId12" Type="http://schemas.openxmlformats.org/officeDocument/2006/relationships/image" Target="../media/image7.png"/><Relationship Id="rId11" Type="http://schemas.openxmlformats.org/officeDocument/2006/relationships/slideLayout" Target="../slideLayouts/slideLayout23.xml"/><Relationship Id="rId10" Type="http://schemas.openxmlformats.org/officeDocument/2006/relationships/slideLayout" Target="../slideLayouts/slideLayout2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184693"/>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434527-F92B-4FD6-A05D-F9BA5E403005}" type="datetimeFigureOut">
              <a:rPr lang="zh-CN" altLang="en-US" smtClean="0"/>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B320B4-998F-4C84-B8FB-79F5CE3F50FA}" type="slidenum">
              <a:rPr lang="zh-CN" altLang="en-US" smtClean="0"/>
            </a:fld>
            <a:endParaRPr lang="zh-CN" altLang="en-US"/>
          </a:p>
        </p:txBody>
      </p:sp>
      <p:sp>
        <p:nvSpPr>
          <p:cNvPr id="7" name="矩形 6"/>
          <p:cNvSpPr/>
          <p:nvPr userDrawn="1"/>
        </p:nvSpPr>
        <p:spPr>
          <a:xfrm>
            <a:off x="0" y="0"/>
            <a:ext cx="12192000" cy="6858000"/>
          </a:xfrm>
          <a:prstGeom prst="rect">
            <a:avLst/>
          </a:prstGeom>
          <a:blipFill>
            <a:blip r:embed="rId1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userDrawn="1"/>
        </p:nvSpPr>
        <p:spPr>
          <a:xfrm>
            <a:off x="0" y="1007959"/>
            <a:ext cx="12336693" cy="60959"/>
          </a:xfrm>
          <a:prstGeom prst="rect">
            <a:avLst/>
          </a:prstGeom>
          <a:pattFill prst="ltUpDiag">
            <a:fgClr>
              <a:srgbClr val="C00000"/>
            </a:fgClr>
            <a:bgClr>
              <a:schemeClr val="bg1"/>
            </a:bgClr>
          </a:pattFill>
          <a:ln w="190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marL="0" marR="0" lvl="0" indent="0" algn="ctr" defTabSz="1218565"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4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cxnSp>
        <p:nvCxnSpPr>
          <p:cNvPr id="9" name="直接连接符 8"/>
          <p:cNvCxnSpPr/>
          <p:nvPr userDrawn="1"/>
        </p:nvCxnSpPr>
        <p:spPr>
          <a:xfrm>
            <a:off x="24143" y="978413"/>
            <a:ext cx="12216540" cy="20100"/>
          </a:xfrm>
          <a:prstGeom prst="line">
            <a:avLst/>
          </a:prstGeom>
          <a:ln w="19050">
            <a:solidFill>
              <a:srgbClr val="C00000"/>
            </a:solidFill>
            <a:prstDash val="solid"/>
          </a:ln>
          <a:effectLst/>
        </p:spPr>
        <p:style>
          <a:lnRef idx="1">
            <a:schemeClr val="accent1"/>
          </a:lnRef>
          <a:fillRef idx="0">
            <a:schemeClr val="accent1"/>
          </a:fillRef>
          <a:effectRef idx="0">
            <a:schemeClr val="accent1"/>
          </a:effectRef>
          <a:fontRef idx="minor">
            <a:schemeClr val="tx1"/>
          </a:fontRef>
        </p:style>
      </p:cxnSp>
      <p:pic>
        <p:nvPicPr>
          <p:cNvPr id="11" name="图片 10"/>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347152" y="176228"/>
            <a:ext cx="702776" cy="724217"/>
          </a:xfrm>
          <a:prstGeom prst="rect">
            <a:avLst/>
          </a:prstGeom>
          <a:noFill/>
          <a:effectLst>
            <a:outerShdw blurRad="76200" dist="63500" dir="5400000" algn="t" rotWithShape="0">
              <a:schemeClr val="bg1"/>
            </a:outerShdw>
          </a:effectLst>
        </p:spPr>
      </p:pic>
      <p:pic>
        <p:nvPicPr>
          <p:cNvPr id="12" name="图片 11"/>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8610600" y="263716"/>
            <a:ext cx="3294585" cy="721921"/>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609600" y="274639"/>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ltLang="zh-CN"/>
              <a:t>单击此处编辑母版标题样式</a:t>
            </a:r>
            <a:endParaRPr lang="zh-CN" altLang="zh-CN"/>
          </a:p>
        </p:txBody>
      </p:sp>
      <p:sp>
        <p:nvSpPr>
          <p:cNvPr id="1027" name="文本占位符 2"/>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zh-CN"/>
              <a:t>单击此处编辑母版文本样式</a:t>
            </a:r>
            <a:endParaRPr lang="zh-CN" altLang="zh-CN"/>
          </a:p>
          <a:p>
            <a:pPr lvl="1"/>
            <a:r>
              <a:rPr lang="zh-CN" altLang="zh-CN"/>
              <a:t>第二级</a:t>
            </a:r>
            <a:endParaRPr lang="zh-CN" altLang="zh-CN"/>
          </a:p>
          <a:p>
            <a:pPr lvl="2"/>
            <a:r>
              <a:rPr lang="zh-CN" altLang="zh-CN"/>
              <a:t>第三级</a:t>
            </a:r>
            <a:endParaRPr lang="zh-CN" altLang="zh-CN"/>
          </a:p>
          <a:p>
            <a:pPr lvl="3"/>
            <a:r>
              <a:rPr lang="zh-CN" altLang="zh-CN"/>
              <a:t>第四级</a:t>
            </a:r>
            <a:endParaRPr lang="zh-CN" altLang="zh-CN"/>
          </a:p>
          <a:p>
            <a:pPr lvl="4"/>
            <a:r>
              <a:rPr lang="zh-CN" altLang="zh-CN"/>
              <a:t>第五级</a:t>
            </a:r>
            <a:endParaRPr lang="zh-CN" altLang="zh-CN"/>
          </a:p>
        </p:txBody>
      </p:sp>
      <p:sp>
        <p:nvSpPr>
          <p:cNvPr id="1028" name="日期占位符 3"/>
          <p:cNvSpPr>
            <a:spLocks noGrp="1" noChangeArrowheads="1"/>
          </p:cNvSpPr>
          <p:nvPr>
            <p:ph type="dt" sz="half" idx="2"/>
          </p:nvPr>
        </p:nvSpPr>
        <p:spPr bwMode="auto">
          <a:xfrm>
            <a:off x="609600" y="6356352"/>
            <a:ext cx="2844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defRPr sz="1200">
                <a:solidFill>
                  <a:srgbClr val="898989"/>
                </a:solidFill>
                <a:latin typeface="+mn-lt"/>
              </a:defRPr>
            </a:lvl1pPr>
          </a:lstStyle>
          <a:p>
            <a:fld id="{0C457E96-F949-4DF0-BAD2-12C1BC2256DC}" type="datetimeFigureOut">
              <a:rPr lang="zh-CN" altLang="en-US"/>
            </a:fld>
            <a:endParaRPr lang="en-US" altLang="zh-CN"/>
          </a:p>
        </p:txBody>
      </p:sp>
      <p:sp>
        <p:nvSpPr>
          <p:cNvPr id="1029" name="页脚占位符 4"/>
          <p:cNvSpPr>
            <a:spLocks noGrp="1" noChangeArrowheads="1"/>
          </p:cNvSpPr>
          <p:nvPr>
            <p:ph type="ftr" sz="quarter" idx="3"/>
          </p:nvPr>
        </p:nvSpPr>
        <p:spPr bwMode="auto">
          <a:xfrm>
            <a:off x="4165600" y="6356352"/>
            <a:ext cx="3860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ctr">
              <a:defRPr sz="1200">
                <a:solidFill>
                  <a:srgbClr val="898989"/>
                </a:solidFill>
                <a:latin typeface="+mn-lt"/>
              </a:defRPr>
            </a:lvl1pPr>
          </a:lstStyle>
          <a:p>
            <a:endParaRPr lang="zh-CN" altLang="en-US"/>
          </a:p>
        </p:txBody>
      </p:sp>
      <p:sp>
        <p:nvSpPr>
          <p:cNvPr id="1030" name="灯片编号占位符 5"/>
          <p:cNvSpPr>
            <a:spLocks noGrp="1" noChangeArrowheads="1"/>
          </p:cNvSpPr>
          <p:nvPr>
            <p:ph type="sldNum" sz="quarter" idx="4"/>
          </p:nvPr>
        </p:nvSpPr>
        <p:spPr bwMode="auto">
          <a:xfrm>
            <a:off x="8737600" y="6356352"/>
            <a:ext cx="2844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r">
              <a:defRPr sz="1200">
                <a:solidFill>
                  <a:srgbClr val="898989"/>
                </a:solidFill>
                <a:latin typeface="+mn-lt"/>
              </a:defRPr>
            </a:lvl1pPr>
          </a:lstStyle>
          <a:p>
            <a:fld id="{8FDFFFF9-E37B-4A62-94E3-8F78947436B1}" type="slidenum">
              <a:rPr lang="zh-CN" altLang="en-US"/>
            </a:fld>
            <a:endParaRPr lang="en-US" altLang="zh-CN"/>
          </a:p>
        </p:txBody>
      </p:sp>
    </p:spTree>
  </p:cSld>
  <p:clrMap bg1="lt1" tx1="dk1" bg2="lt2" tx2="dk2" accent1="accent1" accent2="accent2" accent3="accent3" accent4="accent4" accent5="accent5" accent6="accent6" hlink="hlink" folHlink="folHlink"/>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3585" indent="-28638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376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376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376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376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200400" algn="l" defTabSz="913765" rtl="0" eaLnBrk="1" latinLnBrk="0" hangingPunct="1">
        <a:defRPr sz="1800" kern="1200">
          <a:solidFill>
            <a:schemeClr val="tx1"/>
          </a:solidFill>
          <a:latin typeface="+mn-lt"/>
          <a:ea typeface="+mn-ea"/>
          <a:cs typeface="+mn-cs"/>
        </a:defRPr>
      </a:lvl8pPr>
      <a:lvl9pPr marL="3657600" algn="l" defTabSz="913765"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ltLang="en-US"/>
              <a:t>单击此处编辑母版标题样式</a:t>
            </a:r>
            <a:endParaRPr lang="zh-CN" altLang="en-US"/>
          </a:p>
        </p:txBody>
      </p:sp>
      <p:sp>
        <p:nvSpPr>
          <p:cNvPr id="1027" name="文本占位符 2"/>
          <p:cNvSpPr>
            <a:spLocks noGrp="1" noChangeArrowheads="1"/>
          </p:cNvSpPr>
          <p:nvPr>
            <p:ph type="body" idx="9"/>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defRPr sz="1200" noProof="1">
                <a:solidFill>
                  <a:schemeClr val="tx1">
                    <a:tint val="75000"/>
                  </a:schemeClr>
                </a:solidFill>
                <a:latin typeface="+mn-lt"/>
                <a:ea typeface="+mn-ea"/>
              </a:defRPr>
            </a:lvl1pPr>
          </a:lstStyle>
          <a:p>
            <a:pPr>
              <a:defRPr/>
            </a:pPr>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defRPr sz="1200" noProof="1">
                <a:solidFill>
                  <a:schemeClr val="tx1">
                    <a:tint val="75000"/>
                  </a:schemeClr>
                </a:solidFill>
              </a:defRPr>
            </a:lvl1pPr>
          </a:lstStyle>
          <a:p>
            <a:pPr>
              <a:defRPr/>
            </a:pPr>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lstStyle>
            <a:lvl1pPr algn="r">
              <a:defRPr sz="1200" noProof="1" dirty="0">
                <a:solidFill>
                  <a:srgbClr val="898989"/>
                </a:solidFill>
              </a:defRPr>
            </a:lvl1pPr>
          </a:lstStyle>
          <a:p>
            <a:fld id="{00794B64-D52A-4A8F-AF53-BB30D34B15E9}" type="slidenum">
              <a:rPr lang="zh-CN" altLang="en-US"/>
            </a:fld>
            <a:endParaRPr lang="zh-CN" altLang="en-US"/>
          </a:p>
        </p:txBody>
      </p:sp>
      <p:pic>
        <p:nvPicPr>
          <p:cNvPr id="1031" name="图片 1" descr="视频水印小"/>
          <p:cNvPicPr>
            <a:picLocks noChangeAspect="1" noChangeArrowheads="1"/>
          </p:cNvPicPr>
          <p:nvPr userDrawn="1"/>
        </p:nvPicPr>
        <p:blipFill>
          <a:blip r:embed="rId12">
            <a:extLst>
              <a:ext uri="{28A0092B-C50C-407E-A947-70E740481C1C}">
                <a14:useLocalDpi xmlns:a14="http://schemas.microsoft.com/office/drawing/2010/main" val="0"/>
              </a:ext>
            </a:extLst>
          </a:blip>
          <a:srcRect/>
          <a:stretch>
            <a:fillRect/>
          </a:stretch>
        </p:blipFill>
        <p:spPr bwMode="auto">
          <a:xfrm>
            <a:off x="9326563" y="6392863"/>
            <a:ext cx="2108200"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image" Target="../media/image8.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jpeg"/></Relationships>
</file>

<file path=ppt/slides/_rels/slide6.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7.xml"/><Relationship Id="rId2" Type="http://schemas.openxmlformats.org/officeDocument/2006/relationships/image" Target="../media/image14.jpeg"/><Relationship Id="rId1"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6.jpeg"/><Relationship Id="rId1" Type="http://schemas.openxmlformats.org/officeDocument/2006/relationships/image" Target="../media/image15.jpeg"/></Relationships>
</file>

<file path=ppt/slides/_rels/slide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image" Target="../media/image17.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8.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0.jpeg"/><Relationship Id="rId2" Type="http://schemas.openxmlformats.org/officeDocument/2006/relationships/slide" Target="slide1.xml"/><Relationship Id="rId1" Type="http://schemas.openxmlformats.org/officeDocument/2006/relationships/image" Target="../media/image19.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9" Type="http://schemas.openxmlformats.org/officeDocument/2006/relationships/tags" Target="../tags/tag8.xml"/><Relationship Id="rId8" Type="http://schemas.openxmlformats.org/officeDocument/2006/relationships/tags" Target="../tags/tag7.xml"/><Relationship Id="rId7" Type="http://schemas.openxmlformats.org/officeDocument/2006/relationships/tags" Target="../tags/tag6.xml"/><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0" Type="http://schemas.openxmlformats.org/officeDocument/2006/relationships/slideLayout" Target="../slideLayouts/slideLayout7.xml"/><Relationship Id="rId2" Type="http://schemas.openxmlformats.org/officeDocument/2006/relationships/tags" Target="../tags/tag1.xml"/><Relationship Id="rId19" Type="http://schemas.openxmlformats.org/officeDocument/2006/relationships/tags" Target="../tags/tag18.xml"/><Relationship Id="rId18" Type="http://schemas.openxmlformats.org/officeDocument/2006/relationships/tags" Target="../tags/tag17.xml"/><Relationship Id="rId17" Type="http://schemas.openxmlformats.org/officeDocument/2006/relationships/tags" Target="../tags/tag16.xml"/><Relationship Id="rId16" Type="http://schemas.openxmlformats.org/officeDocument/2006/relationships/tags" Target="../tags/tag15.xml"/><Relationship Id="rId15" Type="http://schemas.openxmlformats.org/officeDocument/2006/relationships/tags" Target="../tags/tag14.xml"/><Relationship Id="rId14" Type="http://schemas.openxmlformats.org/officeDocument/2006/relationships/tags" Target="../tags/tag13.xml"/><Relationship Id="rId13" Type="http://schemas.openxmlformats.org/officeDocument/2006/relationships/tags" Target="../tags/tag12.xml"/><Relationship Id="rId12" Type="http://schemas.openxmlformats.org/officeDocument/2006/relationships/tags" Target="../tags/tag11.xml"/><Relationship Id="rId11" Type="http://schemas.openxmlformats.org/officeDocument/2006/relationships/tags" Target="../tags/tag10.xml"/><Relationship Id="rId10" Type="http://schemas.openxmlformats.org/officeDocument/2006/relationships/tags" Target="../tags/tag9.xml"/><Relationship Id="rId1" Type="http://schemas.openxmlformats.org/officeDocument/2006/relationships/image" Target="../media/image2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image" Target="../media/image22.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矩形 5"/>
          <p:cNvSpPr/>
          <p:nvPr/>
        </p:nvSpPr>
        <p:spPr>
          <a:xfrm>
            <a:off x="945226" y="1562145"/>
            <a:ext cx="10492740" cy="768350"/>
          </a:xfrm>
          <a:prstGeom prst="rect">
            <a:avLst/>
          </a:prstGeom>
        </p:spPr>
        <p:txBody>
          <a:bodyPr wrap="none">
            <a:spAutoFit/>
          </a:bodyPr>
          <a:lstStyle/>
          <a:p>
            <a:pPr algn="ctr"/>
            <a:r>
              <a:rPr lang="zh-CN" altLang="en-US" sz="4400" b="1" spc="200" dirty="0">
                <a:solidFill>
                  <a:schemeClr val="accent1"/>
                </a:solidFill>
                <a:uFillTx/>
                <a:latin typeface="黑体" panose="02010609060101010101" charset="-122"/>
                <a:ea typeface="黑体" panose="02010609060101010101" charset="-122"/>
                <a:cs typeface="黑体" panose="02010609060101010101" charset="-122"/>
              </a:rPr>
              <a:t>第</a:t>
            </a:r>
            <a:r>
              <a:rPr lang="en-US" altLang="zh-CN" sz="4400" b="1" spc="200" dirty="0">
                <a:solidFill>
                  <a:schemeClr val="accent1"/>
                </a:solidFill>
                <a:uFillTx/>
                <a:latin typeface="黑体" panose="02010609060101010101" charset="-122"/>
                <a:ea typeface="黑体" panose="02010609060101010101" charset="-122"/>
                <a:cs typeface="黑体" panose="02010609060101010101" charset="-122"/>
              </a:rPr>
              <a:t>27</a:t>
            </a:r>
            <a:r>
              <a:rPr lang="zh-CN" altLang="en-US" sz="4400" b="1" spc="200" dirty="0">
                <a:solidFill>
                  <a:schemeClr val="accent1"/>
                </a:solidFill>
                <a:uFillTx/>
                <a:latin typeface="黑体" panose="02010609060101010101" charset="-122"/>
                <a:ea typeface="黑体" panose="02010609060101010101" charset="-122"/>
                <a:cs typeface="黑体" panose="02010609060101010101" charset="-122"/>
              </a:rPr>
              <a:t>课 社会主义建设在探索中曲折发展</a:t>
            </a:r>
            <a:endParaRPr lang="zh-CN" altLang="en-US" sz="4400" b="1" spc="200" dirty="0">
              <a:solidFill>
                <a:schemeClr val="accent1"/>
              </a:solidFill>
              <a:uFillTx/>
              <a:latin typeface="黑体" panose="02010609060101010101" charset="-122"/>
              <a:ea typeface="黑体" panose="02010609060101010101" charset="-122"/>
              <a:cs typeface="黑体" panose="02010609060101010101" charset="-122"/>
            </a:endParaRPr>
          </a:p>
        </p:txBody>
      </p:sp>
      <p:pic>
        <p:nvPicPr>
          <p:cNvPr id="2" name="图片 1"/>
          <p:cNvPicPr>
            <a:picLocks noChangeAspect="1"/>
          </p:cNvPicPr>
          <p:nvPr/>
        </p:nvPicPr>
        <p:blipFill>
          <a:blip r:embed="rId1"/>
          <a:stretch>
            <a:fillRect/>
          </a:stretch>
        </p:blipFill>
        <p:spPr>
          <a:xfrm>
            <a:off x="850265" y="3754120"/>
            <a:ext cx="3188335" cy="2221230"/>
          </a:xfrm>
          <a:prstGeom prst="rect">
            <a:avLst/>
          </a:prstGeom>
        </p:spPr>
      </p:pic>
      <p:pic>
        <p:nvPicPr>
          <p:cNvPr id="3" name="图片 2"/>
          <p:cNvPicPr>
            <a:picLocks noChangeAspect="1"/>
          </p:cNvPicPr>
          <p:nvPr/>
        </p:nvPicPr>
        <p:blipFill>
          <a:blip r:embed="rId2"/>
          <a:stretch>
            <a:fillRect/>
          </a:stretch>
        </p:blipFill>
        <p:spPr>
          <a:xfrm>
            <a:off x="7734300" y="3754120"/>
            <a:ext cx="3522980" cy="2306320"/>
          </a:xfrm>
          <a:prstGeom prst="rect">
            <a:avLst/>
          </a:prstGeom>
        </p:spPr>
      </p:pic>
      <p:pic>
        <p:nvPicPr>
          <p:cNvPr id="5" name="图片 4"/>
          <p:cNvPicPr>
            <a:picLocks noChangeAspect="1"/>
          </p:cNvPicPr>
          <p:nvPr/>
        </p:nvPicPr>
        <p:blipFill>
          <a:blip r:embed="rId3"/>
          <a:stretch>
            <a:fillRect/>
          </a:stretch>
        </p:blipFill>
        <p:spPr>
          <a:xfrm>
            <a:off x="4330700" y="3754120"/>
            <a:ext cx="3147695" cy="22479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advTm="2000">
        <p14:ferris dir="l"/>
      </p:transition>
    </mc:Choice>
    <mc:Fallback>
      <p:transition spd="slow" advClick="0" advTm="2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11" name="矩形 10"/>
          <p:cNvSpPr/>
          <p:nvPr/>
        </p:nvSpPr>
        <p:spPr>
          <a:xfrm>
            <a:off x="340995" y="1004570"/>
            <a:ext cx="2548255" cy="460375"/>
          </a:xfrm>
          <a:prstGeom prst="rect">
            <a:avLst/>
          </a:prstGeom>
          <a:noFill/>
        </p:spPr>
        <p:txBody>
          <a:bodyPr wrap="square">
            <a:spAutoFit/>
          </a:bodyPr>
          <a:lstStyle/>
          <a:p>
            <a:pPr algn="just">
              <a:lnSpc>
                <a:spcPct val="100000"/>
              </a:lnSpc>
              <a:spcBef>
                <a:spcPts val="0"/>
              </a:spcBef>
              <a:spcAft>
                <a:spcPts val="0"/>
              </a:spcAft>
            </a:pPr>
            <a:r>
              <a:rPr lang="en-US" sz="2400" b="1" dirty="0">
                <a:solidFill>
                  <a:srgbClr val="000000"/>
                </a:solidFill>
                <a:latin typeface="黑体" panose="02010609060101010101" charset="-122"/>
                <a:ea typeface="黑体" panose="02010609060101010101" charset="-122"/>
                <a:cs typeface="黑体" panose="02010609060101010101" charset="-122"/>
              </a:rPr>
              <a:t>1.</a:t>
            </a:r>
            <a:r>
              <a:rPr lang="zh-CN" altLang="en-US" sz="2400" b="1" dirty="0">
                <a:solidFill>
                  <a:srgbClr val="000000"/>
                </a:solidFill>
                <a:latin typeface="黑体" panose="02010609060101010101" charset="-122"/>
                <a:ea typeface="黑体" panose="02010609060101010101" charset="-122"/>
                <a:cs typeface="黑体" panose="02010609060101010101" charset="-122"/>
              </a:rPr>
              <a:t>中共八大</a:t>
            </a:r>
            <a:endParaRPr lang="zh-CN" altLang="en-US" sz="2400" b="1" dirty="0">
              <a:solidFill>
                <a:srgbClr val="000000"/>
              </a:solidFill>
              <a:latin typeface="黑体" panose="02010609060101010101" charset="-122"/>
              <a:ea typeface="黑体" panose="02010609060101010101" charset="-122"/>
              <a:cs typeface="黑体" panose="02010609060101010101" charset="-122"/>
            </a:endParaRPr>
          </a:p>
        </p:txBody>
      </p:sp>
      <p:sp>
        <p:nvSpPr>
          <p:cNvPr id="7" name="矩形 6"/>
          <p:cNvSpPr/>
          <p:nvPr/>
        </p:nvSpPr>
        <p:spPr>
          <a:xfrm>
            <a:off x="194627" y="1466262"/>
            <a:ext cx="7026275" cy="4183838"/>
          </a:xfrm>
          <a:prstGeom prst="rect">
            <a:avLst/>
          </a:prstGeom>
          <a:noFill/>
        </p:spPr>
        <p:txBody>
          <a:bodyPr wrap="square">
            <a:spAutoFit/>
          </a:bodyPr>
          <a:lstStyle/>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en-US" altLang="zh-CN" sz="2400" dirty="0">
                <a:solidFill>
                  <a:srgbClr val="000000"/>
                </a:solidFill>
                <a:latin typeface="黑体" panose="02010609060101010101" charset="-122"/>
                <a:ea typeface="黑体" panose="02010609060101010101" charset="-122"/>
                <a:cs typeface="黑体" panose="02010609060101010101" charset="-122"/>
              </a:rPr>
              <a:t>1</a:t>
            </a:r>
            <a:r>
              <a:rPr lang="zh-CN" altLang="en-US" sz="2400" dirty="0">
                <a:solidFill>
                  <a:srgbClr val="000000"/>
                </a:solidFill>
                <a:latin typeface="黑体" panose="02010609060101010101" charset="-122"/>
                <a:ea typeface="黑体" panose="02010609060101010101" charset="-122"/>
                <a:cs typeface="黑体" panose="02010609060101010101" charset="-122"/>
              </a:rPr>
              <a:t>）时间：</a:t>
            </a:r>
            <a:r>
              <a:rPr lang="en-US" altLang="zh-CN" sz="2400" dirty="0">
                <a:solidFill>
                  <a:srgbClr val="000000"/>
                </a:solidFill>
                <a:latin typeface="黑体" panose="02010609060101010101" charset="-122"/>
                <a:ea typeface="黑体" panose="02010609060101010101" charset="-122"/>
                <a:cs typeface="黑体" panose="02010609060101010101" charset="-122"/>
              </a:rPr>
              <a:t>1956</a:t>
            </a:r>
            <a:r>
              <a:rPr lang="zh-CN" altLang="en-US" sz="2400" dirty="0">
                <a:solidFill>
                  <a:srgbClr val="000000"/>
                </a:solidFill>
                <a:latin typeface="黑体" panose="02010609060101010101" charset="-122"/>
                <a:ea typeface="黑体" panose="02010609060101010101" charset="-122"/>
                <a:cs typeface="黑体" panose="02010609060101010101" charset="-122"/>
              </a:rPr>
              <a:t>年</a:t>
            </a:r>
            <a:endParaRPr lang="en-US" altLang="zh-CN"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en-US" altLang="zh-CN" sz="2400" dirty="0">
                <a:solidFill>
                  <a:srgbClr val="000000"/>
                </a:solidFill>
                <a:latin typeface="黑体" panose="02010609060101010101" charset="-122"/>
                <a:ea typeface="黑体" panose="02010609060101010101" charset="-122"/>
                <a:cs typeface="黑体" panose="02010609060101010101" charset="-122"/>
              </a:rPr>
              <a:t>2</a:t>
            </a:r>
            <a:r>
              <a:rPr lang="zh-CN" altLang="en-US" sz="2400" dirty="0">
                <a:solidFill>
                  <a:srgbClr val="000000"/>
                </a:solidFill>
                <a:latin typeface="黑体" panose="02010609060101010101" charset="-122"/>
                <a:ea typeface="黑体" panose="02010609060101010101" charset="-122"/>
                <a:cs typeface="黑体" panose="02010609060101010101" charset="-122"/>
              </a:rPr>
              <a:t>）内容：</a:t>
            </a:r>
            <a:endParaRPr lang="zh-CN" altLang="en-US"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    ①主要矛盾：人民对于经济文化迅速发展的需要同当前经济文化不能满足人民需要的状况之间的矛盾。</a:t>
            </a:r>
            <a:endParaRPr lang="zh-CN" altLang="en-US"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    ②主要任务：把我国尽快从落后的农业国变成先进的工业国。</a:t>
            </a:r>
            <a:endParaRPr lang="zh-CN" altLang="en-US"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en-US" altLang="zh-CN" sz="2400" dirty="0">
                <a:solidFill>
                  <a:srgbClr val="000000"/>
                </a:solidFill>
                <a:latin typeface="黑体" panose="02010609060101010101" charset="-122"/>
                <a:ea typeface="黑体" panose="02010609060101010101" charset="-122"/>
                <a:cs typeface="黑体" panose="02010609060101010101" charset="-122"/>
              </a:rPr>
              <a:t>3</a:t>
            </a:r>
            <a:r>
              <a:rPr lang="zh-CN" altLang="en-US" sz="2400" dirty="0">
                <a:solidFill>
                  <a:srgbClr val="000000"/>
                </a:solidFill>
                <a:latin typeface="黑体" panose="02010609060101010101" charset="-122"/>
                <a:ea typeface="黑体" panose="02010609060101010101" charset="-122"/>
                <a:cs typeface="黑体" panose="02010609060101010101" charset="-122"/>
              </a:rPr>
              <a:t>）意义：是我国建设社会主义道路的一次成功探索。</a:t>
            </a:r>
            <a:endParaRPr lang="zh-CN" altLang="en-US" sz="2400" dirty="0">
              <a:solidFill>
                <a:srgbClr val="000000"/>
              </a:solidFill>
              <a:latin typeface="黑体" panose="02010609060101010101" charset="-122"/>
              <a:ea typeface="黑体" panose="02010609060101010101" charset="-122"/>
              <a:cs typeface="黑体" panose="02010609060101010101" charset="-122"/>
            </a:endParaRPr>
          </a:p>
        </p:txBody>
      </p:sp>
      <p:pic>
        <p:nvPicPr>
          <p:cNvPr id="9" name="图片 8"/>
          <p:cNvPicPr>
            <a:picLocks noChangeAspect="1"/>
          </p:cNvPicPr>
          <p:nvPr/>
        </p:nvPicPr>
        <p:blipFill>
          <a:blip r:embed="rId1"/>
          <a:stretch>
            <a:fillRect/>
          </a:stretch>
        </p:blipFill>
        <p:spPr>
          <a:xfrm>
            <a:off x="7401560" y="1619885"/>
            <a:ext cx="4341495" cy="2811145"/>
          </a:xfrm>
          <a:prstGeom prst="rect">
            <a:avLst/>
          </a:prstGeom>
          <a:effectLst>
            <a:outerShdw blurRad="50800" dist="38100" dir="2700000" algn="tl" rotWithShape="0">
              <a:prstClr val="black">
                <a:alpha val="40000"/>
              </a:prstClr>
            </a:outerShdw>
          </a:effectLst>
        </p:spPr>
      </p:pic>
      <p:sp>
        <p:nvSpPr>
          <p:cNvPr id="12" name="文本框 11"/>
          <p:cNvSpPr txBox="1"/>
          <p:nvPr/>
        </p:nvSpPr>
        <p:spPr>
          <a:xfrm>
            <a:off x="7534910" y="4504690"/>
            <a:ext cx="4074795" cy="922020"/>
          </a:xfrm>
          <a:prstGeom prst="rect">
            <a:avLst/>
          </a:prstGeom>
          <a:noFill/>
        </p:spPr>
        <p:txBody>
          <a:bodyPr wrap="square" rtlCol="0">
            <a:spAutoFit/>
          </a:bodyPr>
          <a:lstStyle/>
          <a:p>
            <a:pPr algn="just"/>
            <a:r>
              <a:rPr lang="en-US" altLang="zh-CN" dirty="0">
                <a:latin typeface="宋体" panose="02010600030101010101" pitchFamily="2" charset="-122"/>
                <a:ea typeface="宋体" panose="02010600030101010101" pitchFamily="2" charset="-122"/>
                <a:cs typeface="宋体" panose="02010600030101010101" pitchFamily="2" charset="-122"/>
              </a:rPr>
              <a:t>◎1956</a:t>
            </a:r>
            <a:r>
              <a:rPr lang="zh-CN" altLang="en-US" dirty="0">
                <a:latin typeface="宋体" panose="02010600030101010101" pitchFamily="2" charset="-122"/>
                <a:ea typeface="宋体" panose="02010600030101010101" pitchFamily="2" charset="-122"/>
                <a:cs typeface="宋体" panose="02010600030101010101" pitchFamily="2" charset="-122"/>
              </a:rPr>
              <a:t>年</a:t>
            </a:r>
            <a:r>
              <a:rPr lang="en-US" altLang="zh-CN" dirty="0">
                <a:latin typeface="宋体" panose="02010600030101010101" pitchFamily="2" charset="-122"/>
                <a:ea typeface="宋体" panose="02010600030101010101" pitchFamily="2" charset="-122"/>
                <a:cs typeface="宋体" panose="02010600030101010101" pitchFamily="2" charset="-122"/>
              </a:rPr>
              <a:t>9</a:t>
            </a:r>
            <a:r>
              <a:rPr lang="zh-CN" altLang="en-US" dirty="0">
                <a:latin typeface="宋体" panose="02010600030101010101" pitchFamily="2" charset="-122"/>
                <a:ea typeface="宋体" panose="02010600030101010101" pitchFamily="2" charset="-122"/>
                <a:cs typeface="宋体" panose="02010600030101010101" pitchFamily="2" charset="-122"/>
              </a:rPr>
              <a:t>月</a:t>
            </a:r>
            <a:r>
              <a:rPr lang="en-US" altLang="zh-CN" dirty="0">
                <a:latin typeface="宋体" panose="02010600030101010101" pitchFamily="2" charset="-122"/>
                <a:ea typeface="宋体" panose="02010600030101010101" pitchFamily="2" charset="-122"/>
                <a:cs typeface="宋体" panose="02010600030101010101" pitchFamily="2" charset="-122"/>
              </a:rPr>
              <a:t>15</a:t>
            </a:r>
            <a:r>
              <a:rPr lang="zh-CN" altLang="en-US" dirty="0">
                <a:latin typeface="宋体" panose="02010600030101010101" pitchFamily="2" charset="-122"/>
                <a:ea typeface="宋体" panose="02010600030101010101" pitchFamily="2" charset="-122"/>
                <a:cs typeface="宋体" panose="02010600030101010101" pitchFamily="2" charset="-122"/>
              </a:rPr>
              <a:t>日，毛泽东在中共八大上号召</a:t>
            </a:r>
            <a:r>
              <a:rPr lang="en-US" altLang="zh-CN" dirty="0">
                <a:latin typeface="宋体" panose="02010600030101010101" pitchFamily="2" charset="-122"/>
                <a:ea typeface="宋体" panose="02010600030101010101" pitchFamily="2" charset="-122"/>
                <a:cs typeface="宋体" panose="02010600030101010101" pitchFamily="2" charset="-122"/>
              </a:rPr>
              <a:t>“</a:t>
            </a:r>
            <a:r>
              <a:rPr lang="zh-CN" altLang="en-US" dirty="0">
                <a:latin typeface="宋体" panose="02010600030101010101" pitchFamily="2" charset="-122"/>
                <a:ea typeface="宋体" panose="02010600030101010101" pitchFamily="2" charset="-122"/>
                <a:cs typeface="宋体" panose="02010600030101010101" pitchFamily="2" charset="-122"/>
              </a:rPr>
              <a:t>团结国内外一切可以团结的力量，为建设伟大的社会主义中国而奋斗</a:t>
            </a:r>
            <a:r>
              <a:rPr lang="en-US" altLang="zh-CN" dirty="0">
                <a:latin typeface="宋体" panose="02010600030101010101" pitchFamily="2" charset="-122"/>
                <a:ea typeface="宋体" panose="02010600030101010101" pitchFamily="2" charset="-122"/>
                <a:cs typeface="宋体" panose="02010600030101010101" pitchFamily="2" charset="-122"/>
              </a:rPr>
              <a:t>”</a:t>
            </a:r>
            <a:endParaRPr lang="en-US" altLang="zh-CN" dirty="0">
              <a:latin typeface="宋体" panose="02010600030101010101" pitchFamily="2" charset="-122"/>
              <a:ea typeface="宋体" panose="02010600030101010101" pitchFamily="2" charset="-122"/>
              <a:cs typeface="宋体" panose="02010600030101010101" pitchFamily="2" charset="-122"/>
            </a:endParaRPr>
          </a:p>
        </p:txBody>
      </p:sp>
      <p:sp>
        <p:nvSpPr>
          <p:cNvPr id="8" name="矩形 7"/>
          <p:cNvSpPr/>
          <p:nvPr/>
        </p:nvSpPr>
        <p:spPr>
          <a:xfrm>
            <a:off x="340813" y="287512"/>
            <a:ext cx="6732133" cy="460375"/>
          </a:xfrm>
          <a:prstGeom prst="rect">
            <a:avLst/>
          </a:prstGeom>
        </p:spPr>
        <p:txBody>
          <a:bodyPr wrap="square">
            <a:spAutoFit/>
          </a:bodyPr>
          <a:lstStyle/>
          <a:p>
            <a:r>
              <a:rPr lang="zh-CN" altLang="en-US" sz="2400" b="1" dirty="0">
                <a:solidFill>
                  <a:schemeClr val="accent1"/>
                </a:solidFill>
                <a:latin typeface="微软雅黑" panose="020B0503020204020204" pitchFamily="34" charset="-122"/>
                <a:ea typeface="微软雅黑" panose="020B0503020204020204" pitchFamily="34" charset="-122"/>
              </a:rPr>
              <a:t>一、全面建设社会主义（</a:t>
            </a:r>
            <a:r>
              <a:rPr lang="en-US" altLang="zh-CN" sz="2400" b="1" dirty="0">
                <a:solidFill>
                  <a:schemeClr val="accent1"/>
                </a:solidFill>
                <a:latin typeface="微软雅黑" panose="020B0503020204020204" pitchFamily="34" charset="-122"/>
                <a:ea typeface="微软雅黑" panose="020B0503020204020204" pitchFamily="34" charset="-122"/>
              </a:rPr>
              <a:t>1956——1966</a:t>
            </a:r>
            <a:r>
              <a:rPr lang="zh-CN" altLang="en-US" sz="2400" b="1" dirty="0">
                <a:solidFill>
                  <a:schemeClr val="accent1"/>
                </a:solidFill>
                <a:latin typeface="微软雅黑" panose="020B0503020204020204" pitchFamily="34" charset="-122"/>
                <a:ea typeface="微软雅黑" panose="020B0503020204020204" pitchFamily="34" charset="-122"/>
              </a:rPr>
              <a:t>）</a:t>
            </a:r>
            <a:endParaRPr lang="zh-CN" altLang="en-US" sz="2400" b="1" dirty="0">
              <a:solidFill>
                <a:schemeClr val="accent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2000"/>
    </mc:Choice>
    <mc:Fallback>
      <p:transition spd="slow" advClick="0" advTm="2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0-#ppt_w/2"/>
                                          </p:val>
                                        </p:tav>
                                        <p:tav tm="100000">
                                          <p:val>
                                            <p:strVal val="#ppt_x"/>
                                          </p:val>
                                        </p:tav>
                                      </p:tavLst>
                                    </p:anim>
                                    <p:anim calcmode="lin" valueType="num">
                                      <p:cBhvr additive="base">
                                        <p:cTn id="13"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7">
                                            <p:txEl>
                                              <p:pRg st="0" end="0"/>
                                            </p:txEl>
                                          </p:spTgt>
                                        </p:tgtEl>
                                        <p:attrNameLst>
                                          <p:attrName>style.visibility</p:attrName>
                                        </p:attrNameLst>
                                      </p:cBhvr>
                                      <p:to>
                                        <p:strVal val="visible"/>
                                      </p:to>
                                    </p:set>
                                    <p:animEffect transition="in" filter="wipe(down)">
                                      <p:cBhvr>
                                        <p:cTn id="18" dur="500"/>
                                        <p:tgtEl>
                                          <p:spTgt spid="7">
                                            <p:txEl>
                                              <p:pRg st="0" end="0"/>
                                            </p:txEl>
                                          </p:spTgt>
                                        </p:tgtEl>
                                      </p:cBhvr>
                                    </p:animEffect>
                                  </p:childTnLst>
                                </p:cTn>
                              </p:par>
                              <p:par>
                                <p:cTn id="19" presetID="42" presetClass="entr" presetSubtype="0"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1000"/>
                                        <p:tgtEl>
                                          <p:spTgt spid="12"/>
                                        </p:tgtEl>
                                      </p:cBhvr>
                                    </p:animEffect>
                                    <p:anim calcmode="lin" valueType="num">
                                      <p:cBhvr>
                                        <p:cTn id="27" dur="1000" fill="hold"/>
                                        <p:tgtEl>
                                          <p:spTgt spid="12"/>
                                        </p:tgtEl>
                                        <p:attrNameLst>
                                          <p:attrName>ppt_x</p:attrName>
                                        </p:attrNameLst>
                                      </p:cBhvr>
                                      <p:tavLst>
                                        <p:tav tm="0">
                                          <p:val>
                                            <p:strVal val="#ppt_x"/>
                                          </p:val>
                                        </p:tav>
                                        <p:tav tm="100000">
                                          <p:val>
                                            <p:strVal val="#ppt_x"/>
                                          </p:val>
                                        </p:tav>
                                      </p:tavLst>
                                    </p:anim>
                                    <p:anim calcmode="lin" valueType="num">
                                      <p:cBhvr>
                                        <p:cTn id="2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7">
                                            <p:txEl>
                                              <p:pRg st="1" end="1"/>
                                            </p:txEl>
                                          </p:spTgt>
                                        </p:tgtEl>
                                        <p:attrNameLst>
                                          <p:attrName>style.visibility</p:attrName>
                                        </p:attrNameLst>
                                      </p:cBhvr>
                                      <p:to>
                                        <p:strVal val="visible"/>
                                      </p:to>
                                    </p:set>
                                    <p:animEffect transition="in" filter="wipe(down)">
                                      <p:cBhvr>
                                        <p:cTn id="33" dur="500"/>
                                        <p:tgtEl>
                                          <p:spTgt spid="7">
                                            <p:txEl>
                                              <p:pRg st="1" end="1"/>
                                            </p:txEl>
                                          </p:spTgt>
                                        </p:tgtEl>
                                      </p:cBhvr>
                                    </p:animEffect>
                                  </p:childTnLst>
                                </p:cTn>
                              </p:par>
                              <p:par>
                                <p:cTn id="34" presetID="22" presetClass="entr" presetSubtype="4" fill="hold" nodeType="withEffect">
                                  <p:stCondLst>
                                    <p:cond delay="0"/>
                                  </p:stCondLst>
                                  <p:childTnLst>
                                    <p:set>
                                      <p:cBhvr>
                                        <p:cTn id="35" dur="1" fill="hold">
                                          <p:stCondLst>
                                            <p:cond delay="0"/>
                                          </p:stCondLst>
                                        </p:cTn>
                                        <p:tgtEl>
                                          <p:spTgt spid="7">
                                            <p:txEl>
                                              <p:pRg st="2" end="2"/>
                                            </p:txEl>
                                          </p:spTgt>
                                        </p:tgtEl>
                                        <p:attrNameLst>
                                          <p:attrName>style.visibility</p:attrName>
                                        </p:attrNameLst>
                                      </p:cBhvr>
                                      <p:to>
                                        <p:strVal val="visible"/>
                                      </p:to>
                                    </p:set>
                                    <p:animEffect transition="in" filter="wipe(down)">
                                      <p:cBhvr>
                                        <p:cTn id="36" dur="500"/>
                                        <p:tgtEl>
                                          <p:spTgt spid="7">
                                            <p:txEl>
                                              <p:pRg st="2" end="2"/>
                                            </p:txEl>
                                          </p:spTgt>
                                        </p:tgtEl>
                                      </p:cBhvr>
                                    </p:animEffect>
                                  </p:childTnLst>
                                </p:cTn>
                              </p:par>
                              <p:par>
                                <p:cTn id="37" presetID="22" presetClass="entr" presetSubtype="4" fill="hold" nodeType="withEffect">
                                  <p:stCondLst>
                                    <p:cond delay="0"/>
                                  </p:stCondLst>
                                  <p:childTnLst>
                                    <p:set>
                                      <p:cBhvr>
                                        <p:cTn id="38" dur="1" fill="hold">
                                          <p:stCondLst>
                                            <p:cond delay="0"/>
                                          </p:stCondLst>
                                        </p:cTn>
                                        <p:tgtEl>
                                          <p:spTgt spid="7">
                                            <p:txEl>
                                              <p:pRg st="3" end="3"/>
                                            </p:txEl>
                                          </p:spTgt>
                                        </p:tgtEl>
                                        <p:attrNameLst>
                                          <p:attrName>style.visibility</p:attrName>
                                        </p:attrNameLst>
                                      </p:cBhvr>
                                      <p:to>
                                        <p:strVal val="visible"/>
                                      </p:to>
                                    </p:set>
                                    <p:animEffect transition="in" filter="wipe(down)">
                                      <p:cBhvr>
                                        <p:cTn id="39" dur="500"/>
                                        <p:tgtEl>
                                          <p:spTgt spid="7">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nodeType="clickEffect">
                                  <p:stCondLst>
                                    <p:cond delay="0"/>
                                  </p:stCondLst>
                                  <p:childTnLst>
                                    <p:set>
                                      <p:cBhvr>
                                        <p:cTn id="43" dur="1" fill="hold">
                                          <p:stCondLst>
                                            <p:cond delay="0"/>
                                          </p:stCondLst>
                                        </p:cTn>
                                        <p:tgtEl>
                                          <p:spTgt spid="7">
                                            <p:txEl>
                                              <p:pRg st="4" end="4"/>
                                            </p:txEl>
                                          </p:spTgt>
                                        </p:tgtEl>
                                        <p:attrNameLst>
                                          <p:attrName>style.visibility</p:attrName>
                                        </p:attrNameLst>
                                      </p:cBhvr>
                                      <p:to>
                                        <p:strVal val="visible"/>
                                      </p:to>
                                    </p:set>
                                    <p:animEffect transition="in" filter="barn(inVertical)">
                                      <p:cBhvr>
                                        <p:cTn id="44"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11" name="矩形 10"/>
          <p:cNvSpPr/>
          <p:nvPr/>
        </p:nvSpPr>
        <p:spPr>
          <a:xfrm>
            <a:off x="431726" y="404039"/>
            <a:ext cx="4674064" cy="461665"/>
          </a:xfrm>
          <a:prstGeom prst="rect">
            <a:avLst/>
          </a:prstGeom>
          <a:noFill/>
        </p:spPr>
        <p:txBody>
          <a:bodyPr wrap="square">
            <a:spAutoFit/>
          </a:bodyPr>
          <a:lstStyle/>
          <a:p>
            <a:pPr algn="just">
              <a:lnSpc>
                <a:spcPct val="100000"/>
              </a:lnSpc>
              <a:spcBef>
                <a:spcPts val="0"/>
              </a:spcBef>
              <a:spcAft>
                <a:spcPts val="0"/>
              </a:spcAft>
            </a:pPr>
            <a:r>
              <a:rPr lang="en-US" sz="2400" b="1" dirty="0">
                <a:solidFill>
                  <a:srgbClr val="000000"/>
                </a:solidFill>
                <a:latin typeface="黑体" panose="02010609060101010101" charset="-122"/>
                <a:ea typeface="黑体" panose="02010609060101010101" charset="-122"/>
                <a:cs typeface="黑体" panose="02010609060101010101" charset="-122"/>
              </a:rPr>
              <a:t>2.</a:t>
            </a:r>
            <a:r>
              <a:rPr lang="zh-CN" altLang="en-US" sz="2400" b="1" dirty="0">
                <a:solidFill>
                  <a:srgbClr val="000000"/>
                </a:solidFill>
                <a:latin typeface="黑体" panose="02010609060101010101" charset="-122"/>
                <a:ea typeface="黑体" panose="02010609060101010101" charset="-122"/>
                <a:cs typeface="黑体" panose="02010609060101010101" charset="-122"/>
              </a:rPr>
              <a:t>双百方针（</a:t>
            </a:r>
            <a:r>
              <a:rPr lang="en-US" altLang="zh-CN" sz="2400" b="1" dirty="0">
                <a:solidFill>
                  <a:srgbClr val="000000"/>
                </a:solidFill>
                <a:latin typeface="黑体" panose="02010609060101010101" charset="-122"/>
                <a:ea typeface="黑体" panose="02010609060101010101" charset="-122"/>
                <a:cs typeface="黑体" panose="02010609060101010101" charset="-122"/>
              </a:rPr>
              <a:t>1956</a:t>
            </a:r>
            <a:r>
              <a:rPr lang="zh-CN" altLang="en-US" sz="2400" b="1" dirty="0">
                <a:solidFill>
                  <a:srgbClr val="000000"/>
                </a:solidFill>
                <a:latin typeface="黑体" panose="02010609060101010101" charset="-122"/>
                <a:ea typeface="黑体" panose="02010609060101010101" charset="-122"/>
                <a:cs typeface="黑体" panose="02010609060101010101" charset="-122"/>
              </a:rPr>
              <a:t>年）</a:t>
            </a:r>
            <a:endParaRPr lang="zh-CN" altLang="en-US" sz="2400" b="1" dirty="0">
              <a:solidFill>
                <a:srgbClr val="000000"/>
              </a:solidFill>
              <a:latin typeface="黑体" panose="02010609060101010101" charset="-122"/>
              <a:ea typeface="黑体" panose="02010609060101010101" charset="-122"/>
              <a:cs typeface="黑体" panose="02010609060101010101" charset="-122"/>
            </a:endParaRPr>
          </a:p>
        </p:txBody>
      </p:sp>
      <p:sp>
        <p:nvSpPr>
          <p:cNvPr id="7" name="矩形 6"/>
          <p:cNvSpPr/>
          <p:nvPr/>
        </p:nvSpPr>
        <p:spPr>
          <a:xfrm>
            <a:off x="349067" y="1037549"/>
            <a:ext cx="11493866" cy="1875513"/>
          </a:xfrm>
          <a:prstGeom prst="rect">
            <a:avLst/>
          </a:prstGeom>
          <a:noFill/>
        </p:spPr>
        <p:txBody>
          <a:bodyPr wrap="square">
            <a:spAutoFit/>
          </a:bodyPr>
          <a:lstStyle/>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en-US" altLang="zh-CN" sz="2400" dirty="0">
                <a:solidFill>
                  <a:srgbClr val="000000"/>
                </a:solidFill>
                <a:latin typeface="黑体" panose="02010609060101010101" charset="-122"/>
                <a:ea typeface="黑体" panose="02010609060101010101" charset="-122"/>
                <a:cs typeface="黑体" panose="02010609060101010101" charset="-122"/>
              </a:rPr>
              <a:t>1</a:t>
            </a:r>
            <a:r>
              <a:rPr lang="zh-CN" altLang="en-US" sz="2400" dirty="0">
                <a:solidFill>
                  <a:srgbClr val="000000"/>
                </a:solidFill>
                <a:latin typeface="黑体" panose="02010609060101010101" charset="-122"/>
                <a:ea typeface="黑体" panose="02010609060101010101" charset="-122"/>
                <a:cs typeface="黑体" panose="02010609060101010101" charset="-122"/>
              </a:rPr>
              <a:t>）时间：</a:t>
            </a:r>
            <a:r>
              <a:rPr lang="en-US" altLang="zh-CN" sz="2400" dirty="0">
                <a:solidFill>
                  <a:srgbClr val="000000"/>
                </a:solidFill>
                <a:latin typeface="黑体" panose="02010609060101010101" charset="-122"/>
                <a:ea typeface="黑体" panose="02010609060101010101" charset="-122"/>
                <a:cs typeface="黑体" panose="02010609060101010101" charset="-122"/>
              </a:rPr>
              <a:t>1956</a:t>
            </a:r>
            <a:r>
              <a:rPr lang="zh-CN" altLang="en-US" sz="2400" dirty="0">
                <a:solidFill>
                  <a:srgbClr val="000000"/>
                </a:solidFill>
                <a:latin typeface="黑体" panose="02010609060101010101" charset="-122"/>
                <a:ea typeface="黑体" panose="02010609060101010101" charset="-122"/>
                <a:cs typeface="黑体" panose="02010609060101010101" charset="-122"/>
              </a:rPr>
              <a:t>年</a:t>
            </a:r>
            <a:endParaRPr lang="en-US" altLang="zh-CN"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en-US" altLang="zh-CN" sz="2400" dirty="0">
                <a:solidFill>
                  <a:srgbClr val="000000"/>
                </a:solidFill>
                <a:latin typeface="黑体" panose="02010609060101010101" charset="-122"/>
                <a:ea typeface="黑体" panose="02010609060101010101" charset="-122"/>
                <a:cs typeface="黑体" panose="02010609060101010101" charset="-122"/>
              </a:rPr>
              <a:t>2</a:t>
            </a:r>
            <a:r>
              <a:rPr lang="zh-CN" altLang="en-US" sz="2400" dirty="0">
                <a:solidFill>
                  <a:srgbClr val="000000"/>
                </a:solidFill>
                <a:latin typeface="黑体" panose="02010609060101010101" charset="-122"/>
                <a:ea typeface="黑体" panose="02010609060101010101" charset="-122"/>
                <a:cs typeface="黑体" panose="02010609060101010101" charset="-122"/>
              </a:rPr>
              <a:t>）内容：百花齐放、百家争鸣</a:t>
            </a:r>
            <a:endParaRPr lang="zh-CN" altLang="en-US"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altLang="en-US" sz="2400" dirty="0">
                <a:solidFill>
                  <a:srgbClr val="000000"/>
                </a:solidFill>
                <a:latin typeface="方正姚体" panose="02010601030101010101" pitchFamily="2" charset="-122"/>
                <a:ea typeface="方正姚体" panose="02010601030101010101" pitchFamily="2" charset="-122"/>
                <a:cs typeface="黑体" panose="02010609060101010101" charset="-122"/>
              </a:rPr>
              <a:t>        </a:t>
            </a:r>
            <a:r>
              <a:rPr lang="zh-CN" altLang="en-US" sz="2000" dirty="0">
                <a:solidFill>
                  <a:srgbClr val="000000"/>
                </a:solidFill>
                <a:latin typeface="方正姚体" panose="02010601030101010101" pitchFamily="2" charset="-122"/>
                <a:ea typeface="方正姚体" panose="02010601030101010101" pitchFamily="2" charset="-122"/>
                <a:cs typeface="黑体" panose="02010609060101010101" charset="-122"/>
              </a:rPr>
              <a:t>艺术问题百花齐放；学术问题百家争鸣。</a:t>
            </a:r>
            <a:endParaRPr lang="zh-CN" altLang="en-US" sz="2000" dirty="0">
              <a:solidFill>
                <a:srgbClr val="000000"/>
              </a:solidFill>
              <a:latin typeface="方正姚体" panose="02010601030101010101" pitchFamily="2" charset="-122"/>
              <a:ea typeface="方正姚体" panose="02010601030101010101" pitchFamily="2" charset="-122"/>
              <a:cs typeface="黑体" panose="02010609060101010101" charset="-122"/>
            </a:endParaRP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en-US" altLang="zh-CN" sz="2400" dirty="0">
                <a:solidFill>
                  <a:srgbClr val="000000"/>
                </a:solidFill>
                <a:latin typeface="黑体" panose="02010609060101010101" charset="-122"/>
                <a:ea typeface="黑体" panose="02010609060101010101" charset="-122"/>
                <a:cs typeface="黑体" panose="02010609060101010101" charset="-122"/>
              </a:rPr>
              <a:t>3</a:t>
            </a:r>
            <a:r>
              <a:rPr lang="zh-CN" altLang="en-US" sz="2400" dirty="0">
                <a:solidFill>
                  <a:srgbClr val="000000"/>
                </a:solidFill>
                <a:latin typeface="黑体" panose="02010609060101010101" charset="-122"/>
                <a:ea typeface="黑体" panose="02010609060101010101" charset="-122"/>
                <a:cs typeface="黑体" panose="02010609060101010101" charset="-122"/>
              </a:rPr>
              <a:t>）地位：是我国促进艺术发展和科学进步，促进社会主义文化繁荣的指导方针。</a:t>
            </a:r>
            <a:endParaRPr lang="zh-CN" altLang="en-US" sz="2400" dirty="0">
              <a:solidFill>
                <a:srgbClr val="000000"/>
              </a:solidFill>
              <a:latin typeface="黑体" panose="02010609060101010101" charset="-122"/>
              <a:ea typeface="黑体" panose="02010609060101010101" charset="-122"/>
              <a:cs typeface="黑体" panose="02010609060101010101" charset="-122"/>
            </a:endParaRPr>
          </a:p>
        </p:txBody>
      </p:sp>
      <p:sp>
        <p:nvSpPr>
          <p:cNvPr id="10" name="矩形 9"/>
          <p:cNvSpPr/>
          <p:nvPr/>
        </p:nvSpPr>
        <p:spPr>
          <a:xfrm>
            <a:off x="431726" y="3214447"/>
            <a:ext cx="11117838" cy="952184"/>
          </a:xfrm>
          <a:prstGeom prst="rect">
            <a:avLst/>
          </a:prstGeom>
          <a:noFill/>
        </p:spPr>
        <p:txBody>
          <a:bodyPr wrap="square">
            <a:spAutoFit/>
          </a:bodyPr>
          <a:lstStyle/>
          <a:p>
            <a:pPr algn="just" fontAlgn="auto">
              <a:lnSpc>
                <a:spcPct val="125000"/>
              </a:lnSpc>
              <a:spcBef>
                <a:spcPts val="0"/>
              </a:spcBef>
              <a:spcAft>
                <a:spcPts val="0"/>
              </a:spcAft>
            </a:pPr>
            <a:r>
              <a:rPr lang="en-US" sz="2400" b="1" dirty="0">
                <a:solidFill>
                  <a:srgbClr val="000000"/>
                </a:solidFill>
                <a:latin typeface="黑体" panose="02010609060101010101" charset="-122"/>
                <a:ea typeface="黑体" panose="02010609060101010101" charset="-122"/>
                <a:cs typeface="黑体" panose="02010609060101010101" charset="-122"/>
              </a:rPr>
              <a:t>3</a:t>
            </a:r>
            <a:r>
              <a:rPr lang="en-US" altLang="zh-CN" sz="2400" b="1" dirty="0">
                <a:solidFill>
                  <a:srgbClr val="000000"/>
                </a:solidFill>
                <a:latin typeface="黑体" panose="02010609060101010101" charset="-122"/>
                <a:ea typeface="黑体" panose="02010609060101010101" charset="-122"/>
                <a:cs typeface="黑体" panose="02010609060101010101" charset="-122"/>
              </a:rPr>
              <a:t>.</a:t>
            </a:r>
            <a:r>
              <a:rPr lang="zh-CN" altLang="en-US" sz="2400" b="1" dirty="0">
                <a:solidFill>
                  <a:srgbClr val="000000"/>
                </a:solidFill>
                <a:latin typeface="黑体" panose="02010609060101010101" charset="-122"/>
                <a:ea typeface="黑体" panose="02010609060101010101" charset="-122"/>
                <a:cs typeface="黑体" panose="02010609060101010101" charset="-122"/>
              </a:rPr>
              <a:t>关于正确处理人民内部矛盾的重要思想：</a:t>
            </a:r>
            <a:r>
              <a:rPr lang="en-US" altLang="zh-CN" sz="2400" dirty="0">
                <a:solidFill>
                  <a:srgbClr val="000000"/>
                </a:solidFill>
                <a:latin typeface="黑体" panose="02010609060101010101" charset="-122"/>
                <a:ea typeface="黑体" panose="02010609060101010101" charset="-122"/>
                <a:cs typeface="黑体" panose="02010609060101010101" charset="-122"/>
              </a:rPr>
              <a:t>1957</a:t>
            </a:r>
            <a:r>
              <a:rPr lang="zh-CN" altLang="en-US" sz="2400" dirty="0">
                <a:solidFill>
                  <a:srgbClr val="000000"/>
                </a:solidFill>
                <a:latin typeface="黑体" panose="02010609060101010101" charset="-122"/>
                <a:ea typeface="黑体" panose="02010609060101010101" charset="-122"/>
                <a:cs typeface="黑体" panose="02010609060101010101" charset="-122"/>
              </a:rPr>
              <a:t>年春，毛泽东</a:t>
            </a:r>
            <a:r>
              <a:rPr sz="2400" dirty="0" err="1">
                <a:solidFill>
                  <a:srgbClr val="000000"/>
                </a:solidFill>
                <a:latin typeface="黑体" panose="02010609060101010101" charset="-122"/>
                <a:ea typeface="黑体" panose="02010609060101010101" charset="-122"/>
                <a:cs typeface="黑体" panose="02010609060101010101" charset="-122"/>
              </a:rPr>
              <a:t>提出关于正确处理人民内部矛盾的重要思想</a:t>
            </a:r>
            <a:r>
              <a:rPr lang="zh-CN" sz="2400" dirty="0">
                <a:solidFill>
                  <a:srgbClr val="000000"/>
                </a:solidFill>
                <a:latin typeface="黑体" panose="02010609060101010101" charset="-122"/>
                <a:ea typeface="黑体" panose="02010609060101010101" charset="-122"/>
                <a:cs typeface="黑体" panose="02010609060101010101" charset="-122"/>
              </a:rPr>
              <a:t>，</a:t>
            </a:r>
            <a:r>
              <a:rPr sz="2400" dirty="0">
                <a:solidFill>
                  <a:srgbClr val="000000"/>
                </a:solidFill>
                <a:latin typeface="黑体" panose="02010609060101010101" charset="-122"/>
                <a:ea typeface="黑体" panose="02010609060101010101" charset="-122"/>
                <a:cs typeface="黑体" panose="02010609060101010101" charset="-122"/>
              </a:rPr>
              <a:t>为认识中国基本国情奠定了理论基础。</a:t>
            </a:r>
            <a:endParaRPr sz="2400" dirty="0">
              <a:solidFill>
                <a:srgbClr val="000000"/>
              </a:solidFill>
              <a:latin typeface="黑体" panose="02010609060101010101" charset="-122"/>
              <a:ea typeface="黑体" panose="02010609060101010101" charset="-122"/>
              <a:cs typeface="黑体" panose="02010609060101010101" charset="-122"/>
            </a:endParaRPr>
          </a:p>
        </p:txBody>
      </p:sp>
      <p:sp>
        <p:nvSpPr>
          <p:cNvPr id="3" name="矩形 2"/>
          <p:cNvSpPr/>
          <p:nvPr/>
        </p:nvSpPr>
        <p:spPr>
          <a:xfrm>
            <a:off x="431618" y="4398166"/>
            <a:ext cx="8893791" cy="490519"/>
          </a:xfrm>
          <a:prstGeom prst="rect">
            <a:avLst/>
          </a:prstGeom>
        </p:spPr>
        <p:txBody>
          <a:bodyPr wrap="square">
            <a:spAutoFit/>
          </a:bodyPr>
          <a:lstStyle/>
          <a:p>
            <a:pPr lvl="0" algn="just">
              <a:lnSpc>
                <a:spcPct val="125000"/>
              </a:lnSpc>
            </a:pPr>
            <a:r>
              <a:rPr lang="en-US" altLang="zh-CN" sz="2400" dirty="0">
                <a:solidFill>
                  <a:srgbClr val="000000"/>
                </a:solidFill>
                <a:latin typeface="黑体" panose="02010609060101010101" charset="-122"/>
                <a:ea typeface="黑体" panose="02010609060101010101" charset="-122"/>
                <a:cs typeface="黑体" panose="02010609060101010101" charset="-122"/>
              </a:rPr>
              <a:t>4.</a:t>
            </a:r>
            <a:r>
              <a:rPr lang="zh-CN" altLang="en-US" sz="2400" b="1" dirty="0">
                <a:solidFill>
                  <a:srgbClr val="000000"/>
                </a:solidFill>
                <a:latin typeface="黑体" panose="02010609060101010101" charset="-122"/>
                <a:ea typeface="黑体" panose="02010609060101010101" charset="-122"/>
                <a:cs typeface="黑体" panose="02010609060101010101" charset="-122"/>
              </a:rPr>
              <a:t>整风运动和反右派斗争</a:t>
            </a:r>
            <a:r>
              <a:rPr lang="zh-CN" altLang="en-US" sz="2400" dirty="0">
                <a:solidFill>
                  <a:srgbClr val="000000"/>
                </a:solidFill>
                <a:latin typeface="黑体" panose="02010609060101010101" charset="-122"/>
                <a:ea typeface="黑体" panose="02010609060101010101" charset="-122"/>
                <a:cs typeface="黑体" panose="02010609060101010101" charset="-122"/>
              </a:rPr>
              <a:t>，但是反右派斗争被严重扩大化了。</a:t>
            </a:r>
            <a:endParaRPr lang="zh-CN" altLang="en-US" sz="2400" dirty="0">
              <a:solidFill>
                <a:srgbClr val="000000"/>
              </a:solidFill>
              <a:latin typeface="黑体" panose="02010609060101010101" charset="-122"/>
              <a:ea typeface="黑体" panose="02010609060101010101" charset="-122"/>
              <a:cs typeface="黑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wipe(down)">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wipe(down)">
                                      <p:cBhvr>
                                        <p:cTn id="17" dur="500"/>
                                        <p:tgtEl>
                                          <p:spTgt spid="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7">
                                            <p:txEl>
                                              <p:pRg st="2" end="2"/>
                                            </p:txEl>
                                          </p:spTgt>
                                        </p:tgtEl>
                                        <p:attrNameLst>
                                          <p:attrName>style.visibility</p:attrName>
                                        </p:attrNameLst>
                                      </p:cBhvr>
                                      <p:to>
                                        <p:strVal val="visible"/>
                                      </p:to>
                                    </p:set>
                                    <p:animEffect transition="in" filter="wipe(down)">
                                      <p:cBhvr>
                                        <p:cTn id="22" dur="500"/>
                                        <p:tgtEl>
                                          <p:spTgt spid="7">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7">
                                            <p:txEl>
                                              <p:pRg st="3" end="3"/>
                                            </p:txEl>
                                          </p:spTgt>
                                        </p:tgtEl>
                                        <p:attrNameLst>
                                          <p:attrName>style.visibility</p:attrName>
                                        </p:attrNameLst>
                                      </p:cBhvr>
                                      <p:to>
                                        <p:strVal val="visible"/>
                                      </p:to>
                                    </p:set>
                                    <p:animEffect transition="in" filter="circle(in)">
                                      <p:cBhvr>
                                        <p:cTn id="27" dur="500"/>
                                        <p:tgtEl>
                                          <p:spTgt spid="7">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arn(inVertic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fade">
                                      <p:cBhvr>
                                        <p:cTn id="37" dur="1000"/>
                                        <p:tgtEl>
                                          <p:spTgt spid="3"/>
                                        </p:tgtEl>
                                      </p:cBhvr>
                                    </p:animEffect>
                                    <p:anim calcmode="lin" valueType="num">
                                      <p:cBhvr>
                                        <p:cTn id="38" dur="1000" fill="hold"/>
                                        <p:tgtEl>
                                          <p:spTgt spid="3"/>
                                        </p:tgtEl>
                                        <p:attrNameLst>
                                          <p:attrName>ppt_x</p:attrName>
                                        </p:attrNameLst>
                                      </p:cBhvr>
                                      <p:tavLst>
                                        <p:tav tm="0">
                                          <p:val>
                                            <p:strVal val="#ppt_x"/>
                                          </p:val>
                                        </p:tav>
                                        <p:tav tm="100000">
                                          <p:val>
                                            <p:strVal val="#ppt_x"/>
                                          </p:val>
                                        </p:tav>
                                      </p:tavLst>
                                    </p:anim>
                                    <p:anim calcmode="lin" valueType="num">
                                      <p:cBhvr>
                                        <p:cTn id="3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6" name="矩形 5"/>
          <p:cNvSpPr/>
          <p:nvPr/>
        </p:nvSpPr>
        <p:spPr>
          <a:xfrm>
            <a:off x="436728" y="1381853"/>
            <a:ext cx="11218460" cy="4189608"/>
          </a:xfrm>
          <a:prstGeom prst="rect">
            <a:avLst/>
          </a:prstGeom>
        </p:spPr>
        <p:txBody>
          <a:bodyPr wrap="square">
            <a:spAutoFit/>
          </a:bodyPr>
          <a:lstStyle/>
          <a:p>
            <a:pPr marL="66675" indent="228600" algn="just">
              <a:lnSpc>
                <a:spcPct val="150000"/>
              </a:lnSpc>
              <a:spcAft>
                <a:spcPts val="0"/>
              </a:spcAft>
              <a:tabLst>
                <a:tab pos="2970530" algn="l"/>
              </a:tabLst>
            </a:pPr>
            <a:r>
              <a:rPr lang="en-US" altLang="zh-CN" sz="2000" dirty="0">
                <a:solidFill>
                  <a:srgbClr val="000000"/>
                </a:solidFill>
                <a:latin typeface="Times New Roman" panose="02020603050405020304" pitchFamily="18" charset="0"/>
                <a:ea typeface="仿宋_GB2312" panose="02010609030101010101" charset="-122"/>
                <a:cs typeface="Times New Roman" panose="02020603050405020304" pitchFamily="18" charset="0"/>
              </a:rPr>
              <a:t>     (1)</a:t>
            </a:r>
            <a:r>
              <a:rPr lang="zh-CN" altLang="zh-CN" sz="2000" dirty="0">
                <a:solidFill>
                  <a:srgbClr val="000000"/>
                </a:solidFill>
                <a:latin typeface="Times New Roman" panose="02020603050405020304" pitchFamily="18" charset="0"/>
                <a:ea typeface="仿宋_GB2312" panose="02010609030101010101" charset="-122"/>
                <a:cs typeface="Times New Roman" panose="02020603050405020304" pitchFamily="18" charset="0"/>
              </a:rPr>
              <a:t>整风运动：中国共产党在全党范围内进行的普遍的马克思列宁主义的教育运动。曾在</a:t>
            </a:r>
            <a:r>
              <a:rPr lang="en-US" altLang="zh-CN" sz="2000" dirty="0">
                <a:solidFill>
                  <a:srgbClr val="000000"/>
                </a:solidFill>
                <a:latin typeface="Times New Roman" panose="02020603050405020304" pitchFamily="18" charset="0"/>
                <a:ea typeface="仿宋_GB2312" panose="02010609030101010101" charset="-122"/>
                <a:cs typeface="Times New Roman" panose="02020603050405020304" pitchFamily="18" charset="0"/>
              </a:rPr>
              <a:t>1942</a:t>
            </a:r>
            <a:r>
              <a:rPr lang="zh-CN" altLang="zh-CN" sz="2000" dirty="0">
                <a:solidFill>
                  <a:srgbClr val="000000"/>
                </a:solidFill>
                <a:latin typeface="Times New Roman" panose="02020603050405020304" pitchFamily="18" charset="0"/>
                <a:ea typeface="仿宋_GB2312" panose="02010609030101010101" charset="-122"/>
                <a:cs typeface="Times New Roman" panose="02020603050405020304" pitchFamily="18" charset="0"/>
              </a:rPr>
              <a:t>年、</a:t>
            </a:r>
            <a:r>
              <a:rPr lang="en-US" altLang="zh-CN" sz="2000" dirty="0">
                <a:solidFill>
                  <a:srgbClr val="000000"/>
                </a:solidFill>
                <a:latin typeface="Times New Roman" panose="02020603050405020304" pitchFamily="18" charset="0"/>
                <a:ea typeface="仿宋_GB2312" panose="02010609030101010101" charset="-122"/>
                <a:cs typeface="Times New Roman" panose="02020603050405020304" pitchFamily="18" charset="0"/>
              </a:rPr>
              <a:t>1950</a:t>
            </a:r>
            <a:r>
              <a:rPr lang="zh-CN" altLang="zh-CN" sz="2000" dirty="0">
                <a:solidFill>
                  <a:srgbClr val="000000"/>
                </a:solidFill>
                <a:latin typeface="Times New Roman" panose="02020603050405020304" pitchFamily="18" charset="0"/>
                <a:ea typeface="仿宋_GB2312" panose="02010609030101010101" charset="-122"/>
                <a:cs typeface="Times New Roman" panose="02020603050405020304" pitchFamily="18" charset="0"/>
              </a:rPr>
              <a:t>年、</a:t>
            </a:r>
            <a:r>
              <a:rPr lang="en-US" altLang="zh-CN" sz="2000" dirty="0">
                <a:solidFill>
                  <a:srgbClr val="000000"/>
                </a:solidFill>
                <a:latin typeface="Times New Roman" panose="02020603050405020304" pitchFamily="18" charset="0"/>
                <a:ea typeface="仿宋_GB2312" panose="02010609030101010101" charset="-122"/>
                <a:cs typeface="Times New Roman" panose="02020603050405020304" pitchFamily="18" charset="0"/>
              </a:rPr>
              <a:t>1957</a:t>
            </a:r>
            <a:r>
              <a:rPr lang="zh-CN" altLang="zh-CN" sz="2000" dirty="0">
                <a:solidFill>
                  <a:srgbClr val="000000"/>
                </a:solidFill>
                <a:latin typeface="Times New Roman" panose="02020603050405020304" pitchFamily="18" charset="0"/>
                <a:ea typeface="仿宋_GB2312" panose="02010609030101010101" charset="-122"/>
                <a:cs typeface="Times New Roman" panose="02020603050405020304" pitchFamily="18" charset="0"/>
              </a:rPr>
              <a:t>年进行过</a:t>
            </a:r>
            <a:r>
              <a:rPr lang="en-US" altLang="zh-CN" sz="2000" dirty="0">
                <a:solidFill>
                  <a:srgbClr val="000000"/>
                </a:solidFill>
                <a:latin typeface="Times New Roman" panose="02020603050405020304" pitchFamily="18" charset="0"/>
                <a:ea typeface="仿宋_GB2312" panose="02010609030101010101" charset="-122"/>
                <a:cs typeface="Times New Roman" panose="02020603050405020304" pitchFamily="18" charset="0"/>
              </a:rPr>
              <a:t>3</a:t>
            </a:r>
            <a:r>
              <a:rPr lang="zh-CN" altLang="zh-CN" sz="2000" dirty="0">
                <a:solidFill>
                  <a:srgbClr val="000000"/>
                </a:solidFill>
                <a:latin typeface="Times New Roman" panose="02020603050405020304" pitchFamily="18" charset="0"/>
                <a:ea typeface="仿宋_GB2312" panose="02010609030101010101" charset="-122"/>
                <a:cs typeface="Times New Roman" panose="02020603050405020304" pitchFamily="18" charset="0"/>
              </a:rPr>
              <a:t>次。</a:t>
            </a:r>
            <a:r>
              <a:rPr lang="en-US" altLang="zh-CN" sz="2000" dirty="0">
                <a:solidFill>
                  <a:srgbClr val="000000"/>
                </a:solidFill>
                <a:latin typeface="Times New Roman" panose="02020603050405020304" pitchFamily="18" charset="0"/>
                <a:ea typeface="仿宋_GB2312" panose="02010609030101010101" charset="-122"/>
                <a:cs typeface="Times New Roman" panose="02020603050405020304" pitchFamily="18" charset="0"/>
              </a:rPr>
              <a:t>1957</a:t>
            </a:r>
            <a:r>
              <a:rPr lang="zh-CN" altLang="zh-CN" sz="2000" dirty="0">
                <a:solidFill>
                  <a:srgbClr val="000000"/>
                </a:solidFill>
                <a:latin typeface="Times New Roman" panose="02020603050405020304" pitchFamily="18" charset="0"/>
                <a:ea typeface="仿宋_GB2312" panose="02010609030101010101" charset="-122"/>
                <a:cs typeface="Times New Roman" panose="02020603050405020304" pitchFamily="18" charset="0"/>
              </a:rPr>
              <a:t>年</a:t>
            </a:r>
            <a:r>
              <a:rPr lang="en-US" altLang="zh-CN" sz="2000" dirty="0">
                <a:solidFill>
                  <a:srgbClr val="000000"/>
                </a:solidFill>
                <a:latin typeface="Times New Roman" panose="02020603050405020304" pitchFamily="18" charset="0"/>
                <a:ea typeface="仿宋_GB2312" panose="02010609030101010101" charset="-122"/>
                <a:cs typeface="Times New Roman" panose="02020603050405020304" pitchFamily="18" charset="0"/>
              </a:rPr>
              <a:t>4</a:t>
            </a:r>
            <a:r>
              <a:rPr lang="zh-CN" altLang="zh-CN" sz="2000" dirty="0">
                <a:solidFill>
                  <a:srgbClr val="000000"/>
                </a:solidFill>
                <a:latin typeface="Times New Roman" panose="02020603050405020304" pitchFamily="18" charset="0"/>
                <a:ea typeface="仿宋_GB2312" panose="02010609030101010101" charset="-122"/>
                <a:cs typeface="Times New Roman" panose="02020603050405020304" pitchFamily="18" charset="0"/>
              </a:rPr>
              <a:t>月</a:t>
            </a:r>
            <a:r>
              <a:rPr lang="en-US" altLang="zh-CN" sz="2000" dirty="0">
                <a:solidFill>
                  <a:srgbClr val="000000"/>
                </a:solidFill>
                <a:latin typeface="Times New Roman" panose="02020603050405020304" pitchFamily="18" charset="0"/>
                <a:ea typeface="仿宋_GB2312" panose="02010609030101010101" charset="-122"/>
                <a:cs typeface="Times New Roman" panose="02020603050405020304" pitchFamily="18" charset="0"/>
              </a:rPr>
              <a:t>27</a:t>
            </a:r>
            <a:r>
              <a:rPr lang="zh-CN" altLang="zh-CN" sz="2000" dirty="0">
                <a:solidFill>
                  <a:srgbClr val="000000"/>
                </a:solidFill>
                <a:latin typeface="Times New Roman" panose="02020603050405020304" pitchFamily="18" charset="0"/>
                <a:ea typeface="仿宋_GB2312" panose="02010609030101010101" charset="-122"/>
                <a:cs typeface="Times New Roman" panose="02020603050405020304" pitchFamily="18" charset="0"/>
              </a:rPr>
              <a:t>日，中共中央在《人民日报》发布《关于整风运动的指示》文章，把正确处理人民内部矛盾作为主题，进行</a:t>
            </a:r>
            <a:r>
              <a:rPr lang="en-US" altLang="zh-CN" sz="2000" u="sng" dirty="0">
                <a:solidFill>
                  <a:srgbClr val="000000"/>
                </a:solidFill>
                <a:latin typeface="Times New Roman" panose="02020603050405020304" pitchFamily="18" charset="0"/>
                <a:ea typeface="仿宋_GB2312" panose="02010609030101010101" charset="-122"/>
                <a:cs typeface="Times New Roman" panose="02020603050405020304" pitchFamily="18" charset="0"/>
              </a:rPr>
              <a:t>“</a:t>
            </a:r>
            <a:r>
              <a:rPr lang="zh-CN" altLang="zh-CN" sz="2000" u="sng" dirty="0">
                <a:solidFill>
                  <a:srgbClr val="000000"/>
                </a:solidFill>
                <a:latin typeface="Times New Roman" panose="02020603050405020304" pitchFamily="18" charset="0"/>
                <a:ea typeface="仿宋_GB2312" panose="02010609030101010101" charset="-122"/>
                <a:cs typeface="Times New Roman" panose="02020603050405020304" pitchFamily="18" charset="0"/>
              </a:rPr>
              <a:t>反官僚主义、反宗派主义和反主观主义</a:t>
            </a:r>
            <a:r>
              <a:rPr lang="en-US" altLang="zh-CN" sz="2000" u="sng" dirty="0">
                <a:solidFill>
                  <a:srgbClr val="000000"/>
                </a:solidFill>
                <a:latin typeface="Times New Roman" panose="02020603050405020304" pitchFamily="18" charset="0"/>
                <a:ea typeface="仿宋_GB2312" panose="02010609030101010101" charset="-122"/>
                <a:cs typeface="Times New Roman" panose="02020603050405020304" pitchFamily="18" charset="0"/>
              </a:rPr>
              <a:t>”</a:t>
            </a:r>
            <a:r>
              <a:rPr lang="zh-CN" altLang="zh-CN" sz="2000" dirty="0">
                <a:solidFill>
                  <a:srgbClr val="000000"/>
                </a:solidFill>
                <a:latin typeface="Times New Roman" panose="02020603050405020304" pitchFamily="18" charset="0"/>
                <a:ea typeface="仿宋_GB2312" panose="02010609030101010101" charset="-122"/>
                <a:cs typeface="Times New Roman" panose="02020603050405020304" pitchFamily="18" charset="0"/>
              </a:rPr>
              <a:t>的整风运动。</a:t>
            </a:r>
            <a:r>
              <a:rPr lang="en-US" altLang="zh-CN" sz="2000" dirty="0">
                <a:solidFill>
                  <a:srgbClr val="000000"/>
                </a:solidFill>
                <a:latin typeface="Times New Roman" panose="02020603050405020304" pitchFamily="18" charset="0"/>
                <a:ea typeface="仿宋_GB2312" panose="02010609030101010101" charset="-122"/>
                <a:cs typeface="Times New Roman" panose="02020603050405020304" pitchFamily="18" charset="0"/>
              </a:rPr>
              <a:t>1958</a:t>
            </a:r>
            <a:r>
              <a:rPr lang="zh-CN" altLang="zh-CN" sz="2000" dirty="0">
                <a:solidFill>
                  <a:srgbClr val="000000"/>
                </a:solidFill>
                <a:latin typeface="Times New Roman" panose="02020603050405020304" pitchFamily="18" charset="0"/>
                <a:ea typeface="仿宋_GB2312" panose="02010609030101010101" charset="-122"/>
                <a:cs typeface="Times New Roman" panose="02020603050405020304" pitchFamily="18" charset="0"/>
              </a:rPr>
              <a:t>年</a:t>
            </a:r>
            <a:r>
              <a:rPr lang="en-US" altLang="zh-CN" sz="2000" dirty="0">
                <a:solidFill>
                  <a:srgbClr val="000000"/>
                </a:solidFill>
                <a:latin typeface="Times New Roman" panose="02020603050405020304" pitchFamily="18" charset="0"/>
                <a:ea typeface="仿宋_GB2312" panose="02010609030101010101" charset="-122"/>
                <a:cs typeface="Times New Roman" panose="02020603050405020304" pitchFamily="18" charset="0"/>
              </a:rPr>
              <a:t>8</a:t>
            </a:r>
            <a:r>
              <a:rPr lang="zh-CN" altLang="zh-CN" sz="2000" dirty="0">
                <a:solidFill>
                  <a:srgbClr val="000000"/>
                </a:solidFill>
                <a:latin typeface="Times New Roman" panose="02020603050405020304" pitchFamily="18" charset="0"/>
                <a:ea typeface="仿宋_GB2312" panose="02010609030101010101" charset="-122"/>
                <a:cs typeface="Times New Roman" panose="02020603050405020304" pitchFamily="18" charset="0"/>
              </a:rPr>
              <a:t>月底，整风运动结束。意义：全党提高了马克思主义的思想水平，改进了作风，以适应社会主义改造和建设的需要。</a:t>
            </a:r>
            <a:endParaRPr lang="en-US" altLang="zh-CN" sz="2000" dirty="0">
              <a:solidFill>
                <a:srgbClr val="000000"/>
              </a:solidFill>
              <a:latin typeface="Times New Roman" panose="02020603050405020304" pitchFamily="18" charset="0"/>
              <a:ea typeface="仿宋_GB2312" panose="02010609030101010101" charset="-122"/>
              <a:cs typeface="Times New Roman" panose="02020603050405020304" pitchFamily="18" charset="0"/>
            </a:endParaRPr>
          </a:p>
          <a:p>
            <a:pPr marL="66675" indent="228600" algn="just">
              <a:lnSpc>
                <a:spcPct val="150000"/>
              </a:lnSpc>
              <a:spcAft>
                <a:spcPts val="0"/>
              </a:spcAft>
              <a:tabLst>
                <a:tab pos="2970530" algn="l"/>
              </a:tabLst>
            </a:pPr>
            <a:endParaRPr lang="zh-CN" altLang="zh-CN" sz="2000"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marL="66675" indent="228600" algn="just">
              <a:lnSpc>
                <a:spcPct val="150000"/>
              </a:lnSpc>
              <a:spcAft>
                <a:spcPts val="0"/>
              </a:spcAft>
              <a:tabLst>
                <a:tab pos="2970530" algn="l"/>
              </a:tabLst>
            </a:pPr>
            <a:r>
              <a:rPr lang="en-US" altLang="zh-CN" sz="2000" dirty="0">
                <a:solidFill>
                  <a:srgbClr val="000000"/>
                </a:solidFill>
                <a:latin typeface="Times New Roman" panose="02020603050405020304" pitchFamily="18" charset="0"/>
                <a:ea typeface="仿宋_GB2312" panose="02010609030101010101" charset="-122"/>
                <a:cs typeface="Times New Roman" panose="02020603050405020304" pitchFamily="18" charset="0"/>
              </a:rPr>
              <a:t>     (2)</a:t>
            </a:r>
            <a:r>
              <a:rPr lang="zh-CN" altLang="zh-CN" sz="2000" dirty="0">
                <a:solidFill>
                  <a:srgbClr val="000000"/>
                </a:solidFill>
                <a:latin typeface="Times New Roman" panose="02020603050405020304" pitchFamily="18" charset="0"/>
                <a:ea typeface="仿宋_GB2312" panose="02010609030101010101" charset="-122"/>
                <a:cs typeface="Times New Roman" panose="02020603050405020304" pitchFamily="18" charset="0"/>
              </a:rPr>
              <a:t>反右派斗争：针对极少数资产阶级右派反革命分子向共产党和社会主义制度进行猖狂进攻的问题，</a:t>
            </a:r>
            <a:r>
              <a:rPr lang="en-US" altLang="zh-CN" sz="2000" dirty="0">
                <a:solidFill>
                  <a:srgbClr val="000000"/>
                </a:solidFill>
                <a:latin typeface="Times New Roman" panose="02020603050405020304" pitchFamily="18" charset="0"/>
                <a:ea typeface="仿宋_GB2312" panose="02010609030101010101" charset="-122"/>
                <a:cs typeface="Times New Roman" panose="02020603050405020304" pitchFamily="18" charset="0"/>
              </a:rPr>
              <a:t>1957</a:t>
            </a:r>
            <a:r>
              <a:rPr lang="zh-CN" altLang="zh-CN" sz="2000" dirty="0">
                <a:solidFill>
                  <a:srgbClr val="000000"/>
                </a:solidFill>
                <a:latin typeface="Times New Roman" panose="02020603050405020304" pitchFamily="18" charset="0"/>
                <a:ea typeface="仿宋_GB2312" panose="02010609030101010101" charset="-122"/>
                <a:cs typeface="Times New Roman" panose="02020603050405020304" pitchFamily="18" charset="0"/>
              </a:rPr>
              <a:t>年</a:t>
            </a:r>
            <a:r>
              <a:rPr lang="en-US" altLang="zh-CN" sz="2000" dirty="0">
                <a:solidFill>
                  <a:srgbClr val="000000"/>
                </a:solidFill>
                <a:latin typeface="Times New Roman" panose="02020603050405020304" pitchFamily="18" charset="0"/>
                <a:ea typeface="仿宋_GB2312" panose="02010609030101010101" charset="-122"/>
                <a:cs typeface="Times New Roman" panose="02020603050405020304" pitchFamily="18" charset="0"/>
              </a:rPr>
              <a:t>7</a:t>
            </a:r>
            <a:r>
              <a:rPr lang="zh-CN" altLang="zh-CN" sz="2000" dirty="0">
                <a:solidFill>
                  <a:srgbClr val="000000"/>
                </a:solidFill>
                <a:latin typeface="Times New Roman" panose="02020603050405020304" pitchFamily="18" charset="0"/>
                <a:ea typeface="仿宋_GB2312" panose="02010609030101010101" charset="-122"/>
                <a:cs typeface="Times New Roman" panose="02020603050405020304" pitchFamily="18" charset="0"/>
              </a:rPr>
              <a:t>月，毛泽东部署反右派斗争。为此，中共中央发出指示，在全国范围内开展反右派斗争，到</a:t>
            </a:r>
            <a:r>
              <a:rPr lang="en-US" altLang="zh-CN" sz="2000" dirty="0">
                <a:solidFill>
                  <a:srgbClr val="000000"/>
                </a:solidFill>
                <a:latin typeface="Times New Roman" panose="02020603050405020304" pitchFamily="18" charset="0"/>
                <a:ea typeface="仿宋_GB2312" panose="02010609030101010101" charset="-122"/>
                <a:cs typeface="Times New Roman" panose="02020603050405020304" pitchFamily="18" charset="0"/>
              </a:rPr>
              <a:t>1958</a:t>
            </a:r>
            <a:r>
              <a:rPr lang="zh-CN" altLang="zh-CN" sz="2000" dirty="0">
                <a:solidFill>
                  <a:srgbClr val="000000"/>
                </a:solidFill>
                <a:latin typeface="Times New Roman" panose="02020603050405020304" pitchFamily="18" charset="0"/>
                <a:ea typeface="仿宋_GB2312" panose="02010609030101010101" charset="-122"/>
                <a:cs typeface="Times New Roman" panose="02020603050405020304" pitchFamily="18" charset="0"/>
              </a:rPr>
              <a:t>年夏季反右派斗争结束。但在</a:t>
            </a:r>
            <a:r>
              <a:rPr lang="zh-CN" altLang="zh-CN" sz="2000" u="sng" dirty="0">
                <a:solidFill>
                  <a:srgbClr val="000000"/>
                </a:solidFill>
                <a:latin typeface="Times New Roman" panose="02020603050405020304" pitchFamily="18" charset="0"/>
                <a:ea typeface="仿宋_GB2312" panose="02010609030101010101" charset="-122"/>
                <a:cs typeface="Times New Roman" panose="02020603050405020304" pitchFamily="18" charset="0"/>
              </a:rPr>
              <a:t>斗争过程中</a:t>
            </a:r>
            <a:r>
              <a:rPr lang="zh-CN" altLang="zh-CN" sz="2000" dirty="0">
                <a:solidFill>
                  <a:srgbClr val="000000"/>
                </a:solidFill>
                <a:latin typeface="Times New Roman" panose="02020603050405020304" pitchFamily="18" charset="0"/>
                <a:ea typeface="仿宋_GB2312" panose="02010609030101010101" charset="-122"/>
                <a:cs typeface="Times New Roman" panose="02020603050405020304" pitchFamily="18" charset="0"/>
              </a:rPr>
              <a:t>某些人</a:t>
            </a:r>
            <a:r>
              <a:rPr lang="zh-CN" altLang="zh-CN" sz="2000" u="sng" dirty="0">
                <a:solidFill>
                  <a:srgbClr val="000000"/>
                </a:solidFill>
                <a:latin typeface="Times New Roman" panose="02020603050405020304" pitchFamily="18" charset="0"/>
                <a:ea typeface="仿宋_GB2312" panose="02010609030101010101" charset="-122"/>
                <a:cs typeface="Times New Roman" panose="02020603050405020304" pitchFamily="18" charset="0"/>
              </a:rPr>
              <a:t>犯了严重的扩大化</a:t>
            </a:r>
            <a:r>
              <a:rPr lang="zh-CN" altLang="zh-CN" sz="2000" dirty="0">
                <a:solidFill>
                  <a:srgbClr val="000000"/>
                </a:solidFill>
                <a:latin typeface="Times New Roman" panose="02020603050405020304" pitchFamily="18" charset="0"/>
                <a:ea typeface="仿宋_GB2312" panose="02010609030101010101" charset="-122"/>
                <a:cs typeface="Times New Roman" panose="02020603050405020304" pitchFamily="18" charset="0"/>
              </a:rPr>
              <a:t>的错误。</a:t>
            </a:r>
            <a:endParaRPr lang="zh-CN" altLang="zh-CN" sz="2000" dirty="0">
              <a:solidFill>
                <a:srgbClr val="000000"/>
              </a:solidFill>
              <a:effectLst/>
              <a:latin typeface="宋体" panose="02010600030101010101" pitchFamily="2" charset="-122"/>
              <a:ea typeface="宋体" panose="02010600030101010101" pitchFamily="2" charset="-122"/>
              <a:cs typeface="Times New Roman" panose="02020603050405020304" pitchFamily="18" charset="0"/>
            </a:endParaRPr>
          </a:p>
        </p:txBody>
      </p:sp>
      <p:sp>
        <p:nvSpPr>
          <p:cNvPr id="8" name="矩形 7"/>
          <p:cNvSpPr/>
          <p:nvPr/>
        </p:nvSpPr>
        <p:spPr>
          <a:xfrm>
            <a:off x="2208224" y="232348"/>
            <a:ext cx="6383479" cy="637675"/>
          </a:xfrm>
          <a:prstGeom prst="rect">
            <a:avLst/>
          </a:prstGeom>
        </p:spPr>
        <p:txBody>
          <a:bodyPr wrap="none">
            <a:spAutoFit/>
          </a:bodyPr>
          <a:lstStyle/>
          <a:p>
            <a:pPr marL="66675" lvl="0" algn="just">
              <a:lnSpc>
                <a:spcPct val="150000"/>
              </a:lnSpc>
              <a:tabLst>
                <a:tab pos="2970530" algn="l"/>
              </a:tabLst>
            </a:pPr>
            <a:r>
              <a:rPr lang="zh-CN" altLang="zh-CN" sz="2800" b="1" dirty="0">
                <a:solidFill>
                  <a:srgbClr val="000000"/>
                </a:solidFill>
                <a:latin typeface="Times New Roman" panose="02020603050405020304" pitchFamily="18" charset="0"/>
                <a:ea typeface="宋体" panose="02010600030101010101" pitchFamily="2" charset="-122"/>
                <a:cs typeface="Times New Roman" panose="02020603050405020304" pitchFamily="18" charset="0"/>
              </a:rPr>
              <a:t>【</a:t>
            </a:r>
            <a:r>
              <a:rPr lang="zh-CN" altLang="zh-CN" sz="2800" b="1" dirty="0">
                <a:solidFill>
                  <a:srgbClr val="000000"/>
                </a:solidFill>
                <a:latin typeface="Times New Roman" panose="02020603050405020304" pitchFamily="18" charset="0"/>
                <a:ea typeface="黑体" panose="02010609060101010101" charset="-122"/>
                <a:cs typeface="Times New Roman" panose="02020603050405020304" pitchFamily="18" charset="0"/>
              </a:rPr>
              <a:t>概念阐述</a:t>
            </a:r>
            <a:r>
              <a:rPr lang="zh-CN" altLang="zh-CN" sz="2800" b="1" dirty="0">
                <a:solidFill>
                  <a:srgbClr val="000000"/>
                </a:solidFill>
                <a:latin typeface="Times New Roman" panose="02020603050405020304" pitchFamily="18" charset="0"/>
                <a:ea typeface="宋体" panose="02010600030101010101" pitchFamily="2" charset="-122"/>
                <a:cs typeface="Times New Roman" panose="02020603050405020304" pitchFamily="18" charset="0"/>
              </a:rPr>
              <a:t>】　</a:t>
            </a:r>
            <a:r>
              <a:rPr lang="zh-CN" altLang="zh-CN" sz="2800" b="1" dirty="0">
                <a:solidFill>
                  <a:srgbClr val="000000"/>
                </a:solidFill>
                <a:latin typeface="Times New Roman" panose="02020603050405020304" pitchFamily="18" charset="0"/>
                <a:ea typeface="黑体" panose="02010609060101010101" charset="-122"/>
                <a:cs typeface="Times New Roman" panose="02020603050405020304" pitchFamily="18" charset="0"/>
              </a:rPr>
              <a:t>整风运动和反右派斗争</a:t>
            </a:r>
            <a:endParaRPr lang="zh-CN" altLang="zh-CN" sz="2800" b="1"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p:txBody>
      </p:sp>
      <p:sp>
        <p:nvSpPr>
          <p:cNvPr id="12" name="矩形 11"/>
          <p:cNvSpPr/>
          <p:nvPr/>
        </p:nvSpPr>
        <p:spPr>
          <a:xfrm>
            <a:off x="3264936" y="5668918"/>
            <a:ext cx="5662127" cy="637675"/>
          </a:xfrm>
          <a:prstGeom prst="rect">
            <a:avLst/>
          </a:prstGeom>
          <a:solidFill>
            <a:srgbClr val="000000"/>
          </a:solidFill>
        </p:spPr>
        <p:txBody>
          <a:bodyPr wrap="none">
            <a:spAutoFit/>
          </a:bodyPr>
          <a:lstStyle/>
          <a:p>
            <a:pPr marL="66675" lvl="0" algn="just">
              <a:lnSpc>
                <a:spcPct val="150000"/>
              </a:lnSpc>
              <a:tabLst>
                <a:tab pos="2970530" algn="l"/>
              </a:tabLst>
            </a:pPr>
            <a:r>
              <a:rPr lang="zh-CN" altLang="en-US" sz="2800" b="1" dirty="0">
                <a:solidFill>
                  <a:schemeClr val="bg1"/>
                </a:solidFill>
                <a:latin typeface="宋体" panose="02010600030101010101" pitchFamily="2" charset="-122"/>
                <a:ea typeface="宋体" panose="02010600030101010101" pitchFamily="2" charset="-122"/>
                <a:cs typeface="Times New Roman" panose="02020603050405020304" pitchFamily="18" charset="0"/>
              </a:rPr>
              <a:t>良好的主观愿望造成了不幸的后果</a:t>
            </a:r>
            <a:endParaRPr lang="zh-CN" altLang="zh-CN" sz="2800" b="1" dirty="0">
              <a:solidFill>
                <a:schemeClr val="bg1"/>
              </a:solidFill>
              <a:latin typeface="宋体" panose="02010600030101010101" pitchFamily="2" charset="-122"/>
              <a:ea typeface="宋体" panose="02010600030101010101" pitchFamily="2"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11" name="矩形 10"/>
          <p:cNvSpPr/>
          <p:nvPr/>
        </p:nvSpPr>
        <p:spPr>
          <a:xfrm>
            <a:off x="316058" y="404932"/>
            <a:ext cx="4172887" cy="460375"/>
          </a:xfrm>
          <a:prstGeom prst="rect">
            <a:avLst/>
          </a:prstGeom>
          <a:noFill/>
        </p:spPr>
        <p:txBody>
          <a:bodyPr wrap="square">
            <a:spAutoFit/>
          </a:bodyPr>
          <a:lstStyle/>
          <a:p>
            <a:pPr algn="just">
              <a:lnSpc>
                <a:spcPct val="100000"/>
              </a:lnSpc>
              <a:spcBef>
                <a:spcPts val="0"/>
              </a:spcBef>
              <a:spcAft>
                <a:spcPts val="0"/>
              </a:spcAft>
            </a:pPr>
            <a:r>
              <a:rPr lang="en-US" sz="2400" b="1" dirty="0">
                <a:solidFill>
                  <a:srgbClr val="000000"/>
                </a:solidFill>
                <a:latin typeface="黑体" panose="02010609060101010101" charset="-122"/>
                <a:ea typeface="黑体" panose="02010609060101010101" charset="-122"/>
                <a:cs typeface="黑体" panose="02010609060101010101" charset="-122"/>
              </a:rPr>
              <a:t>5.</a:t>
            </a:r>
            <a:r>
              <a:rPr lang="zh-CN" altLang="en-US" sz="2400" b="1" dirty="0">
                <a:solidFill>
                  <a:srgbClr val="000000"/>
                </a:solidFill>
                <a:latin typeface="黑体" panose="02010609060101010101" charset="-122"/>
                <a:ea typeface="黑体" panose="02010609060101010101" charset="-122"/>
                <a:cs typeface="黑体" panose="02010609060101010101" charset="-122"/>
              </a:rPr>
              <a:t>社会主义建设总路线</a:t>
            </a:r>
            <a:endParaRPr lang="zh-CN" altLang="en-US" sz="2400" b="1" dirty="0">
              <a:solidFill>
                <a:srgbClr val="000000"/>
              </a:solidFill>
              <a:latin typeface="黑体" panose="02010609060101010101" charset="-122"/>
              <a:ea typeface="黑体" panose="02010609060101010101" charset="-122"/>
              <a:cs typeface="黑体" panose="02010609060101010101" charset="-122"/>
            </a:endParaRPr>
          </a:p>
        </p:txBody>
      </p:sp>
      <p:sp>
        <p:nvSpPr>
          <p:cNvPr id="7" name="矩形 6"/>
          <p:cNvSpPr/>
          <p:nvPr/>
        </p:nvSpPr>
        <p:spPr>
          <a:xfrm>
            <a:off x="316409" y="1241788"/>
            <a:ext cx="6739664" cy="1938020"/>
          </a:xfrm>
          <a:prstGeom prst="rect">
            <a:avLst/>
          </a:prstGeom>
          <a:noFill/>
        </p:spPr>
        <p:txBody>
          <a:bodyPr wrap="square">
            <a:spAutoFit/>
          </a:bodyPr>
          <a:lstStyle/>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en-US" altLang="zh-CN" sz="2400" dirty="0">
                <a:solidFill>
                  <a:srgbClr val="000000"/>
                </a:solidFill>
                <a:latin typeface="黑体" panose="02010609060101010101" charset="-122"/>
                <a:ea typeface="黑体" panose="02010609060101010101" charset="-122"/>
                <a:cs typeface="黑体" panose="02010609060101010101" charset="-122"/>
              </a:rPr>
              <a:t>1</a:t>
            </a:r>
            <a:r>
              <a:rPr lang="zh-CN" altLang="en-US" sz="2400" dirty="0">
                <a:solidFill>
                  <a:srgbClr val="000000"/>
                </a:solidFill>
                <a:latin typeface="黑体" panose="02010609060101010101" charset="-122"/>
                <a:ea typeface="黑体" panose="02010609060101010101" charset="-122"/>
                <a:cs typeface="黑体" panose="02010609060101010101" charset="-122"/>
              </a:rPr>
              <a:t>）时间：</a:t>
            </a:r>
            <a:r>
              <a:rPr lang="en-US" altLang="zh-CN" sz="2400" dirty="0">
                <a:solidFill>
                  <a:srgbClr val="000000"/>
                </a:solidFill>
                <a:latin typeface="黑体" panose="02010609060101010101" charset="-122"/>
                <a:ea typeface="黑体" panose="02010609060101010101" charset="-122"/>
                <a:cs typeface="黑体" panose="02010609060101010101" charset="-122"/>
              </a:rPr>
              <a:t>1958</a:t>
            </a:r>
            <a:r>
              <a:rPr lang="zh-CN" altLang="en-US" sz="2400" dirty="0">
                <a:solidFill>
                  <a:srgbClr val="000000"/>
                </a:solidFill>
                <a:latin typeface="黑体" panose="02010609060101010101" charset="-122"/>
                <a:ea typeface="黑体" panose="02010609060101010101" charset="-122"/>
                <a:cs typeface="黑体" panose="02010609060101010101" charset="-122"/>
              </a:rPr>
              <a:t>年提出</a:t>
            </a:r>
            <a:endParaRPr lang="en-US"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en-US" altLang="zh-CN" sz="2400" dirty="0">
                <a:solidFill>
                  <a:srgbClr val="000000"/>
                </a:solidFill>
                <a:latin typeface="黑体" panose="02010609060101010101" charset="-122"/>
                <a:ea typeface="黑体" panose="02010609060101010101" charset="-122"/>
                <a:cs typeface="黑体" panose="02010609060101010101" charset="-122"/>
              </a:rPr>
              <a:t>2</a:t>
            </a: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zh-CN" sz="2400" dirty="0" err="1">
                <a:solidFill>
                  <a:srgbClr val="000000"/>
                </a:solidFill>
                <a:latin typeface="黑体" panose="02010609060101010101" charset="-122"/>
                <a:ea typeface="黑体" panose="02010609060101010101" charset="-122"/>
                <a:cs typeface="黑体" panose="02010609060101010101" charset="-122"/>
              </a:rPr>
              <a:t>内容</a:t>
            </a:r>
            <a:r>
              <a:rPr sz="2400" dirty="0">
                <a:solidFill>
                  <a:srgbClr val="000000"/>
                </a:solidFill>
                <a:latin typeface="黑体" panose="02010609060101010101" charset="-122"/>
                <a:ea typeface="黑体" panose="02010609060101010101" charset="-122"/>
                <a:cs typeface="黑体" panose="02010609060101010101" charset="-122"/>
              </a:rPr>
              <a:t>：“</a:t>
            </a:r>
            <a:r>
              <a:rPr sz="2400" dirty="0" err="1">
                <a:solidFill>
                  <a:srgbClr val="000000"/>
                </a:solidFill>
                <a:latin typeface="黑体" panose="02010609060101010101" charset="-122"/>
                <a:ea typeface="黑体" panose="02010609060101010101" charset="-122"/>
                <a:cs typeface="黑体" panose="02010609060101010101" charset="-122"/>
              </a:rPr>
              <a:t>鼓足干劲，力争上游，多快好省地建设社会主义</a:t>
            </a:r>
            <a:r>
              <a:rPr sz="2400" dirty="0">
                <a:solidFill>
                  <a:srgbClr val="000000"/>
                </a:solidFill>
                <a:latin typeface="黑体" panose="02010609060101010101" charset="-122"/>
                <a:ea typeface="黑体" panose="02010609060101010101" charset="-122"/>
                <a:cs typeface="黑体" panose="02010609060101010101" charset="-122"/>
              </a:rPr>
              <a:t>”</a:t>
            </a:r>
            <a:endParaRPr lang="en-US" altLang="zh-CN"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en-US" altLang="zh-CN" sz="2400" dirty="0">
                <a:solidFill>
                  <a:srgbClr val="000000"/>
                </a:solidFill>
                <a:latin typeface="黑体" panose="02010609060101010101" charset="-122"/>
                <a:ea typeface="黑体" panose="02010609060101010101" charset="-122"/>
                <a:cs typeface="黑体" panose="02010609060101010101" charset="-122"/>
              </a:rPr>
              <a:t>3</a:t>
            </a:r>
            <a:r>
              <a:rPr lang="zh-CN" altLang="en-US" sz="2400" dirty="0">
                <a:solidFill>
                  <a:srgbClr val="000000"/>
                </a:solidFill>
                <a:latin typeface="黑体" panose="02010609060101010101" charset="-122"/>
                <a:ea typeface="黑体" panose="02010609060101010101" charset="-122"/>
                <a:cs typeface="黑体" panose="02010609060101010101" charset="-122"/>
              </a:rPr>
              <a:t>）实施：</a:t>
            </a:r>
            <a:r>
              <a:rPr sz="2400" dirty="0" err="1">
                <a:solidFill>
                  <a:srgbClr val="000000"/>
                </a:solidFill>
                <a:latin typeface="黑体" panose="02010609060101010101" charset="-122"/>
                <a:ea typeface="黑体" panose="02010609060101010101" charset="-122"/>
                <a:cs typeface="黑体" panose="02010609060101010101" charset="-122"/>
              </a:rPr>
              <a:t>掀起“大跃进”和人民公社化运动</a:t>
            </a:r>
            <a:r>
              <a:rPr sz="2400" dirty="0">
                <a:solidFill>
                  <a:srgbClr val="000000"/>
                </a:solidFill>
                <a:latin typeface="黑体" panose="02010609060101010101" charset="-122"/>
                <a:ea typeface="黑体" panose="02010609060101010101" charset="-122"/>
                <a:cs typeface="黑体" panose="02010609060101010101" charset="-122"/>
              </a:rPr>
              <a:t>。</a:t>
            </a:r>
            <a:endParaRPr sz="2400" dirty="0">
              <a:solidFill>
                <a:srgbClr val="000000"/>
              </a:solidFill>
              <a:latin typeface="黑体" panose="02010609060101010101" charset="-122"/>
              <a:ea typeface="黑体" panose="02010609060101010101" charset="-122"/>
              <a:cs typeface="黑体" panose="02010609060101010101" charset="-122"/>
            </a:endParaRPr>
          </a:p>
        </p:txBody>
      </p:sp>
      <p:pic>
        <p:nvPicPr>
          <p:cNvPr id="15" name="Picture 2" descr="user posted image"/>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257600" y="996288"/>
            <a:ext cx="4617991" cy="5500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矩形 17"/>
          <p:cNvSpPr/>
          <p:nvPr/>
        </p:nvSpPr>
        <p:spPr>
          <a:xfrm>
            <a:off x="8350985" y="585962"/>
            <a:ext cx="2431219" cy="5715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2800" b="1" dirty="0">
                <a:solidFill>
                  <a:srgbClr val="C00000"/>
                </a:solidFill>
                <a:latin typeface="黑体" panose="02010609060101010101" charset="-122"/>
                <a:ea typeface="黑体" panose="02010609060101010101" charset="-122"/>
              </a:rPr>
              <a:t>三面红旗</a:t>
            </a:r>
            <a:endParaRPr lang="zh-CN" altLang="en-US" sz="2800" b="1" dirty="0">
              <a:solidFill>
                <a:srgbClr val="C00000"/>
              </a:solidFill>
              <a:latin typeface="黑体" panose="02010609060101010101" charset="-122"/>
              <a:ea typeface="黑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7">
                                            <p:txEl>
                                              <p:pRg st="1" end="1"/>
                                            </p:txEl>
                                          </p:spTgt>
                                        </p:tgtEl>
                                        <p:attrNameLst>
                                          <p:attrName>style.visibility</p:attrName>
                                        </p:attrNameLst>
                                      </p:cBhvr>
                                      <p:to>
                                        <p:strVal val="visible"/>
                                      </p:to>
                                    </p:set>
                                    <p:animEffect transition="in" filter="fade">
                                      <p:cBhvr>
                                        <p:cTn id="16" dur="500"/>
                                        <p:tgtEl>
                                          <p:spTgt spid="7">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1000"/>
                                        <p:tgtEl>
                                          <p:spTgt spid="7">
                                            <p:txEl>
                                              <p:pRg st="2" end="2"/>
                                            </p:txEl>
                                          </p:spTgt>
                                        </p:tgtEl>
                                      </p:cBhvr>
                                    </p:animEffect>
                                    <p:anim calcmode="lin" valueType="num">
                                      <p:cBhvr>
                                        <p:cTn id="22"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ppt_w</p:attrName>
                                        </p:attrNameLst>
                                      </p:cBhvr>
                                      <p:tavLst>
                                        <p:tav tm="0" fmla="#ppt_w*sin(2.5*pi*$)">
                                          <p:val>
                                            <p:fltVal val="0"/>
                                          </p:val>
                                        </p:tav>
                                        <p:tav tm="100000">
                                          <p:val>
                                            <p:fltVal val="1"/>
                                          </p:val>
                                        </p:tav>
                                      </p:tavLst>
                                    </p:anim>
                                    <p:anim calcmode="lin" valueType="num">
                                      <p:cBhvr>
                                        <p:cTn id="30" dur="1000" fill="hold"/>
                                        <p:tgtEl>
                                          <p:spTgt spid="15"/>
                                        </p:tgtEl>
                                        <p:attrNameLst>
                                          <p:attrName>ppt_h</p:attrName>
                                        </p:attrNameLst>
                                      </p:cBhvr>
                                      <p:tavLst>
                                        <p:tav tm="0">
                                          <p:val>
                                            <p:strVal val="#ppt_h"/>
                                          </p:val>
                                        </p:tav>
                                        <p:tav tm="100000">
                                          <p:val>
                                            <p:strVal val="#ppt_h"/>
                                          </p:val>
                                        </p:tav>
                                      </p:tavLst>
                                    </p:anim>
                                  </p:childTnLst>
                                </p:cTn>
                              </p:par>
                              <p:par>
                                <p:cTn id="31" presetID="45" presetClass="entr" presetSubtype="0"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1000"/>
                                        <p:tgtEl>
                                          <p:spTgt spid="18"/>
                                        </p:tgtEl>
                                      </p:cBhvr>
                                    </p:animEffect>
                                    <p:anim calcmode="lin" valueType="num">
                                      <p:cBhvr>
                                        <p:cTn id="34" dur="1000" fill="hold"/>
                                        <p:tgtEl>
                                          <p:spTgt spid="18"/>
                                        </p:tgtEl>
                                        <p:attrNameLst>
                                          <p:attrName>ppt_w</p:attrName>
                                        </p:attrNameLst>
                                      </p:cBhvr>
                                      <p:tavLst>
                                        <p:tav tm="0" fmla="#ppt_w*sin(2.5*pi*$)">
                                          <p:val>
                                            <p:fltVal val="0"/>
                                          </p:val>
                                        </p:tav>
                                        <p:tav tm="100000">
                                          <p:val>
                                            <p:fltVal val="1"/>
                                          </p:val>
                                        </p:tav>
                                      </p:tavLst>
                                    </p:anim>
                                    <p:anim calcmode="lin" valueType="num">
                                      <p:cBhvr>
                                        <p:cTn id="35" dur="1000" fill="hold"/>
                                        <p:tgtEl>
                                          <p:spTgt spid="1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13"/>
          <p:cNvPicPr>
            <a:picLocks noChangeAspect="1" noChangeArrowheads="1"/>
          </p:cNvPicPr>
          <p:nvPr/>
        </p:nvPicPr>
        <p:blipFill>
          <a:blip r:embed="rId1">
            <a:extLst>
              <a:ext uri="{28A0092B-C50C-407E-A947-70E740481C1C}">
                <a14:useLocalDpi xmlns:a14="http://schemas.microsoft.com/office/drawing/2010/main" val="0"/>
              </a:ext>
            </a:extLst>
          </a:blip>
          <a:srcRect t="8731" b="40250"/>
          <a:stretch>
            <a:fillRect/>
          </a:stretch>
        </p:blipFill>
        <p:spPr bwMode="auto">
          <a:xfrm>
            <a:off x="644525" y="1165225"/>
            <a:ext cx="5364163" cy="4811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644525" y="5580063"/>
            <a:ext cx="5067300" cy="584200"/>
          </a:xfrm>
          <a:prstGeom prst="rect">
            <a:avLst/>
          </a:prstGeom>
          <a:ln>
            <a:solidFill>
              <a:srgbClr val="FF0000"/>
            </a:solidFill>
          </a:ln>
        </p:spPr>
        <p:style>
          <a:lnRef idx="2">
            <a:schemeClr val="accent5"/>
          </a:lnRef>
          <a:fillRef idx="1">
            <a:schemeClr val="lt1"/>
          </a:fillRef>
          <a:effectRef idx="0">
            <a:schemeClr val="accent5"/>
          </a:effectRef>
          <a:fontRef idx="minor">
            <a:schemeClr val="dk1"/>
          </a:fontRef>
        </p:style>
        <p:txBody>
          <a:bodyPr>
            <a:spAutoFit/>
          </a:bodyPr>
          <a:lstStyle/>
          <a:p>
            <a:pPr algn="ctr">
              <a:buFontTx/>
              <a:buNone/>
              <a:defRPr/>
            </a:pPr>
            <a:r>
              <a:rPr lang="zh-CN" altLang="en-US" sz="3200" b="1" dirty="0">
                <a:latin typeface="微软雅黑" panose="020B0503020204020204" pitchFamily="34" charset="-122"/>
                <a:ea typeface="微软雅黑" panose="020B0503020204020204" pitchFamily="34" charset="-122"/>
              </a:rPr>
              <a:t>“以钢为纲，全面跃进”</a:t>
            </a:r>
            <a:endParaRPr lang="zh-CN" altLang="en-US" sz="3200" b="1" dirty="0">
              <a:latin typeface="微软雅黑" panose="020B0503020204020204" pitchFamily="34" charset="-122"/>
              <a:ea typeface="微软雅黑" panose="020B0503020204020204" pitchFamily="34" charset="-122"/>
            </a:endParaRPr>
          </a:p>
        </p:txBody>
      </p:sp>
      <p:pic>
        <p:nvPicPr>
          <p:cNvPr id="47107" name="Picture 3" descr="12138649_2005030111191039790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3975" y="2284413"/>
            <a:ext cx="5602288" cy="387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9" name="Text Box 5"/>
          <p:cNvSpPr txBox="1">
            <a:spLocks noChangeArrowheads="1"/>
          </p:cNvSpPr>
          <p:nvPr/>
        </p:nvSpPr>
        <p:spPr bwMode="auto">
          <a:xfrm>
            <a:off x="6402388" y="1165225"/>
            <a:ext cx="5603875" cy="1076325"/>
          </a:xfrm>
          <a:prstGeom prst="rect">
            <a:avLst/>
          </a:prstGeom>
          <a:solidFill>
            <a:schemeClr val="bg1"/>
          </a:solidFill>
          <a:ln w="9525">
            <a:solidFill>
              <a:schemeClr val="accent2"/>
            </a:solidFill>
            <a:round/>
          </a:ln>
        </p:spPr>
        <p:txBody>
          <a:bodyPr>
            <a:spAutoFit/>
          </a:bodyPr>
          <a:lstStyle/>
          <a:p>
            <a:pPr algn="just"/>
            <a:r>
              <a:rPr lang="en-US" altLang="zh-CN" sz="2800" b="1">
                <a:latin typeface="微软雅黑" panose="020B0503020204020204" pitchFamily="34" charset="-122"/>
                <a:ea typeface="微软雅黑" panose="020B0503020204020204" pitchFamily="34" charset="-122"/>
              </a:rPr>
              <a:t>         1958</a:t>
            </a:r>
            <a:r>
              <a:rPr lang="zh-CN" altLang="en-US" sz="3200" b="1">
                <a:latin typeface="微软雅黑" panose="020B0503020204020204" pitchFamily="34" charset="-122"/>
                <a:ea typeface="微软雅黑" panose="020B0503020204020204" pitchFamily="34" charset="-122"/>
              </a:rPr>
              <a:t>年，全国生产钢</a:t>
            </a:r>
            <a:r>
              <a:rPr lang="en-US" altLang="zh-CN" sz="2800" b="1">
                <a:latin typeface="微软雅黑" panose="020B0503020204020204" pitchFamily="34" charset="-122"/>
                <a:ea typeface="微软雅黑" panose="020B0503020204020204" pitchFamily="34" charset="-122"/>
              </a:rPr>
              <a:t>1108</a:t>
            </a:r>
            <a:r>
              <a:rPr lang="zh-CN" altLang="en-US" sz="3200" b="1">
                <a:latin typeface="微软雅黑" panose="020B0503020204020204" pitchFamily="34" charset="-122"/>
                <a:ea typeface="微软雅黑" panose="020B0503020204020204" pitchFamily="34" charset="-122"/>
              </a:rPr>
              <a:t>万吨，只有</a:t>
            </a:r>
            <a:r>
              <a:rPr lang="en-US" altLang="zh-CN" sz="2800" b="1">
                <a:latin typeface="微软雅黑" panose="020B0503020204020204" pitchFamily="34" charset="-122"/>
                <a:ea typeface="微软雅黑" panose="020B0503020204020204" pitchFamily="34" charset="-122"/>
              </a:rPr>
              <a:t>800</a:t>
            </a:r>
            <a:r>
              <a:rPr lang="zh-CN" altLang="en-US" sz="3200" b="1">
                <a:latin typeface="微软雅黑" panose="020B0503020204020204" pitchFamily="34" charset="-122"/>
                <a:ea typeface="微软雅黑" panose="020B0503020204020204" pitchFamily="34" charset="-122"/>
              </a:rPr>
              <a:t>万吨合格。</a:t>
            </a:r>
            <a:endParaRPr lang="zh-CN" altLang="en-US" sz="3200" b="1">
              <a:latin typeface="微软雅黑" panose="020B0503020204020204" pitchFamily="34" charset="-122"/>
              <a:ea typeface="微软雅黑" panose="020B0503020204020204" pitchFamily="34" charset="-122"/>
            </a:endParaRPr>
          </a:p>
        </p:txBody>
      </p:sp>
      <p:sp>
        <p:nvSpPr>
          <p:cNvPr id="3" name="云形 2"/>
          <p:cNvSpPr/>
          <p:nvPr/>
        </p:nvSpPr>
        <p:spPr>
          <a:xfrm>
            <a:off x="4067175" y="2324100"/>
            <a:ext cx="4057650" cy="2211388"/>
          </a:xfrm>
          <a:prstGeom prst="cloud">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3600" b="1" noProof="1">
                <a:solidFill>
                  <a:schemeClr val="bg1"/>
                </a:solidFill>
                <a:latin typeface="微软雅黑" panose="020B0503020204020204" pitchFamily="34" charset="-122"/>
                <a:ea typeface="微软雅黑" panose="020B0503020204020204" pitchFamily="34" charset="-122"/>
              </a:rPr>
              <a:t>国民经济</a:t>
            </a:r>
            <a:endParaRPr lang="zh-CN" altLang="en-US" sz="3600" b="1" noProof="1">
              <a:solidFill>
                <a:schemeClr val="bg1"/>
              </a:solidFill>
              <a:latin typeface="微软雅黑" panose="020B0503020204020204" pitchFamily="34" charset="-122"/>
              <a:ea typeface="微软雅黑" panose="020B0503020204020204" pitchFamily="34" charset="-122"/>
            </a:endParaRPr>
          </a:p>
          <a:p>
            <a:pPr algn="ctr">
              <a:defRPr/>
            </a:pPr>
            <a:r>
              <a:rPr lang="zh-CN" altLang="en-US" sz="3600" b="1" noProof="1">
                <a:solidFill>
                  <a:schemeClr val="bg1"/>
                </a:solidFill>
                <a:latin typeface="微软雅黑" panose="020B0503020204020204" pitchFamily="34" charset="-122"/>
                <a:ea typeface="微软雅黑" panose="020B0503020204020204" pitchFamily="34" charset="-122"/>
              </a:rPr>
              <a:t>严重失调</a:t>
            </a:r>
            <a:endParaRPr lang="zh-CN" altLang="en-US" sz="3600" b="1" noProof="1">
              <a:solidFill>
                <a:schemeClr val="bg1"/>
              </a:solidFill>
              <a:latin typeface="微软雅黑" panose="020B0503020204020204" pitchFamily="34" charset="-122"/>
              <a:ea typeface="微软雅黑" panose="020B0503020204020204" pitchFamily="34" charset="-122"/>
            </a:endParaRPr>
          </a:p>
        </p:txBody>
      </p:sp>
      <p:sp>
        <p:nvSpPr>
          <p:cNvPr id="11" name="矩形 10"/>
          <p:cNvSpPr/>
          <p:nvPr/>
        </p:nvSpPr>
        <p:spPr>
          <a:xfrm>
            <a:off x="4687888" y="238124"/>
            <a:ext cx="3429000" cy="6429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3200" b="1" dirty="0">
                <a:solidFill>
                  <a:srgbClr val="000000"/>
                </a:solidFill>
                <a:latin typeface="黑体" panose="02010609060101010101" charset="-122"/>
                <a:ea typeface="黑体" panose="02010609060101010101" charset="-122"/>
              </a:rPr>
              <a:t>大跃进</a:t>
            </a:r>
            <a:endParaRPr lang="zh-CN" altLang="en-US" sz="3200" b="1" dirty="0">
              <a:solidFill>
                <a:srgbClr val="000000"/>
              </a:solidFill>
              <a:latin typeface="黑体" panose="02010609060101010101" charset="-122"/>
              <a:ea typeface="黑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8914"/>
                                        </p:tgtEl>
                                        <p:attrNameLst>
                                          <p:attrName>style.visibility</p:attrName>
                                        </p:attrNameLst>
                                      </p:cBhvr>
                                      <p:to>
                                        <p:strVal val="visible"/>
                                      </p:to>
                                    </p:set>
                                    <p:animEffect transition="in" filter="blinds(horizontal)">
                                      <p:cBhvr>
                                        <p:cTn id="7" dur="500"/>
                                        <p:tgtEl>
                                          <p:spTgt spid="3891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47109"/>
                                        </p:tgtEl>
                                        <p:attrNameLst>
                                          <p:attrName>style.visibility</p:attrName>
                                        </p:attrNameLst>
                                      </p:cBhvr>
                                      <p:to>
                                        <p:strVal val="visible"/>
                                      </p:to>
                                    </p:set>
                                    <p:animEffect transition="in" filter="blinds(horizontal)">
                                      <p:cBhvr>
                                        <p:cTn id="15" dur="500"/>
                                        <p:tgtEl>
                                          <p:spTgt spid="47109"/>
                                        </p:tgtEl>
                                      </p:cBhvr>
                                    </p:animEffect>
                                  </p:childTnLst>
                                </p:cTn>
                              </p:par>
                              <p:par>
                                <p:cTn id="16" presetID="3" presetClass="entr" presetSubtype="10" fill="hold" nodeType="withEffect">
                                  <p:stCondLst>
                                    <p:cond delay="0"/>
                                  </p:stCondLst>
                                  <p:childTnLst>
                                    <p:set>
                                      <p:cBhvr>
                                        <p:cTn id="17" dur="1" fill="hold">
                                          <p:stCondLst>
                                            <p:cond delay="0"/>
                                          </p:stCondLst>
                                        </p:cTn>
                                        <p:tgtEl>
                                          <p:spTgt spid="47107"/>
                                        </p:tgtEl>
                                        <p:attrNameLst>
                                          <p:attrName>style.visibility</p:attrName>
                                        </p:attrNameLst>
                                      </p:cBhvr>
                                      <p:to>
                                        <p:strVal val="visible"/>
                                      </p:to>
                                    </p:set>
                                    <p:animEffect transition="in" filter="blinds(horizontal)">
                                      <p:cBhvr>
                                        <p:cTn id="18" dur="500"/>
                                        <p:tgtEl>
                                          <p:spTgt spid="47107"/>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blinds(horizontal)">
                                      <p:cBhvr>
                                        <p:cTn id="2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47109" grpId="0" bldLvl="0" animBg="1"/>
      <p:bldP spid="3"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2"/>
          <p:cNvSpPr txBox="1">
            <a:spLocks noChangeArrowheads="1"/>
          </p:cNvSpPr>
          <p:nvPr/>
        </p:nvSpPr>
        <p:spPr bwMode="auto">
          <a:xfrm>
            <a:off x="820738" y="1468438"/>
            <a:ext cx="758825" cy="4522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b="1">
                <a:solidFill>
                  <a:srgbClr val="FF0000"/>
                </a:solidFill>
                <a:latin typeface="Times New Roman" panose="02020603050405020304" pitchFamily="18" charset="0"/>
                <a:ea typeface="黑体" panose="02010609060101010101" charset="-122"/>
              </a:rPr>
              <a:t>大跃进时期的漫画</a:t>
            </a:r>
            <a:endParaRPr lang="zh-CN" altLang="en-US" sz="3600" b="1">
              <a:solidFill>
                <a:srgbClr val="FF0000"/>
              </a:solidFill>
              <a:latin typeface="Times New Roman" panose="02020603050405020304" pitchFamily="18" charset="0"/>
              <a:ea typeface="黑体" panose="02010609060101010101" charset="-122"/>
            </a:endParaRPr>
          </a:p>
        </p:txBody>
      </p:sp>
      <p:pic>
        <p:nvPicPr>
          <p:cNvPr id="19458" name="Picture 3" descr="未标题-1"/>
          <p:cNvPicPr>
            <a:picLocks noChangeAspect="1" noChangeArrowheads="1"/>
          </p:cNvPicPr>
          <p:nvPr/>
        </p:nvPicPr>
        <p:blipFill>
          <a:blip r:embed="rId1">
            <a:lum bright="-18000" contrast="54000"/>
            <a:extLst>
              <a:ext uri="{28A0092B-C50C-407E-A947-70E740481C1C}">
                <a14:useLocalDpi xmlns:a14="http://schemas.microsoft.com/office/drawing/2010/main" val="0"/>
              </a:ext>
            </a:extLst>
          </a:blip>
          <a:srcRect/>
          <a:stretch>
            <a:fillRect/>
          </a:stretch>
        </p:blipFill>
        <p:spPr bwMode="auto">
          <a:xfrm>
            <a:off x="2481263" y="4221163"/>
            <a:ext cx="4481512" cy="2332037"/>
          </a:xfrm>
          <a:prstGeom prst="rect">
            <a:avLst/>
          </a:prstGeom>
          <a:noFill/>
          <a:ln w="76200">
            <a:pattFill prst="solidDmnd">
              <a:fgClr>
                <a:srgbClr val="FF9933"/>
              </a:fgClr>
              <a:bgClr>
                <a:srgbClr val="00FF00"/>
              </a:bgClr>
            </a:pattFill>
            <a:miter lim="800000"/>
            <a:headEnd/>
            <a:tailEnd/>
          </a:ln>
          <a:extLst>
            <a:ext uri="{909E8E84-426E-40DD-AFC4-6F175D3DCCD1}">
              <a14:hiddenFill xmlns:a14="http://schemas.microsoft.com/office/drawing/2010/main">
                <a:solidFill>
                  <a:srgbClr val="FFFFFF"/>
                </a:solidFill>
              </a14:hiddenFill>
            </a:ext>
          </a:extLst>
        </p:spPr>
      </p:pic>
      <p:pic>
        <p:nvPicPr>
          <p:cNvPr id="35844" name="Picture 4" descr="肥猪赛大象，就是鼻子短。公社杀一口，足够吃半年。"/>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8513" y="1195388"/>
            <a:ext cx="4694237" cy="2843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5" name="AutoShape 5"/>
          <p:cNvSpPr>
            <a:spLocks noChangeArrowheads="1"/>
          </p:cNvSpPr>
          <p:nvPr/>
        </p:nvSpPr>
        <p:spPr bwMode="auto">
          <a:xfrm>
            <a:off x="2514600" y="1219200"/>
            <a:ext cx="2762250" cy="2743200"/>
          </a:xfrm>
          <a:prstGeom prst="wedgeRectCallout">
            <a:avLst>
              <a:gd name="adj1" fmla="val 89111"/>
              <a:gd name="adj2" fmla="val -42532"/>
            </a:avLst>
          </a:prstGeom>
          <a:noFill/>
          <a:ln w="38100">
            <a:solidFill>
              <a:schemeClr val="tx1"/>
            </a:solidFill>
            <a:miter lim="800000"/>
          </a:ln>
          <a:extLst>
            <a:ext uri="{909E8E84-426E-40DD-AFC4-6F175D3DCCD1}">
              <a14:hiddenFill xmlns:a14="http://schemas.microsoft.com/office/drawing/2010/main">
                <a:solidFill>
                  <a:srgbClr val="FFFFFF"/>
                </a:solidFill>
              </a14:hiddenFill>
            </a:ext>
          </a:extLst>
        </p:spPr>
        <p:txBody>
          <a:bodyPr/>
          <a:lstStyle/>
          <a:p>
            <a:pPr algn="ctr">
              <a:lnSpc>
                <a:spcPct val="125000"/>
              </a:lnSpc>
            </a:pPr>
            <a:r>
              <a:rPr lang="zh-CN" altLang="en-US" sz="3200" b="1">
                <a:latin typeface="Arial" panose="020B0604020202020204" pitchFamily="34" charset="0"/>
                <a:ea typeface="华文新魏" panose="02010800040101010101" pitchFamily="2" charset="-122"/>
              </a:rPr>
              <a:t>肥猪赛大象</a:t>
            </a:r>
            <a:endParaRPr lang="zh-CN" altLang="en-US" sz="3200" b="1">
              <a:latin typeface="Arial" panose="020B0604020202020204" pitchFamily="34" charset="0"/>
              <a:ea typeface="华文新魏" panose="02010800040101010101" pitchFamily="2" charset="-122"/>
            </a:endParaRPr>
          </a:p>
          <a:p>
            <a:pPr algn="ctr">
              <a:lnSpc>
                <a:spcPct val="125000"/>
              </a:lnSpc>
            </a:pPr>
            <a:r>
              <a:rPr lang="zh-CN" altLang="en-US" sz="3200" b="1">
                <a:latin typeface="Arial" panose="020B0604020202020204" pitchFamily="34" charset="0"/>
                <a:ea typeface="华文新魏" panose="02010800040101010101" pitchFamily="2" charset="-122"/>
              </a:rPr>
              <a:t>就是鼻子短</a:t>
            </a:r>
            <a:endParaRPr lang="zh-CN" altLang="en-US" sz="3200" b="1">
              <a:latin typeface="Arial" panose="020B0604020202020204" pitchFamily="34" charset="0"/>
              <a:ea typeface="华文新魏" panose="02010800040101010101" pitchFamily="2" charset="-122"/>
            </a:endParaRPr>
          </a:p>
          <a:p>
            <a:pPr algn="ctr">
              <a:lnSpc>
                <a:spcPct val="125000"/>
              </a:lnSpc>
            </a:pPr>
            <a:r>
              <a:rPr lang="zh-CN" altLang="en-US" sz="3200" b="1">
                <a:latin typeface="Arial" panose="020B0604020202020204" pitchFamily="34" charset="0"/>
                <a:ea typeface="华文新魏" panose="02010800040101010101" pitchFamily="2" charset="-122"/>
              </a:rPr>
              <a:t>公社杀一口</a:t>
            </a:r>
            <a:endParaRPr lang="zh-CN" altLang="en-US" sz="3200" b="1">
              <a:latin typeface="Arial" panose="020B0604020202020204" pitchFamily="34" charset="0"/>
              <a:ea typeface="华文新魏" panose="02010800040101010101" pitchFamily="2" charset="-122"/>
            </a:endParaRPr>
          </a:p>
          <a:p>
            <a:pPr algn="ctr">
              <a:lnSpc>
                <a:spcPct val="125000"/>
              </a:lnSpc>
            </a:pPr>
            <a:r>
              <a:rPr lang="zh-CN" altLang="en-US" sz="3200" b="1">
                <a:latin typeface="Arial" panose="020B0604020202020204" pitchFamily="34" charset="0"/>
                <a:ea typeface="华文新魏" panose="02010800040101010101" pitchFamily="2" charset="-122"/>
              </a:rPr>
              <a:t>足够吃半年</a:t>
            </a:r>
            <a:endParaRPr lang="zh-CN" altLang="en-US" sz="3200" b="1">
              <a:latin typeface="Arial" panose="020B0604020202020204" pitchFamily="34" charset="0"/>
              <a:ea typeface="华文新魏" panose="02010800040101010101" pitchFamily="2" charset="-122"/>
            </a:endParaRPr>
          </a:p>
          <a:p>
            <a:pPr algn="ctr">
              <a:lnSpc>
                <a:spcPct val="125000"/>
              </a:lnSpc>
            </a:pPr>
            <a:endParaRPr lang="en-US" altLang="zh-CN" sz="3200" b="1">
              <a:latin typeface="Arial" panose="020B0604020202020204" pitchFamily="34" charset="0"/>
              <a:ea typeface="华文新魏" panose="02010800040101010101" pitchFamily="2" charset="-122"/>
            </a:endParaRPr>
          </a:p>
        </p:txBody>
      </p:sp>
      <p:sp>
        <p:nvSpPr>
          <p:cNvPr id="35846" name="AutoShape 6"/>
          <p:cNvSpPr>
            <a:spLocks noChangeArrowheads="1"/>
          </p:cNvSpPr>
          <p:nvPr/>
        </p:nvSpPr>
        <p:spPr bwMode="auto">
          <a:xfrm>
            <a:off x="7343775" y="4953000"/>
            <a:ext cx="3276600" cy="1447800"/>
          </a:xfrm>
          <a:prstGeom prst="wedgeRectCallout">
            <a:avLst>
              <a:gd name="adj1" fmla="val -68069"/>
              <a:gd name="adj2" fmla="val 38815"/>
            </a:avLst>
          </a:prstGeom>
          <a:noFill/>
          <a:ln w="38100">
            <a:solidFill>
              <a:schemeClr val="tx1"/>
            </a:solidFill>
            <a:miter lim="800000"/>
          </a:ln>
          <a:extLst>
            <a:ext uri="{909E8E84-426E-40DD-AFC4-6F175D3DCCD1}">
              <a14:hiddenFill xmlns:a14="http://schemas.microsoft.com/office/drawing/2010/main">
                <a:solidFill>
                  <a:srgbClr val="FFFFFF"/>
                </a:solidFill>
              </a14:hiddenFill>
            </a:ext>
          </a:extLst>
        </p:spPr>
        <p:txBody>
          <a:bodyPr/>
          <a:lstStyle/>
          <a:p>
            <a:pPr algn="ctr">
              <a:lnSpc>
                <a:spcPct val="125000"/>
              </a:lnSpc>
            </a:pPr>
            <a:r>
              <a:rPr lang="zh-CN" altLang="en-US" sz="3200" b="1">
                <a:latin typeface="Arial" panose="020B0604020202020204" pitchFamily="34" charset="0"/>
                <a:ea typeface="华文新魏" panose="02010800040101010101" pitchFamily="2" charset="-122"/>
              </a:rPr>
              <a:t>一个萝卜千斤重</a:t>
            </a:r>
            <a:endParaRPr lang="zh-CN" altLang="en-US" sz="3200" b="1">
              <a:latin typeface="Arial" panose="020B0604020202020204" pitchFamily="34" charset="0"/>
              <a:ea typeface="华文新魏" panose="02010800040101010101" pitchFamily="2" charset="-122"/>
            </a:endParaRPr>
          </a:p>
          <a:p>
            <a:pPr algn="ctr">
              <a:lnSpc>
                <a:spcPct val="125000"/>
              </a:lnSpc>
            </a:pPr>
            <a:r>
              <a:rPr lang="zh-CN" altLang="en-US" sz="3200" b="1">
                <a:latin typeface="Arial" panose="020B0604020202020204" pitchFamily="34" charset="0"/>
                <a:ea typeface="华文新魏" panose="02010800040101010101" pitchFamily="2" charset="-122"/>
              </a:rPr>
              <a:t>两头毛驴拉不动</a:t>
            </a:r>
            <a:endParaRPr lang="zh-CN" altLang="en-US" sz="3200" b="1">
              <a:latin typeface="Arial" panose="020B0604020202020204" pitchFamily="34" charset="0"/>
              <a:ea typeface="华文新魏" panose="02010800040101010101" pitchFamily="2" charset="-122"/>
            </a:endParaRPr>
          </a:p>
        </p:txBody>
      </p:sp>
      <p:sp>
        <p:nvSpPr>
          <p:cNvPr id="5" name="平行四边形 4"/>
          <p:cNvSpPr/>
          <p:nvPr/>
        </p:nvSpPr>
        <p:spPr>
          <a:xfrm>
            <a:off x="914400" y="344488"/>
            <a:ext cx="379413" cy="442912"/>
          </a:xfrm>
          <a:prstGeom prst="parallelogram">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b="1">
              <a:solidFill>
                <a:srgbClr val="2F271A"/>
              </a:solidFill>
              <a:latin typeface="等线" panose="02010600030101010101" charset="-122"/>
              <a:ea typeface="等线" panose="02010600030101010101" charset="-122"/>
            </a:endParaRPr>
          </a:p>
        </p:txBody>
      </p:sp>
      <p:sp>
        <p:nvSpPr>
          <p:cNvPr id="6" name="平行四边形 5"/>
          <p:cNvSpPr/>
          <p:nvPr/>
        </p:nvSpPr>
        <p:spPr>
          <a:xfrm>
            <a:off x="1198563" y="485775"/>
            <a:ext cx="381000" cy="442913"/>
          </a:xfrm>
          <a:prstGeom prst="parallelogram">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solidFill>
                <a:srgbClr val="2F271A"/>
              </a:solidFill>
              <a:latin typeface="等线" panose="02010600030101010101" charset="-122"/>
              <a:ea typeface="等线" panose="02010600030101010101" charset="-122"/>
            </a:endParaRPr>
          </a:p>
        </p:txBody>
      </p:sp>
      <p:cxnSp>
        <p:nvCxnSpPr>
          <p:cNvPr id="3" name="直接连接符 2"/>
          <p:cNvCxnSpPr/>
          <p:nvPr/>
        </p:nvCxnSpPr>
        <p:spPr>
          <a:xfrm>
            <a:off x="1595438" y="1174750"/>
            <a:ext cx="17462" cy="5338763"/>
          </a:xfrm>
          <a:prstGeom prst="line">
            <a:avLst/>
          </a:prstGeom>
          <a:ln>
            <a:solidFill>
              <a:schemeClr val="accent2"/>
            </a:solidFill>
            <a:prstDash val="sysDash"/>
          </a:ln>
        </p:spPr>
        <p:style>
          <a:lnRef idx="1">
            <a:schemeClr val="accent1"/>
          </a:lnRef>
          <a:fillRef idx="0">
            <a:schemeClr val="accent1"/>
          </a:fillRef>
          <a:effectRef idx="0">
            <a:schemeClr val="accent1"/>
          </a:effectRef>
          <a:fontRef idx="minor">
            <a:schemeClr val="tx1"/>
          </a:fontRef>
        </p:style>
      </p:cxnSp>
      <p:cxnSp>
        <p:nvCxnSpPr>
          <p:cNvPr id="2" name="直接连接符 1"/>
          <p:cNvCxnSpPr/>
          <p:nvPr/>
        </p:nvCxnSpPr>
        <p:spPr>
          <a:xfrm>
            <a:off x="1662113" y="1195388"/>
            <a:ext cx="17462" cy="5338762"/>
          </a:xfrm>
          <a:prstGeom prst="line">
            <a:avLst/>
          </a:prstGeom>
          <a:ln>
            <a:solidFill>
              <a:schemeClr val="accent2"/>
            </a:solidFill>
            <a:prstDash val="sysDash"/>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4687888" y="238124"/>
            <a:ext cx="3429000" cy="6429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3200" b="1" dirty="0">
                <a:solidFill>
                  <a:srgbClr val="000000"/>
                </a:solidFill>
                <a:latin typeface="黑体" panose="02010609060101010101" charset="-122"/>
                <a:ea typeface="黑体" panose="02010609060101010101" charset="-122"/>
              </a:rPr>
              <a:t>大跃进</a:t>
            </a:r>
            <a:endParaRPr lang="zh-CN" altLang="en-US" sz="3200" b="1" dirty="0">
              <a:solidFill>
                <a:srgbClr val="000000"/>
              </a:solidFill>
              <a:latin typeface="黑体" panose="02010609060101010101" charset="-122"/>
              <a:ea typeface="黑体" panose="02010609060101010101" charset="-122"/>
            </a:endParaRPr>
          </a:p>
        </p:txBody>
      </p:sp>
      <p:sp>
        <p:nvSpPr>
          <p:cNvPr id="14" name="文本框 21509"/>
          <p:cNvSpPr txBox="1"/>
          <p:nvPr/>
        </p:nvSpPr>
        <p:spPr>
          <a:xfrm>
            <a:off x="1728788" y="3591908"/>
            <a:ext cx="10086807" cy="1569660"/>
          </a:xfrm>
          <a:prstGeom prst="rect">
            <a:avLst/>
          </a:prstGeom>
          <a:solidFill>
            <a:srgbClr val="002060"/>
          </a:solidFill>
          <a:ln w="38100">
            <a:solidFill>
              <a:schemeClr val="accent2">
                <a:lumMod val="20000"/>
                <a:lumOff val="80000"/>
              </a:schemeClr>
            </a:solidFill>
            <a:miter/>
          </a:ln>
        </p:spPr>
        <p:txBody>
          <a:bodyPr wrap="square">
            <a:spAutoFit/>
          </a:bodyPr>
          <a:lstStyle/>
          <a:p>
            <a:pPr fontAlgn="auto">
              <a:spcBef>
                <a:spcPts val="0"/>
              </a:spcBef>
              <a:spcAft>
                <a:spcPts val="0"/>
              </a:spcAft>
              <a:buClr>
                <a:srgbClr val="000000"/>
              </a:buClr>
              <a:defRPr/>
            </a:pPr>
            <a:r>
              <a:rPr lang="zh-CN" altLang="en-US" sz="3200" b="1" noProof="1">
                <a:solidFill>
                  <a:schemeClr val="bg1">
                    <a:lumMod val="95000"/>
                  </a:schemeClr>
                </a:solidFill>
                <a:latin typeface="华文细黑" panose="02010600040101010101" pitchFamily="2" charset="-122"/>
                <a:ea typeface="华文细黑" panose="02010600040101010101" pitchFamily="2" charset="-122"/>
                <a:cs typeface="+mn-ea"/>
              </a:rPr>
              <a:t>表现：</a:t>
            </a:r>
            <a:r>
              <a:rPr lang="zh-CN" altLang="en-US" sz="3200" b="1" u="sng" noProof="1">
                <a:solidFill>
                  <a:schemeClr val="bg1">
                    <a:lumMod val="95000"/>
                  </a:schemeClr>
                </a:solidFill>
                <a:latin typeface="华文细黑" panose="02010600040101010101" pitchFamily="2" charset="-122"/>
                <a:ea typeface="华文细黑" panose="02010600040101010101" pitchFamily="2" charset="-122"/>
                <a:cs typeface="+mn-ea"/>
              </a:rPr>
              <a:t>片面追求工农业生产和建设的高速度</a:t>
            </a:r>
            <a:r>
              <a:rPr lang="zh-CN" altLang="en-US" sz="3200" b="1" noProof="1">
                <a:solidFill>
                  <a:schemeClr val="bg1">
                    <a:lumMod val="95000"/>
                  </a:schemeClr>
                </a:solidFill>
                <a:latin typeface="华文细黑" panose="02010600040101010101" pitchFamily="2" charset="-122"/>
                <a:ea typeface="华文细黑" panose="02010600040101010101" pitchFamily="2" charset="-122"/>
                <a:cs typeface="+mn-ea"/>
              </a:rPr>
              <a:t>：不断大幅地提高和修改计划指标；高指标带来高估产，各地掀起虚报高产浪潮。</a:t>
            </a:r>
            <a:endParaRPr lang="zh-CN" altLang="en-US" sz="3200" b="1" noProof="1">
              <a:solidFill>
                <a:schemeClr val="bg1">
                  <a:lumMod val="95000"/>
                </a:schemeClr>
              </a:solidFill>
              <a:latin typeface="华文细黑" panose="02010600040101010101" pitchFamily="2" charset="-122"/>
              <a:ea typeface="华文细黑"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35842"/>
                                        </p:tgtEl>
                                        <p:attrNameLst>
                                          <p:attrName>style.visibility</p:attrName>
                                        </p:attrNameLst>
                                      </p:cBhvr>
                                      <p:to>
                                        <p:strVal val="visible"/>
                                      </p:to>
                                    </p:set>
                                    <p:anim calcmode="lin" valueType="num">
                                      <p:cBhvr>
                                        <p:cTn id="7" dur="2000" fill="hold"/>
                                        <p:tgtEl>
                                          <p:spTgt spid="35842"/>
                                        </p:tgtEl>
                                        <p:attrNameLst>
                                          <p:attrName>ppt_w</p:attrName>
                                        </p:attrNameLst>
                                      </p:cBhvr>
                                      <p:tavLst>
                                        <p:tav tm="0">
                                          <p:val>
                                            <p:fltVal val="0"/>
                                          </p:val>
                                        </p:tav>
                                        <p:tav tm="100000">
                                          <p:val>
                                            <p:strVal val="#ppt_w"/>
                                          </p:val>
                                        </p:tav>
                                      </p:tavLst>
                                    </p:anim>
                                    <p:anim calcmode="lin" valueType="num">
                                      <p:cBhvr>
                                        <p:cTn id="8" dur="2000" fill="hold"/>
                                        <p:tgtEl>
                                          <p:spTgt spid="35842"/>
                                        </p:tgtEl>
                                        <p:attrNameLst>
                                          <p:attrName>ppt_h</p:attrName>
                                        </p:attrNameLst>
                                      </p:cBhvr>
                                      <p:tavLst>
                                        <p:tav tm="0">
                                          <p:val>
                                            <p:strVal val="#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linds(horizontal)">
                                      <p:cBhvr>
                                        <p:cTn id="11" dur="500"/>
                                        <p:tgtEl>
                                          <p:spTgt spid="3"/>
                                        </p:tgtEl>
                                      </p:cBhvr>
                                    </p:animEffect>
                                  </p:childTnLst>
                                </p:cTn>
                              </p:par>
                              <p:par>
                                <p:cTn id="12" presetID="3" presetClass="entr" presetSubtype="1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linds(horizontal)">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1" fill="hold" grpId="0" nodeType="clickEffect">
                                  <p:stCondLst>
                                    <p:cond delay="0"/>
                                  </p:stCondLst>
                                  <p:childTnLst>
                                    <p:set>
                                      <p:cBhvr>
                                        <p:cTn id="18" dur="1" fill="hold">
                                          <p:stCondLst>
                                            <p:cond delay="0"/>
                                          </p:stCondLst>
                                        </p:cTn>
                                        <p:tgtEl>
                                          <p:spTgt spid="35845"/>
                                        </p:tgtEl>
                                        <p:attrNameLst>
                                          <p:attrName>style.visibility</p:attrName>
                                        </p:attrNameLst>
                                      </p:cBhvr>
                                      <p:to>
                                        <p:strVal val="visible"/>
                                      </p:to>
                                    </p:set>
                                    <p:animEffect transition="in" filter="wipe(up)">
                                      <p:cBhvr>
                                        <p:cTn id="19" dur="2000"/>
                                        <p:tgtEl>
                                          <p:spTgt spid="35845"/>
                                        </p:tgtEl>
                                      </p:cBhvr>
                                    </p:animEffect>
                                  </p:childTnLst>
                                </p:cTn>
                              </p:par>
                              <p:par>
                                <p:cTn id="20" presetID="23" presetClass="entr" presetSubtype="16" fill="hold" nodeType="withEffect">
                                  <p:stCondLst>
                                    <p:cond delay="0"/>
                                  </p:stCondLst>
                                  <p:childTnLst>
                                    <p:set>
                                      <p:cBhvr>
                                        <p:cTn id="21" dur="1" fill="hold">
                                          <p:stCondLst>
                                            <p:cond delay="0"/>
                                          </p:stCondLst>
                                        </p:cTn>
                                        <p:tgtEl>
                                          <p:spTgt spid="35844"/>
                                        </p:tgtEl>
                                        <p:attrNameLst>
                                          <p:attrName>style.visibility</p:attrName>
                                        </p:attrNameLst>
                                      </p:cBhvr>
                                      <p:to>
                                        <p:strVal val="visible"/>
                                      </p:to>
                                    </p:set>
                                    <p:anim calcmode="lin" valueType="num">
                                      <p:cBhvr>
                                        <p:cTn id="22" dur="2000" fill="hold"/>
                                        <p:tgtEl>
                                          <p:spTgt spid="35844"/>
                                        </p:tgtEl>
                                        <p:attrNameLst>
                                          <p:attrName>ppt_w</p:attrName>
                                        </p:attrNameLst>
                                      </p:cBhvr>
                                      <p:tavLst>
                                        <p:tav tm="0">
                                          <p:val>
                                            <p:fltVal val="0"/>
                                          </p:val>
                                        </p:tav>
                                        <p:tav tm="100000">
                                          <p:val>
                                            <p:strVal val="#ppt_w"/>
                                          </p:val>
                                        </p:tav>
                                      </p:tavLst>
                                    </p:anim>
                                    <p:anim calcmode="lin" valueType="num">
                                      <p:cBhvr>
                                        <p:cTn id="23" dur="2000" fill="hold"/>
                                        <p:tgtEl>
                                          <p:spTgt spid="35844"/>
                                        </p:tgtEl>
                                        <p:attrNameLst>
                                          <p:attrName>ppt_h</p:attrName>
                                        </p:attrNameLst>
                                      </p:cBhvr>
                                      <p:tavLst>
                                        <p:tav tm="0">
                                          <p:val>
                                            <p:fltVal val="0"/>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35846"/>
                                        </p:tgtEl>
                                        <p:attrNameLst>
                                          <p:attrName>style.visibility</p:attrName>
                                        </p:attrNameLst>
                                      </p:cBhvr>
                                      <p:to>
                                        <p:strVal val="visible"/>
                                      </p:to>
                                    </p:set>
                                    <p:animEffect transition="in" filter="wipe(left)">
                                      <p:cBhvr>
                                        <p:cTn id="28" dur="2000"/>
                                        <p:tgtEl>
                                          <p:spTgt spid="35846"/>
                                        </p:tgtEl>
                                      </p:cBhvr>
                                    </p:animEffect>
                                  </p:childTnLst>
                                </p:cTn>
                              </p:par>
                              <p:par>
                                <p:cTn id="29" presetID="23" presetClass="entr" presetSubtype="16" fill="hold" nodeType="withEffect">
                                  <p:stCondLst>
                                    <p:cond delay="0"/>
                                  </p:stCondLst>
                                  <p:childTnLst>
                                    <p:set>
                                      <p:cBhvr>
                                        <p:cTn id="30" dur="1" fill="hold">
                                          <p:stCondLst>
                                            <p:cond delay="0"/>
                                          </p:stCondLst>
                                        </p:cTn>
                                        <p:tgtEl>
                                          <p:spTgt spid="19458"/>
                                        </p:tgtEl>
                                        <p:attrNameLst>
                                          <p:attrName>style.visibility</p:attrName>
                                        </p:attrNameLst>
                                      </p:cBhvr>
                                      <p:to>
                                        <p:strVal val="visible"/>
                                      </p:to>
                                    </p:set>
                                    <p:anim calcmode="lin" valueType="num">
                                      <p:cBhvr>
                                        <p:cTn id="31" dur="2000" fill="hold"/>
                                        <p:tgtEl>
                                          <p:spTgt spid="19458"/>
                                        </p:tgtEl>
                                        <p:attrNameLst>
                                          <p:attrName>ppt_w</p:attrName>
                                        </p:attrNameLst>
                                      </p:cBhvr>
                                      <p:tavLst>
                                        <p:tav tm="0">
                                          <p:val>
                                            <p:fltVal val="0"/>
                                          </p:val>
                                        </p:tav>
                                        <p:tav tm="100000">
                                          <p:val>
                                            <p:strVal val="#ppt_w"/>
                                          </p:val>
                                        </p:tav>
                                      </p:tavLst>
                                    </p:anim>
                                    <p:anim calcmode="lin" valueType="num">
                                      <p:cBhvr>
                                        <p:cTn id="32" dur="2000" fill="hold"/>
                                        <p:tgtEl>
                                          <p:spTgt spid="19458"/>
                                        </p:tgtEl>
                                        <p:attrNameLst>
                                          <p:attrName>ppt_h</p:attrName>
                                        </p:attrNameLst>
                                      </p:cBhvr>
                                      <p:tavLst>
                                        <p:tav tm="0">
                                          <p:val>
                                            <p:fltVal val="0"/>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500" fill="hold"/>
                                        <p:tgtEl>
                                          <p:spTgt spid="14"/>
                                        </p:tgtEl>
                                        <p:attrNameLst>
                                          <p:attrName>ppt_w</p:attrName>
                                        </p:attrNameLst>
                                      </p:cBhvr>
                                      <p:tavLst>
                                        <p:tav tm="0">
                                          <p:val>
                                            <p:fltVal val="0"/>
                                          </p:val>
                                        </p:tav>
                                        <p:tav tm="100000">
                                          <p:val>
                                            <p:strVal val="#ppt_w"/>
                                          </p:val>
                                        </p:tav>
                                      </p:tavLst>
                                    </p:anim>
                                    <p:anim calcmode="lin" valueType="num">
                                      <p:cBhvr>
                                        <p:cTn id="38" dur="500" fill="hold"/>
                                        <p:tgtEl>
                                          <p:spTgt spid="14"/>
                                        </p:tgtEl>
                                        <p:attrNameLst>
                                          <p:attrName>ppt_h</p:attrName>
                                        </p:attrNameLst>
                                      </p:cBhvr>
                                      <p:tavLst>
                                        <p:tav tm="0">
                                          <p:val>
                                            <p:fltVal val="0"/>
                                          </p:val>
                                        </p:tav>
                                        <p:tav tm="100000">
                                          <p:val>
                                            <p:strVal val="#ppt_h"/>
                                          </p:val>
                                        </p:tav>
                                      </p:tavLst>
                                    </p:anim>
                                    <p:animEffect transition="in" filter="fade">
                                      <p:cBhvr>
                                        <p:cTn id="3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p:bldP spid="35845" grpId="0" bldLvl="0" animBg="1"/>
      <p:bldP spid="35846" grpId="0" bldLvl="0" animBg="1"/>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ChangeArrowheads="1"/>
          </p:cNvSpPr>
          <p:nvPr/>
        </p:nvSpPr>
        <p:spPr bwMode="auto">
          <a:xfrm>
            <a:off x="575945" y="0"/>
            <a:ext cx="10092055" cy="6858000"/>
          </a:xfrm>
          <a:prstGeom prst="rect">
            <a:avLst/>
          </a:prstGeom>
          <a:gradFill rotWithShape="0">
            <a:gsLst>
              <a:gs pos="0">
                <a:schemeClr val="bg1"/>
              </a:gs>
              <a:gs pos="100000">
                <a:srgbClr val="C3C3C3"/>
              </a:gs>
            </a:gsLst>
            <a:lin ang="5400000" scaled="1"/>
          </a:gradFill>
          <a:ln w="9525">
            <a:solidFill>
              <a:schemeClr val="tx1"/>
            </a:solidFill>
            <a:miter lim="800000"/>
          </a:ln>
        </p:spPr>
        <p:txBody>
          <a:bodyPr wrap="none"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buFont typeface="Arial" panose="020B0604020202020204" pitchFamily="34" charset="0"/>
              <a:buNone/>
            </a:pPr>
            <a:endParaRPr lang="zh-CN" altLang="zh-CN" sz="3200">
              <a:latin typeface="Times New Roman" panose="02020603050405020304" pitchFamily="18" charset="0"/>
            </a:endParaRPr>
          </a:p>
        </p:txBody>
      </p:sp>
      <p:sp>
        <p:nvSpPr>
          <p:cNvPr id="24578" name="Rectangle 3"/>
          <p:cNvSpPr>
            <a:spLocks noChangeArrowheads="1"/>
          </p:cNvSpPr>
          <p:nvPr/>
        </p:nvSpPr>
        <p:spPr bwMode="auto">
          <a:xfrm>
            <a:off x="6003925" y="2511426"/>
            <a:ext cx="184150" cy="461963"/>
          </a:xfrm>
          <a:prstGeom prst="rect">
            <a:avLst/>
          </a:prstGeom>
          <a:gradFill rotWithShape="0">
            <a:gsLst>
              <a:gs pos="0">
                <a:srgbClr val="66CCFF"/>
              </a:gs>
              <a:gs pos="100000">
                <a:srgbClr val="3366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buFont typeface="Arial" panose="020B0604020202020204" pitchFamily="34" charset="0"/>
              <a:buNone/>
            </a:pPr>
            <a:endParaRPr lang="zh-CN" altLang="zh-CN" sz="2400">
              <a:latin typeface="Times New Roman" panose="02020603050405020304" pitchFamily="18" charset="0"/>
            </a:endParaRPr>
          </a:p>
        </p:txBody>
      </p:sp>
      <p:pic>
        <p:nvPicPr>
          <p:cNvPr id="24579" name="Picture 4" descr="中国地图"/>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75945" y="0"/>
            <a:ext cx="6586855" cy="556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3" name="Line 5"/>
          <p:cNvSpPr>
            <a:spLocks noChangeShapeType="1"/>
          </p:cNvSpPr>
          <p:nvPr/>
        </p:nvSpPr>
        <p:spPr bwMode="auto">
          <a:xfrm>
            <a:off x="5232400" y="2636838"/>
            <a:ext cx="1854200" cy="0"/>
          </a:xfrm>
          <a:prstGeom prst="line">
            <a:avLst/>
          </a:prstGeom>
          <a:noFill/>
          <a:ln w="9525">
            <a:solidFill>
              <a:srgbClr val="FFFFFF"/>
            </a:solidFill>
            <a:round/>
          </a:ln>
          <a:extLst>
            <a:ext uri="{909E8E84-426E-40DD-AFC4-6F175D3DCCD1}">
              <a14:hiddenFill xmlns:a14="http://schemas.microsoft.com/office/drawing/2010/main">
                <a:noFill/>
              </a14:hiddenFill>
            </a:ext>
          </a:extLst>
        </p:spPr>
        <p:txBody>
          <a:bodyPr/>
          <a:lstStyle/>
          <a:p>
            <a:endParaRPr lang="zh-CN" altLang="en-US"/>
          </a:p>
        </p:txBody>
      </p:sp>
      <p:sp>
        <p:nvSpPr>
          <p:cNvPr id="58374" name="Text Box 6"/>
          <p:cNvSpPr txBox="1"/>
          <p:nvPr/>
        </p:nvSpPr>
        <p:spPr>
          <a:xfrm>
            <a:off x="7151688" y="2420938"/>
            <a:ext cx="3276600" cy="461962"/>
          </a:xfrm>
          <a:prstGeom prst="rect">
            <a:avLst/>
          </a:prstGeom>
          <a:solidFill>
            <a:srgbClr val="99FF33"/>
          </a:solidFill>
          <a:ln w="9525" cap="flat" cmpd="sng">
            <a:solidFill>
              <a:srgbClr val="00CC66"/>
            </a:solidFill>
            <a:prstDash val="solid"/>
            <a:miter/>
            <a:headEnd type="none" w="med" len="med"/>
            <a:tailEnd type="none" w="med" len="med"/>
          </a:ln>
        </p:spPr>
        <p:txBody>
          <a:bodyPr>
            <a:spAutoFit/>
          </a:bodyPr>
          <a:lstStyle/>
          <a:p>
            <a:pPr>
              <a:spcBef>
                <a:spcPct val="50000"/>
              </a:spcBef>
              <a:defRPr/>
            </a:pPr>
            <a:r>
              <a:rPr lang="en-US" altLang="zh-CN" sz="2000" noProof="1">
                <a:solidFill>
                  <a:srgbClr val="FF0000"/>
                </a:solidFill>
                <a:effectLst>
                  <a:outerShdw blurRad="38100" dist="38100" dir="2700000">
                    <a:srgbClr val="000000"/>
                  </a:outerShdw>
                </a:effectLst>
                <a:latin typeface="Times New Roman" panose="02020603050405020304" pitchFamily="18" charset="0"/>
              </a:rPr>
              <a:t>1</a:t>
            </a:r>
            <a:r>
              <a:rPr lang="zh-CN" altLang="en-US" sz="2000" b="1" noProof="1">
                <a:solidFill>
                  <a:srgbClr val="FF0000"/>
                </a:solidFill>
                <a:effectLst>
                  <a:outerShdw blurRad="38100" dist="38100" dir="2700000">
                    <a:srgbClr val="000000"/>
                  </a:outerShdw>
                </a:effectLst>
                <a:latin typeface="Times New Roman" panose="02020603050405020304" pitchFamily="18" charset="0"/>
              </a:rPr>
              <a:t>月</a:t>
            </a:r>
            <a:r>
              <a:rPr lang="en-US" altLang="zh-CN" sz="2000" b="1" noProof="1">
                <a:solidFill>
                  <a:srgbClr val="FF0000"/>
                </a:solidFill>
                <a:effectLst>
                  <a:outerShdw blurRad="38100" dist="38100" dir="2700000">
                    <a:srgbClr val="000000"/>
                  </a:outerShdw>
                </a:effectLst>
                <a:latin typeface="Times New Roman" panose="02020603050405020304" pitchFamily="18" charset="0"/>
              </a:rPr>
              <a:t>9</a:t>
            </a:r>
            <a:r>
              <a:rPr lang="zh-CN" altLang="en-US" sz="2000" b="1" noProof="1">
                <a:solidFill>
                  <a:srgbClr val="FF0000"/>
                </a:solidFill>
                <a:effectLst>
                  <a:outerShdw blurRad="38100" dist="38100" dir="2700000">
                    <a:srgbClr val="000000"/>
                  </a:outerShdw>
                </a:effectLst>
                <a:latin typeface="Times New Roman" panose="02020603050405020304" pitchFamily="18" charset="0"/>
              </a:rPr>
              <a:t>日报道亩产</a:t>
            </a:r>
            <a:r>
              <a:rPr lang="en-US" altLang="zh-CN" sz="2400" b="1" noProof="1">
                <a:solidFill>
                  <a:srgbClr val="FF0000"/>
                </a:solidFill>
                <a:effectLst>
                  <a:outerShdw blurRad="38100" dist="38100" dir="2700000">
                    <a:srgbClr val="000000"/>
                  </a:outerShdw>
                </a:effectLst>
                <a:latin typeface="Times New Roman" panose="02020603050405020304" pitchFamily="18" charset="0"/>
              </a:rPr>
              <a:t>2000</a:t>
            </a:r>
            <a:r>
              <a:rPr lang="zh-CN" altLang="en-US" sz="2000" b="1" noProof="1">
                <a:solidFill>
                  <a:srgbClr val="FF0000"/>
                </a:solidFill>
                <a:effectLst>
                  <a:outerShdw blurRad="38100" dist="38100" dir="2700000">
                    <a:srgbClr val="000000"/>
                  </a:outerShdw>
                </a:effectLst>
                <a:latin typeface="Times New Roman" panose="02020603050405020304" pitchFamily="18" charset="0"/>
              </a:rPr>
              <a:t>斤。</a:t>
            </a:r>
            <a:endParaRPr lang="zh-CN" altLang="en-US" sz="2000" b="1" noProof="1">
              <a:solidFill>
                <a:srgbClr val="FF0000"/>
              </a:solidFill>
              <a:effectLst>
                <a:outerShdw blurRad="38100" dist="38100" dir="2700000">
                  <a:srgbClr val="000000"/>
                </a:outerShdw>
              </a:effectLst>
              <a:latin typeface="Times New Roman" panose="02020603050405020304" pitchFamily="18" charset="0"/>
            </a:endParaRPr>
          </a:p>
        </p:txBody>
      </p:sp>
      <p:sp>
        <p:nvSpPr>
          <p:cNvPr id="58375" name="Line 7"/>
          <p:cNvSpPr>
            <a:spLocks noChangeShapeType="1"/>
          </p:cNvSpPr>
          <p:nvPr/>
        </p:nvSpPr>
        <p:spPr bwMode="auto">
          <a:xfrm>
            <a:off x="5410200" y="3573463"/>
            <a:ext cx="1676400" cy="0"/>
          </a:xfrm>
          <a:prstGeom prst="line">
            <a:avLst/>
          </a:prstGeom>
          <a:noFill/>
          <a:ln w="9525">
            <a:solidFill>
              <a:srgbClr val="FFFFFF"/>
            </a:solidFill>
            <a:round/>
          </a:ln>
          <a:extLst>
            <a:ext uri="{909E8E84-426E-40DD-AFC4-6F175D3DCCD1}">
              <a14:hiddenFill xmlns:a14="http://schemas.microsoft.com/office/drawing/2010/main">
                <a:noFill/>
              </a14:hiddenFill>
            </a:ext>
          </a:extLst>
        </p:spPr>
        <p:txBody>
          <a:bodyPr/>
          <a:lstStyle/>
          <a:p>
            <a:endParaRPr lang="zh-CN" altLang="en-US"/>
          </a:p>
        </p:txBody>
      </p:sp>
      <p:sp>
        <p:nvSpPr>
          <p:cNvPr id="58376" name="Text Box 8"/>
          <p:cNvSpPr txBox="1"/>
          <p:nvPr/>
        </p:nvSpPr>
        <p:spPr>
          <a:xfrm>
            <a:off x="7152005" y="3141980"/>
            <a:ext cx="3276600" cy="460375"/>
          </a:xfrm>
          <a:prstGeom prst="rect">
            <a:avLst/>
          </a:prstGeom>
          <a:solidFill>
            <a:srgbClr val="99FF33"/>
          </a:solidFill>
          <a:ln w="9525" cap="flat" cmpd="sng">
            <a:solidFill>
              <a:srgbClr val="00CC66"/>
            </a:solidFill>
            <a:prstDash val="solid"/>
            <a:miter/>
            <a:headEnd type="none" w="med" len="med"/>
            <a:tailEnd type="none" w="med" len="med"/>
          </a:ln>
        </p:spPr>
        <p:txBody>
          <a:bodyPr wrap="square">
            <a:spAutoFit/>
          </a:bodyPr>
          <a:lstStyle/>
          <a:p>
            <a:pPr>
              <a:spcBef>
                <a:spcPct val="50000"/>
              </a:spcBef>
              <a:defRPr/>
            </a:pPr>
            <a:r>
              <a:rPr lang="en-US" altLang="zh-CN" sz="2000" b="1" noProof="1">
                <a:solidFill>
                  <a:srgbClr val="FF0000"/>
                </a:solidFill>
                <a:effectLst>
                  <a:outerShdw blurRad="38100" dist="38100" dir="2700000">
                    <a:srgbClr val="000000"/>
                  </a:outerShdw>
                </a:effectLst>
                <a:latin typeface="Times New Roman" panose="02020603050405020304" pitchFamily="18" charset="0"/>
              </a:rPr>
              <a:t>6</a:t>
            </a:r>
            <a:r>
              <a:rPr lang="zh-CN" altLang="en-US" sz="2000" b="1" noProof="1">
                <a:solidFill>
                  <a:srgbClr val="FF0000"/>
                </a:solidFill>
                <a:effectLst>
                  <a:outerShdw blurRad="38100" dist="38100" dir="2700000">
                    <a:srgbClr val="000000"/>
                  </a:outerShdw>
                </a:effectLst>
                <a:latin typeface="Times New Roman" panose="02020603050405020304" pitchFamily="18" charset="0"/>
              </a:rPr>
              <a:t>月</a:t>
            </a:r>
            <a:r>
              <a:rPr lang="en-US" altLang="zh-CN" sz="2000" b="1" noProof="1">
                <a:solidFill>
                  <a:srgbClr val="FF0000"/>
                </a:solidFill>
                <a:effectLst>
                  <a:outerShdw blurRad="38100" dist="38100" dir="2700000">
                    <a:srgbClr val="000000"/>
                  </a:outerShdw>
                </a:effectLst>
                <a:latin typeface="Times New Roman" panose="02020603050405020304" pitchFamily="18" charset="0"/>
              </a:rPr>
              <a:t>30</a:t>
            </a:r>
            <a:r>
              <a:rPr lang="zh-CN" altLang="en-US" sz="2000" b="1" noProof="1">
                <a:solidFill>
                  <a:srgbClr val="FF0000"/>
                </a:solidFill>
                <a:effectLst>
                  <a:outerShdw blurRad="38100" dist="38100" dir="2700000">
                    <a:srgbClr val="000000"/>
                  </a:outerShdw>
                </a:effectLst>
                <a:latin typeface="Times New Roman" panose="02020603050405020304" pitchFamily="18" charset="0"/>
              </a:rPr>
              <a:t>日报道亩产</a:t>
            </a:r>
            <a:r>
              <a:rPr lang="en-US" altLang="zh-CN" sz="2400" b="1" noProof="1">
                <a:solidFill>
                  <a:srgbClr val="FF0000"/>
                </a:solidFill>
                <a:effectLst>
                  <a:outerShdw blurRad="38100" dist="38100" dir="2700000">
                    <a:srgbClr val="000000"/>
                  </a:outerShdw>
                </a:effectLst>
                <a:latin typeface="Times New Roman" panose="02020603050405020304" pitchFamily="18" charset="0"/>
              </a:rPr>
              <a:t>5103</a:t>
            </a:r>
            <a:r>
              <a:rPr lang="zh-CN" altLang="en-US" sz="2000" b="1" noProof="1">
                <a:solidFill>
                  <a:srgbClr val="FF0000"/>
                </a:solidFill>
                <a:effectLst>
                  <a:outerShdw blurRad="38100" dist="38100" dir="2700000">
                    <a:srgbClr val="000000"/>
                  </a:outerShdw>
                </a:effectLst>
                <a:latin typeface="Times New Roman" panose="02020603050405020304" pitchFamily="18" charset="0"/>
              </a:rPr>
              <a:t>斤。</a:t>
            </a:r>
            <a:endParaRPr lang="zh-CN" altLang="en-US" sz="2000" b="1" noProof="1">
              <a:solidFill>
                <a:srgbClr val="FF0000"/>
              </a:solidFill>
              <a:effectLst>
                <a:outerShdw blurRad="38100" dist="38100" dir="2700000">
                  <a:srgbClr val="000000"/>
                </a:outerShdw>
              </a:effectLst>
              <a:latin typeface="Times New Roman" panose="02020603050405020304" pitchFamily="18" charset="0"/>
            </a:endParaRPr>
          </a:p>
        </p:txBody>
      </p:sp>
      <p:sp>
        <p:nvSpPr>
          <p:cNvPr id="58377" name="Text Box 9"/>
          <p:cNvSpPr txBox="1"/>
          <p:nvPr/>
        </p:nvSpPr>
        <p:spPr>
          <a:xfrm>
            <a:off x="7162800" y="3810001"/>
            <a:ext cx="3276600" cy="461963"/>
          </a:xfrm>
          <a:prstGeom prst="rect">
            <a:avLst/>
          </a:prstGeom>
          <a:solidFill>
            <a:srgbClr val="99FF33"/>
          </a:solidFill>
          <a:ln w="9525" cap="flat" cmpd="sng">
            <a:solidFill>
              <a:srgbClr val="00CC66"/>
            </a:solidFill>
            <a:prstDash val="solid"/>
            <a:miter/>
            <a:headEnd type="none" w="med" len="med"/>
            <a:tailEnd type="none" w="med" len="med"/>
          </a:ln>
        </p:spPr>
        <p:txBody>
          <a:bodyPr>
            <a:spAutoFit/>
          </a:bodyPr>
          <a:lstStyle/>
          <a:p>
            <a:pPr>
              <a:spcBef>
                <a:spcPct val="50000"/>
              </a:spcBef>
              <a:defRPr/>
            </a:pPr>
            <a:r>
              <a:rPr lang="en-US" altLang="zh-CN" sz="2000" b="1" noProof="1">
                <a:solidFill>
                  <a:srgbClr val="FF0000"/>
                </a:solidFill>
                <a:effectLst>
                  <a:outerShdw blurRad="38100" dist="38100" dir="2700000">
                    <a:srgbClr val="000000"/>
                  </a:outerShdw>
                </a:effectLst>
                <a:latin typeface="Times New Roman" panose="02020603050405020304" pitchFamily="18" charset="0"/>
              </a:rPr>
              <a:t>7</a:t>
            </a:r>
            <a:r>
              <a:rPr lang="zh-CN" altLang="en-US" sz="2000" b="1" noProof="1">
                <a:solidFill>
                  <a:srgbClr val="FF0000"/>
                </a:solidFill>
                <a:effectLst>
                  <a:outerShdw blurRad="38100" dist="38100" dir="2700000">
                    <a:srgbClr val="000000"/>
                  </a:outerShdw>
                </a:effectLst>
                <a:latin typeface="Times New Roman" panose="02020603050405020304" pitchFamily="18" charset="0"/>
              </a:rPr>
              <a:t>月</a:t>
            </a:r>
            <a:r>
              <a:rPr lang="en-US" altLang="zh-CN" sz="2000" b="1" noProof="1">
                <a:solidFill>
                  <a:srgbClr val="FF0000"/>
                </a:solidFill>
                <a:effectLst>
                  <a:outerShdw blurRad="38100" dist="38100" dir="2700000">
                    <a:srgbClr val="000000"/>
                  </a:outerShdw>
                </a:effectLst>
                <a:latin typeface="Times New Roman" panose="02020603050405020304" pitchFamily="18" charset="0"/>
              </a:rPr>
              <a:t>25</a:t>
            </a:r>
            <a:r>
              <a:rPr lang="zh-CN" altLang="en-US" sz="2000" b="1" noProof="1">
                <a:solidFill>
                  <a:srgbClr val="FF0000"/>
                </a:solidFill>
                <a:effectLst>
                  <a:outerShdw blurRad="38100" dist="38100" dir="2700000">
                    <a:srgbClr val="000000"/>
                  </a:outerShdw>
                </a:effectLst>
                <a:latin typeface="Times New Roman" panose="02020603050405020304" pitchFamily="18" charset="0"/>
              </a:rPr>
              <a:t>日报道亩产</a:t>
            </a:r>
            <a:r>
              <a:rPr lang="en-US" altLang="zh-CN" sz="2400" b="1" noProof="1">
                <a:solidFill>
                  <a:srgbClr val="FF0000"/>
                </a:solidFill>
                <a:latin typeface="Times New Roman" panose="02020603050405020304" pitchFamily="18" charset="0"/>
              </a:rPr>
              <a:t>9195</a:t>
            </a:r>
            <a:r>
              <a:rPr lang="zh-CN" altLang="en-US" sz="2000" b="1" noProof="1">
                <a:solidFill>
                  <a:srgbClr val="FF0000"/>
                </a:solidFill>
                <a:effectLst>
                  <a:outerShdw blurRad="38100" dist="38100" dir="2700000">
                    <a:srgbClr val="000000"/>
                  </a:outerShdw>
                </a:effectLst>
                <a:latin typeface="Times New Roman" panose="02020603050405020304" pitchFamily="18" charset="0"/>
              </a:rPr>
              <a:t>斤。</a:t>
            </a:r>
            <a:endParaRPr lang="zh-CN" altLang="en-US" sz="2000" b="1" noProof="1">
              <a:solidFill>
                <a:srgbClr val="FF0000"/>
              </a:solidFill>
              <a:effectLst>
                <a:outerShdw blurRad="38100" dist="38100" dir="2700000">
                  <a:srgbClr val="000000"/>
                </a:outerShdw>
              </a:effectLst>
              <a:latin typeface="Times New Roman" panose="02020603050405020304" pitchFamily="18" charset="0"/>
            </a:endParaRPr>
          </a:p>
        </p:txBody>
      </p:sp>
      <p:sp>
        <p:nvSpPr>
          <p:cNvPr id="58378" name="Line 10"/>
          <p:cNvSpPr>
            <a:spLocks noChangeShapeType="1"/>
          </p:cNvSpPr>
          <p:nvPr/>
        </p:nvSpPr>
        <p:spPr bwMode="auto">
          <a:xfrm>
            <a:off x="5562600" y="4038600"/>
            <a:ext cx="1600200" cy="0"/>
          </a:xfrm>
          <a:prstGeom prst="line">
            <a:avLst/>
          </a:prstGeom>
          <a:noFill/>
          <a:ln w="9525">
            <a:solidFill>
              <a:srgbClr val="FFFFFF"/>
            </a:solidFill>
            <a:round/>
          </a:ln>
          <a:extLst>
            <a:ext uri="{909E8E84-426E-40DD-AFC4-6F175D3DCCD1}">
              <a14:hiddenFill xmlns:a14="http://schemas.microsoft.com/office/drawing/2010/main">
                <a:noFill/>
              </a14:hiddenFill>
            </a:ext>
          </a:extLst>
        </p:spPr>
        <p:txBody>
          <a:bodyPr/>
          <a:lstStyle/>
          <a:p>
            <a:endParaRPr lang="zh-CN" altLang="en-US"/>
          </a:p>
        </p:txBody>
      </p:sp>
      <p:sp>
        <p:nvSpPr>
          <p:cNvPr id="58379" name="Line 11"/>
          <p:cNvSpPr>
            <a:spLocks noChangeShapeType="1"/>
          </p:cNvSpPr>
          <p:nvPr/>
        </p:nvSpPr>
        <p:spPr bwMode="auto">
          <a:xfrm>
            <a:off x="4800600" y="4724400"/>
            <a:ext cx="2362200" cy="0"/>
          </a:xfrm>
          <a:prstGeom prst="line">
            <a:avLst/>
          </a:prstGeom>
          <a:noFill/>
          <a:ln w="9525">
            <a:solidFill>
              <a:srgbClr val="FFFFFF"/>
            </a:solidFill>
            <a:round/>
          </a:ln>
          <a:extLst>
            <a:ext uri="{909E8E84-426E-40DD-AFC4-6F175D3DCCD1}">
              <a14:hiddenFill xmlns:a14="http://schemas.microsoft.com/office/drawing/2010/main">
                <a:noFill/>
              </a14:hiddenFill>
            </a:ext>
          </a:extLst>
        </p:spPr>
        <p:txBody>
          <a:bodyPr/>
          <a:lstStyle/>
          <a:p>
            <a:endParaRPr lang="zh-CN" altLang="en-US"/>
          </a:p>
        </p:txBody>
      </p:sp>
      <p:sp>
        <p:nvSpPr>
          <p:cNvPr id="58380" name="Text Box 12"/>
          <p:cNvSpPr txBox="1"/>
          <p:nvPr/>
        </p:nvSpPr>
        <p:spPr>
          <a:xfrm>
            <a:off x="7162800" y="4495801"/>
            <a:ext cx="3505200" cy="461963"/>
          </a:xfrm>
          <a:prstGeom prst="rect">
            <a:avLst/>
          </a:prstGeom>
          <a:solidFill>
            <a:srgbClr val="99FF33"/>
          </a:solidFill>
          <a:ln w="9525" cap="flat" cmpd="sng">
            <a:solidFill>
              <a:srgbClr val="00CC66"/>
            </a:solidFill>
            <a:prstDash val="solid"/>
            <a:miter/>
            <a:headEnd type="none" w="med" len="med"/>
            <a:tailEnd type="none" w="med" len="med"/>
          </a:ln>
        </p:spPr>
        <p:txBody>
          <a:bodyPr>
            <a:spAutoFit/>
          </a:bodyPr>
          <a:lstStyle/>
          <a:p>
            <a:pPr>
              <a:spcBef>
                <a:spcPct val="50000"/>
              </a:spcBef>
              <a:defRPr/>
            </a:pPr>
            <a:r>
              <a:rPr lang="en-US" altLang="zh-CN" sz="2000" b="1" noProof="1">
                <a:solidFill>
                  <a:srgbClr val="FF0000"/>
                </a:solidFill>
                <a:effectLst>
                  <a:outerShdw blurRad="38100" dist="38100" dir="2700000">
                    <a:srgbClr val="000000"/>
                  </a:outerShdw>
                </a:effectLst>
                <a:latin typeface="Times New Roman" panose="02020603050405020304" pitchFamily="18" charset="0"/>
              </a:rPr>
              <a:t>9</a:t>
            </a:r>
            <a:r>
              <a:rPr lang="zh-CN" altLang="en-US" sz="2000" b="1" noProof="1">
                <a:solidFill>
                  <a:srgbClr val="FF0000"/>
                </a:solidFill>
                <a:effectLst>
                  <a:outerShdw blurRad="38100" dist="38100" dir="2700000">
                    <a:srgbClr val="000000"/>
                  </a:outerShdw>
                </a:effectLst>
                <a:latin typeface="Times New Roman" panose="02020603050405020304" pitchFamily="18" charset="0"/>
              </a:rPr>
              <a:t>月</a:t>
            </a:r>
            <a:r>
              <a:rPr lang="en-US" altLang="zh-CN" sz="2000" b="1" noProof="1">
                <a:solidFill>
                  <a:srgbClr val="FF0000"/>
                </a:solidFill>
                <a:effectLst>
                  <a:outerShdw blurRad="38100" dist="38100" dir="2700000">
                    <a:srgbClr val="000000"/>
                  </a:outerShdw>
                </a:effectLst>
                <a:latin typeface="Times New Roman" panose="02020603050405020304" pitchFamily="18" charset="0"/>
              </a:rPr>
              <a:t>25</a:t>
            </a:r>
            <a:r>
              <a:rPr lang="zh-CN" altLang="en-US" sz="2000" b="1" noProof="1">
                <a:solidFill>
                  <a:srgbClr val="FF0000"/>
                </a:solidFill>
                <a:effectLst>
                  <a:outerShdw blurRad="38100" dist="38100" dir="2700000">
                    <a:srgbClr val="000000"/>
                  </a:outerShdw>
                </a:effectLst>
                <a:latin typeface="Times New Roman" panose="02020603050405020304" pitchFamily="18" charset="0"/>
              </a:rPr>
              <a:t>日报道亩产</a:t>
            </a:r>
            <a:r>
              <a:rPr lang="en-US" altLang="zh-CN" sz="2400" b="1" noProof="1">
                <a:solidFill>
                  <a:srgbClr val="FF0000"/>
                </a:solidFill>
                <a:effectLst>
                  <a:outerShdw blurRad="38100" dist="38100" dir="2700000">
                    <a:srgbClr val="000000"/>
                  </a:outerShdw>
                </a:effectLst>
                <a:latin typeface="Times New Roman" panose="02020603050405020304" pitchFamily="18" charset="0"/>
              </a:rPr>
              <a:t>13043</a:t>
            </a:r>
            <a:r>
              <a:rPr lang="zh-CN" altLang="en-US" sz="2000" b="1" noProof="1">
                <a:solidFill>
                  <a:srgbClr val="FF0000"/>
                </a:solidFill>
                <a:effectLst>
                  <a:outerShdw blurRad="38100" dist="38100" dir="2700000">
                    <a:srgbClr val="000000"/>
                  </a:outerShdw>
                </a:effectLst>
                <a:latin typeface="Times New Roman" panose="02020603050405020304" pitchFamily="18" charset="0"/>
              </a:rPr>
              <a:t>斤。</a:t>
            </a:r>
            <a:endParaRPr lang="zh-CN" altLang="en-US" sz="2000" b="1" noProof="1">
              <a:solidFill>
                <a:srgbClr val="FF0000"/>
              </a:solidFill>
              <a:effectLst>
                <a:outerShdw blurRad="38100" dist="38100" dir="2700000">
                  <a:srgbClr val="000000"/>
                </a:outerShdw>
              </a:effectLst>
              <a:latin typeface="Times New Roman" panose="02020603050405020304" pitchFamily="18" charset="0"/>
            </a:endParaRPr>
          </a:p>
        </p:txBody>
      </p:sp>
      <p:sp>
        <p:nvSpPr>
          <p:cNvPr id="58381" name="Text Box 13"/>
          <p:cNvSpPr txBox="1">
            <a:spLocks noChangeArrowheads="1"/>
          </p:cNvSpPr>
          <p:nvPr/>
        </p:nvSpPr>
        <p:spPr bwMode="auto">
          <a:xfrm>
            <a:off x="1981200" y="5943601"/>
            <a:ext cx="8458200" cy="523875"/>
          </a:xfrm>
          <a:prstGeom prst="rect">
            <a:avLst/>
          </a:prstGeom>
          <a:solidFill>
            <a:srgbClr val="99FF33"/>
          </a:solidFill>
          <a:ln w="9525">
            <a:solidFill>
              <a:srgbClr val="00CC00"/>
            </a:solidFill>
            <a:miter lim="800000"/>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50000"/>
              </a:spcBef>
              <a:buFont typeface="Arial" panose="020B0604020202020204" pitchFamily="34" charset="0"/>
              <a:buNone/>
            </a:pPr>
            <a:r>
              <a:rPr lang="zh-CN" altLang="en-US" sz="2800" b="1">
                <a:solidFill>
                  <a:srgbClr val="FF0000"/>
                </a:solidFill>
                <a:latin typeface="Times New Roman" panose="02020603050405020304" pitchFamily="18" charset="0"/>
              </a:rPr>
              <a:t>一颗白菜</a:t>
            </a:r>
            <a:r>
              <a:rPr lang="en-US" altLang="zh-CN" sz="2800" b="1">
                <a:solidFill>
                  <a:srgbClr val="FF0000"/>
                </a:solidFill>
                <a:latin typeface="Times New Roman" panose="02020603050405020304" pitchFamily="18" charset="0"/>
              </a:rPr>
              <a:t>500</a:t>
            </a:r>
            <a:r>
              <a:rPr lang="zh-CN" altLang="en-US" sz="2800" b="1">
                <a:solidFill>
                  <a:srgbClr val="FF0000"/>
                </a:solidFill>
                <a:latin typeface="Times New Roman" panose="02020603050405020304" pitchFamily="18" charset="0"/>
              </a:rPr>
              <a:t>斤，亩产小麦</a:t>
            </a:r>
            <a:r>
              <a:rPr lang="en-US" altLang="zh-CN" sz="2800" b="1">
                <a:solidFill>
                  <a:srgbClr val="FF0000"/>
                </a:solidFill>
                <a:latin typeface="Times New Roman" panose="02020603050405020304" pitchFamily="18" charset="0"/>
              </a:rPr>
              <a:t>12</a:t>
            </a:r>
            <a:r>
              <a:rPr lang="zh-CN" altLang="en-US" sz="2800" b="1">
                <a:solidFill>
                  <a:srgbClr val="FF0000"/>
                </a:solidFill>
                <a:latin typeface="Times New Roman" panose="02020603050405020304" pitchFamily="18" charset="0"/>
              </a:rPr>
              <a:t>万斤，亩产土豆</a:t>
            </a:r>
            <a:r>
              <a:rPr lang="en-US" altLang="zh-CN" sz="2800" b="1">
                <a:solidFill>
                  <a:srgbClr val="FF0000"/>
                </a:solidFill>
                <a:latin typeface="Times New Roman" panose="02020603050405020304" pitchFamily="18" charset="0"/>
              </a:rPr>
              <a:t>120</a:t>
            </a:r>
            <a:r>
              <a:rPr lang="zh-CN" altLang="en-US" sz="2800" b="1">
                <a:solidFill>
                  <a:srgbClr val="FF0000"/>
                </a:solidFill>
                <a:latin typeface="Times New Roman" panose="02020603050405020304" pitchFamily="18" charset="0"/>
              </a:rPr>
              <a:t>万斤</a:t>
            </a:r>
            <a:endParaRPr lang="zh-CN" altLang="en-US" sz="2800" b="1">
              <a:solidFill>
                <a:srgbClr val="FF0000"/>
              </a:solidFill>
              <a:latin typeface="Times New Roman" panose="02020603050405020304" pitchFamily="18" charset="0"/>
            </a:endParaRPr>
          </a:p>
        </p:txBody>
      </p:sp>
      <p:sp>
        <p:nvSpPr>
          <p:cNvPr id="24589" name="WordArt 14"/>
          <p:cNvSpPr>
            <a:spLocks noChangeArrowheads="1" noChangeShapeType="1" noTextEdit="1"/>
          </p:cNvSpPr>
          <p:nvPr/>
        </p:nvSpPr>
        <p:spPr bwMode="auto">
          <a:xfrm>
            <a:off x="7239000" y="457200"/>
            <a:ext cx="3048000" cy="1295400"/>
          </a:xfrm>
          <a:prstGeom prst="rect">
            <a:avLst/>
          </a:prstGeom>
        </p:spPr>
        <p:txBody>
          <a:bodyPr wrap="none" fromWordArt="1">
            <a:prstTxWarp prst="textPlain">
              <a:avLst>
                <a:gd name="adj" fmla="val 50000"/>
              </a:avLst>
            </a:prstTxWarp>
          </a:bodyPr>
          <a:lstStyle/>
          <a:p>
            <a:pPr algn="ctr"/>
            <a:r>
              <a:rPr lang="zh-CN" altLang="en-US" sz="3600" b="1" kern="10">
                <a:ln w="9525">
                  <a:solidFill>
                    <a:srgbClr val="0000CC"/>
                  </a:solidFill>
                  <a:round/>
                </a:ln>
                <a:solidFill>
                  <a:srgbClr val="0000CC"/>
                </a:solidFill>
                <a:effectLst>
                  <a:outerShdw dist="35921" dir="2700000" algn="ctr" rotWithShape="0">
                    <a:srgbClr val="C0C0C0"/>
                  </a:outerShdw>
                </a:effectLst>
                <a:latin typeface="黑体" panose="02010609060101010101" charset="-122"/>
                <a:ea typeface="黑体" panose="02010609060101010101" charset="-122"/>
              </a:rPr>
              <a:t>你相信吗？</a:t>
            </a:r>
            <a:endParaRPr lang="zh-CN" altLang="en-US" sz="3600" b="1" kern="10">
              <a:ln w="9525">
                <a:solidFill>
                  <a:srgbClr val="0000CC"/>
                </a:solidFill>
                <a:round/>
              </a:ln>
              <a:solidFill>
                <a:srgbClr val="0000CC"/>
              </a:solidFill>
              <a:effectLst>
                <a:outerShdw dist="35921" dir="2700000" algn="ctr" rotWithShape="0">
                  <a:srgbClr val="C0C0C0"/>
                </a:outerShdw>
              </a:effectLst>
              <a:latin typeface="黑体" panose="02010609060101010101" charset="-122"/>
              <a:ea typeface="黑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8373"/>
                                        </p:tgtEl>
                                        <p:attrNameLst>
                                          <p:attrName>style.visibility</p:attrName>
                                        </p:attrNameLst>
                                      </p:cBhvr>
                                      <p:to>
                                        <p:strVal val="visible"/>
                                      </p:to>
                                    </p:set>
                                    <p:animEffect transition="in" filter="wipe(left)">
                                      <p:cBhvr>
                                        <p:cTn id="7" dur="500"/>
                                        <p:tgtEl>
                                          <p:spTgt spid="5837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8374"/>
                                        </p:tgtEl>
                                        <p:attrNameLst>
                                          <p:attrName>style.visibility</p:attrName>
                                        </p:attrNameLst>
                                      </p:cBhvr>
                                      <p:to>
                                        <p:strVal val="visible"/>
                                      </p:to>
                                    </p:set>
                                    <p:animEffect transition="in" filter="wipe(left)">
                                      <p:cBhvr>
                                        <p:cTn id="11" dur="500"/>
                                        <p:tgtEl>
                                          <p:spTgt spid="58374"/>
                                        </p:tgtEl>
                                      </p:cBhvr>
                                    </p:animEffect>
                                  </p:childTnLst>
                                  <p:subTnLst>
                                    <p:audio>
                                      <p:cMediaNode>
                                        <p:cTn display="0" masterRel="sameClick">
                                          <p:stCondLst>
                                            <p:cond evt="begin" delay="0">
                                              <p:tn val="9"/>
                                            </p:cond>
                                          </p:stCondLst>
                                          <p:endCondLst>
                                            <p:cond evt="onStopAudio" delay="0">
                                              <p:tgtEl>
                                                <p:sldTgt/>
                                              </p:tgtEl>
                                            </p:cond>
                                          </p:endCondLst>
                                        </p:cTn>
                                        <p:tgtEl>
                                          <p:sndTgt r:embed="rId2" name="camera.wav"/>
                                        </p:tgtEl>
                                      </p:cMediaNode>
                                    </p:audio>
                                  </p:subTnLst>
                                </p:cTn>
                              </p:par>
                            </p:childTnLst>
                          </p:cTn>
                        </p:par>
                        <p:par>
                          <p:cTn id="12" fill="hold">
                            <p:stCondLst>
                              <p:cond delay="1000"/>
                            </p:stCondLst>
                            <p:childTnLst>
                              <p:par>
                                <p:cTn id="13" presetID="17" presetClass="entr" presetSubtype="8" fill="hold" nodeType="afterEffect">
                                  <p:stCondLst>
                                    <p:cond delay="0"/>
                                  </p:stCondLst>
                                  <p:childTnLst>
                                    <p:set>
                                      <p:cBhvr>
                                        <p:cTn id="14" dur="1" fill="hold">
                                          <p:stCondLst>
                                            <p:cond delay="0"/>
                                          </p:stCondLst>
                                        </p:cTn>
                                        <p:tgtEl>
                                          <p:spTgt spid="58375"/>
                                        </p:tgtEl>
                                        <p:attrNameLst>
                                          <p:attrName>style.visibility</p:attrName>
                                        </p:attrNameLst>
                                      </p:cBhvr>
                                      <p:to>
                                        <p:strVal val="visible"/>
                                      </p:to>
                                    </p:set>
                                    <p:anim calcmode="lin" valueType="num">
                                      <p:cBhvr>
                                        <p:cTn id="15" dur="500" fill="hold"/>
                                        <p:tgtEl>
                                          <p:spTgt spid="58375"/>
                                        </p:tgtEl>
                                        <p:attrNameLst>
                                          <p:attrName>ppt_x</p:attrName>
                                        </p:attrNameLst>
                                      </p:cBhvr>
                                      <p:tavLst>
                                        <p:tav tm="0">
                                          <p:val>
                                            <p:strVal val="#ppt_x-#ppt_w/2"/>
                                          </p:val>
                                        </p:tav>
                                        <p:tav tm="100000">
                                          <p:val>
                                            <p:strVal val="#ppt_x"/>
                                          </p:val>
                                        </p:tav>
                                      </p:tavLst>
                                    </p:anim>
                                    <p:anim calcmode="lin" valueType="num">
                                      <p:cBhvr>
                                        <p:cTn id="16" dur="500" fill="hold"/>
                                        <p:tgtEl>
                                          <p:spTgt spid="58375"/>
                                        </p:tgtEl>
                                        <p:attrNameLst>
                                          <p:attrName>ppt_y</p:attrName>
                                        </p:attrNameLst>
                                      </p:cBhvr>
                                      <p:tavLst>
                                        <p:tav tm="0">
                                          <p:val>
                                            <p:strVal val="#ppt_y"/>
                                          </p:val>
                                        </p:tav>
                                        <p:tav tm="100000">
                                          <p:val>
                                            <p:strVal val="#ppt_y"/>
                                          </p:val>
                                        </p:tav>
                                      </p:tavLst>
                                    </p:anim>
                                    <p:anim calcmode="lin" valueType="num">
                                      <p:cBhvr>
                                        <p:cTn id="17" dur="500" fill="hold"/>
                                        <p:tgtEl>
                                          <p:spTgt spid="58375"/>
                                        </p:tgtEl>
                                        <p:attrNameLst>
                                          <p:attrName>ppt_w</p:attrName>
                                        </p:attrNameLst>
                                      </p:cBhvr>
                                      <p:tavLst>
                                        <p:tav tm="0">
                                          <p:val>
                                            <p:fltVal val="0"/>
                                          </p:val>
                                        </p:tav>
                                        <p:tav tm="100000">
                                          <p:val>
                                            <p:strVal val="#ppt_w"/>
                                          </p:val>
                                        </p:tav>
                                      </p:tavLst>
                                    </p:anim>
                                    <p:anim calcmode="lin" valueType="num">
                                      <p:cBhvr>
                                        <p:cTn id="18" dur="500" fill="hold"/>
                                        <p:tgtEl>
                                          <p:spTgt spid="58375"/>
                                        </p:tgtEl>
                                        <p:attrNameLst>
                                          <p:attrName>ppt_h</p:attrName>
                                        </p:attrNameLst>
                                      </p:cBhvr>
                                      <p:tavLst>
                                        <p:tav tm="0">
                                          <p:val>
                                            <p:strVal val="#ppt_h"/>
                                          </p:val>
                                        </p:tav>
                                        <p:tav tm="100000">
                                          <p:val>
                                            <p:strVal val="#ppt_h"/>
                                          </p:val>
                                        </p:tav>
                                      </p:tavLst>
                                    </p:anim>
                                  </p:childTnLst>
                                </p:cTn>
                              </p:par>
                            </p:childTnLst>
                          </p:cTn>
                        </p:par>
                        <p:par>
                          <p:cTn id="19" fill="hold">
                            <p:stCondLst>
                              <p:cond delay="1500"/>
                            </p:stCondLst>
                            <p:childTnLst>
                              <p:par>
                                <p:cTn id="20" presetID="17" presetClass="entr" presetSubtype="8" fill="hold" grpId="0" nodeType="afterEffect">
                                  <p:stCondLst>
                                    <p:cond delay="0"/>
                                  </p:stCondLst>
                                  <p:childTnLst>
                                    <p:set>
                                      <p:cBhvr>
                                        <p:cTn id="21" dur="1" fill="hold">
                                          <p:stCondLst>
                                            <p:cond delay="0"/>
                                          </p:stCondLst>
                                        </p:cTn>
                                        <p:tgtEl>
                                          <p:spTgt spid="58376"/>
                                        </p:tgtEl>
                                        <p:attrNameLst>
                                          <p:attrName>style.visibility</p:attrName>
                                        </p:attrNameLst>
                                      </p:cBhvr>
                                      <p:to>
                                        <p:strVal val="visible"/>
                                      </p:to>
                                    </p:set>
                                    <p:anim calcmode="lin" valueType="num">
                                      <p:cBhvr>
                                        <p:cTn id="22" dur="500" fill="hold"/>
                                        <p:tgtEl>
                                          <p:spTgt spid="58376"/>
                                        </p:tgtEl>
                                        <p:attrNameLst>
                                          <p:attrName>ppt_x</p:attrName>
                                        </p:attrNameLst>
                                      </p:cBhvr>
                                      <p:tavLst>
                                        <p:tav tm="0">
                                          <p:val>
                                            <p:strVal val="#ppt_x-#ppt_w/2"/>
                                          </p:val>
                                        </p:tav>
                                        <p:tav tm="100000">
                                          <p:val>
                                            <p:strVal val="#ppt_x"/>
                                          </p:val>
                                        </p:tav>
                                      </p:tavLst>
                                    </p:anim>
                                    <p:anim calcmode="lin" valueType="num">
                                      <p:cBhvr>
                                        <p:cTn id="23" dur="500" fill="hold"/>
                                        <p:tgtEl>
                                          <p:spTgt spid="58376"/>
                                        </p:tgtEl>
                                        <p:attrNameLst>
                                          <p:attrName>ppt_y</p:attrName>
                                        </p:attrNameLst>
                                      </p:cBhvr>
                                      <p:tavLst>
                                        <p:tav tm="0">
                                          <p:val>
                                            <p:strVal val="#ppt_y"/>
                                          </p:val>
                                        </p:tav>
                                        <p:tav tm="100000">
                                          <p:val>
                                            <p:strVal val="#ppt_y"/>
                                          </p:val>
                                        </p:tav>
                                      </p:tavLst>
                                    </p:anim>
                                    <p:anim calcmode="lin" valueType="num">
                                      <p:cBhvr>
                                        <p:cTn id="24" dur="500" fill="hold"/>
                                        <p:tgtEl>
                                          <p:spTgt spid="58376"/>
                                        </p:tgtEl>
                                        <p:attrNameLst>
                                          <p:attrName>ppt_w</p:attrName>
                                        </p:attrNameLst>
                                      </p:cBhvr>
                                      <p:tavLst>
                                        <p:tav tm="0">
                                          <p:val>
                                            <p:fltVal val="0"/>
                                          </p:val>
                                        </p:tav>
                                        <p:tav tm="100000">
                                          <p:val>
                                            <p:strVal val="#ppt_w"/>
                                          </p:val>
                                        </p:tav>
                                      </p:tavLst>
                                    </p:anim>
                                    <p:anim calcmode="lin" valueType="num">
                                      <p:cBhvr>
                                        <p:cTn id="25" dur="500" fill="hold"/>
                                        <p:tgtEl>
                                          <p:spTgt spid="58376"/>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20"/>
                                            </p:cond>
                                          </p:stCondLst>
                                          <p:endCondLst>
                                            <p:cond evt="onStopAudio" delay="0">
                                              <p:tgtEl>
                                                <p:sldTgt/>
                                              </p:tgtEl>
                                            </p:cond>
                                          </p:endCondLst>
                                        </p:cTn>
                                        <p:tgtEl>
                                          <p:sndTgt r:embed="rId2" name="camera.wav"/>
                                        </p:tgtEl>
                                      </p:cMediaNode>
                                    </p:audio>
                                  </p:sub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58378"/>
                                        </p:tgtEl>
                                        <p:attrNameLst>
                                          <p:attrName>style.visibility</p:attrName>
                                        </p:attrNameLst>
                                      </p:cBhvr>
                                      <p:to>
                                        <p:strVal val="visible"/>
                                      </p:to>
                                    </p:set>
                                    <p:animEffect transition="in" filter="wipe(left)">
                                      <p:cBhvr>
                                        <p:cTn id="29" dur="500"/>
                                        <p:tgtEl>
                                          <p:spTgt spid="58378"/>
                                        </p:tgtEl>
                                      </p:cBhvr>
                                    </p:animEffect>
                                  </p:childTnLst>
                                </p:cTn>
                              </p:par>
                            </p:childTnLst>
                          </p:cTn>
                        </p:par>
                        <p:par>
                          <p:cTn id="30" fill="hold">
                            <p:stCondLst>
                              <p:cond delay="2500"/>
                            </p:stCondLst>
                            <p:childTnLst>
                              <p:par>
                                <p:cTn id="31" presetID="22" presetClass="entr" presetSubtype="8" fill="hold" grpId="0" nodeType="afterEffect">
                                  <p:stCondLst>
                                    <p:cond delay="0"/>
                                  </p:stCondLst>
                                  <p:childTnLst>
                                    <p:set>
                                      <p:cBhvr>
                                        <p:cTn id="32" dur="1" fill="hold">
                                          <p:stCondLst>
                                            <p:cond delay="0"/>
                                          </p:stCondLst>
                                        </p:cTn>
                                        <p:tgtEl>
                                          <p:spTgt spid="58377"/>
                                        </p:tgtEl>
                                        <p:attrNameLst>
                                          <p:attrName>style.visibility</p:attrName>
                                        </p:attrNameLst>
                                      </p:cBhvr>
                                      <p:to>
                                        <p:strVal val="visible"/>
                                      </p:to>
                                    </p:set>
                                    <p:animEffect transition="in" filter="wipe(left)">
                                      <p:cBhvr>
                                        <p:cTn id="33" dur="500"/>
                                        <p:tgtEl>
                                          <p:spTgt spid="58377"/>
                                        </p:tgtEl>
                                      </p:cBhvr>
                                    </p:animEffect>
                                  </p:childTnLst>
                                  <p:subTnLst>
                                    <p:audio>
                                      <p:cMediaNode>
                                        <p:cTn display="0" masterRel="sameClick">
                                          <p:stCondLst>
                                            <p:cond evt="begin" delay="0">
                                              <p:tn val="31"/>
                                            </p:cond>
                                          </p:stCondLst>
                                          <p:endCondLst>
                                            <p:cond evt="onStopAudio" delay="0">
                                              <p:tgtEl>
                                                <p:sldTgt/>
                                              </p:tgtEl>
                                            </p:cond>
                                          </p:endCondLst>
                                        </p:cTn>
                                        <p:tgtEl>
                                          <p:sndTgt r:embed="rId3" name="whoosh.wav"/>
                                        </p:tgtEl>
                                      </p:cMediaNode>
                                    </p:audio>
                                  </p:subTnLst>
                                </p:cTn>
                              </p:par>
                            </p:childTnLst>
                          </p:cTn>
                        </p:par>
                        <p:par>
                          <p:cTn id="34" fill="hold">
                            <p:stCondLst>
                              <p:cond delay="3000"/>
                            </p:stCondLst>
                            <p:childTnLst>
                              <p:par>
                                <p:cTn id="35" presetID="22" presetClass="entr" presetSubtype="8" fill="hold" nodeType="afterEffect">
                                  <p:stCondLst>
                                    <p:cond delay="0"/>
                                  </p:stCondLst>
                                  <p:childTnLst>
                                    <p:set>
                                      <p:cBhvr>
                                        <p:cTn id="36" dur="1" fill="hold">
                                          <p:stCondLst>
                                            <p:cond delay="0"/>
                                          </p:stCondLst>
                                        </p:cTn>
                                        <p:tgtEl>
                                          <p:spTgt spid="58379"/>
                                        </p:tgtEl>
                                        <p:attrNameLst>
                                          <p:attrName>style.visibility</p:attrName>
                                        </p:attrNameLst>
                                      </p:cBhvr>
                                      <p:to>
                                        <p:strVal val="visible"/>
                                      </p:to>
                                    </p:set>
                                    <p:animEffect transition="in" filter="wipe(left)">
                                      <p:cBhvr>
                                        <p:cTn id="37" dur="500"/>
                                        <p:tgtEl>
                                          <p:spTgt spid="58379"/>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58380"/>
                                        </p:tgtEl>
                                        <p:attrNameLst>
                                          <p:attrName>style.visibility</p:attrName>
                                        </p:attrNameLst>
                                      </p:cBhvr>
                                      <p:to>
                                        <p:strVal val="visible"/>
                                      </p:to>
                                    </p:set>
                                    <p:animEffect transition="in" filter="wipe(left)">
                                      <p:cBhvr>
                                        <p:cTn id="41" dur="500"/>
                                        <p:tgtEl>
                                          <p:spTgt spid="58380"/>
                                        </p:tgtEl>
                                      </p:cBhvr>
                                    </p:animEffect>
                                  </p:childTnLst>
                                  <p:subTnLst>
                                    <p:audio>
                                      <p:cMediaNode>
                                        <p:cTn display="0" masterRel="sameClick">
                                          <p:stCondLst>
                                            <p:cond evt="begin" delay="0">
                                              <p:tn val="39"/>
                                            </p:cond>
                                          </p:stCondLst>
                                          <p:endCondLst>
                                            <p:cond evt="onStopAudio" delay="0">
                                              <p:tgtEl>
                                                <p:sldTgt/>
                                              </p:tgtEl>
                                            </p:cond>
                                          </p:endCondLst>
                                        </p:cTn>
                                        <p:tgtEl>
                                          <p:sndTgt r:embed="rId3" name="whoosh.wav"/>
                                        </p:tgtEl>
                                      </p:cMediaNode>
                                    </p:audio>
                                  </p:subTnLst>
                                </p:cTn>
                              </p:par>
                            </p:childTnLst>
                          </p:cTn>
                        </p:par>
                        <p:par>
                          <p:cTn id="42" fill="hold">
                            <p:stCondLst>
                              <p:cond delay="4000"/>
                            </p:stCondLst>
                            <p:childTnLst>
                              <p:par>
                                <p:cTn id="43" presetID="22" presetClass="entr" presetSubtype="8" fill="hold" grpId="0" nodeType="afterEffect">
                                  <p:stCondLst>
                                    <p:cond delay="2000"/>
                                  </p:stCondLst>
                                  <p:childTnLst>
                                    <p:set>
                                      <p:cBhvr>
                                        <p:cTn id="44" dur="1" fill="hold">
                                          <p:stCondLst>
                                            <p:cond delay="0"/>
                                          </p:stCondLst>
                                        </p:cTn>
                                        <p:tgtEl>
                                          <p:spTgt spid="58381"/>
                                        </p:tgtEl>
                                        <p:attrNameLst>
                                          <p:attrName>style.visibility</p:attrName>
                                        </p:attrNameLst>
                                      </p:cBhvr>
                                      <p:to>
                                        <p:strVal val="visible"/>
                                      </p:to>
                                    </p:set>
                                    <p:animEffect transition="in" filter="wipe(left)">
                                      <p:cBhvr>
                                        <p:cTn id="45" dur="500"/>
                                        <p:tgtEl>
                                          <p:spTgt spid="583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4" grpId="0" bldLvl="0" animBg="1"/>
      <p:bldP spid="58376" grpId="0" bldLvl="0" animBg="1"/>
      <p:bldP spid="58377" grpId="0" animBg="1"/>
      <p:bldP spid="58380" grpId="0" animBg="1"/>
      <p:bldP spid="5838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文本框 2"/>
          <p:cNvSpPr txBox="1">
            <a:spLocks noChangeArrowheads="1"/>
          </p:cNvSpPr>
          <p:nvPr/>
        </p:nvSpPr>
        <p:spPr bwMode="auto">
          <a:xfrm>
            <a:off x="6096000" y="1905793"/>
            <a:ext cx="5575300"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sz="3200" b="1" dirty="0">
                <a:latin typeface="楷体" panose="02010609060101010101" pitchFamily="49" charset="-122"/>
                <a:ea typeface="楷体" panose="02010609060101010101" pitchFamily="49" charset="-122"/>
              </a:rPr>
              <a:t>    </a:t>
            </a:r>
            <a:r>
              <a:rPr lang="en-US" altLang="zh-CN" sz="3200" b="1" dirty="0">
                <a:latin typeface="微软雅黑" panose="020B0503020204020204" pitchFamily="34" charset="-122"/>
                <a:ea typeface="微软雅黑" panose="020B0503020204020204" pitchFamily="34" charset="-122"/>
              </a:rPr>
              <a:t>1958</a:t>
            </a:r>
            <a:r>
              <a:rPr lang="zh-CN" altLang="en-US" sz="3200" b="1" dirty="0">
                <a:latin typeface="微软雅黑" panose="020B0503020204020204" pitchFamily="34" charset="-122"/>
                <a:ea typeface="微软雅黑" panose="020B0503020204020204" pitchFamily="34" charset="-122"/>
              </a:rPr>
              <a:t>年上旬，毛泽东听到徐水县委书记汇报说秋季收粮可达</a:t>
            </a:r>
            <a:r>
              <a:rPr lang="en-US" altLang="zh-CN" sz="3200" b="1" dirty="0">
                <a:latin typeface="微软雅黑" panose="020B0503020204020204" pitchFamily="34" charset="-122"/>
                <a:ea typeface="微软雅黑" panose="020B0503020204020204" pitchFamily="34" charset="-122"/>
              </a:rPr>
              <a:t>11</a:t>
            </a:r>
            <a:r>
              <a:rPr lang="zh-CN" altLang="en-US" sz="3200" b="1" dirty="0">
                <a:latin typeface="微软雅黑" panose="020B0503020204020204" pitchFamily="34" charset="-122"/>
                <a:ea typeface="微软雅黑" panose="020B0503020204020204" pitchFamily="34" charset="-122"/>
              </a:rPr>
              <a:t>亿斤时说，应该考虑到生产了这么多粮食怎么办的问题。他同时提出搞人民公社的问题。</a:t>
            </a:r>
            <a:endParaRPr lang="zh-CN" altLang="en-US" sz="3200" b="1" dirty="0">
              <a:latin typeface="微软雅黑" panose="020B0503020204020204" pitchFamily="34" charset="-122"/>
              <a:ea typeface="微软雅黑" panose="020B0503020204020204" pitchFamily="34" charset="-122"/>
            </a:endParaRPr>
          </a:p>
        </p:txBody>
      </p:sp>
      <p:pic>
        <p:nvPicPr>
          <p:cNvPr id="6" name="Picture 5"/>
          <p:cNvPicPr>
            <a:picLocks noChangeAspect="1" noChangeArrowheads="1"/>
          </p:cNvPicPr>
          <p:nvPr/>
        </p:nvPicPr>
        <p:blipFill>
          <a:blip r:embed="rId1" cstate="print"/>
          <a:srcRect/>
          <a:stretch>
            <a:fillRect/>
          </a:stretch>
        </p:blipFill>
        <p:spPr bwMode="auto">
          <a:xfrm>
            <a:off x="778590" y="1546103"/>
            <a:ext cx="4789697" cy="3765672"/>
          </a:xfrm>
          <a:prstGeom prst="roundRect">
            <a:avLst>
              <a:gd name="adj" fmla="val 4167"/>
            </a:avLst>
          </a:prstGeom>
          <a:solidFill>
            <a:srgbClr val="FFFFFF"/>
          </a:solidFill>
          <a:ln w="9525">
            <a:noFill/>
            <a:miter lim="800000"/>
            <a:headEnd/>
            <a:tailEnd/>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文本框 99"/>
          <p:cNvSpPr txBox="1">
            <a:spLocks noChangeArrowheads="1"/>
          </p:cNvSpPr>
          <p:nvPr/>
        </p:nvSpPr>
        <p:spPr bwMode="auto">
          <a:xfrm>
            <a:off x="814388" y="838200"/>
            <a:ext cx="10764837" cy="550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zh-CN" altLang="en-US" sz="3200" b="1">
              <a:latin typeface="微软雅黑" panose="020B0503020204020204" pitchFamily="34" charset="-122"/>
              <a:ea typeface="微软雅黑" panose="020B0503020204020204" pitchFamily="34" charset="-122"/>
            </a:endParaRPr>
          </a:p>
          <a:p>
            <a:r>
              <a:rPr lang="zh-CN" altLang="en-US" sz="3200" b="1">
                <a:latin typeface="微软雅黑" panose="020B0503020204020204" pitchFamily="34" charset="-122"/>
                <a:ea typeface="微软雅黑" panose="020B0503020204020204" pitchFamily="34" charset="-122"/>
              </a:rPr>
              <a:t>材料一：共产主义是天堂，人民公社是金桥。</a:t>
            </a:r>
            <a:endParaRPr lang="zh-CN" altLang="en-US" sz="3200" b="1">
              <a:latin typeface="微软雅黑" panose="020B0503020204020204" pitchFamily="34" charset="-122"/>
              <a:ea typeface="微软雅黑" panose="020B0503020204020204" pitchFamily="34" charset="-122"/>
            </a:endParaRPr>
          </a:p>
          <a:p>
            <a:endParaRPr lang="zh-CN" altLang="en-US" sz="3200" b="1">
              <a:latin typeface="微软雅黑" panose="020B0503020204020204" pitchFamily="34" charset="-122"/>
              <a:ea typeface="微软雅黑" panose="020B0503020204020204" pitchFamily="34" charset="-122"/>
            </a:endParaRPr>
          </a:p>
          <a:p>
            <a:r>
              <a:rPr lang="zh-CN" altLang="en-US" sz="3200" b="1">
                <a:latin typeface="微软雅黑" panose="020B0503020204020204" pitchFamily="34" charset="-122"/>
                <a:ea typeface="微软雅黑" panose="020B0503020204020204" pitchFamily="34" charset="-122"/>
              </a:rPr>
              <a:t>材料二：共产主义，越共越好，一共就富了。</a:t>
            </a:r>
            <a:endParaRPr lang="zh-CN" altLang="en-US" sz="3200" b="1">
              <a:latin typeface="微软雅黑" panose="020B0503020204020204" pitchFamily="34" charset="-122"/>
              <a:ea typeface="微软雅黑" panose="020B0503020204020204" pitchFamily="34" charset="-122"/>
            </a:endParaRPr>
          </a:p>
          <a:p>
            <a:r>
              <a:rPr lang="zh-CN" altLang="en-US" sz="3200" b="1">
                <a:latin typeface="微软雅黑" panose="020B0503020204020204" pitchFamily="34" charset="-122"/>
                <a:ea typeface="微软雅黑" panose="020B0503020204020204" pitchFamily="34" charset="-122"/>
              </a:rPr>
              <a:t>          </a:t>
            </a:r>
            <a:r>
              <a:rPr lang="en-US" altLang="zh-CN" sz="3200" b="1">
                <a:latin typeface="微软雅黑" panose="020B0503020204020204" pitchFamily="34" charset="-122"/>
                <a:ea typeface="微软雅黑" panose="020B0503020204020204" pitchFamily="34" charset="-122"/>
              </a:rPr>
              <a:t>——1958</a:t>
            </a:r>
            <a:r>
              <a:rPr lang="zh-CN" altLang="en-US" sz="3200" b="1">
                <a:latin typeface="微软雅黑" panose="020B0503020204020204" pitchFamily="34" charset="-122"/>
                <a:ea typeface="微软雅黑" panose="020B0503020204020204" pitchFamily="34" charset="-122"/>
              </a:rPr>
              <a:t>年</a:t>
            </a:r>
            <a:r>
              <a:rPr lang="zh-CN" altLang="en-US" sz="3200" b="1">
                <a:latin typeface="微软雅黑" panose="020B0503020204020204" pitchFamily="34" charset="-122"/>
                <a:ea typeface="微软雅黑" panose="020B0503020204020204" pitchFamily="34" charset="-122"/>
                <a:sym typeface="宋体" panose="02010600030101010101" pitchFamily="2" charset="-122"/>
              </a:rPr>
              <a:t>徐水县委书记</a:t>
            </a:r>
            <a:r>
              <a:rPr lang="zh-CN" altLang="en-US" sz="3200" b="1">
                <a:latin typeface="微软雅黑" panose="020B0503020204020204" pitchFamily="34" charset="-122"/>
                <a:ea typeface="微软雅黑" panose="020B0503020204020204" pitchFamily="34" charset="-122"/>
              </a:rPr>
              <a:t>张国忠《向共产主义进军》</a:t>
            </a:r>
            <a:endParaRPr lang="zh-CN" altLang="en-US" sz="3200" b="1">
              <a:latin typeface="微软雅黑" panose="020B0503020204020204" pitchFamily="34" charset="-122"/>
              <a:ea typeface="微软雅黑" panose="020B0503020204020204" pitchFamily="34" charset="-122"/>
            </a:endParaRPr>
          </a:p>
          <a:p>
            <a:endParaRPr lang="zh-CN" altLang="en-US" sz="3200" b="1">
              <a:latin typeface="微软雅黑" panose="020B0503020204020204" pitchFamily="34" charset="-122"/>
              <a:ea typeface="微软雅黑" panose="020B0503020204020204" pitchFamily="34" charset="-122"/>
            </a:endParaRPr>
          </a:p>
          <a:p>
            <a:r>
              <a:rPr lang="zh-CN" altLang="en-US" sz="3200" b="1">
                <a:latin typeface="微软雅黑" panose="020B0503020204020204" pitchFamily="34" charset="-122"/>
                <a:ea typeface="微软雅黑" panose="020B0503020204020204" pitchFamily="34" charset="-122"/>
              </a:rPr>
              <a:t>材料三：干不干，三餐饭。</a:t>
            </a:r>
            <a:endParaRPr lang="zh-CN" altLang="en-US" sz="3200" b="1">
              <a:latin typeface="微软雅黑" panose="020B0503020204020204" pitchFamily="34" charset="-122"/>
              <a:ea typeface="微软雅黑" panose="020B0503020204020204" pitchFamily="34" charset="-122"/>
            </a:endParaRPr>
          </a:p>
          <a:p>
            <a:r>
              <a:rPr lang="zh-CN" altLang="en-US" sz="3200" b="1">
                <a:latin typeface="微软雅黑" panose="020B0503020204020204" pitchFamily="34" charset="-122"/>
                <a:ea typeface="微软雅黑" panose="020B0503020204020204" pitchFamily="34" charset="-122"/>
              </a:rPr>
              <a:t>              出工自由化，吃饭战斗化，出工集体化。</a:t>
            </a:r>
            <a:endParaRPr lang="zh-CN" altLang="en-US" sz="3200" b="1">
              <a:latin typeface="微软雅黑" panose="020B0503020204020204" pitchFamily="34" charset="-122"/>
              <a:ea typeface="微软雅黑" panose="020B0503020204020204" pitchFamily="34" charset="-122"/>
            </a:endParaRPr>
          </a:p>
          <a:p>
            <a:r>
              <a:rPr lang="zh-CN" altLang="en-US" sz="3200" b="1">
                <a:latin typeface="微软雅黑" panose="020B0503020204020204" pitchFamily="34" charset="-122"/>
                <a:ea typeface="微软雅黑" panose="020B0503020204020204" pitchFamily="34" charset="-122"/>
              </a:rPr>
              <a:t>                                      </a:t>
            </a:r>
            <a:r>
              <a:rPr lang="en-US" altLang="zh-CN" sz="3200" b="1">
                <a:latin typeface="微软雅黑" panose="020B0503020204020204" pitchFamily="34" charset="-122"/>
                <a:ea typeface="微软雅黑" panose="020B0503020204020204" pitchFamily="34" charset="-122"/>
              </a:rPr>
              <a:t>——</a:t>
            </a:r>
            <a:r>
              <a:rPr lang="zh-CN" altLang="en-US" sz="3200" b="1">
                <a:latin typeface="微软雅黑" panose="020B0503020204020204" pitchFamily="34" charset="-122"/>
                <a:ea typeface="微软雅黑" panose="020B0503020204020204" pitchFamily="34" charset="-122"/>
              </a:rPr>
              <a:t>罗平汉《当代历史问题札记》</a:t>
            </a:r>
            <a:endParaRPr lang="zh-CN" altLang="en-US" sz="3200" b="1">
              <a:latin typeface="微软雅黑" panose="020B0503020204020204" pitchFamily="34" charset="-122"/>
              <a:ea typeface="微软雅黑" panose="020B0503020204020204" pitchFamily="34" charset="-122"/>
            </a:endParaRPr>
          </a:p>
          <a:p>
            <a:r>
              <a:rPr lang="zh-CN" altLang="en-US" sz="3200" b="1">
                <a:solidFill>
                  <a:srgbClr val="FF0000"/>
                </a:solidFill>
                <a:latin typeface="楷体" panose="02010609060101010101" pitchFamily="49" charset="-122"/>
                <a:ea typeface="楷体" panose="02010609060101010101" pitchFamily="49" charset="-122"/>
              </a:rPr>
              <a:t>思考：根据材料并结合所学思考人民公社的目的、特征、存在问题？</a:t>
            </a:r>
            <a:endParaRPr lang="zh-CN" altLang="en-US" sz="3200" b="1">
              <a:solidFill>
                <a:srgbClr val="FF0000"/>
              </a:solidFill>
              <a:latin typeface="楷体" panose="02010609060101010101" pitchFamily="49" charset="-122"/>
              <a:ea typeface="楷体" panose="02010609060101010101" pitchFamily="49" charset="-122"/>
            </a:endParaRPr>
          </a:p>
        </p:txBody>
      </p:sp>
      <p:sp>
        <p:nvSpPr>
          <p:cNvPr id="6" name="圆角矩形 5"/>
          <p:cNvSpPr/>
          <p:nvPr/>
        </p:nvSpPr>
        <p:spPr>
          <a:xfrm>
            <a:off x="2349500" y="1381125"/>
            <a:ext cx="1763713" cy="485775"/>
          </a:xfrm>
          <a:prstGeom prst="roundRect">
            <a:avLst/>
          </a:prstGeom>
          <a:noFill/>
          <a:ln w="38100">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p>
        </p:txBody>
      </p:sp>
      <p:sp>
        <p:nvSpPr>
          <p:cNvPr id="4" name="圆角矩形 3"/>
          <p:cNvSpPr/>
          <p:nvPr/>
        </p:nvSpPr>
        <p:spPr>
          <a:xfrm>
            <a:off x="4900613" y="2339975"/>
            <a:ext cx="481012" cy="485775"/>
          </a:xfrm>
          <a:prstGeom prst="roundRect">
            <a:avLst/>
          </a:prstGeom>
          <a:noFill/>
          <a:ln w="38100">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p>
        </p:txBody>
      </p:sp>
      <p:sp>
        <p:nvSpPr>
          <p:cNvPr id="5" name="圆角矩形 4"/>
          <p:cNvSpPr/>
          <p:nvPr/>
        </p:nvSpPr>
        <p:spPr>
          <a:xfrm>
            <a:off x="2349500" y="3829050"/>
            <a:ext cx="3267075" cy="485775"/>
          </a:xfrm>
          <a:prstGeom prst="roundRect">
            <a:avLst/>
          </a:prstGeom>
          <a:noFill/>
          <a:ln w="38100">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p>
        </p:txBody>
      </p:sp>
      <p:sp>
        <p:nvSpPr>
          <p:cNvPr id="9" name="矩形 8"/>
          <p:cNvSpPr/>
          <p:nvPr/>
        </p:nvSpPr>
        <p:spPr>
          <a:xfrm>
            <a:off x="4687888" y="238124"/>
            <a:ext cx="3429000" cy="6429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3200" b="1" dirty="0">
                <a:solidFill>
                  <a:srgbClr val="000000"/>
                </a:solidFill>
                <a:latin typeface="黑体" panose="02010609060101010101" charset="-122"/>
                <a:ea typeface="黑体" panose="02010609060101010101" charset="-122"/>
              </a:rPr>
              <a:t>人民公社化运动</a:t>
            </a:r>
            <a:endParaRPr lang="zh-CN" altLang="en-US" sz="3200" b="1" dirty="0">
              <a:solidFill>
                <a:srgbClr val="000000"/>
              </a:solidFill>
              <a:latin typeface="黑体" panose="02010609060101010101" charset="-122"/>
              <a:ea typeface="黑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0481">
                                            <p:txEl>
                                              <p:pRg st="9" end="9"/>
                                            </p:txEl>
                                          </p:spTgt>
                                        </p:tgtEl>
                                        <p:attrNameLst>
                                          <p:attrName>style.visibility</p:attrName>
                                        </p:attrNameLst>
                                      </p:cBhvr>
                                      <p:to>
                                        <p:strVal val="visible"/>
                                      </p:to>
                                    </p:set>
                                    <p:animEffect transition="in" filter="blinds(horizontal)">
                                      <p:cBhvr>
                                        <p:cTn id="7" dur="500"/>
                                        <p:tgtEl>
                                          <p:spTgt spid="20481">
                                            <p:txEl>
                                              <p:pRg st="9" end="9"/>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horizontal)">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4" grpId="0" bldLvl="0" animBg="1"/>
      <p:bldP spid="5"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5637" name="Rectangle 5"/>
          <p:cNvSpPr>
            <a:spLocks noChangeArrowheads="1"/>
          </p:cNvSpPr>
          <p:nvPr/>
        </p:nvSpPr>
        <p:spPr bwMode="auto">
          <a:xfrm>
            <a:off x="1198563" y="4324350"/>
            <a:ext cx="3382962" cy="644525"/>
          </a:xfrm>
          <a:prstGeom prst="rect">
            <a:avLst/>
          </a:prstGeom>
          <a:solidFill>
            <a:srgbClr val="FFFF00"/>
          </a:solidFill>
          <a:ln w="9525">
            <a:noFill/>
            <a:miter lim="800000"/>
          </a:ln>
          <a:effectLst/>
        </p:spPr>
        <p:txBody>
          <a:bodyPr wrap="none">
            <a:spAutoFit/>
          </a:bodyPr>
          <a:lstStyle/>
          <a:p>
            <a:pPr>
              <a:buFontTx/>
              <a:buNone/>
              <a:defRPr/>
            </a:pPr>
            <a:r>
              <a:rPr kumimoji="1" lang="zh-CN" altLang="en-US" sz="3600" b="1">
                <a:latin typeface="微软雅黑" panose="020B0503020204020204" pitchFamily="34" charset="-122"/>
                <a:ea typeface="微软雅黑" panose="020B0503020204020204" pitchFamily="34" charset="-122"/>
              </a:rPr>
              <a:t>特点：一大二公</a:t>
            </a:r>
            <a:endParaRPr kumimoji="1" lang="zh-CN" altLang="en-US" sz="3600" b="1">
              <a:latin typeface="微软雅黑" panose="020B0503020204020204" pitchFamily="34" charset="-122"/>
              <a:ea typeface="微软雅黑" panose="020B0503020204020204" pitchFamily="34" charset="-122"/>
            </a:endParaRPr>
          </a:p>
        </p:txBody>
      </p:sp>
      <p:sp>
        <p:nvSpPr>
          <p:cNvPr id="24578" name="Text Box 6"/>
          <p:cNvSpPr txBox="1">
            <a:spLocks noChangeArrowheads="1"/>
          </p:cNvSpPr>
          <p:nvPr/>
        </p:nvSpPr>
        <p:spPr bwMode="auto">
          <a:xfrm>
            <a:off x="719138" y="1125538"/>
            <a:ext cx="10709275" cy="267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endParaRPr lang="zh-CN" altLang="en-US" sz="2800" b="1">
              <a:solidFill>
                <a:schemeClr val="hlink"/>
              </a:solidFill>
              <a:latin typeface="微软雅黑" panose="020B0503020204020204" pitchFamily="34" charset="-122"/>
              <a:ea typeface="微软雅黑" panose="020B0503020204020204" pitchFamily="34" charset="-122"/>
            </a:endParaRPr>
          </a:p>
          <a:p>
            <a:pPr>
              <a:spcBef>
                <a:spcPct val="50000"/>
              </a:spcBef>
            </a:pPr>
            <a:r>
              <a:rPr lang="zh-CN" altLang="en-US" sz="2800" b="1">
                <a:latin typeface="微软雅黑" panose="020B0503020204020204" pitchFamily="34" charset="-122"/>
                <a:ea typeface="微软雅黑" panose="020B0503020204020204" pitchFamily="34" charset="-122"/>
              </a:rPr>
              <a:t>    材料</a:t>
            </a:r>
            <a:r>
              <a:rPr lang="en-US" altLang="zh-CN" sz="2800" b="1">
                <a:latin typeface="微软雅黑" panose="020B0503020204020204" pitchFamily="34" charset="-122"/>
                <a:ea typeface="微软雅黑" panose="020B0503020204020204" pitchFamily="34" charset="-122"/>
              </a:rPr>
              <a:t>1</a:t>
            </a:r>
            <a:r>
              <a:rPr lang="zh-CN" altLang="en-US" sz="2800" b="1">
                <a:latin typeface="微软雅黑" panose="020B0503020204020204" pitchFamily="34" charset="-122"/>
                <a:ea typeface="微软雅黑" panose="020B0503020204020204" pitchFamily="34" charset="-122"/>
              </a:rPr>
              <a:t>：到</a:t>
            </a:r>
            <a:r>
              <a:rPr lang="en-US" altLang="zh-CN" sz="2800" b="1">
                <a:latin typeface="微软雅黑" panose="020B0503020204020204" pitchFamily="34" charset="-122"/>
                <a:ea typeface="微软雅黑" panose="020B0503020204020204" pitchFamily="34" charset="-122"/>
              </a:rPr>
              <a:t>1958</a:t>
            </a:r>
            <a:r>
              <a:rPr lang="zh-CN" altLang="en-US" sz="2800" b="1">
                <a:latin typeface="微软雅黑" panose="020B0503020204020204" pitchFamily="34" charset="-122"/>
                <a:ea typeface="微软雅黑" panose="020B0503020204020204" pitchFamily="34" charset="-122"/>
              </a:rPr>
              <a:t>年底，全国７４万个农业合作社合并为２万６千个人民公社，９９％的农户都参加了人民公社。</a:t>
            </a:r>
            <a:endParaRPr lang="zh-CN" altLang="en-US" sz="2800" b="1">
              <a:latin typeface="微软雅黑" panose="020B0503020204020204" pitchFamily="34" charset="-122"/>
              <a:ea typeface="微软雅黑" panose="020B0503020204020204" pitchFamily="34" charset="-122"/>
            </a:endParaRPr>
          </a:p>
          <a:p>
            <a:pPr>
              <a:spcBef>
                <a:spcPct val="50000"/>
              </a:spcBef>
            </a:pPr>
            <a:r>
              <a:rPr lang="zh-CN" altLang="en-US" sz="2800" b="1">
                <a:latin typeface="微软雅黑" panose="020B0503020204020204" pitchFamily="34" charset="-122"/>
                <a:ea typeface="微软雅黑" panose="020B0503020204020204" pitchFamily="34" charset="-122"/>
              </a:rPr>
              <a:t>    材料</a:t>
            </a:r>
            <a:r>
              <a:rPr lang="en-US" altLang="zh-CN" sz="2800" b="1">
                <a:latin typeface="微软雅黑" panose="020B0503020204020204" pitchFamily="34" charset="-122"/>
                <a:ea typeface="微软雅黑" panose="020B0503020204020204" pitchFamily="34" charset="-122"/>
              </a:rPr>
              <a:t>2</a:t>
            </a:r>
            <a:r>
              <a:rPr lang="zh-CN" altLang="en-US" sz="2800" b="1">
                <a:latin typeface="微软雅黑" panose="020B0503020204020204" pitchFamily="34" charset="-122"/>
                <a:ea typeface="微软雅黑" panose="020B0503020204020204" pitchFamily="34" charset="-122"/>
              </a:rPr>
              <a:t>：不但土地等生产资料公有，而且经济活动的若干环节也公有；一切财产统一核算</a:t>
            </a:r>
            <a:r>
              <a:rPr lang="en-US" altLang="zh-CN" sz="2800" b="1">
                <a:latin typeface="微软雅黑" panose="020B0503020204020204" pitchFamily="34" charset="-122"/>
                <a:ea typeface="微软雅黑" panose="020B0503020204020204" pitchFamily="34" charset="-122"/>
              </a:rPr>
              <a:t>,</a:t>
            </a:r>
            <a:r>
              <a:rPr lang="zh-CN" altLang="en-US" sz="2800" b="1">
                <a:latin typeface="微软雅黑" panose="020B0503020204020204" pitchFamily="34" charset="-122"/>
                <a:ea typeface="微软雅黑" panose="020B0503020204020204" pitchFamily="34" charset="-122"/>
              </a:rPr>
              <a:t>统一分配；大办公共食堂。</a:t>
            </a:r>
            <a:endParaRPr lang="zh-CN" altLang="en-US" sz="2800" b="1">
              <a:latin typeface="微软雅黑" panose="020B0503020204020204" pitchFamily="34" charset="-122"/>
              <a:ea typeface="微软雅黑" panose="020B0503020204020204" pitchFamily="34" charset="-122"/>
            </a:endParaRPr>
          </a:p>
        </p:txBody>
      </p:sp>
      <p:sp>
        <p:nvSpPr>
          <p:cNvPr id="325644" name="Text Box 12"/>
          <p:cNvSpPr txBox="1">
            <a:spLocks noChangeArrowheads="1"/>
          </p:cNvSpPr>
          <p:nvPr/>
        </p:nvSpPr>
        <p:spPr bwMode="auto">
          <a:xfrm>
            <a:off x="8358188" y="2314575"/>
            <a:ext cx="1255712" cy="522288"/>
          </a:xfrm>
          <a:prstGeom prst="rect">
            <a:avLst/>
          </a:prstGeom>
          <a:solidFill>
            <a:schemeClr val="bg1"/>
          </a:solidFill>
          <a:ln w="12700">
            <a:solidFill>
              <a:srgbClr val="41719C"/>
            </a:solidFill>
            <a:miter lim="800000"/>
          </a:ln>
        </p:spPr>
        <p:txBody>
          <a:bodyPr wrap="none">
            <a:spAutoFit/>
          </a:bodyPr>
          <a:lstStyle/>
          <a:p>
            <a:pPr>
              <a:buFontTx/>
              <a:buNone/>
            </a:pPr>
            <a:r>
              <a:rPr lang="zh-CN" altLang="en-US" sz="2800" b="1">
                <a:solidFill>
                  <a:srgbClr val="FF0000"/>
                </a:solidFill>
                <a:latin typeface="Tahoma" panose="020B0604030504040204" pitchFamily="34" charset="0"/>
                <a:ea typeface="黑体" panose="02010609060101010101" charset="-122"/>
              </a:rPr>
              <a:t>规模大</a:t>
            </a:r>
            <a:endParaRPr lang="zh-CN" altLang="en-US" sz="2800" b="1">
              <a:solidFill>
                <a:srgbClr val="FF0000"/>
              </a:solidFill>
              <a:latin typeface="Tahoma" panose="020B0604030504040204" pitchFamily="34" charset="0"/>
              <a:ea typeface="黑体" panose="02010609060101010101" charset="-122"/>
            </a:endParaRPr>
          </a:p>
        </p:txBody>
      </p:sp>
      <p:sp>
        <p:nvSpPr>
          <p:cNvPr id="325645" name="Text Box 13"/>
          <p:cNvSpPr txBox="1">
            <a:spLocks noChangeArrowheads="1"/>
          </p:cNvSpPr>
          <p:nvPr/>
        </p:nvSpPr>
        <p:spPr bwMode="auto">
          <a:xfrm>
            <a:off x="7286625" y="3802063"/>
            <a:ext cx="2327275" cy="522287"/>
          </a:xfrm>
          <a:prstGeom prst="rect">
            <a:avLst/>
          </a:prstGeom>
          <a:solidFill>
            <a:schemeClr val="bg1"/>
          </a:solidFill>
          <a:ln w="12700">
            <a:solidFill>
              <a:srgbClr val="41719C"/>
            </a:solidFill>
            <a:miter lim="800000"/>
          </a:ln>
        </p:spPr>
        <p:txBody>
          <a:bodyPr wrap="none">
            <a:spAutoFit/>
          </a:bodyPr>
          <a:lstStyle/>
          <a:p>
            <a:pPr>
              <a:buFontTx/>
              <a:buNone/>
            </a:pPr>
            <a:r>
              <a:rPr lang="zh-CN" altLang="en-US" sz="2800" b="1">
                <a:solidFill>
                  <a:srgbClr val="FF0000"/>
                </a:solidFill>
                <a:latin typeface="Tahoma" panose="020B0604030504040204" pitchFamily="34" charset="0"/>
                <a:ea typeface="黑体" panose="02010609060101010101" charset="-122"/>
              </a:rPr>
              <a:t>公有化程度高</a:t>
            </a:r>
            <a:endParaRPr lang="zh-CN" altLang="en-US" sz="2800" b="1">
              <a:solidFill>
                <a:srgbClr val="FF0000"/>
              </a:solidFill>
              <a:latin typeface="Tahoma" panose="020B0604030504040204" pitchFamily="34" charset="0"/>
              <a:ea typeface="黑体" panose="02010609060101010101" charset="-122"/>
            </a:endParaRPr>
          </a:p>
        </p:txBody>
      </p:sp>
      <p:sp>
        <p:nvSpPr>
          <p:cNvPr id="9" name="矩形 8"/>
          <p:cNvSpPr/>
          <p:nvPr/>
        </p:nvSpPr>
        <p:spPr>
          <a:xfrm>
            <a:off x="4687888" y="238124"/>
            <a:ext cx="3429000" cy="6429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3200" b="1" dirty="0">
                <a:solidFill>
                  <a:srgbClr val="000000"/>
                </a:solidFill>
                <a:latin typeface="黑体" panose="02010609060101010101" charset="-122"/>
                <a:ea typeface="黑体" panose="02010609060101010101" charset="-122"/>
              </a:rPr>
              <a:t>人民公社化运动</a:t>
            </a:r>
            <a:endParaRPr lang="zh-CN" altLang="en-US" sz="3200" b="1" dirty="0">
              <a:solidFill>
                <a:srgbClr val="000000"/>
              </a:solidFill>
              <a:latin typeface="黑体" panose="02010609060101010101" charset="-122"/>
              <a:ea typeface="黑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25644"/>
                                        </p:tgtEl>
                                        <p:attrNameLst>
                                          <p:attrName>style.visibility</p:attrName>
                                        </p:attrNameLst>
                                      </p:cBhvr>
                                      <p:to>
                                        <p:strVal val="visible"/>
                                      </p:to>
                                    </p:set>
                                    <p:animEffect transition="in" filter="wipe(down)">
                                      <p:cBhvr>
                                        <p:cTn id="7" dur="500"/>
                                        <p:tgtEl>
                                          <p:spTgt spid="32564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25645"/>
                                        </p:tgtEl>
                                        <p:attrNameLst>
                                          <p:attrName>style.visibility</p:attrName>
                                        </p:attrNameLst>
                                      </p:cBhvr>
                                      <p:to>
                                        <p:strVal val="visible"/>
                                      </p:to>
                                    </p:set>
                                    <p:animEffect transition="in" filter="wipe(down)">
                                      <p:cBhvr>
                                        <p:cTn id="12" dur="500"/>
                                        <p:tgtEl>
                                          <p:spTgt spid="32564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25637"/>
                                        </p:tgtEl>
                                        <p:attrNameLst>
                                          <p:attrName>style.visibility</p:attrName>
                                        </p:attrNameLst>
                                      </p:cBhvr>
                                      <p:to>
                                        <p:strVal val="visible"/>
                                      </p:to>
                                    </p:set>
                                    <p:animEffect transition="in" filter="blinds(horizontal)">
                                      <p:cBhvr>
                                        <p:cTn id="17" dur="500"/>
                                        <p:tgtEl>
                                          <p:spTgt spid="3256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5637" grpId="0" bldLvl="0" animBg="1"/>
      <p:bldP spid="325644" grpId="0" bldLvl="0" animBg="1"/>
      <p:bldP spid="325645"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人民公社社员在劳动"/>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216276" y="3578226"/>
            <a:ext cx="5616575" cy="327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1" name="Text Box 3"/>
          <p:cNvSpPr txBox="1">
            <a:spLocks noChangeArrowheads="1"/>
          </p:cNvSpPr>
          <p:nvPr/>
        </p:nvSpPr>
        <p:spPr bwMode="auto">
          <a:xfrm>
            <a:off x="1810345" y="428625"/>
            <a:ext cx="923330" cy="6165850"/>
          </a:xfrm>
          <a:prstGeom prst="rect">
            <a:avLst/>
          </a:prstGeom>
          <a:solidFill>
            <a:schemeClr val="bg1"/>
          </a:solidFill>
          <a:ln w="28575">
            <a:solidFill>
              <a:srgbClr val="484731"/>
            </a:solidFill>
            <a:miter lim="800000"/>
          </a:ln>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zh-CN" sz="4800" b="1">
                <a:solidFill>
                  <a:srgbClr val="060602"/>
                </a:solidFill>
                <a:latin typeface="Times New Roman" panose="02020603050405020304" pitchFamily="18" charset="0"/>
                <a:ea typeface="华文行楷" panose="02010800040101010101" pitchFamily="2" charset="-122"/>
              </a:rPr>
              <a:t>鼓足干劲加油干</a:t>
            </a:r>
            <a:endParaRPr lang="zh-CN" altLang="zh-CN" sz="4800" b="1">
              <a:solidFill>
                <a:srgbClr val="060602"/>
              </a:solidFill>
              <a:latin typeface="Times New Roman" panose="02020603050405020304" pitchFamily="18" charset="0"/>
              <a:ea typeface="华文行楷" panose="02010800040101010101" pitchFamily="2" charset="-122"/>
            </a:endParaRPr>
          </a:p>
        </p:txBody>
      </p:sp>
      <p:pic>
        <p:nvPicPr>
          <p:cNvPr id="22532" name="Picture 4" descr="吃饭不要钱">
            <a:hlinkClick r:id="rId2" action="ppaction://hlinksldjump"/>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48075" y="692150"/>
            <a:ext cx="4643438" cy="285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3" name="Text Box 5"/>
          <p:cNvSpPr txBox="1">
            <a:spLocks noChangeArrowheads="1"/>
          </p:cNvSpPr>
          <p:nvPr/>
        </p:nvSpPr>
        <p:spPr bwMode="auto">
          <a:xfrm>
            <a:off x="4224338" y="1"/>
            <a:ext cx="3313112" cy="830263"/>
          </a:xfrm>
          <a:prstGeom prst="rect">
            <a:avLst/>
          </a:prstGeom>
          <a:solidFill>
            <a:schemeClr val="bg1"/>
          </a:solidFill>
          <a:ln w="28575">
            <a:solidFill>
              <a:schemeClr val="tx1"/>
            </a:solidFill>
            <a:miter lim="800000"/>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zh-CN" sz="4800" b="1" dirty="0">
                <a:solidFill>
                  <a:srgbClr val="000000"/>
                </a:solidFill>
              </a:rPr>
              <a:t>坐吃山空</a:t>
            </a:r>
            <a:endParaRPr lang="zh-CN" altLang="zh-CN" sz="4800" b="1" dirty="0">
              <a:solidFill>
                <a:srgbClr val="000000"/>
              </a:solidFill>
            </a:endParaRPr>
          </a:p>
        </p:txBody>
      </p:sp>
      <p:sp>
        <p:nvSpPr>
          <p:cNvPr id="22534" name="Text Box 6"/>
          <p:cNvSpPr txBox="1">
            <a:spLocks noChangeArrowheads="1"/>
          </p:cNvSpPr>
          <p:nvPr/>
        </p:nvSpPr>
        <p:spPr bwMode="auto">
          <a:xfrm>
            <a:off x="3881439" y="2428875"/>
            <a:ext cx="4186237" cy="1938338"/>
          </a:xfrm>
          <a:prstGeom prst="rect">
            <a:avLst/>
          </a:prstGeom>
          <a:solidFill>
            <a:schemeClr val="accent6">
              <a:lumMod val="60000"/>
              <a:lumOff val="40000"/>
            </a:schemeClr>
          </a:solidFill>
          <a:ln w="38100">
            <a:solidFill>
              <a:srgbClr val="FFFF00"/>
            </a:solidFill>
          </a:ln>
        </p:spPr>
        <p:txBody>
          <a:bodyPr wrap="none">
            <a:spAutoFit/>
          </a:bodyPr>
          <a:lstStyle/>
          <a:p>
            <a:pPr algn="ctr">
              <a:defRPr/>
            </a:pPr>
            <a:r>
              <a:rPr lang="zh-CN" altLang="zh-CN" sz="3200" b="1" dirty="0">
                <a:solidFill>
                  <a:srgbClr val="0000FF"/>
                </a:solidFill>
                <a:latin typeface="Times New Roman" panose="02020603050405020304" pitchFamily="18" charset="0"/>
                <a:ea typeface="楷体_GB2312" pitchFamily="49" charset="-122"/>
              </a:rPr>
              <a:t>头遍哨子不买帐，</a:t>
            </a:r>
            <a:endParaRPr lang="zh-CN" altLang="zh-CN" sz="3200" b="1" dirty="0">
              <a:solidFill>
                <a:srgbClr val="0000FF"/>
              </a:solidFill>
              <a:latin typeface="Times New Roman" panose="02020603050405020304" pitchFamily="18" charset="0"/>
              <a:ea typeface="楷体_GB2312" pitchFamily="49" charset="-122"/>
            </a:endParaRPr>
          </a:p>
          <a:p>
            <a:pPr algn="ctr">
              <a:defRPr/>
            </a:pPr>
            <a:r>
              <a:rPr lang="zh-CN" altLang="zh-CN" sz="3200" b="1" dirty="0">
                <a:solidFill>
                  <a:srgbClr val="0000FF"/>
                </a:solidFill>
                <a:latin typeface="Times New Roman" panose="02020603050405020304" pitchFamily="18" charset="0"/>
                <a:ea typeface="楷体_GB2312" pitchFamily="49" charset="-122"/>
              </a:rPr>
              <a:t>二遍哨子伸头望，</a:t>
            </a:r>
            <a:endParaRPr lang="zh-CN" altLang="zh-CN" sz="3200" b="1" dirty="0">
              <a:solidFill>
                <a:srgbClr val="0000FF"/>
              </a:solidFill>
              <a:latin typeface="Times New Roman" panose="02020603050405020304" pitchFamily="18" charset="0"/>
              <a:ea typeface="楷体_GB2312" pitchFamily="49" charset="-122"/>
            </a:endParaRPr>
          </a:p>
          <a:p>
            <a:pPr algn="ctr">
              <a:defRPr/>
            </a:pPr>
            <a:r>
              <a:rPr lang="zh-CN" altLang="zh-CN" sz="3200" b="1" dirty="0">
                <a:solidFill>
                  <a:srgbClr val="0000FF"/>
                </a:solidFill>
                <a:latin typeface="Times New Roman" panose="02020603050405020304" pitchFamily="18" charset="0"/>
                <a:ea typeface="楷体_GB2312" pitchFamily="49" charset="-122"/>
              </a:rPr>
              <a:t>三遍哨子慢慢晃。</a:t>
            </a:r>
            <a:endParaRPr lang="zh-CN" altLang="zh-CN" sz="3200" b="1" dirty="0">
              <a:solidFill>
                <a:srgbClr val="0000FF"/>
              </a:solidFill>
              <a:latin typeface="Tahoma" panose="020B0604030504040204" pitchFamily="34" charset="0"/>
              <a:ea typeface="楷体_GB2312" pitchFamily="49" charset="-122"/>
            </a:endParaRPr>
          </a:p>
          <a:p>
            <a:pPr algn="ctr">
              <a:defRPr/>
            </a:pPr>
            <a:r>
              <a:rPr lang="zh-CN" altLang="zh-CN" sz="2400" b="1" dirty="0">
                <a:solidFill>
                  <a:srgbClr val="0000FF"/>
                </a:solidFill>
                <a:latin typeface="Times New Roman" panose="02020603050405020304" pitchFamily="18" charset="0"/>
              </a:rPr>
              <a:t>——人民公社时农村的顺口溜</a:t>
            </a:r>
            <a:endParaRPr lang="zh-CN" altLang="zh-CN" sz="2400" b="1" dirty="0">
              <a:solidFill>
                <a:srgbClr val="0000FF"/>
              </a:solidFill>
              <a:latin typeface="Tahoma" panose="020B0604030504040204" pitchFamily="34" charset="0"/>
            </a:endParaRPr>
          </a:p>
        </p:txBody>
      </p:sp>
      <p:sp>
        <p:nvSpPr>
          <p:cNvPr id="22535" name="Text Box 7"/>
          <p:cNvSpPr txBox="1">
            <a:spLocks noChangeArrowheads="1"/>
          </p:cNvSpPr>
          <p:nvPr/>
        </p:nvSpPr>
        <p:spPr bwMode="auto">
          <a:xfrm>
            <a:off x="9382720" y="500063"/>
            <a:ext cx="923330" cy="5975350"/>
          </a:xfrm>
          <a:prstGeom prst="rect">
            <a:avLst/>
          </a:prstGeom>
          <a:solidFill>
            <a:schemeClr val="bg1"/>
          </a:solidFill>
          <a:ln w="28575">
            <a:solidFill>
              <a:srgbClr val="484731"/>
            </a:solidFill>
            <a:miter lim="800000"/>
          </a:ln>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zh-CN" sz="4800" b="1">
                <a:solidFill>
                  <a:srgbClr val="060602"/>
                </a:solidFill>
                <a:latin typeface="Times New Roman" panose="02020603050405020304" pitchFamily="18" charset="0"/>
                <a:ea typeface="华文行楷" panose="02010800040101010101" pitchFamily="2" charset="-122"/>
              </a:rPr>
              <a:t>放开肚皮吃饱饭</a:t>
            </a:r>
            <a:endParaRPr lang="zh-CN" altLang="zh-CN" sz="4800" b="1">
              <a:solidFill>
                <a:srgbClr val="060602"/>
              </a:solidFill>
              <a:latin typeface="Times New Roman" panose="02020603050405020304" pitchFamily="18" charset="0"/>
              <a:ea typeface="华文行楷" panose="02010800040101010101" pitchFamily="2" charset="-122"/>
            </a:endParaRPr>
          </a:p>
        </p:txBody>
      </p:sp>
      <p:sp>
        <p:nvSpPr>
          <p:cNvPr id="8" name="云形 7"/>
          <p:cNvSpPr/>
          <p:nvPr/>
        </p:nvSpPr>
        <p:spPr>
          <a:xfrm>
            <a:off x="6578401" y="1802607"/>
            <a:ext cx="5608637" cy="2540000"/>
          </a:xfrm>
          <a:prstGeom prst="cloud">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r>
              <a:rPr lang="zh-CN" altLang="en-US" sz="3600" b="1" dirty="0">
                <a:solidFill>
                  <a:schemeClr val="bg1"/>
                </a:solidFill>
                <a:latin typeface="微软雅黑" panose="020B0503020204020204" pitchFamily="34" charset="-122"/>
                <a:ea typeface="微软雅黑" panose="020B0503020204020204" pitchFamily="34" charset="-122"/>
                <a:sym typeface="+mn-ea"/>
              </a:rPr>
              <a:t>违背了生产关系要适应生产力的原理</a:t>
            </a:r>
            <a:endParaRPr lang="zh-CN" altLang="en-US" sz="3600" b="1" dirty="0">
              <a:solidFill>
                <a:schemeClr val="bg1"/>
              </a:solidFill>
              <a:latin typeface="微软雅黑" panose="020B0503020204020204" pitchFamily="34" charset="-122"/>
              <a:ea typeface="微软雅黑" panose="020B0503020204020204" pitchFamily="34" charset="-122"/>
              <a:sym typeface="+mn-ea"/>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blinds(horizontal)">
                                      <p:cBhvr>
                                        <p:cTn id="7" dur="500"/>
                                        <p:tgtEl>
                                          <p:spTgt spid="2253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42" fill="hold" grpId="0" nodeType="clickEffect">
                                  <p:stCondLst>
                                    <p:cond delay="0"/>
                                  </p:stCondLst>
                                  <p:childTnLst>
                                    <p:set>
                                      <p:cBhvr>
                                        <p:cTn id="11" dur="1" fill="hold">
                                          <p:stCondLst>
                                            <p:cond delay="0"/>
                                          </p:stCondLst>
                                        </p:cTn>
                                        <p:tgtEl>
                                          <p:spTgt spid="22531"/>
                                        </p:tgtEl>
                                        <p:attrNameLst>
                                          <p:attrName>style.visibility</p:attrName>
                                        </p:attrNameLst>
                                      </p:cBhvr>
                                      <p:to>
                                        <p:strVal val="visible"/>
                                      </p:to>
                                    </p:set>
                                    <p:animEffect transition="in" filter="barn(outHorizontal)">
                                      <p:cBhvr>
                                        <p:cTn id="12" dur="500"/>
                                        <p:tgtEl>
                                          <p:spTgt spid="2253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2532"/>
                                        </p:tgtEl>
                                        <p:attrNameLst>
                                          <p:attrName>style.visibility</p:attrName>
                                        </p:attrNameLst>
                                      </p:cBhvr>
                                      <p:to>
                                        <p:strVal val="visible"/>
                                      </p:to>
                                    </p:set>
                                    <p:animEffect transition="in" filter="blinds(horizontal)">
                                      <p:cBhvr>
                                        <p:cTn id="17" dur="500"/>
                                        <p:tgtEl>
                                          <p:spTgt spid="22532"/>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42" fill="hold" grpId="0" nodeType="clickEffect">
                                  <p:stCondLst>
                                    <p:cond delay="0"/>
                                  </p:stCondLst>
                                  <p:childTnLst>
                                    <p:set>
                                      <p:cBhvr>
                                        <p:cTn id="21" dur="1" fill="hold">
                                          <p:stCondLst>
                                            <p:cond delay="0"/>
                                          </p:stCondLst>
                                        </p:cTn>
                                        <p:tgtEl>
                                          <p:spTgt spid="22535"/>
                                        </p:tgtEl>
                                        <p:attrNameLst>
                                          <p:attrName>style.visibility</p:attrName>
                                        </p:attrNameLst>
                                      </p:cBhvr>
                                      <p:to>
                                        <p:strVal val="visible"/>
                                      </p:to>
                                    </p:set>
                                    <p:animEffect transition="in" filter="barn(outHorizontal)">
                                      <p:cBhvr>
                                        <p:cTn id="22" dur="500"/>
                                        <p:tgtEl>
                                          <p:spTgt spid="22535"/>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6" fill="hold" grpId="0" nodeType="clickEffect">
                                  <p:stCondLst>
                                    <p:cond delay="0"/>
                                  </p:stCondLst>
                                  <p:childTnLst>
                                    <p:set>
                                      <p:cBhvr>
                                        <p:cTn id="26" dur="1" fill="hold">
                                          <p:stCondLst>
                                            <p:cond delay="0"/>
                                          </p:stCondLst>
                                        </p:cTn>
                                        <p:tgtEl>
                                          <p:spTgt spid="22534"/>
                                        </p:tgtEl>
                                        <p:attrNameLst>
                                          <p:attrName>style.visibility</p:attrName>
                                        </p:attrNameLst>
                                      </p:cBhvr>
                                      <p:to>
                                        <p:strVal val="visible"/>
                                      </p:to>
                                    </p:set>
                                    <p:animEffect transition="in" filter="barn(inHorizontal)">
                                      <p:cBhvr>
                                        <p:cTn id="27" dur="500"/>
                                        <p:tgtEl>
                                          <p:spTgt spid="22534"/>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2533"/>
                                        </p:tgtEl>
                                        <p:attrNameLst>
                                          <p:attrName>style.visibility</p:attrName>
                                        </p:attrNameLst>
                                      </p:cBhvr>
                                      <p:to>
                                        <p:strVal val="visible"/>
                                      </p:to>
                                    </p:set>
                                    <p:animEffect transition="in" filter="blinds(horizontal)">
                                      <p:cBhvr>
                                        <p:cTn id="32" dur="500"/>
                                        <p:tgtEl>
                                          <p:spTgt spid="22533"/>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blinds(horizontal)">
                                      <p:cBhvr>
                                        <p:cTn id="3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animBg="1"/>
      <p:bldP spid="22533" grpId="0" animBg="1"/>
      <p:bldP spid="22534" grpId="0" animBg="1"/>
      <p:bldP spid="22535" grpId="0" animBg="1"/>
      <p:bldP spid="8"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478618" y="329367"/>
            <a:ext cx="4172887" cy="460375"/>
          </a:xfrm>
          <a:prstGeom prst="rect">
            <a:avLst/>
          </a:prstGeom>
          <a:noFill/>
        </p:spPr>
        <p:txBody>
          <a:bodyPr wrap="square">
            <a:spAutoFit/>
          </a:bodyPr>
          <a:lstStyle/>
          <a:p>
            <a:pPr algn="just">
              <a:lnSpc>
                <a:spcPct val="100000"/>
              </a:lnSpc>
              <a:spcBef>
                <a:spcPts val="0"/>
              </a:spcBef>
              <a:spcAft>
                <a:spcPts val="0"/>
              </a:spcAft>
            </a:pPr>
            <a:r>
              <a:rPr lang="en-US" sz="2400" b="1" dirty="0">
                <a:solidFill>
                  <a:srgbClr val="000000"/>
                </a:solidFill>
                <a:latin typeface="黑体" panose="02010609060101010101" charset="-122"/>
                <a:ea typeface="黑体" panose="02010609060101010101" charset="-122"/>
                <a:cs typeface="黑体" panose="02010609060101010101" charset="-122"/>
              </a:rPr>
              <a:t>5.</a:t>
            </a:r>
            <a:r>
              <a:rPr lang="zh-CN" altLang="en-US" sz="2400" b="1" dirty="0">
                <a:solidFill>
                  <a:srgbClr val="000000"/>
                </a:solidFill>
                <a:latin typeface="黑体" panose="02010609060101010101" charset="-122"/>
                <a:ea typeface="黑体" panose="02010609060101010101" charset="-122"/>
                <a:cs typeface="黑体" panose="02010609060101010101" charset="-122"/>
              </a:rPr>
              <a:t>社会主义建设总路线</a:t>
            </a:r>
            <a:endParaRPr lang="zh-CN" altLang="en-US" sz="2400" b="1" dirty="0">
              <a:solidFill>
                <a:srgbClr val="000000"/>
              </a:solidFill>
              <a:latin typeface="黑体" panose="02010609060101010101" charset="-122"/>
              <a:ea typeface="黑体" panose="02010609060101010101" charset="-122"/>
              <a:cs typeface="黑体" panose="02010609060101010101" charset="-122"/>
            </a:endParaRPr>
          </a:p>
        </p:txBody>
      </p:sp>
      <p:sp>
        <p:nvSpPr>
          <p:cNvPr id="7" name="矩形 6"/>
          <p:cNvSpPr/>
          <p:nvPr/>
        </p:nvSpPr>
        <p:spPr>
          <a:xfrm>
            <a:off x="478968" y="949688"/>
            <a:ext cx="11570791" cy="4246245"/>
          </a:xfrm>
          <a:prstGeom prst="rect">
            <a:avLst/>
          </a:prstGeom>
          <a:noFill/>
        </p:spPr>
        <p:txBody>
          <a:bodyPr wrap="square">
            <a:spAutoFit/>
          </a:bodyPr>
          <a:lstStyle/>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en-US" altLang="zh-CN" sz="2400" dirty="0">
                <a:solidFill>
                  <a:srgbClr val="000000"/>
                </a:solidFill>
                <a:latin typeface="黑体" panose="02010609060101010101" charset="-122"/>
                <a:ea typeface="黑体" panose="02010609060101010101" charset="-122"/>
                <a:cs typeface="黑体" panose="02010609060101010101" charset="-122"/>
              </a:rPr>
              <a:t>1</a:t>
            </a:r>
            <a:r>
              <a:rPr lang="zh-CN" altLang="en-US" sz="2400" dirty="0">
                <a:solidFill>
                  <a:srgbClr val="000000"/>
                </a:solidFill>
                <a:latin typeface="黑体" panose="02010609060101010101" charset="-122"/>
                <a:ea typeface="黑体" panose="02010609060101010101" charset="-122"/>
                <a:cs typeface="黑体" panose="02010609060101010101" charset="-122"/>
              </a:rPr>
              <a:t>）时间：</a:t>
            </a:r>
            <a:r>
              <a:rPr lang="en-US" altLang="zh-CN" sz="2400" dirty="0">
                <a:solidFill>
                  <a:srgbClr val="000000"/>
                </a:solidFill>
                <a:latin typeface="黑体" panose="02010609060101010101" charset="-122"/>
                <a:ea typeface="黑体" panose="02010609060101010101" charset="-122"/>
                <a:cs typeface="黑体" panose="02010609060101010101" charset="-122"/>
              </a:rPr>
              <a:t>1958</a:t>
            </a:r>
            <a:r>
              <a:rPr lang="zh-CN" altLang="en-US" sz="2400" dirty="0">
                <a:solidFill>
                  <a:srgbClr val="000000"/>
                </a:solidFill>
                <a:latin typeface="黑体" panose="02010609060101010101" charset="-122"/>
                <a:ea typeface="黑体" panose="02010609060101010101" charset="-122"/>
                <a:cs typeface="黑体" panose="02010609060101010101" charset="-122"/>
              </a:rPr>
              <a:t>年提出</a:t>
            </a:r>
            <a:endParaRPr lang="en-US"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en-US" altLang="zh-CN" sz="2400" dirty="0">
                <a:solidFill>
                  <a:srgbClr val="000000"/>
                </a:solidFill>
                <a:latin typeface="黑体" panose="02010609060101010101" charset="-122"/>
                <a:ea typeface="黑体" panose="02010609060101010101" charset="-122"/>
                <a:cs typeface="黑体" panose="02010609060101010101" charset="-122"/>
              </a:rPr>
              <a:t>2</a:t>
            </a: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zh-CN" sz="2400" dirty="0" err="1">
                <a:solidFill>
                  <a:srgbClr val="000000"/>
                </a:solidFill>
                <a:latin typeface="黑体" panose="02010609060101010101" charset="-122"/>
                <a:ea typeface="黑体" panose="02010609060101010101" charset="-122"/>
                <a:cs typeface="黑体" panose="02010609060101010101" charset="-122"/>
              </a:rPr>
              <a:t>内容</a:t>
            </a:r>
            <a:r>
              <a:rPr sz="2400" dirty="0">
                <a:solidFill>
                  <a:srgbClr val="000000"/>
                </a:solidFill>
                <a:latin typeface="黑体" panose="02010609060101010101" charset="-122"/>
                <a:ea typeface="黑体" panose="02010609060101010101" charset="-122"/>
                <a:cs typeface="黑体" panose="02010609060101010101" charset="-122"/>
              </a:rPr>
              <a:t>：“</a:t>
            </a:r>
            <a:r>
              <a:rPr sz="2400" dirty="0" err="1">
                <a:solidFill>
                  <a:srgbClr val="000000"/>
                </a:solidFill>
                <a:latin typeface="黑体" panose="02010609060101010101" charset="-122"/>
                <a:ea typeface="黑体" panose="02010609060101010101" charset="-122"/>
                <a:cs typeface="黑体" panose="02010609060101010101" charset="-122"/>
              </a:rPr>
              <a:t>鼓足干劲，力争上游，多快好省地建设社会主义</a:t>
            </a:r>
            <a:r>
              <a:rPr sz="2400" dirty="0">
                <a:solidFill>
                  <a:srgbClr val="000000"/>
                </a:solidFill>
                <a:latin typeface="黑体" panose="02010609060101010101" charset="-122"/>
                <a:ea typeface="黑体" panose="02010609060101010101" charset="-122"/>
                <a:cs typeface="黑体" panose="02010609060101010101" charset="-122"/>
              </a:rPr>
              <a:t>”</a:t>
            </a:r>
            <a:endParaRPr lang="en-US" altLang="zh-CN"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en-US" altLang="zh-CN" sz="2400" dirty="0">
                <a:solidFill>
                  <a:srgbClr val="000000"/>
                </a:solidFill>
                <a:latin typeface="黑体" panose="02010609060101010101" charset="-122"/>
                <a:ea typeface="黑体" panose="02010609060101010101" charset="-122"/>
                <a:cs typeface="黑体" panose="02010609060101010101" charset="-122"/>
              </a:rPr>
              <a:t>3</a:t>
            </a:r>
            <a:r>
              <a:rPr lang="zh-CN" altLang="en-US" sz="2400" dirty="0">
                <a:solidFill>
                  <a:srgbClr val="000000"/>
                </a:solidFill>
                <a:latin typeface="黑体" panose="02010609060101010101" charset="-122"/>
                <a:ea typeface="黑体" panose="02010609060101010101" charset="-122"/>
                <a:cs typeface="黑体" panose="02010609060101010101" charset="-122"/>
              </a:rPr>
              <a:t>）实施：</a:t>
            </a:r>
            <a:r>
              <a:rPr sz="2400" dirty="0" err="1">
                <a:solidFill>
                  <a:srgbClr val="000000"/>
                </a:solidFill>
                <a:latin typeface="黑体" panose="02010609060101010101" charset="-122"/>
                <a:ea typeface="黑体" panose="02010609060101010101" charset="-122"/>
                <a:cs typeface="黑体" panose="02010609060101010101" charset="-122"/>
              </a:rPr>
              <a:t>掀起“大跃进”和人民公社化运动</a:t>
            </a:r>
            <a:r>
              <a:rPr sz="2400" dirty="0">
                <a:solidFill>
                  <a:srgbClr val="000000"/>
                </a:solidFill>
                <a:latin typeface="黑体" panose="02010609060101010101" charset="-122"/>
                <a:ea typeface="黑体" panose="02010609060101010101" charset="-122"/>
                <a:cs typeface="黑体" panose="02010609060101010101" charset="-122"/>
              </a:rPr>
              <a:t>。</a:t>
            </a:r>
            <a:endParaRPr lang="en-US"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en-US" altLang="zh-CN" sz="2400" dirty="0">
                <a:solidFill>
                  <a:srgbClr val="000000"/>
                </a:solidFill>
                <a:latin typeface="黑体" panose="02010609060101010101" charset="-122"/>
                <a:ea typeface="黑体" panose="02010609060101010101" charset="-122"/>
                <a:cs typeface="黑体" panose="02010609060101010101" charset="-122"/>
              </a:rPr>
              <a:t>4</a:t>
            </a:r>
            <a:r>
              <a:rPr lang="zh-CN" altLang="en-US" sz="2400" dirty="0">
                <a:solidFill>
                  <a:srgbClr val="000000"/>
                </a:solidFill>
                <a:latin typeface="黑体" panose="02010609060101010101" charset="-122"/>
                <a:ea typeface="黑体" panose="02010609060101010101" charset="-122"/>
                <a:cs typeface="黑体" panose="02010609060101010101" charset="-122"/>
              </a:rPr>
              <a:t>）评价：</a:t>
            </a:r>
            <a:endParaRPr lang="en-US" altLang="zh-CN"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en-US" altLang="zh-CN" sz="2400" dirty="0">
                <a:solidFill>
                  <a:srgbClr val="000000"/>
                </a:solidFill>
                <a:latin typeface="黑体" panose="02010609060101010101" charset="-122"/>
                <a:ea typeface="黑体" panose="02010609060101010101" charset="-122"/>
                <a:cs typeface="黑体" panose="02010609060101010101" charset="-122"/>
              </a:rPr>
              <a:t>   </a:t>
            </a:r>
            <a:r>
              <a:rPr lang="zh-CN" altLang="zh-CN" sz="2400" dirty="0">
                <a:solidFill>
                  <a:srgbClr val="000000"/>
                </a:solidFill>
                <a:latin typeface="黑体" panose="02010609060101010101" charset="-122"/>
                <a:ea typeface="黑体" panose="02010609060101010101" charset="-122"/>
                <a:cs typeface="黑体" panose="02010609060101010101" charset="-122"/>
              </a:rPr>
              <a:t>①</a:t>
            </a:r>
            <a:r>
              <a:rPr lang="zh-CN" altLang="en-US" sz="2400" dirty="0">
                <a:solidFill>
                  <a:srgbClr val="000000"/>
                </a:solidFill>
                <a:latin typeface="黑体" panose="02010609060101010101" charset="-122"/>
                <a:ea typeface="黑体" panose="02010609060101010101" charset="-122"/>
                <a:cs typeface="黑体" panose="02010609060101010101" charset="-122"/>
              </a:rPr>
              <a:t>积极：反映了广大人民迫切要求改变我国经济文化落后状况的普遍愿望；</a:t>
            </a:r>
            <a:endParaRPr lang="en-US" altLang="zh-CN"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en-US" sz="2400" dirty="0">
                <a:solidFill>
                  <a:srgbClr val="000000"/>
                </a:solidFill>
                <a:latin typeface="黑体" panose="02010609060101010101" charset="-122"/>
                <a:ea typeface="黑体" panose="02010609060101010101" charset="-122"/>
                <a:cs typeface="黑体" panose="02010609060101010101" charset="-122"/>
              </a:rPr>
              <a:t>   </a:t>
            </a:r>
            <a:r>
              <a:rPr lang="en-US" sz="2400" dirty="0">
                <a:solidFill>
                  <a:srgbClr val="000000"/>
                </a:solidFill>
                <a:latin typeface="黑体" panose="02010609060101010101" charset="-122"/>
                <a:ea typeface="黑体" panose="02010609060101010101" charset="-122"/>
                <a:cs typeface="黑体" panose="02010609060101010101" charset="-122"/>
              </a:rPr>
              <a:t>②</a:t>
            </a:r>
            <a:r>
              <a:rPr lang="zh-CN" altLang="en-US" sz="2400" dirty="0">
                <a:solidFill>
                  <a:srgbClr val="000000"/>
                </a:solidFill>
                <a:latin typeface="黑体" panose="02010609060101010101" charset="-122"/>
                <a:ea typeface="黑体" panose="02010609060101010101" charset="-122"/>
                <a:cs typeface="黑体" panose="02010609060101010101" charset="-122"/>
              </a:rPr>
              <a:t>缺点：片面追求经济建设高速度，忽视客观经济规律，生产关系超越了生产力发展水平；</a:t>
            </a:r>
            <a:endParaRPr lang="en-US" altLang="zh-CN"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en-US" sz="2400" dirty="0">
                <a:solidFill>
                  <a:srgbClr val="000000"/>
                </a:solidFill>
                <a:latin typeface="黑体" panose="02010609060101010101" charset="-122"/>
                <a:ea typeface="黑体" panose="02010609060101010101" charset="-122"/>
                <a:cs typeface="黑体" panose="02010609060101010101" charset="-122"/>
              </a:rPr>
              <a:t>   ③</a:t>
            </a:r>
            <a:r>
              <a:rPr lang="zh-CN" altLang="en-US" sz="2400" dirty="0">
                <a:solidFill>
                  <a:srgbClr val="000000"/>
                </a:solidFill>
                <a:latin typeface="黑体" panose="02010609060101010101" charset="-122"/>
                <a:ea typeface="黑体" panose="02010609060101010101" charset="-122"/>
                <a:cs typeface="黑体" panose="02010609060101010101" charset="-122"/>
              </a:rPr>
              <a:t>危害：加上对社会主义建设经验不足，以及当时的自然灾害等因素，导致</a:t>
            </a:r>
            <a:r>
              <a:rPr lang="en-US" altLang="zh-CN" sz="2400" dirty="0">
                <a:solidFill>
                  <a:srgbClr val="000000"/>
                </a:solidFill>
                <a:latin typeface="黑体" panose="02010609060101010101" charset="-122"/>
                <a:ea typeface="黑体" panose="02010609060101010101" charset="-122"/>
                <a:cs typeface="黑体" panose="02010609060101010101" charset="-122"/>
              </a:rPr>
              <a:t>1959</a:t>
            </a:r>
            <a:r>
              <a:rPr lang="zh-CN" altLang="en-US" sz="2400" dirty="0">
                <a:solidFill>
                  <a:srgbClr val="000000"/>
                </a:solidFill>
                <a:latin typeface="黑体" panose="02010609060101010101" charset="-122"/>
                <a:ea typeface="黑体" panose="02010609060101010101" charset="-122"/>
                <a:cs typeface="黑体" panose="02010609060101010101" charset="-122"/>
              </a:rPr>
              <a:t>至</a:t>
            </a:r>
            <a:r>
              <a:rPr lang="en-US" altLang="zh-CN" sz="2400" dirty="0">
                <a:solidFill>
                  <a:srgbClr val="000000"/>
                </a:solidFill>
                <a:latin typeface="黑体" panose="02010609060101010101" charset="-122"/>
                <a:ea typeface="黑体" panose="02010609060101010101" charset="-122"/>
                <a:cs typeface="黑体" panose="02010609060101010101" charset="-122"/>
              </a:rPr>
              <a:t>1961</a:t>
            </a:r>
            <a:r>
              <a:rPr lang="zh-CN" altLang="en-US" sz="2400" dirty="0">
                <a:solidFill>
                  <a:srgbClr val="000000"/>
                </a:solidFill>
                <a:latin typeface="黑体" panose="02010609060101010101" charset="-122"/>
                <a:ea typeface="黑体" panose="02010609060101010101" charset="-122"/>
                <a:cs typeface="黑体" panose="02010609060101010101" charset="-122"/>
              </a:rPr>
              <a:t>年，我国经济发生了严重困难。</a:t>
            </a:r>
            <a:endParaRPr sz="2400" dirty="0">
              <a:solidFill>
                <a:srgbClr val="000000"/>
              </a:solidFill>
              <a:latin typeface="黑体" panose="02010609060101010101" charset="-122"/>
              <a:ea typeface="黑体" panose="02010609060101010101" charset="-122"/>
              <a:cs typeface="黑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3" end="3"/>
                                            </p:txEl>
                                          </p:spTgt>
                                        </p:tgtEl>
                                        <p:attrNameLst>
                                          <p:attrName>style.visibility</p:attrName>
                                        </p:attrNameLst>
                                      </p:cBhvr>
                                      <p:to>
                                        <p:strVal val="visible"/>
                                      </p:to>
                                    </p:set>
                                    <p:animEffect transition="in" filter="fade">
                                      <p:cBhvr>
                                        <p:cTn id="7" dur="1000"/>
                                        <p:tgtEl>
                                          <p:spTgt spid="7">
                                            <p:txEl>
                                              <p:pRg st="3" end="3"/>
                                            </p:txEl>
                                          </p:spTgt>
                                        </p:tgtEl>
                                      </p:cBhvr>
                                    </p:animEffect>
                                    <p:anim calcmode="lin" valueType="num">
                                      <p:cBhvr>
                                        <p:cTn id="8"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4" end="4"/>
                                            </p:txEl>
                                          </p:spTgt>
                                        </p:tgtEl>
                                        <p:attrNameLst>
                                          <p:attrName>style.visibility</p:attrName>
                                        </p:attrNameLst>
                                      </p:cBhvr>
                                      <p:to>
                                        <p:strVal val="visible"/>
                                      </p:to>
                                    </p:set>
                                    <p:animEffect transition="in" filter="fade">
                                      <p:cBhvr>
                                        <p:cTn id="14" dur="1000"/>
                                        <p:tgtEl>
                                          <p:spTgt spid="7">
                                            <p:txEl>
                                              <p:pRg st="4" end="4"/>
                                            </p:txEl>
                                          </p:spTgt>
                                        </p:tgtEl>
                                      </p:cBhvr>
                                    </p:animEffect>
                                    <p:anim calcmode="lin" valueType="num">
                                      <p:cBhvr>
                                        <p:cTn id="15"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1000"/>
                                        <p:tgtEl>
                                          <p:spTgt spid="7">
                                            <p:txEl>
                                              <p:pRg st="5" end="5"/>
                                            </p:txEl>
                                          </p:spTgt>
                                        </p:tgtEl>
                                      </p:cBhvr>
                                    </p:animEffect>
                                    <p:anim calcmode="lin" valueType="num">
                                      <p:cBhvr>
                                        <p:cTn id="22" dur="1000" fill="hold"/>
                                        <p:tgtEl>
                                          <p:spTgt spid="7">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7">
                                            <p:txEl>
                                              <p:pRg st="6" end="6"/>
                                            </p:txEl>
                                          </p:spTgt>
                                        </p:tgtEl>
                                        <p:attrNameLst>
                                          <p:attrName>style.visibility</p:attrName>
                                        </p:attrNameLst>
                                      </p:cBhvr>
                                      <p:to>
                                        <p:strVal val="visible"/>
                                      </p:to>
                                    </p:set>
                                    <p:animEffect transition="in" filter="fade">
                                      <p:cBhvr>
                                        <p:cTn id="28" dur="1000"/>
                                        <p:tgtEl>
                                          <p:spTgt spid="7">
                                            <p:txEl>
                                              <p:pRg st="6" end="6"/>
                                            </p:txEl>
                                          </p:spTgt>
                                        </p:tgtEl>
                                      </p:cBhvr>
                                    </p:animEffect>
                                    <p:anim calcmode="lin" valueType="num">
                                      <p:cBhvr>
                                        <p:cTn id="29" dur="1000" fill="hold"/>
                                        <p:tgtEl>
                                          <p:spTgt spid="7">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7">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11" name="矩形 10"/>
          <p:cNvSpPr/>
          <p:nvPr/>
        </p:nvSpPr>
        <p:spPr>
          <a:xfrm>
            <a:off x="387350" y="480970"/>
            <a:ext cx="4172887" cy="460375"/>
          </a:xfrm>
          <a:prstGeom prst="rect">
            <a:avLst/>
          </a:prstGeom>
          <a:noFill/>
        </p:spPr>
        <p:txBody>
          <a:bodyPr wrap="square">
            <a:spAutoFit/>
          </a:bodyPr>
          <a:lstStyle/>
          <a:p>
            <a:pPr algn="just">
              <a:lnSpc>
                <a:spcPct val="100000"/>
              </a:lnSpc>
              <a:spcBef>
                <a:spcPts val="0"/>
              </a:spcBef>
              <a:spcAft>
                <a:spcPts val="0"/>
              </a:spcAft>
            </a:pPr>
            <a:r>
              <a:rPr lang="en-US" sz="2400" b="1" dirty="0">
                <a:solidFill>
                  <a:srgbClr val="000000"/>
                </a:solidFill>
                <a:latin typeface="黑体" panose="02010609060101010101" charset="-122"/>
                <a:ea typeface="黑体" panose="02010609060101010101" charset="-122"/>
                <a:cs typeface="黑体" panose="02010609060101010101" charset="-122"/>
              </a:rPr>
              <a:t>6.</a:t>
            </a:r>
            <a:r>
              <a:rPr lang="zh-CN" sz="2400" b="1" dirty="0">
                <a:solidFill>
                  <a:srgbClr val="000000"/>
                </a:solidFill>
                <a:latin typeface="黑体" panose="02010609060101010101" charset="-122"/>
                <a:ea typeface="黑体" panose="02010609060101010101" charset="-122"/>
                <a:cs typeface="黑体" panose="02010609060101010101" charset="-122"/>
              </a:rPr>
              <a:t>政策调整</a:t>
            </a:r>
            <a:endParaRPr lang="zh-CN" sz="2400" b="1" dirty="0">
              <a:solidFill>
                <a:srgbClr val="000000"/>
              </a:solidFill>
              <a:latin typeface="黑体" panose="02010609060101010101" charset="-122"/>
              <a:ea typeface="黑体" panose="02010609060101010101" charset="-122"/>
              <a:cs typeface="黑体" panose="02010609060101010101" charset="-122"/>
            </a:endParaRPr>
          </a:p>
        </p:txBody>
      </p:sp>
      <p:sp>
        <p:nvSpPr>
          <p:cNvPr id="7" name="矩形 6"/>
          <p:cNvSpPr/>
          <p:nvPr/>
        </p:nvSpPr>
        <p:spPr>
          <a:xfrm>
            <a:off x="351790" y="1044220"/>
            <a:ext cx="11488420" cy="1938020"/>
          </a:xfrm>
          <a:prstGeom prst="rect">
            <a:avLst/>
          </a:prstGeom>
          <a:noFill/>
        </p:spPr>
        <p:txBody>
          <a:bodyPr wrap="square">
            <a:spAutoFit/>
          </a:bodyPr>
          <a:lstStyle/>
          <a:p>
            <a:pPr algn="just" fontAlgn="auto">
              <a:lnSpc>
                <a:spcPct val="125000"/>
              </a:lnSpc>
              <a:spcBef>
                <a:spcPts val="0"/>
              </a:spcBef>
              <a:spcAft>
                <a:spcPts val="0"/>
              </a:spcAft>
            </a:pPr>
            <a:r>
              <a:rPr lang="en-US" sz="2400" dirty="0">
                <a:solidFill>
                  <a:srgbClr val="000000"/>
                </a:solidFill>
                <a:latin typeface="黑体" panose="02010609060101010101" charset="-122"/>
                <a:ea typeface="黑体" panose="02010609060101010101" charset="-122"/>
                <a:cs typeface="黑体" panose="02010609060101010101" charset="-122"/>
              </a:rPr>
              <a:t>(1)</a:t>
            </a:r>
            <a:r>
              <a:rPr lang="zh-CN" altLang="en-US" sz="2400" dirty="0">
                <a:solidFill>
                  <a:srgbClr val="000000"/>
                </a:solidFill>
                <a:latin typeface="黑体" panose="02010609060101010101" charset="-122"/>
                <a:ea typeface="黑体" panose="02010609060101010101" charset="-122"/>
                <a:cs typeface="黑体" panose="02010609060101010101" charset="-122"/>
              </a:rPr>
              <a:t>措施：</a:t>
            </a:r>
            <a:endParaRPr lang="zh-CN" altLang="en-US"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sz="2400" dirty="0">
                <a:solidFill>
                  <a:srgbClr val="000000"/>
                </a:solidFill>
                <a:latin typeface="黑体" panose="02010609060101010101" charset="-122"/>
                <a:ea typeface="黑体" panose="02010609060101010101" charset="-122"/>
                <a:cs typeface="黑体" panose="02010609060101010101" charset="-122"/>
              </a:rPr>
              <a:t>①</a:t>
            </a:r>
            <a:r>
              <a:rPr lang="zh-CN" altLang="en-US" sz="2400" dirty="0">
                <a:solidFill>
                  <a:srgbClr val="000000"/>
                </a:solidFill>
                <a:latin typeface="黑体" panose="02010609060101010101" charset="-122"/>
                <a:ea typeface="黑体" panose="02010609060101010101" charset="-122"/>
                <a:cs typeface="黑体" panose="02010609060101010101" charset="-122"/>
              </a:rPr>
              <a:t>八字方针：</a:t>
            </a:r>
            <a:r>
              <a:rPr sz="2400" dirty="0">
                <a:solidFill>
                  <a:srgbClr val="000000"/>
                </a:solidFill>
                <a:latin typeface="黑体" panose="02010609060101010101" charset="-122"/>
                <a:ea typeface="黑体" panose="02010609060101010101" charset="-122"/>
                <a:cs typeface="黑体" panose="02010609060101010101" charset="-122"/>
              </a:rPr>
              <a:t>从1960年冬开始，中共中央对国民经济实行</a:t>
            </a:r>
            <a:r>
              <a:rPr sz="2400" dirty="0">
                <a:solidFill>
                  <a:srgbClr val="FF0000"/>
                </a:solidFill>
                <a:latin typeface="黑体" panose="02010609060101010101" charset="-122"/>
                <a:ea typeface="黑体" panose="02010609060101010101" charset="-122"/>
                <a:cs typeface="黑体" panose="02010609060101010101" charset="-122"/>
              </a:rPr>
              <a:t>“调整、巩固、充实、提高”</a:t>
            </a:r>
            <a:r>
              <a:rPr sz="2400" dirty="0">
                <a:solidFill>
                  <a:srgbClr val="000000"/>
                </a:solidFill>
                <a:latin typeface="黑体" panose="02010609060101010101" charset="-122"/>
                <a:ea typeface="黑体" panose="02010609060101010101" charset="-122"/>
                <a:cs typeface="黑体" panose="02010609060101010101" charset="-122"/>
              </a:rPr>
              <a:t>的方针。</a:t>
            </a:r>
            <a:endParaRPr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sz="2400" dirty="0">
                <a:solidFill>
                  <a:srgbClr val="000000"/>
                </a:solidFill>
                <a:latin typeface="黑体" panose="02010609060101010101" charset="-122"/>
                <a:ea typeface="黑体" panose="02010609060101010101" charset="-122"/>
                <a:cs typeface="黑体" panose="02010609060101010101" charset="-122"/>
              </a:rPr>
              <a:t>②对政治、文化、教育、科研、民族、知识分子等方面的政策进行调整。  </a:t>
            </a:r>
            <a:endParaRPr sz="2400" dirty="0">
              <a:solidFill>
                <a:srgbClr val="000000"/>
              </a:solidFill>
              <a:latin typeface="黑体" panose="02010609060101010101" charset="-122"/>
              <a:ea typeface="黑体" panose="02010609060101010101" charset="-122"/>
              <a:cs typeface="黑体" panose="02010609060101010101" charset="-122"/>
            </a:endParaRPr>
          </a:p>
        </p:txBody>
      </p:sp>
      <p:sp>
        <p:nvSpPr>
          <p:cNvPr id="3" name="文本框 2"/>
          <p:cNvSpPr txBox="1"/>
          <p:nvPr/>
        </p:nvSpPr>
        <p:spPr>
          <a:xfrm>
            <a:off x="351790" y="2912548"/>
            <a:ext cx="11559540" cy="1938020"/>
          </a:xfrm>
          <a:prstGeom prst="rect">
            <a:avLst/>
          </a:prstGeom>
          <a:noFill/>
        </p:spPr>
        <p:txBody>
          <a:bodyPr wrap="square" rtlCol="0">
            <a:spAutoFit/>
          </a:bodyPr>
          <a:lstStyle/>
          <a:p>
            <a:pPr algn="just" fontAlgn="auto">
              <a:lnSpc>
                <a:spcPct val="125000"/>
              </a:lnSpc>
              <a:spcBef>
                <a:spcPts val="0"/>
              </a:spcBef>
              <a:spcAft>
                <a:spcPts val="0"/>
              </a:spcAft>
            </a:pPr>
            <a:r>
              <a:rPr sz="2400" dirty="0">
                <a:solidFill>
                  <a:srgbClr val="000000"/>
                </a:solidFill>
                <a:latin typeface="黑体" panose="02010609060101010101" charset="-122"/>
                <a:ea typeface="黑体" panose="02010609060101010101" charset="-122"/>
                <a:cs typeface="黑体" panose="02010609060101010101" charset="-122"/>
                <a:sym typeface="+mn-ea"/>
              </a:rPr>
              <a:t>③1962年初召开的</a:t>
            </a:r>
            <a:r>
              <a:rPr sz="2400" dirty="0">
                <a:solidFill>
                  <a:srgbClr val="FF0000"/>
                </a:solidFill>
                <a:latin typeface="黑体" panose="02010609060101010101" charset="-122"/>
                <a:ea typeface="黑体" panose="02010609060101010101" charset="-122"/>
                <a:cs typeface="黑体" panose="02010609060101010101" charset="-122"/>
                <a:sym typeface="+mn-ea"/>
              </a:rPr>
              <a:t>七千人大会</a:t>
            </a:r>
            <a:r>
              <a:rPr sz="2400" dirty="0">
                <a:solidFill>
                  <a:srgbClr val="000000"/>
                </a:solidFill>
                <a:latin typeface="黑体" panose="02010609060101010101" charset="-122"/>
                <a:ea typeface="黑体" panose="02010609060101010101" charset="-122"/>
                <a:cs typeface="黑体" panose="02010609060101010101" charset="-122"/>
                <a:sym typeface="+mn-ea"/>
              </a:rPr>
              <a:t>比较深入地总结了经验，取得重要成果。</a:t>
            </a:r>
            <a:endParaRPr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sz="2400" dirty="0">
                <a:solidFill>
                  <a:srgbClr val="000000"/>
                </a:solidFill>
                <a:latin typeface="黑体" panose="02010609060101010101" charset="-122"/>
                <a:ea typeface="黑体" panose="02010609060101010101" charset="-122"/>
                <a:cs typeface="黑体" panose="02010609060101010101" charset="-122"/>
                <a:sym typeface="+mn-ea"/>
              </a:rPr>
              <a:t>④1964年，三届全国人大一次会议提出建设“四个现代化”的伟大目标。</a:t>
            </a:r>
            <a:endParaRPr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sz="2400" dirty="0">
                <a:solidFill>
                  <a:srgbClr val="000000"/>
                </a:solidFill>
                <a:latin typeface="黑体" panose="02010609060101010101" charset="-122"/>
                <a:ea typeface="黑体" panose="02010609060101010101" charset="-122"/>
                <a:cs typeface="黑体" panose="02010609060101010101" charset="-122"/>
                <a:sym typeface="+mn-ea"/>
              </a:rPr>
              <a:t>(2)</a:t>
            </a:r>
            <a:r>
              <a:rPr lang="zh-CN" altLang="en-US" sz="2400" dirty="0">
                <a:solidFill>
                  <a:srgbClr val="000000"/>
                </a:solidFill>
                <a:latin typeface="黑体" panose="02010609060101010101" charset="-122"/>
                <a:ea typeface="黑体" panose="02010609060101010101" charset="-122"/>
                <a:cs typeface="黑体" panose="02010609060101010101" charset="-122"/>
                <a:sym typeface="+mn-ea"/>
              </a:rPr>
              <a:t>意义</a:t>
            </a:r>
            <a:r>
              <a:rPr sz="2400" dirty="0">
                <a:solidFill>
                  <a:srgbClr val="000000"/>
                </a:solidFill>
                <a:latin typeface="黑体" panose="02010609060101010101" charset="-122"/>
                <a:ea typeface="黑体" panose="02010609060101010101" charset="-122"/>
                <a:cs typeface="黑体" panose="02010609060101010101" charset="-122"/>
                <a:sym typeface="+mn-ea"/>
              </a:rPr>
              <a:t>：1962年下半年到1965年，国民经济稳步增长，接近并超过新中国成立以来最高水平。</a:t>
            </a:r>
            <a:endParaRPr lang="zh-CN" altLang="en-US" sz="2400" dirty="0">
              <a:solidFill>
                <a:srgbClr val="000000"/>
              </a:solidFill>
              <a:latin typeface="黑体" panose="02010609060101010101" charset="-122"/>
              <a:ea typeface="黑体" panose="02010609060101010101" charset="-122"/>
              <a:cs typeface="黑体" panose="02010609060101010101" charset="-122"/>
            </a:endParaRPr>
          </a:p>
        </p:txBody>
      </p:sp>
      <p:sp>
        <p:nvSpPr>
          <p:cNvPr id="10" name="文本框 5"/>
          <p:cNvSpPr txBox="1">
            <a:spLocks noChangeArrowheads="1"/>
          </p:cNvSpPr>
          <p:nvPr/>
        </p:nvSpPr>
        <p:spPr bwMode="auto">
          <a:xfrm>
            <a:off x="2178050" y="4523740"/>
            <a:ext cx="9184640" cy="2143125"/>
          </a:xfrm>
          <a:prstGeom prst="rect">
            <a:avLst/>
          </a:prstGeom>
          <a:solidFill>
            <a:srgbClr val="C0504D">
              <a:lumMod val="75000"/>
            </a:srgbClr>
          </a:solidFill>
          <a:ln w="38100">
            <a:solidFill>
              <a:srgbClr val="002060"/>
            </a:solidFill>
            <a:miter lim="800000"/>
          </a:ln>
        </p:spPr>
        <p:txBody>
          <a:bodyPr wrap="square">
            <a:spAutoFit/>
          </a:bodyPr>
          <a:lstStyle/>
          <a:p>
            <a:pPr marL="0" marR="0" lvl="0" indent="0" defTabSz="914400" eaLnBrk="1" fontAlgn="auto" latinLnBrk="0" hangingPunct="1">
              <a:lnSpc>
                <a:spcPts val="4000"/>
              </a:lnSpc>
              <a:spcBef>
                <a:spcPts val="0"/>
              </a:spcBef>
              <a:spcAft>
                <a:spcPts val="0"/>
              </a:spcAft>
              <a:buClrTx/>
              <a:buSzTx/>
              <a:buFontTx/>
              <a:buNone/>
              <a:defRPr/>
            </a:pPr>
            <a:r>
              <a:rPr kumimoji="0" lang="en-US" altLang="zh-CN" sz="24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rPr>
              <a:t>    </a:t>
            </a:r>
            <a:r>
              <a:rPr kumimoji="0" lang="zh-CN" altLang="en-US" sz="2400" b="1" i="0" u="none" strike="noStrike" kern="0" cap="none" spc="0" normalizeH="0" baseline="0" noProof="0" dirty="0">
                <a:ln>
                  <a:noFill/>
                </a:ln>
                <a:solidFill>
                  <a:srgbClr val="EEECE1"/>
                </a:solidFill>
                <a:effectLst/>
                <a:uLnTx/>
                <a:uFillTx/>
                <a:latin typeface="楷体" panose="02010609060101010101" pitchFamily="49" charset="-122"/>
                <a:ea typeface="楷体" panose="02010609060101010101" pitchFamily="49" charset="-122"/>
              </a:rPr>
              <a:t>其基本内容是：以</a:t>
            </a:r>
            <a:r>
              <a:rPr kumimoji="0" lang="zh-CN" altLang="en-US" sz="2400" b="1" i="0" u="none" strike="noStrike" kern="0" cap="none" spc="0" normalizeH="0" baseline="0" noProof="0" dirty="0">
                <a:ln>
                  <a:noFill/>
                </a:ln>
                <a:solidFill>
                  <a:srgbClr val="FFFF00"/>
                </a:solidFill>
                <a:effectLst/>
                <a:uLnTx/>
                <a:uFillTx/>
                <a:latin typeface="楷体" panose="02010609060101010101" pitchFamily="49" charset="-122"/>
                <a:ea typeface="楷体" panose="02010609060101010101" pitchFamily="49" charset="-122"/>
              </a:rPr>
              <a:t>调整</a:t>
            </a:r>
            <a:r>
              <a:rPr kumimoji="0" lang="zh-CN" altLang="en-US" sz="2400" b="1" i="0" u="none" strike="noStrike" kern="0" cap="none" spc="0" normalizeH="0" baseline="0" noProof="0" dirty="0">
                <a:ln>
                  <a:noFill/>
                </a:ln>
                <a:solidFill>
                  <a:srgbClr val="EEECE1"/>
                </a:solidFill>
                <a:effectLst/>
                <a:uLnTx/>
                <a:uFillTx/>
                <a:latin typeface="楷体" panose="02010609060101010101" pitchFamily="49" charset="-122"/>
                <a:ea typeface="楷体" panose="02010609060101010101" pitchFamily="49" charset="-122"/>
              </a:rPr>
              <a:t>为中心，</a:t>
            </a:r>
            <a:r>
              <a:rPr kumimoji="0" lang="zh-CN" altLang="en-US" sz="2400" b="1" i="0" u="none" strike="noStrike" kern="0" cap="none" spc="0" normalizeH="0" baseline="0" noProof="0" dirty="0">
                <a:ln>
                  <a:noFill/>
                </a:ln>
                <a:solidFill>
                  <a:srgbClr val="FFFF00"/>
                </a:solidFill>
                <a:effectLst/>
                <a:uLnTx/>
                <a:uFillTx/>
                <a:latin typeface="楷体" panose="02010609060101010101" pitchFamily="49" charset="-122"/>
                <a:ea typeface="楷体" panose="02010609060101010101" pitchFamily="49" charset="-122"/>
              </a:rPr>
              <a:t>调整国民经济各部门比例失调的关系</a:t>
            </a:r>
            <a:r>
              <a:rPr kumimoji="0" lang="zh-CN" altLang="en-US" sz="2400" b="1" i="0" u="none" strike="noStrike" kern="0" cap="none" spc="0" normalizeH="0" baseline="0" noProof="0" dirty="0">
                <a:ln>
                  <a:noFill/>
                </a:ln>
                <a:solidFill>
                  <a:srgbClr val="EEECE1"/>
                </a:solidFill>
                <a:effectLst/>
                <a:uLnTx/>
                <a:uFillTx/>
                <a:latin typeface="楷体" panose="02010609060101010101" pitchFamily="49" charset="-122"/>
                <a:ea typeface="楷体" panose="02010609060101010101" pitchFamily="49" charset="-122"/>
              </a:rPr>
              <a:t>，</a:t>
            </a:r>
            <a:r>
              <a:rPr kumimoji="0" lang="zh-CN" altLang="en-US" sz="2400" b="1" i="0" u="none" strike="noStrike" kern="0" cap="none" spc="0" normalizeH="0" baseline="0" noProof="0" dirty="0">
                <a:ln>
                  <a:noFill/>
                </a:ln>
                <a:solidFill>
                  <a:srgbClr val="FFFF00"/>
                </a:solidFill>
                <a:effectLst/>
                <a:uLnTx/>
                <a:uFillTx/>
                <a:latin typeface="楷体" panose="02010609060101010101" pitchFamily="49" charset="-122"/>
                <a:ea typeface="楷体" panose="02010609060101010101" pitchFamily="49" charset="-122"/>
              </a:rPr>
              <a:t>巩固</a:t>
            </a:r>
            <a:r>
              <a:rPr kumimoji="0" lang="zh-CN" altLang="en-US" sz="2400" b="1" i="0" u="none" strike="noStrike" kern="0" cap="none" spc="0" normalizeH="0" baseline="0" noProof="0" dirty="0">
                <a:ln>
                  <a:noFill/>
                </a:ln>
                <a:solidFill>
                  <a:srgbClr val="EEECE1"/>
                </a:solidFill>
                <a:effectLst/>
                <a:uLnTx/>
                <a:uFillTx/>
                <a:latin typeface="楷体" panose="02010609060101010101" pitchFamily="49" charset="-122"/>
                <a:ea typeface="楷体" panose="02010609060101010101" pitchFamily="49" charset="-122"/>
              </a:rPr>
              <a:t>生产建设取得的成果，</a:t>
            </a:r>
            <a:r>
              <a:rPr kumimoji="0" lang="zh-CN" altLang="en-US" sz="2400" b="1" i="0" u="none" strike="noStrike" kern="0" cap="none" spc="0" normalizeH="0" baseline="0" noProof="0" dirty="0">
                <a:ln>
                  <a:noFill/>
                </a:ln>
                <a:solidFill>
                  <a:srgbClr val="FFFF00"/>
                </a:solidFill>
                <a:effectLst/>
                <a:uLnTx/>
                <a:uFillTx/>
                <a:latin typeface="楷体" panose="02010609060101010101" pitchFamily="49" charset="-122"/>
                <a:ea typeface="楷体" panose="02010609060101010101" pitchFamily="49" charset="-122"/>
              </a:rPr>
              <a:t>充实</a:t>
            </a:r>
            <a:r>
              <a:rPr kumimoji="0" lang="zh-CN" altLang="en-US" sz="2400" b="1" i="0" u="none" strike="noStrike" kern="0" cap="none" spc="0" normalizeH="0" baseline="0" noProof="0" dirty="0">
                <a:ln>
                  <a:noFill/>
                </a:ln>
                <a:solidFill>
                  <a:srgbClr val="EEECE1"/>
                </a:solidFill>
                <a:effectLst/>
                <a:uLnTx/>
                <a:uFillTx/>
                <a:latin typeface="楷体" panose="02010609060101010101" pitchFamily="49" charset="-122"/>
                <a:ea typeface="楷体" panose="02010609060101010101" pitchFamily="49" charset="-122"/>
              </a:rPr>
              <a:t>新兴产业和短缺产品的项目，</a:t>
            </a:r>
            <a:r>
              <a:rPr kumimoji="0" lang="zh-CN" altLang="en-US" sz="2400" b="1" i="0" u="none" strike="noStrike" kern="0" cap="none" spc="0" normalizeH="0" baseline="0" noProof="0" dirty="0">
                <a:ln>
                  <a:noFill/>
                </a:ln>
                <a:solidFill>
                  <a:srgbClr val="FFFF00"/>
                </a:solidFill>
                <a:effectLst/>
                <a:uLnTx/>
                <a:uFillTx/>
                <a:latin typeface="楷体" panose="02010609060101010101" pitchFamily="49" charset="-122"/>
                <a:ea typeface="楷体" panose="02010609060101010101" pitchFamily="49" charset="-122"/>
              </a:rPr>
              <a:t>提高</a:t>
            </a:r>
            <a:r>
              <a:rPr kumimoji="0" lang="zh-CN" altLang="en-US" sz="2400" b="1" i="0" u="none" strike="noStrike" kern="0" cap="none" spc="0" normalizeH="0" baseline="0" noProof="0" dirty="0">
                <a:ln>
                  <a:noFill/>
                </a:ln>
                <a:solidFill>
                  <a:srgbClr val="EEECE1"/>
                </a:solidFill>
                <a:effectLst/>
                <a:uLnTx/>
                <a:uFillTx/>
                <a:latin typeface="楷体" panose="02010609060101010101" pitchFamily="49" charset="-122"/>
                <a:ea typeface="楷体" panose="02010609060101010101" pitchFamily="49" charset="-122"/>
              </a:rPr>
              <a:t>产品质量和经济效益。      </a:t>
            </a:r>
            <a:endParaRPr kumimoji="0" lang="en-US" altLang="zh-CN" sz="2400" b="1" i="0" u="none" strike="noStrike" kern="0" cap="none" spc="0" normalizeH="0" baseline="0" noProof="0" dirty="0">
              <a:ln>
                <a:noFill/>
              </a:ln>
              <a:solidFill>
                <a:srgbClr val="EEECE1"/>
              </a:solidFill>
              <a:effectLst/>
              <a:uLnTx/>
              <a:uFillTx/>
              <a:latin typeface="楷体" panose="02010609060101010101" pitchFamily="49" charset="-122"/>
              <a:ea typeface="楷体" panose="02010609060101010101" pitchFamily="49" charset="-122"/>
            </a:endParaRPr>
          </a:p>
          <a:p>
            <a:pPr marL="0" marR="0" lvl="0" indent="0" defTabSz="914400" eaLnBrk="1" fontAlgn="auto" latinLnBrk="0" hangingPunct="1">
              <a:lnSpc>
                <a:spcPts val="4000"/>
              </a:lnSpc>
              <a:spcBef>
                <a:spcPts val="0"/>
              </a:spcBef>
              <a:spcAft>
                <a:spcPts val="0"/>
              </a:spcAft>
              <a:buClrTx/>
              <a:buSzTx/>
              <a:buFontTx/>
              <a:buNone/>
              <a:defRPr/>
            </a:pPr>
            <a:r>
              <a:rPr kumimoji="0" lang="en-US" altLang="zh-CN" sz="2400" b="1" i="0" u="none" strike="noStrike" kern="0" cap="none" spc="0" normalizeH="0" baseline="0" noProof="0" dirty="0">
                <a:ln>
                  <a:noFill/>
                </a:ln>
                <a:solidFill>
                  <a:srgbClr val="EEECE1"/>
                </a:solidFill>
                <a:effectLst/>
                <a:uLnTx/>
                <a:uFillTx/>
                <a:latin typeface="楷体" panose="02010609060101010101" pitchFamily="49" charset="-122"/>
                <a:ea typeface="楷体" panose="02010609060101010101" pitchFamily="49" charset="-122"/>
              </a:rPr>
              <a:t>                         ——</a:t>
            </a:r>
            <a:r>
              <a:rPr kumimoji="0" lang="zh-CN" altLang="en-US" sz="2400" b="1" i="0" u="none" strike="noStrike" kern="0" cap="none" spc="0" normalizeH="0" baseline="0" noProof="0" dirty="0">
                <a:ln>
                  <a:noFill/>
                </a:ln>
                <a:solidFill>
                  <a:srgbClr val="EEECE1"/>
                </a:solidFill>
                <a:effectLst/>
                <a:uLnTx/>
                <a:uFillTx/>
                <a:latin typeface="楷体" panose="02010609060101010101" pitchFamily="49" charset="-122"/>
                <a:ea typeface="楷体" panose="02010609060101010101" pitchFamily="49" charset="-122"/>
              </a:rPr>
              <a:t>陈述主编</a:t>
            </a:r>
            <a:r>
              <a:rPr kumimoji="0" lang="en-US" altLang="zh-CN" sz="2400" b="1" i="0" u="none" strike="noStrike" kern="0" cap="none" spc="0" normalizeH="0" baseline="0" noProof="0" dirty="0">
                <a:ln>
                  <a:noFill/>
                </a:ln>
                <a:solidFill>
                  <a:srgbClr val="EEECE1"/>
                </a:solidFill>
                <a:effectLst/>
                <a:uLnTx/>
                <a:uFillTx/>
                <a:latin typeface="楷体" panose="02010609060101010101" pitchFamily="49" charset="-122"/>
                <a:ea typeface="楷体" panose="02010609060101010101" pitchFamily="49" charset="-122"/>
              </a:rPr>
              <a:t>《</a:t>
            </a:r>
            <a:r>
              <a:rPr kumimoji="0" lang="zh-CN" altLang="en-US" sz="2400" b="1" i="0" u="none" strike="noStrike" kern="0" cap="none" spc="0" normalizeH="0" baseline="0" noProof="0" dirty="0">
                <a:ln>
                  <a:noFill/>
                </a:ln>
                <a:solidFill>
                  <a:srgbClr val="EEECE1"/>
                </a:solidFill>
                <a:effectLst/>
                <a:uLnTx/>
                <a:uFillTx/>
                <a:latin typeface="楷体" panose="02010609060101010101" pitchFamily="49" charset="-122"/>
                <a:ea typeface="楷体" panose="02010609060101010101" pitchFamily="49" charset="-122"/>
              </a:rPr>
              <a:t>中华人民共和国史</a:t>
            </a:r>
            <a:r>
              <a:rPr kumimoji="0" lang="en-US" altLang="zh-CN" sz="2400" b="1" i="0" u="none" strike="noStrike" kern="0" cap="none" spc="0" normalizeH="0" baseline="0" noProof="0" dirty="0">
                <a:ln>
                  <a:noFill/>
                </a:ln>
                <a:solidFill>
                  <a:srgbClr val="EEECE1"/>
                </a:solidFill>
                <a:effectLst/>
                <a:uLnTx/>
                <a:uFillTx/>
                <a:latin typeface="楷体" panose="02010609060101010101" pitchFamily="49" charset="-122"/>
                <a:ea typeface="楷体" panose="02010609060101010101" pitchFamily="49" charset="-122"/>
              </a:rPr>
              <a:t>》</a:t>
            </a:r>
            <a:endParaRPr kumimoji="0" lang="zh-CN" altLang="en-US" sz="2400" b="0" i="0" u="none" strike="noStrike" kern="0" cap="none" spc="0" normalizeH="0" baseline="0" noProof="0" dirty="0">
              <a:ln>
                <a:noFill/>
              </a:ln>
              <a:solidFill>
                <a:srgbClr val="EEECE1"/>
              </a:solidFill>
              <a:effectLst/>
              <a:uLnTx/>
              <a:uFillTx/>
              <a:latin typeface="楷体" panose="02010609060101010101" pitchFamily="49" charset="-122"/>
              <a:ea typeface="楷体" panose="02010609060101010101" pitchFamily="49" charset="-122"/>
              <a:sym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Effect transition="in" filter="fade">
                                      <p:cBhvr>
                                        <p:cTn id="21" dur="5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7">
                                            <p:txEl>
                                              <p:pRg st="2" end="2"/>
                                            </p:txEl>
                                          </p:spTgt>
                                        </p:tgtEl>
                                        <p:attrNameLst>
                                          <p:attrName>style.visibility</p:attrName>
                                        </p:attrNameLst>
                                      </p:cBhvr>
                                      <p:to>
                                        <p:strVal val="visible"/>
                                      </p:to>
                                    </p:set>
                                  </p:childTnLst>
                                </p:cTn>
                              </p:par>
                            </p:childTnLst>
                          </p:cTn>
                        </p:par>
                        <p:par>
                          <p:cTn id="26" fill="hold">
                            <p:stCondLst>
                              <p:cond delay="0"/>
                            </p:stCondLst>
                            <p:childTnLst>
                              <p:par>
                                <p:cTn id="27" presetID="1" presetClass="entr" presetSubtype="0" fill="hold" nodeType="afterEffect">
                                  <p:stCondLst>
                                    <p:cond delay="0"/>
                                  </p:stCondLst>
                                  <p:childTnLst>
                                    <p:set>
                                      <p:cBhvr>
                                        <p:cTn id="28" dur="1" fill="hold">
                                          <p:stCondLst>
                                            <p:cond delay="0"/>
                                          </p:stCondLst>
                                        </p:cTn>
                                        <p:tgtEl>
                                          <p:spTgt spid="3">
                                            <p:txEl>
                                              <p:pRg st="0" end="0"/>
                                            </p:txEl>
                                          </p:spTgt>
                                        </p:tgtEl>
                                        <p:attrNameLst>
                                          <p:attrName>style.visibility</p:attrName>
                                        </p:attrNameLst>
                                      </p:cBhvr>
                                      <p:to>
                                        <p:strVal val="visible"/>
                                      </p:to>
                                    </p:set>
                                  </p:childTnLst>
                                </p:cTn>
                              </p:par>
                            </p:childTnLst>
                          </p:cTn>
                        </p:par>
                        <p:par>
                          <p:cTn id="29" fill="hold">
                            <p:stCondLst>
                              <p:cond delay="0"/>
                            </p:stCondLst>
                            <p:childTnLst>
                              <p:par>
                                <p:cTn id="30" presetID="1" presetClass="entr" presetSubtype="0" fill="hold" nodeType="afterEffect">
                                  <p:stCondLst>
                                    <p:cond delay="0"/>
                                  </p:stCondLst>
                                  <p:childTnLst>
                                    <p:set>
                                      <p:cBhvr>
                                        <p:cTn id="31"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3">
                                            <p:txEl>
                                              <p:pRg st="2" end="2"/>
                                            </p:txEl>
                                          </p:spTgt>
                                        </p:tgtEl>
                                        <p:attrNameLst>
                                          <p:attrName>style.visibility</p:attrName>
                                        </p:attrNameLst>
                                      </p:cBhvr>
                                      <p:to>
                                        <p:strVal val="visible"/>
                                      </p:to>
                                    </p:set>
                                    <p:animEffect transition="in" filter="fade">
                                      <p:cBhvr>
                                        <p:cTn id="36"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390782" y="1060084"/>
            <a:ext cx="4674064" cy="461665"/>
          </a:xfrm>
          <a:prstGeom prst="rect">
            <a:avLst/>
          </a:prstGeom>
          <a:noFill/>
        </p:spPr>
        <p:txBody>
          <a:bodyPr wrap="square">
            <a:spAutoFit/>
          </a:bodyPr>
          <a:lstStyle/>
          <a:p>
            <a:pPr algn="just">
              <a:lnSpc>
                <a:spcPct val="100000"/>
              </a:lnSpc>
              <a:spcBef>
                <a:spcPts val="0"/>
              </a:spcBef>
              <a:spcAft>
                <a:spcPts val="0"/>
              </a:spcAft>
            </a:pPr>
            <a:r>
              <a:rPr lang="en-US" sz="2400" b="1" dirty="0">
                <a:solidFill>
                  <a:srgbClr val="000000"/>
                </a:solidFill>
                <a:latin typeface="黑体" panose="02010609060101010101" charset="-122"/>
                <a:ea typeface="黑体" panose="02010609060101010101" charset="-122"/>
                <a:cs typeface="黑体" panose="02010609060101010101" charset="-122"/>
              </a:rPr>
              <a:t>1.</a:t>
            </a:r>
            <a:r>
              <a:rPr lang="zh-CN" altLang="en-US" sz="2400" b="1" dirty="0">
                <a:solidFill>
                  <a:srgbClr val="000000"/>
                </a:solidFill>
                <a:latin typeface="黑体" panose="02010609060101010101" charset="-122"/>
                <a:ea typeface="黑体" panose="02010609060101010101" charset="-122"/>
                <a:cs typeface="黑体" panose="02010609060101010101" charset="-122"/>
              </a:rPr>
              <a:t>原因：</a:t>
            </a:r>
            <a:endParaRPr lang="zh-CN" altLang="en-US" sz="2400" b="1" dirty="0">
              <a:solidFill>
                <a:srgbClr val="000000"/>
              </a:solidFill>
              <a:latin typeface="黑体" panose="02010609060101010101" charset="-122"/>
              <a:ea typeface="黑体" panose="02010609060101010101" charset="-122"/>
              <a:cs typeface="黑体" panose="02010609060101010101" charset="-122"/>
            </a:endParaRPr>
          </a:p>
        </p:txBody>
      </p:sp>
      <p:sp>
        <p:nvSpPr>
          <p:cNvPr id="7" name="矩形 6"/>
          <p:cNvSpPr/>
          <p:nvPr/>
        </p:nvSpPr>
        <p:spPr>
          <a:xfrm>
            <a:off x="197931" y="1521506"/>
            <a:ext cx="11466570" cy="952184"/>
          </a:xfrm>
          <a:prstGeom prst="rect">
            <a:avLst/>
          </a:prstGeom>
          <a:noFill/>
        </p:spPr>
        <p:txBody>
          <a:bodyPr wrap="square">
            <a:spAutoFit/>
          </a:bodyPr>
          <a:lstStyle/>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    毛泽东认为存在资本主义复辟的危险，强调“以阶级斗争为纲”，想通过发动“文化大革命”来防止资本主义复辟。</a:t>
            </a:r>
            <a:endParaRPr lang="zh-CN" altLang="en-US" sz="2400" dirty="0">
              <a:solidFill>
                <a:srgbClr val="000000"/>
              </a:solidFill>
              <a:latin typeface="黑体" panose="02010609060101010101" charset="-122"/>
              <a:ea typeface="黑体" panose="02010609060101010101" charset="-122"/>
              <a:cs typeface="黑体" panose="02010609060101010101" charset="-122"/>
            </a:endParaRPr>
          </a:p>
        </p:txBody>
      </p:sp>
      <p:sp>
        <p:nvSpPr>
          <p:cNvPr id="8" name="矩形 7"/>
          <p:cNvSpPr/>
          <p:nvPr/>
        </p:nvSpPr>
        <p:spPr>
          <a:xfrm>
            <a:off x="531313" y="337042"/>
            <a:ext cx="6732133" cy="460375"/>
          </a:xfrm>
          <a:prstGeom prst="rect">
            <a:avLst/>
          </a:prstGeom>
        </p:spPr>
        <p:txBody>
          <a:bodyPr wrap="square">
            <a:spAutoFit/>
          </a:bodyPr>
          <a:lstStyle/>
          <a:p>
            <a:r>
              <a:rPr lang="zh-CN" altLang="en-US" sz="2400" b="1" dirty="0">
                <a:solidFill>
                  <a:schemeClr val="accent1"/>
                </a:solidFill>
                <a:latin typeface="微软雅黑" panose="020B0503020204020204" pitchFamily="34" charset="-122"/>
                <a:ea typeface="微软雅黑" panose="020B0503020204020204" pitchFamily="34" charset="-122"/>
              </a:rPr>
              <a:t>二</a:t>
            </a:r>
            <a:r>
              <a:rPr lang="zh-CN" sz="2400" b="1" dirty="0">
                <a:solidFill>
                  <a:schemeClr val="accent1"/>
                </a:solidFill>
                <a:latin typeface="微软雅黑" panose="020B0503020204020204" pitchFamily="34" charset="-122"/>
                <a:ea typeface="微软雅黑" panose="020B0503020204020204" pitchFamily="34" charset="-122"/>
              </a:rPr>
              <a:t>、</a:t>
            </a:r>
            <a:r>
              <a:rPr lang="en-US" altLang="zh-CN" sz="2400" b="1" dirty="0">
                <a:solidFill>
                  <a:schemeClr val="accent1"/>
                </a:solidFill>
                <a:latin typeface="微软雅黑" panose="020B0503020204020204" pitchFamily="34" charset="-122"/>
                <a:ea typeface="微软雅黑" panose="020B0503020204020204" pitchFamily="34" charset="-122"/>
              </a:rPr>
              <a:t>“</a:t>
            </a:r>
            <a:r>
              <a:rPr lang="zh-CN" altLang="en-US" sz="2400" b="1" dirty="0">
                <a:solidFill>
                  <a:schemeClr val="accent1"/>
                </a:solidFill>
                <a:latin typeface="微软雅黑" panose="020B0503020204020204" pitchFamily="34" charset="-122"/>
                <a:ea typeface="微软雅黑" panose="020B0503020204020204" pitchFamily="34" charset="-122"/>
              </a:rPr>
              <a:t>文化大革命</a:t>
            </a:r>
            <a:r>
              <a:rPr lang="en-US" altLang="zh-CN" sz="2400" b="1" dirty="0">
                <a:solidFill>
                  <a:schemeClr val="accent1"/>
                </a:solidFill>
                <a:latin typeface="微软雅黑" panose="020B0503020204020204" pitchFamily="34" charset="-122"/>
                <a:ea typeface="微软雅黑" panose="020B0503020204020204" pitchFamily="34" charset="-122"/>
              </a:rPr>
              <a:t>” </a:t>
            </a:r>
            <a:r>
              <a:rPr lang="zh-CN" altLang="en-US" sz="2400" b="1" dirty="0">
                <a:solidFill>
                  <a:schemeClr val="accent1"/>
                </a:solidFill>
                <a:latin typeface="微软雅黑" panose="020B0503020204020204" pitchFamily="34" charset="-122"/>
                <a:ea typeface="微软雅黑" panose="020B0503020204020204" pitchFamily="34" charset="-122"/>
              </a:rPr>
              <a:t>（</a:t>
            </a:r>
            <a:r>
              <a:rPr lang="en-US" altLang="zh-CN" sz="2400" b="1" dirty="0">
                <a:solidFill>
                  <a:schemeClr val="accent1"/>
                </a:solidFill>
                <a:latin typeface="微软雅黑" panose="020B0503020204020204" pitchFamily="34" charset="-122"/>
                <a:ea typeface="微软雅黑" panose="020B0503020204020204" pitchFamily="34" charset="-122"/>
              </a:rPr>
              <a:t>1966——1976</a:t>
            </a:r>
            <a:r>
              <a:rPr lang="zh-CN" altLang="en-US" sz="2400" b="1" dirty="0">
                <a:solidFill>
                  <a:schemeClr val="accent1"/>
                </a:solidFill>
                <a:latin typeface="微软雅黑" panose="020B0503020204020204" pitchFamily="34" charset="-122"/>
                <a:ea typeface="微软雅黑" panose="020B0503020204020204" pitchFamily="34" charset="-122"/>
              </a:rPr>
              <a:t>）</a:t>
            </a:r>
            <a:endParaRPr lang="zh-CN" altLang="en-US" sz="2400" b="1" dirty="0">
              <a:solidFill>
                <a:schemeClr val="accent1"/>
              </a:solidFill>
              <a:latin typeface="微软雅黑" panose="020B0503020204020204" pitchFamily="34" charset="-122"/>
              <a:ea typeface="微软雅黑" panose="020B0503020204020204" pitchFamily="34" charset="-122"/>
            </a:endParaRPr>
          </a:p>
        </p:txBody>
      </p:sp>
      <p:sp>
        <p:nvSpPr>
          <p:cNvPr id="10" name="矩形 9"/>
          <p:cNvSpPr/>
          <p:nvPr/>
        </p:nvSpPr>
        <p:spPr>
          <a:xfrm>
            <a:off x="390782" y="2707005"/>
            <a:ext cx="4674064" cy="461665"/>
          </a:xfrm>
          <a:prstGeom prst="rect">
            <a:avLst/>
          </a:prstGeom>
          <a:noFill/>
        </p:spPr>
        <p:txBody>
          <a:bodyPr wrap="square">
            <a:spAutoFit/>
          </a:bodyPr>
          <a:lstStyle/>
          <a:p>
            <a:pPr algn="just">
              <a:lnSpc>
                <a:spcPct val="100000"/>
              </a:lnSpc>
              <a:spcBef>
                <a:spcPts val="0"/>
              </a:spcBef>
              <a:spcAft>
                <a:spcPts val="0"/>
              </a:spcAft>
            </a:pPr>
            <a:r>
              <a:rPr lang="en-US" sz="2400" b="1" dirty="0">
                <a:solidFill>
                  <a:srgbClr val="000000"/>
                </a:solidFill>
                <a:latin typeface="黑体" panose="02010609060101010101" charset="-122"/>
                <a:ea typeface="黑体" panose="02010609060101010101" charset="-122"/>
                <a:cs typeface="黑体" panose="02010609060101010101" charset="-122"/>
              </a:rPr>
              <a:t>2.</a:t>
            </a:r>
            <a:r>
              <a:rPr lang="zh-CN" altLang="en-US" sz="2400" b="1" dirty="0">
                <a:solidFill>
                  <a:srgbClr val="000000"/>
                </a:solidFill>
                <a:latin typeface="黑体" panose="02010609060101010101" charset="-122"/>
                <a:ea typeface="黑体" panose="02010609060101010101" charset="-122"/>
                <a:cs typeface="黑体" panose="02010609060101010101" charset="-122"/>
              </a:rPr>
              <a:t>过程：</a:t>
            </a:r>
            <a:endParaRPr lang="zh-CN" altLang="en-US" sz="2400" b="1" dirty="0">
              <a:solidFill>
                <a:srgbClr val="000000"/>
              </a:solidFill>
              <a:latin typeface="黑体" panose="02010609060101010101" charset="-122"/>
              <a:ea typeface="黑体" panose="02010609060101010101" charset="-122"/>
              <a:cs typeface="黑体" panose="02010609060101010101" charset="-122"/>
            </a:endParaRPr>
          </a:p>
        </p:txBody>
      </p:sp>
      <p:sp>
        <p:nvSpPr>
          <p:cNvPr id="2" name="文本框 1"/>
          <p:cNvSpPr txBox="1"/>
          <p:nvPr/>
        </p:nvSpPr>
        <p:spPr>
          <a:xfrm>
            <a:off x="411480" y="3392805"/>
            <a:ext cx="1256030" cy="460375"/>
          </a:xfrm>
          <a:prstGeom prst="rect">
            <a:avLst/>
          </a:prstGeom>
          <a:noFill/>
        </p:spPr>
        <p:txBody>
          <a:bodyPr wrap="none" rtlCol="0" anchor="t">
            <a:spAutoFit/>
          </a:bodyPr>
          <a:p>
            <a:pPr algn="just">
              <a:lnSpc>
                <a:spcPct val="100000"/>
              </a:lnSpc>
              <a:spcBef>
                <a:spcPts val="0"/>
              </a:spcBef>
              <a:spcAft>
                <a:spcPts val="0"/>
              </a:spcAft>
              <a:buClrTx/>
              <a:buSzTx/>
              <a:buFontTx/>
            </a:pPr>
            <a:r>
              <a:rPr lang="zh-CN" altLang="en-US" sz="2400" b="1" dirty="0">
                <a:solidFill>
                  <a:srgbClr val="000000"/>
                </a:solidFill>
                <a:latin typeface="黑体" panose="02010609060101010101" charset="-122"/>
                <a:ea typeface="黑体" panose="02010609060101010101" charset="-122"/>
                <a:cs typeface="黑体" panose="02010609060101010101" charset="-122"/>
                <a:sym typeface="+mn-ea"/>
              </a:rPr>
              <a:t>3.评价：</a:t>
            </a:r>
            <a:endParaRPr lang="zh-CN" altLang="en-US" sz="2400" b="1" dirty="0">
              <a:solidFill>
                <a:srgbClr val="000000"/>
              </a:solidFill>
              <a:latin typeface="黑体" panose="02010609060101010101" charset="-122"/>
              <a:ea typeface="黑体" panose="02010609060101010101" charset="-122"/>
              <a:cs typeface="黑体" panose="02010609060101010101" charset="-122"/>
            </a:endParaRPr>
          </a:p>
        </p:txBody>
      </p:sp>
      <p:sp>
        <p:nvSpPr>
          <p:cNvPr id="9" name="矩形 8"/>
          <p:cNvSpPr/>
          <p:nvPr/>
        </p:nvSpPr>
        <p:spPr>
          <a:xfrm>
            <a:off x="360937" y="3940397"/>
            <a:ext cx="11470005" cy="1014730"/>
          </a:xfrm>
          <a:prstGeom prst="rect">
            <a:avLst/>
          </a:prstGeom>
          <a:noFill/>
        </p:spPr>
        <p:txBody>
          <a:bodyPr wrap="square">
            <a:spAutoFit/>
          </a:bodyPr>
          <a:p>
            <a:pPr algn="just" fontAlgn="auto">
              <a:lnSpc>
                <a:spcPct val="125000"/>
              </a:lnSpc>
              <a:spcBef>
                <a:spcPts val="0"/>
              </a:spcBef>
              <a:spcAft>
                <a:spcPts val="0"/>
              </a:spcAft>
            </a:pPr>
            <a:r>
              <a:rPr lang="en-US" sz="2400" dirty="0">
                <a:solidFill>
                  <a:srgbClr val="000000"/>
                </a:solidFill>
                <a:latin typeface="黑体" panose="02010609060101010101" charset="-122"/>
                <a:ea typeface="黑体" panose="02010609060101010101" charset="-122"/>
                <a:cs typeface="黑体" panose="02010609060101010101" charset="-122"/>
              </a:rPr>
              <a:t>    </a:t>
            </a:r>
            <a:r>
              <a:rPr sz="2400" dirty="0">
                <a:solidFill>
                  <a:srgbClr val="000000"/>
                </a:solidFill>
                <a:latin typeface="黑体" panose="02010609060101010101" charset="-122"/>
                <a:ea typeface="黑体" panose="02010609060101010101" charset="-122"/>
                <a:cs typeface="黑体" panose="02010609060101010101" charset="-122"/>
              </a:rPr>
              <a:t>不是任何意义上的革命或社会进步，而是一场由领导者错误发动，被反革命集团利用，给党、国家和各族人民带来严重灾难的内乱。</a:t>
            </a:r>
            <a:endParaRPr sz="2400" dirty="0">
              <a:solidFill>
                <a:srgbClr val="000000"/>
              </a:solidFill>
              <a:latin typeface="黑体" panose="02010609060101010101" charset="-122"/>
              <a:ea typeface="黑体" panose="02010609060101010101" charset="-122"/>
              <a:cs typeface="黑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0-#ppt_w/2"/>
                                          </p:val>
                                        </p:tav>
                                        <p:tav tm="100000">
                                          <p:val>
                                            <p:strVal val="#ppt_x"/>
                                          </p:val>
                                        </p:tav>
                                      </p:tavLst>
                                    </p:anim>
                                    <p:anim calcmode="lin" valueType="num">
                                      <p:cBhvr additive="base">
                                        <p:cTn id="13"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7">
                                            <p:txEl>
                                              <p:pRg st="0" end="0"/>
                                            </p:txEl>
                                          </p:spTgt>
                                        </p:tgtEl>
                                        <p:attrNameLst>
                                          <p:attrName>style.visibility</p:attrName>
                                        </p:attrNameLst>
                                      </p:cBhvr>
                                      <p:to>
                                        <p:strVal val="visible"/>
                                      </p:to>
                                    </p:set>
                                    <p:animEffect transition="in" filter="wipe(down)">
                                      <p:cBhvr>
                                        <p:cTn id="18" dur="500"/>
                                        <p:tgtEl>
                                          <p:spTgt spid="7">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0-#ppt_w/2"/>
                                          </p:val>
                                        </p:tav>
                                        <p:tav tm="100000">
                                          <p:val>
                                            <p:strVal val="#ppt_x"/>
                                          </p:val>
                                        </p:tav>
                                      </p:tavLst>
                                    </p:anim>
                                    <p:anim calcmode="lin" valueType="num">
                                      <p:cBhvr additive="base">
                                        <p:cTn id="2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ipe(down)">
                                      <p:cBhvr>
                                        <p:cTn id="29" dur="500"/>
                                        <p:tgtEl>
                                          <p:spTgt spid="2"/>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ipe(down)">
                                      <p:cBhvr>
                                        <p:cTn id="3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P spid="10" grpId="0"/>
      <p:bldP spid="2"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a:xfrm>
          <a:off x="0" y="0"/>
          <a:ext cx="0" cy="0"/>
          <a:chOff x="0" y="0"/>
          <a:chExt cx="0" cy="0"/>
        </a:xfrm>
      </p:grpSpPr>
      <p:sp>
        <p:nvSpPr>
          <p:cNvPr id="5" name="燕尾形 4"/>
          <p:cNvSpPr/>
          <p:nvPr>
            <p:custDataLst>
              <p:tags r:id="rId2"/>
            </p:custDataLst>
          </p:nvPr>
        </p:nvSpPr>
        <p:spPr>
          <a:xfrm>
            <a:off x="460375" y="3455035"/>
            <a:ext cx="2067560" cy="553085"/>
          </a:xfrm>
          <a:prstGeom prst="chevron">
            <a:avLst/>
          </a:prstGeom>
          <a:solidFill>
            <a:srgbClr val="950000"/>
          </a:solidFill>
          <a:ln>
            <a:noFill/>
          </a:ln>
        </p:spPr>
        <p:style>
          <a:lnRef idx="2">
            <a:srgbClr val="DEAB81">
              <a:shade val="50000"/>
            </a:srgbClr>
          </a:lnRef>
          <a:fillRef idx="1">
            <a:srgbClr val="DEAB81"/>
          </a:fillRef>
          <a:effectRef idx="0">
            <a:srgbClr val="DEAB81"/>
          </a:effectRef>
          <a:fontRef idx="minor">
            <a:srgbClr val="FFFFFF"/>
          </a:fontRef>
        </p:style>
        <p:txBody>
          <a:bodyPr lIns="0" tIns="0" rIns="0" bIns="0"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0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1967</a:t>
            </a:r>
            <a:r>
              <a:rPr kumimoji="0" lang="zh-CN" altLang="en-US" sz="20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年春夏</a:t>
            </a:r>
            <a:endParaRPr kumimoji="0" lang="zh-CN" altLang="en-US" sz="20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endParaRPr>
          </a:p>
        </p:txBody>
      </p:sp>
      <p:sp>
        <p:nvSpPr>
          <p:cNvPr id="6" name="燕尾形 5"/>
          <p:cNvSpPr/>
          <p:nvPr>
            <p:custDataLst>
              <p:tags r:id="rId3"/>
            </p:custDataLst>
          </p:nvPr>
        </p:nvSpPr>
        <p:spPr>
          <a:xfrm>
            <a:off x="2207999" y="3455349"/>
            <a:ext cx="622444" cy="552945"/>
          </a:xfrm>
          <a:prstGeom prst="chevron">
            <a:avLst/>
          </a:prstGeom>
          <a:solidFill>
            <a:srgbClr val="FFFFFF"/>
          </a:solidFill>
          <a:ln>
            <a:noFill/>
          </a:ln>
          <a:effectLst>
            <a:outerShdw blurRad="50800" dist="38100" dir="10800000" algn="r" rotWithShape="0">
              <a:prstClr val="black">
                <a:alpha val="40000"/>
              </a:prstClr>
            </a:outerShdw>
          </a:effectLst>
        </p:spPr>
        <p:style>
          <a:lnRef idx="2">
            <a:srgbClr val="DEAB81">
              <a:shade val="50000"/>
            </a:srgbClr>
          </a:lnRef>
          <a:fillRef idx="1">
            <a:srgbClr val="DEAB81"/>
          </a:fillRef>
          <a:effectRef idx="0">
            <a:srgbClr val="DEAB81"/>
          </a:effectRef>
          <a:fontRef idx="minor">
            <a:srgbClr val="FFFFFF"/>
          </a:fontRef>
        </p:style>
        <p:txBody>
          <a:bodyPr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5F5F5F"/>
              </a:solidFill>
              <a:effectLst/>
              <a:uLnTx/>
              <a:uFillTx/>
              <a:latin typeface="Arial" panose="020B0604020202020204"/>
              <a:ea typeface="微软雅黑" panose="020B0503020204020204" pitchFamily="34" charset="-122"/>
              <a:cs typeface="+mn-cs"/>
              <a:sym typeface="Arial" panose="020B0604020202020204" pitchFamily="34" charset="0"/>
            </a:endParaRPr>
          </a:p>
        </p:txBody>
      </p:sp>
      <p:sp>
        <p:nvSpPr>
          <p:cNvPr id="7" name="燕尾形 6"/>
          <p:cNvSpPr/>
          <p:nvPr>
            <p:custDataLst>
              <p:tags r:id="rId4"/>
            </p:custDataLst>
          </p:nvPr>
        </p:nvSpPr>
        <p:spPr>
          <a:xfrm>
            <a:off x="2550144" y="3455349"/>
            <a:ext cx="1726542" cy="552945"/>
          </a:xfrm>
          <a:prstGeom prst="chevron">
            <a:avLst/>
          </a:prstGeom>
          <a:solidFill>
            <a:srgbClr val="791800"/>
          </a:solidFill>
          <a:ln>
            <a:noFill/>
          </a:ln>
        </p:spPr>
        <p:style>
          <a:lnRef idx="2">
            <a:srgbClr val="DEAB81">
              <a:shade val="50000"/>
            </a:srgbClr>
          </a:lnRef>
          <a:fillRef idx="1">
            <a:srgbClr val="DEAB81"/>
          </a:fillRef>
          <a:effectRef idx="0">
            <a:srgbClr val="DEAB81"/>
          </a:effectRef>
          <a:fontRef idx="minor">
            <a:srgbClr val="FFFFFF"/>
          </a:fontRef>
        </p:style>
        <p:txBody>
          <a:bodyPr lIns="0" tIns="0" rIns="0" bIns="0"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000" b="0" i="0" u="none" strike="noStrike" kern="0" cap="none" spc="0" normalizeH="0" baseline="0" noProof="0" dirty="0">
                <a:ln>
                  <a:noFill/>
                </a:ln>
                <a:solidFill>
                  <a:srgbClr val="FFFFFF"/>
                </a:solidFill>
                <a:effectLst/>
                <a:uLnTx/>
                <a:uFillTx/>
                <a:latin typeface="Arial" panose="020B0604020202020204" pitchFamily="34" charset="0"/>
                <a:ea typeface="黑体" panose="02010609060101010101" charset="-122"/>
                <a:cs typeface="+mn-ea"/>
                <a:sym typeface="Arial" panose="020B0604020202020204" pitchFamily="34" charset="0"/>
              </a:rPr>
              <a:t>1967</a:t>
            </a:r>
            <a:r>
              <a:rPr kumimoji="0" lang="zh-CN" altLang="en-US" sz="2000" b="0" i="0" u="none" strike="noStrike" kern="0" cap="none" spc="0" normalizeH="0" baseline="0" noProof="0" dirty="0">
                <a:ln>
                  <a:noFill/>
                </a:ln>
                <a:solidFill>
                  <a:srgbClr val="FFFFFF"/>
                </a:solidFill>
                <a:effectLst/>
                <a:uLnTx/>
                <a:uFillTx/>
                <a:latin typeface="Arial" panose="020B0604020202020204" pitchFamily="34" charset="0"/>
                <a:ea typeface="黑体" panose="02010609060101010101" charset="-122"/>
                <a:cs typeface="+mn-ea"/>
                <a:sym typeface="Arial" panose="020B0604020202020204" pitchFamily="34" charset="0"/>
              </a:rPr>
              <a:t>年初</a:t>
            </a:r>
            <a:endParaRPr kumimoji="0" lang="zh-CN" altLang="en-US" sz="2000" b="0" i="0" u="none" strike="noStrike" kern="0" cap="none" spc="0" normalizeH="0" baseline="0" noProof="0" dirty="0">
              <a:ln>
                <a:noFill/>
              </a:ln>
              <a:solidFill>
                <a:srgbClr val="FFFFFF"/>
              </a:solidFill>
              <a:effectLst/>
              <a:uLnTx/>
              <a:uFillTx/>
              <a:latin typeface="Arial" panose="020B0604020202020204" pitchFamily="34" charset="0"/>
              <a:ea typeface="黑体" panose="02010609060101010101" charset="-122"/>
              <a:cs typeface="+mn-ea"/>
              <a:sym typeface="Arial" panose="020B0604020202020204" pitchFamily="34" charset="0"/>
            </a:endParaRPr>
          </a:p>
        </p:txBody>
      </p:sp>
      <p:sp>
        <p:nvSpPr>
          <p:cNvPr id="8" name="燕尾形 7"/>
          <p:cNvSpPr/>
          <p:nvPr>
            <p:custDataLst>
              <p:tags r:id="rId5"/>
            </p:custDataLst>
          </p:nvPr>
        </p:nvSpPr>
        <p:spPr>
          <a:xfrm>
            <a:off x="3996388" y="3455349"/>
            <a:ext cx="622444" cy="552945"/>
          </a:xfrm>
          <a:prstGeom prst="chevron">
            <a:avLst/>
          </a:prstGeom>
          <a:solidFill>
            <a:srgbClr val="FFFFFF"/>
          </a:solidFill>
          <a:ln>
            <a:noFill/>
          </a:ln>
          <a:effectLst>
            <a:outerShdw blurRad="50800" dist="38100" dir="10800000" algn="r" rotWithShape="0">
              <a:prstClr val="black">
                <a:alpha val="40000"/>
              </a:prstClr>
            </a:outerShdw>
          </a:effectLst>
        </p:spPr>
        <p:style>
          <a:lnRef idx="2">
            <a:srgbClr val="DEAB81">
              <a:shade val="50000"/>
            </a:srgbClr>
          </a:lnRef>
          <a:fillRef idx="1">
            <a:srgbClr val="DEAB81"/>
          </a:fillRef>
          <a:effectRef idx="0">
            <a:srgbClr val="DEAB81"/>
          </a:effectRef>
          <a:fontRef idx="minor">
            <a:srgbClr val="FFFFFF"/>
          </a:fontRef>
        </p:style>
        <p:txBody>
          <a:bodyPr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5F5F5F"/>
              </a:solidFill>
              <a:effectLst/>
              <a:uLnTx/>
              <a:uFillTx/>
              <a:latin typeface="Arial" panose="020B0604020202020204"/>
              <a:ea typeface="微软雅黑" panose="020B0503020204020204" pitchFamily="34" charset="-122"/>
              <a:cs typeface="+mn-cs"/>
              <a:sym typeface="Arial" panose="020B0604020202020204" pitchFamily="34" charset="0"/>
            </a:endParaRPr>
          </a:p>
        </p:txBody>
      </p:sp>
      <p:sp>
        <p:nvSpPr>
          <p:cNvPr id="9" name="燕尾形 8"/>
          <p:cNvSpPr/>
          <p:nvPr>
            <p:custDataLst>
              <p:tags r:id="rId6"/>
            </p:custDataLst>
          </p:nvPr>
        </p:nvSpPr>
        <p:spPr>
          <a:xfrm>
            <a:off x="4276090" y="3455035"/>
            <a:ext cx="1788795" cy="553085"/>
          </a:xfrm>
          <a:prstGeom prst="chevron">
            <a:avLst/>
          </a:prstGeom>
          <a:solidFill>
            <a:srgbClr val="553500"/>
          </a:solidFill>
          <a:ln>
            <a:noFill/>
          </a:ln>
        </p:spPr>
        <p:style>
          <a:lnRef idx="2">
            <a:srgbClr val="DEAB81">
              <a:shade val="50000"/>
            </a:srgbClr>
          </a:lnRef>
          <a:fillRef idx="1">
            <a:srgbClr val="DEAB81"/>
          </a:fillRef>
          <a:effectRef idx="0">
            <a:srgbClr val="DEAB81"/>
          </a:effectRef>
          <a:fontRef idx="minor">
            <a:srgbClr val="FFFFFF"/>
          </a:fontRef>
        </p:style>
        <p:txBody>
          <a:bodyPr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000" b="0" i="0" u="none" strike="noStrike" kern="0" cap="none" spc="0" normalizeH="0" baseline="0" noProof="0" dirty="0">
                <a:ln>
                  <a:noFill/>
                </a:ln>
                <a:solidFill>
                  <a:srgbClr val="FFFFFF"/>
                </a:solidFill>
                <a:effectLst/>
                <a:uLnTx/>
                <a:uFillTx/>
                <a:latin typeface="Arial" panose="020B0604020202020204" pitchFamily="34" charset="0"/>
                <a:ea typeface="黑体" panose="02010609060101010101" charset="-122"/>
                <a:cs typeface="+mn-ea"/>
                <a:sym typeface="Arial" panose="020B0604020202020204" pitchFamily="34" charset="0"/>
              </a:rPr>
              <a:t>1971</a:t>
            </a:r>
            <a:r>
              <a:rPr kumimoji="0" lang="zh-CN" altLang="en-US" sz="2000" b="0" i="0" u="none" strike="noStrike" kern="0" cap="none" spc="0" normalizeH="0" baseline="0" noProof="0" dirty="0">
                <a:ln>
                  <a:noFill/>
                </a:ln>
                <a:solidFill>
                  <a:srgbClr val="FFFFFF"/>
                </a:solidFill>
                <a:effectLst/>
                <a:uLnTx/>
                <a:uFillTx/>
                <a:latin typeface="Arial" panose="020B0604020202020204" pitchFamily="34" charset="0"/>
                <a:ea typeface="黑体" panose="02010609060101010101" charset="-122"/>
                <a:cs typeface="+mn-ea"/>
                <a:sym typeface="Arial" panose="020B0604020202020204" pitchFamily="34" charset="0"/>
              </a:rPr>
              <a:t>年</a:t>
            </a:r>
            <a:r>
              <a:rPr kumimoji="0" lang="en-US" altLang="zh-CN" sz="2000" b="0" i="0" u="none" strike="noStrike" kern="0" cap="none" spc="0" normalizeH="0" baseline="0" noProof="0" dirty="0">
                <a:ln>
                  <a:noFill/>
                </a:ln>
                <a:solidFill>
                  <a:srgbClr val="FFFFFF"/>
                </a:solidFill>
                <a:effectLst/>
                <a:uLnTx/>
                <a:uFillTx/>
                <a:latin typeface="Arial" panose="020B0604020202020204" pitchFamily="34" charset="0"/>
                <a:ea typeface="黑体" panose="02010609060101010101" charset="-122"/>
                <a:cs typeface="+mn-ea"/>
                <a:sym typeface="Arial" panose="020B0604020202020204" pitchFamily="34" charset="0"/>
              </a:rPr>
              <a:t>9</a:t>
            </a:r>
            <a:r>
              <a:rPr kumimoji="0" lang="zh-CN" altLang="en-US" sz="2000" b="0" i="0" u="none" strike="noStrike" kern="0" cap="none" spc="0" normalizeH="0" baseline="0" noProof="0" dirty="0">
                <a:ln>
                  <a:noFill/>
                </a:ln>
                <a:solidFill>
                  <a:srgbClr val="FFFFFF"/>
                </a:solidFill>
                <a:effectLst/>
                <a:uLnTx/>
                <a:uFillTx/>
                <a:latin typeface="Arial" panose="020B0604020202020204" pitchFamily="34" charset="0"/>
                <a:ea typeface="黑体" panose="02010609060101010101" charset="-122"/>
                <a:cs typeface="+mn-ea"/>
                <a:sym typeface="Arial" panose="020B0604020202020204" pitchFamily="34" charset="0"/>
              </a:rPr>
              <a:t>月</a:t>
            </a:r>
            <a:endParaRPr kumimoji="0" lang="zh-CN" altLang="en-US" sz="2000" b="0" i="0" u="none" strike="noStrike" kern="0" cap="none" spc="0" normalizeH="0" baseline="0" noProof="0" dirty="0">
              <a:ln>
                <a:noFill/>
              </a:ln>
              <a:solidFill>
                <a:srgbClr val="FFFFFF"/>
              </a:solidFill>
              <a:effectLst/>
              <a:uLnTx/>
              <a:uFillTx/>
              <a:latin typeface="Arial" panose="020B0604020202020204" pitchFamily="34" charset="0"/>
              <a:ea typeface="黑体" panose="02010609060101010101" charset="-122"/>
              <a:cs typeface="+mn-ea"/>
              <a:sym typeface="Arial" panose="020B0604020202020204" pitchFamily="34" charset="0"/>
            </a:endParaRPr>
          </a:p>
        </p:txBody>
      </p:sp>
      <p:sp>
        <p:nvSpPr>
          <p:cNvPr id="11" name="燕尾形 10"/>
          <p:cNvSpPr/>
          <p:nvPr>
            <p:custDataLst>
              <p:tags r:id="rId7"/>
            </p:custDataLst>
          </p:nvPr>
        </p:nvSpPr>
        <p:spPr>
          <a:xfrm>
            <a:off x="5784777" y="3455349"/>
            <a:ext cx="622444" cy="552945"/>
          </a:xfrm>
          <a:prstGeom prst="chevron">
            <a:avLst/>
          </a:prstGeom>
          <a:solidFill>
            <a:srgbClr val="FFFFFF"/>
          </a:solidFill>
          <a:ln>
            <a:noFill/>
          </a:ln>
          <a:effectLst>
            <a:outerShdw blurRad="50800" dist="38100" dir="10800000" algn="r" rotWithShape="0">
              <a:prstClr val="black">
                <a:alpha val="40000"/>
              </a:prstClr>
            </a:outerShdw>
          </a:effectLst>
        </p:spPr>
        <p:style>
          <a:lnRef idx="2">
            <a:srgbClr val="DEAB81">
              <a:shade val="50000"/>
            </a:srgbClr>
          </a:lnRef>
          <a:fillRef idx="1">
            <a:srgbClr val="DEAB81"/>
          </a:fillRef>
          <a:effectRef idx="0">
            <a:srgbClr val="DEAB81"/>
          </a:effectRef>
          <a:fontRef idx="minor">
            <a:srgbClr val="FFFFFF"/>
          </a:fontRef>
        </p:style>
        <p:txBody>
          <a:bodyPr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5F5F5F"/>
              </a:solidFill>
              <a:effectLst/>
              <a:uLnTx/>
              <a:uFillTx/>
              <a:latin typeface="Arial" panose="020B0604020202020204"/>
              <a:ea typeface="微软雅黑" panose="020B0503020204020204" pitchFamily="34" charset="-122"/>
              <a:cs typeface="+mn-cs"/>
              <a:sym typeface="Arial" panose="020B0604020202020204" pitchFamily="34" charset="0"/>
            </a:endParaRPr>
          </a:p>
        </p:txBody>
      </p:sp>
      <p:sp>
        <p:nvSpPr>
          <p:cNvPr id="12" name="燕尾形 11"/>
          <p:cNvSpPr/>
          <p:nvPr>
            <p:custDataLst>
              <p:tags r:id="rId8"/>
            </p:custDataLst>
          </p:nvPr>
        </p:nvSpPr>
        <p:spPr>
          <a:xfrm>
            <a:off x="6126923" y="3455349"/>
            <a:ext cx="1726542" cy="552945"/>
          </a:xfrm>
          <a:prstGeom prst="chevron">
            <a:avLst/>
          </a:prstGeom>
          <a:solidFill>
            <a:srgbClr val="950000"/>
          </a:solidFill>
          <a:ln>
            <a:noFill/>
          </a:ln>
        </p:spPr>
        <p:style>
          <a:lnRef idx="2">
            <a:srgbClr val="DEAB81">
              <a:shade val="50000"/>
            </a:srgbClr>
          </a:lnRef>
          <a:fillRef idx="1">
            <a:srgbClr val="DEAB81"/>
          </a:fillRef>
          <a:effectRef idx="0">
            <a:srgbClr val="DEAB81"/>
          </a:effectRef>
          <a:fontRef idx="minor">
            <a:srgbClr val="FFFFFF"/>
          </a:fontRef>
        </p:style>
        <p:txBody>
          <a:bodyPr lIns="0" tIns="0" rIns="0" bIns="0"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000" b="0" i="0" u="none" strike="noStrike" kern="0" cap="none" spc="0" normalizeH="0" baseline="0" noProof="0" dirty="0">
                <a:ln>
                  <a:noFill/>
                </a:ln>
                <a:solidFill>
                  <a:srgbClr val="FFFFFF"/>
                </a:solidFill>
                <a:effectLst/>
                <a:uLnTx/>
                <a:uFillTx/>
                <a:latin typeface="Arial" panose="020B0604020202020204" pitchFamily="34" charset="0"/>
                <a:ea typeface="黑体" panose="02010609060101010101" charset="-122"/>
                <a:cs typeface="+mn-ea"/>
                <a:sym typeface="Arial" panose="020B0604020202020204" pitchFamily="34" charset="0"/>
              </a:rPr>
              <a:t>1972</a:t>
            </a:r>
            <a:r>
              <a:rPr kumimoji="0" lang="zh-CN" altLang="en-US" sz="2000" b="0" i="0" u="none" strike="noStrike" kern="0" cap="none" spc="0" normalizeH="0" baseline="0" noProof="0" dirty="0">
                <a:ln>
                  <a:noFill/>
                </a:ln>
                <a:solidFill>
                  <a:srgbClr val="FFFFFF"/>
                </a:solidFill>
                <a:effectLst/>
                <a:uLnTx/>
                <a:uFillTx/>
                <a:latin typeface="Arial" panose="020B0604020202020204" pitchFamily="34" charset="0"/>
                <a:ea typeface="黑体" panose="02010609060101010101" charset="-122"/>
                <a:cs typeface="+mn-ea"/>
                <a:sym typeface="Arial" panose="020B0604020202020204" pitchFamily="34" charset="0"/>
              </a:rPr>
              <a:t>年</a:t>
            </a:r>
            <a:endParaRPr kumimoji="0" lang="zh-CN" altLang="en-US" sz="2000" b="0" i="0" u="none" strike="noStrike" kern="0" cap="none" spc="0" normalizeH="0" baseline="0" noProof="0" dirty="0">
              <a:ln>
                <a:noFill/>
              </a:ln>
              <a:solidFill>
                <a:srgbClr val="FFFFFF"/>
              </a:solidFill>
              <a:effectLst/>
              <a:uLnTx/>
              <a:uFillTx/>
              <a:latin typeface="Arial" panose="020B0604020202020204" pitchFamily="34" charset="0"/>
              <a:ea typeface="黑体" panose="02010609060101010101" charset="-122"/>
              <a:cs typeface="+mn-ea"/>
              <a:sym typeface="Arial" panose="020B0604020202020204" pitchFamily="34" charset="0"/>
            </a:endParaRPr>
          </a:p>
        </p:txBody>
      </p:sp>
      <p:sp>
        <p:nvSpPr>
          <p:cNvPr id="13" name="燕尾形 12"/>
          <p:cNvSpPr/>
          <p:nvPr>
            <p:custDataLst>
              <p:tags r:id="rId9"/>
            </p:custDataLst>
          </p:nvPr>
        </p:nvSpPr>
        <p:spPr>
          <a:xfrm>
            <a:off x="7573166" y="3455349"/>
            <a:ext cx="622444" cy="552945"/>
          </a:xfrm>
          <a:prstGeom prst="chevron">
            <a:avLst/>
          </a:prstGeom>
          <a:solidFill>
            <a:srgbClr val="FFFFFF"/>
          </a:solidFill>
          <a:ln>
            <a:noFill/>
          </a:ln>
          <a:effectLst>
            <a:outerShdw blurRad="50800" dist="38100" dir="10800000" algn="r" rotWithShape="0">
              <a:prstClr val="black">
                <a:alpha val="40000"/>
              </a:prstClr>
            </a:outerShdw>
          </a:effectLst>
        </p:spPr>
        <p:style>
          <a:lnRef idx="2">
            <a:srgbClr val="DEAB81">
              <a:shade val="50000"/>
            </a:srgbClr>
          </a:lnRef>
          <a:fillRef idx="1">
            <a:srgbClr val="DEAB81"/>
          </a:fillRef>
          <a:effectRef idx="0">
            <a:srgbClr val="DEAB81"/>
          </a:effectRef>
          <a:fontRef idx="minor">
            <a:srgbClr val="FFFFFF"/>
          </a:fontRef>
        </p:style>
        <p:txBody>
          <a:bodyPr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5F5F5F"/>
              </a:solidFill>
              <a:effectLst/>
              <a:uLnTx/>
              <a:uFillTx/>
              <a:latin typeface="Arial" panose="020B0604020202020204"/>
              <a:ea typeface="微软雅黑" panose="020B0503020204020204" pitchFamily="34" charset="-122"/>
              <a:cs typeface="+mn-cs"/>
              <a:sym typeface="Arial" panose="020B0604020202020204" pitchFamily="34" charset="0"/>
            </a:endParaRPr>
          </a:p>
        </p:txBody>
      </p:sp>
      <p:sp>
        <p:nvSpPr>
          <p:cNvPr id="15" name="燕尾形 14"/>
          <p:cNvSpPr/>
          <p:nvPr>
            <p:custDataLst>
              <p:tags r:id="rId10"/>
            </p:custDataLst>
          </p:nvPr>
        </p:nvSpPr>
        <p:spPr>
          <a:xfrm>
            <a:off x="7915312" y="3455349"/>
            <a:ext cx="1726542" cy="552945"/>
          </a:xfrm>
          <a:prstGeom prst="chevron">
            <a:avLst/>
          </a:prstGeom>
          <a:solidFill>
            <a:srgbClr val="791800"/>
          </a:solidFill>
          <a:ln>
            <a:noFill/>
          </a:ln>
        </p:spPr>
        <p:style>
          <a:lnRef idx="2">
            <a:srgbClr val="DEAB81">
              <a:shade val="50000"/>
            </a:srgbClr>
          </a:lnRef>
          <a:fillRef idx="1">
            <a:srgbClr val="DEAB81"/>
          </a:fillRef>
          <a:effectRef idx="0">
            <a:srgbClr val="DEAB81"/>
          </a:effectRef>
          <a:fontRef idx="minor">
            <a:srgbClr val="FFFFFF"/>
          </a:fontRef>
        </p:style>
        <p:txBody>
          <a:bodyPr lIns="0" tIns="0" rIns="0" bIns="0"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000" b="0" i="0" u="none" strike="noStrike" kern="0" cap="none" spc="0" normalizeH="0" baseline="0" noProof="0" dirty="0">
                <a:ln>
                  <a:noFill/>
                </a:ln>
                <a:solidFill>
                  <a:srgbClr val="FFFFFF"/>
                </a:solidFill>
                <a:effectLst/>
                <a:uLnTx/>
                <a:uFillTx/>
                <a:latin typeface="Arial" panose="020B0604020202020204" pitchFamily="34" charset="0"/>
                <a:ea typeface="黑体" panose="02010609060101010101" charset="-122"/>
                <a:cs typeface="+mn-ea"/>
                <a:sym typeface="Arial" panose="020B0604020202020204" pitchFamily="34" charset="0"/>
              </a:rPr>
              <a:t>1975</a:t>
            </a:r>
            <a:r>
              <a:rPr kumimoji="0" lang="zh-CN" altLang="en-US" sz="2000" b="0" i="0" u="none" strike="noStrike" kern="0" cap="none" spc="0" normalizeH="0" baseline="0" noProof="0" dirty="0">
                <a:ln>
                  <a:noFill/>
                </a:ln>
                <a:solidFill>
                  <a:srgbClr val="FFFFFF"/>
                </a:solidFill>
                <a:effectLst/>
                <a:uLnTx/>
                <a:uFillTx/>
                <a:latin typeface="Arial" panose="020B0604020202020204" pitchFamily="34" charset="0"/>
                <a:ea typeface="黑体" panose="02010609060101010101" charset="-122"/>
                <a:cs typeface="+mn-ea"/>
                <a:sym typeface="Arial" panose="020B0604020202020204" pitchFamily="34" charset="0"/>
              </a:rPr>
              <a:t>年</a:t>
            </a:r>
            <a:endParaRPr kumimoji="0" lang="zh-CN" altLang="en-US" sz="2000" b="0" i="0" u="none" strike="noStrike" kern="0" cap="none" spc="0" normalizeH="0" baseline="0" noProof="0" dirty="0">
              <a:ln>
                <a:noFill/>
              </a:ln>
              <a:solidFill>
                <a:srgbClr val="FFFFFF"/>
              </a:solidFill>
              <a:effectLst/>
              <a:uLnTx/>
              <a:uFillTx/>
              <a:latin typeface="Arial" panose="020B0604020202020204" pitchFamily="34" charset="0"/>
              <a:ea typeface="黑体" panose="02010609060101010101" charset="-122"/>
              <a:cs typeface="+mn-ea"/>
              <a:sym typeface="Arial" panose="020B0604020202020204" pitchFamily="34" charset="0"/>
            </a:endParaRPr>
          </a:p>
        </p:txBody>
      </p:sp>
      <p:sp>
        <p:nvSpPr>
          <p:cNvPr id="17" name="燕尾形 16"/>
          <p:cNvSpPr/>
          <p:nvPr>
            <p:custDataLst>
              <p:tags r:id="rId11"/>
            </p:custDataLst>
          </p:nvPr>
        </p:nvSpPr>
        <p:spPr>
          <a:xfrm>
            <a:off x="9361556" y="3455349"/>
            <a:ext cx="622444" cy="552945"/>
          </a:xfrm>
          <a:prstGeom prst="chevron">
            <a:avLst/>
          </a:prstGeom>
          <a:solidFill>
            <a:srgbClr val="FFFFFF"/>
          </a:solidFill>
          <a:ln>
            <a:noFill/>
          </a:ln>
          <a:effectLst>
            <a:outerShdw blurRad="50800" dist="38100" dir="10800000" algn="r" rotWithShape="0">
              <a:prstClr val="black">
                <a:alpha val="40000"/>
              </a:prstClr>
            </a:outerShdw>
          </a:effectLst>
        </p:spPr>
        <p:style>
          <a:lnRef idx="2">
            <a:srgbClr val="DEAB81">
              <a:shade val="50000"/>
            </a:srgbClr>
          </a:lnRef>
          <a:fillRef idx="1">
            <a:srgbClr val="DEAB81"/>
          </a:fillRef>
          <a:effectRef idx="0">
            <a:srgbClr val="DEAB81"/>
          </a:effectRef>
          <a:fontRef idx="minor">
            <a:srgbClr val="FFFFFF"/>
          </a:fontRef>
        </p:style>
        <p:txBody>
          <a:bodyPr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5F5F5F"/>
              </a:solidFill>
              <a:effectLst/>
              <a:uLnTx/>
              <a:uFillTx/>
              <a:latin typeface="Arial" panose="020B0604020202020204"/>
              <a:ea typeface="微软雅黑" panose="020B0503020204020204" pitchFamily="34" charset="-122"/>
              <a:cs typeface="+mn-cs"/>
              <a:sym typeface="Arial" panose="020B0604020202020204" pitchFamily="34" charset="0"/>
            </a:endParaRPr>
          </a:p>
        </p:txBody>
      </p:sp>
      <p:sp>
        <p:nvSpPr>
          <p:cNvPr id="19" name="燕尾形 18"/>
          <p:cNvSpPr/>
          <p:nvPr>
            <p:custDataLst>
              <p:tags r:id="rId12"/>
            </p:custDataLst>
          </p:nvPr>
        </p:nvSpPr>
        <p:spPr>
          <a:xfrm>
            <a:off x="9703703" y="3455349"/>
            <a:ext cx="1726542" cy="552945"/>
          </a:xfrm>
          <a:prstGeom prst="chevron">
            <a:avLst/>
          </a:prstGeom>
          <a:solidFill>
            <a:srgbClr val="553500"/>
          </a:solidFill>
          <a:ln>
            <a:noFill/>
          </a:ln>
        </p:spPr>
        <p:style>
          <a:lnRef idx="2">
            <a:srgbClr val="DEAB81">
              <a:shade val="50000"/>
            </a:srgbClr>
          </a:lnRef>
          <a:fillRef idx="1">
            <a:srgbClr val="DEAB81"/>
          </a:fillRef>
          <a:effectRef idx="0">
            <a:srgbClr val="DEAB81"/>
          </a:effectRef>
          <a:fontRef idx="minor">
            <a:srgbClr val="FFFFFF"/>
          </a:fontRef>
        </p:style>
        <p:txBody>
          <a:bodyPr lIns="0" tIns="0" rIns="0" bIns="0"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000" b="0" i="0" u="none" strike="noStrike" kern="0" cap="none" spc="0" normalizeH="0" baseline="0" noProof="0" dirty="0">
                <a:ln>
                  <a:noFill/>
                </a:ln>
                <a:solidFill>
                  <a:srgbClr val="FFFFFF"/>
                </a:solidFill>
                <a:effectLst/>
                <a:uLnTx/>
                <a:uFillTx/>
                <a:latin typeface="Arial" panose="020B0604020202020204" pitchFamily="34" charset="0"/>
                <a:ea typeface="黑体" panose="02010609060101010101" charset="-122"/>
                <a:cs typeface="+mn-ea"/>
                <a:sym typeface="Arial" panose="020B0604020202020204" pitchFamily="34" charset="0"/>
              </a:rPr>
              <a:t>1979</a:t>
            </a:r>
            <a:r>
              <a:rPr kumimoji="0" lang="zh-CN" altLang="en-US" sz="2000" b="0" i="0" u="none" strike="noStrike" kern="0" cap="none" spc="0" normalizeH="0" baseline="0" noProof="0" dirty="0">
                <a:ln>
                  <a:noFill/>
                </a:ln>
                <a:solidFill>
                  <a:srgbClr val="FFFFFF"/>
                </a:solidFill>
                <a:effectLst/>
                <a:uLnTx/>
                <a:uFillTx/>
                <a:latin typeface="Arial" panose="020B0604020202020204" pitchFamily="34" charset="0"/>
                <a:ea typeface="黑体" panose="02010609060101010101" charset="-122"/>
                <a:cs typeface="+mn-ea"/>
                <a:sym typeface="Arial" panose="020B0604020202020204" pitchFamily="34" charset="0"/>
              </a:rPr>
              <a:t>年</a:t>
            </a:r>
            <a:endParaRPr kumimoji="0" lang="zh-CN" altLang="en-US" sz="2000" b="0" i="0" u="none" strike="noStrike" kern="0" cap="none" spc="0" normalizeH="0" baseline="0" noProof="0" dirty="0">
              <a:ln>
                <a:noFill/>
              </a:ln>
              <a:solidFill>
                <a:srgbClr val="FFFFFF"/>
              </a:solidFill>
              <a:effectLst/>
              <a:uLnTx/>
              <a:uFillTx/>
              <a:latin typeface="Arial" panose="020B0604020202020204" pitchFamily="34" charset="0"/>
              <a:ea typeface="黑体" panose="02010609060101010101" charset="-122"/>
              <a:cs typeface="+mn-ea"/>
              <a:sym typeface="Arial" panose="020B0604020202020204" pitchFamily="34" charset="0"/>
            </a:endParaRPr>
          </a:p>
        </p:txBody>
      </p:sp>
      <p:sp>
        <p:nvSpPr>
          <p:cNvPr id="21" name="矩形 20"/>
          <p:cNvSpPr/>
          <p:nvPr>
            <p:custDataLst>
              <p:tags r:id="rId13"/>
            </p:custDataLst>
          </p:nvPr>
        </p:nvSpPr>
        <p:spPr>
          <a:xfrm>
            <a:off x="482600" y="4225925"/>
            <a:ext cx="2067560" cy="1692910"/>
          </a:xfrm>
          <a:prstGeom prst="rect">
            <a:avLst/>
          </a:prstGeom>
        </p:spPr>
        <p:txBody>
          <a:bodyPr wrap="square"/>
          <a:lstStyle/>
          <a:p>
            <a:pPr marL="0" marR="0" lvl="0" indent="0" algn="just" defTabSz="914400" rtl="0" eaLnBrk="1" fontAlgn="auto" latinLnBrk="0" hangingPunct="1">
              <a:lnSpc>
                <a:spcPct val="130000"/>
              </a:lnSpc>
              <a:spcBef>
                <a:spcPts val="0"/>
              </a:spcBef>
              <a:spcAft>
                <a:spcPts val="0"/>
              </a:spcAft>
              <a:buClrTx/>
              <a:buSzTx/>
              <a:buFontTx/>
              <a:buNone/>
              <a:defRPr/>
            </a:pPr>
            <a:r>
              <a:rPr kumimoji="0" lang="en-US" altLang="zh-CN" sz="2000" b="0" i="0" u="none" strike="noStrike" kern="0" cap="none" spc="0" normalizeH="0" baseline="0" noProof="0" dirty="0" err="1">
                <a:ln>
                  <a:noFill/>
                </a:ln>
                <a:solidFill>
                  <a:srgbClr val="00000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中央文革小组乘机煽动打倒一切”和“踢开党委闹革命</a:t>
            </a:r>
            <a:r>
              <a:rPr kumimoji="0" lang="en-US" altLang="zh-CN" sz="20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a:t>
            </a:r>
            <a:endParaRPr kumimoji="0" lang="en-US" altLang="zh-CN" sz="20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endParaRPr>
          </a:p>
        </p:txBody>
      </p:sp>
      <p:sp>
        <p:nvSpPr>
          <p:cNvPr id="23" name="矩形 22"/>
          <p:cNvSpPr/>
          <p:nvPr>
            <p:custDataLst>
              <p:tags r:id="rId14"/>
            </p:custDataLst>
          </p:nvPr>
        </p:nvSpPr>
        <p:spPr>
          <a:xfrm>
            <a:off x="4144010" y="4225925"/>
            <a:ext cx="1983105" cy="1871345"/>
          </a:xfrm>
          <a:prstGeom prst="rect">
            <a:avLst/>
          </a:prstGeom>
        </p:spPr>
        <p:txBody>
          <a:bodyPr wrap="square"/>
          <a:lstStyle/>
          <a:p>
            <a:pPr marL="0" marR="0" lvl="0" indent="0" algn="just" defTabSz="914400" rtl="0" eaLnBrk="1" fontAlgn="auto" latinLnBrk="0" hangingPunct="1">
              <a:lnSpc>
                <a:spcPct val="130000"/>
              </a:lnSpc>
              <a:spcBef>
                <a:spcPts val="0"/>
              </a:spcBef>
              <a:spcAft>
                <a:spcPts val="0"/>
              </a:spcAft>
              <a:buClrTx/>
              <a:buSzTx/>
              <a:buFontTx/>
              <a:buNone/>
              <a:defRPr/>
            </a:pPr>
            <a:r>
              <a:rPr kumimoji="0" lang="en-US" altLang="zh-CN" sz="20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Arial" panose="020B0604020202020204" pitchFamily="34" charset="0"/>
              </a:rPr>
              <a:t>林彪反革命集团阴谋夺取最高权力、策动反革命武装政变</a:t>
            </a:r>
            <a:endParaRPr kumimoji="0" lang="en-US" altLang="zh-CN" sz="20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Arial" panose="020B0604020202020204" pitchFamily="34" charset="0"/>
            </a:endParaRPr>
          </a:p>
        </p:txBody>
      </p:sp>
      <p:sp>
        <p:nvSpPr>
          <p:cNvPr id="24" name="矩形 23"/>
          <p:cNvSpPr/>
          <p:nvPr>
            <p:custDataLst>
              <p:tags r:id="rId15"/>
            </p:custDataLst>
          </p:nvPr>
        </p:nvSpPr>
        <p:spPr>
          <a:xfrm>
            <a:off x="7573010" y="4225925"/>
            <a:ext cx="2228850" cy="1532890"/>
          </a:xfrm>
          <a:prstGeom prst="rect">
            <a:avLst/>
          </a:prstGeom>
        </p:spPr>
        <p:txBody>
          <a:bodyPr wrap="square"/>
          <a:lstStyle/>
          <a:p>
            <a:pPr marL="0" marR="0" lvl="0" indent="0" algn="just" defTabSz="914400" rtl="0" eaLnBrk="1" fontAlgn="auto" latinLnBrk="0" hangingPunct="1">
              <a:lnSpc>
                <a:spcPct val="130000"/>
              </a:lnSpc>
              <a:spcBef>
                <a:spcPts val="0"/>
              </a:spcBef>
              <a:spcAft>
                <a:spcPts val="0"/>
              </a:spcAft>
              <a:buClrTx/>
              <a:buSzTx/>
              <a:buFontTx/>
              <a:buNone/>
              <a:defRPr/>
            </a:pPr>
            <a:r>
              <a:rPr kumimoji="0" lang="zh-CN" altLang="en-US" sz="2000" b="0" i="0" u="none" strike="noStrike" kern="0" cap="none" spc="0" normalizeH="0" baseline="0" noProof="0" dirty="0">
                <a:ln>
                  <a:noFill/>
                </a:ln>
                <a:solidFill>
                  <a:srgbClr val="000000"/>
                </a:solidFill>
                <a:effectLst/>
                <a:uLnTx/>
                <a:uFillTx/>
                <a:latin typeface="Arial" panose="020B0604020202020204"/>
                <a:ea typeface="微软雅黑" panose="020B0503020204020204" pitchFamily="34" charset="-122"/>
                <a:cs typeface="+mn-cs"/>
                <a:sym typeface="Arial" panose="020B0604020202020204" pitchFamily="34" charset="0"/>
              </a:rPr>
              <a:t>邓小平主持日常工作，领导进行各方面的整顿，经济形势有了明显好转</a:t>
            </a:r>
            <a:endParaRPr kumimoji="0" lang="zh-CN" altLang="en-US" sz="2000" b="0" i="0" u="none" strike="noStrike" kern="0" cap="none" spc="0" normalizeH="0" baseline="0" noProof="0" dirty="0">
              <a:ln>
                <a:noFill/>
              </a:ln>
              <a:solidFill>
                <a:srgbClr val="000000"/>
              </a:solidFill>
              <a:effectLst/>
              <a:uLnTx/>
              <a:uFillTx/>
              <a:latin typeface="Arial" panose="020B0604020202020204"/>
              <a:ea typeface="微软雅黑" panose="020B0503020204020204" pitchFamily="34" charset="-122"/>
              <a:cs typeface="+mn-cs"/>
              <a:sym typeface="Arial" panose="020B0604020202020204" pitchFamily="34" charset="0"/>
            </a:endParaRPr>
          </a:p>
        </p:txBody>
      </p:sp>
      <p:sp>
        <p:nvSpPr>
          <p:cNvPr id="28" name="矩形 27"/>
          <p:cNvSpPr/>
          <p:nvPr>
            <p:custDataLst>
              <p:tags r:id="rId16"/>
            </p:custDataLst>
          </p:nvPr>
        </p:nvSpPr>
        <p:spPr>
          <a:xfrm>
            <a:off x="2388870" y="1878330"/>
            <a:ext cx="1950085" cy="1353820"/>
          </a:xfrm>
          <a:prstGeom prst="rect">
            <a:avLst/>
          </a:prstGeom>
        </p:spPr>
        <p:txBody>
          <a:bodyPr wrap="square" anchor="b">
            <a:normAutofit/>
          </a:bodyPr>
          <a:lstStyle/>
          <a:p>
            <a:pPr marL="0" marR="0" lvl="0" indent="0" algn="just" defTabSz="914400" rtl="0" eaLnBrk="1" fontAlgn="auto" latinLnBrk="0" hangingPunct="1">
              <a:lnSpc>
                <a:spcPct val="130000"/>
              </a:lnSpc>
              <a:spcBef>
                <a:spcPts val="0"/>
              </a:spcBef>
              <a:spcAft>
                <a:spcPts val="0"/>
              </a:spcAft>
              <a:buClrTx/>
              <a:buSzTx/>
              <a:buFontTx/>
              <a:buNone/>
              <a:defRPr/>
            </a:pPr>
            <a:r>
              <a:rPr kumimoji="0" lang="en-US" altLang="zh-CN" sz="20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“全面夺权”的“一月风暴”发生。</a:t>
            </a:r>
            <a:endParaRPr kumimoji="0" lang="en-US" altLang="zh-CN" sz="20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endParaRPr>
          </a:p>
        </p:txBody>
      </p:sp>
      <p:sp>
        <p:nvSpPr>
          <p:cNvPr id="32" name="矩形 31"/>
          <p:cNvSpPr/>
          <p:nvPr>
            <p:custDataLst>
              <p:tags r:id="rId17"/>
            </p:custDataLst>
          </p:nvPr>
        </p:nvSpPr>
        <p:spPr>
          <a:xfrm>
            <a:off x="5403850" y="2068195"/>
            <a:ext cx="2791460" cy="1260475"/>
          </a:xfrm>
          <a:prstGeom prst="rect">
            <a:avLst/>
          </a:prstGeom>
        </p:spPr>
        <p:txBody>
          <a:bodyPr wrap="square" anchor="b"/>
          <a:lstStyle/>
          <a:p>
            <a:pPr marL="0" marR="0" lvl="0" indent="0" algn="just" defTabSz="914400" rtl="0" eaLnBrk="1" fontAlgn="auto" latinLnBrk="0" hangingPunct="1">
              <a:lnSpc>
                <a:spcPct val="130000"/>
              </a:lnSpc>
              <a:spcBef>
                <a:spcPts val="0"/>
              </a:spcBef>
              <a:spcAft>
                <a:spcPts val="0"/>
              </a:spcAft>
              <a:buClrTx/>
              <a:buSzTx/>
              <a:buFontTx/>
              <a:buNone/>
              <a:defRPr/>
            </a:pPr>
            <a:r>
              <a:rPr kumimoji="0" lang="zh-CN" altLang="en-US" sz="2000" b="0" i="0" u="none" strike="noStrike" kern="0" cap="none" spc="0" normalizeH="0" baseline="0" noProof="0" dirty="0">
                <a:ln>
                  <a:noFill/>
                </a:ln>
                <a:solidFill>
                  <a:srgbClr val="000000"/>
                </a:solidFill>
                <a:effectLst/>
                <a:uLnTx/>
                <a:uFillTx/>
                <a:latin typeface="Arial" panose="020B0604020202020204"/>
                <a:ea typeface="微软雅黑" panose="020B0503020204020204" pitchFamily="34" charset="-122"/>
                <a:cs typeface="+mn-cs"/>
                <a:sym typeface="Arial" panose="020B0604020202020204" pitchFamily="34" charset="0"/>
              </a:rPr>
              <a:t>周恩来在毛泽东的支持下主持中央日常工作，各项工作出现转机，但遭到江青等人的反对</a:t>
            </a:r>
            <a:endParaRPr kumimoji="0" lang="zh-CN" altLang="en-US" sz="2000" b="0" i="0" u="none" strike="noStrike" kern="0" cap="none" spc="0" normalizeH="0" baseline="0" noProof="0" dirty="0">
              <a:ln>
                <a:noFill/>
              </a:ln>
              <a:solidFill>
                <a:srgbClr val="000000"/>
              </a:solidFill>
              <a:effectLst/>
              <a:uLnTx/>
              <a:uFillTx/>
              <a:latin typeface="Arial" panose="020B0604020202020204"/>
              <a:ea typeface="微软雅黑" panose="020B0503020204020204" pitchFamily="34" charset="-122"/>
              <a:cs typeface="+mn-cs"/>
              <a:sym typeface="Arial" panose="020B0604020202020204" pitchFamily="34" charset="0"/>
            </a:endParaRPr>
          </a:p>
        </p:txBody>
      </p:sp>
      <p:sp>
        <p:nvSpPr>
          <p:cNvPr id="33" name="矩形 32"/>
          <p:cNvSpPr/>
          <p:nvPr>
            <p:custDataLst>
              <p:tags r:id="rId18"/>
            </p:custDataLst>
          </p:nvPr>
        </p:nvSpPr>
        <p:spPr>
          <a:xfrm>
            <a:off x="9703703" y="1699506"/>
            <a:ext cx="1726542" cy="1532727"/>
          </a:xfrm>
          <a:prstGeom prst="rect">
            <a:avLst/>
          </a:prstGeom>
        </p:spPr>
        <p:txBody>
          <a:bodyPr wrap="square" anchor="b">
            <a:noAutofit/>
          </a:bodyPr>
          <a:lstStyle/>
          <a:p>
            <a:pPr marL="0" marR="0" lvl="0" indent="0" algn="just" defTabSz="914400" rtl="0" eaLnBrk="1" fontAlgn="auto" latinLnBrk="0" hangingPunct="1">
              <a:lnSpc>
                <a:spcPct val="130000"/>
              </a:lnSpc>
              <a:spcBef>
                <a:spcPts val="0"/>
              </a:spcBef>
              <a:spcAft>
                <a:spcPts val="0"/>
              </a:spcAft>
              <a:buClrTx/>
              <a:buSzTx/>
              <a:buFontTx/>
              <a:buNone/>
              <a:defRPr/>
            </a:pPr>
            <a:r>
              <a:rPr kumimoji="0" lang="en-US" altLang="zh-CN" sz="2000" b="0" i="0" u="none" strike="noStrike" kern="0" cap="none" spc="0" normalizeH="0" baseline="0" noProof="0" dirty="0">
                <a:ln>
                  <a:noFill/>
                </a:ln>
                <a:solidFill>
                  <a:srgbClr val="000000"/>
                </a:solidFill>
                <a:effectLst/>
                <a:uLnTx/>
                <a:uFillTx/>
                <a:latin typeface="Arial" panose="020B0604020202020204"/>
                <a:ea typeface="微软雅黑" panose="020B0503020204020204" pitchFamily="34" charset="-122"/>
                <a:cs typeface="+mn-cs"/>
                <a:sym typeface="Arial" panose="020B0604020202020204" pitchFamily="34" charset="0"/>
              </a:rPr>
              <a:t>粉碎了江青反</a:t>
            </a:r>
            <a:endParaRPr kumimoji="0" lang="en-US" altLang="zh-CN" sz="2000" b="0" i="0" u="none" strike="noStrike" kern="0" cap="none" spc="0" normalizeH="0" baseline="0" noProof="0" dirty="0">
              <a:ln>
                <a:noFill/>
              </a:ln>
              <a:solidFill>
                <a:srgbClr val="000000"/>
              </a:solidFill>
              <a:effectLst/>
              <a:uLnTx/>
              <a:uFillTx/>
              <a:latin typeface="Arial" panose="020B0604020202020204"/>
              <a:ea typeface="微软雅黑" panose="020B0503020204020204" pitchFamily="34" charset="-122"/>
              <a:cs typeface="+mn-cs"/>
              <a:sym typeface="Arial" panose="020B0604020202020204" pitchFamily="34" charset="0"/>
            </a:endParaRPr>
          </a:p>
          <a:p>
            <a:pPr marL="0" marR="0" lvl="0" indent="0" algn="just" defTabSz="914400" rtl="0" eaLnBrk="1" fontAlgn="auto" latinLnBrk="0" hangingPunct="1">
              <a:lnSpc>
                <a:spcPct val="130000"/>
              </a:lnSpc>
              <a:spcBef>
                <a:spcPts val="0"/>
              </a:spcBef>
              <a:spcAft>
                <a:spcPts val="0"/>
              </a:spcAft>
              <a:buClrTx/>
              <a:buSzTx/>
              <a:buFontTx/>
              <a:buNone/>
              <a:defRPr/>
            </a:pPr>
            <a:r>
              <a:rPr kumimoji="0" lang="en-US" altLang="zh-CN" sz="2000" b="0" i="0" u="none" strike="noStrike" kern="0" cap="none" spc="0" normalizeH="0" baseline="0" noProof="0" dirty="0">
                <a:ln>
                  <a:noFill/>
                </a:ln>
                <a:solidFill>
                  <a:srgbClr val="000000"/>
                </a:solidFill>
                <a:effectLst/>
                <a:uLnTx/>
                <a:uFillTx/>
                <a:latin typeface="Arial" panose="020B0604020202020204"/>
                <a:ea typeface="微软雅黑" panose="020B0503020204020204" pitchFamily="34" charset="-122"/>
                <a:cs typeface="+mn-cs"/>
                <a:sym typeface="Arial" panose="020B0604020202020204" pitchFamily="34" charset="0"/>
              </a:rPr>
              <a:t>革命集团，结束了“文化大革命”</a:t>
            </a:r>
            <a:endParaRPr kumimoji="0" lang="en-US" altLang="zh-CN" sz="2000" b="0" i="0" u="none" strike="noStrike" kern="0" cap="none" spc="0" normalizeH="0" baseline="0" noProof="0" dirty="0">
              <a:ln>
                <a:noFill/>
              </a:ln>
              <a:solidFill>
                <a:srgbClr val="000000"/>
              </a:solidFill>
              <a:effectLst/>
              <a:uLnTx/>
              <a:uFillTx/>
              <a:latin typeface="Arial" panose="020B0604020202020204"/>
              <a:ea typeface="微软雅黑" panose="020B0503020204020204" pitchFamily="34" charset="-122"/>
              <a:cs typeface="+mn-cs"/>
              <a:sym typeface="Arial" panose="020B0604020202020204" pitchFamily="34" charset="0"/>
            </a:endParaRPr>
          </a:p>
        </p:txBody>
      </p:sp>
    </p:spTree>
    <p:custDataLst>
      <p:tags r:id="rId19"/>
    </p:custDataLst>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1">
                                            <p:txEl>
                                              <p:pRg st="0" end="0"/>
                                            </p:txEl>
                                          </p:spTgt>
                                        </p:tgtEl>
                                        <p:attrNameLst>
                                          <p:attrName>style.visibility</p:attrName>
                                        </p:attrNameLst>
                                      </p:cBhvr>
                                      <p:to>
                                        <p:strVal val="visible"/>
                                      </p:to>
                                    </p:set>
                                    <p:anim calcmode="lin" valueType="num">
                                      <p:cBhvr additive="base">
                                        <p:cTn id="7" dur="500" fill="hold"/>
                                        <p:tgtEl>
                                          <p:spTgt spid="2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8"/>
                                        </p:tgtEl>
                                        <p:attrNameLst>
                                          <p:attrName>style.visibility</p:attrName>
                                        </p:attrNameLst>
                                      </p:cBhvr>
                                      <p:to>
                                        <p:strVal val="visible"/>
                                      </p:to>
                                    </p:set>
                                    <p:anim calcmode="lin" valueType="num">
                                      <p:cBhvr additive="base">
                                        <p:cTn id="13" dur="500" fill="hold"/>
                                        <p:tgtEl>
                                          <p:spTgt spid="28"/>
                                        </p:tgtEl>
                                        <p:attrNameLst>
                                          <p:attrName>ppt_x</p:attrName>
                                        </p:attrNameLst>
                                      </p:cBhvr>
                                      <p:tavLst>
                                        <p:tav tm="0">
                                          <p:val>
                                            <p:strVal val="#ppt_x"/>
                                          </p:val>
                                        </p:tav>
                                        <p:tav tm="100000">
                                          <p:val>
                                            <p:strVal val="#ppt_x"/>
                                          </p:val>
                                        </p:tav>
                                      </p:tavLst>
                                    </p:anim>
                                    <p:anim calcmode="lin" valueType="num">
                                      <p:cBhvr additive="base">
                                        <p:cTn id="14"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ppt_x"/>
                                          </p:val>
                                        </p:tav>
                                        <p:tav tm="100000">
                                          <p:val>
                                            <p:strVal val="#ppt_x"/>
                                          </p:val>
                                        </p:tav>
                                      </p:tavLst>
                                    </p:anim>
                                    <p:anim calcmode="lin" valueType="num">
                                      <p:cBhvr additive="base">
                                        <p:cTn id="2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2"/>
                                        </p:tgtEl>
                                        <p:attrNameLst>
                                          <p:attrName>style.visibility</p:attrName>
                                        </p:attrNameLst>
                                      </p:cBhvr>
                                      <p:to>
                                        <p:strVal val="visible"/>
                                      </p:to>
                                    </p:set>
                                    <p:anim calcmode="lin" valueType="num">
                                      <p:cBhvr additive="base">
                                        <p:cTn id="25" dur="500" fill="hold"/>
                                        <p:tgtEl>
                                          <p:spTgt spid="32"/>
                                        </p:tgtEl>
                                        <p:attrNameLst>
                                          <p:attrName>ppt_x</p:attrName>
                                        </p:attrNameLst>
                                      </p:cBhvr>
                                      <p:tavLst>
                                        <p:tav tm="0">
                                          <p:val>
                                            <p:strVal val="#ppt_x"/>
                                          </p:val>
                                        </p:tav>
                                        <p:tav tm="100000">
                                          <p:val>
                                            <p:strVal val="#ppt_x"/>
                                          </p:val>
                                        </p:tav>
                                      </p:tavLst>
                                    </p:anim>
                                    <p:anim calcmode="lin" valueType="num">
                                      <p:cBhvr additive="base">
                                        <p:cTn id="26"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additive="base">
                                        <p:cTn id="31" dur="500" fill="hold"/>
                                        <p:tgtEl>
                                          <p:spTgt spid="24"/>
                                        </p:tgtEl>
                                        <p:attrNameLst>
                                          <p:attrName>ppt_x</p:attrName>
                                        </p:attrNameLst>
                                      </p:cBhvr>
                                      <p:tavLst>
                                        <p:tav tm="0">
                                          <p:val>
                                            <p:strVal val="#ppt_x"/>
                                          </p:val>
                                        </p:tav>
                                        <p:tav tm="100000">
                                          <p:val>
                                            <p:strVal val="#ppt_x"/>
                                          </p:val>
                                        </p:tav>
                                      </p:tavLst>
                                    </p:anim>
                                    <p:anim calcmode="lin" valueType="num">
                                      <p:cBhvr additive="base">
                                        <p:cTn id="32"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additive="base">
                                        <p:cTn id="37" dur="500" fill="hold"/>
                                        <p:tgtEl>
                                          <p:spTgt spid="33"/>
                                        </p:tgtEl>
                                        <p:attrNameLst>
                                          <p:attrName>ppt_x</p:attrName>
                                        </p:attrNameLst>
                                      </p:cBhvr>
                                      <p:tavLst>
                                        <p:tav tm="0">
                                          <p:val>
                                            <p:strVal val="#ppt_x"/>
                                          </p:val>
                                        </p:tav>
                                        <p:tav tm="100000">
                                          <p:val>
                                            <p:strVal val="#ppt_x"/>
                                          </p:val>
                                        </p:tav>
                                      </p:tavLst>
                                    </p:anim>
                                    <p:anim calcmode="lin" valueType="num">
                                      <p:cBhvr additive="base">
                                        <p:cTn id="38"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8" grpId="0"/>
      <p:bldP spid="32" grpId="0"/>
      <p:bldP spid="33"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11" name="矩形 10"/>
          <p:cNvSpPr/>
          <p:nvPr/>
        </p:nvSpPr>
        <p:spPr>
          <a:xfrm>
            <a:off x="562154" y="1205369"/>
            <a:ext cx="4172887" cy="460375"/>
          </a:xfrm>
          <a:prstGeom prst="rect">
            <a:avLst/>
          </a:prstGeom>
          <a:noFill/>
        </p:spPr>
        <p:txBody>
          <a:bodyPr wrap="square">
            <a:spAutoFit/>
          </a:bodyPr>
          <a:lstStyle/>
          <a:p>
            <a:pPr algn="just">
              <a:lnSpc>
                <a:spcPct val="100000"/>
              </a:lnSpc>
              <a:spcBef>
                <a:spcPts val="0"/>
              </a:spcBef>
              <a:spcAft>
                <a:spcPts val="0"/>
              </a:spcAft>
            </a:pPr>
            <a:r>
              <a:rPr lang="en-US" altLang="zh-CN" sz="2400" b="1" dirty="0">
                <a:solidFill>
                  <a:srgbClr val="000000"/>
                </a:solidFill>
                <a:latin typeface="黑体" panose="02010609060101010101" charset="-122"/>
                <a:ea typeface="黑体" panose="02010609060101010101" charset="-122"/>
                <a:cs typeface="黑体" panose="02010609060101010101" charset="-122"/>
              </a:rPr>
              <a:t>1</a:t>
            </a:r>
            <a:r>
              <a:rPr lang="zh-CN" altLang="en-US" sz="2400" b="1" dirty="0">
                <a:solidFill>
                  <a:srgbClr val="000000"/>
                </a:solidFill>
                <a:latin typeface="黑体" panose="02010609060101010101" charset="-122"/>
                <a:ea typeface="黑体" panose="02010609060101010101" charset="-122"/>
                <a:cs typeface="黑体" panose="02010609060101010101" charset="-122"/>
              </a:rPr>
              <a:t>、</a:t>
            </a:r>
            <a:r>
              <a:rPr lang="zh-CN" altLang="en-US" sz="2400" b="1" dirty="0">
                <a:solidFill>
                  <a:srgbClr val="000000"/>
                </a:solidFill>
                <a:latin typeface="黑体" panose="02010609060101010101" charset="-122"/>
                <a:ea typeface="黑体" panose="02010609060101010101" charset="-122"/>
                <a:cs typeface="黑体" panose="02010609060101010101" charset="-122"/>
              </a:rPr>
              <a:t>时间</a:t>
            </a:r>
            <a:endParaRPr lang="zh-CN" altLang="en-US" sz="2400" b="1" dirty="0">
              <a:solidFill>
                <a:srgbClr val="000000"/>
              </a:solidFill>
              <a:latin typeface="黑体" panose="02010609060101010101" charset="-122"/>
              <a:ea typeface="黑体" panose="02010609060101010101" charset="-122"/>
              <a:cs typeface="黑体" panose="02010609060101010101" charset="-122"/>
            </a:endParaRPr>
          </a:p>
        </p:txBody>
      </p:sp>
      <p:sp>
        <p:nvSpPr>
          <p:cNvPr id="7" name="矩形 6"/>
          <p:cNvSpPr/>
          <p:nvPr/>
        </p:nvSpPr>
        <p:spPr>
          <a:xfrm>
            <a:off x="316409" y="1724613"/>
            <a:ext cx="11284367" cy="860425"/>
          </a:xfrm>
          <a:prstGeom prst="rect">
            <a:avLst/>
          </a:prstGeom>
          <a:noFill/>
        </p:spPr>
        <p:txBody>
          <a:bodyPr wrap="square">
            <a:spAutoFit/>
          </a:bodyPr>
          <a:lstStyle/>
          <a:p>
            <a:pPr algn="just" fontAlgn="auto">
              <a:lnSpc>
                <a:spcPct val="125000"/>
              </a:lnSpc>
              <a:spcBef>
                <a:spcPts val="0"/>
              </a:spcBef>
              <a:spcAft>
                <a:spcPts val="0"/>
              </a:spcAft>
            </a:pPr>
            <a:r>
              <a:rPr lang="zh-CN" altLang="en-US" sz="2000" dirty="0">
                <a:solidFill>
                  <a:srgbClr val="000000"/>
                </a:solidFill>
                <a:latin typeface="黑体" panose="02010609060101010101" charset="-122"/>
                <a:ea typeface="黑体" panose="02010609060101010101" charset="-122"/>
                <a:cs typeface="黑体" panose="02010609060101010101" charset="-122"/>
              </a:rPr>
              <a:t>    从新中国成立到改革开放前，是中国共产党领导人民艰辛探索适合中国国情的社会主义道路的时期。</a:t>
            </a:r>
            <a:endParaRPr lang="zh-CN" altLang="en-US" sz="2000" dirty="0">
              <a:solidFill>
                <a:srgbClr val="000000"/>
              </a:solidFill>
              <a:latin typeface="黑体" panose="02010609060101010101" charset="-122"/>
              <a:ea typeface="黑体" panose="02010609060101010101" charset="-122"/>
              <a:cs typeface="黑体" panose="02010609060101010101" charset="-122"/>
            </a:endParaRPr>
          </a:p>
        </p:txBody>
      </p:sp>
      <p:sp>
        <p:nvSpPr>
          <p:cNvPr id="6" name="矩形 5"/>
          <p:cNvSpPr/>
          <p:nvPr/>
        </p:nvSpPr>
        <p:spPr>
          <a:xfrm>
            <a:off x="477519" y="333681"/>
            <a:ext cx="4341495" cy="460375"/>
          </a:xfrm>
          <a:prstGeom prst="rect">
            <a:avLst/>
          </a:prstGeom>
          <a:noFill/>
          <a:extLst>
            <a:ext uri="{909E8E84-426E-40DD-AFC4-6F175D3DCCD1}">
              <a14:hiddenFill xmlns:a14="http://schemas.microsoft.com/office/drawing/2010/main">
                <a:solidFill>
                  <a:srgbClr val="FFFF00"/>
                </a:solidFill>
              </a14:hiddenFill>
            </a:ext>
          </a:extLst>
        </p:spPr>
        <p:txBody>
          <a:bodyPr wrap="square">
            <a:spAutoFit/>
          </a:bodyPr>
          <a:lstStyle/>
          <a:p>
            <a:pPr algn="just"/>
            <a:r>
              <a:rPr lang="zh-CN" altLang="en-US" sz="2400" b="1" dirty="0">
                <a:solidFill>
                  <a:schemeClr val="accent1"/>
                </a:solidFill>
                <a:latin typeface="微软雅黑" panose="020B0503020204020204" pitchFamily="34" charset="-122"/>
                <a:ea typeface="微软雅黑" panose="020B0503020204020204" pitchFamily="34" charset="-122"/>
              </a:rPr>
              <a:t>三、伟大的建设成就</a:t>
            </a:r>
            <a:endParaRPr lang="zh-CN" altLang="en-US" sz="2400" b="1" dirty="0">
              <a:solidFill>
                <a:schemeClr val="accent1"/>
              </a:solidFill>
              <a:latin typeface="微软雅黑" panose="020B0503020204020204" pitchFamily="34" charset="-122"/>
              <a:ea typeface="微软雅黑" panose="020B0503020204020204" pitchFamily="34" charset="-122"/>
            </a:endParaRPr>
          </a:p>
        </p:txBody>
      </p:sp>
      <p:sp>
        <p:nvSpPr>
          <p:cNvPr id="8" name="矩形 7"/>
          <p:cNvSpPr/>
          <p:nvPr/>
        </p:nvSpPr>
        <p:spPr>
          <a:xfrm>
            <a:off x="562153" y="2678450"/>
            <a:ext cx="4172887" cy="460375"/>
          </a:xfrm>
          <a:prstGeom prst="rect">
            <a:avLst/>
          </a:prstGeom>
          <a:noFill/>
        </p:spPr>
        <p:txBody>
          <a:bodyPr wrap="square">
            <a:spAutoFit/>
          </a:bodyPr>
          <a:lstStyle/>
          <a:p>
            <a:pPr algn="just">
              <a:lnSpc>
                <a:spcPct val="100000"/>
              </a:lnSpc>
              <a:spcBef>
                <a:spcPts val="0"/>
              </a:spcBef>
              <a:spcAft>
                <a:spcPts val="0"/>
              </a:spcAft>
            </a:pPr>
            <a:r>
              <a:rPr lang="en-US" altLang="zh-CN" sz="2400" b="1" dirty="0">
                <a:solidFill>
                  <a:srgbClr val="000000"/>
                </a:solidFill>
                <a:latin typeface="黑体" panose="02010609060101010101" charset="-122"/>
                <a:ea typeface="黑体" panose="02010609060101010101" charset="-122"/>
                <a:cs typeface="黑体" panose="02010609060101010101" charset="-122"/>
              </a:rPr>
              <a:t>2</a:t>
            </a:r>
            <a:r>
              <a:rPr lang="zh-CN" altLang="en-US" sz="2400" b="1" dirty="0">
                <a:solidFill>
                  <a:srgbClr val="000000"/>
                </a:solidFill>
                <a:latin typeface="黑体" panose="02010609060101010101" charset="-122"/>
                <a:ea typeface="黑体" panose="02010609060101010101" charset="-122"/>
                <a:cs typeface="黑体" panose="02010609060101010101" charset="-122"/>
              </a:rPr>
              <a:t>、</a:t>
            </a:r>
            <a:r>
              <a:rPr lang="zh-CN" sz="2400" b="1" dirty="0">
                <a:solidFill>
                  <a:srgbClr val="000000"/>
                </a:solidFill>
                <a:latin typeface="黑体" panose="02010609060101010101" charset="-122"/>
                <a:ea typeface="黑体" panose="02010609060101010101" charset="-122"/>
                <a:cs typeface="黑体" panose="02010609060101010101" charset="-122"/>
              </a:rPr>
              <a:t>成就</a:t>
            </a:r>
            <a:endParaRPr lang="zh-CN" altLang="en-US" sz="2400" b="1" dirty="0">
              <a:solidFill>
                <a:srgbClr val="000000"/>
              </a:solidFill>
              <a:latin typeface="黑体" panose="02010609060101010101" charset="-122"/>
              <a:ea typeface="黑体" panose="02010609060101010101" charset="-122"/>
              <a:cs typeface="黑体" panose="02010609060101010101" charset="-122"/>
            </a:endParaRPr>
          </a:p>
        </p:txBody>
      </p:sp>
      <p:sp>
        <p:nvSpPr>
          <p:cNvPr id="9" name="矩形 8"/>
          <p:cNvSpPr/>
          <p:nvPr/>
        </p:nvSpPr>
        <p:spPr>
          <a:xfrm>
            <a:off x="316408" y="3364408"/>
            <a:ext cx="11447961" cy="1938020"/>
          </a:xfrm>
          <a:prstGeom prst="rect">
            <a:avLst/>
          </a:prstGeom>
          <a:noFill/>
        </p:spPr>
        <p:txBody>
          <a:bodyPr wrap="square">
            <a:spAutoFit/>
          </a:bodyPr>
          <a:lstStyle/>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en-US" altLang="zh-CN" sz="2400" dirty="0">
                <a:solidFill>
                  <a:srgbClr val="000000"/>
                </a:solidFill>
                <a:latin typeface="黑体" panose="02010609060101010101" charset="-122"/>
                <a:ea typeface="黑体" panose="02010609060101010101" charset="-122"/>
                <a:cs typeface="黑体" panose="02010609060101010101" charset="-122"/>
              </a:rPr>
              <a:t>1</a:t>
            </a: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zh-CN" sz="2400" dirty="0">
                <a:solidFill>
                  <a:srgbClr val="000000"/>
                </a:solidFill>
                <a:latin typeface="黑体" panose="02010609060101010101" charset="-122"/>
                <a:ea typeface="黑体" panose="02010609060101010101" charset="-122"/>
                <a:cs typeface="黑体" panose="02010609060101010101" charset="-122"/>
              </a:rPr>
              <a:t>工业</a:t>
            </a:r>
            <a:endParaRPr lang="zh-CN"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sz="2400" dirty="0">
                <a:solidFill>
                  <a:srgbClr val="000000"/>
                </a:solidFill>
                <a:latin typeface="黑体" panose="02010609060101010101" charset="-122"/>
                <a:ea typeface="黑体" panose="02010609060101010101" charset="-122"/>
                <a:cs typeface="黑体" panose="02010609060101010101" charset="-122"/>
              </a:rPr>
              <a:t>    ①逐步建成了一批门类比较齐全的基础工业项目，为国民经济的进一步发展打下了坚实的基础，建立起独立的、比较完整的工业体系和国民经济体系。</a:t>
            </a:r>
            <a:endParaRPr lang="zh-CN"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sz="2400" dirty="0">
                <a:solidFill>
                  <a:srgbClr val="000000"/>
                </a:solidFill>
                <a:latin typeface="黑体" panose="02010609060101010101" charset="-122"/>
                <a:ea typeface="黑体" panose="02010609060101010101" charset="-122"/>
                <a:cs typeface="黑体" panose="02010609060101010101" charset="-122"/>
              </a:rPr>
              <a:t>    ②大规模的三线建设不仅增强了国防力量，而且改善了工业布局。</a:t>
            </a:r>
            <a:endParaRPr lang="zh-CN" sz="2400" dirty="0">
              <a:solidFill>
                <a:srgbClr val="000000"/>
              </a:solidFill>
              <a:latin typeface="黑体" panose="02010609060101010101" charset="-122"/>
              <a:ea typeface="黑体" panose="02010609060101010101" charset="-122"/>
              <a:cs typeface="黑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
                                            <p:txEl>
                                              <p:pRg st="0" end="0"/>
                                            </p:txEl>
                                          </p:spTgt>
                                        </p:tgtEl>
                                        <p:attrNameLst>
                                          <p:attrName>style.visibility</p:attrName>
                                        </p:attrNameLst>
                                      </p:cBhvr>
                                      <p:to>
                                        <p:strVal val="visible"/>
                                      </p:to>
                                    </p:set>
                                    <p:animEffect transition="in" filter="fade">
                                      <p:cBhvr>
                                        <p:cTn id="15" dur="10"/>
                                        <p:tgtEl>
                                          <p:spTgt spid="7">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6" grpId="0" bldLvl="0" animBg="1"/>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7" name="矩形 6"/>
          <p:cNvSpPr/>
          <p:nvPr/>
        </p:nvSpPr>
        <p:spPr>
          <a:xfrm>
            <a:off x="316230" y="1179983"/>
            <a:ext cx="11406505" cy="1014730"/>
          </a:xfrm>
          <a:prstGeom prst="rect">
            <a:avLst/>
          </a:prstGeom>
          <a:noFill/>
        </p:spPr>
        <p:txBody>
          <a:bodyPr wrap="square">
            <a:spAutoFit/>
          </a:bodyPr>
          <a:lstStyle/>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en-US" altLang="zh-CN" sz="2400" dirty="0">
                <a:solidFill>
                  <a:srgbClr val="000000"/>
                </a:solidFill>
                <a:latin typeface="黑体" panose="02010609060101010101" charset="-122"/>
                <a:ea typeface="黑体" panose="02010609060101010101" charset="-122"/>
                <a:cs typeface="黑体" panose="02010609060101010101" charset="-122"/>
              </a:rPr>
              <a:t>2</a:t>
            </a: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zh-CN" sz="2400" dirty="0">
                <a:solidFill>
                  <a:srgbClr val="000000"/>
                </a:solidFill>
                <a:latin typeface="黑体" panose="02010609060101010101" charset="-122"/>
                <a:ea typeface="黑体" panose="02010609060101010101" charset="-122"/>
                <a:cs typeface="黑体" panose="02010609060101010101" charset="-122"/>
              </a:rPr>
              <a:t>科技和国防</a:t>
            </a:r>
            <a:endParaRPr lang="zh-CN"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sz="2400" dirty="0">
                <a:solidFill>
                  <a:srgbClr val="000000"/>
                </a:solidFill>
                <a:latin typeface="黑体" panose="02010609060101010101" charset="-122"/>
                <a:ea typeface="黑体" panose="02010609060101010101" charset="-122"/>
                <a:cs typeface="黑体" panose="02010609060101010101" charset="-122"/>
              </a:rPr>
              <a:t>    成功地爆炸了原子弹、氢弹，试制并成功发射了中远程导弹和人造卫星。</a:t>
            </a:r>
            <a:endParaRPr lang="zh-CN" sz="2400" dirty="0">
              <a:solidFill>
                <a:srgbClr val="000000"/>
              </a:solidFill>
              <a:latin typeface="黑体" panose="02010609060101010101" charset="-122"/>
              <a:ea typeface="黑体" panose="02010609060101010101" charset="-122"/>
              <a:cs typeface="黑体" panose="02010609060101010101" charset="-122"/>
            </a:endParaRPr>
          </a:p>
        </p:txBody>
      </p:sp>
      <p:grpSp>
        <p:nvGrpSpPr>
          <p:cNvPr id="8" name="组合 7"/>
          <p:cNvGrpSpPr/>
          <p:nvPr/>
        </p:nvGrpSpPr>
        <p:grpSpPr>
          <a:xfrm>
            <a:off x="316230" y="2601595"/>
            <a:ext cx="8263255" cy="3910965"/>
            <a:chOff x="316230" y="2601595"/>
            <a:chExt cx="8263255" cy="3910965"/>
          </a:xfrm>
        </p:grpSpPr>
        <p:pic>
          <p:nvPicPr>
            <p:cNvPr id="2" name="图片 1" descr="人民日报1970.06.24"/>
            <p:cNvPicPr>
              <a:picLocks noChangeAspect="1"/>
            </p:cNvPicPr>
            <p:nvPr/>
          </p:nvPicPr>
          <p:blipFill>
            <a:blip r:embed="rId1"/>
            <a:stretch>
              <a:fillRect/>
            </a:stretch>
          </p:blipFill>
          <p:spPr>
            <a:xfrm>
              <a:off x="5840095" y="2601595"/>
              <a:ext cx="2739390" cy="3910965"/>
            </a:xfrm>
            <a:prstGeom prst="rect">
              <a:avLst/>
            </a:prstGeom>
            <a:effectLst>
              <a:outerShdw blurRad="50800" dist="38100" dir="2700000" algn="tl" rotWithShape="0">
                <a:prstClr val="black">
                  <a:alpha val="40000"/>
                </a:prstClr>
              </a:outerShdw>
            </a:effectLst>
          </p:spPr>
        </p:pic>
        <p:grpSp>
          <p:nvGrpSpPr>
            <p:cNvPr id="3" name="组合 2"/>
            <p:cNvGrpSpPr/>
            <p:nvPr/>
          </p:nvGrpSpPr>
          <p:grpSpPr>
            <a:xfrm>
              <a:off x="316230" y="2601595"/>
              <a:ext cx="5524101" cy="3910870"/>
              <a:chOff x="316230" y="2601595"/>
              <a:chExt cx="5524101" cy="3910870"/>
            </a:xfrm>
          </p:grpSpPr>
          <p:pic>
            <p:nvPicPr>
              <p:cNvPr id="5" name="图片 4" descr="人民日报1964.10.16"/>
              <p:cNvPicPr>
                <a:picLocks noChangeAspect="1"/>
              </p:cNvPicPr>
              <p:nvPr/>
            </p:nvPicPr>
            <p:blipFill>
              <a:blip r:embed="rId2"/>
              <a:stretch>
                <a:fillRect/>
              </a:stretch>
            </p:blipFill>
            <p:spPr>
              <a:xfrm>
                <a:off x="316230" y="2601595"/>
                <a:ext cx="2687228" cy="3909600"/>
              </a:xfrm>
              <a:prstGeom prst="rect">
                <a:avLst/>
              </a:prstGeom>
              <a:effectLst>
                <a:outerShdw blurRad="50800" dist="38100" dir="2700000" algn="tl" rotWithShape="0">
                  <a:prstClr val="black">
                    <a:alpha val="40000"/>
                  </a:prstClr>
                </a:outerShdw>
              </a:effectLst>
            </p:spPr>
          </p:pic>
          <p:pic>
            <p:nvPicPr>
              <p:cNvPr id="6" name="图片 5" descr="人民日报1967.06.17"/>
              <p:cNvPicPr>
                <a:picLocks noChangeAspect="1"/>
              </p:cNvPicPr>
              <p:nvPr/>
            </p:nvPicPr>
            <p:blipFill>
              <a:blip r:embed="rId3"/>
              <a:stretch>
                <a:fillRect/>
              </a:stretch>
            </p:blipFill>
            <p:spPr>
              <a:xfrm>
                <a:off x="3003550" y="2602865"/>
                <a:ext cx="2836781" cy="3909600"/>
              </a:xfrm>
              <a:prstGeom prst="rect">
                <a:avLst/>
              </a:prstGeom>
              <a:effectLst>
                <a:outerShdw blurRad="50800" dist="38100" dir="2700000" algn="tl" rotWithShape="0">
                  <a:prstClr val="black">
                    <a:alpha val="40000"/>
                  </a:prstClr>
                </a:outerShdw>
              </a:effectLst>
            </p:spPr>
          </p:pic>
        </p:grpSp>
      </p:grpSp>
      <p:sp>
        <p:nvSpPr>
          <p:cNvPr id="12" name="文本框 11"/>
          <p:cNvSpPr txBox="1"/>
          <p:nvPr/>
        </p:nvSpPr>
        <p:spPr>
          <a:xfrm>
            <a:off x="8634730" y="2578018"/>
            <a:ext cx="3241040" cy="3785652"/>
          </a:xfrm>
          <a:prstGeom prst="rect">
            <a:avLst/>
          </a:prstGeom>
          <a:noFill/>
        </p:spPr>
        <p:txBody>
          <a:bodyPr wrap="square" rtlCol="0">
            <a:spAutoFit/>
          </a:bodyPr>
          <a:lstStyle/>
          <a:p>
            <a:pPr algn="just"/>
            <a:r>
              <a:rPr lang="en-US" altLang="zh-CN" sz="2400" dirty="0">
                <a:latin typeface="宋体" panose="02010600030101010101" pitchFamily="2" charset="-122"/>
                <a:ea typeface="宋体" panose="02010600030101010101" pitchFamily="2" charset="-122"/>
                <a:cs typeface="宋体" panose="02010600030101010101" pitchFamily="2" charset="-122"/>
              </a:rPr>
              <a:t>◎</a:t>
            </a:r>
            <a:r>
              <a:rPr lang="zh-CN" sz="2400" dirty="0">
                <a:latin typeface="宋体" panose="02010600030101010101" pitchFamily="2" charset="-122"/>
                <a:ea typeface="宋体" panose="02010600030101010101" pitchFamily="2" charset="-122"/>
                <a:cs typeface="宋体" panose="02010600030101010101" pitchFamily="2" charset="-122"/>
              </a:rPr>
              <a:t>《人民日报》相关报道</a:t>
            </a:r>
            <a:endParaRPr lang="zh-CN" sz="2400" dirty="0">
              <a:latin typeface="宋体" panose="02010600030101010101" pitchFamily="2" charset="-122"/>
              <a:ea typeface="宋体" panose="02010600030101010101" pitchFamily="2" charset="-122"/>
              <a:cs typeface="宋体" panose="02010600030101010101" pitchFamily="2" charset="-122"/>
            </a:endParaRPr>
          </a:p>
          <a:p>
            <a:pPr algn="just"/>
            <a:r>
              <a:rPr lang="en-US" altLang="zh-CN" sz="2400" dirty="0">
                <a:latin typeface="楷体" panose="02010609060101010101" pitchFamily="49" charset="-122"/>
                <a:ea typeface="楷体" panose="02010609060101010101" pitchFamily="49" charset="-122"/>
                <a:cs typeface="楷体" panose="02010609060101010101" pitchFamily="49" charset="-122"/>
              </a:rPr>
              <a:t>①1964</a:t>
            </a:r>
            <a:r>
              <a:rPr lang="zh-CN" altLang="en-US" sz="2400" dirty="0">
                <a:latin typeface="楷体" panose="02010609060101010101" pitchFamily="49" charset="-122"/>
                <a:ea typeface="楷体" panose="02010609060101010101" pitchFamily="49" charset="-122"/>
                <a:cs typeface="楷体" panose="02010609060101010101" pitchFamily="49" charset="-122"/>
              </a:rPr>
              <a:t>年</a:t>
            </a:r>
            <a:r>
              <a:rPr lang="en-US" altLang="zh-CN" sz="2400" dirty="0">
                <a:latin typeface="楷体" panose="02010609060101010101" pitchFamily="49" charset="-122"/>
                <a:ea typeface="楷体" panose="02010609060101010101" pitchFamily="49" charset="-122"/>
                <a:cs typeface="楷体" panose="02010609060101010101" pitchFamily="49" charset="-122"/>
              </a:rPr>
              <a:t>10</a:t>
            </a:r>
            <a:r>
              <a:rPr lang="zh-CN" altLang="en-US" sz="2400" dirty="0">
                <a:latin typeface="楷体" panose="02010609060101010101" pitchFamily="49" charset="-122"/>
                <a:ea typeface="楷体" panose="02010609060101010101" pitchFamily="49" charset="-122"/>
                <a:cs typeface="楷体" panose="02010609060101010101" pitchFamily="49" charset="-122"/>
              </a:rPr>
              <a:t>月</a:t>
            </a:r>
            <a:r>
              <a:rPr lang="en-US" altLang="zh-CN" sz="2400" dirty="0">
                <a:latin typeface="楷体" panose="02010609060101010101" pitchFamily="49" charset="-122"/>
                <a:ea typeface="楷体" panose="02010609060101010101" pitchFamily="49" charset="-122"/>
                <a:cs typeface="楷体" panose="02010609060101010101" pitchFamily="49" charset="-122"/>
              </a:rPr>
              <a:t>16</a:t>
            </a:r>
            <a:r>
              <a:rPr lang="zh-CN" altLang="en-US" sz="2400" dirty="0">
                <a:latin typeface="楷体" panose="02010609060101010101" pitchFamily="49" charset="-122"/>
                <a:ea typeface="楷体" panose="02010609060101010101" pitchFamily="49" charset="-122"/>
                <a:cs typeface="楷体" panose="02010609060101010101" pitchFamily="49" charset="-122"/>
              </a:rPr>
              <a:t>日</a:t>
            </a:r>
            <a:r>
              <a:rPr lang="en-US" altLang="zh-CN" sz="2400" dirty="0">
                <a:latin typeface="楷体" panose="02010609060101010101" pitchFamily="49" charset="-122"/>
                <a:ea typeface="楷体" panose="02010609060101010101" pitchFamily="49" charset="-122"/>
                <a:cs typeface="楷体" panose="02010609060101010101" pitchFamily="49" charset="-122"/>
              </a:rPr>
              <a:t>“</a:t>
            </a:r>
            <a:r>
              <a:rPr lang="zh-CN" altLang="en-US" sz="2400" dirty="0">
                <a:latin typeface="楷体" panose="02010609060101010101" pitchFamily="49" charset="-122"/>
                <a:ea typeface="楷体" panose="02010609060101010101" pitchFamily="49" charset="-122"/>
                <a:cs typeface="楷体" panose="02010609060101010101" pitchFamily="49" charset="-122"/>
              </a:rPr>
              <a:t>我国第一颗原子弹爆炸成功</a:t>
            </a:r>
            <a:r>
              <a:rPr lang="en-US" altLang="zh-CN" sz="2400" dirty="0">
                <a:latin typeface="楷体" panose="02010609060101010101" pitchFamily="49" charset="-122"/>
                <a:ea typeface="楷体" panose="02010609060101010101" pitchFamily="49" charset="-122"/>
                <a:cs typeface="楷体" panose="02010609060101010101" pitchFamily="49" charset="-122"/>
              </a:rPr>
              <a:t>”</a:t>
            </a:r>
            <a:endParaRPr lang="en-US" altLang="zh-CN" sz="2400" dirty="0">
              <a:latin typeface="楷体" panose="02010609060101010101" pitchFamily="49" charset="-122"/>
              <a:ea typeface="楷体" panose="02010609060101010101" pitchFamily="49" charset="-122"/>
              <a:cs typeface="楷体" panose="02010609060101010101" pitchFamily="49" charset="-122"/>
            </a:endParaRPr>
          </a:p>
          <a:p>
            <a:pPr algn="just"/>
            <a:r>
              <a:rPr lang="en-US" altLang="zh-CN" sz="2400" dirty="0">
                <a:latin typeface="楷体" panose="02010609060101010101" pitchFamily="49" charset="-122"/>
                <a:ea typeface="楷体" panose="02010609060101010101" pitchFamily="49" charset="-122"/>
                <a:cs typeface="楷体" panose="02010609060101010101" pitchFamily="49" charset="-122"/>
                <a:sym typeface="+mn-ea"/>
              </a:rPr>
              <a:t>②1967</a:t>
            </a:r>
            <a:r>
              <a:rPr lang="zh-CN" altLang="en-US" sz="2400" dirty="0">
                <a:latin typeface="楷体" panose="02010609060101010101" pitchFamily="49" charset="-122"/>
                <a:ea typeface="楷体" panose="02010609060101010101" pitchFamily="49" charset="-122"/>
                <a:cs typeface="楷体" panose="02010609060101010101" pitchFamily="49" charset="-122"/>
                <a:sym typeface="+mn-ea"/>
              </a:rPr>
              <a:t>年</a:t>
            </a:r>
            <a:r>
              <a:rPr lang="en-US" altLang="zh-CN" sz="2400" dirty="0">
                <a:latin typeface="楷体" panose="02010609060101010101" pitchFamily="49" charset="-122"/>
                <a:ea typeface="楷体" panose="02010609060101010101" pitchFamily="49" charset="-122"/>
                <a:cs typeface="楷体" panose="02010609060101010101" pitchFamily="49" charset="-122"/>
                <a:sym typeface="+mn-ea"/>
              </a:rPr>
              <a:t>6</a:t>
            </a:r>
            <a:r>
              <a:rPr lang="zh-CN" altLang="en-US" sz="2400" dirty="0">
                <a:latin typeface="楷体" panose="02010609060101010101" pitchFamily="49" charset="-122"/>
                <a:ea typeface="楷体" panose="02010609060101010101" pitchFamily="49" charset="-122"/>
                <a:cs typeface="楷体" panose="02010609060101010101" pitchFamily="49" charset="-122"/>
                <a:sym typeface="+mn-ea"/>
              </a:rPr>
              <a:t>月</a:t>
            </a:r>
            <a:r>
              <a:rPr lang="en-US" altLang="zh-CN" sz="2400" dirty="0">
                <a:latin typeface="楷体" panose="02010609060101010101" pitchFamily="49" charset="-122"/>
                <a:ea typeface="楷体" panose="02010609060101010101" pitchFamily="49" charset="-122"/>
                <a:cs typeface="楷体" panose="02010609060101010101" pitchFamily="49" charset="-122"/>
                <a:sym typeface="+mn-ea"/>
              </a:rPr>
              <a:t>17</a:t>
            </a:r>
            <a:r>
              <a:rPr lang="zh-CN" altLang="en-US" sz="2400" dirty="0">
                <a:latin typeface="楷体" panose="02010609060101010101" pitchFamily="49" charset="-122"/>
                <a:ea typeface="楷体" panose="02010609060101010101" pitchFamily="49" charset="-122"/>
                <a:cs typeface="楷体" panose="02010609060101010101" pitchFamily="49" charset="-122"/>
                <a:sym typeface="+mn-ea"/>
              </a:rPr>
              <a:t>日</a:t>
            </a:r>
            <a:r>
              <a:rPr lang="en-US" altLang="zh-CN" sz="2400" dirty="0">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400" dirty="0">
                <a:latin typeface="楷体" panose="02010609060101010101" pitchFamily="49" charset="-122"/>
                <a:ea typeface="楷体" panose="02010609060101010101" pitchFamily="49" charset="-122"/>
                <a:cs typeface="楷体" panose="02010609060101010101" pitchFamily="49" charset="-122"/>
                <a:sym typeface="+mn-ea"/>
              </a:rPr>
              <a:t>我国第一颗氢弹爆炸成功</a:t>
            </a:r>
            <a:r>
              <a:rPr lang="en-US" altLang="zh-CN" sz="2400" dirty="0">
                <a:latin typeface="楷体" panose="02010609060101010101" pitchFamily="49" charset="-122"/>
                <a:ea typeface="楷体" panose="02010609060101010101" pitchFamily="49" charset="-122"/>
                <a:cs typeface="楷体" panose="02010609060101010101" pitchFamily="49" charset="-122"/>
                <a:sym typeface="+mn-ea"/>
              </a:rPr>
              <a:t>”</a:t>
            </a:r>
            <a:endParaRPr lang="en-US" altLang="zh-CN" sz="2400" dirty="0">
              <a:latin typeface="楷体" panose="02010609060101010101" pitchFamily="49" charset="-122"/>
              <a:ea typeface="楷体" panose="02010609060101010101" pitchFamily="49" charset="-122"/>
              <a:cs typeface="楷体" panose="02010609060101010101" pitchFamily="49" charset="-122"/>
              <a:sym typeface="+mn-ea"/>
            </a:endParaRPr>
          </a:p>
          <a:p>
            <a:pPr algn="just"/>
            <a:r>
              <a:rPr lang="en-US" altLang="zh-CN" sz="2400" dirty="0">
                <a:latin typeface="楷体" panose="02010609060101010101" pitchFamily="49" charset="-122"/>
                <a:ea typeface="楷体" panose="02010609060101010101" pitchFamily="49" charset="-122"/>
                <a:cs typeface="楷体" panose="02010609060101010101" pitchFamily="49" charset="-122"/>
                <a:sym typeface="+mn-ea"/>
              </a:rPr>
              <a:t>③1970</a:t>
            </a:r>
            <a:r>
              <a:rPr lang="zh-CN" altLang="en-US" sz="2400" dirty="0">
                <a:latin typeface="楷体" panose="02010609060101010101" pitchFamily="49" charset="-122"/>
                <a:ea typeface="楷体" panose="02010609060101010101" pitchFamily="49" charset="-122"/>
                <a:cs typeface="楷体" panose="02010609060101010101" pitchFamily="49" charset="-122"/>
                <a:sym typeface="+mn-ea"/>
              </a:rPr>
              <a:t>年</a:t>
            </a:r>
            <a:r>
              <a:rPr lang="en-US" altLang="zh-CN" sz="2400" dirty="0">
                <a:latin typeface="楷体" panose="02010609060101010101" pitchFamily="49" charset="-122"/>
                <a:ea typeface="楷体" panose="02010609060101010101" pitchFamily="49" charset="-122"/>
                <a:cs typeface="楷体" panose="02010609060101010101" pitchFamily="49" charset="-122"/>
                <a:sym typeface="+mn-ea"/>
              </a:rPr>
              <a:t>6</a:t>
            </a:r>
            <a:r>
              <a:rPr lang="zh-CN" altLang="en-US" sz="2400" dirty="0">
                <a:latin typeface="楷体" panose="02010609060101010101" pitchFamily="49" charset="-122"/>
                <a:ea typeface="楷体" panose="02010609060101010101" pitchFamily="49" charset="-122"/>
                <a:cs typeface="楷体" panose="02010609060101010101" pitchFamily="49" charset="-122"/>
                <a:sym typeface="+mn-ea"/>
              </a:rPr>
              <a:t>月</a:t>
            </a:r>
            <a:r>
              <a:rPr lang="en-US" altLang="zh-CN" sz="2400" dirty="0">
                <a:latin typeface="楷体" panose="02010609060101010101" pitchFamily="49" charset="-122"/>
                <a:ea typeface="楷体" panose="02010609060101010101" pitchFamily="49" charset="-122"/>
                <a:cs typeface="楷体" panose="02010609060101010101" pitchFamily="49" charset="-122"/>
                <a:sym typeface="+mn-ea"/>
              </a:rPr>
              <a:t>24</a:t>
            </a:r>
            <a:r>
              <a:rPr lang="zh-CN" altLang="en-US" sz="2400" dirty="0">
                <a:latin typeface="楷体" panose="02010609060101010101" pitchFamily="49" charset="-122"/>
                <a:ea typeface="楷体" panose="02010609060101010101" pitchFamily="49" charset="-122"/>
                <a:cs typeface="楷体" panose="02010609060101010101" pitchFamily="49" charset="-122"/>
                <a:sym typeface="+mn-ea"/>
              </a:rPr>
              <a:t>日</a:t>
            </a:r>
            <a:r>
              <a:rPr lang="en-US" altLang="zh-CN" sz="2400" dirty="0">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400" dirty="0">
                <a:latin typeface="楷体" panose="02010609060101010101" pitchFamily="49" charset="-122"/>
                <a:ea typeface="楷体" panose="02010609060101010101" pitchFamily="49" charset="-122"/>
                <a:cs typeface="楷体" panose="02010609060101010101" pitchFamily="49" charset="-122"/>
                <a:sym typeface="+mn-ea"/>
              </a:rPr>
              <a:t>我国第一颗人造地球卫星发射成功</a:t>
            </a:r>
            <a:r>
              <a:rPr lang="en-US" altLang="zh-CN" sz="2400" dirty="0">
                <a:latin typeface="楷体" panose="02010609060101010101" pitchFamily="49" charset="-122"/>
                <a:ea typeface="楷体" panose="02010609060101010101" pitchFamily="49" charset="-122"/>
                <a:cs typeface="楷体" panose="02010609060101010101" pitchFamily="49" charset="-122"/>
                <a:sym typeface="+mn-ea"/>
              </a:rPr>
              <a:t>”</a:t>
            </a:r>
            <a:endParaRPr lang="en-US" altLang="zh-CN" sz="2400" dirty="0">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9" name="矩形 8"/>
          <p:cNvSpPr/>
          <p:nvPr/>
        </p:nvSpPr>
        <p:spPr>
          <a:xfrm>
            <a:off x="3769994" y="313996"/>
            <a:ext cx="4341495" cy="460375"/>
          </a:xfrm>
          <a:prstGeom prst="rect">
            <a:avLst/>
          </a:prstGeom>
          <a:solidFill>
            <a:srgbClr val="FFFF00"/>
          </a:solidFill>
        </p:spPr>
        <p:txBody>
          <a:bodyPr wrap="square">
            <a:spAutoFit/>
          </a:bodyPr>
          <a:lstStyle/>
          <a:p>
            <a:pPr algn="ctr"/>
            <a:r>
              <a:rPr lang="zh-CN" altLang="en-US" sz="2400" b="1" dirty="0">
                <a:solidFill>
                  <a:schemeClr val="accent1"/>
                </a:solidFill>
                <a:latin typeface="微软雅黑" panose="020B0503020204020204" pitchFamily="34" charset="-122"/>
                <a:ea typeface="微软雅黑" panose="020B0503020204020204" pitchFamily="34" charset="-122"/>
              </a:rPr>
              <a:t>二、伟大的建设成就</a:t>
            </a:r>
            <a:endParaRPr lang="zh-CN" altLang="en-US" sz="2400" b="1" dirty="0">
              <a:solidFill>
                <a:schemeClr val="accent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7" name="矩形 6"/>
          <p:cNvSpPr/>
          <p:nvPr/>
        </p:nvSpPr>
        <p:spPr>
          <a:xfrm>
            <a:off x="392430" y="401621"/>
            <a:ext cx="11406505" cy="1476375"/>
          </a:xfrm>
          <a:prstGeom prst="rect">
            <a:avLst/>
          </a:prstGeom>
          <a:noFill/>
        </p:spPr>
        <p:txBody>
          <a:bodyPr wrap="square">
            <a:spAutoFit/>
          </a:bodyPr>
          <a:lstStyle/>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en-US" altLang="zh-CN" sz="2400" dirty="0">
                <a:solidFill>
                  <a:srgbClr val="000000"/>
                </a:solidFill>
                <a:latin typeface="黑体" panose="02010609060101010101" charset="-122"/>
                <a:ea typeface="黑体" panose="02010609060101010101" charset="-122"/>
                <a:cs typeface="黑体" panose="02010609060101010101" charset="-122"/>
              </a:rPr>
              <a:t>3</a:t>
            </a: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zh-CN" sz="2400" dirty="0">
                <a:solidFill>
                  <a:srgbClr val="000000"/>
                </a:solidFill>
                <a:latin typeface="黑体" panose="02010609060101010101" charset="-122"/>
                <a:ea typeface="黑体" panose="02010609060101010101" charset="-122"/>
                <a:cs typeface="黑体" panose="02010609060101010101" charset="-122"/>
              </a:rPr>
              <a:t>农业</a:t>
            </a:r>
            <a:endParaRPr lang="zh-CN"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sz="2400" dirty="0">
                <a:solidFill>
                  <a:srgbClr val="000000"/>
                </a:solidFill>
                <a:latin typeface="黑体" panose="02010609060101010101" charset="-122"/>
                <a:ea typeface="黑体" panose="02010609060101010101" charset="-122"/>
                <a:cs typeface="黑体" panose="02010609060101010101" charset="-122"/>
              </a:rPr>
              <a:t>    通过兴修水利、开展农田基本建设、培育推广良种、提倡科学种田，较大幅度地提高了粮食生产水平和抵御自然灾害的能力</a:t>
            </a:r>
            <a:endParaRPr lang="zh-CN" sz="2400" dirty="0">
              <a:solidFill>
                <a:srgbClr val="000000"/>
              </a:solidFill>
              <a:latin typeface="黑体" panose="02010609060101010101" charset="-122"/>
              <a:ea typeface="黑体" panose="02010609060101010101" charset="-122"/>
              <a:cs typeface="黑体" panose="02010609060101010101" charset="-122"/>
            </a:endParaRPr>
          </a:p>
        </p:txBody>
      </p:sp>
      <p:sp>
        <p:nvSpPr>
          <p:cNvPr id="2" name="矩形 1"/>
          <p:cNvSpPr/>
          <p:nvPr/>
        </p:nvSpPr>
        <p:spPr>
          <a:xfrm>
            <a:off x="393382" y="1877466"/>
            <a:ext cx="11406505" cy="3784600"/>
          </a:xfrm>
          <a:prstGeom prst="rect">
            <a:avLst/>
          </a:prstGeom>
          <a:noFill/>
        </p:spPr>
        <p:txBody>
          <a:bodyPr wrap="square">
            <a:spAutoFit/>
          </a:bodyPr>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en-US" altLang="zh-CN" sz="2400" dirty="0">
                <a:solidFill>
                  <a:srgbClr val="000000"/>
                </a:solidFill>
                <a:latin typeface="黑体" panose="02010609060101010101" charset="-122"/>
                <a:ea typeface="黑体" panose="02010609060101010101" charset="-122"/>
                <a:cs typeface="黑体" panose="02010609060101010101" charset="-122"/>
              </a:rPr>
              <a:t>4</a:t>
            </a: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zh-CN" sz="2400" dirty="0">
                <a:solidFill>
                  <a:srgbClr val="000000"/>
                </a:solidFill>
                <a:latin typeface="黑体" panose="02010609060101010101" charset="-122"/>
                <a:ea typeface="黑体" panose="02010609060101010101" charset="-122"/>
                <a:cs typeface="黑体" panose="02010609060101010101" charset="-122"/>
              </a:rPr>
              <a:t>教育和医疗：取得长足进步和发展。劳动者的整体素质有了很大提高。</a:t>
            </a:r>
            <a:endParaRPr lang="zh-CN"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en-US" altLang="zh-CN" sz="2400" dirty="0">
                <a:solidFill>
                  <a:srgbClr val="000000"/>
                </a:solidFill>
                <a:latin typeface="黑体" panose="02010609060101010101" charset="-122"/>
                <a:ea typeface="黑体" panose="02010609060101010101" charset="-122"/>
                <a:cs typeface="黑体" panose="02010609060101010101" charset="-122"/>
              </a:rPr>
              <a:t>5</a:t>
            </a: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zh-CN" sz="2400" dirty="0">
                <a:solidFill>
                  <a:srgbClr val="000000"/>
                </a:solidFill>
                <a:latin typeface="黑体" panose="02010609060101010101" charset="-122"/>
                <a:ea typeface="黑体" panose="02010609060101010101" charset="-122"/>
                <a:cs typeface="黑体" panose="02010609060101010101" charset="-122"/>
              </a:rPr>
              <a:t>外交：打开新局面，迎来了新中国成立以来与世界各国建交的又一次高潮。</a:t>
            </a:r>
            <a:endParaRPr lang="zh-CN"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sz="2400" dirty="0">
                <a:solidFill>
                  <a:srgbClr val="000000"/>
                </a:solidFill>
                <a:latin typeface="黑体" panose="02010609060101010101" charset="-122"/>
                <a:ea typeface="黑体" panose="02010609060101010101" charset="-122"/>
                <a:cs typeface="黑体" panose="02010609060101010101" charset="-122"/>
              </a:rPr>
              <a:t>①建交国数量：由1965年的49个增加到1976年的111个。</a:t>
            </a:r>
            <a:endParaRPr lang="zh-CN"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sz="2400" dirty="0">
                <a:solidFill>
                  <a:srgbClr val="000000"/>
                </a:solidFill>
                <a:latin typeface="黑体" panose="02010609060101010101" charset="-122"/>
                <a:ea typeface="黑体" panose="02010609060101010101" charset="-122"/>
                <a:cs typeface="黑体" panose="02010609060101010101" charset="-122"/>
              </a:rPr>
              <a:t>②1971年，恢复在联合国的一切合法权利。</a:t>
            </a:r>
            <a:endParaRPr lang="zh-CN"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sz="2400" dirty="0">
                <a:solidFill>
                  <a:srgbClr val="000000"/>
                </a:solidFill>
                <a:latin typeface="黑体" panose="02010609060101010101" charset="-122"/>
                <a:ea typeface="黑体" panose="02010609060101010101" charset="-122"/>
                <a:cs typeface="黑体" panose="02010609060101010101" charset="-122"/>
              </a:rPr>
              <a:t>③1972年，中美两国结束了长期敌对状态，开始走向正常化</a:t>
            </a:r>
            <a:r>
              <a:rPr lang="zh-CN" altLang="en-US" sz="2400" dirty="0">
                <a:solidFill>
                  <a:srgbClr val="000000"/>
                </a:solidFill>
                <a:latin typeface="黑体" panose="02010609060101010101" charset="-122"/>
                <a:ea typeface="黑体" panose="02010609060101010101" charset="-122"/>
                <a:cs typeface="黑体" panose="02010609060101010101" charset="-122"/>
              </a:rPr>
              <a:t>。</a:t>
            </a:r>
            <a:endParaRPr lang="en-US" altLang="zh-CN"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altLang="zh-CN" sz="2400" dirty="0">
                <a:solidFill>
                  <a:srgbClr val="000000"/>
                </a:solidFill>
                <a:latin typeface="黑体" panose="02010609060101010101" charset="-122"/>
                <a:ea typeface="黑体" panose="02010609060101010101" charset="-122"/>
                <a:cs typeface="黑体" panose="02010609060101010101" charset="-122"/>
              </a:rPr>
              <a:t>④</a:t>
            </a:r>
            <a:r>
              <a:rPr lang="zh-CN" sz="2400" dirty="0">
                <a:solidFill>
                  <a:srgbClr val="000000"/>
                </a:solidFill>
                <a:latin typeface="黑体" panose="02010609060101010101" charset="-122"/>
                <a:ea typeface="黑体" panose="02010609060101010101" charset="-122"/>
                <a:cs typeface="黑体" panose="02010609060101010101" charset="-122"/>
              </a:rPr>
              <a:t>中日正式建交。</a:t>
            </a:r>
            <a:endParaRPr lang="en-US" altLang="zh-CN"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en-US" altLang="zh-CN" sz="2400" dirty="0">
                <a:solidFill>
                  <a:srgbClr val="000000"/>
                </a:solidFill>
                <a:latin typeface="黑体" panose="02010609060101010101" charset="-122"/>
                <a:ea typeface="黑体" panose="02010609060101010101" charset="-122"/>
                <a:cs typeface="黑体" panose="02010609060101010101" charset="-122"/>
              </a:rPr>
              <a:t>2</a:t>
            </a:r>
            <a:r>
              <a:rPr lang="zh-CN" altLang="en-US" sz="2400" dirty="0">
                <a:solidFill>
                  <a:srgbClr val="000000"/>
                </a:solidFill>
                <a:latin typeface="黑体" panose="02010609060101010101" charset="-122"/>
                <a:ea typeface="黑体" panose="02010609060101010101" charset="-122"/>
                <a:cs typeface="黑体" panose="02010609060101010101" charset="-122"/>
              </a:rPr>
              <a:t>）意义：</a:t>
            </a:r>
            <a:endParaRPr lang="en-US" altLang="zh-CN"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    我国外交成就极大地改善了中国的安全环境， 拓展了外交活动的舞台。</a:t>
            </a:r>
            <a:endParaRPr lang="zh-CN" sz="2400" dirty="0">
              <a:solidFill>
                <a:srgbClr val="000000"/>
              </a:solidFill>
              <a:latin typeface="黑体" panose="02010609060101010101" charset="-122"/>
              <a:ea typeface="黑体" panose="02010609060101010101" charset="-122"/>
              <a:cs typeface="黑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Effect transition="in" filter="fade">
                                      <p:cBhvr>
                                        <p:cTn id="13" dur="500"/>
                                        <p:tgtEl>
                                          <p:spTgt spid="2">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2">
                                            <p:txEl>
                                              <p:pRg st="1" end="1"/>
                                            </p:txEl>
                                          </p:spTgt>
                                        </p:tgtEl>
                                        <p:attrNameLst>
                                          <p:attrName>style.visibility</p:attrName>
                                        </p:attrNameLst>
                                      </p:cBhvr>
                                      <p:to>
                                        <p:strVal val="visible"/>
                                      </p:to>
                                    </p:set>
                                    <p:animEffect transition="in" filter="fade">
                                      <p:cBhvr>
                                        <p:cTn id="18" dur="500"/>
                                        <p:tgtEl>
                                          <p:spTgt spid="2">
                                            <p:txEl>
                                              <p:pRg st="1" end="1"/>
                                            </p:txEl>
                                          </p:spTgt>
                                        </p:tgtEl>
                                      </p:cBhvr>
                                    </p:animEffect>
                                  </p:childTnLst>
                                </p:cTn>
                              </p:par>
                              <p:par>
                                <p:cTn id="19" presetID="42" presetClass="entr" presetSubtype="0" fill="hold" nodeType="with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2">
                                            <p:txEl>
                                              <p:pRg st="3" end="3"/>
                                            </p:txEl>
                                          </p:spTgt>
                                        </p:tgtEl>
                                        <p:attrNameLst>
                                          <p:attrName>style.visibility</p:attrName>
                                        </p:attrNameLst>
                                      </p:cBhvr>
                                      <p:to>
                                        <p:strVal val="visible"/>
                                      </p:to>
                                    </p:set>
                                    <p:animEffect transition="in" filter="fade">
                                      <p:cBhvr>
                                        <p:cTn id="26" dur="1000"/>
                                        <p:tgtEl>
                                          <p:spTgt spid="2">
                                            <p:txEl>
                                              <p:pRg st="3" end="3"/>
                                            </p:txEl>
                                          </p:spTgt>
                                        </p:tgtEl>
                                      </p:cBhvr>
                                    </p:animEffect>
                                    <p:anim calcmode="lin" valueType="num">
                                      <p:cBhvr>
                                        <p:cTn id="27"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2">
                                            <p:txEl>
                                              <p:pRg st="3" end="3"/>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Effect transition="in" filter="fade">
                                      <p:cBhvr>
                                        <p:cTn id="31" dur="1000"/>
                                        <p:tgtEl>
                                          <p:spTgt spid="2">
                                            <p:txEl>
                                              <p:pRg st="4" end="4"/>
                                            </p:txEl>
                                          </p:spTgt>
                                        </p:tgtEl>
                                      </p:cBhvr>
                                    </p:animEffect>
                                    <p:anim calcmode="lin" valueType="num">
                                      <p:cBhvr>
                                        <p:cTn id="32"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2">
                                            <p:txEl>
                                              <p:pRg st="4" end="4"/>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2">
                                            <p:txEl>
                                              <p:pRg st="5" end="5"/>
                                            </p:txEl>
                                          </p:spTgt>
                                        </p:tgtEl>
                                        <p:attrNameLst>
                                          <p:attrName>style.visibility</p:attrName>
                                        </p:attrNameLst>
                                      </p:cBhvr>
                                      <p:to>
                                        <p:strVal val="visible"/>
                                      </p:to>
                                    </p:set>
                                    <p:animEffect transition="in" filter="fade">
                                      <p:cBhvr>
                                        <p:cTn id="36" dur="1000"/>
                                        <p:tgtEl>
                                          <p:spTgt spid="2">
                                            <p:txEl>
                                              <p:pRg st="5" end="5"/>
                                            </p:txEl>
                                          </p:spTgt>
                                        </p:tgtEl>
                                      </p:cBhvr>
                                    </p:animEffect>
                                    <p:anim calcmode="lin" valueType="num">
                                      <p:cBhvr>
                                        <p:cTn id="37"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6" end="6"/>
                                            </p:txEl>
                                          </p:spTgt>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2">
                                            <p:txEl>
                                              <p:pRg st="7" end="7"/>
                                            </p:txEl>
                                          </p:spTgt>
                                        </p:tgtEl>
                                        <p:attrNameLst>
                                          <p:attrName>style.visibility</p:attrName>
                                        </p:attrNameLst>
                                      </p:cBhvr>
                                      <p:to>
                                        <p:strVal val="visible"/>
                                      </p:to>
                                    </p:set>
                                    <p:anim calcmode="lin" valueType="num">
                                      <p:cBhvr additive="base">
                                        <p:cTn id="47"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61494" y="452409"/>
            <a:ext cx="4172887" cy="460375"/>
          </a:xfrm>
          <a:prstGeom prst="rect">
            <a:avLst/>
          </a:prstGeom>
          <a:noFill/>
        </p:spPr>
        <p:txBody>
          <a:bodyPr wrap="square">
            <a:spAutoFit/>
          </a:bodyPr>
          <a:lstStyle/>
          <a:p>
            <a:pPr algn="just">
              <a:lnSpc>
                <a:spcPct val="100000"/>
              </a:lnSpc>
              <a:spcBef>
                <a:spcPts val="0"/>
              </a:spcBef>
              <a:spcAft>
                <a:spcPts val="0"/>
              </a:spcAft>
            </a:pPr>
            <a:r>
              <a:rPr lang="en-US" altLang="zh-CN" sz="2400" b="1" dirty="0">
                <a:solidFill>
                  <a:srgbClr val="000000"/>
                </a:solidFill>
                <a:latin typeface="黑体" panose="02010609060101010101" charset="-122"/>
                <a:ea typeface="黑体" panose="02010609060101010101" charset="-122"/>
                <a:cs typeface="黑体" panose="02010609060101010101" charset="-122"/>
              </a:rPr>
              <a:t>3</a:t>
            </a:r>
            <a:r>
              <a:rPr lang="zh-CN" altLang="en-US" sz="2400" b="1" dirty="0">
                <a:solidFill>
                  <a:srgbClr val="000000"/>
                </a:solidFill>
                <a:latin typeface="黑体" panose="02010609060101010101" charset="-122"/>
                <a:ea typeface="黑体" panose="02010609060101010101" charset="-122"/>
                <a:cs typeface="黑体" panose="02010609060101010101" charset="-122"/>
              </a:rPr>
              <a:t>、</a:t>
            </a:r>
            <a:r>
              <a:rPr lang="zh-CN" altLang="en-US" sz="2400" b="1" dirty="0">
                <a:solidFill>
                  <a:srgbClr val="000000"/>
                </a:solidFill>
                <a:latin typeface="黑体" panose="02010609060101010101" charset="-122"/>
                <a:ea typeface="黑体" panose="02010609060101010101" charset="-122"/>
                <a:cs typeface="黑体" panose="02010609060101010101" charset="-122"/>
              </a:rPr>
              <a:t>时代精神</a:t>
            </a:r>
            <a:endParaRPr lang="zh-CN" altLang="en-US" sz="2400" b="1" dirty="0">
              <a:solidFill>
                <a:srgbClr val="000000"/>
              </a:solidFill>
              <a:latin typeface="黑体" panose="02010609060101010101" charset="-122"/>
              <a:ea typeface="黑体" panose="02010609060101010101" charset="-122"/>
              <a:cs typeface="黑体" panose="02010609060101010101" charset="-122"/>
            </a:endParaRPr>
          </a:p>
        </p:txBody>
      </p:sp>
      <p:sp>
        <p:nvSpPr>
          <p:cNvPr id="10" name="矩形 9"/>
          <p:cNvSpPr/>
          <p:nvPr/>
        </p:nvSpPr>
        <p:spPr>
          <a:xfrm>
            <a:off x="361632" y="1036938"/>
            <a:ext cx="11470005" cy="1014730"/>
          </a:xfrm>
          <a:prstGeom prst="rect">
            <a:avLst/>
          </a:prstGeom>
          <a:noFill/>
        </p:spPr>
        <p:txBody>
          <a:bodyPr wrap="square">
            <a:spAutoFit/>
          </a:bodyPr>
          <a:lstStyle/>
          <a:p>
            <a:pPr algn="just" fontAlgn="auto">
              <a:lnSpc>
                <a:spcPct val="125000"/>
              </a:lnSpc>
              <a:spcBef>
                <a:spcPts val="0"/>
              </a:spcBef>
              <a:spcAft>
                <a:spcPts val="0"/>
              </a:spcAft>
            </a:pPr>
            <a:r>
              <a:rPr sz="2400" dirty="0">
                <a:solidFill>
                  <a:srgbClr val="000000"/>
                </a:solidFill>
                <a:latin typeface="黑体" panose="02010609060101010101" charset="-122"/>
                <a:ea typeface="黑体" panose="02010609060101010101" charset="-122"/>
                <a:cs typeface="黑体" panose="02010609060101010101" charset="-122"/>
              </a:rPr>
              <a:t>全党、全国人民坚持自力更生，艰苦奋斗</a:t>
            </a:r>
            <a:r>
              <a:rPr lang="zh-CN" altLang="en-US" sz="2400" dirty="0">
                <a:solidFill>
                  <a:srgbClr val="000000"/>
                </a:solidFill>
                <a:latin typeface="黑体" panose="02010609060101010101" charset="-122"/>
                <a:ea typeface="黑体" panose="02010609060101010101" charset="-122"/>
                <a:cs typeface="黑体" panose="02010609060101010101" charset="-122"/>
              </a:rPr>
              <a:t>的时代精神</a:t>
            </a:r>
            <a:r>
              <a:rPr sz="2400" dirty="0">
                <a:solidFill>
                  <a:srgbClr val="000000"/>
                </a:solidFill>
                <a:latin typeface="黑体" panose="02010609060101010101" charset="-122"/>
                <a:ea typeface="黑体" panose="02010609060101010101" charset="-122"/>
                <a:cs typeface="黑体" panose="02010609060101010101" charset="-122"/>
              </a:rPr>
              <a:t>。</a:t>
            </a:r>
            <a:endParaRPr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崇尚劳动、敬业守信、精益求精、敢于创新的劳模精神。</a:t>
            </a:r>
            <a:endParaRPr sz="2400" dirty="0">
              <a:solidFill>
                <a:srgbClr val="000000"/>
              </a:solidFill>
              <a:latin typeface="黑体" panose="02010609060101010101" charset="-122"/>
              <a:ea typeface="黑体" panose="02010609060101010101" charset="-122"/>
              <a:cs typeface="黑体" panose="02010609060101010101" charset="-122"/>
            </a:endParaRPr>
          </a:p>
        </p:txBody>
      </p:sp>
      <p:sp>
        <p:nvSpPr>
          <p:cNvPr id="2" name="矩形 1"/>
          <p:cNvSpPr/>
          <p:nvPr/>
        </p:nvSpPr>
        <p:spPr>
          <a:xfrm>
            <a:off x="361272" y="2176921"/>
            <a:ext cx="11225951" cy="1476375"/>
          </a:xfrm>
          <a:prstGeom prst="rect">
            <a:avLst/>
          </a:prstGeom>
          <a:noFill/>
        </p:spPr>
        <p:txBody>
          <a:bodyPr wrap="square">
            <a:spAutoFit/>
          </a:bodyPr>
          <a:p>
            <a:pPr algn="just" fontAlgn="auto">
              <a:lnSpc>
                <a:spcPct val="125000"/>
              </a:lnSpc>
              <a:spcBef>
                <a:spcPts val="0"/>
              </a:spcBef>
              <a:spcAft>
                <a:spcPts val="0"/>
              </a:spcAft>
            </a:pPr>
            <a:r>
              <a:rPr lang="en-US" altLang="zh-CN" sz="2400" b="1" dirty="0">
                <a:solidFill>
                  <a:srgbClr val="000000"/>
                </a:solidFill>
                <a:latin typeface="黑体" panose="02010609060101010101" charset="-122"/>
                <a:ea typeface="黑体" panose="02010609060101010101" charset="-122"/>
                <a:cs typeface="黑体" panose="02010609060101010101" charset="-122"/>
              </a:rPr>
              <a:t>4</a:t>
            </a:r>
            <a:r>
              <a:rPr lang="zh-CN" altLang="en-US" sz="2400" b="1" dirty="0">
                <a:solidFill>
                  <a:srgbClr val="000000"/>
                </a:solidFill>
                <a:latin typeface="黑体" panose="02010609060101010101" charset="-122"/>
                <a:ea typeface="黑体" panose="02010609060101010101" charset="-122"/>
                <a:cs typeface="黑体" panose="02010609060101010101" charset="-122"/>
              </a:rPr>
              <a:t>、影响</a:t>
            </a:r>
            <a:endParaRPr lang="zh-CN" altLang="en-US" sz="2400" b="1"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在新中国历史上具有开创性、奠基性的意义，为新的历史时期开创中国特色社会主义道路提供了物质基础、宝贵经验和理论准备。</a:t>
            </a:r>
            <a:endParaRPr sz="2400" dirty="0">
              <a:solidFill>
                <a:srgbClr val="000000"/>
              </a:solidFill>
              <a:latin typeface="黑体" panose="02010609060101010101" charset="-122"/>
              <a:ea typeface="黑体" panose="02010609060101010101" charset="-122"/>
              <a:cs typeface="黑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checkerboard(across)">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9" presetClass="entr" presetSubtype="0" decel="10000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 calcmode="lin" valueType="num">
                                      <p:cBhvr>
                                        <p:cTn id="14" dur="500" fill="hold"/>
                                        <p:tgtEl>
                                          <p:spTgt spid="10"/>
                                        </p:tgtEl>
                                        <p:attrNameLst>
                                          <p:attrName>style.rotation</p:attrName>
                                        </p:attrNameLst>
                                      </p:cBhvr>
                                      <p:tavLst>
                                        <p:tav tm="0">
                                          <p:val>
                                            <p:fltVal val="360"/>
                                          </p:val>
                                        </p:tav>
                                        <p:tav tm="100000">
                                          <p:val>
                                            <p:fltVal val="0"/>
                                          </p:val>
                                        </p:tav>
                                      </p:tavLst>
                                    </p:anim>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49" presetClass="entr" presetSubtype="0" decel="10000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anim calcmode="lin" valueType="num">
                                      <p:cBhvr>
                                        <p:cTn id="22" dur="500" fill="hold"/>
                                        <p:tgtEl>
                                          <p:spTgt spid="2"/>
                                        </p:tgtEl>
                                        <p:attrNameLst>
                                          <p:attrName>style.rotation</p:attrName>
                                        </p:attrNameLst>
                                      </p:cBhvr>
                                      <p:tavLst>
                                        <p:tav tm="0">
                                          <p:val>
                                            <p:fltVal val="360"/>
                                          </p:val>
                                        </p:tav>
                                        <p:tav tm="100000">
                                          <p:val>
                                            <p:fltVal val="0"/>
                                          </p:val>
                                        </p:tav>
                                      </p:tavLst>
                                    </p:anim>
                                    <p:animEffect transition="in" filter="fade">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16230" y="1205230"/>
            <a:ext cx="11619865" cy="521970"/>
          </a:xfrm>
          <a:prstGeom prst="rect">
            <a:avLst/>
          </a:prstGeom>
          <a:noFill/>
        </p:spPr>
        <p:txBody>
          <a:bodyPr wrap="square">
            <a:spAutoFit/>
          </a:bodyPr>
          <a:lstStyle/>
          <a:p>
            <a:pPr algn="just">
              <a:lnSpc>
                <a:spcPct val="100000"/>
              </a:lnSpc>
              <a:spcBef>
                <a:spcPts val="0"/>
              </a:spcBef>
              <a:spcAft>
                <a:spcPts val="0"/>
              </a:spcAft>
            </a:pPr>
            <a:r>
              <a:rPr lang="zh-CN" altLang="en-US" sz="2800" b="1" dirty="0">
                <a:solidFill>
                  <a:schemeClr val="accent1"/>
                </a:solidFill>
                <a:latin typeface="黑体" panose="02010609060101010101" charset="-122"/>
                <a:ea typeface="黑体" panose="02010609060101010101" charset="-122"/>
                <a:cs typeface="黑体" panose="02010609060101010101" charset="-122"/>
              </a:rPr>
              <a:t>合作探究：</a:t>
            </a:r>
            <a:r>
              <a:rPr lang="en-US" altLang="zh-CN" sz="2800" b="1" dirty="0">
                <a:solidFill>
                  <a:schemeClr val="accent1"/>
                </a:solidFill>
                <a:latin typeface="黑体" panose="02010609060101010101" charset="-122"/>
                <a:ea typeface="黑体" panose="02010609060101010101" charset="-122"/>
                <a:cs typeface="黑体" panose="02010609060101010101" charset="-122"/>
              </a:rPr>
              <a:t>20</a:t>
            </a:r>
            <a:r>
              <a:rPr lang="zh-CN" altLang="en-US" sz="2800" b="1" dirty="0">
                <a:solidFill>
                  <a:schemeClr val="accent1"/>
                </a:solidFill>
                <a:latin typeface="黑体" panose="02010609060101010101" charset="-122"/>
                <a:ea typeface="黑体" panose="02010609060101010101" charset="-122"/>
                <a:cs typeface="黑体" panose="02010609060101010101" charset="-122"/>
              </a:rPr>
              <a:t>世纪</a:t>
            </a:r>
            <a:r>
              <a:rPr lang="en-US" altLang="zh-CN" sz="2800" b="1" dirty="0">
                <a:solidFill>
                  <a:schemeClr val="accent1"/>
                </a:solidFill>
                <a:latin typeface="黑体" panose="02010609060101010101" charset="-122"/>
                <a:ea typeface="黑体" panose="02010609060101010101" charset="-122"/>
                <a:cs typeface="黑体" panose="02010609060101010101" charset="-122"/>
              </a:rPr>
              <a:t>50—70</a:t>
            </a:r>
            <a:r>
              <a:rPr lang="zh-CN" altLang="en-US" sz="2800" b="1" dirty="0">
                <a:solidFill>
                  <a:schemeClr val="accent1"/>
                </a:solidFill>
                <a:latin typeface="黑体" panose="02010609060101010101" charset="-122"/>
                <a:ea typeface="黑体" panose="02010609060101010101" charset="-122"/>
                <a:cs typeface="黑体" panose="02010609060101010101" charset="-122"/>
              </a:rPr>
              <a:t>年代我国探索社会主义建设道路的经验教训。</a:t>
            </a:r>
            <a:endParaRPr lang="zh-CN" altLang="en-US" sz="2800" b="1" dirty="0">
              <a:solidFill>
                <a:schemeClr val="accent1"/>
              </a:solidFill>
              <a:latin typeface="黑体" panose="02010609060101010101" charset="-122"/>
              <a:ea typeface="黑体" panose="02010609060101010101" charset="-122"/>
              <a:cs typeface="黑体" panose="02010609060101010101" charset="-122"/>
            </a:endParaRPr>
          </a:p>
        </p:txBody>
      </p:sp>
      <p:sp>
        <p:nvSpPr>
          <p:cNvPr id="3" name="矩形 2"/>
          <p:cNvSpPr/>
          <p:nvPr/>
        </p:nvSpPr>
        <p:spPr>
          <a:xfrm>
            <a:off x="400118" y="2190213"/>
            <a:ext cx="11225951" cy="2861310"/>
          </a:xfrm>
          <a:prstGeom prst="rect">
            <a:avLst/>
          </a:prstGeom>
          <a:noFill/>
        </p:spPr>
        <p:txBody>
          <a:bodyPr wrap="square">
            <a:spAutoFit/>
          </a:bodyPr>
          <a:lstStyle/>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经验教训：</a:t>
            </a:r>
            <a:endParaRPr lang="en-US" altLang="zh-CN"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en-US" sz="2400" dirty="0">
                <a:solidFill>
                  <a:srgbClr val="000000"/>
                </a:solidFill>
                <a:latin typeface="黑体" panose="02010609060101010101" charset="-122"/>
                <a:ea typeface="黑体" panose="02010609060101010101" charset="-122"/>
                <a:cs typeface="黑体" panose="02010609060101010101" charset="-122"/>
              </a:rPr>
              <a:t>    </a:t>
            </a: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en-US" altLang="zh-CN" sz="2400" dirty="0">
                <a:solidFill>
                  <a:srgbClr val="000000"/>
                </a:solidFill>
                <a:latin typeface="黑体" panose="02010609060101010101" charset="-122"/>
                <a:ea typeface="黑体" panose="02010609060101010101" charset="-122"/>
                <a:cs typeface="黑体" panose="02010609060101010101" charset="-122"/>
              </a:rPr>
              <a:t>1</a:t>
            </a:r>
            <a:r>
              <a:rPr lang="zh-CN" altLang="en-US" sz="2400" dirty="0">
                <a:solidFill>
                  <a:srgbClr val="000000"/>
                </a:solidFill>
                <a:latin typeface="黑体" panose="02010609060101010101" charset="-122"/>
                <a:ea typeface="黑体" panose="02010609060101010101" charset="-122"/>
                <a:cs typeface="黑体" panose="02010609060101010101" charset="-122"/>
              </a:rPr>
              <a:t>）依据国情，实事求是。</a:t>
            </a:r>
            <a:endParaRPr lang="zh-CN" altLang="en-US"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    （</a:t>
            </a:r>
            <a:r>
              <a:rPr lang="en-US" altLang="zh-CN" sz="2400" dirty="0">
                <a:solidFill>
                  <a:srgbClr val="000000"/>
                </a:solidFill>
                <a:latin typeface="黑体" panose="02010609060101010101" charset="-122"/>
                <a:ea typeface="黑体" panose="02010609060101010101" charset="-122"/>
                <a:cs typeface="黑体" panose="02010609060101010101" charset="-122"/>
              </a:rPr>
              <a:t>2</a:t>
            </a:r>
            <a:r>
              <a:rPr lang="zh-CN" altLang="en-US" sz="2400" dirty="0">
                <a:solidFill>
                  <a:srgbClr val="000000"/>
                </a:solidFill>
                <a:latin typeface="黑体" panose="02010609060101010101" charset="-122"/>
                <a:ea typeface="黑体" panose="02010609060101010101" charset="-122"/>
                <a:cs typeface="黑体" panose="02010609060101010101" charset="-122"/>
              </a:rPr>
              <a:t>）必须始终坚持以经济建设为中心，大力发展生产力。</a:t>
            </a:r>
            <a:endParaRPr lang="zh-CN" altLang="en-US"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    （</a:t>
            </a:r>
            <a:r>
              <a:rPr lang="en-US" altLang="zh-CN" sz="2400" dirty="0">
                <a:solidFill>
                  <a:srgbClr val="000000"/>
                </a:solidFill>
                <a:latin typeface="黑体" panose="02010609060101010101" charset="-122"/>
                <a:ea typeface="黑体" panose="02010609060101010101" charset="-122"/>
                <a:cs typeface="黑体" panose="02010609060101010101" charset="-122"/>
              </a:rPr>
              <a:t>3</a:t>
            </a:r>
            <a:r>
              <a:rPr lang="zh-CN" altLang="en-US" sz="2400" dirty="0">
                <a:solidFill>
                  <a:srgbClr val="000000"/>
                </a:solidFill>
                <a:latin typeface="黑体" panose="02010609060101010101" charset="-122"/>
                <a:ea typeface="黑体" panose="02010609060101010101" charset="-122"/>
                <a:cs typeface="黑体" panose="02010609060101010101" charset="-122"/>
              </a:rPr>
              <a:t>）遵循客观经济规律，不能急于求成。</a:t>
            </a:r>
            <a:endParaRPr lang="zh-CN" altLang="en-US"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    （</a:t>
            </a:r>
            <a:r>
              <a:rPr lang="en-US" altLang="zh-CN" sz="2400" dirty="0">
                <a:solidFill>
                  <a:srgbClr val="000000"/>
                </a:solidFill>
                <a:latin typeface="黑体" panose="02010609060101010101" charset="-122"/>
                <a:ea typeface="黑体" panose="02010609060101010101" charset="-122"/>
                <a:cs typeface="黑体" panose="02010609060101010101" charset="-122"/>
              </a:rPr>
              <a:t>4</a:t>
            </a:r>
            <a:r>
              <a:rPr lang="zh-CN" altLang="en-US" sz="2400" dirty="0">
                <a:solidFill>
                  <a:srgbClr val="000000"/>
                </a:solidFill>
                <a:latin typeface="黑体" panose="02010609060101010101" charset="-122"/>
                <a:ea typeface="黑体" panose="02010609060101010101" charset="-122"/>
                <a:cs typeface="黑体" panose="02010609060101010101" charset="-122"/>
              </a:rPr>
              <a:t>）生产关系的调整必须适应生产力的实际水平。</a:t>
            </a:r>
            <a:endParaRPr lang="zh-CN" altLang="en-US"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    （</a:t>
            </a:r>
            <a:r>
              <a:rPr lang="en-US" altLang="zh-CN" sz="2400" dirty="0">
                <a:solidFill>
                  <a:srgbClr val="000000"/>
                </a:solidFill>
                <a:latin typeface="黑体" panose="02010609060101010101" charset="-122"/>
                <a:ea typeface="黑体" panose="02010609060101010101" charset="-122"/>
                <a:cs typeface="黑体" panose="02010609060101010101" charset="-122"/>
              </a:rPr>
              <a:t>5</a:t>
            </a:r>
            <a:r>
              <a:rPr lang="zh-CN" altLang="en-US" sz="2400" dirty="0">
                <a:solidFill>
                  <a:srgbClr val="000000"/>
                </a:solidFill>
                <a:latin typeface="黑体" panose="02010609060101010101" charset="-122"/>
                <a:ea typeface="黑体" panose="02010609060101010101" charset="-122"/>
                <a:cs typeface="黑体" panose="02010609060101010101" charset="-122"/>
              </a:rPr>
              <a:t>）国民经济必须按比例协调发展，搞好综合平衡。　</a:t>
            </a:r>
            <a:endParaRPr lang="zh-CN" altLang="en-US" sz="2400" dirty="0">
              <a:solidFill>
                <a:srgbClr val="000000"/>
              </a:solidFill>
              <a:latin typeface="黑体" panose="02010609060101010101" charset="-122"/>
              <a:ea typeface="黑体" panose="02010609060101010101" charset="-122"/>
              <a:cs typeface="黑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par>
                                <p:cTn id="12" presetID="1" presetClass="entr" presetSubtype="0" fill="hold"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childTnLst>
                                </p:cTn>
                              </p:par>
                              <p:par>
                                <p:cTn id="18" presetID="1" presetClass="entr" presetSubtype="0" fill="hold" nodeType="with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副标题 12"/>
          <p:cNvSpPr>
            <a:spLocks noGrp="1" noChangeArrowheads="1"/>
          </p:cNvSpPr>
          <p:nvPr>
            <p:ph type="subTitle" idx="1"/>
          </p:nvPr>
        </p:nvSpPr>
        <p:spPr>
          <a:xfrm>
            <a:off x="250825" y="5873750"/>
            <a:ext cx="1049338" cy="374650"/>
          </a:xfrm>
        </p:spPr>
        <p:txBody>
          <a:bodyPr/>
          <a:lstStyle/>
          <a:p>
            <a:pPr eaLnBrk="1" hangingPunct="1"/>
            <a:r>
              <a:rPr lang="en-US" altLang="zh-CN" b="1"/>
              <a:t>1949</a:t>
            </a:r>
            <a:endParaRPr lang="en-US" altLang="zh-CN" b="1"/>
          </a:p>
        </p:txBody>
      </p:sp>
      <p:cxnSp>
        <p:nvCxnSpPr>
          <p:cNvPr id="3" name="直接箭头连接符 2"/>
          <p:cNvCxnSpPr/>
          <p:nvPr/>
        </p:nvCxnSpPr>
        <p:spPr>
          <a:xfrm flipV="1">
            <a:off x="758825" y="5822950"/>
            <a:ext cx="10636250" cy="50800"/>
          </a:xfrm>
          <a:prstGeom prst="straightConnector1">
            <a:avLst/>
          </a:prstGeom>
          <a:ln w="28575" cmpd="sng">
            <a:solidFill>
              <a:schemeClr val="tx1"/>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4" name="直接箭头连接符 3"/>
          <p:cNvCxnSpPr/>
          <p:nvPr/>
        </p:nvCxnSpPr>
        <p:spPr>
          <a:xfrm flipV="1">
            <a:off x="758825" y="1754188"/>
            <a:ext cx="33338" cy="4119562"/>
          </a:xfrm>
          <a:prstGeom prst="straightConnector1">
            <a:avLst/>
          </a:prstGeom>
          <a:ln w="28575" cmpd="sng">
            <a:solidFill>
              <a:schemeClr val="tx1"/>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3101975" y="5683250"/>
            <a:ext cx="0" cy="1905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6421438" y="5630863"/>
            <a:ext cx="1587" cy="1905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9409113" y="5630863"/>
            <a:ext cx="0" cy="1905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9703" name="副标题 12"/>
          <p:cNvSpPr>
            <a:spLocks noGrp="1" noChangeArrowheads="1"/>
          </p:cNvSpPr>
          <p:nvPr/>
        </p:nvSpPr>
        <p:spPr bwMode="auto">
          <a:xfrm>
            <a:off x="2576513" y="5873750"/>
            <a:ext cx="1050925"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en-US" altLang="zh-CN"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1956</a:t>
            </a:r>
            <a:endParaRPr kumimoji="0" lang="en-US" altLang="zh-CN"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9704" name="副标题 12"/>
          <p:cNvSpPr>
            <a:spLocks noGrp="1" noChangeArrowheads="1"/>
          </p:cNvSpPr>
          <p:nvPr/>
        </p:nvSpPr>
        <p:spPr bwMode="auto">
          <a:xfrm>
            <a:off x="5895975" y="5873750"/>
            <a:ext cx="1050925"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en-US" altLang="zh-CN"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1966</a:t>
            </a:r>
            <a:endParaRPr kumimoji="0" lang="en-US" altLang="zh-CN"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9705" name="副标题 12"/>
          <p:cNvSpPr>
            <a:spLocks noGrp="1" noChangeArrowheads="1"/>
          </p:cNvSpPr>
          <p:nvPr/>
        </p:nvSpPr>
        <p:spPr bwMode="auto">
          <a:xfrm>
            <a:off x="8789988" y="5821363"/>
            <a:ext cx="1049337"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en-US" altLang="zh-CN"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1976</a:t>
            </a:r>
            <a:endParaRPr kumimoji="0" lang="en-US" altLang="zh-CN"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9706" name="副标题 12"/>
          <p:cNvSpPr>
            <a:spLocks noGrp="1" noChangeArrowheads="1"/>
          </p:cNvSpPr>
          <p:nvPr/>
        </p:nvSpPr>
        <p:spPr bwMode="auto">
          <a:xfrm>
            <a:off x="168275" y="1754188"/>
            <a:ext cx="623888" cy="2014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发</a:t>
            </a:r>
            <a:endPar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展</a:t>
            </a:r>
            <a:endPar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趋</a:t>
            </a:r>
            <a:endPar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势</a:t>
            </a:r>
            <a:endPar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9707" name="副标题 12"/>
          <p:cNvSpPr>
            <a:spLocks noGrp="1" noChangeArrowheads="1"/>
          </p:cNvSpPr>
          <p:nvPr/>
        </p:nvSpPr>
        <p:spPr bwMode="auto">
          <a:xfrm>
            <a:off x="10652125" y="5873750"/>
            <a:ext cx="1050925"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时间</a:t>
            </a:r>
            <a:endPar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19" name="任意多边形 18"/>
          <p:cNvSpPr/>
          <p:nvPr/>
        </p:nvSpPr>
        <p:spPr>
          <a:xfrm>
            <a:off x="760413" y="1566863"/>
            <a:ext cx="10942637" cy="4273550"/>
          </a:xfrm>
          <a:custGeom>
            <a:avLst/>
            <a:gdLst>
              <a:gd name="connisteX0" fmla="*/ 0 w 10886722"/>
              <a:gd name="connsiteY0" fmla="*/ 3968115 h 3968115"/>
              <a:gd name="connisteX1" fmla="*/ 3550285 w 10886722"/>
              <a:gd name="connsiteY1" fmla="*/ 819785 h 3968115"/>
              <a:gd name="connisteX2" fmla="*/ 4538345 w 10886722"/>
              <a:gd name="connsiteY2" fmla="*/ 1724025 h 3968115"/>
              <a:gd name="connisteX3" fmla="*/ 5292090 w 10886722"/>
              <a:gd name="connsiteY3" fmla="*/ 819785 h 3968115"/>
              <a:gd name="connisteX4" fmla="*/ 6882765 w 10886722"/>
              <a:gd name="connsiteY4" fmla="*/ 2695575 h 3968115"/>
              <a:gd name="connisteX5" fmla="*/ 7368540 w 10886722"/>
              <a:gd name="connsiteY5" fmla="*/ 2310130 h 3968115"/>
              <a:gd name="connisteX6" fmla="*/ 8206105 w 10886722"/>
              <a:gd name="connsiteY6" fmla="*/ 2862580 h 3968115"/>
              <a:gd name="connisteX7" fmla="*/ 10668000 w 10886722"/>
              <a:gd name="connsiteY7" fmla="*/ 233680 h 3968115"/>
              <a:gd name="connisteX8" fmla="*/ 10668000 w 10886722"/>
              <a:gd name="connsiteY8" fmla="*/ 233680 h 3968115"/>
              <a:gd name="connisteX9" fmla="*/ 10668000 w 10886722"/>
              <a:gd name="connsiteY9" fmla="*/ 233680 h 3968115"/>
              <a:gd name="connisteX10" fmla="*/ 10835005 w 10886722"/>
              <a:gd name="connsiteY10" fmla="*/ 82550 h 3968115"/>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Lst>
            <a:rect l="l" t="t" r="r" b="b"/>
            <a:pathLst>
              <a:path w="10886722" h="3968115">
                <a:moveTo>
                  <a:pt x="0" y="3968115"/>
                </a:moveTo>
                <a:cubicBezTo>
                  <a:pt x="690245" y="3320415"/>
                  <a:pt x="2642870" y="1268730"/>
                  <a:pt x="3550285" y="819785"/>
                </a:cubicBezTo>
                <a:cubicBezTo>
                  <a:pt x="4457700" y="370840"/>
                  <a:pt x="4189730" y="1724025"/>
                  <a:pt x="4538345" y="1724025"/>
                </a:cubicBezTo>
                <a:cubicBezTo>
                  <a:pt x="4886960" y="1724025"/>
                  <a:pt x="4823460" y="625475"/>
                  <a:pt x="5292090" y="819785"/>
                </a:cubicBezTo>
                <a:cubicBezTo>
                  <a:pt x="5760720" y="1014095"/>
                  <a:pt x="6467475" y="2397760"/>
                  <a:pt x="6882765" y="2695575"/>
                </a:cubicBezTo>
                <a:cubicBezTo>
                  <a:pt x="7298055" y="2993390"/>
                  <a:pt x="7103745" y="2276475"/>
                  <a:pt x="7368540" y="2310130"/>
                </a:cubicBezTo>
                <a:cubicBezTo>
                  <a:pt x="7633335" y="2343785"/>
                  <a:pt x="7546340" y="3277870"/>
                  <a:pt x="8206105" y="2862580"/>
                </a:cubicBezTo>
                <a:cubicBezTo>
                  <a:pt x="8865870" y="2447290"/>
                  <a:pt x="10175875" y="759460"/>
                  <a:pt x="10668000" y="233680"/>
                </a:cubicBezTo>
                <a:cubicBezTo>
                  <a:pt x="11160125" y="-292100"/>
                  <a:pt x="10668000" y="233680"/>
                  <a:pt x="10668000" y="233680"/>
                </a:cubicBezTo>
                <a:cubicBezTo>
                  <a:pt x="10668000" y="233680"/>
                  <a:pt x="10634345" y="264160"/>
                  <a:pt x="10668000" y="233680"/>
                </a:cubicBezTo>
                <a:cubicBezTo>
                  <a:pt x="10701655" y="203200"/>
                  <a:pt x="10801350" y="113030"/>
                  <a:pt x="10835005" y="82550"/>
                </a:cubicBez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1" i="0" u="none" strike="noStrike" kern="1200" cap="none" spc="0" normalizeH="0" baseline="0" noProof="1">
              <a:ln>
                <a:noFill/>
              </a:ln>
              <a:solidFill>
                <a:prstClr val="white"/>
              </a:solidFill>
              <a:effectLst/>
              <a:uLnTx/>
              <a:uFillTx/>
              <a:latin typeface="Calibri" panose="020F0502020204030204"/>
              <a:ea typeface="宋体" panose="02010600030101010101" pitchFamily="2" charset="-122"/>
              <a:cs typeface="+mn-cs"/>
            </a:endParaRPr>
          </a:p>
        </p:txBody>
      </p:sp>
      <p:cxnSp>
        <p:nvCxnSpPr>
          <p:cNvPr id="20" name="直接连接符 19"/>
          <p:cNvCxnSpPr/>
          <p:nvPr/>
        </p:nvCxnSpPr>
        <p:spPr>
          <a:xfrm>
            <a:off x="5321300" y="3463925"/>
            <a:ext cx="26988" cy="2359025"/>
          </a:xfrm>
          <a:prstGeom prst="line">
            <a:avLst/>
          </a:prstGeom>
          <a:ln w="12700" cmpd="sng">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29710" name="副标题 12"/>
          <p:cNvSpPr>
            <a:spLocks noGrp="1" noChangeArrowheads="1"/>
          </p:cNvSpPr>
          <p:nvPr/>
        </p:nvSpPr>
        <p:spPr bwMode="auto">
          <a:xfrm>
            <a:off x="1300163" y="5446713"/>
            <a:ext cx="1595437"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过渡时期</a:t>
            </a:r>
            <a:endPar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9711" name="副标题 12"/>
          <p:cNvSpPr>
            <a:spLocks noGrp="1" noChangeArrowheads="1"/>
          </p:cNvSpPr>
          <p:nvPr/>
        </p:nvSpPr>
        <p:spPr bwMode="auto">
          <a:xfrm>
            <a:off x="3116263" y="5432425"/>
            <a:ext cx="3319462"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全面建设社会主义时期</a:t>
            </a:r>
            <a:endPar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9712" name="副标题 12"/>
          <p:cNvSpPr>
            <a:spLocks noGrp="1" noChangeArrowheads="1"/>
          </p:cNvSpPr>
          <p:nvPr/>
        </p:nvSpPr>
        <p:spPr bwMode="auto">
          <a:xfrm>
            <a:off x="6726238" y="5446713"/>
            <a:ext cx="206375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十年文革时期</a:t>
            </a:r>
            <a:endPar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9713" name="副标题 12"/>
          <p:cNvSpPr>
            <a:spLocks noGrp="1" noChangeArrowheads="1"/>
          </p:cNvSpPr>
          <p:nvPr/>
        </p:nvSpPr>
        <p:spPr bwMode="auto">
          <a:xfrm>
            <a:off x="10010775" y="5446713"/>
            <a:ext cx="1243013"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新时期</a:t>
            </a:r>
            <a:endPar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cxnSp>
        <p:nvCxnSpPr>
          <p:cNvPr id="25" name="直接连接符 24"/>
          <p:cNvCxnSpPr/>
          <p:nvPr/>
        </p:nvCxnSpPr>
        <p:spPr>
          <a:xfrm>
            <a:off x="10010775" y="5630863"/>
            <a:ext cx="0" cy="1905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9715" name="副标题 12"/>
          <p:cNvSpPr>
            <a:spLocks noGrp="1" noChangeArrowheads="1"/>
          </p:cNvSpPr>
          <p:nvPr/>
        </p:nvSpPr>
        <p:spPr bwMode="auto">
          <a:xfrm>
            <a:off x="9486900" y="5821363"/>
            <a:ext cx="1049338"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en-US" altLang="zh-CN"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1978</a:t>
            </a:r>
            <a:endParaRPr kumimoji="0" lang="en-US" altLang="zh-CN"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cxnSp>
        <p:nvCxnSpPr>
          <p:cNvPr id="27" name="直接连接符 26"/>
          <p:cNvCxnSpPr/>
          <p:nvPr/>
        </p:nvCxnSpPr>
        <p:spPr>
          <a:xfrm>
            <a:off x="8164513" y="4092575"/>
            <a:ext cx="22225" cy="1714500"/>
          </a:xfrm>
          <a:prstGeom prst="line">
            <a:avLst/>
          </a:prstGeom>
          <a:ln w="12700" cmpd="sng">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9042400" y="4672013"/>
            <a:ext cx="31750" cy="1168400"/>
          </a:xfrm>
          <a:prstGeom prst="line">
            <a:avLst/>
          </a:prstGeom>
          <a:ln w="12700" cmpd="sng">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4748213" y="2413000"/>
            <a:ext cx="55562" cy="3343275"/>
          </a:xfrm>
          <a:prstGeom prst="line">
            <a:avLst/>
          </a:prstGeom>
          <a:ln w="12700" cmpd="sng">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29719" name="副标题 12"/>
          <p:cNvSpPr>
            <a:spLocks noGrp="1" noChangeArrowheads="1"/>
          </p:cNvSpPr>
          <p:nvPr/>
        </p:nvSpPr>
        <p:spPr bwMode="auto">
          <a:xfrm>
            <a:off x="4103688" y="5873750"/>
            <a:ext cx="1184275"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en-US" altLang="zh-CN"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1958</a:t>
            </a:r>
            <a:endParaRPr kumimoji="0" lang="en-US" altLang="zh-CN"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9720" name="副标题 12"/>
          <p:cNvSpPr>
            <a:spLocks noGrp="1" noChangeArrowheads="1"/>
          </p:cNvSpPr>
          <p:nvPr/>
        </p:nvSpPr>
        <p:spPr bwMode="auto">
          <a:xfrm>
            <a:off x="4846638" y="5873750"/>
            <a:ext cx="1049337"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en-US" altLang="zh-CN"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1960</a:t>
            </a:r>
            <a:endParaRPr kumimoji="0" lang="en-US" altLang="zh-CN"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9721" name="副标题 12"/>
          <p:cNvSpPr>
            <a:spLocks noGrp="1" noChangeArrowheads="1"/>
          </p:cNvSpPr>
          <p:nvPr/>
        </p:nvSpPr>
        <p:spPr bwMode="auto">
          <a:xfrm>
            <a:off x="7569200" y="5873750"/>
            <a:ext cx="1050925"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en-US" altLang="zh-CN"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1971</a:t>
            </a:r>
            <a:endParaRPr kumimoji="0" lang="en-US" altLang="zh-CN"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9722" name="副标题 12"/>
          <p:cNvSpPr>
            <a:spLocks noGrp="1" noChangeArrowheads="1"/>
          </p:cNvSpPr>
          <p:nvPr/>
        </p:nvSpPr>
        <p:spPr bwMode="auto">
          <a:xfrm>
            <a:off x="8359775" y="4092575"/>
            <a:ext cx="1049338"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en-US" altLang="zh-CN"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1975</a:t>
            </a:r>
            <a:endParaRPr kumimoji="0" lang="en-US" altLang="zh-CN"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9723" name="副标题 12"/>
          <p:cNvSpPr>
            <a:spLocks noGrp="1" noChangeArrowheads="1"/>
          </p:cNvSpPr>
          <p:nvPr/>
        </p:nvSpPr>
        <p:spPr bwMode="auto">
          <a:xfrm>
            <a:off x="792163" y="4672013"/>
            <a:ext cx="923925"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恢复</a:t>
            </a:r>
            <a:endPar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9724" name="副标题 12"/>
          <p:cNvSpPr>
            <a:spLocks noGrp="1" noChangeArrowheads="1"/>
          </p:cNvSpPr>
          <p:nvPr/>
        </p:nvSpPr>
        <p:spPr bwMode="auto">
          <a:xfrm>
            <a:off x="1635125" y="3463925"/>
            <a:ext cx="923925"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一五计划</a:t>
            </a:r>
            <a:endPar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9725" name="副标题 12"/>
          <p:cNvSpPr>
            <a:spLocks noGrp="1" noChangeArrowheads="1"/>
          </p:cNvSpPr>
          <p:nvPr/>
        </p:nvSpPr>
        <p:spPr bwMode="auto">
          <a:xfrm>
            <a:off x="2895600" y="2508250"/>
            <a:ext cx="923925"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发展</a:t>
            </a:r>
            <a:endPar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9726" name="副标题 12"/>
          <p:cNvSpPr>
            <a:spLocks noGrp="1" noChangeArrowheads="1"/>
          </p:cNvSpPr>
          <p:nvPr/>
        </p:nvSpPr>
        <p:spPr bwMode="auto">
          <a:xfrm>
            <a:off x="3819525" y="1566863"/>
            <a:ext cx="1593850" cy="471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八大二次会议</a:t>
            </a:r>
            <a:endPar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9727" name="副标题 12"/>
          <p:cNvSpPr>
            <a:spLocks noGrp="1" noChangeArrowheads="1"/>
          </p:cNvSpPr>
          <p:nvPr/>
        </p:nvSpPr>
        <p:spPr bwMode="auto">
          <a:xfrm>
            <a:off x="4846638" y="2413000"/>
            <a:ext cx="923925"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en-US" altLang="zh-CN"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 </a:t>
            </a:r>
            <a:r>
              <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困难</a:t>
            </a:r>
            <a:endPar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9728" name="副标题 12"/>
          <p:cNvSpPr>
            <a:spLocks noGrp="1" noChangeArrowheads="1"/>
          </p:cNvSpPr>
          <p:nvPr/>
        </p:nvSpPr>
        <p:spPr bwMode="auto">
          <a:xfrm>
            <a:off x="6778625" y="3175000"/>
            <a:ext cx="923925"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en-US" altLang="zh-CN"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 </a:t>
            </a:r>
            <a:r>
              <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下滑</a:t>
            </a:r>
            <a:endPar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9729" name="副标题 12"/>
          <p:cNvSpPr>
            <a:spLocks noGrp="1" noChangeArrowheads="1"/>
          </p:cNvSpPr>
          <p:nvPr/>
        </p:nvSpPr>
        <p:spPr bwMode="auto">
          <a:xfrm>
            <a:off x="5607050" y="1998663"/>
            <a:ext cx="939800" cy="50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en-US" altLang="zh-CN"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 </a:t>
            </a:r>
            <a:r>
              <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调整</a:t>
            </a:r>
            <a:endPar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9730" name="副标题 12"/>
          <p:cNvSpPr>
            <a:spLocks noGrp="1" noChangeArrowheads="1"/>
          </p:cNvSpPr>
          <p:nvPr/>
        </p:nvSpPr>
        <p:spPr bwMode="auto">
          <a:xfrm>
            <a:off x="9728200" y="2381250"/>
            <a:ext cx="92392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快速发展</a:t>
            </a:r>
            <a:endPar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
        <p:nvSpPr>
          <p:cNvPr id="29733" name="内容占位符 2"/>
          <p:cNvSpPr>
            <a:spLocks noGrp="1" noChangeArrowheads="1"/>
          </p:cNvSpPr>
          <p:nvPr/>
        </p:nvSpPr>
        <p:spPr bwMode="auto">
          <a:xfrm>
            <a:off x="4616450" y="330081"/>
            <a:ext cx="2987675"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base" latinLnBrk="0" hangingPunct="1">
              <a:lnSpc>
                <a:spcPct val="90000"/>
              </a:lnSpc>
              <a:spcBef>
                <a:spcPts val="1000"/>
              </a:spcBef>
              <a:spcAft>
                <a:spcPct val="0"/>
              </a:spcAft>
              <a:buClrTx/>
              <a:buSzTx/>
              <a:buFont typeface="Arial" panose="020B0604020202020204" pitchFamily="34" charset="0"/>
              <a:buNone/>
              <a:defRPr/>
            </a:pPr>
            <a:r>
              <a:rPr kumimoji="0" lang="zh-CN" altLang="en-US" sz="3600" b="1" i="0" u="none" strike="noStrike" kern="1200" cap="none" spc="0" normalizeH="0" baseline="0" noProof="0" dirty="0">
                <a:ln>
                  <a:noFill/>
                </a:ln>
                <a:solidFill>
                  <a:srgbClr val="FF0000"/>
                </a:solidFill>
                <a:effectLst/>
                <a:uLnTx/>
                <a:uFillTx/>
                <a:latin typeface="微软雅黑" panose="020B0503020204020204" pitchFamily="34" charset="-122"/>
                <a:ea typeface="微软雅黑" panose="020B0503020204020204" pitchFamily="34" charset="-122"/>
                <a:cs typeface="+mn-cs"/>
              </a:rPr>
              <a:t>小结</a:t>
            </a:r>
            <a:endParaRPr kumimoji="0" lang="zh-CN" altLang="en-US" sz="3600" b="1" i="0" u="none" strike="noStrike" kern="1200" cap="none" spc="0" normalizeH="0" baseline="0" noProof="0" dirty="0">
              <a:ln>
                <a:noFill/>
              </a:ln>
              <a:solidFill>
                <a:srgbClr val="FF0000"/>
              </a:solidFill>
              <a:effectLst/>
              <a:uLnTx/>
              <a:uFillTx/>
              <a:latin typeface="微软雅黑" panose="020B0503020204020204" pitchFamily="34" charset="-122"/>
              <a:ea typeface="微软雅黑" panose="020B0503020204020204" pitchFamily="34" charset="-122"/>
              <a:cs typeface="+mn-cs"/>
            </a:endParaRPr>
          </a:p>
        </p:txBody>
      </p:sp>
      <p:sp>
        <p:nvSpPr>
          <p:cNvPr id="17" name="平行四边形 16"/>
          <p:cNvSpPr/>
          <p:nvPr/>
        </p:nvSpPr>
        <p:spPr>
          <a:xfrm>
            <a:off x="914400" y="344488"/>
            <a:ext cx="379413" cy="442912"/>
          </a:xfrm>
          <a:prstGeom prst="parallelogram">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1" i="0" u="none" strike="noStrike" kern="1200" cap="none" spc="0" normalizeH="0" baseline="0" noProof="0">
              <a:ln>
                <a:noFill/>
              </a:ln>
              <a:solidFill>
                <a:srgbClr val="2F271A"/>
              </a:solidFill>
              <a:effectLst/>
              <a:uLnTx/>
              <a:uFillTx/>
              <a:latin typeface="等线" panose="02010600030101010101" charset="-122"/>
              <a:ea typeface="等线" panose="02010600030101010101" charset="-122"/>
              <a:cs typeface="+mn-cs"/>
            </a:endParaRPr>
          </a:p>
        </p:txBody>
      </p:sp>
      <p:sp>
        <p:nvSpPr>
          <p:cNvPr id="18" name="平行四边形 17"/>
          <p:cNvSpPr/>
          <p:nvPr/>
        </p:nvSpPr>
        <p:spPr>
          <a:xfrm>
            <a:off x="1198563" y="485775"/>
            <a:ext cx="381000" cy="442913"/>
          </a:xfrm>
          <a:prstGeom prst="parallelogram">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2F271A"/>
              </a:solidFill>
              <a:effectLst/>
              <a:uLnTx/>
              <a:uFillTx/>
              <a:latin typeface="等线" panose="02010600030101010101" charset="-122"/>
              <a:ea typeface="等线" panose="02010600030101010101" charset="-122"/>
              <a:cs typeface="+mn-cs"/>
            </a:endParaRPr>
          </a:p>
        </p:txBody>
      </p:sp>
    </p:spTree>
  </p:cSld>
  <p:clrMapOvr>
    <a:masterClrMapping/>
  </p:clrMapOvr>
</p:sld>
</file>

<file path=ppt/tags/tag1.xml><?xml version="1.0" encoding="utf-8"?>
<p:tagLst xmlns:p="http://schemas.openxmlformats.org/presentationml/2006/main">
  <p:tag name="KSO_WM_TAG_VERSION" val="1.0"/>
  <p:tag name="KSO_WM_BEAUTIFY_FLAG" val="#wm#"/>
  <p:tag name="KSO_WM_TEMPLATE_CATEGORY" val="diagram"/>
  <p:tag name="KSO_WM_TEMPLATE_INDEX" val="689"/>
  <p:tag name="KSO_WM_UNIT_TYPE" val="m_h_a"/>
  <p:tag name="KSO_WM_UNIT_INDEX" val="1_1_1"/>
  <p:tag name="KSO_WM_UNIT_ID" val="diagram689_1*m_h_a*1_1_1"/>
  <p:tag name="KSO_WM_UNIT_CLEAR" val="1"/>
  <p:tag name="KSO_WM_UNIT_LAYERLEVEL" val="1_1_1"/>
  <p:tag name="KSO_WM_UNIT_VALUE" val="14"/>
  <p:tag name="KSO_WM_UNIT_HIGHLIGHT" val="0"/>
  <p:tag name="KSO_WM_UNIT_COMPATIBLE" val="0"/>
  <p:tag name="KSO_WM_UNIT_PRESET_TEXT_INDEX" val="3"/>
  <p:tag name="KSO_WM_DIAGRAM_GROUP_CODE" val="m1-1"/>
  <p:tag name="KSO_WM_UNIT_PRESET_TEXT_LEN" val="5"/>
  <p:tag name="KSO_WM_UNIT_FILL_FORE_SCHEMECOLOR_INDEX" val="5"/>
  <p:tag name="KSO_WM_UNIT_FILL_TYPE" val="1"/>
  <p:tag name="KSO_WM_UNIT_TEXT_FILL_FORE_SCHEMECOLOR_INDEX" val="2"/>
  <p:tag name="KSO_WM_UNIT_TEXT_FILL_TYPE" val="1"/>
  <p:tag name="REFSHAPE" val="1655076052"/>
  <p:tag name="KSO_WM_UNIT_DIAGRAM_SCHEMECOLOR_ID" val="0"/>
  <p:tag name="KSO_WM_UNIT_USESOURCEFORMAT_APPLY" val="1"/>
</p:tagLst>
</file>

<file path=ppt/tags/tag2.xml><?xml version="1.0" encoding="utf-8"?>
<p:tagLst xmlns:p="http://schemas.openxmlformats.org/presentationml/2006/main">
  <p:tag name="KSO_WM_TAG_VERSION" val="1.0"/>
  <p:tag name="KSO_WM_BEAUTIFY_FLAG" val="#wm#"/>
  <p:tag name="KSO_WM_TEMPLATE_CATEGORY" val="diagram"/>
  <p:tag name="KSO_WM_TEMPLATE_INDEX" val="689"/>
  <p:tag name="KSO_WM_UNIT_TYPE" val="m_i"/>
  <p:tag name="KSO_WM_UNIT_INDEX" val="1_1"/>
  <p:tag name="KSO_WM_UNIT_ID" val="diagram689_1*m_i*1_1"/>
  <p:tag name="KSO_WM_UNIT_CLEAR" val="1"/>
  <p:tag name="KSO_WM_UNIT_LAYERLEVEL" val="1_1"/>
  <p:tag name="KSO_WM_DIAGRAM_GROUP_CODE" val="m1-1"/>
  <p:tag name="KSO_WM_UNIT_TEXT_FILL_FORE_SCHEMECOLOR_INDEX" val="13"/>
  <p:tag name="KSO_WM_UNIT_TEXT_FILL_TYPE" val="1"/>
  <p:tag name="REFSHAPE" val="1655076188"/>
  <p:tag name="KSO_WM_UNIT_DIAGRAM_SCHEMECOLOR_ID" val="0"/>
  <p:tag name="KSO_WM_UNIT_USESOURCEFORMAT_APPLY" val="1"/>
</p:tagLst>
</file>

<file path=ppt/tags/tag3.xml><?xml version="1.0" encoding="utf-8"?>
<p:tagLst xmlns:p="http://schemas.openxmlformats.org/presentationml/2006/main">
  <p:tag name="KSO_WM_TAG_VERSION" val="1.0"/>
  <p:tag name="KSO_WM_BEAUTIFY_FLAG" val="#wm#"/>
  <p:tag name="KSO_WM_TEMPLATE_CATEGORY" val="diagram"/>
  <p:tag name="KSO_WM_TEMPLATE_INDEX" val="689"/>
  <p:tag name="KSO_WM_UNIT_TYPE" val="m_h_a"/>
  <p:tag name="KSO_WM_UNIT_INDEX" val="1_2_1"/>
  <p:tag name="KSO_WM_UNIT_ID" val="diagram689_1*m_h_a*1_2_1"/>
  <p:tag name="KSO_WM_UNIT_CLEAR" val="1"/>
  <p:tag name="KSO_WM_UNIT_LAYERLEVEL" val="1_1_1"/>
  <p:tag name="KSO_WM_UNIT_VALUE" val="14"/>
  <p:tag name="KSO_WM_UNIT_HIGHLIGHT" val="0"/>
  <p:tag name="KSO_WM_UNIT_COMPATIBLE" val="0"/>
  <p:tag name="KSO_WM_UNIT_PRESET_TEXT_INDEX" val="3"/>
  <p:tag name="KSO_WM_DIAGRAM_GROUP_CODE" val="m1-1"/>
  <p:tag name="KSO_WM_UNIT_PRESET_TEXT_LEN" val="5"/>
  <p:tag name="KSO_WM_UNIT_FILL_FORE_SCHEMECOLOR_INDEX" val="6"/>
  <p:tag name="KSO_WM_UNIT_FILL_TYPE" val="1"/>
  <p:tag name="KSO_WM_UNIT_TEXT_FILL_FORE_SCHEMECOLOR_INDEX" val="2"/>
  <p:tag name="KSO_WM_UNIT_TEXT_FILL_TYPE" val="1"/>
  <p:tag name="REFSHAPE" val="1655076732"/>
  <p:tag name="KSO_WM_UNIT_DIAGRAM_SCHEMECOLOR_ID" val="0"/>
  <p:tag name="KSO_WM_UNIT_USESOURCEFORMAT_APPLY" val="1"/>
</p:tagLst>
</file>

<file path=ppt/tags/tag4.xml><?xml version="1.0" encoding="utf-8"?>
<p:tagLst xmlns:p="http://schemas.openxmlformats.org/presentationml/2006/main">
  <p:tag name="KSO_WM_TAG_VERSION" val="1.0"/>
  <p:tag name="KSO_WM_BEAUTIFY_FLAG" val="#wm#"/>
  <p:tag name="KSO_WM_TEMPLATE_CATEGORY" val="diagram"/>
  <p:tag name="KSO_WM_TEMPLATE_INDEX" val="689"/>
  <p:tag name="KSO_WM_UNIT_TYPE" val="m_i"/>
  <p:tag name="KSO_WM_UNIT_INDEX" val="1_2"/>
  <p:tag name="KSO_WM_UNIT_ID" val="diagram689_1*m_i*1_2"/>
  <p:tag name="KSO_WM_UNIT_CLEAR" val="1"/>
  <p:tag name="KSO_WM_UNIT_LAYERLEVEL" val="1_1"/>
  <p:tag name="KSO_WM_DIAGRAM_GROUP_CODE" val="m1-1"/>
  <p:tag name="KSO_WM_UNIT_TEXT_FILL_FORE_SCHEMECOLOR_INDEX" val="13"/>
  <p:tag name="KSO_WM_UNIT_TEXT_FILL_TYPE" val="1"/>
  <p:tag name="REFSHAPE" val="1655076596"/>
  <p:tag name="KSO_WM_UNIT_DIAGRAM_SCHEMECOLOR_ID" val="0"/>
  <p:tag name="KSO_WM_UNIT_USESOURCEFORMAT_APPLY" val="1"/>
</p:tagLst>
</file>

<file path=ppt/tags/tag5.xml><?xml version="1.0" encoding="utf-8"?>
<p:tagLst xmlns:p="http://schemas.openxmlformats.org/presentationml/2006/main">
  <p:tag name="KSO_WM_TAG_VERSION" val="1.0"/>
  <p:tag name="KSO_WM_BEAUTIFY_FLAG" val="#wm#"/>
  <p:tag name="KSO_WM_TEMPLATE_CATEGORY" val="diagram"/>
  <p:tag name="KSO_WM_TEMPLATE_INDEX" val="689"/>
  <p:tag name="KSO_WM_UNIT_TYPE" val="m_h_a"/>
  <p:tag name="KSO_WM_UNIT_INDEX" val="1_3_1"/>
  <p:tag name="KSO_WM_UNIT_ID" val="diagram689_1*m_h_a*1_3_1"/>
  <p:tag name="KSO_WM_UNIT_CLEAR" val="1"/>
  <p:tag name="KSO_WM_UNIT_LAYERLEVEL" val="1_1_1"/>
  <p:tag name="KSO_WM_UNIT_VALUE" val="14"/>
  <p:tag name="KSO_WM_UNIT_HIGHLIGHT" val="0"/>
  <p:tag name="KSO_WM_UNIT_COMPATIBLE" val="0"/>
  <p:tag name="KSO_WM_UNIT_PRESET_TEXT_INDEX" val="3"/>
  <p:tag name="KSO_WM_DIAGRAM_GROUP_CODE" val="m1-1"/>
  <p:tag name="KSO_WM_UNIT_PRESET_TEXT_LEN" val="5"/>
  <p:tag name="KSO_WM_UNIT_FILL_FORE_SCHEMECOLOR_INDEX" val="7"/>
  <p:tag name="KSO_WM_UNIT_FILL_TYPE" val="1"/>
  <p:tag name="KSO_WM_UNIT_TEXT_FILL_FORE_SCHEMECOLOR_INDEX" val="2"/>
  <p:tag name="KSO_WM_UNIT_TEXT_FILL_TYPE" val="1"/>
  <p:tag name="REFSHAPE" val="1655076324"/>
  <p:tag name="KSO_WM_UNIT_DIAGRAM_SCHEMECOLOR_ID" val="0"/>
  <p:tag name="KSO_WM_UNIT_USESOURCEFORMAT_APPLY" val="1"/>
</p:tagLst>
</file>

<file path=ppt/tags/tag6.xml><?xml version="1.0" encoding="utf-8"?>
<p:tagLst xmlns:p="http://schemas.openxmlformats.org/presentationml/2006/main">
  <p:tag name="KSO_WM_TAG_VERSION" val="1.0"/>
  <p:tag name="KSO_WM_BEAUTIFY_FLAG" val="#wm#"/>
  <p:tag name="KSO_WM_TEMPLATE_CATEGORY" val="diagram"/>
  <p:tag name="KSO_WM_TEMPLATE_INDEX" val="689"/>
  <p:tag name="KSO_WM_UNIT_TYPE" val="m_i"/>
  <p:tag name="KSO_WM_UNIT_INDEX" val="1_3"/>
  <p:tag name="KSO_WM_UNIT_ID" val="diagram689_1*m_i*1_3"/>
  <p:tag name="KSO_WM_UNIT_CLEAR" val="1"/>
  <p:tag name="KSO_WM_UNIT_LAYERLEVEL" val="1_1"/>
  <p:tag name="KSO_WM_DIAGRAM_GROUP_CODE" val="m1-1"/>
  <p:tag name="KSO_WM_UNIT_TEXT_FILL_FORE_SCHEMECOLOR_INDEX" val="13"/>
  <p:tag name="KSO_WM_UNIT_TEXT_FILL_TYPE" val="1"/>
  <p:tag name="REFSHAPE" val="1655076868"/>
  <p:tag name="KSO_WM_UNIT_DIAGRAM_SCHEMECOLOR_ID" val="0"/>
  <p:tag name="KSO_WM_UNIT_USESOURCEFORMAT_APPLY" val="1"/>
</p:tagLst>
</file>

<file path=ppt/tags/tag7.xml><?xml version="1.0" encoding="utf-8"?>
<p:tagLst xmlns:p="http://schemas.openxmlformats.org/presentationml/2006/main">
  <p:tag name="KSO_WM_TAG_VERSION" val="1.0"/>
  <p:tag name="KSO_WM_BEAUTIFY_FLAG" val="#wm#"/>
  <p:tag name="KSO_WM_TEMPLATE_CATEGORY" val="diagram"/>
  <p:tag name="KSO_WM_TEMPLATE_INDEX" val="689"/>
  <p:tag name="KSO_WM_UNIT_TYPE" val="m_h_a"/>
  <p:tag name="KSO_WM_UNIT_INDEX" val="1_4_1"/>
  <p:tag name="KSO_WM_UNIT_ID" val="diagram689_1*m_h_a*1_4_1"/>
  <p:tag name="KSO_WM_UNIT_CLEAR" val="1"/>
  <p:tag name="KSO_WM_UNIT_LAYERLEVEL" val="1_1_1"/>
  <p:tag name="KSO_WM_UNIT_VALUE" val="14"/>
  <p:tag name="KSO_WM_UNIT_HIGHLIGHT" val="0"/>
  <p:tag name="KSO_WM_UNIT_COMPATIBLE" val="0"/>
  <p:tag name="KSO_WM_UNIT_PRESET_TEXT_INDEX" val="3"/>
  <p:tag name="KSO_WM_DIAGRAM_GROUP_CODE" val="m1-1"/>
  <p:tag name="KSO_WM_UNIT_PRESET_TEXT_LEN" val="5"/>
  <p:tag name="KSO_WM_UNIT_FILL_FORE_SCHEMECOLOR_INDEX" val="5"/>
  <p:tag name="KSO_WM_UNIT_FILL_TYPE" val="1"/>
  <p:tag name="KSO_WM_UNIT_TEXT_FILL_FORE_SCHEMECOLOR_INDEX" val="2"/>
  <p:tag name="KSO_WM_UNIT_TEXT_FILL_TYPE" val="1"/>
  <p:tag name="REFSHAPE" val="1655077004"/>
  <p:tag name="KSO_WM_UNIT_DIAGRAM_SCHEMECOLOR_ID" val="0"/>
  <p:tag name="KSO_WM_UNIT_USESOURCEFORMAT_APPLY" val="1"/>
</p:tagLst>
</file>

<file path=ppt/tags/tag8.xml><?xml version="1.0" encoding="utf-8"?>
<p:tagLst xmlns:p="http://schemas.openxmlformats.org/presentationml/2006/main">
  <p:tag name="KSO_WM_TAG_VERSION" val="1.0"/>
  <p:tag name="KSO_WM_BEAUTIFY_FLAG" val="#wm#"/>
  <p:tag name="KSO_WM_TEMPLATE_CATEGORY" val="diagram"/>
  <p:tag name="KSO_WM_TEMPLATE_INDEX" val="689"/>
  <p:tag name="KSO_WM_UNIT_TYPE" val="m_i"/>
  <p:tag name="KSO_WM_UNIT_INDEX" val="1_4"/>
  <p:tag name="KSO_WM_UNIT_ID" val="diagram689_1*m_i*1_4"/>
  <p:tag name="KSO_WM_UNIT_CLEAR" val="1"/>
  <p:tag name="KSO_WM_UNIT_LAYERLEVEL" val="1_1"/>
  <p:tag name="KSO_WM_DIAGRAM_GROUP_CODE" val="m1-1"/>
  <p:tag name="KSO_WM_UNIT_TEXT_FILL_FORE_SCHEMECOLOR_INDEX" val="13"/>
  <p:tag name="KSO_WM_UNIT_TEXT_FILL_TYPE" val="1"/>
  <p:tag name="REFSHAPE" val="1655077140"/>
  <p:tag name="KSO_WM_UNIT_DIAGRAM_SCHEMECOLOR_ID" val="0"/>
  <p:tag name="KSO_WM_UNIT_USESOURCEFORMAT_APPLY" val="1"/>
</p:tagLst>
</file>

<file path=ppt/tags/tag9.xml><?xml version="1.0" encoding="utf-8"?>
<p:tagLst xmlns:p="http://schemas.openxmlformats.org/presentationml/2006/main">
  <p:tag name="KSO_WM_TAG_VERSION" val="1.0"/>
  <p:tag name="KSO_WM_BEAUTIFY_FLAG" val="#wm#"/>
  <p:tag name="KSO_WM_TEMPLATE_CATEGORY" val="diagram"/>
  <p:tag name="KSO_WM_TEMPLATE_INDEX" val="689"/>
  <p:tag name="KSO_WM_UNIT_TYPE" val="m_h_a"/>
  <p:tag name="KSO_WM_UNIT_INDEX" val="1_5_1"/>
  <p:tag name="KSO_WM_UNIT_ID" val="diagram689_1*m_h_a*1_5_1"/>
  <p:tag name="KSO_WM_UNIT_CLEAR" val="1"/>
  <p:tag name="KSO_WM_UNIT_LAYERLEVEL" val="1_1_1"/>
  <p:tag name="KSO_WM_UNIT_VALUE" val="14"/>
  <p:tag name="KSO_WM_UNIT_HIGHLIGHT" val="0"/>
  <p:tag name="KSO_WM_UNIT_COMPATIBLE" val="0"/>
  <p:tag name="KSO_WM_UNIT_PRESET_TEXT_INDEX" val="3"/>
  <p:tag name="KSO_WM_DIAGRAM_GROUP_CODE" val="m1-1"/>
  <p:tag name="KSO_WM_UNIT_PRESET_TEXT_LEN" val="5"/>
  <p:tag name="KSO_WM_UNIT_FILL_FORE_SCHEMECOLOR_INDEX" val="6"/>
  <p:tag name="KSO_WM_UNIT_FILL_TYPE" val="1"/>
  <p:tag name="KSO_WM_UNIT_TEXT_FILL_FORE_SCHEMECOLOR_INDEX" val="2"/>
  <p:tag name="KSO_WM_UNIT_TEXT_FILL_TYPE" val="1"/>
  <p:tag name="REFSHAPE" val="1655077276"/>
  <p:tag name="KSO_WM_UNIT_DIAGRAM_SCHEMECOLOR_ID" val="0"/>
  <p:tag name="KSO_WM_UNIT_USESOURCEFORMAT_APPLY" val="1"/>
</p:tagLst>
</file>

<file path=ppt/tags/tag10.xml><?xml version="1.0" encoding="utf-8"?>
<p:tagLst xmlns:p="http://schemas.openxmlformats.org/presentationml/2006/main">
  <p:tag name="KSO_WM_TAG_VERSION" val="1.0"/>
  <p:tag name="KSO_WM_BEAUTIFY_FLAG" val="#wm#"/>
  <p:tag name="KSO_WM_TEMPLATE_CATEGORY" val="diagram"/>
  <p:tag name="KSO_WM_TEMPLATE_INDEX" val="689"/>
  <p:tag name="KSO_WM_UNIT_TYPE" val="m_i"/>
  <p:tag name="KSO_WM_UNIT_INDEX" val="1_5"/>
  <p:tag name="KSO_WM_UNIT_ID" val="diagram689_1*m_i*1_5"/>
  <p:tag name="KSO_WM_UNIT_CLEAR" val="1"/>
  <p:tag name="KSO_WM_UNIT_LAYERLEVEL" val="1_1"/>
  <p:tag name="KSO_WM_DIAGRAM_GROUP_CODE" val="m1-1"/>
  <p:tag name="KSO_WM_UNIT_TEXT_FILL_FORE_SCHEMECOLOR_INDEX" val="13"/>
  <p:tag name="KSO_WM_UNIT_TEXT_FILL_TYPE" val="1"/>
  <p:tag name="REFSHAPE" val="1655077412"/>
  <p:tag name="KSO_WM_UNIT_DIAGRAM_SCHEMECOLOR_ID" val="0"/>
  <p:tag name="KSO_WM_UNIT_USESOURCEFORMAT_APPLY" val="1"/>
</p:tagLst>
</file>

<file path=ppt/tags/tag11.xml><?xml version="1.0" encoding="utf-8"?>
<p:tagLst xmlns:p="http://schemas.openxmlformats.org/presentationml/2006/main">
  <p:tag name="KSO_WM_TAG_VERSION" val="1.0"/>
  <p:tag name="KSO_WM_BEAUTIFY_FLAG" val="#wm#"/>
  <p:tag name="KSO_WM_TEMPLATE_CATEGORY" val="diagram"/>
  <p:tag name="KSO_WM_TEMPLATE_INDEX" val="689"/>
  <p:tag name="KSO_WM_UNIT_TYPE" val="m_h_a"/>
  <p:tag name="KSO_WM_UNIT_INDEX" val="1_6_1"/>
  <p:tag name="KSO_WM_UNIT_ID" val="diagram689_1*m_h_a*1_6_1"/>
  <p:tag name="KSO_WM_UNIT_CLEAR" val="1"/>
  <p:tag name="KSO_WM_UNIT_LAYERLEVEL" val="1_1_1"/>
  <p:tag name="KSO_WM_UNIT_VALUE" val="14"/>
  <p:tag name="KSO_WM_UNIT_HIGHLIGHT" val="0"/>
  <p:tag name="KSO_WM_UNIT_COMPATIBLE" val="0"/>
  <p:tag name="KSO_WM_UNIT_PRESET_TEXT_INDEX" val="3"/>
  <p:tag name="KSO_WM_DIAGRAM_GROUP_CODE" val="m1-1"/>
  <p:tag name="KSO_WM_UNIT_PRESET_TEXT_LEN" val="5"/>
  <p:tag name="KSO_WM_UNIT_FILL_FORE_SCHEMECOLOR_INDEX" val="7"/>
  <p:tag name="KSO_WM_UNIT_FILL_TYPE" val="1"/>
  <p:tag name="KSO_WM_UNIT_TEXT_FILL_FORE_SCHEMECOLOR_INDEX" val="2"/>
  <p:tag name="KSO_WM_UNIT_TEXT_FILL_TYPE" val="1"/>
  <p:tag name="REFSHAPE" val="1655077548"/>
  <p:tag name="KSO_WM_UNIT_DIAGRAM_SCHEMECOLOR_ID" val="0"/>
  <p:tag name="KSO_WM_UNIT_USESOURCEFORMAT_APPLY" val="1"/>
</p:tagLst>
</file>

<file path=ppt/tags/tag12.xml><?xml version="1.0" encoding="utf-8"?>
<p:tagLst xmlns:p="http://schemas.openxmlformats.org/presentationml/2006/main">
  <p:tag name="KSO_WM_TAG_VERSION" val="1.0"/>
  <p:tag name="KSO_WM_BEAUTIFY_FLAG" val="#wm#"/>
  <p:tag name="KSO_WM_TEMPLATE_CATEGORY" val="diagram"/>
  <p:tag name="KSO_WM_TEMPLATE_INDEX" val="689"/>
  <p:tag name="KSO_WM_UNIT_PRESET_TEXT_LEN" val="51"/>
  <p:tag name="KSO_WM_UNIT_TYPE" val="m_h_f"/>
  <p:tag name="KSO_WM_UNIT_INDEX" val="1_1_1"/>
  <p:tag name="KSO_WM_UNIT_ID" val="diagram689_1*m_h_f*1_1_1"/>
  <p:tag name="KSO_WM_UNIT_CLEAR" val="1"/>
  <p:tag name="KSO_WM_UNIT_LAYERLEVEL" val="1_1_1"/>
  <p:tag name="KSO_WM_UNIT_VALUE" val="24"/>
  <p:tag name="KSO_WM_UNIT_HIGHLIGHT" val="0"/>
  <p:tag name="KSO_WM_UNIT_COMPATIBLE" val="0"/>
  <p:tag name="KSO_WM_UNIT_PRESET_TEXT_INDEX" val="4"/>
  <p:tag name="KSO_WM_DIAGRAM_GROUP_CODE" val="m1-1"/>
  <p:tag name="KSO_WM_UNIT_TEXT_FILL_FORE_SCHEMECOLOR_INDEX" val="13"/>
  <p:tag name="KSO_WM_UNIT_TEXT_FILL_TYPE" val="1"/>
  <p:tag name="REFSHAPE" val="1655077684"/>
  <p:tag name="KSO_WM_UNIT_DIAGRAM_SCHEMECOLOR_ID" val="0"/>
  <p:tag name="KSO_WM_UNIT_USESOURCEFORMAT_APPLY" val="1"/>
</p:tagLst>
</file>

<file path=ppt/tags/tag13.xml><?xml version="1.0" encoding="utf-8"?>
<p:tagLst xmlns:p="http://schemas.openxmlformats.org/presentationml/2006/main">
  <p:tag name="KSO_WM_TAG_VERSION" val="1.0"/>
  <p:tag name="KSO_WM_BEAUTIFY_FLAG" val="#wm#"/>
  <p:tag name="KSO_WM_TEMPLATE_CATEGORY" val="diagram"/>
  <p:tag name="KSO_WM_TEMPLATE_INDEX" val="689"/>
  <p:tag name="KSO_WM_UNIT_PRESET_TEXT_LEN" val="51"/>
  <p:tag name="KSO_WM_UNIT_TYPE" val="m_h_f"/>
  <p:tag name="KSO_WM_UNIT_INDEX" val="1_3_1"/>
  <p:tag name="KSO_WM_UNIT_ID" val="diagram689_1*m_h_f*1_3_1"/>
  <p:tag name="KSO_WM_UNIT_CLEAR" val="1"/>
  <p:tag name="KSO_WM_UNIT_LAYERLEVEL" val="1_1_1"/>
  <p:tag name="KSO_WM_UNIT_VALUE" val="24"/>
  <p:tag name="KSO_WM_UNIT_HIGHLIGHT" val="0"/>
  <p:tag name="KSO_WM_UNIT_COMPATIBLE" val="0"/>
  <p:tag name="KSO_WM_UNIT_PRESET_TEXT_INDEX" val="4"/>
  <p:tag name="KSO_WM_DIAGRAM_GROUP_CODE" val="m1-1"/>
  <p:tag name="KSO_WM_UNIT_TEXT_FILL_FORE_SCHEMECOLOR_INDEX" val="13"/>
  <p:tag name="KSO_WM_UNIT_TEXT_FILL_TYPE" val="1"/>
  <p:tag name="REFSHAPE" val="1655077820"/>
  <p:tag name="KSO_WM_UNIT_DIAGRAM_SCHEMECOLOR_ID" val="0"/>
  <p:tag name="KSO_WM_UNIT_USESOURCEFORMAT_APPLY" val="1"/>
</p:tagLst>
</file>

<file path=ppt/tags/tag14.xml><?xml version="1.0" encoding="utf-8"?>
<p:tagLst xmlns:p="http://schemas.openxmlformats.org/presentationml/2006/main">
  <p:tag name="KSO_WM_TAG_VERSION" val="1.0"/>
  <p:tag name="KSO_WM_BEAUTIFY_FLAG" val="#wm#"/>
  <p:tag name="KSO_WM_TEMPLATE_CATEGORY" val="diagram"/>
  <p:tag name="KSO_WM_TEMPLATE_INDEX" val="689"/>
  <p:tag name="KSO_WM_UNIT_PRESET_TEXT_LEN" val="51"/>
  <p:tag name="KSO_WM_UNIT_TYPE" val="m_h_f"/>
  <p:tag name="KSO_WM_UNIT_INDEX" val="1_5_1"/>
  <p:tag name="KSO_WM_UNIT_ID" val="diagram689_1*m_h_f*1_5_1"/>
  <p:tag name="KSO_WM_UNIT_CLEAR" val="1"/>
  <p:tag name="KSO_WM_UNIT_LAYERLEVEL" val="1_1_1"/>
  <p:tag name="KSO_WM_UNIT_VALUE" val="24"/>
  <p:tag name="KSO_WM_UNIT_HIGHLIGHT" val="0"/>
  <p:tag name="KSO_WM_UNIT_COMPATIBLE" val="0"/>
  <p:tag name="KSO_WM_UNIT_PRESET_TEXT_INDEX" val="4"/>
  <p:tag name="KSO_WM_DIAGRAM_GROUP_CODE" val="m1-1"/>
  <p:tag name="KSO_WM_UNIT_TEXT_FILL_FORE_SCHEMECOLOR_INDEX" val="13"/>
  <p:tag name="KSO_WM_UNIT_TEXT_FILL_TYPE" val="1"/>
  <p:tag name="REFSHAPE" val="1655077956"/>
  <p:tag name="KSO_WM_UNIT_DIAGRAM_SCHEMECOLOR_ID" val="0"/>
  <p:tag name="KSO_WM_UNIT_USESOURCEFORMAT_APPLY" val="1"/>
</p:tagLst>
</file>

<file path=ppt/tags/tag15.xml><?xml version="1.0" encoding="utf-8"?>
<p:tagLst xmlns:p="http://schemas.openxmlformats.org/presentationml/2006/main">
  <p:tag name="KSO_WM_TAG_VERSION" val="1.0"/>
  <p:tag name="KSO_WM_BEAUTIFY_FLAG" val="#wm#"/>
  <p:tag name="KSO_WM_TEMPLATE_CATEGORY" val="diagram"/>
  <p:tag name="KSO_WM_TEMPLATE_INDEX" val="689"/>
  <p:tag name="KSO_WM_UNIT_PRESET_TEXT_LEN" val="51"/>
  <p:tag name="KSO_WM_UNIT_TYPE" val="m_h_f"/>
  <p:tag name="KSO_WM_UNIT_INDEX" val="1_2_1"/>
  <p:tag name="KSO_WM_UNIT_ID" val="diagram689_1*m_h_f*1_2_1"/>
  <p:tag name="KSO_WM_UNIT_CLEAR" val="1"/>
  <p:tag name="KSO_WM_UNIT_LAYERLEVEL" val="1_1_1"/>
  <p:tag name="KSO_WM_UNIT_VALUE" val="24"/>
  <p:tag name="KSO_WM_UNIT_HIGHLIGHT" val="0"/>
  <p:tag name="KSO_WM_UNIT_COMPATIBLE" val="0"/>
  <p:tag name="KSO_WM_UNIT_PRESET_TEXT_INDEX" val="4"/>
  <p:tag name="KSO_WM_DIAGRAM_GROUP_CODE" val="m1-1"/>
  <p:tag name="KSO_WM_UNIT_TEXT_FILL_FORE_SCHEMECOLOR_INDEX" val="13"/>
  <p:tag name="KSO_WM_UNIT_TEXT_FILL_TYPE" val="1"/>
  <p:tag name="REFSHAPE" val="1655078092"/>
  <p:tag name="KSO_WM_UNIT_DIAGRAM_SCHEMECOLOR_ID" val="0"/>
  <p:tag name="KSO_WM_UNIT_USESOURCEFORMAT_APPLY" val="1"/>
</p:tagLst>
</file>

<file path=ppt/tags/tag16.xml><?xml version="1.0" encoding="utf-8"?>
<p:tagLst xmlns:p="http://schemas.openxmlformats.org/presentationml/2006/main">
  <p:tag name="KSO_WM_TAG_VERSION" val="1.0"/>
  <p:tag name="KSO_WM_BEAUTIFY_FLAG" val="#wm#"/>
  <p:tag name="KSO_WM_TEMPLATE_CATEGORY" val="diagram"/>
  <p:tag name="KSO_WM_TEMPLATE_INDEX" val="689"/>
  <p:tag name="KSO_WM_UNIT_PRESET_TEXT_LEN" val="51"/>
  <p:tag name="KSO_WM_UNIT_TYPE" val="m_h_f"/>
  <p:tag name="KSO_WM_UNIT_INDEX" val="1_4_1"/>
  <p:tag name="KSO_WM_UNIT_ID" val="diagram689_1*m_h_f*1_4_1"/>
  <p:tag name="KSO_WM_UNIT_CLEAR" val="1"/>
  <p:tag name="KSO_WM_UNIT_LAYERLEVEL" val="1_1_1"/>
  <p:tag name="KSO_WM_UNIT_VALUE" val="24"/>
  <p:tag name="KSO_WM_UNIT_HIGHLIGHT" val="0"/>
  <p:tag name="KSO_WM_UNIT_COMPATIBLE" val="0"/>
  <p:tag name="KSO_WM_UNIT_PRESET_TEXT_INDEX" val="4"/>
  <p:tag name="KSO_WM_DIAGRAM_GROUP_CODE" val="m1-1"/>
  <p:tag name="KSO_WM_UNIT_TEXT_FILL_FORE_SCHEMECOLOR_INDEX" val="13"/>
  <p:tag name="KSO_WM_UNIT_TEXT_FILL_TYPE" val="1"/>
  <p:tag name="REFSHAPE" val="1655078228"/>
  <p:tag name="KSO_WM_UNIT_DIAGRAM_SCHEMECOLOR_ID" val="0"/>
  <p:tag name="KSO_WM_UNIT_USESOURCEFORMAT_APPLY" val="1"/>
</p:tagLst>
</file>

<file path=ppt/tags/tag17.xml><?xml version="1.0" encoding="utf-8"?>
<p:tagLst xmlns:p="http://schemas.openxmlformats.org/presentationml/2006/main">
  <p:tag name="KSO_WM_TAG_VERSION" val="1.0"/>
  <p:tag name="KSO_WM_BEAUTIFY_FLAG" val="#wm#"/>
  <p:tag name="KSO_WM_TEMPLATE_CATEGORY" val="diagram"/>
  <p:tag name="KSO_WM_TEMPLATE_INDEX" val="689"/>
  <p:tag name="KSO_WM_UNIT_PRESET_TEXT_LEN" val="51"/>
  <p:tag name="KSO_WM_UNIT_TYPE" val="m_h_f"/>
  <p:tag name="KSO_WM_UNIT_INDEX" val="1_6_1"/>
  <p:tag name="KSO_WM_UNIT_ID" val="diagram689_1*m_h_f*1_6_1"/>
  <p:tag name="KSO_WM_UNIT_CLEAR" val="1"/>
  <p:tag name="KSO_WM_UNIT_LAYERLEVEL" val="1_1_1"/>
  <p:tag name="KSO_WM_UNIT_VALUE" val="24"/>
  <p:tag name="KSO_WM_UNIT_HIGHLIGHT" val="0"/>
  <p:tag name="KSO_WM_UNIT_COMPATIBLE" val="0"/>
  <p:tag name="KSO_WM_UNIT_PRESET_TEXT_INDEX" val="4"/>
  <p:tag name="KSO_WM_DIAGRAM_GROUP_CODE" val="m1-1"/>
  <p:tag name="KSO_WM_UNIT_TEXT_FILL_FORE_SCHEMECOLOR_INDEX" val="13"/>
  <p:tag name="KSO_WM_UNIT_TEXT_FILL_TYPE" val="1"/>
  <p:tag name="REFSHAPE" val="1655078364"/>
  <p:tag name="KSO_WM_UNIT_DIAGRAM_SCHEMECOLOR_ID" val="0"/>
  <p:tag name="KSO_WM_UNIT_USESOURCEFORMAT_APPLY" val="1"/>
</p:tagLst>
</file>

<file path=ppt/tags/tag18.xml><?xml version="1.0" encoding="utf-8"?>
<p:tagLst xmlns:p="http://schemas.openxmlformats.org/presentationml/2006/main">
  <p:tag name="KSO_WM_TEMPLATE_CATEGORY" val="custom"/>
  <p:tag name="KSO_WM_TEMPLATE_INDEX" val="20204310"/>
</p:tagLst>
</file>

<file path=ppt/theme/theme1.xml><?xml version="1.0" encoding="utf-8"?>
<a:theme xmlns:a="http://schemas.openxmlformats.org/drawingml/2006/main" name="Office Theme">
  <a:themeElements>
    <a:clrScheme name="党建">
      <a:dk1>
        <a:srgbClr val="C00000"/>
      </a:dk1>
      <a:lt1>
        <a:srgbClr val="FFFFFF"/>
      </a:lt1>
      <a:dk2>
        <a:srgbClr val="C00000"/>
      </a:dk2>
      <a:lt2>
        <a:srgbClr val="C00000"/>
      </a:lt2>
      <a:accent1>
        <a:srgbClr val="C00000"/>
      </a:accent1>
      <a:accent2>
        <a:srgbClr val="C00000"/>
      </a:accent2>
      <a:accent3>
        <a:srgbClr val="C00000"/>
      </a:accent3>
      <a:accent4>
        <a:srgbClr val="C00000"/>
      </a:accent4>
      <a:accent5>
        <a:srgbClr val="C00000"/>
      </a:accent5>
      <a:accent6>
        <a:srgbClr val="C00000"/>
      </a:accent6>
      <a:hlink>
        <a:srgbClr val="C00000"/>
      </a:hlink>
      <a:folHlink>
        <a:srgbClr val="FF4040"/>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自定义设计方案">
  <a:themeElements>
    <a:clrScheme name="1_自定义设计方案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1_自定义设计方案">
      <a:majorFont>
        <a:latin typeface="Calibri"/>
        <a:ea typeface="宋体"/>
        <a:cs typeface=""/>
      </a:majorFont>
      <a:minorFont>
        <a:latin typeface="Calibri"/>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1_自定义设计方案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3456</Words>
  <Application>WPS 演示</Application>
  <PresentationFormat>宽屏</PresentationFormat>
  <Paragraphs>277</Paragraphs>
  <Slides>22</Slides>
  <Notes>2</Notes>
  <HiddenSlides>0</HiddenSlides>
  <MMClips>0</MMClips>
  <ScaleCrop>false</ScaleCrop>
  <HeadingPairs>
    <vt:vector size="6" baseType="variant">
      <vt:variant>
        <vt:lpstr>已用的字体</vt:lpstr>
      </vt:variant>
      <vt:variant>
        <vt:i4>23</vt:i4>
      </vt:variant>
      <vt:variant>
        <vt:lpstr>主题</vt:lpstr>
      </vt:variant>
      <vt:variant>
        <vt:i4>3</vt:i4>
      </vt:variant>
      <vt:variant>
        <vt:lpstr>幻灯片标题</vt:lpstr>
      </vt:variant>
      <vt:variant>
        <vt:i4>22</vt:i4>
      </vt:variant>
    </vt:vector>
  </HeadingPairs>
  <TitlesOfParts>
    <vt:vector size="48" baseType="lpstr">
      <vt:lpstr>Arial</vt:lpstr>
      <vt:lpstr>宋体</vt:lpstr>
      <vt:lpstr>Wingdings</vt:lpstr>
      <vt:lpstr>Calibri</vt:lpstr>
      <vt:lpstr>Calibri</vt:lpstr>
      <vt:lpstr>Calibri Light</vt:lpstr>
      <vt:lpstr>微软雅黑</vt:lpstr>
      <vt:lpstr>黑体</vt:lpstr>
      <vt:lpstr>方正姚体</vt:lpstr>
      <vt:lpstr>Times New Roman</vt:lpstr>
      <vt:lpstr>仿宋_GB2312</vt:lpstr>
      <vt:lpstr>华文新魏</vt:lpstr>
      <vt:lpstr>等线</vt:lpstr>
      <vt:lpstr>华文细黑</vt:lpstr>
      <vt:lpstr>楷体</vt:lpstr>
      <vt:lpstr>Arial Unicode MS</vt:lpstr>
      <vt:lpstr>Tahoma</vt:lpstr>
      <vt:lpstr>华文行楷</vt:lpstr>
      <vt:lpstr>楷体_GB2312</vt:lpstr>
      <vt:lpstr>新宋体</vt:lpstr>
      <vt:lpstr>Arial</vt:lpstr>
      <vt:lpstr>方正祥隶_GBK</vt:lpstr>
      <vt:lpstr>等线 Light</vt:lpstr>
      <vt:lpstr>Office Theme</vt:lpstr>
      <vt:lpstr>1_自定义设计方案</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幻页科技</dc:creator>
  <cp:lastModifiedBy>hao</cp:lastModifiedBy>
  <cp:revision>45</cp:revision>
  <dcterms:created xsi:type="dcterms:W3CDTF">2017-10-15T14:14:00Z</dcterms:created>
  <dcterms:modified xsi:type="dcterms:W3CDTF">2019-12-20T07:37:14Z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2052-11.1.0.9305</vt:lpwstr>
  </property>
  <property fmtid="{D5CDD505-2E9C-101B-9397-08002B2CF9AE}" pid="3" name="KSORubyTemplateID">
    <vt:lpwstr>13</vt:lpwstr>
  </property>
</Properties>
</file>