
<file path=[Content_Types].xml><?xml version="1.0" encoding="utf-8"?>
<Types xmlns="http://schemas.openxmlformats.org/package/2006/content-types">
  <Default Extension="jpeg" ContentType="image/jpeg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304" r:id="rId3"/>
    <p:sldId id="340" r:id="rId4"/>
    <p:sldId id="341" r:id="rId5"/>
    <p:sldId id="342" r:id="rId6"/>
    <p:sldId id="343" r:id="rId7"/>
    <p:sldId id="344" r:id="rId8"/>
    <p:sldId id="345" r:id="rId9"/>
    <p:sldId id="346" r:id="rId10"/>
    <p:sldId id="347" r:id="rId11"/>
    <p:sldId id="348" r:id="rId12"/>
    <p:sldId id="349" r:id="rId13"/>
    <p:sldId id="350" r:id="rId14"/>
    <p:sldId id="351" r:id="rId15"/>
    <p:sldId id="352" r:id="rId16"/>
    <p:sldId id="353" r:id="rId17"/>
    <p:sldId id="354" r:id="rId18"/>
    <p:sldId id="355" r:id="rId19"/>
    <p:sldId id="356" r:id="rId20"/>
    <p:sldId id="357" r:id="rId21"/>
    <p:sldId id="358" r:id="rId22"/>
    <p:sldId id="359" r:id="rId2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35" autoAdjust="0"/>
    <p:restoredTop sz="94660"/>
  </p:normalViewPr>
  <p:slideViewPr>
    <p:cSldViewPr>
      <p:cViewPr varScale="1">
        <p:scale>
          <a:sx n="100" d="100"/>
          <a:sy n="100" d="100"/>
        </p:scale>
        <p:origin x="-2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notesMaster" Target="notesMasters/notesMaster1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E7061-6DE1-4F77-A46B-9A47C88B57D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F8AA16-E786-4C50-8862-7C79E162523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.png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GIF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GIF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GIF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71604" y="1643050"/>
            <a:ext cx="575029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第</a:t>
            </a:r>
            <a:r>
              <a:rPr lang="en-US" altLang="zh-CN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8</a:t>
            </a:r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课</a:t>
            </a:r>
            <a:endParaRPr lang="en-US" altLang="zh-CN" sz="5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en-US" altLang="zh-CN" sz="5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革命先行者孙中山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孙中山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3143240" cy="4413956"/>
          </a:xfrm>
          <a:prstGeom prst="rect">
            <a:avLst/>
          </a:prstGeom>
        </p:spPr>
      </p:pic>
      <p:pic>
        <p:nvPicPr>
          <p:cNvPr id="3" name="图片 2" descr="毛泽东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0"/>
            <a:ext cx="2714644" cy="43576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4500570"/>
            <a:ext cx="90011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     </a:t>
            </a:r>
            <a:r>
              <a:rPr lang="en-US" altLang="zh-CN" sz="2800" b="1" dirty="0" smtClean="0">
                <a:latin typeface="+mn-ea"/>
              </a:rPr>
              <a:t>20</a:t>
            </a:r>
            <a:r>
              <a:rPr lang="zh-CN" altLang="en-US" sz="2800" b="1" dirty="0" smtClean="0">
                <a:latin typeface="+mn-ea"/>
              </a:rPr>
              <a:t>世纪，中国发生了三次历史性的巨变，产生了三位站在时代前列的伟大人物：孙中山、毛泽东、邓小平。今天，我们来学习</a:t>
            </a:r>
            <a:r>
              <a:rPr lang="en-US" altLang="zh-CN" sz="2800" b="1" dirty="0" smtClean="0">
                <a:latin typeface="+mn-ea"/>
              </a:rPr>
              <a:t>20</a:t>
            </a:r>
            <a:r>
              <a:rPr lang="zh-CN" altLang="en-US" sz="2800" b="1" dirty="0" smtClean="0">
                <a:latin typeface="+mn-ea"/>
              </a:rPr>
              <a:t>世纪中国的第一次巨变，民主革命的先行者</a:t>
            </a:r>
            <a:r>
              <a:rPr lang="en-US" altLang="zh-CN" sz="2800" b="1" dirty="0" smtClean="0">
                <a:latin typeface="+mn-ea"/>
              </a:rPr>
              <a:t>——</a:t>
            </a:r>
            <a:r>
              <a:rPr lang="zh-CN" altLang="en-US" sz="2800" b="1" dirty="0" smtClean="0">
                <a:latin typeface="+mn-ea"/>
              </a:rPr>
              <a:t>孙中山。</a:t>
            </a:r>
            <a:endParaRPr lang="zh-CN" altLang="en-US" sz="2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0"/>
            <a:ext cx="3203848" cy="4335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14290"/>
            <a:ext cx="7072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一、孙中山早年的革命活动</a:t>
            </a:r>
            <a:endParaRPr lang="zh-CN" altLang="en-US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42910" y="1142984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n-ea"/>
              </a:rPr>
              <a:t>1.</a:t>
            </a:r>
            <a:r>
              <a:rPr lang="zh-CN" altLang="en-US" sz="3200" b="1" dirty="0" smtClean="0">
                <a:latin typeface="+mn-ea"/>
              </a:rPr>
              <a:t>孙中山简介</a:t>
            </a:r>
            <a:endParaRPr lang="zh-CN" altLang="en-US" sz="3200" b="1" dirty="0">
              <a:latin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857356" y="1857364"/>
            <a:ext cx="5429288" cy="4214842"/>
            <a:chOff x="1857356" y="1857364"/>
            <a:chExt cx="5429288" cy="4214842"/>
          </a:xfrm>
        </p:grpSpPr>
        <p:sp>
          <p:nvSpPr>
            <p:cNvPr id="4" name="云形 3"/>
            <p:cNvSpPr/>
            <p:nvPr/>
          </p:nvSpPr>
          <p:spPr>
            <a:xfrm>
              <a:off x="1857356" y="1857364"/>
              <a:ext cx="5429288" cy="4214842"/>
            </a:xfrm>
            <a:prstGeom prst="cloud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857488" y="3214686"/>
              <a:ext cx="3714776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/>
                <a:t>      </a:t>
              </a:r>
              <a:r>
                <a:rPr lang="zh-CN" altLang="en-US" sz="2800" b="1" dirty="0" smtClean="0">
                  <a:latin typeface="+mn-ea"/>
                </a:rPr>
                <a:t>（</a:t>
              </a:r>
              <a:r>
                <a:rPr lang="en-US" altLang="zh-CN" sz="2800" b="1" dirty="0" smtClean="0">
                  <a:latin typeface="+mn-ea"/>
                </a:rPr>
                <a:t>1</a:t>
              </a:r>
              <a:r>
                <a:rPr lang="zh-CN" altLang="en-US" sz="2800" b="1" dirty="0" smtClean="0">
                  <a:latin typeface="+mn-ea"/>
                </a:rPr>
                <a:t>） 谈谈你所了解的孙中山。</a:t>
              </a:r>
              <a:endParaRPr lang="zh-CN" altLang="en-US" sz="2800" b="1" dirty="0">
                <a:latin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孙中山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07193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14810" y="214290"/>
            <a:ext cx="471490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    孙中山（</a:t>
            </a:r>
            <a:r>
              <a:rPr lang="en-US" altLang="zh-CN" sz="2800" b="1" dirty="0" smtClean="0">
                <a:latin typeface="+mn-ea"/>
              </a:rPr>
              <a:t>1866—1925</a:t>
            </a:r>
            <a:r>
              <a:rPr lang="zh-CN" altLang="en-US" sz="2800" b="1" dirty="0" smtClean="0">
                <a:latin typeface="+mn-ea"/>
              </a:rPr>
              <a:t>）：名文，字逸仙，广东香山县人，因甲午中日战争后在日本从事反清革命活动时曾化名“中山樵”，故后名“中山”。</a:t>
            </a:r>
            <a:r>
              <a:rPr lang="en-US" altLang="zh-CN" sz="2800" b="1" dirty="0" smtClean="0">
                <a:latin typeface="+mn-ea"/>
              </a:rPr>
              <a:t>1878</a:t>
            </a:r>
            <a:r>
              <a:rPr lang="zh-CN" altLang="en-US" sz="2800" b="1" dirty="0" smtClean="0">
                <a:latin typeface="+mn-ea"/>
              </a:rPr>
              <a:t>年在哥哥孙眉的安排下他到檀香山定居，接受了系统的资本主义教育。甲午中日战争爆发前夜，他到北京上书李鸿章，主张学习西方，发展工商业和农业，但上书未被采纳，在战争的刺激下，孙中山开始坚定地走上革命道路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云形 1"/>
          <p:cNvSpPr/>
          <p:nvPr/>
        </p:nvSpPr>
        <p:spPr>
          <a:xfrm>
            <a:off x="1643042" y="1142984"/>
            <a:ext cx="5429288" cy="4214842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333400" y="2348880"/>
            <a:ext cx="40245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      </a:t>
            </a:r>
            <a:r>
              <a:rPr lang="zh-CN" altLang="en-US" sz="2800" b="1" dirty="0" smtClean="0">
                <a:latin typeface="+mn-ea"/>
              </a:rPr>
              <a:t>（</a:t>
            </a:r>
            <a:r>
              <a:rPr lang="en-US" altLang="zh-CN" sz="2800" b="1" dirty="0" smtClean="0">
                <a:latin typeface="+mn-ea"/>
              </a:rPr>
              <a:t>2</a:t>
            </a:r>
            <a:r>
              <a:rPr lang="zh-CN" altLang="en-US" sz="2800" b="1" dirty="0" smtClean="0">
                <a:latin typeface="+mn-ea"/>
              </a:rPr>
              <a:t>） 阅读“孙中山早年的革命活动”一目，概括其革命经历。</a:t>
            </a:r>
            <a:endParaRPr lang="zh-CN" altLang="en-US" sz="2800" b="1" dirty="0">
              <a:latin typeface="+mn-ea"/>
            </a:endParaRPr>
          </a:p>
        </p:txBody>
      </p:sp>
      <p:pic>
        <p:nvPicPr>
          <p:cNvPr id="4" name="Picture 3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21082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14290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n-ea"/>
              </a:rPr>
              <a:t>2.</a:t>
            </a:r>
            <a:r>
              <a:rPr lang="zh-CN" altLang="en-US" sz="3200" b="1" dirty="0" smtClean="0">
                <a:latin typeface="+mn-ea"/>
              </a:rPr>
              <a:t>孙中山早年的革命活动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1071546"/>
            <a:ext cx="77867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           </a:t>
            </a:r>
            <a:r>
              <a:rPr lang="zh-CN" altLang="en-US" sz="2800" b="1" dirty="0" smtClean="0">
                <a:latin typeface="+mn-ea"/>
              </a:rPr>
              <a:t>阅读教材</a:t>
            </a:r>
            <a:r>
              <a:rPr lang="en-US" altLang="zh-CN" sz="2800" b="1" dirty="0" smtClean="0">
                <a:latin typeface="+mn-ea"/>
              </a:rPr>
              <a:t>P38—39</a:t>
            </a:r>
            <a:r>
              <a:rPr lang="zh-CN" altLang="en-US" sz="2800" b="1" dirty="0" smtClean="0">
                <a:latin typeface="+mn-ea"/>
              </a:rPr>
              <a:t>内容，归纳孙中山早年的革命活动，并简述史实。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57290" y="2357430"/>
            <a:ext cx="6715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❶上书李鸿章，提出变法自强的主张；</a:t>
            </a:r>
            <a:endParaRPr lang="zh-CN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357290" y="3143248"/>
            <a:ext cx="6715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❷</a:t>
            </a:r>
            <a:r>
              <a:rPr lang="en-US" altLang="zh-CN" sz="2800" b="1" dirty="0" smtClean="0">
                <a:latin typeface="+mn-ea"/>
              </a:rPr>
              <a:t>1894</a:t>
            </a:r>
            <a:r>
              <a:rPr lang="zh-CN" altLang="en-US" sz="2800" b="1" dirty="0" smtClean="0">
                <a:latin typeface="+mn-ea"/>
              </a:rPr>
              <a:t>年</a:t>
            </a:r>
            <a:r>
              <a:rPr lang="zh-CN" altLang="en-US" sz="2800" b="1" dirty="0" smtClean="0"/>
              <a:t>在檀香山联合华侨成立兴中会；</a:t>
            </a:r>
            <a:endParaRPr lang="zh-CN" alt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357290" y="4000504"/>
            <a:ext cx="67151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❸</a:t>
            </a:r>
            <a:r>
              <a:rPr lang="en-US" altLang="zh-CN" sz="2800" b="1" dirty="0" smtClean="0">
                <a:latin typeface="+mn-ea"/>
              </a:rPr>
              <a:t>1895</a:t>
            </a:r>
            <a:r>
              <a:rPr lang="zh-CN" altLang="en-US" sz="2800" b="1" dirty="0" smtClean="0"/>
              <a:t>年联络革命党人准备发动广州起义，结果失败。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x-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357166"/>
            <a:ext cx="7956406" cy="57864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95736" y="2420888"/>
            <a:ext cx="41593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    请同学们看教材</a:t>
            </a:r>
            <a:r>
              <a:rPr lang="en-US" altLang="zh-CN" sz="2800" b="1" dirty="0" smtClean="0">
                <a:latin typeface="+mn-ea"/>
              </a:rPr>
              <a:t>P39</a:t>
            </a:r>
            <a:r>
              <a:rPr lang="zh-CN" altLang="en-US" sz="2800" b="1" dirty="0" smtClean="0">
                <a:latin typeface="+mn-ea"/>
              </a:rPr>
              <a:t>第一段，了解兴中会创立的时间、地点以及口号。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14290"/>
            <a:ext cx="7072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二、同盟会与三民主义</a:t>
            </a:r>
            <a:endParaRPr lang="zh-CN" altLang="en-US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00034" y="1000108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n-ea"/>
              </a:rPr>
              <a:t>1.</a:t>
            </a:r>
            <a:r>
              <a:rPr lang="zh-CN" altLang="en-US" sz="3200" b="1" dirty="0" smtClean="0">
                <a:latin typeface="+mn-ea"/>
              </a:rPr>
              <a:t>民主革命思想的传播</a:t>
            </a:r>
            <a:endParaRPr lang="zh-CN" altLang="en-US" sz="3200" b="1" dirty="0">
              <a:latin typeface="+mn-ea"/>
            </a:endParaRPr>
          </a:p>
        </p:txBody>
      </p:sp>
      <p:pic>
        <p:nvPicPr>
          <p:cNvPr id="6" name="图片 5" descr="章炳麟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72816"/>
            <a:ext cx="3000396" cy="471490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87824" y="1700808"/>
            <a:ext cx="589553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   章炳麟即章太炎（</a:t>
            </a:r>
            <a:r>
              <a:rPr lang="en-US" altLang="zh-CN" sz="2800" b="1" dirty="0" smtClean="0">
                <a:latin typeface="+mn-ea"/>
              </a:rPr>
              <a:t>1869—1936</a:t>
            </a:r>
            <a:r>
              <a:rPr lang="zh-CN" altLang="en-US" sz="2800" b="1" dirty="0" smtClean="0">
                <a:latin typeface="+mn-ea"/>
              </a:rPr>
              <a:t>），浙江余杭人，后易名为炳麟。因反清意识浓厚，慕顾绛（顾炎武）的为人行事而改名为绛，号太炎，世人常称之为“太炎先生”。清末民初民主革命家、思想家、著名学者，研究范围涉及历史、哲学、政治等等，著述甚丰。</a:t>
            </a:r>
            <a:r>
              <a:rPr lang="en-US" altLang="zh-CN" sz="2800" b="1" dirty="0" smtClean="0">
                <a:latin typeface="+mn-ea"/>
              </a:rPr>
              <a:t>1902</a:t>
            </a:r>
            <a:r>
              <a:rPr lang="zh-CN" altLang="en-US" sz="2800" b="1" dirty="0" smtClean="0">
                <a:latin typeface="+mn-ea"/>
              </a:rPr>
              <a:t>年，康有为恶意攻击和诋毁孙中山领导的革命运动，章太炎写了</a:t>
            </a:r>
            <a:r>
              <a:rPr lang="en-US" altLang="zh-CN" sz="2800" b="1" dirty="0" smtClean="0">
                <a:latin typeface="+mn-ea"/>
              </a:rPr>
              <a:t>《</a:t>
            </a:r>
            <a:r>
              <a:rPr lang="zh-CN" altLang="en-US" sz="2800" b="1" dirty="0" smtClean="0">
                <a:latin typeface="+mn-ea"/>
              </a:rPr>
              <a:t>驳康有为论革命书</a:t>
            </a:r>
            <a:r>
              <a:rPr lang="en-US" altLang="zh-CN" sz="2800" b="1" dirty="0" smtClean="0">
                <a:latin typeface="+mn-ea"/>
              </a:rPr>
              <a:t>》</a:t>
            </a:r>
            <a:r>
              <a:rPr lang="zh-CN" altLang="en-US" sz="2800" b="1" dirty="0" smtClean="0">
                <a:latin typeface="+mn-ea"/>
              </a:rPr>
              <a:t>进行反驳。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5720" y="0"/>
            <a:ext cx="8501122" cy="6390149"/>
            <a:chOff x="285720" y="0"/>
            <a:chExt cx="8501122" cy="6390149"/>
          </a:xfrm>
        </p:grpSpPr>
        <p:pic>
          <p:nvPicPr>
            <p:cNvPr id="2" name="图片 1" descr="邹容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5720" y="0"/>
              <a:ext cx="8429684" cy="392909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357158" y="4143380"/>
              <a:ext cx="8429684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/>
                <a:t>          </a:t>
              </a:r>
              <a:r>
                <a:rPr lang="en-US" altLang="zh-CN" sz="2800" b="1" dirty="0" smtClean="0">
                  <a:latin typeface="+mn-ea"/>
                </a:rPr>
                <a:t>1903</a:t>
              </a:r>
              <a:r>
                <a:rPr lang="zh-CN" altLang="en-US" sz="2800" b="1" dirty="0" smtClean="0">
                  <a:latin typeface="+mn-ea"/>
                </a:rPr>
                <a:t>年</a:t>
              </a:r>
              <a:r>
                <a:rPr lang="en-US" altLang="zh-CN" sz="2800" b="1" dirty="0" smtClean="0">
                  <a:latin typeface="+mn-ea"/>
                </a:rPr>
                <a:t>5</a:t>
              </a:r>
              <a:r>
                <a:rPr lang="zh-CN" altLang="en-US" sz="2800" b="1" dirty="0" smtClean="0">
                  <a:latin typeface="+mn-ea"/>
                </a:rPr>
                <a:t>月，邹容的</a:t>
              </a:r>
              <a:r>
                <a:rPr lang="en-US" altLang="zh-CN" sz="2800" b="1" dirty="0" smtClean="0">
                  <a:latin typeface="+mn-ea"/>
                </a:rPr>
                <a:t>《</a:t>
              </a:r>
              <a:r>
                <a:rPr lang="zh-CN" altLang="en-US" sz="2800" b="1" dirty="0" smtClean="0">
                  <a:latin typeface="+mn-ea"/>
                </a:rPr>
                <a:t>革命军</a:t>
              </a:r>
              <a:r>
                <a:rPr lang="en-US" altLang="zh-CN" sz="2800" b="1" dirty="0" smtClean="0">
                  <a:latin typeface="+mn-ea"/>
                </a:rPr>
                <a:t>》</a:t>
              </a:r>
              <a:r>
                <a:rPr lang="zh-CN" altLang="en-US" sz="2800" b="1" dirty="0" smtClean="0">
                  <a:latin typeface="+mn-ea"/>
                </a:rPr>
                <a:t>由上海的大同书局印行，当时署名为“革命军马前卒”。与章太炎的名著</a:t>
              </a:r>
              <a:r>
                <a:rPr lang="en-US" altLang="zh-CN" sz="2800" b="1" dirty="0" smtClean="0">
                  <a:latin typeface="+mn-ea"/>
                </a:rPr>
                <a:t>《</a:t>
              </a:r>
              <a:r>
                <a:rPr lang="zh-CN" altLang="en-US" sz="2800" b="1" dirty="0" smtClean="0">
                  <a:latin typeface="+mn-ea"/>
                </a:rPr>
                <a:t>驳康有为论革命书</a:t>
              </a:r>
              <a:r>
                <a:rPr lang="en-US" altLang="zh-CN" sz="2800" b="1" dirty="0" smtClean="0">
                  <a:latin typeface="+mn-ea"/>
                </a:rPr>
                <a:t>》</a:t>
              </a:r>
              <a:r>
                <a:rPr lang="zh-CN" altLang="en-US" sz="2800" b="1" dirty="0" smtClean="0">
                  <a:latin typeface="+mn-ea"/>
                </a:rPr>
                <a:t>同时出版，以后曾合在一起刊行，称</a:t>
              </a:r>
              <a:r>
                <a:rPr lang="en-US" altLang="zh-CN" sz="2800" b="1" dirty="0" smtClean="0">
                  <a:latin typeface="+mn-ea"/>
                </a:rPr>
                <a:t>《</a:t>
              </a:r>
              <a:r>
                <a:rPr lang="zh-CN" altLang="en-US" sz="2800" b="1" dirty="0" smtClean="0">
                  <a:latin typeface="+mn-ea"/>
                </a:rPr>
                <a:t>章邹合刊</a:t>
              </a:r>
              <a:r>
                <a:rPr lang="en-US" altLang="zh-CN" sz="2800" b="1" dirty="0" smtClean="0">
                  <a:latin typeface="+mn-ea"/>
                </a:rPr>
                <a:t>》</a:t>
              </a:r>
              <a:r>
                <a:rPr lang="zh-CN" altLang="en-US" sz="2800" b="1" dirty="0" smtClean="0">
                  <a:latin typeface="+mn-ea"/>
                </a:rPr>
                <a:t>。这两篇名著是当时宣传辛亥革命最有力的姐妹篇。</a:t>
              </a:r>
              <a:endParaRPr lang="zh-CN" altLang="en-US" sz="2800" b="1" dirty="0">
                <a:latin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5720" y="0"/>
            <a:ext cx="8643998" cy="6858000"/>
            <a:chOff x="285720" y="0"/>
            <a:chExt cx="8643998" cy="6858000"/>
          </a:xfrm>
        </p:grpSpPr>
        <p:pic>
          <p:nvPicPr>
            <p:cNvPr id="2" name="图片 1" descr="陈天华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5720" y="0"/>
              <a:ext cx="8643998" cy="485775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285720" y="4611231"/>
              <a:ext cx="8534752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/>
                <a:t>          </a:t>
              </a:r>
              <a:r>
                <a:rPr lang="zh-CN" altLang="en-US" sz="2800" b="1" dirty="0" smtClean="0">
                  <a:latin typeface="+mn-ea"/>
                </a:rPr>
                <a:t>陈天华（</a:t>
              </a:r>
              <a:r>
                <a:rPr lang="en-US" altLang="zh-CN" sz="2800" b="1" dirty="0" smtClean="0">
                  <a:latin typeface="+mn-ea"/>
                </a:rPr>
                <a:t>1875—1905</a:t>
              </a:r>
              <a:r>
                <a:rPr lang="zh-CN" altLang="en-US" sz="2800" b="1" dirty="0" smtClean="0">
                  <a:latin typeface="+mn-ea"/>
                </a:rPr>
                <a:t>），华兴会创始人之一，中国同盟会会员，清末革命烈士。他是辛亥革命时期杰出的鼓动家和宣传家。一生救亡图存，宣传革命。所著</a:t>
              </a:r>
              <a:r>
                <a:rPr lang="en-US" altLang="zh-CN" sz="2800" b="1" dirty="0" smtClean="0">
                  <a:latin typeface="+mn-ea"/>
                </a:rPr>
                <a:t>《</a:t>
              </a:r>
              <a:r>
                <a:rPr lang="zh-CN" altLang="en-US" sz="2800" b="1" dirty="0" smtClean="0">
                  <a:latin typeface="+mn-ea"/>
                </a:rPr>
                <a:t>猛回头</a:t>
              </a:r>
              <a:r>
                <a:rPr lang="en-US" altLang="zh-CN" sz="2800" b="1" dirty="0" smtClean="0">
                  <a:latin typeface="+mn-ea"/>
                </a:rPr>
                <a:t>》</a:t>
              </a:r>
              <a:r>
                <a:rPr lang="zh-CN" altLang="en-US" sz="2800" b="1" dirty="0" smtClean="0">
                  <a:latin typeface="+mn-ea"/>
                </a:rPr>
                <a:t>和</a:t>
              </a:r>
              <a:r>
                <a:rPr lang="en-US" altLang="zh-CN" sz="2800" b="1" dirty="0" smtClean="0">
                  <a:latin typeface="+mn-ea"/>
                </a:rPr>
                <a:t>《</a:t>
              </a:r>
              <a:r>
                <a:rPr lang="zh-CN" altLang="en-US" sz="2800" b="1" dirty="0" smtClean="0">
                  <a:latin typeface="+mn-ea"/>
                </a:rPr>
                <a:t>警世钟</a:t>
              </a:r>
              <a:r>
                <a:rPr lang="en-US" altLang="zh-CN" sz="2800" b="1" dirty="0" smtClean="0">
                  <a:latin typeface="+mn-ea"/>
                </a:rPr>
                <a:t>》</a:t>
              </a:r>
              <a:r>
                <a:rPr lang="zh-CN" altLang="en-US" sz="2800" b="1" dirty="0" smtClean="0">
                  <a:latin typeface="+mn-ea"/>
                </a:rPr>
                <a:t>两书，成为当时宣传革命的号角。</a:t>
              </a:r>
              <a:endParaRPr lang="zh-CN" altLang="en-US" sz="2800" b="1" dirty="0">
                <a:latin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14282" y="285728"/>
            <a:ext cx="8643998" cy="6053209"/>
            <a:chOff x="214282" y="285728"/>
            <a:chExt cx="8643998" cy="6053209"/>
          </a:xfrm>
        </p:grpSpPr>
        <p:pic>
          <p:nvPicPr>
            <p:cNvPr id="2" name="图片 1" descr="华兴会成员骨干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4282" y="285728"/>
              <a:ext cx="4643470" cy="5500726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1691680" y="5877272"/>
              <a:ext cx="34290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latin typeface="+mn-ea"/>
                </a:rPr>
                <a:t>华兴会骨干</a:t>
              </a:r>
              <a:endParaRPr lang="zh-CN" altLang="en-US" sz="2400" b="1" dirty="0">
                <a:latin typeface="+mn-ea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5000628" y="1071546"/>
              <a:ext cx="3857652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/>
                <a:t>         </a:t>
              </a:r>
              <a:r>
                <a:rPr lang="zh-CN" altLang="en-US" sz="2800" b="1" dirty="0" smtClean="0">
                  <a:latin typeface="+mn-ea"/>
                </a:rPr>
                <a:t>华兴会是</a:t>
              </a:r>
              <a:r>
                <a:rPr lang="en-US" altLang="zh-CN" sz="2800" b="1" dirty="0" smtClean="0">
                  <a:latin typeface="+mn-ea"/>
                </a:rPr>
                <a:t>1904</a:t>
              </a:r>
              <a:r>
                <a:rPr lang="zh-CN" altLang="en-US" sz="2800" b="1" dirty="0" smtClean="0">
                  <a:latin typeface="+mn-ea"/>
                </a:rPr>
                <a:t>年由黄兴、陈天华等留日学生在长沙组织成立的近代资产阶级革命团体，黄兴任会长。</a:t>
              </a:r>
              <a:endParaRPr lang="zh-CN" altLang="en-US" sz="2800" b="1" dirty="0">
                <a:latin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28596" y="214290"/>
            <a:ext cx="8868572" cy="6196655"/>
            <a:chOff x="428596" y="214290"/>
            <a:chExt cx="8868572" cy="6196655"/>
          </a:xfrm>
        </p:grpSpPr>
        <p:pic>
          <p:nvPicPr>
            <p:cNvPr id="2" name="图片 1" descr="光复会成员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52918" y="214290"/>
              <a:ext cx="4691082" cy="5643602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5868144" y="5949280"/>
              <a:ext cx="34290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latin typeface="+mn-ea"/>
                </a:rPr>
                <a:t>光复会成员</a:t>
              </a:r>
              <a:endParaRPr lang="zh-CN" altLang="en-US" sz="2400" b="1" dirty="0">
                <a:latin typeface="+mn-ea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428596" y="1142984"/>
              <a:ext cx="3857652" cy="3108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latin typeface="+mn-ea"/>
                </a:rPr>
                <a:t>    光复会成立于</a:t>
              </a:r>
              <a:r>
                <a:rPr lang="en-US" altLang="zh-CN" sz="2800" b="1" dirty="0" smtClean="0">
                  <a:latin typeface="+mn-ea"/>
                </a:rPr>
                <a:t>1904</a:t>
              </a:r>
              <a:r>
                <a:rPr lang="zh-CN" altLang="en-US" sz="2800" b="1" dirty="0" smtClean="0">
                  <a:latin typeface="+mn-ea"/>
                </a:rPr>
                <a:t>年，它是由蔡元培、徐锡麟、陶成章等留学生在上海组织成立的，蔡元培任会长，是江苏、浙江、安徽一代势力最大的革命团体。</a:t>
              </a:r>
              <a:endParaRPr lang="zh-CN" altLang="en-US" sz="2800" b="1" dirty="0">
                <a:latin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横卷形 1"/>
          <p:cNvSpPr/>
          <p:nvPr/>
        </p:nvSpPr>
        <p:spPr>
          <a:xfrm>
            <a:off x="1475656" y="1196752"/>
            <a:ext cx="5786478" cy="4500594"/>
          </a:xfrm>
          <a:prstGeom prst="horizontalScroll">
            <a:avLst>
              <a:gd name="adj" fmla="val 8568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267744" y="2132856"/>
            <a:ext cx="464347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         在长期的革命斗争中，孙中山的主张逐渐得到其他革命党人的认同，成为革命党人公认的领袖。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n-ea"/>
              </a:rPr>
              <a:t>2.</a:t>
            </a:r>
            <a:r>
              <a:rPr lang="zh-CN" altLang="en-US" sz="3200" b="1" dirty="0" smtClean="0">
                <a:latin typeface="+mn-ea"/>
              </a:rPr>
              <a:t>同盟会的成立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642918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（</a:t>
            </a:r>
            <a:r>
              <a:rPr lang="en-US" altLang="zh-CN" sz="2800" b="1" dirty="0" smtClean="0">
                <a:latin typeface="+mn-ea"/>
              </a:rPr>
              <a:t>1</a:t>
            </a:r>
            <a:r>
              <a:rPr lang="zh-CN" altLang="en-US" sz="2800" b="1" dirty="0" smtClean="0"/>
              <a:t>）同盟会的成立</a:t>
            </a:r>
            <a:endParaRPr lang="zh-CN" alt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00034" y="1357298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时间：</a:t>
            </a:r>
            <a:endParaRPr lang="zh-CN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34" y="2000240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地点：</a:t>
            </a:r>
            <a:endParaRPr lang="zh-CN" alt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2571744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革命纲领：</a:t>
            </a:r>
            <a:endParaRPr lang="zh-CN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71472" y="3643314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刊物：</a:t>
            </a:r>
            <a:endParaRPr lang="zh-CN" alt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71472" y="4214818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性质：</a:t>
            </a:r>
            <a:endParaRPr lang="zh-CN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71472" y="4786322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作用：</a:t>
            </a:r>
            <a:endParaRPr lang="zh-CN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285984" y="2571744"/>
            <a:ext cx="60722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“驱除鞑虏，恢复中华，创立民国，平均地权”。</a:t>
            </a:r>
            <a:endParaRPr lang="zh-CN" alt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500166" y="1357298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1905</a:t>
            </a:r>
            <a:r>
              <a:rPr lang="zh-CN" altLang="en-US" sz="2800" b="1" dirty="0" smtClean="0">
                <a:latin typeface="+mn-ea"/>
              </a:rPr>
              <a:t>年</a:t>
            </a:r>
            <a:r>
              <a:rPr lang="en-US" altLang="zh-CN" sz="2800" b="1" dirty="0" smtClean="0">
                <a:latin typeface="+mn-ea"/>
              </a:rPr>
              <a:t>8</a:t>
            </a:r>
            <a:r>
              <a:rPr lang="zh-CN" altLang="en-US" sz="2800" b="1" dirty="0" smtClean="0"/>
              <a:t>月。</a:t>
            </a:r>
            <a:endParaRPr lang="zh-CN" altLang="en-US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500166" y="2000240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日本东京。</a:t>
            </a:r>
            <a:endParaRPr lang="zh-CN" altLang="en-US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571604" y="3643314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《</a:t>
            </a:r>
            <a:r>
              <a:rPr lang="zh-CN" altLang="en-US" sz="2800" b="1" dirty="0" smtClean="0"/>
              <a:t>民报</a:t>
            </a:r>
            <a:r>
              <a:rPr lang="en-US" altLang="zh-CN" sz="2800" b="1" dirty="0" smtClean="0"/>
              <a:t>》</a:t>
            </a:r>
            <a:r>
              <a:rPr lang="zh-CN" altLang="en-US" sz="2800" b="1" dirty="0" smtClean="0"/>
              <a:t>。</a:t>
            </a:r>
            <a:endParaRPr lang="zh-CN" altLang="en-US" sz="2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571604" y="4214818"/>
            <a:ext cx="7358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第一个全国规模的、统一的资产阶级革命政党。</a:t>
            </a:r>
            <a:endParaRPr lang="zh-CN" altLang="en-US" sz="28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571604" y="4786322"/>
            <a:ext cx="73581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它的成立，使全国资产阶级革命派有了一个统一的领导和明确的奋斗目标，大大推动了全国的资产阶级民主革命运动的发展。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14290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（</a:t>
            </a:r>
            <a:r>
              <a:rPr lang="en-US" altLang="zh-CN" sz="2800" b="1" dirty="0" smtClean="0">
                <a:latin typeface="+mn-ea"/>
              </a:rPr>
              <a:t>2</a:t>
            </a:r>
            <a:r>
              <a:rPr lang="zh-CN" altLang="en-US" sz="2800" b="1" dirty="0" smtClean="0"/>
              <a:t>）比较兴中会和中国同盟会的异同。</a:t>
            </a:r>
            <a:endParaRPr lang="zh-CN" altLang="en-US" sz="2800" b="1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428598" y="857231"/>
          <a:ext cx="8286804" cy="4624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2"/>
                <a:gridCol w="1143008"/>
                <a:gridCol w="1143008"/>
                <a:gridCol w="1357322"/>
                <a:gridCol w="2160810"/>
                <a:gridCol w="1911154"/>
              </a:tblGrid>
              <a:tr h="57150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名称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时间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地点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创建人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 纲领（或誓言）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性质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81201"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兴中会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81201">
                <a:tc>
                  <a:txBody>
                    <a:bodyPr/>
                    <a:lstStyle/>
                    <a:p>
                      <a:r>
                        <a:rPr lang="zh-CN" altLang="en-US" sz="2400" b="1" smtClean="0">
                          <a:solidFill>
                            <a:schemeClr val="tx1"/>
                          </a:solidFill>
                        </a:rPr>
                        <a:t>中国同盟会</a:t>
                      </a:r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786314" y="1857364"/>
            <a:ext cx="17859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“驱除鞑虏，恢复中国，创立合众政府”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357554" y="2285992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孙中山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357554" y="4143380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孙中山</a:t>
            </a:r>
            <a:endParaRPr lang="zh-CN" altLang="en-US" sz="2400" b="1"/>
          </a:p>
        </p:txBody>
      </p:sp>
      <p:sp>
        <p:nvSpPr>
          <p:cNvPr id="7" name="TextBox 6"/>
          <p:cNvSpPr txBox="1"/>
          <p:nvPr/>
        </p:nvSpPr>
        <p:spPr>
          <a:xfrm>
            <a:off x="2214546" y="2285992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檀香山</a:t>
            </a:r>
            <a:endParaRPr lang="zh-CN" altLang="en-US" sz="2400" b="1"/>
          </a:p>
        </p:txBody>
      </p:sp>
      <p:sp>
        <p:nvSpPr>
          <p:cNvPr id="8" name="TextBox 7"/>
          <p:cNvSpPr txBox="1"/>
          <p:nvPr/>
        </p:nvSpPr>
        <p:spPr>
          <a:xfrm>
            <a:off x="2143108" y="4000504"/>
            <a:ext cx="1214446" cy="83099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zh-CN" altLang="en-US" sz="2400" b="1" dirty="0" smtClean="0"/>
              <a:t>日本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东京</a:t>
            </a:r>
            <a:endParaRPr lang="zh-CN" altLang="en-US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00100" y="2285992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+mn-ea"/>
              </a:rPr>
              <a:t>1894</a:t>
            </a:r>
            <a:r>
              <a:rPr lang="zh-CN" altLang="en-US" sz="2400" b="1" dirty="0" smtClean="0">
                <a:latin typeface="+mn-ea"/>
              </a:rPr>
              <a:t>年</a:t>
            </a:r>
            <a:endParaRPr lang="zh-CN" altLang="en-US" sz="2400" b="1" dirty="0">
              <a:latin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0100" y="4071942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+mn-ea"/>
              </a:rPr>
              <a:t>1905</a:t>
            </a:r>
            <a:r>
              <a:rPr lang="zh-CN" altLang="en-US" sz="2400" b="1" dirty="0" smtClean="0">
                <a:latin typeface="+mn-ea"/>
              </a:rPr>
              <a:t>年</a:t>
            </a:r>
            <a:endParaRPr lang="zh-CN" altLang="en-US" sz="2400" b="1" dirty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86314" y="3714752"/>
            <a:ext cx="17859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“驱除鞑虏，恢复中华，创立民国，平均地权”</a:t>
            </a:r>
            <a:endParaRPr lang="zh-CN" altLang="en-US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786578" y="1857364"/>
            <a:ext cx="1785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中国第一个资产阶级革命团体</a:t>
            </a:r>
            <a:endParaRPr lang="zh-CN" altLang="en-US" sz="2400" b="1"/>
          </a:p>
        </p:txBody>
      </p:sp>
      <p:sp>
        <p:nvSpPr>
          <p:cNvPr id="14" name="TextBox 13"/>
          <p:cNvSpPr txBox="1"/>
          <p:nvPr/>
        </p:nvSpPr>
        <p:spPr>
          <a:xfrm>
            <a:off x="6786578" y="3786190"/>
            <a:ext cx="1785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中国第一个资产阶级革命政党</a:t>
            </a:r>
            <a:endParaRPr lang="zh-CN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857224" y="500042"/>
            <a:ext cx="7000924" cy="5190920"/>
            <a:chOff x="857224" y="500042"/>
            <a:chExt cx="7000924" cy="5190920"/>
          </a:xfrm>
        </p:grpSpPr>
        <p:pic>
          <p:nvPicPr>
            <p:cNvPr id="2" name="图片 1" descr="x-12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7224" y="500042"/>
              <a:ext cx="7000924" cy="519092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2428860" y="2143116"/>
              <a:ext cx="3571900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/>
                <a:t>          同盟会成立大会上确定的</a:t>
              </a:r>
              <a:r>
                <a:rPr lang="en-US" altLang="zh-CN" sz="2800" b="1" dirty="0" smtClean="0">
                  <a:latin typeface="+mn-ea"/>
                </a:rPr>
                <a:t>16</a:t>
              </a:r>
              <a:r>
                <a:rPr lang="zh-CN" altLang="en-US" sz="2800" b="1" dirty="0" smtClean="0"/>
                <a:t>字的革命纲领与三民主义有什么关系？</a:t>
              </a:r>
              <a:endParaRPr lang="zh-CN" altLang="en-US" sz="28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v-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285720" y="2928934"/>
            <a:ext cx="2714644" cy="2719392"/>
          </a:xfrm>
          <a:prstGeom prst="rect">
            <a:avLst/>
          </a:prstGeom>
        </p:spPr>
      </p:pic>
      <p:sp>
        <p:nvSpPr>
          <p:cNvPr id="3" name="云形标注 2"/>
          <p:cNvSpPr/>
          <p:nvPr/>
        </p:nvSpPr>
        <p:spPr>
          <a:xfrm>
            <a:off x="2786050" y="357166"/>
            <a:ext cx="5286412" cy="4143404"/>
          </a:xfrm>
          <a:prstGeom prst="cloudCallout">
            <a:avLst>
              <a:gd name="adj1" fmla="val -53253"/>
              <a:gd name="adj2" fmla="val 62863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500430" y="1000108"/>
            <a:ext cx="35719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    </a:t>
            </a:r>
            <a:r>
              <a:rPr lang="zh-CN" altLang="en-US" sz="2800" b="1" dirty="0" smtClean="0"/>
              <a:t>民族、民权、民生的三民主义由同盟会的政治纲领“驱除鞑虏，恢复中华，创立民国，平均地权”阐发而来。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0"/>
            <a:ext cx="75010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n-ea"/>
              </a:rPr>
              <a:t>3.</a:t>
            </a:r>
            <a:r>
              <a:rPr lang="zh-CN" altLang="en-US" sz="3200" b="1" dirty="0" smtClean="0">
                <a:latin typeface="+mn-ea"/>
              </a:rPr>
              <a:t>三民主义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857232"/>
            <a:ext cx="85011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民族主义：就是“驱除鞑虏，恢复中华”，即推翻清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          </a:t>
            </a:r>
            <a:r>
              <a:rPr lang="zh-CN" altLang="en-US" sz="2800" b="1" dirty="0" smtClean="0">
                <a:latin typeface="+mn-ea"/>
              </a:rPr>
              <a:t>王朝的统治，反对民族压迫。</a:t>
            </a:r>
            <a:endParaRPr lang="zh-CN" alt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2143116"/>
            <a:ext cx="85011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民权主义：就是“创立民国”，它是三民主义的核心，   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            </a:t>
            </a:r>
            <a:r>
              <a:rPr lang="zh-CN" altLang="en-US" sz="2800" b="1" dirty="0" smtClean="0"/>
              <a:t>即推翻君主专制政体，建立资产阶级专政的议  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            </a:t>
            </a:r>
            <a:r>
              <a:rPr lang="zh-CN" altLang="en-US" sz="2800" b="1" dirty="0" smtClean="0"/>
              <a:t>会制共和国，国民一律平等，总统和议员由国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            </a:t>
            </a:r>
            <a:r>
              <a:rPr lang="zh-CN" altLang="en-US" sz="2800" b="1" dirty="0" smtClean="0"/>
              <a:t>民选举产生。</a:t>
            </a:r>
            <a:endParaRPr lang="en-US" altLang="zh-CN" sz="28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285720" y="4071942"/>
            <a:ext cx="85011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民生主义：就是“平均地权”，即核定全国地价，国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          </a:t>
            </a:r>
            <a:r>
              <a:rPr lang="zh-CN" altLang="en-US" sz="2800" b="1" dirty="0" smtClean="0"/>
              <a:t>家根据核定地价征收地租税，同时逐步向地主收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          </a:t>
            </a:r>
            <a:r>
              <a:rPr lang="zh-CN" altLang="en-US" sz="2800" b="1" dirty="0" smtClean="0"/>
              <a:t>买土地，实现土地国有，解决贫富不均等问题。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v-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-214346" y="4138608"/>
            <a:ext cx="2714644" cy="2719392"/>
          </a:xfrm>
          <a:prstGeom prst="rect">
            <a:avLst/>
          </a:prstGeom>
        </p:spPr>
      </p:pic>
      <p:sp>
        <p:nvSpPr>
          <p:cNvPr id="3" name="云形标注 2"/>
          <p:cNvSpPr/>
          <p:nvPr/>
        </p:nvSpPr>
        <p:spPr>
          <a:xfrm>
            <a:off x="1928794" y="0"/>
            <a:ext cx="7358082" cy="5517232"/>
          </a:xfrm>
          <a:prstGeom prst="cloudCallout">
            <a:avLst>
              <a:gd name="adj1" fmla="val -70379"/>
              <a:gd name="adj2" fmla="val 20983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071802" y="1000108"/>
            <a:ext cx="450059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         三民主义是孙中山对同盟会 革命纲领的阐述和完善，是同盟会革命纲领的另一种表达方式，二者并无实质上的区别。三民主义成为孙中山领导资产阶级革命的指导思想。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4282" y="285728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板书设计</a:t>
            </a:r>
            <a:endParaRPr lang="zh-CN" altLang="en-US" sz="54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2844" y="3000372"/>
            <a:ext cx="11430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革命先行者孙中山</a:t>
            </a:r>
            <a:endParaRPr lang="zh-CN" altLang="en-US" sz="2800" b="1" dirty="0"/>
          </a:p>
        </p:txBody>
      </p:sp>
      <p:sp>
        <p:nvSpPr>
          <p:cNvPr id="4" name="左大括号 3"/>
          <p:cNvSpPr/>
          <p:nvPr/>
        </p:nvSpPr>
        <p:spPr>
          <a:xfrm>
            <a:off x="1357290" y="2000264"/>
            <a:ext cx="285752" cy="4071966"/>
          </a:xfrm>
          <a:prstGeom prst="leftBrace">
            <a:avLst>
              <a:gd name="adj1" fmla="val 150000"/>
              <a:gd name="adj2" fmla="val 50000"/>
            </a:avLst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643042" y="1928826"/>
            <a:ext cx="12858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孙中山早年的革命活动</a:t>
            </a:r>
            <a:endParaRPr lang="zh-CN" altLang="en-US" sz="2800" b="1"/>
          </a:p>
        </p:txBody>
      </p:sp>
      <p:sp>
        <p:nvSpPr>
          <p:cNvPr id="6" name="TextBox 5"/>
          <p:cNvSpPr txBox="1"/>
          <p:nvPr/>
        </p:nvSpPr>
        <p:spPr>
          <a:xfrm>
            <a:off x="1571604" y="4929198"/>
            <a:ext cx="1714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同盟会与三民主义</a:t>
            </a:r>
            <a:endParaRPr lang="zh-CN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286116" y="1357298"/>
            <a:ext cx="5214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1.</a:t>
            </a:r>
            <a:r>
              <a:rPr lang="zh-CN" altLang="en-US" sz="2800" b="1" dirty="0" smtClean="0"/>
              <a:t>孙中山简介</a:t>
            </a:r>
            <a:endParaRPr lang="zh-CN" alt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286116" y="2000240"/>
            <a:ext cx="5143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2.</a:t>
            </a:r>
            <a:r>
              <a:rPr lang="zh-CN" altLang="en-US" sz="2800" b="1" dirty="0" smtClean="0"/>
              <a:t>孙中山上书</a:t>
            </a:r>
            <a:endParaRPr lang="zh-CN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286116" y="2643182"/>
            <a:ext cx="5143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3.</a:t>
            </a:r>
            <a:r>
              <a:rPr lang="zh-CN" altLang="en-US" sz="2800" b="1" dirty="0" smtClean="0"/>
              <a:t>广州起义</a:t>
            </a:r>
            <a:endParaRPr lang="zh-CN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286116" y="3357562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4.</a:t>
            </a:r>
            <a:r>
              <a:rPr lang="zh-CN" altLang="en-US" sz="2800" b="1" dirty="0" smtClean="0"/>
              <a:t>孙中山流亡</a:t>
            </a:r>
            <a:endParaRPr lang="zh-CN" altLang="en-US" sz="2800" b="1" dirty="0"/>
          </a:p>
        </p:txBody>
      </p:sp>
      <p:sp>
        <p:nvSpPr>
          <p:cNvPr id="11" name="左大括号 10"/>
          <p:cNvSpPr/>
          <p:nvPr/>
        </p:nvSpPr>
        <p:spPr>
          <a:xfrm>
            <a:off x="3071802" y="1285860"/>
            <a:ext cx="214314" cy="2571768"/>
          </a:xfrm>
          <a:prstGeom prst="leftBrace">
            <a:avLst>
              <a:gd name="adj1" fmla="val 150000"/>
              <a:gd name="adj2" fmla="val 50000"/>
            </a:avLst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左大括号 11"/>
          <p:cNvSpPr/>
          <p:nvPr/>
        </p:nvSpPr>
        <p:spPr>
          <a:xfrm>
            <a:off x="3286116" y="4572008"/>
            <a:ext cx="142876" cy="1714512"/>
          </a:xfrm>
          <a:prstGeom prst="leftBrace">
            <a:avLst>
              <a:gd name="adj1" fmla="val 150000"/>
              <a:gd name="adj2" fmla="val 50000"/>
            </a:avLst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428992" y="4500570"/>
            <a:ext cx="49292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1.</a:t>
            </a:r>
            <a:r>
              <a:rPr lang="zh-CN" altLang="en-US" sz="2800" b="1" dirty="0" smtClean="0"/>
              <a:t>民主革命思想的传播</a:t>
            </a:r>
            <a:endParaRPr lang="zh-CN" altLang="en-US" sz="2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428992" y="5143512"/>
            <a:ext cx="4500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2.</a:t>
            </a:r>
            <a:r>
              <a:rPr lang="zh-CN" altLang="en-US" sz="2800" b="1" dirty="0" smtClean="0"/>
              <a:t>同盟会的建立及纲领</a:t>
            </a:r>
            <a:endParaRPr lang="zh-CN" altLang="en-US" sz="28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428992" y="5715016"/>
            <a:ext cx="4500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3.</a:t>
            </a:r>
            <a:r>
              <a:rPr lang="zh-CN" altLang="en-US" sz="2800" b="1" dirty="0" smtClean="0"/>
              <a:t>三民主义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643174" y="2285992"/>
            <a:ext cx="317266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7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谢 谢！</a:t>
            </a:r>
            <a:endParaRPr lang="zh-CN" altLang="en-US" sz="7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1904</Words>
  <Application>WPS 演示</Application>
  <PresentationFormat>全屏显示(4:3)</PresentationFormat>
  <Paragraphs>159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0" baseType="lpstr">
      <vt:lpstr>Arial</vt:lpstr>
      <vt:lpstr>宋体</vt:lpstr>
      <vt:lpstr>Wingdings</vt:lpstr>
      <vt:lpstr>微软雅黑</vt:lpstr>
      <vt:lpstr>华文仿宋</vt:lpstr>
      <vt:lpstr>幼圆</vt:lpstr>
      <vt:lpstr>Arial Unicode MS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dreamsummit</dc:creator>
  <cp:lastModifiedBy>Administrator</cp:lastModifiedBy>
  <cp:revision>300</cp:revision>
  <dcterms:created xsi:type="dcterms:W3CDTF">2017-02-03T10:34:00Z</dcterms:created>
  <dcterms:modified xsi:type="dcterms:W3CDTF">2017-09-25T09:11:42Z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2052-10.1.0.6750</vt:lpwstr>
  </property>
</Properties>
</file>