
<file path=[Content_Types].xml><?xml version="1.0" encoding="utf-8"?>
<Types xmlns="http://schemas.openxmlformats.org/package/2006/content-types">
  <Default Extension="rels" ContentType="application/vnd.openxmlformats-package.relationships+xml"/>
  <Default Extension="xml" ContentType="application/xml"/>
  <Default Extension="jpeg" ContentType="image/jpeg"/>
  <Default Extension="vml" ContentType="application/vnd.openxmlformats-officedocument.vmlDrawing"/>
  <Default Extension="bin" ContentType="application/vnd.openxmlformats-officedocument.oleObject"/>
  <Default Extension="png" ContentType="image/png"/>
  <Default Extension="emf" ContentType="image/x-emf"/>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presentation.xml" ContentType="application/vnd.openxmlformats-officedocument.presentationml.presentation.main+xml"/>
  <Override PartName="/ppt/presProps.xml" ContentType="application/vnd.openxmlformats-officedocument.presentationml.presProps+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&#65279;<?xml version="1.0" encoding="utf-8" standalone="yes"?><Relationships xmlns="http://schemas.openxmlformats.org/package/2006/relationships"><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package/2006/relationships/metadata/thumbnail" Target="docProps/thumbnail.jpeg" /><Relationship Id="rId5" Type="http://schemas.openxmlformats.org/officeDocument/2006/relationships/custom-properties" Target="docProps/custom.xml" /></Relationships>
</file>

<file path=ppt/presentation.xml><?xml version="1.0" encoding="utf-8"?>
<!--Generated by Aspose.Slides for .NET 20.5-->
<p:presentation xmlns:r="http://schemas.openxmlformats.org/officeDocument/2006/relationships" xmlns:a="http://schemas.openxmlformats.org/drawingml/2006/main" xmlns:p="http://schemas.openxmlformats.org/presentationml/2006/main" saveSubsetFonts="1">
  <p:sldMasterIdLst>
    <p:sldMasterId id="2147483648" r:id="rId1"/>
  </p:sldMasterIdLst>
  <p:notesMasterIdLst>
    <p:notesMasterId r:id="rId2"/>
  </p:notesMasterIdLst>
  <p:sldIdLst>
    <p:sldId id="509" r:id="rId3"/>
    <p:sldId id="630" r:id="rId4"/>
    <p:sldId id="629" r:id="rId5"/>
    <p:sldId id="611" r:id="rId6"/>
    <p:sldId id="620" r:id="rId7"/>
    <p:sldId id="619" r:id="rId8"/>
    <p:sldId id="368" r:id="rId9"/>
    <p:sldId id="724" r:id="rId10"/>
    <p:sldId id="632" r:id="rId11"/>
    <p:sldId id="725" r:id="rId12"/>
    <p:sldId id="333" r:id="rId13"/>
    <p:sldId id="411" r:id="rId14"/>
    <p:sldId id="337" r:id="rId15"/>
    <p:sldId id="726" r:id="rId16"/>
    <p:sldId id="636" r:id="rId17"/>
    <p:sldId id="637" r:id="rId18"/>
    <p:sldId id="373" r:id="rId19"/>
    <p:sldId id="727" r:id="rId20"/>
    <p:sldId id="670" r:id="rId21"/>
    <p:sldId id="671" r:id="rId22"/>
    <p:sldId id="675" r:id="rId23"/>
    <p:sldId id="672" r:id="rId24"/>
    <p:sldId id="676" r:id="rId25"/>
  </p:sldIdLst>
  <p:sldSz cx="12192000" cy="6858000"/>
  <p:notesSz cx="6858000" cy="9144000"/>
  <p:custDataLst>
    <p:tags r:id="rId26"/>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231">
          <p15:clr>
            <a:srgbClr val="A4A3A4"/>
          </p15:clr>
        </p15:guide>
        <p15:guide id="2" pos="3883">
          <p15:clr>
            <a:srgbClr val="A4A3A4"/>
          </p15:clr>
        </p15:guide>
      </p15:sldGuideLst>
    </p:ext>
  </p:extLst>
</p:presentation>
</file>

<file path=ppt/presProps.xml><?xml version="1.0" encoding="utf-8"?>
<p:presentationPr xmlns:r="http://schemas.openxmlformats.org/officeDocument/2006/relationships" xmlns:a="http://schemas.openxmlformats.org/drawingml/2006/main"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 uri="{1BD7E111-0CB8-44D6-8891-C1BB2F81B7CC}">
      <p1710:readonlyRecommended xmlns:p1710="http://schemas.microsoft.com/office/powerpoint/2017/10/main" val="0"/>
    </p:ext>
  </p:extLst>
</p:presentationPr>
</file>

<file path=ppt/tableStyles.xml><?xml version="1.0" encoding="utf-8"?>
<a:tblStyleLst xmlns:r="http://schemas.openxmlformats.org/officeDocument/2006/relationships" xmlns:a="http://schemas.openxmlformats.org/drawingml/2006/main" def="{5C22544A-7EE6-4342-B048-85BDC9FD1C3A}">
  <a:tblStyle styleId="{616DA210-FB5B-4158-B5E0-FEB733F419BA}" styleName="浅色样式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fill>
          <a:solidFill>
            <a:schemeClr val="tx1">
              <a:alpha val="20000"/>
            </a:schemeClr>
          </a:solidFill>
        </a:fill>
      </a:tcStyle>
    </a:band1H>
    <a:band1V>
      <a:tcStyle>
        <a:fill>
          <a:solidFill>
            <a:schemeClr val="tx1">
              <a:alpha val="20000"/>
            </a:schemeClr>
          </a:solidFill>
        </a:fill>
      </a:tcStyle>
    </a:band1V>
    <a:lastCol>
      <a:tcTxStyle b="on"/>
    </a:lastCol>
    <a:firstCol>
      <a:tcTxStyle b="on"/>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 styleId="{5940675A-B579-460E-94D1-54222C63F5DA}" styleName="无样式，网格型">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248" autoAdjust="0"/>
    <p:restoredTop sz="94660"/>
  </p:normalViewPr>
  <p:slideViewPr>
    <p:cSldViewPr snapToGrid="0">
      <p:cViewPr varScale="1">
        <p:scale>
          <a:sx n="89" d="100"/>
          <a:sy n="89" d="100"/>
        </p:scale>
        <p:origin x="-558" y="-108"/>
      </p:cViewPr>
      <p:guideLst>
        <p:guide orient="horz" pos="2231"/>
        <p:guide pos="3883"/>
      </p:guideLst>
    </p:cSldViewPr>
  </p:slideViewPr>
  <p:notesTextViewPr>
    <p:cViewPr>
      <p:scale>
        <a:sx n="1" d="1"/>
        <a:sy n="1" d="1"/>
      </p:scale>
      <p:origin x="0" y="0"/>
    </p:cViewPr>
  </p:notesTextViewPr>
  <p:sorterViewPr>
    <p:cViewPr>
      <p:scale>
        <a:sx n="120" d="100"/>
        <a:sy n="120" d="100"/>
      </p:scale>
      <p:origin x="0" y="0"/>
    </p:cViewPr>
  </p:sorterViewPr>
  <p:notesViewPr>
    <p:cSldViewPr>
      <p:cViewPr>
        <p:scale>
          <a:sx n="1" d="100"/>
          <a:sy n="1" d="100"/>
        </p:scale>
        <p:origin x="0" y="0"/>
      </p:cViewPr>
    </p:cSldViewPr>
  </p:notesViewPr>
  <p:gridSpacing cx="72008" cy="72008"/>
</p:viewPr>
</file>

<file path=ppt/_rels/presentation.xml.rels>&#65279;<?xml version="1.0" encoding="utf-8" standalone="yes"?><Relationships xmlns="http://schemas.openxmlformats.org/package/2006/relationships"><Relationship Id="rId1" Type="http://schemas.openxmlformats.org/officeDocument/2006/relationships/slideMaster" Target="slideMasters/slideMaster1.xml" /><Relationship Id="rId10" Type="http://schemas.openxmlformats.org/officeDocument/2006/relationships/slide" Target="slides/slide8.xml" /><Relationship Id="rId11" Type="http://schemas.openxmlformats.org/officeDocument/2006/relationships/slide" Target="slides/slide9.xml" /><Relationship Id="rId12" Type="http://schemas.openxmlformats.org/officeDocument/2006/relationships/slide" Target="slides/slide10.xml" /><Relationship Id="rId13" Type="http://schemas.openxmlformats.org/officeDocument/2006/relationships/slide" Target="slides/slide11.xml" /><Relationship Id="rId14" Type="http://schemas.openxmlformats.org/officeDocument/2006/relationships/slide" Target="slides/slide12.xml" /><Relationship Id="rId15" Type="http://schemas.openxmlformats.org/officeDocument/2006/relationships/slide" Target="slides/slide13.xml" /><Relationship Id="rId16" Type="http://schemas.openxmlformats.org/officeDocument/2006/relationships/slide" Target="slides/slide14.xml" /><Relationship Id="rId17" Type="http://schemas.openxmlformats.org/officeDocument/2006/relationships/slide" Target="slides/slide15.xml" /><Relationship Id="rId18" Type="http://schemas.openxmlformats.org/officeDocument/2006/relationships/slide" Target="slides/slide16.xml" /><Relationship Id="rId19" Type="http://schemas.openxmlformats.org/officeDocument/2006/relationships/slide" Target="slides/slide17.xml" /><Relationship Id="rId2" Type="http://schemas.openxmlformats.org/officeDocument/2006/relationships/notesMaster" Target="notesMasters/notesMaster1.xml" /><Relationship Id="rId20" Type="http://schemas.openxmlformats.org/officeDocument/2006/relationships/slide" Target="slides/slide18.xml" /><Relationship Id="rId21" Type="http://schemas.openxmlformats.org/officeDocument/2006/relationships/slide" Target="slides/slide19.xml" /><Relationship Id="rId22" Type="http://schemas.openxmlformats.org/officeDocument/2006/relationships/slide" Target="slides/slide20.xml" /><Relationship Id="rId23" Type="http://schemas.openxmlformats.org/officeDocument/2006/relationships/slide" Target="slides/slide21.xml" /><Relationship Id="rId24" Type="http://schemas.openxmlformats.org/officeDocument/2006/relationships/slide" Target="slides/slide22.xml" /><Relationship Id="rId25" Type="http://schemas.openxmlformats.org/officeDocument/2006/relationships/slide" Target="slides/slide23.xml" /><Relationship Id="rId26" Type="http://schemas.openxmlformats.org/officeDocument/2006/relationships/tags" Target="tags/tag10.xml" /><Relationship Id="rId27" Type="http://schemas.openxmlformats.org/officeDocument/2006/relationships/presProps" Target="presProps.xml" /><Relationship Id="rId28" Type="http://schemas.openxmlformats.org/officeDocument/2006/relationships/viewProps" Target="viewProps.xml" /><Relationship Id="rId29" Type="http://schemas.openxmlformats.org/officeDocument/2006/relationships/theme" Target="theme/theme1.xml" /><Relationship Id="rId3" Type="http://schemas.openxmlformats.org/officeDocument/2006/relationships/slide" Target="slides/slide1.xml" /><Relationship Id="rId30" Type="http://schemas.openxmlformats.org/officeDocument/2006/relationships/tableStyles" Target="tableStyles.xml" /><Relationship Id="rId4" Type="http://schemas.openxmlformats.org/officeDocument/2006/relationships/slide" Target="slides/slide2.xml" /><Relationship Id="rId5" Type="http://schemas.openxmlformats.org/officeDocument/2006/relationships/slide" Target="slides/slide3.xml" /><Relationship Id="rId6" Type="http://schemas.openxmlformats.org/officeDocument/2006/relationships/slide" Target="slides/slide4.xml" /><Relationship Id="rId7" Type="http://schemas.openxmlformats.org/officeDocument/2006/relationships/slide" Target="slides/slide5.xml" /><Relationship Id="rId8" Type="http://schemas.openxmlformats.org/officeDocument/2006/relationships/slide" Target="slides/slide6.xml" /><Relationship Id="rId9" Type="http://schemas.openxmlformats.org/officeDocument/2006/relationships/slide" Target="slides/slide7.xml" /></Relationships>
</file>

<file path=ppt/drawings/_rels/vmlDrawing1.vml.rels>&#65279;<?xml version="1.0" encoding="utf-8" standalone="yes"?><Relationships xmlns="http://schemas.openxmlformats.org/package/2006/relationships"><Relationship Id="rId1" Type="http://schemas.openxmlformats.org/officeDocument/2006/relationships/image" Target="../media/image6.emf" /></Relationships>
</file>

<file path=ppt/notesMasters/_rels/notesMaster1.xml.rels>&#65279;<?xml version="1.0" encoding="utf-8" standalone="yes"?><Relationships xmlns="http://schemas.openxmlformats.org/package/2006/relationships"><Relationship Id="rId1" Type="http://schemas.openxmlformats.org/officeDocument/2006/relationships/theme" Target="../theme/theme2.xml" /></Relationships>
</file>

<file path=ppt/notesMasters/notesMaster1.xml><?xml version="1.0" encoding="utf-8"?>
<p:notes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bg>
      <p:bgRef idx="1001">
        <a:schemeClr val="bg1"/>
      </p:bgRef>
    </p:bg>
    <p:spTree>
      <p:nvGrpSpPr>
        <p:cNvPr id="1" name=""/>
        <p:cNvGrpSpPr/>
        <p:nvPr/>
      </p:nvGrpSpPr>
      <p:grpSpPr>
        <a:xfrm>
          <a:off x="0" y="0"/>
          <a: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E38AC55-6D78-4769-B8D2-3BF65F3AD46B}" type="datetimeFigureOut">
              <a:rPr lang="zh-CN" altLang="en-US" smtClean="0"/>
              <a:t>2020/7/12</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9A9DAE5-02DB-488E-B812-EB3C5629245A}" type="slidenum">
              <a:rPr lang="zh-CN" altLang="en-US" smtClean="0"/>
              <a:t>‹#›</a:t>
            </a:fld>
            <a:endParaRPr lang="zh-CN" altLang="en-US"/>
          </a:p>
        </p:txBody>
      </p:sp>
    </p:spTree>
    <p:extLst>
      <p:ext uri="{BB962C8B-B14F-4D97-AF65-F5344CB8AC3E}">
        <p14:creationId xmlns:p14="http://schemas.microsoft.com/office/powerpoint/2010/main" val="24875394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&#65279;<?xml version="1.0" encoding="utf-8" standalone="yes"?><Relationships xmlns="http://schemas.openxmlformats.org/package/2006/relationships"><Relationship Id="rId1" Type="http://schemas.openxmlformats.org/officeDocument/2006/relationships/slide" Target="../slides/slide1.xml" /><Relationship Id="rId2" Type="http://schemas.openxmlformats.org/officeDocument/2006/relationships/notesMaster" Target="../notesMasters/notesMaster1.xml" /></Relationships>
</file>

<file path=ppt/notesSlides/_rels/notesSlide2.xml.rels>&#65279;<?xml version="1.0" encoding="utf-8" standalone="yes"?><Relationships xmlns="http://schemas.openxmlformats.org/package/2006/relationships"><Relationship Id="rId1" Type="http://schemas.openxmlformats.org/officeDocument/2006/relationships/slide" Target="../slides/slide19.xml" /><Relationship Id="rId2"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r>
              <a:rPr lang="zh-CN" altLang="en-US"/>
              <a:t>更多模板请关注：https://haosc.taobao.com</a:t>
            </a:r>
          </a:p>
        </p:txBody>
      </p:sp>
    </p:spTree>
  </p:cSld>
  <p:clrMapOvr>
    <a:masterClrMapping/>
  </p:clrMapOvr>
</p:notes>
</file>

<file path=ppt/notesSlides/notesSlide2.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zh-CN" altLang="en-US"/>
          </a:p>
        </p:txBody>
      </p:sp>
    </p:spTree>
  </p:cSld>
  <p:clrMapOvr>
    <a:masterClrMapping/>
  </p:clrMapOvr>
</p:notes>
</file>

<file path=ppt/slideLayouts/_rels/slideLayout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5.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6.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7.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8.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9.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0.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3.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4.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Only" preserve="1">
  <p:cSld name="仅标题">
    <p:spTree>
      <p:nvGrpSpPr>
        <p:cNvPr id="1" name=""/>
        <p:cNvGrpSpPr/>
        <p:nvPr/>
      </p:nvGrpSpPr>
      <p:grpSpPr>
        <a:xfrm>
          <a:off x="0" y="0"/>
          <a:ext cx="0" cy="0"/>
        </a:xfrm>
      </p:grpSpPr>
      <p:sp>
        <p:nvSpPr>
          <p:cNvPr id="2" name="标题 1"/>
          <p:cNvSpPr>
            <a:spLocks noGrp="1"/>
          </p:cNvSpPr>
          <p:nvPr>
            <p:ph type="title"/>
          </p:nvPr>
        </p:nvSpPr>
        <p:spPr>
          <a:xfrm>
            <a:off x="206433" y="265373"/>
            <a:ext cx="10515600" cy="532650"/>
          </a:xfrm>
        </p:spPr>
        <p:txBody>
          <a:bodyPr>
            <a:normAutofit/>
          </a:bodyPr>
          <a:lstStyle>
            <a:lvl1pPr>
              <a:defRPr sz="2800" b="1">
                <a:solidFill>
                  <a:schemeClr val="tx2"/>
                </a:solidFill>
              </a:defRPr>
            </a:lvl1pPr>
          </a:lstStyle>
          <a:p>
            <a:r>
              <a:rPr lang="zh-CN" altLang="en-US"/>
              <a:t>单击此处编辑母版标题样式</a:t>
            </a:r>
          </a:p>
        </p:txBody>
      </p:sp>
      <p:sp>
        <p:nvSpPr>
          <p:cNvPr id="3" name="日期占位符 2"/>
          <p:cNvSpPr>
            <a:spLocks noGrp="1"/>
          </p:cNvSpPr>
          <p:nvPr>
            <p:ph type="dt" sz="half" idx="10"/>
          </p:nvPr>
        </p:nvSpPr>
        <p:spPr/>
        <p:txBody>
          <a:bodyPr/>
          <a:lstStyle/>
          <a:p>
            <a:fld id="{D997B5FA-0921-464F-AAE1-844C04324D75}" type="datetimeFigureOut">
              <a:rPr lang="zh-CN" altLang="en-US" smtClean="0"/>
              <a:t>2020/7/12</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565CE74E-AB26-4998-AD42-012C4C1AD076}" type="slidenum">
              <a:rPr lang="zh-CN" altLang="en-US" smtClean="0"/>
              <a:t>‹#›</a:t>
            </a:fld>
            <a:endParaRPr lang="zh-CN" altLang="en-US"/>
          </a:p>
        </p:txBody>
      </p:sp>
    </p:spTree>
  </p:cSld>
  <p:clrMapOvr>
    <a:masterClrMapping/>
  </p:clrMapOvr>
  <p:transition advTm="35416"/>
  <p:timing/>
</p:sldLayout>
</file>

<file path=ppt/slideLayouts/slideLayout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空白">
    <p:spTree>
      <p:nvGrpSpPr>
        <p:cNvPr id="1" name=""/>
        <p:cNvGrpSpPr/>
        <p:nvPr/>
      </p:nvGrpSpPr>
      <p:grpSpPr>
        <a:xfrm>
          <a:off x="0" y="0"/>
          <a:ext cx="0" cy="0"/>
        </a:xfrm>
      </p:grpSpPr>
      <p:sp>
        <p:nvSpPr>
          <p:cNvPr id="2" name="日期占位符 1"/>
          <p:cNvSpPr>
            <a:spLocks noGrp="1"/>
          </p:cNvSpPr>
          <p:nvPr>
            <p:ph type="dt" sz="half" idx="10"/>
          </p:nvPr>
        </p:nvSpPr>
        <p:spPr/>
        <p:txBody>
          <a:bodyPr/>
          <a:lstStyle/>
          <a:p>
            <a:fld id="{D997B5FA-0921-464F-AAE1-844C04324D75}" type="datetimeFigureOut">
              <a:rPr lang="zh-CN" altLang="en-US" smtClean="0"/>
              <a:t>2020/7/12</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565CE74E-AB26-4998-AD42-012C4C1AD076}" type="slidenum">
              <a:rPr lang="zh-CN" altLang="en-US" smtClean="0"/>
              <a:t>‹#›</a:t>
            </a:fld>
            <a:endParaRPr lang="zh-CN" altLang="en-US"/>
          </a:p>
        </p:txBody>
      </p:sp>
    </p:spTree>
  </p:cSld>
  <p:clrMapOvr>
    <a:masterClrMapping/>
  </p:clrMapOvr>
  <p:transition advTm="35416"/>
  <p:timing/>
</p:sldLayout>
</file>

<file path=ppt/slideLayouts/slideLayout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userDrawn="1">
  <p:cSld name="1_空白">
    <p:spTree>
      <p:nvGrpSpPr>
        <p:cNvPr id="1" name=""/>
        <p:cNvGrpSpPr/>
        <p:nvPr/>
      </p:nvGrpSpPr>
      <p:grpSpPr>
        <a:xfrm>
          <a:off x="0" y="0"/>
          <a:ext cx="0" cy="0"/>
        </a:xfrm>
      </p:grpSpPr>
      <p:sp>
        <p:nvSpPr>
          <p:cNvPr id="2" name="日期占位符 1"/>
          <p:cNvSpPr>
            <a:spLocks noGrp="1"/>
          </p:cNvSpPr>
          <p:nvPr>
            <p:ph type="dt" sz="half" idx="10"/>
          </p:nvPr>
        </p:nvSpPr>
        <p:spPr/>
        <p:txBody>
          <a:bodyPr/>
          <a:lstStyle/>
          <a:p>
            <a:fld id="{530820CF-B880-4189-942D-D702A7CBA730}" type="datetimeFigureOut">
              <a:rPr lang="zh-CN" altLang="en-US" smtClean="0"/>
              <a:t>2020/7/12</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0C913308-F349-4B6D-A68A-DD1791B4A57B}" type="slidenum">
              <a:rPr lang="zh-CN" altLang="en-US" smtClean="0"/>
              <a:t>‹#›</a:t>
            </a:fld>
            <a:endParaRPr lang="zh-CN" altLang="en-US"/>
          </a:p>
        </p:txBody>
      </p:sp>
      <p:sp>
        <p:nvSpPr>
          <p:cNvPr id="5" name="标题 1"/>
          <p:cNvSpPr>
            <a:spLocks noGrp="1"/>
          </p:cNvSpPr>
          <p:nvPr>
            <p:ph type="title"/>
          </p:nvPr>
        </p:nvSpPr>
        <p:spPr>
          <a:xfrm>
            <a:off x="609601" y="274638"/>
            <a:ext cx="10972800" cy="1143000"/>
          </a:xfrm>
        </p:spPr>
        <p:txBody>
          <a:bodyPr/>
          <a:lstStyle/>
          <a:p>
            <a:r>
              <a:rPr lang="zh-CN" altLang="en-US"/>
              <a:t>单击此处编辑母版标题样式</a:t>
            </a:r>
          </a:p>
        </p:txBody>
      </p:sp>
    </p:spTree>
  </p:cSld>
  <p:clrMapOvr>
    <a:masterClrMapping/>
  </p:clrMapOvr>
  <p:transition advTm="35416"/>
  <p:timing/>
</p:sldLayout>
</file>

<file path=ppt/slideLayouts/slideLayout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userDrawn="1">
  <p:cSld name="2_空白">
    <p:spTree>
      <p:nvGrpSpPr>
        <p:cNvPr id="1" name=""/>
        <p:cNvGrpSpPr/>
        <p:nvPr/>
      </p:nvGrpSpPr>
      <p:grpSpPr>
        <a:xfrm>
          <a:off x="0" y="0"/>
          <a:ext cx="0" cy="0"/>
        </a:xfrm>
      </p:grpSpPr>
      <p:sp>
        <p:nvSpPr>
          <p:cNvPr id="2" name="日期占位符 1"/>
          <p:cNvSpPr>
            <a:spLocks noGrp="1"/>
          </p:cNvSpPr>
          <p:nvPr>
            <p:ph type="dt" sz="half" idx="10"/>
          </p:nvPr>
        </p:nvSpPr>
        <p:spPr/>
        <p:txBody>
          <a:bodyPr/>
          <a:lstStyle/>
          <a:p>
            <a:fld id="{530820CF-B880-4189-942D-D702A7CBA730}" type="datetimeFigureOut">
              <a:rPr lang="zh-CN" altLang="en-US" smtClean="0"/>
              <a:t>2020/7/12</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0C913308-F349-4B6D-A68A-DD1791B4A57B}" type="slidenum">
              <a:rPr lang="zh-CN" altLang="en-US" smtClean="0"/>
              <a:t>‹#›</a:t>
            </a:fld>
            <a:endParaRPr lang="zh-CN" altLang="en-US"/>
          </a:p>
        </p:txBody>
      </p:sp>
      <p:sp>
        <p:nvSpPr>
          <p:cNvPr id="5" name="标题 1"/>
          <p:cNvSpPr>
            <a:spLocks noGrp="1"/>
          </p:cNvSpPr>
          <p:nvPr>
            <p:ph type="title"/>
          </p:nvPr>
        </p:nvSpPr>
        <p:spPr>
          <a:xfrm>
            <a:off x="609601" y="274638"/>
            <a:ext cx="10972800" cy="1143000"/>
          </a:xfrm>
        </p:spPr>
        <p:txBody>
          <a:bodyPr/>
          <a:lstStyle/>
          <a:p>
            <a:r>
              <a:rPr lang="zh-CN" altLang="en-US"/>
              <a:t>单击此处编辑母版标题样式</a:t>
            </a:r>
          </a:p>
        </p:txBody>
      </p:sp>
    </p:spTree>
  </p:cSld>
  <p:clrMapOvr>
    <a:masterClrMapping/>
  </p:clrMapOvr>
  <p:transition advTm="35416"/>
  <p:timing/>
</p:sldLayout>
</file>

<file path=ppt/slideLayouts/slideLayout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userDrawn="1">
  <p:cSld name="3_空白">
    <p:spTree>
      <p:nvGrpSpPr>
        <p:cNvPr id="1" name=""/>
        <p:cNvGrpSpPr/>
        <p:nvPr/>
      </p:nvGrpSpPr>
      <p:grpSpPr>
        <a:xfrm>
          <a:off x="0" y="0"/>
          <a:ext cx="0" cy="0"/>
        </a:xfrm>
      </p:grpSpPr>
      <p:sp>
        <p:nvSpPr>
          <p:cNvPr id="2" name="日期占位符 1"/>
          <p:cNvSpPr>
            <a:spLocks noGrp="1"/>
          </p:cNvSpPr>
          <p:nvPr>
            <p:ph type="dt" sz="half" idx="10"/>
          </p:nvPr>
        </p:nvSpPr>
        <p:spPr/>
        <p:txBody>
          <a:bodyPr/>
          <a:lstStyle/>
          <a:p>
            <a:fld id="{530820CF-B880-4189-942D-D702A7CBA730}" type="datetimeFigureOut">
              <a:rPr lang="zh-CN" altLang="en-US" smtClean="0"/>
              <a:t>2020/7/12</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0C913308-F349-4B6D-A68A-DD1791B4A57B}" type="slidenum">
              <a:rPr lang="zh-CN" altLang="en-US" smtClean="0"/>
              <a:t>‹#›</a:t>
            </a:fld>
            <a:endParaRPr lang="zh-CN" altLang="en-US"/>
          </a:p>
        </p:txBody>
      </p:sp>
      <p:sp>
        <p:nvSpPr>
          <p:cNvPr id="5" name="标题 1"/>
          <p:cNvSpPr>
            <a:spLocks noGrp="1"/>
          </p:cNvSpPr>
          <p:nvPr>
            <p:ph type="title"/>
          </p:nvPr>
        </p:nvSpPr>
        <p:spPr>
          <a:xfrm>
            <a:off x="609601" y="274638"/>
            <a:ext cx="10972800" cy="1143000"/>
          </a:xfrm>
        </p:spPr>
        <p:txBody>
          <a:bodyPr/>
          <a:lstStyle/>
          <a:p>
            <a:r>
              <a:rPr lang="zh-CN" altLang="en-US"/>
              <a:t>单击此处编辑母版标题样式</a:t>
            </a:r>
          </a:p>
        </p:txBody>
      </p:sp>
    </p:spTree>
  </p:cSld>
  <p:clrMapOvr>
    <a:masterClrMapping/>
  </p:clrMapOvr>
  <p:transition advTm="35416"/>
  <p:timing/>
</p:sldLayout>
</file>

<file path=ppt/slideLayouts/slideLayout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userDrawn="1">
  <p:cSld name="4_空白">
    <p:spTree>
      <p:nvGrpSpPr>
        <p:cNvPr id="1" name=""/>
        <p:cNvGrpSpPr/>
        <p:nvPr/>
      </p:nvGrpSpPr>
      <p:grpSpPr>
        <a:xfrm>
          <a:off x="0" y="0"/>
          <a:ext cx="0" cy="0"/>
        </a:xfrm>
      </p:grpSpPr>
      <p:sp>
        <p:nvSpPr>
          <p:cNvPr id="2" name="日期占位符 1"/>
          <p:cNvSpPr>
            <a:spLocks noGrp="1"/>
          </p:cNvSpPr>
          <p:nvPr>
            <p:ph type="dt" sz="half" idx="10"/>
          </p:nvPr>
        </p:nvSpPr>
        <p:spPr/>
        <p:txBody>
          <a:bodyPr/>
          <a:lstStyle/>
          <a:p>
            <a:fld id="{530820CF-B880-4189-942D-D702A7CBA730}" type="datetimeFigureOut">
              <a:rPr lang="zh-CN" altLang="en-US" smtClean="0"/>
              <a:t>2020/7/12</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0C913308-F349-4B6D-A68A-DD1791B4A57B}" type="slidenum">
              <a:rPr lang="zh-CN" altLang="en-US" smtClean="0"/>
              <a:t>‹#›</a:t>
            </a:fld>
            <a:endParaRPr lang="zh-CN" altLang="en-US"/>
          </a:p>
        </p:txBody>
      </p:sp>
      <p:sp>
        <p:nvSpPr>
          <p:cNvPr id="5" name="标题 1"/>
          <p:cNvSpPr>
            <a:spLocks noGrp="1"/>
          </p:cNvSpPr>
          <p:nvPr>
            <p:ph type="title"/>
          </p:nvPr>
        </p:nvSpPr>
        <p:spPr>
          <a:xfrm>
            <a:off x="609601" y="274638"/>
            <a:ext cx="10972800" cy="1143000"/>
          </a:xfrm>
        </p:spPr>
        <p:txBody>
          <a:bodyPr/>
          <a:lstStyle/>
          <a:p>
            <a:r>
              <a:rPr lang="zh-CN" altLang="en-US"/>
              <a:t>单击此处编辑母版标题样式</a:t>
            </a:r>
          </a:p>
        </p:txBody>
      </p:sp>
    </p:spTree>
  </p:cSld>
  <p:clrMapOvr>
    <a:masterClrMapping/>
  </p:clrMapOvr>
  <p:transition advTm="35416"/>
  <p:timing/>
</p:sldLayout>
</file>

<file path=ppt/slideLayouts/slideLayout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userDrawn="1">
  <p:cSld name="5_空白">
    <p:spTree>
      <p:nvGrpSpPr>
        <p:cNvPr id="1" name=""/>
        <p:cNvGrpSpPr/>
        <p:nvPr/>
      </p:nvGrpSpPr>
      <p:grpSpPr>
        <a:xfrm>
          <a:off x="0" y="0"/>
          <a:ext cx="0" cy="0"/>
        </a:xfrm>
      </p:grpSpPr>
      <p:sp>
        <p:nvSpPr>
          <p:cNvPr id="2" name="日期占位符 1"/>
          <p:cNvSpPr>
            <a:spLocks noGrp="1"/>
          </p:cNvSpPr>
          <p:nvPr>
            <p:ph type="dt" sz="half" idx="10"/>
          </p:nvPr>
        </p:nvSpPr>
        <p:spPr/>
        <p:txBody>
          <a:bodyPr/>
          <a:lstStyle/>
          <a:p>
            <a:fld id="{530820CF-B880-4189-942D-D702A7CBA730}" type="datetimeFigureOut">
              <a:rPr lang="zh-CN" altLang="en-US" smtClean="0"/>
              <a:t>2020/7/12</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0C913308-F349-4B6D-A68A-DD1791B4A57B}" type="slidenum">
              <a:rPr lang="zh-CN" altLang="en-US" smtClean="0"/>
              <a:t>‹#›</a:t>
            </a:fld>
            <a:endParaRPr lang="zh-CN" altLang="en-US"/>
          </a:p>
        </p:txBody>
      </p:sp>
      <p:sp>
        <p:nvSpPr>
          <p:cNvPr id="5" name="标题 1"/>
          <p:cNvSpPr>
            <a:spLocks noGrp="1"/>
          </p:cNvSpPr>
          <p:nvPr>
            <p:ph type="title"/>
          </p:nvPr>
        </p:nvSpPr>
        <p:spPr>
          <a:xfrm>
            <a:off x="609601" y="274638"/>
            <a:ext cx="10972800" cy="1143000"/>
          </a:xfrm>
        </p:spPr>
        <p:txBody>
          <a:bodyPr/>
          <a:lstStyle/>
          <a:p>
            <a:r>
              <a:rPr lang="zh-CN" altLang="en-US"/>
              <a:t>单击此处编辑母版标题样式</a:t>
            </a:r>
          </a:p>
        </p:txBody>
      </p:sp>
    </p:spTree>
  </p:cSld>
  <p:clrMapOvr>
    <a:masterClrMapping/>
  </p:clrMapOvr>
  <p:transition advTm="35416"/>
  <p:timing/>
</p:sldLayout>
</file>

<file path=ppt/slideLayouts/slideLayout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userDrawn="1">
  <p:cSld name="6_空白">
    <p:spTree>
      <p:nvGrpSpPr>
        <p:cNvPr id="1" name=""/>
        <p:cNvGrpSpPr/>
        <p:nvPr/>
      </p:nvGrpSpPr>
      <p:grpSpPr>
        <a:xfrm>
          <a:off x="0" y="0"/>
          <a:ext cx="0" cy="0"/>
        </a:xfrm>
      </p:grpSpPr>
      <p:sp>
        <p:nvSpPr>
          <p:cNvPr id="2" name="日期占位符 1"/>
          <p:cNvSpPr>
            <a:spLocks noGrp="1"/>
          </p:cNvSpPr>
          <p:nvPr>
            <p:ph type="dt" sz="half" idx="10"/>
          </p:nvPr>
        </p:nvSpPr>
        <p:spPr/>
        <p:txBody>
          <a:bodyPr/>
          <a:lstStyle/>
          <a:p>
            <a:fld id="{530820CF-B880-4189-942D-D702A7CBA730}" type="datetimeFigureOut">
              <a:rPr lang="zh-CN" altLang="en-US" smtClean="0"/>
              <a:t>2020/7/12</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0C913308-F349-4B6D-A68A-DD1791B4A57B}" type="slidenum">
              <a:rPr lang="zh-CN" altLang="en-US" smtClean="0"/>
              <a:t>‹#›</a:t>
            </a:fld>
            <a:endParaRPr lang="zh-CN" altLang="en-US"/>
          </a:p>
        </p:txBody>
      </p:sp>
      <p:sp>
        <p:nvSpPr>
          <p:cNvPr id="5" name="标题 1"/>
          <p:cNvSpPr>
            <a:spLocks noGrp="1"/>
          </p:cNvSpPr>
          <p:nvPr>
            <p:ph type="title"/>
          </p:nvPr>
        </p:nvSpPr>
        <p:spPr>
          <a:xfrm>
            <a:off x="609601" y="274638"/>
            <a:ext cx="10972800" cy="1143000"/>
          </a:xfrm>
        </p:spPr>
        <p:txBody>
          <a:bodyPr/>
          <a:lstStyle/>
          <a:p>
            <a:r>
              <a:rPr lang="zh-CN" altLang="en-US"/>
              <a:t>单击此处编辑母版标题样式</a:t>
            </a:r>
          </a:p>
        </p:txBody>
      </p:sp>
    </p:spTree>
  </p:cSld>
  <p:clrMapOvr>
    <a:masterClrMapping/>
  </p:clrMapOvr>
  <p:transition advTm="35416"/>
  <p:timing/>
</p:sldLayout>
</file>

<file path=ppt/slideLayouts/slideLayout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userDrawn="1">
  <p:cSld name="7_空白">
    <p:spTree>
      <p:nvGrpSpPr>
        <p:cNvPr id="1" name=""/>
        <p:cNvGrpSpPr/>
        <p:nvPr/>
      </p:nvGrpSpPr>
      <p:grpSpPr>
        <a:xfrm>
          <a:off x="0" y="0"/>
          <a:ext cx="0" cy="0"/>
        </a:xfrm>
      </p:grpSpPr>
      <p:sp>
        <p:nvSpPr>
          <p:cNvPr id="2" name="日期占位符 1"/>
          <p:cNvSpPr>
            <a:spLocks noGrp="1"/>
          </p:cNvSpPr>
          <p:nvPr>
            <p:ph type="dt" sz="half" idx="10"/>
          </p:nvPr>
        </p:nvSpPr>
        <p:spPr/>
        <p:txBody>
          <a:bodyPr/>
          <a:lstStyle/>
          <a:p>
            <a:fld id="{530820CF-B880-4189-942D-D702A7CBA730}" type="datetimeFigureOut">
              <a:rPr lang="zh-CN" altLang="en-US" smtClean="0"/>
              <a:t>2020/7/12</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0C913308-F349-4B6D-A68A-DD1791B4A57B}" type="slidenum">
              <a:rPr lang="zh-CN" altLang="en-US" smtClean="0"/>
              <a:t>‹#›</a:t>
            </a:fld>
            <a:endParaRPr lang="zh-CN" altLang="en-US"/>
          </a:p>
        </p:txBody>
      </p:sp>
      <p:sp>
        <p:nvSpPr>
          <p:cNvPr id="5" name="标题 1"/>
          <p:cNvSpPr>
            <a:spLocks noGrp="1"/>
          </p:cNvSpPr>
          <p:nvPr>
            <p:ph type="title"/>
          </p:nvPr>
        </p:nvSpPr>
        <p:spPr>
          <a:xfrm>
            <a:off x="609601" y="274638"/>
            <a:ext cx="10972800" cy="1143000"/>
          </a:xfrm>
        </p:spPr>
        <p:txBody>
          <a:bodyPr/>
          <a:lstStyle/>
          <a:p>
            <a:r>
              <a:rPr lang="zh-CN" altLang="en-US"/>
              <a:t>单击此处编辑母版标题样式</a:t>
            </a:r>
          </a:p>
        </p:txBody>
      </p:sp>
    </p:spTree>
  </p:cSld>
  <p:clrMapOvr>
    <a:masterClrMapping/>
  </p:clrMapOvr>
  <p:transition advTm="35416"/>
  <p:timing/>
</p:sldLayout>
</file>

<file path=ppt/slideLayouts/slideLayout1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userDrawn="1">
  <p:cSld name="8_空白">
    <p:spTree>
      <p:nvGrpSpPr>
        <p:cNvPr id="1" name=""/>
        <p:cNvGrpSpPr/>
        <p:nvPr/>
      </p:nvGrpSpPr>
      <p:grpSpPr>
        <a:xfrm>
          <a:off x="0" y="0"/>
          <a:ext cx="0" cy="0"/>
        </a:xfrm>
      </p:grpSpPr>
      <p:sp>
        <p:nvSpPr>
          <p:cNvPr id="2" name="日期占位符 1"/>
          <p:cNvSpPr>
            <a:spLocks noGrp="1"/>
          </p:cNvSpPr>
          <p:nvPr>
            <p:ph type="dt" sz="half" idx="10"/>
          </p:nvPr>
        </p:nvSpPr>
        <p:spPr/>
        <p:txBody>
          <a:bodyPr/>
          <a:lstStyle/>
          <a:p>
            <a:fld id="{530820CF-B880-4189-942D-D702A7CBA730}" type="datetimeFigureOut">
              <a:rPr lang="zh-CN" altLang="en-US" smtClean="0"/>
              <a:t>2020/7/12</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0C913308-F349-4B6D-A68A-DD1791B4A57B}" type="slidenum">
              <a:rPr lang="zh-CN" altLang="en-US" smtClean="0"/>
              <a:t>‹#›</a:t>
            </a:fld>
            <a:endParaRPr lang="zh-CN" altLang="en-US"/>
          </a:p>
        </p:txBody>
      </p:sp>
      <p:sp>
        <p:nvSpPr>
          <p:cNvPr id="5" name="标题 1"/>
          <p:cNvSpPr>
            <a:spLocks noGrp="1"/>
          </p:cNvSpPr>
          <p:nvPr>
            <p:ph type="title"/>
          </p:nvPr>
        </p:nvSpPr>
        <p:spPr>
          <a:xfrm>
            <a:off x="609601" y="274638"/>
            <a:ext cx="10972800" cy="1143000"/>
          </a:xfrm>
        </p:spPr>
        <p:txBody>
          <a:bodyPr/>
          <a:lstStyle/>
          <a:p>
            <a:r>
              <a:rPr lang="zh-CN" altLang="en-US"/>
              <a:t>单击此处编辑母版标题样式</a:t>
            </a:r>
          </a:p>
        </p:txBody>
      </p:sp>
    </p:spTree>
  </p:cSld>
  <p:clrMapOvr>
    <a:masterClrMapping/>
  </p:clrMapOvr>
  <p:transition advTm="35416"/>
  <p:timing/>
</p:sldLayout>
</file>

<file path=ppt/slideLayouts/slideLayout1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userDrawn="1">
  <p:cSld name="9_空白">
    <p:spTree>
      <p:nvGrpSpPr>
        <p:cNvPr id="1" name=""/>
        <p:cNvGrpSpPr/>
        <p:nvPr/>
      </p:nvGrpSpPr>
      <p:grpSpPr>
        <a:xfrm>
          <a:off x="0" y="0"/>
          <a:ext cx="0" cy="0"/>
        </a:xfrm>
      </p:grpSpPr>
      <p:sp>
        <p:nvSpPr>
          <p:cNvPr id="2" name="日期占位符 1"/>
          <p:cNvSpPr>
            <a:spLocks noGrp="1"/>
          </p:cNvSpPr>
          <p:nvPr>
            <p:ph type="dt" sz="half" idx="10"/>
          </p:nvPr>
        </p:nvSpPr>
        <p:spPr/>
        <p:txBody>
          <a:bodyPr/>
          <a:lstStyle/>
          <a:p>
            <a:fld id="{530820CF-B880-4189-942D-D702A7CBA730}" type="datetimeFigureOut">
              <a:rPr lang="zh-CN" altLang="en-US" smtClean="0"/>
              <a:t>2020/7/12</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0C913308-F349-4B6D-A68A-DD1791B4A57B}" type="slidenum">
              <a:rPr lang="zh-CN" altLang="en-US" smtClean="0"/>
              <a:t>‹#›</a:t>
            </a:fld>
            <a:endParaRPr lang="zh-CN" altLang="en-US"/>
          </a:p>
        </p:txBody>
      </p:sp>
      <p:sp>
        <p:nvSpPr>
          <p:cNvPr id="5" name="标题 1"/>
          <p:cNvSpPr>
            <a:spLocks noGrp="1"/>
          </p:cNvSpPr>
          <p:nvPr>
            <p:ph type="title"/>
          </p:nvPr>
        </p:nvSpPr>
        <p:spPr>
          <a:xfrm>
            <a:off x="609601" y="274638"/>
            <a:ext cx="10972800" cy="1143000"/>
          </a:xfrm>
        </p:spPr>
        <p:txBody>
          <a:bodyPr/>
          <a:lstStyle/>
          <a:p>
            <a:r>
              <a:rPr lang="zh-CN" altLang="en-US"/>
              <a:t>单击此处编辑母版标题样式</a:t>
            </a:r>
          </a:p>
        </p:txBody>
      </p:sp>
    </p:spTree>
  </p:cSld>
  <p:clrMapOvr>
    <a:masterClrMapping/>
  </p:clrMapOvr>
  <p:transition advTm="35416"/>
  <p:timing/>
</p:sldLayout>
</file>

<file path=ppt/slideLayouts/slideLayout1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userDrawn="1">
  <p:cSld name="10_空白">
    <p:spTree>
      <p:nvGrpSpPr>
        <p:cNvPr id="1" name=""/>
        <p:cNvGrpSpPr/>
        <p:nvPr/>
      </p:nvGrpSpPr>
      <p:grpSpPr>
        <a:xfrm>
          <a:off x="0" y="0"/>
          <a:ext cx="0" cy="0"/>
        </a:xfrm>
      </p:grpSpPr>
      <p:sp>
        <p:nvSpPr>
          <p:cNvPr id="2" name="日期占位符 1"/>
          <p:cNvSpPr>
            <a:spLocks noGrp="1"/>
          </p:cNvSpPr>
          <p:nvPr>
            <p:ph type="dt" sz="half" idx="10"/>
          </p:nvPr>
        </p:nvSpPr>
        <p:spPr/>
        <p:txBody>
          <a:bodyPr/>
          <a:lstStyle/>
          <a:p>
            <a:fld id="{530820CF-B880-4189-942D-D702A7CBA730}" type="datetimeFigureOut">
              <a:rPr lang="zh-CN" altLang="en-US" smtClean="0"/>
              <a:t>2020/7/12</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0C913308-F349-4B6D-A68A-DD1791B4A57B}" type="slidenum">
              <a:rPr lang="zh-CN" altLang="en-US" smtClean="0"/>
              <a:t>‹#›</a:t>
            </a:fld>
            <a:endParaRPr lang="zh-CN" altLang="en-US"/>
          </a:p>
        </p:txBody>
      </p:sp>
      <p:sp>
        <p:nvSpPr>
          <p:cNvPr id="5" name="标题 1"/>
          <p:cNvSpPr>
            <a:spLocks noGrp="1"/>
          </p:cNvSpPr>
          <p:nvPr>
            <p:ph type="title"/>
          </p:nvPr>
        </p:nvSpPr>
        <p:spPr>
          <a:xfrm>
            <a:off x="609601" y="274638"/>
            <a:ext cx="10972800" cy="1143000"/>
          </a:xfrm>
        </p:spPr>
        <p:txBody>
          <a:bodyPr/>
          <a:lstStyle/>
          <a:p>
            <a:r>
              <a:rPr lang="zh-CN" altLang="en-US"/>
              <a:t>单击此处编辑母版标题样式</a:t>
            </a:r>
          </a:p>
        </p:txBody>
      </p:sp>
    </p:spTree>
  </p:cSld>
  <p:clrMapOvr>
    <a:masterClrMapping/>
  </p:clrMapOvr>
  <p:transition advTm="35416"/>
  <p:timing/>
</p:sldLayout>
</file>

<file path=ppt/slideLayouts/slideLayout1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userDrawn="1">
  <p:cSld name="11_空白">
    <p:spTree>
      <p:nvGrpSpPr>
        <p:cNvPr id="1" name=""/>
        <p:cNvGrpSpPr/>
        <p:nvPr/>
      </p:nvGrpSpPr>
      <p:grpSpPr>
        <a:xfrm>
          <a:off x="0" y="0"/>
          <a:ext cx="0" cy="0"/>
        </a:xfrm>
      </p:grpSpPr>
      <p:sp>
        <p:nvSpPr>
          <p:cNvPr id="2" name="日期占位符 1"/>
          <p:cNvSpPr>
            <a:spLocks noGrp="1"/>
          </p:cNvSpPr>
          <p:nvPr>
            <p:ph type="dt" sz="half" idx="10"/>
          </p:nvPr>
        </p:nvSpPr>
        <p:spPr/>
        <p:txBody>
          <a:bodyPr/>
          <a:lstStyle/>
          <a:p>
            <a:fld id="{530820CF-B880-4189-942D-D702A7CBA730}" type="datetimeFigureOut">
              <a:rPr lang="zh-CN" altLang="en-US" smtClean="0"/>
              <a:t>2020/7/12</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0C913308-F349-4B6D-A68A-DD1791B4A57B}" type="slidenum">
              <a:rPr lang="zh-CN" altLang="en-US" smtClean="0"/>
              <a:t>‹#›</a:t>
            </a:fld>
            <a:endParaRPr lang="zh-CN" altLang="en-US"/>
          </a:p>
        </p:txBody>
      </p:sp>
      <p:sp>
        <p:nvSpPr>
          <p:cNvPr id="5" name="标题 1"/>
          <p:cNvSpPr>
            <a:spLocks noGrp="1"/>
          </p:cNvSpPr>
          <p:nvPr>
            <p:ph type="title"/>
          </p:nvPr>
        </p:nvSpPr>
        <p:spPr>
          <a:xfrm>
            <a:off x="609601" y="274638"/>
            <a:ext cx="10972800" cy="1143000"/>
          </a:xfrm>
        </p:spPr>
        <p:txBody>
          <a:bodyPr/>
          <a:lstStyle/>
          <a:p>
            <a:r>
              <a:rPr lang="zh-CN" altLang="en-US"/>
              <a:t>单击此处编辑母版标题样式</a:t>
            </a:r>
          </a:p>
        </p:txBody>
      </p:sp>
    </p:spTree>
  </p:cSld>
  <p:clrMapOvr>
    <a:masterClrMapping/>
  </p:clrMapOvr>
  <p:transition advTm="35416"/>
  <p:timing/>
</p:sldLayout>
</file>

<file path=ppt/slideLayouts/slideLayout1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userDrawn="1">
  <p:cSld name="12_空白">
    <p:spTree>
      <p:nvGrpSpPr>
        <p:cNvPr id="1" name=""/>
        <p:cNvGrpSpPr/>
        <p:nvPr/>
      </p:nvGrpSpPr>
      <p:grpSpPr>
        <a:xfrm>
          <a:off x="0" y="0"/>
          <a:ext cx="0" cy="0"/>
        </a:xfrm>
      </p:grpSpPr>
      <p:sp>
        <p:nvSpPr>
          <p:cNvPr id="2" name="日期占位符 1"/>
          <p:cNvSpPr>
            <a:spLocks noGrp="1"/>
          </p:cNvSpPr>
          <p:nvPr>
            <p:ph type="dt" sz="half" idx="10"/>
          </p:nvPr>
        </p:nvSpPr>
        <p:spPr/>
        <p:txBody>
          <a:bodyPr/>
          <a:lstStyle/>
          <a:p>
            <a:fld id="{530820CF-B880-4189-942D-D702A7CBA730}" type="datetimeFigureOut">
              <a:rPr lang="zh-CN" altLang="en-US" smtClean="0"/>
              <a:t>2020/7/12</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0C913308-F349-4B6D-A68A-DD1791B4A57B}" type="slidenum">
              <a:rPr lang="zh-CN" altLang="en-US" smtClean="0"/>
              <a:t>‹#›</a:t>
            </a:fld>
            <a:endParaRPr lang="zh-CN" altLang="en-US"/>
          </a:p>
        </p:txBody>
      </p:sp>
      <p:sp>
        <p:nvSpPr>
          <p:cNvPr id="5" name="标题 1"/>
          <p:cNvSpPr>
            <a:spLocks noGrp="1"/>
          </p:cNvSpPr>
          <p:nvPr>
            <p:ph type="title"/>
          </p:nvPr>
        </p:nvSpPr>
        <p:spPr>
          <a:xfrm>
            <a:off x="609601" y="274638"/>
            <a:ext cx="10972800" cy="1143000"/>
          </a:xfrm>
        </p:spPr>
        <p:txBody>
          <a:bodyPr/>
          <a:lstStyle/>
          <a:p>
            <a:r>
              <a:rPr lang="zh-CN" altLang="en-US"/>
              <a:t>单击此处编辑母版标题样式</a:t>
            </a:r>
          </a:p>
        </p:txBody>
      </p:sp>
    </p:spTree>
  </p:cSld>
  <p:clrMapOvr>
    <a:masterClrMapping/>
  </p:clrMapOvr>
  <p:transition advTm="35416"/>
  <p:timing/>
</p:sldLayout>
</file>

<file path=ppt/slideMasters/_rels/slideMaster1.xml.rels>&#65279;<?xml version="1.0" encoding="utf-8" standalone="yes"?><Relationships xmlns="http://schemas.openxmlformats.org/package/2006/relationships"><Relationship Id="rId1" Type="http://schemas.openxmlformats.org/officeDocument/2006/relationships/slideLayout" Target="../slideLayouts/slideLayout1.xml" /><Relationship Id="rId10" Type="http://schemas.openxmlformats.org/officeDocument/2006/relationships/slideLayout" Target="../slideLayouts/slideLayout10.xml" /><Relationship Id="rId11" Type="http://schemas.openxmlformats.org/officeDocument/2006/relationships/slideLayout" Target="../slideLayouts/slideLayout11.xml" /><Relationship Id="rId12" Type="http://schemas.openxmlformats.org/officeDocument/2006/relationships/slideLayout" Target="../slideLayouts/slideLayout12.xml" /><Relationship Id="rId13" Type="http://schemas.openxmlformats.org/officeDocument/2006/relationships/slideLayout" Target="../slideLayouts/slideLayout13.xml" /><Relationship Id="rId14" Type="http://schemas.openxmlformats.org/officeDocument/2006/relationships/slideLayout" Target="../slideLayouts/slideLayout14.xml" /><Relationship Id="rId15" Type="http://schemas.openxmlformats.org/officeDocument/2006/relationships/theme" Target="../theme/theme1.xml" /><Relationship Id="rId2" Type="http://schemas.openxmlformats.org/officeDocument/2006/relationships/slideLayout" Target="../slideLayouts/slideLayout2.xml" /><Relationship Id="rId3" Type="http://schemas.openxmlformats.org/officeDocument/2006/relationships/slideLayout" Target="../slideLayouts/slideLayout3.xml" /><Relationship Id="rId4" Type="http://schemas.openxmlformats.org/officeDocument/2006/relationships/slideLayout" Target="../slideLayouts/slideLayout4.xml" /><Relationship Id="rId5" Type="http://schemas.openxmlformats.org/officeDocument/2006/relationships/slideLayout" Target="../slideLayouts/slideLayout5.xml" /><Relationship Id="rId6" Type="http://schemas.openxmlformats.org/officeDocument/2006/relationships/slideLayout" Target="../slideLayouts/slideLayout6.xml" /><Relationship Id="rId7" Type="http://schemas.openxmlformats.org/officeDocument/2006/relationships/slideLayout" Target="../slideLayouts/slideLayout7.xml" /><Relationship Id="rId8" Type="http://schemas.openxmlformats.org/officeDocument/2006/relationships/slideLayout" Target="../slideLayouts/slideLayout8.xml" /><Relationship Id="rId9" Type="http://schemas.openxmlformats.org/officeDocument/2006/relationships/slideLayout" Target="../slideLayouts/slideLayout9.xml" /></Relationships>
</file>

<file path=ppt/slideMasters/slideMaster1.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solidFill>
          <a:schemeClr val="bg1"/>
        </a:solidFill>
        <a:effectLst/>
      </p:bgPr>
    </p:bg>
    <p:spTree>
      <p:nvGrpSpPr>
        <p:cNvPr id="1" name=""/>
        <p:cNvGrpSpPr/>
        <p:nvPr/>
      </p:nvGrpSpPr>
      <p:grpSpPr>
        <a:xfrm>
          <a:off x="0" y="0"/>
          <a: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997B5FA-0921-464F-AAE1-844C04324D75}" type="datetimeFigureOut">
              <a:rPr lang="zh-CN" altLang="en-US" smtClean="0"/>
              <a:t>2020/7/12</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65CE74E-AB26-4998-AD42-012C4C1AD076}" type="slidenum">
              <a:rPr lang="zh-CN" altLang="en-US" smtClean="0"/>
              <a:t>‹#›</a:t>
            </a:fld>
            <a:endParaRPr lang="zh-CN" altLang="en-US"/>
          </a:p>
        </p:txBody>
      </p:sp>
      <p:grpSp>
        <p:nvGrpSpPr>
          <p:cNvPr id="19" name="组合 18"/>
          <p:cNvGrpSpPr/>
          <p:nvPr userDrawn="1"/>
        </p:nvGrpSpPr>
        <p:grpSpPr>
          <a:xfrm>
            <a:off x="-10160" y="-4445"/>
            <a:ext cx="12211050" cy="126365"/>
            <a:chOff x="-16" y="-7"/>
            <a:chExt cx="19230" cy="260"/>
          </a:xfrm>
        </p:grpSpPr>
        <p:sp>
          <p:nvSpPr>
            <p:cNvPr id="20" name="矩形 19"/>
            <p:cNvSpPr/>
            <p:nvPr/>
          </p:nvSpPr>
          <p:spPr>
            <a:xfrm>
              <a:off x="-16" y="-7"/>
              <a:ext cx="19215" cy="160"/>
            </a:xfrm>
            <a:prstGeom prst="rect">
              <a:avLst/>
            </a:prstGeom>
            <a:solidFill>
              <a:srgbClr val="152C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矩形 20"/>
            <p:cNvSpPr/>
            <p:nvPr/>
          </p:nvSpPr>
          <p:spPr>
            <a:xfrm>
              <a:off x="0" y="93"/>
              <a:ext cx="19215" cy="160"/>
            </a:xfrm>
            <a:prstGeom prst="rect">
              <a:avLst/>
            </a:prstGeom>
            <a:solidFill>
              <a:srgbClr val="152C5A">
                <a:alpha val="6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2" name="组合 21"/>
          <p:cNvGrpSpPr/>
          <p:nvPr userDrawn="1"/>
        </p:nvGrpSpPr>
        <p:grpSpPr>
          <a:xfrm rot="10800000">
            <a:off x="-9525" y="6723380"/>
            <a:ext cx="12211050" cy="134620"/>
            <a:chOff x="-16" y="-7"/>
            <a:chExt cx="19230" cy="260"/>
          </a:xfrm>
        </p:grpSpPr>
        <p:sp>
          <p:nvSpPr>
            <p:cNvPr id="23" name="矩形 22"/>
            <p:cNvSpPr/>
            <p:nvPr/>
          </p:nvSpPr>
          <p:spPr>
            <a:xfrm>
              <a:off x="-16" y="-7"/>
              <a:ext cx="19215" cy="160"/>
            </a:xfrm>
            <a:prstGeom prst="rect">
              <a:avLst/>
            </a:prstGeom>
            <a:solidFill>
              <a:srgbClr val="152C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矩形 23"/>
            <p:cNvSpPr/>
            <p:nvPr/>
          </p:nvSpPr>
          <p:spPr>
            <a:xfrm>
              <a:off x="0" y="93"/>
              <a:ext cx="19215" cy="160"/>
            </a:xfrm>
            <a:prstGeom prst="rect">
              <a:avLst/>
            </a:prstGeom>
            <a:solidFill>
              <a:srgbClr val="152C5A">
                <a:alpha val="6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Lst>
  <p:transition advTm="35416"/>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1.xml" /><Relationship Id="rId3" Type="http://schemas.openxmlformats.org/officeDocument/2006/relationships/tags" Target="../tags/tag1.xml" /><Relationship Id="rId4" Type="http://schemas.openxmlformats.org/officeDocument/2006/relationships/tags" Target="../tags/tag2.xml" /></Relationships>
</file>

<file path=ppt/slides/_rels/slide2.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3.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png" /><Relationship Id="rId3" Type="http://schemas.openxmlformats.org/officeDocument/2006/relationships/tags" Target="../tags/tag3.xml" /></Relationships>
</file>

<file path=ppt/slides/_rels/slide4.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2.png" /><Relationship Id="rId3" Type="http://schemas.openxmlformats.org/officeDocument/2006/relationships/tags" Target="../tags/tag4.xml" /></Relationships>
</file>

<file path=ppt/slides/_rels/slide5.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5.xml" /></Relationships>
</file>

<file path=ppt/slides/_rels/slide6.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7.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3.jpeg" /></Relationships>
</file>

<file path=ppt/slides/_rels/slide8.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6.xml" /></Relationships>
</file>

<file path=ppt/slides/_rels/slide9.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0.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4.jpeg" /></Relationships>
</file>

<file path=ppt/slides/_rels/slide11.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5.jpeg" /><Relationship Id="rId3" Type="http://schemas.openxmlformats.org/officeDocument/2006/relationships/oleObject" Target="../embeddings/oleObject1.bin" TargetMode="Internal" /><Relationship Id="rId4" Type="http://schemas.openxmlformats.org/officeDocument/2006/relationships/image" Target="../media/image6.emf" /><Relationship Id="rId5" Type="http://schemas.openxmlformats.org/officeDocument/2006/relationships/tags" Target="../tags/tag7.xml" /><Relationship Id="rId6" Type="http://schemas.openxmlformats.org/officeDocument/2006/relationships/vmlDrawing" Target="../drawings/vmlDrawing1.vml" /></Relationships>
</file>

<file path=ppt/slides/_rels/slide12.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7.jpeg" /><Relationship Id="rId3" Type="http://schemas.openxmlformats.org/officeDocument/2006/relationships/tags" Target="../tags/tag8.xml" /></Relationships>
</file>

<file path=ppt/slides/_rels/slide13.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8.jpeg" /></Relationships>
</file>

<file path=ppt/slides/_rels/slide14.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9.emf" /></Relationships>
</file>

<file path=ppt/slides/_rels/slide15.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6.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9.xml" /></Relationships>
</file>

<file path=ppt/slides/_rels/slide17.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0.jpeg" /></Relationships>
</file>

<file path=ppt/slides/_rels/slide18.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9.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2.xml" /></Relationships>
</file>

<file path=ppt/slides/_rels/slide20.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21.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22.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23.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1.png" /></Relationships>
</file>

<file path=ppt/slides/slide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solidFill>
          <a:srgbClr val="C00000"/>
        </a:solidFill>
        <a:effectLst/>
      </p:bgPr>
    </p:bg>
    <p:spTree>
      <p:nvGrpSpPr>
        <p:cNvPr id="1" name=""/>
        <p:cNvGrpSpPr/>
        <p:nvPr/>
      </p:nvGrpSpPr>
      <p:grpSpPr>
        <a:xfrm>
          <a:off x="0" y="0"/>
          <a:ext cx="0" cy="0"/>
        </a:xfrm>
      </p:grpSpPr>
      <p:sp>
        <p:nvSpPr>
          <p:cNvPr id="15" name="矩形 14"/>
          <p:cNvSpPr/>
          <p:nvPr>
            <p:custDataLst>
              <p:tags r:id="rId3"/>
            </p:custDataLst>
          </p:nvPr>
        </p:nvSpPr>
        <p:spPr>
          <a:xfrm>
            <a:off x="1284385" y="2018553"/>
            <a:ext cx="9562641" cy="1743710"/>
          </a:xfrm>
          <a:prstGeom prst="rect">
            <a:avLst/>
          </a:prstGeom>
          <a:effectLst>
            <a:outerShdw blurRad="50800" dir="2700000" algn="tl" rotWithShape="0">
              <a:prstClr val="black">
                <a:alpha val="40000"/>
              </a:prstClr>
            </a:outerShdw>
          </a:effectLst>
        </p:spPr>
        <p:txBody>
          <a:bodyPr wrap="square" anchor="ctr" anchorCtr="0">
            <a:noAutofit/>
          </a:bodyPr>
          <a:lstStyle/>
          <a:p>
            <a:pPr marL="0" lvl="0" indent="-285750" algn="ctr" fontAlgn="ctr">
              <a:spcBef>
                <a:spcPts val="1000"/>
              </a:spcBef>
              <a:spcAft>
                <a:spcPct val="0"/>
              </a:spcAft>
              <a:buSzTx/>
              <a:buFont typeface="Wingdings" panose="05000000000000000000" charset="0"/>
              <a:buNone/>
            </a:pPr>
            <a:r>
              <a:rPr lang="zh-CN" altLang="en-US" sz="3200" b="1">
                <a:solidFill>
                  <a:srgbClr val="FFFF00"/>
                </a:solidFill>
                <a:effectLst>
                  <a:outerShdw blurRad="38100" dist="38100" dir="2700000" algn="tl">
                    <a:srgbClr val="000000">
                      <a:alpha val="43137"/>
                    </a:srgbClr>
                  </a:outerShdw>
                </a:effectLst>
                <a:uLnTx/>
                <a:uFillTx/>
                <a:latin typeface="等线" panose="02010600030101010101" pitchFamily="2" charset="-122"/>
                <a:ea typeface="等线" panose="02010600030101010101" pitchFamily="2" charset="-122"/>
                <a:cs typeface="汉仪劲楷简" panose="00020600040101010101" charset="-122"/>
                <a:sym typeface="+mn-ea"/>
              </a:rPr>
              <a:t>第15课</a:t>
            </a:r>
          </a:p>
          <a:p>
            <a:pPr marL="0" lvl="0" indent="-285750" algn="ctr" fontAlgn="ctr">
              <a:spcBef>
                <a:spcPts val="1000"/>
              </a:spcBef>
              <a:spcAft>
                <a:spcPct val="0"/>
              </a:spcAft>
              <a:buSzTx/>
              <a:buFont typeface="Wingdings" panose="05000000000000000000" charset="0"/>
              <a:buNone/>
            </a:pPr>
            <a:r>
              <a:rPr lang="zh-CN" altLang="en-US" sz="3200" b="1" smtClean="0">
                <a:solidFill>
                  <a:srgbClr val="FFFF00"/>
                </a:solidFill>
                <a:effectLst>
                  <a:outerShdw blurRad="38100" dist="38100" dir="2700000" algn="tl">
                    <a:srgbClr val="000000">
                      <a:alpha val="43137"/>
                    </a:srgbClr>
                  </a:outerShdw>
                </a:effectLst>
                <a:uLnTx/>
                <a:uFillTx/>
                <a:latin typeface="等线" panose="02010600030101010101" pitchFamily="2" charset="-122"/>
                <a:ea typeface="等线" panose="02010600030101010101" pitchFamily="2" charset="-122"/>
                <a:cs typeface="汉仪劲楷简" panose="00020600040101010101" charset="-122"/>
                <a:sym typeface="+mn-ea"/>
              </a:rPr>
              <a:t>十月革命</a:t>
            </a:r>
            <a:r>
              <a:rPr lang="zh-CN" altLang="en-US" sz="3200" b="1">
                <a:solidFill>
                  <a:srgbClr val="FFFF00"/>
                </a:solidFill>
                <a:effectLst>
                  <a:outerShdw blurRad="38100" dist="38100" dir="2700000" algn="tl">
                    <a:srgbClr val="000000">
                      <a:alpha val="43137"/>
                    </a:srgbClr>
                  </a:outerShdw>
                </a:effectLst>
                <a:uLnTx/>
                <a:uFillTx/>
                <a:latin typeface="等线" panose="02010600030101010101" pitchFamily="2" charset="-122"/>
                <a:ea typeface="等线" panose="02010600030101010101" pitchFamily="2" charset="-122"/>
                <a:cs typeface="汉仪劲楷简" panose="00020600040101010101" charset="-122"/>
                <a:sym typeface="+mn-ea"/>
              </a:rPr>
              <a:t>的胜利与苏联的社会主义实</a:t>
            </a:r>
            <a:r>
              <a:rPr lang="zh-CN" altLang="en-US" sz="3200" b="1" smtClean="0">
                <a:solidFill>
                  <a:srgbClr val="FFFF00"/>
                </a:solidFill>
                <a:effectLst>
                  <a:outerShdw blurRad="38100" dist="38100" dir="2700000" algn="tl">
                    <a:srgbClr val="000000">
                      <a:alpha val="43137"/>
                    </a:srgbClr>
                  </a:outerShdw>
                </a:effectLst>
                <a:uLnTx/>
                <a:uFillTx/>
                <a:latin typeface="等线" panose="02010600030101010101" pitchFamily="2" charset="-122"/>
                <a:ea typeface="等线" panose="02010600030101010101" pitchFamily="2" charset="-122"/>
                <a:cs typeface="汉仪劲楷简" panose="00020600040101010101" charset="-122"/>
                <a:sym typeface="+mn-ea"/>
              </a:rPr>
              <a:t>践☆</a:t>
            </a:r>
            <a:endParaRPr lang="zh-CN" altLang="en-US" sz="3200" b="1">
              <a:solidFill>
                <a:srgbClr val="FFFF00"/>
              </a:solidFill>
              <a:effectLst>
                <a:outerShdw blurRad="38100" dist="38100" dir="2700000" algn="tl">
                  <a:srgbClr val="000000">
                    <a:alpha val="43137"/>
                  </a:srgbClr>
                </a:outerShdw>
              </a:effectLst>
              <a:uLnTx/>
              <a:uFillTx/>
              <a:latin typeface="等线" panose="02010600030101010101" pitchFamily="2" charset="-122"/>
              <a:ea typeface="等线" panose="02010600030101010101" pitchFamily="2" charset="-122"/>
              <a:cs typeface="汉仪劲楷简" panose="00020600040101010101" charset="-122"/>
              <a:sym typeface="+mn-ea"/>
            </a:endParaRPr>
          </a:p>
        </p:txBody>
      </p:sp>
    </p:spTree>
    <p:custDataLst>
      <p:tags r:id="rId4"/>
    </p:custDataLst>
  </p:cSld>
  <p:clrMapOvr>
    <a:masterClrMapping/>
  </p:clrMapOvr>
  <p:transition advTm="35416"/>
  <p:timing/>
</p:sld>
</file>

<file path=ppt/slides/slide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2" name="文本框 11"/>
          <p:cNvSpPr txBox="1"/>
          <p:nvPr/>
        </p:nvSpPr>
        <p:spPr>
          <a:xfrm>
            <a:off x="286703" y="1155050"/>
            <a:ext cx="11675918" cy="4524315"/>
          </a:xfrm>
          <a:prstGeom prst="rect">
            <a:avLst/>
          </a:prstGeom>
          <a:noFill/>
          <a:ln>
            <a:solidFill>
              <a:schemeClr val="accent1"/>
            </a:solidFill>
          </a:ln>
        </p:spPr>
        <p:txBody>
          <a:bodyPr wrap="square" rtlCol="0" anchor="t">
            <a:spAutoFit/>
          </a:bodyPr>
          <a:lstStyle/>
          <a:p>
            <a:pPr>
              <a:lnSpc>
                <a:spcPct val="200000"/>
              </a:lnSpc>
            </a:pPr>
            <a:r>
              <a:rPr lang="en-US" altLang="zh-CN" sz="2400" b="1">
                <a:solidFill>
                  <a:schemeClr val="tx1"/>
                </a:solidFill>
                <a:latin typeface="等线" panose="02010600030101010101" pitchFamily="2" charset="-122"/>
                <a:ea typeface="等线" panose="02010600030101010101" pitchFamily="2" charset="-122"/>
                <a:cs typeface="兰米粗楷简体" panose="02000503000000000000" charset="-122"/>
                <a:sym typeface="+mn-ea"/>
              </a:rPr>
              <a:t>1</a:t>
            </a:r>
            <a:r>
              <a:rPr lang="zh-CN" altLang="en-US" sz="2400" b="1">
                <a:solidFill>
                  <a:schemeClr val="tx1"/>
                </a:solidFill>
                <a:latin typeface="等线" panose="02010600030101010101" pitchFamily="2" charset="-122"/>
                <a:ea typeface="等线" panose="02010600030101010101" pitchFamily="2" charset="-122"/>
                <a:cs typeface="兰米粗楷简体" panose="02000503000000000000" charset="-122"/>
                <a:sym typeface="+mn-ea"/>
              </a:rPr>
              <a:t>、经济：俄国的资本主义经济有了一定发展</a:t>
            </a:r>
            <a:r>
              <a:rPr lang="en-US" altLang="zh-CN" sz="2400" b="1">
                <a:solidFill>
                  <a:schemeClr val="tx1"/>
                </a:solidFill>
                <a:latin typeface="等线" panose="02010600030101010101" pitchFamily="2" charset="-122"/>
                <a:ea typeface="等线" panose="02010600030101010101" pitchFamily="2" charset="-122"/>
                <a:cs typeface="兰米粗楷简体" panose="02000503000000000000" charset="-122"/>
                <a:sym typeface="+mn-ea"/>
              </a:rPr>
              <a:t>,</a:t>
            </a:r>
            <a:r>
              <a:rPr lang="zh-CN" altLang="en-US" sz="2400" b="1">
                <a:solidFill>
                  <a:schemeClr val="tx1"/>
                </a:solidFill>
                <a:latin typeface="等线" panose="02010600030101010101" pitchFamily="2" charset="-122"/>
                <a:ea typeface="等线" panose="02010600030101010101" pitchFamily="2" charset="-122"/>
                <a:cs typeface="兰米粗楷简体" panose="02000503000000000000" charset="-122"/>
                <a:sym typeface="+mn-ea"/>
              </a:rPr>
              <a:t>但是远远落后其他资本主义国家。</a:t>
            </a:r>
            <a:endParaRPr lang="zh-CN" altLang="en-US" sz="2400" b="1">
              <a:solidFill>
                <a:schemeClr val="tx1"/>
              </a:solidFill>
              <a:latin typeface="等线" panose="02010600030101010101" pitchFamily="2" charset="-122"/>
              <a:ea typeface="等线" panose="02010600030101010101" pitchFamily="2" charset="-122"/>
              <a:cs typeface="兰米粗楷简体" panose="02000503000000000000" charset="-122"/>
            </a:endParaRPr>
          </a:p>
          <a:p>
            <a:pPr>
              <a:lnSpc>
                <a:spcPct val="200000"/>
              </a:lnSpc>
            </a:pPr>
            <a:r>
              <a:rPr lang="en-US" altLang="zh-CN" sz="2400" b="1">
                <a:solidFill>
                  <a:schemeClr val="tx1"/>
                </a:solidFill>
                <a:latin typeface="等线" panose="02010600030101010101" pitchFamily="2" charset="-122"/>
                <a:ea typeface="等线" panose="02010600030101010101" pitchFamily="2" charset="-122"/>
                <a:cs typeface="兰米粗楷简体" panose="02000503000000000000" charset="-122"/>
                <a:sym typeface="+mn-ea"/>
              </a:rPr>
              <a:t>2</a:t>
            </a:r>
            <a:r>
              <a:rPr lang="zh-CN" altLang="en-US" sz="2400" b="1">
                <a:solidFill>
                  <a:schemeClr val="tx1"/>
                </a:solidFill>
                <a:latin typeface="等线" panose="02010600030101010101" pitchFamily="2" charset="-122"/>
                <a:ea typeface="等线" panose="02010600030101010101" pitchFamily="2" charset="-122"/>
                <a:cs typeface="兰米粗楷简体" panose="02000503000000000000" charset="-122"/>
                <a:sym typeface="+mn-ea"/>
              </a:rPr>
              <a:t>、政治</a:t>
            </a:r>
            <a:r>
              <a:rPr lang="zh-CN" altLang="en-US" sz="2400" b="1" smtClean="0">
                <a:solidFill>
                  <a:schemeClr val="tx1"/>
                </a:solidFill>
                <a:latin typeface="等线" panose="02010600030101010101" pitchFamily="2" charset="-122"/>
                <a:ea typeface="等线" panose="02010600030101010101" pitchFamily="2" charset="-122"/>
                <a:cs typeface="兰米粗楷简体" panose="02000503000000000000" charset="-122"/>
                <a:sym typeface="+mn-ea"/>
              </a:rPr>
              <a:t>：沙</a:t>
            </a:r>
            <a:r>
              <a:rPr lang="zh-CN" altLang="en-US" sz="2400" b="1">
                <a:solidFill>
                  <a:schemeClr val="tx1"/>
                </a:solidFill>
                <a:latin typeface="等线" panose="02010600030101010101" pitchFamily="2" charset="-122"/>
                <a:ea typeface="等线" panose="02010600030101010101" pitchFamily="2" charset="-122"/>
                <a:cs typeface="兰米粗楷简体" panose="02000503000000000000" charset="-122"/>
                <a:sym typeface="+mn-ea"/>
              </a:rPr>
              <a:t>皇专制统治持续强化，社会矛盾日益尖</a:t>
            </a:r>
            <a:r>
              <a:rPr lang="zh-CN" altLang="en-US" sz="2400" b="1" smtClean="0">
                <a:solidFill>
                  <a:schemeClr val="tx1"/>
                </a:solidFill>
                <a:latin typeface="等线" panose="02010600030101010101" pitchFamily="2" charset="-122"/>
                <a:ea typeface="等线" panose="02010600030101010101" pitchFamily="2" charset="-122"/>
                <a:cs typeface="兰米粗楷简体" panose="02000503000000000000" charset="-122"/>
                <a:sym typeface="+mn-ea"/>
              </a:rPr>
              <a:t>锐</a:t>
            </a:r>
            <a:r>
              <a:rPr lang="zh-CN" altLang="en-US" sz="2400" b="1" smtClean="0">
                <a:latin typeface="等线" panose="02010600030101010101" pitchFamily="2" charset="-122"/>
                <a:ea typeface="等线" panose="02010600030101010101" pitchFamily="2" charset="-122"/>
                <a:cs typeface="兰米粗楷简体" panose="02000503000000000000" charset="-122"/>
                <a:sym typeface="+mn-ea"/>
              </a:rPr>
              <a:t>。（一战激化）</a:t>
            </a:r>
            <a:r>
              <a:rPr lang="zh-CN" altLang="en-US" sz="2400" b="1" smtClean="0">
                <a:solidFill>
                  <a:schemeClr val="tx1"/>
                </a:solidFill>
                <a:latin typeface="等线" panose="02010600030101010101" pitchFamily="2" charset="-122"/>
                <a:ea typeface="等线" panose="02010600030101010101" pitchFamily="2" charset="-122"/>
                <a:cs typeface="兰米粗楷简体" panose="02000503000000000000" charset="-122"/>
                <a:sym typeface="+mn-ea"/>
              </a:rPr>
              <a:t> </a:t>
            </a:r>
            <a:endParaRPr lang="zh-CN" altLang="en-US" sz="2400" b="1">
              <a:solidFill>
                <a:schemeClr val="tx1"/>
              </a:solidFill>
              <a:latin typeface="等线" panose="02010600030101010101" pitchFamily="2" charset="-122"/>
              <a:ea typeface="等线" panose="02010600030101010101" pitchFamily="2" charset="-122"/>
              <a:cs typeface="兰米粗楷简体" panose="02000503000000000000" charset="-122"/>
              <a:sym typeface="+mn-ea"/>
            </a:endParaRPr>
          </a:p>
          <a:p>
            <a:pPr>
              <a:lnSpc>
                <a:spcPct val="200000"/>
              </a:lnSpc>
            </a:pPr>
            <a:r>
              <a:rPr lang="en-US" altLang="zh-CN" sz="2400" b="1">
                <a:solidFill>
                  <a:schemeClr val="tx1"/>
                </a:solidFill>
                <a:latin typeface="等线" panose="02010600030101010101" pitchFamily="2" charset="-122"/>
                <a:ea typeface="等线" panose="02010600030101010101" pitchFamily="2" charset="-122"/>
                <a:cs typeface="兰米粗楷简体" panose="02000503000000000000" charset="-122"/>
                <a:sym typeface="+mn-ea"/>
              </a:rPr>
              <a:t>3</a:t>
            </a:r>
            <a:r>
              <a:rPr lang="zh-CN" altLang="en-US" sz="2400" b="1">
                <a:solidFill>
                  <a:schemeClr val="tx1"/>
                </a:solidFill>
                <a:latin typeface="等线" panose="02010600030101010101" pitchFamily="2" charset="-122"/>
                <a:ea typeface="等线" panose="02010600030101010101" pitchFamily="2" charset="-122"/>
                <a:cs typeface="兰米粗楷简体" panose="02000503000000000000" charset="-122"/>
                <a:sym typeface="+mn-ea"/>
              </a:rPr>
              <a:t>、阶级</a:t>
            </a:r>
            <a:r>
              <a:rPr lang="zh-CN" altLang="en-US" sz="2400" b="1" smtClean="0">
                <a:solidFill>
                  <a:schemeClr val="tx1"/>
                </a:solidFill>
                <a:latin typeface="等线" panose="02010600030101010101" pitchFamily="2" charset="-122"/>
                <a:ea typeface="等线" panose="02010600030101010101" pitchFamily="2" charset="-122"/>
                <a:cs typeface="兰米粗楷简体" panose="02000503000000000000" charset="-122"/>
                <a:sym typeface="+mn-ea"/>
              </a:rPr>
              <a:t>：产</a:t>
            </a:r>
            <a:r>
              <a:rPr lang="zh-CN" altLang="en-US" sz="2400" b="1">
                <a:solidFill>
                  <a:schemeClr val="tx1"/>
                </a:solidFill>
                <a:latin typeface="等线" panose="02010600030101010101" pitchFamily="2" charset="-122"/>
                <a:ea typeface="等线" panose="02010600030101010101" pitchFamily="2" charset="-122"/>
                <a:cs typeface="兰米粗楷简体" panose="02000503000000000000" charset="-122"/>
                <a:sym typeface="+mn-ea"/>
              </a:rPr>
              <a:t>生俄国第一代产业工人，并在俄国社会民主工党的领导下开展工人运动。 </a:t>
            </a:r>
            <a:endParaRPr lang="zh-CN" altLang="en-US" sz="2400" b="1">
              <a:solidFill>
                <a:schemeClr val="tx1"/>
              </a:solidFill>
              <a:latin typeface="等线" panose="02010600030101010101" pitchFamily="2" charset="-122"/>
              <a:ea typeface="等线" panose="02010600030101010101" pitchFamily="2" charset="-122"/>
              <a:cs typeface="兰米粗楷简体" panose="02000503000000000000" charset="-122"/>
            </a:endParaRPr>
          </a:p>
          <a:p>
            <a:pPr>
              <a:lnSpc>
                <a:spcPct val="200000"/>
              </a:lnSpc>
            </a:pPr>
            <a:r>
              <a:rPr lang="en-US" altLang="zh-CN" sz="2400" b="1">
                <a:solidFill>
                  <a:schemeClr val="tx1"/>
                </a:solidFill>
                <a:latin typeface="等线" panose="02010600030101010101" pitchFamily="2" charset="-122"/>
                <a:ea typeface="等线" panose="02010600030101010101" pitchFamily="2" charset="-122"/>
                <a:cs typeface="兰米粗楷简体" panose="02000503000000000000" charset="-122"/>
                <a:sym typeface="+mn-ea"/>
              </a:rPr>
              <a:t>4</a:t>
            </a:r>
            <a:r>
              <a:rPr lang="zh-CN" altLang="en-US" sz="2400" b="1">
                <a:solidFill>
                  <a:schemeClr val="tx1"/>
                </a:solidFill>
                <a:latin typeface="等线" panose="02010600030101010101" pitchFamily="2" charset="-122"/>
                <a:ea typeface="等线" panose="02010600030101010101" pitchFamily="2" charset="-122"/>
                <a:cs typeface="兰米粗楷简体" panose="02000503000000000000" charset="-122"/>
                <a:sym typeface="+mn-ea"/>
              </a:rPr>
              <a:t>、宣传和组织准</a:t>
            </a:r>
            <a:r>
              <a:rPr lang="zh-CN" altLang="en-US" sz="2400" b="1" smtClean="0">
                <a:solidFill>
                  <a:schemeClr val="tx1"/>
                </a:solidFill>
                <a:latin typeface="等线" panose="02010600030101010101" pitchFamily="2" charset="-122"/>
                <a:ea typeface="等线" panose="02010600030101010101" pitchFamily="2" charset="-122"/>
                <a:cs typeface="兰米粗楷简体" panose="02000503000000000000" charset="-122"/>
                <a:sym typeface="+mn-ea"/>
              </a:rPr>
              <a:t>备</a:t>
            </a:r>
            <a:r>
              <a:rPr lang="zh-CN" altLang="en-US" sz="2400" b="1">
                <a:latin typeface="等线" panose="02010600030101010101" pitchFamily="2" charset="-122"/>
                <a:ea typeface="等线" panose="02010600030101010101" pitchFamily="2" charset="-122"/>
                <a:cs typeface="兰米粗楷简体" panose="02000503000000000000" charset="-122"/>
                <a:sym typeface="+mn-ea"/>
              </a:rPr>
              <a:t>：</a:t>
            </a:r>
            <a:r>
              <a:rPr lang="zh-CN" altLang="en-US" sz="2400" b="1" smtClean="0">
                <a:solidFill>
                  <a:schemeClr val="tx1"/>
                </a:solidFill>
                <a:latin typeface="等线" panose="02010600030101010101" pitchFamily="2" charset="-122"/>
                <a:ea typeface="等线" panose="02010600030101010101" pitchFamily="2" charset="-122"/>
                <a:cs typeface="兰米粗楷简体" panose="02000503000000000000" charset="-122"/>
                <a:sym typeface="+mn-ea"/>
              </a:rPr>
              <a:t>列</a:t>
            </a:r>
            <a:r>
              <a:rPr lang="zh-CN" altLang="en-US" sz="2400" b="1">
                <a:solidFill>
                  <a:schemeClr val="tx1"/>
                </a:solidFill>
                <a:latin typeface="等线" panose="02010600030101010101" pitchFamily="2" charset="-122"/>
                <a:ea typeface="等线" panose="02010600030101010101" pitchFamily="2" charset="-122"/>
                <a:cs typeface="兰米粗楷简体" panose="02000503000000000000" charset="-122"/>
                <a:sym typeface="+mn-ea"/>
              </a:rPr>
              <a:t>宁创办</a:t>
            </a:r>
            <a:r>
              <a:rPr lang="en-US" altLang="zh-CN" sz="2400" b="1">
                <a:solidFill>
                  <a:schemeClr val="tx1"/>
                </a:solidFill>
                <a:latin typeface="等线" panose="02010600030101010101" pitchFamily="2" charset="-122"/>
                <a:ea typeface="等线" panose="02010600030101010101" pitchFamily="2" charset="-122"/>
                <a:cs typeface="兰米粗楷简体" panose="02000503000000000000" charset="-122"/>
                <a:sym typeface="+mn-ea"/>
              </a:rPr>
              <a:t>《</a:t>
            </a:r>
            <a:r>
              <a:rPr lang="zh-CN" altLang="en-US" sz="2400" b="1">
                <a:solidFill>
                  <a:schemeClr val="tx1"/>
                </a:solidFill>
                <a:latin typeface="等线" panose="02010600030101010101" pitchFamily="2" charset="-122"/>
                <a:ea typeface="等线" panose="02010600030101010101" pitchFamily="2" charset="-122"/>
                <a:cs typeface="兰米粗楷简体" panose="02000503000000000000" charset="-122"/>
                <a:sym typeface="+mn-ea"/>
              </a:rPr>
              <a:t>火星报</a:t>
            </a:r>
            <a:r>
              <a:rPr lang="en-US" altLang="zh-CN" sz="2400" b="1">
                <a:solidFill>
                  <a:schemeClr val="tx1"/>
                </a:solidFill>
                <a:latin typeface="等线" panose="02010600030101010101" pitchFamily="2" charset="-122"/>
                <a:ea typeface="等线" panose="02010600030101010101" pitchFamily="2" charset="-122"/>
                <a:cs typeface="兰米粗楷简体" panose="02000503000000000000" charset="-122"/>
                <a:sym typeface="+mn-ea"/>
              </a:rPr>
              <a:t>》</a:t>
            </a:r>
            <a:r>
              <a:rPr lang="zh-CN" altLang="en-US" sz="2400" b="1">
                <a:solidFill>
                  <a:schemeClr val="tx1"/>
                </a:solidFill>
                <a:latin typeface="等线" panose="02010600030101010101" pitchFamily="2" charset="-122"/>
                <a:ea typeface="等线" panose="02010600030101010101" pitchFamily="2" charset="-122"/>
                <a:cs typeface="兰米粗楷简体" panose="02000503000000000000" charset="-122"/>
                <a:sym typeface="+mn-ea"/>
              </a:rPr>
              <a:t>，第一份全俄马克思主义报纸。</a:t>
            </a:r>
            <a:endParaRPr lang="zh-CN" altLang="en-US" sz="2400" b="1" u="sng">
              <a:solidFill>
                <a:schemeClr val="tx1"/>
              </a:solidFill>
              <a:latin typeface="等线" panose="02010600030101010101" pitchFamily="2" charset="-122"/>
              <a:ea typeface="等线" panose="02010600030101010101" pitchFamily="2" charset="-122"/>
              <a:cs typeface="兰米粗楷简体" panose="02000503000000000000" charset="-122"/>
            </a:endParaRPr>
          </a:p>
          <a:p>
            <a:pPr>
              <a:lnSpc>
                <a:spcPct val="200000"/>
              </a:lnSpc>
            </a:pPr>
            <a:r>
              <a:rPr lang="en-US" altLang="zh-CN" sz="2400" b="1">
                <a:solidFill>
                  <a:schemeClr val="tx1"/>
                </a:solidFill>
                <a:latin typeface="等线" panose="02010600030101010101" pitchFamily="2" charset="-122"/>
                <a:ea typeface="等线" panose="02010600030101010101" pitchFamily="2" charset="-122"/>
                <a:cs typeface="兰米粗楷简体" panose="02000503000000000000" charset="-122"/>
                <a:sym typeface="+mn-ea"/>
              </a:rPr>
              <a:t>5</a:t>
            </a:r>
            <a:r>
              <a:rPr lang="zh-CN" altLang="en-US" sz="2400" b="1" smtClean="0">
                <a:solidFill>
                  <a:schemeClr val="tx1"/>
                </a:solidFill>
                <a:latin typeface="等线" panose="02010600030101010101" pitchFamily="2" charset="-122"/>
                <a:ea typeface="等线" panose="02010600030101010101" pitchFamily="2" charset="-122"/>
                <a:cs typeface="兰米粗楷简体" panose="02000503000000000000" charset="-122"/>
                <a:sym typeface="+mn-ea"/>
              </a:rPr>
              <a:t>、成熟的政</a:t>
            </a:r>
            <a:r>
              <a:rPr lang="zh-CN" altLang="en-US" sz="2400" b="1">
                <a:solidFill>
                  <a:schemeClr val="tx1"/>
                </a:solidFill>
                <a:latin typeface="等线" panose="02010600030101010101" pitchFamily="2" charset="-122"/>
                <a:ea typeface="等线" panose="02010600030101010101" pitchFamily="2" charset="-122"/>
                <a:cs typeface="兰米粗楷简体" panose="02000503000000000000" charset="-122"/>
                <a:sym typeface="+mn-ea"/>
              </a:rPr>
              <a:t>党领导 </a:t>
            </a:r>
            <a:r>
              <a:rPr lang="en-US" altLang="zh-CN" sz="2400" b="1">
                <a:solidFill>
                  <a:schemeClr val="tx1"/>
                </a:solidFill>
                <a:latin typeface="等线" panose="02010600030101010101" pitchFamily="2" charset="-122"/>
                <a:ea typeface="等线" panose="02010600030101010101" pitchFamily="2" charset="-122"/>
                <a:cs typeface="兰米粗楷简体" panose="02000503000000000000" charset="-122"/>
                <a:sym typeface="+mn-ea"/>
              </a:rPr>
              <a:t>——</a:t>
            </a:r>
            <a:r>
              <a:rPr lang="zh-CN" altLang="en-US" sz="2400" b="1">
                <a:solidFill>
                  <a:schemeClr val="tx1"/>
                </a:solidFill>
                <a:latin typeface="等线" panose="02010600030101010101" pitchFamily="2" charset="-122"/>
                <a:ea typeface="等线" panose="02010600030101010101" pitchFamily="2" charset="-122"/>
                <a:cs typeface="兰米粗楷简体" panose="02000503000000000000" charset="-122"/>
                <a:sym typeface="+mn-ea"/>
              </a:rPr>
              <a:t>布尔什维克党的建立    </a:t>
            </a:r>
            <a:endParaRPr lang="zh-CN" altLang="en-US" sz="2400" b="1">
              <a:solidFill>
                <a:schemeClr val="tx1"/>
              </a:solidFill>
              <a:latin typeface="等线" panose="02010600030101010101" pitchFamily="2" charset="-122"/>
              <a:ea typeface="等线" panose="02010600030101010101" pitchFamily="2" charset="-122"/>
              <a:cs typeface="兰米粗楷简体" panose="02000503000000000000" charset="-122"/>
            </a:endParaRPr>
          </a:p>
          <a:p>
            <a:pPr>
              <a:lnSpc>
                <a:spcPct val="200000"/>
              </a:lnSpc>
            </a:pPr>
            <a:r>
              <a:rPr lang="en-US" altLang="zh-CN" sz="2400" b="1">
                <a:solidFill>
                  <a:schemeClr val="tx1"/>
                </a:solidFill>
                <a:latin typeface="等线" panose="02010600030101010101" pitchFamily="2" charset="-122"/>
                <a:ea typeface="等线" panose="02010600030101010101" pitchFamily="2" charset="-122"/>
                <a:cs typeface="兰米粗楷简体" panose="02000503000000000000" charset="-122"/>
                <a:sym typeface="+mn-ea"/>
              </a:rPr>
              <a:t>6</a:t>
            </a:r>
            <a:r>
              <a:rPr lang="zh-CN" altLang="en-US" sz="2400" b="1" smtClean="0">
                <a:solidFill>
                  <a:schemeClr val="tx1"/>
                </a:solidFill>
                <a:latin typeface="等线" panose="02010600030101010101" pitchFamily="2" charset="-122"/>
                <a:ea typeface="等线" panose="02010600030101010101" pitchFamily="2" charset="-122"/>
                <a:cs typeface="兰米粗楷简体" panose="02000503000000000000" charset="-122"/>
                <a:sym typeface="+mn-ea"/>
              </a:rPr>
              <a:t>、成熟的革</a:t>
            </a:r>
            <a:r>
              <a:rPr lang="zh-CN" altLang="en-US" sz="2400" b="1">
                <a:solidFill>
                  <a:schemeClr val="tx1"/>
                </a:solidFill>
                <a:latin typeface="等线" panose="02010600030101010101" pitchFamily="2" charset="-122"/>
                <a:ea typeface="等线" panose="02010600030101010101" pitchFamily="2" charset="-122"/>
                <a:cs typeface="兰米粗楷简体" panose="02000503000000000000" charset="-122"/>
                <a:sym typeface="+mn-ea"/>
              </a:rPr>
              <a:t>命理论  </a:t>
            </a:r>
            <a:r>
              <a:rPr lang="en-US" altLang="zh-CN" sz="2400" b="1">
                <a:solidFill>
                  <a:schemeClr val="tx1"/>
                </a:solidFill>
                <a:latin typeface="等线" panose="02010600030101010101" pitchFamily="2" charset="-122"/>
                <a:ea typeface="等线" panose="02010600030101010101" pitchFamily="2" charset="-122"/>
                <a:cs typeface="兰米粗楷简体" panose="02000503000000000000" charset="-122"/>
                <a:sym typeface="+mn-ea"/>
              </a:rPr>
              <a:t>——</a:t>
            </a:r>
            <a:r>
              <a:rPr lang="zh-CN" altLang="en-US" sz="2400" b="1">
                <a:solidFill>
                  <a:schemeClr val="tx1"/>
                </a:solidFill>
                <a:latin typeface="等线" panose="02010600030101010101" pitchFamily="2" charset="-122"/>
                <a:ea typeface="等线" panose="02010600030101010101" pitchFamily="2" charset="-122"/>
                <a:cs typeface="兰米粗楷简体" panose="02000503000000000000" charset="-122"/>
                <a:sym typeface="+mn-ea"/>
              </a:rPr>
              <a:t>列宁主义</a:t>
            </a:r>
            <a:endParaRPr lang="zh-CN" altLang="en-US" sz="2400" b="1" u="sng">
              <a:solidFill>
                <a:schemeClr val="tx1"/>
              </a:solidFill>
              <a:latin typeface="等线" panose="02010600030101010101" pitchFamily="2" charset="-122"/>
              <a:ea typeface="等线" panose="02010600030101010101" pitchFamily="2" charset="-122"/>
              <a:cs typeface="兰米粗楷简体" panose="02000503000000000000" charset="-122"/>
              <a:sym typeface="+mn-ea"/>
            </a:endParaRPr>
          </a:p>
        </p:txBody>
      </p:sp>
      <p:sp>
        <p:nvSpPr>
          <p:cNvPr id="21" name="文本框 20"/>
          <p:cNvSpPr txBox="1"/>
          <p:nvPr/>
        </p:nvSpPr>
        <p:spPr>
          <a:xfrm>
            <a:off x="286703" y="242377"/>
            <a:ext cx="4952271" cy="584775"/>
          </a:xfrm>
          <a:prstGeom prst="rect">
            <a:avLst/>
          </a:prstGeom>
          <a:solidFill>
            <a:srgbClr val="C00000"/>
          </a:solidFill>
          <a:effectLst>
            <a:outerShdw blurRad="50800" dir="2700000" algn="tl" rotWithShape="0">
              <a:prstClr val="black">
                <a:alpha val="40000"/>
              </a:prstClr>
            </a:outerShdw>
          </a:effectLst>
        </p:spPr>
        <p:txBody>
          <a:bodyPr wrap="square" rtlCol="0">
            <a:spAutoFit/>
          </a:bodyPr>
          <a:lstStyle/>
          <a:p>
            <a:r>
              <a:rPr lang="zh-CN" altLang="en-US" sz="3200" b="1" smtClean="0">
                <a:solidFill>
                  <a:srgbClr val="FFFF00"/>
                </a:solidFill>
                <a:latin typeface="等线" panose="02010600030101010101" pitchFamily="2" charset="-122"/>
                <a:ea typeface="等线" panose="02010600030101010101" pitchFamily="2" charset="-122"/>
                <a:cs typeface="汉仪劲楷简" panose="00020600040101010101" charset="-122"/>
              </a:rPr>
              <a:t>☆</a:t>
            </a:r>
            <a:r>
              <a:rPr lang="zh-CN" sz="3200" b="1" smtClean="0">
                <a:solidFill>
                  <a:srgbClr val="FFFF00"/>
                </a:solidFill>
                <a:latin typeface="等线" panose="02010600030101010101" pitchFamily="2" charset="-122"/>
                <a:ea typeface="等线" panose="02010600030101010101" pitchFamily="2" charset="-122"/>
                <a:cs typeface="汉仪劲楷简" panose="00020600040101010101" charset="-122"/>
              </a:rPr>
              <a:t>俄</a:t>
            </a:r>
            <a:r>
              <a:rPr lang="zh-CN" sz="3200" b="1">
                <a:solidFill>
                  <a:srgbClr val="FFFF00"/>
                </a:solidFill>
                <a:latin typeface="等线" panose="02010600030101010101" pitchFamily="2" charset="-122"/>
                <a:ea typeface="等线" panose="02010600030101010101" pitchFamily="2" charset="-122"/>
                <a:cs typeface="汉仪劲楷简" panose="00020600040101010101" charset="-122"/>
              </a:rPr>
              <a:t>国十月革</a:t>
            </a:r>
            <a:r>
              <a:rPr lang="zh-CN" sz="3200" b="1" smtClean="0">
                <a:solidFill>
                  <a:srgbClr val="FFFF00"/>
                </a:solidFill>
                <a:latin typeface="等线" panose="02010600030101010101" pitchFamily="2" charset="-122"/>
                <a:ea typeface="等线" panose="02010600030101010101" pitchFamily="2" charset="-122"/>
                <a:cs typeface="汉仪劲楷简" panose="00020600040101010101" charset="-122"/>
              </a:rPr>
              <a:t>命</a:t>
            </a:r>
            <a:r>
              <a:rPr lang="zh-CN" altLang="en-US" sz="3200" b="1" smtClean="0">
                <a:solidFill>
                  <a:srgbClr val="FFFF00"/>
                </a:solidFill>
                <a:latin typeface="等线" panose="02010600030101010101" pitchFamily="2" charset="-122"/>
                <a:ea typeface="等线" panose="02010600030101010101" pitchFamily="2" charset="-122"/>
                <a:cs typeface="汉仪劲楷简" panose="00020600040101010101" charset="-122"/>
              </a:rPr>
              <a:t>的背景</a:t>
            </a:r>
            <a:endParaRPr lang="zh-CN" altLang="en-US" sz="3200" b="1">
              <a:solidFill>
                <a:srgbClr val="FFFF00"/>
              </a:solidFill>
              <a:latin typeface="等线" panose="02010600030101010101" pitchFamily="2" charset="-122"/>
              <a:ea typeface="等线" panose="02010600030101010101" pitchFamily="2" charset="-122"/>
              <a:cs typeface="汉仪劲楷简" panose="00020600040101010101" charset="-122"/>
            </a:endParaRPr>
          </a:p>
        </p:txBody>
      </p:sp>
    </p:spTree>
  </p:cSld>
  <p:clrMapOvr>
    <a:masterClrMapping/>
  </p:clrMapOvr>
  <p:transition advTm="35416"/>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strips(downLeft)">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3077" name="图片 1"/>
          <p:cNvPicPr>
            <a:picLocks noChangeAspect="1"/>
          </p:cNvPicPr>
          <p:nvPr/>
        </p:nvPicPr>
        <p:blipFill>
          <a:blip r:embed="rId2"/>
          <a:stretch>
            <a:fillRect/>
          </a:stretch>
        </p:blipFill>
        <p:spPr>
          <a:xfrm>
            <a:off x="7531735" y="456565"/>
            <a:ext cx="4403090" cy="5962015"/>
          </a:xfrm>
          <a:prstGeom prst="rect">
            <a:avLst/>
          </a:prstGeom>
          <a:noFill/>
          <a:ln w="9525">
            <a:noFill/>
          </a:ln>
        </p:spPr>
      </p:pic>
      <p:sp>
        <p:nvSpPr>
          <p:cNvPr id="8" name="文本框 7"/>
          <p:cNvSpPr txBox="1"/>
          <p:nvPr/>
        </p:nvSpPr>
        <p:spPr>
          <a:xfrm>
            <a:off x="385591" y="180975"/>
            <a:ext cx="2120942" cy="584775"/>
          </a:xfrm>
          <a:prstGeom prst="rect">
            <a:avLst/>
          </a:prstGeom>
          <a:solidFill>
            <a:srgbClr val="C00000"/>
          </a:solidFill>
          <a:effectLst>
            <a:outerShdw blurRad="50800" dir="2700000" algn="tl" rotWithShape="0">
              <a:prstClr val="black">
                <a:alpha val="40000"/>
              </a:prstClr>
            </a:outerShdw>
          </a:effectLst>
        </p:spPr>
        <p:txBody>
          <a:bodyPr wrap="square" rtlCol="0">
            <a:spAutoFit/>
          </a:bodyPr>
          <a:lstStyle/>
          <a:p>
            <a:r>
              <a:rPr lang="zh-CN" altLang="en-US" sz="3200" b="1" smtClean="0">
                <a:solidFill>
                  <a:srgbClr val="FFFF00"/>
                </a:solidFill>
                <a:latin typeface="等线" panose="02010600030101010101" pitchFamily="2" charset="-122"/>
                <a:ea typeface="等线" panose="02010600030101010101" pitchFamily="2" charset="-122"/>
                <a:cs typeface="汉仪劲楷简" panose="00020600040101010101" charset="-122"/>
              </a:rPr>
              <a:t>列宁主义</a:t>
            </a:r>
            <a:endParaRPr lang="zh-CN" altLang="en-US" sz="3200" b="1">
              <a:solidFill>
                <a:srgbClr val="FFFF00"/>
              </a:solidFill>
              <a:latin typeface="等线" panose="02010600030101010101" pitchFamily="2" charset="-122"/>
              <a:ea typeface="等线" panose="02010600030101010101" pitchFamily="2" charset="-122"/>
              <a:cs typeface="汉仪劲楷简" panose="00020600040101010101" charset="-122"/>
            </a:endParaRPr>
          </a:p>
        </p:txBody>
      </p:sp>
      <p:sp>
        <p:nvSpPr>
          <p:cNvPr id="3" name="文本框 2"/>
          <p:cNvSpPr txBox="1"/>
          <p:nvPr/>
        </p:nvSpPr>
        <p:spPr>
          <a:xfrm>
            <a:off x="212725" y="733425"/>
            <a:ext cx="6981508" cy="3970318"/>
          </a:xfrm>
          <a:prstGeom prst="rect">
            <a:avLst/>
          </a:prstGeom>
          <a:noFill/>
        </p:spPr>
        <p:txBody>
          <a:bodyPr wrap="square" rtlCol="0" anchor="t">
            <a:spAutoFit/>
          </a:bodyPr>
          <a:lstStyle/>
          <a:p>
            <a:pPr marL="342900" indent="-342900">
              <a:lnSpc>
                <a:spcPct val="140000"/>
              </a:lnSpc>
              <a:buClr>
                <a:srgbClr val="F30817"/>
              </a:buClr>
              <a:buFont typeface="Wingdings" panose="05000000000000000000" charset="0"/>
              <a:buChar char="v"/>
            </a:pPr>
            <a:r>
              <a:rPr lang="zh-CN" altLang="en-US" sz="2000">
                <a:latin typeface="黑体" panose="02010609060101010101" pitchFamily="49" charset="-122"/>
                <a:ea typeface="黑体" panose="02010609060101010101" pitchFamily="49" charset="-122"/>
                <a:cs typeface="兰米粗楷简体" panose="02000503000000000000" charset="-122"/>
              </a:rPr>
              <a:t>内容： </a:t>
            </a:r>
            <a:r>
              <a:rPr lang="zh-CN" altLang="en-US" sz="2000" smtClean="0">
                <a:latin typeface="黑体" panose="02010609060101010101" pitchFamily="49" charset="-122"/>
                <a:ea typeface="黑体" panose="02010609060101010101" pitchFamily="49" charset="-122"/>
                <a:cs typeface="兰米粗楷简体" panose="02000503000000000000" charset="-122"/>
              </a:rPr>
              <a:t> </a:t>
            </a:r>
            <a:endParaRPr lang="zh-CN" altLang="en-US" sz="2000">
              <a:latin typeface="黑体" panose="02010609060101010101" pitchFamily="49" charset="-122"/>
              <a:ea typeface="黑体" panose="02010609060101010101" pitchFamily="49" charset="-122"/>
              <a:cs typeface="兰米粗楷简体" panose="02000503000000000000" charset="-122"/>
            </a:endParaRPr>
          </a:p>
          <a:p>
            <a:pPr marL="342900" indent="-342900">
              <a:lnSpc>
                <a:spcPct val="140000"/>
              </a:lnSpc>
              <a:buClr>
                <a:srgbClr val="F30817"/>
              </a:buClr>
              <a:buFont typeface="Arial" panose="020b0604020202020204" pitchFamily="34" charset="0"/>
              <a:buChar char="•"/>
            </a:pPr>
            <a:r>
              <a:rPr lang="zh-CN" altLang="en-US" sz="2000" smtClean="0">
                <a:latin typeface="黑体" panose="02010609060101010101" pitchFamily="49" charset="-122"/>
                <a:ea typeface="黑体" panose="02010609060101010101" pitchFamily="49" charset="-122"/>
                <a:cs typeface="兰米粗楷简体" panose="02000503000000000000" charset="-122"/>
              </a:rPr>
              <a:t>①列</a:t>
            </a:r>
            <a:r>
              <a:rPr lang="zh-CN" altLang="en-US" sz="2000">
                <a:latin typeface="黑体" panose="02010609060101010101" pitchFamily="49" charset="-122"/>
                <a:ea typeface="黑体" panose="02010609060101010101" pitchFamily="49" charset="-122"/>
                <a:cs typeface="兰米粗楷简体" panose="02000503000000000000" charset="-122"/>
              </a:rPr>
              <a:t>宁认为，</a:t>
            </a:r>
            <a:r>
              <a:rPr lang="zh-CN" altLang="en-US" sz="2000" u="sng">
                <a:latin typeface="黑体" panose="02010609060101010101" pitchFamily="49" charset="-122"/>
                <a:ea typeface="黑体" panose="02010609060101010101" pitchFamily="49" charset="-122"/>
                <a:cs typeface="兰米粗楷简体" panose="02000503000000000000" charset="-122"/>
              </a:rPr>
              <a:t>帝国主义的资本主义发展的最高阶段</a:t>
            </a:r>
            <a:r>
              <a:rPr lang="zh-CN" altLang="en-US" sz="2000">
                <a:latin typeface="黑体" panose="02010609060101010101" pitchFamily="49" charset="-122"/>
                <a:ea typeface="黑体" panose="02010609060101010101" pitchFamily="49" charset="-122"/>
                <a:cs typeface="兰米粗楷简体" panose="02000503000000000000" charset="-122"/>
              </a:rPr>
              <a:t>，“是无产阶级社会革命的前夜”；</a:t>
            </a:r>
          </a:p>
          <a:p>
            <a:pPr marL="342900" indent="-342900">
              <a:lnSpc>
                <a:spcPct val="140000"/>
              </a:lnSpc>
              <a:buClr>
                <a:srgbClr val="F30817"/>
              </a:buClr>
              <a:buFont typeface="Arial" panose="020b0604020202020204" pitchFamily="34" charset="0"/>
              <a:buChar char="•"/>
            </a:pPr>
            <a:r>
              <a:rPr lang="zh-CN" altLang="en-US" sz="2000" smtClean="0">
                <a:latin typeface="黑体" panose="02010609060101010101" pitchFamily="49" charset="-122"/>
                <a:ea typeface="黑体" panose="02010609060101010101" pitchFamily="49" charset="-122"/>
                <a:cs typeface="兰米粗楷简体" panose="02000503000000000000" charset="-122"/>
              </a:rPr>
              <a:t>②由</a:t>
            </a:r>
            <a:r>
              <a:rPr lang="zh-CN" altLang="en-US" sz="2000">
                <a:latin typeface="黑体" panose="02010609060101010101" pitchFamily="49" charset="-122"/>
                <a:ea typeface="黑体" panose="02010609060101010101" pitchFamily="49" charset="-122"/>
                <a:cs typeface="兰米粗楷简体" panose="02000503000000000000" charset="-122"/>
              </a:rPr>
              <a:t>于资本主义发展的不平衡规律，俄国是“帝国主义链条中最薄弱的一环”；</a:t>
            </a:r>
          </a:p>
          <a:p>
            <a:pPr marL="342900" indent="-342900">
              <a:lnSpc>
                <a:spcPct val="140000"/>
              </a:lnSpc>
              <a:buClr>
                <a:srgbClr val="F30817"/>
              </a:buClr>
              <a:buFont typeface="Arial" panose="020b0604020202020204" pitchFamily="34" charset="0"/>
              <a:buChar char="•"/>
            </a:pPr>
            <a:r>
              <a:rPr lang="zh-CN" altLang="en-US" sz="2000" smtClean="0">
                <a:latin typeface="黑体" panose="02010609060101010101" pitchFamily="49" charset="-122"/>
                <a:ea typeface="黑体" panose="02010609060101010101" pitchFamily="49" charset="-122"/>
                <a:cs typeface="兰米粗楷简体" panose="02000503000000000000" charset="-122"/>
              </a:rPr>
              <a:t>③“</a:t>
            </a:r>
            <a:r>
              <a:rPr lang="zh-CN" altLang="en-US" sz="2000">
                <a:latin typeface="黑体" panose="02010609060101010101" pitchFamily="49" charset="-122"/>
                <a:ea typeface="黑体" panose="02010609060101010101" pitchFamily="49" charset="-122"/>
                <a:cs typeface="兰米粗楷简体" panose="02000503000000000000" charset="-122"/>
              </a:rPr>
              <a:t>社会主义可能首先是在少数甚至单独一个资本主义国家内获得胜利”；</a:t>
            </a:r>
          </a:p>
          <a:p>
            <a:pPr marL="342900" indent="-342900">
              <a:lnSpc>
                <a:spcPct val="140000"/>
              </a:lnSpc>
              <a:buClr>
                <a:srgbClr val="F30817"/>
              </a:buClr>
              <a:buFont typeface="Arial" panose="020b0604020202020204" pitchFamily="34" charset="0"/>
              <a:buChar char="•"/>
            </a:pPr>
            <a:r>
              <a:rPr lang="zh-CN" altLang="en-US" sz="2000" smtClean="0">
                <a:latin typeface="黑体" panose="02010609060101010101" pitchFamily="49" charset="-122"/>
                <a:ea typeface="黑体" panose="02010609060101010101" pitchFamily="49" charset="-122"/>
                <a:cs typeface="兰米粗楷简体" panose="02000503000000000000" charset="-122"/>
              </a:rPr>
              <a:t>④工</a:t>
            </a:r>
            <a:r>
              <a:rPr lang="zh-CN" altLang="en-US" sz="2000">
                <a:latin typeface="黑体" panose="02010609060101010101" pitchFamily="49" charset="-122"/>
                <a:ea typeface="黑体" panose="02010609060101010101" pitchFamily="49" charset="-122"/>
                <a:cs typeface="兰米粗楷简体" panose="02000503000000000000" charset="-122"/>
              </a:rPr>
              <a:t>人阶级要以</a:t>
            </a:r>
            <a:r>
              <a:rPr lang="zh-CN" altLang="en-US" sz="2000" u="sng">
                <a:latin typeface="黑体" panose="02010609060101010101" pitchFamily="49" charset="-122"/>
                <a:ea typeface="黑体" panose="02010609060101010101" pitchFamily="49" charset="-122"/>
                <a:cs typeface="兰米粗楷简体" panose="02000503000000000000" charset="-122"/>
              </a:rPr>
              <a:t>暴力推翻</a:t>
            </a:r>
            <a:r>
              <a:rPr lang="zh-CN" altLang="en-US" sz="2000">
                <a:latin typeface="黑体" panose="02010609060101010101" pitchFamily="49" charset="-122"/>
                <a:ea typeface="黑体" panose="02010609060101010101" pitchFamily="49" charset="-122"/>
                <a:cs typeface="兰米粗楷简体" panose="02000503000000000000" charset="-122"/>
              </a:rPr>
              <a:t>资产阶级政权，建立</a:t>
            </a:r>
            <a:r>
              <a:rPr lang="zh-CN" altLang="en-US" sz="2000" u="sng">
                <a:latin typeface="黑体" panose="02010609060101010101" pitchFamily="49" charset="-122"/>
                <a:ea typeface="黑体" panose="02010609060101010101" pitchFamily="49" charset="-122"/>
                <a:cs typeface="兰米粗楷简体" panose="02000503000000000000" charset="-122"/>
              </a:rPr>
              <a:t>无产阶级专政</a:t>
            </a:r>
            <a:r>
              <a:rPr lang="zh-CN" altLang="en-US" sz="2000">
                <a:latin typeface="黑体" panose="02010609060101010101" pitchFamily="49" charset="-122"/>
                <a:ea typeface="黑体" panose="02010609060101010101" pitchFamily="49" charset="-122"/>
                <a:cs typeface="兰米粗楷简体" panose="02000503000000000000" charset="-122"/>
              </a:rPr>
              <a:t>”。</a:t>
            </a:r>
          </a:p>
        </p:txBody>
      </p:sp>
      <p:sp>
        <p:nvSpPr>
          <p:cNvPr id="4" name="文本框 3"/>
          <p:cNvSpPr txBox="1"/>
          <p:nvPr/>
        </p:nvSpPr>
        <p:spPr>
          <a:xfrm>
            <a:off x="489109" y="4786790"/>
            <a:ext cx="6369050" cy="1754326"/>
          </a:xfrm>
          <a:prstGeom prst="rect">
            <a:avLst/>
          </a:prstGeom>
          <a:noFill/>
        </p:spPr>
        <p:txBody>
          <a:bodyPr wrap="square" rtlCol="0" anchor="t">
            <a:spAutoFit/>
          </a:bodyPr>
          <a:lstStyle/>
          <a:p>
            <a:pPr marL="342900" indent="-342900" algn="l">
              <a:lnSpc>
                <a:spcPct val="180000"/>
              </a:lnSpc>
              <a:buClr>
                <a:srgbClr val="F30817"/>
              </a:buClr>
              <a:buFont typeface="Wingdings" panose="05000000000000000000" charset="0"/>
              <a:buChar char="v"/>
            </a:pPr>
            <a:r>
              <a:rPr lang="zh-CN" altLang="en-US" sz="2000" smtClean="0">
                <a:latin typeface="黑体" panose="02010609060101010101" pitchFamily="49" charset="-122"/>
                <a:ea typeface="黑体" panose="02010609060101010101" pitchFamily="49" charset="-122"/>
                <a:cs typeface="兰米粗楷简体" panose="02000503000000000000" charset="-122"/>
                <a:sym typeface="+mn-ea"/>
              </a:rPr>
              <a:t>列宁主义的</a:t>
            </a:r>
            <a:r>
              <a:rPr lang="zh-CN" sz="2000" smtClean="0">
                <a:latin typeface="黑体" panose="02010609060101010101" pitchFamily="49" charset="-122"/>
                <a:ea typeface="黑体" panose="02010609060101010101" pitchFamily="49" charset="-122"/>
                <a:cs typeface="兰米粗楷简体" panose="02000503000000000000" charset="-122"/>
                <a:sym typeface="+mn-ea"/>
              </a:rPr>
              <a:t>意</a:t>
            </a:r>
            <a:r>
              <a:rPr lang="zh-CN" sz="2000">
                <a:latin typeface="黑体" panose="02010609060101010101" pitchFamily="49" charset="-122"/>
                <a:ea typeface="黑体" panose="02010609060101010101" pitchFamily="49" charset="-122"/>
                <a:cs typeface="兰米粗楷简体" panose="02000503000000000000" charset="-122"/>
                <a:sym typeface="+mn-ea"/>
              </a:rPr>
              <a:t>义：</a:t>
            </a:r>
          </a:p>
          <a:p>
            <a:pPr indent="0" algn="l">
              <a:lnSpc>
                <a:spcPct val="180000"/>
              </a:lnSpc>
              <a:buClr>
                <a:srgbClr val="F30817"/>
              </a:buClr>
              <a:buFont typeface="Wingdings" panose="05000000000000000000" charset="0"/>
              <a:buNone/>
            </a:pPr>
            <a:r>
              <a:rPr lang="zh-CN" sz="2000">
                <a:latin typeface="黑体" panose="02010609060101010101" pitchFamily="49" charset="-122"/>
                <a:ea typeface="黑体" panose="02010609060101010101" pitchFamily="49" charset="-122"/>
                <a:cs typeface="兰米粗楷简体" panose="02000503000000000000" charset="-122"/>
                <a:sym typeface="+mn-ea"/>
              </a:rPr>
              <a:t>列宁主义是马克思主义与俄国革命实践相结合的产物，在</a:t>
            </a:r>
            <a:r>
              <a:rPr lang="en-US" sz="2000">
                <a:latin typeface="黑体" panose="02010609060101010101" pitchFamily="49" charset="-122"/>
                <a:ea typeface="黑体" panose="02010609060101010101" pitchFamily="49" charset="-122"/>
                <a:cs typeface="兰米粗楷简体" panose="02000503000000000000" charset="-122"/>
                <a:sym typeface="+mn-ea"/>
              </a:rPr>
              <a:t>20</a:t>
            </a:r>
            <a:r>
              <a:rPr lang="zh-CN" sz="2000">
                <a:latin typeface="黑体" panose="02010609060101010101" pitchFamily="49" charset="-122"/>
                <a:ea typeface="黑体" panose="02010609060101010101" pitchFamily="49" charset="-122"/>
                <a:cs typeface="兰米粗楷简体" panose="02000503000000000000" charset="-122"/>
                <a:sym typeface="+mn-ea"/>
              </a:rPr>
              <a:t>世纪俄国和世界革命中发挥了指导作用。</a:t>
            </a:r>
            <a:endParaRPr lang="zh-CN" altLang="en-US" sz="2000">
              <a:latin typeface="黑体" panose="02010609060101010101" pitchFamily="49" charset="-122"/>
              <a:ea typeface="黑体" panose="02010609060101010101" pitchFamily="49" charset="-122"/>
              <a:cs typeface="兰米粗楷简体" panose="02000503000000000000" charset="-122"/>
              <a:sym typeface="+mn-ea"/>
            </a:endParaRPr>
          </a:p>
        </p:txBody>
      </p:sp>
      <p:grpSp>
        <p:nvGrpSpPr>
          <p:cNvPr id="27" name="组合 26"/>
          <p:cNvGrpSpPr/>
          <p:nvPr/>
        </p:nvGrpSpPr>
        <p:grpSpPr>
          <a:xfrm>
            <a:off x="7074535" y="252095"/>
            <a:ext cx="119380" cy="6315710"/>
            <a:chOff x="10057" y="332"/>
            <a:chExt cx="188" cy="9946"/>
          </a:xfrm>
        </p:grpSpPr>
        <p:cxnSp>
          <p:nvCxnSpPr>
            <p:cNvPr id="25" name="直接连接符 24"/>
            <p:cNvCxnSpPr/>
            <p:nvPr/>
          </p:nvCxnSpPr>
          <p:spPr>
            <a:xfrm rot="5400000">
              <a:off x="5178" y="5305"/>
              <a:ext cx="9947" cy="0"/>
            </a:xfrm>
            <a:prstGeom prst="line">
              <a:avLst/>
            </a:prstGeom>
            <a:ln w="0">
              <a:solidFill>
                <a:srgbClr val="00B050"/>
              </a:solidFill>
              <a:prstDash val="lgDashDotDot"/>
            </a:ln>
          </p:spPr>
          <p:style>
            <a:lnRef idx="1">
              <a:schemeClr val="accent1"/>
            </a:lnRef>
            <a:fillRef idx="0">
              <a:schemeClr val="accent1"/>
            </a:fillRef>
            <a:effectRef idx="0">
              <a:schemeClr val="accent1"/>
            </a:effectRef>
            <a:fontRef idx="minor">
              <a:schemeClr val="tx1"/>
            </a:fontRef>
          </p:style>
        </p:cxnSp>
        <p:sp>
          <p:nvSpPr>
            <p:cNvPr id="26" name="菱形 25"/>
            <p:cNvSpPr/>
            <p:nvPr>
              <p:custDataLst>
                <p:tags r:id="rId3"/>
              </p:custDataLst>
            </p:nvPr>
          </p:nvSpPr>
          <p:spPr>
            <a:xfrm rot="5400000">
              <a:off x="10054" y="5029"/>
              <a:ext cx="194" cy="189"/>
            </a:xfrm>
            <a:prstGeom prst="diamond">
              <a:avLst/>
            </a:prstGeom>
            <a:solidFill>
              <a:srgbClr val="002060"/>
            </a:solidFill>
            <a:ln>
              <a:noFill/>
              <a:prstDash val="lgDashDot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latin typeface="等线" panose="02010600030101010101" pitchFamily="2" charset="-122"/>
                <a:ea typeface="等线" panose="02010600030101010101" pitchFamily="2" charset="-122"/>
              </a:endParaRPr>
            </a:p>
          </p:txBody>
        </p:sp>
      </p:grpSp>
    </p:spTree>
  </p:cSld>
  <p:clrMapOvr>
    <a:masterClrMapping/>
  </p:clrMapOvr>
  <p:transition advTm="35416"/>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ppt_x"/>
                                          </p:val>
                                        </p:tav>
                                        <p:tav tm="100000">
                                          <p:val>
                                            <p:strVal val="#ppt_x"/>
                                          </p:val>
                                        </p:tav>
                                      </p:tavLst>
                                    </p:anim>
                                    <p:anim calcmode="lin" valueType="num">
                                      <p:cBhvr additive="base">
                                        <p:cTn id="13"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8" name="Text Box 3"/>
          <p:cNvSpPr txBox="1">
            <a:spLocks noChangeArrowheads="1"/>
          </p:cNvSpPr>
          <p:nvPr/>
        </p:nvSpPr>
        <p:spPr bwMode="auto">
          <a:xfrm>
            <a:off x="-15236" y="880701"/>
            <a:ext cx="2376488" cy="3987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kumimoji="1" lang="zh-CN" altLang="en-US" sz="2000" b="1">
                <a:solidFill>
                  <a:srgbClr val="0000FF"/>
                </a:solidFill>
                <a:latin typeface="等线" panose="02010600030101010101" pitchFamily="2" charset="-122"/>
                <a:ea typeface="等线" panose="02010600030101010101" pitchFamily="2" charset="-122"/>
              </a:rPr>
              <a:t>二月革命</a:t>
            </a:r>
            <a:r>
              <a:rPr kumimoji="1" lang="zh-CN" altLang="en-US" sz="2000" b="1">
                <a:solidFill>
                  <a:srgbClr val="FF0000"/>
                </a:solidFill>
                <a:latin typeface="等线" panose="02010600030101010101" pitchFamily="2" charset="-122"/>
                <a:ea typeface="等线" panose="02010600030101010101" pitchFamily="2" charset="-122"/>
              </a:rPr>
              <a:t>倒沙皇</a:t>
            </a:r>
          </a:p>
        </p:txBody>
      </p:sp>
      <p:sp>
        <p:nvSpPr>
          <p:cNvPr id="19" name="Text Box 4"/>
          <p:cNvSpPr txBox="1">
            <a:spLocks noChangeArrowheads="1"/>
          </p:cNvSpPr>
          <p:nvPr/>
        </p:nvSpPr>
        <p:spPr bwMode="auto">
          <a:xfrm>
            <a:off x="98111" y="2453485"/>
            <a:ext cx="3505200" cy="3987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kumimoji="1" lang="en-US" altLang="zh-CN" sz="2000" b="1">
                <a:solidFill>
                  <a:srgbClr val="0000FF"/>
                </a:solidFill>
                <a:latin typeface="等线" panose="02010600030101010101" pitchFamily="2" charset="-122"/>
                <a:ea typeface="等线" panose="02010600030101010101" pitchFamily="2" charset="-122"/>
              </a:rPr>
              <a:t>《</a:t>
            </a:r>
            <a:r>
              <a:rPr kumimoji="1" lang="zh-CN" altLang="en-US" sz="2000" b="1">
                <a:solidFill>
                  <a:srgbClr val="0000FF"/>
                </a:solidFill>
                <a:latin typeface="等线" panose="02010600030101010101" pitchFamily="2" charset="-122"/>
                <a:ea typeface="等线" panose="02010600030101010101" pitchFamily="2" charset="-122"/>
              </a:rPr>
              <a:t>四月提纲</a:t>
            </a:r>
            <a:r>
              <a:rPr kumimoji="1" lang="en-US" altLang="zh-CN" sz="2000" b="1">
                <a:solidFill>
                  <a:srgbClr val="0000FF"/>
                </a:solidFill>
                <a:latin typeface="等线" panose="02010600030101010101" pitchFamily="2" charset="-122"/>
                <a:ea typeface="等线" panose="02010600030101010101" pitchFamily="2" charset="-122"/>
              </a:rPr>
              <a:t>》</a:t>
            </a:r>
            <a:r>
              <a:rPr kumimoji="1" lang="zh-CN" altLang="en-US" sz="2000" b="1">
                <a:solidFill>
                  <a:srgbClr val="FF0000"/>
                </a:solidFill>
                <a:latin typeface="等线" panose="02010600030101010101" pitchFamily="2" charset="-122"/>
                <a:ea typeface="等线" panose="02010600030101010101" pitchFamily="2" charset="-122"/>
              </a:rPr>
              <a:t>指方向</a:t>
            </a:r>
          </a:p>
        </p:txBody>
      </p:sp>
      <p:sp>
        <p:nvSpPr>
          <p:cNvPr id="20" name="Text Box 5"/>
          <p:cNvSpPr txBox="1">
            <a:spLocks noChangeArrowheads="1"/>
          </p:cNvSpPr>
          <p:nvPr/>
        </p:nvSpPr>
        <p:spPr bwMode="auto">
          <a:xfrm>
            <a:off x="-65401" y="3905756"/>
            <a:ext cx="2376488" cy="3987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kumimoji="1" lang="zh-CN" altLang="en-US" sz="2000" b="1">
                <a:solidFill>
                  <a:srgbClr val="0000FF"/>
                </a:solidFill>
                <a:latin typeface="等线" panose="02010600030101010101" pitchFamily="2" charset="-122"/>
                <a:ea typeface="等线" panose="02010600030101010101" pitchFamily="2" charset="-122"/>
              </a:rPr>
              <a:t>七</a:t>
            </a:r>
            <a:r>
              <a:rPr kumimoji="1" lang="zh-CN" altLang="en-US" sz="2000" b="1" smtClean="0">
                <a:solidFill>
                  <a:srgbClr val="0000FF"/>
                </a:solidFill>
                <a:latin typeface="等线" panose="02010600030101010101" pitchFamily="2" charset="-122"/>
                <a:ea typeface="等线" panose="02010600030101010101" pitchFamily="2" charset="-122"/>
              </a:rPr>
              <a:t>月流血</a:t>
            </a:r>
            <a:r>
              <a:rPr kumimoji="1" lang="zh-CN" altLang="en-US" sz="2000" b="1" smtClean="0">
                <a:solidFill>
                  <a:srgbClr val="FF0000"/>
                </a:solidFill>
                <a:latin typeface="等线" panose="02010600030101010101" pitchFamily="2" charset="-122"/>
                <a:ea typeface="等线" panose="02010600030101010101" pitchFamily="2" charset="-122"/>
              </a:rPr>
              <a:t>抛</a:t>
            </a:r>
            <a:r>
              <a:rPr kumimoji="1" lang="zh-CN" altLang="en-US" sz="2000" b="1">
                <a:solidFill>
                  <a:srgbClr val="FF0000"/>
                </a:solidFill>
                <a:latin typeface="等线" panose="02010600030101010101" pitchFamily="2" charset="-122"/>
                <a:ea typeface="等线" panose="02010600030101010101" pitchFamily="2" charset="-122"/>
              </a:rPr>
              <a:t>幻想</a:t>
            </a:r>
          </a:p>
        </p:txBody>
      </p:sp>
      <p:sp>
        <p:nvSpPr>
          <p:cNvPr id="21" name="Text Box 6"/>
          <p:cNvSpPr txBox="1">
            <a:spLocks noChangeArrowheads="1"/>
          </p:cNvSpPr>
          <p:nvPr/>
        </p:nvSpPr>
        <p:spPr bwMode="auto">
          <a:xfrm>
            <a:off x="-26305" y="5136599"/>
            <a:ext cx="2376488" cy="3987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kumimoji="1" lang="zh-CN" altLang="en-US" sz="2000" b="1">
                <a:solidFill>
                  <a:srgbClr val="0000FF"/>
                </a:solidFill>
                <a:latin typeface="等线" panose="02010600030101010101" pitchFamily="2" charset="-122"/>
                <a:ea typeface="等线" panose="02010600030101010101" pitchFamily="2" charset="-122"/>
              </a:rPr>
              <a:t>十月革命</a:t>
            </a:r>
            <a:r>
              <a:rPr kumimoji="1" lang="zh-CN" altLang="en-US" sz="2000" b="1">
                <a:solidFill>
                  <a:srgbClr val="FF0000"/>
                </a:solidFill>
                <a:latin typeface="等线" panose="02010600030101010101" pitchFamily="2" charset="-122"/>
                <a:ea typeface="等线" panose="02010600030101010101" pitchFamily="2" charset="-122"/>
              </a:rPr>
              <a:t>现曙光</a:t>
            </a:r>
          </a:p>
        </p:txBody>
      </p:sp>
      <p:sp>
        <p:nvSpPr>
          <p:cNvPr id="22" name="Text Box 7"/>
          <p:cNvSpPr txBox="1">
            <a:spLocks noChangeArrowheads="1"/>
          </p:cNvSpPr>
          <p:nvPr/>
        </p:nvSpPr>
        <p:spPr bwMode="auto">
          <a:xfrm>
            <a:off x="1215735" y="1197124"/>
            <a:ext cx="6391565" cy="1200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l">
              <a:lnSpc>
                <a:spcPct val="120000"/>
              </a:lnSpc>
            </a:pPr>
            <a:r>
              <a:rPr lang="zh-CN" altLang="en-US" sz="2000" b="1">
                <a:latin typeface="等线" panose="02010600030101010101" pitchFamily="2" charset="-122"/>
                <a:ea typeface="等线" panose="02010600030101010101" pitchFamily="2" charset="-122"/>
                <a:cs typeface="兰米粗楷简体" panose="02000503000000000000" charset="-122"/>
              </a:rPr>
              <a:t>时间：</a:t>
            </a:r>
            <a:r>
              <a:rPr lang="en-US" altLang="zh-CN" sz="2000" b="1">
                <a:latin typeface="等线" panose="02010600030101010101" pitchFamily="2" charset="-122"/>
                <a:ea typeface="等线" panose="02010600030101010101" pitchFamily="2" charset="-122"/>
                <a:cs typeface="兰米粗楷简体" panose="02000503000000000000" charset="-122"/>
              </a:rPr>
              <a:t>1917</a:t>
            </a:r>
            <a:r>
              <a:rPr lang="zh-CN" altLang="en-US" sz="2000" b="1">
                <a:latin typeface="等线" panose="02010600030101010101" pitchFamily="2" charset="-122"/>
                <a:ea typeface="等线" panose="02010600030101010101" pitchFamily="2" charset="-122"/>
                <a:cs typeface="兰米粗楷简体" panose="02000503000000000000" charset="-122"/>
              </a:rPr>
              <a:t>年</a:t>
            </a:r>
            <a:r>
              <a:rPr lang="en-US" altLang="zh-CN" sz="2000" b="1">
                <a:latin typeface="等线" panose="02010600030101010101" pitchFamily="2" charset="-122"/>
                <a:ea typeface="等线" panose="02010600030101010101" pitchFamily="2" charset="-122"/>
                <a:cs typeface="兰米粗楷简体" panose="02000503000000000000" charset="-122"/>
              </a:rPr>
              <a:t>3</a:t>
            </a:r>
            <a:r>
              <a:rPr lang="zh-CN" altLang="en-US" sz="2000" b="1">
                <a:latin typeface="等线" panose="02010600030101010101" pitchFamily="2" charset="-122"/>
                <a:ea typeface="等线" panose="02010600030101010101" pitchFamily="2" charset="-122"/>
                <a:cs typeface="兰米粗楷简体" panose="02000503000000000000" charset="-122"/>
              </a:rPr>
              <a:t>月</a:t>
            </a:r>
            <a:r>
              <a:rPr lang="en-US" altLang="zh-CN" sz="2000" b="1">
                <a:latin typeface="等线" panose="02010600030101010101" pitchFamily="2" charset="-122"/>
                <a:ea typeface="等线" panose="02010600030101010101" pitchFamily="2" charset="-122"/>
                <a:cs typeface="兰米粗楷简体" panose="02000503000000000000" charset="-122"/>
              </a:rPr>
              <a:t>8</a:t>
            </a:r>
            <a:r>
              <a:rPr lang="zh-CN" altLang="en-US" sz="2000" b="1">
                <a:latin typeface="等线" panose="02010600030101010101" pitchFamily="2" charset="-122"/>
                <a:ea typeface="等线" panose="02010600030101010101" pitchFamily="2" charset="-122"/>
                <a:cs typeface="兰米粗楷简体" panose="02000503000000000000" charset="-122"/>
              </a:rPr>
              <a:t>日（俄历</a:t>
            </a:r>
            <a:r>
              <a:rPr lang="en-US" altLang="zh-CN" sz="2000" b="1">
                <a:latin typeface="等线" panose="02010600030101010101" pitchFamily="2" charset="-122"/>
                <a:ea typeface="等线" panose="02010600030101010101" pitchFamily="2" charset="-122"/>
                <a:cs typeface="兰米粗楷简体" panose="02000503000000000000" charset="-122"/>
              </a:rPr>
              <a:t>2</a:t>
            </a:r>
            <a:r>
              <a:rPr lang="zh-CN" altLang="en-US" sz="2000" b="1">
                <a:latin typeface="等线" panose="02010600030101010101" pitchFamily="2" charset="-122"/>
                <a:ea typeface="等线" panose="02010600030101010101" pitchFamily="2" charset="-122"/>
                <a:cs typeface="兰米粗楷简体" panose="02000503000000000000" charset="-122"/>
              </a:rPr>
              <a:t>月），地点：彼得格勒</a:t>
            </a:r>
          </a:p>
          <a:p>
            <a:pPr algn="l">
              <a:lnSpc>
                <a:spcPct val="120000"/>
              </a:lnSpc>
            </a:pPr>
            <a:r>
              <a:rPr lang="zh-CN" altLang="en-US" sz="2000" b="1">
                <a:latin typeface="等线" panose="02010600030101010101" pitchFamily="2" charset="-122"/>
                <a:ea typeface="等线" panose="02010600030101010101" pitchFamily="2" charset="-122"/>
                <a:sym typeface="+mn-ea"/>
              </a:rPr>
              <a:t>结果：推翻了沙皇专制，出现了两个政权并存的局面</a:t>
            </a:r>
            <a:r>
              <a:rPr lang="zh-CN" altLang="en-US" sz="2000" b="1" smtClean="0">
                <a:latin typeface="等线" panose="02010600030101010101" pitchFamily="2" charset="-122"/>
                <a:ea typeface="等线" panose="02010600030101010101" pitchFamily="2" charset="-122"/>
                <a:sym typeface="+mn-ea"/>
              </a:rPr>
              <a:t>。</a:t>
            </a:r>
            <a:endParaRPr lang="zh-CN" altLang="en-US" sz="2000" b="1">
              <a:latin typeface="等线" panose="02010600030101010101" pitchFamily="2" charset="-122"/>
              <a:ea typeface="等线" panose="02010600030101010101" pitchFamily="2" charset="-122"/>
            </a:endParaRPr>
          </a:p>
          <a:p>
            <a:pPr algn="l">
              <a:lnSpc>
                <a:spcPct val="120000"/>
              </a:lnSpc>
            </a:pPr>
            <a:r>
              <a:rPr lang="zh-CN" altLang="en-US" sz="2000" b="1">
                <a:latin typeface="等线" panose="02010600030101010101" pitchFamily="2" charset="-122"/>
                <a:ea typeface="等线" panose="02010600030101010101" pitchFamily="2" charset="-122"/>
                <a:sym typeface="+mn-ea"/>
              </a:rPr>
              <a:t>性质：</a:t>
            </a:r>
            <a:r>
              <a:rPr lang="zh-CN" altLang="en-US" sz="2000" b="1" u="sng">
                <a:latin typeface="等线" panose="02010600030101010101" pitchFamily="2" charset="-122"/>
                <a:ea typeface="等线" panose="02010600030101010101" pitchFamily="2" charset="-122"/>
                <a:sym typeface="+mn-ea"/>
              </a:rPr>
              <a:t>资产阶级民主革命</a:t>
            </a:r>
            <a:r>
              <a:rPr lang="zh-CN" altLang="en-US" sz="2000" b="1">
                <a:latin typeface="等线" panose="02010600030101010101" pitchFamily="2" charset="-122"/>
                <a:ea typeface="等线" panose="02010600030101010101" pitchFamily="2" charset="-122"/>
                <a:sym typeface="+mn-ea"/>
              </a:rPr>
              <a:t>。</a:t>
            </a:r>
            <a:endParaRPr lang="zh-CN" altLang="en-US" sz="2000" b="1">
              <a:latin typeface="等线" panose="02010600030101010101" pitchFamily="2" charset="-122"/>
              <a:ea typeface="等线" panose="02010600030101010101" pitchFamily="2" charset="-122"/>
              <a:cs typeface="兰米粗楷简体" panose="02000503000000000000" charset="-122"/>
            </a:endParaRPr>
          </a:p>
        </p:txBody>
      </p:sp>
      <p:sp>
        <p:nvSpPr>
          <p:cNvPr id="25" name="Rectangle 10"/>
          <p:cNvSpPr>
            <a:spLocks noChangeArrowheads="1"/>
          </p:cNvSpPr>
          <p:nvPr/>
        </p:nvSpPr>
        <p:spPr bwMode="auto">
          <a:xfrm>
            <a:off x="1135697" y="2900442"/>
            <a:ext cx="6092190" cy="10147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zh-CN" altLang="en-US" sz="2000" b="1" smtClean="0">
                <a:solidFill>
                  <a:schemeClr val="tx1"/>
                </a:solidFill>
                <a:latin typeface="等线" panose="02010600030101010101" pitchFamily="2" charset="-122"/>
                <a:ea typeface="等线" panose="02010600030101010101" pitchFamily="2" charset="-122"/>
                <a:cs typeface="兰米粗楷简体" panose="02000503000000000000" charset="-122"/>
              </a:rPr>
              <a:t>和平夺权：1</a:t>
            </a:r>
            <a:r>
              <a:rPr lang="zh-CN" altLang="en-US" sz="2000" b="1">
                <a:solidFill>
                  <a:schemeClr val="tx1"/>
                </a:solidFill>
                <a:latin typeface="等线" panose="02010600030101010101" pitchFamily="2" charset="-122"/>
                <a:ea typeface="等线" panose="02010600030101010101" pitchFamily="2" charset="-122"/>
                <a:cs typeface="兰米粗楷简体" panose="02000503000000000000" charset="-122"/>
              </a:rPr>
              <a:t>917年列宁回到彼得格勒，提出俄国的形势需要无产阶级夺取政</a:t>
            </a:r>
            <a:r>
              <a:rPr lang="zh-CN" altLang="en-US" sz="2000" b="1" smtClean="0">
                <a:solidFill>
                  <a:schemeClr val="tx1"/>
                </a:solidFill>
                <a:latin typeface="等线" panose="02010600030101010101" pitchFamily="2" charset="-122"/>
                <a:ea typeface="等线" panose="02010600030101010101" pitchFamily="2" charset="-122"/>
                <a:cs typeface="兰米粗楷简体" panose="02000503000000000000" charset="-122"/>
              </a:rPr>
              <a:t>权；</a:t>
            </a:r>
            <a:endParaRPr lang="en-US" altLang="zh-CN" sz="2000" b="1" smtClean="0">
              <a:solidFill>
                <a:schemeClr val="tx1"/>
              </a:solidFill>
              <a:latin typeface="等线" panose="02010600030101010101" pitchFamily="2" charset="-122"/>
              <a:ea typeface="等线" panose="02010600030101010101" pitchFamily="2" charset="-122"/>
              <a:cs typeface="兰米粗楷简体" panose="02000503000000000000" charset="-122"/>
            </a:endParaRPr>
          </a:p>
          <a:p>
            <a:r>
              <a:rPr lang="zh-CN" altLang="en-US" sz="2000" b="1" smtClean="0">
                <a:solidFill>
                  <a:schemeClr val="tx1"/>
                </a:solidFill>
                <a:latin typeface="等线" panose="02010600030101010101" pitchFamily="2" charset="-122"/>
                <a:ea typeface="等线" panose="02010600030101010101" pitchFamily="2" charset="-122"/>
                <a:cs typeface="兰米粗楷简体" panose="02000503000000000000" charset="-122"/>
              </a:rPr>
              <a:t>实</a:t>
            </a:r>
            <a:r>
              <a:rPr lang="zh-CN" altLang="en-US" sz="2000" b="1">
                <a:solidFill>
                  <a:schemeClr val="tx1"/>
                </a:solidFill>
                <a:latin typeface="等线" panose="02010600030101010101" pitchFamily="2" charset="-122"/>
                <a:ea typeface="等线" panose="02010600030101010101" pitchFamily="2" charset="-122"/>
                <a:cs typeface="兰米粗楷简体" panose="02000503000000000000" charset="-122"/>
              </a:rPr>
              <a:t>现社会主义革命；实行土地改革</a:t>
            </a:r>
            <a:r>
              <a:rPr lang="zh-CN" altLang="en-US" sz="2000" b="1" smtClean="0">
                <a:solidFill>
                  <a:schemeClr val="tx1"/>
                </a:solidFill>
                <a:latin typeface="等线" panose="02010600030101010101" pitchFamily="2" charset="-122"/>
                <a:ea typeface="等线" panose="02010600030101010101" pitchFamily="2" charset="-122"/>
                <a:cs typeface="兰米粗楷简体" panose="02000503000000000000" charset="-122"/>
              </a:rPr>
              <a:t>；并提</a:t>
            </a:r>
            <a:r>
              <a:rPr lang="zh-CN" altLang="en-US" sz="2000" b="1">
                <a:solidFill>
                  <a:schemeClr val="tx1"/>
                </a:solidFill>
                <a:latin typeface="等线" panose="02010600030101010101" pitchFamily="2" charset="-122"/>
                <a:ea typeface="等线" panose="02010600030101010101" pitchFamily="2" charset="-122"/>
                <a:cs typeface="兰米粗楷简体" panose="02000503000000000000" charset="-122"/>
              </a:rPr>
              <a:t>出退</a:t>
            </a:r>
            <a:r>
              <a:rPr lang="zh-CN" altLang="en-US" sz="2000" b="1" smtClean="0">
                <a:solidFill>
                  <a:schemeClr val="tx1"/>
                </a:solidFill>
                <a:latin typeface="等线" panose="02010600030101010101" pitchFamily="2" charset="-122"/>
                <a:ea typeface="等线" panose="02010600030101010101" pitchFamily="2" charset="-122"/>
                <a:cs typeface="兰米粗楷简体" panose="02000503000000000000" charset="-122"/>
              </a:rPr>
              <a:t>出战争。</a:t>
            </a:r>
            <a:endParaRPr lang="zh-CN" altLang="en-US" sz="2000" b="1">
              <a:solidFill>
                <a:schemeClr val="tx1"/>
              </a:solidFill>
              <a:latin typeface="等线" panose="02010600030101010101" pitchFamily="2" charset="-122"/>
              <a:ea typeface="等线" panose="02010600030101010101" pitchFamily="2" charset="-122"/>
              <a:cs typeface="兰米粗楷简体" panose="02000503000000000000" charset="-122"/>
            </a:endParaRPr>
          </a:p>
        </p:txBody>
      </p:sp>
      <p:sp>
        <p:nvSpPr>
          <p:cNvPr id="27" name="Text Box 13"/>
          <p:cNvSpPr txBox="1">
            <a:spLocks noChangeArrowheads="1"/>
          </p:cNvSpPr>
          <p:nvPr/>
        </p:nvSpPr>
        <p:spPr bwMode="auto">
          <a:xfrm>
            <a:off x="1135734" y="4323396"/>
            <a:ext cx="5314275" cy="7078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l"/>
            <a:r>
              <a:rPr lang="zh-CN" altLang="en-US" sz="2000" b="1">
                <a:latin typeface="等线" panose="02010600030101010101" pitchFamily="2" charset="-122"/>
                <a:ea typeface="等线" panose="02010600030101010101" pitchFamily="2" charset="-122"/>
              </a:rPr>
              <a:t>两个政权并存局面结束；</a:t>
            </a:r>
            <a:r>
              <a:rPr lang="zh-CN" altLang="en-US" sz="2000" b="1" u="sng">
                <a:latin typeface="等线" panose="02010600030101010101" pitchFamily="2" charset="-122"/>
                <a:ea typeface="等线" panose="02010600030101010101" pitchFamily="2" charset="-122"/>
              </a:rPr>
              <a:t>和平夺权已不可能</a:t>
            </a:r>
            <a:r>
              <a:rPr lang="zh-CN" altLang="en-US" sz="2000" b="1">
                <a:latin typeface="等线" panose="02010600030101010101" pitchFamily="2" charset="-122"/>
                <a:ea typeface="等线" panose="02010600030101010101" pitchFamily="2" charset="-122"/>
              </a:rPr>
              <a:t>。</a:t>
            </a:r>
          </a:p>
          <a:p>
            <a:pPr algn="l"/>
            <a:r>
              <a:rPr lang="zh-CN" altLang="en-US" sz="2000" b="1">
                <a:latin typeface="等线" panose="02010600030101010101" pitchFamily="2" charset="-122"/>
                <a:ea typeface="等线" panose="02010600030101010101" pitchFamily="2" charset="-122"/>
                <a:sym typeface="+mn-ea"/>
              </a:rPr>
              <a:t>布尔什维克党确定了武装起义的方针。</a:t>
            </a:r>
            <a:endParaRPr lang="zh-CN" altLang="en-US" sz="2000" b="1">
              <a:latin typeface="等线" panose="02010600030101010101" pitchFamily="2" charset="-122"/>
              <a:ea typeface="等线" panose="02010600030101010101" pitchFamily="2" charset="-122"/>
            </a:endParaRPr>
          </a:p>
        </p:txBody>
      </p:sp>
      <p:sp>
        <p:nvSpPr>
          <p:cNvPr id="35" name="Rectangle 16"/>
          <p:cNvSpPr>
            <a:spLocks noChangeArrowheads="1"/>
          </p:cNvSpPr>
          <p:nvPr/>
        </p:nvSpPr>
        <p:spPr bwMode="auto">
          <a:xfrm>
            <a:off x="1135698" y="5535930"/>
            <a:ext cx="6569464" cy="132343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l"/>
            <a:r>
              <a:rPr sz="2000" b="1" u="sng">
                <a:latin typeface="等线" panose="02010600030101010101" pitchFamily="2" charset="-122"/>
                <a:ea typeface="等线" panose="02010600030101010101" pitchFamily="2" charset="-122"/>
                <a:cs typeface="兰米粗楷简体" panose="02000503000000000000" charset="-122"/>
                <a:sym typeface="+mn-ea"/>
              </a:rPr>
              <a:t>1917年11月7日</a:t>
            </a:r>
            <a:r>
              <a:rPr sz="2000" b="1">
                <a:latin typeface="等线" panose="02010600030101010101" pitchFamily="2" charset="-122"/>
                <a:ea typeface="等线" panose="02010600030101010101" pitchFamily="2" charset="-122"/>
                <a:cs typeface="兰米粗楷简体" panose="02000503000000000000" charset="-122"/>
                <a:sym typeface="+mn-ea"/>
              </a:rPr>
              <a:t>，革命武装占领冬宫，成立苏维埃政权，</a:t>
            </a:r>
          </a:p>
          <a:p>
            <a:pPr algn="l"/>
            <a:r>
              <a:rPr sz="2000" b="1">
                <a:latin typeface="等线" panose="02010600030101010101" pitchFamily="2" charset="-122"/>
                <a:ea typeface="等线" panose="02010600030101010101" pitchFamily="2" charset="-122"/>
                <a:cs typeface="兰米粗楷简体" panose="02000503000000000000" charset="-122"/>
                <a:sym typeface="+mn-ea"/>
              </a:rPr>
              <a:t>列宁为主席</a:t>
            </a:r>
            <a:r>
              <a:rPr lang="zh-CN" sz="2000" b="1">
                <a:latin typeface="等线" panose="02010600030101010101" pitchFamily="2" charset="-122"/>
                <a:ea typeface="等线" panose="02010600030101010101" pitchFamily="2" charset="-122"/>
                <a:cs typeface="兰米粗楷简体" panose="02000503000000000000" charset="-122"/>
                <a:sym typeface="+mn-ea"/>
              </a:rPr>
              <a:t>，</a:t>
            </a:r>
            <a:r>
              <a:rPr lang="zh-CN" altLang="en-US" sz="2000" b="1">
                <a:latin typeface="等线" panose="02010600030101010101" pitchFamily="2" charset="-122"/>
                <a:ea typeface="等线" panose="02010600030101010101" pitchFamily="2" charset="-122"/>
              </a:rPr>
              <a:t>建立了第一个社会主义国家。</a:t>
            </a:r>
          </a:p>
          <a:p>
            <a:pPr algn="l"/>
            <a:r>
              <a:rPr lang="zh-CN" altLang="en-US" sz="2000" b="1">
                <a:latin typeface="等线" panose="02010600030101010101" pitchFamily="2" charset="-122"/>
                <a:ea typeface="等线" panose="02010600030101010101" pitchFamily="2" charset="-122"/>
                <a:sym typeface="+mn-ea"/>
              </a:rPr>
              <a:t>性质：</a:t>
            </a:r>
            <a:r>
              <a:rPr lang="zh-CN" altLang="en-US" sz="2000" b="1" u="sng">
                <a:latin typeface="等线" panose="02010600030101010101" pitchFamily="2" charset="-122"/>
                <a:ea typeface="等线" panose="02010600030101010101" pitchFamily="2" charset="-122"/>
                <a:sym typeface="+mn-ea"/>
              </a:rPr>
              <a:t>无产阶级社会主义革命</a:t>
            </a:r>
            <a:r>
              <a:rPr lang="zh-CN" altLang="en-US" sz="2000" b="1">
                <a:latin typeface="等线" panose="02010600030101010101" pitchFamily="2" charset="-122"/>
                <a:ea typeface="等线" panose="02010600030101010101" pitchFamily="2" charset="-122"/>
                <a:sym typeface="+mn-ea"/>
              </a:rPr>
              <a:t>。</a:t>
            </a:r>
            <a:endParaRPr lang="zh-CN" altLang="en-US" sz="2000" b="1">
              <a:latin typeface="等线" panose="02010600030101010101" pitchFamily="2" charset="-122"/>
              <a:ea typeface="等线" panose="02010600030101010101" pitchFamily="2" charset="-122"/>
            </a:endParaRPr>
          </a:p>
          <a:p>
            <a:endParaRPr lang="zh-CN" altLang="en-US" sz="2000" b="1">
              <a:latin typeface="等线" panose="02010600030101010101" pitchFamily="2" charset="-122"/>
              <a:ea typeface="等线" panose="02010600030101010101" pitchFamily="2" charset="-122"/>
            </a:endParaRPr>
          </a:p>
        </p:txBody>
      </p:sp>
      <p:sp>
        <p:nvSpPr>
          <p:cNvPr id="37" name="AutoShape 18"/>
          <p:cNvSpPr>
            <a:spLocks noChangeArrowheads="1"/>
          </p:cNvSpPr>
          <p:nvPr/>
        </p:nvSpPr>
        <p:spPr bwMode="auto">
          <a:xfrm>
            <a:off x="874749" y="1324415"/>
            <a:ext cx="152400" cy="990600"/>
          </a:xfrm>
          <a:prstGeom prst="downArrow">
            <a:avLst>
              <a:gd name="adj1" fmla="val 50000"/>
              <a:gd name="adj2" fmla="val 162500"/>
            </a:avLst>
          </a:prstGeom>
          <a:solidFill>
            <a:schemeClr val="accent1"/>
          </a:solidFill>
          <a:ln w="9525">
            <a:no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zh-CN" altLang="en-US" sz="2000">
              <a:latin typeface="等线" panose="02010600030101010101" pitchFamily="2" charset="-122"/>
              <a:ea typeface="等线" panose="02010600030101010101" pitchFamily="2" charset="-122"/>
            </a:endParaRPr>
          </a:p>
        </p:txBody>
      </p:sp>
      <p:sp>
        <p:nvSpPr>
          <p:cNvPr id="38" name="AutoShape 19"/>
          <p:cNvSpPr>
            <a:spLocks noChangeArrowheads="1"/>
          </p:cNvSpPr>
          <p:nvPr/>
        </p:nvSpPr>
        <p:spPr bwMode="auto">
          <a:xfrm>
            <a:off x="874712" y="2898537"/>
            <a:ext cx="152400" cy="789940"/>
          </a:xfrm>
          <a:prstGeom prst="downArrow">
            <a:avLst>
              <a:gd name="adj1" fmla="val 50000"/>
              <a:gd name="adj2" fmla="val 250000"/>
            </a:avLst>
          </a:prstGeom>
          <a:solidFill>
            <a:schemeClr val="accent1"/>
          </a:solidFill>
          <a:ln w="9525">
            <a:no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zh-CN" altLang="en-US" sz="2000">
              <a:latin typeface="等线" panose="02010600030101010101" pitchFamily="2" charset="-122"/>
              <a:ea typeface="等线" panose="02010600030101010101" pitchFamily="2" charset="-122"/>
            </a:endParaRPr>
          </a:p>
        </p:txBody>
      </p:sp>
      <p:sp>
        <p:nvSpPr>
          <p:cNvPr id="46" name="AutoShape 20"/>
          <p:cNvSpPr>
            <a:spLocks noChangeArrowheads="1"/>
          </p:cNvSpPr>
          <p:nvPr/>
        </p:nvSpPr>
        <p:spPr bwMode="auto">
          <a:xfrm>
            <a:off x="875018" y="4323649"/>
            <a:ext cx="152400" cy="762000"/>
          </a:xfrm>
          <a:prstGeom prst="downArrow">
            <a:avLst>
              <a:gd name="adj1" fmla="val 50000"/>
              <a:gd name="adj2" fmla="val 125000"/>
            </a:avLst>
          </a:prstGeom>
          <a:solidFill>
            <a:schemeClr val="accent1"/>
          </a:solidFill>
          <a:ln w="9525">
            <a:no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zh-CN" altLang="en-US" sz="2000">
              <a:latin typeface="等线" panose="02010600030101010101" pitchFamily="2" charset="-122"/>
              <a:ea typeface="等线" panose="02010600030101010101" pitchFamily="2" charset="-122"/>
            </a:endParaRPr>
          </a:p>
        </p:txBody>
      </p:sp>
      <p:pic>
        <p:nvPicPr>
          <p:cNvPr id="47" name="图片 46"/>
          <p:cNvPicPr>
            <a:picLocks noChangeAspect="1"/>
          </p:cNvPicPr>
          <p:nvPr/>
        </p:nvPicPr>
        <p:blipFill>
          <a:blip r:embed="rId2"/>
          <a:srcRect l="13658" t="15989" r="19878" b="11012"/>
          <a:stretch>
            <a:fillRect/>
          </a:stretch>
        </p:blipFill>
        <p:spPr>
          <a:xfrm>
            <a:off x="7607300" y="391160"/>
            <a:ext cx="4443730" cy="6077585"/>
          </a:xfrm>
          <a:prstGeom prst="rect">
            <a:avLst/>
          </a:prstGeom>
        </p:spPr>
      </p:pic>
      <p:grpSp>
        <p:nvGrpSpPr>
          <p:cNvPr id="48" name="组合 47"/>
          <p:cNvGrpSpPr/>
          <p:nvPr/>
        </p:nvGrpSpPr>
        <p:grpSpPr>
          <a:xfrm>
            <a:off x="7287895" y="270510"/>
            <a:ext cx="119380" cy="6315710"/>
            <a:chOff x="10057" y="332"/>
            <a:chExt cx="188" cy="9946"/>
          </a:xfrm>
        </p:grpSpPr>
        <p:cxnSp>
          <p:nvCxnSpPr>
            <p:cNvPr id="49" name="直接连接符 48"/>
            <p:cNvCxnSpPr/>
            <p:nvPr/>
          </p:nvCxnSpPr>
          <p:spPr>
            <a:xfrm rot="5400000">
              <a:off x="5178" y="5305"/>
              <a:ext cx="9947" cy="0"/>
            </a:xfrm>
            <a:prstGeom prst="line">
              <a:avLst/>
            </a:prstGeom>
            <a:ln w="0">
              <a:solidFill>
                <a:srgbClr val="00B050"/>
              </a:solidFill>
              <a:prstDash val="lgDashDotDot"/>
            </a:ln>
          </p:spPr>
          <p:style>
            <a:lnRef idx="1">
              <a:schemeClr val="accent1"/>
            </a:lnRef>
            <a:fillRef idx="0">
              <a:schemeClr val="accent1"/>
            </a:fillRef>
            <a:effectRef idx="0">
              <a:schemeClr val="accent1"/>
            </a:effectRef>
            <a:fontRef idx="minor">
              <a:schemeClr val="tx1"/>
            </a:fontRef>
          </p:style>
        </p:cxnSp>
        <p:sp>
          <p:nvSpPr>
            <p:cNvPr id="50" name="菱形 49"/>
            <p:cNvSpPr/>
            <p:nvPr>
              <p:custDataLst>
                <p:tags r:id="rId3"/>
              </p:custDataLst>
            </p:nvPr>
          </p:nvSpPr>
          <p:spPr>
            <a:xfrm rot="5400000">
              <a:off x="10054" y="5029"/>
              <a:ext cx="194" cy="189"/>
            </a:xfrm>
            <a:prstGeom prst="diamond">
              <a:avLst/>
            </a:prstGeom>
            <a:solidFill>
              <a:srgbClr val="002060"/>
            </a:solidFill>
            <a:ln>
              <a:noFill/>
              <a:prstDash val="lgDashDot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6" name="文本框 35"/>
          <p:cNvSpPr txBox="1"/>
          <p:nvPr/>
        </p:nvSpPr>
        <p:spPr>
          <a:xfrm>
            <a:off x="2226" y="120303"/>
            <a:ext cx="12189773" cy="584775"/>
          </a:xfrm>
          <a:prstGeom prst="rect">
            <a:avLst/>
          </a:prstGeom>
          <a:solidFill>
            <a:srgbClr val="C00000"/>
          </a:solidFill>
          <a:effectLst>
            <a:outerShdw blurRad="50800" dir="2700000" algn="tl" rotWithShape="0">
              <a:prstClr val="black">
                <a:alpha val="40000"/>
              </a:prstClr>
            </a:outerShdw>
          </a:effectLst>
        </p:spPr>
        <p:txBody>
          <a:bodyPr wrap="square" rtlCol="0">
            <a:spAutoFit/>
          </a:bodyPr>
          <a:lstStyle/>
          <a:p>
            <a:r>
              <a:rPr lang="zh-CN" altLang="en-US" sz="3200" b="1" smtClean="0">
                <a:solidFill>
                  <a:srgbClr val="FFFF00"/>
                </a:solidFill>
                <a:latin typeface="等线" panose="02010600030101010101" pitchFamily="2" charset="-122"/>
                <a:ea typeface="等线" panose="02010600030101010101" pitchFamily="2" charset="-122"/>
                <a:cs typeface="汉仪劲楷简" panose="00020600040101010101" charset="-122"/>
              </a:rPr>
              <a:t>☆简述</a:t>
            </a:r>
            <a:r>
              <a:rPr lang="zh-CN" sz="3200" b="1" smtClean="0">
                <a:solidFill>
                  <a:srgbClr val="FFFF00"/>
                </a:solidFill>
                <a:latin typeface="等线" panose="02010600030101010101" pitchFamily="2" charset="-122"/>
                <a:ea typeface="等线" panose="02010600030101010101" pitchFamily="2" charset="-122"/>
                <a:cs typeface="汉仪劲楷简" panose="00020600040101010101" charset="-122"/>
              </a:rPr>
              <a:t>俄</a:t>
            </a:r>
            <a:r>
              <a:rPr lang="zh-CN" sz="3200" b="1">
                <a:solidFill>
                  <a:srgbClr val="FFFF00"/>
                </a:solidFill>
                <a:latin typeface="等线" panose="02010600030101010101" pitchFamily="2" charset="-122"/>
                <a:ea typeface="等线" panose="02010600030101010101" pitchFamily="2" charset="-122"/>
                <a:cs typeface="汉仪劲楷简" panose="00020600040101010101" charset="-122"/>
              </a:rPr>
              <a:t>国十月革</a:t>
            </a:r>
            <a:r>
              <a:rPr lang="zh-CN" sz="3200" b="1" smtClean="0">
                <a:solidFill>
                  <a:srgbClr val="FFFF00"/>
                </a:solidFill>
                <a:latin typeface="等线" panose="02010600030101010101" pitchFamily="2" charset="-122"/>
                <a:ea typeface="等线" panose="02010600030101010101" pitchFamily="2" charset="-122"/>
                <a:cs typeface="汉仪劲楷简" panose="00020600040101010101" charset="-122"/>
              </a:rPr>
              <a:t>命</a:t>
            </a:r>
            <a:r>
              <a:rPr lang="zh-CN" altLang="en-US" sz="3200" b="1" smtClean="0">
                <a:solidFill>
                  <a:srgbClr val="FFFF00"/>
                </a:solidFill>
                <a:latin typeface="等线" panose="02010600030101010101" pitchFamily="2" charset="-122"/>
                <a:ea typeface="等线" panose="02010600030101010101" pitchFamily="2" charset="-122"/>
                <a:cs typeface="汉仪劲楷简" panose="00020600040101010101" charset="-122"/>
              </a:rPr>
              <a:t>的过程</a:t>
            </a:r>
            <a:endParaRPr lang="zh-CN" altLang="en-US" sz="3200" b="1">
              <a:solidFill>
                <a:srgbClr val="FFFF00"/>
              </a:solidFill>
              <a:latin typeface="等线" panose="02010600030101010101" pitchFamily="2" charset="-122"/>
              <a:ea typeface="等线" panose="02010600030101010101" pitchFamily="2" charset="-122"/>
              <a:cs typeface="汉仪劲楷简" panose="00020600040101010101" charset="-122"/>
            </a:endParaRPr>
          </a:p>
        </p:txBody>
      </p:sp>
    </p:spTree>
  </p:cSld>
  <p:clrMapOvr>
    <a:masterClrMapping/>
  </p:clrMapOvr>
  <p:transition advTm="35416"/>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barn(inVertical)">
                                      <p:cBhvr>
                                        <p:cTn id="7" dur="500"/>
                                        <p:tgtEl>
                                          <p:spTgt spid="18"/>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22"/>
                                        </p:tgtEl>
                                        <p:attrNameLst>
                                          <p:attrName>style.visibility</p:attrName>
                                        </p:attrNameLst>
                                      </p:cBhvr>
                                      <p:to>
                                        <p:strVal val="visible"/>
                                      </p:to>
                                    </p:set>
                                    <p:animEffect transition="in" filter="barn(inVertical)">
                                      <p:cBhvr>
                                        <p:cTn id="10" dur="500"/>
                                        <p:tgtEl>
                                          <p:spTgt spid="22"/>
                                        </p:tgtEl>
                                      </p:cBhvr>
                                    </p:animEffect>
                                  </p:childTnLst>
                                </p:cTn>
                              </p:par>
                            </p:childTnLst>
                          </p:cTn>
                        </p:par>
                      </p:childTnLst>
                    </p:cTn>
                  </p:par>
                  <p:par>
                    <p:cTn id="11" fill="hold" nodeType="clickPar">
                      <p:stCondLst>
                        <p:cond delay="indefinite"/>
                      </p:stCondLst>
                      <p:childTnLst>
                        <p:par>
                          <p:cTn id="12" fill="hold" nodeType="afterGroup">
                            <p:stCondLst>
                              <p:cond delay="0"/>
                            </p:stCondLst>
                            <p:childTnLst>
                              <p:par>
                                <p:cTn id="13" presetID="16" presetClass="entr" presetSubtype="21" fill="hold" grpId="0" nodeType="clickEffect">
                                  <p:stCondLst>
                                    <p:cond delay="0"/>
                                  </p:stCondLst>
                                  <p:childTnLst>
                                    <p:set>
                                      <p:cBhvr>
                                        <p:cTn id="14" dur="1" fill="hold">
                                          <p:stCondLst>
                                            <p:cond delay="0"/>
                                          </p:stCondLst>
                                        </p:cTn>
                                        <p:tgtEl>
                                          <p:spTgt spid="37"/>
                                        </p:tgtEl>
                                        <p:attrNameLst>
                                          <p:attrName>style.visibility</p:attrName>
                                        </p:attrNameLst>
                                      </p:cBhvr>
                                      <p:to>
                                        <p:strVal val="visible"/>
                                      </p:to>
                                    </p:set>
                                    <p:animEffect transition="in" filter="barn(inVertical)">
                                      <p:cBhvr>
                                        <p:cTn id="15" dur="500"/>
                                        <p:tgtEl>
                                          <p:spTgt spid="37"/>
                                        </p:tgtEl>
                                      </p:cBhvr>
                                    </p:animEffect>
                                  </p:childTnLst>
                                </p:cTn>
                              </p:par>
                            </p:childTnLst>
                          </p:cTn>
                        </p:par>
                        <p:par>
                          <p:cTn id="16" fill="hold" nodeType="afterGroup">
                            <p:stCondLst>
                              <p:cond delay="500"/>
                            </p:stCondLst>
                            <p:childTnLst>
                              <p:par>
                                <p:cTn id="17" presetID="16" presetClass="entr" presetSubtype="21" fill="hold" grpId="0" nodeType="afterEffect">
                                  <p:stCondLst>
                                    <p:cond delay="0"/>
                                  </p:stCondLst>
                                  <p:childTnLst>
                                    <p:set>
                                      <p:cBhvr>
                                        <p:cTn id="18" dur="1" fill="hold">
                                          <p:stCondLst>
                                            <p:cond delay="0"/>
                                          </p:stCondLst>
                                        </p:cTn>
                                        <p:tgtEl>
                                          <p:spTgt spid="19"/>
                                        </p:tgtEl>
                                        <p:attrNameLst>
                                          <p:attrName>style.visibility</p:attrName>
                                        </p:attrNameLst>
                                      </p:cBhvr>
                                      <p:to>
                                        <p:strVal val="visible"/>
                                      </p:to>
                                    </p:set>
                                    <p:animEffect transition="in" filter="barn(inVertical)">
                                      <p:cBhvr>
                                        <p:cTn id="19" dur="500"/>
                                        <p:tgtEl>
                                          <p:spTgt spid="19"/>
                                        </p:tgtEl>
                                      </p:cBhvr>
                                    </p:animEffect>
                                  </p:childTnLst>
                                </p:cTn>
                              </p:par>
                            </p:childTnLst>
                          </p:cTn>
                        </p:par>
                        <p:par>
                          <p:cTn id="20" fill="hold" nodeType="afterGroup">
                            <p:stCondLst>
                              <p:cond delay="1000"/>
                            </p:stCondLst>
                            <p:childTnLst>
                              <p:par>
                                <p:cTn id="21" presetID="16" presetClass="entr" presetSubtype="21" fill="hold" grpId="0" nodeType="afterEffect">
                                  <p:stCondLst>
                                    <p:cond delay="0"/>
                                  </p:stCondLst>
                                  <p:childTnLst>
                                    <p:set>
                                      <p:cBhvr>
                                        <p:cTn id="22" dur="1" fill="hold">
                                          <p:stCondLst>
                                            <p:cond delay="0"/>
                                          </p:stCondLst>
                                        </p:cTn>
                                        <p:tgtEl>
                                          <p:spTgt spid="25"/>
                                        </p:tgtEl>
                                        <p:attrNameLst>
                                          <p:attrName>style.visibility</p:attrName>
                                        </p:attrNameLst>
                                      </p:cBhvr>
                                      <p:to>
                                        <p:strVal val="visible"/>
                                      </p:to>
                                    </p:set>
                                    <p:animEffect transition="in" filter="barn(inVertical)">
                                      <p:cBhvr>
                                        <p:cTn id="23" dur="500"/>
                                        <p:tgtEl>
                                          <p:spTgt spid="25"/>
                                        </p:tgtEl>
                                      </p:cBhvr>
                                    </p:animEffect>
                                  </p:childTnLst>
                                </p:cTn>
                              </p:par>
                            </p:childTnLst>
                          </p:cTn>
                        </p:par>
                      </p:childTnLst>
                    </p:cTn>
                  </p:par>
                  <p:par>
                    <p:cTn id="24" fill="hold" nodeType="clickPar">
                      <p:stCondLst>
                        <p:cond delay="indefinite"/>
                      </p:stCondLst>
                      <p:childTnLst>
                        <p:par>
                          <p:cTn id="25" fill="hold" nodeType="afterGroup">
                            <p:stCondLst>
                              <p:cond delay="0"/>
                            </p:stCondLst>
                            <p:childTnLst>
                              <p:par>
                                <p:cTn id="26" presetID="16" presetClass="entr" presetSubtype="21" fill="hold" grpId="0" nodeType="clickEffect">
                                  <p:stCondLst>
                                    <p:cond delay="0"/>
                                  </p:stCondLst>
                                  <p:childTnLst>
                                    <p:set>
                                      <p:cBhvr>
                                        <p:cTn id="27" dur="1" fill="hold">
                                          <p:stCondLst>
                                            <p:cond delay="0"/>
                                          </p:stCondLst>
                                        </p:cTn>
                                        <p:tgtEl>
                                          <p:spTgt spid="38"/>
                                        </p:tgtEl>
                                        <p:attrNameLst>
                                          <p:attrName>style.visibility</p:attrName>
                                        </p:attrNameLst>
                                      </p:cBhvr>
                                      <p:to>
                                        <p:strVal val="visible"/>
                                      </p:to>
                                    </p:set>
                                    <p:animEffect transition="in" filter="barn(inVertical)">
                                      <p:cBhvr>
                                        <p:cTn id="28" dur="500"/>
                                        <p:tgtEl>
                                          <p:spTgt spid="38"/>
                                        </p:tgtEl>
                                      </p:cBhvr>
                                    </p:animEffect>
                                  </p:childTnLst>
                                </p:cTn>
                              </p:par>
                            </p:childTnLst>
                          </p:cTn>
                        </p:par>
                        <p:par>
                          <p:cTn id="29" fill="hold" nodeType="afterGroup">
                            <p:stCondLst>
                              <p:cond delay="500"/>
                            </p:stCondLst>
                            <p:childTnLst>
                              <p:par>
                                <p:cTn id="30" presetID="16" presetClass="entr" presetSubtype="21" fill="hold" grpId="0" nodeType="afterEffect">
                                  <p:stCondLst>
                                    <p:cond delay="0"/>
                                  </p:stCondLst>
                                  <p:childTnLst>
                                    <p:set>
                                      <p:cBhvr>
                                        <p:cTn id="31" dur="1" fill="hold">
                                          <p:stCondLst>
                                            <p:cond delay="0"/>
                                          </p:stCondLst>
                                        </p:cTn>
                                        <p:tgtEl>
                                          <p:spTgt spid="20"/>
                                        </p:tgtEl>
                                        <p:attrNameLst>
                                          <p:attrName>style.visibility</p:attrName>
                                        </p:attrNameLst>
                                      </p:cBhvr>
                                      <p:to>
                                        <p:strVal val="visible"/>
                                      </p:to>
                                    </p:set>
                                    <p:animEffect transition="in" filter="barn(inVertical)">
                                      <p:cBhvr>
                                        <p:cTn id="32" dur="500"/>
                                        <p:tgtEl>
                                          <p:spTgt spid="20"/>
                                        </p:tgtEl>
                                      </p:cBhvr>
                                    </p:animEffect>
                                  </p:childTnLst>
                                </p:cTn>
                              </p:par>
                            </p:childTnLst>
                          </p:cTn>
                        </p:par>
                        <p:par>
                          <p:cTn id="33" fill="hold" nodeType="afterGroup">
                            <p:stCondLst>
                              <p:cond delay="1000"/>
                            </p:stCondLst>
                            <p:childTnLst>
                              <p:par>
                                <p:cTn id="34" presetID="16" presetClass="entr" presetSubtype="21" fill="hold" grpId="0" nodeType="afterEffect">
                                  <p:stCondLst>
                                    <p:cond delay="0"/>
                                  </p:stCondLst>
                                  <p:childTnLst>
                                    <p:set>
                                      <p:cBhvr>
                                        <p:cTn id="35" dur="1" fill="hold">
                                          <p:stCondLst>
                                            <p:cond delay="0"/>
                                          </p:stCondLst>
                                        </p:cTn>
                                        <p:tgtEl>
                                          <p:spTgt spid="27"/>
                                        </p:tgtEl>
                                        <p:attrNameLst>
                                          <p:attrName>style.visibility</p:attrName>
                                        </p:attrNameLst>
                                      </p:cBhvr>
                                      <p:to>
                                        <p:strVal val="visible"/>
                                      </p:to>
                                    </p:set>
                                    <p:animEffect transition="in" filter="barn(inVertical)">
                                      <p:cBhvr>
                                        <p:cTn id="36" dur="500"/>
                                        <p:tgtEl>
                                          <p:spTgt spid="27"/>
                                        </p:tgtEl>
                                      </p:cBhvr>
                                    </p:animEffect>
                                  </p:childTnLst>
                                </p:cTn>
                              </p:par>
                            </p:childTnLst>
                          </p:cTn>
                        </p:par>
                      </p:childTnLst>
                    </p:cTn>
                  </p:par>
                  <p:par>
                    <p:cTn id="37" fill="hold" nodeType="clickPar">
                      <p:stCondLst>
                        <p:cond delay="indefinite"/>
                      </p:stCondLst>
                      <p:childTnLst>
                        <p:par>
                          <p:cTn id="38" fill="hold" nodeType="afterGroup">
                            <p:stCondLst>
                              <p:cond delay="0"/>
                            </p:stCondLst>
                            <p:childTnLst>
                              <p:par>
                                <p:cTn id="39" presetID="16" presetClass="entr" presetSubtype="21" fill="hold" grpId="0" nodeType="clickEffect">
                                  <p:stCondLst>
                                    <p:cond delay="0"/>
                                  </p:stCondLst>
                                  <p:childTnLst>
                                    <p:set>
                                      <p:cBhvr>
                                        <p:cTn id="40" dur="1" fill="hold">
                                          <p:stCondLst>
                                            <p:cond delay="0"/>
                                          </p:stCondLst>
                                        </p:cTn>
                                        <p:tgtEl>
                                          <p:spTgt spid="46"/>
                                        </p:tgtEl>
                                        <p:attrNameLst>
                                          <p:attrName>style.visibility</p:attrName>
                                        </p:attrNameLst>
                                      </p:cBhvr>
                                      <p:to>
                                        <p:strVal val="visible"/>
                                      </p:to>
                                    </p:set>
                                    <p:animEffect transition="in" filter="barn(inVertical)">
                                      <p:cBhvr>
                                        <p:cTn id="41" dur="500"/>
                                        <p:tgtEl>
                                          <p:spTgt spid="46"/>
                                        </p:tgtEl>
                                      </p:cBhvr>
                                    </p:animEffect>
                                  </p:childTnLst>
                                </p:cTn>
                              </p:par>
                            </p:childTnLst>
                          </p:cTn>
                        </p:par>
                        <p:par>
                          <p:cTn id="42" fill="hold" nodeType="afterGroup">
                            <p:stCondLst>
                              <p:cond delay="500"/>
                            </p:stCondLst>
                            <p:childTnLst>
                              <p:par>
                                <p:cTn id="43" presetID="16" presetClass="entr" presetSubtype="21" fill="hold" grpId="0" nodeType="afterEffect">
                                  <p:stCondLst>
                                    <p:cond delay="0"/>
                                  </p:stCondLst>
                                  <p:childTnLst>
                                    <p:set>
                                      <p:cBhvr>
                                        <p:cTn id="44" dur="1" fill="hold">
                                          <p:stCondLst>
                                            <p:cond delay="0"/>
                                          </p:stCondLst>
                                        </p:cTn>
                                        <p:tgtEl>
                                          <p:spTgt spid="21"/>
                                        </p:tgtEl>
                                        <p:attrNameLst>
                                          <p:attrName>style.visibility</p:attrName>
                                        </p:attrNameLst>
                                      </p:cBhvr>
                                      <p:to>
                                        <p:strVal val="visible"/>
                                      </p:to>
                                    </p:set>
                                    <p:animEffect transition="in" filter="barn(inVertical)">
                                      <p:cBhvr>
                                        <p:cTn id="45" dur="500"/>
                                        <p:tgtEl>
                                          <p:spTgt spid="21"/>
                                        </p:tgtEl>
                                      </p:cBhvr>
                                    </p:animEffect>
                                  </p:childTnLst>
                                </p:cTn>
                              </p:par>
                            </p:childTnLst>
                          </p:cTn>
                        </p:par>
                        <p:par>
                          <p:cTn id="46" fill="hold" nodeType="afterGroup">
                            <p:stCondLst>
                              <p:cond delay="1000"/>
                            </p:stCondLst>
                            <p:childTnLst>
                              <p:par>
                                <p:cTn id="47" presetID="16" presetClass="entr" presetSubtype="21" fill="hold" grpId="0" nodeType="afterEffect">
                                  <p:stCondLst>
                                    <p:cond delay="0"/>
                                  </p:stCondLst>
                                  <p:childTnLst>
                                    <p:set>
                                      <p:cBhvr>
                                        <p:cTn id="48" dur="1" fill="hold">
                                          <p:stCondLst>
                                            <p:cond delay="0"/>
                                          </p:stCondLst>
                                        </p:cTn>
                                        <p:tgtEl>
                                          <p:spTgt spid="35"/>
                                        </p:tgtEl>
                                        <p:attrNameLst>
                                          <p:attrName>style.visibility</p:attrName>
                                        </p:attrNameLst>
                                      </p:cBhvr>
                                      <p:to>
                                        <p:strVal val="visible"/>
                                      </p:to>
                                    </p:set>
                                    <p:animEffect transition="in" filter="barn(inVertical)">
                                      <p:cBhvr>
                                        <p:cTn id="49"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19" grpId="0"/>
      <p:bldP spid="20" grpId="0"/>
      <p:bldP spid="21" grpId="0"/>
      <p:bldP spid="22" grpId="0"/>
      <p:bldP spid="25" grpId="0"/>
      <p:bldP spid="27" grpId="0"/>
      <p:bldP spid="35" grpId="0"/>
      <p:bldP spid="37" grpId="0"/>
      <p:bldP spid="38" grpId="0"/>
      <p:bldP spid="46" grpId="0"/>
    </p:bldLst>
  </p:timing>
</p:sld>
</file>

<file path=ppt/slides/slide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文本框 2"/>
          <p:cNvSpPr txBox="1"/>
          <p:nvPr/>
        </p:nvSpPr>
        <p:spPr>
          <a:xfrm>
            <a:off x="326073" y="882015"/>
            <a:ext cx="11539537" cy="4246245"/>
          </a:xfrm>
          <a:prstGeom prst="rect">
            <a:avLst/>
          </a:prstGeom>
          <a:noFill/>
          <a:ln w="9525">
            <a:noFill/>
          </a:ln>
        </p:spPr>
        <p:txBody>
          <a:bodyPr wrap="square" anchor="t">
            <a:spAutoFit/>
          </a:bodyPr>
          <a:lstStyle/>
          <a:p>
            <a:pPr>
              <a:lnSpc>
                <a:spcPct val="180000"/>
              </a:lnSpc>
            </a:pPr>
            <a:r>
              <a:rPr lang="zh-CN" altLang="zh-CN" sz="2000" b="1">
                <a:solidFill>
                  <a:prstClr val="black"/>
                </a:solidFill>
                <a:latin typeface="等线" panose="02010600030101010101" pitchFamily="2" charset="-122"/>
                <a:ea typeface="等线" panose="02010600030101010101" pitchFamily="2" charset="-122"/>
                <a:cs typeface="兰米粗楷简体" panose="02000503000000000000" charset="-122"/>
                <a:sym typeface="宋体" panose="02010600030101010101" pitchFamily="2" charset="-122"/>
              </a:rPr>
              <a:t>    十月革命使经济文化不发达的俄国，在短时间内摆脱了封建残余的束缚和剥削阶级的统治；建立了新型的无产阶级专政，开辟出社会主义发展的道路。        </a:t>
            </a:r>
          </a:p>
          <a:p>
            <a:pPr>
              <a:lnSpc>
                <a:spcPct val="180000"/>
              </a:lnSpc>
            </a:pPr>
            <a:r>
              <a:rPr lang="zh-CN" altLang="zh-CN" sz="2000" b="1">
                <a:solidFill>
                  <a:prstClr val="black"/>
                </a:solidFill>
                <a:latin typeface="等线" panose="02010600030101010101" pitchFamily="2" charset="-122"/>
                <a:ea typeface="等线" panose="02010600030101010101" pitchFamily="2" charset="-122"/>
                <a:cs typeface="兰米粗楷简体" panose="02000503000000000000" charset="-122"/>
                <a:sym typeface="宋体" panose="02010600030101010101" pitchFamily="2" charset="-122"/>
              </a:rPr>
              <a:t>                                    </a:t>
            </a:r>
            <a:r>
              <a:rPr lang="en-US" altLang="zh-CN" sz="2000" b="1">
                <a:solidFill>
                  <a:prstClr val="black"/>
                </a:solidFill>
                <a:latin typeface="等线" panose="02010600030101010101" pitchFamily="2" charset="-122"/>
                <a:ea typeface="等线" panose="02010600030101010101" pitchFamily="2" charset="-122"/>
                <a:cs typeface="兰米粗楷简体" panose="02000503000000000000" charset="-122"/>
                <a:sym typeface="宋体" panose="02010600030101010101" pitchFamily="2" charset="-122"/>
              </a:rPr>
              <a:t>					——</a:t>
            </a:r>
            <a:r>
              <a:rPr lang="zh-CN" altLang="en-US" sz="2000" b="1">
                <a:solidFill>
                  <a:prstClr val="black"/>
                </a:solidFill>
                <a:latin typeface="等线" panose="02010600030101010101" pitchFamily="2" charset="-122"/>
                <a:ea typeface="等线" panose="02010600030101010101" pitchFamily="2" charset="-122"/>
                <a:cs typeface="兰米粗楷简体" panose="02000503000000000000" charset="-122"/>
                <a:sym typeface="宋体" panose="02010600030101010101" pitchFamily="2" charset="-122"/>
              </a:rPr>
              <a:t>岳麓书社第</a:t>
            </a:r>
            <a:r>
              <a:rPr lang="en-US" altLang="zh-CN" sz="2000" b="1">
                <a:solidFill>
                  <a:prstClr val="black"/>
                </a:solidFill>
                <a:latin typeface="等线" panose="02010600030101010101" pitchFamily="2" charset="-122"/>
                <a:ea typeface="等线" panose="02010600030101010101" pitchFamily="2" charset="-122"/>
                <a:cs typeface="兰米粗楷简体" panose="02000503000000000000" charset="-122"/>
                <a:sym typeface="宋体" panose="02010600030101010101" pitchFamily="2" charset="-122"/>
              </a:rPr>
              <a:t>20</a:t>
            </a:r>
            <a:r>
              <a:rPr lang="zh-CN" altLang="en-US" sz="2000" b="1">
                <a:solidFill>
                  <a:prstClr val="black"/>
                </a:solidFill>
                <a:latin typeface="等线" panose="02010600030101010101" pitchFamily="2" charset="-122"/>
                <a:ea typeface="等线" panose="02010600030101010101" pitchFamily="2" charset="-122"/>
                <a:cs typeface="兰米粗楷简体" panose="02000503000000000000" charset="-122"/>
                <a:sym typeface="宋体" panose="02010600030101010101" pitchFamily="2" charset="-122"/>
              </a:rPr>
              <a:t>课《俄国十月社会主义》</a:t>
            </a:r>
          </a:p>
          <a:p>
            <a:pPr>
              <a:lnSpc>
                <a:spcPct val="90000"/>
              </a:lnSpc>
            </a:pPr>
            <a:endParaRPr lang="zh-CN" altLang="en-US" sz="2000" b="1">
              <a:solidFill>
                <a:prstClr val="black"/>
              </a:solidFill>
              <a:latin typeface="等线" panose="02010600030101010101" pitchFamily="2" charset="-122"/>
              <a:ea typeface="等线" panose="02010600030101010101" pitchFamily="2" charset="-122"/>
              <a:cs typeface="兰米粗楷简体" panose="02000503000000000000" charset="-122"/>
              <a:sym typeface="宋体" panose="02010600030101010101" pitchFamily="2" charset="-122"/>
            </a:endParaRPr>
          </a:p>
          <a:p>
            <a:pPr>
              <a:lnSpc>
                <a:spcPct val="180000"/>
              </a:lnSpc>
            </a:pPr>
            <a:r>
              <a:rPr lang="zh-CN" altLang="zh-CN" sz="2000" b="1">
                <a:solidFill>
                  <a:prstClr val="black"/>
                </a:solidFill>
                <a:latin typeface="等线" panose="02010600030101010101" pitchFamily="2" charset="-122"/>
                <a:ea typeface="等线" panose="02010600030101010101" pitchFamily="2" charset="-122"/>
                <a:cs typeface="兰米粗楷简体" panose="02000503000000000000" charset="-122"/>
                <a:sym typeface="宋体" panose="02010600030101010101" pitchFamily="2" charset="-122"/>
              </a:rPr>
              <a:t>   1937年，苏联工业产量超过德、英、法，成为欧洲第一，世界第二。苏联仅用几十年时间走完了西方国家上百年才能走完的工业化过程，开创了一种不同于资本主义现代化的社会主义现代化新模式，开辟出一条社会主义发展的道路。</a:t>
            </a:r>
            <a:endParaRPr lang="en-US" altLang="zh-CN" sz="2000" b="1">
              <a:solidFill>
                <a:prstClr val="black"/>
              </a:solidFill>
              <a:latin typeface="等线" panose="02010600030101010101" pitchFamily="2" charset="-122"/>
              <a:ea typeface="等线" panose="02010600030101010101" pitchFamily="2" charset="-122"/>
              <a:cs typeface="兰米粗楷简体" panose="02000503000000000000" charset="-122"/>
              <a:sym typeface="宋体" panose="02010600030101010101" pitchFamily="2" charset="-122"/>
            </a:endParaRPr>
          </a:p>
          <a:p>
            <a:pPr>
              <a:lnSpc>
                <a:spcPct val="180000"/>
              </a:lnSpc>
            </a:pPr>
            <a:r>
              <a:rPr lang="en-US" altLang="zh-CN" sz="2000" b="1">
                <a:solidFill>
                  <a:prstClr val="black"/>
                </a:solidFill>
                <a:latin typeface="等线" panose="02010600030101010101" pitchFamily="2" charset="-122"/>
                <a:ea typeface="等线" panose="02010600030101010101" pitchFamily="2" charset="-122"/>
                <a:cs typeface="兰米粗楷简体" panose="02000503000000000000" charset="-122"/>
                <a:sym typeface="宋体" panose="02010600030101010101" pitchFamily="2" charset="-122"/>
              </a:rPr>
              <a:t>                                                           						——《</a:t>
            </a:r>
            <a:r>
              <a:rPr lang="zh-CN" altLang="en-US" sz="2000" b="1">
                <a:solidFill>
                  <a:prstClr val="black"/>
                </a:solidFill>
                <a:latin typeface="等线" panose="02010600030101010101" pitchFamily="2" charset="-122"/>
                <a:ea typeface="等线" panose="02010600030101010101" pitchFamily="2" charset="-122"/>
                <a:cs typeface="兰米粗楷简体" panose="02000503000000000000" charset="-122"/>
                <a:sym typeface="宋体" panose="02010600030101010101" pitchFamily="2" charset="-122"/>
              </a:rPr>
              <a:t>大国崛起</a:t>
            </a:r>
            <a:r>
              <a:rPr lang="en-US" altLang="zh-CN" sz="2000" b="1">
                <a:solidFill>
                  <a:prstClr val="black"/>
                </a:solidFill>
                <a:latin typeface="等线" panose="02010600030101010101" pitchFamily="2" charset="-122"/>
                <a:ea typeface="等线" panose="02010600030101010101" pitchFamily="2" charset="-122"/>
                <a:cs typeface="兰米粗楷简体" panose="02000503000000000000" charset="-122"/>
                <a:sym typeface="宋体" panose="02010600030101010101" pitchFamily="2" charset="-122"/>
              </a:rPr>
              <a:t>》</a:t>
            </a:r>
            <a:endParaRPr lang="zh-CN" altLang="zh-CN" sz="2000" b="1">
              <a:solidFill>
                <a:prstClr val="black"/>
              </a:solidFill>
              <a:latin typeface="等线" panose="02010600030101010101" pitchFamily="2" charset="-122"/>
              <a:ea typeface="等线" panose="02010600030101010101" pitchFamily="2" charset="-122"/>
              <a:cs typeface="兰米粗楷简体" panose="02000503000000000000" charset="-122"/>
              <a:sym typeface="宋体" panose="02010600030101010101" pitchFamily="2" charset="-122"/>
            </a:endParaRPr>
          </a:p>
        </p:txBody>
      </p:sp>
      <p:grpSp>
        <p:nvGrpSpPr>
          <p:cNvPr id="15" name="组合 14"/>
          <p:cNvGrpSpPr/>
          <p:nvPr/>
        </p:nvGrpSpPr>
        <p:grpSpPr>
          <a:xfrm>
            <a:off x="326390" y="5238115"/>
            <a:ext cx="11539220" cy="1243965"/>
            <a:chOff x="457" y="8561"/>
            <a:chExt cx="18172" cy="1959"/>
          </a:xfrm>
        </p:grpSpPr>
        <p:grpSp>
          <p:nvGrpSpPr>
            <p:cNvPr id="17" name="组合 16"/>
            <p:cNvGrpSpPr/>
            <p:nvPr/>
          </p:nvGrpSpPr>
          <p:grpSpPr>
            <a:xfrm>
              <a:off x="522" y="9416"/>
              <a:ext cx="17922" cy="225"/>
              <a:chOff x="142" y="10374"/>
              <a:chExt cx="17922" cy="225"/>
            </a:xfrm>
            <a:effectLst>
              <a:outerShdw blurRad="50800" dir="2700000" algn="tl" rotWithShape="0">
                <a:prstClr val="black">
                  <a:alpha val="40000"/>
                </a:prstClr>
              </a:outerShdw>
            </a:effectLst>
          </p:grpSpPr>
          <p:cxnSp>
            <p:nvCxnSpPr>
              <p:cNvPr id="18" name="直接连接符 17"/>
              <p:cNvCxnSpPr>
                <a:endCxn id="20" idx="3"/>
              </p:cNvCxnSpPr>
              <p:nvPr/>
            </p:nvCxnSpPr>
            <p:spPr>
              <a:xfrm>
                <a:off x="170" y="10499"/>
                <a:ext cx="17894" cy="0"/>
              </a:xfrm>
              <a:prstGeom prst="line">
                <a:avLst/>
              </a:prstGeom>
              <a:ln w="0">
                <a:solidFill>
                  <a:srgbClr val="00B050"/>
                </a:solidFill>
                <a:prstDash val="sysDash"/>
              </a:ln>
            </p:spPr>
            <p:style>
              <a:lnRef idx="1">
                <a:schemeClr val="accent1"/>
              </a:lnRef>
              <a:fillRef idx="0">
                <a:schemeClr val="accent1"/>
              </a:fillRef>
              <a:effectRef idx="0">
                <a:schemeClr val="accent1"/>
              </a:effectRef>
              <a:fontRef idx="minor">
                <a:schemeClr val="tx1"/>
              </a:fontRef>
            </p:style>
          </p:cxnSp>
          <p:sp>
            <p:nvSpPr>
              <p:cNvPr id="19" name="矩形 18"/>
              <p:cNvSpPr/>
              <p:nvPr/>
            </p:nvSpPr>
            <p:spPr>
              <a:xfrm>
                <a:off x="142" y="10374"/>
                <a:ext cx="192" cy="200"/>
              </a:xfrm>
              <a:prstGeom prst="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latin typeface="等线" panose="02010600030101010101" pitchFamily="2" charset="-122"/>
                  <a:ea typeface="等线" panose="02010600030101010101" pitchFamily="2" charset="-122"/>
                </a:endParaRPr>
              </a:p>
            </p:txBody>
          </p:sp>
          <p:sp>
            <p:nvSpPr>
              <p:cNvPr id="20" name="矩形 19"/>
              <p:cNvSpPr/>
              <p:nvPr/>
            </p:nvSpPr>
            <p:spPr>
              <a:xfrm>
                <a:off x="17872" y="10399"/>
                <a:ext cx="192" cy="200"/>
              </a:xfrm>
              <a:prstGeom prst="rect">
                <a:avLst/>
              </a:prstGeom>
              <a:solidFill>
                <a:srgbClr val="00B050"/>
              </a:solidFill>
              <a:ln>
                <a:noFill/>
              </a:ln>
              <a:effectLst>
                <a:outerShdw blurRad="50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latin typeface="等线" panose="02010600030101010101" pitchFamily="2" charset="-122"/>
                  <a:ea typeface="等线" panose="02010600030101010101" pitchFamily="2" charset="-122"/>
                </a:endParaRPr>
              </a:p>
            </p:txBody>
          </p:sp>
        </p:grpSp>
        <p:sp>
          <p:nvSpPr>
            <p:cNvPr id="21" name="文本框 20"/>
            <p:cNvSpPr txBox="1"/>
            <p:nvPr/>
          </p:nvSpPr>
          <p:spPr>
            <a:xfrm>
              <a:off x="457" y="8561"/>
              <a:ext cx="18172" cy="1959"/>
            </a:xfrm>
            <a:prstGeom prst="rect">
              <a:avLst/>
            </a:prstGeom>
            <a:solidFill>
              <a:srgbClr val="FFFF00"/>
            </a:solidFill>
            <a:effectLst>
              <a:outerShdw blurRad="50800" dist="12700" dir="2700000" algn="tl" rotWithShape="0">
                <a:prstClr val="black">
                  <a:alpha val="40000"/>
                </a:prstClr>
              </a:outerShdw>
            </a:effectLst>
          </p:spPr>
          <p:txBody>
            <a:bodyPr wrap="square" rtlCol="0">
              <a:spAutoFit/>
            </a:bodyPr>
            <a:lstStyle/>
            <a:p>
              <a:pPr>
                <a:lnSpc>
                  <a:spcPct val="140000"/>
                </a:lnSpc>
              </a:pPr>
              <a:r>
                <a:rPr lang="zh-CN" altLang="en-US" sz="2800" b="1">
                  <a:latin typeface="等线" panose="02010600030101010101" pitchFamily="2" charset="-122"/>
                  <a:ea typeface="等线" panose="02010600030101010101" pitchFamily="2" charset="-122"/>
                </a:rPr>
                <a:t>对俄国：结束了俄国专制剥削统治。建立了世界上第一个无产阶级专政国家。开启了俄国的现代化强国进程</a:t>
              </a:r>
              <a:r>
                <a:rPr lang="zh-CN" altLang="en-US" sz="2800" b="1" smtClean="0">
                  <a:latin typeface="等线" panose="02010600030101010101" pitchFamily="2" charset="-122"/>
                  <a:ea typeface="等线" panose="02010600030101010101" pitchFamily="2" charset="-122"/>
                </a:rPr>
                <a:t>。</a:t>
              </a:r>
              <a:endParaRPr lang="zh-CN" altLang="en-US" sz="2800" b="1">
                <a:latin typeface="等线" panose="02010600030101010101" pitchFamily="2" charset="-122"/>
                <a:ea typeface="等线" panose="02010600030101010101" pitchFamily="2" charset="-122"/>
              </a:endParaRPr>
            </a:p>
          </p:txBody>
        </p:sp>
      </p:grpSp>
      <p:sp>
        <p:nvSpPr>
          <p:cNvPr id="26" name="文本框 25"/>
          <p:cNvSpPr txBox="1"/>
          <p:nvPr/>
        </p:nvSpPr>
        <p:spPr>
          <a:xfrm>
            <a:off x="0" y="0"/>
            <a:ext cx="12189773" cy="584775"/>
          </a:xfrm>
          <a:prstGeom prst="rect">
            <a:avLst/>
          </a:prstGeom>
          <a:solidFill>
            <a:srgbClr val="C00000"/>
          </a:solidFill>
          <a:effectLst>
            <a:outerShdw blurRad="50800" dir="2700000" algn="tl" rotWithShape="0">
              <a:prstClr val="black">
                <a:alpha val="40000"/>
              </a:prstClr>
            </a:outerShdw>
          </a:effectLst>
        </p:spPr>
        <p:txBody>
          <a:bodyPr wrap="square" rtlCol="0">
            <a:spAutoFit/>
          </a:bodyPr>
          <a:lstStyle/>
          <a:p>
            <a:r>
              <a:rPr lang="zh-CN" altLang="en-US" sz="3200" b="1" smtClean="0">
                <a:solidFill>
                  <a:srgbClr val="FFFF00"/>
                </a:solidFill>
                <a:latin typeface="等线" panose="02010600030101010101" pitchFamily="2" charset="-122"/>
                <a:ea typeface="等线" panose="02010600030101010101" pitchFamily="2" charset="-122"/>
                <a:cs typeface="汉仪劲楷简" panose="00020600040101010101" charset="-122"/>
              </a:rPr>
              <a:t>☆</a:t>
            </a:r>
            <a:r>
              <a:rPr lang="zh-CN" altLang="en-US" sz="2400" b="1" smtClean="0">
                <a:solidFill>
                  <a:srgbClr val="FFFF00"/>
                </a:solidFill>
                <a:latin typeface="等线" panose="02010600030101010101" pitchFamily="2" charset="-122"/>
                <a:ea typeface="等线" panose="02010600030101010101" pitchFamily="2" charset="-122"/>
                <a:cs typeface="汉仪劲楷简" panose="00020600040101010101" charset="-122"/>
              </a:rPr>
              <a:t>为什么俄国十月革命的胜利是俄国与世界历史进程中划时代的事件？（意义）</a:t>
            </a:r>
            <a:r>
              <a:rPr lang="en-US" altLang="zh-CN" sz="2400" b="1" smtClean="0">
                <a:solidFill>
                  <a:srgbClr val="FFFF00"/>
                </a:solidFill>
                <a:latin typeface="等线" panose="02010600030101010101" pitchFamily="2" charset="-122"/>
                <a:ea typeface="等线" panose="02010600030101010101" pitchFamily="2" charset="-122"/>
                <a:cs typeface="汉仪劲楷简" panose="00020600040101010101" charset="-122"/>
              </a:rPr>
              <a:t>(</a:t>
            </a:r>
            <a:r>
              <a:rPr lang="zh-CN" altLang="en-US" sz="2400" b="1" smtClean="0">
                <a:solidFill>
                  <a:srgbClr val="FFFF00"/>
                </a:solidFill>
                <a:latin typeface="等线" panose="02010600030101010101" pitchFamily="2" charset="-122"/>
                <a:ea typeface="等线" panose="02010600030101010101" pitchFamily="2" charset="-122"/>
                <a:cs typeface="汉仪劲楷简" panose="00020600040101010101" charset="-122"/>
              </a:rPr>
              <a:t>笔记）</a:t>
            </a:r>
            <a:endParaRPr lang="zh-CN" altLang="en-US" sz="2400" b="1">
              <a:solidFill>
                <a:srgbClr val="FFFF00"/>
              </a:solidFill>
              <a:latin typeface="等线" panose="02010600030101010101" pitchFamily="2" charset="-122"/>
              <a:ea typeface="等线" panose="02010600030101010101" pitchFamily="2" charset="-122"/>
              <a:cs typeface="汉仪劲楷简" panose="00020600040101010101" charset="-122"/>
            </a:endParaRPr>
          </a:p>
        </p:txBody>
      </p:sp>
    </p:spTree>
    <p:custDataLst>
      <p:tags r:id="rId2"/>
    </p:custDataLst>
  </p:cSld>
  <p:clrMapOvr>
    <a:masterClrMapping/>
  </p:clrMapOvr>
  <p:transition advTm="35416"/>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18" presetClass="entr" presetSubtype="12" fill="hold"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strips(downLeft)">
                                      <p:cBhvr>
                                        <p:cTn id="12"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6" name="文本框 5"/>
          <p:cNvSpPr txBox="1"/>
          <p:nvPr/>
        </p:nvSpPr>
        <p:spPr>
          <a:xfrm>
            <a:off x="268605" y="737235"/>
            <a:ext cx="11682095" cy="2399665"/>
          </a:xfrm>
          <a:prstGeom prst="rect">
            <a:avLst/>
          </a:prstGeom>
          <a:noFill/>
        </p:spPr>
        <p:txBody>
          <a:bodyPr wrap="square" rtlCol="0" anchor="t">
            <a:spAutoFit/>
          </a:bodyPr>
          <a:lstStyle/>
          <a:p>
            <a:pPr>
              <a:lnSpc>
                <a:spcPct val="150000"/>
              </a:lnSpc>
            </a:pPr>
            <a:r>
              <a:rPr lang="zh-CN" altLang="en-US" sz="2000" b="1">
                <a:latin typeface="等线" panose="02010600030101010101" pitchFamily="2" charset="-122"/>
                <a:ea typeface="等线" panose="02010600030101010101" pitchFamily="2" charset="-122"/>
                <a:cs typeface="兰米粗楷简体" panose="02000503000000000000" charset="-122"/>
              </a:rPr>
              <a:t>        在十月革命的影响下，从1918-1923年在欧洲一些国家发生了无产阶级革命风暴，出现了20世界第一次世界社会主义高潮。当时的许多国家的工人阶级，以俄国为榜样，开展夺取政权的斗争。……在东方，促进了亚洲民族解放运动的高涨。从1918年-1923年间，中国、朝鲜、蒙古、越南、印度、印尼、土耳其、伊朗等国都兴起了规模空前、声势浩大的以反帝反封建为目标的民族民主革命运动。</a:t>
            </a:r>
          </a:p>
          <a:p>
            <a:pPr>
              <a:lnSpc>
                <a:spcPct val="150000"/>
              </a:lnSpc>
            </a:pPr>
            <a:r>
              <a:rPr lang="zh-CN" altLang="en-US" sz="2000" b="1">
                <a:latin typeface="等线" panose="02010600030101010101" pitchFamily="2" charset="-122"/>
                <a:ea typeface="等线" panose="02010600030101010101" pitchFamily="2" charset="-122"/>
                <a:cs typeface="兰米粗楷简体" panose="02000503000000000000" charset="-122"/>
              </a:rPr>
              <a:t>              </a:t>
            </a:r>
            <a:r>
              <a:rPr lang="en-US" altLang="zh-CN" sz="2000" b="1">
                <a:latin typeface="等线" panose="02010600030101010101" pitchFamily="2" charset="-122"/>
                <a:ea typeface="等线" panose="02010600030101010101" pitchFamily="2" charset="-122"/>
                <a:cs typeface="兰米粗楷简体" panose="02000503000000000000" charset="-122"/>
              </a:rPr>
              <a:t>							</a:t>
            </a:r>
            <a:r>
              <a:rPr lang="zh-CN" altLang="en-US" sz="2000" b="1">
                <a:latin typeface="等线" panose="02010600030101010101" pitchFamily="2" charset="-122"/>
                <a:ea typeface="等线" panose="02010600030101010101" pitchFamily="2" charset="-122"/>
                <a:cs typeface="兰米粗楷简体" panose="02000503000000000000" charset="-122"/>
              </a:rPr>
              <a:t> ——赵曜《十月革命的世界历史意义》</a:t>
            </a:r>
          </a:p>
        </p:txBody>
      </p:sp>
      <p:sp>
        <p:nvSpPr>
          <p:cNvPr id="8" name="文本框 7"/>
          <p:cNvSpPr txBox="1"/>
          <p:nvPr/>
        </p:nvSpPr>
        <p:spPr>
          <a:xfrm>
            <a:off x="177165" y="3222625"/>
            <a:ext cx="11983720" cy="2007537"/>
          </a:xfrm>
          <a:prstGeom prst="rect">
            <a:avLst/>
          </a:prstGeom>
          <a:noFill/>
        </p:spPr>
        <p:txBody>
          <a:bodyPr wrap="square" rtlCol="0" anchor="t">
            <a:spAutoFit/>
          </a:bodyPr>
          <a:lstStyle/>
          <a:p>
            <a:pPr>
              <a:lnSpc>
                <a:spcPct val="160000"/>
              </a:lnSpc>
            </a:pPr>
            <a:r>
              <a:rPr lang="zh-CN" altLang="en-US" sz="2000" b="1">
                <a:solidFill>
                  <a:schemeClr val="tx1"/>
                </a:solidFill>
                <a:latin typeface="等线" panose="02010600030101010101" pitchFamily="2" charset="-122"/>
                <a:ea typeface="等线" panose="02010600030101010101" pitchFamily="2" charset="-122"/>
                <a:cs typeface="兰米粗楷简体" panose="02000503000000000000" charset="-122"/>
                <a:sym typeface="+mn-ea"/>
              </a:rPr>
              <a:t>    “十月革命一声炮响，给我们送来了马克思列宁主义。十月革命帮助</a:t>
            </a:r>
            <a:r>
              <a:rPr lang="zh-CN" altLang="en-US" sz="2000" b="1" smtClean="0">
                <a:solidFill>
                  <a:schemeClr val="tx1"/>
                </a:solidFill>
                <a:latin typeface="等线" panose="02010600030101010101" pitchFamily="2" charset="-122"/>
                <a:ea typeface="等线" panose="02010600030101010101" pitchFamily="2" charset="-122"/>
                <a:cs typeface="兰米粗楷简体" panose="02000503000000000000" charset="-122"/>
                <a:sym typeface="+mn-ea"/>
              </a:rPr>
              <a:t>了中国的</a:t>
            </a:r>
            <a:r>
              <a:rPr lang="zh-CN" altLang="en-US" sz="2000" b="1">
                <a:solidFill>
                  <a:schemeClr val="tx1"/>
                </a:solidFill>
                <a:latin typeface="等线" panose="02010600030101010101" pitchFamily="2" charset="-122"/>
                <a:ea typeface="等线" panose="02010600030101010101" pitchFamily="2" charset="-122"/>
                <a:cs typeface="兰米粗楷简体" panose="02000503000000000000" charset="-122"/>
                <a:sym typeface="+mn-ea"/>
              </a:rPr>
              <a:t>也帮助</a:t>
            </a:r>
            <a:r>
              <a:rPr lang="zh-CN" altLang="en-US" sz="2000" b="1" smtClean="0">
                <a:solidFill>
                  <a:schemeClr val="tx1"/>
                </a:solidFill>
                <a:latin typeface="等线" panose="02010600030101010101" pitchFamily="2" charset="-122"/>
                <a:ea typeface="等线" panose="02010600030101010101" pitchFamily="2" charset="-122"/>
                <a:cs typeface="兰米粗楷简体" panose="02000503000000000000" charset="-122"/>
                <a:sym typeface="+mn-ea"/>
              </a:rPr>
              <a:t>了</a:t>
            </a:r>
            <a:r>
              <a:rPr lang="zh-CN" altLang="en-US" sz="2000" b="1">
                <a:solidFill>
                  <a:schemeClr val="tx1"/>
                </a:solidFill>
                <a:latin typeface="等线" panose="02010600030101010101" pitchFamily="2" charset="-122"/>
                <a:ea typeface="等线" panose="02010600030101010101" pitchFamily="2" charset="-122"/>
                <a:cs typeface="兰米粗楷简体" panose="02000503000000000000" charset="-122"/>
                <a:sym typeface="+mn-ea"/>
              </a:rPr>
              <a:t>全世界</a:t>
            </a:r>
            <a:r>
              <a:rPr lang="zh-CN" altLang="en-US" sz="2000" b="1" smtClean="0">
                <a:solidFill>
                  <a:schemeClr val="tx1"/>
                </a:solidFill>
                <a:latin typeface="等线" panose="02010600030101010101" pitchFamily="2" charset="-122"/>
                <a:ea typeface="等线" panose="02010600030101010101" pitchFamily="2" charset="-122"/>
                <a:cs typeface="兰米粗楷简体" panose="02000503000000000000" charset="-122"/>
                <a:sym typeface="+mn-ea"/>
              </a:rPr>
              <a:t>的</a:t>
            </a:r>
            <a:r>
              <a:rPr lang="zh-CN" altLang="en-US" sz="2000" b="1">
                <a:solidFill>
                  <a:schemeClr val="tx1"/>
                </a:solidFill>
                <a:latin typeface="等线" panose="02010600030101010101" pitchFamily="2" charset="-122"/>
                <a:ea typeface="等线" panose="02010600030101010101" pitchFamily="2" charset="-122"/>
                <a:cs typeface="兰米粗楷简体" panose="02000503000000000000" charset="-122"/>
                <a:sym typeface="+mn-ea"/>
              </a:rPr>
              <a:t>先进分子，用无产阶级的宇宙观作为观察国家命运的工具，重新考虑自己的问题。走俄国人的路——这就是结论。”                  </a:t>
            </a:r>
            <a:endParaRPr lang="zh-CN" altLang="en-US" sz="2000" b="1">
              <a:solidFill>
                <a:schemeClr val="tx1"/>
              </a:solidFill>
              <a:latin typeface="等线" panose="02010600030101010101" pitchFamily="2" charset="-122"/>
              <a:ea typeface="等线" panose="02010600030101010101" pitchFamily="2" charset="-122"/>
              <a:cs typeface="兰米粗楷简体" panose="02000503000000000000" charset="-122"/>
            </a:endParaRPr>
          </a:p>
          <a:p>
            <a:pPr>
              <a:lnSpc>
                <a:spcPct val="160000"/>
              </a:lnSpc>
            </a:pPr>
            <a:r>
              <a:rPr lang="en-US" altLang="zh-CN" sz="2000" b="1">
                <a:solidFill>
                  <a:schemeClr val="tx1"/>
                </a:solidFill>
                <a:latin typeface="等线" panose="02010600030101010101" pitchFamily="2" charset="-122"/>
                <a:ea typeface="等线" panose="02010600030101010101" pitchFamily="2" charset="-122"/>
                <a:cs typeface="兰米粗楷简体" panose="02000503000000000000" charset="-122"/>
                <a:sym typeface="+mn-ea"/>
              </a:rPr>
              <a:t>									</a:t>
            </a:r>
            <a:r>
              <a:rPr lang="zh-CN" altLang="en-US" sz="2000" b="1">
                <a:solidFill>
                  <a:schemeClr val="tx1"/>
                </a:solidFill>
                <a:latin typeface="等线" panose="02010600030101010101" pitchFamily="2" charset="-122"/>
                <a:ea typeface="等线" panose="02010600030101010101" pitchFamily="2" charset="-122"/>
                <a:cs typeface="兰米粗楷简体" panose="02000503000000000000" charset="-122"/>
                <a:sym typeface="+mn-ea"/>
              </a:rPr>
              <a:t>——毛泽东</a:t>
            </a:r>
            <a:r>
              <a:rPr lang="en-US" altLang="zh-CN" sz="2000" b="1">
                <a:solidFill>
                  <a:schemeClr val="tx1"/>
                </a:solidFill>
                <a:latin typeface="等线" panose="02010600030101010101" pitchFamily="2" charset="-122"/>
                <a:ea typeface="等线" panose="02010600030101010101" pitchFamily="2" charset="-122"/>
                <a:cs typeface="兰米粗楷简体" panose="02000503000000000000" charset="-122"/>
                <a:sym typeface="+mn-ea"/>
              </a:rPr>
              <a:t>《</a:t>
            </a:r>
            <a:r>
              <a:rPr lang="zh-CN" altLang="en-US" sz="2000" b="1">
                <a:solidFill>
                  <a:schemeClr val="tx1"/>
                </a:solidFill>
                <a:latin typeface="等线" panose="02010600030101010101" pitchFamily="2" charset="-122"/>
                <a:ea typeface="等线" panose="02010600030101010101" pitchFamily="2" charset="-122"/>
                <a:cs typeface="兰米粗楷简体" panose="02000503000000000000" charset="-122"/>
                <a:sym typeface="+mn-ea"/>
              </a:rPr>
              <a:t>论人民民主专政</a:t>
            </a:r>
            <a:r>
              <a:rPr lang="en-US" altLang="zh-CN" sz="2000" b="1">
                <a:solidFill>
                  <a:schemeClr val="tx1"/>
                </a:solidFill>
                <a:latin typeface="等线" panose="02010600030101010101" pitchFamily="2" charset="-122"/>
                <a:ea typeface="等线" panose="02010600030101010101" pitchFamily="2" charset="-122"/>
                <a:cs typeface="兰米粗楷简体" panose="02000503000000000000" charset="-122"/>
                <a:sym typeface="+mn-ea"/>
              </a:rPr>
              <a:t>》</a:t>
            </a:r>
          </a:p>
        </p:txBody>
      </p:sp>
      <p:grpSp>
        <p:nvGrpSpPr>
          <p:cNvPr id="16" name="组合 15"/>
          <p:cNvGrpSpPr/>
          <p:nvPr/>
        </p:nvGrpSpPr>
        <p:grpSpPr>
          <a:xfrm>
            <a:off x="86360" y="180975"/>
            <a:ext cx="2994660" cy="318135"/>
            <a:chOff x="136" y="405"/>
            <a:chExt cx="4716" cy="501"/>
          </a:xfrm>
        </p:grpSpPr>
        <p:grpSp>
          <p:nvGrpSpPr>
            <p:cNvPr id="41" name="组合 40"/>
            <p:cNvGrpSpPr/>
            <p:nvPr/>
          </p:nvGrpSpPr>
          <p:grpSpPr>
            <a:xfrm>
              <a:off x="182" y="405"/>
              <a:ext cx="292" cy="388"/>
              <a:chOff x="7320" y="3217"/>
              <a:chExt cx="4675" cy="6169"/>
            </a:xfrm>
            <a:solidFill>
              <a:srgbClr val="F22C2C"/>
            </a:solidFill>
          </p:grpSpPr>
          <p:grpSp>
            <p:nvGrpSpPr>
              <p:cNvPr id="28" name="组合 27"/>
              <p:cNvGrpSpPr/>
              <p:nvPr/>
            </p:nvGrpSpPr>
            <p:grpSpPr>
              <a:xfrm>
                <a:off x="8101" y="3217"/>
                <a:ext cx="3104" cy="2862"/>
                <a:chOff x="3835686" y="2643180"/>
                <a:chExt cx="1478435" cy="1363058"/>
              </a:xfrm>
              <a:grpFill/>
            </p:grpSpPr>
            <p:sp>
              <p:nvSpPr>
                <p:cNvPr id="30" name="心形 7"/>
                <p:cNvSpPr/>
                <p:nvPr/>
              </p:nvSpPr>
              <p:spPr>
                <a:xfrm>
                  <a:off x="3835686" y="2643180"/>
                  <a:ext cx="741448" cy="1363056"/>
                </a:xfrm>
                <a:custGeom>
                  <a:gdLst>
                    <a:gd name="connsiteX0" fmla="*/ 736082 w 1472164"/>
                    <a:gd name="connsiteY0" fmla="*/ 345038 h 1380153"/>
                    <a:gd name="connsiteX1" fmla="*/ 736082 w 1472164"/>
                    <a:gd name="connsiteY1" fmla="*/ 1380153 h 1380153"/>
                    <a:gd name="connsiteX2" fmla="*/ 736082 w 1472164"/>
                    <a:gd name="connsiteY2" fmla="*/ 345038 h 1380153"/>
                    <a:gd name="connsiteX0-1" fmla="*/ 741448 w 1408146"/>
                    <a:gd name="connsiteY0-2" fmla="*/ 327941 h 1363056"/>
                    <a:gd name="connsiteX1-3" fmla="*/ 741448 w 1408146"/>
                    <a:gd name="connsiteY1-4" fmla="*/ 1363056 h 1363056"/>
                    <a:gd name="connsiteX2-5" fmla="*/ 741448 w 1408146"/>
                    <a:gd name="connsiteY2-6" fmla="*/ 327941 h 1363056"/>
                    <a:gd name="connsiteX0-7" fmla="*/ 741448 w 741448"/>
                    <a:gd name="connsiteY0-8" fmla="*/ 327941 h 1363056"/>
                    <a:gd name="connsiteX1-9" fmla="*/ 741448 w 741448"/>
                    <a:gd name="connsiteY1-10" fmla="*/ 1363056 h 1363056"/>
                    <a:gd name="connsiteX2-11" fmla="*/ 741448 w 741448"/>
                    <a:gd name="connsiteY2-12" fmla="*/ 327941 h 1363056"/>
                    <a:gd name="connsiteX0-13" fmla="*/ 741448 w 741448"/>
                    <a:gd name="connsiteY0-14" fmla="*/ 327941 h 1363056"/>
                    <a:gd name="connsiteX1-15" fmla="*/ 741448 w 741448"/>
                    <a:gd name="connsiteY1-16" fmla="*/ 1363056 h 1363056"/>
                    <a:gd name="connsiteX2-17" fmla="*/ 741448 w 741448"/>
                    <a:gd name="connsiteY2-18" fmla="*/ 327941 h 1363056"/>
                    <a:gd name="connsiteX0-19" fmla="*/ 741448 w 741448"/>
                    <a:gd name="connsiteY0-20" fmla="*/ 327941 h 1363056"/>
                    <a:gd name="connsiteX1-21" fmla="*/ 741448 w 741448"/>
                    <a:gd name="connsiteY1-22" fmla="*/ 1363056 h 1363056"/>
                    <a:gd name="connsiteX2-23" fmla="*/ 741448 w 741448"/>
                    <a:gd name="connsiteY2-24" fmla="*/ 327941 h 1363056"/>
                    <a:gd name="connsiteX0-25" fmla="*/ 741448 w 741448"/>
                    <a:gd name="connsiteY0-26" fmla="*/ 327941 h 1363056"/>
                    <a:gd name="connsiteX1-27" fmla="*/ 741448 w 741448"/>
                    <a:gd name="connsiteY1-28" fmla="*/ 1363056 h 1363056"/>
                    <a:gd name="connsiteX2-29" fmla="*/ 741448 w 741448"/>
                    <a:gd name="connsiteY2-30" fmla="*/ 327941 h 1363056"/>
                    <a:gd name="connsiteX0-31" fmla="*/ 741448 w 741448"/>
                    <a:gd name="connsiteY0-32" fmla="*/ 327941 h 1363056"/>
                    <a:gd name="connsiteX1-33" fmla="*/ 741448 w 741448"/>
                    <a:gd name="connsiteY1-34" fmla="*/ 1363056 h 1363056"/>
                    <a:gd name="connsiteX2-35" fmla="*/ 741448 w 741448"/>
                    <a:gd name="connsiteY2-36" fmla="*/ 327941 h 1363056"/>
                    <a:gd name="connsiteX0-37" fmla="*/ 741448 w 741448"/>
                    <a:gd name="connsiteY0-38" fmla="*/ 327941 h 1363056"/>
                    <a:gd name="connsiteX1-39" fmla="*/ 741448 w 741448"/>
                    <a:gd name="connsiteY1-40" fmla="*/ 1363056 h 1363056"/>
                    <a:gd name="connsiteX2-41" fmla="*/ 741448 w 741448"/>
                    <a:gd name="connsiteY2-42" fmla="*/ 327941 h 1363056"/>
                    <a:gd name="connsiteX0-43" fmla="*/ 741448 w 741448"/>
                    <a:gd name="connsiteY0-44" fmla="*/ 327941 h 1363056"/>
                    <a:gd name="connsiteX1-45" fmla="*/ 741448 w 741448"/>
                    <a:gd name="connsiteY1-46" fmla="*/ 1363056 h 1363056"/>
                    <a:gd name="connsiteX2-47" fmla="*/ 741448 w 741448"/>
                    <a:gd name="connsiteY2-48" fmla="*/ 327941 h 1363056"/>
                    <a:gd name="connsiteX0-49" fmla="*/ 741448 w 741448"/>
                    <a:gd name="connsiteY0-50" fmla="*/ 327941 h 1363056"/>
                    <a:gd name="connsiteX1-51" fmla="*/ 741448 w 741448"/>
                    <a:gd name="connsiteY1-52" fmla="*/ 1363056 h 1363056"/>
                    <a:gd name="connsiteX2-53" fmla="*/ 741448 w 741448"/>
                    <a:gd name="connsiteY2-54" fmla="*/ 327941 h 1363056"/>
                    <a:gd name="connsiteX0-55" fmla="*/ 741448 w 743314"/>
                    <a:gd name="connsiteY0-56" fmla="*/ 327941 h 1363056"/>
                    <a:gd name="connsiteX1-57" fmla="*/ 741448 w 743314"/>
                    <a:gd name="connsiteY1-58" fmla="*/ 1363056 h 1363056"/>
                    <a:gd name="connsiteX2-59" fmla="*/ 741448 w 743314"/>
                    <a:gd name="connsiteY2-60" fmla="*/ 327941 h 1363056"/>
                    <a:gd name="connsiteX0-61" fmla="*/ 741448 w 741448"/>
                    <a:gd name="connsiteY0-62" fmla="*/ 327941 h 1363056"/>
                    <a:gd name="connsiteX1-63" fmla="*/ 741448 w 741448"/>
                    <a:gd name="connsiteY1-64" fmla="*/ 1363056 h 1363056"/>
                    <a:gd name="connsiteX2-65" fmla="*/ 741448 w 741448"/>
                    <a:gd name="connsiteY2-66" fmla="*/ 327941 h 1363056"/>
                    <a:gd name="connsiteX0-67" fmla="*/ 741448 w 741448"/>
                    <a:gd name="connsiteY0-68" fmla="*/ 327941 h 1363056"/>
                    <a:gd name="connsiteX1-69" fmla="*/ 741448 w 741448"/>
                    <a:gd name="connsiteY1-70" fmla="*/ 1363056 h 1363056"/>
                    <a:gd name="connsiteX2-71" fmla="*/ 741448 w 741448"/>
                    <a:gd name="connsiteY2-72" fmla="*/ 327941 h 1363056"/>
                  </a:gdLst>
                  <a:cxnLst>
                    <a:cxn ang="0">
                      <a:pos x="connsiteX0-1" y="connsiteY0-2"/>
                    </a:cxn>
                    <a:cxn ang="0">
                      <a:pos x="connsiteX1-3" y="connsiteY1-4"/>
                    </a:cxn>
                    <a:cxn ang="0">
                      <a:pos x="connsiteX2-5" y="connsiteY2-6"/>
                    </a:cxn>
                  </a:cxnLst>
                  <a:rect l="l" t="t" r="r" b="b"/>
                  <a:pathLst>
                    <a:path w="741448" h="1363056">
                      <a:moveTo>
                        <a:pt x="741448" y="327941"/>
                      </a:moveTo>
                      <a:cubicBezTo>
                        <a:pt x="740677" y="1157841"/>
                        <a:pt x="741248" y="495849"/>
                        <a:pt x="741448" y="1363056"/>
                      </a:cubicBezTo>
                      <a:cubicBezTo>
                        <a:pt x="-761386" y="327941"/>
                        <a:pt x="434747" y="-477148"/>
                        <a:pt x="741448" y="327941"/>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solidFill>
                      <a:srgbClr val="080808"/>
                    </a:solidFill>
                    <a:latin typeface="等线" panose="02010600030101010101" pitchFamily="2" charset="-122"/>
                    <a:ea typeface="等线" panose="02010600030101010101" pitchFamily="2" charset="-122"/>
                  </a:endParaRPr>
                </a:p>
              </p:txBody>
            </p:sp>
            <p:sp>
              <p:nvSpPr>
                <p:cNvPr id="31" name="心形 7"/>
                <p:cNvSpPr/>
                <p:nvPr/>
              </p:nvSpPr>
              <p:spPr>
                <a:xfrm flipH="1">
                  <a:off x="4572000" y="2643182"/>
                  <a:ext cx="742121" cy="1363056"/>
                </a:xfrm>
                <a:custGeom>
                  <a:gdLst>
                    <a:gd name="connsiteX0" fmla="*/ 736082 w 1472164"/>
                    <a:gd name="connsiteY0" fmla="*/ 345038 h 1380153"/>
                    <a:gd name="connsiteX1" fmla="*/ 736082 w 1472164"/>
                    <a:gd name="connsiteY1" fmla="*/ 1380153 h 1380153"/>
                    <a:gd name="connsiteX2" fmla="*/ 736082 w 1472164"/>
                    <a:gd name="connsiteY2" fmla="*/ 345038 h 1380153"/>
                    <a:gd name="connsiteX0-1" fmla="*/ 741448 w 1408146"/>
                    <a:gd name="connsiteY0-2" fmla="*/ 327941 h 1363056"/>
                    <a:gd name="connsiteX1-3" fmla="*/ 741448 w 1408146"/>
                    <a:gd name="connsiteY1-4" fmla="*/ 1363056 h 1363056"/>
                    <a:gd name="connsiteX2-5" fmla="*/ 741448 w 1408146"/>
                    <a:gd name="connsiteY2-6" fmla="*/ 327941 h 1363056"/>
                    <a:gd name="connsiteX0-7" fmla="*/ 741448 w 741448"/>
                    <a:gd name="connsiteY0-8" fmla="*/ 327941 h 1363056"/>
                    <a:gd name="connsiteX1-9" fmla="*/ 741448 w 741448"/>
                    <a:gd name="connsiteY1-10" fmla="*/ 1363056 h 1363056"/>
                    <a:gd name="connsiteX2-11" fmla="*/ 741448 w 741448"/>
                    <a:gd name="connsiteY2-12" fmla="*/ 327941 h 1363056"/>
                    <a:gd name="connsiteX0-13" fmla="*/ 741448 w 741448"/>
                    <a:gd name="connsiteY0-14" fmla="*/ 327941 h 1363056"/>
                    <a:gd name="connsiteX1-15" fmla="*/ 741448 w 741448"/>
                    <a:gd name="connsiteY1-16" fmla="*/ 1363056 h 1363056"/>
                    <a:gd name="connsiteX2-17" fmla="*/ 741448 w 741448"/>
                    <a:gd name="connsiteY2-18" fmla="*/ 327941 h 1363056"/>
                    <a:gd name="connsiteX0-19" fmla="*/ 741448 w 742505"/>
                    <a:gd name="connsiteY0-20" fmla="*/ 327941 h 1363056"/>
                    <a:gd name="connsiteX1-21" fmla="*/ 741448 w 742505"/>
                    <a:gd name="connsiteY1-22" fmla="*/ 1363056 h 1363056"/>
                    <a:gd name="connsiteX2-23" fmla="*/ 741448 w 742505"/>
                    <a:gd name="connsiteY2-24" fmla="*/ 327941 h 1363056"/>
                    <a:gd name="connsiteX0-25" fmla="*/ 741448 w 743811"/>
                    <a:gd name="connsiteY0-26" fmla="*/ 327941 h 1363056"/>
                    <a:gd name="connsiteX1-27" fmla="*/ 741448 w 743811"/>
                    <a:gd name="connsiteY1-28" fmla="*/ 1363056 h 1363056"/>
                    <a:gd name="connsiteX2-29" fmla="*/ 741448 w 743811"/>
                    <a:gd name="connsiteY2-30" fmla="*/ 327941 h 1363056"/>
                    <a:gd name="connsiteX0-31" fmla="*/ 741448 w 743178"/>
                    <a:gd name="connsiteY0-32" fmla="*/ 327941 h 1363056"/>
                    <a:gd name="connsiteX1-33" fmla="*/ 741448 w 743178"/>
                    <a:gd name="connsiteY1-34" fmla="*/ 1363056 h 1363056"/>
                    <a:gd name="connsiteX2-35" fmla="*/ 741448 w 743178"/>
                    <a:gd name="connsiteY2-36" fmla="*/ 327941 h 1363056"/>
                    <a:gd name="connsiteX0-37" fmla="*/ 741448 w 742121"/>
                    <a:gd name="connsiteY0-38" fmla="*/ 327941 h 1363056"/>
                    <a:gd name="connsiteX1-39" fmla="*/ 741448 w 742121"/>
                    <a:gd name="connsiteY1-40" fmla="*/ 1363056 h 1363056"/>
                    <a:gd name="connsiteX2-41" fmla="*/ 741448 w 742121"/>
                    <a:gd name="connsiteY2-42" fmla="*/ 327941 h 1363056"/>
                  </a:gdLst>
                  <a:cxnLst>
                    <a:cxn ang="0">
                      <a:pos x="connsiteX0-1" y="connsiteY0-2"/>
                    </a:cxn>
                    <a:cxn ang="0">
                      <a:pos x="connsiteX1-3" y="connsiteY1-4"/>
                    </a:cxn>
                    <a:cxn ang="0">
                      <a:pos x="connsiteX2-5" y="connsiteY2-6"/>
                    </a:cxn>
                  </a:cxnLst>
                  <a:rect l="l" t="t" r="r" b="b"/>
                  <a:pathLst>
                    <a:path w="742121" h="1363056">
                      <a:moveTo>
                        <a:pt x="741448" y="327941"/>
                      </a:moveTo>
                      <a:cubicBezTo>
                        <a:pt x="743059" y="1088786"/>
                        <a:pt x="741249" y="617292"/>
                        <a:pt x="741448" y="1363056"/>
                      </a:cubicBezTo>
                      <a:cubicBezTo>
                        <a:pt x="-761386" y="327941"/>
                        <a:pt x="434747" y="-477148"/>
                        <a:pt x="741448" y="327941"/>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solidFill>
                      <a:srgbClr val="080808"/>
                    </a:solidFill>
                    <a:latin typeface="等线" panose="02010600030101010101" pitchFamily="2" charset="-122"/>
                    <a:ea typeface="等线" panose="02010600030101010101" pitchFamily="2" charset="-122"/>
                  </a:endParaRPr>
                </a:p>
              </p:txBody>
            </p:sp>
          </p:grpSp>
          <p:grpSp>
            <p:nvGrpSpPr>
              <p:cNvPr id="32" name="组合 31"/>
              <p:cNvGrpSpPr/>
              <p:nvPr/>
            </p:nvGrpSpPr>
            <p:grpSpPr>
              <a:xfrm>
                <a:off x="10427" y="4069"/>
                <a:ext cx="1568" cy="4410"/>
                <a:chOff x="4943466" y="3048749"/>
                <a:chExt cx="746824" cy="2100342"/>
              </a:xfrm>
              <a:grpFill/>
            </p:grpSpPr>
            <p:sp>
              <p:nvSpPr>
                <p:cNvPr id="34" name="心形 8"/>
                <p:cNvSpPr/>
                <p:nvPr/>
              </p:nvSpPr>
              <p:spPr>
                <a:xfrm>
                  <a:off x="4943466" y="3048749"/>
                  <a:ext cx="746824" cy="1363056"/>
                </a:xfrm>
                <a:custGeom>
                  <a:gdLst>
                    <a:gd name="connsiteX0" fmla="*/ 736082 w 1472164"/>
                    <a:gd name="connsiteY0" fmla="*/ 345038 h 1380153"/>
                    <a:gd name="connsiteX1" fmla="*/ 736082 w 1472164"/>
                    <a:gd name="connsiteY1" fmla="*/ 1380153 h 1380153"/>
                    <a:gd name="connsiteX2" fmla="*/ 736082 w 1472164"/>
                    <a:gd name="connsiteY2" fmla="*/ 345038 h 1380153"/>
                    <a:gd name="connsiteX0-1" fmla="*/ 741448 w 1403231"/>
                    <a:gd name="connsiteY0-2" fmla="*/ 327941 h 1363056"/>
                    <a:gd name="connsiteX1-3" fmla="*/ 741448 w 1403231"/>
                    <a:gd name="connsiteY1-4" fmla="*/ 1363056 h 1363056"/>
                    <a:gd name="connsiteX2-5" fmla="*/ 741448 w 1403231"/>
                    <a:gd name="connsiteY2-6" fmla="*/ 327941 h 1363056"/>
                    <a:gd name="connsiteX0-7" fmla="*/ 741448 w 742788"/>
                    <a:gd name="connsiteY0-8" fmla="*/ 327941 h 1363056"/>
                    <a:gd name="connsiteX1-9" fmla="*/ 741448 w 742788"/>
                    <a:gd name="connsiteY1-10" fmla="*/ 1363056 h 1363056"/>
                    <a:gd name="connsiteX2-11" fmla="*/ 741448 w 742788"/>
                    <a:gd name="connsiteY2-12" fmla="*/ 327941 h 1363056"/>
                    <a:gd name="connsiteX0-13" fmla="*/ 741448 w 746824"/>
                    <a:gd name="connsiteY0-14" fmla="*/ 327941 h 1363056"/>
                    <a:gd name="connsiteX1-15" fmla="*/ 741448 w 746824"/>
                    <a:gd name="connsiteY1-16" fmla="*/ 1363056 h 1363056"/>
                    <a:gd name="connsiteX2-17" fmla="*/ 741448 w 746824"/>
                    <a:gd name="connsiteY2-18" fmla="*/ 327941 h 1363056"/>
                  </a:gdLst>
                  <a:cxnLst>
                    <a:cxn ang="0">
                      <a:pos x="connsiteX0-1" y="connsiteY0-2"/>
                    </a:cxn>
                    <a:cxn ang="0">
                      <a:pos x="connsiteX1-3" y="connsiteY1-4"/>
                    </a:cxn>
                    <a:cxn ang="0">
                      <a:pos x="connsiteX2-5" y="connsiteY2-6"/>
                    </a:cxn>
                  </a:cxnLst>
                  <a:rect l="l" t="t" r="r" b="b"/>
                  <a:pathLst>
                    <a:path w="746824" h="1363056">
                      <a:moveTo>
                        <a:pt x="741448" y="327941"/>
                      </a:moveTo>
                      <a:cubicBezTo>
                        <a:pt x="747066" y="1050569"/>
                        <a:pt x="750018" y="562116"/>
                        <a:pt x="741448" y="1363056"/>
                      </a:cubicBezTo>
                      <a:cubicBezTo>
                        <a:pt x="-761386" y="327941"/>
                        <a:pt x="434747" y="-477148"/>
                        <a:pt x="741448" y="327941"/>
                      </a:cubicBezTo>
                      <a:close/>
                    </a:path>
                  </a:pathLst>
                </a:custGeom>
                <a:grpFill/>
                <a:ln>
                  <a:noFill/>
                </a:ln>
                <a:scene3d>
                  <a:camera prst="orthographicFront">
                    <a:rot lat="0" lon="0" rev="16200000"/>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solidFill>
                      <a:srgbClr val="080808"/>
                    </a:solidFill>
                    <a:latin typeface="等线" panose="02010600030101010101" pitchFamily="2" charset="-122"/>
                    <a:ea typeface="等线" panose="02010600030101010101" pitchFamily="2" charset="-122"/>
                  </a:endParaRPr>
                </a:p>
              </p:txBody>
            </p:sp>
            <p:sp>
              <p:nvSpPr>
                <p:cNvPr id="10" name="心形 8"/>
                <p:cNvSpPr/>
                <p:nvPr/>
              </p:nvSpPr>
              <p:spPr>
                <a:xfrm flipH="1">
                  <a:off x="4948441" y="3786035"/>
                  <a:ext cx="741849" cy="1363056"/>
                </a:xfrm>
                <a:custGeom>
                  <a:gdLst>
                    <a:gd name="connsiteX0" fmla="*/ 736082 w 1472164"/>
                    <a:gd name="connsiteY0" fmla="*/ 345038 h 1380153"/>
                    <a:gd name="connsiteX1" fmla="*/ 736082 w 1472164"/>
                    <a:gd name="connsiteY1" fmla="*/ 1380153 h 1380153"/>
                    <a:gd name="connsiteX2" fmla="*/ 736082 w 1472164"/>
                    <a:gd name="connsiteY2" fmla="*/ 345038 h 1380153"/>
                    <a:gd name="connsiteX0-1" fmla="*/ 741448 w 1403231"/>
                    <a:gd name="connsiteY0-2" fmla="*/ 327941 h 1363056"/>
                    <a:gd name="connsiteX1-3" fmla="*/ 741448 w 1403231"/>
                    <a:gd name="connsiteY1-4" fmla="*/ 1363056 h 1363056"/>
                    <a:gd name="connsiteX2-5" fmla="*/ 741448 w 1403231"/>
                    <a:gd name="connsiteY2-6" fmla="*/ 327941 h 1363056"/>
                    <a:gd name="connsiteX0-7" fmla="*/ 741448 w 742788"/>
                    <a:gd name="connsiteY0-8" fmla="*/ 327941 h 1363056"/>
                    <a:gd name="connsiteX1-9" fmla="*/ 741448 w 742788"/>
                    <a:gd name="connsiteY1-10" fmla="*/ 1363056 h 1363056"/>
                    <a:gd name="connsiteX2-11" fmla="*/ 741448 w 742788"/>
                    <a:gd name="connsiteY2-12" fmla="*/ 327941 h 1363056"/>
                    <a:gd name="connsiteX0-13" fmla="*/ 741448 w 746824"/>
                    <a:gd name="connsiteY0-14" fmla="*/ 327941 h 1363056"/>
                    <a:gd name="connsiteX1-15" fmla="*/ 741448 w 746824"/>
                    <a:gd name="connsiteY1-16" fmla="*/ 1363056 h 1363056"/>
                    <a:gd name="connsiteX2-17" fmla="*/ 741448 w 746824"/>
                    <a:gd name="connsiteY2-18" fmla="*/ 327941 h 1363056"/>
                    <a:gd name="connsiteX0-19" fmla="*/ 741448 w 744292"/>
                    <a:gd name="connsiteY0-20" fmla="*/ 327941 h 1363056"/>
                    <a:gd name="connsiteX1-21" fmla="*/ 741448 w 744292"/>
                    <a:gd name="connsiteY1-22" fmla="*/ 1363056 h 1363056"/>
                    <a:gd name="connsiteX2-23" fmla="*/ 741448 w 744292"/>
                    <a:gd name="connsiteY2-24" fmla="*/ 327941 h 1363056"/>
                    <a:gd name="connsiteX0-25" fmla="*/ 741448 w 741849"/>
                    <a:gd name="connsiteY0-26" fmla="*/ 327941 h 1363056"/>
                    <a:gd name="connsiteX1-27" fmla="*/ 741448 w 741849"/>
                    <a:gd name="connsiteY1-28" fmla="*/ 1363056 h 1363056"/>
                    <a:gd name="connsiteX2-29" fmla="*/ 741448 w 741849"/>
                    <a:gd name="connsiteY2-30" fmla="*/ 327941 h 1363056"/>
                  </a:gdLst>
                  <a:cxnLst>
                    <a:cxn ang="0">
                      <a:pos x="connsiteX0-1" y="connsiteY0-2"/>
                    </a:cxn>
                    <a:cxn ang="0">
                      <a:pos x="connsiteX1-3" y="connsiteY1-4"/>
                    </a:cxn>
                    <a:cxn ang="0">
                      <a:pos x="connsiteX2-5" y="connsiteY2-6"/>
                    </a:cxn>
                  </a:cxnLst>
                  <a:rect l="l" t="t" r="r" b="b"/>
                  <a:pathLst>
                    <a:path w="741849" h="1363056">
                      <a:moveTo>
                        <a:pt x="741448" y="327941"/>
                      </a:moveTo>
                      <a:cubicBezTo>
                        <a:pt x="739922" y="1055331"/>
                        <a:pt x="742874" y="562116"/>
                        <a:pt x="741448" y="1363056"/>
                      </a:cubicBezTo>
                      <a:cubicBezTo>
                        <a:pt x="-761386" y="327941"/>
                        <a:pt x="434747" y="-477148"/>
                        <a:pt x="741448" y="327941"/>
                      </a:cubicBezTo>
                      <a:close/>
                    </a:path>
                  </a:pathLst>
                </a:custGeom>
                <a:grpFill/>
                <a:ln>
                  <a:noFill/>
                </a:ln>
                <a:scene3d>
                  <a:camera prst="orthographicFront">
                    <a:rot lat="0" lon="0" rev="16200000"/>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solidFill>
                      <a:srgbClr val="080808"/>
                    </a:solidFill>
                    <a:latin typeface="等线" panose="02010600030101010101" pitchFamily="2" charset="-122"/>
                    <a:ea typeface="等线" panose="02010600030101010101" pitchFamily="2" charset="-122"/>
                  </a:endParaRPr>
                </a:p>
              </p:txBody>
            </p:sp>
          </p:grpSp>
          <p:grpSp>
            <p:nvGrpSpPr>
              <p:cNvPr id="39" name="组合 38"/>
              <p:cNvGrpSpPr/>
              <p:nvPr/>
            </p:nvGrpSpPr>
            <p:grpSpPr>
              <a:xfrm>
                <a:off x="8064" y="6522"/>
                <a:ext cx="3110" cy="2865"/>
                <a:chOff x="3817988" y="4216878"/>
                <a:chExt cx="1481449" cy="1364683"/>
              </a:xfrm>
              <a:grpFill/>
            </p:grpSpPr>
            <p:sp>
              <p:nvSpPr>
                <p:cNvPr id="40" name="心形 10"/>
                <p:cNvSpPr/>
                <p:nvPr/>
              </p:nvSpPr>
              <p:spPr>
                <a:xfrm>
                  <a:off x="4557989" y="4216878"/>
                  <a:ext cx="741448" cy="1363056"/>
                </a:xfrm>
                <a:custGeom>
                  <a:gdLst>
                    <a:gd name="connsiteX0" fmla="*/ 736082 w 1472164"/>
                    <a:gd name="connsiteY0" fmla="*/ 345038 h 1380153"/>
                    <a:gd name="connsiteX1" fmla="*/ 736082 w 1472164"/>
                    <a:gd name="connsiteY1" fmla="*/ 1380153 h 1380153"/>
                    <a:gd name="connsiteX2" fmla="*/ 736082 w 1472164"/>
                    <a:gd name="connsiteY2" fmla="*/ 345038 h 1380153"/>
                    <a:gd name="connsiteX0-1" fmla="*/ 741448 w 1408146"/>
                    <a:gd name="connsiteY0-2" fmla="*/ 327941 h 1363056"/>
                    <a:gd name="connsiteX1-3" fmla="*/ 741448 w 1408146"/>
                    <a:gd name="connsiteY1-4" fmla="*/ 1363056 h 1363056"/>
                    <a:gd name="connsiteX2-5" fmla="*/ 741448 w 1408146"/>
                    <a:gd name="connsiteY2-6" fmla="*/ 327941 h 1363056"/>
                    <a:gd name="connsiteX0-7" fmla="*/ 741448 w 741448"/>
                    <a:gd name="connsiteY0-8" fmla="*/ 327941 h 1363056"/>
                    <a:gd name="connsiteX1-9" fmla="*/ 741448 w 741448"/>
                    <a:gd name="connsiteY1-10" fmla="*/ 1363056 h 1363056"/>
                    <a:gd name="connsiteX2-11" fmla="*/ 741448 w 741448"/>
                    <a:gd name="connsiteY2-12" fmla="*/ 327941 h 1363056"/>
                    <a:gd name="connsiteX0-13" fmla="*/ 741448 w 741448"/>
                    <a:gd name="connsiteY0-14" fmla="*/ 327941 h 1363056"/>
                    <a:gd name="connsiteX1-15" fmla="*/ 741448 w 741448"/>
                    <a:gd name="connsiteY1-16" fmla="*/ 1363056 h 1363056"/>
                    <a:gd name="connsiteX2-17" fmla="*/ 741448 w 741448"/>
                    <a:gd name="connsiteY2-18" fmla="*/ 327941 h 1363056"/>
                    <a:gd name="connsiteX0-19" fmla="*/ 741448 w 741448"/>
                    <a:gd name="connsiteY0-20" fmla="*/ 327941 h 1363056"/>
                    <a:gd name="connsiteX1-21" fmla="*/ 741448 w 741448"/>
                    <a:gd name="connsiteY1-22" fmla="*/ 1363056 h 1363056"/>
                    <a:gd name="connsiteX2-23" fmla="*/ 741448 w 741448"/>
                    <a:gd name="connsiteY2-24" fmla="*/ 327941 h 1363056"/>
                  </a:gdLst>
                  <a:cxnLst>
                    <a:cxn ang="0">
                      <a:pos x="connsiteX0-1" y="connsiteY0-2"/>
                    </a:cxn>
                    <a:cxn ang="0">
                      <a:pos x="connsiteX1-3" y="connsiteY1-4"/>
                    </a:cxn>
                    <a:cxn ang="0">
                      <a:pos x="connsiteX2-5" y="connsiteY2-6"/>
                    </a:cxn>
                  </a:cxnLst>
                  <a:rect l="l" t="t" r="r" b="b"/>
                  <a:pathLst>
                    <a:path w="741448" h="1363056">
                      <a:moveTo>
                        <a:pt x="741448" y="327941"/>
                      </a:moveTo>
                      <a:cubicBezTo>
                        <a:pt x="740678" y="1347644"/>
                        <a:pt x="741249" y="535865"/>
                        <a:pt x="741448" y="1363056"/>
                      </a:cubicBezTo>
                      <a:cubicBezTo>
                        <a:pt x="-761386" y="327941"/>
                        <a:pt x="434747" y="-477148"/>
                        <a:pt x="741448" y="327941"/>
                      </a:cubicBezTo>
                      <a:close/>
                    </a:path>
                  </a:pathLst>
                </a:custGeom>
                <a:grpFill/>
                <a:ln>
                  <a:noFill/>
                </a:ln>
                <a:scene3d>
                  <a:camera prst="orthographicFront">
                    <a:rot lat="0" lon="0" rev="10799999"/>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solidFill>
                      <a:srgbClr val="080808"/>
                    </a:solidFill>
                    <a:latin typeface="等线" panose="02010600030101010101" pitchFamily="2" charset="-122"/>
                    <a:ea typeface="等线" panose="02010600030101010101" pitchFamily="2" charset="-122"/>
                  </a:endParaRPr>
                </a:p>
              </p:txBody>
            </p:sp>
            <p:sp>
              <p:nvSpPr>
                <p:cNvPr id="42" name="心形 10"/>
                <p:cNvSpPr/>
                <p:nvPr/>
              </p:nvSpPr>
              <p:spPr>
                <a:xfrm flipH="1">
                  <a:off x="3817988" y="4218505"/>
                  <a:ext cx="741448" cy="1363056"/>
                </a:xfrm>
                <a:custGeom>
                  <a:gdLst>
                    <a:gd name="connsiteX0" fmla="*/ 736082 w 1472164"/>
                    <a:gd name="connsiteY0" fmla="*/ 345038 h 1380153"/>
                    <a:gd name="connsiteX1" fmla="*/ 736082 w 1472164"/>
                    <a:gd name="connsiteY1" fmla="*/ 1380153 h 1380153"/>
                    <a:gd name="connsiteX2" fmla="*/ 736082 w 1472164"/>
                    <a:gd name="connsiteY2" fmla="*/ 345038 h 1380153"/>
                    <a:gd name="connsiteX0-1" fmla="*/ 741448 w 1408146"/>
                    <a:gd name="connsiteY0-2" fmla="*/ 327941 h 1363056"/>
                    <a:gd name="connsiteX1-3" fmla="*/ 741448 w 1408146"/>
                    <a:gd name="connsiteY1-4" fmla="*/ 1363056 h 1363056"/>
                    <a:gd name="connsiteX2-5" fmla="*/ 741448 w 1408146"/>
                    <a:gd name="connsiteY2-6" fmla="*/ 327941 h 1363056"/>
                    <a:gd name="connsiteX0-7" fmla="*/ 741448 w 741448"/>
                    <a:gd name="connsiteY0-8" fmla="*/ 327941 h 1363056"/>
                    <a:gd name="connsiteX1-9" fmla="*/ 741448 w 741448"/>
                    <a:gd name="connsiteY1-10" fmla="*/ 1363056 h 1363056"/>
                    <a:gd name="connsiteX2-11" fmla="*/ 741448 w 741448"/>
                    <a:gd name="connsiteY2-12" fmla="*/ 327941 h 1363056"/>
                    <a:gd name="connsiteX0-13" fmla="*/ 741448 w 741448"/>
                    <a:gd name="connsiteY0-14" fmla="*/ 327941 h 1363056"/>
                    <a:gd name="connsiteX1-15" fmla="*/ 741448 w 741448"/>
                    <a:gd name="connsiteY1-16" fmla="*/ 1363056 h 1363056"/>
                    <a:gd name="connsiteX2-17" fmla="*/ 741448 w 741448"/>
                    <a:gd name="connsiteY2-18" fmla="*/ 327941 h 1363056"/>
                    <a:gd name="connsiteX0-19" fmla="*/ 741448 w 741448"/>
                    <a:gd name="connsiteY0-20" fmla="*/ 327941 h 1363056"/>
                    <a:gd name="connsiteX1-21" fmla="*/ 741448 w 741448"/>
                    <a:gd name="connsiteY1-22" fmla="*/ 1363056 h 1363056"/>
                    <a:gd name="connsiteX2-23" fmla="*/ 741448 w 741448"/>
                    <a:gd name="connsiteY2-24" fmla="*/ 327941 h 1363056"/>
                  </a:gdLst>
                  <a:cxnLst>
                    <a:cxn ang="0">
                      <a:pos x="connsiteX0-1" y="connsiteY0-2"/>
                    </a:cxn>
                    <a:cxn ang="0">
                      <a:pos x="connsiteX1-3" y="connsiteY1-4"/>
                    </a:cxn>
                    <a:cxn ang="0">
                      <a:pos x="connsiteX2-5" y="connsiteY2-6"/>
                    </a:cxn>
                  </a:cxnLst>
                  <a:rect l="l" t="t" r="r" b="b"/>
                  <a:pathLst>
                    <a:path w="741448" h="1363056">
                      <a:moveTo>
                        <a:pt x="741448" y="327941"/>
                      </a:moveTo>
                      <a:cubicBezTo>
                        <a:pt x="740677" y="1147620"/>
                        <a:pt x="741249" y="676359"/>
                        <a:pt x="741448" y="1363056"/>
                      </a:cubicBezTo>
                      <a:cubicBezTo>
                        <a:pt x="-761386" y="327941"/>
                        <a:pt x="434747" y="-477148"/>
                        <a:pt x="741448" y="327941"/>
                      </a:cubicBezTo>
                      <a:close/>
                    </a:path>
                  </a:pathLst>
                </a:custGeom>
                <a:grpFill/>
                <a:ln>
                  <a:noFill/>
                </a:ln>
                <a:scene3d>
                  <a:camera prst="orthographicFront">
                    <a:rot lat="0" lon="0" rev="10799999"/>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solidFill>
                      <a:srgbClr val="080808"/>
                    </a:solidFill>
                    <a:latin typeface="等线" panose="02010600030101010101" pitchFamily="2" charset="-122"/>
                    <a:ea typeface="等线" panose="02010600030101010101" pitchFamily="2" charset="-122"/>
                  </a:endParaRPr>
                </a:p>
              </p:txBody>
            </p:sp>
          </p:grpSp>
          <p:grpSp>
            <p:nvGrpSpPr>
              <p:cNvPr id="43" name="组合 42"/>
              <p:cNvGrpSpPr/>
              <p:nvPr/>
            </p:nvGrpSpPr>
            <p:grpSpPr>
              <a:xfrm>
                <a:off x="7320" y="4063"/>
                <a:ext cx="1558" cy="4421"/>
                <a:chOff x="3463556" y="3046034"/>
                <a:chExt cx="742098" cy="2105445"/>
              </a:xfrm>
              <a:grpFill/>
            </p:grpSpPr>
            <p:sp>
              <p:nvSpPr>
                <p:cNvPr id="44" name="心形 17"/>
                <p:cNvSpPr/>
                <p:nvPr/>
              </p:nvSpPr>
              <p:spPr>
                <a:xfrm flipH="1">
                  <a:off x="3463556" y="3046034"/>
                  <a:ext cx="741787" cy="1363056"/>
                </a:xfrm>
                <a:custGeom>
                  <a:gdLst>
                    <a:gd name="connsiteX0" fmla="*/ 736082 w 1472164"/>
                    <a:gd name="connsiteY0" fmla="*/ 345038 h 1380153"/>
                    <a:gd name="connsiteX1" fmla="*/ 736082 w 1472164"/>
                    <a:gd name="connsiteY1" fmla="*/ 1380153 h 1380153"/>
                    <a:gd name="connsiteX2" fmla="*/ 736082 w 1472164"/>
                    <a:gd name="connsiteY2" fmla="*/ 345038 h 1380153"/>
                    <a:gd name="connsiteX0-1" fmla="*/ 741448 w 1410624"/>
                    <a:gd name="connsiteY0-2" fmla="*/ 327941 h 1363056"/>
                    <a:gd name="connsiteX1-3" fmla="*/ 741448 w 1410624"/>
                    <a:gd name="connsiteY1-4" fmla="*/ 1363056 h 1363056"/>
                    <a:gd name="connsiteX2-5" fmla="*/ 741448 w 1410624"/>
                    <a:gd name="connsiteY2-6" fmla="*/ 327941 h 1363056"/>
                    <a:gd name="connsiteX0-7" fmla="*/ 741448 w 743461"/>
                    <a:gd name="connsiteY0-8" fmla="*/ 327941 h 1363056"/>
                    <a:gd name="connsiteX1-9" fmla="*/ 741448 w 743461"/>
                    <a:gd name="connsiteY1-10" fmla="*/ 1363056 h 1363056"/>
                    <a:gd name="connsiteX2-11" fmla="*/ 741448 w 743461"/>
                    <a:gd name="connsiteY2-12" fmla="*/ 327941 h 1363056"/>
                    <a:gd name="connsiteX0-13" fmla="*/ 741448 w 741588"/>
                    <a:gd name="connsiteY0-14" fmla="*/ 327941 h 1363056"/>
                    <a:gd name="connsiteX1-15" fmla="*/ 741448 w 741588"/>
                    <a:gd name="connsiteY1-16" fmla="*/ 1363056 h 1363056"/>
                    <a:gd name="connsiteX2-17" fmla="*/ 741448 w 741588"/>
                    <a:gd name="connsiteY2-18" fmla="*/ 327941 h 1363056"/>
                    <a:gd name="connsiteX0-19" fmla="*/ 741448 w 741787"/>
                    <a:gd name="connsiteY0-20" fmla="*/ 327941 h 1363056"/>
                    <a:gd name="connsiteX1-21" fmla="*/ 741448 w 741787"/>
                    <a:gd name="connsiteY1-22" fmla="*/ 1363056 h 1363056"/>
                    <a:gd name="connsiteX2-23" fmla="*/ 741448 w 741787"/>
                    <a:gd name="connsiteY2-24" fmla="*/ 327941 h 1363056"/>
                  </a:gdLst>
                  <a:cxnLst>
                    <a:cxn ang="0">
                      <a:pos x="connsiteX0-1" y="connsiteY0-2"/>
                    </a:cxn>
                    <a:cxn ang="0">
                      <a:pos x="connsiteX1-3" y="connsiteY1-4"/>
                    </a:cxn>
                    <a:cxn ang="0">
                      <a:pos x="connsiteX2-5" y="connsiteY2-6"/>
                    </a:cxn>
                  </a:cxnLst>
                  <a:rect l="l" t="t" r="r" b="b"/>
                  <a:pathLst>
                    <a:path w="741787" h="1363056">
                      <a:moveTo>
                        <a:pt x="741448" y="327941"/>
                      </a:moveTo>
                      <a:cubicBezTo>
                        <a:pt x="742304" y="899098"/>
                        <a:pt x="741249" y="512051"/>
                        <a:pt x="741448" y="1363056"/>
                      </a:cubicBezTo>
                      <a:cubicBezTo>
                        <a:pt x="-761386" y="327941"/>
                        <a:pt x="434747" y="-477148"/>
                        <a:pt x="741448" y="327941"/>
                      </a:cubicBezTo>
                      <a:close/>
                    </a:path>
                  </a:pathLst>
                </a:custGeom>
                <a:grpFill/>
                <a:ln>
                  <a:noFill/>
                </a:ln>
                <a:scene3d>
                  <a:camera prst="orthographicFront">
                    <a:rot lat="0" lon="0" rev="5400000"/>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solidFill>
                      <a:srgbClr val="080808"/>
                    </a:solidFill>
                    <a:latin typeface="等线" panose="02010600030101010101" pitchFamily="2" charset="-122"/>
                    <a:ea typeface="等线" panose="02010600030101010101" pitchFamily="2" charset="-122"/>
                  </a:endParaRPr>
                </a:p>
              </p:txBody>
            </p:sp>
            <p:sp>
              <p:nvSpPr>
                <p:cNvPr id="45" name="心形 17"/>
                <p:cNvSpPr/>
                <p:nvPr/>
              </p:nvSpPr>
              <p:spPr>
                <a:xfrm>
                  <a:off x="3463867" y="3788423"/>
                  <a:ext cx="741787" cy="1363056"/>
                </a:xfrm>
                <a:custGeom>
                  <a:gdLst>
                    <a:gd name="connsiteX0" fmla="*/ 736082 w 1472164"/>
                    <a:gd name="connsiteY0" fmla="*/ 345038 h 1380153"/>
                    <a:gd name="connsiteX1" fmla="*/ 736082 w 1472164"/>
                    <a:gd name="connsiteY1" fmla="*/ 1380153 h 1380153"/>
                    <a:gd name="connsiteX2" fmla="*/ 736082 w 1472164"/>
                    <a:gd name="connsiteY2" fmla="*/ 345038 h 1380153"/>
                    <a:gd name="connsiteX0-1" fmla="*/ 741448 w 1410624"/>
                    <a:gd name="connsiteY0-2" fmla="*/ 327941 h 1363056"/>
                    <a:gd name="connsiteX1-3" fmla="*/ 741448 w 1410624"/>
                    <a:gd name="connsiteY1-4" fmla="*/ 1363056 h 1363056"/>
                    <a:gd name="connsiteX2-5" fmla="*/ 741448 w 1410624"/>
                    <a:gd name="connsiteY2-6" fmla="*/ 327941 h 1363056"/>
                    <a:gd name="connsiteX0-7" fmla="*/ 741448 w 743461"/>
                    <a:gd name="connsiteY0-8" fmla="*/ 327941 h 1363056"/>
                    <a:gd name="connsiteX1-9" fmla="*/ 741448 w 743461"/>
                    <a:gd name="connsiteY1-10" fmla="*/ 1363056 h 1363056"/>
                    <a:gd name="connsiteX2-11" fmla="*/ 741448 w 743461"/>
                    <a:gd name="connsiteY2-12" fmla="*/ 327941 h 1363056"/>
                    <a:gd name="connsiteX0-13" fmla="*/ 741448 w 741588"/>
                    <a:gd name="connsiteY0-14" fmla="*/ 327941 h 1363056"/>
                    <a:gd name="connsiteX1-15" fmla="*/ 741448 w 741588"/>
                    <a:gd name="connsiteY1-16" fmla="*/ 1363056 h 1363056"/>
                    <a:gd name="connsiteX2-17" fmla="*/ 741448 w 741588"/>
                    <a:gd name="connsiteY2-18" fmla="*/ 327941 h 1363056"/>
                    <a:gd name="connsiteX0-19" fmla="*/ 741448 w 741787"/>
                    <a:gd name="connsiteY0-20" fmla="*/ 327941 h 1363056"/>
                    <a:gd name="connsiteX1-21" fmla="*/ 741448 w 741787"/>
                    <a:gd name="connsiteY1-22" fmla="*/ 1363056 h 1363056"/>
                    <a:gd name="connsiteX2-23" fmla="*/ 741448 w 741787"/>
                    <a:gd name="connsiteY2-24" fmla="*/ 327941 h 1363056"/>
                  </a:gdLst>
                  <a:cxnLst>
                    <a:cxn ang="0">
                      <a:pos x="connsiteX0-1" y="connsiteY0-2"/>
                    </a:cxn>
                    <a:cxn ang="0">
                      <a:pos x="connsiteX1-3" y="connsiteY1-4"/>
                    </a:cxn>
                    <a:cxn ang="0">
                      <a:pos x="connsiteX2-5" y="connsiteY2-6"/>
                    </a:cxn>
                  </a:cxnLst>
                  <a:rect l="l" t="t" r="r" b="b"/>
                  <a:pathLst>
                    <a:path w="741787" h="1363056">
                      <a:moveTo>
                        <a:pt x="741448" y="327941"/>
                      </a:moveTo>
                      <a:cubicBezTo>
                        <a:pt x="742304" y="899098"/>
                        <a:pt x="741249" y="512051"/>
                        <a:pt x="741448" y="1363056"/>
                      </a:cubicBezTo>
                      <a:cubicBezTo>
                        <a:pt x="-761386" y="327941"/>
                        <a:pt x="434747" y="-477148"/>
                        <a:pt x="741448" y="327941"/>
                      </a:cubicBezTo>
                      <a:close/>
                    </a:path>
                  </a:pathLst>
                </a:custGeom>
                <a:grpFill/>
                <a:ln>
                  <a:noFill/>
                </a:ln>
                <a:scene3d>
                  <a:camera prst="orthographicFront">
                    <a:rot lat="0" lon="0" rev="5400000"/>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solidFill>
                      <a:srgbClr val="080808"/>
                    </a:solidFill>
                    <a:latin typeface="等线" panose="02010600030101010101" pitchFamily="2" charset="-122"/>
                    <a:ea typeface="等线" panose="02010600030101010101" pitchFamily="2" charset="-122"/>
                  </a:endParaRPr>
                </a:p>
              </p:txBody>
            </p:sp>
          </p:grpSp>
        </p:grpSp>
        <p:grpSp>
          <p:nvGrpSpPr>
            <p:cNvPr id="12" name="组合 11"/>
            <p:cNvGrpSpPr/>
            <p:nvPr/>
          </p:nvGrpSpPr>
          <p:grpSpPr>
            <a:xfrm>
              <a:off x="136" y="405"/>
              <a:ext cx="4716" cy="501"/>
              <a:chOff x="2135" y="1846"/>
              <a:chExt cx="4716" cy="501"/>
            </a:xfrm>
          </p:grpSpPr>
          <p:sp>
            <p:nvSpPr>
              <p:cNvPr id="13" name="文本框 12"/>
              <p:cNvSpPr txBox="1"/>
              <p:nvPr/>
            </p:nvSpPr>
            <p:spPr>
              <a:xfrm>
                <a:off x="2473" y="1846"/>
                <a:ext cx="4349" cy="434"/>
              </a:xfrm>
              <a:prstGeom prst="rect">
                <a:avLst/>
              </a:prstGeom>
              <a:noFill/>
              <a:effectLst>
                <a:outerShdw blurRad="50800" dir="2700000" algn="tl" rotWithShape="0">
                  <a:prstClr val="black">
                    <a:alpha val="40000"/>
                  </a:prstClr>
                </a:outerShdw>
              </a:effectLst>
            </p:spPr>
            <p:txBody>
              <a:bodyPr wrap="square" rtlCol="0">
                <a:spAutoFit/>
              </a:bodyPr>
              <a:lstStyle/>
              <a:p>
                <a:r>
                  <a:rPr lang="zh-CN" sz="1200" b="1">
                    <a:latin typeface="等线" panose="02010600030101010101" pitchFamily="2" charset="-122"/>
                    <a:ea typeface="等线" panose="02010600030101010101" pitchFamily="2" charset="-122"/>
                    <a:cs typeface="汉仪劲楷简" panose="00020600040101010101" charset="-122"/>
                  </a:rPr>
                  <a:t>列宁主义与俄国十月革命</a:t>
                </a:r>
                <a:r>
                  <a:rPr lang="en-US" altLang="zh-CN" sz="1200" b="1">
                    <a:latin typeface="等线" panose="02010600030101010101" pitchFamily="2" charset="-122"/>
                    <a:ea typeface="等线" panose="02010600030101010101" pitchFamily="2" charset="-122"/>
                    <a:cs typeface="汉仪劲楷简" panose="00020600040101010101" charset="-122"/>
                  </a:rPr>
                  <a:t>——</a:t>
                </a:r>
                <a:r>
                  <a:rPr lang="zh-CN" altLang="en-US" sz="1200" b="1">
                    <a:latin typeface="等线" panose="02010600030101010101" pitchFamily="2" charset="-122"/>
                    <a:ea typeface="等线" panose="02010600030101010101" pitchFamily="2" charset="-122"/>
                    <a:cs typeface="汉仪劲楷简" panose="00020600040101010101" charset="-122"/>
                  </a:rPr>
                  <a:t>意义</a:t>
                </a:r>
              </a:p>
            </p:txBody>
          </p:sp>
          <p:cxnSp>
            <p:nvCxnSpPr>
              <p:cNvPr id="14" name="Straight Connector 31"/>
              <p:cNvCxnSpPr/>
              <p:nvPr/>
            </p:nvCxnSpPr>
            <p:spPr>
              <a:xfrm>
                <a:off x="2135" y="2347"/>
                <a:ext cx="4716" cy="0"/>
              </a:xfrm>
              <a:prstGeom prst="line">
                <a:avLst/>
              </a:prstGeom>
              <a:ln w="13970">
                <a:solidFill>
                  <a:srgbClr val="152C5A"/>
                </a:solidFill>
                <a:prstDash val="dash"/>
                <a:headEnd type="none" w="med" len="med"/>
                <a:tailEnd type="stealth" w="med" len="med"/>
              </a:ln>
            </p:spPr>
            <p:style>
              <a:lnRef idx="1">
                <a:schemeClr val="accent1"/>
              </a:lnRef>
              <a:fillRef idx="0">
                <a:schemeClr val="accent1"/>
              </a:fillRef>
              <a:effectRef idx="0">
                <a:schemeClr val="accent1"/>
              </a:effectRef>
              <a:fontRef idx="minor">
                <a:schemeClr val="tx1"/>
              </a:fontRef>
            </p:style>
          </p:cxnSp>
        </p:grpSp>
      </p:grpSp>
      <p:grpSp>
        <p:nvGrpSpPr>
          <p:cNvPr id="11" name="组合 10"/>
          <p:cNvGrpSpPr/>
          <p:nvPr/>
        </p:nvGrpSpPr>
        <p:grpSpPr>
          <a:xfrm>
            <a:off x="237560" y="5238431"/>
            <a:ext cx="11400155" cy="1243965"/>
            <a:chOff x="550" y="8335"/>
            <a:chExt cx="17953" cy="1959"/>
          </a:xfrm>
        </p:grpSpPr>
        <p:grpSp>
          <p:nvGrpSpPr>
            <p:cNvPr id="15" name="组合 14"/>
            <p:cNvGrpSpPr/>
            <p:nvPr/>
          </p:nvGrpSpPr>
          <p:grpSpPr>
            <a:xfrm>
              <a:off x="550" y="9441"/>
              <a:ext cx="17894" cy="200"/>
              <a:chOff x="170" y="10399"/>
              <a:chExt cx="17894" cy="200"/>
            </a:xfrm>
            <a:effectLst>
              <a:outerShdw blurRad="50800" dir="2700000" algn="tl" rotWithShape="0">
                <a:prstClr val="black">
                  <a:alpha val="40000"/>
                </a:prstClr>
              </a:outerShdw>
            </a:effectLst>
          </p:grpSpPr>
          <p:cxnSp>
            <p:nvCxnSpPr>
              <p:cNvPr id="17" name="直接连接符 16"/>
              <p:cNvCxnSpPr>
                <a:endCxn id="19" idx="3"/>
              </p:cNvCxnSpPr>
              <p:nvPr/>
            </p:nvCxnSpPr>
            <p:spPr>
              <a:xfrm>
                <a:off x="170" y="10499"/>
                <a:ext cx="17894" cy="0"/>
              </a:xfrm>
              <a:prstGeom prst="line">
                <a:avLst/>
              </a:prstGeom>
              <a:ln w="0">
                <a:solidFill>
                  <a:srgbClr val="00B050"/>
                </a:solidFill>
                <a:prstDash val="sysDash"/>
              </a:ln>
            </p:spPr>
            <p:style>
              <a:lnRef idx="1">
                <a:schemeClr val="accent1"/>
              </a:lnRef>
              <a:fillRef idx="0">
                <a:schemeClr val="accent1"/>
              </a:fillRef>
              <a:effectRef idx="0">
                <a:schemeClr val="accent1"/>
              </a:effectRef>
              <a:fontRef idx="minor">
                <a:schemeClr val="tx1"/>
              </a:fontRef>
            </p:style>
          </p:cxnSp>
          <p:sp>
            <p:nvSpPr>
              <p:cNvPr id="19" name="矩形 18"/>
              <p:cNvSpPr/>
              <p:nvPr/>
            </p:nvSpPr>
            <p:spPr>
              <a:xfrm>
                <a:off x="17872" y="10399"/>
                <a:ext cx="192" cy="200"/>
              </a:xfrm>
              <a:prstGeom prst="rect">
                <a:avLst/>
              </a:prstGeom>
              <a:solidFill>
                <a:srgbClr val="00B050"/>
              </a:solidFill>
              <a:ln>
                <a:noFill/>
              </a:ln>
              <a:effectLst>
                <a:outerShdw blurRad="50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latin typeface="等线" panose="02010600030101010101" pitchFamily="2" charset="-122"/>
                  <a:ea typeface="等线" panose="02010600030101010101" pitchFamily="2" charset="-122"/>
                </a:endParaRPr>
              </a:p>
            </p:txBody>
          </p:sp>
        </p:grpSp>
        <p:sp>
          <p:nvSpPr>
            <p:cNvPr id="20" name="文本框 19"/>
            <p:cNvSpPr txBox="1"/>
            <p:nvPr/>
          </p:nvSpPr>
          <p:spPr>
            <a:xfrm>
              <a:off x="600" y="8335"/>
              <a:ext cx="17903" cy="1959"/>
            </a:xfrm>
            <a:prstGeom prst="rect">
              <a:avLst/>
            </a:prstGeom>
            <a:solidFill>
              <a:srgbClr val="FFFF00"/>
            </a:solidFill>
            <a:effectLst>
              <a:outerShdw blurRad="50800" dist="12700" dir="2700000" algn="tl" rotWithShape="0">
                <a:prstClr val="black">
                  <a:alpha val="40000"/>
                </a:prstClr>
              </a:outerShdw>
            </a:effectLst>
          </p:spPr>
          <p:txBody>
            <a:bodyPr wrap="square" rtlCol="0">
              <a:spAutoFit/>
            </a:bodyPr>
            <a:lstStyle/>
            <a:p>
              <a:pPr>
                <a:lnSpc>
                  <a:spcPct val="140000"/>
                </a:lnSpc>
              </a:pPr>
              <a:r>
                <a:rPr lang="zh-CN" altLang="en-US" sz="2800" b="1">
                  <a:latin typeface="等线" panose="02010600030101010101" pitchFamily="2" charset="-122"/>
                  <a:ea typeface="等线" panose="02010600030101010101" pitchFamily="2" charset="-122"/>
                </a:rPr>
                <a:t>对世界：推动了国际无产阶级革命运动，鼓舞了殖民地半殖民地人民的解放斗争</a:t>
              </a:r>
              <a:r>
                <a:rPr lang="zh-CN" altLang="en-US" sz="2800" b="1" smtClean="0">
                  <a:latin typeface="等线" panose="02010600030101010101" pitchFamily="2" charset="-122"/>
                  <a:ea typeface="等线" panose="02010600030101010101" pitchFamily="2" charset="-122"/>
                </a:rPr>
                <a:t>。两</a:t>
              </a:r>
              <a:r>
                <a:rPr lang="zh-CN" altLang="en-US" sz="2800" b="1">
                  <a:latin typeface="等线" panose="02010600030101010101" pitchFamily="2" charset="-122"/>
                  <a:ea typeface="等线" panose="02010600030101010101" pitchFamily="2" charset="-122"/>
                </a:rPr>
                <a:t>种社会制度并存和竞争的局面，成为世界历史的重要内容。</a:t>
              </a:r>
            </a:p>
          </p:txBody>
        </p:sp>
      </p:grpSp>
    </p:spTree>
  </p:cSld>
  <p:clrMapOvr>
    <a:masterClrMapping/>
  </p:clrMapOvr>
  <p:transition advTm="35416"/>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inVertical)">
                                      <p:cBhvr>
                                        <p:cTn id="7" dur="500"/>
                                        <p:tgtEl>
                                          <p:spTgt spid="6"/>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barn(inVertical)">
                                      <p:cBhvr>
                                        <p:cTn id="10" dur="500"/>
                                        <p:tgtEl>
                                          <p:spTgt spid="8"/>
                                        </p:tgtEl>
                                      </p:cBhvr>
                                    </p:animEffect>
                                  </p:childTnLst>
                                </p:cTn>
                              </p:par>
                            </p:childTnLst>
                          </p:cTn>
                        </p:par>
                      </p:childTnLst>
                    </p:cTn>
                  </p:par>
                  <p:par>
                    <p:cTn id="11" fill="hold" nodeType="clickPar">
                      <p:stCondLst>
                        <p:cond delay="indefinite"/>
                      </p:stCondLst>
                      <p:childTnLst>
                        <p:par>
                          <p:cTn id="12" fill="hold" nodeType="afterGroup">
                            <p:stCondLst>
                              <p:cond delay="0"/>
                            </p:stCondLst>
                            <p:childTnLst>
                              <p:par>
                                <p:cTn id="13" presetID="18" presetClass="entr" presetSubtype="12" fill="hold" nodeType="clickEffect">
                                  <p:stCondLst>
                                    <p:cond delay="0"/>
                                  </p:stCondLst>
                                  <p:childTnLst>
                                    <p:set>
                                      <p:cBhvr>
                                        <p:cTn id="14" dur="1" fill="hold">
                                          <p:stCondLst>
                                            <p:cond delay="0"/>
                                          </p:stCondLst>
                                        </p:cTn>
                                        <p:tgtEl>
                                          <p:spTgt spid="11"/>
                                        </p:tgtEl>
                                        <p:attrNameLst>
                                          <p:attrName>style.visibility</p:attrName>
                                        </p:attrNameLst>
                                      </p:cBhvr>
                                      <p:to>
                                        <p:strVal val="visible"/>
                                      </p:to>
                                    </p:set>
                                    <p:animEffect transition="in" filter="strips(downLeft)">
                                      <p:cBhvr>
                                        <p:cTn id="15"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8" grpId="0"/>
    </p:bldLst>
  </p:timing>
</p:sld>
</file>

<file path=ppt/slides/slide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24579" name="Picture 13" descr="u=3348655549,1813045577&amp;fm=23&amp;gp=0"/>
          <p:cNvPicPr>
            <a:picLocks noChangeAspect="1"/>
          </p:cNvPicPr>
          <p:nvPr/>
        </p:nvPicPr>
        <p:blipFill>
          <a:blip r:embed="rId2"/>
          <a:stretch>
            <a:fillRect/>
          </a:stretch>
        </p:blipFill>
        <p:spPr>
          <a:xfrm>
            <a:off x="2952402" y="3116377"/>
            <a:ext cx="5873613" cy="3603912"/>
          </a:xfrm>
          <a:prstGeom prst="rect">
            <a:avLst/>
          </a:prstGeom>
          <a:noFill/>
          <a:ln w="9525">
            <a:noFill/>
          </a:ln>
        </p:spPr>
      </p:pic>
      <p:sp>
        <p:nvSpPr>
          <p:cNvPr id="3" name="矩形 2"/>
          <p:cNvSpPr/>
          <p:nvPr/>
        </p:nvSpPr>
        <p:spPr>
          <a:xfrm>
            <a:off x="775368" y="732555"/>
            <a:ext cx="10227679" cy="2246769"/>
          </a:xfrm>
          <a:prstGeom prst="rect">
            <a:avLst/>
          </a:prstGeom>
          <a:noFill/>
          <a:ln>
            <a:solidFill>
              <a:srgbClr val="102447"/>
            </a:solidFill>
          </a:ln>
        </p:spPr>
        <p:txBody>
          <a:bodyPr wrap="square">
            <a:spAutoFit/>
          </a:bodyPr>
          <a:lstStyle/>
          <a:p>
            <a:pPr>
              <a:lnSpc>
                <a:spcPct val="200000"/>
              </a:lnSpc>
            </a:pPr>
            <a:r>
              <a:rPr lang="en-US" altLang="zh-CN" sz="2800" b="1" kern="100">
                <a:solidFill>
                  <a:srgbClr val="000000"/>
                </a:solidFill>
                <a:latin typeface="黑体" panose="02010609060101010101" pitchFamily="49" charset="-122"/>
                <a:ea typeface="黑体" panose="02010609060101010101" pitchFamily="49" charset="-122"/>
                <a:cs typeface="兰米粗楷简体" panose="02000503000000000000" charset="-122"/>
              </a:rPr>
              <a:t>1</a:t>
            </a:r>
            <a:r>
              <a:rPr lang="zh-CN" altLang="zh-CN" sz="2800" b="1" kern="100">
                <a:solidFill>
                  <a:srgbClr val="000000"/>
                </a:solidFill>
                <a:latin typeface="黑体" panose="02010609060101010101" pitchFamily="49" charset="-122"/>
                <a:ea typeface="黑体" panose="02010609060101010101" pitchFamily="49" charset="-122"/>
                <a:cs typeface="兰米粗楷简体" panose="02000503000000000000" charset="-122"/>
              </a:rPr>
              <a:t>、战时共产主义政策（</a:t>
            </a:r>
            <a:r>
              <a:rPr lang="en-US" altLang="zh-CN" sz="2800" b="1" kern="100">
                <a:solidFill>
                  <a:srgbClr val="000000"/>
                </a:solidFill>
                <a:latin typeface="黑体" panose="02010609060101010101" pitchFamily="49" charset="-122"/>
                <a:ea typeface="黑体" panose="02010609060101010101" pitchFamily="49" charset="-122"/>
                <a:cs typeface="兰米粗楷简体" panose="02000503000000000000" charset="-122"/>
              </a:rPr>
              <a:t>1918</a:t>
            </a:r>
            <a:r>
              <a:rPr lang="zh-CN" altLang="zh-CN" sz="2800" b="1" kern="100">
                <a:solidFill>
                  <a:srgbClr val="000000"/>
                </a:solidFill>
                <a:latin typeface="黑体" panose="02010609060101010101" pitchFamily="49" charset="-122"/>
                <a:ea typeface="黑体" panose="02010609060101010101" pitchFamily="49" charset="-122"/>
                <a:cs typeface="兰米粗楷简体" panose="02000503000000000000" charset="-122"/>
              </a:rPr>
              <a:t>—</a:t>
            </a:r>
            <a:r>
              <a:rPr lang="en-US" altLang="zh-CN" sz="2800" b="1" kern="100" smtClean="0">
                <a:solidFill>
                  <a:srgbClr val="000000"/>
                </a:solidFill>
                <a:latin typeface="黑体" panose="02010609060101010101" pitchFamily="49" charset="-122"/>
                <a:ea typeface="黑体" panose="02010609060101010101" pitchFamily="49" charset="-122"/>
                <a:cs typeface="兰米粗楷简体" panose="02000503000000000000" charset="-122"/>
              </a:rPr>
              <a:t>1920 </a:t>
            </a:r>
            <a:r>
              <a:rPr lang="zh-CN" altLang="zh-CN" sz="2800" b="1" kern="100" smtClean="0">
                <a:solidFill>
                  <a:srgbClr val="000000"/>
                </a:solidFill>
                <a:latin typeface="黑体" panose="02010609060101010101" pitchFamily="49" charset="-122"/>
                <a:ea typeface="黑体" panose="02010609060101010101" pitchFamily="49" charset="-122"/>
                <a:cs typeface="兰米粗楷简体" panose="02000503000000000000" charset="-122"/>
              </a:rPr>
              <a:t>列</a:t>
            </a:r>
            <a:r>
              <a:rPr lang="zh-CN" altLang="zh-CN" sz="2800" b="1" kern="100">
                <a:solidFill>
                  <a:srgbClr val="000000"/>
                </a:solidFill>
                <a:latin typeface="黑体" panose="02010609060101010101" pitchFamily="49" charset="-122"/>
                <a:ea typeface="黑体" panose="02010609060101010101" pitchFamily="49" charset="-122"/>
                <a:cs typeface="兰米粗楷简体" panose="02000503000000000000" charset="-122"/>
              </a:rPr>
              <a:t>宁</a:t>
            </a:r>
            <a:r>
              <a:rPr lang="zh-CN" altLang="zh-CN" sz="2800" b="1" kern="100" smtClean="0">
                <a:solidFill>
                  <a:srgbClr val="000000"/>
                </a:solidFill>
                <a:latin typeface="黑体" panose="02010609060101010101" pitchFamily="49" charset="-122"/>
                <a:ea typeface="黑体" panose="02010609060101010101" pitchFamily="49" charset="-122"/>
                <a:cs typeface="兰米粗楷简体" panose="02000503000000000000" charset="-122"/>
              </a:rPr>
              <a:t>）</a:t>
            </a:r>
            <a:endParaRPr lang="en-US" altLang="zh-CN" sz="2800" b="1" kern="100" smtClean="0">
              <a:solidFill>
                <a:srgbClr val="000000"/>
              </a:solidFill>
              <a:latin typeface="黑体" panose="02010609060101010101" pitchFamily="49" charset="-122"/>
              <a:ea typeface="黑体" panose="02010609060101010101" pitchFamily="49" charset="-122"/>
              <a:cs typeface="兰米粗楷简体" panose="02000503000000000000" charset="-122"/>
            </a:endParaRPr>
          </a:p>
          <a:p>
            <a:r>
              <a:rPr lang="en-US" altLang="zh-CN" sz="2800" b="1" kern="100" smtClean="0">
                <a:solidFill>
                  <a:srgbClr val="000000"/>
                </a:solidFill>
                <a:latin typeface="黑体" panose="02010609060101010101" pitchFamily="49" charset="-122"/>
                <a:ea typeface="黑体" panose="02010609060101010101" pitchFamily="49" charset="-122"/>
                <a:cs typeface="兰米粗楷简体" panose="02000503000000000000" charset="-122"/>
              </a:rPr>
              <a:t>2</a:t>
            </a:r>
            <a:r>
              <a:rPr lang="zh-CN" altLang="en-US" sz="2800" b="1" kern="100" smtClean="0">
                <a:solidFill>
                  <a:srgbClr val="000000"/>
                </a:solidFill>
                <a:latin typeface="黑体" panose="02010609060101010101" pitchFamily="49" charset="-122"/>
                <a:ea typeface="黑体" panose="02010609060101010101" pitchFamily="49" charset="-122"/>
                <a:cs typeface="兰米粗楷简体" panose="02000503000000000000" charset="-122"/>
              </a:rPr>
              <a:t>、新经济政策（</a:t>
            </a:r>
            <a:r>
              <a:rPr lang="en-US" altLang="zh-CN" sz="2800" b="1" kern="100" smtClean="0">
                <a:solidFill>
                  <a:srgbClr val="000000"/>
                </a:solidFill>
                <a:latin typeface="黑体" panose="02010609060101010101" pitchFamily="49" charset="-122"/>
                <a:ea typeface="黑体" panose="02010609060101010101" pitchFamily="49" charset="-122"/>
                <a:cs typeface="兰米粗楷简体" panose="02000503000000000000" charset="-122"/>
              </a:rPr>
              <a:t>1921—1927 </a:t>
            </a:r>
            <a:r>
              <a:rPr lang="zh-CN" altLang="en-US" sz="2800" b="1" kern="100" smtClean="0">
                <a:solidFill>
                  <a:srgbClr val="000000"/>
                </a:solidFill>
                <a:latin typeface="黑体" panose="02010609060101010101" pitchFamily="49" charset="-122"/>
                <a:ea typeface="黑体" panose="02010609060101010101" pitchFamily="49" charset="-122"/>
                <a:cs typeface="兰米粗楷简体" panose="02000503000000000000" charset="-122"/>
              </a:rPr>
              <a:t>列宁）</a:t>
            </a:r>
            <a:endParaRPr lang="en-US" altLang="zh-CN" sz="2800" b="1" kern="100" smtClean="0">
              <a:solidFill>
                <a:srgbClr val="000000"/>
              </a:solidFill>
              <a:latin typeface="黑体" panose="02010609060101010101" pitchFamily="49" charset="-122"/>
              <a:ea typeface="黑体" panose="02010609060101010101" pitchFamily="49" charset="-122"/>
              <a:cs typeface="兰米粗楷简体" panose="02000503000000000000" charset="-122"/>
            </a:endParaRPr>
          </a:p>
          <a:p>
            <a:pPr>
              <a:lnSpc>
                <a:spcPct val="200000"/>
              </a:lnSpc>
            </a:pPr>
            <a:r>
              <a:rPr lang="en-US" altLang="zh-CN" sz="2800" b="1" kern="100" smtClean="0">
                <a:solidFill>
                  <a:srgbClr val="000000"/>
                </a:solidFill>
                <a:latin typeface="黑体" panose="02010609060101010101" pitchFamily="49" charset="-122"/>
                <a:ea typeface="黑体" panose="02010609060101010101" pitchFamily="49" charset="-122"/>
                <a:cs typeface="兰米粗楷简体" panose="02000503000000000000" charset="-122"/>
              </a:rPr>
              <a:t>3</a:t>
            </a:r>
            <a:r>
              <a:rPr lang="zh-CN" altLang="en-US" sz="2800" b="1" kern="100" smtClean="0">
                <a:solidFill>
                  <a:srgbClr val="000000"/>
                </a:solidFill>
                <a:latin typeface="黑体" panose="02010609060101010101" pitchFamily="49" charset="-122"/>
                <a:ea typeface="黑体" panose="02010609060101010101" pitchFamily="49" charset="-122"/>
                <a:cs typeface="兰米粗楷简体" panose="02000503000000000000" charset="-122"/>
              </a:rPr>
              <a:t>、斯大林模式</a:t>
            </a:r>
            <a:r>
              <a:rPr lang="en-US" altLang="zh-CN" sz="2800" b="1" kern="100" smtClean="0">
                <a:solidFill>
                  <a:srgbClr val="000000"/>
                </a:solidFill>
                <a:latin typeface="黑体" panose="02010609060101010101" pitchFamily="49" charset="-122"/>
                <a:ea typeface="黑体" panose="02010609060101010101" pitchFamily="49" charset="-122"/>
                <a:cs typeface="兰米粗楷简体" panose="02000503000000000000" charset="-122"/>
              </a:rPr>
              <a:t>——</a:t>
            </a:r>
            <a:r>
              <a:rPr lang="zh-CN" altLang="en-US" sz="2800" b="1" kern="100" smtClean="0">
                <a:solidFill>
                  <a:srgbClr val="000000"/>
                </a:solidFill>
                <a:latin typeface="黑体" panose="02010609060101010101" pitchFamily="49" charset="-122"/>
                <a:ea typeface="黑体" panose="02010609060101010101" pitchFamily="49" charset="-122"/>
                <a:cs typeface="兰米粗楷简体" panose="02000503000000000000" charset="-122"/>
              </a:rPr>
              <a:t>高度集中的政治经济体制（</a:t>
            </a:r>
            <a:r>
              <a:rPr lang="en-US" altLang="zh-CN" sz="2800" b="1" kern="100" smtClean="0">
                <a:solidFill>
                  <a:srgbClr val="000000"/>
                </a:solidFill>
                <a:latin typeface="黑体" panose="02010609060101010101" pitchFamily="49" charset="-122"/>
                <a:ea typeface="黑体" panose="02010609060101010101" pitchFamily="49" charset="-122"/>
                <a:cs typeface="兰米粗楷简体" panose="02000503000000000000" charset="-122"/>
              </a:rPr>
              <a:t>1936—1991</a:t>
            </a:r>
            <a:r>
              <a:rPr lang="zh-CN" altLang="en-US" sz="2800" b="1" kern="100" smtClean="0">
                <a:solidFill>
                  <a:srgbClr val="000000"/>
                </a:solidFill>
                <a:latin typeface="黑体" panose="02010609060101010101" pitchFamily="49" charset="-122"/>
                <a:ea typeface="黑体" panose="02010609060101010101" pitchFamily="49" charset="-122"/>
                <a:cs typeface="兰米粗楷简体" panose="02000503000000000000" charset="-122"/>
              </a:rPr>
              <a:t>）</a:t>
            </a:r>
          </a:p>
        </p:txBody>
      </p:sp>
      <p:sp>
        <p:nvSpPr>
          <p:cNvPr id="27" name="文本框 26"/>
          <p:cNvSpPr txBox="1"/>
          <p:nvPr/>
        </p:nvSpPr>
        <p:spPr>
          <a:xfrm>
            <a:off x="0" y="10727"/>
            <a:ext cx="12189773" cy="584775"/>
          </a:xfrm>
          <a:prstGeom prst="rect">
            <a:avLst/>
          </a:prstGeom>
          <a:solidFill>
            <a:srgbClr val="C00000"/>
          </a:solidFill>
          <a:effectLst>
            <a:outerShdw blurRad="50800" dir="2700000" algn="tl" rotWithShape="0">
              <a:prstClr val="black">
                <a:alpha val="40000"/>
              </a:prstClr>
            </a:outerShdw>
          </a:effectLst>
        </p:spPr>
        <p:txBody>
          <a:bodyPr wrap="square" rtlCol="0">
            <a:spAutoFit/>
          </a:bodyPr>
          <a:lstStyle/>
          <a:p>
            <a:r>
              <a:rPr lang="zh-CN" altLang="en-US" sz="3200" b="1" smtClean="0">
                <a:solidFill>
                  <a:srgbClr val="FFFF00"/>
                </a:solidFill>
                <a:latin typeface="等线" panose="02010600030101010101" pitchFamily="2" charset="-122"/>
                <a:ea typeface="等线" panose="02010600030101010101" pitchFamily="2" charset="-122"/>
                <a:cs typeface="汉仪劲楷简" panose="00020600040101010101" charset="-122"/>
              </a:rPr>
              <a:t>☆苏联建设社会主义的实践</a:t>
            </a:r>
            <a:endParaRPr lang="zh-CN" altLang="en-US" sz="3200" b="1">
              <a:solidFill>
                <a:srgbClr val="FFFF00"/>
              </a:solidFill>
              <a:latin typeface="等线" panose="02010600030101010101" pitchFamily="2" charset="-122"/>
              <a:ea typeface="等线" panose="02010600030101010101" pitchFamily="2" charset="-122"/>
              <a:cs typeface="汉仪劲楷简" panose="00020600040101010101" charset="-122"/>
            </a:endParaRPr>
          </a:p>
        </p:txBody>
      </p:sp>
    </p:spTree>
  </p:cSld>
  <p:clrMapOvr>
    <a:masterClrMapping/>
  </p:clrMapOvr>
  <p:transition advTm="35416"/>
  <p:timing/>
</p:sld>
</file>

<file path=ppt/slides/slide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矩形 2"/>
          <p:cNvSpPr>
            <a:spLocks noChangeArrowheads="1"/>
          </p:cNvSpPr>
          <p:nvPr/>
        </p:nvSpPr>
        <p:spPr bwMode="auto">
          <a:xfrm>
            <a:off x="176270" y="227912"/>
            <a:ext cx="11898217" cy="39703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eaLnBrk="0" hangingPunct="0">
              <a:lnSpc>
                <a:spcPct val="150000"/>
              </a:lnSpc>
            </a:pPr>
            <a:r>
              <a:rPr lang="en-US" altLang="zh-CN" sz="2400">
                <a:solidFill>
                  <a:srgbClr val="000000"/>
                </a:solidFill>
                <a:latin typeface="黑体" panose="02010609060101010101" pitchFamily="49" charset="-122"/>
                <a:ea typeface="黑体" panose="02010609060101010101" pitchFamily="49" charset="-122"/>
              </a:rPr>
              <a:t>1</a:t>
            </a:r>
            <a:r>
              <a:rPr lang="zh-CN" altLang="en-US" sz="2400">
                <a:solidFill>
                  <a:srgbClr val="000000"/>
                </a:solidFill>
                <a:latin typeface="黑体" panose="02010609060101010101" pitchFamily="49" charset="-122"/>
                <a:ea typeface="黑体" panose="02010609060101010101" pitchFamily="49" charset="-122"/>
              </a:rPr>
              <a:t>．“战时共产主义政策</a:t>
            </a:r>
            <a:r>
              <a:rPr lang="zh-CN" altLang="en-US" sz="2400" smtClean="0">
                <a:solidFill>
                  <a:srgbClr val="000000"/>
                </a:solidFill>
                <a:latin typeface="黑体" panose="02010609060101010101" pitchFamily="49" charset="-122"/>
                <a:ea typeface="黑体" panose="02010609060101010101" pitchFamily="49" charset="-122"/>
              </a:rPr>
              <a:t>”（</a:t>
            </a:r>
            <a:r>
              <a:rPr lang="en-US" altLang="zh-CN" sz="2400">
                <a:solidFill>
                  <a:srgbClr val="000000"/>
                </a:solidFill>
                <a:latin typeface="黑体" panose="02010609060101010101" pitchFamily="49" charset="-122"/>
                <a:ea typeface="黑体" panose="02010609060101010101" pitchFamily="49" charset="-122"/>
              </a:rPr>
              <a:t>1918—1920 </a:t>
            </a:r>
            <a:r>
              <a:rPr lang="zh-CN" altLang="en-US" sz="2400" smtClean="0">
                <a:solidFill>
                  <a:srgbClr val="000000"/>
                </a:solidFill>
                <a:latin typeface="黑体" panose="02010609060101010101" pitchFamily="49" charset="-122"/>
                <a:ea typeface="黑体" panose="02010609060101010101" pitchFamily="49" charset="-122"/>
              </a:rPr>
              <a:t>）</a:t>
            </a:r>
            <a:endParaRPr lang="zh-CN" altLang="en-US" sz="2400">
              <a:solidFill>
                <a:srgbClr val="000000"/>
              </a:solidFill>
              <a:latin typeface="黑体" panose="02010609060101010101" pitchFamily="49" charset="-122"/>
              <a:ea typeface="黑体" panose="02010609060101010101" pitchFamily="49" charset="-122"/>
            </a:endParaRPr>
          </a:p>
          <a:p>
            <a:pPr algn="just" eaLnBrk="0" hangingPunct="0">
              <a:lnSpc>
                <a:spcPct val="150000"/>
              </a:lnSpc>
            </a:pPr>
            <a:r>
              <a:rPr lang="zh-CN" altLang="en-US" sz="2400">
                <a:solidFill>
                  <a:srgbClr val="000000"/>
                </a:solidFill>
                <a:latin typeface="黑体" panose="02010609060101010101" pitchFamily="49" charset="-122"/>
                <a:ea typeface="黑体" panose="02010609060101010101" pitchFamily="49" charset="-122"/>
              </a:rPr>
              <a:t>（</a:t>
            </a:r>
            <a:r>
              <a:rPr lang="en-US" altLang="zh-CN" sz="2400">
                <a:solidFill>
                  <a:srgbClr val="000000"/>
                </a:solidFill>
                <a:latin typeface="黑体" panose="02010609060101010101" pitchFamily="49" charset="-122"/>
                <a:ea typeface="黑体" panose="02010609060101010101" pitchFamily="49" charset="-122"/>
              </a:rPr>
              <a:t>1</a:t>
            </a:r>
            <a:r>
              <a:rPr lang="zh-CN" altLang="en-US" sz="2400">
                <a:solidFill>
                  <a:srgbClr val="000000"/>
                </a:solidFill>
                <a:latin typeface="黑体" panose="02010609060101010101" pitchFamily="49" charset="-122"/>
                <a:ea typeface="黑体" panose="02010609060101010101" pitchFamily="49" charset="-122"/>
              </a:rPr>
              <a:t>）背景</a:t>
            </a:r>
          </a:p>
          <a:p>
            <a:pPr algn="just" eaLnBrk="0" hangingPunct="0">
              <a:lnSpc>
                <a:spcPct val="150000"/>
              </a:lnSpc>
            </a:pPr>
            <a:r>
              <a:rPr lang="zh-CN" altLang="en-US" sz="2400">
                <a:solidFill>
                  <a:srgbClr val="000000"/>
                </a:solidFill>
                <a:latin typeface="黑体" panose="02010609060101010101" pitchFamily="49" charset="-122"/>
                <a:ea typeface="黑体" panose="02010609060101010101" pitchFamily="49" charset="-122"/>
              </a:rPr>
              <a:t>①形势：十月革命胜利后，国内外的敌对势力联合起来，企图扼杀新生的苏维埃政权。</a:t>
            </a:r>
          </a:p>
          <a:p>
            <a:pPr algn="just" eaLnBrk="0" hangingPunct="0">
              <a:lnSpc>
                <a:spcPct val="150000"/>
              </a:lnSpc>
            </a:pPr>
            <a:r>
              <a:rPr lang="zh-CN" altLang="en-US" sz="2400">
                <a:solidFill>
                  <a:srgbClr val="000000"/>
                </a:solidFill>
                <a:latin typeface="黑体" panose="02010609060101010101" pitchFamily="49" charset="-122"/>
                <a:ea typeface="黑体" panose="02010609060101010101" pitchFamily="49" charset="-122"/>
              </a:rPr>
              <a:t>②目的：为了把有限的力量集中起来保证战争的胜利。</a:t>
            </a:r>
          </a:p>
          <a:p>
            <a:pPr algn="just" eaLnBrk="0" hangingPunct="0">
              <a:lnSpc>
                <a:spcPct val="150000"/>
              </a:lnSpc>
            </a:pPr>
            <a:r>
              <a:rPr lang="zh-CN" altLang="en-US" sz="2400">
                <a:solidFill>
                  <a:srgbClr val="000000"/>
                </a:solidFill>
                <a:latin typeface="黑体" panose="02010609060101010101" pitchFamily="49" charset="-122"/>
                <a:ea typeface="黑体" panose="02010609060101010101" pitchFamily="49" charset="-122"/>
              </a:rPr>
              <a:t>（</a:t>
            </a:r>
            <a:r>
              <a:rPr lang="en-US" altLang="zh-CN" sz="2400">
                <a:solidFill>
                  <a:srgbClr val="000000"/>
                </a:solidFill>
                <a:latin typeface="黑体" panose="02010609060101010101" pitchFamily="49" charset="-122"/>
                <a:ea typeface="黑体" panose="02010609060101010101" pitchFamily="49" charset="-122"/>
              </a:rPr>
              <a:t>2</a:t>
            </a:r>
            <a:r>
              <a:rPr lang="zh-CN" altLang="en-US" sz="2400">
                <a:solidFill>
                  <a:srgbClr val="000000"/>
                </a:solidFill>
                <a:latin typeface="黑体" panose="02010609060101010101" pitchFamily="49" charset="-122"/>
                <a:ea typeface="黑体" panose="02010609060101010101" pitchFamily="49" charset="-122"/>
              </a:rPr>
              <a:t>）最重要措施：余粮收集制。</a:t>
            </a:r>
          </a:p>
          <a:p>
            <a:pPr algn="just" eaLnBrk="0" hangingPunct="0">
              <a:lnSpc>
                <a:spcPct val="150000"/>
              </a:lnSpc>
            </a:pPr>
            <a:r>
              <a:rPr lang="zh-CN" altLang="en-US" sz="2400">
                <a:solidFill>
                  <a:srgbClr val="000000"/>
                </a:solidFill>
                <a:latin typeface="黑体" panose="02010609060101010101" pitchFamily="49" charset="-122"/>
                <a:ea typeface="黑体" panose="02010609060101010101" pitchFamily="49" charset="-122"/>
              </a:rPr>
              <a:t>（</a:t>
            </a:r>
            <a:r>
              <a:rPr lang="en-US" altLang="zh-CN" sz="2400">
                <a:solidFill>
                  <a:srgbClr val="000000"/>
                </a:solidFill>
                <a:latin typeface="黑体" panose="02010609060101010101" pitchFamily="49" charset="-122"/>
                <a:ea typeface="黑体" panose="02010609060101010101" pitchFamily="49" charset="-122"/>
              </a:rPr>
              <a:t>3</a:t>
            </a:r>
            <a:r>
              <a:rPr lang="zh-CN" altLang="en-US" sz="2400">
                <a:solidFill>
                  <a:srgbClr val="000000"/>
                </a:solidFill>
                <a:latin typeface="黑体" panose="02010609060101010101" pitchFamily="49" charset="-122"/>
                <a:ea typeface="黑体" panose="02010609060101010101" pitchFamily="49" charset="-122"/>
              </a:rPr>
              <a:t>）影响</a:t>
            </a:r>
            <a:r>
              <a:rPr lang="zh-CN" altLang="en-US" sz="2400" smtClean="0">
                <a:solidFill>
                  <a:srgbClr val="000000"/>
                </a:solidFill>
                <a:latin typeface="黑体" panose="02010609060101010101" pitchFamily="49" charset="-122"/>
                <a:ea typeface="黑体" panose="02010609060101010101" pitchFamily="49" charset="-122"/>
              </a:rPr>
              <a:t>：积极：余</a:t>
            </a:r>
            <a:r>
              <a:rPr lang="zh-CN" altLang="en-US" sz="2400">
                <a:solidFill>
                  <a:srgbClr val="000000"/>
                </a:solidFill>
                <a:latin typeface="黑体" panose="02010609060101010101" pitchFamily="49" charset="-122"/>
                <a:ea typeface="黑体" panose="02010609060101010101" pitchFamily="49" charset="-122"/>
              </a:rPr>
              <a:t>粮收集制保证了前线的粮食供应，缓解了城市饥荒</a:t>
            </a:r>
            <a:r>
              <a:rPr lang="zh-CN" altLang="en-US" sz="2400" smtClean="0">
                <a:solidFill>
                  <a:srgbClr val="000000"/>
                </a:solidFill>
                <a:latin typeface="黑体" panose="02010609060101010101" pitchFamily="49" charset="-122"/>
                <a:ea typeface="黑体" panose="02010609060101010101" pitchFamily="49" charset="-122"/>
              </a:rPr>
              <a:t>；</a:t>
            </a:r>
            <a:endParaRPr lang="en-US" altLang="zh-CN" sz="2400" smtClean="0">
              <a:solidFill>
                <a:srgbClr val="000000"/>
              </a:solidFill>
              <a:latin typeface="黑体" panose="02010609060101010101" pitchFamily="49" charset="-122"/>
              <a:ea typeface="黑体" panose="02010609060101010101" pitchFamily="49" charset="-122"/>
            </a:endParaRPr>
          </a:p>
          <a:p>
            <a:pPr algn="just" eaLnBrk="0" hangingPunct="0">
              <a:lnSpc>
                <a:spcPct val="150000"/>
              </a:lnSpc>
            </a:pPr>
            <a:r>
              <a:rPr lang="zh-CN" altLang="en-US" sz="2400">
                <a:solidFill>
                  <a:srgbClr val="000000"/>
                </a:solidFill>
                <a:latin typeface="黑体" panose="02010609060101010101" pitchFamily="49" charset="-122"/>
                <a:ea typeface="黑体" panose="02010609060101010101" pitchFamily="49" charset="-122"/>
              </a:rPr>
              <a:t>消</a:t>
            </a:r>
            <a:r>
              <a:rPr lang="zh-CN" altLang="en-US" sz="2400" smtClean="0">
                <a:solidFill>
                  <a:srgbClr val="000000"/>
                </a:solidFill>
                <a:latin typeface="黑体" panose="02010609060101010101" pitchFamily="49" charset="-122"/>
                <a:ea typeface="黑体" panose="02010609060101010101" pitchFamily="49" charset="-122"/>
              </a:rPr>
              <a:t>极：严</a:t>
            </a:r>
            <a:r>
              <a:rPr lang="zh-CN" altLang="en-US" sz="2400">
                <a:solidFill>
                  <a:srgbClr val="000000"/>
                </a:solidFill>
                <a:latin typeface="黑体" panose="02010609060101010101" pitchFamily="49" charset="-122"/>
                <a:ea typeface="黑体" panose="02010609060101010101" pitchFamily="49" charset="-122"/>
              </a:rPr>
              <a:t>重损害了农民的利益，导致战后的经济和政治危机。</a:t>
            </a:r>
          </a:p>
        </p:txBody>
      </p:sp>
      <p:graphicFrame>
        <p:nvGraphicFramePr>
          <p:cNvPr id="4" name="Group 50"/>
          <p:cNvGraphicFramePr>
            <a:graphicFrameLocks noGrp="1"/>
          </p:cNvGraphicFramePr>
          <p:nvPr>
            <p:custDataLst>
              <p:tags r:id="rId2"/>
            </p:custDataLst>
            <p:extLst>
              <p:ext uri="{D42A27DB-BD31-4B8C-83A1-F6EECF244321}">
                <p14:modId xmlns:p14="http://schemas.microsoft.com/office/powerpoint/2010/main" val="2607732053"/>
              </p:ext>
            </p:extLst>
          </p:nvPr>
        </p:nvGraphicFramePr>
        <p:xfrm>
          <a:off x="2230686" y="4440601"/>
          <a:ext cx="6461622" cy="1727200"/>
        </p:xfrm>
        <a:graphic>
          <a:graphicData uri="http://schemas.openxmlformats.org/drawingml/2006/table">
            <a:tbl>
              <a:tblPr>
                <a:tableStyleId>{616DA210-FB5B-4158-B5E0-FEB733F419BA}</a:tableStyleId>
              </a:tblPr>
              <a:tblGrid>
                <a:gridCol w="3229262">
                  <a:extLst>
                    <a:ext uri="{9D8B030D-6E8A-4147-A177-3AD203B41FA5}">
                      <a16:colId xmlns:a16="http://schemas.microsoft.com/office/drawing/2014/main" xmlns="" val="20000"/>
                    </a:ext>
                  </a:extLst>
                </a:gridCol>
                <a:gridCol w="3232360">
                  <a:extLst>
                    <a:ext uri="{9D8B030D-6E8A-4147-A177-3AD203B41FA5}">
                      <a16:colId xmlns:a16="http://schemas.microsoft.com/office/drawing/2014/main" xmlns="" val="20001"/>
                    </a:ext>
                  </a:extLst>
                </a:gridCol>
              </a:tblGrid>
              <a:tr h="431800">
                <a:tc gridSpan="2">
                  <a:txBody>
                    <a:bodyPr vert="horz" wrap="square"/>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20000"/>
                        </a:spcBef>
                        <a:spcAft>
                          <a:spcPct val="0"/>
                        </a:spcAft>
                        <a:buClrTx/>
                        <a:buSzTx/>
                        <a:buFontTx/>
                        <a:buNone/>
                      </a:pPr>
                      <a:r>
                        <a:rPr kumimoji="0" lang="zh-CN" altLang="en-US" sz="2200" u="none" strike="noStrike" cap="none" normalizeH="0" baseline="0">
                          <a:ln>
                            <a:noFill/>
                          </a:ln>
                          <a:effectLst/>
                        </a:rPr>
                        <a:t>1919年俄国1普特（16.38kg）粮食的价格</a:t>
                      </a:r>
                      <a:endParaRPr kumimoji="0" lang="zh-CN" altLang="en-US" sz="2200" b="0" i="0" u="none" strike="noStrike" cap="none" normalizeH="0" baseline="0">
                        <a:ln>
                          <a:noFill/>
                        </a:ln>
                        <a:solidFill>
                          <a:schemeClr val="tx1"/>
                        </a:solidFill>
                        <a:effectLst/>
                        <a:latin typeface="兰米粗楷简体" panose="02000503000000000000" charset="-122"/>
                        <a:ea typeface="兰米粗楷简体" panose="02000503000000000000" charset="-122"/>
                        <a:cs typeface="兰米粗楷简体" panose="02000503000000000000" charset="-122"/>
                      </a:endParaRPr>
                    </a:p>
                  </a:txBody>
                  <a:tcPr marL="90170" marR="90170" marT="46990" marB="46990" anchor="ctr" horzOverflow="overflow"/>
                </a:tc>
                <a:tc hMerge="1">
                  <a:txBody>
                    <a:bodyPr vert="horz" wrap="square"/>
                    <a:lstStyle/>
                    <a:p>
                      <a:endParaRPr lang="zh-CN"/>
                    </a:p>
                  </a:txBody>
                  <a:tcPr/>
                </a:tc>
                <a:extLst>
                  <a:ext uri="{0D108BD9-81ED-4DB2-BD59-A6C34878D82A}">
                    <a16:rowId xmlns:a16="http://schemas.microsoft.com/office/drawing/2014/main" xmlns="" val="10000"/>
                  </a:ext>
                </a:extLst>
              </a:tr>
              <a:tr h="431800">
                <a:tc>
                  <a:txBody>
                    <a:bodyPr vert="horz" wrap="square"/>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20000"/>
                        </a:spcBef>
                        <a:spcAft>
                          <a:spcPct val="0"/>
                        </a:spcAft>
                        <a:buClrTx/>
                        <a:buSzTx/>
                        <a:buFontTx/>
                        <a:buNone/>
                      </a:pPr>
                      <a:r>
                        <a:rPr kumimoji="0" lang="zh-CN" altLang="en-US" sz="2200" u="none" strike="noStrike" cap="none" normalizeH="0" baseline="0">
                          <a:ln>
                            <a:noFill/>
                          </a:ln>
                          <a:effectLst/>
                        </a:rPr>
                        <a:t>国家征购价</a:t>
                      </a:r>
                      <a:endParaRPr kumimoji="0" lang="zh-CN" altLang="en-US" sz="2200" b="0" i="0" u="none" strike="noStrike" cap="none" normalizeH="0" baseline="0">
                        <a:ln>
                          <a:noFill/>
                        </a:ln>
                        <a:solidFill>
                          <a:srgbClr val="000000"/>
                        </a:solidFill>
                        <a:effectLst/>
                        <a:latin typeface="兰米粗楷简体" panose="02000503000000000000" charset="-122"/>
                        <a:ea typeface="兰米粗楷简体" panose="02000503000000000000" charset="-122"/>
                      </a:endParaRPr>
                    </a:p>
                  </a:txBody>
                  <a:tcPr marL="90170" marR="90170" marT="46990" marB="46990" anchor="ctr" horzOverflow="overflow"/>
                </a:tc>
                <a:tc>
                  <a:txBody>
                    <a:bodyPr vert="horz" wrap="square"/>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20000"/>
                        </a:spcBef>
                        <a:spcAft>
                          <a:spcPct val="0"/>
                        </a:spcAft>
                        <a:buClrTx/>
                        <a:buSzTx/>
                        <a:buFontTx/>
                        <a:buNone/>
                      </a:pPr>
                      <a:r>
                        <a:rPr kumimoji="0" lang="zh-CN" altLang="en-US" sz="2200" u="none" strike="noStrike" cap="none" normalizeH="0" baseline="0">
                          <a:ln>
                            <a:noFill/>
                          </a:ln>
                          <a:effectLst/>
                        </a:rPr>
                        <a:t>6卢布</a:t>
                      </a:r>
                      <a:endParaRPr kumimoji="0" lang="zh-CN" altLang="en-US" sz="2200" b="0" i="0" u="none" strike="noStrike" cap="none" normalizeH="0" baseline="0">
                        <a:ln>
                          <a:noFill/>
                        </a:ln>
                        <a:solidFill>
                          <a:srgbClr val="000000"/>
                        </a:solidFill>
                        <a:effectLst/>
                        <a:latin typeface="兰米粗楷简体" panose="02000503000000000000" charset="-122"/>
                        <a:ea typeface="兰米粗楷简体" panose="02000503000000000000" charset="-122"/>
                        <a:cs typeface="兰米粗楷简体" panose="02000503000000000000" charset="-122"/>
                      </a:endParaRPr>
                    </a:p>
                  </a:txBody>
                  <a:tcPr marL="90170" marR="90170" marT="46990" marB="46990" anchor="ctr" horzOverflow="overflow"/>
                </a:tc>
                <a:extLst>
                  <a:ext uri="{0D108BD9-81ED-4DB2-BD59-A6C34878D82A}">
                    <a16:rowId xmlns:a16="http://schemas.microsoft.com/office/drawing/2014/main" xmlns="" val="10001"/>
                  </a:ext>
                </a:extLst>
              </a:tr>
              <a:tr h="431800">
                <a:tc>
                  <a:txBody>
                    <a:bodyPr vert="horz" wrap="square"/>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20000"/>
                        </a:spcBef>
                        <a:spcAft>
                          <a:spcPct val="0"/>
                        </a:spcAft>
                        <a:buClrTx/>
                        <a:buSzTx/>
                        <a:buFontTx/>
                        <a:buNone/>
                      </a:pPr>
                      <a:r>
                        <a:rPr kumimoji="0" lang="zh-CN" altLang="en-US" sz="2200" u="none" strike="noStrike" cap="none" normalizeH="0" baseline="0">
                          <a:ln>
                            <a:noFill/>
                          </a:ln>
                          <a:effectLst/>
                        </a:rPr>
                        <a:t>国家零售价</a:t>
                      </a:r>
                      <a:endParaRPr kumimoji="0" lang="zh-CN" altLang="en-US" sz="2200" b="0" i="0" u="none" strike="noStrike" cap="none" normalizeH="0" baseline="0">
                        <a:ln>
                          <a:noFill/>
                        </a:ln>
                        <a:solidFill>
                          <a:srgbClr val="000000"/>
                        </a:solidFill>
                        <a:effectLst/>
                        <a:latin typeface="兰米粗楷简体" panose="02000503000000000000" charset="-122"/>
                        <a:ea typeface="兰米粗楷简体" panose="02000503000000000000" charset="-122"/>
                      </a:endParaRPr>
                    </a:p>
                  </a:txBody>
                  <a:tcPr marL="90170" marR="90170" marT="46990" marB="46990" anchor="ctr" horzOverflow="overflow"/>
                </a:tc>
                <a:tc>
                  <a:txBody>
                    <a:bodyPr vert="horz" wrap="square"/>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20000"/>
                        </a:spcBef>
                        <a:spcAft>
                          <a:spcPct val="0"/>
                        </a:spcAft>
                        <a:buClrTx/>
                        <a:buSzTx/>
                        <a:buFontTx/>
                        <a:buNone/>
                      </a:pPr>
                      <a:r>
                        <a:rPr kumimoji="0" lang="zh-CN" altLang="en-US" sz="2200" u="none" strike="noStrike" cap="none" normalizeH="0" baseline="0">
                          <a:ln>
                            <a:noFill/>
                          </a:ln>
                          <a:effectLst/>
                        </a:rPr>
                        <a:t>30卢布</a:t>
                      </a:r>
                      <a:endParaRPr kumimoji="0" lang="zh-CN" altLang="en-US" sz="2200" b="0" i="0" u="none" strike="noStrike" cap="none" normalizeH="0" baseline="0">
                        <a:ln>
                          <a:noFill/>
                        </a:ln>
                        <a:solidFill>
                          <a:srgbClr val="000000"/>
                        </a:solidFill>
                        <a:effectLst/>
                        <a:latin typeface="兰米粗楷简体" panose="02000503000000000000" charset="-122"/>
                        <a:ea typeface="兰米粗楷简体" panose="02000503000000000000" charset="-122"/>
                        <a:cs typeface="兰米粗楷简体" panose="02000503000000000000" charset="-122"/>
                      </a:endParaRPr>
                    </a:p>
                  </a:txBody>
                  <a:tcPr marL="90170" marR="90170" marT="46990" marB="46990" anchor="ctr" horzOverflow="overflow"/>
                </a:tc>
                <a:extLst>
                  <a:ext uri="{0D108BD9-81ED-4DB2-BD59-A6C34878D82A}">
                    <a16:rowId xmlns:a16="http://schemas.microsoft.com/office/drawing/2014/main" xmlns="" val="10002"/>
                  </a:ext>
                </a:extLst>
              </a:tr>
              <a:tr h="431800">
                <a:tc>
                  <a:txBody>
                    <a:bodyPr vert="horz" wrap="square"/>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20000"/>
                        </a:spcBef>
                        <a:spcAft>
                          <a:spcPct val="0"/>
                        </a:spcAft>
                        <a:buClrTx/>
                        <a:buSzTx/>
                        <a:buFontTx/>
                        <a:buNone/>
                      </a:pPr>
                      <a:r>
                        <a:rPr kumimoji="0" lang="zh-CN" altLang="en-US" sz="2200" u="none" strike="noStrike" cap="none" normalizeH="0" baseline="0">
                          <a:ln>
                            <a:noFill/>
                          </a:ln>
                          <a:effectLst/>
                        </a:rPr>
                        <a:t>黑市价格</a:t>
                      </a:r>
                      <a:endParaRPr kumimoji="0" lang="zh-CN" altLang="en-US" sz="2200" b="0" i="0" u="none" strike="noStrike" cap="none" normalizeH="0" baseline="0">
                        <a:ln>
                          <a:noFill/>
                        </a:ln>
                        <a:solidFill>
                          <a:srgbClr val="000000"/>
                        </a:solidFill>
                        <a:effectLst/>
                        <a:latin typeface="兰米粗楷简体" panose="02000503000000000000" charset="-122"/>
                        <a:ea typeface="兰米粗楷简体" panose="02000503000000000000" charset="-122"/>
                      </a:endParaRPr>
                    </a:p>
                  </a:txBody>
                  <a:tcPr marL="90170" marR="90170" marT="46990" marB="46990" anchor="ctr" horzOverflow="overflow"/>
                </a:tc>
                <a:tc>
                  <a:txBody>
                    <a:bodyPr vert="horz" wrap="square"/>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20000"/>
                        </a:spcBef>
                        <a:spcAft>
                          <a:spcPct val="0"/>
                        </a:spcAft>
                        <a:buClrTx/>
                        <a:buSzTx/>
                        <a:buFontTx/>
                        <a:buNone/>
                      </a:pPr>
                      <a:r>
                        <a:rPr kumimoji="0" lang="zh-CN" altLang="en-US" sz="2200" u="none" strike="noStrike" cap="none" normalizeH="0" baseline="0">
                          <a:ln>
                            <a:noFill/>
                          </a:ln>
                          <a:effectLst/>
                        </a:rPr>
                        <a:t>200卢布</a:t>
                      </a:r>
                      <a:endParaRPr kumimoji="0" lang="zh-CN" altLang="en-US" sz="2200" b="0" i="0" u="none" strike="noStrike" cap="none" normalizeH="0" baseline="0">
                        <a:ln>
                          <a:noFill/>
                        </a:ln>
                        <a:solidFill>
                          <a:srgbClr val="000000"/>
                        </a:solidFill>
                        <a:effectLst/>
                        <a:latin typeface="兰米粗楷简体" panose="02000503000000000000" charset="-122"/>
                        <a:ea typeface="兰米粗楷简体" panose="02000503000000000000" charset="-122"/>
                        <a:cs typeface="兰米粗楷简体" panose="02000503000000000000" charset="-122"/>
                      </a:endParaRPr>
                    </a:p>
                  </a:txBody>
                  <a:tcPr marL="90170" marR="90170" marT="46990" marB="46990" anchor="ctr" horzOverflow="overflow"/>
                </a:tc>
                <a:extLst>
                  <a:ext uri="{0D108BD9-81ED-4DB2-BD59-A6C34878D82A}">
                    <a16:rowId xmlns:a16="http://schemas.microsoft.com/office/drawing/2014/main" xmlns="" val="10003"/>
                  </a:ext>
                </a:extLst>
              </a:tr>
            </a:tbl>
          </a:graphicData>
        </a:graphic>
      </p:graphicFrame>
    </p:spTree>
    <p:extLst>
      <p:ext uri="{BB962C8B-B14F-4D97-AF65-F5344CB8AC3E}">
        <p14:creationId xmlns:p14="http://schemas.microsoft.com/office/powerpoint/2010/main" val="1443508183"/>
      </p:ext>
    </p:extLst>
  </p:cSld>
  <p:clrMapOvr>
    <a:masterClrMapping/>
  </p:clrMapOvr>
  <p:transition advTm="35416"/>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additive="base">
                                        <p:cTn id="7"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2" end="2"/>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anim calcmode="lin" valueType="num">
                                      <p:cBhvr additive="base">
                                        <p:cTn id="11"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13" fill="hold" nodeType="clickPar">
                      <p:stCondLst>
                        <p:cond delay="indefinite"/>
                      </p:stCondLst>
                      <p:childTnLst>
                        <p:par>
                          <p:cTn id="14" fill="hold" nodeType="afterGroup">
                            <p:stCondLst>
                              <p:cond delay="0"/>
                            </p:stCondLst>
                            <p:childTnLst>
                              <p:par>
                                <p:cTn id="15" presetID="2" presetClass="entr" presetSubtype="4" fill="hold"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 calcmode="lin" valueType="num">
                                      <p:cBhvr additive="base">
                                        <p:cTn id="17"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par>
                          <p:cTn id="19" fill="hold" nodeType="afterGroup">
                            <p:stCondLst>
                              <p:cond delay="500"/>
                            </p:stCondLst>
                            <p:childTnLst>
                              <p:par>
                                <p:cTn id="20" presetID="2" presetClass="entr" presetSubtype="4" fill="hold" nodeType="after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additive="base">
                                        <p:cTn id="22" dur="500" fill="hold"/>
                                        <p:tgtEl>
                                          <p:spTgt spid="4"/>
                                        </p:tgtEl>
                                        <p:attrNameLst>
                                          <p:attrName>ppt_x</p:attrName>
                                        </p:attrNameLst>
                                      </p:cBhvr>
                                      <p:tavLst>
                                        <p:tav tm="0">
                                          <p:val>
                                            <p:strVal val="#ppt_x"/>
                                          </p:val>
                                        </p:tav>
                                        <p:tav tm="100000">
                                          <p:val>
                                            <p:strVal val="#ppt_x"/>
                                          </p:val>
                                        </p:tav>
                                      </p:tavLst>
                                    </p:anim>
                                    <p:anim calcmode="lin" valueType="num">
                                      <p:cBhvr additive="base">
                                        <p:cTn id="23"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24" fill="hold" nodeType="clickPar">
                      <p:stCondLst>
                        <p:cond delay="indefinite"/>
                      </p:stCondLst>
                      <p:childTnLst>
                        <p:par>
                          <p:cTn id="25" fill="hold" nodeType="afterGroup">
                            <p:stCondLst>
                              <p:cond delay="0"/>
                            </p:stCondLst>
                            <p:childTnLst>
                              <p:par>
                                <p:cTn id="26" presetID="2" presetClass="entr" presetSubtype="4" fill="hold" nodeType="clickEffect">
                                  <p:stCondLst>
                                    <p:cond delay="0"/>
                                  </p:stCondLst>
                                  <p:childTnLst>
                                    <p:set>
                                      <p:cBhvr>
                                        <p:cTn id="27" dur="1" fill="hold">
                                          <p:stCondLst>
                                            <p:cond delay="0"/>
                                          </p:stCondLst>
                                        </p:cTn>
                                        <p:tgtEl>
                                          <p:spTgt spid="3">
                                            <p:txEl>
                                              <p:pRg st="5" end="5"/>
                                            </p:txEl>
                                          </p:spTgt>
                                        </p:tgtEl>
                                        <p:attrNameLst>
                                          <p:attrName>style.visibility</p:attrName>
                                        </p:attrNameLst>
                                      </p:cBhvr>
                                      <p:to>
                                        <p:strVal val="visible"/>
                                      </p:to>
                                    </p:set>
                                    <p:anim calcmode="lin" valueType="num">
                                      <p:cBhvr additive="base">
                                        <p:cTn id="28"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29" dur="500" fill="hold"/>
                                        <p:tgtEl>
                                          <p:spTgt spid="3">
                                            <p:txEl>
                                              <p:pRg st="5" end="5"/>
                                            </p:txEl>
                                          </p:spTgt>
                                        </p:tgtEl>
                                        <p:attrNameLst>
                                          <p:attrName>ppt_y</p:attrName>
                                        </p:attrNameLst>
                                      </p:cBhvr>
                                      <p:tavLst>
                                        <p:tav tm="0">
                                          <p:val>
                                            <p:strVal val="1+#ppt_h/2"/>
                                          </p:val>
                                        </p:tav>
                                        <p:tav tm="100000">
                                          <p:val>
                                            <p:strVal val="#ppt_y"/>
                                          </p:val>
                                        </p:tav>
                                      </p:tavLst>
                                    </p:anim>
                                  </p:childTnLst>
                                </p:cTn>
                              </p:par>
                              <p:par>
                                <p:cTn id="30" presetID="2" presetClass="entr" presetSubtype="4" fill="hold" nodeType="withEffect">
                                  <p:stCondLst>
                                    <p:cond delay="0"/>
                                  </p:stCondLst>
                                  <p:childTnLst>
                                    <p:set>
                                      <p:cBhvr>
                                        <p:cTn id="31" dur="1" fill="hold">
                                          <p:stCondLst>
                                            <p:cond delay="0"/>
                                          </p:stCondLst>
                                        </p:cTn>
                                        <p:tgtEl>
                                          <p:spTgt spid="3">
                                            <p:txEl>
                                              <p:pRg st="6" end="6"/>
                                            </p:txEl>
                                          </p:spTgt>
                                        </p:tgtEl>
                                        <p:attrNameLst>
                                          <p:attrName>style.visibility</p:attrName>
                                        </p:attrNameLst>
                                      </p:cBhvr>
                                      <p:to>
                                        <p:strVal val="visible"/>
                                      </p:to>
                                    </p:set>
                                    <p:anim calcmode="lin" valueType="num">
                                      <p:cBhvr additive="base">
                                        <p:cTn id="32"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33"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67286" name="Text Box 22"/>
          <p:cNvSpPr txBox="1"/>
          <p:nvPr/>
        </p:nvSpPr>
        <p:spPr>
          <a:xfrm>
            <a:off x="329982" y="626603"/>
            <a:ext cx="11162367" cy="3354765"/>
          </a:xfrm>
          <a:prstGeom prst="rect">
            <a:avLst/>
          </a:prstGeom>
          <a:noFill/>
          <a:ln w="9525">
            <a:solidFill>
              <a:srgbClr val="102447"/>
            </a:solidFill>
          </a:ln>
          <a:effectLst>
            <a:prstShdw prst="shdw17" dist="17961" dir="2699999">
              <a:srgbClr val="375D80"/>
            </a:prstShdw>
          </a:effectLst>
          <a:extLst/>
        </p:spPr>
        <p:txBody>
          <a:bodyPr wrap="square" anchor="t">
            <a:spAutoFit/>
          </a:bodyPr>
          <a:lstStyle/>
          <a:p>
            <a:pPr>
              <a:lnSpc>
                <a:spcPct val="130000"/>
              </a:lnSpc>
            </a:pPr>
            <a:r>
              <a:rPr lang="zh-CN" altLang="en-US" sz="2000">
                <a:solidFill>
                  <a:schemeClr val="tx1"/>
                </a:solidFill>
                <a:latin typeface="黑体" panose="02010609060101010101" pitchFamily="49" charset="-122"/>
                <a:ea typeface="黑体" panose="02010609060101010101" pitchFamily="49" charset="-122"/>
                <a:cs typeface="兰米粗楷简体" panose="02000503000000000000" charset="-122"/>
              </a:rPr>
              <a:t>      我们当时不这样做就不能在一个经济遭到破坏的小农国家里战胜地主和资本家。我们取得了胜利</a:t>
            </a:r>
            <a:r>
              <a:rPr lang="en-US" altLang="zh-CN" sz="2000">
                <a:solidFill>
                  <a:schemeClr val="tx1"/>
                </a:solidFill>
                <a:latin typeface="黑体" panose="02010609060101010101" pitchFamily="49" charset="-122"/>
                <a:ea typeface="黑体" panose="02010609060101010101" pitchFamily="49" charset="-122"/>
                <a:cs typeface="兰米粗楷简体" panose="02000503000000000000" charset="-122"/>
              </a:rPr>
              <a:t>……</a:t>
            </a:r>
            <a:r>
              <a:rPr lang="zh-CN" altLang="en-US" sz="2000">
                <a:solidFill>
                  <a:schemeClr val="tx1"/>
                </a:solidFill>
                <a:latin typeface="黑体" panose="02010609060101010101" pitchFamily="49" charset="-122"/>
                <a:ea typeface="黑体" panose="02010609060101010101" pitchFamily="49" charset="-122"/>
                <a:cs typeface="兰米粗楷简体" panose="02000503000000000000" charset="-122"/>
              </a:rPr>
              <a:t>应当说我们实行“战时共产主义”是一种功劳。</a:t>
            </a:r>
            <a:endParaRPr lang="en-US" altLang="zh-CN" sz="2000">
              <a:solidFill>
                <a:schemeClr val="tx1"/>
              </a:solidFill>
              <a:latin typeface="黑体" panose="02010609060101010101" pitchFamily="49" charset="-122"/>
              <a:ea typeface="黑体" panose="02010609060101010101" pitchFamily="49" charset="-122"/>
              <a:cs typeface="兰米粗楷简体" panose="02000503000000000000" charset="-122"/>
            </a:endParaRPr>
          </a:p>
          <a:p>
            <a:pPr algn="r">
              <a:lnSpc>
                <a:spcPct val="130000"/>
              </a:lnSpc>
            </a:pPr>
            <a:r>
              <a:rPr lang="en-US" altLang="zh-CN" sz="2000" smtClean="0">
                <a:solidFill>
                  <a:schemeClr val="tx1"/>
                </a:solidFill>
                <a:latin typeface="黑体" panose="02010609060101010101" pitchFamily="49" charset="-122"/>
                <a:ea typeface="黑体" panose="02010609060101010101" pitchFamily="49" charset="-122"/>
                <a:cs typeface="兰米粗楷简体" panose="02000503000000000000" charset="-122"/>
              </a:rPr>
              <a:t>——</a:t>
            </a:r>
            <a:r>
              <a:rPr lang="zh-CN" altLang="en-US" sz="2000">
                <a:solidFill>
                  <a:schemeClr val="tx1"/>
                </a:solidFill>
                <a:latin typeface="黑体" panose="02010609060101010101" pitchFamily="49" charset="-122"/>
                <a:ea typeface="黑体" panose="02010609060101010101" pitchFamily="49" charset="-122"/>
                <a:cs typeface="兰米粗楷简体" panose="02000503000000000000" charset="-122"/>
              </a:rPr>
              <a:t>列宁</a:t>
            </a:r>
            <a:r>
              <a:rPr lang="en-US" altLang="zh-CN" sz="2000">
                <a:solidFill>
                  <a:schemeClr val="tx1"/>
                </a:solidFill>
                <a:latin typeface="黑体" panose="02010609060101010101" pitchFamily="49" charset="-122"/>
                <a:ea typeface="黑体" panose="02010609060101010101" pitchFamily="49" charset="-122"/>
                <a:cs typeface="兰米粗楷简体" panose="02000503000000000000" charset="-122"/>
              </a:rPr>
              <a:t>《</a:t>
            </a:r>
            <a:r>
              <a:rPr lang="zh-CN" altLang="en-US" sz="2000">
                <a:solidFill>
                  <a:schemeClr val="tx1"/>
                </a:solidFill>
                <a:latin typeface="黑体" panose="02010609060101010101" pitchFamily="49" charset="-122"/>
                <a:ea typeface="黑体" panose="02010609060101010101" pitchFamily="49" charset="-122"/>
                <a:cs typeface="兰米粗楷简体" panose="02000503000000000000" charset="-122"/>
              </a:rPr>
              <a:t>论粮食税</a:t>
            </a:r>
            <a:r>
              <a:rPr lang="en-US" altLang="zh-CN" sz="2000">
                <a:solidFill>
                  <a:schemeClr val="tx1"/>
                </a:solidFill>
                <a:latin typeface="黑体" panose="02010609060101010101" pitchFamily="49" charset="-122"/>
                <a:ea typeface="黑体" panose="02010609060101010101" pitchFamily="49" charset="-122"/>
                <a:cs typeface="兰米粗楷简体" panose="02000503000000000000" charset="-122"/>
              </a:rPr>
              <a:t>》</a:t>
            </a:r>
            <a:r>
              <a:rPr lang="zh-CN" altLang="en-US" sz="2000">
                <a:solidFill>
                  <a:schemeClr val="tx1"/>
                </a:solidFill>
                <a:latin typeface="黑体" panose="02010609060101010101" pitchFamily="49" charset="-122"/>
                <a:ea typeface="黑体" panose="02010609060101010101" pitchFamily="49" charset="-122"/>
                <a:cs typeface="兰米粗楷简体" panose="02000503000000000000" charset="-122"/>
              </a:rPr>
              <a:t>，</a:t>
            </a:r>
            <a:r>
              <a:rPr lang="en-US" altLang="zh-CN" sz="2000">
                <a:solidFill>
                  <a:schemeClr val="tx1"/>
                </a:solidFill>
                <a:latin typeface="黑体" panose="02010609060101010101" pitchFamily="49" charset="-122"/>
                <a:ea typeface="黑体" panose="02010609060101010101" pitchFamily="49" charset="-122"/>
                <a:cs typeface="兰米粗楷简体" panose="02000503000000000000" charset="-122"/>
              </a:rPr>
              <a:t>《</a:t>
            </a:r>
            <a:r>
              <a:rPr lang="zh-CN" altLang="en-US" sz="2000">
                <a:solidFill>
                  <a:schemeClr val="tx1"/>
                </a:solidFill>
                <a:latin typeface="黑体" panose="02010609060101010101" pitchFamily="49" charset="-122"/>
                <a:ea typeface="黑体" panose="02010609060101010101" pitchFamily="49" charset="-122"/>
                <a:cs typeface="兰米粗楷简体" panose="02000503000000000000" charset="-122"/>
              </a:rPr>
              <a:t>列宁全集</a:t>
            </a:r>
            <a:r>
              <a:rPr lang="en-US" altLang="zh-CN" sz="2000">
                <a:solidFill>
                  <a:schemeClr val="tx1"/>
                </a:solidFill>
                <a:latin typeface="黑体" panose="02010609060101010101" pitchFamily="49" charset="-122"/>
                <a:ea typeface="黑体" panose="02010609060101010101" pitchFamily="49" charset="-122"/>
                <a:cs typeface="兰米粗楷简体" panose="02000503000000000000" charset="-122"/>
              </a:rPr>
              <a:t>》</a:t>
            </a:r>
            <a:r>
              <a:rPr lang="zh-CN" altLang="en-US" sz="2000">
                <a:solidFill>
                  <a:schemeClr val="tx1"/>
                </a:solidFill>
                <a:latin typeface="黑体" panose="02010609060101010101" pitchFamily="49" charset="-122"/>
                <a:ea typeface="黑体" panose="02010609060101010101" pitchFamily="49" charset="-122"/>
                <a:cs typeface="兰米粗楷简体" panose="02000503000000000000" charset="-122"/>
              </a:rPr>
              <a:t>第四十一卷</a:t>
            </a:r>
          </a:p>
          <a:p>
            <a:pPr>
              <a:lnSpc>
                <a:spcPct val="130000"/>
              </a:lnSpc>
            </a:pPr>
            <a:endParaRPr lang="zh-CN" altLang="en-US" sz="2000">
              <a:solidFill>
                <a:schemeClr val="tx1"/>
              </a:solidFill>
              <a:latin typeface="黑体" panose="02010609060101010101" pitchFamily="49" charset="-122"/>
              <a:ea typeface="黑体" panose="02010609060101010101" pitchFamily="49" charset="-122"/>
              <a:cs typeface="兰米粗楷简体" panose="02000503000000000000" charset="-122"/>
            </a:endParaRPr>
          </a:p>
          <a:p>
            <a:pPr>
              <a:lnSpc>
                <a:spcPct val="130000"/>
              </a:lnSpc>
            </a:pPr>
            <a:r>
              <a:rPr lang="zh-CN" altLang="en-US" sz="2000">
                <a:latin typeface="黑体" panose="02010609060101010101" pitchFamily="49" charset="-122"/>
                <a:ea typeface="黑体" panose="02010609060101010101" pitchFamily="49" charset="-122"/>
                <a:cs typeface="兰米粗楷简体" panose="02000503000000000000" charset="-122"/>
                <a:sym typeface="+mn-ea"/>
              </a:rPr>
              <a:t>       我们计划……用无产阶级国家直接下命令的办法，在一个小农国家里按共产主义原则来调整国家的产品生产和分配。</a:t>
            </a:r>
            <a:r>
              <a:rPr lang="zh-CN" altLang="en-US" sz="2000">
                <a:solidFill>
                  <a:srgbClr val="FF0000"/>
                </a:solidFill>
                <a:latin typeface="黑体" panose="02010609060101010101" pitchFamily="49" charset="-122"/>
                <a:ea typeface="黑体" panose="02010609060101010101" pitchFamily="49" charset="-122"/>
                <a:cs typeface="兰米粗楷简体" panose="02000503000000000000" charset="-122"/>
                <a:sym typeface="+mn-ea"/>
              </a:rPr>
              <a:t>现实生活说明我们错了</a:t>
            </a:r>
            <a:r>
              <a:rPr lang="zh-CN" altLang="en-US" sz="2000">
                <a:latin typeface="黑体" panose="02010609060101010101" pitchFamily="49" charset="-122"/>
                <a:ea typeface="黑体" panose="02010609060101010101" pitchFamily="49" charset="-122"/>
                <a:cs typeface="兰米粗楷简体" panose="02000503000000000000" charset="-122"/>
                <a:sym typeface="+mn-ea"/>
              </a:rPr>
              <a:t>。                                </a:t>
            </a:r>
            <a:endParaRPr lang="zh-CN" altLang="en-US" sz="2000">
              <a:solidFill>
                <a:schemeClr val="tx1"/>
              </a:solidFill>
              <a:latin typeface="黑体" panose="02010609060101010101" pitchFamily="49" charset="-122"/>
              <a:ea typeface="黑体" panose="02010609060101010101" pitchFamily="49" charset="-122"/>
              <a:cs typeface="兰米粗楷简体" panose="02000503000000000000" charset="-122"/>
            </a:endParaRPr>
          </a:p>
          <a:p>
            <a:pPr algn="r">
              <a:lnSpc>
                <a:spcPct val="130000"/>
              </a:lnSpc>
            </a:pPr>
            <a:r>
              <a:rPr lang="en-US" altLang="zh-CN" sz="2000" smtClean="0">
                <a:latin typeface="黑体" panose="02010609060101010101" pitchFamily="49" charset="-122"/>
                <a:ea typeface="黑体" panose="02010609060101010101" pitchFamily="49" charset="-122"/>
                <a:cs typeface="兰米粗楷简体" panose="02000503000000000000" charset="-122"/>
                <a:sym typeface="+mn-ea"/>
              </a:rPr>
              <a:t>——</a:t>
            </a:r>
            <a:r>
              <a:rPr lang="zh-CN" altLang="en-US" sz="2000">
                <a:latin typeface="黑体" panose="02010609060101010101" pitchFamily="49" charset="-122"/>
                <a:ea typeface="黑体" panose="02010609060101010101" pitchFamily="49" charset="-122"/>
                <a:cs typeface="兰米粗楷简体" panose="02000503000000000000" charset="-122"/>
                <a:sym typeface="+mn-ea"/>
              </a:rPr>
              <a:t>列宁《十月革命四周年》，《列宁全集》第四十二卷</a:t>
            </a:r>
            <a:endParaRPr lang="zh-CN" altLang="en-US" sz="2000">
              <a:solidFill>
                <a:schemeClr val="tx1"/>
              </a:solidFill>
              <a:latin typeface="黑体" panose="02010609060101010101" pitchFamily="49" charset="-122"/>
              <a:ea typeface="黑体" panose="02010609060101010101" pitchFamily="49" charset="-122"/>
              <a:cs typeface="兰米粗楷简体" panose="02000503000000000000" charset="-122"/>
            </a:endParaRPr>
          </a:p>
          <a:p>
            <a:pPr>
              <a:lnSpc>
                <a:spcPct val="150000"/>
              </a:lnSpc>
            </a:pPr>
            <a:endParaRPr lang="zh-CN" altLang="en-US" sz="2000">
              <a:solidFill>
                <a:schemeClr val="tx1"/>
              </a:solidFill>
              <a:latin typeface="黑体" panose="02010609060101010101" pitchFamily="49" charset="-122"/>
              <a:ea typeface="黑体" panose="02010609060101010101" pitchFamily="49" charset="-122"/>
              <a:cs typeface="兰米粗楷简体" panose="02000503000000000000" charset="-122"/>
            </a:endParaRPr>
          </a:p>
        </p:txBody>
      </p:sp>
      <p:sp>
        <p:nvSpPr>
          <p:cNvPr id="6" name="文本框 5"/>
          <p:cNvSpPr txBox="1"/>
          <p:nvPr/>
        </p:nvSpPr>
        <p:spPr>
          <a:xfrm>
            <a:off x="439701" y="4248814"/>
            <a:ext cx="11052648" cy="2012859"/>
          </a:xfrm>
          <a:prstGeom prst="rect">
            <a:avLst/>
          </a:prstGeom>
          <a:noFill/>
          <a:ln>
            <a:solidFill>
              <a:srgbClr val="102447"/>
            </a:solidFill>
          </a:ln>
          <a:effectLst>
            <a:outerShdw blurRad="50800" dir="2700000" algn="tl" rotWithShape="0">
              <a:prstClr val="black">
                <a:alpha val="40000"/>
              </a:prstClr>
            </a:outerShdw>
          </a:effectLst>
        </p:spPr>
        <p:txBody>
          <a:bodyPr wrap="square" rtlCol="0" anchor="t">
            <a:spAutoFit/>
          </a:bodyPr>
          <a:lstStyle/>
          <a:p>
            <a:pPr>
              <a:lnSpc>
                <a:spcPct val="130000"/>
              </a:lnSpc>
            </a:pPr>
            <a:r>
              <a:rPr lang="zh-CN" altLang="en-US" sz="2400">
                <a:latin typeface="黑体" panose="02010609060101010101" pitchFamily="49" charset="-122"/>
                <a:ea typeface="黑体" panose="02010609060101010101" pitchFamily="49" charset="-122"/>
                <a:cs typeface="方正小标宋简体" panose="02000000000000000000" charset="-122"/>
              </a:rPr>
              <a:t>可以看</a:t>
            </a:r>
            <a:r>
              <a:rPr lang="zh-CN" altLang="en-US" sz="2400" smtClean="0">
                <a:latin typeface="黑体" panose="02010609060101010101" pitchFamily="49" charset="-122"/>
                <a:ea typeface="黑体" panose="02010609060101010101" pitchFamily="49" charset="-122"/>
                <a:cs typeface="方正小标宋简体" panose="02000000000000000000" charset="-122"/>
              </a:rPr>
              <a:t>出，“战时共产主义”政策是“非常时期的非常手段”。战后的苏俄继续实行该政策，引发了政治、经济危机。</a:t>
            </a:r>
            <a:endParaRPr lang="en-US" altLang="zh-CN" sz="2400" smtClean="0">
              <a:latin typeface="黑体" panose="02010609060101010101" pitchFamily="49" charset="-122"/>
              <a:ea typeface="黑体" panose="02010609060101010101" pitchFamily="49" charset="-122"/>
              <a:cs typeface="方正小标宋简体" panose="02000000000000000000" charset="-122"/>
            </a:endParaRPr>
          </a:p>
          <a:p>
            <a:pPr>
              <a:lnSpc>
                <a:spcPct val="130000"/>
              </a:lnSpc>
            </a:pPr>
            <a:r>
              <a:rPr lang="zh-CN" altLang="en-US" sz="2400" smtClean="0">
                <a:latin typeface="黑体" panose="02010609060101010101" pitchFamily="49" charset="-122"/>
                <a:ea typeface="黑体" panose="02010609060101010101" pitchFamily="49" charset="-122"/>
                <a:cs typeface="方正小标宋简体" panose="02000000000000000000" charset="-122"/>
              </a:rPr>
              <a:t>1</a:t>
            </a:r>
            <a:r>
              <a:rPr lang="zh-CN" altLang="en-US" sz="2400">
                <a:latin typeface="黑体" panose="02010609060101010101" pitchFamily="49" charset="-122"/>
                <a:ea typeface="黑体" panose="02010609060101010101" pitchFamily="49" charset="-122"/>
                <a:cs typeface="方正小标宋简体" panose="02000000000000000000" charset="-122"/>
              </a:rPr>
              <a:t>921年3月</a:t>
            </a:r>
            <a:r>
              <a:rPr lang="zh-CN" altLang="en-US" sz="2400" smtClean="0">
                <a:latin typeface="黑体" panose="02010609060101010101" pitchFamily="49" charset="-122"/>
                <a:ea typeface="黑体" panose="02010609060101010101" pitchFamily="49" charset="-122"/>
                <a:cs typeface="方正小标宋简体" panose="02000000000000000000" charset="-122"/>
              </a:rPr>
              <a:t>，列宁决</a:t>
            </a:r>
            <a:r>
              <a:rPr lang="zh-CN" altLang="en-US" sz="2400">
                <a:latin typeface="黑体" panose="02010609060101010101" pitchFamily="49" charset="-122"/>
                <a:ea typeface="黑体" panose="02010609060101010101" pitchFamily="49" charset="-122"/>
                <a:cs typeface="方正小标宋简体" panose="02000000000000000000" charset="-122"/>
              </a:rPr>
              <a:t>定</a:t>
            </a:r>
            <a:r>
              <a:rPr lang="zh-CN" altLang="en-US" sz="2400">
                <a:solidFill>
                  <a:srgbClr val="FF0000"/>
                </a:solidFill>
                <a:latin typeface="黑体" panose="02010609060101010101" pitchFamily="49" charset="-122"/>
                <a:ea typeface="黑体" panose="02010609060101010101" pitchFamily="49" charset="-122"/>
                <a:cs typeface="方正小标宋简体" panose="02000000000000000000" charset="-122"/>
              </a:rPr>
              <a:t>以粮食税代替余粮收集制</a:t>
            </a:r>
            <a:r>
              <a:rPr lang="zh-CN" altLang="en-US" sz="2400">
                <a:latin typeface="黑体" panose="02010609060101010101" pitchFamily="49" charset="-122"/>
                <a:ea typeface="黑体" panose="02010609060101010101" pitchFamily="49" charset="-122"/>
                <a:cs typeface="方正小标宋简体" panose="02000000000000000000" charset="-122"/>
              </a:rPr>
              <a:t>，规定农民在交纳粮食税后，剩下的粮食由自己支</a:t>
            </a:r>
            <a:r>
              <a:rPr lang="zh-CN" altLang="en-US" sz="2400" smtClean="0">
                <a:latin typeface="黑体" panose="02010609060101010101" pitchFamily="49" charset="-122"/>
                <a:ea typeface="黑体" panose="02010609060101010101" pitchFamily="49" charset="-122"/>
                <a:cs typeface="方正小标宋简体" panose="02000000000000000000" charset="-122"/>
              </a:rPr>
              <a:t>配。</a:t>
            </a:r>
            <a:endParaRPr lang="zh-CN" altLang="en-US" sz="2400">
              <a:latin typeface="黑体" panose="02010609060101010101" pitchFamily="49" charset="-122"/>
              <a:ea typeface="黑体" panose="02010609060101010101" pitchFamily="49" charset="-122"/>
              <a:cs typeface="方正小标宋简体" panose="02000000000000000000" charset="-122"/>
            </a:endParaRPr>
          </a:p>
        </p:txBody>
      </p:sp>
      <p:grpSp>
        <p:nvGrpSpPr>
          <p:cNvPr id="14" name="组合 13"/>
          <p:cNvGrpSpPr/>
          <p:nvPr/>
        </p:nvGrpSpPr>
        <p:grpSpPr>
          <a:xfrm>
            <a:off x="86360" y="180975"/>
            <a:ext cx="3745865" cy="318135"/>
            <a:chOff x="136" y="405"/>
            <a:chExt cx="5197" cy="501"/>
          </a:xfrm>
        </p:grpSpPr>
        <p:grpSp>
          <p:nvGrpSpPr>
            <p:cNvPr id="15" name="组合 14"/>
            <p:cNvGrpSpPr/>
            <p:nvPr/>
          </p:nvGrpSpPr>
          <p:grpSpPr>
            <a:xfrm>
              <a:off x="182" y="405"/>
              <a:ext cx="292" cy="388"/>
              <a:chOff x="7320" y="3217"/>
              <a:chExt cx="4675" cy="6169"/>
            </a:xfrm>
            <a:solidFill>
              <a:srgbClr val="F22C2C"/>
            </a:solidFill>
          </p:grpSpPr>
          <p:grpSp>
            <p:nvGrpSpPr>
              <p:cNvPr id="17" name="组合 16"/>
              <p:cNvGrpSpPr/>
              <p:nvPr/>
            </p:nvGrpSpPr>
            <p:grpSpPr>
              <a:xfrm>
                <a:off x="8101" y="3217"/>
                <a:ext cx="3104" cy="2862"/>
                <a:chOff x="3835686" y="2643180"/>
                <a:chExt cx="1478435" cy="1363058"/>
              </a:xfrm>
              <a:grpFill/>
            </p:grpSpPr>
            <p:sp>
              <p:nvSpPr>
                <p:cNvPr id="18" name="心形 7"/>
                <p:cNvSpPr/>
                <p:nvPr/>
              </p:nvSpPr>
              <p:spPr>
                <a:xfrm>
                  <a:off x="3835686" y="2643180"/>
                  <a:ext cx="741448" cy="1363056"/>
                </a:xfrm>
                <a:custGeom>
                  <a:gdLst>
                    <a:gd name="connsiteX0" fmla="*/ 736082 w 1472164"/>
                    <a:gd name="connsiteY0" fmla="*/ 345038 h 1380153"/>
                    <a:gd name="connsiteX1" fmla="*/ 736082 w 1472164"/>
                    <a:gd name="connsiteY1" fmla="*/ 1380153 h 1380153"/>
                    <a:gd name="connsiteX2" fmla="*/ 736082 w 1472164"/>
                    <a:gd name="connsiteY2" fmla="*/ 345038 h 1380153"/>
                    <a:gd name="connsiteX0-1" fmla="*/ 741448 w 1408146"/>
                    <a:gd name="connsiteY0-2" fmla="*/ 327941 h 1363056"/>
                    <a:gd name="connsiteX1-3" fmla="*/ 741448 w 1408146"/>
                    <a:gd name="connsiteY1-4" fmla="*/ 1363056 h 1363056"/>
                    <a:gd name="connsiteX2-5" fmla="*/ 741448 w 1408146"/>
                    <a:gd name="connsiteY2-6" fmla="*/ 327941 h 1363056"/>
                    <a:gd name="connsiteX0-7" fmla="*/ 741448 w 741448"/>
                    <a:gd name="connsiteY0-8" fmla="*/ 327941 h 1363056"/>
                    <a:gd name="connsiteX1-9" fmla="*/ 741448 w 741448"/>
                    <a:gd name="connsiteY1-10" fmla="*/ 1363056 h 1363056"/>
                    <a:gd name="connsiteX2-11" fmla="*/ 741448 w 741448"/>
                    <a:gd name="connsiteY2-12" fmla="*/ 327941 h 1363056"/>
                    <a:gd name="connsiteX0-13" fmla="*/ 741448 w 741448"/>
                    <a:gd name="connsiteY0-14" fmla="*/ 327941 h 1363056"/>
                    <a:gd name="connsiteX1-15" fmla="*/ 741448 w 741448"/>
                    <a:gd name="connsiteY1-16" fmla="*/ 1363056 h 1363056"/>
                    <a:gd name="connsiteX2-17" fmla="*/ 741448 w 741448"/>
                    <a:gd name="connsiteY2-18" fmla="*/ 327941 h 1363056"/>
                    <a:gd name="connsiteX0-19" fmla="*/ 741448 w 741448"/>
                    <a:gd name="connsiteY0-20" fmla="*/ 327941 h 1363056"/>
                    <a:gd name="connsiteX1-21" fmla="*/ 741448 w 741448"/>
                    <a:gd name="connsiteY1-22" fmla="*/ 1363056 h 1363056"/>
                    <a:gd name="connsiteX2-23" fmla="*/ 741448 w 741448"/>
                    <a:gd name="connsiteY2-24" fmla="*/ 327941 h 1363056"/>
                    <a:gd name="connsiteX0-25" fmla="*/ 741448 w 741448"/>
                    <a:gd name="connsiteY0-26" fmla="*/ 327941 h 1363056"/>
                    <a:gd name="connsiteX1-27" fmla="*/ 741448 w 741448"/>
                    <a:gd name="connsiteY1-28" fmla="*/ 1363056 h 1363056"/>
                    <a:gd name="connsiteX2-29" fmla="*/ 741448 w 741448"/>
                    <a:gd name="connsiteY2-30" fmla="*/ 327941 h 1363056"/>
                    <a:gd name="connsiteX0-31" fmla="*/ 741448 w 741448"/>
                    <a:gd name="connsiteY0-32" fmla="*/ 327941 h 1363056"/>
                    <a:gd name="connsiteX1-33" fmla="*/ 741448 w 741448"/>
                    <a:gd name="connsiteY1-34" fmla="*/ 1363056 h 1363056"/>
                    <a:gd name="connsiteX2-35" fmla="*/ 741448 w 741448"/>
                    <a:gd name="connsiteY2-36" fmla="*/ 327941 h 1363056"/>
                    <a:gd name="connsiteX0-37" fmla="*/ 741448 w 741448"/>
                    <a:gd name="connsiteY0-38" fmla="*/ 327941 h 1363056"/>
                    <a:gd name="connsiteX1-39" fmla="*/ 741448 w 741448"/>
                    <a:gd name="connsiteY1-40" fmla="*/ 1363056 h 1363056"/>
                    <a:gd name="connsiteX2-41" fmla="*/ 741448 w 741448"/>
                    <a:gd name="connsiteY2-42" fmla="*/ 327941 h 1363056"/>
                    <a:gd name="connsiteX0-43" fmla="*/ 741448 w 741448"/>
                    <a:gd name="connsiteY0-44" fmla="*/ 327941 h 1363056"/>
                    <a:gd name="connsiteX1-45" fmla="*/ 741448 w 741448"/>
                    <a:gd name="connsiteY1-46" fmla="*/ 1363056 h 1363056"/>
                    <a:gd name="connsiteX2-47" fmla="*/ 741448 w 741448"/>
                    <a:gd name="connsiteY2-48" fmla="*/ 327941 h 1363056"/>
                    <a:gd name="connsiteX0-49" fmla="*/ 741448 w 741448"/>
                    <a:gd name="connsiteY0-50" fmla="*/ 327941 h 1363056"/>
                    <a:gd name="connsiteX1-51" fmla="*/ 741448 w 741448"/>
                    <a:gd name="connsiteY1-52" fmla="*/ 1363056 h 1363056"/>
                    <a:gd name="connsiteX2-53" fmla="*/ 741448 w 741448"/>
                    <a:gd name="connsiteY2-54" fmla="*/ 327941 h 1363056"/>
                    <a:gd name="connsiteX0-55" fmla="*/ 741448 w 743314"/>
                    <a:gd name="connsiteY0-56" fmla="*/ 327941 h 1363056"/>
                    <a:gd name="connsiteX1-57" fmla="*/ 741448 w 743314"/>
                    <a:gd name="connsiteY1-58" fmla="*/ 1363056 h 1363056"/>
                    <a:gd name="connsiteX2-59" fmla="*/ 741448 w 743314"/>
                    <a:gd name="connsiteY2-60" fmla="*/ 327941 h 1363056"/>
                    <a:gd name="connsiteX0-61" fmla="*/ 741448 w 741448"/>
                    <a:gd name="connsiteY0-62" fmla="*/ 327941 h 1363056"/>
                    <a:gd name="connsiteX1-63" fmla="*/ 741448 w 741448"/>
                    <a:gd name="connsiteY1-64" fmla="*/ 1363056 h 1363056"/>
                    <a:gd name="connsiteX2-65" fmla="*/ 741448 w 741448"/>
                    <a:gd name="connsiteY2-66" fmla="*/ 327941 h 1363056"/>
                    <a:gd name="connsiteX0-67" fmla="*/ 741448 w 741448"/>
                    <a:gd name="connsiteY0-68" fmla="*/ 327941 h 1363056"/>
                    <a:gd name="connsiteX1-69" fmla="*/ 741448 w 741448"/>
                    <a:gd name="connsiteY1-70" fmla="*/ 1363056 h 1363056"/>
                    <a:gd name="connsiteX2-71" fmla="*/ 741448 w 741448"/>
                    <a:gd name="connsiteY2-72" fmla="*/ 327941 h 1363056"/>
                  </a:gdLst>
                  <a:cxnLst>
                    <a:cxn ang="0">
                      <a:pos x="connsiteX0-1" y="connsiteY0-2"/>
                    </a:cxn>
                    <a:cxn ang="0">
                      <a:pos x="connsiteX1-3" y="connsiteY1-4"/>
                    </a:cxn>
                    <a:cxn ang="0">
                      <a:pos x="connsiteX2-5" y="connsiteY2-6"/>
                    </a:cxn>
                  </a:cxnLst>
                  <a:rect l="l" t="t" r="r" b="b"/>
                  <a:pathLst>
                    <a:path w="741448" h="1363056">
                      <a:moveTo>
                        <a:pt x="741448" y="327941"/>
                      </a:moveTo>
                      <a:cubicBezTo>
                        <a:pt x="740677" y="1157841"/>
                        <a:pt x="741248" y="495849"/>
                        <a:pt x="741448" y="1363056"/>
                      </a:cubicBezTo>
                      <a:cubicBezTo>
                        <a:pt x="-761386" y="327941"/>
                        <a:pt x="434747" y="-477148"/>
                        <a:pt x="741448" y="327941"/>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80808"/>
                    </a:solidFill>
                    <a:latin typeface="微软雅黑" panose="020b0503020204020204" charset="-122"/>
                    <a:ea typeface="微软雅黑" panose="020b0503020204020204" charset="-122"/>
                  </a:endParaRPr>
                </a:p>
              </p:txBody>
            </p:sp>
            <p:sp>
              <p:nvSpPr>
                <p:cNvPr id="19" name="心形 7"/>
                <p:cNvSpPr/>
                <p:nvPr/>
              </p:nvSpPr>
              <p:spPr>
                <a:xfrm flipH="1">
                  <a:off x="4572000" y="2643182"/>
                  <a:ext cx="742121" cy="1363056"/>
                </a:xfrm>
                <a:custGeom>
                  <a:gdLst>
                    <a:gd name="connsiteX0" fmla="*/ 736082 w 1472164"/>
                    <a:gd name="connsiteY0" fmla="*/ 345038 h 1380153"/>
                    <a:gd name="connsiteX1" fmla="*/ 736082 w 1472164"/>
                    <a:gd name="connsiteY1" fmla="*/ 1380153 h 1380153"/>
                    <a:gd name="connsiteX2" fmla="*/ 736082 w 1472164"/>
                    <a:gd name="connsiteY2" fmla="*/ 345038 h 1380153"/>
                    <a:gd name="connsiteX0-1" fmla="*/ 741448 w 1408146"/>
                    <a:gd name="connsiteY0-2" fmla="*/ 327941 h 1363056"/>
                    <a:gd name="connsiteX1-3" fmla="*/ 741448 w 1408146"/>
                    <a:gd name="connsiteY1-4" fmla="*/ 1363056 h 1363056"/>
                    <a:gd name="connsiteX2-5" fmla="*/ 741448 w 1408146"/>
                    <a:gd name="connsiteY2-6" fmla="*/ 327941 h 1363056"/>
                    <a:gd name="connsiteX0-7" fmla="*/ 741448 w 741448"/>
                    <a:gd name="connsiteY0-8" fmla="*/ 327941 h 1363056"/>
                    <a:gd name="connsiteX1-9" fmla="*/ 741448 w 741448"/>
                    <a:gd name="connsiteY1-10" fmla="*/ 1363056 h 1363056"/>
                    <a:gd name="connsiteX2-11" fmla="*/ 741448 w 741448"/>
                    <a:gd name="connsiteY2-12" fmla="*/ 327941 h 1363056"/>
                    <a:gd name="connsiteX0-13" fmla="*/ 741448 w 741448"/>
                    <a:gd name="connsiteY0-14" fmla="*/ 327941 h 1363056"/>
                    <a:gd name="connsiteX1-15" fmla="*/ 741448 w 741448"/>
                    <a:gd name="connsiteY1-16" fmla="*/ 1363056 h 1363056"/>
                    <a:gd name="connsiteX2-17" fmla="*/ 741448 w 741448"/>
                    <a:gd name="connsiteY2-18" fmla="*/ 327941 h 1363056"/>
                    <a:gd name="connsiteX0-19" fmla="*/ 741448 w 742505"/>
                    <a:gd name="connsiteY0-20" fmla="*/ 327941 h 1363056"/>
                    <a:gd name="connsiteX1-21" fmla="*/ 741448 w 742505"/>
                    <a:gd name="connsiteY1-22" fmla="*/ 1363056 h 1363056"/>
                    <a:gd name="connsiteX2-23" fmla="*/ 741448 w 742505"/>
                    <a:gd name="connsiteY2-24" fmla="*/ 327941 h 1363056"/>
                    <a:gd name="connsiteX0-25" fmla="*/ 741448 w 743811"/>
                    <a:gd name="connsiteY0-26" fmla="*/ 327941 h 1363056"/>
                    <a:gd name="connsiteX1-27" fmla="*/ 741448 w 743811"/>
                    <a:gd name="connsiteY1-28" fmla="*/ 1363056 h 1363056"/>
                    <a:gd name="connsiteX2-29" fmla="*/ 741448 w 743811"/>
                    <a:gd name="connsiteY2-30" fmla="*/ 327941 h 1363056"/>
                    <a:gd name="connsiteX0-31" fmla="*/ 741448 w 743178"/>
                    <a:gd name="connsiteY0-32" fmla="*/ 327941 h 1363056"/>
                    <a:gd name="connsiteX1-33" fmla="*/ 741448 w 743178"/>
                    <a:gd name="connsiteY1-34" fmla="*/ 1363056 h 1363056"/>
                    <a:gd name="connsiteX2-35" fmla="*/ 741448 w 743178"/>
                    <a:gd name="connsiteY2-36" fmla="*/ 327941 h 1363056"/>
                    <a:gd name="connsiteX0-37" fmla="*/ 741448 w 742121"/>
                    <a:gd name="connsiteY0-38" fmla="*/ 327941 h 1363056"/>
                    <a:gd name="connsiteX1-39" fmla="*/ 741448 w 742121"/>
                    <a:gd name="connsiteY1-40" fmla="*/ 1363056 h 1363056"/>
                    <a:gd name="connsiteX2-41" fmla="*/ 741448 w 742121"/>
                    <a:gd name="connsiteY2-42" fmla="*/ 327941 h 1363056"/>
                  </a:gdLst>
                  <a:cxnLst>
                    <a:cxn ang="0">
                      <a:pos x="connsiteX0-1" y="connsiteY0-2"/>
                    </a:cxn>
                    <a:cxn ang="0">
                      <a:pos x="connsiteX1-3" y="connsiteY1-4"/>
                    </a:cxn>
                    <a:cxn ang="0">
                      <a:pos x="connsiteX2-5" y="connsiteY2-6"/>
                    </a:cxn>
                  </a:cxnLst>
                  <a:rect l="l" t="t" r="r" b="b"/>
                  <a:pathLst>
                    <a:path w="742121" h="1363056">
                      <a:moveTo>
                        <a:pt x="741448" y="327941"/>
                      </a:moveTo>
                      <a:cubicBezTo>
                        <a:pt x="743059" y="1088786"/>
                        <a:pt x="741249" y="617292"/>
                        <a:pt x="741448" y="1363056"/>
                      </a:cubicBezTo>
                      <a:cubicBezTo>
                        <a:pt x="-761386" y="327941"/>
                        <a:pt x="434747" y="-477148"/>
                        <a:pt x="741448" y="327941"/>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80808"/>
                    </a:solidFill>
                    <a:latin typeface="微软雅黑" panose="020b0503020204020204" charset="-122"/>
                    <a:ea typeface="微软雅黑"/>
                  </a:endParaRPr>
                </a:p>
              </p:txBody>
            </p:sp>
          </p:grpSp>
          <p:grpSp>
            <p:nvGrpSpPr>
              <p:cNvPr id="20" name="组合 19"/>
              <p:cNvGrpSpPr/>
              <p:nvPr/>
            </p:nvGrpSpPr>
            <p:grpSpPr>
              <a:xfrm>
                <a:off x="10427" y="4069"/>
                <a:ext cx="1568" cy="4410"/>
                <a:chOff x="4943466" y="3048749"/>
                <a:chExt cx="746824" cy="2100342"/>
              </a:xfrm>
              <a:grpFill/>
            </p:grpSpPr>
            <p:sp>
              <p:nvSpPr>
                <p:cNvPr id="21" name="心形 8"/>
                <p:cNvSpPr/>
                <p:nvPr/>
              </p:nvSpPr>
              <p:spPr>
                <a:xfrm>
                  <a:off x="4943466" y="3048749"/>
                  <a:ext cx="746824" cy="1363056"/>
                </a:xfrm>
                <a:custGeom>
                  <a:gdLst>
                    <a:gd name="connsiteX0" fmla="*/ 736082 w 1472164"/>
                    <a:gd name="connsiteY0" fmla="*/ 345038 h 1380153"/>
                    <a:gd name="connsiteX1" fmla="*/ 736082 w 1472164"/>
                    <a:gd name="connsiteY1" fmla="*/ 1380153 h 1380153"/>
                    <a:gd name="connsiteX2" fmla="*/ 736082 w 1472164"/>
                    <a:gd name="connsiteY2" fmla="*/ 345038 h 1380153"/>
                    <a:gd name="connsiteX0-1" fmla="*/ 741448 w 1403231"/>
                    <a:gd name="connsiteY0-2" fmla="*/ 327941 h 1363056"/>
                    <a:gd name="connsiteX1-3" fmla="*/ 741448 w 1403231"/>
                    <a:gd name="connsiteY1-4" fmla="*/ 1363056 h 1363056"/>
                    <a:gd name="connsiteX2-5" fmla="*/ 741448 w 1403231"/>
                    <a:gd name="connsiteY2-6" fmla="*/ 327941 h 1363056"/>
                    <a:gd name="connsiteX0-7" fmla="*/ 741448 w 742788"/>
                    <a:gd name="connsiteY0-8" fmla="*/ 327941 h 1363056"/>
                    <a:gd name="connsiteX1-9" fmla="*/ 741448 w 742788"/>
                    <a:gd name="connsiteY1-10" fmla="*/ 1363056 h 1363056"/>
                    <a:gd name="connsiteX2-11" fmla="*/ 741448 w 742788"/>
                    <a:gd name="connsiteY2-12" fmla="*/ 327941 h 1363056"/>
                    <a:gd name="connsiteX0-13" fmla="*/ 741448 w 746824"/>
                    <a:gd name="connsiteY0-14" fmla="*/ 327941 h 1363056"/>
                    <a:gd name="connsiteX1-15" fmla="*/ 741448 w 746824"/>
                    <a:gd name="connsiteY1-16" fmla="*/ 1363056 h 1363056"/>
                    <a:gd name="connsiteX2-17" fmla="*/ 741448 w 746824"/>
                    <a:gd name="connsiteY2-18" fmla="*/ 327941 h 1363056"/>
                  </a:gdLst>
                  <a:cxnLst>
                    <a:cxn ang="0">
                      <a:pos x="connsiteX0-1" y="connsiteY0-2"/>
                    </a:cxn>
                    <a:cxn ang="0">
                      <a:pos x="connsiteX1-3" y="connsiteY1-4"/>
                    </a:cxn>
                    <a:cxn ang="0">
                      <a:pos x="connsiteX2-5" y="connsiteY2-6"/>
                    </a:cxn>
                  </a:cxnLst>
                  <a:rect l="l" t="t" r="r" b="b"/>
                  <a:pathLst>
                    <a:path w="746824" h="1363056">
                      <a:moveTo>
                        <a:pt x="741448" y="327941"/>
                      </a:moveTo>
                      <a:cubicBezTo>
                        <a:pt x="747066" y="1050569"/>
                        <a:pt x="750018" y="562116"/>
                        <a:pt x="741448" y="1363056"/>
                      </a:cubicBezTo>
                      <a:cubicBezTo>
                        <a:pt x="-761386" y="327941"/>
                        <a:pt x="434747" y="-477148"/>
                        <a:pt x="741448" y="327941"/>
                      </a:cubicBezTo>
                      <a:close/>
                    </a:path>
                  </a:pathLst>
                </a:custGeom>
                <a:grpFill/>
                <a:ln>
                  <a:noFill/>
                </a:ln>
                <a:scene3d>
                  <a:camera prst="orthographicFront">
                    <a:rot lat="0" lon="0" rev="16200000"/>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80808"/>
                    </a:solidFill>
                    <a:latin typeface="微软雅黑" panose="020b0503020204020204" charset="-122"/>
                    <a:ea typeface="微软雅黑"/>
                  </a:endParaRPr>
                </a:p>
              </p:txBody>
            </p:sp>
            <p:sp>
              <p:nvSpPr>
                <p:cNvPr id="23" name="心形 8"/>
                <p:cNvSpPr/>
                <p:nvPr/>
              </p:nvSpPr>
              <p:spPr>
                <a:xfrm flipH="1">
                  <a:off x="4948441" y="3786035"/>
                  <a:ext cx="741849" cy="1363056"/>
                </a:xfrm>
                <a:custGeom>
                  <a:gdLst>
                    <a:gd name="connsiteX0" fmla="*/ 736082 w 1472164"/>
                    <a:gd name="connsiteY0" fmla="*/ 345038 h 1380153"/>
                    <a:gd name="connsiteX1" fmla="*/ 736082 w 1472164"/>
                    <a:gd name="connsiteY1" fmla="*/ 1380153 h 1380153"/>
                    <a:gd name="connsiteX2" fmla="*/ 736082 w 1472164"/>
                    <a:gd name="connsiteY2" fmla="*/ 345038 h 1380153"/>
                    <a:gd name="connsiteX0-1" fmla="*/ 741448 w 1403231"/>
                    <a:gd name="connsiteY0-2" fmla="*/ 327941 h 1363056"/>
                    <a:gd name="connsiteX1-3" fmla="*/ 741448 w 1403231"/>
                    <a:gd name="connsiteY1-4" fmla="*/ 1363056 h 1363056"/>
                    <a:gd name="connsiteX2-5" fmla="*/ 741448 w 1403231"/>
                    <a:gd name="connsiteY2-6" fmla="*/ 327941 h 1363056"/>
                    <a:gd name="connsiteX0-7" fmla="*/ 741448 w 742788"/>
                    <a:gd name="connsiteY0-8" fmla="*/ 327941 h 1363056"/>
                    <a:gd name="connsiteX1-9" fmla="*/ 741448 w 742788"/>
                    <a:gd name="connsiteY1-10" fmla="*/ 1363056 h 1363056"/>
                    <a:gd name="connsiteX2-11" fmla="*/ 741448 w 742788"/>
                    <a:gd name="connsiteY2-12" fmla="*/ 327941 h 1363056"/>
                    <a:gd name="connsiteX0-13" fmla="*/ 741448 w 746824"/>
                    <a:gd name="connsiteY0-14" fmla="*/ 327941 h 1363056"/>
                    <a:gd name="connsiteX1-15" fmla="*/ 741448 w 746824"/>
                    <a:gd name="connsiteY1-16" fmla="*/ 1363056 h 1363056"/>
                    <a:gd name="connsiteX2-17" fmla="*/ 741448 w 746824"/>
                    <a:gd name="connsiteY2-18" fmla="*/ 327941 h 1363056"/>
                    <a:gd name="connsiteX0-19" fmla="*/ 741448 w 744292"/>
                    <a:gd name="connsiteY0-20" fmla="*/ 327941 h 1363056"/>
                    <a:gd name="connsiteX1-21" fmla="*/ 741448 w 744292"/>
                    <a:gd name="connsiteY1-22" fmla="*/ 1363056 h 1363056"/>
                    <a:gd name="connsiteX2-23" fmla="*/ 741448 w 744292"/>
                    <a:gd name="connsiteY2-24" fmla="*/ 327941 h 1363056"/>
                    <a:gd name="connsiteX0-25" fmla="*/ 741448 w 741849"/>
                    <a:gd name="connsiteY0-26" fmla="*/ 327941 h 1363056"/>
                    <a:gd name="connsiteX1-27" fmla="*/ 741448 w 741849"/>
                    <a:gd name="connsiteY1-28" fmla="*/ 1363056 h 1363056"/>
                    <a:gd name="connsiteX2-29" fmla="*/ 741448 w 741849"/>
                    <a:gd name="connsiteY2-30" fmla="*/ 327941 h 1363056"/>
                  </a:gdLst>
                  <a:cxnLst>
                    <a:cxn ang="0">
                      <a:pos x="connsiteX0-1" y="connsiteY0-2"/>
                    </a:cxn>
                    <a:cxn ang="0">
                      <a:pos x="connsiteX1-3" y="connsiteY1-4"/>
                    </a:cxn>
                    <a:cxn ang="0">
                      <a:pos x="connsiteX2-5" y="connsiteY2-6"/>
                    </a:cxn>
                  </a:cxnLst>
                  <a:rect l="l" t="t" r="r" b="b"/>
                  <a:pathLst>
                    <a:path w="741849" h="1363056">
                      <a:moveTo>
                        <a:pt x="741448" y="327941"/>
                      </a:moveTo>
                      <a:cubicBezTo>
                        <a:pt x="739922" y="1055331"/>
                        <a:pt x="742874" y="562116"/>
                        <a:pt x="741448" y="1363056"/>
                      </a:cubicBezTo>
                      <a:cubicBezTo>
                        <a:pt x="-761386" y="327941"/>
                        <a:pt x="434747" y="-477148"/>
                        <a:pt x="741448" y="327941"/>
                      </a:cubicBezTo>
                      <a:close/>
                    </a:path>
                  </a:pathLst>
                </a:custGeom>
                <a:grpFill/>
                <a:ln>
                  <a:noFill/>
                </a:ln>
                <a:scene3d>
                  <a:camera prst="orthographicFront">
                    <a:rot lat="0" lon="0" rev="16200000"/>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80808"/>
                    </a:solidFill>
                    <a:latin typeface="微软雅黑" panose="020b0503020204020204" charset="-122"/>
                    <a:ea typeface="微软雅黑"/>
                  </a:endParaRPr>
                </a:p>
              </p:txBody>
            </p:sp>
          </p:grpSp>
          <p:grpSp>
            <p:nvGrpSpPr>
              <p:cNvPr id="24" name="组合 23"/>
              <p:cNvGrpSpPr/>
              <p:nvPr/>
            </p:nvGrpSpPr>
            <p:grpSpPr>
              <a:xfrm>
                <a:off x="8064" y="6522"/>
                <a:ext cx="3110" cy="2865"/>
                <a:chOff x="3817988" y="4216878"/>
                <a:chExt cx="1481449" cy="1364683"/>
              </a:xfrm>
              <a:grpFill/>
            </p:grpSpPr>
            <p:sp>
              <p:nvSpPr>
                <p:cNvPr id="25" name="心形 10"/>
                <p:cNvSpPr/>
                <p:nvPr/>
              </p:nvSpPr>
              <p:spPr>
                <a:xfrm>
                  <a:off x="4557989" y="4216878"/>
                  <a:ext cx="741448" cy="1363056"/>
                </a:xfrm>
                <a:custGeom>
                  <a:gdLst>
                    <a:gd name="connsiteX0" fmla="*/ 736082 w 1472164"/>
                    <a:gd name="connsiteY0" fmla="*/ 345038 h 1380153"/>
                    <a:gd name="connsiteX1" fmla="*/ 736082 w 1472164"/>
                    <a:gd name="connsiteY1" fmla="*/ 1380153 h 1380153"/>
                    <a:gd name="connsiteX2" fmla="*/ 736082 w 1472164"/>
                    <a:gd name="connsiteY2" fmla="*/ 345038 h 1380153"/>
                    <a:gd name="connsiteX0-1" fmla="*/ 741448 w 1408146"/>
                    <a:gd name="connsiteY0-2" fmla="*/ 327941 h 1363056"/>
                    <a:gd name="connsiteX1-3" fmla="*/ 741448 w 1408146"/>
                    <a:gd name="connsiteY1-4" fmla="*/ 1363056 h 1363056"/>
                    <a:gd name="connsiteX2-5" fmla="*/ 741448 w 1408146"/>
                    <a:gd name="connsiteY2-6" fmla="*/ 327941 h 1363056"/>
                    <a:gd name="connsiteX0-7" fmla="*/ 741448 w 741448"/>
                    <a:gd name="connsiteY0-8" fmla="*/ 327941 h 1363056"/>
                    <a:gd name="connsiteX1-9" fmla="*/ 741448 w 741448"/>
                    <a:gd name="connsiteY1-10" fmla="*/ 1363056 h 1363056"/>
                    <a:gd name="connsiteX2-11" fmla="*/ 741448 w 741448"/>
                    <a:gd name="connsiteY2-12" fmla="*/ 327941 h 1363056"/>
                    <a:gd name="connsiteX0-13" fmla="*/ 741448 w 741448"/>
                    <a:gd name="connsiteY0-14" fmla="*/ 327941 h 1363056"/>
                    <a:gd name="connsiteX1-15" fmla="*/ 741448 w 741448"/>
                    <a:gd name="connsiteY1-16" fmla="*/ 1363056 h 1363056"/>
                    <a:gd name="connsiteX2-17" fmla="*/ 741448 w 741448"/>
                    <a:gd name="connsiteY2-18" fmla="*/ 327941 h 1363056"/>
                    <a:gd name="connsiteX0-19" fmla="*/ 741448 w 741448"/>
                    <a:gd name="connsiteY0-20" fmla="*/ 327941 h 1363056"/>
                    <a:gd name="connsiteX1-21" fmla="*/ 741448 w 741448"/>
                    <a:gd name="connsiteY1-22" fmla="*/ 1363056 h 1363056"/>
                    <a:gd name="connsiteX2-23" fmla="*/ 741448 w 741448"/>
                    <a:gd name="connsiteY2-24" fmla="*/ 327941 h 1363056"/>
                  </a:gdLst>
                  <a:cxnLst>
                    <a:cxn ang="0">
                      <a:pos x="connsiteX0-1" y="connsiteY0-2"/>
                    </a:cxn>
                    <a:cxn ang="0">
                      <a:pos x="connsiteX1-3" y="connsiteY1-4"/>
                    </a:cxn>
                    <a:cxn ang="0">
                      <a:pos x="connsiteX2-5" y="connsiteY2-6"/>
                    </a:cxn>
                  </a:cxnLst>
                  <a:rect l="l" t="t" r="r" b="b"/>
                  <a:pathLst>
                    <a:path w="741448" h="1363056">
                      <a:moveTo>
                        <a:pt x="741448" y="327941"/>
                      </a:moveTo>
                      <a:cubicBezTo>
                        <a:pt x="740678" y="1347644"/>
                        <a:pt x="741249" y="535865"/>
                        <a:pt x="741448" y="1363056"/>
                      </a:cubicBezTo>
                      <a:cubicBezTo>
                        <a:pt x="-761386" y="327941"/>
                        <a:pt x="434747" y="-477148"/>
                        <a:pt x="741448" y="327941"/>
                      </a:cubicBezTo>
                      <a:close/>
                    </a:path>
                  </a:pathLst>
                </a:custGeom>
                <a:grpFill/>
                <a:ln>
                  <a:noFill/>
                </a:ln>
                <a:scene3d>
                  <a:camera prst="orthographicFront">
                    <a:rot lat="0" lon="0" rev="10799999"/>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80808"/>
                    </a:solidFill>
                    <a:latin typeface="微软雅黑" panose="020b0503020204020204" charset="-122"/>
                    <a:ea typeface="微软雅黑"/>
                  </a:endParaRPr>
                </a:p>
              </p:txBody>
            </p:sp>
            <p:sp>
              <p:nvSpPr>
                <p:cNvPr id="27" name="心形 10"/>
                <p:cNvSpPr/>
                <p:nvPr/>
              </p:nvSpPr>
              <p:spPr>
                <a:xfrm flipH="1">
                  <a:off x="3817988" y="4218505"/>
                  <a:ext cx="741448" cy="1363056"/>
                </a:xfrm>
                <a:custGeom>
                  <a:gdLst>
                    <a:gd name="connsiteX0" fmla="*/ 736082 w 1472164"/>
                    <a:gd name="connsiteY0" fmla="*/ 345038 h 1380153"/>
                    <a:gd name="connsiteX1" fmla="*/ 736082 w 1472164"/>
                    <a:gd name="connsiteY1" fmla="*/ 1380153 h 1380153"/>
                    <a:gd name="connsiteX2" fmla="*/ 736082 w 1472164"/>
                    <a:gd name="connsiteY2" fmla="*/ 345038 h 1380153"/>
                    <a:gd name="connsiteX0-1" fmla="*/ 741448 w 1408146"/>
                    <a:gd name="connsiteY0-2" fmla="*/ 327941 h 1363056"/>
                    <a:gd name="connsiteX1-3" fmla="*/ 741448 w 1408146"/>
                    <a:gd name="connsiteY1-4" fmla="*/ 1363056 h 1363056"/>
                    <a:gd name="connsiteX2-5" fmla="*/ 741448 w 1408146"/>
                    <a:gd name="connsiteY2-6" fmla="*/ 327941 h 1363056"/>
                    <a:gd name="connsiteX0-7" fmla="*/ 741448 w 741448"/>
                    <a:gd name="connsiteY0-8" fmla="*/ 327941 h 1363056"/>
                    <a:gd name="connsiteX1-9" fmla="*/ 741448 w 741448"/>
                    <a:gd name="connsiteY1-10" fmla="*/ 1363056 h 1363056"/>
                    <a:gd name="connsiteX2-11" fmla="*/ 741448 w 741448"/>
                    <a:gd name="connsiteY2-12" fmla="*/ 327941 h 1363056"/>
                    <a:gd name="connsiteX0-13" fmla="*/ 741448 w 741448"/>
                    <a:gd name="connsiteY0-14" fmla="*/ 327941 h 1363056"/>
                    <a:gd name="connsiteX1-15" fmla="*/ 741448 w 741448"/>
                    <a:gd name="connsiteY1-16" fmla="*/ 1363056 h 1363056"/>
                    <a:gd name="connsiteX2-17" fmla="*/ 741448 w 741448"/>
                    <a:gd name="connsiteY2-18" fmla="*/ 327941 h 1363056"/>
                    <a:gd name="connsiteX0-19" fmla="*/ 741448 w 741448"/>
                    <a:gd name="connsiteY0-20" fmla="*/ 327941 h 1363056"/>
                    <a:gd name="connsiteX1-21" fmla="*/ 741448 w 741448"/>
                    <a:gd name="connsiteY1-22" fmla="*/ 1363056 h 1363056"/>
                    <a:gd name="connsiteX2-23" fmla="*/ 741448 w 741448"/>
                    <a:gd name="connsiteY2-24" fmla="*/ 327941 h 1363056"/>
                  </a:gdLst>
                  <a:cxnLst>
                    <a:cxn ang="0">
                      <a:pos x="connsiteX0-1" y="connsiteY0-2"/>
                    </a:cxn>
                    <a:cxn ang="0">
                      <a:pos x="connsiteX1-3" y="connsiteY1-4"/>
                    </a:cxn>
                    <a:cxn ang="0">
                      <a:pos x="connsiteX2-5" y="connsiteY2-6"/>
                    </a:cxn>
                  </a:cxnLst>
                  <a:rect l="l" t="t" r="r" b="b"/>
                  <a:pathLst>
                    <a:path w="741448" h="1363056">
                      <a:moveTo>
                        <a:pt x="741448" y="327941"/>
                      </a:moveTo>
                      <a:cubicBezTo>
                        <a:pt x="740677" y="1147620"/>
                        <a:pt x="741249" y="676359"/>
                        <a:pt x="741448" y="1363056"/>
                      </a:cubicBezTo>
                      <a:cubicBezTo>
                        <a:pt x="-761386" y="327941"/>
                        <a:pt x="434747" y="-477148"/>
                        <a:pt x="741448" y="327941"/>
                      </a:cubicBezTo>
                      <a:close/>
                    </a:path>
                  </a:pathLst>
                </a:custGeom>
                <a:grpFill/>
                <a:ln>
                  <a:noFill/>
                </a:ln>
                <a:scene3d>
                  <a:camera prst="orthographicFront">
                    <a:rot lat="0" lon="0" rev="10799999"/>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80808"/>
                    </a:solidFill>
                    <a:latin typeface="微软雅黑" panose="020b0503020204020204" charset="-122"/>
                    <a:ea typeface="微软雅黑"/>
                  </a:endParaRPr>
                </a:p>
              </p:txBody>
            </p:sp>
          </p:grpSp>
          <p:grpSp>
            <p:nvGrpSpPr>
              <p:cNvPr id="29" name="组合 28"/>
              <p:cNvGrpSpPr/>
              <p:nvPr/>
            </p:nvGrpSpPr>
            <p:grpSpPr>
              <a:xfrm>
                <a:off x="7320" y="4063"/>
                <a:ext cx="1558" cy="4421"/>
                <a:chOff x="3463556" y="3046034"/>
                <a:chExt cx="742098" cy="2105445"/>
              </a:xfrm>
              <a:grpFill/>
            </p:grpSpPr>
            <p:sp>
              <p:nvSpPr>
                <p:cNvPr id="33" name="心形 17"/>
                <p:cNvSpPr/>
                <p:nvPr/>
              </p:nvSpPr>
              <p:spPr>
                <a:xfrm flipH="1">
                  <a:off x="3463556" y="3046034"/>
                  <a:ext cx="741787" cy="1363056"/>
                </a:xfrm>
                <a:custGeom>
                  <a:gdLst>
                    <a:gd name="connsiteX0" fmla="*/ 736082 w 1472164"/>
                    <a:gd name="connsiteY0" fmla="*/ 345038 h 1380153"/>
                    <a:gd name="connsiteX1" fmla="*/ 736082 w 1472164"/>
                    <a:gd name="connsiteY1" fmla="*/ 1380153 h 1380153"/>
                    <a:gd name="connsiteX2" fmla="*/ 736082 w 1472164"/>
                    <a:gd name="connsiteY2" fmla="*/ 345038 h 1380153"/>
                    <a:gd name="connsiteX0-1" fmla="*/ 741448 w 1410624"/>
                    <a:gd name="connsiteY0-2" fmla="*/ 327941 h 1363056"/>
                    <a:gd name="connsiteX1-3" fmla="*/ 741448 w 1410624"/>
                    <a:gd name="connsiteY1-4" fmla="*/ 1363056 h 1363056"/>
                    <a:gd name="connsiteX2-5" fmla="*/ 741448 w 1410624"/>
                    <a:gd name="connsiteY2-6" fmla="*/ 327941 h 1363056"/>
                    <a:gd name="connsiteX0-7" fmla="*/ 741448 w 743461"/>
                    <a:gd name="connsiteY0-8" fmla="*/ 327941 h 1363056"/>
                    <a:gd name="connsiteX1-9" fmla="*/ 741448 w 743461"/>
                    <a:gd name="connsiteY1-10" fmla="*/ 1363056 h 1363056"/>
                    <a:gd name="connsiteX2-11" fmla="*/ 741448 w 743461"/>
                    <a:gd name="connsiteY2-12" fmla="*/ 327941 h 1363056"/>
                    <a:gd name="connsiteX0-13" fmla="*/ 741448 w 741588"/>
                    <a:gd name="connsiteY0-14" fmla="*/ 327941 h 1363056"/>
                    <a:gd name="connsiteX1-15" fmla="*/ 741448 w 741588"/>
                    <a:gd name="connsiteY1-16" fmla="*/ 1363056 h 1363056"/>
                    <a:gd name="connsiteX2-17" fmla="*/ 741448 w 741588"/>
                    <a:gd name="connsiteY2-18" fmla="*/ 327941 h 1363056"/>
                    <a:gd name="connsiteX0-19" fmla="*/ 741448 w 741787"/>
                    <a:gd name="connsiteY0-20" fmla="*/ 327941 h 1363056"/>
                    <a:gd name="connsiteX1-21" fmla="*/ 741448 w 741787"/>
                    <a:gd name="connsiteY1-22" fmla="*/ 1363056 h 1363056"/>
                    <a:gd name="connsiteX2-23" fmla="*/ 741448 w 741787"/>
                    <a:gd name="connsiteY2-24" fmla="*/ 327941 h 1363056"/>
                  </a:gdLst>
                  <a:cxnLst>
                    <a:cxn ang="0">
                      <a:pos x="connsiteX0-1" y="connsiteY0-2"/>
                    </a:cxn>
                    <a:cxn ang="0">
                      <a:pos x="connsiteX1-3" y="connsiteY1-4"/>
                    </a:cxn>
                    <a:cxn ang="0">
                      <a:pos x="connsiteX2-5" y="connsiteY2-6"/>
                    </a:cxn>
                  </a:cxnLst>
                  <a:rect l="l" t="t" r="r" b="b"/>
                  <a:pathLst>
                    <a:path w="741787" h="1363056">
                      <a:moveTo>
                        <a:pt x="741448" y="327941"/>
                      </a:moveTo>
                      <a:cubicBezTo>
                        <a:pt x="742304" y="899098"/>
                        <a:pt x="741249" y="512051"/>
                        <a:pt x="741448" y="1363056"/>
                      </a:cubicBezTo>
                      <a:cubicBezTo>
                        <a:pt x="-761386" y="327941"/>
                        <a:pt x="434747" y="-477148"/>
                        <a:pt x="741448" y="327941"/>
                      </a:cubicBezTo>
                      <a:close/>
                    </a:path>
                  </a:pathLst>
                </a:custGeom>
                <a:grpFill/>
                <a:ln>
                  <a:noFill/>
                </a:ln>
                <a:scene3d>
                  <a:camera prst="orthographicFront">
                    <a:rot lat="0" lon="0" rev="5400000"/>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80808"/>
                    </a:solidFill>
                    <a:latin typeface="微软雅黑" panose="020b0503020204020204" charset="-122"/>
                    <a:ea typeface="微软雅黑"/>
                  </a:endParaRPr>
                </a:p>
              </p:txBody>
            </p:sp>
            <p:sp>
              <p:nvSpPr>
                <p:cNvPr id="35" name="心形 17"/>
                <p:cNvSpPr/>
                <p:nvPr/>
              </p:nvSpPr>
              <p:spPr>
                <a:xfrm>
                  <a:off x="3463867" y="3788423"/>
                  <a:ext cx="741787" cy="1363056"/>
                </a:xfrm>
                <a:custGeom>
                  <a:gdLst>
                    <a:gd name="connsiteX0" fmla="*/ 736082 w 1472164"/>
                    <a:gd name="connsiteY0" fmla="*/ 345038 h 1380153"/>
                    <a:gd name="connsiteX1" fmla="*/ 736082 w 1472164"/>
                    <a:gd name="connsiteY1" fmla="*/ 1380153 h 1380153"/>
                    <a:gd name="connsiteX2" fmla="*/ 736082 w 1472164"/>
                    <a:gd name="connsiteY2" fmla="*/ 345038 h 1380153"/>
                    <a:gd name="connsiteX0-1" fmla="*/ 741448 w 1410624"/>
                    <a:gd name="connsiteY0-2" fmla="*/ 327941 h 1363056"/>
                    <a:gd name="connsiteX1-3" fmla="*/ 741448 w 1410624"/>
                    <a:gd name="connsiteY1-4" fmla="*/ 1363056 h 1363056"/>
                    <a:gd name="connsiteX2-5" fmla="*/ 741448 w 1410624"/>
                    <a:gd name="connsiteY2-6" fmla="*/ 327941 h 1363056"/>
                    <a:gd name="connsiteX0-7" fmla="*/ 741448 w 743461"/>
                    <a:gd name="connsiteY0-8" fmla="*/ 327941 h 1363056"/>
                    <a:gd name="connsiteX1-9" fmla="*/ 741448 w 743461"/>
                    <a:gd name="connsiteY1-10" fmla="*/ 1363056 h 1363056"/>
                    <a:gd name="connsiteX2-11" fmla="*/ 741448 w 743461"/>
                    <a:gd name="connsiteY2-12" fmla="*/ 327941 h 1363056"/>
                    <a:gd name="connsiteX0-13" fmla="*/ 741448 w 741588"/>
                    <a:gd name="connsiteY0-14" fmla="*/ 327941 h 1363056"/>
                    <a:gd name="connsiteX1-15" fmla="*/ 741448 w 741588"/>
                    <a:gd name="connsiteY1-16" fmla="*/ 1363056 h 1363056"/>
                    <a:gd name="connsiteX2-17" fmla="*/ 741448 w 741588"/>
                    <a:gd name="connsiteY2-18" fmla="*/ 327941 h 1363056"/>
                    <a:gd name="connsiteX0-19" fmla="*/ 741448 w 741787"/>
                    <a:gd name="connsiteY0-20" fmla="*/ 327941 h 1363056"/>
                    <a:gd name="connsiteX1-21" fmla="*/ 741448 w 741787"/>
                    <a:gd name="connsiteY1-22" fmla="*/ 1363056 h 1363056"/>
                    <a:gd name="connsiteX2-23" fmla="*/ 741448 w 741787"/>
                    <a:gd name="connsiteY2-24" fmla="*/ 327941 h 1363056"/>
                  </a:gdLst>
                  <a:cxnLst>
                    <a:cxn ang="0">
                      <a:pos x="connsiteX0-1" y="connsiteY0-2"/>
                    </a:cxn>
                    <a:cxn ang="0">
                      <a:pos x="connsiteX1-3" y="connsiteY1-4"/>
                    </a:cxn>
                    <a:cxn ang="0">
                      <a:pos x="connsiteX2-5" y="connsiteY2-6"/>
                    </a:cxn>
                  </a:cxnLst>
                  <a:rect l="l" t="t" r="r" b="b"/>
                  <a:pathLst>
                    <a:path w="741787" h="1363056">
                      <a:moveTo>
                        <a:pt x="741448" y="327941"/>
                      </a:moveTo>
                      <a:cubicBezTo>
                        <a:pt x="742304" y="899098"/>
                        <a:pt x="741249" y="512051"/>
                        <a:pt x="741448" y="1363056"/>
                      </a:cubicBezTo>
                      <a:cubicBezTo>
                        <a:pt x="-761386" y="327941"/>
                        <a:pt x="434747" y="-477148"/>
                        <a:pt x="741448" y="327941"/>
                      </a:cubicBezTo>
                      <a:close/>
                    </a:path>
                  </a:pathLst>
                </a:custGeom>
                <a:grpFill/>
                <a:ln>
                  <a:noFill/>
                </a:ln>
                <a:scene3d>
                  <a:camera prst="orthographicFront">
                    <a:rot lat="0" lon="0" rev="5400000"/>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80808"/>
                    </a:solidFill>
                    <a:latin typeface="微软雅黑" panose="020b0503020204020204" charset="-122"/>
                    <a:ea typeface="微软雅黑"/>
                  </a:endParaRPr>
                </a:p>
              </p:txBody>
            </p:sp>
          </p:grpSp>
        </p:grpSp>
        <p:grpSp>
          <p:nvGrpSpPr>
            <p:cNvPr id="37" name="组合 36"/>
            <p:cNvGrpSpPr/>
            <p:nvPr/>
          </p:nvGrpSpPr>
          <p:grpSpPr>
            <a:xfrm>
              <a:off x="136" y="405"/>
              <a:ext cx="5197" cy="501"/>
              <a:chOff x="2135" y="1846"/>
              <a:chExt cx="5197" cy="501"/>
            </a:xfrm>
          </p:grpSpPr>
          <p:sp>
            <p:nvSpPr>
              <p:cNvPr id="38" name="文本框 37"/>
              <p:cNvSpPr txBox="1"/>
              <p:nvPr/>
            </p:nvSpPr>
            <p:spPr>
              <a:xfrm>
                <a:off x="2473" y="1846"/>
                <a:ext cx="4349" cy="434"/>
              </a:xfrm>
              <a:prstGeom prst="rect">
                <a:avLst/>
              </a:prstGeom>
              <a:noFill/>
              <a:effectLst>
                <a:outerShdw blurRad="50800" dir="2700000" algn="tl" rotWithShape="0">
                  <a:prstClr val="black">
                    <a:alpha val="40000"/>
                  </a:prstClr>
                </a:outerShdw>
              </a:effectLst>
            </p:spPr>
            <p:txBody>
              <a:bodyPr wrap="square" rtlCol="0">
                <a:spAutoFit/>
              </a:bodyPr>
              <a:lstStyle/>
              <a:p>
                <a:r>
                  <a:rPr lang="zh-CN" sz="1200">
                    <a:latin typeface="汉仪劲楷简" panose="00020600040101010101" charset="-122"/>
                    <a:ea typeface="汉仪劲楷简" panose="00020600040101010101" charset="-122"/>
                    <a:cs typeface="汉仪劲楷简" panose="00020600040101010101" charset="-122"/>
                  </a:rPr>
                  <a:t>苏维埃俄国社会主义建设</a:t>
                </a:r>
                <a:r>
                  <a:rPr lang="en-US" altLang="zh-CN" sz="1200">
                    <a:latin typeface="汉仪劲楷简" panose="00020600040101010101" charset="-122"/>
                    <a:ea typeface="汉仪劲楷简" panose="00020600040101010101" charset="-122"/>
                    <a:cs typeface="汉仪劲楷简" panose="00020600040101010101" charset="-122"/>
                  </a:rPr>
                  <a:t>——</a:t>
                </a:r>
                <a:r>
                  <a:rPr lang="zh-CN" altLang="en-US" sz="1200">
                    <a:latin typeface="汉仪劲楷简" panose="00020600040101010101" charset="-122"/>
                    <a:ea typeface="汉仪劲楷简" panose="00020600040101010101" charset="-122"/>
                    <a:cs typeface="汉仪劲楷简" panose="00020600040101010101" charset="-122"/>
                  </a:rPr>
                  <a:t>新经济政策</a:t>
                </a:r>
              </a:p>
            </p:txBody>
          </p:sp>
          <p:cxnSp>
            <p:nvCxnSpPr>
              <p:cNvPr id="46" name="Straight Connector 31"/>
              <p:cNvCxnSpPr/>
              <p:nvPr/>
            </p:nvCxnSpPr>
            <p:spPr>
              <a:xfrm>
                <a:off x="2135" y="2347"/>
                <a:ext cx="5197" cy="0"/>
              </a:xfrm>
              <a:prstGeom prst="line">
                <a:avLst/>
              </a:prstGeom>
              <a:ln w="13970">
                <a:solidFill>
                  <a:srgbClr val="152C5A"/>
                </a:solidFill>
                <a:prstDash val="dash"/>
                <a:headEnd type="none" w="med" len="med"/>
                <a:tailEnd type="stealth" w="med" len="med"/>
              </a:ln>
            </p:spPr>
            <p:style>
              <a:lnRef idx="1">
                <a:schemeClr val="accent1"/>
              </a:lnRef>
              <a:fillRef idx="0">
                <a:schemeClr val="accent1"/>
              </a:fillRef>
              <a:effectRef idx="0">
                <a:schemeClr val="accent1"/>
              </a:effectRef>
              <a:fontRef idx="minor">
                <a:schemeClr val="tx1"/>
              </a:fontRef>
            </p:style>
          </p:cxnSp>
        </p:grpSp>
      </p:grpSp>
    </p:spTree>
  </p:cSld>
  <p:clrMapOvr>
    <a:masterClrMapping/>
  </p:clrMapOvr>
  <p:transition advTm="35416"/>
  <p:timing/>
</p:sld>
</file>

<file path=ppt/slides/slide1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矩形 1"/>
          <p:cNvSpPr>
            <a:spLocks noChangeArrowheads="1"/>
          </p:cNvSpPr>
          <p:nvPr/>
        </p:nvSpPr>
        <p:spPr bwMode="auto">
          <a:xfrm>
            <a:off x="374573" y="228600"/>
            <a:ext cx="6610121" cy="5909310"/>
          </a:xfrm>
          <a:prstGeom prst="rect">
            <a:avLst/>
          </a:prstGeom>
          <a:noFill/>
          <a:ln w="9525">
            <a:solidFill>
              <a:srgbClr val="000000"/>
            </a:solidFill>
            <a:miter lim="800000"/>
          </a:ln>
          <a:extLst>
            <a:ext uri="{909E8E84-426E-40DD-AFC4-6F175D3DCCD1}">
              <a14:hiddenFill xmlns:a14="http://schemas.microsoft.com/office/drawing/2010/main">
                <a:solidFill>
                  <a:srgbClr val="FFFFFF"/>
                </a:solidFill>
              </a14:hiddenFill>
            </a:ext>
          </a:extLst>
        </p:spPr>
        <p:txBody>
          <a:bodyPr wrap="square">
            <a:spAutoFit/>
          </a:bodyPr>
          <a:lstStyle/>
          <a:p>
            <a:pPr algn="just" eaLnBrk="0" hangingPunct="0">
              <a:lnSpc>
                <a:spcPct val="150000"/>
              </a:lnSpc>
            </a:pPr>
            <a:r>
              <a:rPr lang="en-US" altLang="zh-CN" sz="2800">
                <a:solidFill>
                  <a:srgbClr val="000000"/>
                </a:solidFill>
                <a:latin typeface="黑体" panose="02010609060101010101" pitchFamily="49" charset="-122"/>
                <a:ea typeface="黑体" panose="02010609060101010101" pitchFamily="49" charset="-122"/>
              </a:rPr>
              <a:t>2</a:t>
            </a:r>
            <a:r>
              <a:rPr lang="zh-CN" altLang="en-US" sz="2800">
                <a:solidFill>
                  <a:srgbClr val="000000"/>
                </a:solidFill>
                <a:latin typeface="黑体" panose="02010609060101010101" pitchFamily="49" charset="-122"/>
                <a:ea typeface="黑体" panose="02010609060101010101" pitchFamily="49" charset="-122"/>
              </a:rPr>
              <a:t>．“新经济政策</a:t>
            </a:r>
            <a:r>
              <a:rPr lang="zh-CN" altLang="en-US" sz="2800" smtClean="0">
                <a:solidFill>
                  <a:srgbClr val="000000"/>
                </a:solidFill>
                <a:latin typeface="黑体" panose="02010609060101010101" pitchFamily="49" charset="-122"/>
                <a:ea typeface="黑体" panose="02010609060101010101" pitchFamily="49" charset="-122"/>
              </a:rPr>
              <a:t>”（</a:t>
            </a:r>
            <a:r>
              <a:rPr lang="en-US" altLang="zh-CN" sz="2800" smtClean="0">
                <a:solidFill>
                  <a:srgbClr val="000000"/>
                </a:solidFill>
                <a:latin typeface="黑体" panose="02010609060101010101" pitchFamily="49" charset="-122"/>
                <a:ea typeface="黑体" panose="02010609060101010101" pitchFamily="49" charset="-122"/>
              </a:rPr>
              <a:t>1921-1927</a:t>
            </a:r>
            <a:r>
              <a:rPr lang="zh-CN" altLang="en-US" sz="2800" smtClean="0">
                <a:solidFill>
                  <a:srgbClr val="000000"/>
                </a:solidFill>
                <a:latin typeface="黑体" panose="02010609060101010101" pitchFamily="49" charset="-122"/>
                <a:ea typeface="黑体" panose="02010609060101010101" pitchFamily="49" charset="-122"/>
              </a:rPr>
              <a:t>）</a:t>
            </a:r>
            <a:endParaRPr lang="zh-CN" altLang="en-US" sz="2800">
              <a:solidFill>
                <a:srgbClr val="000000"/>
              </a:solidFill>
              <a:latin typeface="黑体" panose="02010609060101010101" pitchFamily="49" charset="-122"/>
              <a:ea typeface="黑体" panose="02010609060101010101" pitchFamily="49" charset="-122"/>
            </a:endParaRPr>
          </a:p>
          <a:p>
            <a:pPr algn="just" eaLnBrk="0" hangingPunct="0">
              <a:lnSpc>
                <a:spcPct val="150000"/>
              </a:lnSpc>
            </a:pPr>
            <a:r>
              <a:rPr lang="zh-CN" altLang="en-US" sz="2800">
                <a:solidFill>
                  <a:srgbClr val="000000"/>
                </a:solidFill>
                <a:latin typeface="黑体" panose="02010609060101010101" pitchFamily="49" charset="-122"/>
                <a:ea typeface="黑体" panose="02010609060101010101" pitchFamily="49" charset="-122"/>
              </a:rPr>
              <a:t>（</a:t>
            </a:r>
            <a:r>
              <a:rPr lang="en-US" altLang="zh-CN" sz="2800">
                <a:solidFill>
                  <a:srgbClr val="000000"/>
                </a:solidFill>
                <a:latin typeface="黑体" panose="02010609060101010101" pitchFamily="49" charset="-122"/>
                <a:ea typeface="黑体" panose="02010609060101010101" pitchFamily="49" charset="-122"/>
              </a:rPr>
              <a:t>1</a:t>
            </a:r>
            <a:r>
              <a:rPr lang="zh-CN" altLang="en-US" sz="2800">
                <a:solidFill>
                  <a:srgbClr val="000000"/>
                </a:solidFill>
                <a:latin typeface="黑体" panose="02010609060101010101" pitchFamily="49" charset="-122"/>
                <a:ea typeface="黑体" panose="02010609060101010101" pitchFamily="49" charset="-122"/>
              </a:rPr>
              <a:t>）内容：</a:t>
            </a:r>
            <a:endParaRPr lang="en-US" altLang="zh-CN" sz="2800">
              <a:solidFill>
                <a:srgbClr val="000000"/>
              </a:solidFill>
              <a:latin typeface="黑体" panose="02010609060101010101" pitchFamily="49" charset="-122"/>
              <a:ea typeface="黑体" panose="02010609060101010101" pitchFamily="49" charset="-122"/>
            </a:endParaRPr>
          </a:p>
          <a:p>
            <a:pPr algn="just" eaLnBrk="0" hangingPunct="0">
              <a:lnSpc>
                <a:spcPct val="150000"/>
              </a:lnSpc>
            </a:pPr>
            <a:r>
              <a:rPr lang="zh-CN" altLang="en-US" sz="2800">
                <a:solidFill>
                  <a:srgbClr val="000000"/>
                </a:solidFill>
                <a:latin typeface="黑体" panose="02010609060101010101" pitchFamily="49" charset="-122"/>
                <a:ea typeface="黑体" panose="02010609060101010101" pitchFamily="49" charset="-122"/>
              </a:rPr>
              <a:t>①重</a:t>
            </a:r>
            <a:r>
              <a:rPr lang="zh-CN" altLang="en-US" sz="2800" smtClean="0">
                <a:solidFill>
                  <a:srgbClr val="000000"/>
                </a:solidFill>
                <a:latin typeface="黑体" panose="02010609060101010101" pitchFamily="49" charset="-122"/>
                <a:ea typeface="黑体" panose="02010609060101010101" pitchFamily="49" charset="-122"/>
              </a:rPr>
              <a:t>心：是</a:t>
            </a:r>
            <a:r>
              <a:rPr lang="zh-CN" altLang="en-US" sz="2800">
                <a:solidFill>
                  <a:srgbClr val="000000"/>
                </a:solidFill>
                <a:latin typeface="黑体" panose="02010609060101010101" pitchFamily="49" charset="-122"/>
                <a:ea typeface="黑体" panose="02010609060101010101" pitchFamily="49" charset="-122"/>
              </a:rPr>
              <a:t>调整国家与农民的关系，通过</a:t>
            </a:r>
            <a:r>
              <a:rPr lang="zh-CN" altLang="en-US" sz="2800">
                <a:solidFill>
                  <a:srgbClr val="FF0000"/>
                </a:solidFill>
                <a:latin typeface="黑体" panose="02010609060101010101" pitchFamily="49" charset="-122"/>
                <a:ea typeface="黑体" panose="02010609060101010101" pitchFamily="49" charset="-122"/>
              </a:rPr>
              <a:t>粮食税</a:t>
            </a:r>
            <a:r>
              <a:rPr lang="zh-CN" altLang="en-US" sz="2800">
                <a:solidFill>
                  <a:srgbClr val="000000"/>
                </a:solidFill>
                <a:latin typeface="黑体" panose="02010609060101010101" pitchFamily="49" charset="-122"/>
                <a:ea typeface="黑体" panose="02010609060101010101" pitchFamily="49" charset="-122"/>
              </a:rPr>
              <a:t>等市场机制建立工农联盟；</a:t>
            </a:r>
            <a:endParaRPr lang="en-US" altLang="zh-CN" sz="2800">
              <a:solidFill>
                <a:srgbClr val="000000"/>
              </a:solidFill>
              <a:latin typeface="黑体" panose="02010609060101010101" pitchFamily="49" charset="-122"/>
              <a:ea typeface="黑体" panose="02010609060101010101" pitchFamily="49" charset="-122"/>
            </a:endParaRPr>
          </a:p>
          <a:p>
            <a:pPr algn="just" eaLnBrk="0" hangingPunct="0">
              <a:lnSpc>
                <a:spcPct val="150000"/>
              </a:lnSpc>
            </a:pPr>
            <a:r>
              <a:rPr lang="zh-CN" altLang="en-US" sz="2800">
                <a:solidFill>
                  <a:srgbClr val="000000"/>
                </a:solidFill>
                <a:latin typeface="黑体" panose="02010609060101010101" pitchFamily="49" charset="-122"/>
                <a:ea typeface="黑体" panose="02010609060101010101" pitchFamily="49" charset="-122"/>
              </a:rPr>
              <a:t>②允许</a:t>
            </a:r>
            <a:r>
              <a:rPr lang="zh-CN" altLang="en-US" sz="2800">
                <a:solidFill>
                  <a:srgbClr val="FF0000"/>
                </a:solidFill>
                <a:latin typeface="黑体" panose="02010609060101010101" pitchFamily="49" charset="-122"/>
                <a:ea typeface="黑体" panose="02010609060101010101" pitchFamily="49" charset="-122"/>
              </a:rPr>
              <a:t>私营企业</a:t>
            </a:r>
            <a:r>
              <a:rPr lang="zh-CN" altLang="en-US" sz="2800">
                <a:solidFill>
                  <a:srgbClr val="000000"/>
                </a:solidFill>
                <a:latin typeface="黑体" panose="02010609060101010101" pitchFamily="49" charset="-122"/>
                <a:ea typeface="黑体" panose="02010609060101010101" pitchFamily="49" charset="-122"/>
              </a:rPr>
              <a:t>有一定程度的发展，并以租让制等形式在一些经济部门引入外国资本。</a:t>
            </a:r>
          </a:p>
          <a:p>
            <a:pPr algn="just" eaLnBrk="0" hangingPunct="0">
              <a:lnSpc>
                <a:spcPct val="150000"/>
              </a:lnSpc>
            </a:pPr>
            <a:r>
              <a:rPr lang="zh-CN" altLang="en-US" sz="2800">
                <a:solidFill>
                  <a:srgbClr val="000000"/>
                </a:solidFill>
                <a:latin typeface="黑体" panose="02010609060101010101" pitchFamily="49" charset="-122"/>
                <a:ea typeface="黑体" panose="02010609060101010101" pitchFamily="49" charset="-122"/>
              </a:rPr>
              <a:t>（</a:t>
            </a:r>
            <a:r>
              <a:rPr lang="en-US" altLang="zh-CN" sz="2800">
                <a:solidFill>
                  <a:srgbClr val="000000"/>
                </a:solidFill>
                <a:latin typeface="黑体" panose="02010609060101010101" pitchFamily="49" charset="-122"/>
                <a:ea typeface="黑体" panose="02010609060101010101" pitchFamily="49" charset="-122"/>
              </a:rPr>
              <a:t>2</a:t>
            </a:r>
            <a:r>
              <a:rPr lang="zh-CN" altLang="en-US" sz="2800">
                <a:solidFill>
                  <a:srgbClr val="000000"/>
                </a:solidFill>
                <a:latin typeface="黑体" panose="02010609060101010101" pitchFamily="49" charset="-122"/>
                <a:ea typeface="黑体" panose="02010609060101010101" pitchFamily="49" charset="-122"/>
              </a:rPr>
              <a:t>）作用：稳定和恢复了国民经济，巩固了苏维埃政权。</a:t>
            </a:r>
          </a:p>
        </p:txBody>
      </p:sp>
      <p:pic>
        <p:nvPicPr>
          <p:cNvPr id="3" name="图片 1"/>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7072829" y="1309010"/>
            <a:ext cx="4997986" cy="37484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289814416"/>
      </p:ext>
    </p:extLst>
  </p:cSld>
  <p:clrMapOvr>
    <a:masterClrMapping/>
  </p:clrMapOvr>
  <p:transition advTm="35416"/>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anim calcmode="lin" valueType="num">
                                      <p:cBhvr additive="base">
                                        <p:cTn id="7"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2" end="2"/>
                                            </p:txEl>
                                          </p:spTgt>
                                        </p:tgtEl>
                                        <p:attrNameLst>
                                          <p:attrName>style.visibility</p:attrName>
                                        </p:attrNameLst>
                                      </p:cBhvr>
                                      <p:to>
                                        <p:strVal val="visible"/>
                                      </p:to>
                                    </p:set>
                                    <p:anim calcmode="lin" valueType="num">
                                      <p:cBhvr additive="base">
                                        <p:cTn id="13"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afterGroup">
                            <p:stCondLst>
                              <p:cond delay="0"/>
                            </p:stCondLst>
                            <p:childTnLst>
                              <p:par>
                                <p:cTn id="17" presetID="2" presetClass="entr" presetSubtype="4" fill="hold" nodeType="clickEffect">
                                  <p:stCondLst>
                                    <p:cond delay="0"/>
                                  </p:stCondLst>
                                  <p:childTnLst>
                                    <p:set>
                                      <p:cBhvr>
                                        <p:cTn id="18" dur="1" fill="hold">
                                          <p:stCondLst>
                                            <p:cond delay="0"/>
                                          </p:stCondLst>
                                        </p:cTn>
                                        <p:tgtEl>
                                          <p:spTgt spid="2">
                                            <p:txEl>
                                              <p:pRg st="3" end="3"/>
                                            </p:txEl>
                                          </p:spTgt>
                                        </p:tgtEl>
                                        <p:attrNameLst>
                                          <p:attrName>style.visibility</p:attrName>
                                        </p:attrNameLst>
                                      </p:cBhvr>
                                      <p:to>
                                        <p:strVal val="visible"/>
                                      </p:to>
                                    </p:set>
                                    <p:anim calcmode="lin" valueType="num">
                                      <p:cBhvr additive="base">
                                        <p:cTn id="19" dur="500" fill="hold"/>
                                        <p:tgtEl>
                                          <p:spTgt spid="2">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afterGroup">
                            <p:stCondLst>
                              <p:cond delay="0"/>
                            </p:stCondLst>
                            <p:childTnLst>
                              <p:par>
                                <p:cTn id="23" presetID="2" presetClass="entr" presetSubtype="4" fill="hold" nodeType="clickEffect">
                                  <p:stCondLst>
                                    <p:cond delay="0"/>
                                  </p:stCondLst>
                                  <p:childTnLst>
                                    <p:set>
                                      <p:cBhvr>
                                        <p:cTn id="24" dur="1" fill="hold">
                                          <p:stCondLst>
                                            <p:cond delay="0"/>
                                          </p:stCondLst>
                                        </p:cTn>
                                        <p:tgtEl>
                                          <p:spTgt spid="2">
                                            <p:txEl>
                                              <p:pRg st="4" end="4"/>
                                            </p:txEl>
                                          </p:spTgt>
                                        </p:tgtEl>
                                        <p:attrNameLst>
                                          <p:attrName>style.visibility</p:attrName>
                                        </p:attrNameLst>
                                      </p:cBhvr>
                                      <p:to>
                                        <p:strVal val="visible"/>
                                      </p:to>
                                    </p:set>
                                    <p:anim calcmode="lin" valueType="num">
                                      <p:cBhvr additive="base">
                                        <p:cTn id="25" dur="500" fill="hold"/>
                                        <p:tgtEl>
                                          <p:spTgt spid="2">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2">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2051" name="Picture 10" descr="粮食变化曲线图"/>
          <p:cNvPicPr>
            <a:picLocks noChangeAspect="1"/>
          </p:cNvPicPr>
          <p:nvPr/>
        </p:nvPicPr>
        <p:blipFill>
          <a:blip r:embed="rId2"/>
          <a:stretch>
            <a:fillRect/>
          </a:stretch>
        </p:blipFill>
        <p:spPr>
          <a:xfrm>
            <a:off x="6365240" y="651510"/>
            <a:ext cx="4872355" cy="2950845"/>
          </a:xfrm>
          <a:prstGeom prst="rect">
            <a:avLst/>
          </a:prstGeom>
          <a:solidFill>
            <a:schemeClr val="tx2"/>
          </a:solidFill>
          <a:ln w="25400" cap="sq" cmpd="sng">
            <a:solidFill>
              <a:srgbClr val="262673"/>
            </a:solidFill>
            <a:prstDash val="solid"/>
            <a:miter/>
            <a:headEnd type="none" w="med" len="med"/>
            <a:tailEnd type="none" w="med" len="med"/>
          </a:ln>
        </p:spPr>
      </p:pic>
      <p:graphicFrame>
        <p:nvGraphicFramePr>
          <p:cNvPr id="2050" name="Object 7"/>
          <p:cNvGraphicFramePr>
            <a:graphicFrameLocks noChangeAspect="1"/>
          </p:cNvGraphicFramePr>
          <p:nvPr>
            <p:extLst>
              <p:ext uri="{D42A27DB-BD31-4B8C-83A1-F6EECF244321}">
                <p14:modId xmlns:p14="http://schemas.microsoft.com/office/powerpoint/2010/main" val="2864355725"/>
              </p:ext>
            </p:extLst>
          </p:nvPr>
        </p:nvGraphicFramePr>
        <p:xfrm>
          <a:off x="479425" y="565785"/>
          <a:ext cx="4690110" cy="3208655"/>
        </p:xfrm>
        <a:graphic>
          <a:graphicData uri="http://schemas.openxmlformats.org/presentationml/2006/ole">
            <mc:AlternateContent>
              <mc:Choice xmlns:v="urn:schemas-microsoft-com:vml" Requires="v">
                <p:oleObj spid="_x0000_s1038" r:id="rId3" imgW="5746115" imgH="3845560" progId="MSGraph.Chart.8">
                  <p:embed/>
                </p:oleObj>
              </mc:Choice>
              <mc:Fallback>
                <p:oleObj r:id="rId3" imgW="5746115" imgH="3845560" progId="MSGraph.Chart.8">
                  <p:embed/>
                  <p:pic>
                    <p:nvPicPr>
                      <p:cNvPr id="0" name="OLE substitute image"/>
                      <p:cNvPicPr/>
                      <p:nvPr/>
                    </p:nvPicPr>
                    <p:blipFill>
                      <a:blip r:embed="rId4"/>
                      <a:stretch>
                        <a:fillRect/>
                      </a:stretch>
                    </p:blipFill>
                    <p:spPr>
                      <a:xfrm>
                        <a:off x="479425" y="565785"/>
                        <a:ext cx="4690110" cy="3208655"/>
                      </a:xfrm>
                      <a:prstGeom prst="rect">
                        <a:avLst/>
                      </a:prstGeom>
                      <a:noFill/>
                      <a:ln w="38100">
                        <a:miter/>
                      </a:ln>
                    </p:spPr>
                  </p:pic>
                </p:oleObj>
              </mc:Fallback>
            </mc:AlternateContent>
          </a:graphicData>
        </a:graphic>
      </p:graphicFrame>
      <p:graphicFrame>
        <p:nvGraphicFramePr>
          <p:cNvPr id="4" name="Group 41"/>
          <p:cNvGraphicFramePr>
            <a:graphicFrameLocks noGrp="1"/>
          </p:cNvGraphicFramePr>
          <p:nvPr>
            <p:custDataLst>
              <p:tags r:id="rId5"/>
            </p:custDataLst>
            <p:extLst>
              <p:ext uri="{D42A27DB-BD31-4B8C-83A1-F6EECF244321}">
                <p14:modId xmlns:p14="http://schemas.microsoft.com/office/powerpoint/2010/main" val="3933346436"/>
              </p:ext>
            </p:extLst>
          </p:nvPr>
        </p:nvGraphicFramePr>
        <p:xfrm>
          <a:off x="509905" y="3874135"/>
          <a:ext cx="11029315" cy="2773680"/>
        </p:xfrm>
        <a:graphic>
          <a:graphicData uri="http://schemas.openxmlformats.org/drawingml/2006/table">
            <a:tbl>
              <a:tblPr>
                <a:tableStyleId>{5940675A-B579-460E-94D1-54222C63F5DA}</a:tableStyleId>
              </a:tblPr>
              <a:tblGrid>
                <a:gridCol w="1496060">
                  <a:extLst>
                    <a:ext uri="{9D8B030D-6E8A-4147-A177-3AD203B41FA5}">
                      <a16:colId xmlns:a16="http://schemas.microsoft.com/office/drawing/2014/main" xmlns="" val="20000"/>
                    </a:ext>
                  </a:extLst>
                </a:gridCol>
                <a:gridCol w="4299585">
                  <a:extLst>
                    <a:ext uri="{9D8B030D-6E8A-4147-A177-3AD203B41FA5}">
                      <a16:colId xmlns:a16="http://schemas.microsoft.com/office/drawing/2014/main" xmlns="" val="20001"/>
                    </a:ext>
                  </a:extLst>
                </a:gridCol>
                <a:gridCol w="5233670">
                  <a:extLst>
                    <a:ext uri="{9D8B030D-6E8A-4147-A177-3AD203B41FA5}">
                      <a16:colId xmlns:a16="http://schemas.microsoft.com/office/drawing/2014/main" xmlns="" val="20002"/>
                    </a:ext>
                  </a:extLst>
                </a:gridCol>
              </a:tblGrid>
              <a:tr h="396240">
                <a:tc>
                  <a:txBody>
                    <a:bodyPr vert="horz" wrap="square"/>
                    <a:lstStyle/>
                    <a:p>
                      <a:pPr marL="0" marR="0" lvl="0" indent="0" algn="l" defTabSz="914400" rtl="0" eaLnBrk="1" fontAlgn="base" latinLnBrk="0" hangingPunct="1">
                        <a:lnSpc>
                          <a:spcPct val="100000"/>
                        </a:lnSpc>
                        <a:spcBef>
                          <a:spcPct val="20000"/>
                        </a:spcBef>
                        <a:spcAft>
                          <a:spcPct val="0"/>
                        </a:spcAft>
                        <a:buClrTx/>
                        <a:buSzTx/>
                        <a:buFontTx/>
                        <a:buNone/>
                      </a:pPr>
                      <a:r>
                        <a:rPr kumimoji="0" lang="zh-CN" altLang="en-US" sz="2000" b="1" u="none" strike="noStrike" cap="none" normalizeH="0" baseline="0" smtClean="0">
                          <a:ln>
                            <a:noFill/>
                          </a:ln>
                          <a:effectLst/>
                          <a:latin typeface="等线" panose="02010600030101010101" pitchFamily="2" charset="-122"/>
                          <a:ea typeface="等线" panose="02010600030101010101" pitchFamily="2" charset="-122"/>
                        </a:rPr>
                        <a:t>项目</a:t>
                      </a:r>
                      <a:endParaRPr kumimoji="0" lang="zh-CN" altLang="en-US" sz="2000" b="1" i="0" u="none" strike="noStrike" cap="none" normalizeH="0" baseline="0" smtClean="0">
                        <a:ln>
                          <a:noFill/>
                        </a:ln>
                        <a:solidFill>
                          <a:schemeClr val="tx1"/>
                        </a:solidFill>
                        <a:effectLst/>
                        <a:latin typeface="等线" panose="02010600030101010101" pitchFamily="2" charset="-122"/>
                        <a:ea typeface="等线" panose="02010600030101010101" pitchFamily="2" charset="-122"/>
                      </a:endParaRPr>
                    </a:p>
                  </a:txBody>
                  <a:tcPr anchor="ctr" horzOverflow="overflow"/>
                </a:tc>
                <a:tc>
                  <a:txBody>
                    <a:bodyPr vert="horz" wrap="square"/>
                    <a:lstStyle/>
                    <a:p>
                      <a:pPr marL="0" marR="0" lvl="0" indent="0" algn="l" defTabSz="914400" rtl="0" eaLnBrk="1" fontAlgn="base" latinLnBrk="0" hangingPunct="1">
                        <a:lnSpc>
                          <a:spcPct val="100000"/>
                        </a:lnSpc>
                        <a:spcBef>
                          <a:spcPct val="20000"/>
                        </a:spcBef>
                        <a:spcAft>
                          <a:spcPct val="0"/>
                        </a:spcAft>
                        <a:buClrTx/>
                        <a:buSzTx/>
                        <a:buFontTx/>
                        <a:buNone/>
                      </a:pPr>
                      <a:r>
                        <a:rPr kumimoji="0" lang="zh-CN" altLang="en-US" sz="2000" b="1" u="none" strike="noStrike" cap="none" normalizeH="0" baseline="0" smtClean="0">
                          <a:ln>
                            <a:noFill/>
                          </a:ln>
                          <a:effectLst/>
                          <a:latin typeface="等线" panose="02010600030101010101" pitchFamily="2" charset="-122"/>
                          <a:ea typeface="等线" panose="02010600030101010101" pitchFamily="2" charset="-122"/>
                        </a:rPr>
                        <a:t>战时共产主义政策</a:t>
                      </a:r>
                      <a:endParaRPr kumimoji="0" lang="zh-CN" altLang="en-US" sz="2000" b="1" i="0" u="none" strike="noStrike" cap="none" normalizeH="0" baseline="0" smtClean="0">
                        <a:ln>
                          <a:noFill/>
                        </a:ln>
                        <a:solidFill>
                          <a:schemeClr val="tx1"/>
                        </a:solidFill>
                        <a:effectLst/>
                        <a:latin typeface="等线" panose="02010600030101010101" pitchFamily="2" charset="-122"/>
                        <a:ea typeface="等线" panose="02010600030101010101" pitchFamily="2" charset="-122"/>
                      </a:endParaRPr>
                    </a:p>
                  </a:txBody>
                  <a:tcPr anchor="ctr" horzOverflow="overflow"/>
                </a:tc>
                <a:tc>
                  <a:txBody>
                    <a:bodyPr vert="horz" wrap="square"/>
                    <a:lstStyle/>
                    <a:p>
                      <a:pPr marL="0" marR="0" lvl="0" indent="0" algn="l" defTabSz="914400" rtl="0" eaLnBrk="1" fontAlgn="base" latinLnBrk="0" hangingPunct="1">
                        <a:lnSpc>
                          <a:spcPct val="100000"/>
                        </a:lnSpc>
                        <a:spcBef>
                          <a:spcPct val="20000"/>
                        </a:spcBef>
                        <a:spcAft>
                          <a:spcPct val="0"/>
                        </a:spcAft>
                        <a:buClrTx/>
                        <a:buSzTx/>
                        <a:buFontTx/>
                        <a:buNone/>
                      </a:pPr>
                      <a:r>
                        <a:rPr kumimoji="0" lang="zh-CN" altLang="en-US" sz="2000" b="1" u="none" strike="noStrike" cap="none" normalizeH="0" baseline="0" smtClean="0">
                          <a:ln>
                            <a:noFill/>
                          </a:ln>
                          <a:effectLst/>
                          <a:latin typeface="等线" panose="02010600030101010101" pitchFamily="2" charset="-122"/>
                          <a:ea typeface="等线" panose="02010600030101010101" pitchFamily="2" charset="-122"/>
                        </a:rPr>
                        <a:t>新经济政策</a:t>
                      </a:r>
                      <a:endParaRPr kumimoji="0" lang="zh-CN" altLang="en-US" sz="2000" b="1" i="0" u="none" strike="noStrike" cap="none" normalizeH="0" baseline="0" smtClean="0">
                        <a:ln>
                          <a:noFill/>
                        </a:ln>
                        <a:solidFill>
                          <a:schemeClr val="tx1"/>
                        </a:solidFill>
                        <a:effectLst/>
                        <a:latin typeface="等线" panose="02010600030101010101" pitchFamily="2" charset="-122"/>
                        <a:ea typeface="等线" panose="02010600030101010101" pitchFamily="2" charset="-122"/>
                      </a:endParaRPr>
                    </a:p>
                  </a:txBody>
                  <a:tcPr anchor="ctr" horzOverflow="overflow"/>
                </a:tc>
                <a:extLst>
                  <a:ext uri="{0D108BD9-81ED-4DB2-BD59-A6C34878D82A}">
                    <a16:rowId xmlns:a16="http://schemas.microsoft.com/office/drawing/2014/main" xmlns="" val="10000"/>
                  </a:ext>
                </a:extLst>
              </a:tr>
              <a:tr h="396240">
                <a:tc>
                  <a:txBody>
                    <a:bodyPr vert="horz" wrap="square"/>
                    <a:lstStyle/>
                    <a:p>
                      <a:pPr marL="0" marR="0" lvl="0" indent="0" algn="l" defTabSz="914400" rtl="0" eaLnBrk="1" fontAlgn="base" latinLnBrk="0" hangingPunct="1">
                        <a:lnSpc>
                          <a:spcPct val="100000"/>
                        </a:lnSpc>
                        <a:spcBef>
                          <a:spcPct val="20000"/>
                        </a:spcBef>
                        <a:spcAft>
                          <a:spcPct val="0"/>
                        </a:spcAft>
                        <a:buClrTx/>
                        <a:buSzTx/>
                        <a:buFontTx/>
                        <a:buNone/>
                      </a:pPr>
                      <a:r>
                        <a:rPr kumimoji="0" lang="zh-CN" altLang="en-US" sz="2000" b="1" u="none" strike="noStrike" cap="none" normalizeH="0" baseline="0" smtClean="0">
                          <a:ln>
                            <a:noFill/>
                          </a:ln>
                          <a:effectLst/>
                          <a:latin typeface="等线" panose="02010600030101010101" pitchFamily="2" charset="-122"/>
                          <a:ea typeface="等线" panose="02010600030101010101" pitchFamily="2" charset="-122"/>
                        </a:rPr>
                        <a:t>农业</a:t>
                      </a:r>
                      <a:endParaRPr kumimoji="0" lang="zh-CN" altLang="en-US" sz="2000" b="1" i="0" u="none" strike="noStrike" cap="none" normalizeH="0" baseline="0" smtClean="0">
                        <a:ln>
                          <a:noFill/>
                        </a:ln>
                        <a:solidFill>
                          <a:schemeClr val="tx1"/>
                        </a:solidFill>
                        <a:effectLst/>
                        <a:latin typeface="等线" panose="02010600030101010101" pitchFamily="2" charset="-122"/>
                        <a:ea typeface="等线" panose="02010600030101010101" pitchFamily="2" charset="-122"/>
                      </a:endParaRPr>
                    </a:p>
                  </a:txBody>
                  <a:tcPr anchor="ctr" horzOverflow="overflow"/>
                </a:tc>
                <a:tc>
                  <a:txBody>
                    <a:bodyPr vert="horz" wrap="square"/>
                    <a:lstStyle/>
                    <a:p>
                      <a:pPr marL="0" marR="0" lvl="0" indent="0" algn="l" defTabSz="914400" rtl="0" eaLnBrk="1" fontAlgn="base" latinLnBrk="0" hangingPunct="1">
                        <a:lnSpc>
                          <a:spcPct val="100000"/>
                        </a:lnSpc>
                        <a:spcBef>
                          <a:spcPct val="20000"/>
                        </a:spcBef>
                        <a:spcAft>
                          <a:spcPct val="0"/>
                        </a:spcAft>
                        <a:buClrTx/>
                        <a:buSzTx/>
                        <a:buFontTx/>
                        <a:buNone/>
                      </a:pPr>
                      <a:r>
                        <a:rPr lang="zh-CN" altLang="en-US" sz="2000" b="1">
                          <a:latin typeface="等线" panose="02010600030101010101" pitchFamily="2" charset="-122"/>
                          <a:ea typeface="等线" panose="02010600030101010101" pitchFamily="2" charset="-122"/>
                          <a:sym typeface="+mn-ea"/>
                        </a:rPr>
                        <a:t>余粮收集制</a:t>
                      </a:r>
                      <a:endParaRPr kumimoji="1" lang="zh-CN" altLang="en-US" sz="2000" b="1" i="0" u="none" strike="noStrike" cap="none" normalizeH="0" baseline="0" smtClean="0">
                        <a:ln>
                          <a:noFill/>
                        </a:ln>
                        <a:solidFill>
                          <a:schemeClr val="tx1"/>
                        </a:solidFill>
                        <a:effectLst/>
                        <a:latin typeface="等线" panose="02010600030101010101" pitchFamily="2" charset="-122"/>
                        <a:ea typeface="等线" panose="02010600030101010101" pitchFamily="2" charset="-122"/>
                        <a:sym typeface="+mn-ea"/>
                      </a:endParaRPr>
                    </a:p>
                  </a:txBody>
                  <a:tcPr anchor="ctr" horzOverflow="overflow"/>
                </a:tc>
                <a:tc>
                  <a:txBody>
                    <a:bodyPr vert="horz" wrap="square"/>
                    <a:lstStyle/>
                    <a:p>
                      <a:pPr marL="0" marR="0" lvl="0" indent="0" algn="l" defTabSz="914400" rtl="0" eaLnBrk="1" fontAlgn="base" latinLnBrk="0" hangingPunct="1">
                        <a:lnSpc>
                          <a:spcPct val="100000"/>
                        </a:lnSpc>
                        <a:spcBef>
                          <a:spcPct val="20000"/>
                        </a:spcBef>
                        <a:spcAft>
                          <a:spcPct val="0"/>
                        </a:spcAft>
                        <a:buClrTx/>
                        <a:buSzTx/>
                        <a:buFontTx/>
                        <a:buNone/>
                      </a:pPr>
                      <a:r>
                        <a:rPr lang="zh-CN" altLang="en-US" sz="2000" b="1">
                          <a:latin typeface="等线" panose="02010600030101010101" pitchFamily="2" charset="-122"/>
                          <a:ea typeface="等线" panose="02010600030101010101" pitchFamily="2" charset="-122"/>
                          <a:sym typeface="+mn-ea"/>
                        </a:rPr>
                        <a:t>固定的粮食税</a:t>
                      </a:r>
                      <a:endParaRPr kumimoji="0" lang="zh-CN" altLang="en-US" sz="2000" b="1" i="0" u="none" strike="noStrike" cap="none" normalizeH="0" baseline="0" smtClean="0">
                        <a:ln>
                          <a:noFill/>
                        </a:ln>
                        <a:solidFill>
                          <a:schemeClr val="tx1"/>
                        </a:solidFill>
                        <a:effectLst/>
                        <a:latin typeface="等线" panose="02010600030101010101" pitchFamily="2" charset="-122"/>
                        <a:ea typeface="等线" panose="02010600030101010101" pitchFamily="2" charset="-122"/>
                        <a:sym typeface="+mn-ea"/>
                      </a:endParaRPr>
                    </a:p>
                  </a:txBody>
                  <a:tcPr anchor="ctr" horzOverflow="overflow"/>
                </a:tc>
                <a:extLst>
                  <a:ext uri="{0D108BD9-81ED-4DB2-BD59-A6C34878D82A}">
                    <a16:rowId xmlns:a16="http://schemas.microsoft.com/office/drawing/2014/main" xmlns="" val="10001"/>
                  </a:ext>
                </a:extLst>
              </a:tr>
              <a:tr h="396240">
                <a:tc>
                  <a:txBody>
                    <a:bodyPr vert="horz" wrap="square"/>
                    <a:lstStyle/>
                    <a:p>
                      <a:pPr marL="0" marR="0" lvl="0" indent="0" algn="l" defTabSz="914400" rtl="0" eaLnBrk="1" fontAlgn="base" latinLnBrk="0" hangingPunct="1">
                        <a:lnSpc>
                          <a:spcPct val="100000"/>
                        </a:lnSpc>
                        <a:spcBef>
                          <a:spcPct val="20000"/>
                        </a:spcBef>
                        <a:spcAft>
                          <a:spcPct val="0"/>
                        </a:spcAft>
                        <a:buClrTx/>
                        <a:buSzTx/>
                        <a:buFontTx/>
                        <a:buNone/>
                      </a:pPr>
                      <a:r>
                        <a:rPr kumimoji="0" lang="zh-CN" altLang="en-US" sz="2000" b="1" u="none" strike="noStrike" cap="none" normalizeH="0" baseline="0" smtClean="0">
                          <a:ln>
                            <a:noFill/>
                          </a:ln>
                          <a:effectLst/>
                          <a:latin typeface="等线" panose="02010600030101010101" pitchFamily="2" charset="-122"/>
                          <a:ea typeface="等线" panose="02010600030101010101" pitchFamily="2" charset="-122"/>
                        </a:rPr>
                        <a:t>工业</a:t>
                      </a:r>
                      <a:endParaRPr kumimoji="0" lang="zh-CN" altLang="en-US" sz="2000" b="1" i="0" u="none" strike="noStrike" cap="none" normalizeH="0" baseline="0" smtClean="0">
                        <a:ln>
                          <a:noFill/>
                        </a:ln>
                        <a:solidFill>
                          <a:schemeClr val="tx1"/>
                        </a:solidFill>
                        <a:effectLst/>
                        <a:latin typeface="等线" panose="02010600030101010101" pitchFamily="2" charset="-122"/>
                        <a:ea typeface="等线" panose="02010600030101010101" pitchFamily="2" charset="-122"/>
                      </a:endParaRPr>
                    </a:p>
                  </a:txBody>
                  <a:tcPr anchor="ctr" horzOverflow="overflow"/>
                </a:tc>
                <a:tc>
                  <a:txBody>
                    <a:bodyPr vert="horz" wrap="square"/>
                    <a:lstStyle/>
                    <a:p>
                      <a:pPr marL="0" marR="0" lvl="0" indent="0" algn="l" defTabSz="914400" rtl="0" eaLnBrk="1" fontAlgn="base" latinLnBrk="0" hangingPunct="1">
                        <a:lnSpc>
                          <a:spcPct val="100000"/>
                        </a:lnSpc>
                        <a:spcBef>
                          <a:spcPct val="20000"/>
                        </a:spcBef>
                        <a:spcAft>
                          <a:spcPct val="0"/>
                        </a:spcAft>
                        <a:buClrTx/>
                        <a:buSzTx/>
                        <a:buFontTx/>
                        <a:buNone/>
                      </a:pPr>
                      <a:r>
                        <a:rPr lang="zh-CN" altLang="en-US" sz="2000" b="1">
                          <a:latin typeface="等线" panose="02010600030101010101" pitchFamily="2" charset="-122"/>
                          <a:ea typeface="等线" panose="02010600030101010101" pitchFamily="2" charset="-122"/>
                          <a:sym typeface="+mn-ea"/>
                        </a:rPr>
                        <a:t>推行国有化</a:t>
                      </a:r>
                      <a:endParaRPr kumimoji="0" lang="zh-CN" altLang="en-US" sz="2000" b="1" i="0" u="none" strike="noStrike" cap="none" normalizeH="0" baseline="0" smtClean="0">
                        <a:ln>
                          <a:noFill/>
                        </a:ln>
                        <a:solidFill>
                          <a:schemeClr val="tx1"/>
                        </a:solidFill>
                        <a:effectLst/>
                        <a:latin typeface="等线" panose="02010600030101010101" pitchFamily="2" charset="-122"/>
                        <a:ea typeface="等线" panose="02010600030101010101" pitchFamily="2" charset="-122"/>
                        <a:sym typeface="+mn-ea"/>
                      </a:endParaRPr>
                    </a:p>
                  </a:txBody>
                  <a:tcPr anchor="ctr" horzOverflow="overflow"/>
                </a:tc>
                <a:tc>
                  <a:txBody>
                    <a:bodyPr vert="horz" wrap="square"/>
                    <a:lstStyle/>
                    <a:p>
                      <a:pPr marL="0" marR="0" lvl="0" indent="0" algn="l" defTabSz="914400" rtl="0" eaLnBrk="1" fontAlgn="base" latinLnBrk="0" hangingPunct="1">
                        <a:lnSpc>
                          <a:spcPct val="100000"/>
                        </a:lnSpc>
                        <a:spcBef>
                          <a:spcPct val="20000"/>
                        </a:spcBef>
                        <a:spcAft>
                          <a:spcPct val="0"/>
                        </a:spcAft>
                        <a:buClrTx/>
                        <a:buSzTx/>
                        <a:buFontTx/>
                        <a:buNone/>
                      </a:pPr>
                      <a:r>
                        <a:rPr lang="zh-CN" altLang="en-US" sz="2000" b="1">
                          <a:latin typeface="等线" panose="02010600030101010101" pitchFamily="2" charset="-122"/>
                          <a:ea typeface="等线" panose="02010600030101010101" pitchFamily="2" charset="-122"/>
                          <a:sym typeface="+mn-ea"/>
                        </a:rPr>
                        <a:t>区别对待大中小企业</a:t>
                      </a:r>
                      <a:endParaRPr kumimoji="0" lang="zh-CN" altLang="en-US" sz="2000" b="1" i="0" u="none" strike="noStrike" cap="none" normalizeH="0" baseline="0" smtClean="0">
                        <a:ln>
                          <a:noFill/>
                        </a:ln>
                        <a:solidFill>
                          <a:schemeClr val="tx1"/>
                        </a:solidFill>
                        <a:effectLst/>
                        <a:latin typeface="等线" panose="02010600030101010101" pitchFamily="2" charset="-122"/>
                        <a:ea typeface="等线" panose="02010600030101010101" pitchFamily="2" charset="-122"/>
                        <a:sym typeface="+mn-ea"/>
                      </a:endParaRPr>
                    </a:p>
                  </a:txBody>
                  <a:tcPr anchor="ctr" horzOverflow="overflow"/>
                </a:tc>
                <a:extLst>
                  <a:ext uri="{0D108BD9-81ED-4DB2-BD59-A6C34878D82A}">
                    <a16:rowId xmlns:a16="http://schemas.microsoft.com/office/drawing/2014/main" xmlns="" val="10002"/>
                  </a:ext>
                </a:extLst>
              </a:tr>
              <a:tr h="396240">
                <a:tc>
                  <a:txBody>
                    <a:bodyPr vert="horz" wrap="square"/>
                    <a:lstStyle/>
                    <a:p>
                      <a:pPr marL="0" marR="0" lvl="0" indent="0" algn="l" defTabSz="914400" rtl="0" eaLnBrk="1" fontAlgn="base" latinLnBrk="0" hangingPunct="1">
                        <a:lnSpc>
                          <a:spcPct val="100000"/>
                        </a:lnSpc>
                        <a:spcBef>
                          <a:spcPct val="20000"/>
                        </a:spcBef>
                        <a:spcAft>
                          <a:spcPct val="0"/>
                        </a:spcAft>
                        <a:buClrTx/>
                        <a:buSzTx/>
                        <a:buFontTx/>
                        <a:buNone/>
                      </a:pPr>
                      <a:r>
                        <a:rPr kumimoji="0" lang="zh-CN" altLang="en-US" sz="2000" b="1" u="none" strike="noStrike" cap="none" normalizeH="0" baseline="0" smtClean="0">
                          <a:ln>
                            <a:noFill/>
                          </a:ln>
                          <a:effectLst/>
                          <a:latin typeface="等线" panose="02010600030101010101" pitchFamily="2" charset="-122"/>
                          <a:ea typeface="等线" panose="02010600030101010101" pitchFamily="2" charset="-122"/>
                        </a:rPr>
                        <a:t>贸易</a:t>
                      </a:r>
                      <a:endParaRPr kumimoji="0" lang="zh-CN" altLang="en-US" sz="2000" b="1" i="0" u="none" strike="noStrike" cap="none" normalizeH="0" baseline="0" smtClean="0">
                        <a:ln>
                          <a:noFill/>
                        </a:ln>
                        <a:solidFill>
                          <a:schemeClr val="tx1"/>
                        </a:solidFill>
                        <a:effectLst/>
                        <a:latin typeface="等线" panose="02010600030101010101" pitchFamily="2" charset="-122"/>
                        <a:ea typeface="等线" panose="02010600030101010101" pitchFamily="2" charset="-122"/>
                      </a:endParaRPr>
                    </a:p>
                  </a:txBody>
                  <a:tcPr anchor="ctr" horzOverflow="overflow"/>
                </a:tc>
                <a:tc>
                  <a:txBody>
                    <a:bodyPr vert="horz" wrap="square"/>
                    <a:lstStyle/>
                    <a:p>
                      <a:pPr marL="0" marR="0" lvl="0" indent="0" algn="l" defTabSz="914400" rtl="0" eaLnBrk="1" fontAlgn="base" latinLnBrk="0" hangingPunct="1">
                        <a:lnSpc>
                          <a:spcPct val="100000"/>
                        </a:lnSpc>
                        <a:spcBef>
                          <a:spcPct val="0"/>
                        </a:spcBef>
                        <a:spcAft>
                          <a:spcPct val="0"/>
                        </a:spcAft>
                        <a:buClrTx/>
                        <a:buSzTx/>
                        <a:buFontTx/>
                        <a:buNone/>
                      </a:pPr>
                      <a:r>
                        <a:rPr lang="zh-CN" altLang="en-US" sz="2000" b="1">
                          <a:latin typeface="等线" panose="02010600030101010101" pitchFamily="2" charset="-122"/>
                          <a:ea typeface="等线" panose="02010600030101010101" pitchFamily="2" charset="-122"/>
                          <a:sym typeface="+mn-ea"/>
                        </a:rPr>
                        <a:t>取消自由贸易</a:t>
                      </a:r>
                      <a:endParaRPr kumimoji="0" lang="zh-CN" altLang="en-US" sz="2000" b="1" i="0" u="none" strike="noStrike" cap="none" normalizeH="0" baseline="0" smtClean="0">
                        <a:ln>
                          <a:noFill/>
                        </a:ln>
                        <a:solidFill>
                          <a:schemeClr val="tx1"/>
                        </a:solidFill>
                        <a:effectLst/>
                        <a:latin typeface="等线" panose="02010600030101010101" pitchFamily="2" charset="-122"/>
                        <a:ea typeface="等线" panose="02010600030101010101" pitchFamily="2" charset="-122"/>
                        <a:sym typeface="+mn-ea"/>
                      </a:endParaRPr>
                    </a:p>
                  </a:txBody>
                  <a:tcPr anchor="ctr" horzOverflow="overflow"/>
                </a:tc>
                <a:tc>
                  <a:txBody>
                    <a:bodyPr vert="horz" wrap="square"/>
                    <a:lstStyle/>
                    <a:p>
                      <a:pPr marL="0" marR="0" lvl="0" indent="0" algn="l" defTabSz="914400" rtl="0" eaLnBrk="1" fontAlgn="base" latinLnBrk="0" hangingPunct="1">
                        <a:lnSpc>
                          <a:spcPct val="100000"/>
                        </a:lnSpc>
                        <a:spcBef>
                          <a:spcPct val="20000"/>
                        </a:spcBef>
                        <a:spcAft>
                          <a:spcPct val="0"/>
                        </a:spcAft>
                        <a:buClrTx/>
                        <a:buSzTx/>
                        <a:buFontTx/>
                        <a:buNone/>
                      </a:pPr>
                      <a:r>
                        <a:rPr lang="zh-CN" altLang="en-US" sz="2000" b="1">
                          <a:latin typeface="等线" panose="02010600030101010101" pitchFamily="2" charset="-122"/>
                          <a:ea typeface="等线" panose="02010600030101010101" pitchFamily="2" charset="-122"/>
                          <a:sym typeface="+mn-ea"/>
                        </a:rPr>
                        <a:t>恢复自由贸易</a:t>
                      </a:r>
                      <a:endParaRPr kumimoji="0" lang="zh-CN" altLang="en-US" sz="2000" b="1" i="0" u="none" strike="noStrike" cap="none" normalizeH="0" baseline="0" smtClean="0">
                        <a:ln>
                          <a:noFill/>
                        </a:ln>
                        <a:solidFill>
                          <a:schemeClr val="tx1"/>
                        </a:solidFill>
                        <a:effectLst/>
                        <a:latin typeface="等线" panose="02010600030101010101" pitchFamily="2" charset="-122"/>
                        <a:ea typeface="等线" panose="02010600030101010101" pitchFamily="2" charset="-122"/>
                        <a:sym typeface="+mn-ea"/>
                      </a:endParaRPr>
                    </a:p>
                  </a:txBody>
                  <a:tcPr anchor="ctr" horzOverflow="overflow"/>
                </a:tc>
                <a:extLst>
                  <a:ext uri="{0D108BD9-81ED-4DB2-BD59-A6C34878D82A}">
                    <a16:rowId xmlns:a16="http://schemas.microsoft.com/office/drawing/2014/main" xmlns="" val="10003"/>
                  </a:ext>
                </a:extLst>
              </a:tr>
              <a:tr h="396240">
                <a:tc>
                  <a:txBody>
                    <a:bodyPr vert="horz" wrap="square"/>
                    <a:lstStyle/>
                    <a:p>
                      <a:pPr marL="0" marR="0" lvl="0" indent="0" algn="l" defTabSz="914400" rtl="0" eaLnBrk="1" fontAlgn="base" latinLnBrk="0" hangingPunct="1">
                        <a:lnSpc>
                          <a:spcPct val="100000"/>
                        </a:lnSpc>
                        <a:spcBef>
                          <a:spcPct val="20000"/>
                        </a:spcBef>
                        <a:spcAft>
                          <a:spcPct val="0"/>
                        </a:spcAft>
                        <a:buClrTx/>
                        <a:buSzTx/>
                        <a:buFontTx/>
                        <a:buNone/>
                      </a:pPr>
                      <a:r>
                        <a:rPr kumimoji="0" lang="zh-CN" altLang="en-US" sz="2000" b="1" u="none" strike="noStrike" cap="none" normalizeH="0" baseline="0" smtClean="0">
                          <a:ln>
                            <a:noFill/>
                          </a:ln>
                          <a:effectLst/>
                          <a:latin typeface="等线" panose="02010600030101010101" pitchFamily="2" charset="-122"/>
                          <a:ea typeface="等线" panose="02010600030101010101" pitchFamily="2" charset="-122"/>
                        </a:rPr>
                        <a:t>分配</a:t>
                      </a:r>
                      <a:endParaRPr kumimoji="0" lang="zh-CN" altLang="en-US" sz="2000" b="1" i="0" u="none" strike="noStrike" cap="none" normalizeH="0" baseline="0" smtClean="0">
                        <a:ln>
                          <a:noFill/>
                        </a:ln>
                        <a:solidFill>
                          <a:schemeClr val="tx1"/>
                        </a:solidFill>
                        <a:effectLst/>
                        <a:latin typeface="等线" panose="02010600030101010101" pitchFamily="2" charset="-122"/>
                        <a:ea typeface="等线" panose="02010600030101010101" pitchFamily="2" charset="-122"/>
                      </a:endParaRPr>
                    </a:p>
                  </a:txBody>
                  <a:tcPr anchor="ctr" horzOverflow="overflow"/>
                </a:tc>
                <a:tc>
                  <a:txBody>
                    <a:bodyPr vert="horz" wrap="square"/>
                    <a:lstStyle/>
                    <a:p>
                      <a:pPr marL="0" marR="0" lvl="0" indent="0" algn="l" defTabSz="914400" rtl="0" eaLnBrk="1" fontAlgn="base" latinLnBrk="0" hangingPunct="1">
                        <a:lnSpc>
                          <a:spcPct val="100000"/>
                        </a:lnSpc>
                        <a:spcBef>
                          <a:spcPct val="20000"/>
                        </a:spcBef>
                        <a:spcAft>
                          <a:spcPct val="0"/>
                        </a:spcAft>
                        <a:buClrTx/>
                        <a:buSzTx/>
                        <a:buFontTx/>
                        <a:buNone/>
                      </a:pPr>
                      <a:r>
                        <a:rPr lang="zh-CN" altLang="en-US" sz="2000" b="1">
                          <a:latin typeface="等线" panose="02010600030101010101" pitchFamily="2" charset="-122"/>
                          <a:ea typeface="等线" panose="02010600030101010101" pitchFamily="2" charset="-122"/>
                          <a:sym typeface="+mn-ea"/>
                        </a:rPr>
                        <a:t>实物配给制</a:t>
                      </a:r>
                      <a:endParaRPr kumimoji="1" lang="zh-CN" altLang="en-US" sz="2000" b="1" i="0" u="none" strike="noStrike" cap="none" normalizeH="0" baseline="0" smtClean="0">
                        <a:ln>
                          <a:noFill/>
                        </a:ln>
                        <a:solidFill>
                          <a:schemeClr val="tx1"/>
                        </a:solidFill>
                        <a:effectLst/>
                        <a:latin typeface="等线" panose="02010600030101010101" pitchFamily="2" charset="-122"/>
                        <a:ea typeface="等线" panose="02010600030101010101" pitchFamily="2" charset="-122"/>
                        <a:sym typeface="+mn-ea"/>
                      </a:endParaRPr>
                    </a:p>
                  </a:txBody>
                  <a:tcPr anchor="ctr" horzOverflow="overflow"/>
                </a:tc>
                <a:tc>
                  <a:txBody>
                    <a:bodyPr vert="horz" wrap="square"/>
                    <a:lstStyle/>
                    <a:p>
                      <a:pPr marL="0" marR="0" lvl="0" indent="0" algn="l" defTabSz="914400" rtl="0" eaLnBrk="1" fontAlgn="base" latinLnBrk="0" hangingPunct="1">
                        <a:lnSpc>
                          <a:spcPct val="100000"/>
                        </a:lnSpc>
                        <a:spcBef>
                          <a:spcPct val="20000"/>
                        </a:spcBef>
                        <a:spcAft>
                          <a:spcPct val="0"/>
                        </a:spcAft>
                        <a:buClrTx/>
                        <a:buSzTx/>
                        <a:buFontTx/>
                        <a:buNone/>
                      </a:pPr>
                      <a:r>
                        <a:rPr lang="zh-CN" altLang="en-US" sz="2000" b="1">
                          <a:latin typeface="等线" panose="02010600030101010101" pitchFamily="2" charset="-122"/>
                          <a:ea typeface="等线" panose="02010600030101010101" pitchFamily="2" charset="-122"/>
                          <a:sym typeface="+mn-ea"/>
                        </a:rPr>
                        <a:t>按劳分配</a:t>
                      </a:r>
                      <a:endParaRPr kumimoji="0" lang="zh-CN" altLang="en-US" sz="2000" b="1" i="0" u="none" strike="noStrike" cap="none" normalizeH="0" baseline="0" smtClean="0">
                        <a:ln>
                          <a:noFill/>
                        </a:ln>
                        <a:solidFill>
                          <a:schemeClr val="tx1"/>
                        </a:solidFill>
                        <a:effectLst/>
                        <a:latin typeface="等线" panose="02010600030101010101" pitchFamily="2" charset="-122"/>
                        <a:ea typeface="等线" panose="02010600030101010101" pitchFamily="2" charset="-122"/>
                        <a:sym typeface="+mn-ea"/>
                      </a:endParaRPr>
                    </a:p>
                  </a:txBody>
                  <a:tcPr anchor="ctr" horzOverflow="overflow"/>
                </a:tc>
                <a:extLst>
                  <a:ext uri="{0D108BD9-81ED-4DB2-BD59-A6C34878D82A}">
                    <a16:rowId xmlns:a16="http://schemas.microsoft.com/office/drawing/2014/main" xmlns="" val="10004"/>
                  </a:ext>
                </a:extLst>
              </a:tr>
              <a:tr h="396240">
                <a:tc gridSpan="3">
                  <a:txBody>
                    <a:bodyPr vert="horz" wrap="square"/>
                    <a:lstStyle/>
                    <a:p>
                      <a:pPr marL="0" marR="0" lvl="0" indent="0" algn="l" defTabSz="914400" rtl="0" eaLnBrk="1" fontAlgn="base" latinLnBrk="0" hangingPunct="1">
                        <a:lnSpc>
                          <a:spcPct val="100000"/>
                        </a:lnSpc>
                        <a:spcBef>
                          <a:spcPct val="20000"/>
                        </a:spcBef>
                        <a:spcAft>
                          <a:spcPct val="0"/>
                        </a:spcAft>
                        <a:buClrTx/>
                        <a:buSzTx/>
                        <a:buFontTx/>
                        <a:buNone/>
                      </a:pPr>
                      <a:r>
                        <a:rPr lang="zh-CN" altLang="en-US" sz="2000" b="1">
                          <a:latin typeface="等线" panose="02010600030101010101" pitchFamily="2" charset="-122"/>
                          <a:ea typeface="等线" panose="02010600030101010101" pitchFamily="2" charset="-122"/>
                          <a:sym typeface="Arial" panose="020b0604020202020204" pitchFamily="34" charset="0"/>
                        </a:rPr>
                        <a:t>在公有制前提下，允许多种所有制形式存在</a:t>
                      </a:r>
                      <a:endParaRPr kumimoji="0" lang="zh-CN" altLang="en-US" sz="2000" b="1" i="0" u="none" strike="noStrike" cap="none" normalizeH="0" baseline="0" smtClean="0">
                        <a:ln>
                          <a:noFill/>
                        </a:ln>
                        <a:solidFill>
                          <a:schemeClr val="tx1"/>
                        </a:solidFill>
                        <a:effectLst/>
                        <a:latin typeface="等线" panose="02010600030101010101" pitchFamily="2" charset="-122"/>
                        <a:ea typeface="等线" panose="02010600030101010101" pitchFamily="2" charset="-122"/>
                        <a:sym typeface="Arial" panose="020b0604020202020204" pitchFamily="34" charset="0"/>
                      </a:endParaRPr>
                    </a:p>
                  </a:txBody>
                  <a:tcPr anchor="ctr" horzOverflow="overflow"/>
                </a:tc>
                <a:tc hMerge="1">
                  <a:txBody>
                    <a:bodyPr vert="horz" wrap="square"/>
                    <a:lstStyle/>
                    <a:p>
                      <a:endParaRPr lang="zh-CN"/>
                    </a:p>
                  </a:txBody>
                  <a:tcPr anchor="ctr" horzOverflow="overflow">
                    <a:lnL w="12700" cap="flat" cmpd="sng" algn="ctr">
                      <a:solidFill>
                        <a:schemeClr val="tx1"/>
                      </a:solidFill>
                      <a:prstDash val="solid"/>
                      <a:round/>
                      <a:headEnd type="none" w="sm" len="sm"/>
                      <a:tailEnd type="none" w="sm" len="sm"/>
                    </a:lnL>
                    <a:lnR w="28575" cap="flat" cmpd="sng" algn="ctr">
                      <a:solidFill>
                        <a:schemeClr val="tx1"/>
                      </a:solidFill>
                      <a:prstDash val="solid"/>
                      <a:round/>
                      <a:headEnd type="none" w="sm" len="sm"/>
                      <a:tailEnd type="none" w="sm" len="sm"/>
                    </a:lnR>
                    <a:lnT>
                      <a:noFill/>
                    </a:lnT>
                    <a:lnB>
                      <a:noFill/>
                    </a:lnB>
                    <a:lnTlToBr>
                      <a:noFill/>
                    </a:lnTlToBr>
                    <a:lnBlToTr>
                      <a:noFill/>
                    </a:lnBlToTr>
                    <a:solidFill>
                      <a:srgbClr val="FF6600"/>
                    </a:solidFill>
                  </a:tcPr>
                </a:tc>
                <a:tc hMerge="1">
                  <a:txBody>
                    <a:bodyPr vert="horz" wrap="square"/>
                    <a:lstStyle/>
                    <a:p>
                      <a:endParaRPr lang="zh-CN"/>
                    </a:p>
                  </a:txBody>
                  <a:tcPr anchor="ctr" horzOverflow="overflow">
                    <a:lnL w="12700" cap="flat" cmpd="sng" algn="ctr">
                      <a:solidFill>
                        <a:schemeClr val="tx1"/>
                      </a:solidFill>
                      <a:prstDash val="solid"/>
                      <a:round/>
                      <a:headEnd type="none" w="sm" len="sm"/>
                      <a:tailEnd type="none" w="sm" len="sm"/>
                    </a:lnL>
                    <a:lnR>
                      <a:noFill/>
                    </a:lnR>
                    <a:lnT>
                      <a:noFill/>
                    </a:lnT>
                    <a:lnB>
                      <a:noFill/>
                    </a:lnB>
                    <a:lnTlToBr>
                      <a:noFill/>
                    </a:lnTlToBr>
                    <a:lnBlToTr>
                      <a:noFill/>
                    </a:lnBlToTr>
                    <a:solidFill>
                      <a:srgbClr val="FF6600"/>
                    </a:solidFill>
                  </a:tcPr>
                </a:tc>
                <a:extLst>
                  <a:ext uri="{0D108BD9-81ED-4DB2-BD59-A6C34878D82A}">
                    <a16:rowId xmlns:a16="http://schemas.microsoft.com/office/drawing/2014/main" xmlns="" val="10005"/>
                  </a:ext>
                </a:extLst>
              </a:tr>
              <a:tr h="396240">
                <a:tc gridSpan="3">
                  <a:txBody>
                    <a:bodyPr vert="horz" wrap="square"/>
                    <a:lstStyle/>
                    <a:p>
                      <a:pPr marL="0" marR="0" lvl="0" indent="0" algn="l" defTabSz="914400" rtl="0" eaLnBrk="1" fontAlgn="base" latinLnBrk="0" hangingPunct="1">
                        <a:lnSpc>
                          <a:spcPct val="100000"/>
                        </a:lnSpc>
                        <a:spcBef>
                          <a:spcPct val="20000"/>
                        </a:spcBef>
                        <a:spcAft>
                          <a:spcPct val="0"/>
                        </a:spcAft>
                        <a:buClrTx/>
                        <a:buSzTx/>
                        <a:buFontTx/>
                        <a:buNone/>
                      </a:pPr>
                      <a:r>
                        <a:rPr lang="zh-CN" altLang="en-US" sz="2000" b="1" smtClean="0">
                          <a:latin typeface="等线" panose="02010600030101010101" pitchFamily="2" charset="-122"/>
                          <a:ea typeface="等线" panose="02010600030101010101" pitchFamily="2" charset="-122"/>
                          <a:sym typeface="+mn-ea"/>
                        </a:rPr>
                        <a:t>新经济政策的实质：利</a:t>
                      </a:r>
                      <a:r>
                        <a:rPr lang="zh-CN" altLang="en-US" sz="2000" b="1">
                          <a:latin typeface="等线" panose="02010600030101010101" pitchFamily="2" charset="-122"/>
                          <a:ea typeface="等线" panose="02010600030101010101" pitchFamily="2" charset="-122"/>
                          <a:sym typeface="+mn-ea"/>
                        </a:rPr>
                        <a:t>用市场、商品货币关系进行社会主义建设</a:t>
                      </a:r>
                      <a:endParaRPr kumimoji="0" lang="zh-CN" altLang="en-US" sz="2000" b="1" i="0" u="none" strike="noStrike" cap="none" normalizeH="0" baseline="0" smtClean="0">
                        <a:ln>
                          <a:noFill/>
                        </a:ln>
                        <a:solidFill>
                          <a:schemeClr val="tx1"/>
                        </a:solidFill>
                        <a:effectLst/>
                        <a:latin typeface="等线" panose="02010600030101010101" pitchFamily="2" charset="-122"/>
                        <a:ea typeface="等线" panose="02010600030101010101" pitchFamily="2" charset="-122"/>
                        <a:cs typeface="兰米粗楷简体" panose="02000503000000000000" charset="-122"/>
                        <a:sym typeface="+mn-ea"/>
                      </a:endParaRPr>
                    </a:p>
                  </a:txBody>
                  <a:tcPr anchor="ctr" horzOverflow="overflow"/>
                </a:tc>
                <a:tc hMerge="1">
                  <a:txBody>
                    <a:bodyPr vert="horz" wrap="square"/>
                    <a:lstStyle/>
                    <a:p>
                      <a:endParaRPr lang="zh-CN"/>
                    </a:p>
                  </a:txBody>
                  <a:tcPr anchor="ctr" horzOverflow="overflow">
                    <a:lnL w="12700" cap="flat" cmpd="sng" algn="ctr">
                      <a:solidFill>
                        <a:schemeClr val="tx1"/>
                      </a:solidFill>
                      <a:prstDash val="solid"/>
                      <a:round/>
                      <a:headEnd type="none" w="sm" len="sm"/>
                      <a:tailEnd type="none" w="sm" len="sm"/>
                    </a:lnL>
                    <a:lnR w="28575" cap="flat" cmpd="sng" algn="ctr">
                      <a:solidFill>
                        <a:schemeClr val="tx1"/>
                      </a:solidFill>
                      <a:prstDash val="solid"/>
                      <a:round/>
                      <a:headEnd type="none" w="sm" len="sm"/>
                      <a:tailEnd type="none" w="sm" len="sm"/>
                    </a:lnR>
                    <a:lnT>
                      <a:noFill/>
                    </a:lnT>
                    <a:lnB w="19050">
                      <a:solidFill>
                        <a:srgbClr val="595959"/>
                      </a:solidFill>
                      <a:prstDash val="solid"/>
                    </a:lnB>
                    <a:lnTlToBr>
                      <a:noFill/>
                    </a:lnTlToBr>
                    <a:lnBlToTr>
                      <a:noFill/>
                    </a:lnBlToTr>
                    <a:solidFill>
                      <a:schemeClr val="bg1"/>
                    </a:solidFill>
                  </a:tcPr>
                </a:tc>
                <a:tc hMerge="1">
                  <a:txBody>
                    <a:bodyPr vert="horz" wrap="square"/>
                    <a:lstStyle/>
                    <a:p>
                      <a:endParaRPr lang="zh-CN"/>
                    </a:p>
                  </a:txBody>
                  <a:tcPr anchor="ctr" horzOverflow="overflow">
                    <a:lnL w="12700" cap="flat" cmpd="sng" algn="ctr">
                      <a:solidFill>
                        <a:schemeClr val="tx1"/>
                      </a:solidFill>
                      <a:prstDash val="solid"/>
                      <a:round/>
                      <a:headEnd type="none" w="sm" len="sm"/>
                      <a:tailEnd type="none" w="sm" len="sm"/>
                    </a:lnL>
                    <a:lnR>
                      <a:noFill/>
                    </a:lnR>
                    <a:lnT>
                      <a:noFill/>
                    </a:lnT>
                    <a:lnB w="19050">
                      <a:solidFill>
                        <a:srgbClr val="595959"/>
                      </a:solidFill>
                      <a:prstDash val="solid"/>
                    </a:lnB>
                    <a:lnTlToBr>
                      <a:noFill/>
                    </a:lnTlToBr>
                    <a:lnBlToTr>
                      <a:noFill/>
                    </a:lnBlToTr>
                    <a:solidFill>
                      <a:schemeClr val="bg1"/>
                    </a:solidFill>
                  </a:tcPr>
                </a:tc>
                <a:extLst>
                  <a:ext uri="{0D108BD9-81ED-4DB2-BD59-A6C34878D82A}">
                    <a16:rowId xmlns:a16="http://schemas.microsoft.com/office/drawing/2014/main" xmlns="" val="10006"/>
                  </a:ext>
                </a:extLst>
              </a:tr>
            </a:tbl>
          </a:graphicData>
        </a:graphic>
      </p:graphicFrame>
      <p:grpSp>
        <p:nvGrpSpPr>
          <p:cNvPr id="14" name="组合 13"/>
          <p:cNvGrpSpPr/>
          <p:nvPr/>
        </p:nvGrpSpPr>
        <p:grpSpPr>
          <a:xfrm>
            <a:off x="86360" y="180975"/>
            <a:ext cx="4515485" cy="318135"/>
            <a:chOff x="136" y="405"/>
            <a:chExt cx="5197" cy="501"/>
          </a:xfrm>
        </p:grpSpPr>
        <p:grpSp>
          <p:nvGrpSpPr>
            <p:cNvPr id="15" name="组合 14"/>
            <p:cNvGrpSpPr/>
            <p:nvPr/>
          </p:nvGrpSpPr>
          <p:grpSpPr>
            <a:xfrm>
              <a:off x="182" y="405"/>
              <a:ext cx="292" cy="388"/>
              <a:chOff x="7320" y="3217"/>
              <a:chExt cx="4675" cy="6169"/>
            </a:xfrm>
            <a:solidFill>
              <a:srgbClr val="F22C2C"/>
            </a:solidFill>
          </p:grpSpPr>
          <p:grpSp>
            <p:nvGrpSpPr>
              <p:cNvPr id="17" name="组合 16"/>
              <p:cNvGrpSpPr/>
              <p:nvPr/>
            </p:nvGrpSpPr>
            <p:grpSpPr>
              <a:xfrm>
                <a:off x="8101" y="3217"/>
                <a:ext cx="3104" cy="2862"/>
                <a:chOff x="3835686" y="2643180"/>
                <a:chExt cx="1478435" cy="1363058"/>
              </a:xfrm>
              <a:grpFill/>
            </p:grpSpPr>
            <p:sp>
              <p:nvSpPr>
                <p:cNvPr id="18" name="心形 7"/>
                <p:cNvSpPr/>
                <p:nvPr/>
              </p:nvSpPr>
              <p:spPr>
                <a:xfrm>
                  <a:off x="3835686" y="2643180"/>
                  <a:ext cx="741448" cy="1363056"/>
                </a:xfrm>
                <a:custGeom>
                  <a:gdLst>
                    <a:gd name="connsiteX0" fmla="*/ 736082 w 1472164"/>
                    <a:gd name="connsiteY0" fmla="*/ 345038 h 1380153"/>
                    <a:gd name="connsiteX1" fmla="*/ 736082 w 1472164"/>
                    <a:gd name="connsiteY1" fmla="*/ 1380153 h 1380153"/>
                    <a:gd name="connsiteX2" fmla="*/ 736082 w 1472164"/>
                    <a:gd name="connsiteY2" fmla="*/ 345038 h 1380153"/>
                    <a:gd name="connsiteX0-1" fmla="*/ 741448 w 1408146"/>
                    <a:gd name="connsiteY0-2" fmla="*/ 327941 h 1363056"/>
                    <a:gd name="connsiteX1-3" fmla="*/ 741448 w 1408146"/>
                    <a:gd name="connsiteY1-4" fmla="*/ 1363056 h 1363056"/>
                    <a:gd name="connsiteX2-5" fmla="*/ 741448 w 1408146"/>
                    <a:gd name="connsiteY2-6" fmla="*/ 327941 h 1363056"/>
                    <a:gd name="connsiteX0-7" fmla="*/ 741448 w 741448"/>
                    <a:gd name="connsiteY0-8" fmla="*/ 327941 h 1363056"/>
                    <a:gd name="connsiteX1-9" fmla="*/ 741448 w 741448"/>
                    <a:gd name="connsiteY1-10" fmla="*/ 1363056 h 1363056"/>
                    <a:gd name="connsiteX2-11" fmla="*/ 741448 w 741448"/>
                    <a:gd name="connsiteY2-12" fmla="*/ 327941 h 1363056"/>
                    <a:gd name="connsiteX0-13" fmla="*/ 741448 w 741448"/>
                    <a:gd name="connsiteY0-14" fmla="*/ 327941 h 1363056"/>
                    <a:gd name="connsiteX1-15" fmla="*/ 741448 w 741448"/>
                    <a:gd name="connsiteY1-16" fmla="*/ 1363056 h 1363056"/>
                    <a:gd name="connsiteX2-17" fmla="*/ 741448 w 741448"/>
                    <a:gd name="connsiteY2-18" fmla="*/ 327941 h 1363056"/>
                    <a:gd name="connsiteX0-19" fmla="*/ 741448 w 741448"/>
                    <a:gd name="connsiteY0-20" fmla="*/ 327941 h 1363056"/>
                    <a:gd name="connsiteX1-21" fmla="*/ 741448 w 741448"/>
                    <a:gd name="connsiteY1-22" fmla="*/ 1363056 h 1363056"/>
                    <a:gd name="connsiteX2-23" fmla="*/ 741448 w 741448"/>
                    <a:gd name="connsiteY2-24" fmla="*/ 327941 h 1363056"/>
                    <a:gd name="connsiteX0-25" fmla="*/ 741448 w 741448"/>
                    <a:gd name="connsiteY0-26" fmla="*/ 327941 h 1363056"/>
                    <a:gd name="connsiteX1-27" fmla="*/ 741448 w 741448"/>
                    <a:gd name="connsiteY1-28" fmla="*/ 1363056 h 1363056"/>
                    <a:gd name="connsiteX2-29" fmla="*/ 741448 w 741448"/>
                    <a:gd name="connsiteY2-30" fmla="*/ 327941 h 1363056"/>
                    <a:gd name="connsiteX0-31" fmla="*/ 741448 w 741448"/>
                    <a:gd name="connsiteY0-32" fmla="*/ 327941 h 1363056"/>
                    <a:gd name="connsiteX1-33" fmla="*/ 741448 w 741448"/>
                    <a:gd name="connsiteY1-34" fmla="*/ 1363056 h 1363056"/>
                    <a:gd name="connsiteX2-35" fmla="*/ 741448 w 741448"/>
                    <a:gd name="connsiteY2-36" fmla="*/ 327941 h 1363056"/>
                    <a:gd name="connsiteX0-37" fmla="*/ 741448 w 741448"/>
                    <a:gd name="connsiteY0-38" fmla="*/ 327941 h 1363056"/>
                    <a:gd name="connsiteX1-39" fmla="*/ 741448 w 741448"/>
                    <a:gd name="connsiteY1-40" fmla="*/ 1363056 h 1363056"/>
                    <a:gd name="connsiteX2-41" fmla="*/ 741448 w 741448"/>
                    <a:gd name="connsiteY2-42" fmla="*/ 327941 h 1363056"/>
                    <a:gd name="connsiteX0-43" fmla="*/ 741448 w 741448"/>
                    <a:gd name="connsiteY0-44" fmla="*/ 327941 h 1363056"/>
                    <a:gd name="connsiteX1-45" fmla="*/ 741448 w 741448"/>
                    <a:gd name="connsiteY1-46" fmla="*/ 1363056 h 1363056"/>
                    <a:gd name="connsiteX2-47" fmla="*/ 741448 w 741448"/>
                    <a:gd name="connsiteY2-48" fmla="*/ 327941 h 1363056"/>
                    <a:gd name="connsiteX0-49" fmla="*/ 741448 w 741448"/>
                    <a:gd name="connsiteY0-50" fmla="*/ 327941 h 1363056"/>
                    <a:gd name="connsiteX1-51" fmla="*/ 741448 w 741448"/>
                    <a:gd name="connsiteY1-52" fmla="*/ 1363056 h 1363056"/>
                    <a:gd name="connsiteX2-53" fmla="*/ 741448 w 741448"/>
                    <a:gd name="connsiteY2-54" fmla="*/ 327941 h 1363056"/>
                    <a:gd name="connsiteX0-55" fmla="*/ 741448 w 743314"/>
                    <a:gd name="connsiteY0-56" fmla="*/ 327941 h 1363056"/>
                    <a:gd name="connsiteX1-57" fmla="*/ 741448 w 743314"/>
                    <a:gd name="connsiteY1-58" fmla="*/ 1363056 h 1363056"/>
                    <a:gd name="connsiteX2-59" fmla="*/ 741448 w 743314"/>
                    <a:gd name="connsiteY2-60" fmla="*/ 327941 h 1363056"/>
                    <a:gd name="connsiteX0-61" fmla="*/ 741448 w 741448"/>
                    <a:gd name="connsiteY0-62" fmla="*/ 327941 h 1363056"/>
                    <a:gd name="connsiteX1-63" fmla="*/ 741448 w 741448"/>
                    <a:gd name="connsiteY1-64" fmla="*/ 1363056 h 1363056"/>
                    <a:gd name="connsiteX2-65" fmla="*/ 741448 w 741448"/>
                    <a:gd name="connsiteY2-66" fmla="*/ 327941 h 1363056"/>
                    <a:gd name="connsiteX0-67" fmla="*/ 741448 w 741448"/>
                    <a:gd name="connsiteY0-68" fmla="*/ 327941 h 1363056"/>
                    <a:gd name="connsiteX1-69" fmla="*/ 741448 w 741448"/>
                    <a:gd name="connsiteY1-70" fmla="*/ 1363056 h 1363056"/>
                    <a:gd name="connsiteX2-71" fmla="*/ 741448 w 741448"/>
                    <a:gd name="connsiteY2-72" fmla="*/ 327941 h 1363056"/>
                  </a:gdLst>
                  <a:cxnLst>
                    <a:cxn ang="0">
                      <a:pos x="connsiteX0-1" y="connsiteY0-2"/>
                    </a:cxn>
                    <a:cxn ang="0">
                      <a:pos x="connsiteX1-3" y="connsiteY1-4"/>
                    </a:cxn>
                    <a:cxn ang="0">
                      <a:pos x="connsiteX2-5" y="connsiteY2-6"/>
                    </a:cxn>
                  </a:cxnLst>
                  <a:rect l="l" t="t" r="r" b="b"/>
                  <a:pathLst>
                    <a:path w="741448" h="1363056">
                      <a:moveTo>
                        <a:pt x="741448" y="327941"/>
                      </a:moveTo>
                      <a:cubicBezTo>
                        <a:pt x="740677" y="1157841"/>
                        <a:pt x="741248" y="495849"/>
                        <a:pt x="741448" y="1363056"/>
                      </a:cubicBezTo>
                      <a:cubicBezTo>
                        <a:pt x="-761386" y="327941"/>
                        <a:pt x="434747" y="-477148"/>
                        <a:pt x="741448" y="327941"/>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80808"/>
                    </a:solidFill>
                    <a:latin typeface="等线" panose="02010600030101010101" pitchFamily="2" charset="-122"/>
                    <a:ea typeface="等线" panose="02010600030101010101" pitchFamily="2" charset="-122"/>
                  </a:endParaRPr>
                </a:p>
              </p:txBody>
            </p:sp>
            <p:sp>
              <p:nvSpPr>
                <p:cNvPr id="19" name="心形 7"/>
                <p:cNvSpPr/>
                <p:nvPr/>
              </p:nvSpPr>
              <p:spPr>
                <a:xfrm flipH="1">
                  <a:off x="4572000" y="2643182"/>
                  <a:ext cx="742121" cy="1363056"/>
                </a:xfrm>
                <a:custGeom>
                  <a:gdLst>
                    <a:gd name="connsiteX0" fmla="*/ 736082 w 1472164"/>
                    <a:gd name="connsiteY0" fmla="*/ 345038 h 1380153"/>
                    <a:gd name="connsiteX1" fmla="*/ 736082 w 1472164"/>
                    <a:gd name="connsiteY1" fmla="*/ 1380153 h 1380153"/>
                    <a:gd name="connsiteX2" fmla="*/ 736082 w 1472164"/>
                    <a:gd name="connsiteY2" fmla="*/ 345038 h 1380153"/>
                    <a:gd name="connsiteX0-1" fmla="*/ 741448 w 1408146"/>
                    <a:gd name="connsiteY0-2" fmla="*/ 327941 h 1363056"/>
                    <a:gd name="connsiteX1-3" fmla="*/ 741448 w 1408146"/>
                    <a:gd name="connsiteY1-4" fmla="*/ 1363056 h 1363056"/>
                    <a:gd name="connsiteX2-5" fmla="*/ 741448 w 1408146"/>
                    <a:gd name="connsiteY2-6" fmla="*/ 327941 h 1363056"/>
                    <a:gd name="connsiteX0-7" fmla="*/ 741448 w 741448"/>
                    <a:gd name="connsiteY0-8" fmla="*/ 327941 h 1363056"/>
                    <a:gd name="connsiteX1-9" fmla="*/ 741448 w 741448"/>
                    <a:gd name="connsiteY1-10" fmla="*/ 1363056 h 1363056"/>
                    <a:gd name="connsiteX2-11" fmla="*/ 741448 w 741448"/>
                    <a:gd name="connsiteY2-12" fmla="*/ 327941 h 1363056"/>
                    <a:gd name="connsiteX0-13" fmla="*/ 741448 w 741448"/>
                    <a:gd name="connsiteY0-14" fmla="*/ 327941 h 1363056"/>
                    <a:gd name="connsiteX1-15" fmla="*/ 741448 w 741448"/>
                    <a:gd name="connsiteY1-16" fmla="*/ 1363056 h 1363056"/>
                    <a:gd name="connsiteX2-17" fmla="*/ 741448 w 741448"/>
                    <a:gd name="connsiteY2-18" fmla="*/ 327941 h 1363056"/>
                    <a:gd name="connsiteX0-19" fmla="*/ 741448 w 742505"/>
                    <a:gd name="connsiteY0-20" fmla="*/ 327941 h 1363056"/>
                    <a:gd name="connsiteX1-21" fmla="*/ 741448 w 742505"/>
                    <a:gd name="connsiteY1-22" fmla="*/ 1363056 h 1363056"/>
                    <a:gd name="connsiteX2-23" fmla="*/ 741448 w 742505"/>
                    <a:gd name="connsiteY2-24" fmla="*/ 327941 h 1363056"/>
                    <a:gd name="connsiteX0-25" fmla="*/ 741448 w 743811"/>
                    <a:gd name="connsiteY0-26" fmla="*/ 327941 h 1363056"/>
                    <a:gd name="connsiteX1-27" fmla="*/ 741448 w 743811"/>
                    <a:gd name="connsiteY1-28" fmla="*/ 1363056 h 1363056"/>
                    <a:gd name="connsiteX2-29" fmla="*/ 741448 w 743811"/>
                    <a:gd name="connsiteY2-30" fmla="*/ 327941 h 1363056"/>
                    <a:gd name="connsiteX0-31" fmla="*/ 741448 w 743178"/>
                    <a:gd name="connsiteY0-32" fmla="*/ 327941 h 1363056"/>
                    <a:gd name="connsiteX1-33" fmla="*/ 741448 w 743178"/>
                    <a:gd name="connsiteY1-34" fmla="*/ 1363056 h 1363056"/>
                    <a:gd name="connsiteX2-35" fmla="*/ 741448 w 743178"/>
                    <a:gd name="connsiteY2-36" fmla="*/ 327941 h 1363056"/>
                    <a:gd name="connsiteX0-37" fmla="*/ 741448 w 742121"/>
                    <a:gd name="connsiteY0-38" fmla="*/ 327941 h 1363056"/>
                    <a:gd name="connsiteX1-39" fmla="*/ 741448 w 742121"/>
                    <a:gd name="connsiteY1-40" fmla="*/ 1363056 h 1363056"/>
                    <a:gd name="connsiteX2-41" fmla="*/ 741448 w 742121"/>
                    <a:gd name="connsiteY2-42" fmla="*/ 327941 h 1363056"/>
                  </a:gdLst>
                  <a:cxnLst>
                    <a:cxn ang="0">
                      <a:pos x="connsiteX0-1" y="connsiteY0-2"/>
                    </a:cxn>
                    <a:cxn ang="0">
                      <a:pos x="connsiteX1-3" y="connsiteY1-4"/>
                    </a:cxn>
                    <a:cxn ang="0">
                      <a:pos x="connsiteX2-5" y="connsiteY2-6"/>
                    </a:cxn>
                  </a:cxnLst>
                  <a:rect l="l" t="t" r="r" b="b"/>
                  <a:pathLst>
                    <a:path w="742121" h="1363056">
                      <a:moveTo>
                        <a:pt x="741448" y="327941"/>
                      </a:moveTo>
                      <a:cubicBezTo>
                        <a:pt x="743059" y="1088786"/>
                        <a:pt x="741249" y="617292"/>
                        <a:pt x="741448" y="1363056"/>
                      </a:cubicBezTo>
                      <a:cubicBezTo>
                        <a:pt x="-761386" y="327941"/>
                        <a:pt x="434747" y="-477148"/>
                        <a:pt x="741448" y="327941"/>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80808"/>
                    </a:solidFill>
                    <a:latin typeface="等线" panose="02010600030101010101" pitchFamily="2" charset="-122"/>
                    <a:ea typeface="等线" panose="02010600030101010101" pitchFamily="2" charset="-122"/>
                  </a:endParaRPr>
                </a:p>
              </p:txBody>
            </p:sp>
          </p:grpSp>
          <p:grpSp>
            <p:nvGrpSpPr>
              <p:cNvPr id="20" name="组合 19"/>
              <p:cNvGrpSpPr/>
              <p:nvPr/>
            </p:nvGrpSpPr>
            <p:grpSpPr>
              <a:xfrm>
                <a:off x="10427" y="4069"/>
                <a:ext cx="1568" cy="4410"/>
                <a:chOff x="4943466" y="3048749"/>
                <a:chExt cx="746824" cy="2100342"/>
              </a:xfrm>
              <a:grpFill/>
            </p:grpSpPr>
            <p:sp>
              <p:nvSpPr>
                <p:cNvPr id="21" name="心形 8"/>
                <p:cNvSpPr/>
                <p:nvPr/>
              </p:nvSpPr>
              <p:spPr>
                <a:xfrm>
                  <a:off x="4943466" y="3048749"/>
                  <a:ext cx="746824" cy="1363056"/>
                </a:xfrm>
                <a:custGeom>
                  <a:gdLst>
                    <a:gd name="connsiteX0" fmla="*/ 736082 w 1472164"/>
                    <a:gd name="connsiteY0" fmla="*/ 345038 h 1380153"/>
                    <a:gd name="connsiteX1" fmla="*/ 736082 w 1472164"/>
                    <a:gd name="connsiteY1" fmla="*/ 1380153 h 1380153"/>
                    <a:gd name="connsiteX2" fmla="*/ 736082 w 1472164"/>
                    <a:gd name="connsiteY2" fmla="*/ 345038 h 1380153"/>
                    <a:gd name="connsiteX0-1" fmla="*/ 741448 w 1403231"/>
                    <a:gd name="connsiteY0-2" fmla="*/ 327941 h 1363056"/>
                    <a:gd name="connsiteX1-3" fmla="*/ 741448 w 1403231"/>
                    <a:gd name="connsiteY1-4" fmla="*/ 1363056 h 1363056"/>
                    <a:gd name="connsiteX2-5" fmla="*/ 741448 w 1403231"/>
                    <a:gd name="connsiteY2-6" fmla="*/ 327941 h 1363056"/>
                    <a:gd name="connsiteX0-7" fmla="*/ 741448 w 742788"/>
                    <a:gd name="connsiteY0-8" fmla="*/ 327941 h 1363056"/>
                    <a:gd name="connsiteX1-9" fmla="*/ 741448 w 742788"/>
                    <a:gd name="connsiteY1-10" fmla="*/ 1363056 h 1363056"/>
                    <a:gd name="connsiteX2-11" fmla="*/ 741448 w 742788"/>
                    <a:gd name="connsiteY2-12" fmla="*/ 327941 h 1363056"/>
                    <a:gd name="connsiteX0-13" fmla="*/ 741448 w 746824"/>
                    <a:gd name="connsiteY0-14" fmla="*/ 327941 h 1363056"/>
                    <a:gd name="connsiteX1-15" fmla="*/ 741448 w 746824"/>
                    <a:gd name="connsiteY1-16" fmla="*/ 1363056 h 1363056"/>
                    <a:gd name="connsiteX2-17" fmla="*/ 741448 w 746824"/>
                    <a:gd name="connsiteY2-18" fmla="*/ 327941 h 1363056"/>
                  </a:gdLst>
                  <a:cxnLst>
                    <a:cxn ang="0">
                      <a:pos x="connsiteX0-1" y="connsiteY0-2"/>
                    </a:cxn>
                    <a:cxn ang="0">
                      <a:pos x="connsiteX1-3" y="connsiteY1-4"/>
                    </a:cxn>
                    <a:cxn ang="0">
                      <a:pos x="connsiteX2-5" y="connsiteY2-6"/>
                    </a:cxn>
                  </a:cxnLst>
                  <a:rect l="l" t="t" r="r" b="b"/>
                  <a:pathLst>
                    <a:path w="746824" h="1363056">
                      <a:moveTo>
                        <a:pt x="741448" y="327941"/>
                      </a:moveTo>
                      <a:cubicBezTo>
                        <a:pt x="747066" y="1050569"/>
                        <a:pt x="750018" y="562116"/>
                        <a:pt x="741448" y="1363056"/>
                      </a:cubicBezTo>
                      <a:cubicBezTo>
                        <a:pt x="-761386" y="327941"/>
                        <a:pt x="434747" y="-477148"/>
                        <a:pt x="741448" y="327941"/>
                      </a:cubicBezTo>
                      <a:close/>
                    </a:path>
                  </a:pathLst>
                </a:custGeom>
                <a:grpFill/>
                <a:ln>
                  <a:noFill/>
                </a:ln>
                <a:scene3d>
                  <a:camera prst="orthographicFront">
                    <a:rot lat="0" lon="0" rev="16200000"/>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80808"/>
                    </a:solidFill>
                    <a:latin typeface="等线" panose="02010600030101010101" pitchFamily="2" charset="-122"/>
                    <a:ea typeface="等线" panose="02010600030101010101" pitchFamily="2" charset="-122"/>
                  </a:endParaRPr>
                </a:p>
              </p:txBody>
            </p:sp>
            <p:sp>
              <p:nvSpPr>
                <p:cNvPr id="23" name="心形 8"/>
                <p:cNvSpPr/>
                <p:nvPr/>
              </p:nvSpPr>
              <p:spPr>
                <a:xfrm flipH="1">
                  <a:off x="4948441" y="3786035"/>
                  <a:ext cx="741849" cy="1363056"/>
                </a:xfrm>
                <a:custGeom>
                  <a:gdLst>
                    <a:gd name="connsiteX0" fmla="*/ 736082 w 1472164"/>
                    <a:gd name="connsiteY0" fmla="*/ 345038 h 1380153"/>
                    <a:gd name="connsiteX1" fmla="*/ 736082 w 1472164"/>
                    <a:gd name="connsiteY1" fmla="*/ 1380153 h 1380153"/>
                    <a:gd name="connsiteX2" fmla="*/ 736082 w 1472164"/>
                    <a:gd name="connsiteY2" fmla="*/ 345038 h 1380153"/>
                    <a:gd name="connsiteX0-1" fmla="*/ 741448 w 1403231"/>
                    <a:gd name="connsiteY0-2" fmla="*/ 327941 h 1363056"/>
                    <a:gd name="connsiteX1-3" fmla="*/ 741448 w 1403231"/>
                    <a:gd name="connsiteY1-4" fmla="*/ 1363056 h 1363056"/>
                    <a:gd name="connsiteX2-5" fmla="*/ 741448 w 1403231"/>
                    <a:gd name="connsiteY2-6" fmla="*/ 327941 h 1363056"/>
                    <a:gd name="connsiteX0-7" fmla="*/ 741448 w 742788"/>
                    <a:gd name="connsiteY0-8" fmla="*/ 327941 h 1363056"/>
                    <a:gd name="connsiteX1-9" fmla="*/ 741448 w 742788"/>
                    <a:gd name="connsiteY1-10" fmla="*/ 1363056 h 1363056"/>
                    <a:gd name="connsiteX2-11" fmla="*/ 741448 w 742788"/>
                    <a:gd name="connsiteY2-12" fmla="*/ 327941 h 1363056"/>
                    <a:gd name="connsiteX0-13" fmla="*/ 741448 w 746824"/>
                    <a:gd name="connsiteY0-14" fmla="*/ 327941 h 1363056"/>
                    <a:gd name="connsiteX1-15" fmla="*/ 741448 w 746824"/>
                    <a:gd name="connsiteY1-16" fmla="*/ 1363056 h 1363056"/>
                    <a:gd name="connsiteX2-17" fmla="*/ 741448 w 746824"/>
                    <a:gd name="connsiteY2-18" fmla="*/ 327941 h 1363056"/>
                    <a:gd name="connsiteX0-19" fmla="*/ 741448 w 744292"/>
                    <a:gd name="connsiteY0-20" fmla="*/ 327941 h 1363056"/>
                    <a:gd name="connsiteX1-21" fmla="*/ 741448 w 744292"/>
                    <a:gd name="connsiteY1-22" fmla="*/ 1363056 h 1363056"/>
                    <a:gd name="connsiteX2-23" fmla="*/ 741448 w 744292"/>
                    <a:gd name="connsiteY2-24" fmla="*/ 327941 h 1363056"/>
                    <a:gd name="connsiteX0-25" fmla="*/ 741448 w 741849"/>
                    <a:gd name="connsiteY0-26" fmla="*/ 327941 h 1363056"/>
                    <a:gd name="connsiteX1-27" fmla="*/ 741448 w 741849"/>
                    <a:gd name="connsiteY1-28" fmla="*/ 1363056 h 1363056"/>
                    <a:gd name="connsiteX2-29" fmla="*/ 741448 w 741849"/>
                    <a:gd name="connsiteY2-30" fmla="*/ 327941 h 1363056"/>
                  </a:gdLst>
                  <a:cxnLst>
                    <a:cxn ang="0">
                      <a:pos x="connsiteX0-1" y="connsiteY0-2"/>
                    </a:cxn>
                    <a:cxn ang="0">
                      <a:pos x="connsiteX1-3" y="connsiteY1-4"/>
                    </a:cxn>
                    <a:cxn ang="0">
                      <a:pos x="connsiteX2-5" y="connsiteY2-6"/>
                    </a:cxn>
                  </a:cxnLst>
                  <a:rect l="l" t="t" r="r" b="b"/>
                  <a:pathLst>
                    <a:path w="741849" h="1363056">
                      <a:moveTo>
                        <a:pt x="741448" y="327941"/>
                      </a:moveTo>
                      <a:cubicBezTo>
                        <a:pt x="739922" y="1055331"/>
                        <a:pt x="742874" y="562116"/>
                        <a:pt x="741448" y="1363056"/>
                      </a:cubicBezTo>
                      <a:cubicBezTo>
                        <a:pt x="-761386" y="327941"/>
                        <a:pt x="434747" y="-477148"/>
                        <a:pt x="741448" y="327941"/>
                      </a:cubicBezTo>
                      <a:close/>
                    </a:path>
                  </a:pathLst>
                </a:custGeom>
                <a:grpFill/>
                <a:ln>
                  <a:noFill/>
                </a:ln>
                <a:scene3d>
                  <a:camera prst="orthographicFront">
                    <a:rot lat="0" lon="0" rev="16200000"/>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80808"/>
                    </a:solidFill>
                    <a:latin typeface="等线" panose="02010600030101010101" pitchFamily="2" charset="-122"/>
                    <a:ea typeface="等线" panose="02010600030101010101" pitchFamily="2" charset="-122"/>
                  </a:endParaRPr>
                </a:p>
              </p:txBody>
            </p:sp>
          </p:grpSp>
          <p:grpSp>
            <p:nvGrpSpPr>
              <p:cNvPr id="24" name="组合 23"/>
              <p:cNvGrpSpPr/>
              <p:nvPr/>
            </p:nvGrpSpPr>
            <p:grpSpPr>
              <a:xfrm>
                <a:off x="8064" y="6522"/>
                <a:ext cx="3110" cy="2865"/>
                <a:chOff x="3817988" y="4216878"/>
                <a:chExt cx="1481449" cy="1364683"/>
              </a:xfrm>
              <a:grpFill/>
            </p:grpSpPr>
            <p:sp>
              <p:nvSpPr>
                <p:cNvPr id="25" name="心形 10"/>
                <p:cNvSpPr/>
                <p:nvPr/>
              </p:nvSpPr>
              <p:spPr>
                <a:xfrm>
                  <a:off x="4557989" y="4216878"/>
                  <a:ext cx="741448" cy="1363056"/>
                </a:xfrm>
                <a:custGeom>
                  <a:gdLst>
                    <a:gd name="connsiteX0" fmla="*/ 736082 w 1472164"/>
                    <a:gd name="connsiteY0" fmla="*/ 345038 h 1380153"/>
                    <a:gd name="connsiteX1" fmla="*/ 736082 w 1472164"/>
                    <a:gd name="connsiteY1" fmla="*/ 1380153 h 1380153"/>
                    <a:gd name="connsiteX2" fmla="*/ 736082 w 1472164"/>
                    <a:gd name="connsiteY2" fmla="*/ 345038 h 1380153"/>
                    <a:gd name="connsiteX0-1" fmla="*/ 741448 w 1408146"/>
                    <a:gd name="connsiteY0-2" fmla="*/ 327941 h 1363056"/>
                    <a:gd name="connsiteX1-3" fmla="*/ 741448 w 1408146"/>
                    <a:gd name="connsiteY1-4" fmla="*/ 1363056 h 1363056"/>
                    <a:gd name="connsiteX2-5" fmla="*/ 741448 w 1408146"/>
                    <a:gd name="connsiteY2-6" fmla="*/ 327941 h 1363056"/>
                    <a:gd name="connsiteX0-7" fmla="*/ 741448 w 741448"/>
                    <a:gd name="connsiteY0-8" fmla="*/ 327941 h 1363056"/>
                    <a:gd name="connsiteX1-9" fmla="*/ 741448 w 741448"/>
                    <a:gd name="connsiteY1-10" fmla="*/ 1363056 h 1363056"/>
                    <a:gd name="connsiteX2-11" fmla="*/ 741448 w 741448"/>
                    <a:gd name="connsiteY2-12" fmla="*/ 327941 h 1363056"/>
                    <a:gd name="connsiteX0-13" fmla="*/ 741448 w 741448"/>
                    <a:gd name="connsiteY0-14" fmla="*/ 327941 h 1363056"/>
                    <a:gd name="connsiteX1-15" fmla="*/ 741448 w 741448"/>
                    <a:gd name="connsiteY1-16" fmla="*/ 1363056 h 1363056"/>
                    <a:gd name="connsiteX2-17" fmla="*/ 741448 w 741448"/>
                    <a:gd name="connsiteY2-18" fmla="*/ 327941 h 1363056"/>
                    <a:gd name="connsiteX0-19" fmla="*/ 741448 w 741448"/>
                    <a:gd name="connsiteY0-20" fmla="*/ 327941 h 1363056"/>
                    <a:gd name="connsiteX1-21" fmla="*/ 741448 w 741448"/>
                    <a:gd name="connsiteY1-22" fmla="*/ 1363056 h 1363056"/>
                    <a:gd name="connsiteX2-23" fmla="*/ 741448 w 741448"/>
                    <a:gd name="connsiteY2-24" fmla="*/ 327941 h 1363056"/>
                  </a:gdLst>
                  <a:cxnLst>
                    <a:cxn ang="0">
                      <a:pos x="connsiteX0-1" y="connsiteY0-2"/>
                    </a:cxn>
                    <a:cxn ang="0">
                      <a:pos x="connsiteX1-3" y="connsiteY1-4"/>
                    </a:cxn>
                    <a:cxn ang="0">
                      <a:pos x="connsiteX2-5" y="connsiteY2-6"/>
                    </a:cxn>
                  </a:cxnLst>
                  <a:rect l="l" t="t" r="r" b="b"/>
                  <a:pathLst>
                    <a:path w="741448" h="1363056">
                      <a:moveTo>
                        <a:pt x="741448" y="327941"/>
                      </a:moveTo>
                      <a:cubicBezTo>
                        <a:pt x="740678" y="1347644"/>
                        <a:pt x="741249" y="535865"/>
                        <a:pt x="741448" y="1363056"/>
                      </a:cubicBezTo>
                      <a:cubicBezTo>
                        <a:pt x="-761386" y="327941"/>
                        <a:pt x="434747" y="-477148"/>
                        <a:pt x="741448" y="327941"/>
                      </a:cubicBezTo>
                      <a:close/>
                    </a:path>
                  </a:pathLst>
                </a:custGeom>
                <a:grpFill/>
                <a:ln>
                  <a:noFill/>
                </a:ln>
                <a:scene3d>
                  <a:camera prst="orthographicFront">
                    <a:rot lat="0" lon="0" rev="10799999"/>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80808"/>
                    </a:solidFill>
                    <a:latin typeface="等线" panose="02010600030101010101" pitchFamily="2" charset="-122"/>
                    <a:ea typeface="等线" panose="02010600030101010101" pitchFamily="2" charset="-122"/>
                  </a:endParaRPr>
                </a:p>
              </p:txBody>
            </p:sp>
            <p:sp>
              <p:nvSpPr>
                <p:cNvPr id="27" name="心形 10"/>
                <p:cNvSpPr/>
                <p:nvPr/>
              </p:nvSpPr>
              <p:spPr>
                <a:xfrm flipH="1">
                  <a:off x="3817988" y="4218505"/>
                  <a:ext cx="741448" cy="1363056"/>
                </a:xfrm>
                <a:custGeom>
                  <a:gdLst>
                    <a:gd name="connsiteX0" fmla="*/ 736082 w 1472164"/>
                    <a:gd name="connsiteY0" fmla="*/ 345038 h 1380153"/>
                    <a:gd name="connsiteX1" fmla="*/ 736082 w 1472164"/>
                    <a:gd name="connsiteY1" fmla="*/ 1380153 h 1380153"/>
                    <a:gd name="connsiteX2" fmla="*/ 736082 w 1472164"/>
                    <a:gd name="connsiteY2" fmla="*/ 345038 h 1380153"/>
                    <a:gd name="connsiteX0-1" fmla="*/ 741448 w 1408146"/>
                    <a:gd name="connsiteY0-2" fmla="*/ 327941 h 1363056"/>
                    <a:gd name="connsiteX1-3" fmla="*/ 741448 w 1408146"/>
                    <a:gd name="connsiteY1-4" fmla="*/ 1363056 h 1363056"/>
                    <a:gd name="connsiteX2-5" fmla="*/ 741448 w 1408146"/>
                    <a:gd name="connsiteY2-6" fmla="*/ 327941 h 1363056"/>
                    <a:gd name="connsiteX0-7" fmla="*/ 741448 w 741448"/>
                    <a:gd name="connsiteY0-8" fmla="*/ 327941 h 1363056"/>
                    <a:gd name="connsiteX1-9" fmla="*/ 741448 w 741448"/>
                    <a:gd name="connsiteY1-10" fmla="*/ 1363056 h 1363056"/>
                    <a:gd name="connsiteX2-11" fmla="*/ 741448 w 741448"/>
                    <a:gd name="connsiteY2-12" fmla="*/ 327941 h 1363056"/>
                    <a:gd name="connsiteX0-13" fmla="*/ 741448 w 741448"/>
                    <a:gd name="connsiteY0-14" fmla="*/ 327941 h 1363056"/>
                    <a:gd name="connsiteX1-15" fmla="*/ 741448 w 741448"/>
                    <a:gd name="connsiteY1-16" fmla="*/ 1363056 h 1363056"/>
                    <a:gd name="connsiteX2-17" fmla="*/ 741448 w 741448"/>
                    <a:gd name="connsiteY2-18" fmla="*/ 327941 h 1363056"/>
                    <a:gd name="connsiteX0-19" fmla="*/ 741448 w 741448"/>
                    <a:gd name="connsiteY0-20" fmla="*/ 327941 h 1363056"/>
                    <a:gd name="connsiteX1-21" fmla="*/ 741448 w 741448"/>
                    <a:gd name="connsiteY1-22" fmla="*/ 1363056 h 1363056"/>
                    <a:gd name="connsiteX2-23" fmla="*/ 741448 w 741448"/>
                    <a:gd name="connsiteY2-24" fmla="*/ 327941 h 1363056"/>
                  </a:gdLst>
                  <a:cxnLst>
                    <a:cxn ang="0">
                      <a:pos x="connsiteX0-1" y="connsiteY0-2"/>
                    </a:cxn>
                    <a:cxn ang="0">
                      <a:pos x="connsiteX1-3" y="connsiteY1-4"/>
                    </a:cxn>
                    <a:cxn ang="0">
                      <a:pos x="connsiteX2-5" y="connsiteY2-6"/>
                    </a:cxn>
                  </a:cxnLst>
                  <a:rect l="l" t="t" r="r" b="b"/>
                  <a:pathLst>
                    <a:path w="741448" h="1363056">
                      <a:moveTo>
                        <a:pt x="741448" y="327941"/>
                      </a:moveTo>
                      <a:cubicBezTo>
                        <a:pt x="740677" y="1147620"/>
                        <a:pt x="741249" y="676359"/>
                        <a:pt x="741448" y="1363056"/>
                      </a:cubicBezTo>
                      <a:cubicBezTo>
                        <a:pt x="-761386" y="327941"/>
                        <a:pt x="434747" y="-477148"/>
                        <a:pt x="741448" y="327941"/>
                      </a:cubicBezTo>
                      <a:close/>
                    </a:path>
                  </a:pathLst>
                </a:custGeom>
                <a:grpFill/>
                <a:ln>
                  <a:noFill/>
                </a:ln>
                <a:scene3d>
                  <a:camera prst="orthographicFront">
                    <a:rot lat="0" lon="0" rev="10799999"/>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80808"/>
                    </a:solidFill>
                    <a:latin typeface="等线" panose="02010600030101010101" pitchFamily="2" charset="-122"/>
                    <a:ea typeface="等线" panose="02010600030101010101" pitchFamily="2" charset="-122"/>
                  </a:endParaRPr>
                </a:p>
              </p:txBody>
            </p:sp>
          </p:grpSp>
          <p:grpSp>
            <p:nvGrpSpPr>
              <p:cNvPr id="29" name="组合 28"/>
              <p:cNvGrpSpPr/>
              <p:nvPr/>
            </p:nvGrpSpPr>
            <p:grpSpPr>
              <a:xfrm>
                <a:off x="7320" y="4063"/>
                <a:ext cx="1558" cy="4421"/>
                <a:chOff x="3463556" y="3046034"/>
                <a:chExt cx="742098" cy="2105445"/>
              </a:xfrm>
              <a:grpFill/>
            </p:grpSpPr>
            <p:sp>
              <p:nvSpPr>
                <p:cNvPr id="33" name="心形 17"/>
                <p:cNvSpPr/>
                <p:nvPr/>
              </p:nvSpPr>
              <p:spPr>
                <a:xfrm flipH="1">
                  <a:off x="3463556" y="3046034"/>
                  <a:ext cx="741787" cy="1363056"/>
                </a:xfrm>
                <a:custGeom>
                  <a:gdLst>
                    <a:gd name="connsiteX0" fmla="*/ 736082 w 1472164"/>
                    <a:gd name="connsiteY0" fmla="*/ 345038 h 1380153"/>
                    <a:gd name="connsiteX1" fmla="*/ 736082 w 1472164"/>
                    <a:gd name="connsiteY1" fmla="*/ 1380153 h 1380153"/>
                    <a:gd name="connsiteX2" fmla="*/ 736082 w 1472164"/>
                    <a:gd name="connsiteY2" fmla="*/ 345038 h 1380153"/>
                    <a:gd name="connsiteX0-1" fmla="*/ 741448 w 1410624"/>
                    <a:gd name="connsiteY0-2" fmla="*/ 327941 h 1363056"/>
                    <a:gd name="connsiteX1-3" fmla="*/ 741448 w 1410624"/>
                    <a:gd name="connsiteY1-4" fmla="*/ 1363056 h 1363056"/>
                    <a:gd name="connsiteX2-5" fmla="*/ 741448 w 1410624"/>
                    <a:gd name="connsiteY2-6" fmla="*/ 327941 h 1363056"/>
                    <a:gd name="connsiteX0-7" fmla="*/ 741448 w 743461"/>
                    <a:gd name="connsiteY0-8" fmla="*/ 327941 h 1363056"/>
                    <a:gd name="connsiteX1-9" fmla="*/ 741448 w 743461"/>
                    <a:gd name="connsiteY1-10" fmla="*/ 1363056 h 1363056"/>
                    <a:gd name="connsiteX2-11" fmla="*/ 741448 w 743461"/>
                    <a:gd name="connsiteY2-12" fmla="*/ 327941 h 1363056"/>
                    <a:gd name="connsiteX0-13" fmla="*/ 741448 w 741588"/>
                    <a:gd name="connsiteY0-14" fmla="*/ 327941 h 1363056"/>
                    <a:gd name="connsiteX1-15" fmla="*/ 741448 w 741588"/>
                    <a:gd name="connsiteY1-16" fmla="*/ 1363056 h 1363056"/>
                    <a:gd name="connsiteX2-17" fmla="*/ 741448 w 741588"/>
                    <a:gd name="connsiteY2-18" fmla="*/ 327941 h 1363056"/>
                    <a:gd name="connsiteX0-19" fmla="*/ 741448 w 741787"/>
                    <a:gd name="connsiteY0-20" fmla="*/ 327941 h 1363056"/>
                    <a:gd name="connsiteX1-21" fmla="*/ 741448 w 741787"/>
                    <a:gd name="connsiteY1-22" fmla="*/ 1363056 h 1363056"/>
                    <a:gd name="connsiteX2-23" fmla="*/ 741448 w 741787"/>
                    <a:gd name="connsiteY2-24" fmla="*/ 327941 h 1363056"/>
                  </a:gdLst>
                  <a:cxnLst>
                    <a:cxn ang="0">
                      <a:pos x="connsiteX0-1" y="connsiteY0-2"/>
                    </a:cxn>
                    <a:cxn ang="0">
                      <a:pos x="connsiteX1-3" y="connsiteY1-4"/>
                    </a:cxn>
                    <a:cxn ang="0">
                      <a:pos x="connsiteX2-5" y="connsiteY2-6"/>
                    </a:cxn>
                  </a:cxnLst>
                  <a:rect l="l" t="t" r="r" b="b"/>
                  <a:pathLst>
                    <a:path w="741787" h="1363056">
                      <a:moveTo>
                        <a:pt x="741448" y="327941"/>
                      </a:moveTo>
                      <a:cubicBezTo>
                        <a:pt x="742304" y="899098"/>
                        <a:pt x="741249" y="512051"/>
                        <a:pt x="741448" y="1363056"/>
                      </a:cubicBezTo>
                      <a:cubicBezTo>
                        <a:pt x="-761386" y="327941"/>
                        <a:pt x="434747" y="-477148"/>
                        <a:pt x="741448" y="327941"/>
                      </a:cubicBezTo>
                      <a:close/>
                    </a:path>
                  </a:pathLst>
                </a:custGeom>
                <a:grpFill/>
                <a:ln>
                  <a:noFill/>
                </a:ln>
                <a:scene3d>
                  <a:camera prst="orthographicFront">
                    <a:rot lat="0" lon="0" rev="5400000"/>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80808"/>
                    </a:solidFill>
                    <a:latin typeface="等线" panose="02010600030101010101" pitchFamily="2" charset="-122"/>
                    <a:ea typeface="等线" panose="02010600030101010101" pitchFamily="2" charset="-122"/>
                  </a:endParaRPr>
                </a:p>
              </p:txBody>
            </p:sp>
            <p:sp>
              <p:nvSpPr>
                <p:cNvPr id="35" name="心形 17"/>
                <p:cNvSpPr/>
                <p:nvPr/>
              </p:nvSpPr>
              <p:spPr>
                <a:xfrm>
                  <a:off x="3463867" y="3788423"/>
                  <a:ext cx="741787" cy="1363056"/>
                </a:xfrm>
                <a:custGeom>
                  <a:gdLst>
                    <a:gd name="connsiteX0" fmla="*/ 736082 w 1472164"/>
                    <a:gd name="connsiteY0" fmla="*/ 345038 h 1380153"/>
                    <a:gd name="connsiteX1" fmla="*/ 736082 w 1472164"/>
                    <a:gd name="connsiteY1" fmla="*/ 1380153 h 1380153"/>
                    <a:gd name="connsiteX2" fmla="*/ 736082 w 1472164"/>
                    <a:gd name="connsiteY2" fmla="*/ 345038 h 1380153"/>
                    <a:gd name="connsiteX0-1" fmla="*/ 741448 w 1410624"/>
                    <a:gd name="connsiteY0-2" fmla="*/ 327941 h 1363056"/>
                    <a:gd name="connsiteX1-3" fmla="*/ 741448 w 1410624"/>
                    <a:gd name="connsiteY1-4" fmla="*/ 1363056 h 1363056"/>
                    <a:gd name="connsiteX2-5" fmla="*/ 741448 w 1410624"/>
                    <a:gd name="connsiteY2-6" fmla="*/ 327941 h 1363056"/>
                    <a:gd name="connsiteX0-7" fmla="*/ 741448 w 743461"/>
                    <a:gd name="connsiteY0-8" fmla="*/ 327941 h 1363056"/>
                    <a:gd name="connsiteX1-9" fmla="*/ 741448 w 743461"/>
                    <a:gd name="connsiteY1-10" fmla="*/ 1363056 h 1363056"/>
                    <a:gd name="connsiteX2-11" fmla="*/ 741448 w 743461"/>
                    <a:gd name="connsiteY2-12" fmla="*/ 327941 h 1363056"/>
                    <a:gd name="connsiteX0-13" fmla="*/ 741448 w 741588"/>
                    <a:gd name="connsiteY0-14" fmla="*/ 327941 h 1363056"/>
                    <a:gd name="connsiteX1-15" fmla="*/ 741448 w 741588"/>
                    <a:gd name="connsiteY1-16" fmla="*/ 1363056 h 1363056"/>
                    <a:gd name="connsiteX2-17" fmla="*/ 741448 w 741588"/>
                    <a:gd name="connsiteY2-18" fmla="*/ 327941 h 1363056"/>
                    <a:gd name="connsiteX0-19" fmla="*/ 741448 w 741787"/>
                    <a:gd name="connsiteY0-20" fmla="*/ 327941 h 1363056"/>
                    <a:gd name="connsiteX1-21" fmla="*/ 741448 w 741787"/>
                    <a:gd name="connsiteY1-22" fmla="*/ 1363056 h 1363056"/>
                    <a:gd name="connsiteX2-23" fmla="*/ 741448 w 741787"/>
                    <a:gd name="connsiteY2-24" fmla="*/ 327941 h 1363056"/>
                  </a:gdLst>
                  <a:cxnLst>
                    <a:cxn ang="0">
                      <a:pos x="connsiteX0-1" y="connsiteY0-2"/>
                    </a:cxn>
                    <a:cxn ang="0">
                      <a:pos x="connsiteX1-3" y="connsiteY1-4"/>
                    </a:cxn>
                    <a:cxn ang="0">
                      <a:pos x="connsiteX2-5" y="connsiteY2-6"/>
                    </a:cxn>
                  </a:cxnLst>
                  <a:rect l="l" t="t" r="r" b="b"/>
                  <a:pathLst>
                    <a:path w="741787" h="1363056">
                      <a:moveTo>
                        <a:pt x="741448" y="327941"/>
                      </a:moveTo>
                      <a:cubicBezTo>
                        <a:pt x="742304" y="899098"/>
                        <a:pt x="741249" y="512051"/>
                        <a:pt x="741448" y="1363056"/>
                      </a:cubicBezTo>
                      <a:cubicBezTo>
                        <a:pt x="-761386" y="327941"/>
                        <a:pt x="434747" y="-477148"/>
                        <a:pt x="741448" y="327941"/>
                      </a:cubicBezTo>
                      <a:close/>
                    </a:path>
                  </a:pathLst>
                </a:custGeom>
                <a:grpFill/>
                <a:ln>
                  <a:noFill/>
                </a:ln>
                <a:scene3d>
                  <a:camera prst="orthographicFront">
                    <a:rot lat="0" lon="0" rev="5400000"/>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80808"/>
                    </a:solidFill>
                    <a:latin typeface="等线" panose="02010600030101010101" pitchFamily="2" charset="-122"/>
                    <a:ea typeface="等线" panose="02010600030101010101" pitchFamily="2" charset="-122"/>
                  </a:endParaRPr>
                </a:p>
              </p:txBody>
            </p:sp>
          </p:grpSp>
        </p:grpSp>
        <p:grpSp>
          <p:nvGrpSpPr>
            <p:cNvPr id="37" name="组合 36"/>
            <p:cNvGrpSpPr/>
            <p:nvPr/>
          </p:nvGrpSpPr>
          <p:grpSpPr>
            <a:xfrm>
              <a:off x="136" y="405"/>
              <a:ext cx="5197" cy="501"/>
              <a:chOff x="2135" y="1846"/>
              <a:chExt cx="5197" cy="501"/>
            </a:xfrm>
          </p:grpSpPr>
          <p:sp>
            <p:nvSpPr>
              <p:cNvPr id="38" name="文本框 37"/>
              <p:cNvSpPr txBox="1"/>
              <p:nvPr/>
            </p:nvSpPr>
            <p:spPr>
              <a:xfrm>
                <a:off x="2473" y="1846"/>
                <a:ext cx="4349" cy="434"/>
              </a:xfrm>
              <a:prstGeom prst="rect">
                <a:avLst/>
              </a:prstGeom>
              <a:noFill/>
              <a:effectLst>
                <a:outerShdw blurRad="50800" dir="2700000" algn="tl" rotWithShape="0">
                  <a:prstClr val="black">
                    <a:alpha val="40000"/>
                  </a:prstClr>
                </a:outerShdw>
              </a:effectLst>
            </p:spPr>
            <p:txBody>
              <a:bodyPr wrap="square" rtlCol="0">
                <a:spAutoFit/>
              </a:bodyPr>
              <a:lstStyle/>
              <a:p>
                <a:r>
                  <a:rPr lang="zh-CN" sz="1200">
                    <a:latin typeface="等线" panose="02010600030101010101" pitchFamily="2" charset="-122"/>
                    <a:ea typeface="等线" panose="02010600030101010101" pitchFamily="2" charset="-122"/>
                    <a:cs typeface="汉仪劲楷简" panose="00020600040101010101" charset="-122"/>
                  </a:rPr>
                  <a:t>苏维埃俄国社会主义建设</a:t>
                </a:r>
                <a:r>
                  <a:rPr lang="en-US" altLang="zh-CN" sz="1200">
                    <a:latin typeface="等线" panose="02010600030101010101" pitchFamily="2" charset="-122"/>
                    <a:ea typeface="等线" panose="02010600030101010101" pitchFamily="2" charset="-122"/>
                    <a:cs typeface="汉仪劲楷简" panose="00020600040101010101" charset="-122"/>
                  </a:rPr>
                  <a:t>——</a:t>
                </a:r>
                <a:r>
                  <a:rPr lang="zh-CN" altLang="en-US" sz="1200">
                    <a:latin typeface="等线" panose="02010600030101010101" pitchFamily="2" charset="-122"/>
                    <a:ea typeface="等线" panose="02010600030101010101" pitchFamily="2" charset="-122"/>
                    <a:cs typeface="汉仪劲楷简" panose="00020600040101010101" charset="-122"/>
                  </a:rPr>
                  <a:t>新经济政策成就、比较</a:t>
                </a:r>
              </a:p>
            </p:txBody>
          </p:sp>
          <p:cxnSp>
            <p:nvCxnSpPr>
              <p:cNvPr id="46" name="Straight Connector 31"/>
              <p:cNvCxnSpPr/>
              <p:nvPr/>
            </p:nvCxnSpPr>
            <p:spPr>
              <a:xfrm>
                <a:off x="2135" y="2347"/>
                <a:ext cx="5197" cy="0"/>
              </a:xfrm>
              <a:prstGeom prst="line">
                <a:avLst/>
              </a:prstGeom>
              <a:ln w="13970">
                <a:solidFill>
                  <a:srgbClr val="152C5A"/>
                </a:solidFill>
                <a:prstDash val="dash"/>
                <a:headEnd type="none" w="med" len="med"/>
                <a:tailEnd type="stealth" w="med" len="med"/>
              </a:ln>
            </p:spPr>
            <p:style>
              <a:lnRef idx="1">
                <a:schemeClr val="accent1"/>
              </a:lnRef>
              <a:fillRef idx="0">
                <a:schemeClr val="accent1"/>
              </a:fillRef>
              <a:effectRef idx="0">
                <a:schemeClr val="accent1"/>
              </a:effectRef>
              <a:fontRef idx="minor">
                <a:schemeClr val="tx1"/>
              </a:fontRef>
            </p:style>
          </p:cxnSp>
        </p:grpSp>
      </p:grpSp>
    </p:spTree>
  </p:cSld>
  <p:clrMapOvr>
    <a:masterClrMapping/>
  </p:clrMapOvr>
  <p:transition advTm="35416"/>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8" presetClass="entr" presetSubtype="12"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strips(downLeft)">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2290" name="Rectangle 4"/>
          <p:cNvSpPr/>
          <p:nvPr/>
        </p:nvSpPr>
        <p:spPr>
          <a:xfrm>
            <a:off x="2587725" y="252788"/>
            <a:ext cx="8397875" cy="696729"/>
          </a:xfrm>
          <a:prstGeom prst="rect">
            <a:avLst/>
          </a:prstGeom>
          <a:noFill/>
          <a:ln w="9525">
            <a:noFill/>
          </a:ln>
          <a:effectLst>
            <a:outerShdw blurRad="50800" dir="2700000" algn="tl" rotWithShape="0">
              <a:prstClr val="black">
                <a:alpha val="40000"/>
              </a:prstClr>
            </a:outerShdw>
          </a:effectLst>
        </p:spPr>
        <p:txBody>
          <a:bodyPr wrap="square" anchor="ctr">
            <a:spAutoFit/>
          </a:bodyPr>
          <a:lstStyle/>
          <a:p>
            <a:pPr>
              <a:lnSpc>
                <a:spcPts val="5500"/>
              </a:lnSpc>
            </a:pPr>
            <a:r>
              <a:rPr lang="en-US" altLang="zh-CN" sz="2200" b="1">
                <a:solidFill>
                  <a:schemeClr val="tx1"/>
                </a:solidFill>
                <a:latin typeface="等线" panose="02010600030101010101" pitchFamily="2" charset="-122"/>
                <a:ea typeface="等线" panose="02010600030101010101" pitchFamily="2" charset="-122"/>
                <a:cs typeface="兰米粗楷简体" panose="02000503000000000000" charset="-122"/>
              </a:rPr>
              <a:t>  </a:t>
            </a:r>
            <a:r>
              <a:rPr lang="en-US" altLang="en-US" sz="2200" b="1">
                <a:solidFill>
                  <a:schemeClr val="tx1"/>
                </a:solidFill>
                <a:latin typeface="等线" panose="02010600030101010101" pitchFamily="2" charset="-122"/>
                <a:ea typeface="等线" panose="02010600030101010101" pitchFamily="2" charset="-122"/>
                <a:cs typeface="兰米粗楷简体" panose="02000503000000000000" charset="-122"/>
              </a:rPr>
              <a:t> 1922年底，苏维埃社会主义共和国联盟成立。简称“苏联</a:t>
            </a:r>
            <a:r>
              <a:rPr lang="zh-CN" altLang="en-US" sz="2200" b="1">
                <a:solidFill>
                  <a:schemeClr val="tx1"/>
                </a:solidFill>
                <a:latin typeface="等线" panose="02010600030101010101" pitchFamily="2" charset="-122"/>
                <a:ea typeface="等线" panose="02010600030101010101" pitchFamily="2" charset="-122"/>
                <a:cs typeface="兰米粗楷简体" panose="02000503000000000000" charset="-122"/>
              </a:rPr>
              <a:t>。</a:t>
            </a:r>
            <a:r>
              <a:rPr lang="en-US" altLang="en-US" sz="2200" b="1">
                <a:solidFill>
                  <a:schemeClr val="tx1"/>
                </a:solidFill>
                <a:latin typeface="等线" panose="02010600030101010101" pitchFamily="2" charset="-122"/>
                <a:ea typeface="等线" panose="02010600030101010101" pitchFamily="2" charset="-122"/>
                <a:cs typeface="兰米粗楷简体" panose="02000503000000000000" charset="-122"/>
              </a:rPr>
              <a:t>”</a:t>
            </a:r>
          </a:p>
        </p:txBody>
      </p:sp>
      <p:grpSp>
        <p:nvGrpSpPr>
          <p:cNvPr id="5" name="组合 4"/>
          <p:cNvGrpSpPr/>
          <p:nvPr/>
        </p:nvGrpSpPr>
        <p:grpSpPr>
          <a:xfrm>
            <a:off x="119411" y="203008"/>
            <a:ext cx="2976245" cy="318135"/>
            <a:chOff x="136" y="405"/>
            <a:chExt cx="4687" cy="501"/>
          </a:xfrm>
        </p:grpSpPr>
        <p:grpSp>
          <p:nvGrpSpPr>
            <p:cNvPr id="41" name="组合 40"/>
            <p:cNvGrpSpPr/>
            <p:nvPr/>
          </p:nvGrpSpPr>
          <p:grpSpPr>
            <a:xfrm>
              <a:off x="182" y="405"/>
              <a:ext cx="292" cy="388"/>
              <a:chOff x="7320" y="3217"/>
              <a:chExt cx="4675" cy="6169"/>
            </a:xfrm>
            <a:solidFill>
              <a:srgbClr val="F22C2C"/>
            </a:solidFill>
          </p:grpSpPr>
          <p:grpSp>
            <p:nvGrpSpPr>
              <p:cNvPr id="28" name="组合 27"/>
              <p:cNvGrpSpPr/>
              <p:nvPr/>
            </p:nvGrpSpPr>
            <p:grpSpPr>
              <a:xfrm>
                <a:off x="8101" y="3217"/>
                <a:ext cx="3104" cy="2862"/>
                <a:chOff x="3835686" y="2643180"/>
                <a:chExt cx="1478435" cy="1363058"/>
              </a:xfrm>
              <a:grpFill/>
            </p:grpSpPr>
            <p:sp>
              <p:nvSpPr>
                <p:cNvPr id="30" name="心形 7"/>
                <p:cNvSpPr/>
                <p:nvPr/>
              </p:nvSpPr>
              <p:spPr>
                <a:xfrm>
                  <a:off x="3835686" y="2643180"/>
                  <a:ext cx="741448" cy="1363056"/>
                </a:xfrm>
                <a:custGeom>
                  <a:gdLst>
                    <a:gd name="connsiteX0" fmla="*/ 736082 w 1472164"/>
                    <a:gd name="connsiteY0" fmla="*/ 345038 h 1380153"/>
                    <a:gd name="connsiteX1" fmla="*/ 736082 w 1472164"/>
                    <a:gd name="connsiteY1" fmla="*/ 1380153 h 1380153"/>
                    <a:gd name="connsiteX2" fmla="*/ 736082 w 1472164"/>
                    <a:gd name="connsiteY2" fmla="*/ 345038 h 1380153"/>
                    <a:gd name="connsiteX0-1" fmla="*/ 741448 w 1408146"/>
                    <a:gd name="connsiteY0-2" fmla="*/ 327941 h 1363056"/>
                    <a:gd name="connsiteX1-3" fmla="*/ 741448 w 1408146"/>
                    <a:gd name="connsiteY1-4" fmla="*/ 1363056 h 1363056"/>
                    <a:gd name="connsiteX2-5" fmla="*/ 741448 w 1408146"/>
                    <a:gd name="connsiteY2-6" fmla="*/ 327941 h 1363056"/>
                    <a:gd name="connsiteX0-7" fmla="*/ 741448 w 741448"/>
                    <a:gd name="connsiteY0-8" fmla="*/ 327941 h 1363056"/>
                    <a:gd name="connsiteX1-9" fmla="*/ 741448 w 741448"/>
                    <a:gd name="connsiteY1-10" fmla="*/ 1363056 h 1363056"/>
                    <a:gd name="connsiteX2-11" fmla="*/ 741448 w 741448"/>
                    <a:gd name="connsiteY2-12" fmla="*/ 327941 h 1363056"/>
                    <a:gd name="connsiteX0-13" fmla="*/ 741448 w 741448"/>
                    <a:gd name="connsiteY0-14" fmla="*/ 327941 h 1363056"/>
                    <a:gd name="connsiteX1-15" fmla="*/ 741448 w 741448"/>
                    <a:gd name="connsiteY1-16" fmla="*/ 1363056 h 1363056"/>
                    <a:gd name="connsiteX2-17" fmla="*/ 741448 w 741448"/>
                    <a:gd name="connsiteY2-18" fmla="*/ 327941 h 1363056"/>
                    <a:gd name="connsiteX0-19" fmla="*/ 741448 w 741448"/>
                    <a:gd name="connsiteY0-20" fmla="*/ 327941 h 1363056"/>
                    <a:gd name="connsiteX1-21" fmla="*/ 741448 w 741448"/>
                    <a:gd name="connsiteY1-22" fmla="*/ 1363056 h 1363056"/>
                    <a:gd name="connsiteX2-23" fmla="*/ 741448 w 741448"/>
                    <a:gd name="connsiteY2-24" fmla="*/ 327941 h 1363056"/>
                    <a:gd name="connsiteX0-25" fmla="*/ 741448 w 741448"/>
                    <a:gd name="connsiteY0-26" fmla="*/ 327941 h 1363056"/>
                    <a:gd name="connsiteX1-27" fmla="*/ 741448 w 741448"/>
                    <a:gd name="connsiteY1-28" fmla="*/ 1363056 h 1363056"/>
                    <a:gd name="connsiteX2-29" fmla="*/ 741448 w 741448"/>
                    <a:gd name="connsiteY2-30" fmla="*/ 327941 h 1363056"/>
                    <a:gd name="connsiteX0-31" fmla="*/ 741448 w 741448"/>
                    <a:gd name="connsiteY0-32" fmla="*/ 327941 h 1363056"/>
                    <a:gd name="connsiteX1-33" fmla="*/ 741448 w 741448"/>
                    <a:gd name="connsiteY1-34" fmla="*/ 1363056 h 1363056"/>
                    <a:gd name="connsiteX2-35" fmla="*/ 741448 w 741448"/>
                    <a:gd name="connsiteY2-36" fmla="*/ 327941 h 1363056"/>
                    <a:gd name="connsiteX0-37" fmla="*/ 741448 w 741448"/>
                    <a:gd name="connsiteY0-38" fmla="*/ 327941 h 1363056"/>
                    <a:gd name="connsiteX1-39" fmla="*/ 741448 w 741448"/>
                    <a:gd name="connsiteY1-40" fmla="*/ 1363056 h 1363056"/>
                    <a:gd name="connsiteX2-41" fmla="*/ 741448 w 741448"/>
                    <a:gd name="connsiteY2-42" fmla="*/ 327941 h 1363056"/>
                    <a:gd name="connsiteX0-43" fmla="*/ 741448 w 741448"/>
                    <a:gd name="connsiteY0-44" fmla="*/ 327941 h 1363056"/>
                    <a:gd name="connsiteX1-45" fmla="*/ 741448 w 741448"/>
                    <a:gd name="connsiteY1-46" fmla="*/ 1363056 h 1363056"/>
                    <a:gd name="connsiteX2-47" fmla="*/ 741448 w 741448"/>
                    <a:gd name="connsiteY2-48" fmla="*/ 327941 h 1363056"/>
                    <a:gd name="connsiteX0-49" fmla="*/ 741448 w 741448"/>
                    <a:gd name="connsiteY0-50" fmla="*/ 327941 h 1363056"/>
                    <a:gd name="connsiteX1-51" fmla="*/ 741448 w 741448"/>
                    <a:gd name="connsiteY1-52" fmla="*/ 1363056 h 1363056"/>
                    <a:gd name="connsiteX2-53" fmla="*/ 741448 w 741448"/>
                    <a:gd name="connsiteY2-54" fmla="*/ 327941 h 1363056"/>
                    <a:gd name="connsiteX0-55" fmla="*/ 741448 w 743314"/>
                    <a:gd name="connsiteY0-56" fmla="*/ 327941 h 1363056"/>
                    <a:gd name="connsiteX1-57" fmla="*/ 741448 w 743314"/>
                    <a:gd name="connsiteY1-58" fmla="*/ 1363056 h 1363056"/>
                    <a:gd name="connsiteX2-59" fmla="*/ 741448 w 743314"/>
                    <a:gd name="connsiteY2-60" fmla="*/ 327941 h 1363056"/>
                    <a:gd name="connsiteX0-61" fmla="*/ 741448 w 741448"/>
                    <a:gd name="connsiteY0-62" fmla="*/ 327941 h 1363056"/>
                    <a:gd name="connsiteX1-63" fmla="*/ 741448 w 741448"/>
                    <a:gd name="connsiteY1-64" fmla="*/ 1363056 h 1363056"/>
                    <a:gd name="connsiteX2-65" fmla="*/ 741448 w 741448"/>
                    <a:gd name="connsiteY2-66" fmla="*/ 327941 h 1363056"/>
                    <a:gd name="connsiteX0-67" fmla="*/ 741448 w 741448"/>
                    <a:gd name="connsiteY0-68" fmla="*/ 327941 h 1363056"/>
                    <a:gd name="connsiteX1-69" fmla="*/ 741448 w 741448"/>
                    <a:gd name="connsiteY1-70" fmla="*/ 1363056 h 1363056"/>
                    <a:gd name="connsiteX2-71" fmla="*/ 741448 w 741448"/>
                    <a:gd name="connsiteY2-72" fmla="*/ 327941 h 1363056"/>
                  </a:gdLst>
                  <a:cxnLst>
                    <a:cxn ang="0">
                      <a:pos x="connsiteX0-1" y="connsiteY0-2"/>
                    </a:cxn>
                    <a:cxn ang="0">
                      <a:pos x="connsiteX1-3" y="connsiteY1-4"/>
                    </a:cxn>
                    <a:cxn ang="0">
                      <a:pos x="connsiteX2-5" y="connsiteY2-6"/>
                    </a:cxn>
                  </a:cxnLst>
                  <a:rect l="l" t="t" r="r" b="b"/>
                  <a:pathLst>
                    <a:path w="741448" h="1363056">
                      <a:moveTo>
                        <a:pt x="741448" y="327941"/>
                      </a:moveTo>
                      <a:cubicBezTo>
                        <a:pt x="740677" y="1157841"/>
                        <a:pt x="741248" y="495849"/>
                        <a:pt x="741448" y="1363056"/>
                      </a:cubicBezTo>
                      <a:cubicBezTo>
                        <a:pt x="-761386" y="327941"/>
                        <a:pt x="434747" y="-477148"/>
                        <a:pt x="741448" y="327941"/>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80808"/>
                    </a:solidFill>
                    <a:latin typeface="等线" panose="02010600030101010101" pitchFamily="2" charset="-122"/>
                    <a:ea typeface="等线" panose="02010600030101010101" pitchFamily="2" charset="-122"/>
                  </a:endParaRPr>
                </a:p>
              </p:txBody>
            </p:sp>
            <p:sp>
              <p:nvSpPr>
                <p:cNvPr id="31" name="心形 7"/>
                <p:cNvSpPr/>
                <p:nvPr/>
              </p:nvSpPr>
              <p:spPr>
                <a:xfrm flipH="1">
                  <a:off x="4572000" y="2643182"/>
                  <a:ext cx="742121" cy="1363056"/>
                </a:xfrm>
                <a:custGeom>
                  <a:gdLst>
                    <a:gd name="connsiteX0" fmla="*/ 736082 w 1472164"/>
                    <a:gd name="connsiteY0" fmla="*/ 345038 h 1380153"/>
                    <a:gd name="connsiteX1" fmla="*/ 736082 w 1472164"/>
                    <a:gd name="connsiteY1" fmla="*/ 1380153 h 1380153"/>
                    <a:gd name="connsiteX2" fmla="*/ 736082 w 1472164"/>
                    <a:gd name="connsiteY2" fmla="*/ 345038 h 1380153"/>
                    <a:gd name="connsiteX0-1" fmla="*/ 741448 w 1408146"/>
                    <a:gd name="connsiteY0-2" fmla="*/ 327941 h 1363056"/>
                    <a:gd name="connsiteX1-3" fmla="*/ 741448 w 1408146"/>
                    <a:gd name="connsiteY1-4" fmla="*/ 1363056 h 1363056"/>
                    <a:gd name="connsiteX2-5" fmla="*/ 741448 w 1408146"/>
                    <a:gd name="connsiteY2-6" fmla="*/ 327941 h 1363056"/>
                    <a:gd name="connsiteX0-7" fmla="*/ 741448 w 741448"/>
                    <a:gd name="connsiteY0-8" fmla="*/ 327941 h 1363056"/>
                    <a:gd name="connsiteX1-9" fmla="*/ 741448 w 741448"/>
                    <a:gd name="connsiteY1-10" fmla="*/ 1363056 h 1363056"/>
                    <a:gd name="connsiteX2-11" fmla="*/ 741448 w 741448"/>
                    <a:gd name="connsiteY2-12" fmla="*/ 327941 h 1363056"/>
                    <a:gd name="connsiteX0-13" fmla="*/ 741448 w 741448"/>
                    <a:gd name="connsiteY0-14" fmla="*/ 327941 h 1363056"/>
                    <a:gd name="connsiteX1-15" fmla="*/ 741448 w 741448"/>
                    <a:gd name="connsiteY1-16" fmla="*/ 1363056 h 1363056"/>
                    <a:gd name="connsiteX2-17" fmla="*/ 741448 w 741448"/>
                    <a:gd name="connsiteY2-18" fmla="*/ 327941 h 1363056"/>
                    <a:gd name="connsiteX0-19" fmla="*/ 741448 w 742505"/>
                    <a:gd name="connsiteY0-20" fmla="*/ 327941 h 1363056"/>
                    <a:gd name="connsiteX1-21" fmla="*/ 741448 w 742505"/>
                    <a:gd name="connsiteY1-22" fmla="*/ 1363056 h 1363056"/>
                    <a:gd name="connsiteX2-23" fmla="*/ 741448 w 742505"/>
                    <a:gd name="connsiteY2-24" fmla="*/ 327941 h 1363056"/>
                    <a:gd name="connsiteX0-25" fmla="*/ 741448 w 743811"/>
                    <a:gd name="connsiteY0-26" fmla="*/ 327941 h 1363056"/>
                    <a:gd name="connsiteX1-27" fmla="*/ 741448 w 743811"/>
                    <a:gd name="connsiteY1-28" fmla="*/ 1363056 h 1363056"/>
                    <a:gd name="connsiteX2-29" fmla="*/ 741448 w 743811"/>
                    <a:gd name="connsiteY2-30" fmla="*/ 327941 h 1363056"/>
                    <a:gd name="connsiteX0-31" fmla="*/ 741448 w 743178"/>
                    <a:gd name="connsiteY0-32" fmla="*/ 327941 h 1363056"/>
                    <a:gd name="connsiteX1-33" fmla="*/ 741448 w 743178"/>
                    <a:gd name="connsiteY1-34" fmla="*/ 1363056 h 1363056"/>
                    <a:gd name="connsiteX2-35" fmla="*/ 741448 w 743178"/>
                    <a:gd name="connsiteY2-36" fmla="*/ 327941 h 1363056"/>
                    <a:gd name="connsiteX0-37" fmla="*/ 741448 w 742121"/>
                    <a:gd name="connsiteY0-38" fmla="*/ 327941 h 1363056"/>
                    <a:gd name="connsiteX1-39" fmla="*/ 741448 w 742121"/>
                    <a:gd name="connsiteY1-40" fmla="*/ 1363056 h 1363056"/>
                    <a:gd name="connsiteX2-41" fmla="*/ 741448 w 742121"/>
                    <a:gd name="connsiteY2-42" fmla="*/ 327941 h 1363056"/>
                  </a:gdLst>
                  <a:cxnLst>
                    <a:cxn ang="0">
                      <a:pos x="connsiteX0-1" y="connsiteY0-2"/>
                    </a:cxn>
                    <a:cxn ang="0">
                      <a:pos x="connsiteX1-3" y="connsiteY1-4"/>
                    </a:cxn>
                    <a:cxn ang="0">
                      <a:pos x="connsiteX2-5" y="connsiteY2-6"/>
                    </a:cxn>
                  </a:cxnLst>
                  <a:rect l="l" t="t" r="r" b="b"/>
                  <a:pathLst>
                    <a:path w="742121" h="1363056">
                      <a:moveTo>
                        <a:pt x="741448" y="327941"/>
                      </a:moveTo>
                      <a:cubicBezTo>
                        <a:pt x="743059" y="1088786"/>
                        <a:pt x="741249" y="617292"/>
                        <a:pt x="741448" y="1363056"/>
                      </a:cubicBezTo>
                      <a:cubicBezTo>
                        <a:pt x="-761386" y="327941"/>
                        <a:pt x="434747" y="-477148"/>
                        <a:pt x="741448" y="327941"/>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80808"/>
                    </a:solidFill>
                    <a:latin typeface="等线" panose="02010600030101010101" pitchFamily="2" charset="-122"/>
                    <a:ea typeface="等线" panose="02010600030101010101" pitchFamily="2" charset="-122"/>
                  </a:endParaRPr>
                </a:p>
              </p:txBody>
            </p:sp>
          </p:grpSp>
          <p:grpSp>
            <p:nvGrpSpPr>
              <p:cNvPr id="32" name="组合 31"/>
              <p:cNvGrpSpPr/>
              <p:nvPr/>
            </p:nvGrpSpPr>
            <p:grpSpPr>
              <a:xfrm>
                <a:off x="10427" y="4069"/>
                <a:ext cx="1568" cy="4410"/>
                <a:chOff x="4943466" y="3048749"/>
                <a:chExt cx="746824" cy="2100342"/>
              </a:xfrm>
              <a:grpFill/>
            </p:grpSpPr>
            <p:sp>
              <p:nvSpPr>
                <p:cNvPr id="34" name="心形 8"/>
                <p:cNvSpPr/>
                <p:nvPr/>
              </p:nvSpPr>
              <p:spPr>
                <a:xfrm>
                  <a:off x="4943466" y="3048749"/>
                  <a:ext cx="746824" cy="1363056"/>
                </a:xfrm>
                <a:custGeom>
                  <a:gdLst>
                    <a:gd name="connsiteX0" fmla="*/ 736082 w 1472164"/>
                    <a:gd name="connsiteY0" fmla="*/ 345038 h 1380153"/>
                    <a:gd name="connsiteX1" fmla="*/ 736082 w 1472164"/>
                    <a:gd name="connsiteY1" fmla="*/ 1380153 h 1380153"/>
                    <a:gd name="connsiteX2" fmla="*/ 736082 w 1472164"/>
                    <a:gd name="connsiteY2" fmla="*/ 345038 h 1380153"/>
                    <a:gd name="connsiteX0-1" fmla="*/ 741448 w 1403231"/>
                    <a:gd name="connsiteY0-2" fmla="*/ 327941 h 1363056"/>
                    <a:gd name="connsiteX1-3" fmla="*/ 741448 w 1403231"/>
                    <a:gd name="connsiteY1-4" fmla="*/ 1363056 h 1363056"/>
                    <a:gd name="connsiteX2-5" fmla="*/ 741448 w 1403231"/>
                    <a:gd name="connsiteY2-6" fmla="*/ 327941 h 1363056"/>
                    <a:gd name="connsiteX0-7" fmla="*/ 741448 w 742788"/>
                    <a:gd name="connsiteY0-8" fmla="*/ 327941 h 1363056"/>
                    <a:gd name="connsiteX1-9" fmla="*/ 741448 w 742788"/>
                    <a:gd name="connsiteY1-10" fmla="*/ 1363056 h 1363056"/>
                    <a:gd name="connsiteX2-11" fmla="*/ 741448 w 742788"/>
                    <a:gd name="connsiteY2-12" fmla="*/ 327941 h 1363056"/>
                    <a:gd name="connsiteX0-13" fmla="*/ 741448 w 746824"/>
                    <a:gd name="connsiteY0-14" fmla="*/ 327941 h 1363056"/>
                    <a:gd name="connsiteX1-15" fmla="*/ 741448 w 746824"/>
                    <a:gd name="connsiteY1-16" fmla="*/ 1363056 h 1363056"/>
                    <a:gd name="connsiteX2-17" fmla="*/ 741448 w 746824"/>
                    <a:gd name="connsiteY2-18" fmla="*/ 327941 h 1363056"/>
                  </a:gdLst>
                  <a:cxnLst>
                    <a:cxn ang="0">
                      <a:pos x="connsiteX0-1" y="connsiteY0-2"/>
                    </a:cxn>
                    <a:cxn ang="0">
                      <a:pos x="connsiteX1-3" y="connsiteY1-4"/>
                    </a:cxn>
                    <a:cxn ang="0">
                      <a:pos x="connsiteX2-5" y="connsiteY2-6"/>
                    </a:cxn>
                  </a:cxnLst>
                  <a:rect l="l" t="t" r="r" b="b"/>
                  <a:pathLst>
                    <a:path w="746824" h="1363056">
                      <a:moveTo>
                        <a:pt x="741448" y="327941"/>
                      </a:moveTo>
                      <a:cubicBezTo>
                        <a:pt x="747066" y="1050569"/>
                        <a:pt x="750018" y="562116"/>
                        <a:pt x="741448" y="1363056"/>
                      </a:cubicBezTo>
                      <a:cubicBezTo>
                        <a:pt x="-761386" y="327941"/>
                        <a:pt x="434747" y="-477148"/>
                        <a:pt x="741448" y="327941"/>
                      </a:cubicBezTo>
                      <a:close/>
                    </a:path>
                  </a:pathLst>
                </a:custGeom>
                <a:grpFill/>
                <a:ln>
                  <a:noFill/>
                </a:ln>
                <a:scene3d>
                  <a:camera prst="orthographicFront">
                    <a:rot lat="0" lon="0" rev="16200000"/>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80808"/>
                    </a:solidFill>
                    <a:latin typeface="等线" panose="02010600030101010101" pitchFamily="2" charset="-122"/>
                    <a:ea typeface="等线" panose="02010600030101010101" pitchFamily="2" charset="-122"/>
                  </a:endParaRPr>
                </a:p>
              </p:txBody>
            </p:sp>
            <p:sp>
              <p:nvSpPr>
                <p:cNvPr id="6" name="心形 8"/>
                <p:cNvSpPr/>
                <p:nvPr/>
              </p:nvSpPr>
              <p:spPr>
                <a:xfrm flipH="1">
                  <a:off x="4948441" y="3786035"/>
                  <a:ext cx="741849" cy="1363056"/>
                </a:xfrm>
                <a:custGeom>
                  <a:gdLst>
                    <a:gd name="connsiteX0" fmla="*/ 736082 w 1472164"/>
                    <a:gd name="connsiteY0" fmla="*/ 345038 h 1380153"/>
                    <a:gd name="connsiteX1" fmla="*/ 736082 w 1472164"/>
                    <a:gd name="connsiteY1" fmla="*/ 1380153 h 1380153"/>
                    <a:gd name="connsiteX2" fmla="*/ 736082 w 1472164"/>
                    <a:gd name="connsiteY2" fmla="*/ 345038 h 1380153"/>
                    <a:gd name="connsiteX0-1" fmla="*/ 741448 w 1403231"/>
                    <a:gd name="connsiteY0-2" fmla="*/ 327941 h 1363056"/>
                    <a:gd name="connsiteX1-3" fmla="*/ 741448 w 1403231"/>
                    <a:gd name="connsiteY1-4" fmla="*/ 1363056 h 1363056"/>
                    <a:gd name="connsiteX2-5" fmla="*/ 741448 w 1403231"/>
                    <a:gd name="connsiteY2-6" fmla="*/ 327941 h 1363056"/>
                    <a:gd name="connsiteX0-7" fmla="*/ 741448 w 742788"/>
                    <a:gd name="connsiteY0-8" fmla="*/ 327941 h 1363056"/>
                    <a:gd name="connsiteX1-9" fmla="*/ 741448 w 742788"/>
                    <a:gd name="connsiteY1-10" fmla="*/ 1363056 h 1363056"/>
                    <a:gd name="connsiteX2-11" fmla="*/ 741448 w 742788"/>
                    <a:gd name="connsiteY2-12" fmla="*/ 327941 h 1363056"/>
                    <a:gd name="connsiteX0-13" fmla="*/ 741448 w 746824"/>
                    <a:gd name="connsiteY0-14" fmla="*/ 327941 h 1363056"/>
                    <a:gd name="connsiteX1-15" fmla="*/ 741448 w 746824"/>
                    <a:gd name="connsiteY1-16" fmla="*/ 1363056 h 1363056"/>
                    <a:gd name="connsiteX2-17" fmla="*/ 741448 w 746824"/>
                    <a:gd name="connsiteY2-18" fmla="*/ 327941 h 1363056"/>
                    <a:gd name="connsiteX0-19" fmla="*/ 741448 w 744292"/>
                    <a:gd name="connsiteY0-20" fmla="*/ 327941 h 1363056"/>
                    <a:gd name="connsiteX1-21" fmla="*/ 741448 w 744292"/>
                    <a:gd name="connsiteY1-22" fmla="*/ 1363056 h 1363056"/>
                    <a:gd name="connsiteX2-23" fmla="*/ 741448 w 744292"/>
                    <a:gd name="connsiteY2-24" fmla="*/ 327941 h 1363056"/>
                    <a:gd name="connsiteX0-25" fmla="*/ 741448 w 741849"/>
                    <a:gd name="connsiteY0-26" fmla="*/ 327941 h 1363056"/>
                    <a:gd name="connsiteX1-27" fmla="*/ 741448 w 741849"/>
                    <a:gd name="connsiteY1-28" fmla="*/ 1363056 h 1363056"/>
                    <a:gd name="connsiteX2-29" fmla="*/ 741448 w 741849"/>
                    <a:gd name="connsiteY2-30" fmla="*/ 327941 h 1363056"/>
                  </a:gdLst>
                  <a:cxnLst>
                    <a:cxn ang="0">
                      <a:pos x="connsiteX0-1" y="connsiteY0-2"/>
                    </a:cxn>
                    <a:cxn ang="0">
                      <a:pos x="connsiteX1-3" y="connsiteY1-4"/>
                    </a:cxn>
                    <a:cxn ang="0">
                      <a:pos x="connsiteX2-5" y="connsiteY2-6"/>
                    </a:cxn>
                  </a:cxnLst>
                  <a:rect l="l" t="t" r="r" b="b"/>
                  <a:pathLst>
                    <a:path w="741849" h="1363056">
                      <a:moveTo>
                        <a:pt x="741448" y="327941"/>
                      </a:moveTo>
                      <a:cubicBezTo>
                        <a:pt x="739922" y="1055331"/>
                        <a:pt x="742874" y="562116"/>
                        <a:pt x="741448" y="1363056"/>
                      </a:cubicBezTo>
                      <a:cubicBezTo>
                        <a:pt x="-761386" y="327941"/>
                        <a:pt x="434747" y="-477148"/>
                        <a:pt x="741448" y="327941"/>
                      </a:cubicBezTo>
                      <a:close/>
                    </a:path>
                  </a:pathLst>
                </a:custGeom>
                <a:grpFill/>
                <a:ln>
                  <a:noFill/>
                </a:ln>
                <a:scene3d>
                  <a:camera prst="orthographicFront">
                    <a:rot lat="0" lon="0" rev="16200000"/>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80808"/>
                    </a:solidFill>
                    <a:latin typeface="等线" panose="02010600030101010101" pitchFamily="2" charset="-122"/>
                    <a:ea typeface="等线" panose="02010600030101010101" pitchFamily="2" charset="-122"/>
                  </a:endParaRPr>
                </a:p>
              </p:txBody>
            </p:sp>
          </p:grpSp>
          <p:grpSp>
            <p:nvGrpSpPr>
              <p:cNvPr id="39" name="组合 38"/>
              <p:cNvGrpSpPr/>
              <p:nvPr/>
            </p:nvGrpSpPr>
            <p:grpSpPr>
              <a:xfrm>
                <a:off x="8064" y="6522"/>
                <a:ext cx="3110" cy="2865"/>
                <a:chOff x="3817988" y="4216878"/>
                <a:chExt cx="1481449" cy="1364683"/>
              </a:xfrm>
              <a:grpFill/>
            </p:grpSpPr>
            <p:sp>
              <p:nvSpPr>
                <p:cNvPr id="40" name="心形 10"/>
                <p:cNvSpPr/>
                <p:nvPr/>
              </p:nvSpPr>
              <p:spPr>
                <a:xfrm>
                  <a:off x="4557989" y="4216878"/>
                  <a:ext cx="741448" cy="1363056"/>
                </a:xfrm>
                <a:custGeom>
                  <a:gdLst>
                    <a:gd name="connsiteX0" fmla="*/ 736082 w 1472164"/>
                    <a:gd name="connsiteY0" fmla="*/ 345038 h 1380153"/>
                    <a:gd name="connsiteX1" fmla="*/ 736082 w 1472164"/>
                    <a:gd name="connsiteY1" fmla="*/ 1380153 h 1380153"/>
                    <a:gd name="connsiteX2" fmla="*/ 736082 w 1472164"/>
                    <a:gd name="connsiteY2" fmla="*/ 345038 h 1380153"/>
                    <a:gd name="connsiteX0-1" fmla="*/ 741448 w 1408146"/>
                    <a:gd name="connsiteY0-2" fmla="*/ 327941 h 1363056"/>
                    <a:gd name="connsiteX1-3" fmla="*/ 741448 w 1408146"/>
                    <a:gd name="connsiteY1-4" fmla="*/ 1363056 h 1363056"/>
                    <a:gd name="connsiteX2-5" fmla="*/ 741448 w 1408146"/>
                    <a:gd name="connsiteY2-6" fmla="*/ 327941 h 1363056"/>
                    <a:gd name="connsiteX0-7" fmla="*/ 741448 w 741448"/>
                    <a:gd name="connsiteY0-8" fmla="*/ 327941 h 1363056"/>
                    <a:gd name="connsiteX1-9" fmla="*/ 741448 w 741448"/>
                    <a:gd name="connsiteY1-10" fmla="*/ 1363056 h 1363056"/>
                    <a:gd name="connsiteX2-11" fmla="*/ 741448 w 741448"/>
                    <a:gd name="connsiteY2-12" fmla="*/ 327941 h 1363056"/>
                    <a:gd name="connsiteX0-13" fmla="*/ 741448 w 741448"/>
                    <a:gd name="connsiteY0-14" fmla="*/ 327941 h 1363056"/>
                    <a:gd name="connsiteX1-15" fmla="*/ 741448 w 741448"/>
                    <a:gd name="connsiteY1-16" fmla="*/ 1363056 h 1363056"/>
                    <a:gd name="connsiteX2-17" fmla="*/ 741448 w 741448"/>
                    <a:gd name="connsiteY2-18" fmla="*/ 327941 h 1363056"/>
                    <a:gd name="connsiteX0-19" fmla="*/ 741448 w 741448"/>
                    <a:gd name="connsiteY0-20" fmla="*/ 327941 h 1363056"/>
                    <a:gd name="connsiteX1-21" fmla="*/ 741448 w 741448"/>
                    <a:gd name="connsiteY1-22" fmla="*/ 1363056 h 1363056"/>
                    <a:gd name="connsiteX2-23" fmla="*/ 741448 w 741448"/>
                    <a:gd name="connsiteY2-24" fmla="*/ 327941 h 1363056"/>
                  </a:gdLst>
                  <a:cxnLst>
                    <a:cxn ang="0">
                      <a:pos x="connsiteX0-1" y="connsiteY0-2"/>
                    </a:cxn>
                    <a:cxn ang="0">
                      <a:pos x="connsiteX1-3" y="connsiteY1-4"/>
                    </a:cxn>
                    <a:cxn ang="0">
                      <a:pos x="connsiteX2-5" y="connsiteY2-6"/>
                    </a:cxn>
                  </a:cxnLst>
                  <a:rect l="l" t="t" r="r" b="b"/>
                  <a:pathLst>
                    <a:path w="741448" h="1363056">
                      <a:moveTo>
                        <a:pt x="741448" y="327941"/>
                      </a:moveTo>
                      <a:cubicBezTo>
                        <a:pt x="740678" y="1347644"/>
                        <a:pt x="741249" y="535865"/>
                        <a:pt x="741448" y="1363056"/>
                      </a:cubicBezTo>
                      <a:cubicBezTo>
                        <a:pt x="-761386" y="327941"/>
                        <a:pt x="434747" y="-477148"/>
                        <a:pt x="741448" y="327941"/>
                      </a:cubicBezTo>
                      <a:close/>
                    </a:path>
                  </a:pathLst>
                </a:custGeom>
                <a:grpFill/>
                <a:ln>
                  <a:noFill/>
                </a:ln>
                <a:scene3d>
                  <a:camera prst="orthographicFront">
                    <a:rot lat="0" lon="0" rev="10799999"/>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80808"/>
                    </a:solidFill>
                    <a:latin typeface="等线" panose="02010600030101010101" pitchFamily="2" charset="-122"/>
                    <a:ea typeface="等线" panose="02010600030101010101" pitchFamily="2" charset="-122"/>
                  </a:endParaRPr>
                </a:p>
              </p:txBody>
            </p:sp>
            <p:sp>
              <p:nvSpPr>
                <p:cNvPr id="42" name="心形 10"/>
                <p:cNvSpPr/>
                <p:nvPr/>
              </p:nvSpPr>
              <p:spPr>
                <a:xfrm flipH="1">
                  <a:off x="3817988" y="4218505"/>
                  <a:ext cx="741448" cy="1363056"/>
                </a:xfrm>
                <a:custGeom>
                  <a:gdLst>
                    <a:gd name="connsiteX0" fmla="*/ 736082 w 1472164"/>
                    <a:gd name="connsiteY0" fmla="*/ 345038 h 1380153"/>
                    <a:gd name="connsiteX1" fmla="*/ 736082 w 1472164"/>
                    <a:gd name="connsiteY1" fmla="*/ 1380153 h 1380153"/>
                    <a:gd name="connsiteX2" fmla="*/ 736082 w 1472164"/>
                    <a:gd name="connsiteY2" fmla="*/ 345038 h 1380153"/>
                    <a:gd name="connsiteX0-1" fmla="*/ 741448 w 1408146"/>
                    <a:gd name="connsiteY0-2" fmla="*/ 327941 h 1363056"/>
                    <a:gd name="connsiteX1-3" fmla="*/ 741448 w 1408146"/>
                    <a:gd name="connsiteY1-4" fmla="*/ 1363056 h 1363056"/>
                    <a:gd name="connsiteX2-5" fmla="*/ 741448 w 1408146"/>
                    <a:gd name="connsiteY2-6" fmla="*/ 327941 h 1363056"/>
                    <a:gd name="connsiteX0-7" fmla="*/ 741448 w 741448"/>
                    <a:gd name="connsiteY0-8" fmla="*/ 327941 h 1363056"/>
                    <a:gd name="connsiteX1-9" fmla="*/ 741448 w 741448"/>
                    <a:gd name="connsiteY1-10" fmla="*/ 1363056 h 1363056"/>
                    <a:gd name="connsiteX2-11" fmla="*/ 741448 w 741448"/>
                    <a:gd name="connsiteY2-12" fmla="*/ 327941 h 1363056"/>
                    <a:gd name="connsiteX0-13" fmla="*/ 741448 w 741448"/>
                    <a:gd name="connsiteY0-14" fmla="*/ 327941 h 1363056"/>
                    <a:gd name="connsiteX1-15" fmla="*/ 741448 w 741448"/>
                    <a:gd name="connsiteY1-16" fmla="*/ 1363056 h 1363056"/>
                    <a:gd name="connsiteX2-17" fmla="*/ 741448 w 741448"/>
                    <a:gd name="connsiteY2-18" fmla="*/ 327941 h 1363056"/>
                    <a:gd name="connsiteX0-19" fmla="*/ 741448 w 741448"/>
                    <a:gd name="connsiteY0-20" fmla="*/ 327941 h 1363056"/>
                    <a:gd name="connsiteX1-21" fmla="*/ 741448 w 741448"/>
                    <a:gd name="connsiteY1-22" fmla="*/ 1363056 h 1363056"/>
                    <a:gd name="connsiteX2-23" fmla="*/ 741448 w 741448"/>
                    <a:gd name="connsiteY2-24" fmla="*/ 327941 h 1363056"/>
                  </a:gdLst>
                  <a:cxnLst>
                    <a:cxn ang="0">
                      <a:pos x="connsiteX0-1" y="connsiteY0-2"/>
                    </a:cxn>
                    <a:cxn ang="0">
                      <a:pos x="connsiteX1-3" y="connsiteY1-4"/>
                    </a:cxn>
                    <a:cxn ang="0">
                      <a:pos x="connsiteX2-5" y="connsiteY2-6"/>
                    </a:cxn>
                  </a:cxnLst>
                  <a:rect l="l" t="t" r="r" b="b"/>
                  <a:pathLst>
                    <a:path w="741448" h="1363056">
                      <a:moveTo>
                        <a:pt x="741448" y="327941"/>
                      </a:moveTo>
                      <a:cubicBezTo>
                        <a:pt x="740677" y="1147620"/>
                        <a:pt x="741249" y="676359"/>
                        <a:pt x="741448" y="1363056"/>
                      </a:cubicBezTo>
                      <a:cubicBezTo>
                        <a:pt x="-761386" y="327941"/>
                        <a:pt x="434747" y="-477148"/>
                        <a:pt x="741448" y="327941"/>
                      </a:cubicBezTo>
                      <a:close/>
                    </a:path>
                  </a:pathLst>
                </a:custGeom>
                <a:grpFill/>
                <a:ln>
                  <a:noFill/>
                </a:ln>
                <a:scene3d>
                  <a:camera prst="orthographicFront">
                    <a:rot lat="0" lon="0" rev="10799999"/>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80808"/>
                    </a:solidFill>
                    <a:latin typeface="等线" panose="02010600030101010101" pitchFamily="2" charset="-122"/>
                    <a:ea typeface="等线" panose="02010600030101010101" pitchFamily="2" charset="-122"/>
                  </a:endParaRPr>
                </a:p>
              </p:txBody>
            </p:sp>
          </p:grpSp>
          <p:grpSp>
            <p:nvGrpSpPr>
              <p:cNvPr id="43" name="组合 42"/>
              <p:cNvGrpSpPr/>
              <p:nvPr/>
            </p:nvGrpSpPr>
            <p:grpSpPr>
              <a:xfrm>
                <a:off x="7320" y="4063"/>
                <a:ext cx="1558" cy="4421"/>
                <a:chOff x="3463556" y="3046034"/>
                <a:chExt cx="742098" cy="2105445"/>
              </a:xfrm>
              <a:grpFill/>
            </p:grpSpPr>
            <p:sp>
              <p:nvSpPr>
                <p:cNvPr id="44" name="心形 17"/>
                <p:cNvSpPr/>
                <p:nvPr/>
              </p:nvSpPr>
              <p:spPr>
                <a:xfrm flipH="1">
                  <a:off x="3463556" y="3046034"/>
                  <a:ext cx="741787" cy="1363056"/>
                </a:xfrm>
                <a:custGeom>
                  <a:gdLst>
                    <a:gd name="connsiteX0" fmla="*/ 736082 w 1472164"/>
                    <a:gd name="connsiteY0" fmla="*/ 345038 h 1380153"/>
                    <a:gd name="connsiteX1" fmla="*/ 736082 w 1472164"/>
                    <a:gd name="connsiteY1" fmla="*/ 1380153 h 1380153"/>
                    <a:gd name="connsiteX2" fmla="*/ 736082 w 1472164"/>
                    <a:gd name="connsiteY2" fmla="*/ 345038 h 1380153"/>
                    <a:gd name="connsiteX0-1" fmla="*/ 741448 w 1410624"/>
                    <a:gd name="connsiteY0-2" fmla="*/ 327941 h 1363056"/>
                    <a:gd name="connsiteX1-3" fmla="*/ 741448 w 1410624"/>
                    <a:gd name="connsiteY1-4" fmla="*/ 1363056 h 1363056"/>
                    <a:gd name="connsiteX2-5" fmla="*/ 741448 w 1410624"/>
                    <a:gd name="connsiteY2-6" fmla="*/ 327941 h 1363056"/>
                    <a:gd name="connsiteX0-7" fmla="*/ 741448 w 743461"/>
                    <a:gd name="connsiteY0-8" fmla="*/ 327941 h 1363056"/>
                    <a:gd name="connsiteX1-9" fmla="*/ 741448 w 743461"/>
                    <a:gd name="connsiteY1-10" fmla="*/ 1363056 h 1363056"/>
                    <a:gd name="connsiteX2-11" fmla="*/ 741448 w 743461"/>
                    <a:gd name="connsiteY2-12" fmla="*/ 327941 h 1363056"/>
                    <a:gd name="connsiteX0-13" fmla="*/ 741448 w 741588"/>
                    <a:gd name="connsiteY0-14" fmla="*/ 327941 h 1363056"/>
                    <a:gd name="connsiteX1-15" fmla="*/ 741448 w 741588"/>
                    <a:gd name="connsiteY1-16" fmla="*/ 1363056 h 1363056"/>
                    <a:gd name="connsiteX2-17" fmla="*/ 741448 w 741588"/>
                    <a:gd name="connsiteY2-18" fmla="*/ 327941 h 1363056"/>
                    <a:gd name="connsiteX0-19" fmla="*/ 741448 w 741787"/>
                    <a:gd name="connsiteY0-20" fmla="*/ 327941 h 1363056"/>
                    <a:gd name="connsiteX1-21" fmla="*/ 741448 w 741787"/>
                    <a:gd name="connsiteY1-22" fmla="*/ 1363056 h 1363056"/>
                    <a:gd name="connsiteX2-23" fmla="*/ 741448 w 741787"/>
                    <a:gd name="connsiteY2-24" fmla="*/ 327941 h 1363056"/>
                  </a:gdLst>
                  <a:cxnLst>
                    <a:cxn ang="0">
                      <a:pos x="connsiteX0-1" y="connsiteY0-2"/>
                    </a:cxn>
                    <a:cxn ang="0">
                      <a:pos x="connsiteX1-3" y="connsiteY1-4"/>
                    </a:cxn>
                    <a:cxn ang="0">
                      <a:pos x="connsiteX2-5" y="connsiteY2-6"/>
                    </a:cxn>
                  </a:cxnLst>
                  <a:rect l="l" t="t" r="r" b="b"/>
                  <a:pathLst>
                    <a:path w="741787" h="1363056">
                      <a:moveTo>
                        <a:pt x="741448" y="327941"/>
                      </a:moveTo>
                      <a:cubicBezTo>
                        <a:pt x="742304" y="899098"/>
                        <a:pt x="741249" y="512051"/>
                        <a:pt x="741448" y="1363056"/>
                      </a:cubicBezTo>
                      <a:cubicBezTo>
                        <a:pt x="-761386" y="327941"/>
                        <a:pt x="434747" y="-477148"/>
                        <a:pt x="741448" y="327941"/>
                      </a:cubicBezTo>
                      <a:close/>
                    </a:path>
                  </a:pathLst>
                </a:custGeom>
                <a:grpFill/>
                <a:ln>
                  <a:noFill/>
                </a:ln>
                <a:scene3d>
                  <a:camera prst="orthographicFront">
                    <a:rot lat="0" lon="0" rev="5400000"/>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80808"/>
                    </a:solidFill>
                    <a:latin typeface="等线" panose="02010600030101010101" pitchFamily="2" charset="-122"/>
                    <a:ea typeface="等线" panose="02010600030101010101" pitchFamily="2" charset="-122"/>
                  </a:endParaRPr>
                </a:p>
              </p:txBody>
            </p:sp>
            <p:sp>
              <p:nvSpPr>
                <p:cNvPr id="45" name="心形 17"/>
                <p:cNvSpPr/>
                <p:nvPr/>
              </p:nvSpPr>
              <p:spPr>
                <a:xfrm>
                  <a:off x="3463867" y="3788423"/>
                  <a:ext cx="741787" cy="1363056"/>
                </a:xfrm>
                <a:custGeom>
                  <a:gdLst>
                    <a:gd name="connsiteX0" fmla="*/ 736082 w 1472164"/>
                    <a:gd name="connsiteY0" fmla="*/ 345038 h 1380153"/>
                    <a:gd name="connsiteX1" fmla="*/ 736082 w 1472164"/>
                    <a:gd name="connsiteY1" fmla="*/ 1380153 h 1380153"/>
                    <a:gd name="connsiteX2" fmla="*/ 736082 w 1472164"/>
                    <a:gd name="connsiteY2" fmla="*/ 345038 h 1380153"/>
                    <a:gd name="connsiteX0-1" fmla="*/ 741448 w 1410624"/>
                    <a:gd name="connsiteY0-2" fmla="*/ 327941 h 1363056"/>
                    <a:gd name="connsiteX1-3" fmla="*/ 741448 w 1410624"/>
                    <a:gd name="connsiteY1-4" fmla="*/ 1363056 h 1363056"/>
                    <a:gd name="connsiteX2-5" fmla="*/ 741448 w 1410624"/>
                    <a:gd name="connsiteY2-6" fmla="*/ 327941 h 1363056"/>
                    <a:gd name="connsiteX0-7" fmla="*/ 741448 w 743461"/>
                    <a:gd name="connsiteY0-8" fmla="*/ 327941 h 1363056"/>
                    <a:gd name="connsiteX1-9" fmla="*/ 741448 w 743461"/>
                    <a:gd name="connsiteY1-10" fmla="*/ 1363056 h 1363056"/>
                    <a:gd name="connsiteX2-11" fmla="*/ 741448 w 743461"/>
                    <a:gd name="connsiteY2-12" fmla="*/ 327941 h 1363056"/>
                    <a:gd name="connsiteX0-13" fmla="*/ 741448 w 741588"/>
                    <a:gd name="connsiteY0-14" fmla="*/ 327941 h 1363056"/>
                    <a:gd name="connsiteX1-15" fmla="*/ 741448 w 741588"/>
                    <a:gd name="connsiteY1-16" fmla="*/ 1363056 h 1363056"/>
                    <a:gd name="connsiteX2-17" fmla="*/ 741448 w 741588"/>
                    <a:gd name="connsiteY2-18" fmla="*/ 327941 h 1363056"/>
                    <a:gd name="connsiteX0-19" fmla="*/ 741448 w 741787"/>
                    <a:gd name="connsiteY0-20" fmla="*/ 327941 h 1363056"/>
                    <a:gd name="connsiteX1-21" fmla="*/ 741448 w 741787"/>
                    <a:gd name="connsiteY1-22" fmla="*/ 1363056 h 1363056"/>
                    <a:gd name="connsiteX2-23" fmla="*/ 741448 w 741787"/>
                    <a:gd name="connsiteY2-24" fmla="*/ 327941 h 1363056"/>
                  </a:gdLst>
                  <a:cxnLst>
                    <a:cxn ang="0">
                      <a:pos x="connsiteX0-1" y="connsiteY0-2"/>
                    </a:cxn>
                    <a:cxn ang="0">
                      <a:pos x="connsiteX1-3" y="connsiteY1-4"/>
                    </a:cxn>
                    <a:cxn ang="0">
                      <a:pos x="connsiteX2-5" y="connsiteY2-6"/>
                    </a:cxn>
                  </a:cxnLst>
                  <a:rect l="l" t="t" r="r" b="b"/>
                  <a:pathLst>
                    <a:path w="741787" h="1363056">
                      <a:moveTo>
                        <a:pt x="741448" y="327941"/>
                      </a:moveTo>
                      <a:cubicBezTo>
                        <a:pt x="742304" y="899098"/>
                        <a:pt x="741249" y="512051"/>
                        <a:pt x="741448" y="1363056"/>
                      </a:cubicBezTo>
                      <a:cubicBezTo>
                        <a:pt x="-761386" y="327941"/>
                        <a:pt x="434747" y="-477148"/>
                        <a:pt x="741448" y="327941"/>
                      </a:cubicBezTo>
                      <a:close/>
                    </a:path>
                  </a:pathLst>
                </a:custGeom>
                <a:grpFill/>
                <a:ln>
                  <a:noFill/>
                </a:ln>
                <a:scene3d>
                  <a:camera prst="orthographicFront">
                    <a:rot lat="0" lon="0" rev="5400000"/>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80808"/>
                    </a:solidFill>
                    <a:latin typeface="等线" panose="02010600030101010101" pitchFamily="2" charset="-122"/>
                    <a:ea typeface="等线" panose="02010600030101010101" pitchFamily="2" charset="-122"/>
                  </a:endParaRPr>
                </a:p>
              </p:txBody>
            </p:sp>
          </p:grpSp>
        </p:grpSp>
        <p:grpSp>
          <p:nvGrpSpPr>
            <p:cNvPr id="10" name="组合 9"/>
            <p:cNvGrpSpPr/>
            <p:nvPr/>
          </p:nvGrpSpPr>
          <p:grpSpPr>
            <a:xfrm>
              <a:off x="136" y="405"/>
              <a:ext cx="4687" cy="501"/>
              <a:chOff x="2135" y="1846"/>
              <a:chExt cx="4687" cy="501"/>
            </a:xfrm>
          </p:grpSpPr>
          <p:sp>
            <p:nvSpPr>
              <p:cNvPr id="12" name="文本框 11"/>
              <p:cNvSpPr txBox="1"/>
              <p:nvPr/>
            </p:nvSpPr>
            <p:spPr>
              <a:xfrm>
                <a:off x="2473" y="1846"/>
                <a:ext cx="4349" cy="434"/>
              </a:xfrm>
              <a:prstGeom prst="rect">
                <a:avLst/>
              </a:prstGeom>
              <a:noFill/>
              <a:effectLst>
                <a:outerShdw blurRad="50800" dir="2700000" algn="tl" rotWithShape="0">
                  <a:prstClr val="black">
                    <a:alpha val="40000"/>
                  </a:prstClr>
                </a:outerShdw>
              </a:effectLst>
            </p:spPr>
            <p:txBody>
              <a:bodyPr wrap="square" rtlCol="0">
                <a:spAutoFit/>
              </a:bodyPr>
              <a:lstStyle/>
              <a:p>
                <a:r>
                  <a:rPr lang="zh-CN" sz="1200">
                    <a:latin typeface="等线" panose="02010600030101010101" pitchFamily="2" charset="-122"/>
                    <a:ea typeface="等线" panose="02010600030101010101" pitchFamily="2" charset="-122"/>
                    <a:cs typeface="汉仪劲楷简" panose="00020600040101010101" charset="-122"/>
                  </a:rPr>
                  <a:t>苏联社会主义建设</a:t>
                </a:r>
              </a:p>
            </p:txBody>
          </p:sp>
          <p:cxnSp>
            <p:nvCxnSpPr>
              <p:cNvPr id="13" name="Straight Connector 31"/>
              <p:cNvCxnSpPr/>
              <p:nvPr/>
            </p:nvCxnSpPr>
            <p:spPr>
              <a:xfrm>
                <a:off x="2135" y="2347"/>
                <a:ext cx="3297" cy="0"/>
              </a:xfrm>
              <a:prstGeom prst="line">
                <a:avLst/>
              </a:prstGeom>
              <a:ln w="13970">
                <a:solidFill>
                  <a:srgbClr val="152C5A"/>
                </a:solidFill>
                <a:prstDash val="dash"/>
                <a:headEnd type="none" w="med" len="med"/>
                <a:tailEnd type="stealth" w="med" len="med"/>
              </a:ln>
            </p:spPr>
            <p:style>
              <a:lnRef idx="1">
                <a:schemeClr val="accent1"/>
              </a:lnRef>
              <a:fillRef idx="0">
                <a:schemeClr val="accent1"/>
              </a:fillRef>
              <a:effectRef idx="0">
                <a:schemeClr val="accent1"/>
              </a:effectRef>
              <a:fontRef idx="minor">
                <a:schemeClr val="tx1"/>
              </a:fontRef>
            </p:style>
          </p:cxnSp>
        </p:grpSp>
      </p:grpSp>
      <p:pic>
        <p:nvPicPr>
          <p:cNvPr id="33794" name="Picture 2" descr="IMG20181007110743"/>
          <p:cNvPicPr>
            <a:picLocks noChangeAspect="1"/>
          </p:cNvPicPr>
          <p:nvPr/>
        </p:nvPicPr>
        <p:blipFill>
          <a:blip r:embed="rId2"/>
          <a:srcRect l="2051" t="6558" r="1957" b="6308"/>
          <a:stretch>
            <a:fillRect/>
          </a:stretch>
        </p:blipFill>
        <p:spPr>
          <a:xfrm>
            <a:off x="272446" y="1316798"/>
            <a:ext cx="7373620" cy="4997450"/>
          </a:xfrm>
          <a:prstGeom prst="rect">
            <a:avLst/>
          </a:prstGeom>
          <a:noFill/>
          <a:ln w="9525">
            <a:noFill/>
          </a:ln>
        </p:spPr>
      </p:pic>
      <p:sp>
        <p:nvSpPr>
          <p:cNvPr id="72714" name="矩形"/>
          <p:cNvSpPr/>
          <p:nvPr/>
        </p:nvSpPr>
        <p:spPr>
          <a:xfrm>
            <a:off x="7968646" y="1108052"/>
            <a:ext cx="3954145" cy="5327612"/>
          </a:xfrm>
          <a:prstGeom prst="rect">
            <a:avLst/>
          </a:prstGeom>
          <a:noFill/>
          <a:ln w="9525">
            <a:solidFill>
              <a:schemeClr val="accent1"/>
            </a:solidFill>
          </a:ln>
        </p:spPr>
        <p:txBody>
          <a:bodyPr wrap="square">
            <a:spAutoFit/>
          </a:bodyPr>
          <a:lstStyle/>
          <a:p>
            <a:pPr>
              <a:lnSpc>
                <a:spcPct val="189000"/>
              </a:lnSpc>
            </a:pPr>
            <a:r>
              <a:rPr lang="en-US" altLang="zh-CN" sz="2000" b="1">
                <a:latin typeface="等线" panose="02010600030101010101" pitchFamily="2" charset="-122"/>
                <a:ea typeface="等线" panose="02010600030101010101" pitchFamily="2" charset="-122"/>
                <a:cs typeface="兰米粗楷简体" panose="02000503000000000000" charset="-122"/>
              </a:rPr>
              <a:t>     </a:t>
            </a:r>
            <a:r>
              <a:rPr lang="zh-CN" altLang="en-US" sz="2000" b="1">
                <a:latin typeface="等线" panose="02010600030101010101" pitchFamily="2" charset="-122"/>
                <a:ea typeface="等线" panose="02010600030101010101" pitchFamily="2" charset="-122"/>
                <a:cs typeface="兰米粗楷简体" panose="02000503000000000000" charset="-122"/>
              </a:rPr>
              <a:t>苏联，</a:t>
            </a:r>
            <a:r>
              <a:rPr lang="en-US" altLang="zh-CN" sz="2000" b="1">
                <a:latin typeface="等线" panose="02010600030101010101" pitchFamily="2" charset="-122"/>
                <a:ea typeface="等线" panose="02010600030101010101" pitchFamily="2" charset="-122"/>
                <a:cs typeface="兰米粗楷简体" panose="02000503000000000000" charset="-122"/>
              </a:rPr>
              <a:t>1922</a:t>
            </a:r>
            <a:r>
              <a:rPr lang="zh-CN" altLang="en-US" sz="2000" b="1">
                <a:latin typeface="等线" panose="02010600030101010101" pitchFamily="2" charset="-122"/>
                <a:ea typeface="等线" panose="02010600030101010101" pitchFamily="2" charset="-122"/>
                <a:cs typeface="兰米粗楷简体" panose="02000503000000000000" charset="-122"/>
              </a:rPr>
              <a:t>年</a:t>
            </a:r>
            <a:r>
              <a:rPr lang="en-US" altLang="zh-CN" sz="2000" b="1">
                <a:latin typeface="等线" panose="02010600030101010101" pitchFamily="2" charset="-122"/>
                <a:ea typeface="等线" panose="02010600030101010101" pitchFamily="2" charset="-122"/>
                <a:cs typeface="兰米粗楷简体" panose="02000503000000000000" charset="-122"/>
              </a:rPr>
              <a:t>12</a:t>
            </a:r>
            <a:r>
              <a:rPr lang="zh-CN" altLang="en-US" sz="2000" b="1">
                <a:latin typeface="等线" panose="02010600030101010101" pitchFamily="2" charset="-122"/>
                <a:ea typeface="等线" panose="02010600030101010101" pitchFamily="2" charset="-122"/>
                <a:cs typeface="兰米粗楷简体" panose="02000503000000000000" charset="-122"/>
              </a:rPr>
              <a:t>月由俄罗斯、乌克兰、白俄罗斯和外高加索联邦（阿塞拜疆、亚美尼亚、格鲁吉亚）四个苏维埃社会主义共和国组成苏维埃社会主义共和国联盟，简称苏联；以后爱沙尼亚、拉脱维亚、立陶宛、摩尔达维亚等加入。苏联共由十五个加盟共和国组成。</a:t>
            </a:r>
          </a:p>
        </p:txBody>
      </p:sp>
    </p:spTree>
    <p:custDataLst>
      <p:tags r:id="rId3"/>
    </p:custDataLst>
  </p:cSld>
  <p:clrMapOvr>
    <a:masterClrMapping/>
  </p:clrMapOvr>
  <p:transition spd="slow" advTm="35416">
    <p:wipe/>
  </p:transition>
  <p:timing/>
</p:sld>
</file>

<file path=ppt/slides/slide1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grpSp>
        <p:nvGrpSpPr>
          <p:cNvPr id="3" name="组合 2"/>
          <p:cNvGrpSpPr/>
          <p:nvPr/>
        </p:nvGrpSpPr>
        <p:grpSpPr>
          <a:xfrm>
            <a:off x="86360" y="180975"/>
            <a:ext cx="3584575" cy="318135"/>
            <a:chOff x="136" y="405"/>
            <a:chExt cx="5645" cy="501"/>
          </a:xfrm>
        </p:grpSpPr>
        <p:grpSp>
          <p:nvGrpSpPr>
            <p:cNvPr id="41" name="组合 40"/>
            <p:cNvGrpSpPr/>
            <p:nvPr/>
          </p:nvGrpSpPr>
          <p:grpSpPr>
            <a:xfrm>
              <a:off x="182" y="405"/>
              <a:ext cx="292" cy="388"/>
              <a:chOff x="7320" y="3217"/>
              <a:chExt cx="4675" cy="6169"/>
            </a:xfrm>
            <a:solidFill>
              <a:srgbClr val="F22C2C"/>
            </a:solidFill>
          </p:grpSpPr>
          <p:grpSp>
            <p:nvGrpSpPr>
              <p:cNvPr id="28" name="组合 27"/>
              <p:cNvGrpSpPr/>
              <p:nvPr/>
            </p:nvGrpSpPr>
            <p:grpSpPr>
              <a:xfrm>
                <a:off x="8101" y="3217"/>
                <a:ext cx="3104" cy="2862"/>
                <a:chOff x="3835686" y="2643180"/>
                <a:chExt cx="1478435" cy="1363058"/>
              </a:xfrm>
              <a:grpFill/>
            </p:grpSpPr>
            <p:sp>
              <p:nvSpPr>
                <p:cNvPr id="30" name="心形 7"/>
                <p:cNvSpPr/>
                <p:nvPr/>
              </p:nvSpPr>
              <p:spPr>
                <a:xfrm>
                  <a:off x="3835686" y="2643180"/>
                  <a:ext cx="741448" cy="1363056"/>
                </a:xfrm>
                <a:custGeom>
                  <a:gdLst>
                    <a:gd name="connsiteX0" fmla="*/ 736082 w 1472164"/>
                    <a:gd name="connsiteY0" fmla="*/ 345038 h 1380153"/>
                    <a:gd name="connsiteX1" fmla="*/ 736082 w 1472164"/>
                    <a:gd name="connsiteY1" fmla="*/ 1380153 h 1380153"/>
                    <a:gd name="connsiteX2" fmla="*/ 736082 w 1472164"/>
                    <a:gd name="connsiteY2" fmla="*/ 345038 h 1380153"/>
                    <a:gd name="connsiteX0-1" fmla="*/ 741448 w 1408146"/>
                    <a:gd name="connsiteY0-2" fmla="*/ 327941 h 1363056"/>
                    <a:gd name="connsiteX1-3" fmla="*/ 741448 w 1408146"/>
                    <a:gd name="connsiteY1-4" fmla="*/ 1363056 h 1363056"/>
                    <a:gd name="connsiteX2-5" fmla="*/ 741448 w 1408146"/>
                    <a:gd name="connsiteY2-6" fmla="*/ 327941 h 1363056"/>
                    <a:gd name="connsiteX0-7" fmla="*/ 741448 w 741448"/>
                    <a:gd name="connsiteY0-8" fmla="*/ 327941 h 1363056"/>
                    <a:gd name="connsiteX1-9" fmla="*/ 741448 w 741448"/>
                    <a:gd name="connsiteY1-10" fmla="*/ 1363056 h 1363056"/>
                    <a:gd name="connsiteX2-11" fmla="*/ 741448 w 741448"/>
                    <a:gd name="connsiteY2-12" fmla="*/ 327941 h 1363056"/>
                    <a:gd name="connsiteX0-13" fmla="*/ 741448 w 741448"/>
                    <a:gd name="connsiteY0-14" fmla="*/ 327941 h 1363056"/>
                    <a:gd name="connsiteX1-15" fmla="*/ 741448 w 741448"/>
                    <a:gd name="connsiteY1-16" fmla="*/ 1363056 h 1363056"/>
                    <a:gd name="connsiteX2-17" fmla="*/ 741448 w 741448"/>
                    <a:gd name="connsiteY2-18" fmla="*/ 327941 h 1363056"/>
                    <a:gd name="connsiteX0-19" fmla="*/ 741448 w 741448"/>
                    <a:gd name="connsiteY0-20" fmla="*/ 327941 h 1363056"/>
                    <a:gd name="connsiteX1-21" fmla="*/ 741448 w 741448"/>
                    <a:gd name="connsiteY1-22" fmla="*/ 1363056 h 1363056"/>
                    <a:gd name="connsiteX2-23" fmla="*/ 741448 w 741448"/>
                    <a:gd name="connsiteY2-24" fmla="*/ 327941 h 1363056"/>
                    <a:gd name="connsiteX0-25" fmla="*/ 741448 w 741448"/>
                    <a:gd name="connsiteY0-26" fmla="*/ 327941 h 1363056"/>
                    <a:gd name="connsiteX1-27" fmla="*/ 741448 w 741448"/>
                    <a:gd name="connsiteY1-28" fmla="*/ 1363056 h 1363056"/>
                    <a:gd name="connsiteX2-29" fmla="*/ 741448 w 741448"/>
                    <a:gd name="connsiteY2-30" fmla="*/ 327941 h 1363056"/>
                    <a:gd name="connsiteX0-31" fmla="*/ 741448 w 741448"/>
                    <a:gd name="connsiteY0-32" fmla="*/ 327941 h 1363056"/>
                    <a:gd name="connsiteX1-33" fmla="*/ 741448 w 741448"/>
                    <a:gd name="connsiteY1-34" fmla="*/ 1363056 h 1363056"/>
                    <a:gd name="connsiteX2-35" fmla="*/ 741448 w 741448"/>
                    <a:gd name="connsiteY2-36" fmla="*/ 327941 h 1363056"/>
                    <a:gd name="connsiteX0-37" fmla="*/ 741448 w 741448"/>
                    <a:gd name="connsiteY0-38" fmla="*/ 327941 h 1363056"/>
                    <a:gd name="connsiteX1-39" fmla="*/ 741448 w 741448"/>
                    <a:gd name="connsiteY1-40" fmla="*/ 1363056 h 1363056"/>
                    <a:gd name="connsiteX2-41" fmla="*/ 741448 w 741448"/>
                    <a:gd name="connsiteY2-42" fmla="*/ 327941 h 1363056"/>
                    <a:gd name="connsiteX0-43" fmla="*/ 741448 w 741448"/>
                    <a:gd name="connsiteY0-44" fmla="*/ 327941 h 1363056"/>
                    <a:gd name="connsiteX1-45" fmla="*/ 741448 w 741448"/>
                    <a:gd name="connsiteY1-46" fmla="*/ 1363056 h 1363056"/>
                    <a:gd name="connsiteX2-47" fmla="*/ 741448 w 741448"/>
                    <a:gd name="connsiteY2-48" fmla="*/ 327941 h 1363056"/>
                    <a:gd name="connsiteX0-49" fmla="*/ 741448 w 741448"/>
                    <a:gd name="connsiteY0-50" fmla="*/ 327941 h 1363056"/>
                    <a:gd name="connsiteX1-51" fmla="*/ 741448 w 741448"/>
                    <a:gd name="connsiteY1-52" fmla="*/ 1363056 h 1363056"/>
                    <a:gd name="connsiteX2-53" fmla="*/ 741448 w 741448"/>
                    <a:gd name="connsiteY2-54" fmla="*/ 327941 h 1363056"/>
                    <a:gd name="connsiteX0-55" fmla="*/ 741448 w 743314"/>
                    <a:gd name="connsiteY0-56" fmla="*/ 327941 h 1363056"/>
                    <a:gd name="connsiteX1-57" fmla="*/ 741448 w 743314"/>
                    <a:gd name="connsiteY1-58" fmla="*/ 1363056 h 1363056"/>
                    <a:gd name="connsiteX2-59" fmla="*/ 741448 w 743314"/>
                    <a:gd name="connsiteY2-60" fmla="*/ 327941 h 1363056"/>
                    <a:gd name="connsiteX0-61" fmla="*/ 741448 w 741448"/>
                    <a:gd name="connsiteY0-62" fmla="*/ 327941 h 1363056"/>
                    <a:gd name="connsiteX1-63" fmla="*/ 741448 w 741448"/>
                    <a:gd name="connsiteY1-64" fmla="*/ 1363056 h 1363056"/>
                    <a:gd name="connsiteX2-65" fmla="*/ 741448 w 741448"/>
                    <a:gd name="connsiteY2-66" fmla="*/ 327941 h 1363056"/>
                    <a:gd name="connsiteX0-67" fmla="*/ 741448 w 741448"/>
                    <a:gd name="connsiteY0-68" fmla="*/ 327941 h 1363056"/>
                    <a:gd name="connsiteX1-69" fmla="*/ 741448 w 741448"/>
                    <a:gd name="connsiteY1-70" fmla="*/ 1363056 h 1363056"/>
                    <a:gd name="connsiteX2-71" fmla="*/ 741448 w 741448"/>
                    <a:gd name="connsiteY2-72" fmla="*/ 327941 h 1363056"/>
                  </a:gdLst>
                  <a:cxnLst>
                    <a:cxn ang="0">
                      <a:pos x="connsiteX0-1" y="connsiteY0-2"/>
                    </a:cxn>
                    <a:cxn ang="0">
                      <a:pos x="connsiteX1-3" y="connsiteY1-4"/>
                    </a:cxn>
                    <a:cxn ang="0">
                      <a:pos x="connsiteX2-5" y="connsiteY2-6"/>
                    </a:cxn>
                  </a:cxnLst>
                  <a:rect l="l" t="t" r="r" b="b"/>
                  <a:pathLst>
                    <a:path w="741448" h="1363056">
                      <a:moveTo>
                        <a:pt x="741448" y="327941"/>
                      </a:moveTo>
                      <a:cubicBezTo>
                        <a:pt x="740677" y="1157841"/>
                        <a:pt x="741248" y="495849"/>
                        <a:pt x="741448" y="1363056"/>
                      </a:cubicBezTo>
                      <a:cubicBezTo>
                        <a:pt x="-761386" y="327941"/>
                        <a:pt x="434747" y="-477148"/>
                        <a:pt x="741448" y="327941"/>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80808"/>
                    </a:solidFill>
                    <a:latin typeface="等线" panose="02010600030101010101" pitchFamily="2" charset="-122"/>
                    <a:ea typeface="等线" panose="02010600030101010101" pitchFamily="2" charset="-122"/>
                  </a:endParaRPr>
                </a:p>
              </p:txBody>
            </p:sp>
            <p:sp>
              <p:nvSpPr>
                <p:cNvPr id="31" name="心形 7"/>
                <p:cNvSpPr/>
                <p:nvPr/>
              </p:nvSpPr>
              <p:spPr>
                <a:xfrm flipH="1">
                  <a:off x="4572000" y="2643182"/>
                  <a:ext cx="742121" cy="1363056"/>
                </a:xfrm>
                <a:custGeom>
                  <a:gdLst>
                    <a:gd name="connsiteX0" fmla="*/ 736082 w 1472164"/>
                    <a:gd name="connsiteY0" fmla="*/ 345038 h 1380153"/>
                    <a:gd name="connsiteX1" fmla="*/ 736082 w 1472164"/>
                    <a:gd name="connsiteY1" fmla="*/ 1380153 h 1380153"/>
                    <a:gd name="connsiteX2" fmla="*/ 736082 w 1472164"/>
                    <a:gd name="connsiteY2" fmla="*/ 345038 h 1380153"/>
                    <a:gd name="connsiteX0-1" fmla="*/ 741448 w 1408146"/>
                    <a:gd name="connsiteY0-2" fmla="*/ 327941 h 1363056"/>
                    <a:gd name="connsiteX1-3" fmla="*/ 741448 w 1408146"/>
                    <a:gd name="connsiteY1-4" fmla="*/ 1363056 h 1363056"/>
                    <a:gd name="connsiteX2-5" fmla="*/ 741448 w 1408146"/>
                    <a:gd name="connsiteY2-6" fmla="*/ 327941 h 1363056"/>
                    <a:gd name="connsiteX0-7" fmla="*/ 741448 w 741448"/>
                    <a:gd name="connsiteY0-8" fmla="*/ 327941 h 1363056"/>
                    <a:gd name="connsiteX1-9" fmla="*/ 741448 w 741448"/>
                    <a:gd name="connsiteY1-10" fmla="*/ 1363056 h 1363056"/>
                    <a:gd name="connsiteX2-11" fmla="*/ 741448 w 741448"/>
                    <a:gd name="connsiteY2-12" fmla="*/ 327941 h 1363056"/>
                    <a:gd name="connsiteX0-13" fmla="*/ 741448 w 741448"/>
                    <a:gd name="connsiteY0-14" fmla="*/ 327941 h 1363056"/>
                    <a:gd name="connsiteX1-15" fmla="*/ 741448 w 741448"/>
                    <a:gd name="connsiteY1-16" fmla="*/ 1363056 h 1363056"/>
                    <a:gd name="connsiteX2-17" fmla="*/ 741448 w 741448"/>
                    <a:gd name="connsiteY2-18" fmla="*/ 327941 h 1363056"/>
                    <a:gd name="connsiteX0-19" fmla="*/ 741448 w 742505"/>
                    <a:gd name="connsiteY0-20" fmla="*/ 327941 h 1363056"/>
                    <a:gd name="connsiteX1-21" fmla="*/ 741448 w 742505"/>
                    <a:gd name="connsiteY1-22" fmla="*/ 1363056 h 1363056"/>
                    <a:gd name="connsiteX2-23" fmla="*/ 741448 w 742505"/>
                    <a:gd name="connsiteY2-24" fmla="*/ 327941 h 1363056"/>
                    <a:gd name="connsiteX0-25" fmla="*/ 741448 w 743811"/>
                    <a:gd name="connsiteY0-26" fmla="*/ 327941 h 1363056"/>
                    <a:gd name="connsiteX1-27" fmla="*/ 741448 w 743811"/>
                    <a:gd name="connsiteY1-28" fmla="*/ 1363056 h 1363056"/>
                    <a:gd name="connsiteX2-29" fmla="*/ 741448 w 743811"/>
                    <a:gd name="connsiteY2-30" fmla="*/ 327941 h 1363056"/>
                    <a:gd name="connsiteX0-31" fmla="*/ 741448 w 743178"/>
                    <a:gd name="connsiteY0-32" fmla="*/ 327941 h 1363056"/>
                    <a:gd name="connsiteX1-33" fmla="*/ 741448 w 743178"/>
                    <a:gd name="connsiteY1-34" fmla="*/ 1363056 h 1363056"/>
                    <a:gd name="connsiteX2-35" fmla="*/ 741448 w 743178"/>
                    <a:gd name="connsiteY2-36" fmla="*/ 327941 h 1363056"/>
                    <a:gd name="connsiteX0-37" fmla="*/ 741448 w 742121"/>
                    <a:gd name="connsiteY0-38" fmla="*/ 327941 h 1363056"/>
                    <a:gd name="connsiteX1-39" fmla="*/ 741448 w 742121"/>
                    <a:gd name="connsiteY1-40" fmla="*/ 1363056 h 1363056"/>
                    <a:gd name="connsiteX2-41" fmla="*/ 741448 w 742121"/>
                    <a:gd name="connsiteY2-42" fmla="*/ 327941 h 1363056"/>
                  </a:gdLst>
                  <a:cxnLst>
                    <a:cxn ang="0">
                      <a:pos x="connsiteX0-1" y="connsiteY0-2"/>
                    </a:cxn>
                    <a:cxn ang="0">
                      <a:pos x="connsiteX1-3" y="connsiteY1-4"/>
                    </a:cxn>
                    <a:cxn ang="0">
                      <a:pos x="connsiteX2-5" y="connsiteY2-6"/>
                    </a:cxn>
                  </a:cxnLst>
                  <a:rect l="l" t="t" r="r" b="b"/>
                  <a:pathLst>
                    <a:path w="742121" h="1363056">
                      <a:moveTo>
                        <a:pt x="741448" y="327941"/>
                      </a:moveTo>
                      <a:cubicBezTo>
                        <a:pt x="743059" y="1088786"/>
                        <a:pt x="741249" y="617292"/>
                        <a:pt x="741448" y="1363056"/>
                      </a:cubicBezTo>
                      <a:cubicBezTo>
                        <a:pt x="-761386" y="327941"/>
                        <a:pt x="434747" y="-477148"/>
                        <a:pt x="741448" y="327941"/>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80808"/>
                    </a:solidFill>
                    <a:latin typeface="等线" panose="02010600030101010101" pitchFamily="2" charset="-122"/>
                    <a:ea typeface="等线" panose="02010600030101010101" pitchFamily="2" charset="-122"/>
                  </a:endParaRPr>
                </a:p>
              </p:txBody>
            </p:sp>
          </p:grpSp>
          <p:grpSp>
            <p:nvGrpSpPr>
              <p:cNvPr id="32" name="组合 31"/>
              <p:cNvGrpSpPr/>
              <p:nvPr/>
            </p:nvGrpSpPr>
            <p:grpSpPr>
              <a:xfrm>
                <a:off x="10427" y="4069"/>
                <a:ext cx="1568" cy="4410"/>
                <a:chOff x="4943466" y="3048749"/>
                <a:chExt cx="746824" cy="2100342"/>
              </a:xfrm>
              <a:grpFill/>
            </p:grpSpPr>
            <p:sp>
              <p:nvSpPr>
                <p:cNvPr id="34" name="心形 8"/>
                <p:cNvSpPr/>
                <p:nvPr/>
              </p:nvSpPr>
              <p:spPr>
                <a:xfrm>
                  <a:off x="4943466" y="3048749"/>
                  <a:ext cx="746824" cy="1363056"/>
                </a:xfrm>
                <a:custGeom>
                  <a:gdLst>
                    <a:gd name="connsiteX0" fmla="*/ 736082 w 1472164"/>
                    <a:gd name="connsiteY0" fmla="*/ 345038 h 1380153"/>
                    <a:gd name="connsiteX1" fmla="*/ 736082 w 1472164"/>
                    <a:gd name="connsiteY1" fmla="*/ 1380153 h 1380153"/>
                    <a:gd name="connsiteX2" fmla="*/ 736082 w 1472164"/>
                    <a:gd name="connsiteY2" fmla="*/ 345038 h 1380153"/>
                    <a:gd name="connsiteX0-1" fmla="*/ 741448 w 1403231"/>
                    <a:gd name="connsiteY0-2" fmla="*/ 327941 h 1363056"/>
                    <a:gd name="connsiteX1-3" fmla="*/ 741448 w 1403231"/>
                    <a:gd name="connsiteY1-4" fmla="*/ 1363056 h 1363056"/>
                    <a:gd name="connsiteX2-5" fmla="*/ 741448 w 1403231"/>
                    <a:gd name="connsiteY2-6" fmla="*/ 327941 h 1363056"/>
                    <a:gd name="connsiteX0-7" fmla="*/ 741448 w 742788"/>
                    <a:gd name="connsiteY0-8" fmla="*/ 327941 h 1363056"/>
                    <a:gd name="connsiteX1-9" fmla="*/ 741448 w 742788"/>
                    <a:gd name="connsiteY1-10" fmla="*/ 1363056 h 1363056"/>
                    <a:gd name="connsiteX2-11" fmla="*/ 741448 w 742788"/>
                    <a:gd name="connsiteY2-12" fmla="*/ 327941 h 1363056"/>
                    <a:gd name="connsiteX0-13" fmla="*/ 741448 w 746824"/>
                    <a:gd name="connsiteY0-14" fmla="*/ 327941 h 1363056"/>
                    <a:gd name="connsiteX1-15" fmla="*/ 741448 w 746824"/>
                    <a:gd name="connsiteY1-16" fmla="*/ 1363056 h 1363056"/>
                    <a:gd name="connsiteX2-17" fmla="*/ 741448 w 746824"/>
                    <a:gd name="connsiteY2-18" fmla="*/ 327941 h 1363056"/>
                  </a:gdLst>
                  <a:cxnLst>
                    <a:cxn ang="0">
                      <a:pos x="connsiteX0-1" y="connsiteY0-2"/>
                    </a:cxn>
                    <a:cxn ang="0">
                      <a:pos x="connsiteX1-3" y="connsiteY1-4"/>
                    </a:cxn>
                    <a:cxn ang="0">
                      <a:pos x="connsiteX2-5" y="connsiteY2-6"/>
                    </a:cxn>
                  </a:cxnLst>
                  <a:rect l="l" t="t" r="r" b="b"/>
                  <a:pathLst>
                    <a:path w="746824" h="1363056">
                      <a:moveTo>
                        <a:pt x="741448" y="327941"/>
                      </a:moveTo>
                      <a:cubicBezTo>
                        <a:pt x="747066" y="1050569"/>
                        <a:pt x="750018" y="562116"/>
                        <a:pt x="741448" y="1363056"/>
                      </a:cubicBezTo>
                      <a:cubicBezTo>
                        <a:pt x="-761386" y="327941"/>
                        <a:pt x="434747" y="-477148"/>
                        <a:pt x="741448" y="327941"/>
                      </a:cubicBezTo>
                      <a:close/>
                    </a:path>
                  </a:pathLst>
                </a:custGeom>
                <a:grpFill/>
                <a:ln>
                  <a:noFill/>
                </a:ln>
                <a:scene3d>
                  <a:camera prst="orthographicFront">
                    <a:rot lat="0" lon="0" rev="16200000"/>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80808"/>
                    </a:solidFill>
                    <a:latin typeface="等线" panose="02010600030101010101" pitchFamily="2" charset="-122"/>
                    <a:ea typeface="等线" panose="02010600030101010101" pitchFamily="2" charset="-122"/>
                  </a:endParaRPr>
                </a:p>
              </p:txBody>
            </p:sp>
            <p:sp>
              <p:nvSpPr>
                <p:cNvPr id="5" name="心形 8"/>
                <p:cNvSpPr/>
                <p:nvPr/>
              </p:nvSpPr>
              <p:spPr>
                <a:xfrm flipH="1">
                  <a:off x="4948441" y="3786035"/>
                  <a:ext cx="741849" cy="1363056"/>
                </a:xfrm>
                <a:custGeom>
                  <a:gdLst>
                    <a:gd name="connsiteX0" fmla="*/ 736082 w 1472164"/>
                    <a:gd name="connsiteY0" fmla="*/ 345038 h 1380153"/>
                    <a:gd name="connsiteX1" fmla="*/ 736082 w 1472164"/>
                    <a:gd name="connsiteY1" fmla="*/ 1380153 h 1380153"/>
                    <a:gd name="connsiteX2" fmla="*/ 736082 w 1472164"/>
                    <a:gd name="connsiteY2" fmla="*/ 345038 h 1380153"/>
                    <a:gd name="connsiteX0-1" fmla="*/ 741448 w 1403231"/>
                    <a:gd name="connsiteY0-2" fmla="*/ 327941 h 1363056"/>
                    <a:gd name="connsiteX1-3" fmla="*/ 741448 w 1403231"/>
                    <a:gd name="connsiteY1-4" fmla="*/ 1363056 h 1363056"/>
                    <a:gd name="connsiteX2-5" fmla="*/ 741448 w 1403231"/>
                    <a:gd name="connsiteY2-6" fmla="*/ 327941 h 1363056"/>
                    <a:gd name="connsiteX0-7" fmla="*/ 741448 w 742788"/>
                    <a:gd name="connsiteY0-8" fmla="*/ 327941 h 1363056"/>
                    <a:gd name="connsiteX1-9" fmla="*/ 741448 w 742788"/>
                    <a:gd name="connsiteY1-10" fmla="*/ 1363056 h 1363056"/>
                    <a:gd name="connsiteX2-11" fmla="*/ 741448 w 742788"/>
                    <a:gd name="connsiteY2-12" fmla="*/ 327941 h 1363056"/>
                    <a:gd name="connsiteX0-13" fmla="*/ 741448 w 746824"/>
                    <a:gd name="connsiteY0-14" fmla="*/ 327941 h 1363056"/>
                    <a:gd name="connsiteX1-15" fmla="*/ 741448 w 746824"/>
                    <a:gd name="connsiteY1-16" fmla="*/ 1363056 h 1363056"/>
                    <a:gd name="connsiteX2-17" fmla="*/ 741448 w 746824"/>
                    <a:gd name="connsiteY2-18" fmla="*/ 327941 h 1363056"/>
                    <a:gd name="connsiteX0-19" fmla="*/ 741448 w 744292"/>
                    <a:gd name="connsiteY0-20" fmla="*/ 327941 h 1363056"/>
                    <a:gd name="connsiteX1-21" fmla="*/ 741448 w 744292"/>
                    <a:gd name="connsiteY1-22" fmla="*/ 1363056 h 1363056"/>
                    <a:gd name="connsiteX2-23" fmla="*/ 741448 w 744292"/>
                    <a:gd name="connsiteY2-24" fmla="*/ 327941 h 1363056"/>
                    <a:gd name="connsiteX0-25" fmla="*/ 741448 w 741849"/>
                    <a:gd name="connsiteY0-26" fmla="*/ 327941 h 1363056"/>
                    <a:gd name="connsiteX1-27" fmla="*/ 741448 w 741849"/>
                    <a:gd name="connsiteY1-28" fmla="*/ 1363056 h 1363056"/>
                    <a:gd name="connsiteX2-29" fmla="*/ 741448 w 741849"/>
                    <a:gd name="connsiteY2-30" fmla="*/ 327941 h 1363056"/>
                  </a:gdLst>
                  <a:cxnLst>
                    <a:cxn ang="0">
                      <a:pos x="connsiteX0-1" y="connsiteY0-2"/>
                    </a:cxn>
                    <a:cxn ang="0">
                      <a:pos x="connsiteX1-3" y="connsiteY1-4"/>
                    </a:cxn>
                    <a:cxn ang="0">
                      <a:pos x="connsiteX2-5" y="connsiteY2-6"/>
                    </a:cxn>
                  </a:cxnLst>
                  <a:rect l="l" t="t" r="r" b="b"/>
                  <a:pathLst>
                    <a:path w="741849" h="1363056">
                      <a:moveTo>
                        <a:pt x="741448" y="327941"/>
                      </a:moveTo>
                      <a:cubicBezTo>
                        <a:pt x="739922" y="1055331"/>
                        <a:pt x="742874" y="562116"/>
                        <a:pt x="741448" y="1363056"/>
                      </a:cubicBezTo>
                      <a:cubicBezTo>
                        <a:pt x="-761386" y="327941"/>
                        <a:pt x="434747" y="-477148"/>
                        <a:pt x="741448" y="327941"/>
                      </a:cubicBezTo>
                      <a:close/>
                    </a:path>
                  </a:pathLst>
                </a:custGeom>
                <a:grpFill/>
                <a:ln>
                  <a:noFill/>
                </a:ln>
                <a:scene3d>
                  <a:camera prst="orthographicFront">
                    <a:rot lat="0" lon="0" rev="16200000"/>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80808"/>
                    </a:solidFill>
                    <a:latin typeface="等线" panose="02010600030101010101" pitchFamily="2" charset="-122"/>
                    <a:ea typeface="等线" panose="02010600030101010101" pitchFamily="2" charset="-122"/>
                  </a:endParaRPr>
                </a:p>
              </p:txBody>
            </p:sp>
          </p:grpSp>
          <p:grpSp>
            <p:nvGrpSpPr>
              <p:cNvPr id="39" name="组合 38"/>
              <p:cNvGrpSpPr/>
              <p:nvPr/>
            </p:nvGrpSpPr>
            <p:grpSpPr>
              <a:xfrm>
                <a:off x="8064" y="6522"/>
                <a:ext cx="3110" cy="2865"/>
                <a:chOff x="3817988" y="4216878"/>
                <a:chExt cx="1481449" cy="1364683"/>
              </a:xfrm>
              <a:grpFill/>
            </p:grpSpPr>
            <p:sp>
              <p:nvSpPr>
                <p:cNvPr id="40" name="心形 10"/>
                <p:cNvSpPr/>
                <p:nvPr/>
              </p:nvSpPr>
              <p:spPr>
                <a:xfrm>
                  <a:off x="4557989" y="4216878"/>
                  <a:ext cx="741448" cy="1363056"/>
                </a:xfrm>
                <a:custGeom>
                  <a:gdLst>
                    <a:gd name="connsiteX0" fmla="*/ 736082 w 1472164"/>
                    <a:gd name="connsiteY0" fmla="*/ 345038 h 1380153"/>
                    <a:gd name="connsiteX1" fmla="*/ 736082 w 1472164"/>
                    <a:gd name="connsiteY1" fmla="*/ 1380153 h 1380153"/>
                    <a:gd name="connsiteX2" fmla="*/ 736082 w 1472164"/>
                    <a:gd name="connsiteY2" fmla="*/ 345038 h 1380153"/>
                    <a:gd name="connsiteX0-1" fmla="*/ 741448 w 1408146"/>
                    <a:gd name="connsiteY0-2" fmla="*/ 327941 h 1363056"/>
                    <a:gd name="connsiteX1-3" fmla="*/ 741448 w 1408146"/>
                    <a:gd name="connsiteY1-4" fmla="*/ 1363056 h 1363056"/>
                    <a:gd name="connsiteX2-5" fmla="*/ 741448 w 1408146"/>
                    <a:gd name="connsiteY2-6" fmla="*/ 327941 h 1363056"/>
                    <a:gd name="connsiteX0-7" fmla="*/ 741448 w 741448"/>
                    <a:gd name="connsiteY0-8" fmla="*/ 327941 h 1363056"/>
                    <a:gd name="connsiteX1-9" fmla="*/ 741448 w 741448"/>
                    <a:gd name="connsiteY1-10" fmla="*/ 1363056 h 1363056"/>
                    <a:gd name="connsiteX2-11" fmla="*/ 741448 w 741448"/>
                    <a:gd name="connsiteY2-12" fmla="*/ 327941 h 1363056"/>
                    <a:gd name="connsiteX0-13" fmla="*/ 741448 w 741448"/>
                    <a:gd name="connsiteY0-14" fmla="*/ 327941 h 1363056"/>
                    <a:gd name="connsiteX1-15" fmla="*/ 741448 w 741448"/>
                    <a:gd name="connsiteY1-16" fmla="*/ 1363056 h 1363056"/>
                    <a:gd name="connsiteX2-17" fmla="*/ 741448 w 741448"/>
                    <a:gd name="connsiteY2-18" fmla="*/ 327941 h 1363056"/>
                    <a:gd name="connsiteX0-19" fmla="*/ 741448 w 741448"/>
                    <a:gd name="connsiteY0-20" fmla="*/ 327941 h 1363056"/>
                    <a:gd name="connsiteX1-21" fmla="*/ 741448 w 741448"/>
                    <a:gd name="connsiteY1-22" fmla="*/ 1363056 h 1363056"/>
                    <a:gd name="connsiteX2-23" fmla="*/ 741448 w 741448"/>
                    <a:gd name="connsiteY2-24" fmla="*/ 327941 h 1363056"/>
                  </a:gdLst>
                  <a:cxnLst>
                    <a:cxn ang="0">
                      <a:pos x="connsiteX0-1" y="connsiteY0-2"/>
                    </a:cxn>
                    <a:cxn ang="0">
                      <a:pos x="connsiteX1-3" y="connsiteY1-4"/>
                    </a:cxn>
                    <a:cxn ang="0">
                      <a:pos x="connsiteX2-5" y="connsiteY2-6"/>
                    </a:cxn>
                  </a:cxnLst>
                  <a:rect l="l" t="t" r="r" b="b"/>
                  <a:pathLst>
                    <a:path w="741448" h="1363056">
                      <a:moveTo>
                        <a:pt x="741448" y="327941"/>
                      </a:moveTo>
                      <a:cubicBezTo>
                        <a:pt x="740678" y="1347644"/>
                        <a:pt x="741249" y="535865"/>
                        <a:pt x="741448" y="1363056"/>
                      </a:cubicBezTo>
                      <a:cubicBezTo>
                        <a:pt x="-761386" y="327941"/>
                        <a:pt x="434747" y="-477148"/>
                        <a:pt x="741448" y="327941"/>
                      </a:cubicBezTo>
                      <a:close/>
                    </a:path>
                  </a:pathLst>
                </a:custGeom>
                <a:grpFill/>
                <a:ln>
                  <a:noFill/>
                </a:ln>
                <a:scene3d>
                  <a:camera prst="orthographicFront">
                    <a:rot lat="0" lon="0" rev="10799999"/>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80808"/>
                    </a:solidFill>
                    <a:latin typeface="等线" panose="02010600030101010101" pitchFamily="2" charset="-122"/>
                    <a:ea typeface="等线" panose="02010600030101010101" pitchFamily="2" charset="-122"/>
                  </a:endParaRPr>
                </a:p>
              </p:txBody>
            </p:sp>
            <p:sp>
              <p:nvSpPr>
                <p:cNvPr id="42" name="心形 10"/>
                <p:cNvSpPr/>
                <p:nvPr/>
              </p:nvSpPr>
              <p:spPr>
                <a:xfrm flipH="1">
                  <a:off x="3817988" y="4218505"/>
                  <a:ext cx="741448" cy="1363056"/>
                </a:xfrm>
                <a:custGeom>
                  <a:gdLst>
                    <a:gd name="connsiteX0" fmla="*/ 736082 w 1472164"/>
                    <a:gd name="connsiteY0" fmla="*/ 345038 h 1380153"/>
                    <a:gd name="connsiteX1" fmla="*/ 736082 w 1472164"/>
                    <a:gd name="connsiteY1" fmla="*/ 1380153 h 1380153"/>
                    <a:gd name="connsiteX2" fmla="*/ 736082 w 1472164"/>
                    <a:gd name="connsiteY2" fmla="*/ 345038 h 1380153"/>
                    <a:gd name="connsiteX0-1" fmla="*/ 741448 w 1408146"/>
                    <a:gd name="connsiteY0-2" fmla="*/ 327941 h 1363056"/>
                    <a:gd name="connsiteX1-3" fmla="*/ 741448 w 1408146"/>
                    <a:gd name="connsiteY1-4" fmla="*/ 1363056 h 1363056"/>
                    <a:gd name="connsiteX2-5" fmla="*/ 741448 w 1408146"/>
                    <a:gd name="connsiteY2-6" fmla="*/ 327941 h 1363056"/>
                    <a:gd name="connsiteX0-7" fmla="*/ 741448 w 741448"/>
                    <a:gd name="connsiteY0-8" fmla="*/ 327941 h 1363056"/>
                    <a:gd name="connsiteX1-9" fmla="*/ 741448 w 741448"/>
                    <a:gd name="connsiteY1-10" fmla="*/ 1363056 h 1363056"/>
                    <a:gd name="connsiteX2-11" fmla="*/ 741448 w 741448"/>
                    <a:gd name="connsiteY2-12" fmla="*/ 327941 h 1363056"/>
                    <a:gd name="connsiteX0-13" fmla="*/ 741448 w 741448"/>
                    <a:gd name="connsiteY0-14" fmla="*/ 327941 h 1363056"/>
                    <a:gd name="connsiteX1-15" fmla="*/ 741448 w 741448"/>
                    <a:gd name="connsiteY1-16" fmla="*/ 1363056 h 1363056"/>
                    <a:gd name="connsiteX2-17" fmla="*/ 741448 w 741448"/>
                    <a:gd name="connsiteY2-18" fmla="*/ 327941 h 1363056"/>
                    <a:gd name="connsiteX0-19" fmla="*/ 741448 w 741448"/>
                    <a:gd name="connsiteY0-20" fmla="*/ 327941 h 1363056"/>
                    <a:gd name="connsiteX1-21" fmla="*/ 741448 w 741448"/>
                    <a:gd name="connsiteY1-22" fmla="*/ 1363056 h 1363056"/>
                    <a:gd name="connsiteX2-23" fmla="*/ 741448 w 741448"/>
                    <a:gd name="connsiteY2-24" fmla="*/ 327941 h 1363056"/>
                  </a:gdLst>
                  <a:cxnLst>
                    <a:cxn ang="0">
                      <a:pos x="connsiteX0-1" y="connsiteY0-2"/>
                    </a:cxn>
                    <a:cxn ang="0">
                      <a:pos x="connsiteX1-3" y="connsiteY1-4"/>
                    </a:cxn>
                    <a:cxn ang="0">
                      <a:pos x="connsiteX2-5" y="connsiteY2-6"/>
                    </a:cxn>
                  </a:cxnLst>
                  <a:rect l="l" t="t" r="r" b="b"/>
                  <a:pathLst>
                    <a:path w="741448" h="1363056">
                      <a:moveTo>
                        <a:pt x="741448" y="327941"/>
                      </a:moveTo>
                      <a:cubicBezTo>
                        <a:pt x="740677" y="1147620"/>
                        <a:pt x="741249" y="676359"/>
                        <a:pt x="741448" y="1363056"/>
                      </a:cubicBezTo>
                      <a:cubicBezTo>
                        <a:pt x="-761386" y="327941"/>
                        <a:pt x="434747" y="-477148"/>
                        <a:pt x="741448" y="327941"/>
                      </a:cubicBezTo>
                      <a:close/>
                    </a:path>
                  </a:pathLst>
                </a:custGeom>
                <a:grpFill/>
                <a:ln>
                  <a:noFill/>
                </a:ln>
                <a:scene3d>
                  <a:camera prst="orthographicFront">
                    <a:rot lat="0" lon="0" rev="10799999"/>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80808"/>
                    </a:solidFill>
                    <a:latin typeface="等线" panose="02010600030101010101" pitchFamily="2" charset="-122"/>
                    <a:ea typeface="等线" panose="02010600030101010101" pitchFamily="2" charset="-122"/>
                  </a:endParaRPr>
                </a:p>
              </p:txBody>
            </p:sp>
          </p:grpSp>
          <p:grpSp>
            <p:nvGrpSpPr>
              <p:cNvPr id="43" name="组合 42"/>
              <p:cNvGrpSpPr/>
              <p:nvPr/>
            </p:nvGrpSpPr>
            <p:grpSpPr>
              <a:xfrm>
                <a:off x="7320" y="4063"/>
                <a:ext cx="1558" cy="4421"/>
                <a:chOff x="3463556" y="3046034"/>
                <a:chExt cx="742098" cy="2105445"/>
              </a:xfrm>
              <a:grpFill/>
            </p:grpSpPr>
            <p:sp>
              <p:nvSpPr>
                <p:cNvPr id="44" name="心形 17"/>
                <p:cNvSpPr/>
                <p:nvPr/>
              </p:nvSpPr>
              <p:spPr>
                <a:xfrm flipH="1">
                  <a:off x="3463556" y="3046034"/>
                  <a:ext cx="741787" cy="1363056"/>
                </a:xfrm>
                <a:custGeom>
                  <a:gdLst>
                    <a:gd name="connsiteX0" fmla="*/ 736082 w 1472164"/>
                    <a:gd name="connsiteY0" fmla="*/ 345038 h 1380153"/>
                    <a:gd name="connsiteX1" fmla="*/ 736082 w 1472164"/>
                    <a:gd name="connsiteY1" fmla="*/ 1380153 h 1380153"/>
                    <a:gd name="connsiteX2" fmla="*/ 736082 w 1472164"/>
                    <a:gd name="connsiteY2" fmla="*/ 345038 h 1380153"/>
                    <a:gd name="connsiteX0-1" fmla="*/ 741448 w 1410624"/>
                    <a:gd name="connsiteY0-2" fmla="*/ 327941 h 1363056"/>
                    <a:gd name="connsiteX1-3" fmla="*/ 741448 w 1410624"/>
                    <a:gd name="connsiteY1-4" fmla="*/ 1363056 h 1363056"/>
                    <a:gd name="connsiteX2-5" fmla="*/ 741448 w 1410624"/>
                    <a:gd name="connsiteY2-6" fmla="*/ 327941 h 1363056"/>
                    <a:gd name="connsiteX0-7" fmla="*/ 741448 w 743461"/>
                    <a:gd name="connsiteY0-8" fmla="*/ 327941 h 1363056"/>
                    <a:gd name="connsiteX1-9" fmla="*/ 741448 w 743461"/>
                    <a:gd name="connsiteY1-10" fmla="*/ 1363056 h 1363056"/>
                    <a:gd name="connsiteX2-11" fmla="*/ 741448 w 743461"/>
                    <a:gd name="connsiteY2-12" fmla="*/ 327941 h 1363056"/>
                    <a:gd name="connsiteX0-13" fmla="*/ 741448 w 741588"/>
                    <a:gd name="connsiteY0-14" fmla="*/ 327941 h 1363056"/>
                    <a:gd name="connsiteX1-15" fmla="*/ 741448 w 741588"/>
                    <a:gd name="connsiteY1-16" fmla="*/ 1363056 h 1363056"/>
                    <a:gd name="connsiteX2-17" fmla="*/ 741448 w 741588"/>
                    <a:gd name="connsiteY2-18" fmla="*/ 327941 h 1363056"/>
                    <a:gd name="connsiteX0-19" fmla="*/ 741448 w 741787"/>
                    <a:gd name="connsiteY0-20" fmla="*/ 327941 h 1363056"/>
                    <a:gd name="connsiteX1-21" fmla="*/ 741448 w 741787"/>
                    <a:gd name="connsiteY1-22" fmla="*/ 1363056 h 1363056"/>
                    <a:gd name="connsiteX2-23" fmla="*/ 741448 w 741787"/>
                    <a:gd name="connsiteY2-24" fmla="*/ 327941 h 1363056"/>
                  </a:gdLst>
                  <a:cxnLst>
                    <a:cxn ang="0">
                      <a:pos x="connsiteX0-1" y="connsiteY0-2"/>
                    </a:cxn>
                    <a:cxn ang="0">
                      <a:pos x="connsiteX1-3" y="connsiteY1-4"/>
                    </a:cxn>
                    <a:cxn ang="0">
                      <a:pos x="connsiteX2-5" y="connsiteY2-6"/>
                    </a:cxn>
                  </a:cxnLst>
                  <a:rect l="l" t="t" r="r" b="b"/>
                  <a:pathLst>
                    <a:path w="741787" h="1363056">
                      <a:moveTo>
                        <a:pt x="741448" y="327941"/>
                      </a:moveTo>
                      <a:cubicBezTo>
                        <a:pt x="742304" y="899098"/>
                        <a:pt x="741249" y="512051"/>
                        <a:pt x="741448" y="1363056"/>
                      </a:cubicBezTo>
                      <a:cubicBezTo>
                        <a:pt x="-761386" y="327941"/>
                        <a:pt x="434747" y="-477148"/>
                        <a:pt x="741448" y="327941"/>
                      </a:cubicBezTo>
                      <a:close/>
                    </a:path>
                  </a:pathLst>
                </a:custGeom>
                <a:grpFill/>
                <a:ln>
                  <a:noFill/>
                </a:ln>
                <a:scene3d>
                  <a:camera prst="orthographicFront">
                    <a:rot lat="0" lon="0" rev="5400000"/>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80808"/>
                    </a:solidFill>
                    <a:latin typeface="等线" panose="02010600030101010101" pitchFamily="2" charset="-122"/>
                    <a:ea typeface="等线" panose="02010600030101010101" pitchFamily="2" charset="-122"/>
                  </a:endParaRPr>
                </a:p>
              </p:txBody>
            </p:sp>
            <p:sp>
              <p:nvSpPr>
                <p:cNvPr id="45" name="心形 17"/>
                <p:cNvSpPr/>
                <p:nvPr/>
              </p:nvSpPr>
              <p:spPr>
                <a:xfrm>
                  <a:off x="3463867" y="3788423"/>
                  <a:ext cx="741787" cy="1363056"/>
                </a:xfrm>
                <a:custGeom>
                  <a:gdLst>
                    <a:gd name="connsiteX0" fmla="*/ 736082 w 1472164"/>
                    <a:gd name="connsiteY0" fmla="*/ 345038 h 1380153"/>
                    <a:gd name="connsiteX1" fmla="*/ 736082 w 1472164"/>
                    <a:gd name="connsiteY1" fmla="*/ 1380153 h 1380153"/>
                    <a:gd name="connsiteX2" fmla="*/ 736082 w 1472164"/>
                    <a:gd name="connsiteY2" fmla="*/ 345038 h 1380153"/>
                    <a:gd name="connsiteX0-1" fmla="*/ 741448 w 1410624"/>
                    <a:gd name="connsiteY0-2" fmla="*/ 327941 h 1363056"/>
                    <a:gd name="connsiteX1-3" fmla="*/ 741448 w 1410624"/>
                    <a:gd name="connsiteY1-4" fmla="*/ 1363056 h 1363056"/>
                    <a:gd name="connsiteX2-5" fmla="*/ 741448 w 1410624"/>
                    <a:gd name="connsiteY2-6" fmla="*/ 327941 h 1363056"/>
                    <a:gd name="connsiteX0-7" fmla="*/ 741448 w 743461"/>
                    <a:gd name="connsiteY0-8" fmla="*/ 327941 h 1363056"/>
                    <a:gd name="connsiteX1-9" fmla="*/ 741448 w 743461"/>
                    <a:gd name="connsiteY1-10" fmla="*/ 1363056 h 1363056"/>
                    <a:gd name="connsiteX2-11" fmla="*/ 741448 w 743461"/>
                    <a:gd name="connsiteY2-12" fmla="*/ 327941 h 1363056"/>
                    <a:gd name="connsiteX0-13" fmla="*/ 741448 w 741588"/>
                    <a:gd name="connsiteY0-14" fmla="*/ 327941 h 1363056"/>
                    <a:gd name="connsiteX1-15" fmla="*/ 741448 w 741588"/>
                    <a:gd name="connsiteY1-16" fmla="*/ 1363056 h 1363056"/>
                    <a:gd name="connsiteX2-17" fmla="*/ 741448 w 741588"/>
                    <a:gd name="connsiteY2-18" fmla="*/ 327941 h 1363056"/>
                    <a:gd name="connsiteX0-19" fmla="*/ 741448 w 741787"/>
                    <a:gd name="connsiteY0-20" fmla="*/ 327941 h 1363056"/>
                    <a:gd name="connsiteX1-21" fmla="*/ 741448 w 741787"/>
                    <a:gd name="connsiteY1-22" fmla="*/ 1363056 h 1363056"/>
                    <a:gd name="connsiteX2-23" fmla="*/ 741448 w 741787"/>
                    <a:gd name="connsiteY2-24" fmla="*/ 327941 h 1363056"/>
                  </a:gdLst>
                  <a:cxnLst>
                    <a:cxn ang="0">
                      <a:pos x="connsiteX0-1" y="connsiteY0-2"/>
                    </a:cxn>
                    <a:cxn ang="0">
                      <a:pos x="connsiteX1-3" y="connsiteY1-4"/>
                    </a:cxn>
                    <a:cxn ang="0">
                      <a:pos x="connsiteX2-5" y="connsiteY2-6"/>
                    </a:cxn>
                  </a:cxnLst>
                  <a:rect l="l" t="t" r="r" b="b"/>
                  <a:pathLst>
                    <a:path w="741787" h="1363056">
                      <a:moveTo>
                        <a:pt x="741448" y="327941"/>
                      </a:moveTo>
                      <a:cubicBezTo>
                        <a:pt x="742304" y="899098"/>
                        <a:pt x="741249" y="512051"/>
                        <a:pt x="741448" y="1363056"/>
                      </a:cubicBezTo>
                      <a:cubicBezTo>
                        <a:pt x="-761386" y="327941"/>
                        <a:pt x="434747" y="-477148"/>
                        <a:pt x="741448" y="327941"/>
                      </a:cubicBezTo>
                      <a:close/>
                    </a:path>
                  </a:pathLst>
                </a:custGeom>
                <a:grpFill/>
                <a:ln>
                  <a:noFill/>
                </a:ln>
                <a:scene3d>
                  <a:camera prst="orthographicFront">
                    <a:rot lat="0" lon="0" rev="5400000"/>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80808"/>
                    </a:solidFill>
                    <a:latin typeface="等线" panose="02010600030101010101" pitchFamily="2" charset="-122"/>
                    <a:ea typeface="等线" panose="02010600030101010101" pitchFamily="2" charset="-122"/>
                  </a:endParaRPr>
                </a:p>
              </p:txBody>
            </p:sp>
          </p:grpSp>
        </p:grpSp>
        <p:grpSp>
          <p:nvGrpSpPr>
            <p:cNvPr id="9" name="组合 8"/>
            <p:cNvGrpSpPr/>
            <p:nvPr/>
          </p:nvGrpSpPr>
          <p:grpSpPr>
            <a:xfrm>
              <a:off x="136" y="405"/>
              <a:ext cx="5645" cy="501"/>
              <a:chOff x="2135" y="1846"/>
              <a:chExt cx="5645" cy="501"/>
            </a:xfrm>
          </p:grpSpPr>
          <p:sp>
            <p:nvSpPr>
              <p:cNvPr id="10" name="文本框 9"/>
              <p:cNvSpPr txBox="1"/>
              <p:nvPr/>
            </p:nvSpPr>
            <p:spPr>
              <a:xfrm>
                <a:off x="2473" y="1846"/>
                <a:ext cx="5307" cy="434"/>
              </a:xfrm>
              <a:prstGeom prst="rect">
                <a:avLst/>
              </a:prstGeom>
              <a:noFill/>
              <a:effectLst>
                <a:outerShdw blurRad="50800" dir="2700000" algn="tl" rotWithShape="0">
                  <a:prstClr val="black">
                    <a:alpha val="40000"/>
                  </a:prstClr>
                </a:outerShdw>
              </a:effectLst>
            </p:spPr>
            <p:txBody>
              <a:bodyPr wrap="square" rtlCol="0">
                <a:spAutoFit/>
              </a:bodyPr>
              <a:lstStyle/>
              <a:p>
                <a:r>
                  <a:rPr lang="zh-CN" sz="1200">
                    <a:latin typeface="等线" panose="02010600030101010101" pitchFamily="2" charset="-122"/>
                    <a:ea typeface="等线" panose="02010600030101010101" pitchFamily="2" charset="-122"/>
                    <a:cs typeface="汉仪劲楷简" panose="00020600040101010101" charset="-122"/>
                  </a:rPr>
                  <a:t>苏维埃俄国社会主义建设</a:t>
                </a:r>
                <a:r>
                  <a:rPr lang="en-US" altLang="zh-CN" sz="1200">
                    <a:latin typeface="等线" panose="02010600030101010101" pitchFamily="2" charset="-122"/>
                    <a:ea typeface="等线" panose="02010600030101010101" pitchFamily="2" charset="-122"/>
                    <a:cs typeface="汉仪劲楷简" panose="00020600040101010101" charset="-122"/>
                  </a:rPr>
                  <a:t>——</a:t>
                </a:r>
                <a:r>
                  <a:rPr lang="zh-CN" altLang="en-US" sz="1200">
                    <a:latin typeface="等线" panose="02010600030101010101" pitchFamily="2" charset="-122"/>
                    <a:ea typeface="等线" panose="02010600030101010101" pitchFamily="2" charset="-122"/>
                    <a:cs typeface="汉仪劲楷简" panose="00020600040101010101" charset="-122"/>
                  </a:rPr>
                  <a:t>斯大林模式</a:t>
                </a:r>
              </a:p>
            </p:txBody>
          </p:sp>
          <p:cxnSp>
            <p:nvCxnSpPr>
              <p:cNvPr id="11" name="Straight Connector 31"/>
              <p:cNvCxnSpPr/>
              <p:nvPr/>
            </p:nvCxnSpPr>
            <p:spPr>
              <a:xfrm>
                <a:off x="2135" y="2347"/>
                <a:ext cx="5437" cy="0"/>
              </a:xfrm>
              <a:prstGeom prst="line">
                <a:avLst/>
              </a:prstGeom>
              <a:ln w="13970">
                <a:solidFill>
                  <a:srgbClr val="152C5A"/>
                </a:solidFill>
                <a:prstDash val="dash"/>
                <a:headEnd type="none" w="med" len="med"/>
                <a:tailEnd type="stealth" w="med" len="med"/>
              </a:ln>
            </p:spPr>
            <p:style>
              <a:lnRef idx="1">
                <a:schemeClr val="accent1"/>
              </a:lnRef>
              <a:fillRef idx="0">
                <a:schemeClr val="accent1"/>
              </a:fillRef>
              <a:effectRef idx="0">
                <a:schemeClr val="accent1"/>
              </a:effectRef>
              <a:fontRef idx="minor">
                <a:schemeClr val="tx1"/>
              </a:fontRef>
            </p:style>
          </p:cxnSp>
        </p:grpSp>
      </p:grpSp>
      <p:pic>
        <p:nvPicPr>
          <p:cNvPr id="69636" name="Picture 4" descr="20110725130500-13986457"/>
          <p:cNvPicPr>
            <a:picLocks noChangeAspect="1"/>
          </p:cNvPicPr>
          <p:nvPr/>
        </p:nvPicPr>
        <p:blipFill>
          <a:blip r:embed="rId2"/>
          <a:stretch>
            <a:fillRect/>
          </a:stretch>
        </p:blipFill>
        <p:spPr>
          <a:xfrm>
            <a:off x="9956708" y="214763"/>
            <a:ext cx="2061476" cy="2332191"/>
          </a:xfrm>
          <a:prstGeom prst="rect">
            <a:avLst/>
          </a:prstGeom>
          <a:noFill/>
          <a:ln w="9525">
            <a:noFill/>
          </a:ln>
        </p:spPr>
      </p:pic>
      <p:sp>
        <p:nvSpPr>
          <p:cNvPr id="4" name="文本框 3"/>
          <p:cNvSpPr txBox="1"/>
          <p:nvPr/>
        </p:nvSpPr>
        <p:spPr>
          <a:xfrm>
            <a:off x="300990" y="724535"/>
            <a:ext cx="9526056" cy="984885"/>
          </a:xfrm>
          <a:prstGeom prst="rect">
            <a:avLst/>
          </a:prstGeom>
          <a:noFill/>
        </p:spPr>
        <p:txBody>
          <a:bodyPr wrap="square" rtlCol="0" anchor="t">
            <a:spAutoFit/>
          </a:bodyPr>
          <a:lstStyle/>
          <a:p>
            <a:pPr>
              <a:lnSpc>
                <a:spcPct val="120000"/>
              </a:lnSpc>
              <a:spcBef>
                <a:spcPct val="50000"/>
              </a:spcBef>
            </a:pPr>
            <a:r>
              <a:rPr lang="zh-CN" altLang="en-US" sz="2000" b="1">
                <a:solidFill>
                  <a:schemeClr val="tx1"/>
                </a:solidFill>
                <a:latin typeface="等线" panose="02010600030101010101" pitchFamily="2" charset="-122"/>
                <a:ea typeface="等线" panose="02010600030101010101" pitchFamily="2" charset="-122"/>
                <a:cs typeface="兰米粗楷简体" panose="02000503000000000000" charset="-122"/>
                <a:sym typeface="+mn-ea"/>
              </a:rPr>
              <a:t>他接过的是一个扶木犁的穷国，他留下的却是一个拥有核武器的强</a:t>
            </a:r>
            <a:r>
              <a:rPr lang="zh-CN" altLang="en-US" sz="2000" b="1" smtClean="0">
                <a:solidFill>
                  <a:schemeClr val="tx1"/>
                </a:solidFill>
                <a:latin typeface="等线" panose="02010600030101010101" pitchFamily="2" charset="-122"/>
                <a:ea typeface="等线" panose="02010600030101010101" pitchFamily="2" charset="-122"/>
                <a:cs typeface="兰米粗楷简体" panose="02000503000000000000" charset="-122"/>
                <a:sym typeface="+mn-ea"/>
              </a:rPr>
              <a:t>国</a:t>
            </a:r>
            <a:r>
              <a:rPr lang="zh-CN" altLang="en-US" sz="2000" b="1" smtClean="0">
                <a:latin typeface="等线" panose="02010600030101010101" pitchFamily="2" charset="-122"/>
                <a:ea typeface="等线" panose="02010600030101010101" pitchFamily="2" charset="-122"/>
                <a:cs typeface="兰米粗楷简体" panose="02000503000000000000" charset="-122"/>
                <a:sym typeface="+mn-ea"/>
              </a:rPr>
              <a:t>。</a:t>
            </a:r>
            <a:r>
              <a:rPr lang="en-US" altLang="zh-CN" sz="2000" b="1" smtClean="0">
                <a:latin typeface="等线" panose="02010600030101010101" pitchFamily="2" charset="-122"/>
                <a:ea typeface="等线" panose="02010600030101010101" pitchFamily="2" charset="-122"/>
                <a:cs typeface="兰米粗楷简体" panose="02000503000000000000" charset="-122"/>
                <a:sym typeface="+mn-ea"/>
              </a:rPr>
              <a:t>——</a:t>
            </a:r>
            <a:r>
              <a:rPr lang="zh-CN" altLang="en-US" sz="2000" b="1" smtClean="0">
                <a:solidFill>
                  <a:schemeClr val="tx1"/>
                </a:solidFill>
                <a:latin typeface="等线" panose="02010600030101010101" pitchFamily="2" charset="-122"/>
                <a:ea typeface="等线" panose="02010600030101010101" pitchFamily="2" charset="-122"/>
                <a:cs typeface="兰米粗楷简体" panose="02000503000000000000" charset="-122"/>
                <a:sym typeface="+mn-ea"/>
              </a:rPr>
              <a:t>丘</a:t>
            </a:r>
            <a:r>
              <a:rPr lang="zh-CN" altLang="en-US" sz="2000" b="1">
                <a:solidFill>
                  <a:schemeClr val="tx1"/>
                </a:solidFill>
                <a:latin typeface="等线" panose="02010600030101010101" pitchFamily="2" charset="-122"/>
                <a:ea typeface="等线" panose="02010600030101010101" pitchFamily="2" charset="-122"/>
                <a:cs typeface="兰米粗楷简体" panose="02000503000000000000" charset="-122"/>
                <a:sym typeface="+mn-ea"/>
              </a:rPr>
              <a:t>吉尔</a:t>
            </a:r>
          </a:p>
          <a:p>
            <a:pPr>
              <a:lnSpc>
                <a:spcPct val="120000"/>
              </a:lnSpc>
              <a:spcBef>
                <a:spcPct val="50000"/>
              </a:spcBef>
            </a:pPr>
            <a:r>
              <a:rPr lang="zh-CN" altLang="en-US" sz="2000" b="1">
                <a:solidFill>
                  <a:schemeClr val="tx1"/>
                </a:solidFill>
                <a:latin typeface="等线" panose="02010600030101010101" pitchFamily="2" charset="-122"/>
                <a:ea typeface="等线" panose="02010600030101010101" pitchFamily="2" charset="-122"/>
                <a:cs typeface="兰米粗楷简体" panose="02000503000000000000" charset="-122"/>
                <a:sym typeface="+mn-ea"/>
              </a:rPr>
              <a:t>列宁逝世后，代之而起的是一位“钢铁般的人，”他是</a:t>
            </a:r>
            <a:r>
              <a:rPr lang="zh-CN" altLang="en-US" sz="2000" b="1">
                <a:latin typeface="等线" panose="02010600030101010101" pitchFamily="2" charset="-122"/>
                <a:ea typeface="等线" panose="02010600030101010101" pitchFamily="2" charset="-122"/>
                <a:cs typeface="兰米粗楷简体" panose="02000503000000000000" charset="-122"/>
                <a:sym typeface="+mn-ea"/>
              </a:rPr>
              <a:t>约瑟夫</a:t>
            </a:r>
            <a:r>
              <a:rPr lang="en-US" altLang="zh-CN" sz="2000" b="1">
                <a:latin typeface="等线" panose="02010600030101010101" pitchFamily="2" charset="-122"/>
                <a:ea typeface="等线" panose="02010600030101010101" pitchFamily="2" charset="-122"/>
                <a:cs typeface="兰米粗楷简体" panose="02000503000000000000" charset="-122"/>
                <a:sym typeface="+mn-ea"/>
              </a:rPr>
              <a:t>·</a:t>
            </a:r>
            <a:r>
              <a:rPr lang="zh-CN" altLang="en-US" sz="2000" b="1">
                <a:latin typeface="等线" panose="02010600030101010101" pitchFamily="2" charset="-122"/>
                <a:ea typeface="等线" panose="02010600030101010101" pitchFamily="2" charset="-122"/>
                <a:cs typeface="兰米粗楷简体" panose="02000503000000000000" charset="-122"/>
                <a:sym typeface="+mn-ea"/>
              </a:rPr>
              <a:t>维萨里奥诺维奇</a:t>
            </a:r>
            <a:r>
              <a:rPr lang="en-US" altLang="zh-CN" sz="2000" b="1">
                <a:latin typeface="等线" panose="02010600030101010101" pitchFamily="2" charset="-122"/>
                <a:ea typeface="等线" panose="02010600030101010101" pitchFamily="2" charset="-122"/>
                <a:cs typeface="兰米粗楷简体" panose="02000503000000000000" charset="-122"/>
                <a:sym typeface="+mn-ea"/>
              </a:rPr>
              <a:t>·</a:t>
            </a:r>
            <a:r>
              <a:rPr lang="zh-CN" altLang="en-US" sz="2000" b="1">
                <a:solidFill>
                  <a:srgbClr val="FF0000"/>
                </a:solidFill>
                <a:latin typeface="等线" panose="02010600030101010101" pitchFamily="2" charset="-122"/>
                <a:ea typeface="等线" panose="02010600030101010101" pitchFamily="2" charset="-122"/>
                <a:cs typeface="兰米粗楷简体" panose="02000503000000000000" charset="-122"/>
                <a:sym typeface="+mn-ea"/>
              </a:rPr>
              <a:t>斯大林。 </a:t>
            </a:r>
            <a:endParaRPr lang="zh-CN" altLang="en-US" sz="2000" b="1">
              <a:solidFill>
                <a:srgbClr val="FF0000"/>
              </a:solidFill>
              <a:latin typeface="等线" panose="02010600030101010101" pitchFamily="2" charset="-122"/>
              <a:ea typeface="等线" panose="02010600030101010101" pitchFamily="2" charset="-122"/>
              <a:cs typeface="兰米粗楷简体" panose="02000503000000000000" charset="-122"/>
            </a:endParaRPr>
          </a:p>
        </p:txBody>
      </p:sp>
      <p:sp>
        <p:nvSpPr>
          <p:cNvPr id="12" name="文本框 11"/>
          <p:cNvSpPr txBox="1"/>
          <p:nvPr/>
        </p:nvSpPr>
        <p:spPr>
          <a:xfrm>
            <a:off x="300990" y="2709514"/>
            <a:ext cx="11374755" cy="1754326"/>
          </a:xfrm>
          <a:prstGeom prst="rect">
            <a:avLst/>
          </a:prstGeom>
          <a:noFill/>
          <a:ln>
            <a:solidFill>
              <a:schemeClr val="tx1"/>
            </a:solidFill>
          </a:ln>
        </p:spPr>
        <p:txBody>
          <a:bodyPr wrap="square" rtlCol="0" anchor="t">
            <a:spAutoFit/>
          </a:bodyPr>
          <a:lstStyle/>
          <a:p>
            <a:pPr>
              <a:lnSpc>
                <a:spcPct val="150000"/>
              </a:lnSpc>
            </a:pPr>
            <a:r>
              <a:rPr lang="zh-CN" altLang="en-US" b="1">
                <a:solidFill>
                  <a:schemeClr val="tx1"/>
                </a:solidFill>
                <a:latin typeface="等线" panose="02010600030101010101" pitchFamily="2" charset="-122"/>
                <a:ea typeface="等线" panose="02010600030101010101" pitchFamily="2" charset="-122"/>
                <a:cs typeface="兰米粗楷简体" panose="02000503000000000000" charset="-122"/>
              </a:rPr>
              <a:t>斯大林说：没有</a:t>
            </a:r>
            <a:r>
              <a:rPr lang="zh-CN" altLang="en-US" b="1" u="sng">
                <a:solidFill>
                  <a:schemeClr val="tx1"/>
                </a:solidFill>
                <a:latin typeface="等线" panose="02010600030101010101" pitchFamily="2" charset="-122"/>
                <a:ea typeface="等线" panose="02010600030101010101" pitchFamily="2" charset="-122"/>
                <a:cs typeface="兰米粗楷简体" panose="02000503000000000000" charset="-122"/>
              </a:rPr>
              <a:t>重工业</a:t>
            </a:r>
            <a:r>
              <a:rPr lang="zh-CN" altLang="en-US" b="1">
                <a:solidFill>
                  <a:schemeClr val="tx1"/>
                </a:solidFill>
                <a:latin typeface="等线" panose="02010600030101010101" pitchFamily="2" charset="-122"/>
                <a:ea typeface="等线" panose="02010600030101010101" pitchFamily="2" charset="-122"/>
                <a:cs typeface="兰米粗楷简体" panose="02000503000000000000" charset="-122"/>
              </a:rPr>
              <a:t>，就不会有一切现代化国防武器，只要谁高兴，谁就可以蹂躏我们</a:t>
            </a:r>
            <a:r>
              <a:rPr lang="zh-CN" altLang="en-US" b="1" smtClean="0">
                <a:solidFill>
                  <a:schemeClr val="tx1"/>
                </a:solidFill>
                <a:latin typeface="等线" panose="02010600030101010101" pitchFamily="2" charset="-122"/>
                <a:ea typeface="等线" panose="02010600030101010101" pitchFamily="2" charset="-122"/>
                <a:cs typeface="兰米粗楷简体" panose="02000503000000000000" charset="-122"/>
              </a:rPr>
              <a:t>。  </a:t>
            </a:r>
            <a:r>
              <a:rPr lang="zh-CN" altLang="en-US" b="1">
                <a:solidFill>
                  <a:schemeClr val="tx1"/>
                </a:solidFill>
                <a:latin typeface="等线" panose="02010600030101010101" pitchFamily="2" charset="-122"/>
                <a:ea typeface="等线" panose="02010600030101010101" pitchFamily="2" charset="-122"/>
                <a:cs typeface="兰米粗楷简体" panose="02000503000000000000" charset="-122"/>
              </a:rPr>
              <a:t>——《世界历史》</a:t>
            </a:r>
          </a:p>
          <a:p>
            <a:pPr>
              <a:lnSpc>
                <a:spcPct val="150000"/>
              </a:lnSpc>
            </a:pPr>
            <a:endParaRPr lang="zh-CN" altLang="en-US" b="1">
              <a:solidFill>
                <a:schemeClr val="tx1"/>
              </a:solidFill>
              <a:latin typeface="等线" panose="02010600030101010101" pitchFamily="2" charset="-122"/>
              <a:ea typeface="等线" panose="02010600030101010101" pitchFamily="2" charset="-122"/>
              <a:cs typeface="兰米粗楷简体" panose="02000503000000000000" charset="-122"/>
            </a:endParaRPr>
          </a:p>
          <a:p>
            <a:pPr>
              <a:lnSpc>
                <a:spcPct val="150000"/>
              </a:lnSpc>
            </a:pPr>
            <a:r>
              <a:rPr lang="zh-CN" altLang="en-US" b="1">
                <a:solidFill>
                  <a:schemeClr val="tx1"/>
                </a:solidFill>
                <a:latin typeface="等线" panose="02010600030101010101" pitchFamily="2" charset="-122"/>
                <a:ea typeface="等线" panose="02010600030101010101" pitchFamily="2" charset="-122"/>
                <a:cs typeface="兰米粗楷简体" panose="02000503000000000000" charset="-122"/>
              </a:rPr>
              <a:t>斯大林认为：个体农民不能生产出更多的粮食，新经济政策时期产生了富农囤积粮食、投机倒把的问题，因此，必须实行</a:t>
            </a:r>
            <a:r>
              <a:rPr lang="zh-CN" altLang="en-US" b="1" u="sng">
                <a:solidFill>
                  <a:schemeClr val="tx1"/>
                </a:solidFill>
                <a:latin typeface="等线" panose="02010600030101010101" pitchFamily="2" charset="-122"/>
                <a:ea typeface="等线" panose="02010600030101010101" pitchFamily="2" charset="-122"/>
                <a:cs typeface="兰米粗楷简体" panose="02000503000000000000" charset="-122"/>
              </a:rPr>
              <a:t>农业集体化</a:t>
            </a:r>
            <a:r>
              <a:rPr lang="zh-CN" altLang="en-US" b="1">
                <a:solidFill>
                  <a:schemeClr val="tx1"/>
                </a:solidFill>
                <a:latin typeface="等线" panose="02010600030101010101" pitchFamily="2" charset="-122"/>
                <a:ea typeface="等线" panose="02010600030101010101" pitchFamily="2" charset="-122"/>
                <a:cs typeface="兰米粗楷简体" panose="02000503000000000000" charset="-122"/>
              </a:rPr>
              <a:t>，改变农村所有制形式。                                                                            ——《世界历史</a:t>
            </a:r>
            <a:r>
              <a:rPr lang="zh-CN" altLang="en-US" b="1" smtClean="0">
                <a:solidFill>
                  <a:schemeClr val="tx1"/>
                </a:solidFill>
                <a:latin typeface="等线" panose="02010600030101010101" pitchFamily="2" charset="-122"/>
                <a:ea typeface="等线" panose="02010600030101010101" pitchFamily="2" charset="-122"/>
                <a:cs typeface="兰米粗楷简体" panose="02000503000000000000" charset="-122"/>
              </a:rPr>
              <a:t>》</a:t>
            </a:r>
            <a:endParaRPr lang="zh-CN" altLang="en-US" b="1">
              <a:solidFill>
                <a:schemeClr val="tx1"/>
              </a:solidFill>
              <a:latin typeface="等线" panose="02010600030101010101" pitchFamily="2" charset="-122"/>
              <a:ea typeface="等线" panose="02010600030101010101" pitchFamily="2" charset="-122"/>
              <a:cs typeface="兰米粗楷简体" panose="02000503000000000000" charset="-122"/>
            </a:endParaRPr>
          </a:p>
        </p:txBody>
      </p:sp>
      <p:sp>
        <p:nvSpPr>
          <p:cNvPr id="18" name="文本框 17"/>
          <p:cNvSpPr txBox="1"/>
          <p:nvPr/>
        </p:nvSpPr>
        <p:spPr>
          <a:xfrm>
            <a:off x="575310" y="5020310"/>
            <a:ext cx="11069519" cy="1228028"/>
          </a:xfrm>
          <a:prstGeom prst="rect">
            <a:avLst/>
          </a:prstGeom>
          <a:noFill/>
          <a:effectLst>
            <a:outerShdw blurRad="50800" dir="2700000" algn="tl" rotWithShape="0">
              <a:prstClr val="black">
                <a:alpha val="40000"/>
              </a:prstClr>
            </a:outerShdw>
          </a:effectLst>
        </p:spPr>
        <p:txBody>
          <a:bodyPr wrap="square" rtlCol="0" anchor="t">
            <a:spAutoFit/>
          </a:bodyPr>
          <a:lstStyle/>
          <a:p>
            <a:pPr marL="285750" marR="0" lvl="0" indent="-285750" algn="l" defTabSz="914400" rtl="0" eaLnBrk="1" fontAlgn="base" latinLnBrk="0" hangingPunct="1">
              <a:lnSpc>
                <a:spcPct val="120000"/>
              </a:lnSpc>
              <a:spcBef>
                <a:spcPct val="50000"/>
              </a:spcBef>
              <a:spcAft>
                <a:spcPct val="0"/>
              </a:spcAft>
              <a:buClr>
                <a:srgbClr val="F30817"/>
              </a:buClr>
              <a:buSzTx/>
              <a:buFont typeface="Wingdings" panose="05000000000000000000" charset="0"/>
              <a:buChar char="n"/>
              <a:defRPr/>
            </a:pPr>
            <a:r>
              <a:rPr lang="zh-CN" altLang="en-US" b="1" noProof="0">
                <a:ln>
                  <a:noFill/>
                </a:ln>
                <a:solidFill>
                  <a:schemeClr val="tx1"/>
                </a:solidFill>
                <a:effectLst/>
                <a:uLnTx/>
                <a:uFillTx/>
                <a:latin typeface="等线" panose="02010600030101010101" pitchFamily="2" charset="-122"/>
                <a:ea typeface="等线" panose="02010600030101010101" pitchFamily="2" charset="-122"/>
                <a:cs typeface="方正小标宋简体" panose="02000000000000000000" charset="-122"/>
                <a:sym typeface="+mn-ea"/>
              </a:rPr>
              <a:t>从</a:t>
            </a:r>
            <a:r>
              <a:rPr lang="en-US" altLang="zh-CN" b="1" noProof="0">
                <a:ln>
                  <a:noFill/>
                </a:ln>
                <a:solidFill>
                  <a:schemeClr val="tx1"/>
                </a:solidFill>
                <a:effectLst/>
                <a:uLnTx/>
                <a:uFillTx/>
                <a:latin typeface="等线" panose="02010600030101010101" pitchFamily="2" charset="-122"/>
                <a:ea typeface="等线" panose="02010600030101010101" pitchFamily="2" charset="-122"/>
                <a:cs typeface="方正小标宋简体" panose="02000000000000000000" charset="-122"/>
                <a:sym typeface="+mn-ea"/>
              </a:rPr>
              <a:t>1924</a:t>
            </a:r>
            <a:r>
              <a:rPr lang="zh-CN" altLang="en-US" b="1" noProof="0">
                <a:ln>
                  <a:noFill/>
                </a:ln>
                <a:solidFill>
                  <a:schemeClr val="tx1"/>
                </a:solidFill>
                <a:effectLst/>
                <a:uLnTx/>
                <a:uFillTx/>
                <a:latin typeface="等线" panose="02010600030101010101" pitchFamily="2" charset="-122"/>
                <a:ea typeface="等线" panose="02010600030101010101" pitchFamily="2" charset="-122"/>
                <a:cs typeface="方正小标宋简体" panose="02000000000000000000" charset="-122"/>
                <a:sym typeface="+mn-ea"/>
              </a:rPr>
              <a:t>年开始，斯大林领导苏联逐渐取消了新经济政策，建立高度集中的社会主义政治经济体制，即“斯大林模式”。</a:t>
            </a:r>
            <a:endParaRPr lang="en-US" altLang="zh-CN" b="1" noProof="0">
              <a:ln>
                <a:noFill/>
              </a:ln>
              <a:solidFill>
                <a:schemeClr val="tx1"/>
              </a:solidFill>
              <a:effectLst/>
              <a:uLnTx/>
              <a:uFillTx/>
              <a:latin typeface="等线" panose="02010600030101010101" pitchFamily="2" charset="-122"/>
              <a:ea typeface="等线" panose="02010600030101010101" pitchFamily="2" charset="-122"/>
              <a:cs typeface="方正小标宋简体" panose="02000000000000000000" charset="-122"/>
              <a:sym typeface="+mn-ea"/>
            </a:endParaRPr>
          </a:p>
          <a:p>
            <a:pPr marL="285750" marR="0" lvl="0" indent="-285750" algn="l" defTabSz="914400" rtl="0" eaLnBrk="1" fontAlgn="base" latinLnBrk="0" hangingPunct="1">
              <a:lnSpc>
                <a:spcPct val="120000"/>
              </a:lnSpc>
              <a:spcBef>
                <a:spcPct val="50000"/>
              </a:spcBef>
              <a:spcAft>
                <a:spcPct val="0"/>
              </a:spcAft>
              <a:buClr>
                <a:srgbClr val="F30817"/>
              </a:buClr>
              <a:buSzTx/>
              <a:buFont typeface="Wingdings" panose="05000000000000000000" charset="0"/>
              <a:buChar char="n"/>
              <a:defRPr/>
            </a:pPr>
            <a:r>
              <a:rPr lang="zh-CN" altLang="en-US" b="1">
                <a:solidFill>
                  <a:schemeClr val="tx1"/>
                </a:solidFill>
                <a:latin typeface="等线" panose="02010600030101010101" pitchFamily="2" charset="-122"/>
                <a:ea typeface="等线" panose="02010600030101010101" pitchFamily="2" charset="-122"/>
                <a:cs typeface="方正小标宋简体" panose="02000000000000000000" charset="-122"/>
                <a:sym typeface="+mn-ea"/>
              </a:rPr>
              <a:t>先后实施“社会主义工业化”和“农业集体化”，经过两个“五年计划”到</a:t>
            </a:r>
            <a:r>
              <a:rPr lang="en-US" altLang="zh-CN" b="1">
                <a:solidFill>
                  <a:schemeClr val="tx1"/>
                </a:solidFill>
                <a:latin typeface="等线" panose="02010600030101010101" pitchFamily="2" charset="-122"/>
                <a:ea typeface="等线" panose="02010600030101010101" pitchFamily="2" charset="-122"/>
                <a:cs typeface="方正小标宋简体" panose="02000000000000000000" charset="-122"/>
                <a:sym typeface="+mn-ea"/>
              </a:rPr>
              <a:t>1937</a:t>
            </a:r>
            <a:r>
              <a:rPr lang="zh-CN" altLang="en-US" b="1">
                <a:solidFill>
                  <a:schemeClr val="tx1"/>
                </a:solidFill>
                <a:latin typeface="等线" panose="02010600030101010101" pitchFamily="2" charset="-122"/>
                <a:ea typeface="等线" panose="02010600030101010101" pitchFamily="2" charset="-122"/>
                <a:cs typeface="方正小标宋简体" panose="02000000000000000000" charset="-122"/>
                <a:sym typeface="+mn-ea"/>
              </a:rPr>
              <a:t>年基本实现“工业化”。</a:t>
            </a:r>
          </a:p>
        </p:txBody>
      </p:sp>
    </p:spTree>
  </p:cSld>
  <p:clrMapOvr>
    <a:masterClrMapping/>
  </p:clrMapOvr>
  <p:transition spd="slow" advTm="35416">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strips(downLeft)">
                                      <p:cBhvr>
                                        <p:cTn id="7" dur="500"/>
                                        <p:tgtEl>
                                          <p:spTgt spid="12"/>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18"/>
                                        </p:tgtEl>
                                        <p:attrNameLst>
                                          <p:attrName>style.visibility</p:attrName>
                                        </p:attrNameLst>
                                      </p:cBhvr>
                                      <p:to>
                                        <p:strVal val="visible"/>
                                      </p:to>
                                    </p:set>
                                    <p:anim calcmode="lin" valueType="num">
                                      <p:cBhvr additive="base">
                                        <p:cTn id="12" dur="500" fill="hold"/>
                                        <p:tgtEl>
                                          <p:spTgt spid="18"/>
                                        </p:tgtEl>
                                        <p:attrNameLst>
                                          <p:attrName>ppt_x</p:attrName>
                                        </p:attrNameLst>
                                      </p:cBhvr>
                                      <p:tavLst>
                                        <p:tav tm="0">
                                          <p:val>
                                            <p:strVal val="#ppt_x"/>
                                          </p:val>
                                        </p:tav>
                                        <p:tav tm="100000">
                                          <p:val>
                                            <p:strVal val="#ppt_x"/>
                                          </p:val>
                                        </p:tav>
                                      </p:tavLst>
                                    </p:anim>
                                    <p:anim calcmode="lin" valueType="num">
                                      <p:cBhvr additive="base">
                                        <p:cTn id="13"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8" grpId="0"/>
    </p:bldLst>
  </p:timing>
</p:sld>
</file>

<file path=ppt/slides/slide1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矩形 1"/>
          <p:cNvSpPr>
            <a:spLocks noChangeArrowheads="1"/>
          </p:cNvSpPr>
          <p:nvPr/>
        </p:nvSpPr>
        <p:spPr bwMode="auto">
          <a:xfrm>
            <a:off x="419363" y="242372"/>
            <a:ext cx="11204153" cy="39703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eaLnBrk="0" hangingPunct="0">
              <a:lnSpc>
                <a:spcPct val="150000"/>
              </a:lnSpc>
            </a:pPr>
            <a:r>
              <a:rPr lang="en-US" altLang="zh-CN" sz="2800">
                <a:solidFill>
                  <a:srgbClr val="000000"/>
                </a:solidFill>
                <a:latin typeface="黑体" panose="02010609060101010101" pitchFamily="49" charset="-122"/>
                <a:ea typeface="黑体" panose="02010609060101010101" pitchFamily="49" charset="-122"/>
              </a:rPr>
              <a:t>3</a:t>
            </a:r>
            <a:r>
              <a:rPr lang="zh-CN" altLang="en-US" sz="2800" smtClean="0">
                <a:solidFill>
                  <a:srgbClr val="000000"/>
                </a:solidFill>
                <a:latin typeface="黑体" panose="02010609060101010101" pitchFamily="49" charset="-122"/>
                <a:ea typeface="黑体" panose="02010609060101010101" pitchFamily="49" charset="-122"/>
              </a:rPr>
              <a:t>．斯大林模式</a:t>
            </a:r>
            <a:r>
              <a:rPr lang="en-US" altLang="zh-CN" sz="2800" smtClean="0">
                <a:solidFill>
                  <a:srgbClr val="000000"/>
                </a:solidFill>
                <a:latin typeface="黑体" panose="02010609060101010101" pitchFamily="49" charset="-122"/>
                <a:ea typeface="黑体" panose="02010609060101010101" pitchFamily="49" charset="-122"/>
              </a:rPr>
              <a:t>——</a:t>
            </a:r>
            <a:r>
              <a:rPr lang="zh-CN" altLang="en-US" sz="2800" smtClean="0">
                <a:solidFill>
                  <a:srgbClr val="000000"/>
                </a:solidFill>
                <a:latin typeface="黑体" panose="02010609060101010101" pitchFamily="49" charset="-122"/>
                <a:ea typeface="黑体" panose="02010609060101010101" pitchFamily="49" charset="-122"/>
              </a:rPr>
              <a:t>高</a:t>
            </a:r>
            <a:r>
              <a:rPr lang="zh-CN" altLang="en-US" sz="2800">
                <a:solidFill>
                  <a:srgbClr val="000000"/>
                </a:solidFill>
                <a:latin typeface="黑体" panose="02010609060101010101" pitchFamily="49" charset="-122"/>
                <a:ea typeface="黑体" panose="02010609060101010101" pitchFamily="49" charset="-122"/>
              </a:rPr>
              <a:t>度集中的政治经济体制</a:t>
            </a:r>
          </a:p>
          <a:p>
            <a:pPr algn="just" eaLnBrk="0" hangingPunct="0">
              <a:lnSpc>
                <a:spcPct val="150000"/>
              </a:lnSpc>
            </a:pPr>
            <a:r>
              <a:rPr lang="zh-CN" altLang="en-US" sz="2800">
                <a:solidFill>
                  <a:srgbClr val="000000"/>
                </a:solidFill>
                <a:latin typeface="黑体" panose="02010609060101010101" pitchFamily="49" charset="-122"/>
                <a:ea typeface="黑体" panose="02010609060101010101" pitchFamily="49" charset="-122"/>
              </a:rPr>
              <a:t>（</a:t>
            </a:r>
            <a:r>
              <a:rPr lang="en-US" altLang="zh-CN" sz="2800">
                <a:solidFill>
                  <a:srgbClr val="000000"/>
                </a:solidFill>
                <a:latin typeface="黑体" panose="02010609060101010101" pitchFamily="49" charset="-122"/>
                <a:ea typeface="黑体" panose="02010609060101010101" pitchFamily="49" charset="-122"/>
              </a:rPr>
              <a:t>1</a:t>
            </a:r>
            <a:r>
              <a:rPr lang="zh-CN" altLang="en-US" sz="2800">
                <a:solidFill>
                  <a:srgbClr val="000000"/>
                </a:solidFill>
                <a:latin typeface="黑体" panose="02010609060101010101" pitchFamily="49" charset="-122"/>
                <a:ea typeface="黑体" panose="02010609060101010101" pitchFamily="49" charset="-122"/>
              </a:rPr>
              <a:t>）经济政策</a:t>
            </a:r>
            <a:r>
              <a:rPr lang="zh-CN" altLang="en-US" sz="2800" smtClean="0">
                <a:solidFill>
                  <a:srgbClr val="000000"/>
                </a:solidFill>
                <a:latin typeface="黑体" panose="02010609060101010101" pitchFamily="49" charset="-122"/>
                <a:ea typeface="黑体" panose="02010609060101010101" pitchFamily="49" charset="-122"/>
              </a:rPr>
              <a:t>：①</a:t>
            </a:r>
            <a:r>
              <a:rPr lang="zh-CN" altLang="en-US" sz="2800">
                <a:solidFill>
                  <a:srgbClr val="000000"/>
                </a:solidFill>
                <a:latin typeface="黑体" panose="02010609060101010101" pitchFamily="49" charset="-122"/>
                <a:ea typeface="黑体" panose="02010609060101010101" pitchFamily="49" charset="-122"/>
              </a:rPr>
              <a:t>“社会主义工业化”</a:t>
            </a:r>
            <a:r>
              <a:rPr lang="zh-CN" altLang="en-US" sz="2800" smtClean="0">
                <a:solidFill>
                  <a:srgbClr val="000000"/>
                </a:solidFill>
                <a:latin typeface="黑体" panose="02010609060101010101" pitchFamily="49" charset="-122"/>
                <a:ea typeface="黑体" panose="02010609060101010101" pitchFamily="49" charset="-122"/>
              </a:rPr>
              <a:t>；②</a:t>
            </a:r>
            <a:r>
              <a:rPr lang="zh-CN" altLang="en-US" sz="2800">
                <a:solidFill>
                  <a:srgbClr val="000000"/>
                </a:solidFill>
                <a:latin typeface="黑体" panose="02010609060101010101" pitchFamily="49" charset="-122"/>
                <a:ea typeface="黑体" panose="02010609060101010101" pitchFamily="49" charset="-122"/>
              </a:rPr>
              <a:t>“农业集体化”</a:t>
            </a:r>
          </a:p>
          <a:p>
            <a:pPr algn="just" eaLnBrk="0" hangingPunct="0">
              <a:lnSpc>
                <a:spcPct val="150000"/>
              </a:lnSpc>
            </a:pPr>
            <a:r>
              <a:rPr lang="zh-CN" altLang="en-US" sz="2800">
                <a:solidFill>
                  <a:srgbClr val="000000"/>
                </a:solidFill>
                <a:latin typeface="黑体" panose="02010609060101010101" pitchFamily="49" charset="-122"/>
                <a:ea typeface="黑体" panose="02010609060101010101" pitchFamily="49" charset="-122"/>
              </a:rPr>
              <a:t>（</a:t>
            </a:r>
            <a:r>
              <a:rPr lang="en-US" altLang="zh-CN" sz="2800">
                <a:solidFill>
                  <a:srgbClr val="000000"/>
                </a:solidFill>
                <a:latin typeface="黑体" panose="02010609060101010101" pitchFamily="49" charset="-122"/>
                <a:ea typeface="黑体" panose="02010609060101010101" pitchFamily="49" charset="-122"/>
              </a:rPr>
              <a:t>2</a:t>
            </a:r>
            <a:r>
              <a:rPr lang="zh-CN" altLang="en-US" sz="2800">
                <a:solidFill>
                  <a:srgbClr val="000000"/>
                </a:solidFill>
                <a:latin typeface="黑体" panose="02010609060101010101" pitchFamily="49" charset="-122"/>
                <a:ea typeface="黑体" panose="02010609060101010101" pitchFamily="49" charset="-122"/>
              </a:rPr>
              <a:t>）作用：</a:t>
            </a:r>
            <a:endParaRPr lang="en-US" altLang="zh-CN" sz="2800">
              <a:solidFill>
                <a:srgbClr val="000000"/>
              </a:solidFill>
              <a:latin typeface="黑体" panose="02010609060101010101" pitchFamily="49" charset="-122"/>
              <a:ea typeface="黑体" panose="02010609060101010101" pitchFamily="49" charset="-122"/>
            </a:endParaRPr>
          </a:p>
          <a:p>
            <a:pPr algn="just" eaLnBrk="0" hangingPunct="0">
              <a:lnSpc>
                <a:spcPct val="150000"/>
              </a:lnSpc>
            </a:pPr>
            <a:r>
              <a:rPr lang="zh-CN" altLang="en-US" sz="2800">
                <a:solidFill>
                  <a:srgbClr val="000000"/>
                </a:solidFill>
                <a:latin typeface="黑体" panose="02010609060101010101" pitchFamily="49" charset="-122"/>
                <a:ea typeface="黑体" panose="02010609060101010101" pitchFamily="49" charset="-122"/>
              </a:rPr>
              <a:t>①到</a:t>
            </a:r>
            <a:r>
              <a:rPr lang="en-US" altLang="zh-CN" sz="2800">
                <a:solidFill>
                  <a:srgbClr val="000000"/>
                </a:solidFill>
                <a:latin typeface="黑体" panose="02010609060101010101" pitchFamily="49" charset="-122"/>
                <a:ea typeface="黑体" panose="02010609060101010101" pitchFamily="49" charset="-122"/>
              </a:rPr>
              <a:t>1937</a:t>
            </a:r>
            <a:r>
              <a:rPr lang="zh-CN" altLang="en-US" sz="2800">
                <a:solidFill>
                  <a:srgbClr val="000000"/>
                </a:solidFill>
                <a:latin typeface="黑体" panose="02010609060101010101" pitchFamily="49" charset="-122"/>
                <a:ea typeface="黑体" panose="02010609060101010101" pitchFamily="49" charset="-122"/>
              </a:rPr>
              <a:t>年，苏联宣布基本实现了“工业化”目标；</a:t>
            </a:r>
            <a:endParaRPr lang="en-US" altLang="zh-CN" sz="2800">
              <a:solidFill>
                <a:srgbClr val="000000"/>
              </a:solidFill>
              <a:latin typeface="黑体" panose="02010609060101010101" pitchFamily="49" charset="-122"/>
              <a:ea typeface="黑体" panose="02010609060101010101" pitchFamily="49" charset="-122"/>
            </a:endParaRPr>
          </a:p>
          <a:p>
            <a:pPr algn="just" eaLnBrk="0" hangingPunct="0">
              <a:lnSpc>
                <a:spcPct val="150000"/>
              </a:lnSpc>
            </a:pPr>
            <a:r>
              <a:rPr lang="zh-CN" altLang="en-US" sz="2800">
                <a:solidFill>
                  <a:srgbClr val="000000"/>
                </a:solidFill>
                <a:latin typeface="黑体" panose="02010609060101010101" pitchFamily="49" charset="-122"/>
                <a:ea typeface="黑体" panose="02010609060101010101" pitchFamily="49" charset="-122"/>
              </a:rPr>
              <a:t>②苏联在很短时间内从一个经济文化比较落后的小农国家发展为世界工业强国。</a:t>
            </a:r>
          </a:p>
        </p:txBody>
      </p:sp>
      <p:pic>
        <p:nvPicPr>
          <p:cNvPr id="3" name="Picture 5" descr="工业化数字"/>
          <p:cNvPicPr>
            <a:picLocks noChangeAspect="1"/>
          </p:cNvPicPr>
          <p:nvPr/>
        </p:nvPicPr>
        <p:blipFill>
          <a:blip r:embed="rId2"/>
          <a:stretch>
            <a:fillRect/>
          </a:stretch>
        </p:blipFill>
        <p:spPr>
          <a:xfrm>
            <a:off x="3404934" y="3747410"/>
            <a:ext cx="5655945" cy="2879626"/>
          </a:xfrm>
          <a:prstGeom prst="rect">
            <a:avLst/>
          </a:prstGeom>
          <a:noFill/>
          <a:ln w="9525">
            <a:noFill/>
          </a:ln>
        </p:spPr>
      </p:pic>
    </p:spTree>
    <p:extLst>
      <p:ext uri="{BB962C8B-B14F-4D97-AF65-F5344CB8AC3E}">
        <p14:creationId xmlns:p14="http://schemas.microsoft.com/office/powerpoint/2010/main" val="4109390680"/>
      </p:ext>
    </p:extLst>
  </p:cSld>
  <p:clrMapOvr>
    <a:masterClrMapping/>
  </p:clrMapOvr>
  <p:transition advTm="35416"/>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anim calcmode="lin" valueType="num">
                                      <p:cBhvr additive="base">
                                        <p:cTn id="7"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2" end="2"/>
                                            </p:txEl>
                                          </p:spTgt>
                                        </p:tgtEl>
                                        <p:attrNameLst>
                                          <p:attrName>style.visibility</p:attrName>
                                        </p:attrNameLst>
                                      </p:cBhvr>
                                      <p:to>
                                        <p:strVal val="visible"/>
                                      </p:to>
                                    </p:set>
                                    <p:anim calcmode="lin" valueType="num">
                                      <p:cBhvr additive="base">
                                        <p:cTn id="13"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afterGroup">
                            <p:stCondLst>
                              <p:cond delay="0"/>
                            </p:stCondLst>
                            <p:childTnLst>
                              <p:par>
                                <p:cTn id="17" presetID="2" presetClass="entr" presetSubtype="4" fill="hold" nodeType="clickEffect">
                                  <p:stCondLst>
                                    <p:cond delay="0"/>
                                  </p:stCondLst>
                                  <p:childTnLst>
                                    <p:set>
                                      <p:cBhvr>
                                        <p:cTn id="18" dur="1" fill="hold">
                                          <p:stCondLst>
                                            <p:cond delay="0"/>
                                          </p:stCondLst>
                                        </p:cTn>
                                        <p:tgtEl>
                                          <p:spTgt spid="2">
                                            <p:txEl>
                                              <p:pRg st="3" end="3"/>
                                            </p:txEl>
                                          </p:spTgt>
                                        </p:tgtEl>
                                        <p:attrNameLst>
                                          <p:attrName>style.visibility</p:attrName>
                                        </p:attrNameLst>
                                      </p:cBhvr>
                                      <p:to>
                                        <p:strVal val="visible"/>
                                      </p:to>
                                    </p:set>
                                    <p:anim calcmode="lin" valueType="num">
                                      <p:cBhvr additive="base">
                                        <p:cTn id="19" dur="500" fill="hold"/>
                                        <p:tgtEl>
                                          <p:spTgt spid="2">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afterGroup">
                            <p:stCondLst>
                              <p:cond delay="0"/>
                            </p:stCondLst>
                            <p:childTnLst>
                              <p:par>
                                <p:cTn id="23" presetID="2" presetClass="entr" presetSubtype="4" fill="hold" nodeType="clickEffect">
                                  <p:stCondLst>
                                    <p:cond delay="0"/>
                                  </p:stCondLst>
                                  <p:childTnLst>
                                    <p:set>
                                      <p:cBhvr>
                                        <p:cTn id="24" dur="1" fill="hold">
                                          <p:stCondLst>
                                            <p:cond delay="0"/>
                                          </p:stCondLst>
                                        </p:cTn>
                                        <p:tgtEl>
                                          <p:spTgt spid="2">
                                            <p:txEl>
                                              <p:pRg st="4" end="4"/>
                                            </p:txEl>
                                          </p:spTgt>
                                        </p:tgtEl>
                                        <p:attrNameLst>
                                          <p:attrName>style.visibility</p:attrName>
                                        </p:attrNameLst>
                                      </p:cBhvr>
                                      <p:to>
                                        <p:strVal val="visible"/>
                                      </p:to>
                                    </p:set>
                                    <p:anim calcmode="lin" valueType="num">
                                      <p:cBhvr additive="base">
                                        <p:cTn id="25" dur="500" fill="hold"/>
                                        <p:tgtEl>
                                          <p:spTgt spid="2">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2">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文本框 1"/>
          <p:cNvSpPr txBox="1"/>
          <p:nvPr/>
        </p:nvSpPr>
        <p:spPr>
          <a:xfrm>
            <a:off x="300990" y="497840"/>
            <a:ext cx="11608435" cy="6712607"/>
          </a:xfrm>
          <a:prstGeom prst="rect">
            <a:avLst/>
          </a:prstGeom>
          <a:noFill/>
        </p:spPr>
        <p:txBody>
          <a:bodyPr wrap="square" rtlCol="0" anchor="t">
            <a:spAutoFit/>
          </a:bodyPr>
          <a:lstStyle/>
          <a:p>
            <a:pPr marL="0" indent="0">
              <a:lnSpc>
                <a:spcPct val="160000"/>
              </a:lnSpc>
              <a:spcBef>
                <a:spcPct val="0"/>
              </a:spcBef>
              <a:buFontTx/>
              <a:buNone/>
            </a:pPr>
            <a:r>
              <a:rPr lang="zh-CN" altLang="en-US" sz="2400">
                <a:solidFill>
                  <a:schemeClr val="tx1"/>
                </a:solidFill>
                <a:latin typeface="黑体" panose="02010609060101010101" pitchFamily="49" charset="-122"/>
                <a:ea typeface="黑体" panose="02010609060101010101" pitchFamily="49" charset="-122"/>
                <a:cs typeface="兰米粗楷简体" panose="02000503000000000000" charset="-122"/>
                <a:sym typeface="+mn-ea"/>
              </a:rPr>
              <a:t>    人类社会自此有了两种现代化途径，即以英国为代表的资本主义现代化途径和以斯大林模式为代表的社会主义现代化途径。前者走的是轻工业先行，通过市场调节经济生活的道路，……后者走的是重工业先行的道路，中央政府通过强有力的计划手段对包括经济活动在内的全部社会生活进行全面干预。</a:t>
            </a:r>
            <a:endParaRPr lang="zh-CN" altLang="en-US" sz="2400">
              <a:solidFill>
                <a:schemeClr val="tx1"/>
              </a:solidFill>
              <a:latin typeface="黑体" panose="02010609060101010101" pitchFamily="49" charset="-122"/>
              <a:ea typeface="黑体" panose="02010609060101010101" pitchFamily="49" charset="-122"/>
              <a:cs typeface="兰米粗楷简体" panose="02000503000000000000" charset="-122"/>
            </a:endParaRPr>
          </a:p>
          <a:p>
            <a:pPr marL="0" indent="0" algn="r">
              <a:lnSpc>
                <a:spcPct val="160000"/>
              </a:lnSpc>
              <a:spcBef>
                <a:spcPct val="0"/>
              </a:spcBef>
              <a:buFontTx/>
              <a:buNone/>
            </a:pPr>
            <a:r>
              <a:rPr lang="zh-CN" altLang="en-US" sz="2400" smtClean="0">
                <a:solidFill>
                  <a:schemeClr val="tx1"/>
                </a:solidFill>
                <a:latin typeface="黑体" panose="02010609060101010101" pitchFamily="49" charset="-122"/>
                <a:ea typeface="黑体" panose="02010609060101010101" pitchFamily="49" charset="-122"/>
                <a:cs typeface="兰米粗楷简体" panose="02000503000000000000" charset="-122"/>
                <a:sym typeface="+mn-ea"/>
              </a:rPr>
              <a:t>—</a:t>
            </a:r>
            <a:r>
              <a:rPr lang="zh-CN" altLang="en-US" sz="2400">
                <a:solidFill>
                  <a:schemeClr val="tx1"/>
                </a:solidFill>
                <a:latin typeface="黑体" panose="02010609060101010101" pitchFamily="49" charset="-122"/>
                <a:ea typeface="黑体" panose="02010609060101010101" pitchFamily="49" charset="-122"/>
                <a:cs typeface="兰米粗楷简体" panose="02000503000000000000" charset="-122"/>
                <a:sym typeface="+mn-ea"/>
              </a:rPr>
              <a:t>—沈宗武所著《斯大林模式的现代省思 》</a:t>
            </a:r>
          </a:p>
          <a:p>
            <a:pPr marL="0" indent="0">
              <a:lnSpc>
                <a:spcPct val="160000"/>
              </a:lnSpc>
              <a:spcBef>
                <a:spcPct val="0"/>
              </a:spcBef>
              <a:buFontTx/>
              <a:buNone/>
            </a:pPr>
            <a:endParaRPr lang="en-US" altLang="zh-CN" sz="2400" smtClean="0">
              <a:latin typeface="黑体" panose="02010609060101010101" pitchFamily="49" charset="-122"/>
              <a:ea typeface="黑体" panose="02010609060101010101" pitchFamily="49" charset="-122"/>
              <a:cs typeface="兰米粗楷简体" panose="02000503000000000000" charset="-122"/>
              <a:sym typeface="+mn-ea"/>
            </a:endParaRPr>
          </a:p>
          <a:p>
            <a:pPr marL="0" indent="0">
              <a:lnSpc>
                <a:spcPct val="160000"/>
              </a:lnSpc>
              <a:spcBef>
                <a:spcPct val="0"/>
              </a:spcBef>
              <a:buFontTx/>
              <a:buNone/>
            </a:pPr>
            <a:r>
              <a:rPr lang="en-US" altLang="zh-CN" sz="2400" smtClean="0">
                <a:latin typeface="黑体" panose="02010609060101010101" pitchFamily="49" charset="-122"/>
                <a:ea typeface="黑体" panose="02010609060101010101" pitchFamily="49" charset="-122"/>
                <a:cs typeface="兰米粗楷简体" panose="02000503000000000000" charset="-122"/>
                <a:sym typeface="+mn-ea"/>
              </a:rPr>
              <a:t>1941</a:t>
            </a:r>
            <a:r>
              <a:rPr lang="zh-CN" altLang="en-US" sz="2400">
                <a:latin typeface="黑体" panose="02010609060101010101" pitchFamily="49" charset="-122"/>
                <a:ea typeface="黑体" panose="02010609060101010101" pitchFamily="49" charset="-122"/>
                <a:cs typeface="兰米粗楷简体" panose="02000503000000000000" charset="-122"/>
                <a:sym typeface="+mn-ea"/>
              </a:rPr>
              <a:t>年，希特勒发动袭击后，苏联只用了</a:t>
            </a:r>
            <a:r>
              <a:rPr lang="en-US" altLang="zh-CN" sz="2400">
                <a:latin typeface="黑体" panose="02010609060101010101" pitchFamily="49" charset="-122"/>
                <a:ea typeface="黑体" panose="02010609060101010101" pitchFamily="49" charset="-122"/>
                <a:cs typeface="兰米粗楷简体" panose="02000503000000000000" charset="-122"/>
                <a:sym typeface="+mn-ea"/>
              </a:rPr>
              <a:t>8</a:t>
            </a:r>
            <a:r>
              <a:rPr lang="zh-CN" altLang="en-US" sz="2400">
                <a:latin typeface="黑体" panose="02010609060101010101" pitchFamily="49" charset="-122"/>
                <a:ea typeface="黑体" panose="02010609060101010101" pitchFamily="49" charset="-122"/>
                <a:cs typeface="兰米粗楷简体" panose="02000503000000000000" charset="-122"/>
                <a:sym typeface="+mn-ea"/>
              </a:rPr>
              <a:t>天时间就征集了</a:t>
            </a:r>
            <a:r>
              <a:rPr lang="en-US" altLang="zh-CN" sz="2400">
                <a:latin typeface="黑体" panose="02010609060101010101" pitchFamily="49" charset="-122"/>
                <a:ea typeface="黑体" panose="02010609060101010101" pitchFamily="49" charset="-122"/>
                <a:cs typeface="兰米粗楷简体" panose="02000503000000000000" charset="-122"/>
                <a:sym typeface="+mn-ea"/>
              </a:rPr>
              <a:t>530</a:t>
            </a:r>
            <a:r>
              <a:rPr lang="zh-CN" altLang="en-US" sz="2400">
                <a:latin typeface="黑体" panose="02010609060101010101" pitchFamily="49" charset="-122"/>
                <a:ea typeface="黑体" panose="02010609060101010101" pitchFamily="49" charset="-122"/>
                <a:cs typeface="兰米粗楷简体" panose="02000503000000000000" charset="-122"/>
                <a:sym typeface="+mn-ea"/>
              </a:rPr>
              <a:t>万人入伍，仅用</a:t>
            </a:r>
            <a:r>
              <a:rPr lang="en-US" altLang="zh-CN" sz="2400">
                <a:latin typeface="黑体" panose="02010609060101010101" pitchFamily="49" charset="-122"/>
                <a:ea typeface="黑体" panose="02010609060101010101" pitchFamily="49" charset="-122"/>
                <a:cs typeface="兰米粗楷简体" panose="02000503000000000000" charset="-122"/>
                <a:sym typeface="+mn-ea"/>
              </a:rPr>
              <a:t>4</a:t>
            </a:r>
            <a:r>
              <a:rPr lang="zh-CN" altLang="en-US" sz="2400">
                <a:latin typeface="黑体" panose="02010609060101010101" pitchFamily="49" charset="-122"/>
                <a:ea typeface="黑体" panose="02010609060101010101" pitchFamily="49" charset="-122"/>
                <a:cs typeface="兰米粗楷简体" panose="02000503000000000000" charset="-122"/>
                <a:sym typeface="+mn-ea"/>
              </a:rPr>
              <a:t>个月就建立了强大的军事工业基地。</a:t>
            </a:r>
            <a:endParaRPr lang="en-US" altLang="zh-CN" sz="2400">
              <a:solidFill>
                <a:schemeClr val="tx1"/>
              </a:solidFill>
              <a:latin typeface="黑体" panose="02010609060101010101" pitchFamily="49" charset="-122"/>
              <a:ea typeface="黑体" panose="02010609060101010101" pitchFamily="49" charset="-122"/>
              <a:cs typeface="兰米粗楷简体" panose="02000503000000000000" charset="-122"/>
            </a:endParaRPr>
          </a:p>
          <a:p>
            <a:pPr marL="0" indent="0" algn="r">
              <a:lnSpc>
                <a:spcPct val="160000"/>
              </a:lnSpc>
              <a:spcBef>
                <a:spcPct val="0"/>
              </a:spcBef>
              <a:buFontTx/>
              <a:buNone/>
            </a:pPr>
            <a:r>
              <a:rPr lang="en-US" altLang="zh-CN" sz="2400" smtClean="0">
                <a:latin typeface="黑体" panose="02010609060101010101" pitchFamily="49" charset="-122"/>
                <a:ea typeface="黑体" panose="02010609060101010101" pitchFamily="49" charset="-122"/>
                <a:cs typeface="兰米粗楷简体" panose="02000503000000000000" charset="-122"/>
                <a:sym typeface="+mn-ea"/>
              </a:rPr>
              <a:t>——</a:t>
            </a:r>
            <a:r>
              <a:rPr lang="zh-CN" altLang="en-US" sz="2400">
                <a:latin typeface="黑体" panose="02010609060101010101" pitchFamily="49" charset="-122"/>
                <a:ea typeface="黑体" panose="02010609060101010101" pitchFamily="49" charset="-122"/>
                <a:cs typeface="兰米粗楷简体" panose="02000503000000000000" charset="-122"/>
                <a:sym typeface="+mn-ea"/>
              </a:rPr>
              <a:t>摘编自</a:t>
            </a:r>
            <a:r>
              <a:rPr lang="en-US" altLang="zh-CN" sz="2400">
                <a:latin typeface="黑体" panose="02010609060101010101" pitchFamily="49" charset="-122"/>
                <a:ea typeface="黑体" panose="02010609060101010101" pitchFamily="49" charset="-122"/>
                <a:cs typeface="兰米粗楷简体" panose="02000503000000000000" charset="-122"/>
                <a:sym typeface="+mn-ea"/>
              </a:rPr>
              <a:t>[</a:t>
            </a:r>
            <a:r>
              <a:rPr lang="zh-CN" altLang="en-US" sz="2400">
                <a:latin typeface="黑体" panose="02010609060101010101" pitchFamily="49" charset="-122"/>
                <a:ea typeface="黑体" panose="02010609060101010101" pitchFamily="49" charset="-122"/>
                <a:cs typeface="兰米粗楷简体" panose="02000503000000000000" charset="-122"/>
                <a:sym typeface="+mn-ea"/>
              </a:rPr>
              <a:t>美</a:t>
            </a:r>
            <a:r>
              <a:rPr lang="en-US" altLang="zh-CN" sz="2400">
                <a:latin typeface="黑体" panose="02010609060101010101" pitchFamily="49" charset="-122"/>
                <a:ea typeface="黑体" panose="02010609060101010101" pitchFamily="49" charset="-122"/>
                <a:cs typeface="兰米粗楷简体" panose="02000503000000000000" charset="-122"/>
                <a:sym typeface="+mn-ea"/>
              </a:rPr>
              <a:t>]</a:t>
            </a:r>
            <a:r>
              <a:rPr lang="zh-CN" altLang="en-US" sz="2400">
                <a:latin typeface="黑体" panose="02010609060101010101" pitchFamily="49" charset="-122"/>
                <a:ea typeface="黑体" panose="02010609060101010101" pitchFamily="49" charset="-122"/>
                <a:cs typeface="兰米粗楷简体" panose="02000503000000000000" charset="-122"/>
                <a:sym typeface="+mn-ea"/>
              </a:rPr>
              <a:t>斯塔夫里阿诺斯：</a:t>
            </a:r>
            <a:r>
              <a:rPr lang="en-US" altLang="zh-CN" sz="2400">
                <a:latin typeface="黑体" panose="02010609060101010101" pitchFamily="49" charset="-122"/>
                <a:ea typeface="黑体" panose="02010609060101010101" pitchFamily="49" charset="-122"/>
                <a:cs typeface="兰米粗楷简体" panose="02000503000000000000" charset="-122"/>
                <a:sym typeface="+mn-ea"/>
              </a:rPr>
              <a:t>《</a:t>
            </a:r>
            <a:r>
              <a:rPr lang="zh-CN" altLang="en-US" sz="2400">
                <a:latin typeface="黑体" panose="02010609060101010101" pitchFamily="49" charset="-122"/>
                <a:ea typeface="黑体" panose="02010609060101010101" pitchFamily="49" charset="-122"/>
                <a:cs typeface="兰米粗楷简体" panose="02000503000000000000" charset="-122"/>
                <a:sym typeface="+mn-ea"/>
              </a:rPr>
              <a:t>全球通史</a:t>
            </a:r>
            <a:r>
              <a:rPr lang="en-US" altLang="zh-CN" sz="2400">
                <a:latin typeface="黑体" panose="02010609060101010101" pitchFamily="49" charset="-122"/>
                <a:ea typeface="黑体" panose="02010609060101010101" pitchFamily="49" charset="-122"/>
                <a:cs typeface="兰米粗楷简体" panose="02000503000000000000" charset="-122"/>
                <a:sym typeface="+mn-ea"/>
              </a:rPr>
              <a:t>》</a:t>
            </a:r>
            <a:endParaRPr lang="en-US" altLang="zh-CN" sz="2400">
              <a:solidFill>
                <a:schemeClr val="tx1"/>
              </a:solidFill>
              <a:latin typeface="黑体" panose="02010609060101010101" pitchFamily="49" charset="-122"/>
              <a:ea typeface="黑体" panose="02010609060101010101" pitchFamily="49" charset="-122"/>
              <a:cs typeface="兰米粗楷简体" panose="02000503000000000000" charset="-122"/>
              <a:sym typeface="+mn-ea"/>
            </a:endParaRPr>
          </a:p>
          <a:p>
            <a:pPr marL="0" indent="0">
              <a:lnSpc>
                <a:spcPct val="160000"/>
              </a:lnSpc>
              <a:spcBef>
                <a:spcPct val="0"/>
              </a:spcBef>
              <a:buFontTx/>
              <a:buNone/>
            </a:pPr>
            <a:endParaRPr lang="zh-CN" altLang="en-US">
              <a:solidFill>
                <a:schemeClr val="tx1"/>
              </a:solidFill>
              <a:latin typeface="黑体" panose="02010609060101010101" pitchFamily="49" charset="-122"/>
              <a:ea typeface="黑体" panose="02010609060101010101" pitchFamily="49" charset="-122"/>
              <a:cs typeface="兰米粗楷简体" panose="02000503000000000000" charset="-122"/>
            </a:endParaRPr>
          </a:p>
          <a:p>
            <a:pPr marL="0" indent="0">
              <a:lnSpc>
                <a:spcPct val="160000"/>
              </a:lnSpc>
              <a:spcBef>
                <a:spcPct val="0"/>
              </a:spcBef>
              <a:buFontTx/>
              <a:buNone/>
            </a:pPr>
            <a:endParaRPr lang="en-US" altLang="zh-CN">
              <a:solidFill>
                <a:schemeClr val="tx1"/>
              </a:solidFill>
              <a:latin typeface="黑体" panose="02010609060101010101" pitchFamily="49" charset="-122"/>
              <a:ea typeface="黑体" panose="02010609060101010101" pitchFamily="49" charset="-122"/>
              <a:cs typeface="兰米粗楷简体" panose="02000503000000000000" charset="-122"/>
            </a:endParaRPr>
          </a:p>
          <a:p>
            <a:pPr marL="0" indent="0">
              <a:lnSpc>
                <a:spcPct val="150000"/>
              </a:lnSpc>
              <a:spcBef>
                <a:spcPct val="0"/>
              </a:spcBef>
              <a:buFontTx/>
              <a:buNone/>
            </a:pPr>
            <a:endParaRPr lang="en-US" altLang="zh-CN">
              <a:solidFill>
                <a:schemeClr val="tx1"/>
              </a:solidFill>
              <a:latin typeface="黑体" panose="02010609060101010101" pitchFamily="49" charset="-122"/>
              <a:ea typeface="黑体" panose="02010609060101010101" pitchFamily="49" charset="-122"/>
              <a:cs typeface="兰米粗楷简体" panose="02000503000000000000" charset="-122"/>
            </a:endParaRPr>
          </a:p>
        </p:txBody>
      </p:sp>
      <p:grpSp>
        <p:nvGrpSpPr>
          <p:cNvPr id="12" name="组合 11"/>
          <p:cNvGrpSpPr/>
          <p:nvPr/>
        </p:nvGrpSpPr>
        <p:grpSpPr>
          <a:xfrm>
            <a:off x="86360" y="180975"/>
            <a:ext cx="3827780" cy="318135"/>
            <a:chOff x="136" y="405"/>
            <a:chExt cx="5645" cy="501"/>
          </a:xfrm>
        </p:grpSpPr>
        <p:grpSp>
          <p:nvGrpSpPr>
            <p:cNvPr id="13" name="组合 12"/>
            <p:cNvGrpSpPr/>
            <p:nvPr/>
          </p:nvGrpSpPr>
          <p:grpSpPr>
            <a:xfrm>
              <a:off x="182" y="405"/>
              <a:ext cx="292" cy="388"/>
              <a:chOff x="7320" y="3217"/>
              <a:chExt cx="4675" cy="6169"/>
            </a:xfrm>
            <a:solidFill>
              <a:srgbClr val="F22C2C"/>
            </a:solidFill>
          </p:grpSpPr>
          <p:grpSp>
            <p:nvGrpSpPr>
              <p:cNvPr id="14" name="组合 13"/>
              <p:cNvGrpSpPr/>
              <p:nvPr/>
            </p:nvGrpSpPr>
            <p:grpSpPr>
              <a:xfrm>
                <a:off x="8101" y="3217"/>
                <a:ext cx="3104" cy="2862"/>
                <a:chOff x="3835686" y="2643180"/>
                <a:chExt cx="1478435" cy="1363058"/>
              </a:xfrm>
              <a:grpFill/>
            </p:grpSpPr>
            <p:sp>
              <p:nvSpPr>
                <p:cNvPr id="15" name="心形 7"/>
                <p:cNvSpPr/>
                <p:nvPr/>
              </p:nvSpPr>
              <p:spPr>
                <a:xfrm>
                  <a:off x="3835686" y="2643180"/>
                  <a:ext cx="741448" cy="1363056"/>
                </a:xfrm>
                <a:custGeom>
                  <a:gdLst>
                    <a:gd name="connsiteX0" fmla="*/ 736082 w 1472164"/>
                    <a:gd name="connsiteY0" fmla="*/ 345038 h 1380153"/>
                    <a:gd name="connsiteX1" fmla="*/ 736082 w 1472164"/>
                    <a:gd name="connsiteY1" fmla="*/ 1380153 h 1380153"/>
                    <a:gd name="connsiteX2" fmla="*/ 736082 w 1472164"/>
                    <a:gd name="connsiteY2" fmla="*/ 345038 h 1380153"/>
                    <a:gd name="connsiteX0-1" fmla="*/ 741448 w 1408146"/>
                    <a:gd name="connsiteY0-2" fmla="*/ 327941 h 1363056"/>
                    <a:gd name="connsiteX1-3" fmla="*/ 741448 w 1408146"/>
                    <a:gd name="connsiteY1-4" fmla="*/ 1363056 h 1363056"/>
                    <a:gd name="connsiteX2-5" fmla="*/ 741448 w 1408146"/>
                    <a:gd name="connsiteY2-6" fmla="*/ 327941 h 1363056"/>
                    <a:gd name="connsiteX0-7" fmla="*/ 741448 w 741448"/>
                    <a:gd name="connsiteY0-8" fmla="*/ 327941 h 1363056"/>
                    <a:gd name="connsiteX1-9" fmla="*/ 741448 w 741448"/>
                    <a:gd name="connsiteY1-10" fmla="*/ 1363056 h 1363056"/>
                    <a:gd name="connsiteX2-11" fmla="*/ 741448 w 741448"/>
                    <a:gd name="connsiteY2-12" fmla="*/ 327941 h 1363056"/>
                    <a:gd name="connsiteX0-13" fmla="*/ 741448 w 741448"/>
                    <a:gd name="connsiteY0-14" fmla="*/ 327941 h 1363056"/>
                    <a:gd name="connsiteX1-15" fmla="*/ 741448 w 741448"/>
                    <a:gd name="connsiteY1-16" fmla="*/ 1363056 h 1363056"/>
                    <a:gd name="connsiteX2-17" fmla="*/ 741448 w 741448"/>
                    <a:gd name="connsiteY2-18" fmla="*/ 327941 h 1363056"/>
                    <a:gd name="connsiteX0-19" fmla="*/ 741448 w 741448"/>
                    <a:gd name="connsiteY0-20" fmla="*/ 327941 h 1363056"/>
                    <a:gd name="connsiteX1-21" fmla="*/ 741448 w 741448"/>
                    <a:gd name="connsiteY1-22" fmla="*/ 1363056 h 1363056"/>
                    <a:gd name="connsiteX2-23" fmla="*/ 741448 w 741448"/>
                    <a:gd name="connsiteY2-24" fmla="*/ 327941 h 1363056"/>
                    <a:gd name="connsiteX0-25" fmla="*/ 741448 w 741448"/>
                    <a:gd name="connsiteY0-26" fmla="*/ 327941 h 1363056"/>
                    <a:gd name="connsiteX1-27" fmla="*/ 741448 w 741448"/>
                    <a:gd name="connsiteY1-28" fmla="*/ 1363056 h 1363056"/>
                    <a:gd name="connsiteX2-29" fmla="*/ 741448 w 741448"/>
                    <a:gd name="connsiteY2-30" fmla="*/ 327941 h 1363056"/>
                    <a:gd name="connsiteX0-31" fmla="*/ 741448 w 741448"/>
                    <a:gd name="connsiteY0-32" fmla="*/ 327941 h 1363056"/>
                    <a:gd name="connsiteX1-33" fmla="*/ 741448 w 741448"/>
                    <a:gd name="connsiteY1-34" fmla="*/ 1363056 h 1363056"/>
                    <a:gd name="connsiteX2-35" fmla="*/ 741448 w 741448"/>
                    <a:gd name="connsiteY2-36" fmla="*/ 327941 h 1363056"/>
                    <a:gd name="connsiteX0-37" fmla="*/ 741448 w 741448"/>
                    <a:gd name="connsiteY0-38" fmla="*/ 327941 h 1363056"/>
                    <a:gd name="connsiteX1-39" fmla="*/ 741448 w 741448"/>
                    <a:gd name="connsiteY1-40" fmla="*/ 1363056 h 1363056"/>
                    <a:gd name="connsiteX2-41" fmla="*/ 741448 w 741448"/>
                    <a:gd name="connsiteY2-42" fmla="*/ 327941 h 1363056"/>
                    <a:gd name="connsiteX0-43" fmla="*/ 741448 w 741448"/>
                    <a:gd name="connsiteY0-44" fmla="*/ 327941 h 1363056"/>
                    <a:gd name="connsiteX1-45" fmla="*/ 741448 w 741448"/>
                    <a:gd name="connsiteY1-46" fmla="*/ 1363056 h 1363056"/>
                    <a:gd name="connsiteX2-47" fmla="*/ 741448 w 741448"/>
                    <a:gd name="connsiteY2-48" fmla="*/ 327941 h 1363056"/>
                    <a:gd name="connsiteX0-49" fmla="*/ 741448 w 741448"/>
                    <a:gd name="connsiteY0-50" fmla="*/ 327941 h 1363056"/>
                    <a:gd name="connsiteX1-51" fmla="*/ 741448 w 741448"/>
                    <a:gd name="connsiteY1-52" fmla="*/ 1363056 h 1363056"/>
                    <a:gd name="connsiteX2-53" fmla="*/ 741448 w 741448"/>
                    <a:gd name="connsiteY2-54" fmla="*/ 327941 h 1363056"/>
                    <a:gd name="connsiteX0-55" fmla="*/ 741448 w 743314"/>
                    <a:gd name="connsiteY0-56" fmla="*/ 327941 h 1363056"/>
                    <a:gd name="connsiteX1-57" fmla="*/ 741448 w 743314"/>
                    <a:gd name="connsiteY1-58" fmla="*/ 1363056 h 1363056"/>
                    <a:gd name="connsiteX2-59" fmla="*/ 741448 w 743314"/>
                    <a:gd name="connsiteY2-60" fmla="*/ 327941 h 1363056"/>
                    <a:gd name="connsiteX0-61" fmla="*/ 741448 w 741448"/>
                    <a:gd name="connsiteY0-62" fmla="*/ 327941 h 1363056"/>
                    <a:gd name="connsiteX1-63" fmla="*/ 741448 w 741448"/>
                    <a:gd name="connsiteY1-64" fmla="*/ 1363056 h 1363056"/>
                    <a:gd name="connsiteX2-65" fmla="*/ 741448 w 741448"/>
                    <a:gd name="connsiteY2-66" fmla="*/ 327941 h 1363056"/>
                    <a:gd name="connsiteX0-67" fmla="*/ 741448 w 741448"/>
                    <a:gd name="connsiteY0-68" fmla="*/ 327941 h 1363056"/>
                    <a:gd name="connsiteX1-69" fmla="*/ 741448 w 741448"/>
                    <a:gd name="connsiteY1-70" fmla="*/ 1363056 h 1363056"/>
                    <a:gd name="connsiteX2-71" fmla="*/ 741448 w 741448"/>
                    <a:gd name="connsiteY2-72" fmla="*/ 327941 h 1363056"/>
                  </a:gdLst>
                  <a:cxnLst>
                    <a:cxn ang="0">
                      <a:pos x="connsiteX0-1" y="connsiteY0-2"/>
                    </a:cxn>
                    <a:cxn ang="0">
                      <a:pos x="connsiteX1-3" y="connsiteY1-4"/>
                    </a:cxn>
                    <a:cxn ang="0">
                      <a:pos x="connsiteX2-5" y="connsiteY2-6"/>
                    </a:cxn>
                  </a:cxnLst>
                  <a:rect l="l" t="t" r="r" b="b"/>
                  <a:pathLst>
                    <a:path w="741448" h="1363056">
                      <a:moveTo>
                        <a:pt x="741448" y="327941"/>
                      </a:moveTo>
                      <a:cubicBezTo>
                        <a:pt x="740677" y="1157841"/>
                        <a:pt x="741248" y="495849"/>
                        <a:pt x="741448" y="1363056"/>
                      </a:cubicBezTo>
                      <a:cubicBezTo>
                        <a:pt x="-761386" y="327941"/>
                        <a:pt x="434747" y="-477148"/>
                        <a:pt x="741448" y="327941"/>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80808"/>
                    </a:solidFill>
                    <a:latin typeface="微软雅黑" panose="020b0503020204020204" charset="-122"/>
                    <a:ea typeface="微软雅黑"/>
                  </a:endParaRPr>
                </a:p>
              </p:txBody>
            </p:sp>
            <p:sp>
              <p:nvSpPr>
                <p:cNvPr id="16" name="心形 7"/>
                <p:cNvSpPr/>
                <p:nvPr/>
              </p:nvSpPr>
              <p:spPr>
                <a:xfrm flipH="1">
                  <a:off x="4572000" y="2643182"/>
                  <a:ext cx="742121" cy="1363056"/>
                </a:xfrm>
                <a:custGeom>
                  <a:gdLst>
                    <a:gd name="connsiteX0" fmla="*/ 736082 w 1472164"/>
                    <a:gd name="connsiteY0" fmla="*/ 345038 h 1380153"/>
                    <a:gd name="connsiteX1" fmla="*/ 736082 w 1472164"/>
                    <a:gd name="connsiteY1" fmla="*/ 1380153 h 1380153"/>
                    <a:gd name="connsiteX2" fmla="*/ 736082 w 1472164"/>
                    <a:gd name="connsiteY2" fmla="*/ 345038 h 1380153"/>
                    <a:gd name="connsiteX0-1" fmla="*/ 741448 w 1408146"/>
                    <a:gd name="connsiteY0-2" fmla="*/ 327941 h 1363056"/>
                    <a:gd name="connsiteX1-3" fmla="*/ 741448 w 1408146"/>
                    <a:gd name="connsiteY1-4" fmla="*/ 1363056 h 1363056"/>
                    <a:gd name="connsiteX2-5" fmla="*/ 741448 w 1408146"/>
                    <a:gd name="connsiteY2-6" fmla="*/ 327941 h 1363056"/>
                    <a:gd name="connsiteX0-7" fmla="*/ 741448 w 741448"/>
                    <a:gd name="connsiteY0-8" fmla="*/ 327941 h 1363056"/>
                    <a:gd name="connsiteX1-9" fmla="*/ 741448 w 741448"/>
                    <a:gd name="connsiteY1-10" fmla="*/ 1363056 h 1363056"/>
                    <a:gd name="connsiteX2-11" fmla="*/ 741448 w 741448"/>
                    <a:gd name="connsiteY2-12" fmla="*/ 327941 h 1363056"/>
                    <a:gd name="connsiteX0-13" fmla="*/ 741448 w 741448"/>
                    <a:gd name="connsiteY0-14" fmla="*/ 327941 h 1363056"/>
                    <a:gd name="connsiteX1-15" fmla="*/ 741448 w 741448"/>
                    <a:gd name="connsiteY1-16" fmla="*/ 1363056 h 1363056"/>
                    <a:gd name="connsiteX2-17" fmla="*/ 741448 w 741448"/>
                    <a:gd name="connsiteY2-18" fmla="*/ 327941 h 1363056"/>
                    <a:gd name="connsiteX0-19" fmla="*/ 741448 w 742505"/>
                    <a:gd name="connsiteY0-20" fmla="*/ 327941 h 1363056"/>
                    <a:gd name="connsiteX1-21" fmla="*/ 741448 w 742505"/>
                    <a:gd name="connsiteY1-22" fmla="*/ 1363056 h 1363056"/>
                    <a:gd name="connsiteX2-23" fmla="*/ 741448 w 742505"/>
                    <a:gd name="connsiteY2-24" fmla="*/ 327941 h 1363056"/>
                    <a:gd name="connsiteX0-25" fmla="*/ 741448 w 743811"/>
                    <a:gd name="connsiteY0-26" fmla="*/ 327941 h 1363056"/>
                    <a:gd name="connsiteX1-27" fmla="*/ 741448 w 743811"/>
                    <a:gd name="connsiteY1-28" fmla="*/ 1363056 h 1363056"/>
                    <a:gd name="connsiteX2-29" fmla="*/ 741448 w 743811"/>
                    <a:gd name="connsiteY2-30" fmla="*/ 327941 h 1363056"/>
                    <a:gd name="connsiteX0-31" fmla="*/ 741448 w 743178"/>
                    <a:gd name="connsiteY0-32" fmla="*/ 327941 h 1363056"/>
                    <a:gd name="connsiteX1-33" fmla="*/ 741448 w 743178"/>
                    <a:gd name="connsiteY1-34" fmla="*/ 1363056 h 1363056"/>
                    <a:gd name="connsiteX2-35" fmla="*/ 741448 w 743178"/>
                    <a:gd name="connsiteY2-36" fmla="*/ 327941 h 1363056"/>
                    <a:gd name="connsiteX0-37" fmla="*/ 741448 w 742121"/>
                    <a:gd name="connsiteY0-38" fmla="*/ 327941 h 1363056"/>
                    <a:gd name="connsiteX1-39" fmla="*/ 741448 w 742121"/>
                    <a:gd name="connsiteY1-40" fmla="*/ 1363056 h 1363056"/>
                    <a:gd name="connsiteX2-41" fmla="*/ 741448 w 742121"/>
                    <a:gd name="connsiteY2-42" fmla="*/ 327941 h 1363056"/>
                  </a:gdLst>
                  <a:cxnLst>
                    <a:cxn ang="0">
                      <a:pos x="connsiteX0-1" y="connsiteY0-2"/>
                    </a:cxn>
                    <a:cxn ang="0">
                      <a:pos x="connsiteX1-3" y="connsiteY1-4"/>
                    </a:cxn>
                    <a:cxn ang="0">
                      <a:pos x="connsiteX2-5" y="connsiteY2-6"/>
                    </a:cxn>
                  </a:cxnLst>
                  <a:rect l="l" t="t" r="r" b="b"/>
                  <a:pathLst>
                    <a:path w="742121" h="1363056">
                      <a:moveTo>
                        <a:pt x="741448" y="327941"/>
                      </a:moveTo>
                      <a:cubicBezTo>
                        <a:pt x="743059" y="1088786"/>
                        <a:pt x="741249" y="617292"/>
                        <a:pt x="741448" y="1363056"/>
                      </a:cubicBezTo>
                      <a:cubicBezTo>
                        <a:pt x="-761386" y="327941"/>
                        <a:pt x="434747" y="-477148"/>
                        <a:pt x="741448" y="327941"/>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80808"/>
                    </a:solidFill>
                    <a:latin typeface="微软雅黑" panose="020b0503020204020204" charset="-122"/>
                    <a:ea typeface="微软雅黑"/>
                  </a:endParaRPr>
                </a:p>
              </p:txBody>
            </p:sp>
          </p:grpSp>
          <p:grpSp>
            <p:nvGrpSpPr>
              <p:cNvPr id="17" name="组合 16"/>
              <p:cNvGrpSpPr/>
              <p:nvPr/>
            </p:nvGrpSpPr>
            <p:grpSpPr>
              <a:xfrm>
                <a:off x="10427" y="4069"/>
                <a:ext cx="1568" cy="4410"/>
                <a:chOff x="4943466" y="3048749"/>
                <a:chExt cx="746824" cy="2100342"/>
              </a:xfrm>
              <a:grpFill/>
            </p:grpSpPr>
            <p:sp>
              <p:nvSpPr>
                <p:cNvPr id="18" name="心形 8"/>
                <p:cNvSpPr/>
                <p:nvPr/>
              </p:nvSpPr>
              <p:spPr>
                <a:xfrm>
                  <a:off x="4943466" y="3048749"/>
                  <a:ext cx="746824" cy="1363056"/>
                </a:xfrm>
                <a:custGeom>
                  <a:gdLst>
                    <a:gd name="connsiteX0" fmla="*/ 736082 w 1472164"/>
                    <a:gd name="connsiteY0" fmla="*/ 345038 h 1380153"/>
                    <a:gd name="connsiteX1" fmla="*/ 736082 w 1472164"/>
                    <a:gd name="connsiteY1" fmla="*/ 1380153 h 1380153"/>
                    <a:gd name="connsiteX2" fmla="*/ 736082 w 1472164"/>
                    <a:gd name="connsiteY2" fmla="*/ 345038 h 1380153"/>
                    <a:gd name="connsiteX0-1" fmla="*/ 741448 w 1403231"/>
                    <a:gd name="connsiteY0-2" fmla="*/ 327941 h 1363056"/>
                    <a:gd name="connsiteX1-3" fmla="*/ 741448 w 1403231"/>
                    <a:gd name="connsiteY1-4" fmla="*/ 1363056 h 1363056"/>
                    <a:gd name="connsiteX2-5" fmla="*/ 741448 w 1403231"/>
                    <a:gd name="connsiteY2-6" fmla="*/ 327941 h 1363056"/>
                    <a:gd name="connsiteX0-7" fmla="*/ 741448 w 742788"/>
                    <a:gd name="connsiteY0-8" fmla="*/ 327941 h 1363056"/>
                    <a:gd name="connsiteX1-9" fmla="*/ 741448 w 742788"/>
                    <a:gd name="connsiteY1-10" fmla="*/ 1363056 h 1363056"/>
                    <a:gd name="connsiteX2-11" fmla="*/ 741448 w 742788"/>
                    <a:gd name="connsiteY2-12" fmla="*/ 327941 h 1363056"/>
                    <a:gd name="connsiteX0-13" fmla="*/ 741448 w 746824"/>
                    <a:gd name="connsiteY0-14" fmla="*/ 327941 h 1363056"/>
                    <a:gd name="connsiteX1-15" fmla="*/ 741448 w 746824"/>
                    <a:gd name="connsiteY1-16" fmla="*/ 1363056 h 1363056"/>
                    <a:gd name="connsiteX2-17" fmla="*/ 741448 w 746824"/>
                    <a:gd name="connsiteY2-18" fmla="*/ 327941 h 1363056"/>
                  </a:gdLst>
                  <a:cxnLst>
                    <a:cxn ang="0">
                      <a:pos x="connsiteX0-1" y="connsiteY0-2"/>
                    </a:cxn>
                    <a:cxn ang="0">
                      <a:pos x="connsiteX1-3" y="connsiteY1-4"/>
                    </a:cxn>
                    <a:cxn ang="0">
                      <a:pos x="connsiteX2-5" y="connsiteY2-6"/>
                    </a:cxn>
                  </a:cxnLst>
                  <a:rect l="l" t="t" r="r" b="b"/>
                  <a:pathLst>
                    <a:path w="746824" h="1363056">
                      <a:moveTo>
                        <a:pt x="741448" y="327941"/>
                      </a:moveTo>
                      <a:cubicBezTo>
                        <a:pt x="747066" y="1050569"/>
                        <a:pt x="750018" y="562116"/>
                        <a:pt x="741448" y="1363056"/>
                      </a:cubicBezTo>
                      <a:cubicBezTo>
                        <a:pt x="-761386" y="327941"/>
                        <a:pt x="434747" y="-477148"/>
                        <a:pt x="741448" y="327941"/>
                      </a:cubicBezTo>
                      <a:close/>
                    </a:path>
                  </a:pathLst>
                </a:custGeom>
                <a:grpFill/>
                <a:ln>
                  <a:noFill/>
                </a:ln>
                <a:scene3d>
                  <a:camera prst="orthographicFront">
                    <a:rot lat="0" lon="0" rev="16200000"/>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80808"/>
                    </a:solidFill>
                    <a:latin typeface="微软雅黑" panose="020b0503020204020204" charset="-122"/>
                    <a:ea typeface="微软雅黑"/>
                  </a:endParaRPr>
                </a:p>
              </p:txBody>
            </p:sp>
            <p:sp>
              <p:nvSpPr>
                <p:cNvPr id="19" name="心形 8"/>
                <p:cNvSpPr/>
                <p:nvPr/>
              </p:nvSpPr>
              <p:spPr>
                <a:xfrm flipH="1">
                  <a:off x="4948441" y="3786035"/>
                  <a:ext cx="741849" cy="1363056"/>
                </a:xfrm>
                <a:custGeom>
                  <a:gdLst>
                    <a:gd name="connsiteX0" fmla="*/ 736082 w 1472164"/>
                    <a:gd name="connsiteY0" fmla="*/ 345038 h 1380153"/>
                    <a:gd name="connsiteX1" fmla="*/ 736082 w 1472164"/>
                    <a:gd name="connsiteY1" fmla="*/ 1380153 h 1380153"/>
                    <a:gd name="connsiteX2" fmla="*/ 736082 w 1472164"/>
                    <a:gd name="connsiteY2" fmla="*/ 345038 h 1380153"/>
                    <a:gd name="connsiteX0-1" fmla="*/ 741448 w 1403231"/>
                    <a:gd name="connsiteY0-2" fmla="*/ 327941 h 1363056"/>
                    <a:gd name="connsiteX1-3" fmla="*/ 741448 w 1403231"/>
                    <a:gd name="connsiteY1-4" fmla="*/ 1363056 h 1363056"/>
                    <a:gd name="connsiteX2-5" fmla="*/ 741448 w 1403231"/>
                    <a:gd name="connsiteY2-6" fmla="*/ 327941 h 1363056"/>
                    <a:gd name="connsiteX0-7" fmla="*/ 741448 w 742788"/>
                    <a:gd name="connsiteY0-8" fmla="*/ 327941 h 1363056"/>
                    <a:gd name="connsiteX1-9" fmla="*/ 741448 w 742788"/>
                    <a:gd name="connsiteY1-10" fmla="*/ 1363056 h 1363056"/>
                    <a:gd name="connsiteX2-11" fmla="*/ 741448 w 742788"/>
                    <a:gd name="connsiteY2-12" fmla="*/ 327941 h 1363056"/>
                    <a:gd name="connsiteX0-13" fmla="*/ 741448 w 746824"/>
                    <a:gd name="connsiteY0-14" fmla="*/ 327941 h 1363056"/>
                    <a:gd name="connsiteX1-15" fmla="*/ 741448 w 746824"/>
                    <a:gd name="connsiteY1-16" fmla="*/ 1363056 h 1363056"/>
                    <a:gd name="connsiteX2-17" fmla="*/ 741448 w 746824"/>
                    <a:gd name="connsiteY2-18" fmla="*/ 327941 h 1363056"/>
                    <a:gd name="connsiteX0-19" fmla="*/ 741448 w 744292"/>
                    <a:gd name="connsiteY0-20" fmla="*/ 327941 h 1363056"/>
                    <a:gd name="connsiteX1-21" fmla="*/ 741448 w 744292"/>
                    <a:gd name="connsiteY1-22" fmla="*/ 1363056 h 1363056"/>
                    <a:gd name="connsiteX2-23" fmla="*/ 741448 w 744292"/>
                    <a:gd name="connsiteY2-24" fmla="*/ 327941 h 1363056"/>
                    <a:gd name="connsiteX0-25" fmla="*/ 741448 w 741849"/>
                    <a:gd name="connsiteY0-26" fmla="*/ 327941 h 1363056"/>
                    <a:gd name="connsiteX1-27" fmla="*/ 741448 w 741849"/>
                    <a:gd name="connsiteY1-28" fmla="*/ 1363056 h 1363056"/>
                    <a:gd name="connsiteX2-29" fmla="*/ 741448 w 741849"/>
                    <a:gd name="connsiteY2-30" fmla="*/ 327941 h 1363056"/>
                  </a:gdLst>
                  <a:cxnLst>
                    <a:cxn ang="0">
                      <a:pos x="connsiteX0-1" y="connsiteY0-2"/>
                    </a:cxn>
                    <a:cxn ang="0">
                      <a:pos x="connsiteX1-3" y="connsiteY1-4"/>
                    </a:cxn>
                    <a:cxn ang="0">
                      <a:pos x="connsiteX2-5" y="connsiteY2-6"/>
                    </a:cxn>
                  </a:cxnLst>
                  <a:rect l="l" t="t" r="r" b="b"/>
                  <a:pathLst>
                    <a:path w="741849" h="1363056">
                      <a:moveTo>
                        <a:pt x="741448" y="327941"/>
                      </a:moveTo>
                      <a:cubicBezTo>
                        <a:pt x="739922" y="1055331"/>
                        <a:pt x="742874" y="562116"/>
                        <a:pt x="741448" y="1363056"/>
                      </a:cubicBezTo>
                      <a:cubicBezTo>
                        <a:pt x="-761386" y="327941"/>
                        <a:pt x="434747" y="-477148"/>
                        <a:pt x="741448" y="327941"/>
                      </a:cubicBezTo>
                      <a:close/>
                    </a:path>
                  </a:pathLst>
                </a:custGeom>
                <a:grpFill/>
                <a:ln>
                  <a:noFill/>
                </a:ln>
                <a:scene3d>
                  <a:camera prst="orthographicFront">
                    <a:rot lat="0" lon="0" rev="16200000"/>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80808"/>
                    </a:solidFill>
                    <a:latin typeface="微软雅黑" panose="020b0503020204020204" charset="-122"/>
                    <a:ea typeface="微软雅黑"/>
                  </a:endParaRPr>
                </a:p>
              </p:txBody>
            </p:sp>
          </p:grpSp>
          <p:grpSp>
            <p:nvGrpSpPr>
              <p:cNvPr id="20" name="组合 19"/>
              <p:cNvGrpSpPr/>
              <p:nvPr/>
            </p:nvGrpSpPr>
            <p:grpSpPr>
              <a:xfrm>
                <a:off x="8064" y="6522"/>
                <a:ext cx="3110" cy="2865"/>
                <a:chOff x="3817988" y="4216878"/>
                <a:chExt cx="1481449" cy="1364683"/>
              </a:xfrm>
              <a:grpFill/>
            </p:grpSpPr>
            <p:sp>
              <p:nvSpPr>
                <p:cNvPr id="21" name="心形 10"/>
                <p:cNvSpPr/>
                <p:nvPr/>
              </p:nvSpPr>
              <p:spPr>
                <a:xfrm>
                  <a:off x="4557989" y="4216878"/>
                  <a:ext cx="741448" cy="1363056"/>
                </a:xfrm>
                <a:custGeom>
                  <a:gdLst>
                    <a:gd name="connsiteX0" fmla="*/ 736082 w 1472164"/>
                    <a:gd name="connsiteY0" fmla="*/ 345038 h 1380153"/>
                    <a:gd name="connsiteX1" fmla="*/ 736082 w 1472164"/>
                    <a:gd name="connsiteY1" fmla="*/ 1380153 h 1380153"/>
                    <a:gd name="connsiteX2" fmla="*/ 736082 w 1472164"/>
                    <a:gd name="connsiteY2" fmla="*/ 345038 h 1380153"/>
                    <a:gd name="connsiteX0-1" fmla="*/ 741448 w 1408146"/>
                    <a:gd name="connsiteY0-2" fmla="*/ 327941 h 1363056"/>
                    <a:gd name="connsiteX1-3" fmla="*/ 741448 w 1408146"/>
                    <a:gd name="connsiteY1-4" fmla="*/ 1363056 h 1363056"/>
                    <a:gd name="connsiteX2-5" fmla="*/ 741448 w 1408146"/>
                    <a:gd name="connsiteY2-6" fmla="*/ 327941 h 1363056"/>
                    <a:gd name="connsiteX0-7" fmla="*/ 741448 w 741448"/>
                    <a:gd name="connsiteY0-8" fmla="*/ 327941 h 1363056"/>
                    <a:gd name="connsiteX1-9" fmla="*/ 741448 w 741448"/>
                    <a:gd name="connsiteY1-10" fmla="*/ 1363056 h 1363056"/>
                    <a:gd name="connsiteX2-11" fmla="*/ 741448 w 741448"/>
                    <a:gd name="connsiteY2-12" fmla="*/ 327941 h 1363056"/>
                    <a:gd name="connsiteX0-13" fmla="*/ 741448 w 741448"/>
                    <a:gd name="connsiteY0-14" fmla="*/ 327941 h 1363056"/>
                    <a:gd name="connsiteX1-15" fmla="*/ 741448 w 741448"/>
                    <a:gd name="connsiteY1-16" fmla="*/ 1363056 h 1363056"/>
                    <a:gd name="connsiteX2-17" fmla="*/ 741448 w 741448"/>
                    <a:gd name="connsiteY2-18" fmla="*/ 327941 h 1363056"/>
                    <a:gd name="connsiteX0-19" fmla="*/ 741448 w 741448"/>
                    <a:gd name="connsiteY0-20" fmla="*/ 327941 h 1363056"/>
                    <a:gd name="connsiteX1-21" fmla="*/ 741448 w 741448"/>
                    <a:gd name="connsiteY1-22" fmla="*/ 1363056 h 1363056"/>
                    <a:gd name="connsiteX2-23" fmla="*/ 741448 w 741448"/>
                    <a:gd name="connsiteY2-24" fmla="*/ 327941 h 1363056"/>
                  </a:gdLst>
                  <a:cxnLst>
                    <a:cxn ang="0">
                      <a:pos x="connsiteX0-1" y="connsiteY0-2"/>
                    </a:cxn>
                    <a:cxn ang="0">
                      <a:pos x="connsiteX1-3" y="connsiteY1-4"/>
                    </a:cxn>
                    <a:cxn ang="0">
                      <a:pos x="connsiteX2-5" y="connsiteY2-6"/>
                    </a:cxn>
                  </a:cxnLst>
                  <a:rect l="l" t="t" r="r" b="b"/>
                  <a:pathLst>
                    <a:path w="741448" h="1363056">
                      <a:moveTo>
                        <a:pt x="741448" y="327941"/>
                      </a:moveTo>
                      <a:cubicBezTo>
                        <a:pt x="740678" y="1347644"/>
                        <a:pt x="741249" y="535865"/>
                        <a:pt x="741448" y="1363056"/>
                      </a:cubicBezTo>
                      <a:cubicBezTo>
                        <a:pt x="-761386" y="327941"/>
                        <a:pt x="434747" y="-477148"/>
                        <a:pt x="741448" y="327941"/>
                      </a:cubicBezTo>
                      <a:close/>
                    </a:path>
                  </a:pathLst>
                </a:custGeom>
                <a:grpFill/>
                <a:ln>
                  <a:noFill/>
                </a:ln>
                <a:scene3d>
                  <a:camera prst="orthographicFront">
                    <a:rot lat="0" lon="0" rev="10799999"/>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80808"/>
                    </a:solidFill>
                    <a:latin typeface="微软雅黑" panose="020b0503020204020204" charset="-122"/>
                    <a:ea typeface="微软雅黑"/>
                  </a:endParaRPr>
                </a:p>
              </p:txBody>
            </p:sp>
            <p:sp>
              <p:nvSpPr>
                <p:cNvPr id="23" name="心形 10"/>
                <p:cNvSpPr/>
                <p:nvPr/>
              </p:nvSpPr>
              <p:spPr>
                <a:xfrm flipH="1">
                  <a:off x="3817988" y="4218505"/>
                  <a:ext cx="741448" cy="1363056"/>
                </a:xfrm>
                <a:custGeom>
                  <a:gdLst>
                    <a:gd name="connsiteX0" fmla="*/ 736082 w 1472164"/>
                    <a:gd name="connsiteY0" fmla="*/ 345038 h 1380153"/>
                    <a:gd name="connsiteX1" fmla="*/ 736082 w 1472164"/>
                    <a:gd name="connsiteY1" fmla="*/ 1380153 h 1380153"/>
                    <a:gd name="connsiteX2" fmla="*/ 736082 w 1472164"/>
                    <a:gd name="connsiteY2" fmla="*/ 345038 h 1380153"/>
                    <a:gd name="connsiteX0-1" fmla="*/ 741448 w 1408146"/>
                    <a:gd name="connsiteY0-2" fmla="*/ 327941 h 1363056"/>
                    <a:gd name="connsiteX1-3" fmla="*/ 741448 w 1408146"/>
                    <a:gd name="connsiteY1-4" fmla="*/ 1363056 h 1363056"/>
                    <a:gd name="connsiteX2-5" fmla="*/ 741448 w 1408146"/>
                    <a:gd name="connsiteY2-6" fmla="*/ 327941 h 1363056"/>
                    <a:gd name="connsiteX0-7" fmla="*/ 741448 w 741448"/>
                    <a:gd name="connsiteY0-8" fmla="*/ 327941 h 1363056"/>
                    <a:gd name="connsiteX1-9" fmla="*/ 741448 w 741448"/>
                    <a:gd name="connsiteY1-10" fmla="*/ 1363056 h 1363056"/>
                    <a:gd name="connsiteX2-11" fmla="*/ 741448 w 741448"/>
                    <a:gd name="connsiteY2-12" fmla="*/ 327941 h 1363056"/>
                    <a:gd name="connsiteX0-13" fmla="*/ 741448 w 741448"/>
                    <a:gd name="connsiteY0-14" fmla="*/ 327941 h 1363056"/>
                    <a:gd name="connsiteX1-15" fmla="*/ 741448 w 741448"/>
                    <a:gd name="connsiteY1-16" fmla="*/ 1363056 h 1363056"/>
                    <a:gd name="connsiteX2-17" fmla="*/ 741448 w 741448"/>
                    <a:gd name="connsiteY2-18" fmla="*/ 327941 h 1363056"/>
                    <a:gd name="connsiteX0-19" fmla="*/ 741448 w 741448"/>
                    <a:gd name="connsiteY0-20" fmla="*/ 327941 h 1363056"/>
                    <a:gd name="connsiteX1-21" fmla="*/ 741448 w 741448"/>
                    <a:gd name="connsiteY1-22" fmla="*/ 1363056 h 1363056"/>
                    <a:gd name="connsiteX2-23" fmla="*/ 741448 w 741448"/>
                    <a:gd name="connsiteY2-24" fmla="*/ 327941 h 1363056"/>
                  </a:gdLst>
                  <a:cxnLst>
                    <a:cxn ang="0">
                      <a:pos x="connsiteX0-1" y="connsiteY0-2"/>
                    </a:cxn>
                    <a:cxn ang="0">
                      <a:pos x="connsiteX1-3" y="connsiteY1-4"/>
                    </a:cxn>
                    <a:cxn ang="0">
                      <a:pos x="connsiteX2-5" y="connsiteY2-6"/>
                    </a:cxn>
                  </a:cxnLst>
                  <a:rect l="l" t="t" r="r" b="b"/>
                  <a:pathLst>
                    <a:path w="741448" h="1363056">
                      <a:moveTo>
                        <a:pt x="741448" y="327941"/>
                      </a:moveTo>
                      <a:cubicBezTo>
                        <a:pt x="740677" y="1147620"/>
                        <a:pt x="741249" y="676359"/>
                        <a:pt x="741448" y="1363056"/>
                      </a:cubicBezTo>
                      <a:cubicBezTo>
                        <a:pt x="-761386" y="327941"/>
                        <a:pt x="434747" y="-477148"/>
                        <a:pt x="741448" y="327941"/>
                      </a:cubicBezTo>
                      <a:close/>
                    </a:path>
                  </a:pathLst>
                </a:custGeom>
                <a:grpFill/>
                <a:ln>
                  <a:noFill/>
                </a:ln>
                <a:scene3d>
                  <a:camera prst="orthographicFront">
                    <a:rot lat="0" lon="0" rev="10799999"/>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80808"/>
                    </a:solidFill>
                    <a:latin typeface="微软雅黑" panose="020b0503020204020204" charset="-122"/>
                    <a:ea typeface="微软雅黑"/>
                  </a:endParaRPr>
                </a:p>
              </p:txBody>
            </p:sp>
          </p:grpSp>
          <p:grpSp>
            <p:nvGrpSpPr>
              <p:cNvPr id="24" name="组合 23"/>
              <p:cNvGrpSpPr/>
              <p:nvPr/>
            </p:nvGrpSpPr>
            <p:grpSpPr>
              <a:xfrm>
                <a:off x="7320" y="4063"/>
                <a:ext cx="1558" cy="4421"/>
                <a:chOff x="3463556" y="3046034"/>
                <a:chExt cx="742098" cy="2105445"/>
              </a:xfrm>
              <a:grpFill/>
            </p:grpSpPr>
            <p:sp>
              <p:nvSpPr>
                <p:cNvPr id="25" name="心形 17"/>
                <p:cNvSpPr/>
                <p:nvPr/>
              </p:nvSpPr>
              <p:spPr>
                <a:xfrm flipH="1">
                  <a:off x="3463556" y="3046034"/>
                  <a:ext cx="741787" cy="1363056"/>
                </a:xfrm>
                <a:custGeom>
                  <a:gdLst>
                    <a:gd name="connsiteX0" fmla="*/ 736082 w 1472164"/>
                    <a:gd name="connsiteY0" fmla="*/ 345038 h 1380153"/>
                    <a:gd name="connsiteX1" fmla="*/ 736082 w 1472164"/>
                    <a:gd name="connsiteY1" fmla="*/ 1380153 h 1380153"/>
                    <a:gd name="connsiteX2" fmla="*/ 736082 w 1472164"/>
                    <a:gd name="connsiteY2" fmla="*/ 345038 h 1380153"/>
                    <a:gd name="connsiteX0-1" fmla="*/ 741448 w 1410624"/>
                    <a:gd name="connsiteY0-2" fmla="*/ 327941 h 1363056"/>
                    <a:gd name="connsiteX1-3" fmla="*/ 741448 w 1410624"/>
                    <a:gd name="connsiteY1-4" fmla="*/ 1363056 h 1363056"/>
                    <a:gd name="connsiteX2-5" fmla="*/ 741448 w 1410624"/>
                    <a:gd name="connsiteY2-6" fmla="*/ 327941 h 1363056"/>
                    <a:gd name="connsiteX0-7" fmla="*/ 741448 w 743461"/>
                    <a:gd name="connsiteY0-8" fmla="*/ 327941 h 1363056"/>
                    <a:gd name="connsiteX1-9" fmla="*/ 741448 w 743461"/>
                    <a:gd name="connsiteY1-10" fmla="*/ 1363056 h 1363056"/>
                    <a:gd name="connsiteX2-11" fmla="*/ 741448 w 743461"/>
                    <a:gd name="connsiteY2-12" fmla="*/ 327941 h 1363056"/>
                    <a:gd name="connsiteX0-13" fmla="*/ 741448 w 741588"/>
                    <a:gd name="connsiteY0-14" fmla="*/ 327941 h 1363056"/>
                    <a:gd name="connsiteX1-15" fmla="*/ 741448 w 741588"/>
                    <a:gd name="connsiteY1-16" fmla="*/ 1363056 h 1363056"/>
                    <a:gd name="connsiteX2-17" fmla="*/ 741448 w 741588"/>
                    <a:gd name="connsiteY2-18" fmla="*/ 327941 h 1363056"/>
                    <a:gd name="connsiteX0-19" fmla="*/ 741448 w 741787"/>
                    <a:gd name="connsiteY0-20" fmla="*/ 327941 h 1363056"/>
                    <a:gd name="connsiteX1-21" fmla="*/ 741448 w 741787"/>
                    <a:gd name="connsiteY1-22" fmla="*/ 1363056 h 1363056"/>
                    <a:gd name="connsiteX2-23" fmla="*/ 741448 w 741787"/>
                    <a:gd name="connsiteY2-24" fmla="*/ 327941 h 1363056"/>
                  </a:gdLst>
                  <a:cxnLst>
                    <a:cxn ang="0">
                      <a:pos x="connsiteX0-1" y="connsiteY0-2"/>
                    </a:cxn>
                    <a:cxn ang="0">
                      <a:pos x="connsiteX1-3" y="connsiteY1-4"/>
                    </a:cxn>
                    <a:cxn ang="0">
                      <a:pos x="connsiteX2-5" y="connsiteY2-6"/>
                    </a:cxn>
                  </a:cxnLst>
                  <a:rect l="l" t="t" r="r" b="b"/>
                  <a:pathLst>
                    <a:path w="741787" h="1363056">
                      <a:moveTo>
                        <a:pt x="741448" y="327941"/>
                      </a:moveTo>
                      <a:cubicBezTo>
                        <a:pt x="742304" y="899098"/>
                        <a:pt x="741249" y="512051"/>
                        <a:pt x="741448" y="1363056"/>
                      </a:cubicBezTo>
                      <a:cubicBezTo>
                        <a:pt x="-761386" y="327941"/>
                        <a:pt x="434747" y="-477148"/>
                        <a:pt x="741448" y="327941"/>
                      </a:cubicBezTo>
                      <a:close/>
                    </a:path>
                  </a:pathLst>
                </a:custGeom>
                <a:grpFill/>
                <a:ln>
                  <a:noFill/>
                </a:ln>
                <a:scene3d>
                  <a:camera prst="orthographicFront">
                    <a:rot lat="0" lon="0" rev="5400000"/>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80808"/>
                    </a:solidFill>
                    <a:latin typeface="微软雅黑" panose="020b0503020204020204" charset="-122"/>
                    <a:ea typeface="微软雅黑"/>
                  </a:endParaRPr>
                </a:p>
              </p:txBody>
            </p:sp>
            <p:sp>
              <p:nvSpPr>
                <p:cNvPr id="27" name="心形 17"/>
                <p:cNvSpPr/>
                <p:nvPr/>
              </p:nvSpPr>
              <p:spPr>
                <a:xfrm>
                  <a:off x="3463867" y="3788423"/>
                  <a:ext cx="741787" cy="1363056"/>
                </a:xfrm>
                <a:custGeom>
                  <a:gdLst>
                    <a:gd name="connsiteX0" fmla="*/ 736082 w 1472164"/>
                    <a:gd name="connsiteY0" fmla="*/ 345038 h 1380153"/>
                    <a:gd name="connsiteX1" fmla="*/ 736082 w 1472164"/>
                    <a:gd name="connsiteY1" fmla="*/ 1380153 h 1380153"/>
                    <a:gd name="connsiteX2" fmla="*/ 736082 w 1472164"/>
                    <a:gd name="connsiteY2" fmla="*/ 345038 h 1380153"/>
                    <a:gd name="connsiteX0-1" fmla="*/ 741448 w 1410624"/>
                    <a:gd name="connsiteY0-2" fmla="*/ 327941 h 1363056"/>
                    <a:gd name="connsiteX1-3" fmla="*/ 741448 w 1410624"/>
                    <a:gd name="connsiteY1-4" fmla="*/ 1363056 h 1363056"/>
                    <a:gd name="connsiteX2-5" fmla="*/ 741448 w 1410624"/>
                    <a:gd name="connsiteY2-6" fmla="*/ 327941 h 1363056"/>
                    <a:gd name="connsiteX0-7" fmla="*/ 741448 w 743461"/>
                    <a:gd name="connsiteY0-8" fmla="*/ 327941 h 1363056"/>
                    <a:gd name="connsiteX1-9" fmla="*/ 741448 w 743461"/>
                    <a:gd name="connsiteY1-10" fmla="*/ 1363056 h 1363056"/>
                    <a:gd name="connsiteX2-11" fmla="*/ 741448 w 743461"/>
                    <a:gd name="connsiteY2-12" fmla="*/ 327941 h 1363056"/>
                    <a:gd name="connsiteX0-13" fmla="*/ 741448 w 741588"/>
                    <a:gd name="connsiteY0-14" fmla="*/ 327941 h 1363056"/>
                    <a:gd name="connsiteX1-15" fmla="*/ 741448 w 741588"/>
                    <a:gd name="connsiteY1-16" fmla="*/ 1363056 h 1363056"/>
                    <a:gd name="connsiteX2-17" fmla="*/ 741448 w 741588"/>
                    <a:gd name="connsiteY2-18" fmla="*/ 327941 h 1363056"/>
                    <a:gd name="connsiteX0-19" fmla="*/ 741448 w 741787"/>
                    <a:gd name="connsiteY0-20" fmla="*/ 327941 h 1363056"/>
                    <a:gd name="connsiteX1-21" fmla="*/ 741448 w 741787"/>
                    <a:gd name="connsiteY1-22" fmla="*/ 1363056 h 1363056"/>
                    <a:gd name="connsiteX2-23" fmla="*/ 741448 w 741787"/>
                    <a:gd name="connsiteY2-24" fmla="*/ 327941 h 1363056"/>
                  </a:gdLst>
                  <a:cxnLst>
                    <a:cxn ang="0">
                      <a:pos x="connsiteX0-1" y="connsiteY0-2"/>
                    </a:cxn>
                    <a:cxn ang="0">
                      <a:pos x="connsiteX1-3" y="connsiteY1-4"/>
                    </a:cxn>
                    <a:cxn ang="0">
                      <a:pos x="connsiteX2-5" y="connsiteY2-6"/>
                    </a:cxn>
                  </a:cxnLst>
                  <a:rect l="l" t="t" r="r" b="b"/>
                  <a:pathLst>
                    <a:path w="741787" h="1363056">
                      <a:moveTo>
                        <a:pt x="741448" y="327941"/>
                      </a:moveTo>
                      <a:cubicBezTo>
                        <a:pt x="742304" y="899098"/>
                        <a:pt x="741249" y="512051"/>
                        <a:pt x="741448" y="1363056"/>
                      </a:cubicBezTo>
                      <a:cubicBezTo>
                        <a:pt x="-761386" y="327941"/>
                        <a:pt x="434747" y="-477148"/>
                        <a:pt x="741448" y="327941"/>
                      </a:cubicBezTo>
                      <a:close/>
                    </a:path>
                  </a:pathLst>
                </a:custGeom>
                <a:grpFill/>
                <a:ln>
                  <a:noFill/>
                </a:ln>
                <a:scene3d>
                  <a:camera prst="orthographicFront">
                    <a:rot lat="0" lon="0" rev="5400000"/>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80808"/>
                    </a:solidFill>
                    <a:latin typeface="微软雅黑" panose="020b0503020204020204" charset="-122"/>
                    <a:ea typeface="微软雅黑"/>
                  </a:endParaRPr>
                </a:p>
              </p:txBody>
            </p:sp>
          </p:grpSp>
        </p:grpSp>
        <p:grpSp>
          <p:nvGrpSpPr>
            <p:cNvPr id="29" name="组合 28"/>
            <p:cNvGrpSpPr/>
            <p:nvPr/>
          </p:nvGrpSpPr>
          <p:grpSpPr>
            <a:xfrm>
              <a:off x="136" y="405"/>
              <a:ext cx="5645" cy="501"/>
              <a:chOff x="2135" y="1846"/>
              <a:chExt cx="5645" cy="501"/>
            </a:xfrm>
          </p:grpSpPr>
          <p:sp>
            <p:nvSpPr>
              <p:cNvPr id="33" name="文本框 32"/>
              <p:cNvSpPr txBox="1"/>
              <p:nvPr/>
            </p:nvSpPr>
            <p:spPr>
              <a:xfrm>
                <a:off x="2473" y="1846"/>
                <a:ext cx="5307" cy="434"/>
              </a:xfrm>
              <a:prstGeom prst="rect">
                <a:avLst/>
              </a:prstGeom>
              <a:noFill/>
              <a:effectLst>
                <a:outerShdw blurRad="50800" dir="2700000" algn="tl" rotWithShape="0">
                  <a:prstClr val="black">
                    <a:alpha val="40000"/>
                  </a:prstClr>
                </a:outerShdw>
              </a:effectLst>
            </p:spPr>
            <p:txBody>
              <a:bodyPr wrap="square" rtlCol="0">
                <a:spAutoFit/>
              </a:bodyPr>
              <a:lstStyle/>
              <a:p>
                <a:r>
                  <a:rPr lang="zh-CN" sz="1200">
                    <a:latin typeface="汉仪劲楷简" panose="00020600040101010101" charset="-122"/>
                    <a:ea typeface="汉仪劲楷简" panose="00020600040101010101" charset="-122"/>
                    <a:cs typeface="汉仪劲楷简" panose="00020600040101010101" charset="-122"/>
                  </a:rPr>
                  <a:t>苏维埃俄国社会主义建设</a:t>
                </a:r>
                <a:r>
                  <a:rPr lang="en-US" altLang="zh-CN" sz="1200">
                    <a:latin typeface="汉仪劲楷简" panose="00020600040101010101" charset="-122"/>
                    <a:ea typeface="汉仪劲楷简" panose="00020600040101010101" charset="-122"/>
                    <a:cs typeface="汉仪劲楷简" panose="00020600040101010101" charset="-122"/>
                  </a:rPr>
                  <a:t>——</a:t>
                </a:r>
                <a:r>
                  <a:rPr lang="zh-CN" altLang="en-US" sz="1200">
                    <a:latin typeface="汉仪劲楷简" panose="00020600040101010101" charset="-122"/>
                    <a:ea typeface="汉仪劲楷简" panose="00020600040101010101" charset="-122"/>
                    <a:cs typeface="汉仪劲楷简" panose="00020600040101010101" charset="-122"/>
                  </a:rPr>
                  <a:t>斯大林模式的评价</a:t>
                </a:r>
              </a:p>
            </p:txBody>
          </p:sp>
          <p:cxnSp>
            <p:nvCxnSpPr>
              <p:cNvPr id="35" name="Straight Connector 31"/>
              <p:cNvCxnSpPr/>
              <p:nvPr/>
            </p:nvCxnSpPr>
            <p:spPr>
              <a:xfrm>
                <a:off x="2135" y="2347"/>
                <a:ext cx="5437" cy="0"/>
              </a:xfrm>
              <a:prstGeom prst="line">
                <a:avLst/>
              </a:prstGeom>
              <a:ln w="13970">
                <a:solidFill>
                  <a:srgbClr val="152C5A"/>
                </a:solidFill>
                <a:prstDash val="dash"/>
                <a:headEnd type="none" w="med" len="med"/>
                <a:tailEnd type="stealth" w="med" len="med"/>
              </a:ln>
            </p:spPr>
            <p:style>
              <a:lnRef idx="1">
                <a:schemeClr val="accent1"/>
              </a:lnRef>
              <a:fillRef idx="0">
                <a:schemeClr val="accent1"/>
              </a:fillRef>
              <a:effectRef idx="0">
                <a:schemeClr val="accent1"/>
              </a:effectRef>
              <a:fontRef idx="minor">
                <a:schemeClr val="tx1"/>
              </a:fontRef>
            </p:style>
          </p:cxnSp>
        </p:grpSp>
      </p:grpSp>
    </p:spTree>
  </p:cSld>
  <p:clrMapOvr>
    <a:masterClrMapping/>
  </p:clrMapOvr>
  <p:transition advTm="35416"/>
  <p:timing/>
</p:sld>
</file>

<file path=ppt/slides/slide1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文本框 2"/>
          <p:cNvSpPr txBox="1"/>
          <p:nvPr/>
        </p:nvSpPr>
        <p:spPr>
          <a:xfrm>
            <a:off x="346710" y="704850"/>
            <a:ext cx="11681460" cy="1975926"/>
          </a:xfrm>
          <a:prstGeom prst="rect">
            <a:avLst/>
          </a:prstGeom>
          <a:noFill/>
        </p:spPr>
        <p:txBody>
          <a:bodyPr wrap="square" rtlCol="0" anchor="t">
            <a:spAutoFit/>
          </a:bodyPr>
          <a:lstStyle/>
          <a:p>
            <a:pPr>
              <a:lnSpc>
                <a:spcPct val="170000"/>
              </a:lnSpc>
            </a:pPr>
            <a:r>
              <a:rPr lang="zh-CN" altLang="en-US">
                <a:solidFill>
                  <a:schemeClr val="tx1"/>
                </a:solidFill>
                <a:latin typeface="黑体" panose="02010609060101010101" pitchFamily="49" charset="-122"/>
                <a:ea typeface="黑体" panose="02010609060101010101" pitchFamily="49" charset="-122"/>
                <a:cs typeface="兰米粗楷简体" panose="02000503000000000000" charset="-122"/>
                <a:sym typeface="+mn-ea"/>
              </a:rPr>
              <a:t>在列宁格勒生产一粒纽扣售价</a:t>
            </a:r>
            <a:r>
              <a:rPr lang="en-US" altLang="zh-CN">
                <a:solidFill>
                  <a:schemeClr val="tx1"/>
                </a:solidFill>
                <a:latin typeface="黑体" panose="02010609060101010101" pitchFamily="49" charset="-122"/>
                <a:ea typeface="黑体" panose="02010609060101010101" pitchFamily="49" charset="-122"/>
                <a:cs typeface="兰米粗楷简体" panose="02000503000000000000" charset="-122"/>
                <a:sym typeface="+mn-ea"/>
              </a:rPr>
              <a:t>1</a:t>
            </a:r>
            <a:r>
              <a:rPr lang="zh-CN" altLang="en-US">
                <a:solidFill>
                  <a:schemeClr val="tx1"/>
                </a:solidFill>
                <a:latin typeface="黑体" panose="02010609060101010101" pitchFamily="49" charset="-122"/>
                <a:ea typeface="黑体" panose="02010609060101010101" pitchFamily="49" charset="-122"/>
                <a:cs typeface="兰米粗楷简体" panose="02000503000000000000" charset="-122"/>
                <a:sym typeface="+mn-ea"/>
              </a:rPr>
              <a:t>卢布，那么</a:t>
            </a:r>
            <a:r>
              <a:rPr lang="en-US" altLang="zh-CN">
                <a:solidFill>
                  <a:schemeClr val="tx1"/>
                </a:solidFill>
                <a:latin typeface="黑体" panose="02010609060101010101" pitchFamily="49" charset="-122"/>
                <a:ea typeface="黑体" panose="02010609060101010101" pitchFamily="49" charset="-122"/>
                <a:cs typeface="兰米粗楷简体" panose="02000503000000000000" charset="-122"/>
                <a:sym typeface="+mn-ea"/>
              </a:rPr>
              <a:t>700</a:t>
            </a:r>
            <a:r>
              <a:rPr lang="zh-CN" altLang="en-US">
                <a:solidFill>
                  <a:schemeClr val="tx1"/>
                </a:solidFill>
                <a:latin typeface="黑体" panose="02010609060101010101" pitchFamily="49" charset="-122"/>
                <a:ea typeface="黑体" panose="02010609060101010101" pitchFamily="49" charset="-122"/>
                <a:cs typeface="兰米粗楷简体" panose="02000503000000000000" charset="-122"/>
                <a:sym typeface="+mn-ea"/>
              </a:rPr>
              <a:t>公里外莫斯科的价格也是</a:t>
            </a:r>
            <a:r>
              <a:rPr lang="en-US" altLang="zh-CN">
                <a:solidFill>
                  <a:schemeClr val="tx1"/>
                </a:solidFill>
                <a:latin typeface="黑体" panose="02010609060101010101" pitchFamily="49" charset="-122"/>
                <a:ea typeface="黑体" panose="02010609060101010101" pitchFamily="49" charset="-122"/>
                <a:cs typeface="兰米粗楷简体" panose="02000503000000000000" charset="-122"/>
                <a:sym typeface="+mn-ea"/>
              </a:rPr>
              <a:t>1</a:t>
            </a:r>
            <a:r>
              <a:rPr lang="zh-CN" altLang="en-US">
                <a:solidFill>
                  <a:schemeClr val="tx1"/>
                </a:solidFill>
                <a:latin typeface="黑体" panose="02010609060101010101" pitchFamily="49" charset="-122"/>
                <a:ea typeface="黑体" panose="02010609060101010101" pitchFamily="49" charset="-122"/>
                <a:cs typeface="兰米粗楷简体" panose="02000503000000000000" charset="-122"/>
                <a:sym typeface="+mn-ea"/>
              </a:rPr>
              <a:t>卢布，而万里之外的海参崴仍然是</a:t>
            </a:r>
            <a:r>
              <a:rPr lang="en-US" altLang="zh-CN">
                <a:solidFill>
                  <a:schemeClr val="tx1"/>
                </a:solidFill>
                <a:latin typeface="黑体" panose="02010609060101010101" pitchFamily="49" charset="-122"/>
                <a:ea typeface="黑体" panose="02010609060101010101" pitchFamily="49" charset="-122"/>
                <a:cs typeface="兰米粗楷简体" panose="02000503000000000000" charset="-122"/>
                <a:sym typeface="+mn-ea"/>
              </a:rPr>
              <a:t>1</a:t>
            </a:r>
            <a:r>
              <a:rPr lang="zh-CN" altLang="en-US">
                <a:solidFill>
                  <a:schemeClr val="tx1"/>
                </a:solidFill>
                <a:latin typeface="黑体" panose="02010609060101010101" pitchFamily="49" charset="-122"/>
                <a:ea typeface="黑体" panose="02010609060101010101" pitchFamily="49" charset="-122"/>
                <a:cs typeface="兰米粗楷简体" panose="02000503000000000000" charset="-122"/>
                <a:sym typeface="+mn-ea"/>
              </a:rPr>
              <a:t>卢布。</a:t>
            </a:r>
            <a:endParaRPr lang="zh-CN" altLang="en-US">
              <a:solidFill>
                <a:schemeClr val="tx1"/>
              </a:solidFill>
              <a:latin typeface="黑体" panose="02010609060101010101" pitchFamily="49" charset="-122"/>
              <a:ea typeface="黑体" panose="02010609060101010101" pitchFamily="49" charset="-122"/>
              <a:cs typeface="兰米粗楷简体" panose="02000503000000000000" charset="-122"/>
            </a:endParaRPr>
          </a:p>
          <a:p>
            <a:pPr algn="r">
              <a:lnSpc>
                <a:spcPct val="170000"/>
              </a:lnSpc>
            </a:pPr>
            <a:r>
              <a:rPr lang="en-US" altLang="zh-CN" smtClean="0">
                <a:solidFill>
                  <a:schemeClr val="tx1"/>
                </a:solidFill>
                <a:latin typeface="黑体" panose="02010609060101010101" pitchFamily="49" charset="-122"/>
                <a:ea typeface="黑体" panose="02010609060101010101" pitchFamily="49" charset="-122"/>
                <a:cs typeface="兰米粗楷简体" panose="02000503000000000000" charset="-122"/>
                <a:sym typeface="+mn-ea"/>
              </a:rPr>
              <a:t>──</a:t>
            </a:r>
            <a:r>
              <a:rPr lang="zh-CN" altLang="en-US">
                <a:solidFill>
                  <a:schemeClr val="tx1"/>
                </a:solidFill>
                <a:latin typeface="黑体" panose="02010609060101010101" pitchFamily="49" charset="-122"/>
                <a:ea typeface="黑体" panose="02010609060101010101" pitchFamily="49" charset="-122"/>
                <a:cs typeface="兰米粗楷简体" panose="02000503000000000000" charset="-122"/>
                <a:sym typeface="+mn-ea"/>
              </a:rPr>
              <a:t>摘编自</a:t>
            </a:r>
            <a:r>
              <a:rPr lang="en-US" altLang="zh-CN">
                <a:solidFill>
                  <a:schemeClr val="tx1"/>
                </a:solidFill>
                <a:latin typeface="黑体" panose="02010609060101010101" pitchFamily="49" charset="-122"/>
                <a:ea typeface="黑体" panose="02010609060101010101" pitchFamily="49" charset="-122"/>
                <a:cs typeface="兰米粗楷简体" panose="02000503000000000000" charset="-122"/>
                <a:sym typeface="+mn-ea"/>
              </a:rPr>
              <a:t>[</a:t>
            </a:r>
            <a:r>
              <a:rPr lang="zh-CN" altLang="en-US">
                <a:solidFill>
                  <a:schemeClr val="tx1"/>
                </a:solidFill>
                <a:latin typeface="黑体" panose="02010609060101010101" pitchFamily="49" charset="-122"/>
                <a:ea typeface="黑体" panose="02010609060101010101" pitchFamily="49" charset="-122"/>
                <a:cs typeface="兰米粗楷简体" panose="02000503000000000000" charset="-122"/>
                <a:sym typeface="+mn-ea"/>
              </a:rPr>
              <a:t>美</a:t>
            </a:r>
            <a:r>
              <a:rPr lang="en-US" altLang="zh-CN">
                <a:solidFill>
                  <a:schemeClr val="tx1"/>
                </a:solidFill>
                <a:latin typeface="黑体" panose="02010609060101010101" pitchFamily="49" charset="-122"/>
                <a:ea typeface="黑体" panose="02010609060101010101" pitchFamily="49" charset="-122"/>
                <a:cs typeface="兰米粗楷简体" panose="02000503000000000000" charset="-122"/>
                <a:sym typeface="+mn-ea"/>
              </a:rPr>
              <a:t>]</a:t>
            </a:r>
            <a:r>
              <a:rPr lang="zh-CN" altLang="en-US">
                <a:solidFill>
                  <a:schemeClr val="tx1"/>
                </a:solidFill>
                <a:latin typeface="黑体" panose="02010609060101010101" pitchFamily="49" charset="-122"/>
                <a:ea typeface="黑体" panose="02010609060101010101" pitchFamily="49" charset="-122"/>
                <a:cs typeface="兰米粗楷简体" panose="02000503000000000000" charset="-122"/>
                <a:sym typeface="+mn-ea"/>
              </a:rPr>
              <a:t>斯塔夫里阿诺斯：</a:t>
            </a:r>
            <a:r>
              <a:rPr lang="en-US" altLang="zh-CN">
                <a:solidFill>
                  <a:schemeClr val="tx1"/>
                </a:solidFill>
                <a:latin typeface="黑体" panose="02010609060101010101" pitchFamily="49" charset="-122"/>
                <a:ea typeface="黑体" panose="02010609060101010101" pitchFamily="49" charset="-122"/>
                <a:cs typeface="兰米粗楷简体" panose="02000503000000000000" charset="-122"/>
                <a:sym typeface="+mn-ea"/>
              </a:rPr>
              <a:t>《</a:t>
            </a:r>
            <a:r>
              <a:rPr lang="zh-CN" altLang="en-US">
                <a:solidFill>
                  <a:schemeClr val="tx1"/>
                </a:solidFill>
                <a:latin typeface="黑体" panose="02010609060101010101" pitchFamily="49" charset="-122"/>
                <a:ea typeface="黑体" panose="02010609060101010101" pitchFamily="49" charset="-122"/>
                <a:cs typeface="兰米粗楷简体" panose="02000503000000000000" charset="-122"/>
                <a:sym typeface="+mn-ea"/>
              </a:rPr>
              <a:t>全球通史</a:t>
            </a:r>
            <a:r>
              <a:rPr lang="en-US" altLang="zh-CN">
                <a:solidFill>
                  <a:schemeClr val="tx1"/>
                </a:solidFill>
                <a:latin typeface="黑体" panose="02010609060101010101" pitchFamily="49" charset="-122"/>
                <a:ea typeface="黑体" panose="02010609060101010101" pitchFamily="49" charset="-122"/>
                <a:cs typeface="兰米粗楷简体" panose="02000503000000000000" charset="-122"/>
                <a:sym typeface="+mn-ea"/>
              </a:rPr>
              <a:t>》</a:t>
            </a:r>
          </a:p>
          <a:p>
            <a:pPr>
              <a:lnSpc>
                <a:spcPct val="170000"/>
              </a:lnSpc>
              <a:spcBef>
                <a:spcPct val="0"/>
              </a:spcBef>
            </a:pPr>
            <a:r>
              <a:rPr lang="en-US" altLang="zh-CN">
                <a:solidFill>
                  <a:schemeClr val="tx1"/>
                </a:solidFill>
                <a:latin typeface="黑体" panose="02010609060101010101" pitchFamily="49" charset="-122"/>
                <a:ea typeface="黑体" panose="02010609060101010101" pitchFamily="49" charset="-122"/>
                <a:cs typeface="兰米粗楷简体" panose="02000503000000000000" charset="-122"/>
                <a:sym typeface="+mn-ea"/>
              </a:rPr>
              <a:t>1936</a:t>
            </a:r>
            <a:r>
              <a:rPr lang="zh-CN" altLang="en-US">
                <a:solidFill>
                  <a:schemeClr val="tx1"/>
                </a:solidFill>
                <a:latin typeface="黑体" panose="02010609060101010101" pitchFamily="49" charset="-122"/>
                <a:ea typeface="黑体" panose="02010609060101010101" pitchFamily="49" charset="-122"/>
                <a:cs typeface="兰米粗楷简体" panose="02000503000000000000" charset="-122"/>
                <a:sym typeface="+mn-ea"/>
              </a:rPr>
              <a:t>年苏联政府从一个地区收购稞麦，每千克付给农民</a:t>
            </a:r>
            <a:r>
              <a:rPr lang="en-US" altLang="zh-CN">
                <a:solidFill>
                  <a:schemeClr val="tx1"/>
                </a:solidFill>
                <a:latin typeface="黑体" panose="02010609060101010101" pitchFamily="49" charset="-122"/>
                <a:ea typeface="黑体" panose="02010609060101010101" pitchFamily="49" charset="-122"/>
                <a:cs typeface="兰米粗楷简体" panose="02000503000000000000" charset="-122"/>
                <a:sym typeface="+mn-ea"/>
              </a:rPr>
              <a:t>13</a:t>
            </a:r>
            <a:r>
              <a:rPr lang="zh-CN" altLang="en-US">
                <a:solidFill>
                  <a:schemeClr val="tx1"/>
                </a:solidFill>
                <a:latin typeface="黑体" panose="02010609060101010101" pitchFamily="49" charset="-122"/>
                <a:ea typeface="黑体" panose="02010609060101010101" pitchFamily="49" charset="-122"/>
                <a:cs typeface="兰米粗楷简体" panose="02000503000000000000" charset="-122"/>
                <a:sym typeface="+mn-ea"/>
              </a:rPr>
              <a:t>卢布，而政府出售给面粉厂时，则作价</a:t>
            </a:r>
            <a:r>
              <a:rPr lang="en-US" altLang="zh-CN">
                <a:solidFill>
                  <a:schemeClr val="tx1"/>
                </a:solidFill>
                <a:latin typeface="黑体" panose="02010609060101010101" pitchFamily="49" charset="-122"/>
                <a:ea typeface="黑体" panose="02010609060101010101" pitchFamily="49" charset="-122"/>
                <a:cs typeface="兰米粗楷简体" panose="02000503000000000000" charset="-122"/>
                <a:sym typeface="+mn-ea"/>
              </a:rPr>
              <a:t>93</a:t>
            </a:r>
            <a:r>
              <a:rPr lang="zh-CN" altLang="en-US">
                <a:solidFill>
                  <a:schemeClr val="tx1"/>
                </a:solidFill>
                <a:latin typeface="黑体" panose="02010609060101010101" pitchFamily="49" charset="-122"/>
                <a:ea typeface="黑体" panose="02010609060101010101" pitchFamily="49" charset="-122"/>
                <a:cs typeface="兰米粗楷简体" panose="02000503000000000000" charset="-122"/>
                <a:sym typeface="+mn-ea"/>
              </a:rPr>
              <a:t>卢布。</a:t>
            </a:r>
            <a:endParaRPr lang="en-US" altLang="zh-CN">
              <a:solidFill>
                <a:schemeClr val="tx1"/>
              </a:solidFill>
              <a:latin typeface="黑体" panose="02010609060101010101" pitchFamily="49" charset="-122"/>
              <a:ea typeface="黑体" panose="02010609060101010101" pitchFamily="49" charset="-122"/>
              <a:cs typeface="兰米粗楷简体" panose="02000503000000000000" charset="-122"/>
            </a:endParaRPr>
          </a:p>
          <a:p>
            <a:pPr algn="r">
              <a:lnSpc>
                <a:spcPct val="170000"/>
              </a:lnSpc>
              <a:spcBef>
                <a:spcPct val="0"/>
              </a:spcBef>
            </a:pPr>
            <a:r>
              <a:rPr lang="zh-CN" altLang="en-US" smtClean="0">
                <a:solidFill>
                  <a:schemeClr val="tx1"/>
                </a:solidFill>
                <a:latin typeface="黑体" panose="02010609060101010101" pitchFamily="49" charset="-122"/>
                <a:ea typeface="黑体" panose="02010609060101010101" pitchFamily="49" charset="-122"/>
                <a:cs typeface="兰米粗楷简体" panose="02000503000000000000" charset="-122"/>
                <a:sym typeface="+mn-ea"/>
              </a:rPr>
              <a:t>—</a:t>
            </a:r>
            <a:r>
              <a:rPr lang="zh-CN" altLang="en-US">
                <a:solidFill>
                  <a:schemeClr val="tx1"/>
                </a:solidFill>
                <a:latin typeface="黑体" panose="02010609060101010101" pitchFamily="49" charset="-122"/>
                <a:ea typeface="黑体" panose="02010609060101010101" pitchFamily="49" charset="-122"/>
                <a:cs typeface="兰米粗楷简体" panose="02000503000000000000" charset="-122"/>
                <a:sym typeface="+mn-ea"/>
              </a:rPr>
              <a:t>—徐天新《平等、强国的理想与苏联的实践 </a:t>
            </a:r>
            <a:r>
              <a:rPr lang="en-US" altLang="zh-CN">
                <a:solidFill>
                  <a:schemeClr val="tx1"/>
                </a:solidFill>
                <a:latin typeface="黑体" panose="02010609060101010101" pitchFamily="49" charset="-122"/>
                <a:ea typeface="黑体" panose="02010609060101010101" pitchFamily="49" charset="-122"/>
                <a:cs typeface="兰米粗楷简体" panose="02000503000000000000" charset="-122"/>
                <a:sym typeface="+mn-ea"/>
              </a:rPr>
              <a:t>》</a:t>
            </a:r>
            <a:r>
              <a:rPr lang="zh-CN" altLang="en-US">
                <a:solidFill>
                  <a:schemeClr val="tx1"/>
                </a:solidFill>
                <a:latin typeface="黑体" panose="02010609060101010101" pitchFamily="49" charset="-122"/>
                <a:ea typeface="黑体" panose="02010609060101010101" pitchFamily="49" charset="-122"/>
                <a:cs typeface="兰米粗楷简体" panose="02000503000000000000" charset="-122"/>
                <a:sym typeface="+mn-ea"/>
              </a:rPr>
              <a:t> </a:t>
            </a:r>
          </a:p>
        </p:txBody>
      </p:sp>
      <p:graphicFrame>
        <p:nvGraphicFramePr>
          <p:cNvPr id="5" name="表格 4"/>
          <p:cNvGraphicFramePr>
            <a:graphicFrameLocks noGrp="1"/>
          </p:cNvGraphicFramePr>
          <p:nvPr>
            <p:custDataLst>
              <p:tags r:id="rId2"/>
            </p:custDataLst>
            <p:extLst>
              <p:ext uri="{D42A27DB-BD31-4B8C-83A1-F6EECF244321}">
                <p14:modId xmlns:p14="http://schemas.microsoft.com/office/powerpoint/2010/main" val="2116910347"/>
              </p:ext>
            </p:extLst>
          </p:nvPr>
        </p:nvGraphicFramePr>
        <p:xfrm>
          <a:off x="1454227" y="3057471"/>
          <a:ext cx="9749927" cy="2948305"/>
        </p:xfrm>
        <a:graphic>
          <a:graphicData uri="http://schemas.openxmlformats.org/drawingml/2006/table">
            <a:tbl>
              <a:tblPr>
                <a:tableStyleId>{616DA210-FB5B-4158-B5E0-FEB733F419BA}</a:tableStyleId>
              </a:tblPr>
              <a:tblGrid>
                <a:gridCol w="2546252">
                  <a:extLst>
                    <a:ext uri="{9D8B030D-6E8A-4147-A177-3AD203B41FA5}">
                      <a16:colId xmlns:a16="http://schemas.microsoft.com/office/drawing/2014/main" xmlns="" val="20000"/>
                    </a:ext>
                  </a:extLst>
                </a:gridCol>
                <a:gridCol w="3628325">
                  <a:extLst>
                    <a:ext uri="{9D8B030D-6E8A-4147-A177-3AD203B41FA5}">
                      <a16:colId xmlns:a16="http://schemas.microsoft.com/office/drawing/2014/main" xmlns="" val="20001"/>
                    </a:ext>
                  </a:extLst>
                </a:gridCol>
                <a:gridCol w="3575350">
                  <a:extLst>
                    <a:ext uri="{9D8B030D-6E8A-4147-A177-3AD203B41FA5}">
                      <a16:colId xmlns:a16="http://schemas.microsoft.com/office/drawing/2014/main" xmlns="" val="20002"/>
                    </a:ext>
                  </a:extLst>
                </a:gridCol>
              </a:tblGrid>
              <a:tr h="871855">
                <a:tc>
                  <a:txBody>
                    <a:bodyPr vert="horz" wrap="square"/>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l">
                        <a:spcBef>
                          <a:spcPct val="0"/>
                        </a:spcBef>
                        <a:buNone/>
                      </a:pPr>
                      <a:r>
                        <a:rPr lang="en-US" altLang="zh-CN" sz="2200">
                          <a:latin typeface="黑体" panose="02010609060101010101" pitchFamily="49" charset="-122"/>
                          <a:ea typeface="黑体" panose="02010609060101010101" pitchFamily="49" charset="-122"/>
                        </a:rPr>
                        <a:t> </a:t>
                      </a:r>
                      <a:r>
                        <a:rPr lang="zh-CN" altLang="en-US" sz="2200">
                          <a:latin typeface="黑体" panose="02010609060101010101" pitchFamily="49" charset="-122"/>
                          <a:ea typeface="黑体" panose="02010609060101010101" pitchFamily="49" charset="-122"/>
                        </a:rPr>
                        <a:t>时  间</a:t>
                      </a:r>
                      <a:endParaRPr lang="zh-CN" altLang="en-US" sz="2200" b="1">
                        <a:solidFill>
                          <a:schemeClr val="tx1"/>
                        </a:solidFill>
                        <a:latin typeface="黑体" panose="02010609060101010101" pitchFamily="49" charset="-122"/>
                        <a:ea typeface="黑体" panose="02010609060101010101" pitchFamily="49" charset="-122"/>
                        <a:cs typeface="兰米粗楷简体" panose="02000503000000000000" charset="-122"/>
                      </a:endParaRPr>
                    </a:p>
                  </a:txBody>
                  <a:tcPr/>
                </a:tc>
                <a:tc>
                  <a:txBody>
                    <a:bodyPr vert="horz" wrap="square"/>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l">
                        <a:spcBef>
                          <a:spcPct val="0"/>
                        </a:spcBef>
                        <a:buNone/>
                      </a:pPr>
                      <a:r>
                        <a:rPr lang="zh-CN" altLang="en-US" sz="2200">
                          <a:latin typeface="黑体" panose="02010609060101010101" pitchFamily="49" charset="-122"/>
                          <a:ea typeface="黑体" panose="02010609060101010101" pitchFamily="49" charset="-122"/>
                        </a:rPr>
                        <a:t>粮食人均产量（公斤）</a:t>
                      </a:r>
                      <a:endParaRPr lang="zh-CN" altLang="en-US" sz="2200" b="1">
                        <a:solidFill>
                          <a:schemeClr val="tx1"/>
                        </a:solidFill>
                        <a:latin typeface="黑体" panose="02010609060101010101" pitchFamily="49" charset="-122"/>
                        <a:ea typeface="黑体" panose="02010609060101010101" pitchFamily="49" charset="-122"/>
                        <a:cs typeface="Times New Roman" panose="02020603050405020304" charset="0"/>
                      </a:endParaRPr>
                    </a:p>
                  </a:txBody>
                  <a:tcPr/>
                </a:tc>
                <a:tc>
                  <a:txBody>
                    <a:bodyPr vert="horz" wrap="square"/>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l">
                        <a:spcBef>
                          <a:spcPct val="0"/>
                        </a:spcBef>
                        <a:buNone/>
                      </a:pPr>
                      <a:r>
                        <a:rPr lang="zh-CN" altLang="en-US" sz="2200">
                          <a:latin typeface="黑体" panose="02010609060101010101" pitchFamily="49" charset="-122"/>
                          <a:ea typeface="黑体" panose="02010609060101010101" pitchFamily="49" charset="-122"/>
                        </a:rPr>
                        <a:t>肉类人均产量（公斤）</a:t>
                      </a:r>
                      <a:endParaRPr lang="zh-CN" altLang="en-US" sz="2200" b="1">
                        <a:solidFill>
                          <a:schemeClr val="tx1"/>
                        </a:solidFill>
                        <a:latin typeface="黑体" panose="02010609060101010101" pitchFamily="49" charset="-122"/>
                        <a:ea typeface="黑体" panose="02010609060101010101" pitchFamily="49" charset="-122"/>
                        <a:cs typeface="Times New Roman"/>
                      </a:endParaRPr>
                    </a:p>
                  </a:txBody>
                  <a:tcPr/>
                </a:tc>
                <a:extLst>
                  <a:ext uri="{0D108BD9-81ED-4DB2-BD59-A6C34878D82A}">
                    <a16:rowId xmlns:a16="http://schemas.microsoft.com/office/drawing/2014/main" xmlns="" val="10000"/>
                  </a:ext>
                </a:extLst>
              </a:tr>
              <a:tr h="518795">
                <a:tc>
                  <a:txBody>
                    <a:bodyPr vert="horz" wrap="square"/>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l">
                        <a:spcBef>
                          <a:spcPct val="0"/>
                        </a:spcBef>
                        <a:buNone/>
                      </a:pPr>
                      <a:r>
                        <a:rPr lang="en-US" altLang="zh-CN" sz="2200">
                          <a:latin typeface="黑体" panose="02010609060101010101" pitchFamily="49" charset="-122"/>
                          <a:ea typeface="黑体" panose="02010609060101010101" pitchFamily="49" charset="-122"/>
                        </a:rPr>
                        <a:t>1928—1929</a:t>
                      </a:r>
                      <a:endParaRPr lang="en-US" altLang="zh-CN" sz="2200" b="1">
                        <a:solidFill>
                          <a:schemeClr val="tx1"/>
                        </a:solidFill>
                        <a:latin typeface="黑体" panose="02010609060101010101" pitchFamily="49" charset="-122"/>
                        <a:ea typeface="黑体" panose="02010609060101010101" pitchFamily="49" charset="-122"/>
                        <a:cs typeface="Times New Roman" panose="02020603050405020304" charset="0"/>
                      </a:endParaRPr>
                    </a:p>
                  </a:txBody>
                  <a:tcPr/>
                </a:tc>
                <a:tc>
                  <a:txBody>
                    <a:bodyPr vert="horz" wrap="square"/>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spcBef>
                          <a:spcPct val="0"/>
                        </a:spcBef>
                        <a:buNone/>
                      </a:pPr>
                      <a:r>
                        <a:rPr lang="en-US" altLang="zh-CN" sz="2200">
                          <a:latin typeface="黑体" panose="02010609060101010101" pitchFamily="49" charset="-122"/>
                          <a:ea typeface="黑体" panose="02010609060101010101" pitchFamily="49" charset="-122"/>
                        </a:rPr>
                        <a:t>470</a:t>
                      </a:r>
                      <a:endParaRPr lang="en-US" altLang="zh-CN" sz="2200" b="1">
                        <a:solidFill>
                          <a:schemeClr val="tx1"/>
                        </a:solidFill>
                        <a:latin typeface="黑体" panose="02010609060101010101" pitchFamily="49" charset="-122"/>
                        <a:ea typeface="黑体" panose="02010609060101010101" pitchFamily="49" charset="-122"/>
                        <a:cs typeface="Times New Roman" panose="02020603050405020304" charset="0"/>
                      </a:endParaRPr>
                    </a:p>
                  </a:txBody>
                  <a:tcPr/>
                </a:tc>
                <a:tc>
                  <a:txBody>
                    <a:bodyPr vert="horz" wrap="square"/>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spcBef>
                          <a:spcPct val="0"/>
                        </a:spcBef>
                        <a:buNone/>
                      </a:pPr>
                      <a:r>
                        <a:rPr lang="en-US" altLang="zh-CN" sz="2200">
                          <a:latin typeface="黑体" panose="02010609060101010101" pitchFamily="49" charset="-122"/>
                          <a:ea typeface="黑体" panose="02010609060101010101" pitchFamily="49" charset="-122"/>
                        </a:rPr>
                        <a:t>35</a:t>
                      </a:r>
                      <a:endParaRPr lang="en-US" altLang="zh-CN" sz="2200" b="1">
                        <a:solidFill>
                          <a:schemeClr val="tx1"/>
                        </a:solidFill>
                        <a:latin typeface="黑体" panose="02010609060101010101" pitchFamily="49" charset="-122"/>
                        <a:ea typeface="黑体" panose="02010609060101010101" pitchFamily="49" charset="-122"/>
                        <a:cs typeface="Times New Roman" panose="02020603050405020304" charset="0"/>
                      </a:endParaRPr>
                    </a:p>
                  </a:txBody>
                  <a:tcPr/>
                </a:tc>
                <a:extLst>
                  <a:ext uri="{0D108BD9-81ED-4DB2-BD59-A6C34878D82A}">
                    <a16:rowId xmlns:a16="http://schemas.microsoft.com/office/drawing/2014/main" xmlns="" val="10001"/>
                  </a:ext>
                </a:extLst>
              </a:tr>
              <a:tr h="519430">
                <a:tc>
                  <a:txBody>
                    <a:bodyPr vert="horz" wrap="square"/>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l">
                        <a:spcBef>
                          <a:spcPct val="0"/>
                        </a:spcBef>
                        <a:buNone/>
                      </a:pPr>
                      <a:r>
                        <a:rPr lang="en-US" altLang="zh-CN" sz="2200">
                          <a:latin typeface="黑体" panose="02010609060101010101" pitchFamily="49" charset="-122"/>
                          <a:ea typeface="黑体" panose="02010609060101010101" pitchFamily="49" charset="-122"/>
                        </a:rPr>
                        <a:t>1930—1932</a:t>
                      </a:r>
                      <a:endParaRPr lang="en-US" altLang="zh-CN" sz="2200" b="1">
                        <a:solidFill>
                          <a:schemeClr val="tx1"/>
                        </a:solidFill>
                        <a:latin typeface="黑体" panose="02010609060101010101" pitchFamily="49" charset="-122"/>
                        <a:ea typeface="黑体" panose="02010609060101010101" pitchFamily="49" charset="-122"/>
                        <a:cs typeface="Times New Roman" panose="02020603050405020304" charset="0"/>
                      </a:endParaRPr>
                    </a:p>
                  </a:txBody>
                  <a:tcPr/>
                </a:tc>
                <a:tc>
                  <a:txBody>
                    <a:bodyPr vert="horz" wrap="square"/>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spcBef>
                          <a:spcPct val="0"/>
                        </a:spcBef>
                        <a:buNone/>
                      </a:pPr>
                      <a:r>
                        <a:rPr lang="en-US" altLang="zh-CN" sz="2200">
                          <a:latin typeface="黑体" panose="02010609060101010101" pitchFamily="49" charset="-122"/>
                          <a:ea typeface="黑体" panose="02010609060101010101" pitchFamily="49" charset="-122"/>
                        </a:rPr>
                        <a:t>460</a:t>
                      </a:r>
                      <a:endParaRPr lang="en-US" altLang="zh-CN" sz="2200" b="1">
                        <a:solidFill>
                          <a:schemeClr val="tx1"/>
                        </a:solidFill>
                        <a:latin typeface="黑体" panose="02010609060101010101" pitchFamily="49" charset="-122"/>
                        <a:ea typeface="黑体" panose="02010609060101010101" pitchFamily="49" charset="-122"/>
                        <a:cs typeface="Times New Roman" panose="02020603050405020304" charset="0"/>
                      </a:endParaRPr>
                    </a:p>
                  </a:txBody>
                  <a:tcPr/>
                </a:tc>
                <a:tc>
                  <a:txBody>
                    <a:bodyPr vert="horz" wrap="square"/>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spcBef>
                          <a:spcPct val="0"/>
                        </a:spcBef>
                        <a:buNone/>
                      </a:pPr>
                      <a:r>
                        <a:rPr lang="en-US" altLang="zh-CN" sz="2200">
                          <a:latin typeface="黑体" panose="02010609060101010101" pitchFamily="49" charset="-122"/>
                          <a:ea typeface="黑体" panose="02010609060101010101" pitchFamily="49" charset="-122"/>
                        </a:rPr>
                        <a:t>20--25</a:t>
                      </a:r>
                      <a:endParaRPr lang="en-US" altLang="zh-CN" sz="2200" b="1">
                        <a:solidFill>
                          <a:schemeClr val="tx1"/>
                        </a:solidFill>
                        <a:latin typeface="黑体" panose="02010609060101010101" pitchFamily="49" charset="-122"/>
                        <a:ea typeface="黑体" panose="02010609060101010101" pitchFamily="49" charset="-122"/>
                        <a:cs typeface="Times New Roman" panose="02020603050405020304" charset="0"/>
                      </a:endParaRPr>
                    </a:p>
                  </a:txBody>
                  <a:tcPr/>
                </a:tc>
                <a:extLst>
                  <a:ext uri="{0D108BD9-81ED-4DB2-BD59-A6C34878D82A}">
                    <a16:rowId xmlns:a16="http://schemas.microsoft.com/office/drawing/2014/main" xmlns="" val="10002"/>
                  </a:ext>
                </a:extLst>
              </a:tr>
              <a:tr h="518795">
                <a:tc>
                  <a:txBody>
                    <a:bodyPr vert="horz" wrap="square"/>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l">
                        <a:spcBef>
                          <a:spcPct val="0"/>
                        </a:spcBef>
                        <a:buNone/>
                      </a:pPr>
                      <a:r>
                        <a:rPr lang="en-US" altLang="zh-CN" sz="2200">
                          <a:latin typeface="黑体" panose="02010609060101010101" pitchFamily="49" charset="-122"/>
                          <a:ea typeface="黑体" panose="02010609060101010101" pitchFamily="49" charset="-122"/>
                        </a:rPr>
                        <a:t>1933—1937</a:t>
                      </a:r>
                      <a:endParaRPr lang="en-US" altLang="zh-CN" sz="2200" b="1">
                        <a:solidFill>
                          <a:schemeClr val="tx1"/>
                        </a:solidFill>
                        <a:latin typeface="黑体" panose="02010609060101010101" pitchFamily="49" charset="-122"/>
                        <a:ea typeface="黑体" panose="02010609060101010101" pitchFamily="49" charset="-122"/>
                        <a:cs typeface="Times New Roman" panose="02020603050405020304" charset="0"/>
                      </a:endParaRPr>
                    </a:p>
                  </a:txBody>
                  <a:tcPr/>
                </a:tc>
                <a:tc>
                  <a:txBody>
                    <a:bodyPr vert="horz" wrap="square"/>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spcBef>
                          <a:spcPct val="0"/>
                        </a:spcBef>
                        <a:buNone/>
                      </a:pPr>
                      <a:r>
                        <a:rPr lang="en-US" altLang="zh-CN" sz="2200">
                          <a:latin typeface="黑体" panose="02010609060101010101" pitchFamily="49" charset="-122"/>
                          <a:ea typeface="黑体" panose="02010609060101010101" pitchFamily="49" charset="-122"/>
                        </a:rPr>
                        <a:t> 440 -- 450</a:t>
                      </a:r>
                      <a:endParaRPr lang="en-US" altLang="zh-CN" sz="2200" b="1">
                        <a:solidFill>
                          <a:schemeClr val="tx1"/>
                        </a:solidFill>
                        <a:latin typeface="黑体" panose="02010609060101010101" pitchFamily="49" charset="-122"/>
                        <a:ea typeface="黑体" panose="02010609060101010101" pitchFamily="49" charset="-122"/>
                        <a:cs typeface="Times New Roman" panose="02020603050405020304" charset="0"/>
                      </a:endParaRPr>
                    </a:p>
                  </a:txBody>
                  <a:tcPr/>
                </a:tc>
                <a:tc>
                  <a:txBody>
                    <a:bodyPr vert="horz" wrap="square"/>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spcBef>
                          <a:spcPct val="0"/>
                        </a:spcBef>
                        <a:buNone/>
                      </a:pPr>
                      <a:r>
                        <a:rPr lang="en-US" altLang="zh-CN" sz="2200">
                          <a:latin typeface="黑体" panose="02010609060101010101" pitchFamily="49" charset="-122"/>
                          <a:ea typeface="黑体" panose="02010609060101010101" pitchFamily="49" charset="-122"/>
                        </a:rPr>
                        <a:t>15--20</a:t>
                      </a:r>
                      <a:endParaRPr lang="en-US" altLang="zh-CN" sz="2200" b="1">
                        <a:solidFill>
                          <a:schemeClr val="tx1"/>
                        </a:solidFill>
                        <a:latin typeface="黑体" panose="02010609060101010101" pitchFamily="49" charset="-122"/>
                        <a:ea typeface="黑体" panose="02010609060101010101" pitchFamily="49" charset="-122"/>
                        <a:cs typeface="Times New Roman" panose="02020603050405020304" charset="0"/>
                      </a:endParaRPr>
                    </a:p>
                  </a:txBody>
                  <a:tcPr/>
                </a:tc>
                <a:extLst>
                  <a:ext uri="{0D108BD9-81ED-4DB2-BD59-A6C34878D82A}">
                    <a16:rowId xmlns:a16="http://schemas.microsoft.com/office/drawing/2014/main" xmlns="" val="10003"/>
                  </a:ext>
                </a:extLst>
              </a:tr>
              <a:tr h="519430">
                <a:tc>
                  <a:txBody>
                    <a:bodyPr vert="horz" wrap="square"/>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l">
                        <a:spcBef>
                          <a:spcPct val="0"/>
                        </a:spcBef>
                        <a:buNone/>
                      </a:pPr>
                      <a:r>
                        <a:rPr lang="en-US" altLang="zh-CN" sz="2200">
                          <a:latin typeface="黑体" panose="02010609060101010101" pitchFamily="49" charset="-122"/>
                          <a:ea typeface="黑体" panose="02010609060101010101" pitchFamily="49" charset="-122"/>
                        </a:rPr>
                        <a:t>1938—1940</a:t>
                      </a:r>
                      <a:endParaRPr lang="en-US" altLang="zh-CN" sz="2200" b="1">
                        <a:solidFill>
                          <a:schemeClr val="tx1"/>
                        </a:solidFill>
                        <a:latin typeface="黑体" panose="02010609060101010101" pitchFamily="49" charset="-122"/>
                        <a:ea typeface="黑体" panose="02010609060101010101" pitchFamily="49" charset="-122"/>
                        <a:cs typeface="Times New Roman" panose="02020603050405020304" charset="0"/>
                      </a:endParaRPr>
                    </a:p>
                  </a:txBody>
                  <a:tcPr/>
                </a:tc>
                <a:tc>
                  <a:txBody>
                    <a:bodyPr vert="horz" wrap="square"/>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spcBef>
                          <a:spcPct val="0"/>
                        </a:spcBef>
                        <a:buNone/>
                      </a:pPr>
                      <a:r>
                        <a:rPr lang="en-US" altLang="zh-CN" sz="2200">
                          <a:latin typeface="黑体" panose="02010609060101010101" pitchFamily="49" charset="-122"/>
                          <a:ea typeface="黑体" panose="02010609060101010101" pitchFamily="49" charset="-122"/>
                        </a:rPr>
                        <a:t> 420 -- 430</a:t>
                      </a:r>
                      <a:endParaRPr lang="en-US" altLang="zh-CN" sz="2200" b="1">
                        <a:solidFill>
                          <a:schemeClr val="tx1"/>
                        </a:solidFill>
                        <a:latin typeface="黑体" panose="02010609060101010101" pitchFamily="49" charset="-122"/>
                        <a:ea typeface="黑体" panose="02010609060101010101" pitchFamily="49" charset="-122"/>
                        <a:cs typeface="Times New Roman" panose="02020603050405020304" charset="0"/>
                      </a:endParaRPr>
                    </a:p>
                  </a:txBody>
                  <a:tcPr/>
                </a:tc>
                <a:tc>
                  <a:txBody>
                    <a:bodyPr vert="horz" wrap="square"/>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spcBef>
                          <a:spcPct val="0"/>
                        </a:spcBef>
                        <a:buNone/>
                      </a:pPr>
                      <a:r>
                        <a:rPr lang="en-US" altLang="zh-CN" sz="2200">
                          <a:latin typeface="黑体" panose="02010609060101010101" pitchFamily="49" charset="-122"/>
                          <a:ea typeface="黑体" panose="02010609060101010101" pitchFamily="49" charset="-122"/>
                        </a:rPr>
                        <a:t>25</a:t>
                      </a:r>
                      <a:endParaRPr lang="en-US" altLang="zh-CN" sz="2200" b="1">
                        <a:solidFill>
                          <a:schemeClr val="tx1"/>
                        </a:solidFill>
                        <a:latin typeface="黑体" panose="02010609060101010101" pitchFamily="49" charset="-122"/>
                        <a:ea typeface="黑体" panose="02010609060101010101" pitchFamily="49" charset="-122"/>
                        <a:cs typeface="Times New Roman"/>
                      </a:endParaRPr>
                    </a:p>
                  </a:txBody>
                  <a:tcPr/>
                </a:tc>
                <a:extLst>
                  <a:ext uri="{0D108BD9-81ED-4DB2-BD59-A6C34878D82A}">
                    <a16:rowId xmlns:a16="http://schemas.microsoft.com/office/drawing/2014/main" xmlns="" val="10004"/>
                  </a:ext>
                </a:extLst>
              </a:tr>
            </a:tbl>
          </a:graphicData>
        </a:graphic>
      </p:graphicFrame>
      <p:grpSp>
        <p:nvGrpSpPr>
          <p:cNvPr id="13" name="组合 12"/>
          <p:cNvGrpSpPr/>
          <p:nvPr/>
        </p:nvGrpSpPr>
        <p:grpSpPr>
          <a:xfrm>
            <a:off x="86360" y="180975"/>
            <a:ext cx="3827780" cy="318135"/>
            <a:chOff x="136" y="405"/>
            <a:chExt cx="5645" cy="501"/>
          </a:xfrm>
        </p:grpSpPr>
        <p:grpSp>
          <p:nvGrpSpPr>
            <p:cNvPr id="14" name="组合 13"/>
            <p:cNvGrpSpPr/>
            <p:nvPr/>
          </p:nvGrpSpPr>
          <p:grpSpPr>
            <a:xfrm>
              <a:off x="182" y="405"/>
              <a:ext cx="292" cy="388"/>
              <a:chOff x="7320" y="3217"/>
              <a:chExt cx="4675" cy="6169"/>
            </a:xfrm>
            <a:solidFill>
              <a:srgbClr val="F22C2C"/>
            </a:solidFill>
          </p:grpSpPr>
          <p:grpSp>
            <p:nvGrpSpPr>
              <p:cNvPr id="15" name="组合 14"/>
              <p:cNvGrpSpPr/>
              <p:nvPr/>
            </p:nvGrpSpPr>
            <p:grpSpPr>
              <a:xfrm>
                <a:off x="8101" y="3217"/>
                <a:ext cx="3104" cy="2862"/>
                <a:chOff x="3835686" y="2643180"/>
                <a:chExt cx="1478435" cy="1363058"/>
              </a:xfrm>
              <a:grpFill/>
            </p:grpSpPr>
            <p:sp>
              <p:nvSpPr>
                <p:cNvPr id="16" name="心形 7"/>
                <p:cNvSpPr/>
                <p:nvPr/>
              </p:nvSpPr>
              <p:spPr>
                <a:xfrm>
                  <a:off x="3835686" y="2643180"/>
                  <a:ext cx="741448" cy="1363056"/>
                </a:xfrm>
                <a:custGeom>
                  <a:gdLst>
                    <a:gd name="connsiteX0" fmla="*/ 736082 w 1472164"/>
                    <a:gd name="connsiteY0" fmla="*/ 345038 h 1380153"/>
                    <a:gd name="connsiteX1" fmla="*/ 736082 w 1472164"/>
                    <a:gd name="connsiteY1" fmla="*/ 1380153 h 1380153"/>
                    <a:gd name="connsiteX2" fmla="*/ 736082 w 1472164"/>
                    <a:gd name="connsiteY2" fmla="*/ 345038 h 1380153"/>
                    <a:gd name="connsiteX0-1" fmla="*/ 741448 w 1408146"/>
                    <a:gd name="connsiteY0-2" fmla="*/ 327941 h 1363056"/>
                    <a:gd name="connsiteX1-3" fmla="*/ 741448 w 1408146"/>
                    <a:gd name="connsiteY1-4" fmla="*/ 1363056 h 1363056"/>
                    <a:gd name="connsiteX2-5" fmla="*/ 741448 w 1408146"/>
                    <a:gd name="connsiteY2-6" fmla="*/ 327941 h 1363056"/>
                    <a:gd name="connsiteX0-7" fmla="*/ 741448 w 741448"/>
                    <a:gd name="connsiteY0-8" fmla="*/ 327941 h 1363056"/>
                    <a:gd name="connsiteX1-9" fmla="*/ 741448 w 741448"/>
                    <a:gd name="connsiteY1-10" fmla="*/ 1363056 h 1363056"/>
                    <a:gd name="connsiteX2-11" fmla="*/ 741448 w 741448"/>
                    <a:gd name="connsiteY2-12" fmla="*/ 327941 h 1363056"/>
                    <a:gd name="connsiteX0-13" fmla="*/ 741448 w 741448"/>
                    <a:gd name="connsiteY0-14" fmla="*/ 327941 h 1363056"/>
                    <a:gd name="connsiteX1-15" fmla="*/ 741448 w 741448"/>
                    <a:gd name="connsiteY1-16" fmla="*/ 1363056 h 1363056"/>
                    <a:gd name="connsiteX2-17" fmla="*/ 741448 w 741448"/>
                    <a:gd name="connsiteY2-18" fmla="*/ 327941 h 1363056"/>
                    <a:gd name="connsiteX0-19" fmla="*/ 741448 w 741448"/>
                    <a:gd name="connsiteY0-20" fmla="*/ 327941 h 1363056"/>
                    <a:gd name="connsiteX1-21" fmla="*/ 741448 w 741448"/>
                    <a:gd name="connsiteY1-22" fmla="*/ 1363056 h 1363056"/>
                    <a:gd name="connsiteX2-23" fmla="*/ 741448 w 741448"/>
                    <a:gd name="connsiteY2-24" fmla="*/ 327941 h 1363056"/>
                    <a:gd name="connsiteX0-25" fmla="*/ 741448 w 741448"/>
                    <a:gd name="connsiteY0-26" fmla="*/ 327941 h 1363056"/>
                    <a:gd name="connsiteX1-27" fmla="*/ 741448 w 741448"/>
                    <a:gd name="connsiteY1-28" fmla="*/ 1363056 h 1363056"/>
                    <a:gd name="connsiteX2-29" fmla="*/ 741448 w 741448"/>
                    <a:gd name="connsiteY2-30" fmla="*/ 327941 h 1363056"/>
                    <a:gd name="connsiteX0-31" fmla="*/ 741448 w 741448"/>
                    <a:gd name="connsiteY0-32" fmla="*/ 327941 h 1363056"/>
                    <a:gd name="connsiteX1-33" fmla="*/ 741448 w 741448"/>
                    <a:gd name="connsiteY1-34" fmla="*/ 1363056 h 1363056"/>
                    <a:gd name="connsiteX2-35" fmla="*/ 741448 w 741448"/>
                    <a:gd name="connsiteY2-36" fmla="*/ 327941 h 1363056"/>
                    <a:gd name="connsiteX0-37" fmla="*/ 741448 w 741448"/>
                    <a:gd name="connsiteY0-38" fmla="*/ 327941 h 1363056"/>
                    <a:gd name="connsiteX1-39" fmla="*/ 741448 w 741448"/>
                    <a:gd name="connsiteY1-40" fmla="*/ 1363056 h 1363056"/>
                    <a:gd name="connsiteX2-41" fmla="*/ 741448 w 741448"/>
                    <a:gd name="connsiteY2-42" fmla="*/ 327941 h 1363056"/>
                    <a:gd name="connsiteX0-43" fmla="*/ 741448 w 741448"/>
                    <a:gd name="connsiteY0-44" fmla="*/ 327941 h 1363056"/>
                    <a:gd name="connsiteX1-45" fmla="*/ 741448 w 741448"/>
                    <a:gd name="connsiteY1-46" fmla="*/ 1363056 h 1363056"/>
                    <a:gd name="connsiteX2-47" fmla="*/ 741448 w 741448"/>
                    <a:gd name="connsiteY2-48" fmla="*/ 327941 h 1363056"/>
                    <a:gd name="connsiteX0-49" fmla="*/ 741448 w 741448"/>
                    <a:gd name="connsiteY0-50" fmla="*/ 327941 h 1363056"/>
                    <a:gd name="connsiteX1-51" fmla="*/ 741448 w 741448"/>
                    <a:gd name="connsiteY1-52" fmla="*/ 1363056 h 1363056"/>
                    <a:gd name="connsiteX2-53" fmla="*/ 741448 w 741448"/>
                    <a:gd name="connsiteY2-54" fmla="*/ 327941 h 1363056"/>
                    <a:gd name="connsiteX0-55" fmla="*/ 741448 w 743314"/>
                    <a:gd name="connsiteY0-56" fmla="*/ 327941 h 1363056"/>
                    <a:gd name="connsiteX1-57" fmla="*/ 741448 w 743314"/>
                    <a:gd name="connsiteY1-58" fmla="*/ 1363056 h 1363056"/>
                    <a:gd name="connsiteX2-59" fmla="*/ 741448 w 743314"/>
                    <a:gd name="connsiteY2-60" fmla="*/ 327941 h 1363056"/>
                    <a:gd name="connsiteX0-61" fmla="*/ 741448 w 741448"/>
                    <a:gd name="connsiteY0-62" fmla="*/ 327941 h 1363056"/>
                    <a:gd name="connsiteX1-63" fmla="*/ 741448 w 741448"/>
                    <a:gd name="connsiteY1-64" fmla="*/ 1363056 h 1363056"/>
                    <a:gd name="connsiteX2-65" fmla="*/ 741448 w 741448"/>
                    <a:gd name="connsiteY2-66" fmla="*/ 327941 h 1363056"/>
                    <a:gd name="connsiteX0-67" fmla="*/ 741448 w 741448"/>
                    <a:gd name="connsiteY0-68" fmla="*/ 327941 h 1363056"/>
                    <a:gd name="connsiteX1-69" fmla="*/ 741448 w 741448"/>
                    <a:gd name="connsiteY1-70" fmla="*/ 1363056 h 1363056"/>
                    <a:gd name="connsiteX2-71" fmla="*/ 741448 w 741448"/>
                    <a:gd name="connsiteY2-72" fmla="*/ 327941 h 1363056"/>
                  </a:gdLst>
                  <a:cxnLst>
                    <a:cxn ang="0">
                      <a:pos x="connsiteX0-1" y="connsiteY0-2"/>
                    </a:cxn>
                    <a:cxn ang="0">
                      <a:pos x="connsiteX1-3" y="connsiteY1-4"/>
                    </a:cxn>
                    <a:cxn ang="0">
                      <a:pos x="connsiteX2-5" y="connsiteY2-6"/>
                    </a:cxn>
                  </a:cxnLst>
                  <a:rect l="l" t="t" r="r" b="b"/>
                  <a:pathLst>
                    <a:path w="741448" h="1363056">
                      <a:moveTo>
                        <a:pt x="741448" y="327941"/>
                      </a:moveTo>
                      <a:cubicBezTo>
                        <a:pt x="740677" y="1157841"/>
                        <a:pt x="741248" y="495849"/>
                        <a:pt x="741448" y="1363056"/>
                      </a:cubicBezTo>
                      <a:cubicBezTo>
                        <a:pt x="-761386" y="327941"/>
                        <a:pt x="434747" y="-477148"/>
                        <a:pt x="741448" y="327941"/>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80808"/>
                    </a:solidFill>
                    <a:latin typeface="微软雅黑" panose="020b0503020204020204" charset="-122"/>
                    <a:ea typeface="微软雅黑"/>
                  </a:endParaRPr>
                </a:p>
              </p:txBody>
            </p:sp>
            <p:sp>
              <p:nvSpPr>
                <p:cNvPr id="17" name="心形 7"/>
                <p:cNvSpPr/>
                <p:nvPr/>
              </p:nvSpPr>
              <p:spPr>
                <a:xfrm flipH="1">
                  <a:off x="4572000" y="2643182"/>
                  <a:ext cx="742121" cy="1363056"/>
                </a:xfrm>
                <a:custGeom>
                  <a:gdLst>
                    <a:gd name="connsiteX0" fmla="*/ 736082 w 1472164"/>
                    <a:gd name="connsiteY0" fmla="*/ 345038 h 1380153"/>
                    <a:gd name="connsiteX1" fmla="*/ 736082 w 1472164"/>
                    <a:gd name="connsiteY1" fmla="*/ 1380153 h 1380153"/>
                    <a:gd name="connsiteX2" fmla="*/ 736082 w 1472164"/>
                    <a:gd name="connsiteY2" fmla="*/ 345038 h 1380153"/>
                    <a:gd name="connsiteX0-1" fmla="*/ 741448 w 1408146"/>
                    <a:gd name="connsiteY0-2" fmla="*/ 327941 h 1363056"/>
                    <a:gd name="connsiteX1-3" fmla="*/ 741448 w 1408146"/>
                    <a:gd name="connsiteY1-4" fmla="*/ 1363056 h 1363056"/>
                    <a:gd name="connsiteX2-5" fmla="*/ 741448 w 1408146"/>
                    <a:gd name="connsiteY2-6" fmla="*/ 327941 h 1363056"/>
                    <a:gd name="connsiteX0-7" fmla="*/ 741448 w 741448"/>
                    <a:gd name="connsiteY0-8" fmla="*/ 327941 h 1363056"/>
                    <a:gd name="connsiteX1-9" fmla="*/ 741448 w 741448"/>
                    <a:gd name="connsiteY1-10" fmla="*/ 1363056 h 1363056"/>
                    <a:gd name="connsiteX2-11" fmla="*/ 741448 w 741448"/>
                    <a:gd name="connsiteY2-12" fmla="*/ 327941 h 1363056"/>
                    <a:gd name="connsiteX0-13" fmla="*/ 741448 w 741448"/>
                    <a:gd name="connsiteY0-14" fmla="*/ 327941 h 1363056"/>
                    <a:gd name="connsiteX1-15" fmla="*/ 741448 w 741448"/>
                    <a:gd name="connsiteY1-16" fmla="*/ 1363056 h 1363056"/>
                    <a:gd name="connsiteX2-17" fmla="*/ 741448 w 741448"/>
                    <a:gd name="connsiteY2-18" fmla="*/ 327941 h 1363056"/>
                    <a:gd name="connsiteX0-19" fmla="*/ 741448 w 742505"/>
                    <a:gd name="connsiteY0-20" fmla="*/ 327941 h 1363056"/>
                    <a:gd name="connsiteX1-21" fmla="*/ 741448 w 742505"/>
                    <a:gd name="connsiteY1-22" fmla="*/ 1363056 h 1363056"/>
                    <a:gd name="connsiteX2-23" fmla="*/ 741448 w 742505"/>
                    <a:gd name="connsiteY2-24" fmla="*/ 327941 h 1363056"/>
                    <a:gd name="connsiteX0-25" fmla="*/ 741448 w 743811"/>
                    <a:gd name="connsiteY0-26" fmla="*/ 327941 h 1363056"/>
                    <a:gd name="connsiteX1-27" fmla="*/ 741448 w 743811"/>
                    <a:gd name="connsiteY1-28" fmla="*/ 1363056 h 1363056"/>
                    <a:gd name="connsiteX2-29" fmla="*/ 741448 w 743811"/>
                    <a:gd name="connsiteY2-30" fmla="*/ 327941 h 1363056"/>
                    <a:gd name="connsiteX0-31" fmla="*/ 741448 w 743178"/>
                    <a:gd name="connsiteY0-32" fmla="*/ 327941 h 1363056"/>
                    <a:gd name="connsiteX1-33" fmla="*/ 741448 w 743178"/>
                    <a:gd name="connsiteY1-34" fmla="*/ 1363056 h 1363056"/>
                    <a:gd name="connsiteX2-35" fmla="*/ 741448 w 743178"/>
                    <a:gd name="connsiteY2-36" fmla="*/ 327941 h 1363056"/>
                    <a:gd name="connsiteX0-37" fmla="*/ 741448 w 742121"/>
                    <a:gd name="connsiteY0-38" fmla="*/ 327941 h 1363056"/>
                    <a:gd name="connsiteX1-39" fmla="*/ 741448 w 742121"/>
                    <a:gd name="connsiteY1-40" fmla="*/ 1363056 h 1363056"/>
                    <a:gd name="connsiteX2-41" fmla="*/ 741448 w 742121"/>
                    <a:gd name="connsiteY2-42" fmla="*/ 327941 h 1363056"/>
                  </a:gdLst>
                  <a:cxnLst>
                    <a:cxn ang="0">
                      <a:pos x="connsiteX0-1" y="connsiteY0-2"/>
                    </a:cxn>
                    <a:cxn ang="0">
                      <a:pos x="connsiteX1-3" y="connsiteY1-4"/>
                    </a:cxn>
                    <a:cxn ang="0">
                      <a:pos x="connsiteX2-5" y="connsiteY2-6"/>
                    </a:cxn>
                  </a:cxnLst>
                  <a:rect l="l" t="t" r="r" b="b"/>
                  <a:pathLst>
                    <a:path w="742121" h="1363056">
                      <a:moveTo>
                        <a:pt x="741448" y="327941"/>
                      </a:moveTo>
                      <a:cubicBezTo>
                        <a:pt x="743059" y="1088786"/>
                        <a:pt x="741249" y="617292"/>
                        <a:pt x="741448" y="1363056"/>
                      </a:cubicBezTo>
                      <a:cubicBezTo>
                        <a:pt x="-761386" y="327941"/>
                        <a:pt x="434747" y="-477148"/>
                        <a:pt x="741448" y="327941"/>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80808"/>
                    </a:solidFill>
                    <a:latin typeface="微软雅黑" panose="020b0503020204020204" charset="-122"/>
                    <a:ea typeface="微软雅黑"/>
                  </a:endParaRPr>
                </a:p>
              </p:txBody>
            </p:sp>
          </p:grpSp>
          <p:grpSp>
            <p:nvGrpSpPr>
              <p:cNvPr id="18" name="组合 17"/>
              <p:cNvGrpSpPr/>
              <p:nvPr/>
            </p:nvGrpSpPr>
            <p:grpSpPr>
              <a:xfrm>
                <a:off x="10427" y="4069"/>
                <a:ext cx="1568" cy="4410"/>
                <a:chOff x="4943466" y="3048749"/>
                <a:chExt cx="746824" cy="2100342"/>
              </a:xfrm>
              <a:grpFill/>
            </p:grpSpPr>
            <p:sp>
              <p:nvSpPr>
                <p:cNvPr id="19" name="心形 8"/>
                <p:cNvSpPr/>
                <p:nvPr/>
              </p:nvSpPr>
              <p:spPr>
                <a:xfrm>
                  <a:off x="4943466" y="3048749"/>
                  <a:ext cx="746824" cy="1363056"/>
                </a:xfrm>
                <a:custGeom>
                  <a:gdLst>
                    <a:gd name="connsiteX0" fmla="*/ 736082 w 1472164"/>
                    <a:gd name="connsiteY0" fmla="*/ 345038 h 1380153"/>
                    <a:gd name="connsiteX1" fmla="*/ 736082 w 1472164"/>
                    <a:gd name="connsiteY1" fmla="*/ 1380153 h 1380153"/>
                    <a:gd name="connsiteX2" fmla="*/ 736082 w 1472164"/>
                    <a:gd name="connsiteY2" fmla="*/ 345038 h 1380153"/>
                    <a:gd name="connsiteX0-1" fmla="*/ 741448 w 1403231"/>
                    <a:gd name="connsiteY0-2" fmla="*/ 327941 h 1363056"/>
                    <a:gd name="connsiteX1-3" fmla="*/ 741448 w 1403231"/>
                    <a:gd name="connsiteY1-4" fmla="*/ 1363056 h 1363056"/>
                    <a:gd name="connsiteX2-5" fmla="*/ 741448 w 1403231"/>
                    <a:gd name="connsiteY2-6" fmla="*/ 327941 h 1363056"/>
                    <a:gd name="connsiteX0-7" fmla="*/ 741448 w 742788"/>
                    <a:gd name="connsiteY0-8" fmla="*/ 327941 h 1363056"/>
                    <a:gd name="connsiteX1-9" fmla="*/ 741448 w 742788"/>
                    <a:gd name="connsiteY1-10" fmla="*/ 1363056 h 1363056"/>
                    <a:gd name="connsiteX2-11" fmla="*/ 741448 w 742788"/>
                    <a:gd name="connsiteY2-12" fmla="*/ 327941 h 1363056"/>
                    <a:gd name="connsiteX0-13" fmla="*/ 741448 w 746824"/>
                    <a:gd name="connsiteY0-14" fmla="*/ 327941 h 1363056"/>
                    <a:gd name="connsiteX1-15" fmla="*/ 741448 w 746824"/>
                    <a:gd name="connsiteY1-16" fmla="*/ 1363056 h 1363056"/>
                    <a:gd name="connsiteX2-17" fmla="*/ 741448 w 746824"/>
                    <a:gd name="connsiteY2-18" fmla="*/ 327941 h 1363056"/>
                  </a:gdLst>
                  <a:cxnLst>
                    <a:cxn ang="0">
                      <a:pos x="connsiteX0-1" y="connsiteY0-2"/>
                    </a:cxn>
                    <a:cxn ang="0">
                      <a:pos x="connsiteX1-3" y="connsiteY1-4"/>
                    </a:cxn>
                    <a:cxn ang="0">
                      <a:pos x="connsiteX2-5" y="connsiteY2-6"/>
                    </a:cxn>
                  </a:cxnLst>
                  <a:rect l="l" t="t" r="r" b="b"/>
                  <a:pathLst>
                    <a:path w="746824" h="1363056">
                      <a:moveTo>
                        <a:pt x="741448" y="327941"/>
                      </a:moveTo>
                      <a:cubicBezTo>
                        <a:pt x="747066" y="1050569"/>
                        <a:pt x="750018" y="562116"/>
                        <a:pt x="741448" y="1363056"/>
                      </a:cubicBezTo>
                      <a:cubicBezTo>
                        <a:pt x="-761386" y="327941"/>
                        <a:pt x="434747" y="-477148"/>
                        <a:pt x="741448" y="327941"/>
                      </a:cubicBezTo>
                      <a:close/>
                    </a:path>
                  </a:pathLst>
                </a:custGeom>
                <a:grpFill/>
                <a:ln>
                  <a:noFill/>
                </a:ln>
                <a:scene3d>
                  <a:camera prst="orthographicFront">
                    <a:rot lat="0" lon="0" rev="16200000"/>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80808"/>
                    </a:solidFill>
                    <a:latin typeface="微软雅黑" panose="020b0503020204020204" charset="-122"/>
                    <a:ea typeface="微软雅黑"/>
                  </a:endParaRPr>
                </a:p>
              </p:txBody>
            </p:sp>
            <p:sp>
              <p:nvSpPr>
                <p:cNvPr id="20" name="心形 8"/>
                <p:cNvSpPr/>
                <p:nvPr/>
              </p:nvSpPr>
              <p:spPr>
                <a:xfrm flipH="1">
                  <a:off x="4948441" y="3786035"/>
                  <a:ext cx="741849" cy="1363056"/>
                </a:xfrm>
                <a:custGeom>
                  <a:gdLst>
                    <a:gd name="connsiteX0" fmla="*/ 736082 w 1472164"/>
                    <a:gd name="connsiteY0" fmla="*/ 345038 h 1380153"/>
                    <a:gd name="connsiteX1" fmla="*/ 736082 w 1472164"/>
                    <a:gd name="connsiteY1" fmla="*/ 1380153 h 1380153"/>
                    <a:gd name="connsiteX2" fmla="*/ 736082 w 1472164"/>
                    <a:gd name="connsiteY2" fmla="*/ 345038 h 1380153"/>
                    <a:gd name="connsiteX0-1" fmla="*/ 741448 w 1403231"/>
                    <a:gd name="connsiteY0-2" fmla="*/ 327941 h 1363056"/>
                    <a:gd name="connsiteX1-3" fmla="*/ 741448 w 1403231"/>
                    <a:gd name="connsiteY1-4" fmla="*/ 1363056 h 1363056"/>
                    <a:gd name="connsiteX2-5" fmla="*/ 741448 w 1403231"/>
                    <a:gd name="connsiteY2-6" fmla="*/ 327941 h 1363056"/>
                    <a:gd name="connsiteX0-7" fmla="*/ 741448 w 742788"/>
                    <a:gd name="connsiteY0-8" fmla="*/ 327941 h 1363056"/>
                    <a:gd name="connsiteX1-9" fmla="*/ 741448 w 742788"/>
                    <a:gd name="connsiteY1-10" fmla="*/ 1363056 h 1363056"/>
                    <a:gd name="connsiteX2-11" fmla="*/ 741448 w 742788"/>
                    <a:gd name="connsiteY2-12" fmla="*/ 327941 h 1363056"/>
                    <a:gd name="connsiteX0-13" fmla="*/ 741448 w 746824"/>
                    <a:gd name="connsiteY0-14" fmla="*/ 327941 h 1363056"/>
                    <a:gd name="connsiteX1-15" fmla="*/ 741448 w 746824"/>
                    <a:gd name="connsiteY1-16" fmla="*/ 1363056 h 1363056"/>
                    <a:gd name="connsiteX2-17" fmla="*/ 741448 w 746824"/>
                    <a:gd name="connsiteY2-18" fmla="*/ 327941 h 1363056"/>
                    <a:gd name="connsiteX0-19" fmla="*/ 741448 w 744292"/>
                    <a:gd name="connsiteY0-20" fmla="*/ 327941 h 1363056"/>
                    <a:gd name="connsiteX1-21" fmla="*/ 741448 w 744292"/>
                    <a:gd name="connsiteY1-22" fmla="*/ 1363056 h 1363056"/>
                    <a:gd name="connsiteX2-23" fmla="*/ 741448 w 744292"/>
                    <a:gd name="connsiteY2-24" fmla="*/ 327941 h 1363056"/>
                    <a:gd name="connsiteX0-25" fmla="*/ 741448 w 741849"/>
                    <a:gd name="connsiteY0-26" fmla="*/ 327941 h 1363056"/>
                    <a:gd name="connsiteX1-27" fmla="*/ 741448 w 741849"/>
                    <a:gd name="connsiteY1-28" fmla="*/ 1363056 h 1363056"/>
                    <a:gd name="connsiteX2-29" fmla="*/ 741448 w 741849"/>
                    <a:gd name="connsiteY2-30" fmla="*/ 327941 h 1363056"/>
                  </a:gdLst>
                  <a:cxnLst>
                    <a:cxn ang="0">
                      <a:pos x="connsiteX0-1" y="connsiteY0-2"/>
                    </a:cxn>
                    <a:cxn ang="0">
                      <a:pos x="connsiteX1-3" y="connsiteY1-4"/>
                    </a:cxn>
                    <a:cxn ang="0">
                      <a:pos x="connsiteX2-5" y="connsiteY2-6"/>
                    </a:cxn>
                  </a:cxnLst>
                  <a:rect l="l" t="t" r="r" b="b"/>
                  <a:pathLst>
                    <a:path w="741849" h="1363056">
                      <a:moveTo>
                        <a:pt x="741448" y="327941"/>
                      </a:moveTo>
                      <a:cubicBezTo>
                        <a:pt x="739922" y="1055331"/>
                        <a:pt x="742874" y="562116"/>
                        <a:pt x="741448" y="1363056"/>
                      </a:cubicBezTo>
                      <a:cubicBezTo>
                        <a:pt x="-761386" y="327941"/>
                        <a:pt x="434747" y="-477148"/>
                        <a:pt x="741448" y="327941"/>
                      </a:cubicBezTo>
                      <a:close/>
                    </a:path>
                  </a:pathLst>
                </a:custGeom>
                <a:grpFill/>
                <a:ln>
                  <a:noFill/>
                </a:ln>
                <a:scene3d>
                  <a:camera prst="orthographicFront">
                    <a:rot lat="0" lon="0" rev="16200000"/>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80808"/>
                    </a:solidFill>
                    <a:latin typeface="微软雅黑" panose="020b0503020204020204" charset="-122"/>
                    <a:ea typeface="微软雅黑"/>
                  </a:endParaRPr>
                </a:p>
              </p:txBody>
            </p:sp>
          </p:grpSp>
          <p:grpSp>
            <p:nvGrpSpPr>
              <p:cNvPr id="21" name="组合 20"/>
              <p:cNvGrpSpPr/>
              <p:nvPr/>
            </p:nvGrpSpPr>
            <p:grpSpPr>
              <a:xfrm>
                <a:off x="8064" y="6522"/>
                <a:ext cx="3110" cy="2865"/>
                <a:chOff x="3817988" y="4216878"/>
                <a:chExt cx="1481449" cy="1364683"/>
              </a:xfrm>
              <a:grpFill/>
            </p:grpSpPr>
            <p:sp>
              <p:nvSpPr>
                <p:cNvPr id="23" name="心形 10"/>
                <p:cNvSpPr/>
                <p:nvPr/>
              </p:nvSpPr>
              <p:spPr>
                <a:xfrm>
                  <a:off x="4557989" y="4216878"/>
                  <a:ext cx="741448" cy="1363056"/>
                </a:xfrm>
                <a:custGeom>
                  <a:gdLst>
                    <a:gd name="connsiteX0" fmla="*/ 736082 w 1472164"/>
                    <a:gd name="connsiteY0" fmla="*/ 345038 h 1380153"/>
                    <a:gd name="connsiteX1" fmla="*/ 736082 w 1472164"/>
                    <a:gd name="connsiteY1" fmla="*/ 1380153 h 1380153"/>
                    <a:gd name="connsiteX2" fmla="*/ 736082 w 1472164"/>
                    <a:gd name="connsiteY2" fmla="*/ 345038 h 1380153"/>
                    <a:gd name="connsiteX0-1" fmla="*/ 741448 w 1408146"/>
                    <a:gd name="connsiteY0-2" fmla="*/ 327941 h 1363056"/>
                    <a:gd name="connsiteX1-3" fmla="*/ 741448 w 1408146"/>
                    <a:gd name="connsiteY1-4" fmla="*/ 1363056 h 1363056"/>
                    <a:gd name="connsiteX2-5" fmla="*/ 741448 w 1408146"/>
                    <a:gd name="connsiteY2-6" fmla="*/ 327941 h 1363056"/>
                    <a:gd name="connsiteX0-7" fmla="*/ 741448 w 741448"/>
                    <a:gd name="connsiteY0-8" fmla="*/ 327941 h 1363056"/>
                    <a:gd name="connsiteX1-9" fmla="*/ 741448 w 741448"/>
                    <a:gd name="connsiteY1-10" fmla="*/ 1363056 h 1363056"/>
                    <a:gd name="connsiteX2-11" fmla="*/ 741448 w 741448"/>
                    <a:gd name="connsiteY2-12" fmla="*/ 327941 h 1363056"/>
                    <a:gd name="connsiteX0-13" fmla="*/ 741448 w 741448"/>
                    <a:gd name="connsiteY0-14" fmla="*/ 327941 h 1363056"/>
                    <a:gd name="connsiteX1-15" fmla="*/ 741448 w 741448"/>
                    <a:gd name="connsiteY1-16" fmla="*/ 1363056 h 1363056"/>
                    <a:gd name="connsiteX2-17" fmla="*/ 741448 w 741448"/>
                    <a:gd name="connsiteY2-18" fmla="*/ 327941 h 1363056"/>
                    <a:gd name="connsiteX0-19" fmla="*/ 741448 w 741448"/>
                    <a:gd name="connsiteY0-20" fmla="*/ 327941 h 1363056"/>
                    <a:gd name="connsiteX1-21" fmla="*/ 741448 w 741448"/>
                    <a:gd name="connsiteY1-22" fmla="*/ 1363056 h 1363056"/>
                    <a:gd name="connsiteX2-23" fmla="*/ 741448 w 741448"/>
                    <a:gd name="connsiteY2-24" fmla="*/ 327941 h 1363056"/>
                  </a:gdLst>
                  <a:cxnLst>
                    <a:cxn ang="0">
                      <a:pos x="connsiteX0-1" y="connsiteY0-2"/>
                    </a:cxn>
                    <a:cxn ang="0">
                      <a:pos x="connsiteX1-3" y="connsiteY1-4"/>
                    </a:cxn>
                    <a:cxn ang="0">
                      <a:pos x="connsiteX2-5" y="connsiteY2-6"/>
                    </a:cxn>
                  </a:cxnLst>
                  <a:rect l="l" t="t" r="r" b="b"/>
                  <a:pathLst>
                    <a:path w="741448" h="1363056">
                      <a:moveTo>
                        <a:pt x="741448" y="327941"/>
                      </a:moveTo>
                      <a:cubicBezTo>
                        <a:pt x="740678" y="1347644"/>
                        <a:pt x="741249" y="535865"/>
                        <a:pt x="741448" y="1363056"/>
                      </a:cubicBezTo>
                      <a:cubicBezTo>
                        <a:pt x="-761386" y="327941"/>
                        <a:pt x="434747" y="-477148"/>
                        <a:pt x="741448" y="327941"/>
                      </a:cubicBezTo>
                      <a:close/>
                    </a:path>
                  </a:pathLst>
                </a:custGeom>
                <a:grpFill/>
                <a:ln>
                  <a:noFill/>
                </a:ln>
                <a:scene3d>
                  <a:camera prst="orthographicFront">
                    <a:rot lat="0" lon="0" rev="10799999"/>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80808"/>
                    </a:solidFill>
                    <a:latin typeface="微软雅黑" panose="020b0503020204020204" charset="-122"/>
                    <a:ea typeface="微软雅黑"/>
                  </a:endParaRPr>
                </a:p>
              </p:txBody>
            </p:sp>
            <p:sp>
              <p:nvSpPr>
                <p:cNvPr id="24" name="心形 10"/>
                <p:cNvSpPr/>
                <p:nvPr/>
              </p:nvSpPr>
              <p:spPr>
                <a:xfrm flipH="1">
                  <a:off x="3817988" y="4218505"/>
                  <a:ext cx="741448" cy="1363056"/>
                </a:xfrm>
                <a:custGeom>
                  <a:gdLst>
                    <a:gd name="connsiteX0" fmla="*/ 736082 w 1472164"/>
                    <a:gd name="connsiteY0" fmla="*/ 345038 h 1380153"/>
                    <a:gd name="connsiteX1" fmla="*/ 736082 w 1472164"/>
                    <a:gd name="connsiteY1" fmla="*/ 1380153 h 1380153"/>
                    <a:gd name="connsiteX2" fmla="*/ 736082 w 1472164"/>
                    <a:gd name="connsiteY2" fmla="*/ 345038 h 1380153"/>
                    <a:gd name="connsiteX0-1" fmla="*/ 741448 w 1408146"/>
                    <a:gd name="connsiteY0-2" fmla="*/ 327941 h 1363056"/>
                    <a:gd name="connsiteX1-3" fmla="*/ 741448 w 1408146"/>
                    <a:gd name="connsiteY1-4" fmla="*/ 1363056 h 1363056"/>
                    <a:gd name="connsiteX2-5" fmla="*/ 741448 w 1408146"/>
                    <a:gd name="connsiteY2-6" fmla="*/ 327941 h 1363056"/>
                    <a:gd name="connsiteX0-7" fmla="*/ 741448 w 741448"/>
                    <a:gd name="connsiteY0-8" fmla="*/ 327941 h 1363056"/>
                    <a:gd name="connsiteX1-9" fmla="*/ 741448 w 741448"/>
                    <a:gd name="connsiteY1-10" fmla="*/ 1363056 h 1363056"/>
                    <a:gd name="connsiteX2-11" fmla="*/ 741448 w 741448"/>
                    <a:gd name="connsiteY2-12" fmla="*/ 327941 h 1363056"/>
                    <a:gd name="connsiteX0-13" fmla="*/ 741448 w 741448"/>
                    <a:gd name="connsiteY0-14" fmla="*/ 327941 h 1363056"/>
                    <a:gd name="connsiteX1-15" fmla="*/ 741448 w 741448"/>
                    <a:gd name="connsiteY1-16" fmla="*/ 1363056 h 1363056"/>
                    <a:gd name="connsiteX2-17" fmla="*/ 741448 w 741448"/>
                    <a:gd name="connsiteY2-18" fmla="*/ 327941 h 1363056"/>
                    <a:gd name="connsiteX0-19" fmla="*/ 741448 w 741448"/>
                    <a:gd name="connsiteY0-20" fmla="*/ 327941 h 1363056"/>
                    <a:gd name="connsiteX1-21" fmla="*/ 741448 w 741448"/>
                    <a:gd name="connsiteY1-22" fmla="*/ 1363056 h 1363056"/>
                    <a:gd name="connsiteX2-23" fmla="*/ 741448 w 741448"/>
                    <a:gd name="connsiteY2-24" fmla="*/ 327941 h 1363056"/>
                  </a:gdLst>
                  <a:cxnLst>
                    <a:cxn ang="0">
                      <a:pos x="connsiteX0-1" y="connsiteY0-2"/>
                    </a:cxn>
                    <a:cxn ang="0">
                      <a:pos x="connsiteX1-3" y="connsiteY1-4"/>
                    </a:cxn>
                    <a:cxn ang="0">
                      <a:pos x="connsiteX2-5" y="connsiteY2-6"/>
                    </a:cxn>
                  </a:cxnLst>
                  <a:rect l="l" t="t" r="r" b="b"/>
                  <a:pathLst>
                    <a:path w="741448" h="1363056">
                      <a:moveTo>
                        <a:pt x="741448" y="327941"/>
                      </a:moveTo>
                      <a:cubicBezTo>
                        <a:pt x="740677" y="1147620"/>
                        <a:pt x="741249" y="676359"/>
                        <a:pt x="741448" y="1363056"/>
                      </a:cubicBezTo>
                      <a:cubicBezTo>
                        <a:pt x="-761386" y="327941"/>
                        <a:pt x="434747" y="-477148"/>
                        <a:pt x="741448" y="327941"/>
                      </a:cubicBezTo>
                      <a:close/>
                    </a:path>
                  </a:pathLst>
                </a:custGeom>
                <a:grpFill/>
                <a:ln>
                  <a:noFill/>
                </a:ln>
                <a:scene3d>
                  <a:camera prst="orthographicFront">
                    <a:rot lat="0" lon="0" rev="10799999"/>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80808"/>
                    </a:solidFill>
                    <a:latin typeface="微软雅黑" panose="020b0503020204020204" charset="-122"/>
                    <a:ea typeface="微软雅黑"/>
                  </a:endParaRPr>
                </a:p>
              </p:txBody>
            </p:sp>
          </p:grpSp>
          <p:grpSp>
            <p:nvGrpSpPr>
              <p:cNvPr id="25" name="组合 24"/>
              <p:cNvGrpSpPr/>
              <p:nvPr/>
            </p:nvGrpSpPr>
            <p:grpSpPr>
              <a:xfrm>
                <a:off x="7320" y="4063"/>
                <a:ext cx="1558" cy="4421"/>
                <a:chOff x="3463556" y="3046034"/>
                <a:chExt cx="742098" cy="2105445"/>
              </a:xfrm>
              <a:grpFill/>
            </p:grpSpPr>
            <p:sp>
              <p:nvSpPr>
                <p:cNvPr id="27" name="心形 17"/>
                <p:cNvSpPr/>
                <p:nvPr/>
              </p:nvSpPr>
              <p:spPr>
                <a:xfrm flipH="1">
                  <a:off x="3463556" y="3046034"/>
                  <a:ext cx="741787" cy="1363056"/>
                </a:xfrm>
                <a:custGeom>
                  <a:gdLst>
                    <a:gd name="connsiteX0" fmla="*/ 736082 w 1472164"/>
                    <a:gd name="connsiteY0" fmla="*/ 345038 h 1380153"/>
                    <a:gd name="connsiteX1" fmla="*/ 736082 w 1472164"/>
                    <a:gd name="connsiteY1" fmla="*/ 1380153 h 1380153"/>
                    <a:gd name="connsiteX2" fmla="*/ 736082 w 1472164"/>
                    <a:gd name="connsiteY2" fmla="*/ 345038 h 1380153"/>
                    <a:gd name="connsiteX0-1" fmla="*/ 741448 w 1410624"/>
                    <a:gd name="connsiteY0-2" fmla="*/ 327941 h 1363056"/>
                    <a:gd name="connsiteX1-3" fmla="*/ 741448 w 1410624"/>
                    <a:gd name="connsiteY1-4" fmla="*/ 1363056 h 1363056"/>
                    <a:gd name="connsiteX2-5" fmla="*/ 741448 w 1410624"/>
                    <a:gd name="connsiteY2-6" fmla="*/ 327941 h 1363056"/>
                    <a:gd name="connsiteX0-7" fmla="*/ 741448 w 743461"/>
                    <a:gd name="connsiteY0-8" fmla="*/ 327941 h 1363056"/>
                    <a:gd name="connsiteX1-9" fmla="*/ 741448 w 743461"/>
                    <a:gd name="connsiteY1-10" fmla="*/ 1363056 h 1363056"/>
                    <a:gd name="connsiteX2-11" fmla="*/ 741448 w 743461"/>
                    <a:gd name="connsiteY2-12" fmla="*/ 327941 h 1363056"/>
                    <a:gd name="connsiteX0-13" fmla="*/ 741448 w 741588"/>
                    <a:gd name="connsiteY0-14" fmla="*/ 327941 h 1363056"/>
                    <a:gd name="connsiteX1-15" fmla="*/ 741448 w 741588"/>
                    <a:gd name="connsiteY1-16" fmla="*/ 1363056 h 1363056"/>
                    <a:gd name="connsiteX2-17" fmla="*/ 741448 w 741588"/>
                    <a:gd name="connsiteY2-18" fmla="*/ 327941 h 1363056"/>
                    <a:gd name="connsiteX0-19" fmla="*/ 741448 w 741787"/>
                    <a:gd name="connsiteY0-20" fmla="*/ 327941 h 1363056"/>
                    <a:gd name="connsiteX1-21" fmla="*/ 741448 w 741787"/>
                    <a:gd name="connsiteY1-22" fmla="*/ 1363056 h 1363056"/>
                    <a:gd name="connsiteX2-23" fmla="*/ 741448 w 741787"/>
                    <a:gd name="connsiteY2-24" fmla="*/ 327941 h 1363056"/>
                  </a:gdLst>
                  <a:cxnLst>
                    <a:cxn ang="0">
                      <a:pos x="connsiteX0-1" y="connsiteY0-2"/>
                    </a:cxn>
                    <a:cxn ang="0">
                      <a:pos x="connsiteX1-3" y="connsiteY1-4"/>
                    </a:cxn>
                    <a:cxn ang="0">
                      <a:pos x="connsiteX2-5" y="connsiteY2-6"/>
                    </a:cxn>
                  </a:cxnLst>
                  <a:rect l="l" t="t" r="r" b="b"/>
                  <a:pathLst>
                    <a:path w="741787" h="1363056">
                      <a:moveTo>
                        <a:pt x="741448" y="327941"/>
                      </a:moveTo>
                      <a:cubicBezTo>
                        <a:pt x="742304" y="899098"/>
                        <a:pt x="741249" y="512051"/>
                        <a:pt x="741448" y="1363056"/>
                      </a:cubicBezTo>
                      <a:cubicBezTo>
                        <a:pt x="-761386" y="327941"/>
                        <a:pt x="434747" y="-477148"/>
                        <a:pt x="741448" y="327941"/>
                      </a:cubicBezTo>
                      <a:close/>
                    </a:path>
                  </a:pathLst>
                </a:custGeom>
                <a:grpFill/>
                <a:ln>
                  <a:noFill/>
                </a:ln>
                <a:scene3d>
                  <a:camera prst="orthographicFront">
                    <a:rot lat="0" lon="0" rev="5400000"/>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80808"/>
                    </a:solidFill>
                    <a:latin typeface="微软雅黑" panose="020b0503020204020204" charset="-122"/>
                    <a:ea typeface="微软雅黑"/>
                  </a:endParaRPr>
                </a:p>
              </p:txBody>
            </p:sp>
            <p:sp>
              <p:nvSpPr>
                <p:cNvPr id="29" name="心形 17"/>
                <p:cNvSpPr/>
                <p:nvPr/>
              </p:nvSpPr>
              <p:spPr>
                <a:xfrm>
                  <a:off x="3463867" y="3788423"/>
                  <a:ext cx="741787" cy="1363056"/>
                </a:xfrm>
                <a:custGeom>
                  <a:gdLst>
                    <a:gd name="connsiteX0" fmla="*/ 736082 w 1472164"/>
                    <a:gd name="connsiteY0" fmla="*/ 345038 h 1380153"/>
                    <a:gd name="connsiteX1" fmla="*/ 736082 w 1472164"/>
                    <a:gd name="connsiteY1" fmla="*/ 1380153 h 1380153"/>
                    <a:gd name="connsiteX2" fmla="*/ 736082 w 1472164"/>
                    <a:gd name="connsiteY2" fmla="*/ 345038 h 1380153"/>
                    <a:gd name="connsiteX0-1" fmla="*/ 741448 w 1410624"/>
                    <a:gd name="connsiteY0-2" fmla="*/ 327941 h 1363056"/>
                    <a:gd name="connsiteX1-3" fmla="*/ 741448 w 1410624"/>
                    <a:gd name="connsiteY1-4" fmla="*/ 1363056 h 1363056"/>
                    <a:gd name="connsiteX2-5" fmla="*/ 741448 w 1410624"/>
                    <a:gd name="connsiteY2-6" fmla="*/ 327941 h 1363056"/>
                    <a:gd name="connsiteX0-7" fmla="*/ 741448 w 743461"/>
                    <a:gd name="connsiteY0-8" fmla="*/ 327941 h 1363056"/>
                    <a:gd name="connsiteX1-9" fmla="*/ 741448 w 743461"/>
                    <a:gd name="connsiteY1-10" fmla="*/ 1363056 h 1363056"/>
                    <a:gd name="connsiteX2-11" fmla="*/ 741448 w 743461"/>
                    <a:gd name="connsiteY2-12" fmla="*/ 327941 h 1363056"/>
                    <a:gd name="connsiteX0-13" fmla="*/ 741448 w 741588"/>
                    <a:gd name="connsiteY0-14" fmla="*/ 327941 h 1363056"/>
                    <a:gd name="connsiteX1-15" fmla="*/ 741448 w 741588"/>
                    <a:gd name="connsiteY1-16" fmla="*/ 1363056 h 1363056"/>
                    <a:gd name="connsiteX2-17" fmla="*/ 741448 w 741588"/>
                    <a:gd name="connsiteY2-18" fmla="*/ 327941 h 1363056"/>
                    <a:gd name="connsiteX0-19" fmla="*/ 741448 w 741787"/>
                    <a:gd name="connsiteY0-20" fmla="*/ 327941 h 1363056"/>
                    <a:gd name="connsiteX1-21" fmla="*/ 741448 w 741787"/>
                    <a:gd name="connsiteY1-22" fmla="*/ 1363056 h 1363056"/>
                    <a:gd name="connsiteX2-23" fmla="*/ 741448 w 741787"/>
                    <a:gd name="connsiteY2-24" fmla="*/ 327941 h 1363056"/>
                  </a:gdLst>
                  <a:cxnLst>
                    <a:cxn ang="0">
                      <a:pos x="connsiteX0-1" y="connsiteY0-2"/>
                    </a:cxn>
                    <a:cxn ang="0">
                      <a:pos x="connsiteX1-3" y="connsiteY1-4"/>
                    </a:cxn>
                    <a:cxn ang="0">
                      <a:pos x="connsiteX2-5" y="connsiteY2-6"/>
                    </a:cxn>
                  </a:cxnLst>
                  <a:rect l="l" t="t" r="r" b="b"/>
                  <a:pathLst>
                    <a:path w="741787" h="1363056">
                      <a:moveTo>
                        <a:pt x="741448" y="327941"/>
                      </a:moveTo>
                      <a:cubicBezTo>
                        <a:pt x="742304" y="899098"/>
                        <a:pt x="741249" y="512051"/>
                        <a:pt x="741448" y="1363056"/>
                      </a:cubicBezTo>
                      <a:cubicBezTo>
                        <a:pt x="-761386" y="327941"/>
                        <a:pt x="434747" y="-477148"/>
                        <a:pt x="741448" y="327941"/>
                      </a:cubicBezTo>
                      <a:close/>
                    </a:path>
                  </a:pathLst>
                </a:custGeom>
                <a:grpFill/>
                <a:ln>
                  <a:noFill/>
                </a:ln>
                <a:scene3d>
                  <a:camera prst="orthographicFront">
                    <a:rot lat="0" lon="0" rev="5400000"/>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80808"/>
                    </a:solidFill>
                    <a:latin typeface="微软雅黑" panose="020b0503020204020204" charset="-122"/>
                    <a:ea typeface="微软雅黑"/>
                  </a:endParaRPr>
                </a:p>
              </p:txBody>
            </p:sp>
          </p:grpSp>
        </p:grpSp>
        <p:grpSp>
          <p:nvGrpSpPr>
            <p:cNvPr id="33" name="组合 32"/>
            <p:cNvGrpSpPr/>
            <p:nvPr/>
          </p:nvGrpSpPr>
          <p:grpSpPr>
            <a:xfrm>
              <a:off x="136" y="405"/>
              <a:ext cx="5645" cy="501"/>
              <a:chOff x="2135" y="1846"/>
              <a:chExt cx="5645" cy="501"/>
            </a:xfrm>
          </p:grpSpPr>
          <p:sp>
            <p:nvSpPr>
              <p:cNvPr id="35" name="文本框 34"/>
              <p:cNvSpPr txBox="1"/>
              <p:nvPr/>
            </p:nvSpPr>
            <p:spPr>
              <a:xfrm>
                <a:off x="2473" y="1846"/>
                <a:ext cx="5307" cy="434"/>
              </a:xfrm>
              <a:prstGeom prst="rect">
                <a:avLst/>
              </a:prstGeom>
              <a:noFill/>
              <a:effectLst>
                <a:outerShdw blurRad="50800" dir="2700000" algn="tl" rotWithShape="0">
                  <a:prstClr val="black">
                    <a:alpha val="40000"/>
                  </a:prstClr>
                </a:outerShdw>
              </a:effectLst>
            </p:spPr>
            <p:txBody>
              <a:bodyPr wrap="square" rtlCol="0">
                <a:spAutoFit/>
              </a:bodyPr>
              <a:lstStyle/>
              <a:p>
                <a:r>
                  <a:rPr lang="zh-CN" sz="1200">
                    <a:latin typeface="汉仪劲楷简" panose="00020600040101010101" charset="-122"/>
                    <a:ea typeface="汉仪劲楷简" panose="00020600040101010101" charset="-122"/>
                    <a:cs typeface="汉仪劲楷简" panose="00020600040101010101" charset="-122"/>
                  </a:rPr>
                  <a:t>苏维埃俄国社会主义建设</a:t>
                </a:r>
                <a:r>
                  <a:rPr lang="en-US" altLang="zh-CN" sz="1200">
                    <a:latin typeface="汉仪劲楷简" panose="00020600040101010101" charset="-122"/>
                    <a:ea typeface="汉仪劲楷简" panose="00020600040101010101" charset="-122"/>
                    <a:cs typeface="汉仪劲楷简" panose="00020600040101010101" charset="-122"/>
                  </a:rPr>
                  <a:t>——</a:t>
                </a:r>
                <a:r>
                  <a:rPr lang="zh-CN" altLang="en-US" sz="1200">
                    <a:latin typeface="汉仪劲楷简" panose="00020600040101010101" charset="-122"/>
                    <a:ea typeface="汉仪劲楷简" panose="00020600040101010101" charset="-122"/>
                    <a:cs typeface="汉仪劲楷简" panose="00020600040101010101" charset="-122"/>
                  </a:rPr>
                  <a:t>斯大林模式的评价</a:t>
                </a:r>
              </a:p>
            </p:txBody>
          </p:sp>
          <p:cxnSp>
            <p:nvCxnSpPr>
              <p:cNvPr id="37" name="Straight Connector 31"/>
              <p:cNvCxnSpPr/>
              <p:nvPr/>
            </p:nvCxnSpPr>
            <p:spPr>
              <a:xfrm>
                <a:off x="2135" y="2347"/>
                <a:ext cx="5437" cy="0"/>
              </a:xfrm>
              <a:prstGeom prst="line">
                <a:avLst/>
              </a:prstGeom>
              <a:ln w="13970">
                <a:solidFill>
                  <a:srgbClr val="152C5A"/>
                </a:solidFill>
                <a:prstDash val="dash"/>
                <a:headEnd type="none" w="med" len="med"/>
                <a:tailEnd type="stealth" w="med" len="med"/>
              </a:ln>
            </p:spPr>
            <p:style>
              <a:lnRef idx="1">
                <a:schemeClr val="accent1"/>
              </a:lnRef>
              <a:fillRef idx="0">
                <a:schemeClr val="accent1"/>
              </a:fillRef>
              <a:effectRef idx="0">
                <a:schemeClr val="accent1"/>
              </a:effectRef>
              <a:fontRef idx="minor">
                <a:schemeClr val="tx1"/>
              </a:fontRef>
            </p:style>
          </p:cxnSp>
        </p:grpSp>
      </p:grpSp>
    </p:spTree>
  </p:cSld>
  <p:clrMapOvr>
    <a:masterClrMapping/>
  </p:clrMapOvr>
  <p:transition advTm="35416"/>
  <p:timing/>
</p:sld>
</file>

<file path=ppt/slides/slide1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47110" name="Picture 11" descr="331494543"/>
          <p:cNvPicPr>
            <a:picLocks noChangeAspect="1"/>
          </p:cNvPicPr>
          <p:nvPr/>
        </p:nvPicPr>
        <p:blipFill>
          <a:blip r:embed="rId2"/>
          <a:stretch>
            <a:fillRect/>
          </a:stretch>
        </p:blipFill>
        <p:spPr>
          <a:xfrm>
            <a:off x="563880" y="1162050"/>
            <a:ext cx="3350260" cy="4965700"/>
          </a:xfrm>
          <a:prstGeom prst="rect">
            <a:avLst/>
          </a:prstGeom>
          <a:noFill/>
          <a:ln w="9525">
            <a:noFill/>
          </a:ln>
        </p:spPr>
      </p:pic>
      <p:sp>
        <p:nvSpPr>
          <p:cNvPr id="47107" name="Text Box 5"/>
          <p:cNvSpPr txBox="1"/>
          <p:nvPr/>
        </p:nvSpPr>
        <p:spPr>
          <a:xfrm>
            <a:off x="2725420" y="594360"/>
            <a:ext cx="7756525" cy="429895"/>
          </a:xfrm>
          <a:prstGeom prst="rect">
            <a:avLst/>
          </a:prstGeom>
          <a:noFill/>
          <a:ln w="9525">
            <a:noFill/>
          </a:ln>
        </p:spPr>
        <p:txBody>
          <a:bodyPr wrap="square">
            <a:spAutoFit/>
          </a:bodyPr>
          <a:lstStyle/>
          <a:p>
            <a:pPr>
              <a:spcBef>
                <a:spcPct val="50000"/>
              </a:spcBef>
            </a:pPr>
            <a:r>
              <a:rPr lang="en-US" altLang="zh-CN" sz="2200" b="1">
                <a:latin typeface="兰米粗楷简体" panose="02000503000000000000" charset="-122"/>
                <a:ea typeface="兰米粗楷简体" panose="02000503000000000000" charset="-122"/>
                <a:cs typeface="兰米粗楷简体" panose="02000503000000000000" charset="-122"/>
              </a:rPr>
              <a:t>   </a:t>
            </a:r>
            <a:r>
              <a:rPr lang="zh-CN" altLang="en-US" sz="2200">
                <a:latin typeface="黑体" panose="02010609060101010101" pitchFamily="49" charset="-122"/>
                <a:ea typeface="黑体" panose="02010609060101010101" pitchFamily="49" charset="-122"/>
                <a:cs typeface="兰米粗楷简体" panose="02000503000000000000" charset="-122"/>
              </a:rPr>
              <a:t>这幅漫画形象的反映</a:t>
            </a:r>
            <a:r>
              <a:rPr lang="en-US" altLang="zh-CN" sz="2200">
                <a:latin typeface="黑体" panose="02010609060101010101" pitchFamily="49" charset="-122"/>
                <a:ea typeface="黑体" panose="02010609060101010101" pitchFamily="49" charset="-122"/>
                <a:cs typeface="兰米粗楷简体" panose="02000503000000000000" charset="-122"/>
              </a:rPr>
              <a:t>20</a:t>
            </a:r>
            <a:r>
              <a:rPr lang="zh-CN" altLang="en-US" sz="2200">
                <a:latin typeface="黑体" panose="02010609060101010101" pitchFamily="49" charset="-122"/>
                <a:ea typeface="黑体" panose="02010609060101010101" pitchFamily="49" charset="-122"/>
                <a:cs typeface="兰米粗楷简体" panose="02000503000000000000" charset="-122"/>
              </a:rPr>
              <a:t>世纪</a:t>
            </a:r>
            <a:r>
              <a:rPr lang="en-US" altLang="zh-CN" sz="2200">
                <a:latin typeface="黑体" panose="02010609060101010101" pitchFamily="49" charset="-122"/>
                <a:ea typeface="黑体" panose="02010609060101010101" pitchFamily="49" charset="-122"/>
                <a:cs typeface="兰米粗楷简体" panose="02000503000000000000" charset="-122"/>
              </a:rPr>
              <a:t>30</a:t>
            </a:r>
            <a:r>
              <a:rPr lang="zh-CN" altLang="en-US" sz="2200">
                <a:latin typeface="黑体" panose="02010609060101010101" pitchFamily="49" charset="-122"/>
                <a:ea typeface="黑体" panose="02010609060101010101" pitchFamily="49" charset="-122"/>
                <a:cs typeface="兰米粗楷简体" panose="02000503000000000000" charset="-122"/>
              </a:rPr>
              <a:t>年代苏联的国民经济状况。</a:t>
            </a:r>
          </a:p>
        </p:txBody>
      </p:sp>
      <p:sp>
        <p:nvSpPr>
          <p:cNvPr id="119816" name="Text Box 8"/>
          <p:cNvSpPr txBox="1"/>
          <p:nvPr/>
        </p:nvSpPr>
        <p:spPr>
          <a:xfrm>
            <a:off x="4395891" y="1464562"/>
            <a:ext cx="6769100" cy="3222998"/>
          </a:xfrm>
          <a:prstGeom prst="rect">
            <a:avLst/>
          </a:prstGeom>
          <a:noFill/>
          <a:ln w="9525">
            <a:solidFill>
              <a:schemeClr val="accent1"/>
            </a:solidFill>
          </a:ln>
        </p:spPr>
        <p:txBody>
          <a:bodyPr wrap="square">
            <a:spAutoFit/>
          </a:bodyPr>
          <a:lstStyle/>
          <a:p>
            <a:pPr>
              <a:lnSpc>
                <a:spcPct val="150000"/>
              </a:lnSpc>
              <a:spcBef>
                <a:spcPct val="50000"/>
              </a:spcBef>
            </a:pPr>
            <a:r>
              <a:rPr lang="zh-CN" altLang="en-US" sz="2800" smtClean="0">
                <a:latin typeface="黑体" panose="02010609060101010101" pitchFamily="49" charset="-122"/>
                <a:ea typeface="黑体" panose="02010609060101010101" pitchFamily="49" charset="-122"/>
                <a:cs typeface="兰米粗楷简体" panose="02000503000000000000" charset="-122"/>
              </a:rPr>
              <a:t>斯</a:t>
            </a:r>
            <a:r>
              <a:rPr lang="zh-CN" altLang="en-US" sz="2800">
                <a:latin typeface="黑体" panose="02010609060101010101" pitchFamily="49" charset="-122"/>
                <a:ea typeface="黑体" panose="02010609060101010101" pitchFamily="49" charset="-122"/>
                <a:cs typeface="兰米粗楷简体" panose="02000503000000000000" charset="-122"/>
              </a:rPr>
              <a:t>大林模式长期排斥市场经济、片面地发展重工业，在农业集体化中采用强制手段，导致国民经济比例失调，农业、轻工业长期落后，消费水平相对较低。这些问题影响了苏联的发展。</a:t>
            </a:r>
          </a:p>
        </p:txBody>
      </p:sp>
      <p:grpSp>
        <p:nvGrpSpPr>
          <p:cNvPr id="12" name="组合 11"/>
          <p:cNvGrpSpPr/>
          <p:nvPr/>
        </p:nvGrpSpPr>
        <p:grpSpPr>
          <a:xfrm>
            <a:off x="86360" y="180975"/>
            <a:ext cx="3827780" cy="318135"/>
            <a:chOff x="136" y="405"/>
            <a:chExt cx="5645" cy="501"/>
          </a:xfrm>
        </p:grpSpPr>
        <p:grpSp>
          <p:nvGrpSpPr>
            <p:cNvPr id="13" name="组合 12"/>
            <p:cNvGrpSpPr/>
            <p:nvPr/>
          </p:nvGrpSpPr>
          <p:grpSpPr>
            <a:xfrm>
              <a:off x="182" y="405"/>
              <a:ext cx="292" cy="388"/>
              <a:chOff x="7320" y="3217"/>
              <a:chExt cx="4675" cy="6169"/>
            </a:xfrm>
            <a:solidFill>
              <a:srgbClr val="F22C2C"/>
            </a:solidFill>
          </p:grpSpPr>
          <p:grpSp>
            <p:nvGrpSpPr>
              <p:cNvPr id="14" name="组合 13"/>
              <p:cNvGrpSpPr/>
              <p:nvPr/>
            </p:nvGrpSpPr>
            <p:grpSpPr>
              <a:xfrm>
                <a:off x="8101" y="3217"/>
                <a:ext cx="3104" cy="2862"/>
                <a:chOff x="3835686" y="2643180"/>
                <a:chExt cx="1478435" cy="1363058"/>
              </a:xfrm>
              <a:grpFill/>
            </p:grpSpPr>
            <p:sp>
              <p:nvSpPr>
                <p:cNvPr id="15" name="心形 7"/>
                <p:cNvSpPr/>
                <p:nvPr/>
              </p:nvSpPr>
              <p:spPr>
                <a:xfrm>
                  <a:off x="3835686" y="2643180"/>
                  <a:ext cx="741448" cy="1363056"/>
                </a:xfrm>
                <a:custGeom>
                  <a:gdLst>
                    <a:gd name="connsiteX0" fmla="*/ 736082 w 1472164"/>
                    <a:gd name="connsiteY0" fmla="*/ 345038 h 1380153"/>
                    <a:gd name="connsiteX1" fmla="*/ 736082 w 1472164"/>
                    <a:gd name="connsiteY1" fmla="*/ 1380153 h 1380153"/>
                    <a:gd name="connsiteX2" fmla="*/ 736082 w 1472164"/>
                    <a:gd name="connsiteY2" fmla="*/ 345038 h 1380153"/>
                    <a:gd name="connsiteX0-1" fmla="*/ 741448 w 1408146"/>
                    <a:gd name="connsiteY0-2" fmla="*/ 327941 h 1363056"/>
                    <a:gd name="connsiteX1-3" fmla="*/ 741448 w 1408146"/>
                    <a:gd name="connsiteY1-4" fmla="*/ 1363056 h 1363056"/>
                    <a:gd name="connsiteX2-5" fmla="*/ 741448 w 1408146"/>
                    <a:gd name="connsiteY2-6" fmla="*/ 327941 h 1363056"/>
                    <a:gd name="connsiteX0-7" fmla="*/ 741448 w 741448"/>
                    <a:gd name="connsiteY0-8" fmla="*/ 327941 h 1363056"/>
                    <a:gd name="connsiteX1-9" fmla="*/ 741448 w 741448"/>
                    <a:gd name="connsiteY1-10" fmla="*/ 1363056 h 1363056"/>
                    <a:gd name="connsiteX2-11" fmla="*/ 741448 w 741448"/>
                    <a:gd name="connsiteY2-12" fmla="*/ 327941 h 1363056"/>
                    <a:gd name="connsiteX0-13" fmla="*/ 741448 w 741448"/>
                    <a:gd name="connsiteY0-14" fmla="*/ 327941 h 1363056"/>
                    <a:gd name="connsiteX1-15" fmla="*/ 741448 w 741448"/>
                    <a:gd name="connsiteY1-16" fmla="*/ 1363056 h 1363056"/>
                    <a:gd name="connsiteX2-17" fmla="*/ 741448 w 741448"/>
                    <a:gd name="connsiteY2-18" fmla="*/ 327941 h 1363056"/>
                    <a:gd name="connsiteX0-19" fmla="*/ 741448 w 741448"/>
                    <a:gd name="connsiteY0-20" fmla="*/ 327941 h 1363056"/>
                    <a:gd name="connsiteX1-21" fmla="*/ 741448 w 741448"/>
                    <a:gd name="connsiteY1-22" fmla="*/ 1363056 h 1363056"/>
                    <a:gd name="connsiteX2-23" fmla="*/ 741448 w 741448"/>
                    <a:gd name="connsiteY2-24" fmla="*/ 327941 h 1363056"/>
                    <a:gd name="connsiteX0-25" fmla="*/ 741448 w 741448"/>
                    <a:gd name="connsiteY0-26" fmla="*/ 327941 h 1363056"/>
                    <a:gd name="connsiteX1-27" fmla="*/ 741448 w 741448"/>
                    <a:gd name="connsiteY1-28" fmla="*/ 1363056 h 1363056"/>
                    <a:gd name="connsiteX2-29" fmla="*/ 741448 w 741448"/>
                    <a:gd name="connsiteY2-30" fmla="*/ 327941 h 1363056"/>
                    <a:gd name="connsiteX0-31" fmla="*/ 741448 w 741448"/>
                    <a:gd name="connsiteY0-32" fmla="*/ 327941 h 1363056"/>
                    <a:gd name="connsiteX1-33" fmla="*/ 741448 w 741448"/>
                    <a:gd name="connsiteY1-34" fmla="*/ 1363056 h 1363056"/>
                    <a:gd name="connsiteX2-35" fmla="*/ 741448 w 741448"/>
                    <a:gd name="connsiteY2-36" fmla="*/ 327941 h 1363056"/>
                    <a:gd name="connsiteX0-37" fmla="*/ 741448 w 741448"/>
                    <a:gd name="connsiteY0-38" fmla="*/ 327941 h 1363056"/>
                    <a:gd name="connsiteX1-39" fmla="*/ 741448 w 741448"/>
                    <a:gd name="connsiteY1-40" fmla="*/ 1363056 h 1363056"/>
                    <a:gd name="connsiteX2-41" fmla="*/ 741448 w 741448"/>
                    <a:gd name="connsiteY2-42" fmla="*/ 327941 h 1363056"/>
                    <a:gd name="connsiteX0-43" fmla="*/ 741448 w 741448"/>
                    <a:gd name="connsiteY0-44" fmla="*/ 327941 h 1363056"/>
                    <a:gd name="connsiteX1-45" fmla="*/ 741448 w 741448"/>
                    <a:gd name="connsiteY1-46" fmla="*/ 1363056 h 1363056"/>
                    <a:gd name="connsiteX2-47" fmla="*/ 741448 w 741448"/>
                    <a:gd name="connsiteY2-48" fmla="*/ 327941 h 1363056"/>
                    <a:gd name="connsiteX0-49" fmla="*/ 741448 w 741448"/>
                    <a:gd name="connsiteY0-50" fmla="*/ 327941 h 1363056"/>
                    <a:gd name="connsiteX1-51" fmla="*/ 741448 w 741448"/>
                    <a:gd name="connsiteY1-52" fmla="*/ 1363056 h 1363056"/>
                    <a:gd name="connsiteX2-53" fmla="*/ 741448 w 741448"/>
                    <a:gd name="connsiteY2-54" fmla="*/ 327941 h 1363056"/>
                    <a:gd name="connsiteX0-55" fmla="*/ 741448 w 743314"/>
                    <a:gd name="connsiteY0-56" fmla="*/ 327941 h 1363056"/>
                    <a:gd name="connsiteX1-57" fmla="*/ 741448 w 743314"/>
                    <a:gd name="connsiteY1-58" fmla="*/ 1363056 h 1363056"/>
                    <a:gd name="connsiteX2-59" fmla="*/ 741448 w 743314"/>
                    <a:gd name="connsiteY2-60" fmla="*/ 327941 h 1363056"/>
                    <a:gd name="connsiteX0-61" fmla="*/ 741448 w 741448"/>
                    <a:gd name="connsiteY0-62" fmla="*/ 327941 h 1363056"/>
                    <a:gd name="connsiteX1-63" fmla="*/ 741448 w 741448"/>
                    <a:gd name="connsiteY1-64" fmla="*/ 1363056 h 1363056"/>
                    <a:gd name="connsiteX2-65" fmla="*/ 741448 w 741448"/>
                    <a:gd name="connsiteY2-66" fmla="*/ 327941 h 1363056"/>
                    <a:gd name="connsiteX0-67" fmla="*/ 741448 w 741448"/>
                    <a:gd name="connsiteY0-68" fmla="*/ 327941 h 1363056"/>
                    <a:gd name="connsiteX1-69" fmla="*/ 741448 w 741448"/>
                    <a:gd name="connsiteY1-70" fmla="*/ 1363056 h 1363056"/>
                    <a:gd name="connsiteX2-71" fmla="*/ 741448 w 741448"/>
                    <a:gd name="connsiteY2-72" fmla="*/ 327941 h 1363056"/>
                  </a:gdLst>
                  <a:cxnLst>
                    <a:cxn ang="0">
                      <a:pos x="connsiteX0-1" y="connsiteY0-2"/>
                    </a:cxn>
                    <a:cxn ang="0">
                      <a:pos x="connsiteX1-3" y="connsiteY1-4"/>
                    </a:cxn>
                    <a:cxn ang="0">
                      <a:pos x="connsiteX2-5" y="connsiteY2-6"/>
                    </a:cxn>
                  </a:cxnLst>
                  <a:rect l="l" t="t" r="r" b="b"/>
                  <a:pathLst>
                    <a:path w="741448" h="1363056">
                      <a:moveTo>
                        <a:pt x="741448" y="327941"/>
                      </a:moveTo>
                      <a:cubicBezTo>
                        <a:pt x="740677" y="1157841"/>
                        <a:pt x="741248" y="495849"/>
                        <a:pt x="741448" y="1363056"/>
                      </a:cubicBezTo>
                      <a:cubicBezTo>
                        <a:pt x="-761386" y="327941"/>
                        <a:pt x="434747" y="-477148"/>
                        <a:pt x="741448" y="327941"/>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80808"/>
                    </a:solidFill>
                    <a:latin typeface="微软雅黑" panose="020b0503020204020204" charset="-122"/>
                    <a:ea typeface="微软雅黑"/>
                  </a:endParaRPr>
                </a:p>
              </p:txBody>
            </p:sp>
            <p:sp>
              <p:nvSpPr>
                <p:cNvPr id="16" name="心形 7"/>
                <p:cNvSpPr/>
                <p:nvPr/>
              </p:nvSpPr>
              <p:spPr>
                <a:xfrm flipH="1">
                  <a:off x="4572000" y="2643182"/>
                  <a:ext cx="742121" cy="1363056"/>
                </a:xfrm>
                <a:custGeom>
                  <a:gdLst>
                    <a:gd name="connsiteX0" fmla="*/ 736082 w 1472164"/>
                    <a:gd name="connsiteY0" fmla="*/ 345038 h 1380153"/>
                    <a:gd name="connsiteX1" fmla="*/ 736082 w 1472164"/>
                    <a:gd name="connsiteY1" fmla="*/ 1380153 h 1380153"/>
                    <a:gd name="connsiteX2" fmla="*/ 736082 w 1472164"/>
                    <a:gd name="connsiteY2" fmla="*/ 345038 h 1380153"/>
                    <a:gd name="connsiteX0-1" fmla="*/ 741448 w 1408146"/>
                    <a:gd name="connsiteY0-2" fmla="*/ 327941 h 1363056"/>
                    <a:gd name="connsiteX1-3" fmla="*/ 741448 w 1408146"/>
                    <a:gd name="connsiteY1-4" fmla="*/ 1363056 h 1363056"/>
                    <a:gd name="connsiteX2-5" fmla="*/ 741448 w 1408146"/>
                    <a:gd name="connsiteY2-6" fmla="*/ 327941 h 1363056"/>
                    <a:gd name="connsiteX0-7" fmla="*/ 741448 w 741448"/>
                    <a:gd name="connsiteY0-8" fmla="*/ 327941 h 1363056"/>
                    <a:gd name="connsiteX1-9" fmla="*/ 741448 w 741448"/>
                    <a:gd name="connsiteY1-10" fmla="*/ 1363056 h 1363056"/>
                    <a:gd name="connsiteX2-11" fmla="*/ 741448 w 741448"/>
                    <a:gd name="connsiteY2-12" fmla="*/ 327941 h 1363056"/>
                    <a:gd name="connsiteX0-13" fmla="*/ 741448 w 741448"/>
                    <a:gd name="connsiteY0-14" fmla="*/ 327941 h 1363056"/>
                    <a:gd name="connsiteX1-15" fmla="*/ 741448 w 741448"/>
                    <a:gd name="connsiteY1-16" fmla="*/ 1363056 h 1363056"/>
                    <a:gd name="connsiteX2-17" fmla="*/ 741448 w 741448"/>
                    <a:gd name="connsiteY2-18" fmla="*/ 327941 h 1363056"/>
                    <a:gd name="connsiteX0-19" fmla="*/ 741448 w 742505"/>
                    <a:gd name="connsiteY0-20" fmla="*/ 327941 h 1363056"/>
                    <a:gd name="connsiteX1-21" fmla="*/ 741448 w 742505"/>
                    <a:gd name="connsiteY1-22" fmla="*/ 1363056 h 1363056"/>
                    <a:gd name="connsiteX2-23" fmla="*/ 741448 w 742505"/>
                    <a:gd name="connsiteY2-24" fmla="*/ 327941 h 1363056"/>
                    <a:gd name="connsiteX0-25" fmla="*/ 741448 w 743811"/>
                    <a:gd name="connsiteY0-26" fmla="*/ 327941 h 1363056"/>
                    <a:gd name="connsiteX1-27" fmla="*/ 741448 w 743811"/>
                    <a:gd name="connsiteY1-28" fmla="*/ 1363056 h 1363056"/>
                    <a:gd name="connsiteX2-29" fmla="*/ 741448 w 743811"/>
                    <a:gd name="connsiteY2-30" fmla="*/ 327941 h 1363056"/>
                    <a:gd name="connsiteX0-31" fmla="*/ 741448 w 743178"/>
                    <a:gd name="connsiteY0-32" fmla="*/ 327941 h 1363056"/>
                    <a:gd name="connsiteX1-33" fmla="*/ 741448 w 743178"/>
                    <a:gd name="connsiteY1-34" fmla="*/ 1363056 h 1363056"/>
                    <a:gd name="connsiteX2-35" fmla="*/ 741448 w 743178"/>
                    <a:gd name="connsiteY2-36" fmla="*/ 327941 h 1363056"/>
                    <a:gd name="connsiteX0-37" fmla="*/ 741448 w 742121"/>
                    <a:gd name="connsiteY0-38" fmla="*/ 327941 h 1363056"/>
                    <a:gd name="connsiteX1-39" fmla="*/ 741448 w 742121"/>
                    <a:gd name="connsiteY1-40" fmla="*/ 1363056 h 1363056"/>
                    <a:gd name="connsiteX2-41" fmla="*/ 741448 w 742121"/>
                    <a:gd name="connsiteY2-42" fmla="*/ 327941 h 1363056"/>
                  </a:gdLst>
                  <a:cxnLst>
                    <a:cxn ang="0">
                      <a:pos x="connsiteX0-1" y="connsiteY0-2"/>
                    </a:cxn>
                    <a:cxn ang="0">
                      <a:pos x="connsiteX1-3" y="connsiteY1-4"/>
                    </a:cxn>
                    <a:cxn ang="0">
                      <a:pos x="connsiteX2-5" y="connsiteY2-6"/>
                    </a:cxn>
                  </a:cxnLst>
                  <a:rect l="l" t="t" r="r" b="b"/>
                  <a:pathLst>
                    <a:path w="742121" h="1363056">
                      <a:moveTo>
                        <a:pt x="741448" y="327941"/>
                      </a:moveTo>
                      <a:cubicBezTo>
                        <a:pt x="743059" y="1088786"/>
                        <a:pt x="741249" y="617292"/>
                        <a:pt x="741448" y="1363056"/>
                      </a:cubicBezTo>
                      <a:cubicBezTo>
                        <a:pt x="-761386" y="327941"/>
                        <a:pt x="434747" y="-477148"/>
                        <a:pt x="741448" y="327941"/>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80808"/>
                    </a:solidFill>
                    <a:latin typeface="微软雅黑" panose="020b0503020204020204" charset="-122"/>
                    <a:ea typeface="微软雅黑"/>
                  </a:endParaRPr>
                </a:p>
              </p:txBody>
            </p:sp>
          </p:grpSp>
          <p:grpSp>
            <p:nvGrpSpPr>
              <p:cNvPr id="17" name="组合 16"/>
              <p:cNvGrpSpPr/>
              <p:nvPr/>
            </p:nvGrpSpPr>
            <p:grpSpPr>
              <a:xfrm>
                <a:off x="10427" y="4069"/>
                <a:ext cx="1568" cy="4410"/>
                <a:chOff x="4943466" y="3048749"/>
                <a:chExt cx="746824" cy="2100342"/>
              </a:xfrm>
              <a:grpFill/>
            </p:grpSpPr>
            <p:sp>
              <p:nvSpPr>
                <p:cNvPr id="18" name="心形 8"/>
                <p:cNvSpPr/>
                <p:nvPr/>
              </p:nvSpPr>
              <p:spPr>
                <a:xfrm>
                  <a:off x="4943466" y="3048749"/>
                  <a:ext cx="746824" cy="1363056"/>
                </a:xfrm>
                <a:custGeom>
                  <a:gdLst>
                    <a:gd name="connsiteX0" fmla="*/ 736082 w 1472164"/>
                    <a:gd name="connsiteY0" fmla="*/ 345038 h 1380153"/>
                    <a:gd name="connsiteX1" fmla="*/ 736082 w 1472164"/>
                    <a:gd name="connsiteY1" fmla="*/ 1380153 h 1380153"/>
                    <a:gd name="connsiteX2" fmla="*/ 736082 w 1472164"/>
                    <a:gd name="connsiteY2" fmla="*/ 345038 h 1380153"/>
                    <a:gd name="connsiteX0-1" fmla="*/ 741448 w 1403231"/>
                    <a:gd name="connsiteY0-2" fmla="*/ 327941 h 1363056"/>
                    <a:gd name="connsiteX1-3" fmla="*/ 741448 w 1403231"/>
                    <a:gd name="connsiteY1-4" fmla="*/ 1363056 h 1363056"/>
                    <a:gd name="connsiteX2-5" fmla="*/ 741448 w 1403231"/>
                    <a:gd name="connsiteY2-6" fmla="*/ 327941 h 1363056"/>
                    <a:gd name="connsiteX0-7" fmla="*/ 741448 w 742788"/>
                    <a:gd name="connsiteY0-8" fmla="*/ 327941 h 1363056"/>
                    <a:gd name="connsiteX1-9" fmla="*/ 741448 w 742788"/>
                    <a:gd name="connsiteY1-10" fmla="*/ 1363056 h 1363056"/>
                    <a:gd name="connsiteX2-11" fmla="*/ 741448 w 742788"/>
                    <a:gd name="connsiteY2-12" fmla="*/ 327941 h 1363056"/>
                    <a:gd name="connsiteX0-13" fmla="*/ 741448 w 746824"/>
                    <a:gd name="connsiteY0-14" fmla="*/ 327941 h 1363056"/>
                    <a:gd name="connsiteX1-15" fmla="*/ 741448 w 746824"/>
                    <a:gd name="connsiteY1-16" fmla="*/ 1363056 h 1363056"/>
                    <a:gd name="connsiteX2-17" fmla="*/ 741448 w 746824"/>
                    <a:gd name="connsiteY2-18" fmla="*/ 327941 h 1363056"/>
                  </a:gdLst>
                  <a:cxnLst>
                    <a:cxn ang="0">
                      <a:pos x="connsiteX0-1" y="connsiteY0-2"/>
                    </a:cxn>
                    <a:cxn ang="0">
                      <a:pos x="connsiteX1-3" y="connsiteY1-4"/>
                    </a:cxn>
                    <a:cxn ang="0">
                      <a:pos x="connsiteX2-5" y="connsiteY2-6"/>
                    </a:cxn>
                  </a:cxnLst>
                  <a:rect l="l" t="t" r="r" b="b"/>
                  <a:pathLst>
                    <a:path w="746824" h="1363056">
                      <a:moveTo>
                        <a:pt x="741448" y="327941"/>
                      </a:moveTo>
                      <a:cubicBezTo>
                        <a:pt x="747066" y="1050569"/>
                        <a:pt x="750018" y="562116"/>
                        <a:pt x="741448" y="1363056"/>
                      </a:cubicBezTo>
                      <a:cubicBezTo>
                        <a:pt x="-761386" y="327941"/>
                        <a:pt x="434747" y="-477148"/>
                        <a:pt x="741448" y="327941"/>
                      </a:cubicBezTo>
                      <a:close/>
                    </a:path>
                  </a:pathLst>
                </a:custGeom>
                <a:grpFill/>
                <a:ln>
                  <a:noFill/>
                </a:ln>
                <a:scene3d>
                  <a:camera prst="orthographicFront">
                    <a:rot lat="0" lon="0" rev="16200000"/>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80808"/>
                    </a:solidFill>
                    <a:latin typeface="微软雅黑" panose="020b0503020204020204" charset="-122"/>
                    <a:ea typeface="微软雅黑"/>
                  </a:endParaRPr>
                </a:p>
              </p:txBody>
            </p:sp>
            <p:sp>
              <p:nvSpPr>
                <p:cNvPr id="19" name="心形 8"/>
                <p:cNvSpPr/>
                <p:nvPr/>
              </p:nvSpPr>
              <p:spPr>
                <a:xfrm flipH="1">
                  <a:off x="4948441" y="3786035"/>
                  <a:ext cx="741849" cy="1363056"/>
                </a:xfrm>
                <a:custGeom>
                  <a:gdLst>
                    <a:gd name="connsiteX0" fmla="*/ 736082 w 1472164"/>
                    <a:gd name="connsiteY0" fmla="*/ 345038 h 1380153"/>
                    <a:gd name="connsiteX1" fmla="*/ 736082 w 1472164"/>
                    <a:gd name="connsiteY1" fmla="*/ 1380153 h 1380153"/>
                    <a:gd name="connsiteX2" fmla="*/ 736082 w 1472164"/>
                    <a:gd name="connsiteY2" fmla="*/ 345038 h 1380153"/>
                    <a:gd name="connsiteX0-1" fmla="*/ 741448 w 1403231"/>
                    <a:gd name="connsiteY0-2" fmla="*/ 327941 h 1363056"/>
                    <a:gd name="connsiteX1-3" fmla="*/ 741448 w 1403231"/>
                    <a:gd name="connsiteY1-4" fmla="*/ 1363056 h 1363056"/>
                    <a:gd name="connsiteX2-5" fmla="*/ 741448 w 1403231"/>
                    <a:gd name="connsiteY2-6" fmla="*/ 327941 h 1363056"/>
                    <a:gd name="connsiteX0-7" fmla="*/ 741448 w 742788"/>
                    <a:gd name="connsiteY0-8" fmla="*/ 327941 h 1363056"/>
                    <a:gd name="connsiteX1-9" fmla="*/ 741448 w 742788"/>
                    <a:gd name="connsiteY1-10" fmla="*/ 1363056 h 1363056"/>
                    <a:gd name="connsiteX2-11" fmla="*/ 741448 w 742788"/>
                    <a:gd name="connsiteY2-12" fmla="*/ 327941 h 1363056"/>
                    <a:gd name="connsiteX0-13" fmla="*/ 741448 w 746824"/>
                    <a:gd name="connsiteY0-14" fmla="*/ 327941 h 1363056"/>
                    <a:gd name="connsiteX1-15" fmla="*/ 741448 w 746824"/>
                    <a:gd name="connsiteY1-16" fmla="*/ 1363056 h 1363056"/>
                    <a:gd name="connsiteX2-17" fmla="*/ 741448 w 746824"/>
                    <a:gd name="connsiteY2-18" fmla="*/ 327941 h 1363056"/>
                    <a:gd name="connsiteX0-19" fmla="*/ 741448 w 744292"/>
                    <a:gd name="connsiteY0-20" fmla="*/ 327941 h 1363056"/>
                    <a:gd name="connsiteX1-21" fmla="*/ 741448 w 744292"/>
                    <a:gd name="connsiteY1-22" fmla="*/ 1363056 h 1363056"/>
                    <a:gd name="connsiteX2-23" fmla="*/ 741448 w 744292"/>
                    <a:gd name="connsiteY2-24" fmla="*/ 327941 h 1363056"/>
                    <a:gd name="connsiteX0-25" fmla="*/ 741448 w 741849"/>
                    <a:gd name="connsiteY0-26" fmla="*/ 327941 h 1363056"/>
                    <a:gd name="connsiteX1-27" fmla="*/ 741448 w 741849"/>
                    <a:gd name="connsiteY1-28" fmla="*/ 1363056 h 1363056"/>
                    <a:gd name="connsiteX2-29" fmla="*/ 741448 w 741849"/>
                    <a:gd name="connsiteY2-30" fmla="*/ 327941 h 1363056"/>
                  </a:gdLst>
                  <a:cxnLst>
                    <a:cxn ang="0">
                      <a:pos x="connsiteX0-1" y="connsiteY0-2"/>
                    </a:cxn>
                    <a:cxn ang="0">
                      <a:pos x="connsiteX1-3" y="connsiteY1-4"/>
                    </a:cxn>
                    <a:cxn ang="0">
                      <a:pos x="connsiteX2-5" y="connsiteY2-6"/>
                    </a:cxn>
                  </a:cxnLst>
                  <a:rect l="l" t="t" r="r" b="b"/>
                  <a:pathLst>
                    <a:path w="741849" h="1363056">
                      <a:moveTo>
                        <a:pt x="741448" y="327941"/>
                      </a:moveTo>
                      <a:cubicBezTo>
                        <a:pt x="739922" y="1055331"/>
                        <a:pt x="742874" y="562116"/>
                        <a:pt x="741448" y="1363056"/>
                      </a:cubicBezTo>
                      <a:cubicBezTo>
                        <a:pt x="-761386" y="327941"/>
                        <a:pt x="434747" y="-477148"/>
                        <a:pt x="741448" y="327941"/>
                      </a:cubicBezTo>
                      <a:close/>
                    </a:path>
                  </a:pathLst>
                </a:custGeom>
                <a:grpFill/>
                <a:ln>
                  <a:noFill/>
                </a:ln>
                <a:scene3d>
                  <a:camera prst="orthographicFront">
                    <a:rot lat="0" lon="0" rev="16200000"/>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80808"/>
                    </a:solidFill>
                    <a:latin typeface="微软雅黑" panose="020b0503020204020204" charset="-122"/>
                    <a:ea typeface="微软雅黑"/>
                  </a:endParaRPr>
                </a:p>
              </p:txBody>
            </p:sp>
          </p:grpSp>
          <p:grpSp>
            <p:nvGrpSpPr>
              <p:cNvPr id="20" name="组合 19"/>
              <p:cNvGrpSpPr/>
              <p:nvPr/>
            </p:nvGrpSpPr>
            <p:grpSpPr>
              <a:xfrm>
                <a:off x="8064" y="6522"/>
                <a:ext cx="3110" cy="2865"/>
                <a:chOff x="3817988" y="4216878"/>
                <a:chExt cx="1481449" cy="1364683"/>
              </a:xfrm>
              <a:grpFill/>
            </p:grpSpPr>
            <p:sp>
              <p:nvSpPr>
                <p:cNvPr id="21" name="心形 10"/>
                <p:cNvSpPr/>
                <p:nvPr/>
              </p:nvSpPr>
              <p:spPr>
                <a:xfrm>
                  <a:off x="4557989" y="4216878"/>
                  <a:ext cx="741448" cy="1363056"/>
                </a:xfrm>
                <a:custGeom>
                  <a:gdLst>
                    <a:gd name="connsiteX0" fmla="*/ 736082 w 1472164"/>
                    <a:gd name="connsiteY0" fmla="*/ 345038 h 1380153"/>
                    <a:gd name="connsiteX1" fmla="*/ 736082 w 1472164"/>
                    <a:gd name="connsiteY1" fmla="*/ 1380153 h 1380153"/>
                    <a:gd name="connsiteX2" fmla="*/ 736082 w 1472164"/>
                    <a:gd name="connsiteY2" fmla="*/ 345038 h 1380153"/>
                    <a:gd name="connsiteX0-1" fmla="*/ 741448 w 1408146"/>
                    <a:gd name="connsiteY0-2" fmla="*/ 327941 h 1363056"/>
                    <a:gd name="connsiteX1-3" fmla="*/ 741448 w 1408146"/>
                    <a:gd name="connsiteY1-4" fmla="*/ 1363056 h 1363056"/>
                    <a:gd name="connsiteX2-5" fmla="*/ 741448 w 1408146"/>
                    <a:gd name="connsiteY2-6" fmla="*/ 327941 h 1363056"/>
                    <a:gd name="connsiteX0-7" fmla="*/ 741448 w 741448"/>
                    <a:gd name="connsiteY0-8" fmla="*/ 327941 h 1363056"/>
                    <a:gd name="connsiteX1-9" fmla="*/ 741448 w 741448"/>
                    <a:gd name="connsiteY1-10" fmla="*/ 1363056 h 1363056"/>
                    <a:gd name="connsiteX2-11" fmla="*/ 741448 w 741448"/>
                    <a:gd name="connsiteY2-12" fmla="*/ 327941 h 1363056"/>
                    <a:gd name="connsiteX0-13" fmla="*/ 741448 w 741448"/>
                    <a:gd name="connsiteY0-14" fmla="*/ 327941 h 1363056"/>
                    <a:gd name="connsiteX1-15" fmla="*/ 741448 w 741448"/>
                    <a:gd name="connsiteY1-16" fmla="*/ 1363056 h 1363056"/>
                    <a:gd name="connsiteX2-17" fmla="*/ 741448 w 741448"/>
                    <a:gd name="connsiteY2-18" fmla="*/ 327941 h 1363056"/>
                    <a:gd name="connsiteX0-19" fmla="*/ 741448 w 741448"/>
                    <a:gd name="connsiteY0-20" fmla="*/ 327941 h 1363056"/>
                    <a:gd name="connsiteX1-21" fmla="*/ 741448 w 741448"/>
                    <a:gd name="connsiteY1-22" fmla="*/ 1363056 h 1363056"/>
                    <a:gd name="connsiteX2-23" fmla="*/ 741448 w 741448"/>
                    <a:gd name="connsiteY2-24" fmla="*/ 327941 h 1363056"/>
                  </a:gdLst>
                  <a:cxnLst>
                    <a:cxn ang="0">
                      <a:pos x="connsiteX0-1" y="connsiteY0-2"/>
                    </a:cxn>
                    <a:cxn ang="0">
                      <a:pos x="connsiteX1-3" y="connsiteY1-4"/>
                    </a:cxn>
                    <a:cxn ang="0">
                      <a:pos x="connsiteX2-5" y="connsiteY2-6"/>
                    </a:cxn>
                  </a:cxnLst>
                  <a:rect l="l" t="t" r="r" b="b"/>
                  <a:pathLst>
                    <a:path w="741448" h="1363056">
                      <a:moveTo>
                        <a:pt x="741448" y="327941"/>
                      </a:moveTo>
                      <a:cubicBezTo>
                        <a:pt x="740678" y="1347644"/>
                        <a:pt x="741249" y="535865"/>
                        <a:pt x="741448" y="1363056"/>
                      </a:cubicBezTo>
                      <a:cubicBezTo>
                        <a:pt x="-761386" y="327941"/>
                        <a:pt x="434747" y="-477148"/>
                        <a:pt x="741448" y="327941"/>
                      </a:cubicBezTo>
                      <a:close/>
                    </a:path>
                  </a:pathLst>
                </a:custGeom>
                <a:grpFill/>
                <a:ln>
                  <a:noFill/>
                </a:ln>
                <a:scene3d>
                  <a:camera prst="orthographicFront">
                    <a:rot lat="0" lon="0" rev="10799999"/>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80808"/>
                    </a:solidFill>
                    <a:latin typeface="微软雅黑" panose="020b0503020204020204" charset="-122"/>
                    <a:ea typeface="微软雅黑"/>
                  </a:endParaRPr>
                </a:p>
              </p:txBody>
            </p:sp>
            <p:sp>
              <p:nvSpPr>
                <p:cNvPr id="23" name="心形 10"/>
                <p:cNvSpPr/>
                <p:nvPr/>
              </p:nvSpPr>
              <p:spPr>
                <a:xfrm flipH="1">
                  <a:off x="3817988" y="4218505"/>
                  <a:ext cx="741448" cy="1363056"/>
                </a:xfrm>
                <a:custGeom>
                  <a:gdLst>
                    <a:gd name="connsiteX0" fmla="*/ 736082 w 1472164"/>
                    <a:gd name="connsiteY0" fmla="*/ 345038 h 1380153"/>
                    <a:gd name="connsiteX1" fmla="*/ 736082 w 1472164"/>
                    <a:gd name="connsiteY1" fmla="*/ 1380153 h 1380153"/>
                    <a:gd name="connsiteX2" fmla="*/ 736082 w 1472164"/>
                    <a:gd name="connsiteY2" fmla="*/ 345038 h 1380153"/>
                    <a:gd name="connsiteX0-1" fmla="*/ 741448 w 1408146"/>
                    <a:gd name="connsiteY0-2" fmla="*/ 327941 h 1363056"/>
                    <a:gd name="connsiteX1-3" fmla="*/ 741448 w 1408146"/>
                    <a:gd name="connsiteY1-4" fmla="*/ 1363056 h 1363056"/>
                    <a:gd name="connsiteX2-5" fmla="*/ 741448 w 1408146"/>
                    <a:gd name="connsiteY2-6" fmla="*/ 327941 h 1363056"/>
                    <a:gd name="connsiteX0-7" fmla="*/ 741448 w 741448"/>
                    <a:gd name="connsiteY0-8" fmla="*/ 327941 h 1363056"/>
                    <a:gd name="connsiteX1-9" fmla="*/ 741448 w 741448"/>
                    <a:gd name="connsiteY1-10" fmla="*/ 1363056 h 1363056"/>
                    <a:gd name="connsiteX2-11" fmla="*/ 741448 w 741448"/>
                    <a:gd name="connsiteY2-12" fmla="*/ 327941 h 1363056"/>
                    <a:gd name="connsiteX0-13" fmla="*/ 741448 w 741448"/>
                    <a:gd name="connsiteY0-14" fmla="*/ 327941 h 1363056"/>
                    <a:gd name="connsiteX1-15" fmla="*/ 741448 w 741448"/>
                    <a:gd name="connsiteY1-16" fmla="*/ 1363056 h 1363056"/>
                    <a:gd name="connsiteX2-17" fmla="*/ 741448 w 741448"/>
                    <a:gd name="connsiteY2-18" fmla="*/ 327941 h 1363056"/>
                    <a:gd name="connsiteX0-19" fmla="*/ 741448 w 741448"/>
                    <a:gd name="connsiteY0-20" fmla="*/ 327941 h 1363056"/>
                    <a:gd name="connsiteX1-21" fmla="*/ 741448 w 741448"/>
                    <a:gd name="connsiteY1-22" fmla="*/ 1363056 h 1363056"/>
                    <a:gd name="connsiteX2-23" fmla="*/ 741448 w 741448"/>
                    <a:gd name="connsiteY2-24" fmla="*/ 327941 h 1363056"/>
                  </a:gdLst>
                  <a:cxnLst>
                    <a:cxn ang="0">
                      <a:pos x="connsiteX0-1" y="connsiteY0-2"/>
                    </a:cxn>
                    <a:cxn ang="0">
                      <a:pos x="connsiteX1-3" y="connsiteY1-4"/>
                    </a:cxn>
                    <a:cxn ang="0">
                      <a:pos x="connsiteX2-5" y="connsiteY2-6"/>
                    </a:cxn>
                  </a:cxnLst>
                  <a:rect l="l" t="t" r="r" b="b"/>
                  <a:pathLst>
                    <a:path w="741448" h="1363056">
                      <a:moveTo>
                        <a:pt x="741448" y="327941"/>
                      </a:moveTo>
                      <a:cubicBezTo>
                        <a:pt x="740677" y="1147620"/>
                        <a:pt x="741249" y="676359"/>
                        <a:pt x="741448" y="1363056"/>
                      </a:cubicBezTo>
                      <a:cubicBezTo>
                        <a:pt x="-761386" y="327941"/>
                        <a:pt x="434747" y="-477148"/>
                        <a:pt x="741448" y="327941"/>
                      </a:cubicBezTo>
                      <a:close/>
                    </a:path>
                  </a:pathLst>
                </a:custGeom>
                <a:grpFill/>
                <a:ln>
                  <a:noFill/>
                </a:ln>
                <a:scene3d>
                  <a:camera prst="orthographicFront">
                    <a:rot lat="0" lon="0" rev="10799999"/>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80808"/>
                    </a:solidFill>
                    <a:latin typeface="微软雅黑" panose="020b0503020204020204" charset="-122"/>
                    <a:ea typeface="微软雅黑"/>
                  </a:endParaRPr>
                </a:p>
              </p:txBody>
            </p:sp>
          </p:grpSp>
          <p:grpSp>
            <p:nvGrpSpPr>
              <p:cNvPr id="24" name="组合 23"/>
              <p:cNvGrpSpPr/>
              <p:nvPr/>
            </p:nvGrpSpPr>
            <p:grpSpPr>
              <a:xfrm>
                <a:off x="7320" y="4063"/>
                <a:ext cx="1558" cy="4421"/>
                <a:chOff x="3463556" y="3046034"/>
                <a:chExt cx="742098" cy="2105445"/>
              </a:xfrm>
              <a:grpFill/>
            </p:grpSpPr>
            <p:sp>
              <p:nvSpPr>
                <p:cNvPr id="25" name="心形 17"/>
                <p:cNvSpPr/>
                <p:nvPr/>
              </p:nvSpPr>
              <p:spPr>
                <a:xfrm flipH="1">
                  <a:off x="3463556" y="3046034"/>
                  <a:ext cx="741787" cy="1363056"/>
                </a:xfrm>
                <a:custGeom>
                  <a:gdLst>
                    <a:gd name="connsiteX0" fmla="*/ 736082 w 1472164"/>
                    <a:gd name="connsiteY0" fmla="*/ 345038 h 1380153"/>
                    <a:gd name="connsiteX1" fmla="*/ 736082 w 1472164"/>
                    <a:gd name="connsiteY1" fmla="*/ 1380153 h 1380153"/>
                    <a:gd name="connsiteX2" fmla="*/ 736082 w 1472164"/>
                    <a:gd name="connsiteY2" fmla="*/ 345038 h 1380153"/>
                    <a:gd name="connsiteX0-1" fmla="*/ 741448 w 1410624"/>
                    <a:gd name="connsiteY0-2" fmla="*/ 327941 h 1363056"/>
                    <a:gd name="connsiteX1-3" fmla="*/ 741448 w 1410624"/>
                    <a:gd name="connsiteY1-4" fmla="*/ 1363056 h 1363056"/>
                    <a:gd name="connsiteX2-5" fmla="*/ 741448 w 1410624"/>
                    <a:gd name="connsiteY2-6" fmla="*/ 327941 h 1363056"/>
                    <a:gd name="connsiteX0-7" fmla="*/ 741448 w 743461"/>
                    <a:gd name="connsiteY0-8" fmla="*/ 327941 h 1363056"/>
                    <a:gd name="connsiteX1-9" fmla="*/ 741448 w 743461"/>
                    <a:gd name="connsiteY1-10" fmla="*/ 1363056 h 1363056"/>
                    <a:gd name="connsiteX2-11" fmla="*/ 741448 w 743461"/>
                    <a:gd name="connsiteY2-12" fmla="*/ 327941 h 1363056"/>
                    <a:gd name="connsiteX0-13" fmla="*/ 741448 w 741588"/>
                    <a:gd name="connsiteY0-14" fmla="*/ 327941 h 1363056"/>
                    <a:gd name="connsiteX1-15" fmla="*/ 741448 w 741588"/>
                    <a:gd name="connsiteY1-16" fmla="*/ 1363056 h 1363056"/>
                    <a:gd name="connsiteX2-17" fmla="*/ 741448 w 741588"/>
                    <a:gd name="connsiteY2-18" fmla="*/ 327941 h 1363056"/>
                    <a:gd name="connsiteX0-19" fmla="*/ 741448 w 741787"/>
                    <a:gd name="connsiteY0-20" fmla="*/ 327941 h 1363056"/>
                    <a:gd name="connsiteX1-21" fmla="*/ 741448 w 741787"/>
                    <a:gd name="connsiteY1-22" fmla="*/ 1363056 h 1363056"/>
                    <a:gd name="connsiteX2-23" fmla="*/ 741448 w 741787"/>
                    <a:gd name="connsiteY2-24" fmla="*/ 327941 h 1363056"/>
                  </a:gdLst>
                  <a:cxnLst>
                    <a:cxn ang="0">
                      <a:pos x="connsiteX0-1" y="connsiteY0-2"/>
                    </a:cxn>
                    <a:cxn ang="0">
                      <a:pos x="connsiteX1-3" y="connsiteY1-4"/>
                    </a:cxn>
                    <a:cxn ang="0">
                      <a:pos x="connsiteX2-5" y="connsiteY2-6"/>
                    </a:cxn>
                  </a:cxnLst>
                  <a:rect l="l" t="t" r="r" b="b"/>
                  <a:pathLst>
                    <a:path w="741787" h="1363056">
                      <a:moveTo>
                        <a:pt x="741448" y="327941"/>
                      </a:moveTo>
                      <a:cubicBezTo>
                        <a:pt x="742304" y="899098"/>
                        <a:pt x="741249" y="512051"/>
                        <a:pt x="741448" y="1363056"/>
                      </a:cubicBezTo>
                      <a:cubicBezTo>
                        <a:pt x="-761386" y="327941"/>
                        <a:pt x="434747" y="-477148"/>
                        <a:pt x="741448" y="327941"/>
                      </a:cubicBezTo>
                      <a:close/>
                    </a:path>
                  </a:pathLst>
                </a:custGeom>
                <a:grpFill/>
                <a:ln>
                  <a:noFill/>
                </a:ln>
                <a:scene3d>
                  <a:camera prst="orthographicFront">
                    <a:rot lat="0" lon="0" rev="5400000"/>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80808"/>
                    </a:solidFill>
                    <a:latin typeface="微软雅黑" panose="020b0503020204020204" charset="-122"/>
                    <a:ea typeface="微软雅黑"/>
                  </a:endParaRPr>
                </a:p>
              </p:txBody>
            </p:sp>
            <p:sp>
              <p:nvSpPr>
                <p:cNvPr id="27" name="心形 17"/>
                <p:cNvSpPr/>
                <p:nvPr/>
              </p:nvSpPr>
              <p:spPr>
                <a:xfrm>
                  <a:off x="3463867" y="3788423"/>
                  <a:ext cx="741787" cy="1363056"/>
                </a:xfrm>
                <a:custGeom>
                  <a:gdLst>
                    <a:gd name="connsiteX0" fmla="*/ 736082 w 1472164"/>
                    <a:gd name="connsiteY0" fmla="*/ 345038 h 1380153"/>
                    <a:gd name="connsiteX1" fmla="*/ 736082 w 1472164"/>
                    <a:gd name="connsiteY1" fmla="*/ 1380153 h 1380153"/>
                    <a:gd name="connsiteX2" fmla="*/ 736082 w 1472164"/>
                    <a:gd name="connsiteY2" fmla="*/ 345038 h 1380153"/>
                    <a:gd name="connsiteX0-1" fmla="*/ 741448 w 1410624"/>
                    <a:gd name="connsiteY0-2" fmla="*/ 327941 h 1363056"/>
                    <a:gd name="connsiteX1-3" fmla="*/ 741448 w 1410624"/>
                    <a:gd name="connsiteY1-4" fmla="*/ 1363056 h 1363056"/>
                    <a:gd name="connsiteX2-5" fmla="*/ 741448 w 1410624"/>
                    <a:gd name="connsiteY2-6" fmla="*/ 327941 h 1363056"/>
                    <a:gd name="connsiteX0-7" fmla="*/ 741448 w 743461"/>
                    <a:gd name="connsiteY0-8" fmla="*/ 327941 h 1363056"/>
                    <a:gd name="connsiteX1-9" fmla="*/ 741448 w 743461"/>
                    <a:gd name="connsiteY1-10" fmla="*/ 1363056 h 1363056"/>
                    <a:gd name="connsiteX2-11" fmla="*/ 741448 w 743461"/>
                    <a:gd name="connsiteY2-12" fmla="*/ 327941 h 1363056"/>
                    <a:gd name="connsiteX0-13" fmla="*/ 741448 w 741588"/>
                    <a:gd name="connsiteY0-14" fmla="*/ 327941 h 1363056"/>
                    <a:gd name="connsiteX1-15" fmla="*/ 741448 w 741588"/>
                    <a:gd name="connsiteY1-16" fmla="*/ 1363056 h 1363056"/>
                    <a:gd name="connsiteX2-17" fmla="*/ 741448 w 741588"/>
                    <a:gd name="connsiteY2-18" fmla="*/ 327941 h 1363056"/>
                    <a:gd name="connsiteX0-19" fmla="*/ 741448 w 741787"/>
                    <a:gd name="connsiteY0-20" fmla="*/ 327941 h 1363056"/>
                    <a:gd name="connsiteX1-21" fmla="*/ 741448 w 741787"/>
                    <a:gd name="connsiteY1-22" fmla="*/ 1363056 h 1363056"/>
                    <a:gd name="connsiteX2-23" fmla="*/ 741448 w 741787"/>
                    <a:gd name="connsiteY2-24" fmla="*/ 327941 h 1363056"/>
                  </a:gdLst>
                  <a:cxnLst>
                    <a:cxn ang="0">
                      <a:pos x="connsiteX0-1" y="connsiteY0-2"/>
                    </a:cxn>
                    <a:cxn ang="0">
                      <a:pos x="connsiteX1-3" y="connsiteY1-4"/>
                    </a:cxn>
                    <a:cxn ang="0">
                      <a:pos x="connsiteX2-5" y="connsiteY2-6"/>
                    </a:cxn>
                  </a:cxnLst>
                  <a:rect l="l" t="t" r="r" b="b"/>
                  <a:pathLst>
                    <a:path w="741787" h="1363056">
                      <a:moveTo>
                        <a:pt x="741448" y="327941"/>
                      </a:moveTo>
                      <a:cubicBezTo>
                        <a:pt x="742304" y="899098"/>
                        <a:pt x="741249" y="512051"/>
                        <a:pt x="741448" y="1363056"/>
                      </a:cubicBezTo>
                      <a:cubicBezTo>
                        <a:pt x="-761386" y="327941"/>
                        <a:pt x="434747" y="-477148"/>
                        <a:pt x="741448" y="327941"/>
                      </a:cubicBezTo>
                      <a:close/>
                    </a:path>
                  </a:pathLst>
                </a:custGeom>
                <a:grpFill/>
                <a:ln>
                  <a:noFill/>
                </a:ln>
                <a:scene3d>
                  <a:camera prst="orthographicFront">
                    <a:rot lat="0" lon="0" rev="5400000"/>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80808"/>
                    </a:solidFill>
                    <a:latin typeface="微软雅黑" panose="020b0503020204020204" charset="-122"/>
                    <a:ea typeface="微软雅黑"/>
                  </a:endParaRPr>
                </a:p>
              </p:txBody>
            </p:sp>
          </p:grpSp>
        </p:grpSp>
        <p:grpSp>
          <p:nvGrpSpPr>
            <p:cNvPr id="29" name="组合 28"/>
            <p:cNvGrpSpPr/>
            <p:nvPr/>
          </p:nvGrpSpPr>
          <p:grpSpPr>
            <a:xfrm>
              <a:off x="136" y="405"/>
              <a:ext cx="5645" cy="501"/>
              <a:chOff x="2135" y="1846"/>
              <a:chExt cx="5645" cy="501"/>
            </a:xfrm>
          </p:grpSpPr>
          <p:sp>
            <p:nvSpPr>
              <p:cNvPr id="33" name="文本框 32"/>
              <p:cNvSpPr txBox="1"/>
              <p:nvPr/>
            </p:nvSpPr>
            <p:spPr>
              <a:xfrm>
                <a:off x="2473" y="1846"/>
                <a:ext cx="5307" cy="434"/>
              </a:xfrm>
              <a:prstGeom prst="rect">
                <a:avLst/>
              </a:prstGeom>
              <a:noFill/>
              <a:effectLst>
                <a:outerShdw blurRad="50800" dir="2700000" algn="tl" rotWithShape="0">
                  <a:prstClr val="black">
                    <a:alpha val="40000"/>
                  </a:prstClr>
                </a:outerShdw>
              </a:effectLst>
            </p:spPr>
            <p:txBody>
              <a:bodyPr wrap="square" rtlCol="0">
                <a:spAutoFit/>
              </a:bodyPr>
              <a:lstStyle/>
              <a:p>
                <a:r>
                  <a:rPr lang="zh-CN" sz="1200">
                    <a:latin typeface="汉仪劲楷简" panose="00020600040101010101" charset="-122"/>
                    <a:ea typeface="汉仪劲楷简" panose="00020600040101010101" charset="-122"/>
                    <a:cs typeface="汉仪劲楷简" panose="00020600040101010101" charset="-122"/>
                  </a:rPr>
                  <a:t>苏维埃俄国社会主义建设</a:t>
                </a:r>
                <a:r>
                  <a:rPr lang="en-US" altLang="zh-CN" sz="1200">
                    <a:latin typeface="汉仪劲楷简" panose="00020600040101010101" charset="-122"/>
                    <a:ea typeface="汉仪劲楷简" panose="00020600040101010101" charset="-122"/>
                    <a:cs typeface="汉仪劲楷简" panose="00020600040101010101" charset="-122"/>
                  </a:rPr>
                  <a:t>——</a:t>
                </a:r>
                <a:r>
                  <a:rPr lang="zh-CN" altLang="en-US" sz="1200">
                    <a:latin typeface="汉仪劲楷简" panose="00020600040101010101" charset="-122"/>
                    <a:ea typeface="汉仪劲楷简" panose="00020600040101010101" charset="-122"/>
                    <a:cs typeface="汉仪劲楷简" panose="00020600040101010101" charset="-122"/>
                  </a:rPr>
                  <a:t>斯大林模式的评价</a:t>
                </a:r>
              </a:p>
            </p:txBody>
          </p:sp>
          <p:cxnSp>
            <p:nvCxnSpPr>
              <p:cNvPr id="35" name="Straight Connector 31"/>
              <p:cNvCxnSpPr/>
              <p:nvPr/>
            </p:nvCxnSpPr>
            <p:spPr>
              <a:xfrm>
                <a:off x="2135" y="2347"/>
                <a:ext cx="5437" cy="0"/>
              </a:xfrm>
              <a:prstGeom prst="line">
                <a:avLst/>
              </a:prstGeom>
              <a:ln w="13970">
                <a:solidFill>
                  <a:srgbClr val="152C5A"/>
                </a:solidFill>
                <a:prstDash val="dash"/>
                <a:headEnd type="none" w="med" len="med"/>
                <a:tailEnd type="stealth" w="med" len="med"/>
              </a:ln>
            </p:spPr>
            <p:style>
              <a:lnRef idx="1">
                <a:schemeClr val="accent1"/>
              </a:lnRef>
              <a:fillRef idx="0">
                <a:schemeClr val="accent1"/>
              </a:fillRef>
              <a:effectRef idx="0">
                <a:schemeClr val="accent1"/>
              </a:effectRef>
              <a:fontRef idx="minor">
                <a:schemeClr val="tx1"/>
              </a:fontRef>
            </p:style>
          </p:cxnSp>
        </p:grpSp>
      </p:grpSp>
    </p:spTree>
  </p:cSld>
  <p:clrMapOvr>
    <a:masterClrMapping/>
  </p:clrMapOvr>
  <p:transition advTm="35416"/>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8" presetClass="entr" presetSubtype="12" fill="hold" grpId="1" nodeType="clickEffect">
                                  <p:stCondLst>
                                    <p:cond delay="0"/>
                                  </p:stCondLst>
                                  <p:childTnLst>
                                    <p:set>
                                      <p:cBhvr>
                                        <p:cTn id="6" dur="1" fill="hold">
                                          <p:stCondLst>
                                            <p:cond delay="0"/>
                                          </p:stCondLst>
                                        </p:cTn>
                                        <p:tgtEl>
                                          <p:spTgt spid="119816"/>
                                        </p:tgtEl>
                                        <p:attrNameLst>
                                          <p:attrName>style.visibility</p:attrName>
                                        </p:attrNameLst>
                                      </p:cBhvr>
                                      <p:to>
                                        <p:strVal val="visible"/>
                                      </p:to>
                                    </p:set>
                                    <p:animEffect transition="in" filter="strips(downLeft)">
                                      <p:cBhvr>
                                        <p:cTn id="7" dur="500"/>
                                        <p:tgtEl>
                                          <p:spTgt spid="1198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9816" grpId="1"/>
    </p:bldLst>
  </p:timing>
</p:sld>
</file>

<file path=ppt/slides/slide1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矩形 1"/>
          <p:cNvSpPr>
            <a:spLocks noChangeArrowheads="1"/>
          </p:cNvSpPr>
          <p:nvPr/>
        </p:nvSpPr>
        <p:spPr bwMode="auto">
          <a:xfrm>
            <a:off x="638977" y="560026"/>
            <a:ext cx="10983817" cy="52219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eaLnBrk="0" hangingPunct="0">
              <a:lnSpc>
                <a:spcPts val="5000"/>
              </a:lnSpc>
            </a:pPr>
            <a:r>
              <a:rPr lang="en-US" altLang="zh-CN" sz="3200">
                <a:solidFill>
                  <a:srgbClr val="000000"/>
                </a:solidFill>
                <a:latin typeface="黑体" panose="02010609060101010101" pitchFamily="49" charset="-122"/>
                <a:ea typeface="黑体" panose="02010609060101010101" pitchFamily="49" charset="-122"/>
              </a:rPr>
              <a:t>4</a:t>
            </a:r>
            <a:r>
              <a:rPr lang="zh-CN" altLang="en-US" sz="3200">
                <a:solidFill>
                  <a:srgbClr val="000000"/>
                </a:solidFill>
                <a:latin typeface="黑体" panose="02010609060101010101" pitchFamily="49" charset="-122"/>
                <a:ea typeface="黑体" panose="02010609060101010101" pitchFamily="49" charset="-122"/>
              </a:rPr>
              <a:t>．评价苏联建设社会主义的实践</a:t>
            </a:r>
          </a:p>
          <a:p>
            <a:pPr algn="just" eaLnBrk="0" hangingPunct="0">
              <a:lnSpc>
                <a:spcPts val="5000"/>
              </a:lnSpc>
            </a:pPr>
            <a:r>
              <a:rPr lang="zh-CN" altLang="en-US" sz="3200">
                <a:solidFill>
                  <a:srgbClr val="000000"/>
                </a:solidFill>
                <a:latin typeface="黑体" panose="02010609060101010101" pitchFamily="49" charset="-122"/>
                <a:ea typeface="黑体" panose="02010609060101010101" pitchFamily="49" charset="-122"/>
              </a:rPr>
              <a:t>（</a:t>
            </a:r>
            <a:r>
              <a:rPr lang="en-US" altLang="zh-CN" sz="3200">
                <a:solidFill>
                  <a:srgbClr val="000000"/>
                </a:solidFill>
                <a:latin typeface="黑体" panose="02010609060101010101" pitchFamily="49" charset="-122"/>
                <a:ea typeface="黑体" panose="02010609060101010101" pitchFamily="49" charset="-122"/>
              </a:rPr>
              <a:t>1</a:t>
            </a:r>
            <a:r>
              <a:rPr lang="zh-CN" altLang="en-US" sz="3200">
                <a:solidFill>
                  <a:srgbClr val="000000"/>
                </a:solidFill>
                <a:latin typeface="黑体" panose="02010609060101010101" pitchFamily="49" charset="-122"/>
                <a:ea typeface="黑体" panose="02010609060101010101" pitchFamily="49" charset="-122"/>
              </a:rPr>
              <a:t>）积极：苏联的社会主义建设奠定了强大国家的基础，为后来取得卫国战争胜利创造了物质条件。</a:t>
            </a:r>
          </a:p>
          <a:p>
            <a:pPr algn="just" eaLnBrk="0" hangingPunct="0">
              <a:lnSpc>
                <a:spcPts val="5000"/>
              </a:lnSpc>
            </a:pPr>
            <a:r>
              <a:rPr lang="zh-CN" altLang="en-US" sz="3200">
                <a:solidFill>
                  <a:srgbClr val="000000"/>
                </a:solidFill>
                <a:latin typeface="黑体" panose="02010609060101010101" pitchFamily="49" charset="-122"/>
                <a:ea typeface="黑体" panose="02010609060101010101" pitchFamily="49" charset="-122"/>
              </a:rPr>
              <a:t>（</a:t>
            </a:r>
            <a:r>
              <a:rPr lang="en-US" altLang="zh-CN" sz="3200">
                <a:solidFill>
                  <a:srgbClr val="000000"/>
                </a:solidFill>
                <a:latin typeface="黑体" panose="02010609060101010101" pitchFamily="49" charset="-122"/>
                <a:ea typeface="黑体" panose="02010609060101010101" pitchFamily="49" charset="-122"/>
              </a:rPr>
              <a:t>2</a:t>
            </a:r>
            <a:r>
              <a:rPr lang="zh-CN" altLang="en-US" sz="3200">
                <a:solidFill>
                  <a:srgbClr val="000000"/>
                </a:solidFill>
                <a:latin typeface="黑体" panose="02010609060101010101" pitchFamily="49" charset="-122"/>
                <a:ea typeface="黑体" panose="02010609060101010101" pitchFamily="49" charset="-122"/>
              </a:rPr>
              <a:t>）消极：</a:t>
            </a:r>
            <a:endParaRPr lang="en-US" altLang="zh-CN" sz="3200">
              <a:solidFill>
                <a:srgbClr val="000000"/>
              </a:solidFill>
              <a:latin typeface="黑体" panose="02010609060101010101" pitchFamily="49" charset="-122"/>
              <a:ea typeface="黑体" panose="02010609060101010101" pitchFamily="49" charset="-122"/>
            </a:endParaRPr>
          </a:p>
          <a:p>
            <a:pPr algn="just" eaLnBrk="0" hangingPunct="0">
              <a:lnSpc>
                <a:spcPts val="5000"/>
              </a:lnSpc>
            </a:pPr>
            <a:r>
              <a:rPr lang="zh-CN" altLang="en-US" sz="3200">
                <a:solidFill>
                  <a:srgbClr val="000000"/>
                </a:solidFill>
                <a:latin typeface="黑体" panose="02010609060101010101" pitchFamily="49" charset="-122"/>
                <a:ea typeface="黑体" panose="02010609060101010101" pitchFamily="49" charset="-122"/>
              </a:rPr>
              <a:t>①苏联的发展模式排斥市场经济，片面发展重工业；</a:t>
            </a:r>
            <a:endParaRPr lang="en-US" altLang="zh-CN" sz="3200">
              <a:solidFill>
                <a:srgbClr val="000000"/>
              </a:solidFill>
              <a:latin typeface="黑体" panose="02010609060101010101" pitchFamily="49" charset="-122"/>
              <a:ea typeface="黑体" panose="02010609060101010101" pitchFamily="49" charset="-122"/>
            </a:endParaRPr>
          </a:p>
          <a:p>
            <a:pPr algn="just" eaLnBrk="0" hangingPunct="0">
              <a:lnSpc>
                <a:spcPts val="5000"/>
              </a:lnSpc>
            </a:pPr>
            <a:r>
              <a:rPr lang="zh-CN" altLang="en-US" sz="3200">
                <a:solidFill>
                  <a:srgbClr val="000000"/>
                </a:solidFill>
                <a:latin typeface="黑体" panose="02010609060101010101" pitchFamily="49" charset="-122"/>
                <a:ea typeface="黑体" panose="02010609060101010101" pitchFamily="49" charset="-122"/>
              </a:rPr>
              <a:t>②在农业集体化中采用强制手段，导致国民经济比例失调，农业和轻工业长期落后，消费水平相对较低。这些问题影响了苏联的发展。</a:t>
            </a:r>
          </a:p>
        </p:txBody>
      </p:sp>
    </p:spTree>
    <p:extLst>
      <p:ext uri="{BB962C8B-B14F-4D97-AF65-F5344CB8AC3E}">
        <p14:creationId xmlns:p14="http://schemas.microsoft.com/office/powerpoint/2010/main" val="102706678"/>
      </p:ext>
    </p:extLst>
  </p:cSld>
  <p:clrMapOvr>
    <a:masterClrMapping/>
  </p:clrMapOvr>
  <p:transition advTm="35416"/>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anim calcmode="lin" valueType="num">
                                      <p:cBhvr additive="base">
                                        <p:cTn id="7"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2" end="2"/>
                                            </p:txEl>
                                          </p:spTgt>
                                        </p:tgtEl>
                                        <p:attrNameLst>
                                          <p:attrName>style.visibility</p:attrName>
                                        </p:attrNameLst>
                                      </p:cBhvr>
                                      <p:to>
                                        <p:strVal val="visible"/>
                                      </p:to>
                                    </p:set>
                                    <p:anim calcmode="lin" valueType="num">
                                      <p:cBhvr additive="base">
                                        <p:cTn id="13"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afterGroup">
                            <p:stCondLst>
                              <p:cond delay="0"/>
                            </p:stCondLst>
                            <p:childTnLst>
                              <p:par>
                                <p:cTn id="17" presetID="2" presetClass="entr" presetSubtype="4" fill="hold" nodeType="clickEffect">
                                  <p:stCondLst>
                                    <p:cond delay="0"/>
                                  </p:stCondLst>
                                  <p:childTnLst>
                                    <p:set>
                                      <p:cBhvr>
                                        <p:cTn id="18" dur="1" fill="hold">
                                          <p:stCondLst>
                                            <p:cond delay="0"/>
                                          </p:stCondLst>
                                        </p:cTn>
                                        <p:tgtEl>
                                          <p:spTgt spid="2">
                                            <p:txEl>
                                              <p:pRg st="3" end="3"/>
                                            </p:txEl>
                                          </p:spTgt>
                                        </p:tgtEl>
                                        <p:attrNameLst>
                                          <p:attrName>style.visibility</p:attrName>
                                        </p:attrNameLst>
                                      </p:cBhvr>
                                      <p:to>
                                        <p:strVal val="visible"/>
                                      </p:to>
                                    </p:set>
                                    <p:anim calcmode="lin" valueType="num">
                                      <p:cBhvr additive="base">
                                        <p:cTn id="19" dur="500" fill="hold"/>
                                        <p:tgtEl>
                                          <p:spTgt spid="2">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afterGroup">
                            <p:stCondLst>
                              <p:cond delay="0"/>
                            </p:stCondLst>
                            <p:childTnLst>
                              <p:par>
                                <p:cTn id="23" presetID="2" presetClass="entr" presetSubtype="4" fill="hold" nodeType="clickEffect">
                                  <p:stCondLst>
                                    <p:cond delay="0"/>
                                  </p:stCondLst>
                                  <p:childTnLst>
                                    <p:set>
                                      <p:cBhvr>
                                        <p:cTn id="24" dur="1" fill="hold">
                                          <p:stCondLst>
                                            <p:cond delay="0"/>
                                          </p:stCondLst>
                                        </p:cTn>
                                        <p:tgtEl>
                                          <p:spTgt spid="2">
                                            <p:txEl>
                                              <p:pRg st="4" end="4"/>
                                            </p:txEl>
                                          </p:spTgt>
                                        </p:tgtEl>
                                        <p:attrNameLst>
                                          <p:attrName>style.visibility</p:attrName>
                                        </p:attrNameLst>
                                      </p:cBhvr>
                                      <p:to>
                                        <p:strVal val="visible"/>
                                      </p:to>
                                    </p:set>
                                    <p:anim calcmode="lin" valueType="num">
                                      <p:cBhvr additive="base">
                                        <p:cTn id="25" dur="500" fill="hold"/>
                                        <p:tgtEl>
                                          <p:spTgt spid="2">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2">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grpSp>
        <p:nvGrpSpPr>
          <p:cNvPr id="12" name="组合 11"/>
          <p:cNvGrpSpPr/>
          <p:nvPr/>
        </p:nvGrpSpPr>
        <p:grpSpPr>
          <a:xfrm>
            <a:off x="117552" y="180975"/>
            <a:ext cx="3796588" cy="337185"/>
            <a:chOff x="182" y="405"/>
            <a:chExt cx="5599" cy="531"/>
          </a:xfrm>
        </p:grpSpPr>
        <p:grpSp>
          <p:nvGrpSpPr>
            <p:cNvPr id="13" name="组合 12"/>
            <p:cNvGrpSpPr/>
            <p:nvPr/>
          </p:nvGrpSpPr>
          <p:grpSpPr>
            <a:xfrm>
              <a:off x="182" y="405"/>
              <a:ext cx="292" cy="388"/>
              <a:chOff x="7320" y="3217"/>
              <a:chExt cx="4675" cy="6169"/>
            </a:xfrm>
            <a:solidFill>
              <a:srgbClr val="F22C2C"/>
            </a:solidFill>
          </p:grpSpPr>
          <p:grpSp>
            <p:nvGrpSpPr>
              <p:cNvPr id="14" name="组合 13"/>
              <p:cNvGrpSpPr/>
              <p:nvPr/>
            </p:nvGrpSpPr>
            <p:grpSpPr>
              <a:xfrm>
                <a:off x="8101" y="3217"/>
                <a:ext cx="3104" cy="2862"/>
                <a:chOff x="3835686" y="2643180"/>
                <a:chExt cx="1478435" cy="1363058"/>
              </a:xfrm>
              <a:grpFill/>
            </p:grpSpPr>
            <p:sp>
              <p:nvSpPr>
                <p:cNvPr id="15" name="心形 7"/>
                <p:cNvSpPr/>
                <p:nvPr/>
              </p:nvSpPr>
              <p:spPr>
                <a:xfrm>
                  <a:off x="3835686" y="2643180"/>
                  <a:ext cx="741448" cy="1363056"/>
                </a:xfrm>
                <a:custGeom>
                  <a:gdLst>
                    <a:gd name="connsiteX0" fmla="*/ 736082 w 1472164"/>
                    <a:gd name="connsiteY0" fmla="*/ 345038 h 1380153"/>
                    <a:gd name="connsiteX1" fmla="*/ 736082 w 1472164"/>
                    <a:gd name="connsiteY1" fmla="*/ 1380153 h 1380153"/>
                    <a:gd name="connsiteX2" fmla="*/ 736082 w 1472164"/>
                    <a:gd name="connsiteY2" fmla="*/ 345038 h 1380153"/>
                    <a:gd name="connsiteX0-1" fmla="*/ 741448 w 1408146"/>
                    <a:gd name="connsiteY0-2" fmla="*/ 327941 h 1363056"/>
                    <a:gd name="connsiteX1-3" fmla="*/ 741448 w 1408146"/>
                    <a:gd name="connsiteY1-4" fmla="*/ 1363056 h 1363056"/>
                    <a:gd name="connsiteX2-5" fmla="*/ 741448 w 1408146"/>
                    <a:gd name="connsiteY2-6" fmla="*/ 327941 h 1363056"/>
                    <a:gd name="connsiteX0-7" fmla="*/ 741448 w 741448"/>
                    <a:gd name="connsiteY0-8" fmla="*/ 327941 h 1363056"/>
                    <a:gd name="connsiteX1-9" fmla="*/ 741448 w 741448"/>
                    <a:gd name="connsiteY1-10" fmla="*/ 1363056 h 1363056"/>
                    <a:gd name="connsiteX2-11" fmla="*/ 741448 w 741448"/>
                    <a:gd name="connsiteY2-12" fmla="*/ 327941 h 1363056"/>
                    <a:gd name="connsiteX0-13" fmla="*/ 741448 w 741448"/>
                    <a:gd name="connsiteY0-14" fmla="*/ 327941 h 1363056"/>
                    <a:gd name="connsiteX1-15" fmla="*/ 741448 w 741448"/>
                    <a:gd name="connsiteY1-16" fmla="*/ 1363056 h 1363056"/>
                    <a:gd name="connsiteX2-17" fmla="*/ 741448 w 741448"/>
                    <a:gd name="connsiteY2-18" fmla="*/ 327941 h 1363056"/>
                    <a:gd name="connsiteX0-19" fmla="*/ 741448 w 741448"/>
                    <a:gd name="connsiteY0-20" fmla="*/ 327941 h 1363056"/>
                    <a:gd name="connsiteX1-21" fmla="*/ 741448 w 741448"/>
                    <a:gd name="connsiteY1-22" fmla="*/ 1363056 h 1363056"/>
                    <a:gd name="connsiteX2-23" fmla="*/ 741448 w 741448"/>
                    <a:gd name="connsiteY2-24" fmla="*/ 327941 h 1363056"/>
                    <a:gd name="connsiteX0-25" fmla="*/ 741448 w 741448"/>
                    <a:gd name="connsiteY0-26" fmla="*/ 327941 h 1363056"/>
                    <a:gd name="connsiteX1-27" fmla="*/ 741448 w 741448"/>
                    <a:gd name="connsiteY1-28" fmla="*/ 1363056 h 1363056"/>
                    <a:gd name="connsiteX2-29" fmla="*/ 741448 w 741448"/>
                    <a:gd name="connsiteY2-30" fmla="*/ 327941 h 1363056"/>
                    <a:gd name="connsiteX0-31" fmla="*/ 741448 w 741448"/>
                    <a:gd name="connsiteY0-32" fmla="*/ 327941 h 1363056"/>
                    <a:gd name="connsiteX1-33" fmla="*/ 741448 w 741448"/>
                    <a:gd name="connsiteY1-34" fmla="*/ 1363056 h 1363056"/>
                    <a:gd name="connsiteX2-35" fmla="*/ 741448 w 741448"/>
                    <a:gd name="connsiteY2-36" fmla="*/ 327941 h 1363056"/>
                    <a:gd name="connsiteX0-37" fmla="*/ 741448 w 741448"/>
                    <a:gd name="connsiteY0-38" fmla="*/ 327941 h 1363056"/>
                    <a:gd name="connsiteX1-39" fmla="*/ 741448 w 741448"/>
                    <a:gd name="connsiteY1-40" fmla="*/ 1363056 h 1363056"/>
                    <a:gd name="connsiteX2-41" fmla="*/ 741448 w 741448"/>
                    <a:gd name="connsiteY2-42" fmla="*/ 327941 h 1363056"/>
                    <a:gd name="connsiteX0-43" fmla="*/ 741448 w 741448"/>
                    <a:gd name="connsiteY0-44" fmla="*/ 327941 h 1363056"/>
                    <a:gd name="connsiteX1-45" fmla="*/ 741448 w 741448"/>
                    <a:gd name="connsiteY1-46" fmla="*/ 1363056 h 1363056"/>
                    <a:gd name="connsiteX2-47" fmla="*/ 741448 w 741448"/>
                    <a:gd name="connsiteY2-48" fmla="*/ 327941 h 1363056"/>
                    <a:gd name="connsiteX0-49" fmla="*/ 741448 w 741448"/>
                    <a:gd name="connsiteY0-50" fmla="*/ 327941 h 1363056"/>
                    <a:gd name="connsiteX1-51" fmla="*/ 741448 w 741448"/>
                    <a:gd name="connsiteY1-52" fmla="*/ 1363056 h 1363056"/>
                    <a:gd name="connsiteX2-53" fmla="*/ 741448 w 741448"/>
                    <a:gd name="connsiteY2-54" fmla="*/ 327941 h 1363056"/>
                    <a:gd name="connsiteX0-55" fmla="*/ 741448 w 743314"/>
                    <a:gd name="connsiteY0-56" fmla="*/ 327941 h 1363056"/>
                    <a:gd name="connsiteX1-57" fmla="*/ 741448 w 743314"/>
                    <a:gd name="connsiteY1-58" fmla="*/ 1363056 h 1363056"/>
                    <a:gd name="connsiteX2-59" fmla="*/ 741448 w 743314"/>
                    <a:gd name="connsiteY2-60" fmla="*/ 327941 h 1363056"/>
                    <a:gd name="connsiteX0-61" fmla="*/ 741448 w 741448"/>
                    <a:gd name="connsiteY0-62" fmla="*/ 327941 h 1363056"/>
                    <a:gd name="connsiteX1-63" fmla="*/ 741448 w 741448"/>
                    <a:gd name="connsiteY1-64" fmla="*/ 1363056 h 1363056"/>
                    <a:gd name="connsiteX2-65" fmla="*/ 741448 w 741448"/>
                    <a:gd name="connsiteY2-66" fmla="*/ 327941 h 1363056"/>
                    <a:gd name="connsiteX0-67" fmla="*/ 741448 w 741448"/>
                    <a:gd name="connsiteY0-68" fmla="*/ 327941 h 1363056"/>
                    <a:gd name="connsiteX1-69" fmla="*/ 741448 w 741448"/>
                    <a:gd name="connsiteY1-70" fmla="*/ 1363056 h 1363056"/>
                    <a:gd name="connsiteX2-71" fmla="*/ 741448 w 741448"/>
                    <a:gd name="connsiteY2-72" fmla="*/ 327941 h 1363056"/>
                  </a:gdLst>
                  <a:cxnLst>
                    <a:cxn ang="0">
                      <a:pos x="connsiteX0-1" y="connsiteY0-2"/>
                    </a:cxn>
                    <a:cxn ang="0">
                      <a:pos x="connsiteX1-3" y="connsiteY1-4"/>
                    </a:cxn>
                    <a:cxn ang="0">
                      <a:pos x="connsiteX2-5" y="connsiteY2-6"/>
                    </a:cxn>
                  </a:cxnLst>
                  <a:rect l="l" t="t" r="r" b="b"/>
                  <a:pathLst>
                    <a:path w="741448" h="1363056">
                      <a:moveTo>
                        <a:pt x="741448" y="327941"/>
                      </a:moveTo>
                      <a:cubicBezTo>
                        <a:pt x="740677" y="1157841"/>
                        <a:pt x="741248" y="495849"/>
                        <a:pt x="741448" y="1363056"/>
                      </a:cubicBezTo>
                      <a:cubicBezTo>
                        <a:pt x="-761386" y="327941"/>
                        <a:pt x="434747" y="-477148"/>
                        <a:pt x="741448" y="327941"/>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80808"/>
                    </a:solidFill>
                    <a:latin typeface="微软雅黑" panose="020b0503020204020204" charset="-122"/>
                    <a:ea typeface="微软雅黑"/>
                  </a:endParaRPr>
                </a:p>
              </p:txBody>
            </p:sp>
            <p:sp>
              <p:nvSpPr>
                <p:cNvPr id="16" name="心形 7"/>
                <p:cNvSpPr/>
                <p:nvPr/>
              </p:nvSpPr>
              <p:spPr>
                <a:xfrm flipH="1">
                  <a:off x="4572000" y="2643182"/>
                  <a:ext cx="742121" cy="1363056"/>
                </a:xfrm>
                <a:custGeom>
                  <a:gdLst>
                    <a:gd name="connsiteX0" fmla="*/ 736082 w 1472164"/>
                    <a:gd name="connsiteY0" fmla="*/ 345038 h 1380153"/>
                    <a:gd name="connsiteX1" fmla="*/ 736082 w 1472164"/>
                    <a:gd name="connsiteY1" fmla="*/ 1380153 h 1380153"/>
                    <a:gd name="connsiteX2" fmla="*/ 736082 w 1472164"/>
                    <a:gd name="connsiteY2" fmla="*/ 345038 h 1380153"/>
                    <a:gd name="connsiteX0-1" fmla="*/ 741448 w 1408146"/>
                    <a:gd name="connsiteY0-2" fmla="*/ 327941 h 1363056"/>
                    <a:gd name="connsiteX1-3" fmla="*/ 741448 w 1408146"/>
                    <a:gd name="connsiteY1-4" fmla="*/ 1363056 h 1363056"/>
                    <a:gd name="connsiteX2-5" fmla="*/ 741448 w 1408146"/>
                    <a:gd name="connsiteY2-6" fmla="*/ 327941 h 1363056"/>
                    <a:gd name="connsiteX0-7" fmla="*/ 741448 w 741448"/>
                    <a:gd name="connsiteY0-8" fmla="*/ 327941 h 1363056"/>
                    <a:gd name="connsiteX1-9" fmla="*/ 741448 w 741448"/>
                    <a:gd name="connsiteY1-10" fmla="*/ 1363056 h 1363056"/>
                    <a:gd name="connsiteX2-11" fmla="*/ 741448 w 741448"/>
                    <a:gd name="connsiteY2-12" fmla="*/ 327941 h 1363056"/>
                    <a:gd name="connsiteX0-13" fmla="*/ 741448 w 741448"/>
                    <a:gd name="connsiteY0-14" fmla="*/ 327941 h 1363056"/>
                    <a:gd name="connsiteX1-15" fmla="*/ 741448 w 741448"/>
                    <a:gd name="connsiteY1-16" fmla="*/ 1363056 h 1363056"/>
                    <a:gd name="connsiteX2-17" fmla="*/ 741448 w 741448"/>
                    <a:gd name="connsiteY2-18" fmla="*/ 327941 h 1363056"/>
                    <a:gd name="connsiteX0-19" fmla="*/ 741448 w 742505"/>
                    <a:gd name="connsiteY0-20" fmla="*/ 327941 h 1363056"/>
                    <a:gd name="connsiteX1-21" fmla="*/ 741448 w 742505"/>
                    <a:gd name="connsiteY1-22" fmla="*/ 1363056 h 1363056"/>
                    <a:gd name="connsiteX2-23" fmla="*/ 741448 w 742505"/>
                    <a:gd name="connsiteY2-24" fmla="*/ 327941 h 1363056"/>
                    <a:gd name="connsiteX0-25" fmla="*/ 741448 w 743811"/>
                    <a:gd name="connsiteY0-26" fmla="*/ 327941 h 1363056"/>
                    <a:gd name="connsiteX1-27" fmla="*/ 741448 w 743811"/>
                    <a:gd name="connsiteY1-28" fmla="*/ 1363056 h 1363056"/>
                    <a:gd name="connsiteX2-29" fmla="*/ 741448 w 743811"/>
                    <a:gd name="connsiteY2-30" fmla="*/ 327941 h 1363056"/>
                    <a:gd name="connsiteX0-31" fmla="*/ 741448 w 743178"/>
                    <a:gd name="connsiteY0-32" fmla="*/ 327941 h 1363056"/>
                    <a:gd name="connsiteX1-33" fmla="*/ 741448 w 743178"/>
                    <a:gd name="connsiteY1-34" fmla="*/ 1363056 h 1363056"/>
                    <a:gd name="connsiteX2-35" fmla="*/ 741448 w 743178"/>
                    <a:gd name="connsiteY2-36" fmla="*/ 327941 h 1363056"/>
                    <a:gd name="connsiteX0-37" fmla="*/ 741448 w 742121"/>
                    <a:gd name="connsiteY0-38" fmla="*/ 327941 h 1363056"/>
                    <a:gd name="connsiteX1-39" fmla="*/ 741448 w 742121"/>
                    <a:gd name="connsiteY1-40" fmla="*/ 1363056 h 1363056"/>
                    <a:gd name="connsiteX2-41" fmla="*/ 741448 w 742121"/>
                    <a:gd name="connsiteY2-42" fmla="*/ 327941 h 1363056"/>
                  </a:gdLst>
                  <a:cxnLst>
                    <a:cxn ang="0">
                      <a:pos x="connsiteX0-1" y="connsiteY0-2"/>
                    </a:cxn>
                    <a:cxn ang="0">
                      <a:pos x="connsiteX1-3" y="connsiteY1-4"/>
                    </a:cxn>
                    <a:cxn ang="0">
                      <a:pos x="connsiteX2-5" y="connsiteY2-6"/>
                    </a:cxn>
                  </a:cxnLst>
                  <a:rect l="l" t="t" r="r" b="b"/>
                  <a:pathLst>
                    <a:path w="742121" h="1363056">
                      <a:moveTo>
                        <a:pt x="741448" y="327941"/>
                      </a:moveTo>
                      <a:cubicBezTo>
                        <a:pt x="743059" y="1088786"/>
                        <a:pt x="741249" y="617292"/>
                        <a:pt x="741448" y="1363056"/>
                      </a:cubicBezTo>
                      <a:cubicBezTo>
                        <a:pt x="-761386" y="327941"/>
                        <a:pt x="434747" y="-477148"/>
                        <a:pt x="741448" y="327941"/>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80808"/>
                    </a:solidFill>
                    <a:latin typeface="微软雅黑" panose="020b0503020204020204" charset="-122"/>
                    <a:ea typeface="微软雅黑"/>
                  </a:endParaRPr>
                </a:p>
              </p:txBody>
            </p:sp>
          </p:grpSp>
          <p:grpSp>
            <p:nvGrpSpPr>
              <p:cNvPr id="17" name="组合 16"/>
              <p:cNvGrpSpPr/>
              <p:nvPr/>
            </p:nvGrpSpPr>
            <p:grpSpPr>
              <a:xfrm>
                <a:off x="10427" y="4069"/>
                <a:ext cx="1568" cy="4410"/>
                <a:chOff x="4943466" y="3048749"/>
                <a:chExt cx="746824" cy="2100342"/>
              </a:xfrm>
              <a:grpFill/>
            </p:grpSpPr>
            <p:sp>
              <p:nvSpPr>
                <p:cNvPr id="18" name="心形 8"/>
                <p:cNvSpPr/>
                <p:nvPr/>
              </p:nvSpPr>
              <p:spPr>
                <a:xfrm>
                  <a:off x="4943466" y="3048749"/>
                  <a:ext cx="746824" cy="1363056"/>
                </a:xfrm>
                <a:custGeom>
                  <a:gdLst>
                    <a:gd name="connsiteX0" fmla="*/ 736082 w 1472164"/>
                    <a:gd name="connsiteY0" fmla="*/ 345038 h 1380153"/>
                    <a:gd name="connsiteX1" fmla="*/ 736082 w 1472164"/>
                    <a:gd name="connsiteY1" fmla="*/ 1380153 h 1380153"/>
                    <a:gd name="connsiteX2" fmla="*/ 736082 w 1472164"/>
                    <a:gd name="connsiteY2" fmla="*/ 345038 h 1380153"/>
                    <a:gd name="connsiteX0-1" fmla="*/ 741448 w 1403231"/>
                    <a:gd name="connsiteY0-2" fmla="*/ 327941 h 1363056"/>
                    <a:gd name="connsiteX1-3" fmla="*/ 741448 w 1403231"/>
                    <a:gd name="connsiteY1-4" fmla="*/ 1363056 h 1363056"/>
                    <a:gd name="connsiteX2-5" fmla="*/ 741448 w 1403231"/>
                    <a:gd name="connsiteY2-6" fmla="*/ 327941 h 1363056"/>
                    <a:gd name="connsiteX0-7" fmla="*/ 741448 w 742788"/>
                    <a:gd name="connsiteY0-8" fmla="*/ 327941 h 1363056"/>
                    <a:gd name="connsiteX1-9" fmla="*/ 741448 w 742788"/>
                    <a:gd name="connsiteY1-10" fmla="*/ 1363056 h 1363056"/>
                    <a:gd name="connsiteX2-11" fmla="*/ 741448 w 742788"/>
                    <a:gd name="connsiteY2-12" fmla="*/ 327941 h 1363056"/>
                    <a:gd name="connsiteX0-13" fmla="*/ 741448 w 746824"/>
                    <a:gd name="connsiteY0-14" fmla="*/ 327941 h 1363056"/>
                    <a:gd name="connsiteX1-15" fmla="*/ 741448 w 746824"/>
                    <a:gd name="connsiteY1-16" fmla="*/ 1363056 h 1363056"/>
                    <a:gd name="connsiteX2-17" fmla="*/ 741448 w 746824"/>
                    <a:gd name="connsiteY2-18" fmla="*/ 327941 h 1363056"/>
                  </a:gdLst>
                  <a:cxnLst>
                    <a:cxn ang="0">
                      <a:pos x="connsiteX0-1" y="connsiteY0-2"/>
                    </a:cxn>
                    <a:cxn ang="0">
                      <a:pos x="connsiteX1-3" y="connsiteY1-4"/>
                    </a:cxn>
                    <a:cxn ang="0">
                      <a:pos x="connsiteX2-5" y="connsiteY2-6"/>
                    </a:cxn>
                  </a:cxnLst>
                  <a:rect l="l" t="t" r="r" b="b"/>
                  <a:pathLst>
                    <a:path w="746824" h="1363056">
                      <a:moveTo>
                        <a:pt x="741448" y="327941"/>
                      </a:moveTo>
                      <a:cubicBezTo>
                        <a:pt x="747066" y="1050569"/>
                        <a:pt x="750018" y="562116"/>
                        <a:pt x="741448" y="1363056"/>
                      </a:cubicBezTo>
                      <a:cubicBezTo>
                        <a:pt x="-761386" y="327941"/>
                        <a:pt x="434747" y="-477148"/>
                        <a:pt x="741448" y="327941"/>
                      </a:cubicBezTo>
                      <a:close/>
                    </a:path>
                  </a:pathLst>
                </a:custGeom>
                <a:grpFill/>
                <a:ln>
                  <a:noFill/>
                </a:ln>
                <a:scene3d>
                  <a:camera prst="orthographicFront">
                    <a:rot lat="0" lon="0" rev="16200000"/>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80808"/>
                    </a:solidFill>
                    <a:latin typeface="微软雅黑" panose="020b0503020204020204" charset="-122"/>
                    <a:ea typeface="微软雅黑"/>
                  </a:endParaRPr>
                </a:p>
              </p:txBody>
            </p:sp>
            <p:sp>
              <p:nvSpPr>
                <p:cNvPr id="19" name="心形 8"/>
                <p:cNvSpPr/>
                <p:nvPr/>
              </p:nvSpPr>
              <p:spPr>
                <a:xfrm flipH="1">
                  <a:off x="4948441" y="3786035"/>
                  <a:ext cx="741849" cy="1363056"/>
                </a:xfrm>
                <a:custGeom>
                  <a:gdLst>
                    <a:gd name="connsiteX0" fmla="*/ 736082 w 1472164"/>
                    <a:gd name="connsiteY0" fmla="*/ 345038 h 1380153"/>
                    <a:gd name="connsiteX1" fmla="*/ 736082 w 1472164"/>
                    <a:gd name="connsiteY1" fmla="*/ 1380153 h 1380153"/>
                    <a:gd name="connsiteX2" fmla="*/ 736082 w 1472164"/>
                    <a:gd name="connsiteY2" fmla="*/ 345038 h 1380153"/>
                    <a:gd name="connsiteX0-1" fmla="*/ 741448 w 1403231"/>
                    <a:gd name="connsiteY0-2" fmla="*/ 327941 h 1363056"/>
                    <a:gd name="connsiteX1-3" fmla="*/ 741448 w 1403231"/>
                    <a:gd name="connsiteY1-4" fmla="*/ 1363056 h 1363056"/>
                    <a:gd name="connsiteX2-5" fmla="*/ 741448 w 1403231"/>
                    <a:gd name="connsiteY2-6" fmla="*/ 327941 h 1363056"/>
                    <a:gd name="connsiteX0-7" fmla="*/ 741448 w 742788"/>
                    <a:gd name="connsiteY0-8" fmla="*/ 327941 h 1363056"/>
                    <a:gd name="connsiteX1-9" fmla="*/ 741448 w 742788"/>
                    <a:gd name="connsiteY1-10" fmla="*/ 1363056 h 1363056"/>
                    <a:gd name="connsiteX2-11" fmla="*/ 741448 w 742788"/>
                    <a:gd name="connsiteY2-12" fmla="*/ 327941 h 1363056"/>
                    <a:gd name="connsiteX0-13" fmla="*/ 741448 w 746824"/>
                    <a:gd name="connsiteY0-14" fmla="*/ 327941 h 1363056"/>
                    <a:gd name="connsiteX1-15" fmla="*/ 741448 w 746824"/>
                    <a:gd name="connsiteY1-16" fmla="*/ 1363056 h 1363056"/>
                    <a:gd name="connsiteX2-17" fmla="*/ 741448 w 746824"/>
                    <a:gd name="connsiteY2-18" fmla="*/ 327941 h 1363056"/>
                    <a:gd name="connsiteX0-19" fmla="*/ 741448 w 744292"/>
                    <a:gd name="connsiteY0-20" fmla="*/ 327941 h 1363056"/>
                    <a:gd name="connsiteX1-21" fmla="*/ 741448 w 744292"/>
                    <a:gd name="connsiteY1-22" fmla="*/ 1363056 h 1363056"/>
                    <a:gd name="connsiteX2-23" fmla="*/ 741448 w 744292"/>
                    <a:gd name="connsiteY2-24" fmla="*/ 327941 h 1363056"/>
                    <a:gd name="connsiteX0-25" fmla="*/ 741448 w 741849"/>
                    <a:gd name="connsiteY0-26" fmla="*/ 327941 h 1363056"/>
                    <a:gd name="connsiteX1-27" fmla="*/ 741448 w 741849"/>
                    <a:gd name="connsiteY1-28" fmla="*/ 1363056 h 1363056"/>
                    <a:gd name="connsiteX2-29" fmla="*/ 741448 w 741849"/>
                    <a:gd name="connsiteY2-30" fmla="*/ 327941 h 1363056"/>
                  </a:gdLst>
                  <a:cxnLst>
                    <a:cxn ang="0">
                      <a:pos x="connsiteX0-1" y="connsiteY0-2"/>
                    </a:cxn>
                    <a:cxn ang="0">
                      <a:pos x="connsiteX1-3" y="connsiteY1-4"/>
                    </a:cxn>
                    <a:cxn ang="0">
                      <a:pos x="connsiteX2-5" y="connsiteY2-6"/>
                    </a:cxn>
                  </a:cxnLst>
                  <a:rect l="l" t="t" r="r" b="b"/>
                  <a:pathLst>
                    <a:path w="741849" h="1363056">
                      <a:moveTo>
                        <a:pt x="741448" y="327941"/>
                      </a:moveTo>
                      <a:cubicBezTo>
                        <a:pt x="739922" y="1055331"/>
                        <a:pt x="742874" y="562116"/>
                        <a:pt x="741448" y="1363056"/>
                      </a:cubicBezTo>
                      <a:cubicBezTo>
                        <a:pt x="-761386" y="327941"/>
                        <a:pt x="434747" y="-477148"/>
                        <a:pt x="741448" y="327941"/>
                      </a:cubicBezTo>
                      <a:close/>
                    </a:path>
                  </a:pathLst>
                </a:custGeom>
                <a:grpFill/>
                <a:ln>
                  <a:noFill/>
                </a:ln>
                <a:scene3d>
                  <a:camera prst="orthographicFront">
                    <a:rot lat="0" lon="0" rev="16200000"/>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80808"/>
                    </a:solidFill>
                    <a:latin typeface="微软雅黑" panose="020b0503020204020204" charset="-122"/>
                    <a:ea typeface="微软雅黑"/>
                  </a:endParaRPr>
                </a:p>
              </p:txBody>
            </p:sp>
          </p:grpSp>
          <p:grpSp>
            <p:nvGrpSpPr>
              <p:cNvPr id="20" name="组合 19"/>
              <p:cNvGrpSpPr/>
              <p:nvPr/>
            </p:nvGrpSpPr>
            <p:grpSpPr>
              <a:xfrm>
                <a:off x="8064" y="6522"/>
                <a:ext cx="3110" cy="2865"/>
                <a:chOff x="3817988" y="4216878"/>
                <a:chExt cx="1481449" cy="1364683"/>
              </a:xfrm>
              <a:grpFill/>
            </p:grpSpPr>
            <p:sp>
              <p:nvSpPr>
                <p:cNvPr id="21" name="心形 10"/>
                <p:cNvSpPr/>
                <p:nvPr/>
              </p:nvSpPr>
              <p:spPr>
                <a:xfrm>
                  <a:off x="4557989" y="4216878"/>
                  <a:ext cx="741448" cy="1363056"/>
                </a:xfrm>
                <a:custGeom>
                  <a:gdLst>
                    <a:gd name="connsiteX0" fmla="*/ 736082 w 1472164"/>
                    <a:gd name="connsiteY0" fmla="*/ 345038 h 1380153"/>
                    <a:gd name="connsiteX1" fmla="*/ 736082 w 1472164"/>
                    <a:gd name="connsiteY1" fmla="*/ 1380153 h 1380153"/>
                    <a:gd name="connsiteX2" fmla="*/ 736082 w 1472164"/>
                    <a:gd name="connsiteY2" fmla="*/ 345038 h 1380153"/>
                    <a:gd name="connsiteX0-1" fmla="*/ 741448 w 1408146"/>
                    <a:gd name="connsiteY0-2" fmla="*/ 327941 h 1363056"/>
                    <a:gd name="connsiteX1-3" fmla="*/ 741448 w 1408146"/>
                    <a:gd name="connsiteY1-4" fmla="*/ 1363056 h 1363056"/>
                    <a:gd name="connsiteX2-5" fmla="*/ 741448 w 1408146"/>
                    <a:gd name="connsiteY2-6" fmla="*/ 327941 h 1363056"/>
                    <a:gd name="connsiteX0-7" fmla="*/ 741448 w 741448"/>
                    <a:gd name="connsiteY0-8" fmla="*/ 327941 h 1363056"/>
                    <a:gd name="connsiteX1-9" fmla="*/ 741448 w 741448"/>
                    <a:gd name="connsiteY1-10" fmla="*/ 1363056 h 1363056"/>
                    <a:gd name="connsiteX2-11" fmla="*/ 741448 w 741448"/>
                    <a:gd name="connsiteY2-12" fmla="*/ 327941 h 1363056"/>
                    <a:gd name="connsiteX0-13" fmla="*/ 741448 w 741448"/>
                    <a:gd name="connsiteY0-14" fmla="*/ 327941 h 1363056"/>
                    <a:gd name="connsiteX1-15" fmla="*/ 741448 w 741448"/>
                    <a:gd name="connsiteY1-16" fmla="*/ 1363056 h 1363056"/>
                    <a:gd name="connsiteX2-17" fmla="*/ 741448 w 741448"/>
                    <a:gd name="connsiteY2-18" fmla="*/ 327941 h 1363056"/>
                    <a:gd name="connsiteX0-19" fmla="*/ 741448 w 741448"/>
                    <a:gd name="connsiteY0-20" fmla="*/ 327941 h 1363056"/>
                    <a:gd name="connsiteX1-21" fmla="*/ 741448 w 741448"/>
                    <a:gd name="connsiteY1-22" fmla="*/ 1363056 h 1363056"/>
                    <a:gd name="connsiteX2-23" fmla="*/ 741448 w 741448"/>
                    <a:gd name="connsiteY2-24" fmla="*/ 327941 h 1363056"/>
                  </a:gdLst>
                  <a:cxnLst>
                    <a:cxn ang="0">
                      <a:pos x="connsiteX0-1" y="connsiteY0-2"/>
                    </a:cxn>
                    <a:cxn ang="0">
                      <a:pos x="connsiteX1-3" y="connsiteY1-4"/>
                    </a:cxn>
                    <a:cxn ang="0">
                      <a:pos x="connsiteX2-5" y="connsiteY2-6"/>
                    </a:cxn>
                  </a:cxnLst>
                  <a:rect l="l" t="t" r="r" b="b"/>
                  <a:pathLst>
                    <a:path w="741448" h="1363056">
                      <a:moveTo>
                        <a:pt x="741448" y="327941"/>
                      </a:moveTo>
                      <a:cubicBezTo>
                        <a:pt x="740678" y="1347644"/>
                        <a:pt x="741249" y="535865"/>
                        <a:pt x="741448" y="1363056"/>
                      </a:cubicBezTo>
                      <a:cubicBezTo>
                        <a:pt x="-761386" y="327941"/>
                        <a:pt x="434747" y="-477148"/>
                        <a:pt x="741448" y="327941"/>
                      </a:cubicBezTo>
                      <a:close/>
                    </a:path>
                  </a:pathLst>
                </a:custGeom>
                <a:grpFill/>
                <a:ln>
                  <a:noFill/>
                </a:ln>
                <a:scene3d>
                  <a:camera prst="orthographicFront">
                    <a:rot lat="0" lon="0" rev="10799999"/>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80808"/>
                    </a:solidFill>
                    <a:latin typeface="微软雅黑" panose="020b0503020204020204" charset="-122"/>
                    <a:ea typeface="微软雅黑"/>
                  </a:endParaRPr>
                </a:p>
              </p:txBody>
            </p:sp>
            <p:sp>
              <p:nvSpPr>
                <p:cNvPr id="23" name="心形 10"/>
                <p:cNvSpPr/>
                <p:nvPr/>
              </p:nvSpPr>
              <p:spPr>
                <a:xfrm flipH="1">
                  <a:off x="3817988" y="4218505"/>
                  <a:ext cx="741448" cy="1363056"/>
                </a:xfrm>
                <a:custGeom>
                  <a:gdLst>
                    <a:gd name="connsiteX0" fmla="*/ 736082 w 1472164"/>
                    <a:gd name="connsiteY0" fmla="*/ 345038 h 1380153"/>
                    <a:gd name="connsiteX1" fmla="*/ 736082 w 1472164"/>
                    <a:gd name="connsiteY1" fmla="*/ 1380153 h 1380153"/>
                    <a:gd name="connsiteX2" fmla="*/ 736082 w 1472164"/>
                    <a:gd name="connsiteY2" fmla="*/ 345038 h 1380153"/>
                    <a:gd name="connsiteX0-1" fmla="*/ 741448 w 1408146"/>
                    <a:gd name="connsiteY0-2" fmla="*/ 327941 h 1363056"/>
                    <a:gd name="connsiteX1-3" fmla="*/ 741448 w 1408146"/>
                    <a:gd name="connsiteY1-4" fmla="*/ 1363056 h 1363056"/>
                    <a:gd name="connsiteX2-5" fmla="*/ 741448 w 1408146"/>
                    <a:gd name="connsiteY2-6" fmla="*/ 327941 h 1363056"/>
                    <a:gd name="connsiteX0-7" fmla="*/ 741448 w 741448"/>
                    <a:gd name="connsiteY0-8" fmla="*/ 327941 h 1363056"/>
                    <a:gd name="connsiteX1-9" fmla="*/ 741448 w 741448"/>
                    <a:gd name="connsiteY1-10" fmla="*/ 1363056 h 1363056"/>
                    <a:gd name="connsiteX2-11" fmla="*/ 741448 w 741448"/>
                    <a:gd name="connsiteY2-12" fmla="*/ 327941 h 1363056"/>
                    <a:gd name="connsiteX0-13" fmla="*/ 741448 w 741448"/>
                    <a:gd name="connsiteY0-14" fmla="*/ 327941 h 1363056"/>
                    <a:gd name="connsiteX1-15" fmla="*/ 741448 w 741448"/>
                    <a:gd name="connsiteY1-16" fmla="*/ 1363056 h 1363056"/>
                    <a:gd name="connsiteX2-17" fmla="*/ 741448 w 741448"/>
                    <a:gd name="connsiteY2-18" fmla="*/ 327941 h 1363056"/>
                    <a:gd name="connsiteX0-19" fmla="*/ 741448 w 741448"/>
                    <a:gd name="connsiteY0-20" fmla="*/ 327941 h 1363056"/>
                    <a:gd name="connsiteX1-21" fmla="*/ 741448 w 741448"/>
                    <a:gd name="connsiteY1-22" fmla="*/ 1363056 h 1363056"/>
                    <a:gd name="connsiteX2-23" fmla="*/ 741448 w 741448"/>
                    <a:gd name="connsiteY2-24" fmla="*/ 327941 h 1363056"/>
                  </a:gdLst>
                  <a:cxnLst>
                    <a:cxn ang="0">
                      <a:pos x="connsiteX0-1" y="connsiteY0-2"/>
                    </a:cxn>
                    <a:cxn ang="0">
                      <a:pos x="connsiteX1-3" y="connsiteY1-4"/>
                    </a:cxn>
                    <a:cxn ang="0">
                      <a:pos x="connsiteX2-5" y="connsiteY2-6"/>
                    </a:cxn>
                  </a:cxnLst>
                  <a:rect l="l" t="t" r="r" b="b"/>
                  <a:pathLst>
                    <a:path w="741448" h="1363056">
                      <a:moveTo>
                        <a:pt x="741448" y="327941"/>
                      </a:moveTo>
                      <a:cubicBezTo>
                        <a:pt x="740677" y="1147620"/>
                        <a:pt x="741249" y="676359"/>
                        <a:pt x="741448" y="1363056"/>
                      </a:cubicBezTo>
                      <a:cubicBezTo>
                        <a:pt x="-761386" y="327941"/>
                        <a:pt x="434747" y="-477148"/>
                        <a:pt x="741448" y="327941"/>
                      </a:cubicBezTo>
                      <a:close/>
                    </a:path>
                  </a:pathLst>
                </a:custGeom>
                <a:grpFill/>
                <a:ln>
                  <a:noFill/>
                </a:ln>
                <a:scene3d>
                  <a:camera prst="orthographicFront">
                    <a:rot lat="0" lon="0" rev="10799999"/>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80808"/>
                    </a:solidFill>
                    <a:latin typeface="微软雅黑" panose="020b0503020204020204" charset="-122"/>
                    <a:ea typeface="微软雅黑"/>
                  </a:endParaRPr>
                </a:p>
              </p:txBody>
            </p:sp>
          </p:grpSp>
          <p:grpSp>
            <p:nvGrpSpPr>
              <p:cNvPr id="24" name="组合 23"/>
              <p:cNvGrpSpPr/>
              <p:nvPr/>
            </p:nvGrpSpPr>
            <p:grpSpPr>
              <a:xfrm>
                <a:off x="7320" y="4063"/>
                <a:ext cx="1558" cy="4421"/>
                <a:chOff x="3463556" y="3046034"/>
                <a:chExt cx="742098" cy="2105445"/>
              </a:xfrm>
              <a:grpFill/>
            </p:grpSpPr>
            <p:sp>
              <p:nvSpPr>
                <p:cNvPr id="25" name="心形 17"/>
                <p:cNvSpPr/>
                <p:nvPr/>
              </p:nvSpPr>
              <p:spPr>
                <a:xfrm flipH="1">
                  <a:off x="3463556" y="3046034"/>
                  <a:ext cx="741787" cy="1363056"/>
                </a:xfrm>
                <a:custGeom>
                  <a:gdLst>
                    <a:gd name="connsiteX0" fmla="*/ 736082 w 1472164"/>
                    <a:gd name="connsiteY0" fmla="*/ 345038 h 1380153"/>
                    <a:gd name="connsiteX1" fmla="*/ 736082 w 1472164"/>
                    <a:gd name="connsiteY1" fmla="*/ 1380153 h 1380153"/>
                    <a:gd name="connsiteX2" fmla="*/ 736082 w 1472164"/>
                    <a:gd name="connsiteY2" fmla="*/ 345038 h 1380153"/>
                    <a:gd name="connsiteX0-1" fmla="*/ 741448 w 1410624"/>
                    <a:gd name="connsiteY0-2" fmla="*/ 327941 h 1363056"/>
                    <a:gd name="connsiteX1-3" fmla="*/ 741448 w 1410624"/>
                    <a:gd name="connsiteY1-4" fmla="*/ 1363056 h 1363056"/>
                    <a:gd name="connsiteX2-5" fmla="*/ 741448 w 1410624"/>
                    <a:gd name="connsiteY2-6" fmla="*/ 327941 h 1363056"/>
                    <a:gd name="connsiteX0-7" fmla="*/ 741448 w 743461"/>
                    <a:gd name="connsiteY0-8" fmla="*/ 327941 h 1363056"/>
                    <a:gd name="connsiteX1-9" fmla="*/ 741448 w 743461"/>
                    <a:gd name="connsiteY1-10" fmla="*/ 1363056 h 1363056"/>
                    <a:gd name="connsiteX2-11" fmla="*/ 741448 w 743461"/>
                    <a:gd name="connsiteY2-12" fmla="*/ 327941 h 1363056"/>
                    <a:gd name="connsiteX0-13" fmla="*/ 741448 w 741588"/>
                    <a:gd name="connsiteY0-14" fmla="*/ 327941 h 1363056"/>
                    <a:gd name="connsiteX1-15" fmla="*/ 741448 w 741588"/>
                    <a:gd name="connsiteY1-16" fmla="*/ 1363056 h 1363056"/>
                    <a:gd name="connsiteX2-17" fmla="*/ 741448 w 741588"/>
                    <a:gd name="connsiteY2-18" fmla="*/ 327941 h 1363056"/>
                    <a:gd name="connsiteX0-19" fmla="*/ 741448 w 741787"/>
                    <a:gd name="connsiteY0-20" fmla="*/ 327941 h 1363056"/>
                    <a:gd name="connsiteX1-21" fmla="*/ 741448 w 741787"/>
                    <a:gd name="connsiteY1-22" fmla="*/ 1363056 h 1363056"/>
                    <a:gd name="connsiteX2-23" fmla="*/ 741448 w 741787"/>
                    <a:gd name="connsiteY2-24" fmla="*/ 327941 h 1363056"/>
                  </a:gdLst>
                  <a:cxnLst>
                    <a:cxn ang="0">
                      <a:pos x="connsiteX0-1" y="connsiteY0-2"/>
                    </a:cxn>
                    <a:cxn ang="0">
                      <a:pos x="connsiteX1-3" y="connsiteY1-4"/>
                    </a:cxn>
                    <a:cxn ang="0">
                      <a:pos x="connsiteX2-5" y="connsiteY2-6"/>
                    </a:cxn>
                  </a:cxnLst>
                  <a:rect l="l" t="t" r="r" b="b"/>
                  <a:pathLst>
                    <a:path w="741787" h="1363056">
                      <a:moveTo>
                        <a:pt x="741448" y="327941"/>
                      </a:moveTo>
                      <a:cubicBezTo>
                        <a:pt x="742304" y="899098"/>
                        <a:pt x="741249" y="512051"/>
                        <a:pt x="741448" y="1363056"/>
                      </a:cubicBezTo>
                      <a:cubicBezTo>
                        <a:pt x="-761386" y="327941"/>
                        <a:pt x="434747" y="-477148"/>
                        <a:pt x="741448" y="327941"/>
                      </a:cubicBezTo>
                      <a:close/>
                    </a:path>
                  </a:pathLst>
                </a:custGeom>
                <a:grpFill/>
                <a:ln>
                  <a:noFill/>
                </a:ln>
                <a:scene3d>
                  <a:camera prst="orthographicFront">
                    <a:rot lat="0" lon="0" rev="5400000"/>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80808"/>
                    </a:solidFill>
                    <a:latin typeface="微软雅黑" panose="020b0503020204020204" charset="-122"/>
                    <a:ea typeface="微软雅黑"/>
                  </a:endParaRPr>
                </a:p>
              </p:txBody>
            </p:sp>
            <p:sp>
              <p:nvSpPr>
                <p:cNvPr id="27" name="心形 17"/>
                <p:cNvSpPr/>
                <p:nvPr/>
              </p:nvSpPr>
              <p:spPr>
                <a:xfrm>
                  <a:off x="3463867" y="3788423"/>
                  <a:ext cx="741787" cy="1363056"/>
                </a:xfrm>
                <a:custGeom>
                  <a:gdLst>
                    <a:gd name="connsiteX0" fmla="*/ 736082 w 1472164"/>
                    <a:gd name="connsiteY0" fmla="*/ 345038 h 1380153"/>
                    <a:gd name="connsiteX1" fmla="*/ 736082 w 1472164"/>
                    <a:gd name="connsiteY1" fmla="*/ 1380153 h 1380153"/>
                    <a:gd name="connsiteX2" fmla="*/ 736082 w 1472164"/>
                    <a:gd name="connsiteY2" fmla="*/ 345038 h 1380153"/>
                    <a:gd name="connsiteX0-1" fmla="*/ 741448 w 1410624"/>
                    <a:gd name="connsiteY0-2" fmla="*/ 327941 h 1363056"/>
                    <a:gd name="connsiteX1-3" fmla="*/ 741448 w 1410624"/>
                    <a:gd name="connsiteY1-4" fmla="*/ 1363056 h 1363056"/>
                    <a:gd name="connsiteX2-5" fmla="*/ 741448 w 1410624"/>
                    <a:gd name="connsiteY2-6" fmla="*/ 327941 h 1363056"/>
                    <a:gd name="connsiteX0-7" fmla="*/ 741448 w 743461"/>
                    <a:gd name="connsiteY0-8" fmla="*/ 327941 h 1363056"/>
                    <a:gd name="connsiteX1-9" fmla="*/ 741448 w 743461"/>
                    <a:gd name="connsiteY1-10" fmla="*/ 1363056 h 1363056"/>
                    <a:gd name="connsiteX2-11" fmla="*/ 741448 w 743461"/>
                    <a:gd name="connsiteY2-12" fmla="*/ 327941 h 1363056"/>
                    <a:gd name="connsiteX0-13" fmla="*/ 741448 w 741588"/>
                    <a:gd name="connsiteY0-14" fmla="*/ 327941 h 1363056"/>
                    <a:gd name="connsiteX1-15" fmla="*/ 741448 w 741588"/>
                    <a:gd name="connsiteY1-16" fmla="*/ 1363056 h 1363056"/>
                    <a:gd name="connsiteX2-17" fmla="*/ 741448 w 741588"/>
                    <a:gd name="connsiteY2-18" fmla="*/ 327941 h 1363056"/>
                    <a:gd name="connsiteX0-19" fmla="*/ 741448 w 741787"/>
                    <a:gd name="connsiteY0-20" fmla="*/ 327941 h 1363056"/>
                    <a:gd name="connsiteX1-21" fmla="*/ 741448 w 741787"/>
                    <a:gd name="connsiteY1-22" fmla="*/ 1363056 h 1363056"/>
                    <a:gd name="connsiteX2-23" fmla="*/ 741448 w 741787"/>
                    <a:gd name="connsiteY2-24" fmla="*/ 327941 h 1363056"/>
                  </a:gdLst>
                  <a:cxnLst>
                    <a:cxn ang="0">
                      <a:pos x="connsiteX0-1" y="connsiteY0-2"/>
                    </a:cxn>
                    <a:cxn ang="0">
                      <a:pos x="connsiteX1-3" y="connsiteY1-4"/>
                    </a:cxn>
                    <a:cxn ang="0">
                      <a:pos x="connsiteX2-5" y="connsiteY2-6"/>
                    </a:cxn>
                  </a:cxnLst>
                  <a:rect l="l" t="t" r="r" b="b"/>
                  <a:pathLst>
                    <a:path w="741787" h="1363056">
                      <a:moveTo>
                        <a:pt x="741448" y="327941"/>
                      </a:moveTo>
                      <a:cubicBezTo>
                        <a:pt x="742304" y="899098"/>
                        <a:pt x="741249" y="512051"/>
                        <a:pt x="741448" y="1363056"/>
                      </a:cubicBezTo>
                      <a:cubicBezTo>
                        <a:pt x="-761386" y="327941"/>
                        <a:pt x="434747" y="-477148"/>
                        <a:pt x="741448" y="327941"/>
                      </a:cubicBezTo>
                      <a:close/>
                    </a:path>
                  </a:pathLst>
                </a:custGeom>
                <a:grpFill/>
                <a:ln>
                  <a:noFill/>
                </a:ln>
                <a:scene3d>
                  <a:camera prst="orthographicFront">
                    <a:rot lat="0" lon="0" rev="5400000"/>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80808"/>
                    </a:solidFill>
                    <a:latin typeface="微软雅黑" panose="020b0503020204020204" charset="-122"/>
                    <a:ea typeface="微软雅黑"/>
                  </a:endParaRPr>
                </a:p>
              </p:txBody>
            </p:sp>
          </p:grpSp>
        </p:grpSp>
        <p:grpSp>
          <p:nvGrpSpPr>
            <p:cNvPr id="29" name="组合 28"/>
            <p:cNvGrpSpPr/>
            <p:nvPr/>
          </p:nvGrpSpPr>
          <p:grpSpPr>
            <a:xfrm>
              <a:off x="279" y="405"/>
              <a:ext cx="5502" cy="531"/>
              <a:chOff x="2278" y="1846"/>
              <a:chExt cx="5502" cy="531"/>
            </a:xfrm>
          </p:grpSpPr>
          <p:sp>
            <p:nvSpPr>
              <p:cNvPr id="33" name="文本框 32"/>
              <p:cNvSpPr txBox="1"/>
              <p:nvPr/>
            </p:nvSpPr>
            <p:spPr>
              <a:xfrm>
                <a:off x="2473" y="1846"/>
                <a:ext cx="5307" cy="531"/>
              </a:xfrm>
              <a:prstGeom prst="rect">
                <a:avLst/>
              </a:prstGeom>
              <a:noFill/>
              <a:effectLst>
                <a:outerShdw blurRad="50800" dir="2700000" algn="tl" rotWithShape="0">
                  <a:prstClr val="black">
                    <a:alpha val="40000"/>
                  </a:prstClr>
                </a:outerShdw>
              </a:effectLst>
            </p:spPr>
            <p:txBody>
              <a:bodyPr wrap="square" rtlCol="0">
                <a:spAutoFit/>
              </a:bodyPr>
              <a:lstStyle/>
              <a:p>
                <a:r>
                  <a:rPr lang="zh-CN" altLang="en-US" sz="1600">
                    <a:latin typeface="兰米粗楷简体" panose="02000503000000000000" charset="-122"/>
                    <a:ea typeface="兰米粗楷简体" panose="02000503000000000000" charset="-122"/>
                    <a:cs typeface="汉仪劲楷简" panose="00020600040101010101" charset="-122"/>
                  </a:rPr>
                  <a:t>当堂测评</a:t>
                </a:r>
              </a:p>
            </p:txBody>
          </p:sp>
          <p:cxnSp>
            <p:nvCxnSpPr>
              <p:cNvPr id="35" name="Straight Connector 31"/>
              <p:cNvCxnSpPr/>
              <p:nvPr/>
            </p:nvCxnSpPr>
            <p:spPr>
              <a:xfrm>
                <a:off x="2278" y="2364"/>
                <a:ext cx="1666" cy="0"/>
              </a:xfrm>
              <a:prstGeom prst="line">
                <a:avLst/>
              </a:prstGeom>
              <a:ln w="13970">
                <a:solidFill>
                  <a:srgbClr val="152C5A"/>
                </a:solidFill>
                <a:prstDash val="dash"/>
                <a:headEnd type="none" w="med" len="med"/>
                <a:tailEnd type="stealth" w="med" len="med"/>
              </a:ln>
            </p:spPr>
            <p:style>
              <a:lnRef idx="1">
                <a:schemeClr val="accent1"/>
              </a:lnRef>
              <a:fillRef idx="0">
                <a:schemeClr val="accent1"/>
              </a:fillRef>
              <a:effectRef idx="0">
                <a:schemeClr val="accent1"/>
              </a:effectRef>
              <a:fontRef idx="minor">
                <a:schemeClr val="tx1"/>
              </a:fontRef>
            </p:style>
          </p:cxnSp>
        </p:grpSp>
      </p:grpSp>
      <p:sp>
        <p:nvSpPr>
          <p:cNvPr id="2" name="文本框 1"/>
          <p:cNvSpPr txBox="1"/>
          <p:nvPr/>
        </p:nvSpPr>
        <p:spPr>
          <a:xfrm>
            <a:off x="248920" y="684530"/>
            <a:ext cx="11487785" cy="5077460"/>
          </a:xfrm>
          <a:prstGeom prst="rect">
            <a:avLst/>
          </a:prstGeom>
          <a:noFill/>
        </p:spPr>
        <p:txBody>
          <a:bodyPr wrap="square" rtlCol="0" anchor="t">
            <a:spAutoFit/>
          </a:bodyPr>
          <a:lstStyle/>
          <a:p>
            <a:pPr>
              <a:lnSpc>
                <a:spcPct val="150000"/>
              </a:lnSpc>
            </a:pPr>
            <a:r>
              <a:rPr lang="en-US" sz="2400">
                <a:latin typeface="黑体" panose="02010609060101010101" pitchFamily="49" charset="-122"/>
                <a:ea typeface="黑体" panose="02010609060101010101" pitchFamily="49" charset="-122"/>
                <a:sym typeface="+mn-ea"/>
              </a:rPr>
              <a:t>1</a:t>
            </a:r>
            <a:r>
              <a:rPr lang="zh-CN" sz="2400">
                <a:latin typeface="黑体" panose="02010609060101010101" pitchFamily="49" charset="-122"/>
                <a:ea typeface="黑体" panose="02010609060101010101" pitchFamily="49" charset="-122"/>
                <a:sym typeface="+mn-ea"/>
              </a:rPr>
              <a:t>．列宁主义是马克思主义与俄国革命实践相结合的产物，它创立的标志是</a:t>
            </a:r>
            <a:r>
              <a:rPr lang="en-US" sz="2400">
                <a:latin typeface="黑体" panose="02010609060101010101" pitchFamily="49" charset="-122"/>
                <a:ea typeface="黑体" panose="02010609060101010101" pitchFamily="49" charset="-122"/>
                <a:sym typeface="+mn-ea"/>
              </a:rPr>
              <a:t>(</a:t>
            </a:r>
            <a:r>
              <a:rPr lang="zh-CN" sz="2400">
                <a:latin typeface="黑体" panose="02010609060101010101" pitchFamily="49" charset="-122"/>
                <a:ea typeface="黑体" panose="02010609060101010101" pitchFamily="49" charset="-122"/>
                <a:sym typeface="+mn-ea"/>
              </a:rPr>
              <a:t>　　</a:t>
            </a:r>
            <a:r>
              <a:rPr lang="en-US" sz="2400">
                <a:latin typeface="黑体" panose="02010609060101010101" pitchFamily="49" charset="-122"/>
                <a:ea typeface="黑体" panose="02010609060101010101" pitchFamily="49" charset="-122"/>
                <a:sym typeface="+mn-ea"/>
              </a:rPr>
              <a:t>)</a:t>
            </a:r>
          </a:p>
          <a:p>
            <a:pPr>
              <a:lnSpc>
                <a:spcPct val="150000"/>
              </a:lnSpc>
            </a:pPr>
            <a:r>
              <a:rPr lang="en-US" sz="2400" smtClean="0">
                <a:latin typeface="黑体" panose="02010609060101010101" pitchFamily="49" charset="-122"/>
                <a:ea typeface="黑体" panose="02010609060101010101" pitchFamily="49" charset="-122"/>
                <a:sym typeface="+mn-ea"/>
              </a:rPr>
              <a:t>A</a:t>
            </a:r>
            <a:r>
              <a:rPr lang="zh-CN" sz="2400">
                <a:latin typeface="黑体" panose="02010609060101010101" pitchFamily="49" charset="-122"/>
                <a:ea typeface="黑体" panose="02010609060101010101" pitchFamily="49" charset="-122"/>
                <a:sym typeface="+mn-ea"/>
              </a:rPr>
              <a:t>．</a:t>
            </a:r>
            <a:r>
              <a:rPr lang="en-US" sz="2400">
                <a:latin typeface="黑体" panose="02010609060101010101" pitchFamily="49" charset="-122"/>
                <a:ea typeface="黑体" panose="02010609060101010101" pitchFamily="49" charset="-122"/>
                <a:sym typeface="+mn-ea"/>
              </a:rPr>
              <a:t>1898</a:t>
            </a:r>
            <a:r>
              <a:rPr lang="zh-CN" sz="2400">
                <a:latin typeface="黑体" panose="02010609060101010101" pitchFamily="49" charset="-122"/>
                <a:ea typeface="黑体" panose="02010609060101010101" pitchFamily="49" charset="-122"/>
                <a:sym typeface="+mn-ea"/>
              </a:rPr>
              <a:t>年俄国社会民主工党的成立   </a:t>
            </a:r>
            <a:r>
              <a:rPr lang="en-US" altLang="zh-CN" sz="2400">
                <a:latin typeface="黑体" panose="02010609060101010101" pitchFamily="49" charset="-122"/>
                <a:ea typeface="黑体" panose="02010609060101010101" pitchFamily="49" charset="-122"/>
                <a:sym typeface="+mn-ea"/>
              </a:rPr>
              <a:t>	</a:t>
            </a:r>
            <a:r>
              <a:rPr lang="en-US" sz="2400">
                <a:latin typeface="黑体" panose="02010609060101010101" pitchFamily="49" charset="-122"/>
                <a:ea typeface="黑体" panose="02010609060101010101" pitchFamily="49" charset="-122"/>
                <a:sym typeface="+mn-ea"/>
              </a:rPr>
              <a:t>B</a:t>
            </a:r>
            <a:r>
              <a:rPr lang="zh-CN" sz="2400">
                <a:latin typeface="黑体" panose="02010609060101010101" pitchFamily="49" charset="-122"/>
                <a:ea typeface="黑体" panose="02010609060101010101" pitchFamily="49" charset="-122"/>
                <a:sym typeface="+mn-ea"/>
              </a:rPr>
              <a:t>．</a:t>
            </a:r>
            <a:r>
              <a:rPr lang="en-US" sz="2400">
                <a:latin typeface="黑体" panose="02010609060101010101" pitchFamily="49" charset="-122"/>
                <a:ea typeface="黑体" panose="02010609060101010101" pitchFamily="49" charset="-122"/>
                <a:sym typeface="+mn-ea"/>
              </a:rPr>
              <a:t>1900</a:t>
            </a:r>
            <a:r>
              <a:rPr lang="zh-CN" sz="2400">
                <a:latin typeface="黑体" panose="02010609060101010101" pitchFamily="49" charset="-122"/>
                <a:ea typeface="黑体" panose="02010609060101010101" pitchFamily="49" charset="-122"/>
                <a:sym typeface="+mn-ea"/>
              </a:rPr>
              <a:t>年《火星报》的创办</a:t>
            </a:r>
            <a:endParaRPr lang="en-US" sz="2400">
              <a:latin typeface="黑体" panose="02010609060101010101" pitchFamily="49" charset="-122"/>
              <a:ea typeface="黑体" panose="02010609060101010101" pitchFamily="49" charset="-122"/>
              <a:sym typeface="+mn-ea"/>
            </a:endParaRPr>
          </a:p>
          <a:p>
            <a:pPr>
              <a:lnSpc>
                <a:spcPct val="150000"/>
              </a:lnSpc>
            </a:pPr>
            <a:r>
              <a:rPr lang="en-US" sz="2400">
                <a:latin typeface="黑体" panose="02010609060101010101" pitchFamily="49" charset="-122"/>
                <a:ea typeface="黑体" panose="02010609060101010101" pitchFamily="49" charset="-122"/>
                <a:sym typeface="+mn-ea"/>
              </a:rPr>
              <a:t>C</a:t>
            </a:r>
            <a:r>
              <a:rPr lang="zh-CN" sz="2400">
                <a:latin typeface="黑体" panose="02010609060101010101" pitchFamily="49" charset="-122"/>
                <a:ea typeface="黑体" panose="02010609060101010101" pitchFamily="49" charset="-122"/>
                <a:sym typeface="+mn-ea"/>
              </a:rPr>
              <a:t>．</a:t>
            </a:r>
            <a:r>
              <a:rPr lang="en-US" sz="2400">
                <a:latin typeface="黑体" panose="02010609060101010101" pitchFamily="49" charset="-122"/>
                <a:ea typeface="黑体" panose="02010609060101010101" pitchFamily="49" charset="-122"/>
                <a:sym typeface="+mn-ea"/>
              </a:rPr>
              <a:t>1903</a:t>
            </a:r>
            <a:r>
              <a:rPr lang="zh-CN" sz="2400">
                <a:latin typeface="黑体" panose="02010609060101010101" pitchFamily="49" charset="-122"/>
                <a:ea typeface="黑体" panose="02010609060101010101" pitchFamily="49" charset="-122"/>
                <a:sym typeface="+mn-ea"/>
              </a:rPr>
              <a:t>年布尔什维克党的建立</a:t>
            </a:r>
            <a:r>
              <a:rPr lang="en-US" altLang="zh-CN" sz="2400">
                <a:latin typeface="黑体" panose="02010609060101010101" pitchFamily="49" charset="-122"/>
                <a:ea typeface="黑体" panose="02010609060101010101" pitchFamily="49" charset="-122"/>
                <a:sym typeface="+mn-ea"/>
              </a:rPr>
              <a:t>		</a:t>
            </a:r>
            <a:r>
              <a:rPr lang="en-US" sz="2400">
                <a:latin typeface="黑体" panose="02010609060101010101" pitchFamily="49" charset="-122"/>
                <a:ea typeface="黑体" panose="02010609060101010101" pitchFamily="49" charset="-122"/>
                <a:sym typeface="+mn-ea"/>
              </a:rPr>
              <a:t>D</a:t>
            </a:r>
            <a:r>
              <a:rPr lang="zh-CN" sz="2400">
                <a:latin typeface="黑体" panose="02010609060101010101" pitchFamily="49" charset="-122"/>
                <a:ea typeface="黑体" panose="02010609060101010101" pitchFamily="49" charset="-122"/>
                <a:sym typeface="+mn-ea"/>
              </a:rPr>
              <a:t>．</a:t>
            </a:r>
            <a:r>
              <a:rPr lang="en-US" sz="2400">
                <a:latin typeface="黑体" panose="02010609060101010101" pitchFamily="49" charset="-122"/>
                <a:ea typeface="黑体" panose="02010609060101010101" pitchFamily="49" charset="-122"/>
                <a:sym typeface="+mn-ea"/>
              </a:rPr>
              <a:t>1917</a:t>
            </a:r>
            <a:r>
              <a:rPr lang="zh-CN" sz="2400">
                <a:latin typeface="黑体" panose="02010609060101010101" pitchFamily="49" charset="-122"/>
                <a:ea typeface="黑体" panose="02010609060101010101" pitchFamily="49" charset="-122"/>
                <a:sym typeface="+mn-ea"/>
              </a:rPr>
              <a:t>年《四月提纲》的提出</a:t>
            </a:r>
            <a:endParaRPr lang="zh-CN" sz="2400">
              <a:solidFill>
                <a:srgbClr val="0000FF"/>
              </a:solidFill>
              <a:latin typeface="黑体" panose="02010609060101010101" pitchFamily="49" charset="-122"/>
              <a:ea typeface="黑体" panose="02010609060101010101" pitchFamily="49" charset="-122"/>
              <a:sym typeface="+mn-ea"/>
            </a:endParaRPr>
          </a:p>
          <a:p>
            <a:pPr>
              <a:lnSpc>
                <a:spcPct val="150000"/>
              </a:lnSpc>
            </a:pPr>
            <a:endParaRPr lang="zh-CN" sz="2400">
              <a:solidFill>
                <a:srgbClr val="0000FF"/>
              </a:solidFill>
              <a:latin typeface="黑体" panose="02010609060101010101" pitchFamily="49" charset="-122"/>
              <a:ea typeface="黑体" panose="02010609060101010101" pitchFamily="49" charset="-122"/>
              <a:sym typeface="+mn-ea"/>
            </a:endParaRPr>
          </a:p>
          <a:p>
            <a:pPr>
              <a:lnSpc>
                <a:spcPct val="150000"/>
              </a:lnSpc>
            </a:pPr>
            <a:r>
              <a:rPr lang="en-US" sz="2400">
                <a:latin typeface="黑体" panose="02010609060101010101" pitchFamily="49" charset="-122"/>
                <a:ea typeface="黑体" panose="02010609060101010101" pitchFamily="49" charset="-122"/>
                <a:sym typeface="+mn-ea"/>
              </a:rPr>
              <a:t>2</a:t>
            </a:r>
            <a:r>
              <a:rPr lang="zh-CN" sz="2400">
                <a:latin typeface="黑体" panose="02010609060101010101" pitchFamily="49" charset="-122"/>
                <a:ea typeface="黑体" panose="02010609060101010101" pitchFamily="49" charset="-122"/>
                <a:sym typeface="+mn-ea"/>
              </a:rPr>
              <a:t>．有学者认为：</a:t>
            </a:r>
            <a:r>
              <a:rPr lang="en-US" sz="2400">
                <a:latin typeface="黑体" panose="02010609060101010101" pitchFamily="49" charset="-122"/>
                <a:ea typeface="黑体" panose="02010609060101010101" pitchFamily="49" charset="-122"/>
                <a:cs typeface="Times New Roman" panose="02020603050405020304" charset="0"/>
                <a:sym typeface="+mn-ea"/>
              </a:rPr>
              <a:t>“</a:t>
            </a:r>
            <a:r>
              <a:rPr lang="zh-CN" sz="2400">
                <a:latin typeface="黑体" panose="02010609060101010101" pitchFamily="49" charset="-122"/>
                <a:ea typeface="黑体" panose="02010609060101010101" pitchFamily="49" charset="-122"/>
                <a:sym typeface="+mn-ea"/>
              </a:rPr>
              <a:t>十月革命是以马克思主义的名义、口号和理论体系进行的，与西方现代文明总危机和第一次世界大战有直接的牵涉。但其渊源、性质、风格和命运却深深地植根于俄国历史土壤之中。</a:t>
            </a:r>
            <a:r>
              <a:rPr lang="en-US" sz="2400">
                <a:latin typeface="黑体" panose="02010609060101010101" pitchFamily="49" charset="-122"/>
                <a:ea typeface="黑体" panose="02010609060101010101" pitchFamily="49" charset="-122"/>
                <a:cs typeface="Times New Roman" panose="02020603050405020304" charset="0"/>
                <a:sym typeface="+mn-ea"/>
              </a:rPr>
              <a:t>”</a:t>
            </a:r>
            <a:r>
              <a:rPr lang="zh-CN" sz="2400">
                <a:latin typeface="黑体" panose="02010609060101010101" pitchFamily="49" charset="-122"/>
                <a:ea typeface="黑体" panose="02010609060101010101" pitchFamily="49" charset="-122"/>
                <a:sym typeface="+mn-ea"/>
              </a:rPr>
              <a:t>该观点认为十月革命</a:t>
            </a:r>
            <a:r>
              <a:rPr lang="en-US" sz="2400">
                <a:latin typeface="黑体" panose="02010609060101010101" pitchFamily="49" charset="-122"/>
                <a:ea typeface="黑体" panose="02010609060101010101" pitchFamily="49" charset="-122"/>
                <a:sym typeface="+mn-ea"/>
              </a:rPr>
              <a:t>(</a:t>
            </a:r>
            <a:r>
              <a:rPr lang="zh-CN" sz="2400">
                <a:latin typeface="黑体" panose="02010609060101010101" pitchFamily="49" charset="-122"/>
                <a:ea typeface="黑体" panose="02010609060101010101" pitchFamily="49" charset="-122"/>
                <a:sym typeface="+mn-ea"/>
              </a:rPr>
              <a:t>　　</a:t>
            </a:r>
            <a:r>
              <a:rPr lang="en-US" sz="2400">
                <a:latin typeface="黑体" panose="02010609060101010101" pitchFamily="49" charset="-122"/>
                <a:ea typeface="黑体" panose="02010609060101010101" pitchFamily="49" charset="-122"/>
                <a:sym typeface="+mn-ea"/>
              </a:rPr>
              <a:t>)</a:t>
            </a:r>
          </a:p>
          <a:p>
            <a:pPr>
              <a:lnSpc>
                <a:spcPct val="150000"/>
              </a:lnSpc>
            </a:pPr>
            <a:r>
              <a:rPr lang="en-US" sz="2400">
                <a:latin typeface="黑体" panose="02010609060101010101" pitchFamily="49" charset="-122"/>
                <a:ea typeface="黑体" panose="02010609060101010101" pitchFamily="49" charset="-122"/>
                <a:sym typeface="+mn-ea"/>
              </a:rPr>
              <a:t>A</a:t>
            </a:r>
            <a:r>
              <a:rPr lang="zh-CN" sz="2400">
                <a:latin typeface="黑体" panose="02010609060101010101" pitchFamily="49" charset="-122"/>
                <a:ea typeface="黑体" panose="02010609060101010101" pitchFamily="49" charset="-122"/>
                <a:sym typeface="+mn-ea"/>
              </a:rPr>
              <a:t>．仅以马克思主义为革命的旗帜  </a:t>
            </a:r>
            <a:r>
              <a:rPr lang="en-US" altLang="zh-CN" sz="2400" smtClean="0">
                <a:latin typeface="黑体" panose="02010609060101010101" pitchFamily="49" charset="-122"/>
                <a:ea typeface="黑体" panose="02010609060101010101" pitchFamily="49" charset="-122"/>
                <a:sym typeface="+mn-ea"/>
              </a:rPr>
              <a:t> </a:t>
            </a:r>
            <a:r>
              <a:rPr lang="en-US" sz="2400" smtClean="0">
                <a:latin typeface="黑体" panose="02010609060101010101" pitchFamily="49" charset="-122"/>
                <a:ea typeface="黑体" panose="02010609060101010101" pitchFamily="49" charset="-122"/>
                <a:sym typeface="+mn-ea"/>
              </a:rPr>
              <a:t>B</a:t>
            </a:r>
            <a:r>
              <a:rPr lang="zh-CN" sz="2400">
                <a:latin typeface="黑体" panose="02010609060101010101" pitchFamily="49" charset="-122"/>
                <a:ea typeface="黑体" panose="02010609060101010101" pitchFamily="49" charset="-122"/>
                <a:sym typeface="+mn-ea"/>
              </a:rPr>
              <a:t>．是对西方现代化模式的冲击</a:t>
            </a:r>
          </a:p>
          <a:p>
            <a:pPr>
              <a:lnSpc>
                <a:spcPct val="150000"/>
              </a:lnSpc>
            </a:pPr>
            <a:r>
              <a:rPr lang="en-US" sz="2400">
                <a:solidFill>
                  <a:schemeClr val="tx1"/>
                </a:solidFill>
                <a:latin typeface="黑体" panose="02010609060101010101" pitchFamily="49" charset="-122"/>
                <a:ea typeface="黑体" panose="02010609060101010101" pitchFamily="49" charset="-122"/>
                <a:sym typeface="+mn-ea"/>
              </a:rPr>
              <a:t>C</a:t>
            </a:r>
            <a:r>
              <a:rPr lang="zh-CN" sz="2400">
                <a:latin typeface="黑体" panose="02010609060101010101" pitchFamily="49" charset="-122"/>
                <a:ea typeface="黑体" panose="02010609060101010101" pitchFamily="49" charset="-122"/>
                <a:sym typeface="+mn-ea"/>
              </a:rPr>
              <a:t>．与第一次世界大战关系不大     </a:t>
            </a:r>
            <a:r>
              <a:rPr lang="en-US" sz="2400">
                <a:latin typeface="黑体" panose="02010609060101010101" pitchFamily="49" charset="-122"/>
                <a:ea typeface="黑体" panose="02010609060101010101" pitchFamily="49" charset="-122"/>
                <a:sym typeface="+mn-ea"/>
              </a:rPr>
              <a:t>D</a:t>
            </a:r>
            <a:r>
              <a:rPr lang="zh-CN" sz="2400">
                <a:latin typeface="黑体" panose="02010609060101010101" pitchFamily="49" charset="-122"/>
                <a:ea typeface="黑体" panose="02010609060101010101" pitchFamily="49" charset="-122"/>
                <a:sym typeface="+mn-ea"/>
              </a:rPr>
              <a:t>．是俄国社会内外矛盾激化的必然产物</a:t>
            </a:r>
          </a:p>
        </p:txBody>
      </p:sp>
      <p:sp>
        <p:nvSpPr>
          <p:cNvPr id="5" name="文本框 4"/>
          <p:cNvSpPr txBox="1"/>
          <p:nvPr/>
        </p:nvSpPr>
        <p:spPr>
          <a:xfrm>
            <a:off x="10443990" y="684530"/>
            <a:ext cx="837282" cy="830997"/>
          </a:xfrm>
          <a:prstGeom prst="rect">
            <a:avLst/>
          </a:prstGeom>
          <a:noFill/>
        </p:spPr>
        <p:txBody>
          <a:bodyPr wrap="square" rtlCol="0">
            <a:spAutoFit/>
          </a:bodyPr>
          <a:lstStyle/>
          <a:p>
            <a:r>
              <a:rPr lang="en-US" altLang="zh-CN" sz="4800" b="1" smtClean="0">
                <a:solidFill>
                  <a:srgbClr val="FF0000"/>
                </a:solidFill>
                <a:latin typeface="等线" panose="02010600030101010101" pitchFamily="2" charset="-122"/>
                <a:ea typeface="等线" panose="02010600030101010101" pitchFamily="2" charset="-122"/>
              </a:rPr>
              <a:t>C</a:t>
            </a:r>
            <a:endParaRPr lang="zh-CN" altLang="en-US" sz="4800" b="1">
              <a:solidFill>
                <a:srgbClr val="FF0000"/>
              </a:solidFill>
              <a:latin typeface="等线" panose="02010600030101010101" pitchFamily="2" charset="-122"/>
              <a:ea typeface="等线" panose="02010600030101010101" pitchFamily="2" charset="-122"/>
            </a:endParaRPr>
          </a:p>
        </p:txBody>
      </p:sp>
      <p:sp>
        <p:nvSpPr>
          <p:cNvPr id="26" name="文本框 25"/>
          <p:cNvSpPr txBox="1"/>
          <p:nvPr/>
        </p:nvSpPr>
        <p:spPr>
          <a:xfrm>
            <a:off x="8040477" y="3932670"/>
            <a:ext cx="837282" cy="830997"/>
          </a:xfrm>
          <a:prstGeom prst="rect">
            <a:avLst/>
          </a:prstGeom>
          <a:noFill/>
        </p:spPr>
        <p:txBody>
          <a:bodyPr wrap="square" rtlCol="0">
            <a:spAutoFit/>
          </a:bodyPr>
          <a:lstStyle/>
          <a:p>
            <a:r>
              <a:rPr lang="en-US" altLang="zh-CN" sz="4800" b="1">
                <a:solidFill>
                  <a:srgbClr val="FF0000"/>
                </a:solidFill>
                <a:latin typeface="等线" panose="02010600030101010101" pitchFamily="2" charset="-122"/>
                <a:ea typeface="等线" panose="02010600030101010101" pitchFamily="2" charset="-122"/>
              </a:rPr>
              <a:t>D</a:t>
            </a:r>
            <a:endParaRPr lang="zh-CN" altLang="en-US" sz="4800" b="1">
              <a:solidFill>
                <a:srgbClr val="FF0000"/>
              </a:solidFill>
              <a:latin typeface="等线" panose="02010600030101010101" pitchFamily="2" charset="-122"/>
              <a:ea typeface="等线" panose="02010600030101010101" pitchFamily="2" charset="-122"/>
            </a:endParaRPr>
          </a:p>
        </p:txBody>
      </p:sp>
    </p:spTree>
  </p:cSld>
  <p:clrMapOvr>
    <a:masterClrMapping/>
  </p:clrMapOvr>
  <p:transition advTm="35416"/>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6"/>
                                        </p:tgtEl>
                                        <p:attrNameLst>
                                          <p:attrName>style.visibility</p:attrName>
                                        </p:attrNameLst>
                                      </p:cBhvr>
                                      <p:to>
                                        <p:strVal val="visible"/>
                                      </p:to>
                                    </p:set>
                                    <p:anim calcmode="lin" valueType="num">
                                      <p:cBhvr additive="base">
                                        <p:cTn id="13" dur="500" fill="hold"/>
                                        <p:tgtEl>
                                          <p:spTgt spid="26"/>
                                        </p:tgtEl>
                                        <p:attrNameLst>
                                          <p:attrName>ppt_x</p:attrName>
                                        </p:attrNameLst>
                                      </p:cBhvr>
                                      <p:tavLst>
                                        <p:tav tm="0">
                                          <p:val>
                                            <p:strVal val="#ppt_x"/>
                                          </p:val>
                                        </p:tav>
                                        <p:tav tm="100000">
                                          <p:val>
                                            <p:strVal val="#ppt_x"/>
                                          </p:val>
                                        </p:tav>
                                      </p:tavLst>
                                    </p:anim>
                                    <p:anim calcmode="lin" valueType="num">
                                      <p:cBhvr additive="base">
                                        <p:cTn id="14" dur="500" fill="hold"/>
                                        <p:tgtEl>
                                          <p:spTgt spid="2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26" grpId="0"/>
    </p:bldLst>
  </p:timing>
</p:sld>
</file>

<file path=ppt/slides/slide2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文本框 1"/>
          <p:cNvSpPr txBox="1"/>
          <p:nvPr/>
        </p:nvSpPr>
        <p:spPr>
          <a:xfrm>
            <a:off x="137160" y="226060"/>
            <a:ext cx="12054840" cy="6555641"/>
          </a:xfrm>
          <a:prstGeom prst="rect">
            <a:avLst/>
          </a:prstGeom>
          <a:noFill/>
        </p:spPr>
        <p:txBody>
          <a:bodyPr wrap="square" rtlCol="0" anchor="t">
            <a:spAutoFit/>
          </a:bodyPr>
          <a:lstStyle/>
          <a:p>
            <a:pPr>
              <a:lnSpc>
                <a:spcPct val="150000"/>
              </a:lnSpc>
            </a:pPr>
            <a:r>
              <a:rPr lang="en-US" sz="2000">
                <a:latin typeface="黑体" panose="02010609060101010101" pitchFamily="49" charset="-122"/>
                <a:ea typeface="黑体" panose="02010609060101010101" pitchFamily="49" charset="-122"/>
                <a:sym typeface="+mn-ea"/>
              </a:rPr>
              <a:t>3</a:t>
            </a:r>
            <a:r>
              <a:rPr lang="zh-CN" sz="2000">
                <a:latin typeface="黑体" panose="02010609060101010101" pitchFamily="49" charset="-122"/>
                <a:ea typeface="黑体" panose="02010609060101010101" pitchFamily="49" charset="-122"/>
                <a:sym typeface="+mn-ea"/>
              </a:rPr>
              <a:t>．马克思曾预言社会主义革命应该首先在欧洲比较发达的几个资本主义国家内同时发生，但十月革命却发生在比较落后的俄国。对此你的看法应该是</a:t>
            </a:r>
            <a:r>
              <a:rPr lang="en-US" sz="2000">
                <a:latin typeface="黑体" panose="02010609060101010101" pitchFamily="49" charset="-122"/>
                <a:ea typeface="黑体" panose="02010609060101010101" pitchFamily="49" charset="-122"/>
                <a:sym typeface="+mn-ea"/>
              </a:rPr>
              <a:t>(</a:t>
            </a:r>
            <a:r>
              <a:rPr lang="zh-CN" sz="2000">
                <a:latin typeface="黑体" panose="02010609060101010101" pitchFamily="49" charset="-122"/>
                <a:ea typeface="黑体" panose="02010609060101010101" pitchFamily="49" charset="-122"/>
                <a:sym typeface="+mn-ea"/>
              </a:rPr>
              <a:t>　　</a:t>
            </a:r>
            <a:r>
              <a:rPr lang="en-US" sz="2000">
                <a:latin typeface="黑体" panose="02010609060101010101" pitchFamily="49" charset="-122"/>
                <a:ea typeface="黑体" panose="02010609060101010101" pitchFamily="49" charset="-122"/>
                <a:sym typeface="+mn-ea"/>
              </a:rPr>
              <a:t>)</a:t>
            </a:r>
          </a:p>
          <a:p>
            <a:pPr>
              <a:lnSpc>
                <a:spcPct val="150000"/>
              </a:lnSpc>
            </a:pPr>
            <a:r>
              <a:rPr lang="en-US" sz="2000">
                <a:latin typeface="黑体" panose="02010609060101010101" pitchFamily="49" charset="-122"/>
                <a:ea typeface="黑体" panose="02010609060101010101" pitchFamily="49" charset="-122"/>
                <a:sym typeface="+mn-ea"/>
              </a:rPr>
              <a:t>A</a:t>
            </a:r>
            <a:r>
              <a:rPr lang="zh-CN" sz="2000">
                <a:latin typeface="黑体" panose="02010609060101010101" pitchFamily="49" charset="-122"/>
                <a:ea typeface="黑体" panose="02010609060101010101" pitchFamily="49" charset="-122"/>
                <a:sym typeface="+mn-ea"/>
              </a:rPr>
              <a:t>．马克思对社会主义革命的预言是错误的     </a:t>
            </a:r>
            <a:endParaRPr lang="en-US" altLang="zh-CN" sz="2000" smtClean="0">
              <a:latin typeface="黑体" panose="02010609060101010101" pitchFamily="49" charset="-122"/>
              <a:ea typeface="黑体" panose="02010609060101010101" pitchFamily="49" charset="-122"/>
              <a:sym typeface="+mn-ea"/>
            </a:endParaRPr>
          </a:p>
          <a:p>
            <a:pPr>
              <a:lnSpc>
                <a:spcPct val="150000"/>
              </a:lnSpc>
            </a:pPr>
            <a:r>
              <a:rPr lang="en-US" sz="2000" smtClean="0">
                <a:latin typeface="黑体" panose="02010609060101010101" pitchFamily="49" charset="-122"/>
                <a:ea typeface="黑体" panose="02010609060101010101" pitchFamily="49" charset="-122"/>
                <a:sym typeface="+mn-ea"/>
              </a:rPr>
              <a:t>B</a:t>
            </a:r>
            <a:r>
              <a:rPr lang="zh-CN" sz="2000">
                <a:latin typeface="黑体" panose="02010609060101010101" pitchFamily="49" charset="-122"/>
                <a:ea typeface="黑体" panose="02010609060101010101" pitchFamily="49" charset="-122"/>
                <a:sym typeface="+mn-ea"/>
              </a:rPr>
              <a:t>．俄国十月革命是</a:t>
            </a:r>
            <a:r>
              <a:rPr lang="en-US" sz="2000">
                <a:latin typeface="黑体" panose="02010609060101010101" pitchFamily="49" charset="-122"/>
                <a:ea typeface="黑体" panose="02010609060101010101" pitchFamily="49" charset="-122"/>
                <a:cs typeface="Times New Roman" panose="02020603050405020304" charset="0"/>
                <a:sym typeface="+mn-ea"/>
              </a:rPr>
              <a:t>“</a:t>
            </a:r>
            <a:r>
              <a:rPr lang="zh-CN" sz="2000">
                <a:latin typeface="黑体" panose="02010609060101010101" pitchFamily="49" charset="-122"/>
                <a:ea typeface="黑体" panose="02010609060101010101" pitchFamily="49" charset="-122"/>
                <a:sym typeface="+mn-ea"/>
              </a:rPr>
              <a:t>早产</a:t>
            </a:r>
            <a:r>
              <a:rPr lang="en-US" sz="2000">
                <a:latin typeface="黑体" panose="02010609060101010101" pitchFamily="49" charset="-122"/>
                <a:ea typeface="黑体" panose="02010609060101010101" pitchFamily="49" charset="-122"/>
                <a:cs typeface="Times New Roman" panose="02020603050405020304" charset="0"/>
                <a:sym typeface="+mn-ea"/>
              </a:rPr>
              <a:t>”</a:t>
            </a:r>
            <a:r>
              <a:rPr lang="zh-CN" sz="2000">
                <a:latin typeface="黑体" panose="02010609060101010101" pitchFamily="49" charset="-122"/>
                <a:ea typeface="黑体" panose="02010609060101010101" pitchFamily="49" charset="-122"/>
                <a:sym typeface="+mn-ea"/>
              </a:rPr>
              <a:t>的，其结果已经证明</a:t>
            </a:r>
            <a:endParaRPr lang="en-US" sz="2000">
              <a:latin typeface="黑体" panose="02010609060101010101" pitchFamily="49" charset="-122"/>
              <a:ea typeface="黑体" panose="02010609060101010101" pitchFamily="49" charset="-122"/>
              <a:sym typeface="+mn-ea"/>
            </a:endParaRPr>
          </a:p>
          <a:p>
            <a:pPr>
              <a:lnSpc>
                <a:spcPct val="150000"/>
              </a:lnSpc>
            </a:pPr>
            <a:r>
              <a:rPr lang="en-US" sz="2000">
                <a:latin typeface="黑体" panose="02010609060101010101" pitchFamily="49" charset="-122"/>
                <a:ea typeface="黑体" panose="02010609060101010101" pitchFamily="49" charset="-122"/>
                <a:sym typeface="+mn-ea"/>
              </a:rPr>
              <a:t>C</a:t>
            </a:r>
            <a:r>
              <a:rPr lang="zh-CN" sz="2000">
                <a:latin typeface="黑体" panose="02010609060101010101" pitchFamily="49" charset="-122"/>
                <a:ea typeface="黑体" panose="02010609060101010101" pitchFamily="49" charset="-122"/>
                <a:sym typeface="+mn-ea"/>
              </a:rPr>
              <a:t>．俄国十月革命在实践中发展了马克思主义 </a:t>
            </a:r>
            <a:endParaRPr lang="en-US" altLang="zh-CN" sz="2000" smtClean="0">
              <a:latin typeface="黑体" panose="02010609060101010101" pitchFamily="49" charset="-122"/>
              <a:ea typeface="黑体" panose="02010609060101010101" pitchFamily="49" charset="-122"/>
              <a:sym typeface="+mn-ea"/>
            </a:endParaRPr>
          </a:p>
          <a:p>
            <a:pPr>
              <a:lnSpc>
                <a:spcPct val="150000"/>
              </a:lnSpc>
            </a:pPr>
            <a:r>
              <a:rPr lang="en-US" sz="2000" smtClean="0">
                <a:latin typeface="黑体" panose="02010609060101010101" pitchFamily="49" charset="-122"/>
                <a:ea typeface="黑体" panose="02010609060101010101" pitchFamily="49" charset="-122"/>
                <a:sym typeface="+mn-ea"/>
              </a:rPr>
              <a:t>D</a:t>
            </a:r>
            <a:r>
              <a:rPr lang="zh-CN" sz="2000">
                <a:latin typeface="黑体" panose="02010609060101010101" pitchFamily="49" charset="-122"/>
                <a:ea typeface="黑体" panose="02010609060101010101" pitchFamily="49" charset="-122"/>
                <a:sym typeface="+mn-ea"/>
              </a:rPr>
              <a:t>．俄国十月革命的发生与马克思主义无关</a:t>
            </a:r>
            <a:endParaRPr lang="zh-CN" sz="2000">
              <a:solidFill>
                <a:srgbClr val="0000FF"/>
              </a:solidFill>
              <a:latin typeface="黑体" panose="02010609060101010101" pitchFamily="49" charset="-122"/>
              <a:ea typeface="黑体" panose="02010609060101010101" pitchFamily="49" charset="-122"/>
              <a:sym typeface="+mn-ea"/>
            </a:endParaRPr>
          </a:p>
          <a:p>
            <a:endParaRPr lang="en-US" sz="2400">
              <a:latin typeface="黑体" panose="02010609060101010101" pitchFamily="49" charset="-122"/>
              <a:ea typeface="黑体" panose="02010609060101010101" pitchFamily="49" charset="-122"/>
              <a:sym typeface="+mn-ea"/>
            </a:endParaRPr>
          </a:p>
          <a:p>
            <a:pPr>
              <a:lnSpc>
                <a:spcPct val="150000"/>
              </a:lnSpc>
            </a:pPr>
            <a:r>
              <a:rPr lang="en-US" sz="2400">
                <a:latin typeface="黑体" panose="02010609060101010101" pitchFamily="49" charset="-122"/>
                <a:ea typeface="黑体" panose="02010609060101010101" pitchFamily="49" charset="-122"/>
                <a:sym typeface="+mn-ea"/>
              </a:rPr>
              <a:t>4</a:t>
            </a:r>
            <a:r>
              <a:rPr lang="zh-CN" sz="2400">
                <a:latin typeface="黑体" panose="02010609060101010101" pitchFamily="49" charset="-122"/>
                <a:ea typeface="黑体" panose="02010609060101010101" pitchFamily="49" charset="-122"/>
                <a:sym typeface="+mn-ea"/>
              </a:rPr>
              <a:t>．俄国十月社会主义革命是由城市到农村，中国新民主主义革命是农村包围城市，造成这种不同的原因之一是</a:t>
            </a:r>
            <a:r>
              <a:rPr lang="en-US" sz="2400">
                <a:latin typeface="黑体" panose="02010609060101010101" pitchFamily="49" charset="-122"/>
                <a:ea typeface="黑体" panose="02010609060101010101" pitchFamily="49" charset="-122"/>
                <a:sym typeface="+mn-ea"/>
              </a:rPr>
              <a:t>(</a:t>
            </a:r>
            <a:r>
              <a:rPr lang="zh-CN" sz="2400">
                <a:latin typeface="黑体" panose="02010609060101010101" pitchFamily="49" charset="-122"/>
                <a:ea typeface="黑体" panose="02010609060101010101" pitchFamily="49" charset="-122"/>
                <a:sym typeface="+mn-ea"/>
              </a:rPr>
              <a:t>　　</a:t>
            </a:r>
            <a:r>
              <a:rPr lang="en-US" sz="2400">
                <a:latin typeface="黑体" panose="02010609060101010101" pitchFamily="49" charset="-122"/>
                <a:ea typeface="黑体" panose="02010609060101010101" pitchFamily="49" charset="-122"/>
                <a:sym typeface="+mn-ea"/>
              </a:rPr>
              <a:t>)</a:t>
            </a:r>
          </a:p>
          <a:p>
            <a:pPr>
              <a:lnSpc>
                <a:spcPct val="150000"/>
              </a:lnSpc>
            </a:pPr>
            <a:r>
              <a:rPr lang="en-US" sz="2400">
                <a:latin typeface="黑体" panose="02010609060101010101" pitchFamily="49" charset="-122"/>
                <a:ea typeface="黑体" panose="02010609060101010101" pitchFamily="49" charset="-122"/>
                <a:sym typeface="+mn-ea"/>
              </a:rPr>
              <a:t>A</a:t>
            </a:r>
            <a:r>
              <a:rPr lang="zh-CN" sz="2400">
                <a:latin typeface="黑体" panose="02010609060101010101" pitchFamily="49" charset="-122"/>
                <a:ea typeface="黑体" panose="02010609060101010101" pitchFamily="49" charset="-122"/>
                <a:sym typeface="+mn-ea"/>
              </a:rPr>
              <a:t>．俄国是工业国，中国是农业国  </a:t>
            </a:r>
            <a:endParaRPr lang="en-US" altLang="zh-CN" sz="2400" smtClean="0">
              <a:latin typeface="黑体" panose="02010609060101010101" pitchFamily="49" charset="-122"/>
              <a:ea typeface="黑体" panose="02010609060101010101" pitchFamily="49" charset="-122"/>
              <a:sym typeface="+mn-ea"/>
            </a:endParaRPr>
          </a:p>
          <a:p>
            <a:pPr>
              <a:lnSpc>
                <a:spcPct val="150000"/>
              </a:lnSpc>
            </a:pPr>
            <a:r>
              <a:rPr lang="en-US" sz="2400" smtClean="0">
                <a:latin typeface="黑体" panose="02010609060101010101" pitchFamily="49" charset="-122"/>
                <a:ea typeface="黑体" panose="02010609060101010101" pitchFamily="49" charset="-122"/>
                <a:sym typeface="+mn-ea"/>
              </a:rPr>
              <a:t>B</a:t>
            </a:r>
            <a:r>
              <a:rPr lang="zh-CN" sz="2400">
                <a:latin typeface="黑体" panose="02010609060101010101" pitchFamily="49" charset="-122"/>
                <a:ea typeface="黑体" panose="02010609060101010101" pitchFamily="49" charset="-122"/>
                <a:sym typeface="+mn-ea"/>
              </a:rPr>
              <a:t>．俄国城市人口占多数，中国农村人口占多数</a:t>
            </a:r>
            <a:endParaRPr lang="en-US" sz="2400">
              <a:latin typeface="黑体" panose="02010609060101010101" pitchFamily="49" charset="-122"/>
              <a:ea typeface="黑体" panose="02010609060101010101" pitchFamily="49" charset="-122"/>
              <a:sym typeface="+mn-ea"/>
            </a:endParaRPr>
          </a:p>
          <a:p>
            <a:pPr>
              <a:lnSpc>
                <a:spcPct val="150000"/>
              </a:lnSpc>
            </a:pPr>
            <a:r>
              <a:rPr lang="en-US" sz="2400">
                <a:latin typeface="黑体" panose="02010609060101010101" pitchFamily="49" charset="-122"/>
                <a:ea typeface="黑体" panose="02010609060101010101" pitchFamily="49" charset="-122"/>
                <a:sym typeface="+mn-ea"/>
              </a:rPr>
              <a:t>C</a:t>
            </a:r>
            <a:r>
              <a:rPr lang="zh-CN" sz="2400">
                <a:latin typeface="黑体" panose="02010609060101010101" pitchFamily="49" charset="-122"/>
                <a:ea typeface="黑体" panose="02010609060101010101" pitchFamily="49" charset="-122"/>
                <a:sym typeface="+mn-ea"/>
              </a:rPr>
              <a:t>．二月革命后，俄国大城市中反动势力受到削弱；中国大城市中反动势力强大</a:t>
            </a:r>
            <a:endParaRPr lang="en-US" sz="2400">
              <a:latin typeface="黑体" panose="02010609060101010101" pitchFamily="49" charset="-122"/>
              <a:ea typeface="黑体" panose="02010609060101010101" pitchFamily="49" charset="-122"/>
              <a:sym typeface="+mn-ea"/>
            </a:endParaRPr>
          </a:p>
          <a:p>
            <a:pPr>
              <a:lnSpc>
                <a:spcPct val="150000"/>
              </a:lnSpc>
            </a:pPr>
            <a:r>
              <a:rPr lang="en-US" sz="2400">
                <a:latin typeface="黑体" panose="02010609060101010101" pitchFamily="49" charset="-122"/>
                <a:ea typeface="黑体" panose="02010609060101010101" pitchFamily="49" charset="-122"/>
                <a:sym typeface="+mn-ea"/>
              </a:rPr>
              <a:t>D</a:t>
            </a:r>
            <a:r>
              <a:rPr lang="zh-CN" sz="2400">
                <a:latin typeface="黑体" panose="02010609060101010101" pitchFamily="49" charset="-122"/>
                <a:ea typeface="黑体" panose="02010609060101010101" pitchFamily="49" charset="-122"/>
                <a:sym typeface="+mn-ea"/>
              </a:rPr>
              <a:t>．俄国废除了封建土地所有制，中国封建土地所有制根深蒂固</a:t>
            </a:r>
            <a:endParaRPr lang="zh-CN" sz="2400">
              <a:solidFill>
                <a:srgbClr val="0000FF"/>
              </a:solidFill>
              <a:latin typeface="黑体" panose="02010609060101010101" pitchFamily="49" charset="-122"/>
              <a:ea typeface="黑体" panose="02010609060101010101" pitchFamily="49" charset="-122"/>
              <a:sym typeface="+mn-ea"/>
            </a:endParaRPr>
          </a:p>
        </p:txBody>
      </p:sp>
      <p:sp>
        <p:nvSpPr>
          <p:cNvPr id="7" name="文本框 6"/>
          <p:cNvSpPr txBox="1"/>
          <p:nvPr/>
        </p:nvSpPr>
        <p:spPr>
          <a:xfrm>
            <a:off x="5166911" y="629446"/>
            <a:ext cx="837282" cy="830997"/>
          </a:xfrm>
          <a:prstGeom prst="rect">
            <a:avLst/>
          </a:prstGeom>
          <a:noFill/>
        </p:spPr>
        <p:txBody>
          <a:bodyPr wrap="square" rtlCol="0">
            <a:spAutoFit/>
          </a:bodyPr>
          <a:lstStyle/>
          <a:p>
            <a:r>
              <a:rPr lang="en-US" altLang="zh-CN" sz="4800" b="1" smtClean="0">
                <a:solidFill>
                  <a:srgbClr val="FF0000"/>
                </a:solidFill>
                <a:latin typeface="等线" panose="02010600030101010101" pitchFamily="2" charset="-122"/>
                <a:ea typeface="等线" panose="02010600030101010101" pitchFamily="2" charset="-122"/>
              </a:rPr>
              <a:t>C</a:t>
            </a:r>
            <a:endParaRPr lang="zh-CN" altLang="en-US" sz="4800" b="1">
              <a:solidFill>
                <a:srgbClr val="FF0000"/>
              </a:solidFill>
              <a:latin typeface="等线" panose="02010600030101010101" pitchFamily="2" charset="-122"/>
              <a:ea typeface="等线" panose="02010600030101010101" pitchFamily="2" charset="-122"/>
            </a:endParaRPr>
          </a:p>
        </p:txBody>
      </p:sp>
      <p:sp>
        <p:nvSpPr>
          <p:cNvPr id="8" name="文本框 7"/>
          <p:cNvSpPr txBox="1"/>
          <p:nvPr/>
        </p:nvSpPr>
        <p:spPr>
          <a:xfrm>
            <a:off x="3492346" y="3714169"/>
            <a:ext cx="837282" cy="830997"/>
          </a:xfrm>
          <a:prstGeom prst="rect">
            <a:avLst/>
          </a:prstGeom>
          <a:noFill/>
        </p:spPr>
        <p:txBody>
          <a:bodyPr wrap="square" rtlCol="0">
            <a:spAutoFit/>
          </a:bodyPr>
          <a:lstStyle/>
          <a:p>
            <a:r>
              <a:rPr lang="en-US" altLang="zh-CN" sz="4800" b="1">
                <a:solidFill>
                  <a:srgbClr val="FF0000"/>
                </a:solidFill>
                <a:latin typeface="等线" panose="02010600030101010101" pitchFamily="2" charset="-122"/>
                <a:ea typeface="等线" panose="02010600030101010101" pitchFamily="2" charset="-122"/>
              </a:rPr>
              <a:t>A</a:t>
            </a:r>
            <a:endParaRPr lang="zh-CN" altLang="en-US" sz="4800" b="1">
              <a:solidFill>
                <a:srgbClr val="FF0000"/>
              </a:solidFill>
              <a:latin typeface="等线" panose="02010600030101010101" pitchFamily="2" charset="-122"/>
              <a:ea typeface="等线" panose="02010600030101010101" pitchFamily="2" charset="-122"/>
            </a:endParaRPr>
          </a:p>
        </p:txBody>
      </p:sp>
    </p:spTree>
  </p:cSld>
  <p:clrMapOvr>
    <a:masterClrMapping/>
  </p:clrMapOvr>
  <p:transition advTm="35416"/>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ppt_x"/>
                                          </p:val>
                                        </p:tav>
                                        <p:tav tm="100000">
                                          <p:val>
                                            <p:strVal val="#ppt_x"/>
                                          </p:val>
                                        </p:tav>
                                      </p:tavLst>
                                    </p:anim>
                                    <p:anim calcmode="lin" valueType="num">
                                      <p:cBhvr additive="base">
                                        <p:cTn id="1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Lst>
  </p:timing>
</p:sld>
</file>

<file path=ppt/slides/slide2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矩形 3"/>
          <p:cNvSpPr/>
          <p:nvPr/>
        </p:nvSpPr>
        <p:spPr>
          <a:xfrm>
            <a:off x="297454" y="375519"/>
            <a:ext cx="11005851" cy="2097690"/>
          </a:xfrm>
          <a:prstGeom prst="rect">
            <a:avLst/>
          </a:prstGeom>
        </p:spPr>
        <p:txBody>
          <a:bodyPr wrap="square">
            <a:spAutoFit/>
          </a:bodyPr>
          <a:lstStyle/>
          <a:p>
            <a:pPr>
              <a:lnSpc>
                <a:spcPct val="170000"/>
              </a:lnSpc>
            </a:pPr>
            <a:r>
              <a:rPr lang="en-US" altLang="zh-CN" sz="2000" smtClean="0">
                <a:latin typeface="黑体" panose="02010609060101010101" pitchFamily="49" charset="-122"/>
                <a:ea typeface="黑体" panose="02010609060101010101" pitchFamily="49" charset="-122"/>
                <a:cs typeface="Times New Roman" panose="02020603050405020304" charset="0"/>
                <a:sym typeface="+mn-ea"/>
              </a:rPr>
              <a:t>5</a:t>
            </a:r>
            <a:r>
              <a:rPr lang="zh-CN" altLang="zh-CN" sz="2000" smtClean="0">
                <a:latin typeface="黑体" panose="02010609060101010101" pitchFamily="49" charset="-122"/>
                <a:ea typeface="黑体" panose="02010609060101010101" pitchFamily="49" charset="-122"/>
                <a:cs typeface="Times New Roman" panose="02020603050405020304" charset="0"/>
                <a:sym typeface="+mn-ea"/>
              </a:rPr>
              <a:t>．</a:t>
            </a:r>
            <a:r>
              <a:rPr lang="zh-CN" altLang="zh-CN" sz="2000">
                <a:latin typeface="黑体" panose="02010609060101010101" pitchFamily="49" charset="-122"/>
                <a:ea typeface="黑体" panose="02010609060101010101" pitchFamily="49" charset="-122"/>
                <a:cs typeface="Times New Roman" panose="02020603050405020304" charset="0"/>
                <a:sym typeface="+mn-ea"/>
              </a:rPr>
              <a:t>1917年3月，俄国沙皇退位，“所有沙皇制度的象征物都被销毁，镶有罗曼诺夫王朝的两头鹰的旗帜被撤下。冬宫上，象征着国际革命标志的红旗在飘扬着”。上述事件(　　)</a:t>
            </a:r>
          </a:p>
          <a:p>
            <a:pPr>
              <a:lnSpc>
                <a:spcPct val="170000"/>
              </a:lnSpc>
            </a:pPr>
            <a:r>
              <a:rPr lang="zh-CN" altLang="zh-CN" sz="2000">
                <a:latin typeface="黑体" panose="02010609060101010101" pitchFamily="49" charset="-122"/>
                <a:ea typeface="黑体" panose="02010609060101010101" pitchFamily="49" charset="-122"/>
                <a:cs typeface="Times New Roman" panose="02020603050405020304" charset="0"/>
                <a:sym typeface="+mn-ea"/>
              </a:rPr>
              <a:t>A．促使俄国退出了第一次世界大战 </a:t>
            </a:r>
            <a:r>
              <a:rPr lang="en-US" altLang="zh-CN" sz="2000">
                <a:latin typeface="黑体" panose="02010609060101010101" pitchFamily="49" charset="-122"/>
                <a:ea typeface="黑体" panose="02010609060101010101" pitchFamily="49" charset="-122"/>
                <a:cs typeface="Times New Roman" panose="02020603050405020304" charset="0"/>
                <a:sym typeface="+mn-ea"/>
              </a:rPr>
              <a:t>	</a:t>
            </a:r>
            <a:r>
              <a:rPr lang="zh-CN" altLang="zh-CN" sz="2000">
                <a:latin typeface="黑体" panose="02010609060101010101" pitchFamily="49" charset="-122"/>
                <a:ea typeface="黑体" panose="02010609060101010101" pitchFamily="49" charset="-122"/>
                <a:cs typeface="Times New Roman" panose="02020603050405020304" charset="0"/>
                <a:sym typeface="+mn-ea"/>
              </a:rPr>
              <a:t> </a:t>
            </a:r>
            <a:r>
              <a:rPr lang="en-US" altLang="zh-CN" sz="2000">
                <a:latin typeface="黑体" panose="02010609060101010101" pitchFamily="49" charset="-122"/>
                <a:ea typeface="黑体" panose="02010609060101010101" pitchFamily="49" charset="-122"/>
                <a:cs typeface="Times New Roman" panose="02020603050405020304" charset="0"/>
                <a:sym typeface="+mn-ea"/>
              </a:rPr>
              <a:t>	</a:t>
            </a:r>
            <a:r>
              <a:rPr lang="zh-CN" altLang="zh-CN" sz="2000">
                <a:latin typeface="黑体" panose="02010609060101010101" pitchFamily="49" charset="-122"/>
                <a:ea typeface="黑体" panose="02010609060101010101" pitchFamily="49" charset="-122"/>
                <a:cs typeface="Times New Roman" panose="02020603050405020304" charset="0"/>
                <a:sym typeface="+mn-ea"/>
              </a:rPr>
              <a:t>B．标志着无产阶级与资产阶级的分歧已经消失</a:t>
            </a:r>
          </a:p>
          <a:p>
            <a:pPr>
              <a:lnSpc>
                <a:spcPct val="170000"/>
              </a:lnSpc>
            </a:pPr>
            <a:r>
              <a:rPr lang="zh-CN" altLang="zh-CN" sz="2000">
                <a:latin typeface="黑体" panose="02010609060101010101" pitchFamily="49" charset="-122"/>
                <a:ea typeface="黑体" panose="02010609060101010101" pitchFamily="49" charset="-122"/>
                <a:cs typeface="Times New Roman" panose="02020603050405020304" charset="0"/>
                <a:sym typeface="+mn-ea"/>
              </a:rPr>
              <a:t>C．使无产阶级全面掌握了国家政权</a:t>
            </a:r>
            <a:r>
              <a:rPr lang="en-US" altLang="zh-CN" sz="2000">
                <a:latin typeface="黑体" panose="02010609060101010101" pitchFamily="49" charset="-122"/>
                <a:ea typeface="黑体" panose="02010609060101010101" pitchFamily="49" charset="-122"/>
                <a:cs typeface="Times New Roman" panose="02020603050405020304" charset="0"/>
                <a:sym typeface="+mn-ea"/>
              </a:rPr>
              <a:t>		</a:t>
            </a:r>
            <a:r>
              <a:rPr lang="zh-CN" altLang="zh-CN" sz="2000">
                <a:latin typeface="黑体" panose="02010609060101010101" pitchFamily="49" charset="-122"/>
                <a:ea typeface="黑体" panose="02010609060101010101" pitchFamily="49" charset="-122"/>
                <a:cs typeface="Times New Roman" panose="02020603050405020304" charset="0"/>
                <a:sym typeface="+mn-ea"/>
              </a:rPr>
              <a:t>D．标志着俄国资产阶级民主革命任务基本完成</a:t>
            </a:r>
            <a:r>
              <a:rPr lang="zh-CN" altLang="zh-CN" sz="2000">
                <a:solidFill>
                  <a:srgbClr val="FF0000"/>
                </a:solidFill>
                <a:latin typeface="黑体" panose="02010609060101010101" pitchFamily="49" charset="-122"/>
                <a:ea typeface="黑体" panose="02010609060101010101" pitchFamily="49" charset="-122"/>
                <a:sym typeface="+mn-ea"/>
              </a:rPr>
              <a:t> </a:t>
            </a:r>
            <a:endParaRPr lang="zh-CN" altLang="en-US" sz="2000">
              <a:latin typeface="黑体" panose="02010609060101010101" pitchFamily="49" charset="-122"/>
              <a:ea typeface="黑体" panose="02010609060101010101" pitchFamily="49" charset="-122"/>
            </a:endParaRPr>
          </a:p>
        </p:txBody>
      </p:sp>
      <p:sp>
        <p:nvSpPr>
          <p:cNvPr id="5" name="矩形 4"/>
          <p:cNvSpPr/>
          <p:nvPr/>
        </p:nvSpPr>
        <p:spPr>
          <a:xfrm>
            <a:off x="8906887" y="798589"/>
            <a:ext cx="625492" cy="830997"/>
          </a:xfrm>
          <a:prstGeom prst="rect">
            <a:avLst/>
          </a:prstGeom>
        </p:spPr>
        <p:txBody>
          <a:bodyPr wrap="none">
            <a:spAutoFit/>
          </a:bodyPr>
          <a:lstStyle/>
          <a:p>
            <a:r>
              <a:rPr lang="en-US" altLang="zh-CN" sz="4800" b="1" smtClean="0">
                <a:solidFill>
                  <a:srgbClr val="FF0000"/>
                </a:solidFill>
                <a:latin typeface="等线" panose="02010600030101010101" pitchFamily="2" charset="-122"/>
                <a:ea typeface="等线" panose="02010600030101010101" pitchFamily="2" charset="-122"/>
              </a:rPr>
              <a:t>D</a:t>
            </a:r>
            <a:endParaRPr lang="zh-CN" altLang="en-US" sz="4800" b="1">
              <a:solidFill>
                <a:srgbClr val="FF0000"/>
              </a:solidFill>
              <a:latin typeface="等线" panose="02010600030101010101" pitchFamily="2" charset="-122"/>
              <a:ea typeface="等线" panose="02010600030101010101" pitchFamily="2" charset="-122"/>
            </a:endParaRPr>
          </a:p>
        </p:txBody>
      </p:sp>
      <p:sp>
        <p:nvSpPr>
          <p:cNvPr id="6" name="矩形 5"/>
          <p:cNvSpPr/>
          <p:nvPr/>
        </p:nvSpPr>
        <p:spPr>
          <a:xfrm>
            <a:off x="297454" y="2873634"/>
            <a:ext cx="10994833" cy="3416320"/>
          </a:xfrm>
          <a:prstGeom prst="rect">
            <a:avLst/>
          </a:prstGeom>
        </p:spPr>
        <p:txBody>
          <a:bodyPr wrap="square">
            <a:spAutoFit/>
          </a:bodyPr>
          <a:lstStyle/>
          <a:p>
            <a:pPr>
              <a:lnSpc>
                <a:spcPct val="150000"/>
              </a:lnSpc>
            </a:pPr>
            <a:r>
              <a:rPr lang="en-US" altLang="zh-CN" sz="2400" smtClean="0">
                <a:latin typeface="黑体" panose="02010609060101010101" pitchFamily="49" charset="-122"/>
                <a:ea typeface="黑体" panose="02010609060101010101" pitchFamily="49" charset="-122"/>
                <a:sym typeface="+mn-ea"/>
              </a:rPr>
              <a:t>6.1920</a:t>
            </a:r>
            <a:r>
              <a:rPr lang="zh-CN" altLang="zh-CN" sz="2400">
                <a:latin typeface="黑体" panose="02010609060101010101" pitchFamily="49" charset="-122"/>
                <a:ea typeface="黑体" panose="02010609060101010101" pitchFamily="49" charset="-122"/>
                <a:sym typeface="+mn-ea"/>
              </a:rPr>
              <a:t>年苏维埃俄国的</a:t>
            </a:r>
            <a:r>
              <a:rPr lang="en-US" altLang="zh-CN" sz="2400">
                <a:latin typeface="黑体" panose="02010609060101010101" pitchFamily="49" charset="-122"/>
                <a:ea typeface="黑体" panose="02010609060101010101" pitchFamily="49" charset="-122"/>
                <a:sym typeface="+mn-ea"/>
              </a:rPr>
              <a:t>—</a:t>
            </a:r>
            <a:r>
              <a:rPr lang="zh-CN" altLang="zh-CN" sz="2400">
                <a:latin typeface="黑体" panose="02010609060101010101" pitchFamily="49" charset="-122"/>
                <a:ea typeface="黑体" panose="02010609060101010101" pitchFamily="49" charset="-122"/>
                <a:sym typeface="+mn-ea"/>
              </a:rPr>
              <a:t>位市民拿</a:t>
            </a:r>
            <a:r>
              <a:rPr lang="en-US" altLang="zh-CN" sz="2400">
                <a:latin typeface="黑体" panose="02010609060101010101" pitchFamily="49" charset="-122"/>
                <a:ea typeface="黑体" panose="02010609060101010101" pitchFamily="49" charset="-122"/>
                <a:sym typeface="+mn-ea"/>
              </a:rPr>
              <a:t>100</a:t>
            </a:r>
            <a:r>
              <a:rPr lang="zh-CN" altLang="zh-CN" sz="2400">
                <a:latin typeface="黑体" panose="02010609060101010101" pitchFamily="49" charset="-122"/>
                <a:ea typeface="黑体" panose="02010609060101010101" pitchFamily="49" charset="-122"/>
                <a:sym typeface="+mn-ea"/>
              </a:rPr>
              <a:t>卢布在市场上购买了</a:t>
            </a:r>
            <a:r>
              <a:rPr lang="en-US" altLang="zh-CN" sz="2400">
                <a:latin typeface="黑体" panose="02010609060101010101" pitchFamily="49" charset="-122"/>
                <a:ea typeface="黑体" panose="02010609060101010101" pitchFamily="49" charset="-122"/>
                <a:sym typeface="+mn-ea"/>
              </a:rPr>
              <a:t>100</a:t>
            </a:r>
            <a:r>
              <a:rPr lang="zh-CN" altLang="zh-CN" sz="2400">
                <a:latin typeface="黑体" panose="02010609060101010101" pitchFamily="49" charset="-122"/>
                <a:ea typeface="黑体" panose="02010609060101010101" pitchFamily="49" charset="-122"/>
                <a:sym typeface="+mn-ea"/>
              </a:rPr>
              <a:t>斤粮食。以下判断及理由正确</a:t>
            </a:r>
            <a:r>
              <a:rPr lang="zh-CN" altLang="zh-CN" sz="2400" smtClean="0">
                <a:latin typeface="黑体" panose="02010609060101010101" pitchFamily="49" charset="-122"/>
                <a:ea typeface="黑体" panose="02010609060101010101" pitchFamily="49" charset="-122"/>
                <a:sym typeface="+mn-ea"/>
              </a:rPr>
              <a:t>的</a:t>
            </a:r>
            <a:r>
              <a:rPr lang="en-US" altLang="zh-CN" sz="2400" smtClean="0">
                <a:latin typeface="黑体" panose="02010609060101010101" pitchFamily="49" charset="-122"/>
                <a:ea typeface="黑体" panose="02010609060101010101" pitchFamily="49" charset="-122"/>
                <a:sym typeface="+mn-ea"/>
              </a:rPr>
              <a:t>(     )</a:t>
            </a:r>
            <a:endParaRPr lang="en-US" altLang="zh-CN" sz="2400">
              <a:latin typeface="黑体" panose="02010609060101010101" pitchFamily="49" charset="-122"/>
              <a:ea typeface="黑体" panose="02010609060101010101" pitchFamily="49" charset="-122"/>
              <a:sym typeface="+mn-ea"/>
            </a:endParaRPr>
          </a:p>
          <a:p>
            <a:pPr>
              <a:lnSpc>
                <a:spcPct val="150000"/>
              </a:lnSpc>
            </a:pPr>
            <a:r>
              <a:rPr lang="en-US" altLang="zh-CN" sz="2400">
                <a:latin typeface="黑体" panose="02010609060101010101" pitchFamily="49" charset="-122"/>
                <a:ea typeface="黑体" panose="02010609060101010101" pitchFamily="49" charset="-122"/>
                <a:sym typeface="+mn-ea"/>
              </a:rPr>
              <a:t>A</a:t>
            </a:r>
            <a:r>
              <a:rPr lang="zh-CN" altLang="zh-CN" sz="2400">
                <a:latin typeface="黑体" panose="02010609060101010101" pitchFamily="49" charset="-122"/>
                <a:ea typeface="黑体" panose="02010609060101010101" pitchFamily="49" charset="-122"/>
                <a:sym typeface="+mn-ea"/>
              </a:rPr>
              <a:t>．假的，当时形势严峻、物价上涨，粮食不可能那么便宜</a:t>
            </a:r>
            <a:endParaRPr lang="en-US" altLang="zh-CN" sz="2400">
              <a:latin typeface="黑体" panose="02010609060101010101" pitchFamily="49" charset="-122"/>
              <a:ea typeface="黑体" panose="02010609060101010101" pitchFamily="49" charset="-122"/>
              <a:sym typeface="+mn-ea"/>
            </a:endParaRPr>
          </a:p>
          <a:p>
            <a:pPr>
              <a:lnSpc>
                <a:spcPct val="150000"/>
              </a:lnSpc>
            </a:pPr>
            <a:r>
              <a:rPr lang="en-US" altLang="zh-CN" sz="2400">
                <a:latin typeface="黑体" panose="02010609060101010101" pitchFamily="49" charset="-122"/>
                <a:ea typeface="黑体" panose="02010609060101010101" pitchFamily="49" charset="-122"/>
                <a:sym typeface="+mn-ea"/>
              </a:rPr>
              <a:t>B</a:t>
            </a:r>
            <a:r>
              <a:rPr lang="zh-CN" altLang="zh-CN" sz="2400">
                <a:latin typeface="黑体" panose="02010609060101010101" pitchFamily="49" charset="-122"/>
                <a:ea typeface="黑体" panose="02010609060101010101" pitchFamily="49" charset="-122"/>
                <a:sym typeface="+mn-ea"/>
              </a:rPr>
              <a:t>．假的，</a:t>
            </a:r>
            <a:r>
              <a:rPr lang="en-US" altLang="zh-CN" sz="2400">
                <a:latin typeface="黑体" panose="02010609060101010101" pitchFamily="49" charset="-122"/>
                <a:ea typeface="黑体" panose="02010609060101010101" pitchFamily="49" charset="-122"/>
                <a:cs typeface="Times New Roman" panose="02020603050405020304" charset="0"/>
                <a:sym typeface="+mn-ea"/>
              </a:rPr>
              <a:t>“</a:t>
            </a:r>
            <a:r>
              <a:rPr lang="zh-CN" altLang="zh-CN" sz="2400">
                <a:latin typeface="黑体" panose="02010609060101010101" pitchFamily="49" charset="-122"/>
                <a:ea typeface="黑体" panose="02010609060101010101" pitchFamily="49" charset="-122"/>
                <a:sym typeface="+mn-ea"/>
              </a:rPr>
              <a:t>战时共产主义</a:t>
            </a:r>
            <a:r>
              <a:rPr lang="en-US" altLang="zh-CN" sz="2400">
                <a:latin typeface="黑体" panose="02010609060101010101" pitchFamily="49" charset="-122"/>
                <a:ea typeface="黑体" panose="02010609060101010101" pitchFamily="49" charset="-122"/>
                <a:cs typeface="Times New Roman" panose="02020603050405020304" charset="0"/>
                <a:sym typeface="+mn-ea"/>
              </a:rPr>
              <a:t>”</a:t>
            </a:r>
            <a:r>
              <a:rPr lang="zh-CN" altLang="zh-CN" sz="2400">
                <a:latin typeface="黑体" panose="02010609060101010101" pitchFamily="49" charset="-122"/>
                <a:ea typeface="黑体" panose="02010609060101010101" pitchFamily="49" charset="-122"/>
                <a:sym typeface="+mn-ea"/>
              </a:rPr>
              <a:t>政策下，粮食是不允许自由买卖的</a:t>
            </a:r>
            <a:endParaRPr lang="en-US" altLang="zh-CN" sz="2400">
              <a:latin typeface="黑体" panose="02010609060101010101" pitchFamily="49" charset="-122"/>
              <a:ea typeface="黑体" panose="02010609060101010101" pitchFamily="49" charset="-122"/>
              <a:sym typeface="+mn-ea"/>
            </a:endParaRPr>
          </a:p>
          <a:p>
            <a:pPr>
              <a:lnSpc>
                <a:spcPct val="150000"/>
              </a:lnSpc>
            </a:pPr>
            <a:r>
              <a:rPr lang="en-US" altLang="zh-CN" sz="2400">
                <a:latin typeface="黑体" panose="02010609060101010101" pitchFamily="49" charset="-122"/>
                <a:ea typeface="黑体" panose="02010609060101010101" pitchFamily="49" charset="-122"/>
                <a:sym typeface="+mn-ea"/>
              </a:rPr>
              <a:t>C</a:t>
            </a:r>
            <a:r>
              <a:rPr lang="zh-CN" altLang="zh-CN" sz="2400">
                <a:latin typeface="黑体" panose="02010609060101010101" pitchFamily="49" charset="-122"/>
                <a:ea typeface="黑体" panose="02010609060101010101" pitchFamily="49" charset="-122"/>
                <a:sym typeface="+mn-ea"/>
              </a:rPr>
              <a:t>．真的，国家实行余粮收集制，人们只能去买</a:t>
            </a:r>
            <a:endParaRPr lang="en-US" altLang="zh-CN" sz="2400">
              <a:latin typeface="黑体" panose="02010609060101010101" pitchFamily="49" charset="-122"/>
              <a:ea typeface="黑体" panose="02010609060101010101" pitchFamily="49" charset="-122"/>
              <a:sym typeface="+mn-ea"/>
            </a:endParaRPr>
          </a:p>
          <a:p>
            <a:pPr>
              <a:lnSpc>
                <a:spcPct val="150000"/>
              </a:lnSpc>
            </a:pPr>
            <a:r>
              <a:rPr lang="en-US" altLang="zh-CN" sz="2400">
                <a:latin typeface="黑体" panose="02010609060101010101" pitchFamily="49" charset="-122"/>
                <a:ea typeface="黑体" panose="02010609060101010101" pitchFamily="49" charset="-122"/>
                <a:sym typeface="+mn-ea"/>
              </a:rPr>
              <a:t>D</a:t>
            </a:r>
            <a:r>
              <a:rPr lang="zh-CN" altLang="zh-CN" sz="2400">
                <a:latin typeface="黑体" panose="02010609060101010101" pitchFamily="49" charset="-122"/>
                <a:ea typeface="黑体" panose="02010609060101010101" pitchFamily="49" charset="-122"/>
                <a:sym typeface="+mn-ea"/>
              </a:rPr>
              <a:t>．真的，苏俄政府修改了原有政策，允许自由贸易</a:t>
            </a:r>
            <a:endParaRPr lang="en-US" altLang="zh-CN" sz="2400">
              <a:latin typeface="黑体" panose="02010609060101010101" pitchFamily="49" charset="-122"/>
              <a:ea typeface="黑体" panose="02010609060101010101" pitchFamily="49" charset="-122"/>
              <a:sym typeface="+mn-ea"/>
            </a:endParaRPr>
          </a:p>
        </p:txBody>
      </p:sp>
      <p:sp>
        <p:nvSpPr>
          <p:cNvPr id="7" name="矩形 6"/>
          <p:cNvSpPr/>
          <p:nvPr/>
        </p:nvSpPr>
        <p:spPr>
          <a:xfrm>
            <a:off x="2383066" y="3265145"/>
            <a:ext cx="556563" cy="830997"/>
          </a:xfrm>
          <a:prstGeom prst="rect">
            <a:avLst/>
          </a:prstGeom>
        </p:spPr>
        <p:txBody>
          <a:bodyPr wrap="none">
            <a:spAutoFit/>
          </a:bodyPr>
          <a:lstStyle/>
          <a:p>
            <a:r>
              <a:rPr lang="en-US" altLang="zh-CN" sz="4800" b="1">
                <a:solidFill>
                  <a:srgbClr val="FF0000"/>
                </a:solidFill>
                <a:latin typeface="等线" panose="02010600030101010101" pitchFamily="2" charset="-122"/>
                <a:ea typeface="等线" panose="02010600030101010101" pitchFamily="2" charset="-122"/>
              </a:rPr>
              <a:t>B</a:t>
            </a:r>
            <a:endParaRPr lang="zh-CN" altLang="en-US" sz="4800" b="1">
              <a:solidFill>
                <a:srgbClr val="FF0000"/>
              </a:solidFill>
              <a:latin typeface="等线" panose="02010600030101010101" pitchFamily="2" charset="-122"/>
              <a:ea typeface="等线" panose="02010600030101010101" pitchFamily="2" charset="-122"/>
            </a:endParaRPr>
          </a:p>
        </p:txBody>
      </p:sp>
    </p:spTree>
  </p:cSld>
  <p:clrMapOvr>
    <a:masterClrMapping/>
  </p:clrMapOvr>
  <p:transition advTm="35416"/>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nodeType="clickEffect">
                                  <p:stCondLst>
                                    <p:cond delay="0"/>
                                  </p:stCondLst>
                                  <p:childTnLst>
                                    <p:set>
                                      <p:cBhvr>
                                        <p:cTn id="12" dur="1" fill="hold">
                                          <p:stCondLst>
                                            <p:cond delay="0"/>
                                          </p:stCondLst>
                                        </p:cTn>
                                        <p:tgtEl>
                                          <p:spTgt spid="7">
                                            <p:txEl>
                                              <p:pRg st="0" end="0"/>
                                            </p:txEl>
                                          </p:spTgt>
                                        </p:tgtEl>
                                        <p:attrNameLst>
                                          <p:attrName>style.visibility</p:attrName>
                                        </p:attrNameLst>
                                      </p:cBhvr>
                                      <p:to>
                                        <p:strVal val="visible"/>
                                      </p:to>
                                    </p:set>
                                    <p:anim calcmode="lin" valueType="num">
                                      <p:cBhvr additive="base">
                                        <p:cTn id="13" dur="500" fill="hold"/>
                                        <p:tgtEl>
                                          <p:spTgt spid="7">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7">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文本框 1"/>
          <p:cNvSpPr txBox="1"/>
          <p:nvPr/>
        </p:nvSpPr>
        <p:spPr>
          <a:xfrm>
            <a:off x="264947" y="552281"/>
            <a:ext cx="11611235" cy="3323987"/>
          </a:xfrm>
          <a:prstGeom prst="rect">
            <a:avLst/>
          </a:prstGeom>
          <a:noFill/>
        </p:spPr>
        <p:txBody>
          <a:bodyPr wrap="square" rtlCol="0" anchor="t">
            <a:spAutoFit/>
          </a:bodyPr>
          <a:lstStyle/>
          <a:p>
            <a:pPr>
              <a:lnSpc>
                <a:spcPct val="150000"/>
              </a:lnSpc>
            </a:pPr>
            <a:r>
              <a:rPr lang="en-US" altLang="zh-CN" sz="2000">
                <a:latin typeface="黑体" panose="02010609060101010101" pitchFamily="49" charset="-122"/>
                <a:ea typeface="黑体" panose="02010609060101010101" pitchFamily="49" charset="-122"/>
                <a:sym typeface="+mn-ea"/>
              </a:rPr>
              <a:t>7</a:t>
            </a:r>
            <a:r>
              <a:rPr lang="zh-CN" sz="2000" smtClean="0">
                <a:latin typeface="黑体" panose="02010609060101010101" pitchFamily="49" charset="-122"/>
                <a:ea typeface="黑体" panose="02010609060101010101" pitchFamily="49" charset="-122"/>
                <a:sym typeface="+mn-ea"/>
              </a:rPr>
              <a:t>．</a:t>
            </a:r>
            <a:r>
              <a:rPr lang="zh-CN" sz="2000">
                <a:latin typeface="黑体" panose="02010609060101010101" pitchFamily="49" charset="-122"/>
                <a:ea typeface="黑体" panose="02010609060101010101" pitchFamily="49" charset="-122"/>
                <a:sym typeface="+mn-ea"/>
              </a:rPr>
              <a:t>十月革命后，苏维埃政府颁布法令，宣布一切土地为全民财产，禁止土地买卖、出租等。粮食税颁布后的</a:t>
            </a:r>
            <a:r>
              <a:rPr lang="en-US" sz="2000">
                <a:latin typeface="黑体" panose="02010609060101010101" pitchFamily="49" charset="-122"/>
                <a:ea typeface="黑体" panose="02010609060101010101" pitchFamily="49" charset="-122"/>
                <a:sym typeface="+mn-ea"/>
              </a:rPr>
              <a:t>1922</a:t>
            </a:r>
            <a:r>
              <a:rPr lang="zh-CN" sz="2000">
                <a:latin typeface="黑体" panose="02010609060101010101" pitchFamily="49" charset="-122"/>
                <a:ea typeface="黑体" panose="02010609060101010101" pitchFamily="49" charset="-122"/>
                <a:sym typeface="+mn-ea"/>
              </a:rPr>
              <a:t>年，全俄苏维埃中央执行委员会颁布了《土地劳动使用法》，允许出租土地和使用雇佣劳动。该政策的出台和实施表明当时苏俄</a:t>
            </a:r>
            <a:r>
              <a:rPr lang="en-US" sz="2000">
                <a:latin typeface="黑体" panose="02010609060101010101" pitchFamily="49" charset="-122"/>
                <a:ea typeface="黑体" panose="02010609060101010101" pitchFamily="49" charset="-122"/>
                <a:sym typeface="+mn-ea"/>
              </a:rPr>
              <a:t>(</a:t>
            </a:r>
            <a:r>
              <a:rPr lang="zh-CN" sz="2000">
                <a:latin typeface="黑体" panose="02010609060101010101" pitchFamily="49" charset="-122"/>
                <a:ea typeface="黑体" panose="02010609060101010101" pitchFamily="49" charset="-122"/>
                <a:sym typeface="+mn-ea"/>
              </a:rPr>
              <a:t>　</a:t>
            </a:r>
            <a:r>
              <a:rPr lang="en-US" altLang="zh-CN" sz="2000" smtClean="0">
                <a:latin typeface="黑体" panose="02010609060101010101" pitchFamily="49" charset="-122"/>
                <a:ea typeface="黑体" panose="02010609060101010101" pitchFamily="49" charset="-122"/>
                <a:sym typeface="+mn-ea"/>
              </a:rPr>
              <a:t>   </a:t>
            </a:r>
            <a:r>
              <a:rPr lang="en-US" sz="2000" smtClean="0">
                <a:latin typeface="黑体" panose="02010609060101010101" pitchFamily="49" charset="-122"/>
                <a:ea typeface="黑体" panose="02010609060101010101" pitchFamily="49" charset="-122"/>
                <a:sym typeface="+mn-ea"/>
              </a:rPr>
              <a:t>)</a:t>
            </a:r>
            <a:endParaRPr lang="en-US" sz="2000">
              <a:latin typeface="黑体" panose="02010609060101010101" pitchFamily="49" charset="-122"/>
              <a:ea typeface="黑体" panose="02010609060101010101" pitchFamily="49" charset="-122"/>
              <a:sym typeface="+mn-ea"/>
            </a:endParaRPr>
          </a:p>
          <a:p>
            <a:pPr>
              <a:lnSpc>
                <a:spcPct val="150000"/>
              </a:lnSpc>
            </a:pPr>
            <a:r>
              <a:rPr lang="en-US" sz="2000">
                <a:latin typeface="黑体" panose="02010609060101010101" pitchFamily="49" charset="-122"/>
                <a:ea typeface="黑体" panose="02010609060101010101" pitchFamily="49" charset="-122"/>
                <a:sym typeface="+mn-ea"/>
              </a:rPr>
              <a:t>A</a:t>
            </a:r>
            <a:r>
              <a:rPr lang="zh-CN" sz="2000">
                <a:latin typeface="黑体" panose="02010609060101010101" pitchFamily="49" charset="-122"/>
                <a:ea typeface="黑体" panose="02010609060101010101" pitchFamily="49" charset="-122"/>
                <a:sym typeface="+mn-ea"/>
              </a:rPr>
              <a:t>．以往的《土地法令》被彻底废除  </a:t>
            </a:r>
            <a:endParaRPr lang="en-US" altLang="zh-CN" sz="2000" smtClean="0">
              <a:latin typeface="黑体" panose="02010609060101010101" pitchFamily="49" charset="-122"/>
              <a:ea typeface="黑体" panose="02010609060101010101" pitchFamily="49" charset="-122"/>
              <a:sym typeface="+mn-ea"/>
            </a:endParaRPr>
          </a:p>
          <a:p>
            <a:pPr>
              <a:lnSpc>
                <a:spcPct val="150000"/>
              </a:lnSpc>
            </a:pPr>
            <a:r>
              <a:rPr lang="en-US" sz="2000" smtClean="0">
                <a:latin typeface="黑体" panose="02010609060101010101" pitchFamily="49" charset="-122"/>
                <a:ea typeface="黑体" panose="02010609060101010101" pitchFamily="49" charset="-122"/>
                <a:sym typeface="+mn-ea"/>
              </a:rPr>
              <a:t>B</a:t>
            </a:r>
            <a:r>
              <a:rPr lang="zh-CN" sz="2000">
                <a:latin typeface="黑体" panose="02010609060101010101" pitchFamily="49" charset="-122"/>
                <a:ea typeface="黑体" panose="02010609060101010101" pitchFamily="49" charset="-122"/>
                <a:sym typeface="+mn-ea"/>
              </a:rPr>
              <a:t>．农村个体经济的合法地位得到承认</a:t>
            </a:r>
            <a:endParaRPr lang="en-US" sz="2000">
              <a:latin typeface="黑体" panose="02010609060101010101" pitchFamily="49" charset="-122"/>
              <a:ea typeface="黑体" panose="02010609060101010101" pitchFamily="49" charset="-122"/>
              <a:sym typeface="+mn-ea"/>
            </a:endParaRPr>
          </a:p>
          <a:p>
            <a:pPr>
              <a:lnSpc>
                <a:spcPct val="150000"/>
              </a:lnSpc>
            </a:pPr>
            <a:r>
              <a:rPr lang="en-US" sz="2000">
                <a:latin typeface="黑体" panose="02010609060101010101" pitchFamily="49" charset="-122"/>
                <a:ea typeface="黑体" panose="02010609060101010101" pitchFamily="49" charset="-122"/>
                <a:sym typeface="+mn-ea"/>
              </a:rPr>
              <a:t>C</a:t>
            </a:r>
            <a:r>
              <a:rPr lang="zh-CN" sz="2000">
                <a:latin typeface="黑体" panose="02010609060101010101" pitchFamily="49" charset="-122"/>
                <a:ea typeface="黑体" panose="02010609060101010101" pitchFamily="49" charset="-122"/>
                <a:sym typeface="+mn-ea"/>
              </a:rPr>
              <a:t>．合理利用市场和商品货币关系发展生产           </a:t>
            </a:r>
            <a:endParaRPr lang="en-US" altLang="zh-CN" sz="2000" smtClean="0">
              <a:latin typeface="黑体" panose="02010609060101010101" pitchFamily="49" charset="-122"/>
              <a:ea typeface="黑体" panose="02010609060101010101" pitchFamily="49" charset="-122"/>
              <a:sym typeface="+mn-ea"/>
            </a:endParaRPr>
          </a:p>
          <a:p>
            <a:pPr>
              <a:lnSpc>
                <a:spcPct val="150000"/>
              </a:lnSpc>
            </a:pPr>
            <a:r>
              <a:rPr lang="en-US" sz="2000" smtClean="0">
                <a:latin typeface="黑体" panose="02010609060101010101" pitchFamily="49" charset="-122"/>
                <a:ea typeface="黑体" panose="02010609060101010101" pitchFamily="49" charset="-122"/>
                <a:sym typeface="+mn-ea"/>
              </a:rPr>
              <a:t>D</a:t>
            </a:r>
            <a:r>
              <a:rPr lang="zh-CN" sz="2000">
                <a:latin typeface="黑体" panose="02010609060101010101" pitchFamily="49" charset="-122"/>
                <a:ea typeface="黑体" panose="02010609060101010101" pitchFamily="49" charset="-122"/>
                <a:sym typeface="+mn-ea"/>
              </a:rPr>
              <a:t>．商品经济的主导地位得到巩固</a:t>
            </a:r>
            <a:r>
              <a:rPr lang="zh-CN" sz="2000">
                <a:solidFill>
                  <a:srgbClr val="0000FF"/>
                </a:solidFill>
                <a:latin typeface="黑体" panose="02010609060101010101" pitchFamily="49" charset="-122"/>
                <a:ea typeface="黑体" panose="02010609060101010101" pitchFamily="49" charset="-122"/>
                <a:sym typeface="+mn-ea"/>
              </a:rPr>
              <a:t> </a:t>
            </a:r>
            <a:endParaRPr lang="zh-CN" altLang="en-US" sz="2000">
              <a:latin typeface="黑体" panose="02010609060101010101" pitchFamily="49" charset="-122"/>
              <a:ea typeface="黑体" panose="02010609060101010101" pitchFamily="49" charset="-122"/>
            </a:endParaRPr>
          </a:p>
        </p:txBody>
      </p:sp>
      <p:sp>
        <p:nvSpPr>
          <p:cNvPr id="6" name="矩形 5"/>
          <p:cNvSpPr/>
          <p:nvPr/>
        </p:nvSpPr>
        <p:spPr>
          <a:xfrm>
            <a:off x="264947" y="4163749"/>
            <a:ext cx="10905495" cy="2185214"/>
          </a:xfrm>
          <a:prstGeom prst="rect">
            <a:avLst/>
          </a:prstGeom>
        </p:spPr>
        <p:txBody>
          <a:bodyPr wrap="square">
            <a:spAutoFit/>
          </a:bodyPr>
          <a:lstStyle/>
          <a:p>
            <a:pPr>
              <a:lnSpc>
                <a:spcPct val="170000"/>
              </a:lnSpc>
            </a:pPr>
            <a:r>
              <a:rPr lang="en-US" altLang="zh-CN" sz="2000">
                <a:latin typeface="黑体" panose="02010609060101010101" pitchFamily="49" charset="-122"/>
                <a:ea typeface="黑体" panose="02010609060101010101" pitchFamily="49" charset="-122"/>
                <a:cs typeface="Times New Roman" panose="02020603050405020304" charset="0"/>
                <a:sym typeface="+mn-ea"/>
              </a:rPr>
              <a:t>8</a:t>
            </a:r>
            <a:r>
              <a:rPr lang="zh-CN" altLang="zh-CN" sz="2000" smtClean="0">
                <a:latin typeface="黑体" panose="02010609060101010101" pitchFamily="49" charset="-122"/>
                <a:ea typeface="黑体" panose="02010609060101010101" pitchFamily="49" charset="-122"/>
                <a:sym typeface="+mn-ea"/>
              </a:rPr>
              <a:t>．</a:t>
            </a:r>
            <a:r>
              <a:rPr lang="zh-CN" altLang="zh-CN" sz="2000">
                <a:latin typeface="黑体" panose="02010609060101010101" pitchFamily="49" charset="-122"/>
                <a:ea typeface="黑体" panose="02010609060101010101" pitchFamily="49" charset="-122"/>
                <a:sym typeface="+mn-ea"/>
              </a:rPr>
              <a:t>苏俄</a:t>
            </a:r>
            <a:r>
              <a:rPr lang="zh-CN" altLang="zh-CN" sz="2000">
                <a:latin typeface="黑体" panose="02010609060101010101" pitchFamily="49" charset="-122"/>
                <a:ea typeface="黑体" panose="02010609060101010101" pitchFamily="49" charset="-122"/>
                <a:cs typeface="Times New Roman" panose="02020603050405020304" charset="0"/>
                <a:sym typeface="+mn-ea"/>
              </a:rPr>
              <a:t>(联)时期一项政策的推行使小规模的私人贸易和制造合法化，它偏重于农业和消费品的生产，置重工业发展于次要地位。该政策对苏俄(联)的影响是(　　)</a:t>
            </a:r>
          </a:p>
          <a:p>
            <a:pPr>
              <a:lnSpc>
                <a:spcPct val="170000"/>
              </a:lnSpc>
            </a:pPr>
            <a:r>
              <a:rPr lang="zh-CN" altLang="zh-CN" sz="2000">
                <a:latin typeface="黑体" panose="02010609060101010101" pitchFamily="49" charset="-122"/>
                <a:ea typeface="黑体" panose="02010609060101010101" pitchFamily="49" charset="-122"/>
                <a:cs typeface="Times New Roman" panose="02020603050405020304" charset="0"/>
                <a:sym typeface="+mn-ea"/>
              </a:rPr>
              <a:t>A．动摇了公有经济统治地位</a:t>
            </a:r>
            <a:r>
              <a:rPr lang="en-US" altLang="zh-CN" sz="2000">
                <a:latin typeface="黑体" panose="02010609060101010101" pitchFamily="49" charset="-122"/>
                <a:ea typeface="黑体" panose="02010609060101010101" pitchFamily="49" charset="-122"/>
                <a:cs typeface="Times New Roman" panose="02020603050405020304" charset="0"/>
                <a:sym typeface="+mn-ea"/>
              </a:rPr>
              <a:t>		</a:t>
            </a:r>
            <a:r>
              <a:rPr lang="zh-CN" altLang="zh-CN" sz="2000">
                <a:latin typeface="黑体" panose="02010609060101010101" pitchFamily="49" charset="-122"/>
                <a:ea typeface="黑体" panose="02010609060101010101" pitchFamily="49" charset="-122"/>
                <a:cs typeface="Times New Roman" panose="02020603050405020304" charset="0"/>
                <a:sym typeface="+mn-ea"/>
              </a:rPr>
              <a:t>B．奠定了向社会主义过渡的物质基础</a:t>
            </a:r>
          </a:p>
          <a:p>
            <a:pPr>
              <a:lnSpc>
                <a:spcPct val="170000"/>
              </a:lnSpc>
            </a:pPr>
            <a:r>
              <a:rPr lang="zh-CN" altLang="zh-CN" sz="2000">
                <a:latin typeface="黑体" panose="02010609060101010101" pitchFamily="49" charset="-122"/>
                <a:ea typeface="黑体" panose="02010609060101010101" pitchFamily="49" charset="-122"/>
                <a:cs typeface="Times New Roman" panose="02020603050405020304" charset="0"/>
                <a:sym typeface="+mn-ea"/>
              </a:rPr>
              <a:t>C．冲破了斯大林体制的束缚</a:t>
            </a:r>
            <a:r>
              <a:rPr lang="en-US" altLang="zh-CN" sz="2000">
                <a:latin typeface="黑体" panose="02010609060101010101" pitchFamily="49" charset="-122"/>
                <a:ea typeface="黑体" panose="02010609060101010101" pitchFamily="49" charset="-122"/>
                <a:cs typeface="Times New Roman" panose="02020603050405020304" charset="0"/>
                <a:sym typeface="+mn-ea"/>
              </a:rPr>
              <a:t>		</a:t>
            </a:r>
            <a:r>
              <a:rPr lang="zh-CN" altLang="zh-CN" sz="2000">
                <a:latin typeface="黑体" panose="02010609060101010101" pitchFamily="49" charset="-122"/>
                <a:ea typeface="黑体" panose="02010609060101010101" pitchFamily="49" charset="-122"/>
                <a:cs typeface="Times New Roman" panose="02020603050405020304" charset="0"/>
                <a:sym typeface="+mn-ea"/>
              </a:rPr>
              <a:t>D．为反法西斯战争的胜利奠定了基础</a:t>
            </a:r>
            <a:endParaRPr lang="zh-CN" altLang="zh-CN" sz="2000">
              <a:solidFill>
                <a:srgbClr val="FF0000"/>
              </a:solidFill>
              <a:latin typeface="黑体" panose="02010609060101010101" pitchFamily="49" charset="-122"/>
              <a:ea typeface="黑体" panose="02010609060101010101" pitchFamily="49" charset="-122"/>
              <a:sym typeface="+mn-ea"/>
            </a:endParaRPr>
          </a:p>
        </p:txBody>
      </p:sp>
      <p:sp>
        <p:nvSpPr>
          <p:cNvPr id="7" name="矩形 6"/>
          <p:cNvSpPr/>
          <p:nvPr/>
        </p:nvSpPr>
        <p:spPr>
          <a:xfrm>
            <a:off x="4795760" y="1383277"/>
            <a:ext cx="567784" cy="830997"/>
          </a:xfrm>
          <a:prstGeom prst="rect">
            <a:avLst/>
          </a:prstGeom>
        </p:spPr>
        <p:txBody>
          <a:bodyPr wrap="none">
            <a:spAutoFit/>
          </a:bodyPr>
          <a:lstStyle/>
          <a:p>
            <a:r>
              <a:rPr lang="en-US" altLang="zh-CN" sz="4800" b="1" smtClean="0">
                <a:solidFill>
                  <a:srgbClr val="FF0000"/>
                </a:solidFill>
                <a:latin typeface="等线" panose="02010600030101010101" pitchFamily="2" charset="-122"/>
                <a:ea typeface="等线" panose="02010600030101010101" pitchFamily="2" charset="-122"/>
              </a:rPr>
              <a:t>C</a:t>
            </a:r>
            <a:endParaRPr lang="zh-CN" altLang="en-US" sz="4800" b="1">
              <a:solidFill>
                <a:srgbClr val="FF0000"/>
              </a:solidFill>
              <a:latin typeface="等线" panose="02010600030101010101" pitchFamily="2" charset="-122"/>
              <a:ea typeface="等线" panose="02010600030101010101" pitchFamily="2" charset="-122"/>
            </a:endParaRPr>
          </a:p>
        </p:txBody>
      </p:sp>
      <p:sp>
        <p:nvSpPr>
          <p:cNvPr id="8" name="矩形 7"/>
          <p:cNvSpPr/>
          <p:nvPr/>
        </p:nvSpPr>
        <p:spPr>
          <a:xfrm>
            <a:off x="7362691" y="4642253"/>
            <a:ext cx="556563" cy="830997"/>
          </a:xfrm>
          <a:prstGeom prst="rect">
            <a:avLst/>
          </a:prstGeom>
        </p:spPr>
        <p:txBody>
          <a:bodyPr wrap="none">
            <a:spAutoFit/>
          </a:bodyPr>
          <a:lstStyle/>
          <a:p>
            <a:r>
              <a:rPr lang="en-US" altLang="zh-CN" sz="4800" b="1">
                <a:solidFill>
                  <a:srgbClr val="FF0000"/>
                </a:solidFill>
                <a:latin typeface="等线" panose="02010600030101010101" pitchFamily="2" charset="-122"/>
                <a:ea typeface="等线" panose="02010600030101010101" pitchFamily="2" charset="-122"/>
              </a:rPr>
              <a:t>B</a:t>
            </a:r>
            <a:endParaRPr lang="zh-CN" altLang="en-US" sz="4800" b="1">
              <a:solidFill>
                <a:srgbClr val="FF0000"/>
              </a:solidFill>
              <a:latin typeface="等线" panose="02010600030101010101" pitchFamily="2" charset="-122"/>
              <a:ea typeface="等线" panose="02010600030101010101" pitchFamily="2" charset="-122"/>
            </a:endParaRPr>
          </a:p>
        </p:txBody>
      </p:sp>
    </p:spTree>
  </p:cSld>
  <p:clrMapOvr>
    <a:masterClrMapping/>
  </p:clrMapOvr>
  <p:transition advTm="35416"/>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ppt_x"/>
                                          </p:val>
                                        </p:tav>
                                        <p:tav tm="100000">
                                          <p:val>
                                            <p:strVal val="#ppt_x"/>
                                          </p:val>
                                        </p:tav>
                                      </p:tavLst>
                                    </p:anim>
                                    <p:anim calcmode="lin" valueType="num">
                                      <p:cBhvr additive="base">
                                        <p:cTn id="1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Lst>
  </p:timing>
</p:sld>
</file>

<file path=ppt/slides/slide2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文本框 2"/>
          <p:cNvSpPr txBox="1"/>
          <p:nvPr/>
        </p:nvSpPr>
        <p:spPr>
          <a:xfrm>
            <a:off x="150495" y="248920"/>
            <a:ext cx="11414125" cy="5631180"/>
          </a:xfrm>
          <a:prstGeom prst="rect">
            <a:avLst/>
          </a:prstGeom>
          <a:noFill/>
        </p:spPr>
        <p:txBody>
          <a:bodyPr wrap="square" rtlCol="0" anchor="t">
            <a:spAutoFit/>
          </a:bodyPr>
          <a:lstStyle/>
          <a:p>
            <a:pPr>
              <a:lnSpc>
                <a:spcPct val="150000"/>
              </a:lnSpc>
            </a:pPr>
            <a:r>
              <a:rPr lang="en-US" altLang="zh-CN" sz="2400">
                <a:latin typeface="黑体" panose="02010609060101010101" pitchFamily="49" charset="-122"/>
                <a:ea typeface="黑体" panose="02010609060101010101" pitchFamily="49" charset="-122"/>
                <a:cs typeface="兰米粗楷简体" panose="02000503000000000000" charset="-122"/>
              </a:rPr>
              <a:t>9</a:t>
            </a:r>
            <a:r>
              <a:rPr lang="zh-CN" altLang="en-US" sz="2400" smtClean="0">
                <a:latin typeface="黑体" panose="02010609060101010101" pitchFamily="49" charset="-122"/>
                <a:ea typeface="黑体" panose="02010609060101010101" pitchFamily="49" charset="-122"/>
                <a:cs typeface="兰米粗楷简体" panose="02000503000000000000" charset="-122"/>
              </a:rPr>
              <a:t>．</a:t>
            </a:r>
            <a:r>
              <a:rPr lang="zh-CN" altLang="en-US" sz="2400">
                <a:latin typeface="黑体" panose="02010609060101010101" pitchFamily="49" charset="-122"/>
                <a:ea typeface="黑体" panose="02010609060101010101" pitchFamily="49" charset="-122"/>
                <a:cs typeface="兰米粗楷简体" panose="02000503000000000000" charset="-122"/>
              </a:rPr>
              <a:t>20世纪20年代初，随着内战的结束，苏俄领导人试图用“军事方面获得的全部经验来解决和平建设的基本问题”。为此，苏俄政府力主(　　)</a:t>
            </a:r>
          </a:p>
          <a:p>
            <a:pPr>
              <a:lnSpc>
                <a:spcPct val="150000"/>
              </a:lnSpc>
            </a:pPr>
            <a:r>
              <a:rPr lang="zh-CN" altLang="en-US" sz="2400">
                <a:latin typeface="黑体" panose="02010609060101010101" pitchFamily="49" charset="-122"/>
                <a:ea typeface="黑体" panose="02010609060101010101" pitchFamily="49" charset="-122"/>
                <a:cs typeface="兰米粗楷简体" panose="02000503000000000000" charset="-122"/>
              </a:rPr>
              <a:t>A．弱化国家对经济的控制　	</a:t>
            </a:r>
            <a:r>
              <a:rPr lang="zh-CN" altLang="en-US" sz="2400" smtClean="0">
                <a:latin typeface="黑体" panose="02010609060101010101" pitchFamily="49" charset="-122"/>
                <a:ea typeface="黑体" panose="02010609060101010101" pitchFamily="49" charset="-122"/>
                <a:cs typeface="兰米粗楷简体" panose="02000503000000000000" charset="-122"/>
              </a:rPr>
              <a:t>B</a:t>
            </a:r>
            <a:r>
              <a:rPr lang="zh-CN" altLang="en-US" sz="2400">
                <a:latin typeface="黑体" panose="02010609060101010101" pitchFamily="49" charset="-122"/>
                <a:ea typeface="黑体" panose="02010609060101010101" pitchFamily="49" charset="-122"/>
                <a:cs typeface="兰米粗楷简体" panose="02000503000000000000" charset="-122"/>
              </a:rPr>
              <a:t>．直接向社会主义过渡</a:t>
            </a:r>
          </a:p>
          <a:p>
            <a:pPr>
              <a:lnSpc>
                <a:spcPct val="150000"/>
              </a:lnSpc>
            </a:pPr>
            <a:r>
              <a:rPr lang="zh-CN" altLang="en-US" sz="2400">
                <a:latin typeface="黑体" panose="02010609060101010101" pitchFamily="49" charset="-122"/>
                <a:ea typeface="黑体" panose="02010609060101010101" pitchFamily="49" charset="-122"/>
                <a:cs typeface="兰米粗楷简体" panose="02000503000000000000" charset="-122"/>
              </a:rPr>
              <a:t>C．给予农民经济上的独立性 	D．加快实行新经济政策</a:t>
            </a:r>
          </a:p>
          <a:p>
            <a:pPr>
              <a:lnSpc>
                <a:spcPct val="150000"/>
              </a:lnSpc>
            </a:pPr>
            <a:endParaRPr lang="zh-CN" altLang="en-US" sz="2400">
              <a:latin typeface="黑体" panose="02010609060101010101" pitchFamily="49" charset="-122"/>
              <a:ea typeface="黑体" panose="02010609060101010101" pitchFamily="49" charset="-122"/>
              <a:cs typeface="兰米粗楷简体" panose="02000503000000000000" charset="-122"/>
            </a:endParaRPr>
          </a:p>
          <a:p>
            <a:pPr>
              <a:lnSpc>
                <a:spcPct val="150000"/>
              </a:lnSpc>
            </a:pPr>
            <a:r>
              <a:rPr lang="en-US" altLang="zh-CN" sz="2400" smtClean="0">
                <a:latin typeface="黑体" panose="02010609060101010101" pitchFamily="49" charset="-122"/>
                <a:ea typeface="黑体" panose="02010609060101010101" pitchFamily="49" charset="-122"/>
                <a:cs typeface="兰米粗楷简体" panose="02000503000000000000" charset="-122"/>
              </a:rPr>
              <a:t>10</a:t>
            </a:r>
            <a:r>
              <a:rPr lang="zh-CN" altLang="en-US" sz="2400" smtClean="0">
                <a:latin typeface="黑体" panose="02010609060101010101" pitchFamily="49" charset="-122"/>
                <a:ea typeface="黑体" panose="02010609060101010101" pitchFamily="49" charset="-122"/>
                <a:cs typeface="兰米粗楷简体" panose="02000503000000000000" charset="-122"/>
              </a:rPr>
              <a:t>．</a:t>
            </a:r>
            <a:r>
              <a:rPr lang="zh-CN" altLang="en-US" sz="2400">
                <a:latin typeface="黑体" panose="02010609060101010101" pitchFamily="49" charset="-122"/>
                <a:ea typeface="黑体" panose="02010609060101010101" pitchFamily="49" charset="-122"/>
                <a:cs typeface="兰米粗楷简体" panose="02000503000000000000" charset="-122"/>
              </a:rPr>
              <a:t>苏俄从1919年2月开始每人每天由国家定量分配粮食，6月，全国各地的集市买卖被查禁，市场被取缔。有些城市居民不得不悄悄去农村用口袋背粮回来，于是“背口袋”活动盛行起来。“背口袋”活动的盛行从根本上反映了(　　)</a:t>
            </a:r>
          </a:p>
          <a:p>
            <a:pPr>
              <a:lnSpc>
                <a:spcPct val="150000"/>
              </a:lnSpc>
            </a:pPr>
            <a:r>
              <a:rPr lang="zh-CN" altLang="en-US" sz="2400">
                <a:latin typeface="黑体" panose="02010609060101010101" pitchFamily="49" charset="-122"/>
                <a:ea typeface="黑体" panose="02010609060101010101" pitchFamily="49" charset="-122"/>
                <a:cs typeface="兰米粗楷简体" panose="02000503000000000000" charset="-122"/>
              </a:rPr>
              <a:t>A．取消自由贸易的政策不得人心       </a:t>
            </a:r>
            <a:r>
              <a:rPr lang="en-US" altLang="zh-CN" sz="2400">
                <a:latin typeface="黑体" panose="02010609060101010101" pitchFamily="49" charset="-122"/>
                <a:ea typeface="黑体" panose="02010609060101010101" pitchFamily="49" charset="-122"/>
                <a:cs typeface="兰米粗楷简体" panose="02000503000000000000" charset="-122"/>
              </a:rPr>
              <a:t>	</a:t>
            </a:r>
            <a:r>
              <a:rPr lang="zh-CN" altLang="en-US" sz="2400">
                <a:latin typeface="黑体" panose="02010609060101010101" pitchFamily="49" charset="-122"/>
                <a:ea typeface="黑体" panose="02010609060101010101" pitchFamily="49" charset="-122"/>
                <a:cs typeface="兰米粗楷简体" panose="02000503000000000000" charset="-122"/>
              </a:rPr>
              <a:t>B．农民未认真遵守余粮收集制</a:t>
            </a:r>
          </a:p>
          <a:p>
            <a:pPr>
              <a:lnSpc>
                <a:spcPct val="150000"/>
              </a:lnSpc>
            </a:pPr>
            <a:r>
              <a:rPr lang="zh-CN" altLang="en-US" sz="2400">
                <a:latin typeface="黑体" panose="02010609060101010101" pitchFamily="49" charset="-122"/>
                <a:ea typeface="黑体" panose="02010609060101010101" pitchFamily="49" charset="-122"/>
                <a:cs typeface="兰米粗楷简体" panose="02000503000000000000" charset="-122"/>
              </a:rPr>
              <a:t>C．人民对“战时共产主义政策”不满   </a:t>
            </a:r>
            <a:r>
              <a:rPr lang="en-US" altLang="zh-CN" sz="2400">
                <a:latin typeface="黑体" panose="02010609060101010101" pitchFamily="49" charset="-122"/>
                <a:ea typeface="黑体" panose="02010609060101010101" pitchFamily="49" charset="-122"/>
                <a:cs typeface="兰米粗楷简体" panose="02000503000000000000" charset="-122"/>
              </a:rPr>
              <a:t>	</a:t>
            </a:r>
            <a:r>
              <a:rPr lang="zh-CN" altLang="en-US" sz="2400">
                <a:latin typeface="黑体" panose="02010609060101010101" pitchFamily="49" charset="-122"/>
                <a:ea typeface="黑体" panose="02010609060101010101" pitchFamily="49" charset="-122"/>
                <a:cs typeface="兰米粗楷简体" panose="02000503000000000000" charset="-122"/>
              </a:rPr>
              <a:t>D．“战时共产主义政策”存在弊端 </a:t>
            </a:r>
          </a:p>
        </p:txBody>
      </p:sp>
      <p:sp>
        <p:nvSpPr>
          <p:cNvPr id="7" name="矩形 6"/>
          <p:cNvSpPr/>
          <p:nvPr/>
        </p:nvSpPr>
        <p:spPr>
          <a:xfrm>
            <a:off x="7744308" y="764316"/>
            <a:ext cx="556563" cy="830997"/>
          </a:xfrm>
          <a:prstGeom prst="rect">
            <a:avLst/>
          </a:prstGeom>
        </p:spPr>
        <p:txBody>
          <a:bodyPr wrap="none">
            <a:spAutoFit/>
          </a:bodyPr>
          <a:lstStyle/>
          <a:p>
            <a:r>
              <a:rPr lang="en-US" altLang="zh-CN" sz="4800" b="1">
                <a:solidFill>
                  <a:srgbClr val="FF0000"/>
                </a:solidFill>
                <a:latin typeface="等线" panose="02010600030101010101" pitchFamily="2" charset="-122"/>
                <a:ea typeface="等线" panose="02010600030101010101" pitchFamily="2" charset="-122"/>
              </a:rPr>
              <a:t>B</a:t>
            </a:r>
            <a:endParaRPr lang="zh-CN" altLang="en-US" sz="4800" b="1">
              <a:solidFill>
                <a:srgbClr val="FF0000"/>
              </a:solidFill>
              <a:latin typeface="等线" panose="02010600030101010101" pitchFamily="2" charset="-122"/>
              <a:ea typeface="等线" panose="02010600030101010101" pitchFamily="2" charset="-122"/>
            </a:endParaRPr>
          </a:p>
        </p:txBody>
      </p:sp>
      <p:sp>
        <p:nvSpPr>
          <p:cNvPr id="8" name="矩形 7"/>
          <p:cNvSpPr/>
          <p:nvPr/>
        </p:nvSpPr>
        <p:spPr>
          <a:xfrm>
            <a:off x="9180474" y="4014292"/>
            <a:ext cx="625492" cy="830997"/>
          </a:xfrm>
          <a:prstGeom prst="rect">
            <a:avLst/>
          </a:prstGeom>
        </p:spPr>
        <p:txBody>
          <a:bodyPr wrap="none">
            <a:spAutoFit/>
          </a:bodyPr>
          <a:lstStyle/>
          <a:p>
            <a:r>
              <a:rPr lang="en-US" altLang="zh-CN" sz="4800" b="1" smtClean="0">
                <a:solidFill>
                  <a:srgbClr val="FF0000"/>
                </a:solidFill>
                <a:latin typeface="等线" panose="02010600030101010101" pitchFamily="2" charset="-122"/>
                <a:ea typeface="等线" panose="02010600030101010101" pitchFamily="2" charset="-122"/>
              </a:rPr>
              <a:t>D</a:t>
            </a:r>
            <a:endParaRPr lang="zh-CN" altLang="en-US" sz="4800" b="1">
              <a:solidFill>
                <a:srgbClr val="FF0000"/>
              </a:solidFill>
              <a:latin typeface="等线" panose="02010600030101010101" pitchFamily="2" charset="-122"/>
              <a:ea typeface="等线" panose="02010600030101010101" pitchFamily="2" charset="-122"/>
            </a:endParaRPr>
          </a:p>
        </p:txBody>
      </p:sp>
      <p:pic>
        <p:nvPicPr>
          <p:cNvPr id="9" name="New picture" hidden="1"/>
          <p:cNvPicPr/>
          <p:nvPr/>
        </p:nvPicPr>
        <p:blipFill>
          <a:blip r:embed="rId2"/>
          <a:stretch>
            <a:fillRect/>
          </a:stretch>
        </p:blipFill>
        <p:spPr>
          <a:xfrm>
            <a:off x="11912600" y="11557000"/>
            <a:ext cx="355600" cy="482600"/>
          </a:xfrm>
          <a:prstGeom prst="cube">
            <a:avLst/>
          </a:prstGeom>
        </p:spPr>
      </p:pic>
    </p:spTree>
  </p:cSld>
  <p:clrMapOvr>
    <a:masterClrMapping/>
  </p:clrMapOvr>
  <p:transition advTm="35416"/>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ppt_x"/>
                                          </p:val>
                                        </p:tav>
                                        <p:tav tm="100000">
                                          <p:val>
                                            <p:strVal val="#ppt_x"/>
                                          </p:val>
                                        </p:tav>
                                      </p:tavLst>
                                    </p:anim>
                                    <p:anim calcmode="lin" valueType="num">
                                      <p:cBhvr additive="base">
                                        <p:cTn id="1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Lst>
  </p:timing>
</p:sld>
</file>

<file path=ppt/tags/tag1.xml><?xml version="1.0" encoding="utf-8"?>
<p:tagLst xmlns:p="http://schemas.openxmlformats.org/presentationml/2006/main">
  <p:tag name="KSO_WM_BEAUTIFY_FLAG" val="#wm#"/>
  <p:tag name="KSO_WM_TAG_VERSION" val="1.0"/>
  <p:tag name="KSO_WM_TEMPLATE_CATEGORY" val="diagram"/>
  <p:tag name="KSO_WM_TEMPLATE_INDEX" val="169216"/>
  <p:tag name="KSO_WM_UNIT_CLEAR" val="1"/>
  <p:tag name="KSO_WM_UNIT_COMPATIBLE" val="0"/>
  <p:tag name="KSO_WM_UNIT_HIGHLIGHT" val="0"/>
  <p:tag name="KSO_WM_UNIT_ID" val="150995200*f*2"/>
  <p:tag name="KSO_WM_UNIT_INDEX" val="2"/>
  <p:tag name="KSO_WM_UNIT_LAYERLEVEL" val="1"/>
  <p:tag name="KSO_WM_UNIT_PRESET_TEXT_INDEX" val="3"/>
  <p:tag name="KSO_WM_UNIT_PRESET_TEXT_LEN" val="84"/>
  <p:tag name="KSO_WM_UNIT_TYPE" val="f"/>
  <p:tag name="KSO_WM_UNIT_VALUE" val="125"/>
</p:tagLst>
</file>

<file path=ppt/tags/tag2.xml><?xml version="1.0" encoding="utf-8"?>
<p:tagLst xmlns:p="http://schemas.openxmlformats.org/presentationml/2006/main">
  <p:tag name="KSO_WM_BEAUTIFY_FLAG" val="#wm#"/>
  <p:tag name="KSO_WM_SLIDE_ID" val="150995200"/>
  <p:tag name="KSO_WM_SLIDE_INDEX" val="1"/>
  <p:tag name="KSO_WM_SLIDE_ITEM_CNT" val="5"/>
  <p:tag name="KSO_WM_SLIDE_LAYOUT" val="a_f_d"/>
  <p:tag name="KSO_WM_SLIDE_LAYOUT_CNT" val="1_2_3"/>
  <p:tag name="KSO_WM_SLIDE_POSITION" val="10*94"/>
  <p:tag name="KSO_WM_SLIDE_SIZE" val="949*413"/>
  <p:tag name="KSO_WM_SLIDE_TYPE" val="text"/>
  <p:tag name="KSO_WM_TAG_VERSION" val="1.0"/>
  <p:tag name="KSO_WM_TEMPLATE_CATEGORY" val="diagram"/>
  <p:tag name="KSO_WM_TEMPLATE_INDEX" val="169216"/>
</p:tagLst>
</file>

<file path=ppt/tags/tag3.xml><?xml version="1.0" encoding="utf-8"?>
<p:tagLst xmlns:p="http://schemas.openxmlformats.org/presentationml/2006/main">
  <p:tag name="REFSHAPE" val="260572284"/>
</p:tagLst>
</file>

<file path=ppt/tags/tag4.xml><?xml version="1.0" encoding="utf-8"?>
<p:tagLst xmlns:p="http://schemas.openxmlformats.org/presentationml/2006/main">
  <p:tag name="REFSHAPE" val="260572284"/>
</p:tagLst>
</file>

<file path=ppt/tags/tag5.xml><?xml version="1.0" encoding="utf-8"?>
<p:tagLst xmlns:p="http://schemas.openxmlformats.org/presentationml/2006/main">
  <p:tag name="KSO_WM_BEAUTIFY_FLAG" val="#wm#"/>
  <p:tag name="KSO_WM_TEMPLATE_CATEGORY" val="custom"/>
  <p:tag name="KSO_WM_TEMPLATE_INDEX" val="20184553"/>
  <p:tag name="TIMING" val="|5.1|1|4.7|1.2|1.1|1.4|4.5"/>
</p:tagLst>
</file>

<file path=ppt/tags/tag6.xml><?xml version="1.0" encoding="utf-8"?>
<p:tagLst xmlns:p="http://schemas.openxmlformats.org/presentationml/2006/main">
  <p:tag name="KSO_WM_UNIT_TABLE_BEAUTIFY" val="smartTable{6b046b66-a3b4-48b6-a3e4-354b59878942}"/>
</p:tagLst>
</file>

<file path=ppt/tags/tag7.xml><?xml version="1.0" encoding="utf-8"?>
<p:tagLst xmlns:p="http://schemas.openxmlformats.org/presentationml/2006/main">
  <p:tag name="KSO_WM_UNIT_TABLE_BEAUTIFY" val="smartTable{bb28ad82-7e7a-4af0-b66b-16d4c2c3500f}"/>
  <p:tag name="TABLE_COLORIDX" val="h"/>
  <p:tag name="TABLE_EMPHASIZE_COLOR" val="14850714"/>
  <p:tag name="TABLE_SKINIDX" val="3"/>
</p:tagLst>
</file>

<file path=ppt/tags/tag8.xml><?xml version="1.0" encoding="utf-8"?>
<p:tagLst xmlns:p="http://schemas.openxmlformats.org/presentationml/2006/main">
  <p:tag name="KSO_WM_BEAUTIFY_FLAG" val="#wm#"/>
  <p:tag name="KSO_WM_SLIDE_ITEM_CNT" val="3"/>
  <p:tag name="KSO_WM_TEMPLATE_CATEGORY" val="custom"/>
  <p:tag name="KSO_WM_TEMPLATE_INDEX" val="20184553"/>
  <p:tag name="TIMING" val="|1.8"/>
</p:tagLst>
</file>

<file path=ppt/tags/tag9.xml><?xml version="1.0" encoding="utf-8"?>
<p:tagLst xmlns:p="http://schemas.openxmlformats.org/presentationml/2006/main">
  <p:tag name="KSO_WM_UNIT_TABLE_BEAUTIFY" val="smartTable{2619945b-1c1c-4acf-bea1-08a183230736}"/>
  <p:tag name="TABLE_COLORIDX" val="h"/>
  <p:tag name="TABLE_EMPHASIZE_COLOR" val="14850714"/>
  <p:tag name="TABLE_SKINIDX" val="3"/>
</p:tagLst>
</file>

<file path=ppt/tags/tag10.xml><?xml version="1.0" encoding="utf-8"?>
<p:tagLst xmlns:p="http://schemas.openxmlformats.org/presentationml/2006/main">
  <p:tag name="AS_NET" val="4.0.30319.42000"/>
  <p:tag name="AS_OS" val="Microsoft Windows NT 6.1.7601 Service Pack 1"/>
  <p:tag name="AS_RELEASE_DATE" val="2020.05.14"/>
  <p:tag name="AS_TITLE" val="Aspose.Slides for .NET 4.0 Client Profile"/>
  <p:tag name="AS_VERSION" val="20.5"/>
</p:tagLst>
</file>

<file path=ppt/theme/theme1.xml><?xml version="1.0" encoding="utf-8"?>
<a:theme xmlns:r="http://schemas.openxmlformats.org/officeDocument/2006/relationships" xmlns:a="http://schemas.openxmlformats.org/drawingml/2006/main" name="Office 主题">
  <a:themeElements>
    <a:clrScheme name="自定义 848">
      <a:dk1>
        <a:sysClr val="windowText" lastClr="000000"/>
      </a:dk1>
      <a:lt1>
        <a:sysClr val="window" lastClr="FFFFFF"/>
      </a:lt1>
      <a:dk2>
        <a:srgbClr val="995435"/>
      </a:dk2>
      <a:lt2>
        <a:srgbClr val="F35C1D"/>
      </a:lt2>
      <a:accent1>
        <a:srgbClr val="F35C1D"/>
      </a:accent1>
      <a:accent2>
        <a:srgbClr val="995435"/>
      </a:accent2>
      <a:accent3>
        <a:srgbClr val="F35C1D"/>
      </a:accent3>
      <a:accent4>
        <a:srgbClr val="995435"/>
      </a:accent4>
      <a:accent5>
        <a:srgbClr val="F35C1D"/>
      </a:accent5>
      <a:accent6>
        <a:srgbClr val="995435"/>
      </a:accent6>
      <a:hlink>
        <a:srgbClr val="0563C1"/>
      </a:hlink>
      <a:folHlink>
        <a:srgbClr val="954F72"/>
      </a:folHlink>
    </a:clrScheme>
    <a:fontScheme name="自定义 1">
      <a:majorFont>
        <a:latin typeface="Arial Black"/>
        <a:ea typeface="微软雅黑"/>
        <a:cs typeface="Arial"/>
      </a:majorFont>
      <a:minorFont>
        <a:latin typeface="Arial"/>
        <a:ea typeface="微软雅黑"/>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vt="http://schemas.openxmlformats.org/officeDocument/2006/docPropsVTypes" xmlns="http://schemas.openxmlformats.org/officeDocument/2006/extended-properties">
  <Company/>
  <PresentationFormat>自定义</PresentationFormat>
  <Paragraphs>150</Paragraphs>
  <Slides>23</Slides>
  <Notes>2</Notes>
  <TotalTime>149</TotalTime>
  <HiddenSlides>0</HiddenSlides>
  <MMClips>0</MMClips>
  <ScaleCrop>0</ScaleCrop>
  <HeadingPairs>
    <vt:vector baseType="variant" size="6">
      <vt:variant>
        <vt:lpstr>Fonts used</vt:lpstr>
      </vt:variant>
      <vt:variant>
        <vt:i4>13</vt:i4>
      </vt:variant>
      <vt:variant>
        <vt:lpstr>Theme</vt:lpstr>
      </vt:variant>
      <vt:variant>
        <vt:i4>1</vt:i4>
      </vt:variant>
      <vt:variant>
        <vt:lpstr>Slide Titles</vt:lpstr>
      </vt:variant>
      <vt:variant>
        <vt:i4>23</vt:i4>
      </vt:variant>
    </vt:vector>
  </HeadingPairs>
  <TitlesOfParts>
    <vt:vector baseType="lpstr" size="37">
      <vt:lpstr>Arial</vt:lpstr>
      <vt:lpstr>Arial Black</vt:lpstr>
      <vt:lpstr>微软雅黑</vt:lpstr>
      <vt:lpstr>Calibri Light</vt:lpstr>
      <vt:lpstr>Calibri</vt:lpstr>
      <vt:lpstr>Wingdings</vt:lpstr>
      <vt:lpstr>等线</vt:lpstr>
      <vt:lpstr>汉仪劲楷简</vt:lpstr>
      <vt:lpstr>兰米粗楷简体</vt:lpstr>
      <vt:lpstr>黑体</vt:lpstr>
      <vt:lpstr>宋体</vt:lpstr>
      <vt:lpstr>方正小标宋简体</vt:lpstr>
      <vt:lpstr>Times New Roman</vt:lpstr>
      <vt:lpstr>Office 主题</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0</LinksUpToDate>
  <SharedDoc>0</SharedDoc>
  <HyperlinksChanged>0</HyperlinksChanged>
  <Application>Aspose.Slides for .NET</Application>
  <AppVersion>20.0500</AppVersion>
</Properties>
</file>

<file path=docProps/core.xml><?xml version="1.0" encoding="utf-8"?>
<cp:coreProperties xmlns:dc="http://purl.org/dc/elements/1.1/" xmlns:dcterms="http://purl.org/dc/terms/" xmlns:dcmitype="http://purl.org/dc/dcmitype/" xmlns:xsi="http://www.w3.org/2001/XMLSchema-instance" xmlns:cp="http://schemas.openxmlformats.org/package/2006/metadata/core-properties">
  <dc:title>小清新PPT</dc:title>
  <cp:category>RP</cp:category>
  <dc:description>RP</dc:description>
  <cp:keywords>RP</cp:keywords>
  <cp:lastModifiedBy>常海燕</cp:lastModifiedBy>
  <cp:revision>128</cp:revision>
  <dcterms:created xsi:type="dcterms:W3CDTF">2015-05-05T08:02:00Z</dcterms:created>
  <dcterms:modified xsi:type="dcterms:W3CDTF">2020-07-12T05:53:43Z</dcterms:modified>
  <dc:subject>RP</dc:subject>
</cp:coreProperties>
</file>

<file path=docProps/custom.xml><?xml version="1.0" encoding="utf-8"?>
<Properties xmlns:vt="http://schemas.openxmlformats.org/officeDocument/2006/docPropsVTypes" xmlns="http://schemas.openxmlformats.org/officeDocument/2006/custom-properties">
  <property fmtid="{D5CDD505-2E9C-101B-9397-08002B2CF9AE}" pid="2" name="KSOProductBuildVer">
    <vt:lpwstr>2052-11.1.0.9584</vt:lpwstr>
  </property>
</Properties>
</file>