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88" r:id="rId3"/>
    <p:sldId id="258" r:id="rId4"/>
    <p:sldId id="259" r:id="rId5"/>
    <p:sldId id="289" r:id="rId7"/>
    <p:sldId id="264" r:id="rId8"/>
    <p:sldId id="266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8" r:id="rId18"/>
    <p:sldId id="291" r:id="rId19"/>
    <p:sldId id="292" r:id="rId20"/>
    <p:sldId id="282" r:id="rId21"/>
    <p:sldId id="283" r:id="rId22"/>
    <p:sldId id="284" r:id="rId23"/>
    <p:sldId id="285" r:id="rId24"/>
    <p:sldId id="290" r:id="rId25"/>
    <p:sldId id="293" r:id="rId26"/>
    <p:sldId id="294" r:id="rId2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108"/>
      </p:cViewPr>
      <p:guideLst>
        <p:guide orient="horz" pos="2139"/>
        <p:guide pos="286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77B623-57C2-4F5C-A86A-263894B9D3C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D76FAD-8550-41CF-A7FF-3143532A8AD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73F5-8971-4D77-BE93-0261ABFF1F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ED097-7C36-4431-AF3E-9E742C131EB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73F5-8971-4D77-BE93-0261ABFF1F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ED097-7C36-4431-AF3E-9E742C131EB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73F5-8971-4D77-BE93-0261ABFF1F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ED097-7C36-4431-AF3E-9E742C131EB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73F5-8971-4D77-BE93-0261ABFF1F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ED097-7C36-4431-AF3E-9E742C131EB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73F5-8971-4D77-BE93-0261ABFF1F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ED097-7C36-4431-AF3E-9E742C131EB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73F5-8971-4D77-BE93-0261ABFF1F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ED097-7C36-4431-AF3E-9E742C131EB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73F5-8971-4D77-BE93-0261ABFF1F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ED097-7C36-4431-AF3E-9E742C131EB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73F5-8971-4D77-BE93-0261ABFF1F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ED097-7C36-4431-AF3E-9E742C131EB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73F5-8971-4D77-BE93-0261ABFF1F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ED097-7C36-4431-AF3E-9E742C131EB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73F5-8971-4D77-BE93-0261ABFF1F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ED097-7C36-4431-AF3E-9E742C131EB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73F5-8971-4D77-BE93-0261ABFF1F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ED097-7C36-4431-AF3E-9E742C131EB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8773F5-8971-4D77-BE93-0261ABFF1F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6ED097-7C36-4431-AF3E-9E742C131EB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4.jpeg"/><Relationship Id="rId8" Type="http://schemas.openxmlformats.org/officeDocument/2006/relationships/image" Target="../media/image13.jpeg"/><Relationship Id="rId7" Type="http://schemas.openxmlformats.org/officeDocument/2006/relationships/image" Target="../media/image12.jpeg"/><Relationship Id="rId6" Type="http://schemas.openxmlformats.org/officeDocument/2006/relationships/image" Target="../media/image11.GIF"/><Relationship Id="rId5" Type="http://schemas.openxmlformats.org/officeDocument/2006/relationships/slide" Target="slide1.xml"/><Relationship Id="rId4" Type="http://schemas.openxmlformats.org/officeDocument/2006/relationships/image" Target="../media/image10.jpeg"/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2" Type="http://schemas.openxmlformats.org/officeDocument/2006/relationships/notesSlide" Target="../notesSlides/notesSlide1.xml"/><Relationship Id="rId11" Type="http://schemas.openxmlformats.org/officeDocument/2006/relationships/slideLayout" Target="../slideLayouts/slideLayout1.xml"/><Relationship Id="rId10" Type="http://schemas.openxmlformats.org/officeDocument/2006/relationships/image" Target="../media/image15.jpeg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hyperlink" Target="80&#21488;&#20799;&#24196;&#22823;&#25463;.rm" TargetMode="External"/><Relationship Id="rId8" Type="http://schemas.openxmlformats.org/officeDocument/2006/relationships/image" Target="../media/image25.jpeg"/><Relationship Id="rId7" Type="http://schemas.openxmlformats.org/officeDocument/2006/relationships/image" Target="../media/image24.jpeg"/><Relationship Id="rId6" Type="http://schemas.openxmlformats.org/officeDocument/2006/relationships/image" Target="../media/image23.jpe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26.jpeg"/><Relationship Id="rId1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6.jpeg"/><Relationship Id="rId6" Type="http://schemas.openxmlformats.org/officeDocument/2006/relationships/image" Target="../media/image27.png"/><Relationship Id="rId5" Type="http://schemas.openxmlformats.org/officeDocument/2006/relationships/image" Target="../media/image2.png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.png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image" Target="../media/image32.jpeg"/><Relationship Id="rId8" Type="http://schemas.openxmlformats.org/officeDocument/2006/relationships/image" Target="../media/image31.jpeg"/><Relationship Id="rId7" Type="http://schemas.openxmlformats.org/officeDocument/2006/relationships/image" Target="../media/image30.jpeg"/><Relationship Id="rId6" Type="http://schemas.openxmlformats.org/officeDocument/2006/relationships/image" Target="../media/image29.jpeg"/><Relationship Id="rId5" Type="http://schemas.openxmlformats.org/officeDocument/2006/relationships/image" Target="../media/image2.png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5.jpeg"/><Relationship Id="rId7" Type="http://schemas.openxmlformats.org/officeDocument/2006/relationships/image" Target="../media/image34.jpeg"/><Relationship Id="rId6" Type="http://schemas.openxmlformats.org/officeDocument/2006/relationships/image" Target="../media/image33.jpeg"/><Relationship Id="rId5" Type="http://schemas.openxmlformats.org/officeDocument/2006/relationships/image" Target="../media/image2.png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image" Target="../media/image39.jpeg"/><Relationship Id="rId8" Type="http://schemas.openxmlformats.org/officeDocument/2006/relationships/image" Target="../media/image38.jpeg"/><Relationship Id="rId7" Type="http://schemas.openxmlformats.org/officeDocument/2006/relationships/image" Target="../media/image37.jpeg"/><Relationship Id="rId6" Type="http://schemas.openxmlformats.org/officeDocument/2006/relationships/image" Target="../media/image36.jpe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40.jpeg"/><Relationship Id="rId1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42.png"/><Relationship Id="rId6" Type="http://schemas.openxmlformats.org/officeDocument/2006/relationships/image" Target="../media/image41.png"/><Relationship Id="rId5" Type="http://schemas.openxmlformats.org/officeDocument/2006/relationships/image" Target="../media/image2.png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46.jpeg"/><Relationship Id="rId8" Type="http://schemas.openxmlformats.org/officeDocument/2006/relationships/image" Target="../media/image45.jpeg"/><Relationship Id="rId7" Type="http://schemas.openxmlformats.org/officeDocument/2006/relationships/image" Target="../media/image44.jpeg"/><Relationship Id="rId6" Type="http://schemas.openxmlformats.org/officeDocument/2006/relationships/image" Target="../media/image43.jpeg"/><Relationship Id="rId5" Type="http://schemas.openxmlformats.org/officeDocument/2006/relationships/image" Target="../media/image2.png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47.jpeg"/><Relationship Id="rId1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49.jpeg"/><Relationship Id="rId6" Type="http://schemas.openxmlformats.org/officeDocument/2006/relationships/image" Target="../media/image48.jpe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png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3.jpeg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5.png"/><Relationship Id="rId7" Type="http://schemas.openxmlformats.org/officeDocument/2006/relationships/image" Target="../media/image54.jpeg"/><Relationship Id="rId6" Type="http://schemas.openxmlformats.org/officeDocument/2006/relationships/image" Target="../media/image42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image" Target="../media/image59.jpeg"/><Relationship Id="rId8" Type="http://schemas.openxmlformats.org/officeDocument/2006/relationships/image" Target="../media/image58.jpeg"/><Relationship Id="rId7" Type="http://schemas.openxmlformats.org/officeDocument/2006/relationships/image" Target="../media/image57.jpeg"/><Relationship Id="rId6" Type="http://schemas.openxmlformats.org/officeDocument/2006/relationships/image" Target="../media/image56.jpe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2.png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image" Target="../media/image62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5.png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slide" Target="slide8.xml"/><Relationship Id="rId8" Type="http://schemas.openxmlformats.org/officeDocument/2006/relationships/slide" Target="slide1.xml"/><Relationship Id="rId7" Type="http://schemas.openxmlformats.org/officeDocument/2006/relationships/slide" Target="slide7.xml"/><Relationship Id="rId6" Type="http://schemas.openxmlformats.org/officeDocument/2006/relationships/slide" Target="slide6.xml"/><Relationship Id="rId5" Type="http://schemas.openxmlformats.org/officeDocument/2006/relationships/image" Target="../media/image70.png"/><Relationship Id="rId4" Type="http://schemas.openxmlformats.org/officeDocument/2006/relationships/image" Target="../media/image69.jpeg"/><Relationship Id="rId3" Type="http://schemas.openxmlformats.org/officeDocument/2006/relationships/image" Target="../media/image68.png"/><Relationship Id="rId2" Type="http://schemas.openxmlformats.org/officeDocument/2006/relationships/image" Target="../media/image67.jpeg"/><Relationship Id="rId18" Type="http://schemas.openxmlformats.org/officeDocument/2006/relationships/notesSlide" Target="../notesSlides/notesSlide3.xml"/><Relationship Id="rId17" Type="http://schemas.openxmlformats.org/officeDocument/2006/relationships/slideLayout" Target="../slideLayouts/slideLayout1.xml"/><Relationship Id="rId16" Type="http://schemas.openxmlformats.org/officeDocument/2006/relationships/slide" Target="slide11.xml"/><Relationship Id="rId15" Type="http://schemas.openxmlformats.org/officeDocument/2006/relationships/slide" Target="slide10.xml"/><Relationship Id="rId14" Type="http://schemas.openxmlformats.org/officeDocument/2006/relationships/slide" Target="slide9.xml"/><Relationship Id="rId13" Type="http://schemas.openxmlformats.org/officeDocument/2006/relationships/slide" Target="slide22.xml"/><Relationship Id="rId12" Type="http://schemas.openxmlformats.org/officeDocument/2006/relationships/slide" Target="slide20.xml"/><Relationship Id="rId11" Type="http://schemas.openxmlformats.org/officeDocument/2006/relationships/slide" Target="slide21.xml"/><Relationship Id="rId10" Type="http://schemas.openxmlformats.org/officeDocument/2006/relationships/slide" Target="slide16.xml"/><Relationship Id="rId1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7410" name="Group 19"/>
          <p:cNvGrpSpPr/>
          <p:nvPr/>
        </p:nvGrpSpPr>
        <p:grpSpPr>
          <a:xfrm>
            <a:off x="0" y="0"/>
            <a:ext cx="9144000" cy="836613"/>
            <a:chOff x="0" y="0"/>
            <a:chExt cx="5760" cy="527"/>
          </a:xfrm>
        </p:grpSpPr>
        <p:pic>
          <p:nvPicPr>
            <p:cNvPr id="17419" name="Picture 15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5760" cy="527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  <p:sp>
          <p:nvSpPr>
            <p:cNvPr id="17420" name="WordArt 18"/>
            <p:cNvSpPr>
              <a:spLocks noTextEdit="1"/>
            </p:cNvSpPr>
            <p:nvPr/>
          </p:nvSpPr>
          <p:spPr>
            <a:xfrm>
              <a:off x="1973" y="46"/>
              <a:ext cx="2359" cy="43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 b="1">
                  <a:ln w="19050" cap="flat" cmpd="sng">
                    <a:solidFill>
                      <a:srgbClr val="99CCFF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FF0000"/>
                  </a:solidFill>
                  <a:effectLst>
                    <a:outerShdw dist="35921" dir="2699999" algn="ctr" rotWithShape="0">
                      <a:srgbClr val="990000"/>
                    </a:outerShdw>
                  </a:effectLst>
                  <a:latin typeface="隶书" charset="0"/>
                  <a:ea typeface="隶书" charset="0"/>
                </a:rPr>
                <a:t>温故知新</a:t>
              </a:r>
              <a:endParaRPr lang="zh-CN" altLang="en-US" sz="3600" b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charset="0"/>
                <a:ea typeface="隶书" charset="0"/>
              </a:endParaRPr>
            </a:p>
          </p:txBody>
        </p:sp>
      </p:grpSp>
      <p:sp>
        <p:nvSpPr>
          <p:cNvPr id="5123" name="矩形 1"/>
          <p:cNvSpPr>
            <a:spLocks noChangeArrowheads="1"/>
          </p:cNvSpPr>
          <p:nvPr/>
        </p:nvSpPr>
        <p:spPr bwMode="auto">
          <a:xfrm>
            <a:off x="415925" y="981075"/>
            <a:ext cx="8404225" cy="13112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1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、</a:t>
            </a:r>
            <a:r>
              <a:rPr kumimoji="0" lang="zh-CN" altLang="en-US" sz="4000" b="1" i="0" u="sng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             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标志着局部抗战的开始。</a:t>
            </a:r>
            <a:endParaRPr kumimoji="0" lang="es-ES" altLang="es-ES" sz="40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itchFamily="2" charset="-122"/>
              <a:ea typeface="黑体" pitchFamily="2" charset="-122"/>
              <a:cs typeface="+mn-cs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308100" y="908050"/>
            <a:ext cx="3048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latinLnBrk="0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九一八事变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</p:txBody>
      </p:sp>
      <p:sp>
        <p:nvSpPr>
          <p:cNvPr id="5125" name="矩形 2"/>
          <p:cNvSpPr>
            <a:spLocks noChangeArrowheads="1"/>
          </p:cNvSpPr>
          <p:nvPr/>
        </p:nvSpPr>
        <p:spPr bwMode="auto">
          <a:xfrm>
            <a:off x="395288" y="2333625"/>
            <a:ext cx="8569325" cy="13112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latinLnBrk="0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s-E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2</a:t>
            </a:r>
            <a:r>
              <a:rPr kumimoji="1" lang="zh-CN" altLang="es-ES" sz="4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、</a:t>
            </a:r>
            <a:r>
              <a:rPr kumimoji="1" lang="zh-CN" altLang="es-ES" sz="4000" b="1" i="0" u="sng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　　　　　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标志着</a:t>
            </a:r>
            <a:r>
              <a:rPr kumimoji="1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抗日民族统一战线初步形成</a:t>
            </a:r>
            <a:endParaRPr kumimoji="1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itchFamily="2" charset="-122"/>
              <a:ea typeface="黑体" pitchFamily="2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60463" y="2205038"/>
            <a:ext cx="2425700" cy="762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西安事变</a:t>
            </a:r>
            <a:endParaRPr kumimoji="0" lang="es-E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</p:txBody>
      </p:sp>
      <p:sp>
        <p:nvSpPr>
          <p:cNvPr id="5127" name="矩形 5"/>
          <p:cNvSpPr>
            <a:spLocks noChangeArrowheads="1"/>
          </p:cNvSpPr>
          <p:nvPr/>
        </p:nvSpPr>
        <p:spPr bwMode="auto">
          <a:xfrm>
            <a:off x="395288" y="3798888"/>
            <a:ext cx="7632700" cy="13112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s-ES" sz="4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３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、</a:t>
            </a:r>
            <a:r>
              <a:rPr kumimoji="0" lang="zh-CN" altLang="en-US" sz="4000" b="1" i="0" u="sng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             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标志着全面抗战的开始。 </a:t>
            </a:r>
            <a:endParaRPr kumimoji="0" lang="es-ES" altLang="es-ES" sz="40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itchFamily="2" charset="-122"/>
              <a:ea typeface="黑体" pitchFamily="2" charset="-122"/>
              <a:cs typeface="+mn-cs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1763713" y="3716338"/>
            <a:ext cx="3048000" cy="76993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latinLnBrk="0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卢沟桥事变</a:t>
            </a:r>
            <a:endParaRPr kumimoji="0" lang="zh-CN" alt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</p:txBody>
      </p:sp>
      <p:sp>
        <p:nvSpPr>
          <p:cNvPr id="5129" name="矩形 7"/>
          <p:cNvSpPr>
            <a:spLocks noChangeArrowheads="1"/>
          </p:cNvSpPr>
          <p:nvPr/>
        </p:nvSpPr>
        <p:spPr bwMode="auto">
          <a:xfrm>
            <a:off x="344488" y="5484813"/>
            <a:ext cx="8836025" cy="7016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s-ES" sz="4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４</a:t>
            </a:r>
            <a:r>
              <a:rPr kumimoji="1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、日本侵华最大罪证</a:t>
            </a:r>
            <a:r>
              <a:rPr kumimoji="1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____________</a:t>
            </a:r>
            <a:r>
              <a:rPr kumimoji="1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。</a:t>
            </a:r>
            <a:endParaRPr kumimoji="0" lang="es-ES" altLang="es-ES" sz="4000" b="1" i="0" u="sng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itchFamily="2" charset="-122"/>
              <a:ea typeface="黑体" pitchFamily="2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591175" y="5319713"/>
            <a:ext cx="3013075" cy="7699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南京大屠杀</a:t>
            </a:r>
            <a:endParaRPr kumimoji="0" lang="es-E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5" grpId="0"/>
      <p:bldP spid="12" grpId="0" bldLvl="0" animBg="1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1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/>
          <a:stretch>
            <a:fillRect/>
          </a:stretch>
        </p:blipFill>
        <p:spPr>
          <a:xfrm>
            <a:off x="-20190" y="0"/>
            <a:ext cx="9144000" cy="617254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5507990" y="476250"/>
            <a:ext cx="3288030" cy="4761865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03505" y="574040"/>
            <a:ext cx="3561080" cy="455676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图片 6" descr="QQ截图20170823094934.png"/>
          <p:cNvPicPr>
            <a:picLocks noChangeAspect="1"/>
          </p:cNvPicPr>
          <p:nvPr/>
        </p:nvPicPr>
        <p:blipFill>
          <a:blip r:embed="rId2"/>
          <a:srcRect t="81262"/>
          <a:stretch>
            <a:fillRect/>
          </a:stretch>
        </p:blipFill>
        <p:spPr>
          <a:xfrm>
            <a:off x="-34772" y="5606158"/>
            <a:ext cx="9178772" cy="1292688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" name="图片 15" descr="未标题-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905253"/>
            <a:ext cx="2466325" cy="2952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395439" y="3716450"/>
            <a:ext cx="1360649" cy="132540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78145" tIns="39072" rIns="78145" bIns="39072">
            <a:spAutoFit/>
          </a:bodyPr>
          <a:lstStyle/>
          <a:p>
            <a:pPr eaLnBrk="1" hangingPunct="1"/>
            <a:r>
              <a:rPr lang="zh-CN" altLang="en-US" sz="27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华文中宋" pitchFamily="2" charset="-122"/>
              </a:rPr>
              <a:t>国民党正面战场抗战</a:t>
            </a:r>
            <a:endParaRPr lang="zh-CN" altLang="en-US" sz="2700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华文中宋" pitchFamily="2" charset="-122"/>
            </a:endParaRPr>
          </a:p>
        </p:txBody>
      </p: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7308438" y="3716541"/>
            <a:ext cx="1360649" cy="132540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78145" tIns="39072" rIns="78145" bIns="39072">
            <a:spAutoFit/>
          </a:bodyPr>
          <a:lstStyle/>
          <a:p>
            <a:pPr eaLnBrk="1" hangingPunct="1"/>
            <a:r>
              <a:rPr lang="zh-CN" altLang="en-US" sz="27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华文中宋" pitchFamily="2" charset="-122"/>
              </a:rPr>
              <a:t>共产党敌后战场抗战</a:t>
            </a:r>
            <a:endParaRPr lang="zh-CN" altLang="en-US" sz="2700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华文中宋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52095" y="764540"/>
            <a:ext cx="3455035" cy="3003550"/>
          </a:xfrm>
          <a:prstGeom prst="rect">
            <a:avLst/>
          </a:prstGeom>
          <a:noFill/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         </a:t>
            </a:r>
            <a:r>
              <a:rPr lang="zh-CN" alt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正面战场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指和敌军正面冲突的地方，敌军入侵我方，我方抵抗的战场是正面战场。在这个战场上作战的中国军队</a:t>
            </a:r>
            <a:r>
              <a:rPr lang="zh-CN" altLang="en-US" sz="2400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主要是国民党的军队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，因此一般也称其为国民党正面战场。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580380" y="548640"/>
            <a:ext cx="3150870" cy="3369310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        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敌后战场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指在抗日战争中，中国军队深入到日本占领区而开辟的战场。即</a:t>
            </a:r>
            <a:r>
              <a:rPr lang="zh-CN" altLang="en-US" sz="2400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中国共产党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领导的八路军新四军，依靠有利地形在日本军队占领区所形成的有一定军事控制范围地区。  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17" name="图片 16" descr="t01dec80a28e406288d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94008" y="3360964"/>
            <a:ext cx="1667867" cy="1426479"/>
          </a:xfrm>
          <a:prstGeom prst="rect">
            <a:avLst/>
          </a:prstGeom>
        </p:spPr>
      </p:pic>
      <p:pic>
        <p:nvPicPr>
          <p:cNvPr id="24" name="图片 23" descr="de43921f-f938-42e2-a907-e71e55f21e65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l="1575" t="4862" r="15875"/>
          <a:stretch>
            <a:fillRect/>
          </a:stretch>
        </p:blipFill>
        <p:spPr>
          <a:xfrm>
            <a:off x="5652135" y="3932555"/>
            <a:ext cx="1431290" cy="1257300"/>
          </a:xfrm>
          <a:prstGeom prst="rect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4118450" y="2544530"/>
            <a:ext cx="1081146" cy="355906"/>
          </a:xfrm>
          <a:prstGeom prst="rect">
            <a:avLst/>
          </a:prstGeom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互相配合</a:t>
            </a:r>
            <a:endParaRPr lang="zh-CN" altLang="en-US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6" name="左右箭头 25"/>
          <p:cNvSpPr/>
          <p:nvPr/>
        </p:nvSpPr>
        <p:spPr>
          <a:xfrm>
            <a:off x="3834981" y="2816674"/>
            <a:ext cx="1587424" cy="544290"/>
          </a:xfrm>
          <a:prstGeom prst="leftRightArrow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4137497" y="3302205"/>
            <a:ext cx="1081146" cy="909904"/>
          </a:xfrm>
          <a:prstGeom prst="rect">
            <a:avLst/>
          </a:prstGeom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同仇敌忾</a:t>
            </a:r>
            <a:endParaRPr lang="en-US" altLang="zh-CN" dirty="0" smtClean="0"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共赴国难</a:t>
            </a:r>
            <a:endParaRPr lang="en-US" altLang="zh-CN" dirty="0" smtClean="0"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驱逐日寇</a:t>
            </a:r>
            <a:endParaRPr lang="zh-CN" altLang="en-US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12" grpId="0"/>
      <p:bldP spid="13" grpId="0"/>
      <p:bldP spid="25" grpId="0"/>
      <p:bldP spid="26" grpId="0" animBg="1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 descr="4c1e46b3fa62f3412d635.jpg"/>
          <p:cNvPicPr>
            <a:picLocks noChangeAspect="1"/>
          </p:cNvPicPr>
          <p:nvPr/>
        </p:nvPicPr>
        <p:blipFill>
          <a:blip r:embed="rId1"/>
          <a:srcRect l="3499" t="7500" r="4119" b="9999"/>
          <a:stretch>
            <a:fillRect/>
          </a:stretch>
        </p:blipFill>
        <p:spPr>
          <a:xfrm>
            <a:off x="36503" y="1592023"/>
            <a:ext cx="6911478" cy="3061629"/>
          </a:xfrm>
          <a:prstGeom prst="rect">
            <a:avLst/>
          </a:prstGeom>
        </p:spPr>
      </p:pic>
      <p:pic>
        <p:nvPicPr>
          <p:cNvPr id="23" name="图片 22" descr="4c1e46b3fa62f3412d635.jpg"/>
          <p:cNvPicPr>
            <a:picLocks noChangeAspect="1"/>
          </p:cNvPicPr>
          <p:nvPr/>
        </p:nvPicPr>
        <p:blipFill>
          <a:blip r:embed="rId2"/>
          <a:srcRect l="3499" t="7500" r="4119" b="9999"/>
          <a:stretch>
            <a:fillRect/>
          </a:stretch>
        </p:blipFill>
        <p:spPr>
          <a:xfrm>
            <a:off x="2252711" y="1592023"/>
            <a:ext cx="6911478" cy="3061629"/>
          </a:xfrm>
          <a:prstGeom prst="rect">
            <a:avLst/>
          </a:prstGeom>
        </p:spPr>
      </p:pic>
      <p:pic>
        <p:nvPicPr>
          <p:cNvPr id="26" name="图片 25" descr="QQ截图2017070611504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1506293"/>
            <a:ext cx="9144000" cy="85730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44" name="TextBox 43"/>
          <p:cNvSpPr txBox="1"/>
          <p:nvPr/>
        </p:nvSpPr>
        <p:spPr>
          <a:xfrm>
            <a:off x="2123912" y="2708991"/>
            <a:ext cx="5420360" cy="687070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4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第</a:t>
            </a:r>
            <a:r>
              <a:rPr lang="en-US" altLang="zh-CN" sz="4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20</a:t>
            </a:r>
            <a:r>
              <a:rPr lang="zh-CN" altLang="en-US" sz="4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课  正面战场的抗战</a:t>
            </a:r>
            <a:endParaRPr lang="zh-CN" altLang="en-US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764190" y="476006"/>
            <a:ext cx="6323330" cy="626110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第六单元  中华民族的抗日战争</a:t>
            </a:r>
            <a:endParaRPr lang="zh-CN" altLang="en-US" sz="36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16" name="Picture 21" descr="psd36"/>
          <p:cNvPicPr>
            <a:picLocks noChangeAspect="1" noChangeArrowheads="1"/>
          </p:cNvPicPr>
          <p:nvPr/>
        </p:nvPicPr>
        <p:blipFill>
          <a:blip r:embed="rId4">
            <a:grayscl/>
          </a:blip>
          <a:srcRect t="12599" b="18141"/>
          <a:stretch>
            <a:fillRect/>
          </a:stretch>
        </p:blipFill>
        <p:spPr bwMode="auto">
          <a:xfrm>
            <a:off x="2195526" y="4940756"/>
            <a:ext cx="6293001" cy="16328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7" name="Picture 30" descr="图片1">
            <a:hlinkClick r:id="rId5" action="ppaction://hlinksldjump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9891" y="5674194"/>
            <a:ext cx="1781500" cy="1183806"/>
          </a:xfrm>
          <a:prstGeom prst="rect">
            <a:avLst/>
          </a:prstGeom>
          <a:noFill/>
        </p:spPr>
      </p:pic>
      <p:pic>
        <p:nvPicPr>
          <p:cNvPr id="28" name="图片 27" descr="u=1643281845,1559998336&amp;fm=27&amp;gp=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08913" y="5212901"/>
            <a:ext cx="1530730" cy="11389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9" name="图片 28" descr="u=1537721760,1579652208&amp;fm=27&amp;gp=0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96337" y="5212901"/>
            <a:ext cx="1474036" cy="11391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3" name="图片 32" descr="u=206960305,4124298928&amp;fm=27&amp;gp=0.jpg"/>
          <p:cNvPicPr>
            <a:picLocks noChangeAspect="1"/>
          </p:cNvPicPr>
          <p:nvPr/>
        </p:nvPicPr>
        <p:blipFill>
          <a:blip r:embed="rId9">
            <a:grayscl/>
            <a:lum bright="-20000"/>
          </a:blip>
          <a:stretch>
            <a:fillRect/>
          </a:stretch>
        </p:blipFill>
        <p:spPr>
          <a:xfrm>
            <a:off x="5427067" y="5212901"/>
            <a:ext cx="1396802" cy="11566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4" name="图片 33" descr="u=3315721713,3187601153&amp;fm=27&amp;gp=0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67140" y="5226518"/>
            <a:ext cx="1564694" cy="1115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/>
    </mc:Choice>
    <mc:Fallback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Text Box 8"/>
          <p:cNvSpPr txBox="1"/>
          <p:nvPr/>
        </p:nvSpPr>
        <p:spPr>
          <a:xfrm>
            <a:off x="441325" y="5661025"/>
            <a:ext cx="184150" cy="366713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p>
            <a:pPr lvl="0" eaLnBrk="1" hangingPunct="1"/>
            <a:endParaRPr lang="zh-CN" altLang="zh-CN" dirty="0">
              <a:solidFill>
                <a:srgbClr val="FFCC00"/>
              </a:solidFill>
              <a:latin typeface="Arial Black" pitchFamily="34" charset="0"/>
              <a:ea typeface="宋体" pitchFamily="2" charset="-122"/>
            </a:endParaRPr>
          </a:p>
        </p:txBody>
      </p:sp>
      <p:pic>
        <p:nvPicPr>
          <p:cNvPr id="20483" name="Picture 17" descr="155_15385_1af17eca1e3235d"/>
          <p:cNvPicPr>
            <a:picLocks noChangeAspect="1"/>
          </p:cNvPicPr>
          <p:nvPr/>
        </p:nvPicPr>
        <p:blipFill>
          <a:blip r:embed="rId1"/>
          <a:srcRect b="2986"/>
          <a:stretch>
            <a:fillRect/>
          </a:stretch>
        </p:blipFill>
        <p:spPr>
          <a:xfrm>
            <a:off x="755650" y="0"/>
            <a:ext cx="6407150" cy="68580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40307" name="AutoShape 19"/>
          <p:cNvSpPr>
            <a:spLocks noChangeArrowheads="1"/>
          </p:cNvSpPr>
          <p:nvPr/>
        </p:nvSpPr>
        <p:spPr bwMode="auto">
          <a:xfrm>
            <a:off x="6192838" y="2133600"/>
            <a:ext cx="2951163" cy="1223963"/>
          </a:xfrm>
          <a:prstGeom prst="wedgeEllipseCallout">
            <a:avLst>
              <a:gd name="adj1" fmla="val -55639"/>
              <a:gd name="adj2" fmla="val 40772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淞沪会战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Black" pitchFamily="34" charset="0"/>
                <a:ea typeface="宋体" pitchFamily="2" charset="-122"/>
                <a:cs typeface="+mn-cs"/>
              </a:rPr>
              <a:t>南京大屠杀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Black" pitchFamily="34" charset="0"/>
              <a:ea typeface="宋体" pitchFamily="2" charset="-122"/>
              <a:cs typeface="+mn-cs"/>
            </a:endParaRPr>
          </a:p>
        </p:txBody>
      </p:sp>
      <p:sp>
        <p:nvSpPr>
          <p:cNvPr id="140308" name="AutoShape 20"/>
          <p:cNvSpPr>
            <a:spLocks noChangeArrowheads="1"/>
          </p:cNvSpPr>
          <p:nvPr/>
        </p:nvSpPr>
        <p:spPr bwMode="auto">
          <a:xfrm>
            <a:off x="971550" y="765175"/>
            <a:ext cx="2016125" cy="647700"/>
          </a:xfrm>
          <a:prstGeom prst="flowChartMagneticTape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Black" pitchFamily="34" charset="0"/>
                <a:ea typeface="宋体" pitchFamily="2" charset="-122"/>
                <a:cs typeface="+mn-cs"/>
              </a:rPr>
              <a:t>太原会战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Black" pitchFamily="34" charset="0"/>
              <a:ea typeface="宋体" pitchFamily="2" charset="-122"/>
              <a:cs typeface="+mn-cs"/>
            </a:endParaRPr>
          </a:p>
        </p:txBody>
      </p:sp>
      <p:sp>
        <p:nvSpPr>
          <p:cNvPr id="140309" name="AutoShape 21"/>
          <p:cNvSpPr>
            <a:spLocks noChangeArrowheads="1"/>
          </p:cNvSpPr>
          <p:nvPr/>
        </p:nvSpPr>
        <p:spPr bwMode="auto">
          <a:xfrm>
            <a:off x="4643438" y="908050"/>
            <a:ext cx="2376488" cy="720725"/>
          </a:xfrm>
          <a:prstGeom prst="wedgeEllipseCallout">
            <a:avLst>
              <a:gd name="adj1" fmla="val -49801"/>
              <a:gd name="adj2" fmla="val 124750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2">
                <a:lumMod val="60000"/>
                <a:lumOff val="40000"/>
              </a:schemeClr>
            </a:solidFill>
            <a:miter lim="800000"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Black" pitchFamily="34" charset="0"/>
                <a:ea typeface="宋体" pitchFamily="2" charset="-122"/>
                <a:cs typeface="+mn-cs"/>
              </a:rPr>
              <a:t>徐州会战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Black" pitchFamily="34" charset="0"/>
              <a:ea typeface="宋体" pitchFamily="2" charset="-122"/>
              <a:cs typeface="+mn-cs"/>
            </a:endParaRPr>
          </a:p>
        </p:txBody>
      </p:sp>
      <p:sp>
        <p:nvSpPr>
          <p:cNvPr id="140311" name="AutoShape 23"/>
          <p:cNvSpPr>
            <a:spLocks noChangeArrowheads="1"/>
          </p:cNvSpPr>
          <p:nvPr/>
        </p:nvSpPr>
        <p:spPr bwMode="auto">
          <a:xfrm>
            <a:off x="1116013" y="2492375"/>
            <a:ext cx="2376488" cy="649288"/>
          </a:xfrm>
          <a:prstGeom prst="flowChartMagneticTape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Black" pitchFamily="34" charset="0"/>
                <a:ea typeface="宋体" pitchFamily="2" charset="-122"/>
                <a:cs typeface="+mn-cs"/>
              </a:rPr>
              <a:t>武汉会战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Black" pitchFamily="34" charset="0"/>
              <a:ea typeface="宋体" pitchFamily="2" charset="-122"/>
              <a:cs typeface="+mn-cs"/>
            </a:endParaRPr>
          </a:p>
        </p:txBody>
      </p:sp>
      <p:sp>
        <p:nvSpPr>
          <p:cNvPr id="140312" name="AutoShape 24"/>
          <p:cNvSpPr>
            <a:spLocks noChangeArrowheads="1"/>
          </p:cNvSpPr>
          <p:nvPr/>
        </p:nvSpPr>
        <p:spPr bwMode="auto">
          <a:xfrm>
            <a:off x="4657725" y="0"/>
            <a:ext cx="2447925" cy="549275"/>
          </a:xfrm>
          <a:prstGeom prst="wedgeEllipseCallout">
            <a:avLst>
              <a:gd name="adj1" fmla="val -57523"/>
              <a:gd name="adj2" fmla="val 51157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Black" pitchFamily="34" charset="0"/>
                <a:ea typeface="宋体" pitchFamily="2" charset="-122"/>
                <a:cs typeface="+mn-cs"/>
              </a:rPr>
              <a:t>七七事变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Black" pitchFamily="34" charset="0"/>
              <a:ea typeface="宋体" pitchFamily="2" charset="-122"/>
              <a:cs typeface="+mn-cs"/>
            </a:endParaRPr>
          </a:p>
        </p:txBody>
      </p:sp>
      <p:sp>
        <p:nvSpPr>
          <p:cNvPr id="9" name="AutoShape 23"/>
          <p:cNvSpPr>
            <a:spLocks noChangeArrowheads="1"/>
          </p:cNvSpPr>
          <p:nvPr/>
        </p:nvSpPr>
        <p:spPr bwMode="auto">
          <a:xfrm>
            <a:off x="539750" y="3357563"/>
            <a:ext cx="2447925" cy="647700"/>
          </a:xfrm>
          <a:prstGeom prst="flowChartMagneticTape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Black" pitchFamily="34" charset="0"/>
                <a:ea typeface="宋体" pitchFamily="2" charset="-122"/>
                <a:cs typeface="+mn-cs"/>
              </a:rPr>
              <a:t>长沙会战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Black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03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03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03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0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0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0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"/>
                                        <p:tgtEl>
                                          <p:spTgt spid="140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40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"/>
                                        <p:tgtEl>
                                          <p:spTgt spid="140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307" grpId="0" bldLvl="0" animBg="1"/>
      <p:bldP spid="140308" grpId="0" bldLvl="0" animBg="1"/>
      <p:bldP spid="140309" grpId="0" bldLvl="0" animBg="1"/>
      <p:bldP spid="140311" grpId="0" bldLvl="0" animBg="1"/>
      <p:bldP spid="140312" grpId="0" bldLvl="0" animBg="1"/>
      <p:bldP spid="9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0320" y="775970"/>
            <a:ext cx="1605280" cy="875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08064" y="908456"/>
            <a:ext cx="969010" cy="565150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背景</a:t>
            </a:r>
            <a:endParaRPr lang="zh-CN" altLang="en-US" sz="3200" b="1" dirty="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1227071" y="843625"/>
            <a:ext cx="7767037" cy="1784350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800" dirty="0">
                <a:latin typeface="华文新魏" pitchFamily="2" charset="-122"/>
                <a:ea typeface="华文新魏" pitchFamily="2" charset="-122"/>
              </a:rPr>
              <a:t>日军占领南京后，</a:t>
            </a:r>
            <a:r>
              <a:rPr lang="zh-CN" altLang="en-US" sz="28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为了打通南北战场</a:t>
            </a:r>
            <a:r>
              <a:rPr lang="zh-CN" altLang="en-US" sz="2800" dirty="0">
                <a:latin typeface="华文新魏" pitchFamily="2" charset="-122"/>
                <a:ea typeface="华文新魏" pitchFamily="2" charset="-122"/>
              </a:rPr>
              <a:t>，沿津浦路从南北两个方向夹击</a:t>
            </a:r>
            <a:r>
              <a:rPr lang="zh-CN" altLang="en-US" sz="2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徐州</a:t>
            </a:r>
            <a:r>
              <a:rPr lang="zh-CN" altLang="en-US" sz="2800" dirty="0">
                <a:latin typeface="华文新魏" pitchFamily="2" charset="-122"/>
                <a:ea typeface="华文新魏" pitchFamily="2" charset="-122"/>
              </a:rPr>
              <a:t>。同时，一部分日军从山东半岛登陆，沿胶济线西进，企图与津浦路南下的日军会师</a:t>
            </a:r>
            <a:r>
              <a:rPr lang="zh-CN" altLang="en-US" sz="2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台儿庄</a:t>
            </a:r>
            <a:r>
              <a:rPr lang="zh-CN" altLang="en-US" sz="2800" dirty="0">
                <a:latin typeface="华文新魏" pitchFamily="2" charset="-122"/>
                <a:ea typeface="华文新魏" pitchFamily="2" charset="-122"/>
              </a:rPr>
              <a:t>，再合攻徐州。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grpSp>
        <p:nvGrpSpPr>
          <p:cNvPr id="4" name="Group 26"/>
          <p:cNvGrpSpPr/>
          <p:nvPr/>
        </p:nvGrpSpPr>
        <p:grpSpPr bwMode="auto">
          <a:xfrm>
            <a:off x="5436325" y="2924708"/>
            <a:ext cx="2948072" cy="3224914"/>
            <a:chOff x="0" y="0"/>
            <a:chExt cx="2183141" cy="2016125"/>
          </a:xfrm>
        </p:grpSpPr>
        <p:sp>
          <p:nvSpPr>
            <p:cNvPr id="36" name="直接连接符​​ 33"/>
            <p:cNvSpPr>
              <a:spLocks noChangeShapeType="1"/>
            </p:cNvSpPr>
            <p:nvPr/>
          </p:nvSpPr>
          <p:spPr bwMode="auto">
            <a:xfrm>
              <a:off x="583302" y="51772"/>
              <a:ext cx="1400720" cy="1"/>
            </a:xfrm>
            <a:prstGeom prst="line">
              <a:avLst/>
            </a:prstGeom>
            <a:noFill/>
            <a:ln w="6350">
              <a:solidFill>
                <a:srgbClr val="A5A5A5"/>
              </a:solidFill>
              <a:prstDash val="sysDash"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圆角矩形​​ 2"/>
            <p:cNvSpPr>
              <a:spLocks noChangeArrowheads="1"/>
            </p:cNvSpPr>
            <p:nvPr/>
          </p:nvSpPr>
          <p:spPr bwMode="auto">
            <a:xfrm rot="-316478">
              <a:off x="31017" y="789748"/>
              <a:ext cx="2152124" cy="1226377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38" name="直接连接符​​ 11"/>
            <p:cNvSpPr>
              <a:spLocks noChangeShapeType="1"/>
            </p:cNvSpPr>
            <p:nvPr/>
          </p:nvSpPr>
          <p:spPr bwMode="auto">
            <a:xfrm flipV="1">
              <a:off x="351927" y="122876"/>
              <a:ext cx="880414" cy="756345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直接连接符​​ 13"/>
            <p:cNvSpPr>
              <a:spLocks noChangeShapeType="1"/>
            </p:cNvSpPr>
            <p:nvPr/>
          </p:nvSpPr>
          <p:spPr bwMode="auto">
            <a:xfrm>
              <a:off x="1476901" y="122876"/>
              <a:ext cx="336419" cy="621539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椭圆​​ 4"/>
            <p:cNvSpPr>
              <a:spLocks noChangeArrowheads="1"/>
            </p:cNvSpPr>
            <p:nvPr/>
          </p:nvSpPr>
          <p:spPr bwMode="auto">
            <a:xfrm>
              <a:off x="1232341" y="0"/>
              <a:ext cx="244560" cy="24456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41" name="椭圆​​ 6"/>
            <p:cNvSpPr>
              <a:spLocks noChangeArrowheads="1"/>
            </p:cNvSpPr>
            <p:nvPr/>
          </p:nvSpPr>
          <p:spPr bwMode="auto">
            <a:xfrm>
              <a:off x="1283662" y="51772"/>
              <a:ext cx="141070" cy="141075"/>
            </a:xfrm>
            <a:prstGeom prst="ellipse">
              <a:avLst/>
            </a:prstGeom>
            <a:solidFill>
              <a:srgbClr val="D8D8D8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42" name="同侧圆角矩形 30"/>
            <p:cNvSpPr>
              <a:spLocks noChangeArrowheads="1"/>
            </p:cNvSpPr>
            <p:nvPr/>
          </p:nvSpPr>
          <p:spPr bwMode="auto">
            <a:xfrm rot="-304808">
              <a:off x="0" y="798100"/>
              <a:ext cx="2143772" cy="595293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26076572 h 21600"/>
                <a:gd name="T4" fmla="*/ 2147483647 w 21600"/>
                <a:gd name="T5" fmla="*/ 113037900 h 21600"/>
                <a:gd name="T6" fmla="*/ 2147483647 w 21600"/>
                <a:gd name="T7" fmla="*/ 226076572 h 21600"/>
                <a:gd name="T8" fmla="*/ 2147483647 w 21600"/>
                <a:gd name="T9" fmla="*/ 339114473 h 21600"/>
                <a:gd name="T10" fmla="*/ 2147483647 w 21600"/>
                <a:gd name="T11" fmla="*/ 226076572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3 w 21600"/>
                <a:gd name="T19" fmla="*/ 3163 h 21600"/>
                <a:gd name="T20" fmla="*/ 18437 w 21600"/>
                <a:gd name="T21" fmla="*/ 18437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7817" y="5400"/>
                    <a:pt x="5400" y="7817"/>
                    <a:pt x="5400" y="10800"/>
                  </a:cubicBezTo>
                  <a:lnTo>
                    <a:pt x="0" y="10800"/>
                  </a:ln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solidFill>
              <a:srgbClr val="FFFFFF"/>
            </a:solidFill>
            <a:ln w="9525" cmpd="sng">
              <a:noFill/>
              <a:miter lim="800000"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3" name="圆角矩形​​ 3"/>
            <p:cNvSpPr>
              <a:spLocks noChangeArrowheads="1"/>
            </p:cNvSpPr>
            <p:nvPr/>
          </p:nvSpPr>
          <p:spPr bwMode="auto">
            <a:xfrm rot="-316478">
              <a:off x="125262" y="909046"/>
              <a:ext cx="1969599" cy="1011642"/>
            </a:xfrm>
            <a:prstGeom prst="roundRect">
              <a:avLst>
                <a:gd name="adj" fmla="val 0"/>
              </a:avLst>
            </a:prstGeom>
            <a:solidFill>
              <a:schemeClr val="bg2">
                <a:lumMod val="25000"/>
              </a:schemeClr>
            </a:solidFill>
            <a:ln w="19050">
              <a:solidFill>
                <a:srgbClr val="D8D8D8"/>
              </a:solidFill>
              <a:rou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lstStyle/>
            <a:p>
              <a:pPr marL="292735" indent="-292735" algn="ctr"/>
              <a:r>
                <a:rPr lang="zh-CN" altLang="en-US" sz="2100" dirty="0">
                  <a:solidFill>
                    <a:srgbClr val="760000"/>
                  </a:solidFill>
                  <a:latin typeface="华文新魏" pitchFamily="2" charset="-122"/>
                  <a:ea typeface="华文新魏" pitchFamily="2" charset="-122"/>
                  <a:sym typeface="Calibri" pitchFamily="34" charset="0"/>
                </a:rPr>
                <a:t>        </a:t>
              </a:r>
              <a:endParaRPr lang="en-US" altLang="zh-CN" sz="2100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  <a:sym typeface="Calibri" pitchFamily="34" charset="0"/>
              </a:endParaRPr>
            </a:p>
          </p:txBody>
        </p:sp>
        <p:sp>
          <p:nvSpPr>
            <p:cNvPr id="44" name="椭圆​​ 8"/>
            <p:cNvSpPr>
              <a:spLocks noChangeArrowheads="1"/>
            </p:cNvSpPr>
            <p:nvPr/>
          </p:nvSpPr>
          <p:spPr bwMode="auto">
            <a:xfrm rot="-316478">
              <a:off x="310917" y="878978"/>
              <a:ext cx="89569" cy="89573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45" name="椭圆​​ 9"/>
            <p:cNvSpPr>
              <a:spLocks noChangeArrowheads="1"/>
            </p:cNvSpPr>
            <p:nvPr/>
          </p:nvSpPr>
          <p:spPr bwMode="auto">
            <a:xfrm rot="-316478">
              <a:off x="1772360" y="744052"/>
              <a:ext cx="89569" cy="89573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</p:grpSp>
      <p:sp>
        <p:nvSpPr>
          <p:cNvPr id="46" name="文本框 99"/>
          <p:cNvSpPr txBox="1">
            <a:spLocks noChangeArrowheads="1"/>
          </p:cNvSpPr>
          <p:nvPr/>
        </p:nvSpPr>
        <p:spPr bwMode="auto">
          <a:xfrm rot="21307450">
            <a:off x="5764395" y="4615025"/>
            <a:ext cx="2532293" cy="104840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78145" tIns="39072" rIns="78145" bIns="39072">
            <a:spAutoFit/>
          </a:bodyPr>
          <a:lstStyle/>
          <a:p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      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想一想：日本进攻台儿庄的意图是什么？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7" name="图片 12"/>
          <p:cNvPicPr>
            <a:picLocks noChangeAspect="1" noChangeArrowheads="1"/>
          </p:cNvPicPr>
          <p:nvPr/>
        </p:nvPicPr>
        <p:blipFill>
          <a:blip r:embed="rId5">
            <a:lum bright="-12000" contrast="30000"/>
          </a:blip>
          <a:srcRect/>
          <a:stretch>
            <a:fillRect/>
          </a:stretch>
        </p:blipFill>
        <p:spPr bwMode="auto">
          <a:xfrm>
            <a:off x="395605" y="2852420"/>
            <a:ext cx="4453255" cy="388683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图片 46" descr="t01a843b477253c72a9.jpg"/>
          <p:cNvPicPr>
            <a:picLocks noChangeAspect="1"/>
          </p:cNvPicPr>
          <p:nvPr/>
        </p:nvPicPr>
        <p:blipFill>
          <a:blip r:embed="rId1"/>
          <a:srcRect b="3532"/>
          <a:stretch>
            <a:fillRect/>
          </a:stretch>
        </p:blipFill>
        <p:spPr>
          <a:xfrm>
            <a:off x="244414" y="1510609"/>
            <a:ext cx="4837829" cy="48305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0189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3" name="圆角矩形 22"/>
          <p:cNvSpPr/>
          <p:nvPr/>
        </p:nvSpPr>
        <p:spPr>
          <a:xfrm>
            <a:off x="5195631" y="1923565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itchFamily="34" charset="-122"/>
              </a:rPr>
              <a:t>兵力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itchFamily="34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6086366" y="1311239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itchFamily="34" charset="-122"/>
              </a:rPr>
              <a:t>中方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itchFamily="34" charset="-122"/>
            </a:endParaRPr>
          </a:p>
        </p:txBody>
      </p:sp>
      <p:sp>
        <p:nvSpPr>
          <p:cNvPr id="25" name="圆角矩形 24"/>
          <p:cNvSpPr/>
          <p:nvPr/>
        </p:nvSpPr>
        <p:spPr>
          <a:xfrm>
            <a:off x="7370156" y="1311239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itchFamily="34" charset="-122"/>
              </a:rPr>
              <a:t>日本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086366" y="1923565"/>
            <a:ext cx="680324" cy="725238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latin typeface="华文新魏" pitchFamily="2" charset="-122"/>
                <a:ea typeface="华文新魏" pitchFamily="2" charset="-122"/>
              </a:rPr>
              <a:t>29</a:t>
            </a:r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390321" y="1923565"/>
            <a:ext cx="68032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latin typeface="华文新魏" pitchFamily="2" charset="-122"/>
                <a:ea typeface="华文新魏" pitchFamily="2" charset="-122"/>
              </a:rPr>
              <a:t>5</a:t>
            </a:r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8" name="圆角矩形 27"/>
          <p:cNvSpPr/>
          <p:nvPr/>
        </p:nvSpPr>
        <p:spPr>
          <a:xfrm>
            <a:off x="5215796" y="2739999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itchFamily="34" charset="-122"/>
              </a:rPr>
              <a:t>将领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86365" y="2740000"/>
            <a:ext cx="907099" cy="725238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李宗仁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220239" y="2739999"/>
            <a:ext cx="1417343" cy="104840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pPr algn="ctr"/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板垣征四郎</a:t>
            </a:r>
            <a:endParaRPr lang="en-US" altLang="zh-CN" sz="2100" b="1" dirty="0">
              <a:latin typeface="华文新魏" pitchFamily="2" charset="-122"/>
              <a:ea typeface="华文新魏" pitchFamily="2" charset="-122"/>
            </a:endParaRPr>
          </a:p>
          <a:p>
            <a:pPr algn="ctr"/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矶谷廉介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1" name="Picture 3" descr="C:\Users\Administrator\Desktop\下载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29671" y="3692506"/>
            <a:ext cx="850406" cy="13607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4" name="Picture 4" descr="C:\Users\Administrator\Desktop\timg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33627" y="3692506"/>
            <a:ext cx="825697" cy="13607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5" name="Picture 5" descr="C:\Users\Administrator\Desktop\timg (1)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127338" y="3692506"/>
            <a:ext cx="944895" cy="13607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6" name="矩形 35"/>
          <p:cNvSpPr/>
          <p:nvPr/>
        </p:nvSpPr>
        <p:spPr>
          <a:xfrm>
            <a:off x="7050158" y="1787492"/>
            <a:ext cx="113387" cy="3878063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algn="ctr"/>
            <a:endParaRPr lang="zh-CN" altLang="en-US"/>
          </a:p>
        </p:txBody>
      </p:sp>
      <p:pic>
        <p:nvPicPr>
          <p:cNvPr id="40" name="Picture 10" descr="台儿庄战役">
            <a:hlinkClick r:id="rId9" action="ppaction://hlinkfile"/>
          </p:cNvPr>
          <p:cNvPicPr>
            <a:picLocks noChangeAspect="1" noChangeArrowheads="1"/>
          </p:cNvPicPr>
          <p:nvPr/>
        </p:nvPicPr>
        <p:blipFill>
          <a:blip r:embed="rId10" cstate="print"/>
          <a:srcRect l="6029" r="2391"/>
          <a:stretch>
            <a:fillRect/>
          </a:stretch>
        </p:blipFill>
        <p:spPr bwMode="auto">
          <a:xfrm>
            <a:off x="6521016" y="5393411"/>
            <a:ext cx="1195044" cy="9611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1" name="Text Box 20"/>
          <p:cNvSpPr txBox="1">
            <a:spLocks noChangeArrowheads="1"/>
          </p:cNvSpPr>
          <p:nvPr/>
        </p:nvSpPr>
        <p:spPr bwMode="auto">
          <a:xfrm>
            <a:off x="2455469" y="4980455"/>
            <a:ext cx="970539" cy="402073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sz="2100" b="1" dirty="0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2" charset="-122"/>
              </a:rPr>
              <a:t>台儿庄</a:t>
            </a:r>
            <a:endParaRPr lang="zh-CN" altLang="en-US" sz="2100" b="1" dirty="0">
              <a:solidFill>
                <a:srgbClr val="7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itchFamily="2" charset="-122"/>
            </a:endParaRPr>
          </a:p>
        </p:txBody>
      </p:sp>
      <p:sp>
        <p:nvSpPr>
          <p:cNvPr id="42" name="Text Box 21"/>
          <p:cNvSpPr txBox="1">
            <a:spLocks noChangeArrowheads="1"/>
          </p:cNvSpPr>
          <p:nvPr/>
        </p:nvSpPr>
        <p:spPr bwMode="auto">
          <a:xfrm>
            <a:off x="1434982" y="5932962"/>
            <a:ext cx="678006" cy="376742"/>
          </a:xfrm>
          <a:prstGeom prst="roundRect">
            <a:avLst/>
          </a:prstGeom>
          <a:solidFill>
            <a:srgbClr val="663300"/>
          </a:solidFill>
          <a:ln w="28575">
            <a:noFill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sz="1700" b="1" dirty="0">
                <a:solidFill>
                  <a:schemeClr val="bg1"/>
                </a:solidFill>
                <a:ea typeface="黑体" pitchFamily="2" charset="-122"/>
              </a:rPr>
              <a:t>徐 州</a:t>
            </a:r>
            <a:endParaRPr lang="zh-CN" altLang="en-US" sz="1700" b="1" dirty="0">
              <a:solidFill>
                <a:schemeClr val="bg1"/>
              </a:solidFill>
              <a:ea typeface="黑体" pitchFamily="2" charset="-122"/>
            </a:endParaRPr>
          </a:p>
        </p:txBody>
      </p:sp>
      <p:sp>
        <p:nvSpPr>
          <p:cNvPr id="43" name="Text Box 22"/>
          <p:cNvSpPr txBox="1">
            <a:spLocks noChangeArrowheads="1"/>
          </p:cNvSpPr>
          <p:nvPr/>
        </p:nvSpPr>
        <p:spPr bwMode="auto">
          <a:xfrm>
            <a:off x="3853918" y="3279550"/>
            <a:ext cx="760545" cy="402073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sz="2100" b="1" dirty="0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2" charset="-122"/>
              </a:rPr>
              <a:t>临 沂</a:t>
            </a:r>
            <a:endParaRPr lang="zh-CN" altLang="en-US" sz="2100" b="1" dirty="0">
              <a:solidFill>
                <a:srgbClr val="7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itchFamily="2" charset="-122"/>
            </a:endParaRPr>
          </a:p>
        </p:txBody>
      </p:sp>
      <p:sp>
        <p:nvSpPr>
          <p:cNvPr id="44" name="Text Box 23"/>
          <p:cNvSpPr txBox="1">
            <a:spLocks noChangeArrowheads="1"/>
          </p:cNvSpPr>
          <p:nvPr/>
        </p:nvSpPr>
        <p:spPr bwMode="auto">
          <a:xfrm>
            <a:off x="1321595" y="3347586"/>
            <a:ext cx="760545" cy="402073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sz="2100" b="1" dirty="0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2" charset="-122"/>
              </a:rPr>
              <a:t>滕 县</a:t>
            </a:r>
            <a:endParaRPr lang="zh-CN" altLang="en-US" sz="2100" b="1" dirty="0">
              <a:solidFill>
                <a:srgbClr val="7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itchFamily="2" charset="-122"/>
            </a:endParaRPr>
          </a:p>
        </p:txBody>
      </p:sp>
      <p:sp>
        <p:nvSpPr>
          <p:cNvPr id="45" name="Text Box 24"/>
          <p:cNvSpPr txBox="1">
            <a:spLocks noChangeArrowheads="1"/>
          </p:cNvSpPr>
          <p:nvPr/>
        </p:nvSpPr>
        <p:spPr bwMode="auto">
          <a:xfrm rot="20335637">
            <a:off x="3499434" y="2561223"/>
            <a:ext cx="1270867" cy="444846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 w="9525">
            <a:noFill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板垣师团</a:t>
            </a:r>
            <a:endParaRPr lang="zh-CN" altLang="en-US" sz="21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6" name="Text Box 25"/>
          <p:cNvSpPr txBox="1">
            <a:spLocks noChangeArrowheads="1"/>
          </p:cNvSpPr>
          <p:nvPr/>
        </p:nvSpPr>
        <p:spPr bwMode="auto">
          <a:xfrm rot="3265465">
            <a:off x="582878" y="2467486"/>
            <a:ext cx="1270867" cy="444846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 w="9525">
            <a:noFill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矶谷师团</a:t>
            </a:r>
            <a:endParaRPr lang="zh-CN" altLang="en-US" sz="21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9483" y="6391129"/>
            <a:ext cx="8959906" cy="402073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1938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月，北路日军孤军南下，向台儿庄发起攻击，中国守军奋起抵抗。</a:t>
            </a:r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 animBg="1"/>
      <p:bldP spid="43" grpId="0"/>
      <p:bldP spid="44" grpId="0"/>
      <p:bldP spid="45" grpId="0" animBg="1"/>
      <p:bldP spid="46" grpId="0" animBg="1"/>
      <p:bldP spid="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3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0189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89014" y="830986"/>
            <a:ext cx="969010" cy="565150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3200" b="1" dirty="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影响</a:t>
            </a:r>
            <a:endParaRPr lang="zh-CN" altLang="en-US" sz="3200" b="1" dirty="0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115589" y="4796709"/>
            <a:ext cx="6973325" cy="1905013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" name="Rectangle 3"/>
          <p:cNvSpPr txBox="1">
            <a:spLocks noChangeArrowheads="1"/>
          </p:cNvSpPr>
          <p:nvPr/>
        </p:nvSpPr>
        <p:spPr>
          <a:xfrm>
            <a:off x="2587720" y="4857760"/>
            <a:ext cx="5499289" cy="1836977"/>
          </a:xfrm>
          <a:prstGeom prst="rect">
            <a:avLst/>
          </a:prstGeom>
        </p:spPr>
        <p:txBody>
          <a:bodyPr vert="horz" lIns="78145" tIns="39072" rIns="78145" bIns="39072" rtlCol="0">
            <a:noAutofit/>
          </a:bodyPr>
          <a:lstStyle/>
          <a:p>
            <a:pPr defTabSz="781050">
              <a:defRPr/>
            </a:pP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　  “台儿庄捷报传出后，举国若狂。京沪沦陷后，笼罩全国的悲观空气至此一扫而空，抗战前途露出一线曙光。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……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区区台儿庄地区经此一战，几成民族复兴的新象征。我军得此鼓励，无不精神百倍，都出现一片欢乐之情，为抗战发动以来的第一快事。”                                                            </a:t>
            </a:r>
            <a:endParaRPr lang="en-US" altLang="zh-CN" sz="1700" dirty="0">
              <a:latin typeface="华文新魏" pitchFamily="2" charset="-122"/>
              <a:ea typeface="华文新魏" pitchFamily="2" charset="-122"/>
            </a:endParaRPr>
          </a:p>
          <a:p>
            <a:pPr defTabSz="781050">
              <a:defRPr/>
            </a:pP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                                                                   ——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李宗仁</a:t>
            </a:r>
            <a:endParaRPr lang="zh-CN" altLang="en-US" sz="17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6" name="图片 107374306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3F4EF"/>
              </a:clrFrom>
              <a:clrTo>
                <a:srgbClr val="F3F4E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27072" y="4871838"/>
            <a:ext cx="1247261" cy="1754863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TextBox 41"/>
          <p:cNvSpPr txBox="1"/>
          <p:nvPr/>
        </p:nvSpPr>
        <p:spPr>
          <a:xfrm>
            <a:off x="683895" y="1556385"/>
            <a:ext cx="3829050" cy="2504440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是抗战以来中国正面战场取得的最大的一场胜仗，振奋了中国军民的精神，坚定了抗战意志和信念。</a:t>
            </a:r>
            <a:endParaRPr lang="zh-CN" altLang="en-US" sz="3200" dirty="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3" name="图片 4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5085418" y="1620237"/>
            <a:ext cx="3438126" cy="2925556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6" name="图片 45" descr="de43921f-f938-42e2-a907-e71e55f21e65.jpg"/>
          <p:cNvPicPr>
            <a:picLocks noChangeAspect="1"/>
          </p:cNvPicPr>
          <p:nvPr/>
        </p:nvPicPr>
        <p:blipFill>
          <a:blip r:embed="rId7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l="3227" t="25981" r="15795" b="8919"/>
          <a:stretch>
            <a:fillRect/>
          </a:stretch>
        </p:blipFill>
        <p:spPr>
          <a:xfrm>
            <a:off x="5292003" y="2708816"/>
            <a:ext cx="2927882" cy="1793681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5235310" y="1620237"/>
            <a:ext cx="3324738" cy="1125347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        台儿庄战役，历经月余，中国军队缴获大炮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31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门，装甲车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11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辆，大小战车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8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辆，轻重机枪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1000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余挺，步枪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10000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余支。</a:t>
            </a:r>
            <a:endParaRPr lang="zh-CN" altLang="en-US" sz="17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42" grpId="0"/>
      <p:bldP spid="4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0189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时间</a:t>
            </a:r>
            <a:endParaRPr lang="zh-CN" altLang="en-US" sz="2700" b="1" dirty="0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251715" y="188315"/>
            <a:ext cx="4195334" cy="504190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保卫大武汉（武汉会战）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259840" y="1052830"/>
            <a:ext cx="7052945" cy="889000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en-US" altLang="zh-CN" sz="2700" dirty="0">
                <a:latin typeface="华文新魏" pitchFamily="2" charset="-122"/>
                <a:ea typeface="华文新魏" pitchFamily="2" charset="-122"/>
              </a:rPr>
              <a:t>1938</a:t>
            </a:r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700" dirty="0">
                <a:latin typeface="华文新魏" pitchFamily="2" charset="-122"/>
                <a:ea typeface="华文新魏" pitchFamily="2" charset="-122"/>
              </a:rPr>
              <a:t>6</a:t>
            </a:r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月开始，日军先后集结</a:t>
            </a:r>
            <a:r>
              <a:rPr lang="en-US" altLang="zh-CN" sz="2700" dirty="0">
                <a:latin typeface="华文新魏" pitchFamily="2" charset="-122"/>
                <a:ea typeface="华文新魏" pitchFamily="2" charset="-122"/>
              </a:rPr>
              <a:t>40</a:t>
            </a:r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多万兵力进攻</a:t>
            </a:r>
            <a:r>
              <a:rPr lang="zh-CN" altLang="en-US" sz="27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武汉</a:t>
            </a:r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27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255905" y="2088515"/>
            <a:ext cx="6236335" cy="382270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" name="图片 5128" descr="12857644171MB2ld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1000" y="2169795"/>
            <a:ext cx="2324735" cy="3225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5" name="TextBox 12"/>
          <p:cNvSpPr txBox="1">
            <a:spLocks noChangeArrowheads="1"/>
          </p:cNvSpPr>
          <p:nvPr/>
        </p:nvSpPr>
        <p:spPr bwMode="auto">
          <a:xfrm>
            <a:off x="395538" y="5516884"/>
            <a:ext cx="3115570" cy="2908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1400" dirty="0">
                <a:latin typeface="华文新魏" pitchFamily="2" charset="-122"/>
                <a:ea typeface="华文新魏" pitchFamily="2" charset="-122"/>
              </a:rPr>
              <a:t>武汉成为军事、经济、政治中心</a:t>
            </a:r>
            <a:endParaRPr lang="zh-CN" altLang="en-US" sz="14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761611" y="2077187"/>
            <a:ext cx="3628397" cy="3430270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     </a:t>
            </a:r>
            <a:r>
              <a:rPr lang="zh-CN" altLang="en-US" sz="2000" dirty="0">
                <a:latin typeface="华文新魏" pitchFamily="2" charset="-122"/>
                <a:ea typeface="华文新魏" pitchFamily="2" charset="-122"/>
              </a:rPr>
              <a:t>  </a:t>
            </a:r>
            <a:r>
              <a:rPr lang="zh-CN" altLang="en-US" sz="20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武汉位于长江中游，是当时中国第二大城市，中国内陆的重要交通中心，同时也是将南方港口运来的对外援助运往内陆的枢纽。</a:t>
            </a:r>
            <a:r>
              <a:rPr lang="zh-CN" altLang="en-US" sz="2000" dirty="0">
                <a:latin typeface="华文新魏" pitchFamily="2" charset="-122"/>
                <a:ea typeface="华文新魏" pitchFamily="2" charset="-122"/>
              </a:rPr>
              <a:t>日军侵占南京后，国民政府虽西迁重庆，但政府机关大部和军事统帅部却在武汉，包括自苏联所得到的军事及技术援助（苏联航空志愿队）。</a:t>
            </a:r>
            <a:r>
              <a:rPr lang="zh-CN" altLang="en-US" sz="20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武汉实际上成为当时全国军事、政治、经济中心。</a:t>
            </a:r>
            <a:endParaRPr lang="zh-CN" altLang="en-US" sz="2000" dirty="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grpSp>
        <p:nvGrpSpPr>
          <p:cNvPr id="4" name="Group 26"/>
          <p:cNvGrpSpPr/>
          <p:nvPr/>
        </p:nvGrpSpPr>
        <p:grpSpPr bwMode="auto">
          <a:xfrm>
            <a:off x="6732254" y="3140696"/>
            <a:ext cx="2190865" cy="3061629"/>
            <a:chOff x="0" y="0"/>
            <a:chExt cx="2183141" cy="2016125"/>
          </a:xfrm>
        </p:grpSpPr>
        <p:sp>
          <p:nvSpPr>
            <p:cNvPr id="38" name="直接连接符​​ 33"/>
            <p:cNvSpPr>
              <a:spLocks noChangeShapeType="1"/>
            </p:cNvSpPr>
            <p:nvPr/>
          </p:nvSpPr>
          <p:spPr bwMode="auto">
            <a:xfrm>
              <a:off x="583302" y="51772"/>
              <a:ext cx="1400720" cy="1"/>
            </a:xfrm>
            <a:prstGeom prst="line">
              <a:avLst/>
            </a:prstGeom>
            <a:noFill/>
            <a:ln w="6350">
              <a:solidFill>
                <a:srgbClr val="A5A5A5"/>
              </a:solidFill>
              <a:prstDash val="sysDash"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圆角矩形​​ 2"/>
            <p:cNvSpPr>
              <a:spLocks noChangeArrowheads="1"/>
            </p:cNvSpPr>
            <p:nvPr/>
          </p:nvSpPr>
          <p:spPr bwMode="auto">
            <a:xfrm rot="-316478">
              <a:off x="31017" y="789748"/>
              <a:ext cx="2152124" cy="1226377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40" name="直接连接符​​ 11"/>
            <p:cNvSpPr>
              <a:spLocks noChangeShapeType="1"/>
            </p:cNvSpPr>
            <p:nvPr/>
          </p:nvSpPr>
          <p:spPr bwMode="auto">
            <a:xfrm flipV="1">
              <a:off x="351927" y="122876"/>
              <a:ext cx="880414" cy="756345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直接连接符​​ 13"/>
            <p:cNvSpPr>
              <a:spLocks noChangeShapeType="1"/>
            </p:cNvSpPr>
            <p:nvPr/>
          </p:nvSpPr>
          <p:spPr bwMode="auto">
            <a:xfrm>
              <a:off x="1476901" y="122876"/>
              <a:ext cx="336419" cy="621539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椭圆​​ 4"/>
            <p:cNvSpPr>
              <a:spLocks noChangeArrowheads="1"/>
            </p:cNvSpPr>
            <p:nvPr/>
          </p:nvSpPr>
          <p:spPr bwMode="auto">
            <a:xfrm>
              <a:off x="1232341" y="0"/>
              <a:ext cx="244560" cy="24456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43" name="椭圆​​ 6"/>
            <p:cNvSpPr>
              <a:spLocks noChangeArrowheads="1"/>
            </p:cNvSpPr>
            <p:nvPr/>
          </p:nvSpPr>
          <p:spPr bwMode="auto">
            <a:xfrm>
              <a:off x="1283662" y="51772"/>
              <a:ext cx="141070" cy="141075"/>
            </a:xfrm>
            <a:prstGeom prst="ellipse">
              <a:avLst/>
            </a:prstGeom>
            <a:solidFill>
              <a:srgbClr val="D8D8D8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44" name="同侧圆角矩形 30"/>
            <p:cNvSpPr>
              <a:spLocks noChangeArrowheads="1"/>
            </p:cNvSpPr>
            <p:nvPr/>
          </p:nvSpPr>
          <p:spPr bwMode="auto">
            <a:xfrm rot="-304808">
              <a:off x="0" y="798100"/>
              <a:ext cx="2143772" cy="595293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26076572 h 21600"/>
                <a:gd name="T4" fmla="*/ 2147483647 w 21600"/>
                <a:gd name="T5" fmla="*/ 113037900 h 21600"/>
                <a:gd name="T6" fmla="*/ 2147483647 w 21600"/>
                <a:gd name="T7" fmla="*/ 226076572 h 21600"/>
                <a:gd name="T8" fmla="*/ 2147483647 w 21600"/>
                <a:gd name="T9" fmla="*/ 339114473 h 21600"/>
                <a:gd name="T10" fmla="*/ 2147483647 w 21600"/>
                <a:gd name="T11" fmla="*/ 226076572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3 w 21600"/>
                <a:gd name="T19" fmla="*/ 3163 h 21600"/>
                <a:gd name="T20" fmla="*/ 18437 w 21600"/>
                <a:gd name="T21" fmla="*/ 18437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7817" y="5400"/>
                    <a:pt x="5400" y="7817"/>
                    <a:pt x="5400" y="10800"/>
                  </a:cubicBezTo>
                  <a:lnTo>
                    <a:pt x="0" y="10800"/>
                  </a:ln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solidFill>
              <a:srgbClr val="FFFFFF"/>
            </a:solidFill>
            <a:ln w="9525" cmpd="sng">
              <a:noFill/>
              <a:miter lim="800000"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5" name="圆角矩形​​ 3"/>
            <p:cNvSpPr>
              <a:spLocks noChangeArrowheads="1"/>
            </p:cNvSpPr>
            <p:nvPr/>
          </p:nvSpPr>
          <p:spPr bwMode="auto">
            <a:xfrm rot="-316478">
              <a:off x="125262" y="909046"/>
              <a:ext cx="1969599" cy="1011642"/>
            </a:xfrm>
            <a:prstGeom prst="roundRect">
              <a:avLst>
                <a:gd name="adj" fmla="val 0"/>
              </a:avLst>
            </a:prstGeom>
            <a:solidFill>
              <a:schemeClr val="bg2">
                <a:lumMod val="25000"/>
              </a:schemeClr>
            </a:solidFill>
            <a:ln w="19050">
              <a:solidFill>
                <a:srgbClr val="D8D8D8"/>
              </a:solidFill>
              <a:rou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lstStyle/>
            <a:p>
              <a:pPr marL="292735" indent="-292735" algn="ctr"/>
              <a:r>
                <a:rPr lang="zh-CN" altLang="en-US" sz="2100" dirty="0">
                  <a:solidFill>
                    <a:srgbClr val="760000"/>
                  </a:solidFill>
                  <a:latin typeface="华文新魏" pitchFamily="2" charset="-122"/>
                  <a:ea typeface="华文新魏" pitchFamily="2" charset="-122"/>
                  <a:sym typeface="Calibri" pitchFamily="34" charset="0"/>
                </a:rPr>
                <a:t>        </a:t>
              </a:r>
              <a:endParaRPr lang="en-US" altLang="zh-CN" sz="2100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  <a:sym typeface="Calibri" pitchFamily="34" charset="0"/>
              </a:endParaRPr>
            </a:p>
          </p:txBody>
        </p:sp>
        <p:sp>
          <p:nvSpPr>
            <p:cNvPr id="46" name="椭圆​​ 8"/>
            <p:cNvSpPr>
              <a:spLocks noChangeArrowheads="1"/>
            </p:cNvSpPr>
            <p:nvPr/>
          </p:nvSpPr>
          <p:spPr bwMode="auto">
            <a:xfrm rot="-316478">
              <a:off x="310917" y="878978"/>
              <a:ext cx="89569" cy="89573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47" name="椭圆​​ 9"/>
            <p:cNvSpPr>
              <a:spLocks noChangeArrowheads="1"/>
            </p:cNvSpPr>
            <p:nvPr/>
          </p:nvSpPr>
          <p:spPr bwMode="auto">
            <a:xfrm rot="-316478">
              <a:off x="1772360" y="744052"/>
              <a:ext cx="89569" cy="89573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</p:grpSp>
      <p:sp>
        <p:nvSpPr>
          <p:cNvPr id="48" name="文本框 99"/>
          <p:cNvSpPr txBox="1">
            <a:spLocks noChangeArrowheads="1"/>
          </p:cNvSpPr>
          <p:nvPr/>
        </p:nvSpPr>
        <p:spPr bwMode="auto">
          <a:xfrm rot="21232521">
            <a:off x="6926790" y="4823230"/>
            <a:ext cx="1898489" cy="104840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78145" tIns="39072" rIns="78145" bIns="39072">
            <a:spAutoFit/>
          </a:bodyPr>
          <a:lstStyle/>
          <a:p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     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想一想：日本进攻武汉的意图是什么？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5" grpId="0"/>
      <p:bldP spid="36" grpId="0"/>
      <p:bldP spid="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endParaRPr lang="zh-CN" altLang="en-US" sz="2700" b="1" dirty="0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376666" y="1660059"/>
            <a:ext cx="4081946" cy="4898606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图片 4101" descr="8694a4c27d1ed21ba5df3896ad6eddc450da81cb39db1f9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0053" y="1796132"/>
            <a:ext cx="2211054" cy="24170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" name="文本框 99"/>
          <p:cNvSpPr txBox="1">
            <a:spLocks noChangeArrowheads="1"/>
          </p:cNvSpPr>
          <p:nvPr/>
        </p:nvSpPr>
        <p:spPr bwMode="auto">
          <a:xfrm>
            <a:off x="2757801" y="2371345"/>
            <a:ext cx="1644117" cy="340289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78145" tIns="39072" rIns="78145" bIns="39072">
            <a:spAutoFit/>
          </a:bodyPr>
          <a:lstStyle/>
          <a:p>
            <a:pPr indent="227965"/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为保卫大武汉，中国军队部署</a:t>
            </a:r>
            <a:r>
              <a:rPr lang="en-US" altLang="zh-CN" sz="2400" dirty="0">
                <a:latin typeface="华文新魏" pitchFamily="2" charset="-122"/>
                <a:ea typeface="华文新魏" pitchFamily="2" charset="-122"/>
              </a:rPr>
              <a:t>100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多万人参战。日军在空军、海军的协助下猛烈进攻。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6" name="图片 25" descr="10ebfa1e441d1e0f29090e1e6411182d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0054" y="4313470"/>
            <a:ext cx="2187688" cy="19594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7" name="圆角矩形 26"/>
          <p:cNvSpPr/>
          <p:nvPr/>
        </p:nvSpPr>
        <p:spPr>
          <a:xfrm>
            <a:off x="4968856" y="2544530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itchFamily="34" charset="-122"/>
              </a:rPr>
              <a:t>兵力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itchFamily="34" charset="-122"/>
            </a:endParaRPr>
          </a:p>
        </p:txBody>
      </p:sp>
      <p:sp>
        <p:nvSpPr>
          <p:cNvPr id="28" name="圆角矩形 27"/>
          <p:cNvSpPr/>
          <p:nvPr/>
        </p:nvSpPr>
        <p:spPr>
          <a:xfrm>
            <a:off x="6159424" y="1932204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itchFamily="34" charset="-122"/>
              </a:rPr>
              <a:t>中方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itchFamily="34" charset="-122"/>
            </a:endParaRPr>
          </a:p>
        </p:txBody>
      </p:sp>
      <p:sp>
        <p:nvSpPr>
          <p:cNvPr id="29" name="圆角矩形 28"/>
          <p:cNvSpPr/>
          <p:nvPr/>
        </p:nvSpPr>
        <p:spPr>
          <a:xfrm>
            <a:off x="7443214" y="1932204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itchFamily="34" charset="-122"/>
              </a:rPr>
              <a:t>日本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59423" y="2544530"/>
            <a:ext cx="850406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latin typeface="华文新魏" pitchFamily="2" charset="-122"/>
                <a:ea typeface="华文新魏" pitchFamily="2" charset="-122"/>
              </a:rPr>
              <a:t>110</a:t>
            </a:r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463379" y="2544530"/>
            <a:ext cx="680324" cy="725238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latin typeface="华文新魏" pitchFamily="2" charset="-122"/>
                <a:ea typeface="华文新魏" pitchFamily="2" charset="-122"/>
              </a:rPr>
              <a:t>30</a:t>
            </a:r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4" name="圆角矩形 33"/>
          <p:cNvSpPr/>
          <p:nvPr/>
        </p:nvSpPr>
        <p:spPr>
          <a:xfrm>
            <a:off x="4989021" y="3224892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itchFamily="34" charset="-122"/>
              </a:rPr>
              <a:t>将领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159423" y="3224892"/>
            <a:ext cx="907099" cy="725238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蒋介石</a:t>
            </a:r>
            <a:endParaRPr lang="en-US" altLang="zh-CN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293297" y="3224892"/>
            <a:ext cx="1417343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pPr algn="ctr"/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冈村宁次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123216" y="2408457"/>
            <a:ext cx="113387" cy="353788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6837390" y="1802316"/>
            <a:ext cx="629099" cy="602127"/>
          </a:xfrm>
          <a:prstGeom prst="rect">
            <a:avLst/>
          </a:prstGeom>
          <a:noFill/>
        </p:spPr>
        <p:txBody>
          <a:bodyPr wrap="none" lIns="78145" tIns="39072" rIns="78145" bIns="39072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zh-CN" sz="3400" b="1" dirty="0">
                <a:ln w="11430"/>
                <a:solidFill>
                  <a:srgbClr val="FF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PK</a:t>
            </a:r>
            <a:endParaRPr lang="zh-CN" altLang="en-US" sz="3400" b="1" dirty="0">
              <a:ln w="11430"/>
              <a:solidFill>
                <a:srgbClr val="FF00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9" name="Picture 2" descr="C:\Users\Administrator\Desktop\96dda144ad3459824b91bb0a06f431adcbef840b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20072" y="3905253"/>
            <a:ext cx="1137645" cy="1987389"/>
          </a:xfrm>
          <a:prstGeom prst="rect">
            <a:avLst/>
          </a:prstGeom>
          <a:noFill/>
        </p:spPr>
      </p:pic>
      <p:pic>
        <p:nvPicPr>
          <p:cNvPr id="40" name="Picture 3" descr="C:\Users\Administrator\Desktop\u=355046175,2801664478&amp;fm=27&amp;gp=0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762568" y="3905253"/>
            <a:ext cx="1247261" cy="1973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endParaRPr lang="zh-CN" altLang="en-US" sz="2700" b="1" dirty="0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611616" y="1916599"/>
            <a:ext cx="8050506" cy="4898606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" name="文本框 99"/>
          <p:cNvSpPr txBox="1">
            <a:spLocks noChangeArrowheads="1"/>
          </p:cNvSpPr>
          <p:nvPr/>
        </p:nvSpPr>
        <p:spPr bwMode="auto">
          <a:xfrm>
            <a:off x="1044229" y="836440"/>
            <a:ext cx="8050506" cy="8089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78145" tIns="39072" rIns="78145" bIns="39072">
            <a:spAutoFit/>
          </a:bodyPr>
          <a:lstStyle/>
          <a:p>
            <a:pPr indent="227965"/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中国军队利用大别山、鄱阳湖和长江两岸有利地形，构筑工事，逐次抵抗，消耗敌军。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2" name="图片 41" descr="2015082211253773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8007" y="1772001"/>
            <a:ext cx="4328312" cy="4286280"/>
          </a:xfrm>
          <a:prstGeom prst="rect">
            <a:avLst/>
          </a:prstGeom>
        </p:spPr>
      </p:pic>
      <p:pic>
        <p:nvPicPr>
          <p:cNvPr id="43" name="图片 42" descr="2006102010390866c99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12162" y="1796132"/>
            <a:ext cx="3401598" cy="2549071"/>
          </a:xfrm>
          <a:prstGeom prst="rect">
            <a:avLst/>
          </a:prstGeom>
        </p:spPr>
      </p:pic>
      <p:pic>
        <p:nvPicPr>
          <p:cNvPr id="44" name="图片 43" descr="1411354187181.jpg"/>
          <p:cNvPicPr>
            <a:picLocks noChangeAspect="1"/>
          </p:cNvPicPr>
          <p:nvPr/>
        </p:nvPicPr>
        <p:blipFill>
          <a:blip r:embed="rId8"/>
          <a:srcRect t="12651" b="24999"/>
          <a:stretch>
            <a:fillRect/>
          </a:stretch>
        </p:blipFill>
        <p:spPr>
          <a:xfrm>
            <a:off x="4912162" y="4313471"/>
            <a:ext cx="3401622" cy="17498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397152" y="911661"/>
            <a:ext cx="7540262" cy="5851112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0189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endParaRPr lang="zh-CN" altLang="en-US" sz="2700" b="1" dirty="0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38" name="Picture 4" descr="http://p1.sanwen8.com/98/2016/08/0516/77272419_5.jpg"/>
          <p:cNvPicPr>
            <a:picLocks noChangeAspect="1" noChangeArrowheads="1"/>
          </p:cNvPicPr>
          <p:nvPr/>
        </p:nvPicPr>
        <p:blipFill>
          <a:blip r:embed="rId6"/>
          <a:srcRect b="5152"/>
          <a:stretch>
            <a:fillRect/>
          </a:stretch>
        </p:blipFill>
        <p:spPr bwMode="auto">
          <a:xfrm>
            <a:off x="1680845" y="1047750"/>
            <a:ext cx="2760980" cy="3139440"/>
          </a:xfrm>
          <a:prstGeom prst="rect">
            <a:avLst/>
          </a:prstGeom>
          <a:noFill/>
        </p:spPr>
      </p:pic>
      <p:pic>
        <p:nvPicPr>
          <p:cNvPr id="39" name="Picture 6" descr="http://p1.sanwen8.com/98/2016/08/0516/77272419_10.jpg"/>
          <p:cNvPicPr>
            <a:picLocks noChangeAspect="1" noChangeArrowheads="1"/>
          </p:cNvPicPr>
          <p:nvPr/>
        </p:nvPicPr>
        <p:blipFill>
          <a:blip r:embed="rId7"/>
          <a:srcRect b="3571"/>
          <a:stretch>
            <a:fillRect/>
          </a:stretch>
        </p:blipFill>
        <p:spPr bwMode="auto">
          <a:xfrm>
            <a:off x="5139055" y="1047750"/>
            <a:ext cx="3007360" cy="3093720"/>
          </a:xfrm>
          <a:prstGeom prst="rect">
            <a:avLst/>
          </a:prstGeom>
          <a:noFill/>
        </p:spPr>
      </p:pic>
      <p:sp>
        <p:nvSpPr>
          <p:cNvPr id="41" name="TextBox 40"/>
          <p:cNvSpPr txBox="1"/>
          <p:nvPr/>
        </p:nvSpPr>
        <p:spPr>
          <a:xfrm>
            <a:off x="1474801" y="4292362"/>
            <a:ext cx="7520073" cy="2515870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        </a:t>
            </a:r>
            <a:r>
              <a:rPr lang="en-US" altLang="zh-CN" sz="2000" dirty="0">
                <a:latin typeface="华文新魏" pitchFamily="2" charset="-122"/>
                <a:ea typeface="华文新魏" pitchFamily="2" charset="-122"/>
              </a:rPr>
              <a:t>1938</a:t>
            </a:r>
            <a:r>
              <a:rPr lang="zh-CN" altLang="en-US" sz="2000" dirty="0">
                <a:latin typeface="华文新魏" pitchFamily="2" charset="-122"/>
                <a:ea typeface="华文新魏" pitchFamily="2" charset="-122"/>
              </a:rPr>
              <a:t>年，为防止日军沿平汉线南下，进攻武汉，蒋介石命令驻守河南的国民党军队秘密在郑州花园口炸决黄河大堤，以水代兵。正值汛期的共河水咆哮着冲出河堤，横冲直撞，沿淮河下泻。花园口决堤虽然迫使日军放弃了沿平汉铁路进攻武汉的计划，但给黄河下游人民带来了巨大灾难。据统计，花园口决堤，直接淹死、饿死群众即达</a:t>
            </a:r>
            <a:r>
              <a:rPr lang="en-US" altLang="zh-CN" sz="2000" dirty="0">
                <a:latin typeface="华文新魏" pitchFamily="2" charset="-122"/>
                <a:ea typeface="华文新魏" pitchFamily="2" charset="-122"/>
              </a:rPr>
              <a:t>89.3</a:t>
            </a:r>
            <a:r>
              <a:rPr lang="zh-CN" altLang="en-US" sz="2000" dirty="0">
                <a:latin typeface="华文新魏" pitchFamily="2" charset="-122"/>
                <a:ea typeface="华文新魏" pitchFamily="2" charset="-122"/>
              </a:rPr>
              <a:t>万多人，先后逃离家园者</a:t>
            </a:r>
            <a:r>
              <a:rPr lang="en-US" altLang="zh-CN" sz="2000" dirty="0">
                <a:latin typeface="华文新魏" pitchFamily="2" charset="-122"/>
                <a:ea typeface="华文新魏" pitchFamily="2" charset="-122"/>
              </a:rPr>
              <a:t>391</a:t>
            </a:r>
            <a:r>
              <a:rPr lang="zh-CN" altLang="en-US" sz="2000" dirty="0">
                <a:latin typeface="华文新魏" pitchFamily="2" charset="-122"/>
                <a:ea typeface="华文新魏" pitchFamily="2" charset="-122"/>
              </a:rPr>
              <a:t>万多人，淹没耕地</a:t>
            </a:r>
            <a:r>
              <a:rPr lang="en-US" altLang="zh-CN" sz="2000" dirty="0">
                <a:latin typeface="华文新魏" pitchFamily="2" charset="-122"/>
                <a:ea typeface="华文新魏" pitchFamily="2" charset="-122"/>
              </a:rPr>
              <a:t>2994.3</a:t>
            </a:r>
            <a:r>
              <a:rPr lang="zh-CN" altLang="en-US" sz="2000" dirty="0">
                <a:latin typeface="华文新魏" pitchFamily="2" charset="-122"/>
                <a:ea typeface="华文新魏" pitchFamily="2" charset="-122"/>
              </a:rPr>
              <a:t>万多亩，农工各业经济损失超过</a:t>
            </a:r>
            <a:r>
              <a:rPr lang="en-US" altLang="zh-CN" sz="2000" dirty="0">
                <a:latin typeface="华文新魏" pitchFamily="2" charset="-122"/>
                <a:ea typeface="华文新魏" pitchFamily="2" charset="-122"/>
              </a:rPr>
              <a:t>10.9</a:t>
            </a:r>
            <a:r>
              <a:rPr lang="zh-CN" altLang="en-US" sz="2000" dirty="0">
                <a:latin typeface="华文新魏" pitchFamily="2" charset="-122"/>
                <a:ea typeface="华文新魏" pitchFamily="2" charset="-122"/>
              </a:rPr>
              <a:t>亿元，间接导致惨绝人寰的</a:t>
            </a:r>
            <a:r>
              <a:rPr lang="en-US" altLang="zh-CN" sz="2000" dirty="0">
                <a:latin typeface="华文新魏" pitchFamily="2" charset="-122"/>
                <a:ea typeface="华文新魏" pitchFamily="2" charset="-122"/>
              </a:rPr>
              <a:t>1942</a:t>
            </a:r>
            <a:r>
              <a:rPr lang="zh-CN" altLang="en-US" sz="2000" dirty="0">
                <a:latin typeface="华文新魏" pitchFamily="2" charset="-122"/>
                <a:ea typeface="华文新魏" pitchFamily="2" charset="-122"/>
              </a:rPr>
              <a:t>河南大饥荒。</a:t>
            </a:r>
            <a:endParaRPr lang="zh-CN" altLang="en-US" sz="20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2" name="图片 41" descr="黄泛区中的日军.jpg"/>
          <p:cNvPicPr>
            <a:picLocks noChangeAspect="1"/>
          </p:cNvPicPr>
          <p:nvPr/>
        </p:nvPicPr>
        <p:blipFill>
          <a:blip r:embed="rId8"/>
          <a:srcRect l="17360"/>
          <a:stretch>
            <a:fillRect/>
          </a:stretch>
        </p:blipFill>
        <p:spPr>
          <a:xfrm>
            <a:off x="1680845" y="1047750"/>
            <a:ext cx="2767330" cy="31394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7" name="矩形 26"/>
          <p:cNvSpPr/>
          <p:nvPr/>
        </p:nvSpPr>
        <p:spPr>
          <a:xfrm>
            <a:off x="392717" y="2340421"/>
            <a:ext cx="437499" cy="2695008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3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花园口决堤</a:t>
            </a:r>
            <a:endParaRPr lang="zh-CN" altLang="en-US" sz="3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8" name="图片 27" descr="t017ffbe019ff5017eb.jpg"/>
          <p:cNvPicPr>
            <a:picLocks noChangeAspect="1"/>
          </p:cNvPicPr>
          <p:nvPr/>
        </p:nvPicPr>
        <p:blipFill>
          <a:blip r:embed="rId9"/>
          <a:srcRect l="12300" r="10213"/>
          <a:stretch>
            <a:fillRect/>
          </a:stretch>
        </p:blipFill>
        <p:spPr>
          <a:xfrm>
            <a:off x="5139690" y="1048385"/>
            <a:ext cx="3016885" cy="31032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2" name="图片 31" descr="W020121203419081692114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07540" y="1052830"/>
            <a:ext cx="6120130" cy="3243580"/>
          </a:xfrm>
          <a:prstGeom prst="rect">
            <a:avLst/>
          </a:prstGeom>
        </p:spPr>
      </p:pic>
      <p:sp>
        <p:nvSpPr>
          <p:cNvPr id="31" name="圆角矩形 30"/>
          <p:cNvSpPr/>
          <p:nvPr/>
        </p:nvSpPr>
        <p:spPr>
          <a:xfrm>
            <a:off x="3551513" y="1183806"/>
            <a:ext cx="3772588" cy="325665"/>
          </a:xfrm>
          <a:prstGeom prst="round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lIns="78145" tIns="39072" rIns="78145" bIns="39072">
            <a:spAutoFit/>
          </a:bodyPr>
          <a:lstStyle/>
          <a:p>
            <a:r>
              <a:rPr lang="en-US" altLang="zh-CN" sz="1400" dirty="0">
                <a:latin typeface="华文新魏" pitchFamily="2" charset="-122"/>
                <a:ea typeface="华文新魏" pitchFamily="2" charset="-122"/>
              </a:rPr>
              <a:t>2013</a:t>
            </a:r>
            <a:r>
              <a:rPr lang="zh-CN" altLang="en-US" sz="1400" dirty="0">
                <a:latin typeface="华文新魏" pitchFamily="2" charset="-122"/>
                <a:ea typeface="华文新魏" pitchFamily="2" charset="-122"/>
              </a:rPr>
              <a:t>年上映的一部描写河南饥荒和抗日的史诗</a:t>
            </a:r>
            <a:endParaRPr lang="zh-CN" altLang="en-US" sz="14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endParaRPr lang="zh-CN" altLang="en-US" sz="2700" b="1" dirty="0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227071" y="2476493"/>
            <a:ext cx="6803244" cy="3946099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" name="图片 1"/>
          <p:cNvPicPr>
            <a:picLocks noChangeAspect="1" noChangeArrowheads="1"/>
          </p:cNvPicPr>
          <p:nvPr/>
        </p:nvPicPr>
        <p:blipFill>
          <a:blip r:embed="rId6"/>
          <a:srcRect b="12500"/>
          <a:stretch>
            <a:fillRect/>
          </a:stretch>
        </p:blipFill>
        <p:spPr bwMode="auto">
          <a:xfrm>
            <a:off x="1453846" y="3497036"/>
            <a:ext cx="4535496" cy="26831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1" name="矩形 13314"/>
          <p:cNvSpPr>
            <a:spLocks noChangeArrowheads="1"/>
          </p:cNvSpPr>
          <p:nvPr/>
        </p:nvSpPr>
        <p:spPr bwMode="auto">
          <a:xfrm>
            <a:off x="1327884" y="2544530"/>
            <a:ext cx="6757842" cy="112534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8145" tIns="39072" rIns="78145" bIns="39072">
            <a:spAutoFit/>
          </a:bodyPr>
          <a:lstStyle/>
          <a:p>
            <a:r>
              <a:rPr lang="en-US" altLang="zh-CN" sz="1700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        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在江西万家岭，中国军队集中优势兵力，利用山路崎岖、易守难攻的有利地形，将日军一个师团分割包围，给以重创。日军死伤惨重，基层军官损失殆尽，无法组织有效抵抗，被迫空投两百多名军官加强力量。</a:t>
            </a:r>
            <a:endParaRPr lang="zh-CN" altLang="en-US" sz="17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4" name="图片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23978" y="3497036"/>
            <a:ext cx="1722869" cy="27214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5" name="Text Box 7"/>
          <p:cNvSpPr txBox="1">
            <a:spLocks noChangeArrowheads="1"/>
          </p:cNvSpPr>
          <p:nvPr/>
        </p:nvSpPr>
        <p:spPr bwMode="auto">
          <a:xfrm>
            <a:off x="7203836" y="3633109"/>
            <a:ext cx="599705" cy="7252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78145" tIns="39072" rIns="78145" bIns="3907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薛岳</a:t>
            </a:r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227071" y="1660059"/>
            <a:ext cx="907099" cy="482933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zh-CN" altLang="en-US" sz="27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战绩：</a:t>
            </a:r>
            <a:endParaRPr lang="zh-CN" altLang="en-US" sz="27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7" name="圆角矩形 36"/>
          <p:cNvSpPr/>
          <p:nvPr/>
        </p:nvSpPr>
        <p:spPr>
          <a:xfrm>
            <a:off x="1283765" y="911661"/>
            <a:ext cx="1757505" cy="612326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itchFamily="34" charset="-122"/>
              </a:rPr>
              <a:t>万家岭战役</a:t>
            </a:r>
            <a:endParaRPr lang="zh-HK" altLang="en-US" sz="24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2154360" y="1660059"/>
            <a:ext cx="5932649" cy="909904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pPr lvl="0"/>
            <a:r>
              <a:rPr lang="zh-CN" altLang="en-US" sz="27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这次战役，中国军队击毙日军</a:t>
            </a:r>
            <a:r>
              <a:rPr lang="en-US" altLang="zh-CN" sz="27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3000</a:t>
            </a:r>
            <a:r>
              <a:rPr lang="zh-CN" altLang="en-US" sz="27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余人。</a:t>
            </a:r>
            <a:endParaRPr lang="zh-CN" altLang="en-US" sz="2700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 animBg="1"/>
      <p:bldP spid="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969010" cy="565150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3200" b="1" dirty="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特点</a:t>
            </a:r>
            <a:endParaRPr lang="zh-CN" altLang="en-US" sz="3200" b="1" dirty="0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404606" y="2519940"/>
            <a:ext cx="8504055" cy="4002648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9" name="文本框 1"/>
          <p:cNvSpPr txBox="1">
            <a:spLocks noChangeArrowheads="1"/>
          </p:cNvSpPr>
          <p:nvPr/>
        </p:nvSpPr>
        <p:spPr bwMode="auto">
          <a:xfrm>
            <a:off x="1115688" y="1052750"/>
            <a:ext cx="7200100" cy="9309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78145" tIns="39072" rIns="78145" bIns="39072">
            <a:spAutoFit/>
          </a:bodyPr>
          <a:lstStyle/>
          <a:p>
            <a:pPr>
              <a:buFont typeface="Wingdings" pitchFamily="2" charset="2"/>
              <a:buNone/>
            </a:pPr>
            <a:r>
              <a:rPr lang="zh-CN" altLang="en-US" sz="28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兵力最多、战线最长、牺牲最重、创抗战以来规模之最。</a:t>
            </a:r>
            <a:endParaRPr lang="zh-CN" altLang="en-US" sz="28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903895" y="2695273"/>
            <a:ext cx="2891379" cy="3587560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19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 武汉会战期间，在苏联航空志愿大队的配合下，中国空军鏖战长空，与日军航空兵空中大战</a:t>
            </a:r>
            <a:r>
              <a:rPr lang="en-US" altLang="zh-CN" sz="19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7</a:t>
            </a:r>
            <a:r>
              <a:rPr lang="zh-CN" altLang="en-US" sz="19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次，击毁日机</a:t>
            </a:r>
            <a:r>
              <a:rPr lang="en-US" altLang="zh-CN" sz="19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78</a:t>
            </a:r>
            <a:r>
              <a:rPr lang="zh-CN" altLang="en-US" sz="19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架，炸沉日舰</a:t>
            </a:r>
            <a:r>
              <a:rPr lang="en-US" altLang="zh-CN" sz="19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23</a:t>
            </a:r>
            <a:r>
              <a:rPr lang="zh-CN" altLang="en-US" sz="19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艘，有力地支援了地面部队的作战。中国海军也英勇作战，击沉，击伤日军舰艇及运输船只共</a:t>
            </a:r>
            <a:r>
              <a:rPr lang="en-US" altLang="zh-CN" sz="19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50</a:t>
            </a:r>
            <a:r>
              <a:rPr lang="zh-CN" altLang="en-US" sz="19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余艘，击落日机</a:t>
            </a:r>
            <a:r>
              <a:rPr lang="en-US" altLang="zh-CN" sz="19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sz="19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余架，但自身也损失惨重，基本上全军覆没。</a:t>
            </a:r>
            <a:endParaRPr lang="zh-CN" altLang="en-US" sz="1900" dirty="0"/>
          </a:p>
        </p:txBody>
      </p:sp>
      <p:pic>
        <p:nvPicPr>
          <p:cNvPr id="41" name="图片 40" descr="rdn_552dbe57b5ec6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9004" y="2780597"/>
            <a:ext cx="1953269" cy="3447135"/>
          </a:xfrm>
          <a:prstGeom prst="rect">
            <a:avLst/>
          </a:prstGeom>
        </p:spPr>
      </p:pic>
      <p:pic>
        <p:nvPicPr>
          <p:cNvPr id="42" name="图片 41" descr="rdn_552dbe581df07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58966" y="2780598"/>
            <a:ext cx="1148048" cy="1836977"/>
          </a:xfrm>
          <a:prstGeom prst="rect">
            <a:avLst/>
          </a:prstGeom>
        </p:spPr>
      </p:pic>
      <p:pic>
        <p:nvPicPr>
          <p:cNvPr id="43" name="图片 42" descr="rdn_552dbe5886f27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70021" y="2780598"/>
            <a:ext cx="988852" cy="1836977"/>
          </a:xfrm>
          <a:prstGeom prst="rect">
            <a:avLst/>
          </a:prstGeom>
        </p:spPr>
      </p:pic>
      <p:pic>
        <p:nvPicPr>
          <p:cNvPr id="44" name="图片 43" descr="rdn_552dbe585442a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36147" y="2780598"/>
            <a:ext cx="1148048" cy="1836978"/>
          </a:xfrm>
          <a:prstGeom prst="rect">
            <a:avLst/>
          </a:prstGeom>
        </p:spPr>
      </p:pic>
      <p:pic>
        <p:nvPicPr>
          <p:cNvPr id="45" name="图片 44" descr="t01f0d269fbf1912b49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58966" y="4738949"/>
            <a:ext cx="3231541" cy="15114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79637" y="1556101"/>
            <a:ext cx="4535496" cy="483057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0189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结果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283765" y="899022"/>
            <a:ext cx="6161063" cy="494405"/>
          </a:xfrm>
          <a:prstGeom prst="rect">
            <a:avLst/>
          </a:prstGeom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中国军队于</a:t>
            </a:r>
            <a:r>
              <a:rPr lang="en-US" altLang="zh-CN" sz="2700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1938</a:t>
            </a:r>
            <a:r>
              <a:rPr lang="zh-CN" altLang="en-US" sz="2700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700" dirty="0"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月有序撤出武汉。 </a:t>
            </a:r>
            <a:endParaRPr lang="zh-CN" altLang="en-US" sz="27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5" name="图片 24" descr="日军攻入武汉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3024" y="4141477"/>
            <a:ext cx="2335107" cy="1768941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735033" y="5910418"/>
            <a:ext cx="1542811" cy="355906"/>
          </a:xfrm>
          <a:prstGeom prst="rect">
            <a:avLst/>
          </a:prstGeom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日军攻入武汉</a:t>
            </a:r>
            <a:endParaRPr lang="zh-CN" altLang="en-US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7" name="图片 26" descr="t01bfd1a25f039653ab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3024" y="1624138"/>
            <a:ext cx="2348477" cy="2177158"/>
          </a:xfrm>
          <a:prstGeom prst="rect">
            <a:avLst/>
          </a:prstGeom>
        </p:spPr>
      </p:pic>
      <p:sp>
        <p:nvSpPr>
          <p:cNvPr id="28" name="矩形 27"/>
          <p:cNvSpPr/>
          <p:nvPr/>
        </p:nvSpPr>
        <p:spPr>
          <a:xfrm>
            <a:off x="519799" y="3801296"/>
            <a:ext cx="1856328" cy="632905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中国军队撤出武汉</a:t>
            </a:r>
            <a:endParaRPr lang="zh-CN" altLang="en-US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0" name="圆角矩形 29"/>
          <p:cNvSpPr/>
          <p:nvPr/>
        </p:nvSpPr>
        <p:spPr>
          <a:xfrm>
            <a:off x="5061923" y="2241165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itchFamily="34" charset="-122"/>
              </a:rPr>
              <a:t>兵力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itchFamily="34" charset="-122"/>
            </a:endParaRPr>
          </a:p>
        </p:txBody>
      </p:sp>
      <p:sp>
        <p:nvSpPr>
          <p:cNvPr id="31" name="圆角矩形 30"/>
          <p:cNvSpPr/>
          <p:nvPr/>
        </p:nvSpPr>
        <p:spPr>
          <a:xfrm>
            <a:off x="5952658" y="1628839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itchFamily="34" charset="-122"/>
              </a:rPr>
              <a:t>中方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itchFamily="34" charset="-122"/>
            </a:endParaRPr>
          </a:p>
        </p:txBody>
      </p:sp>
      <p:sp>
        <p:nvSpPr>
          <p:cNvPr id="34" name="圆角矩形 33"/>
          <p:cNvSpPr/>
          <p:nvPr/>
        </p:nvSpPr>
        <p:spPr>
          <a:xfrm>
            <a:off x="7236449" y="1628839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itchFamily="34" charset="-122"/>
              </a:rPr>
              <a:t>日本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952658" y="2241165"/>
            <a:ext cx="850406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latin typeface="华文新魏" pitchFamily="2" charset="-122"/>
                <a:ea typeface="华文新魏" pitchFamily="2" charset="-122"/>
              </a:rPr>
              <a:t>110</a:t>
            </a:r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256613" y="2241165"/>
            <a:ext cx="680324" cy="725238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latin typeface="华文新魏" pitchFamily="2" charset="-122"/>
                <a:ea typeface="华文新魏" pitchFamily="2" charset="-122"/>
              </a:rPr>
              <a:t>30</a:t>
            </a:r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952658" y="3774534"/>
            <a:ext cx="963793" cy="725238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40</a:t>
            </a:r>
            <a:r>
              <a:rPr lang="zh-CN" altLang="en-US" sz="21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余万</a:t>
            </a:r>
            <a:endParaRPr lang="zh-CN" altLang="en-US" sz="2100" b="1" dirty="0">
              <a:solidFill>
                <a:srgbClr val="76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256613" y="3774534"/>
            <a:ext cx="102048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25.7</a:t>
            </a:r>
            <a:r>
              <a:rPr lang="zh-CN" altLang="en-US" sz="21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 dirty="0">
              <a:solidFill>
                <a:srgbClr val="76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9" name="圆角矩形 38"/>
          <p:cNvSpPr/>
          <p:nvPr/>
        </p:nvSpPr>
        <p:spPr>
          <a:xfrm>
            <a:off x="5082088" y="2921527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itchFamily="34" charset="-122"/>
              </a:rPr>
              <a:t>将领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itchFamily="34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952658" y="2921527"/>
            <a:ext cx="907099" cy="725238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蒋介石</a:t>
            </a:r>
            <a:endParaRPr lang="en-US" altLang="zh-CN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086532" y="2921527"/>
            <a:ext cx="1417343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pPr algn="ctr"/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冈村宁次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6916451" y="2105093"/>
            <a:ext cx="113387" cy="2245194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>
            <a:off x="6630625" y="1498952"/>
            <a:ext cx="629099" cy="602127"/>
          </a:xfrm>
          <a:prstGeom prst="rect">
            <a:avLst/>
          </a:prstGeom>
          <a:noFill/>
        </p:spPr>
        <p:txBody>
          <a:bodyPr wrap="none" lIns="78145" tIns="39072" rIns="78145" bIns="39072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zh-CN" sz="3400" b="1" dirty="0">
                <a:ln w="11430"/>
                <a:solidFill>
                  <a:srgbClr val="FF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PK</a:t>
            </a:r>
            <a:endParaRPr lang="zh-CN" altLang="en-US" sz="3400" b="1" dirty="0">
              <a:ln w="11430"/>
              <a:solidFill>
                <a:srgbClr val="FF00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4" name="圆角矩形 43"/>
          <p:cNvSpPr/>
          <p:nvPr/>
        </p:nvSpPr>
        <p:spPr>
          <a:xfrm>
            <a:off x="5082088" y="3737961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itchFamily="34" charset="-122"/>
              </a:rPr>
              <a:t>伤亡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844241" y="1692174"/>
            <a:ext cx="1814198" cy="4233891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        由于中国军队各处顽强、持续的阻击，各路</a:t>
            </a:r>
            <a:r>
              <a:rPr lang="zh-CN" altLang="en-US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日军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在付出惨重代价后，迟至</a:t>
            </a:r>
            <a:r>
              <a:rPr lang="en-US" dirty="0" smtClean="0"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月底才完成</a:t>
            </a:r>
            <a:r>
              <a:rPr lang="zh-CN" altLang="en-US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由东、南、北对武汉的三面包围。然而，中国军队从持久抗战的战略角度出发，未与敌决战，而是从武汉地区撤退，保存了有生力量。</a:t>
            </a:r>
            <a:endParaRPr lang="zh-CN" altLang="en-US" dirty="0" smtClean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  <a:p>
            <a:endParaRPr lang="zh-CN" altLang="en-US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148463" y="4580630"/>
            <a:ext cx="3515009" cy="2848896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dirty="0" smtClean="0"/>
              <a:t>在武汉保卫战中，中国空军在苏联志愿航空队配合下，与敌激战，取得重大战果，共击落日机</a:t>
            </a:r>
            <a:r>
              <a:rPr lang="en-US" dirty="0" smtClean="0"/>
              <a:t>62</a:t>
            </a:r>
            <a:r>
              <a:rPr lang="zh-CN" altLang="en-US" dirty="0" smtClean="0"/>
              <a:t>架，炸毁日机</a:t>
            </a:r>
            <a:r>
              <a:rPr lang="en-US" dirty="0" smtClean="0"/>
              <a:t>16</a:t>
            </a:r>
            <a:r>
              <a:rPr lang="zh-CN" altLang="en-US" dirty="0" smtClean="0"/>
              <a:t>架，炸沉日军舰艇</a:t>
            </a:r>
            <a:r>
              <a:rPr lang="en-US" dirty="0" smtClean="0"/>
              <a:t>23</a:t>
            </a:r>
            <a:r>
              <a:rPr lang="zh-CN" altLang="en-US" dirty="0" smtClean="0"/>
              <a:t>艘，有力支援了地面部队作战。中国海军在长江上也进行了激烈战斗，在沿江要塞布置水雷，设置海岸炮，并击沉日舰多艘，有力迟滞了日舰沿江进攻。</a:t>
            </a:r>
            <a:endParaRPr lang="zh-CN" altLang="en-US" dirty="0" smtClean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7" grpId="0"/>
      <p:bldP spid="3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0190" y="775589"/>
            <a:ext cx="1927585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5" y="830986"/>
            <a:ext cx="1542811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广州失陷</a:t>
            </a:r>
            <a:endParaRPr lang="zh-CN" altLang="en-US" sz="2700" b="1" dirty="0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251715" y="188315"/>
            <a:ext cx="4195334" cy="504190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武汉保卫战后期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907396" y="843625"/>
            <a:ext cx="7030019" cy="909904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7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武汉保卫战后期，日军乘广州兵力空虚之机，</a:t>
            </a:r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占领</a:t>
            </a:r>
            <a:r>
              <a:rPr lang="zh-CN" altLang="en-US" sz="27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广州</a:t>
            </a:r>
            <a:r>
              <a:rPr lang="zh-CN" altLang="en-US" sz="27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2700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80340" y="2061210"/>
            <a:ext cx="5055235" cy="4561205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22"/>
          <p:cNvSpPr txBox="1"/>
          <p:nvPr/>
        </p:nvSpPr>
        <p:spPr>
          <a:xfrm>
            <a:off x="323215" y="2420620"/>
            <a:ext cx="5092700" cy="3053080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p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         </a:t>
            </a:r>
            <a:r>
              <a:rPr lang="zh-CN" altLang="en-US" sz="2800" dirty="0">
                <a:latin typeface="华文新魏" pitchFamily="2" charset="-122"/>
                <a:ea typeface="华文新魏" pitchFamily="2" charset="-122"/>
              </a:rPr>
              <a:t>在优势日军的疯狂进攻下，中国军队在正面战场节节败退，</a:t>
            </a:r>
            <a:r>
              <a:rPr lang="zh-CN" altLang="en-US" sz="28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华北、华中和华南大片领土沦入敌手。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广州、武汉失陷后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(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武汉会战后）</a:t>
            </a:r>
            <a:r>
              <a:rPr lang="zh-CN" altLang="en-US" sz="2800" dirty="0">
                <a:latin typeface="华文新魏" pitchFamily="2" charset="-122"/>
                <a:ea typeface="华文新魏" pitchFamily="2" charset="-122"/>
              </a:rPr>
              <a:t>，日军的兵力已严重不足，物力财力都感觉困难，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抗日战争进入相持阶段</a:t>
            </a:r>
            <a:r>
              <a:rPr lang="zh-CN" altLang="en-US" sz="2800" dirty="0"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6" name="图片 4"/>
          <p:cNvPicPr>
            <a:picLocks noChangeAspect="1" noChangeArrowheads="1"/>
          </p:cNvPicPr>
          <p:nvPr/>
        </p:nvPicPr>
        <p:blipFill>
          <a:blip r:embed="rId6"/>
          <a:srcRect t="10001" b="2222"/>
          <a:stretch>
            <a:fillRect/>
          </a:stretch>
        </p:blipFill>
        <p:spPr bwMode="auto">
          <a:xfrm>
            <a:off x="5292128" y="1556463"/>
            <a:ext cx="3741784" cy="49590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6866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836613"/>
            <a:ext cx="6300788" cy="6021387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36867" name="Rectangle 2"/>
          <p:cNvSpPr txBox="1"/>
          <p:nvPr/>
        </p:nvSpPr>
        <p:spPr>
          <a:xfrm>
            <a:off x="49213" y="152400"/>
            <a:ext cx="3390900" cy="715963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p>
            <a:pPr lvl="0" algn="ctr" eaLnBrk="1" hangingPunct="1"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四、长沙会战</a:t>
            </a:r>
            <a:endParaRPr lang="zh-CN" altLang="en-US" sz="3600" b="1" dirty="0">
              <a:solidFill>
                <a:srgbClr val="FF0000"/>
              </a:solidFill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36868" name="Rectangle 2"/>
          <p:cNvSpPr txBox="1"/>
          <p:nvPr/>
        </p:nvSpPr>
        <p:spPr>
          <a:xfrm>
            <a:off x="3348038" y="0"/>
            <a:ext cx="4876800" cy="715963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p>
            <a:pPr lvl="0" algn="ctr" eaLnBrk="1" hangingPunct="1">
              <a:buNone/>
            </a:pPr>
            <a:r>
              <a:rPr lang="en-US" altLang="zh-CN" sz="3600" b="1">
                <a:solidFill>
                  <a:srgbClr val="0000FF"/>
                </a:solidFill>
                <a:latin typeface="Calibri" pitchFamily="34" charset="0"/>
                <a:ea typeface="宋体" pitchFamily="2" charset="-122"/>
              </a:rPr>
              <a:t>1</a:t>
            </a:r>
            <a:r>
              <a:rPr lang="zh-CN" altLang="en-US" sz="3600" b="1" dirty="0">
                <a:solidFill>
                  <a:srgbClr val="0000FF"/>
                </a:solidFill>
                <a:latin typeface="Calibri" pitchFamily="34" charset="0"/>
                <a:ea typeface="宋体" pitchFamily="2" charset="-122"/>
              </a:rPr>
              <a:t>、第一次长沙会战</a:t>
            </a:r>
            <a:endParaRPr lang="zh-CN" altLang="en-US" sz="3600" b="1" dirty="0">
              <a:solidFill>
                <a:srgbClr val="0000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6869" name="矩形 7"/>
          <p:cNvSpPr/>
          <p:nvPr/>
        </p:nvSpPr>
        <p:spPr>
          <a:xfrm>
            <a:off x="6227763" y="908050"/>
            <a:ext cx="2743200" cy="2227263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1" hangingPunct="1">
              <a:buNone/>
            </a:pPr>
            <a:r>
              <a:rPr lang="zh-CN" altLang="en-US" sz="2800" b="1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    这次战役是继二战在欧洲爆发后，日军对中国正面战场的第一次大攻势</a:t>
            </a:r>
            <a:endParaRPr lang="zh-CN" altLang="en-US" sz="2800" b="1" dirty="0">
              <a:solidFill>
                <a:srgbClr val="C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8070" name="矩形 8"/>
          <p:cNvSpPr/>
          <p:nvPr/>
        </p:nvSpPr>
        <p:spPr>
          <a:xfrm>
            <a:off x="6300788" y="3213100"/>
            <a:ext cx="2843212" cy="35083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1" hangingPunct="1">
              <a:buNone/>
            </a:pPr>
            <a:r>
              <a:rPr lang="zh-CN" altLang="en-US" sz="28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    粉碎了日军试图围歼第九战区主力的企图，消耗了日军大量人员、装备，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提振了士气，抗战必胜的信心进一步增强。 </a:t>
            </a:r>
            <a:endParaRPr lang="zh-CN" altLang="en-US" sz="28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7890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200" y="838200"/>
            <a:ext cx="5832475" cy="5057775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6" name="矩形 5"/>
          <p:cNvSpPr/>
          <p:nvPr/>
        </p:nvSpPr>
        <p:spPr>
          <a:xfrm>
            <a:off x="6019800" y="950913"/>
            <a:ext cx="2895600" cy="48323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  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74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军的第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58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师伤亡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55%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，第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57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师伤亡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40%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  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37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军的第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60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师伤亡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50%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，第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140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师伤亡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30%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  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4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军的第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102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师伤亡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45%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 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10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军的第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3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师伤亡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35%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，伤亡惨重。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7892" name="Rectangle 2"/>
          <p:cNvSpPr txBox="1"/>
          <p:nvPr/>
        </p:nvSpPr>
        <p:spPr>
          <a:xfrm>
            <a:off x="0" y="76200"/>
            <a:ext cx="4876800" cy="715963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p>
            <a:pPr lvl="0" algn="ctr" eaLnBrk="1" hangingPunct="1">
              <a:buNone/>
            </a:pPr>
            <a:r>
              <a:rPr lang="en-US" altLang="zh-CN" sz="3600" b="1" dirty="0">
                <a:solidFill>
                  <a:srgbClr val="0000FF"/>
                </a:solidFill>
                <a:latin typeface="Calibri" pitchFamily="34" charset="0"/>
                <a:ea typeface="宋体" pitchFamily="2" charset="-122"/>
              </a:rPr>
              <a:t>2</a:t>
            </a:r>
            <a:r>
              <a:rPr lang="zh-CN" altLang="en-US" sz="3600" b="1" dirty="0">
                <a:solidFill>
                  <a:srgbClr val="0000FF"/>
                </a:solidFill>
                <a:latin typeface="Calibri" pitchFamily="34" charset="0"/>
                <a:ea typeface="宋体" pitchFamily="2" charset="-122"/>
              </a:rPr>
              <a:t>、第二次长沙会战</a:t>
            </a:r>
            <a:endParaRPr lang="zh-CN" altLang="en-US" sz="3600" b="1" dirty="0">
              <a:solidFill>
                <a:srgbClr val="0000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7893" name="矩形 7"/>
          <p:cNvSpPr/>
          <p:nvPr/>
        </p:nvSpPr>
        <p:spPr>
          <a:xfrm>
            <a:off x="838200" y="6172200"/>
            <a:ext cx="7391400" cy="519113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1" hangingPunct="1">
              <a:buNone/>
            </a:pPr>
            <a:r>
              <a:rPr lang="zh-CN" altLang="en-US" sz="2800" b="1" dirty="0">
                <a:solidFill>
                  <a:srgbClr val="0000CC"/>
                </a:solidFill>
                <a:latin typeface="Calibri" pitchFamily="34" charset="0"/>
                <a:ea typeface="宋体" pitchFamily="2" charset="-122"/>
              </a:rPr>
              <a:t>日本的侵略图谋未能得逞，是一次胜利的战役</a:t>
            </a:r>
            <a:endParaRPr lang="zh-CN" altLang="en-US" sz="2800" b="1" dirty="0">
              <a:solidFill>
                <a:srgbClr val="0000CC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056990" y="2136312"/>
            <a:ext cx="7426875" cy="4558425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19685" y="775335"/>
            <a:ext cx="1434465" cy="782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08064" y="90845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时间</a:t>
            </a:r>
            <a:endParaRPr lang="zh-CN" altLang="en-US" sz="2700" b="1" dirty="0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251715" y="188315"/>
            <a:ext cx="4195334" cy="504190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第三次长沙会战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" name="圆角矩形 21"/>
          <p:cNvSpPr/>
          <p:nvPr/>
        </p:nvSpPr>
        <p:spPr>
          <a:xfrm>
            <a:off x="4588364" y="2884711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itchFamily="34" charset="-122"/>
              </a:rPr>
              <a:t>兵力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itchFamily="34" charset="-122"/>
            </a:endParaRPr>
          </a:p>
        </p:txBody>
      </p:sp>
      <p:sp>
        <p:nvSpPr>
          <p:cNvPr id="23" name="圆角矩形 22"/>
          <p:cNvSpPr/>
          <p:nvPr/>
        </p:nvSpPr>
        <p:spPr>
          <a:xfrm>
            <a:off x="5479099" y="2272385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itchFamily="34" charset="-122"/>
              </a:rPr>
              <a:t>中方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itchFamily="34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6762890" y="2272385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itchFamily="34" charset="-122"/>
              </a:rPr>
              <a:t>日本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479099" y="2884711"/>
            <a:ext cx="850406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latin typeface="华文新魏" pitchFamily="2" charset="-122"/>
                <a:ea typeface="华文新魏" pitchFamily="2" charset="-122"/>
              </a:rPr>
              <a:t>17</a:t>
            </a:r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783054" y="2884711"/>
            <a:ext cx="68032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latin typeface="华文新魏" pitchFamily="2" charset="-122"/>
                <a:ea typeface="华文新魏" pitchFamily="2" charset="-122"/>
              </a:rPr>
              <a:t>6</a:t>
            </a:r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7" name="圆角矩形 26"/>
          <p:cNvSpPr/>
          <p:nvPr/>
        </p:nvSpPr>
        <p:spPr>
          <a:xfrm>
            <a:off x="4608529" y="3565073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itchFamily="34" charset="-122"/>
              </a:rPr>
              <a:t>将领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479099" y="3565073"/>
            <a:ext cx="907099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薛岳</a:t>
            </a:r>
            <a:endParaRPr lang="en-US" altLang="zh-CN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612973" y="3565073"/>
            <a:ext cx="1417343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pPr algn="ctr"/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阿南惟几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256447" y="2748638"/>
            <a:ext cx="113387" cy="374199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algn="ctr"/>
            <a:endParaRPr lang="zh-CN" altLang="en-US"/>
          </a:p>
        </p:txBody>
      </p:sp>
      <p:pic>
        <p:nvPicPr>
          <p:cNvPr id="31" name="图片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69023" y="4245434"/>
            <a:ext cx="1439400" cy="224519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2" name="Picture 2" descr="https://timgsa.baidu.com/timg?image&amp;quality=80&amp;size=b9999_10000&amp;sec=1512014806675&amp;di=deb7a09032a5d08d1fffb9e8399e6f76&amp;imgtype=jpg&amp;src=http%3A%2F%2Fimg2.imgtn.bdimg.com%2Fit%2Fu%3D1730806987%2C5046908%26fm%3D214%26gp%3D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39915" y="4245434"/>
            <a:ext cx="1474036" cy="224519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5" name="图片 34" descr="t01b7586acbf7c170b3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45838" y="2278705"/>
            <a:ext cx="1942694" cy="4279960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1170378" y="775589"/>
            <a:ext cx="7973622" cy="1175430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en-US" altLang="zh-CN" sz="24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1941</a:t>
            </a:r>
            <a:r>
              <a:rPr lang="zh-CN" altLang="en-US" sz="24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4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12</a:t>
            </a:r>
            <a:r>
              <a:rPr lang="zh-CN" altLang="en-US" sz="24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月，日军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调集</a:t>
            </a:r>
            <a:r>
              <a:rPr lang="en-US" altLang="zh-CN" sz="2400" dirty="0"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余万兵力，以空军为掩护，</a:t>
            </a:r>
            <a:r>
              <a:rPr lang="zh-CN" altLang="en-US" sz="24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对长沙发动第三次进攻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，扬言要到长沙过新年。中国军队调集重兵防御，拼死抵抗。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113684" y="2408457"/>
            <a:ext cx="1247261" cy="367989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       日军司令阿南惟几为策应向香港进军的日军，向薛岳统帅的中国军队发动牵制性攻击。</a:t>
            </a:r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  <a:p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/>
      <p:bldP spid="26" grpId="0"/>
      <p:bldP spid="27" grpId="0" animBg="1"/>
      <p:bldP spid="28" grpId="0"/>
      <p:bldP spid="29" grpId="0"/>
      <p:bldP spid="30" grpId="0" animBg="1"/>
      <p:bldP spid="36" grpId="0"/>
      <p:bldP spid="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264160" y="1550035"/>
            <a:ext cx="4195445" cy="466852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0189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969010" cy="565150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3200" b="1" dirty="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endParaRPr lang="zh-CN" altLang="en-US" sz="3200" b="1" dirty="0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6" name="图片 25" descr="dd2e8514b21410486820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4014" y="1772366"/>
            <a:ext cx="2208754" cy="19050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" name="图片 27" descr="200810231345494728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84724" y="1772366"/>
            <a:ext cx="1644105" cy="19204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图片 28" descr="200810231346243942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6976" y="3677379"/>
            <a:ext cx="2211054" cy="17453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" name="图片 29" descr="bc305baf1bf51136c1c851.jpg"/>
          <p:cNvPicPr>
            <a:picLocks noChangeAspect="1"/>
          </p:cNvPicPr>
          <p:nvPr/>
        </p:nvPicPr>
        <p:blipFill>
          <a:blip r:embed="rId9"/>
          <a:srcRect l="5461" r="15351"/>
          <a:stretch>
            <a:fillRect/>
          </a:stretch>
        </p:blipFill>
        <p:spPr>
          <a:xfrm>
            <a:off x="2584724" y="3745416"/>
            <a:ext cx="1644117" cy="16622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2" name="矩形 31"/>
          <p:cNvSpPr/>
          <p:nvPr/>
        </p:nvSpPr>
        <p:spPr>
          <a:xfrm>
            <a:off x="251213" y="5444905"/>
            <a:ext cx="4308721" cy="687070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0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第三次长沙会战（</a:t>
            </a:r>
            <a:r>
              <a:rPr lang="en-US" altLang="zh-CN" sz="20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1941</a:t>
            </a:r>
            <a:r>
              <a:rPr lang="zh-CN" altLang="en-US" sz="20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0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12</a:t>
            </a:r>
            <a:r>
              <a:rPr lang="zh-CN" altLang="en-US" sz="20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sz="20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24</a:t>
            </a:r>
            <a:r>
              <a:rPr lang="zh-CN" altLang="en-US" sz="20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日</a:t>
            </a:r>
            <a:r>
              <a:rPr lang="en-US" altLang="zh-CN" sz="20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-1942</a:t>
            </a:r>
            <a:r>
              <a:rPr lang="zh-CN" altLang="en-US" sz="20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0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20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sz="20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15</a:t>
            </a:r>
            <a:r>
              <a:rPr lang="zh-CN" altLang="en-US" sz="20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日） </a:t>
            </a:r>
            <a:endParaRPr lang="zh-CN" altLang="en-US" sz="2000" dirty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631055" y="981075"/>
            <a:ext cx="3816985" cy="2626360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       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在长沙城下，中国军队与日军鏖战肉搏，反复争夺阵列地。增援的三路日军分别被中国军队击退。进攻长沙外围的日军，在中国军队的英勇搏杀下，伤亡惨重，被迫突围北撤。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571999" y="3815971"/>
            <a:ext cx="4515307" cy="234106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        12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31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日，日军攻入长沙市区，双方展开巷战。此时日军认为长沙已经拿下，阿南惟几发贺电到国内报喜，一洗前两次长沙会战未胜之耻。然而岳麓山炮兵旅的攻击以及日军的补给被切断，情势已经发生根本性转变。日军的贺电成为国际笑话。</a:t>
            </a:r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773522" y="2136313"/>
            <a:ext cx="7880424" cy="374199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0320" y="775335"/>
            <a:ext cx="1525270" cy="83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08064" y="908456"/>
            <a:ext cx="969010" cy="565150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3200" b="1" dirty="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结果</a:t>
            </a:r>
            <a:endParaRPr lang="zh-CN" altLang="en-US" sz="3200" b="1" dirty="0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70377" y="843625"/>
            <a:ext cx="7993812" cy="1041400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中国军队发起全线反击，歼灭大批日军，获得会战胜利。</a:t>
            </a:r>
            <a:endParaRPr lang="zh-CN" altLang="en-US" sz="32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86909" y="2544529"/>
            <a:ext cx="3911865" cy="2294898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        第三次长沙会战，日军伤亡</a:t>
            </a:r>
            <a:r>
              <a:rPr lang="en-US" altLang="zh-CN" sz="24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56000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余人，俘虏</a:t>
            </a:r>
            <a:r>
              <a:rPr lang="en-US" altLang="zh-CN" sz="24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139</a:t>
            </a:r>
            <a:r>
              <a:rPr lang="zh-CN" altLang="en-US" sz="24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人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，中国军队伤亡</a:t>
            </a:r>
            <a:r>
              <a:rPr lang="en-US" altLang="zh-CN" sz="24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28000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余人，中国军队取得辉煌胜利！这是珍珠港事变以来，盟国在亚洲战区中唯一的胜利。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8" name="图片 27" descr="t01f44ed816d5446260.jpg"/>
          <p:cNvPicPr>
            <a:picLocks noChangeAspect="1"/>
          </p:cNvPicPr>
          <p:nvPr/>
        </p:nvPicPr>
        <p:blipFill>
          <a:blip r:embed="rId6"/>
          <a:srcRect r="13559"/>
          <a:stretch>
            <a:fillRect/>
          </a:stretch>
        </p:blipFill>
        <p:spPr>
          <a:xfrm>
            <a:off x="4742081" y="2340421"/>
            <a:ext cx="3855172" cy="32112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19685" y="775335"/>
            <a:ext cx="1674495" cy="913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1070610" cy="626110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3600" b="1" dirty="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影响</a:t>
            </a:r>
            <a:endParaRPr lang="zh-CN" altLang="en-US" sz="3600" b="1" dirty="0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331390" y="836356"/>
            <a:ext cx="7540262" cy="1300480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第三次长沙会战时，英美盟军在太平洋战场接连败退。这次会战的胜利，在国内外产生了积极影响。</a:t>
            </a:r>
            <a:endParaRPr lang="zh-CN" altLang="en-US" sz="27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539941" y="2204527"/>
            <a:ext cx="7710343" cy="4150208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" name="TextBox 29"/>
          <p:cNvSpPr txBox="1"/>
          <p:nvPr/>
        </p:nvSpPr>
        <p:spPr>
          <a:xfrm>
            <a:off x="684085" y="2276374"/>
            <a:ext cx="4989046" cy="3956892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       日军一路势如破竹，同盟国军队接连败北。在此形势下，国民党军队取得了第三次长沙会战的胜利。</a:t>
            </a:r>
            <a:endParaRPr lang="en-US" altLang="zh-CN" sz="2100" dirty="0"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       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此役结束后不久，美国即宣布将向中国贷款</a:t>
            </a:r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5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亿美元，同盟国亦决定任命蒋中正为盟军“中印缅战区”最高统帅，次月，蒋中正访问印度全力游说印度加入同盟国阵营，因印度各界受此战中国大胜的影响，最终印度同意加入同盟国。随后，美英两国宣布废除对华不平等条约。在此之后的两年内，日军再没有向第九战区发动大规模进攻。</a:t>
            </a:r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8" name="图片 27" descr="5314868794bca73d659df897e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05874" y="2204349"/>
            <a:ext cx="2479387" cy="36285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62" name="Picture 5" descr="t0171112151d997e2e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0" y="2060575"/>
            <a:ext cx="4392613" cy="403225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1509" name="Text Box 6"/>
          <p:cNvSpPr txBox="1">
            <a:spLocks noChangeArrowheads="1"/>
          </p:cNvSpPr>
          <p:nvPr/>
        </p:nvSpPr>
        <p:spPr bwMode="auto">
          <a:xfrm>
            <a:off x="179388" y="1484313"/>
            <a:ext cx="4187825" cy="7620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p>
            <a:pPr lvl="0" eaLnBrk="1" hangingPunct="1">
              <a:buNone/>
            </a:pPr>
            <a:r>
              <a:rPr lang="en-US" altLang="zh-CN" sz="4400" b="1">
                <a:solidFill>
                  <a:srgbClr val="00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2</a:t>
            </a:r>
            <a:r>
              <a:rPr lang="zh-CN" altLang="en-US" sz="4400" b="1" dirty="0">
                <a:solidFill>
                  <a:srgbClr val="00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、豫湘桂战役</a:t>
            </a:r>
            <a:endParaRPr lang="zh-CN" altLang="en-US" sz="4400" b="1" dirty="0">
              <a:solidFill>
                <a:srgbClr val="0000CC"/>
              </a:solidFill>
              <a:effectLst>
                <a:outerShdw blurRad="38100" dist="38100" dir="2700000">
                  <a:srgbClr val="C0C0C0"/>
                </a:outerShdw>
              </a:effectLst>
              <a:latin typeface="隶书" pitchFamily="49" charset="-122"/>
              <a:ea typeface="隶书" pitchFamily="49" charset="-122"/>
            </a:endParaRPr>
          </a:p>
        </p:txBody>
      </p:sp>
      <p:grpSp>
        <p:nvGrpSpPr>
          <p:cNvPr id="40964" name="Group 6"/>
          <p:cNvGrpSpPr/>
          <p:nvPr/>
        </p:nvGrpSpPr>
        <p:grpSpPr>
          <a:xfrm>
            <a:off x="0" y="0"/>
            <a:ext cx="9144000" cy="874713"/>
            <a:chOff x="0" y="0"/>
            <a:chExt cx="5760" cy="551"/>
          </a:xfrm>
        </p:grpSpPr>
        <p:pic>
          <p:nvPicPr>
            <p:cNvPr id="40973" name="Picture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5760" cy="527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  <p:sp>
          <p:nvSpPr>
            <p:cNvPr id="8" name="Text Box 22"/>
            <p:cNvSpPr txBox="1">
              <a:spLocks noChangeArrowheads="1"/>
            </p:cNvSpPr>
            <p:nvPr/>
          </p:nvSpPr>
          <p:spPr bwMode="auto">
            <a:xfrm>
              <a:off x="1202" y="28"/>
              <a:ext cx="4468" cy="52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marL="0" marR="0" lvl="0" indent="0" algn="ct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华文彩云" pitchFamily="2" charset="-122"/>
                  <a:ea typeface="华文彩云" pitchFamily="2" charset="-122"/>
                  <a:cs typeface="+mn-cs"/>
                </a:rPr>
                <a:t>第</a:t>
              </a:r>
              <a:r>
                <a:rPr kumimoji="1" lang="en-US" altLang="zh-CN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华文彩云" pitchFamily="2" charset="-122"/>
                  <a:ea typeface="华文彩云" pitchFamily="2" charset="-122"/>
                  <a:cs typeface="+mn-cs"/>
                </a:rPr>
                <a:t>20</a:t>
              </a:r>
              <a:r>
                <a:rPr kumimoji="1" lang="zh-CN" altLang="en-US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华文彩云" pitchFamily="2" charset="-122"/>
                  <a:ea typeface="华文彩云" pitchFamily="2" charset="-122"/>
                  <a:cs typeface="+mn-cs"/>
                </a:rPr>
                <a:t>课正面战场的抗战</a:t>
              </a:r>
              <a:endParaRPr kumimoji="1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华文彩云" pitchFamily="2" charset="-122"/>
                <a:ea typeface="华文彩云" pitchFamily="2" charset="-122"/>
                <a:cs typeface="+mn-cs"/>
              </a:endParaRPr>
            </a:p>
          </p:txBody>
        </p:sp>
      </p:grpSp>
      <p:pic>
        <p:nvPicPr>
          <p:cNvPr id="40965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36613"/>
            <a:ext cx="9144000" cy="769937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3" name="矩形 2"/>
          <p:cNvSpPr/>
          <p:nvPr/>
        </p:nvSpPr>
        <p:spPr>
          <a:xfrm>
            <a:off x="1403350" y="836613"/>
            <a:ext cx="6840538" cy="769938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三、第三次长沙会战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967" name="文本框 1094657"/>
          <p:cNvSpPr txBox="1"/>
          <p:nvPr/>
        </p:nvSpPr>
        <p:spPr>
          <a:xfrm>
            <a:off x="0" y="2276475"/>
            <a:ext cx="1979613" cy="338772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1" hangingPunct="1"/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(1)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背景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: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3600" b="1" dirty="0">
              <a:latin typeface="黑体" pitchFamily="49" charset="-122"/>
              <a:ea typeface="黑体" pitchFamily="49" charset="-122"/>
            </a:endParaRPr>
          </a:p>
          <a:p>
            <a:pPr lvl="0" eaLnBrk="1" hangingPunct="1"/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(2)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时间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: </a:t>
            </a:r>
            <a:br>
              <a:rPr lang="en-US" altLang="zh-CN" sz="3600" b="1">
                <a:latin typeface="黑体" pitchFamily="49" charset="-122"/>
                <a:ea typeface="黑体" pitchFamily="49" charset="-122"/>
              </a:rPr>
            </a:b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(3)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经过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:</a:t>
            </a:r>
            <a:endParaRPr lang="zh-CN" altLang="en-US" sz="3600" b="1" dirty="0">
              <a:latin typeface="黑体" pitchFamily="49" charset="-122"/>
              <a:ea typeface="黑体" pitchFamily="49" charset="-122"/>
            </a:endParaRPr>
          </a:p>
          <a:p>
            <a:pPr lvl="0" eaLnBrk="1" hangingPunct="1"/>
            <a:endParaRPr lang="en-US" altLang="zh-CN" sz="3600" b="1">
              <a:latin typeface="黑体" pitchFamily="49" charset="-122"/>
              <a:ea typeface="黑体" pitchFamily="49" charset="-122"/>
            </a:endParaRPr>
          </a:p>
          <a:p>
            <a:pPr lvl="0" eaLnBrk="1" hangingPunct="1"/>
            <a:endParaRPr lang="en-US" altLang="zh-CN" sz="3600" b="1">
              <a:latin typeface="黑体" pitchFamily="49" charset="-122"/>
              <a:ea typeface="黑体" pitchFamily="49" charset="-122"/>
            </a:endParaRPr>
          </a:p>
          <a:p>
            <a:pPr lvl="0" eaLnBrk="1" hangingPunct="1"/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(4)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结果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:</a:t>
            </a:r>
            <a:endParaRPr lang="zh-CN" altLang="en-US" sz="36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3019" name="Rectangle 11"/>
          <p:cNvSpPr/>
          <p:nvPr/>
        </p:nvSpPr>
        <p:spPr>
          <a:xfrm>
            <a:off x="1979613" y="2349500"/>
            <a:ext cx="7507287" cy="519113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抗日战争后期</a:t>
            </a: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国民政府消极抗日、积极反共。</a:t>
            </a:r>
            <a:endParaRPr lang="zh-CN" altLang="en-US" sz="28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3020" name="Rectangle 12"/>
          <p:cNvSpPr/>
          <p:nvPr/>
        </p:nvSpPr>
        <p:spPr>
          <a:xfrm>
            <a:off x="1979613" y="2924175"/>
            <a:ext cx="2227262" cy="579438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p>
            <a:pPr lvl="0" eaLnBrk="1" hangingPunct="1"/>
            <a:r>
              <a:rPr lang="en-US" altLang="zh-CN" sz="32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1944</a:t>
            </a:r>
            <a:r>
              <a:rPr lang="zh-CN" altLang="en-US" sz="32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年初。</a:t>
            </a:r>
            <a:endParaRPr lang="zh-CN" altLang="en-US" sz="3200" b="1" dirty="0">
              <a:solidFill>
                <a:srgbClr val="0000CC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3021" name="Rectangle 13"/>
          <p:cNvSpPr/>
          <p:nvPr/>
        </p:nvSpPr>
        <p:spPr>
          <a:xfrm>
            <a:off x="755650" y="3429000"/>
            <a:ext cx="4103688" cy="1554163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1" hangingPunct="1"/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日军在正面战场发动了</a:t>
            </a:r>
            <a:r>
              <a:rPr lang="zh-CN" altLang="en-US" sz="32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  <a:sym typeface="+mn-ea"/>
              </a:rPr>
              <a:t>豫湘桂战役</a:t>
            </a:r>
            <a:r>
              <a:rPr lang="en-US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国民党军队一溃千里。</a:t>
            </a:r>
            <a:endParaRPr lang="zh-CN" altLang="en-US" sz="32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3022" name="Rectangle 14"/>
          <p:cNvSpPr/>
          <p:nvPr/>
        </p:nvSpPr>
        <p:spPr>
          <a:xfrm>
            <a:off x="684213" y="5084763"/>
            <a:ext cx="4465637" cy="1554162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itchFamily="34" charset="0"/>
                <a:ea typeface="黑体" pitchFamily="49" charset="-122"/>
              </a:rPr>
              <a:t>         丢失了河南、湖南、广西等省的大部分和贵州省的一部分</a:t>
            </a:r>
            <a:endParaRPr lang="zh-CN" altLang="en-US" sz="3200" b="1" dirty="0">
              <a:solidFill>
                <a:srgbClr val="0000CC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43023" name="Text Box 6"/>
          <p:cNvSpPr txBox="1"/>
          <p:nvPr/>
        </p:nvSpPr>
        <p:spPr>
          <a:xfrm>
            <a:off x="4356100" y="6338888"/>
            <a:ext cx="4572000" cy="519112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1" hangingPunct="1">
              <a:buNone/>
            </a:pPr>
            <a:r>
              <a:rPr lang="zh-CN" altLang="en-US" sz="2800" b="1" dirty="0">
                <a:solidFill>
                  <a:srgbClr val="0000CC"/>
                </a:solidFill>
                <a:latin typeface="Calibri" pitchFamily="34" charset="0"/>
                <a:ea typeface="宋体" pitchFamily="2" charset="-122"/>
              </a:rPr>
              <a:t>     抗战中最大的一次失败</a:t>
            </a:r>
            <a:endParaRPr lang="zh-CN" altLang="en-US" sz="2800" b="1" dirty="0">
              <a:solidFill>
                <a:srgbClr val="0000CC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3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3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3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9" grpId="0"/>
      <p:bldP spid="43020" grpId="0"/>
      <p:bldP spid="43021" grpId="0"/>
      <p:bldP spid="43022" grpId="0"/>
      <p:bldP spid="4302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3010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8820150" cy="6519863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91141" name="矩形 8"/>
          <p:cNvSpPr/>
          <p:nvPr/>
        </p:nvSpPr>
        <p:spPr>
          <a:xfrm>
            <a:off x="1258888" y="2133600"/>
            <a:ext cx="6842125" cy="3749675"/>
          </a:xfrm>
          <a:prstGeom prst="rect">
            <a:avLst/>
          </a:prstGeom>
          <a:solidFill>
            <a:schemeClr val="bg1"/>
          </a:solidFill>
          <a:ln w="9525">
            <a:noFill/>
            <a:miter/>
          </a:ln>
        </p:spPr>
        <p:txBody>
          <a:bodyPr>
            <a:spAutoFit/>
          </a:bodyPr>
          <a:p>
            <a:pPr lvl="0" eaLnBrk="1" hangingPunct="1">
              <a:buNone/>
            </a:pPr>
            <a:r>
              <a:rPr lang="zh-CN" altLang="en-US" sz="40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      豫湘桂战役是日军在溃败前夕一次回光返照式的挣扎，虽然，日军达成全部的作战目标，但是，日军兵力比战役前更加分散，为敌后活动创造了更大空间。</a:t>
            </a:r>
            <a:endParaRPr lang="zh-CN" altLang="en-US" sz="4000" b="1" dirty="0">
              <a:solidFill>
                <a:srgbClr val="0000CC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91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1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图片 94"/>
          <p:cNvPicPr>
            <a:picLocks noChangeAspect="1"/>
          </p:cNvPicPr>
          <p:nvPr/>
        </p:nvPicPr>
        <p:blipFill rotWithShape="1">
          <a:blip r:embed="rId1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/>
          <a:stretch>
            <a:fillRect/>
          </a:stretch>
        </p:blipFill>
        <p:spPr>
          <a:xfrm>
            <a:off x="0" y="685460"/>
            <a:ext cx="9144000" cy="6172540"/>
          </a:xfrm>
          <a:prstGeom prst="rect">
            <a:avLst/>
          </a:prstGeom>
        </p:spPr>
      </p:pic>
      <p:pic>
        <p:nvPicPr>
          <p:cNvPr id="54" name="图片 53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61" name="AutoShape 12"/>
          <p:cNvSpPr/>
          <p:nvPr/>
        </p:nvSpPr>
        <p:spPr bwMode="auto">
          <a:xfrm>
            <a:off x="603440" y="1523987"/>
            <a:ext cx="226775" cy="4558425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lIns="78145" tIns="39072" rIns="78145" bIns="39072" anchor="ctr"/>
          <a:lstStyle/>
          <a:p>
            <a:pPr algn="ctr"/>
            <a:endParaRPr lang="zh-CN" altLang="zh-CN" sz="2700" dirty="0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87" name="Picture 271" descr="21"/>
          <p:cNvPicPr>
            <a:picLocks noChangeAspect="1" noChangeArrowheads="1"/>
          </p:cNvPicPr>
          <p:nvPr/>
        </p:nvPicPr>
        <p:blipFill>
          <a:blip r:embed="rId3" cstate="print">
            <a:lum contrast="-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578" y="1864168"/>
            <a:ext cx="793712" cy="4177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" name="TextBox 87"/>
          <p:cNvSpPr txBox="1"/>
          <p:nvPr/>
        </p:nvSpPr>
        <p:spPr>
          <a:xfrm>
            <a:off x="36504" y="2119936"/>
            <a:ext cx="308314" cy="2664230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正面战场的抗战</a:t>
            </a:r>
            <a:endParaRPr lang="zh-CN" altLang="en-US" sz="24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16" name="矩形 115"/>
          <p:cNvSpPr/>
          <p:nvPr/>
        </p:nvSpPr>
        <p:spPr>
          <a:xfrm>
            <a:off x="828040" y="1268730"/>
            <a:ext cx="2030095" cy="443230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1.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台儿庄战役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63" name="图片 62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67" name="图片 66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8" name="图片 67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639517"/>
            <a:ext cx="9144000" cy="136072"/>
          </a:xfrm>
          <a:prstGeom prst="rect">
            <a:avLst/>
          </a:prstGeom>
        </p:spPr>
      </p:pic>
      <p:sp>
        <p:nvSpPr>
          <p:cNvPr id="69" name="矩形 68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75" name="直角三角形 7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76" name="矩形 7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cxnSp>
        <p:nvCxnSpPr>
          <p:cNvPr id="77" name="直接连接符 76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81" name="直角三角形 8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  <p:sp>
          <p:nvSpPr>
            <p:cNvPr id="82" name="矩形 8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itchFamily="34" charset="-122"/>
              </a:endParaRPr>
            </a:p>
          </p:txBody>
        </p:sp>
      </p:grpSp>
      <p:pic>
        <p:nvPicPr>
          <p:cNvPr id="85" name="图片 84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86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89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1" name="矩形 90">
            <a:hlinkClick r:id="rId6" action="ppaction://hlinksldjump"/>
          </p:cNvPr>
          <p:cNvSpPr/>
          <p:nvPr/>
        </p:nvSpPr>
        <p:spPr>
          <a:xfrm>
            <a:off x="2814495" y="707552"/>
            <a:ext cx="1816294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背景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4" name="AutoShape 12"/>
          <p:cNvSpPr/>
          <p:nvPr/>
        </p:nvSpPr>
        <p:spPr bwMode="auto">
          <a:xfrm>
            <a:off x="2701107" y="979697"/>
            <a:ext cx="226775" cy="1224651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lIns="78145" tIns="39072" rIns="78145" bIns="39072" anchor="ctr"/>
          <a:lstStyle/>
          <a:p>
            <a:pPr algn="ctr"/>
            <a:endParaRPr lang="zh-CN" altLang="zh-CN" sz="2700" dirty="0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6" name="矩形 95">
            <a:hlinkClick r:id="rId7" action="ppaction://hlinksldjump"/>
          </p:cNvPr>
          <p:cNvSpPr/>
          <p:nvPr/>
        </p:nvSpPr>
        <p:spPr>
          <a:xfrm>
            <a:off x="2814320" y="1115695"/>
            <a:ext cx="1958340" cy="443230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指挥者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5" name="矩形 104">
            <a:hlinkClick r:id="rId8" action="ppaction://hlinksldjump"/>
          </p:cNvPr>
          <p:cNvSpPr/>
          <p:nvPr/>
        </p:nvSpPr>
        <p:spPr>
          <a:xfrm>
            <a:off x="2814495" y="1501935"/>
            <a:ext cx="1816294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）时间：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12" name="矩形 111">
            <a:hlinkClick r:id="rId8" action="ppaction://hlinksldjump"/>
          </p:cNvPr>
          <p:cNvSpPr/>
          <p:nvPr/>
        </p:nvSpPr>
        <p:spPr>
          <a:xfrm>
            <a:off x="2814495" y="1864168"/>
            <a:ext cx="1816294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4</a:t>
            </a:r>
            <a:r>
              <a:rPr lang="zh-CN" altLang="en-US" sz="24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r>
              <a:rPr lang="zh-CN" altLang="en-US" sz="24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76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5" name="矩形 34">
            <a:hlinkClick r:id="rId9" action="ppaction://hlinksldjump"/>
          </p:cNvPr>
          <p:cNvSpPr/>
          <p:nvPr/>
        </p:nvSpPr>
        <p:spPr>
          <a:xfrm>
            <a:off x="830215" y="2680603"/>
            <a:ext cx="1984280" cy="817571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2.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保卫大武汉</a:t>
            </a:r>
            <a:endParaRPr lang="en-US" altLang="zh-CN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（武汉会战）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7" name="AutoShape 12"/>
          <p:cNvSpPr/>
          <p:nvPr/>
        </p:nvSpPr>
        <p:spPr bwMode="auto">
          <a:xfrm>
            <a:off x="2644414" y="2612566"/>
            <a:ext cx="170081" cy="1088579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lIns="78145" tIns="39072" rIns="78145" bIns="39072" anchor="ctr"/>
          <a:lstStyle/>
          <a:p>
            <a:pPr algn="ctr"/>
            <a:endParaRPr lang="zh-CN" altLang="zh-CN" sz="2700" dirty="0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5" name="矩形 44">
            <a:hlinkClick r:id="rId8" action="ppaction://hlinksldjump"/>
          </p:cNvPr>
          <p:cNvSpPr/>
          <p:nvPr/>
        </p:nvSpPr>
        <p:spPr>
          <a:xfrm>
            <a:off x="4175144" y="2748638"/>
            <a:ext cx="1870892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结果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u="sng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0" name="矩形 59">
            <a:hlinkClick r:id="rId9" action="ppaction://hlinksldjump"/>
          </p:cNvPr>
          <p:cNvSpPr/>
          <p:nvPr/>
        </p:nvSpPr>
        <p:spPr>
          <a:xfrm>
            <a:off x="755650" y="4580890"/>
            <a:ext cx="2708275" cy="443230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3.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第三次长沙会战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1" name="AutoShape 12"/>
          <p:cNvSpPr/>
          <p:nvPr/>
        </p:nvSpPr>
        <p:spPr bwMode="auto">
          <a:xfrm>
            <a:off x="3265948" y="4223383"/>
            <a:ext cx="285565" cy="1382775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lIns="78145" tIns="39072" rIns="78145" bIns="39072" anchor="ctr"/>
          <a:lstStyle/>
          <a:p>
            <a:pPr algn="ctr"/>
            <a:endParaRPr lang="zh-CN" altLang="zh-CN" sz="2700" dirty="0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3" name="矩形 72">
            <a:hlinkClick r:id="rId10" action="ppaction://hlinksldjump"/>
          </p:cNvPr>
          <p:cNvSpPr/>
          <p:nvPr/>
        </p:nvSpPr>
        <p:spPr>
          <a:xfrm>
            <a:off x="3379337" y="3997223"/>
            <a:ext cx="1816294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背景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80" name="矩形 79">
            <a:hlinkClick r:id="rId11" action="ppaction://hlinksldjump"/>
          </p:cNvPr>
          <p:cNvSpPr/>
          <p:nvPr/>
        </p:nvSpPr>
        <p:spPr>
          <a:xfrm>
            <a:off x="3379337" y="4813657"/>
            <a:ext cx="1816294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0" name="矩形 89">
            <a:hlinkClick r:id="rId12" action="ppaction://hlinksldjump"/>
          </p:cNvPr>
          <p:cNvSpPr/>
          <p:nvPr/>
        </p:nvSpPr>
        <p:spPr>
          <a:xfrm>
            <a:off x="3379337" y="4427491"/>
            <a:ext cx="1816294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时间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3" name="矩形 92">
            <a:hlinkClick r:id="rId13" action="ppaction://hlinksldjump"/>
          </p:cNvPr>
          <p:cNvSpPr/>
          <p:nvPr/>
        </p:nvSpPr>
        <p:spPr>
          <a:xfrm>
            <a:off x="4968856" y="4857760"/>
            <a:ext cx="1700811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4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结果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9" name="矩形 98">
            <a:hlinkClick r:id="rId14" action="ppaction://hlinksldjump"/>
          </p:cNvPr>
          <p:cNvSpPr/>
          <p:nvPr/>
        </p:nvSpPr>
        <p:spPr>
          <a:xfrm>
            <a:off x="4401919" y="1864168"/>
            <a:ext cx="1700811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5</a:t>
            </a:r>
            <a:r>
              <a:rPr lang="zh-CN" altLang="en-US" sz="24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影响</a:t>
            </a:r>
            <a:r>
              <a:rPr lang="zh-CN" altLang="en-US" sz="24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76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1" name="矩形 100">
            <a:hlinkClick r:id="rId15" action="ppaction://hlinksldjump"/>
          </p:cNvPr>
          <p:cNvSpPr/>
          <p:nvPr/>
        </p:nvSpPr>
        <p:spPr>
          <a:xfrm>
            <a:off x="2644414" y="2386406"/>
            <a:ext cx="1927586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时间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6" name="矩形 55">
            <a:hlinkClick r:id="rId8" action="ppaction://hlinksldjump"/>
          </p:cNvPr>
          <p:cNvSpPr/>
          <p:nvPr/>
        </p:nvSpPr>
        <p:spPr>
          <a:xfrm>
            <a:off x="3381432" y="5265977"/>
            <a:ext cx="1870892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5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影响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7" name="矩形 56">
            <a:hlinkClick r:id="rId8" action="ppaction://hlinksldjump"/>
          </p:cNvPr>
          <p:cNvSpPr/>
          <p:nvPr/>
        </p:nvSpPr>
        <p:spPr>
          <a:xfrm>
            <a:off x="2644414" y="3088819"/>
            <a:ext cx="1870892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4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影响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u="sng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026025" y="4495800"/>
            <a:ext cx="1918335" cy="386080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1941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12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月</a:t>
            </a:r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401918" y="1573346"/>
            <a:ext cx="1798717" cy="390600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1938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月</a:t>
            </a:r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4628693" y="1183806"/>
            <a:ext cx="1798717" cy="390600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李宗仁</a:t>
            </a:r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5" name="矩形 64">
            <a:hlinkClick r:id="rId8" action="ppaction://hlinksldjump"/>
          </p:cNvPr>
          <p:cNvSpPr/>
          <p:nvPr/>
        </p:nvSpPr>
        <p:spPr>
          <a:xfrm>
            <a:off x="2644414" y="3474985"/>
            <a:ext cx="2267748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5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广州失陷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u="sng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6" name="矩形 65">
            <a:hlinkClick r:id="rId16" action="ppaction://hlinksldjump"/>
          </p:cNvPr>
          <p:cNvSpPr/>
          <p:nvPr/>
        </p:nvSpPr>
        <p:spPr>
          <a:xfrm>
            <a:off x="2644414" y="2748638"/>
            <a:ext cx="1927586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175144" y="2457817"/>
            <a:ext cx="2211054" cy="390600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1938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6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-10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月</a:t>
            </a:r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1" name="矩形 50">
            <a:hlinkClick r:id="rId9" action="ppaction://hlinksldjump"/>
          </p:cNvPr>
          <p:cNvSpPr/>
          <p:nvPr/>
        </p:nvSpPr>
        <p:spPr>
          <a:xfrm>
            <a:off x="830215" y="5946339"/>
            <a:ext cx="2437829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4.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豫湘桂战役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2" name="AutoShape 12"/>
          <p:cNvSpPr/>
          <p:nvPr/>
        </p:nvSpPr>
        <p:spPr bwMode="auto">
          <a:xfrm>
            <a:off x="2701108" y="5810267"/>
            <a:ext cx="170081" cy="816434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lIns="78145" tIns="39072" rIns="78145" bIns="39072" anchor="ctr"/>
          <a:lstStyle/>
          <a:p>
            <a:pPr algn="ctr"/>
            <a:endParaRPr lang="zh-CN" altLang="zh-CN" sz="2700" dirty="0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3" name="矩形 52">
            <a:hlinkClick r:id="rId8" action="ppaction://hlinksldjump"/>
          </p:cNvPr>
          <p:cNvSpPr/>
          <p:nvPr/>
        </p:nvSpPr>
        <p:spPr>
          <a:xfrm>
            <a:off x="2701108" y="5652143"/>
            <a:ext cx="1814198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背景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2" name="矩形 61">
            <a:hlinkClick r:id="rId10" action="ppaction://hlinksldjump"/>
          </p:cNvPr>
          <p:cNvSpPr/>
          <p:nvPr/>
        </p:nvSpPr>
        <p:spPr>
          <a:xfrm>
            <a:off x="2701108" y="6060360"/>
            <a:ext cx="1814198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）时间：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4" name="矩形 73">
            <a:hlinkClick r:id="" action="ppaction://noaction"/>
          </p:cNvPr>
          <p:cNvSpPr/>
          <p:nvPr/>
        </p:nvSpPr>
        <p:spPr>
          <a:xfrm>
            <a:off x="2701108" y="6400541"/>
            <a:ext cx="1814198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结果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175144" y="6131771"/>
            <a:ext cx="1020487" cy="390600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1944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年</a:t>
            </a:r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/>
    </mc:Choice>
    <mc:Fallback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bldLvl="0" animBg="1"/>
      <p:bldP spid="116" grpId="0"/>
      <p:bldP spid="91" grpId="0"/>
      <p:bldP spid="94" grpId="0" bldLvl="0" animBg="1"/>
      <p:bldP spid="96" grpId="0"/>
      <p:bldP spid="105" grpId="0"/>
      <p:bldP spid="112" grpId="0"/>
      <p:bldP spid="35" grpId="0"/>
      <p:bldP spid="37" grpId="0" bldLvl="0" animBg="1"/>
      <p:bldP spid="45" grpId="0"/>
      <p:bldP spid="60" grpId="0"/>
      <p:bldP spid="71" grpId="0" bldLvl="0" animBg="1"/>
      <p:bldP spid="73" grpId="0"/>
      <p:bldP spid="80" grpId="0"/>
      <p:bldP spid="90" grpId="0"/>
      <p:bldP spid="93" grpId="0"/>
      <p:bldP spid="99" grpId="0"/>
      <p:bldP spid="101" grpId="0"/>
      <p:bldP spid="56" grpId="0"/>
      <p:bldP spid="57" grpId="0"/>
      <p:bldP spid="58" grpId="0"/>
      <p:bldP spid="59" grpId="0"/>
      <p:bldP spid="64" grpId="0"/>
      <p:bldP spid="65" grpId="0"/>
      <p:bldP spid="66" grpId="0"/>
      <p:bldP spid="70" grpId="0"/>
      <p:bldP spid="51" grpId="0"/>
      <p:bldP spid="52" grpId="0" bldLvl="0" animBg="1"/>
      <p:bldP spid="53" grpId="0"/>
      <p:bldP spid="62" grpId="0"/>
      <p:bldP spid="74" grpId="0"/>
      <p:bldP spid="55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4010</Words>
  <Application>Kingsoft Office WPP</Application>
  <PresentationFormat>全屏显示(4:3)</PresentationFormat>
  <Paragraphs>470</Paragraphs>
  <Slides>24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niucheng</cp:lastModifiedBy>
  <cp:revision>4</cp:revision>
  <dcterms:created xsi:type="dcterms:W3CDTF">2017-12-05T11:15:00Z</dcterms:created>
  <dcterms:modified xsi:type="dcterms:W3CDTF">2018-03-08T00:28:39Z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2052-10.1.0.5554</vt:lpwstr>
  </property>
</Properties>
</file>