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3"/>
    <p:sldMasterId id="2147483674" r:id="rId4"/>
  </p:sldMasterIdLst>
  <p:notesMasterIdLst>
    <p:notesMasterId r:id="rId35"/>
  </p:notesMasterIdLst>
  <p:sldIdLst>
    <p:sldId id="257" r:id="rId5"/>
    <p:sldId id="260" r:id="rId6"/>
    <p:sldId id="350" r:id="rId7"/>
    <p:sldId id="258" r:id="rId8"/>
    <p:sldId id="266" r:id="rId9"/>
    <p:sldId id="267" r:id="rId10"/>
    <p:sldId id="269" r:id="rId11"/>
    <p:sldId id="270" r:id="rId12"/>
    <p:sldId id="345" r:id="rId13"/>
    <p:sldId id="346" r:id="rId14"/>
    <p:sldId id="351" r:id="rId15"/>
    <p:sldId id="347" r:id="rId16"/>
    <p:sldId id="348" r:id="rId17"/>
    <p:sldId id="349" r:id="rId18"/>
    <p:sldId id="340" r:id="rId19"/>
    <p:sldId id="339" r:id="rId20"/>
    <p:sldId id="288" r:id="rId21"/>
    <p:sldId id="295" r:id="rId22"/>
    <p:sldId id="296" r:id="rId23"/>
    <p:sldId id="297" r:id="rId24"/>
    <p:sldId id="298" r:id="rId25"/>
    <p:sldId id="341" r:id="rId26"/>
    <p:sldId id="311" r:id="rId27"/>
    <p:sldId id="303" r:id="rId28"/>
    <p:sldId id="304" r:id="rId29"/>
    <p:sldId id="305" r:id="rId30"/>
    <p:sldId id="312" r:id="rId31"/>
    <p:sldId id="310" r:id="rId32"/>
    <p:sldId id="342" r:id="rId33"/>
    <p:sldId id="335" r:id="rId34"/>
  </p:sldIdLst>
  <p:sldSz cx="9144000" cy="6858000"/>
  <p:notesSz cx="6858000" cy="9144000"/>
  <p:defaultTextStyle>
    <a:defPPr>
      <a:defRPr lang="zh-CN"/>
    </a:defPPr>
    <a:lvl1pPr marL="0" lvl="0"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FF"/>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varScale="1">
        <p:scale>
          <a:sx n="69" d="100"/>
          <a:sy n="69" d="100"/>
        </p:scale>
        <p:origin x="-138" y="-102"/>
      </p:cViewPr>
      <p:guideLst>
        <p:guide orient="horz" pos="2206"/>
        <p:guide pos="2902"/>
      </p:guideLst>
    </p:cSldViewPr>
  </p:slide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slideMaster" Target="slideMasters/slideMaster3.xml"/><Relationship Id="rId38" Type="http://schemas.openxmlformats.org/officeDocument/2006/relationships/tableStyles" Target="tableStyles.xml"/><Relationship Id="rId37" Type="http://schemas.openxmlformats.org/officeDocument/2006/relationships/viewProps" Target="viewProps.xml"/><Relationship Id="rId36" Type="http://schemas.openxmlformats.org/officeDocument/2006/relationships/presProps" Target="presProps.xml"/><Relationship Id="rId35" Type="http://schemas.openxmlformats.org/officeDocument/2006/relationships/notesMaster" Target="notesMasters/notesMaster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alpha val="100000"/>
          </a:schemeClr>
        </a:solidFill>
        <a:effectLst/>
      </p:bgPr>
    </p:bg>
    <p:spTree>
      <p:nvGrpSpPr>
        <p:cNvPr id="1" name=""/>
        <p:cNvGrpSpPr/>
        <p:nvPr/>
      </p:nvGrpSpPr>
      <p:grpSpPr/>
      <p:sp>
        <p:nvSpPr>
          <p:cNvPr id="2050" name="幻灯片图像占位符 2049"/>
          <p:cNvSpPr/>
          <p:nvPr>
            <p:ph type="sldImg" idx="2"/>
          </p:nvPr>
        </p:nvSpPr>
        <p:spPr>
          <a:xfrm>
            <a:off x="1050925" y="754063"/>
            <a:ext cx="4572000" cy="3294062"/>
          </a:xfrm>
          <a:prstGeom prst="rect">
            <a:avLst/>
          </a:prstGeom>
          <a:noFill/>
          <a:ln w="9525">
            <a:noFill/>
          </a:ln>
        </p:spPr>
      </p:sp>
      <p:sp>
        <p:nvSpPr>
          <p:cNvPr id="2051" name="文本占位符 2050"/>
          <p:cNvSpPr/>
          <p:nvPr>
            <p:ph type="body" sz="quarter" idx="3"/>
          </p:nvPr>
        </p:nvSpPr>
        <p:spPr>
          <a:xfrm>
            <a:off x="538163" y="4387850"/>
            <a:ext cx="5780087" cy="3952875"/>
          </a:xfrm>
          <a:prstGeom prst="rect">
            <a:avLst/>
          </a:prstGeom>
          <a:noFill/>
          <a:ln w="9525">
            <a:noFill/>
          </a:ln>
        </p:spPr>
        <p:txBody>
          <a:bodyPr/>
          <a:p>
            <a:pPr lvl="0"/>
            <a:r>
              <a:rPr lang="zh-CN" altLang="en-US"/>
              <a:t>单击此处编辑母版文本样式
第二级
第三级
第四级
第五级</a:t>
            </a:r>
            <a:endParaRPr lang="zh-CN" altLang="en-US"/>
          </a:p>
        </p:txBody>
      </p:sp>
      <p:sp>
        <p:nvSpPr>
          <p:cNvPr id="2052" name="页眉占位符 2051"/>
          <p:cNvSpPr/>
          <p:nvPr>
            <p:ph type="hdr" sz="quarter"/>
          </p:nvPr>
        </p:nvSpPr>
        <p:spPr>
          <a:xfrm>
            <a:off x="0" y="0"/>
            <a:ext cx="2973388" cy="457200"/>
          </a:xfrm>
          <a:prstGeom prst="rect">
            <a:avLst/>
          </a:prstGeom>
          <a:noFill/>
          <a:ln w="9525">
            <a:noFill/>
          </a:ln>
        </p:spPr>
        <p:txBody>
          <a:bodyPr/>
          <a:p>
            <a:pPr lvl="0" eaLnBrk="1" latinLnBrk="0" hangingPunct="1"/>
            <a:endParaRPr lang="zh-CN" altLang="en-US" sz="1200" dirty="0"/>
          </a:p>
        </p:txBody>
      </p:sp>
      <p:sp>
        <p:nvSpPr>
          <p:cNvPr id="2053" name="日期占位符 2052"/>
          <p:cNvSpPr/>
          <p:nvPr>
            <p:ph type="dt" idx="1"/>
          </p:nvPr>
        </p:nvSpPr>
        <p:spPr>
          <a:xfrm>
            <a:off x="3884613" y="0"/>
            <a:ext cx="2973387" cy="457200"/>
          </a:xfrm>
          <a:prstGeom prst="rect">
            <a:avLst/>
          </a:prstGeom>
          <a:noFill/>
          <a:ln w="9525">
            <a:noFill/>
          </a:ln>
        </p:spPr>
        <p:txBody>
          <a:bodyPr/>
          <a:p>
            <a:pPr lvl="0" algn="r" eaLnBrk="1" latinLnBrk="0" hangingPunct="1"/>
            <a:endParaRPr lang="zh-CN" altLang="en-US" sz="1200" dirty="0"/>
          </a:p>
        </p:txBody>
      </p:sp>
      <p:sp>
        <p:nvSpPr>
          <p:cNvPr id="2054" name="页脚占位符 2053"/>
          <p:cNvSpPr/>
          <p:nvPr>
            <p:ph type="ftr" sz="quarter" idx="4"/>
          </p:nvPr>
        </p:nvSpPr>
        <p:spPr>
          <a:xfrm>
            <a:off x="0" y="8686800"/>
            <a:ext cx="2973388" cy="457200"/>
          </a:xfrm>
          <a:prstGeom prst="rect">
            <a:avLst/>
          </a:prstGeom>
          <a:noFill/>
          <a:ln w="9525">
            <a:noFill/>
          </a:ln>
        </p:spPr>
        <p:txBody>
          <a:bodyPr/>
          <a:p>
            <a:pPr lvl="0" eaLnBrk="1" latinLnBrk="0" hangingPunct="1"/>
            <a:endParaRPr lang="zh-CN" altLang="en-US" sz="1200" dirty="0"/>
          </a:p>
        </p:txBody>
      </p:sp>
      <p:sp>
        <p:nvSpPr>
          <p:cNvPr id="2055" name="灯片编号占位符 2054"/>
          <p:cNvSpPr/>
          <p:nvPr>
            <p:ph type="sldNum" sz="quarter" idx="5"/>
          </p:nvPr>
        </p:nvSpPr>
        <p:spPr>
          <a:xfrm>
            <a:off x="3884613" y="8686800"/>
            <a:ext cx="2973387" cy="457200"/>
          </a:xfrm>
          <a:prstGeom prst="rect">
            <a:avLst/>
          </a:prstGeom>
          <a:noFill/>
          <a:ln w="9525">
            <a:noFill/>
          </a:ln>
        </p:spPr>
        <p:txBody>
          <a:bodyPr/>
          <a:p>
            <a:pPr lvl="0" algn="r" eaLnBrk="1" latinLnBrk="0" hangingPunct="1"/>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f hdr="0" ftr="0" dt="0"/>
  <p:notesStyle>
    <a:lvl1pPr marL="0" lvl="0"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2pPr>
    <a:lvl3pPr marL="914400" lvl="2"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3pPr>
    <a:lvl4pPr marL="1371600" lvl="3"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4pPr>
    <a:lvl5pPr marL="1828800" lvl="4"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5pPr>
    <a:lvl6pPr marL="2286000" lvl="5"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6pPr>
    <a:lvl7pPr marL="2743200" lvl="6"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7pPr>
    <a:lvl8pPr marL="3200400" lvl="7"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8pPr>
    <a:lvl9pPr marL="3657600" lvl="8"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2504"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54296" y="1600200"/>
            <a:ext cx="4032504"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a:endParaRPr lang="zh-CN" altLang="en-US">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lvl="0"/>
            <a:endParaRPr lang="zh-CN" altLang="en-US">
              <a:latin typeface="Arial" panose="020B0604020202020204" pitchFamily="34" charset="0"/>
            </a:endParaRPr>
          </a:p>
        </p:txBody>
      </p:sp>
      <p:sp>
        <p:nvSpPr>
          <p:cNvPr id="8" name="页脚占位符 7"/>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9" name="灯片编号占位符 8"/>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lvl="0"/>
            <a:endParaRPr lang="zh-CN" altLang="en-US">
              <a:latin typeface="Arial" panose="020B0604020202020204" pitchFamily="34" charset="0"/>
            </a:endParaRPr>
          </a:p>
        </p:txBody>
      </p:sp>
      <p:sp>
        <p:nvSpPr>
          <p:cNvPr id="4" name="页脚占位符 3"/>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5" name="灯片编号占位符 4"/>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a:fld id="{BB962C8B-B14F-4D97-AF65-F5344CB8AC3E}" type="datetime1">
              <a:rPr lang="zh-CN" altLang="en-US">
                <a:latin typeface="Arial" panose="020B0604020202020204" pitchFamily="34" charset="0"/>
              </a:rPr>
            </a:fld>
            <a:endParaRPr lang="zh-CN" altLang="en-US">
              <a:latin typeface="Arial" panose="020B0604020202020204" pitchFamily="34" charset="0"/>
            </a:endParaRPr>
          </a:p>
        </p:txBody>
      </p:sp>
      <p:sp>
        <p:nvSpPr>
          <p:cNvPr id="3" name="页脚占位符 2"/>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4" name="灯片编号占位符 3"/>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5293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5_自定义版式">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7" name="日期占位符 3"/>
          <p:cNvSpPr>
            <a:spLocks noGrp="1"/>
          </p:cNvSpPr>
          <p:nvPr>
            <p:ph type="dt" sz="half" idx="2"/>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4"/>
          <p:cNvSpPr>
            <a:spLocks noGrp="1"/>
          </p:cNvSpPr>
          <p:nvPr>
            <p:ph type="ftr" sz="quarter" idx="3"/>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5"/>
          <p:cNvSpPr>
            <a:spLocks noGrp="1"/>
          </p:cNvSpPr>
          <p:nvPr>
            <p:ph type="sldNum" sz="quarter" idx="4"/>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p>
            <a:pPr algn="r" eaLnBrk="1" fontAlgn="base" hangingPunct="1"/>
            <a:fld id="{9A0DB2DC-4C9A-4742-B13C-FB6460FD3503}" type="slidenum">
              <a:rPr lang="en-US" strike="noStrike" noProof="1" dirty="0">
                <a:latin typeface="Arial" panose="020B0604020202020204" pitchFamily="34" charset="0"/>
                <a:ea typeface="宋体" panose="02010600030101010101" pitchFamily="2" charset="-122"/>
                <a:cs typeface="+mn-cs"/>
              </a:rPr>
            </a:fld>
            <a:endParaRPr lang="en-US" altLang="en-US" strike="noStrike" noProof="1"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2504"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54296" y="1600200"/>
            <a:ext cx="4032504"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a:endParaRPr lang="zh-CN" altLang="en-US">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lvl="0"/>
            <a:endParaRPr lang="zh-CN" altLang="en-US">
              <a:latin typeface="Arial" panose="020B0604020202020204" pitchFamily="34" charset="0"/>
            </a:endParaRPr>
          </a:p>
        </p:txBody>
      </p:sp>
      <p:sp>
        <p:nvSpPr>
          <p:cNvPr id="8" name="页脚占位符 7"/>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9" name="灯片编号占位符 8"/>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lvl="0"/>
            <a:endParaRPr lang="zh-CN" altLang="en-US">
              <a:latin typeface="Arial" panose="020B0604020202020204" pitchFamily="34" charset="0"/>
            </a:endParaRPr>
          </a:p>
        </p:txBody>
      </p:sp>
      <p:sp>
        <p:nvSpPr>
          <p:cNvPr id="4" name="页脚占位符 3"/>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5" name="灯片编号占位符 4"/>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a:fld id="{BB962C8B-B14F-4D97-AF65-F5344CB8AC3E}" type="datetime1">
              <a:rPr lang="zh-CN" altLang="en-US">
                <a:latin typeface="Arial" panose="020B0604020202020204" pitchFamily="34" charset="0"/>
              </a:rPr>
            </a:fld>
            <a:endParaRPr lang="zh-CN" altLang="en-US">
              <a:latin typeface="Arial" panose="020B0604020202020204" pitchFamily="34" charset="0"/>
            </a:endParaRPr>
          </a:p>
        </p:txBody>
      </p:sp>
      <p:sp>
        <p:nvSpPr>
          <p:cNvPr id="3" name="页脚占位符 2"/>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4" name="灯片编号占位符 3"/>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5293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5_自定义版式">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7" name="日期占位符 3"/>
          <p:cNvSpPr>
            <a:spLocks noGrp="1"/>
          </p:cNvSpPr>
          <p:nvPr>
            <p:ph type="dt" sz="half" idx="2"/>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4"/>
          <p:cNvSpPr>
            <a:spLocks noGrp="1"/>
          </p:cNvSpPr>
          <p:nvPr>
            <p:ph type="ftr" sz="quarter" idx="3"/>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5"/>
          <p:cNvSpPr>
            <a:spLocks noGrp="1"/>
          </p:cNvSpPr>
          <p:nvPr>
            <p:ph type="sldNum" sz="quarter" idx="4"/>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p>
            <a:pPr algn="r" eaLnBrk="1" fontAlgn="base" hangingPunct="1"/>
            <a:fld id="{9A0DB2DC-4C9A-4742-B13C-FB6460FD3503}" type="slidenum">
              <a:rPr lang="en-US" strike="noStrike" noProof="1" dirty="0">
                <a:latin typeface="Arial" panose="020B0604020202020204" pitchFamily="34" charset="0"/>
                <a:ea typeface="宋体" panose="02010600030101010101" pitchFamily="2" charset="-122"/>
                <a:cs typeface="+mn-cs"/>
              </a:rPr>
            </a:fld>
            <a:endParaRPr lang="en-US" altLang="en-US" strike="noStrike" noProof="1"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2504"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54296" y="1600200"/>
            <a:ext cx="4032504"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a:endParaRPr lang="zh-CN" altLang="en-US">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lvl="0"/>
            <a:endParaRPr lang="zh-CN" altLang="en-US">
              <a:latin typeface="Arial" panose="020B0604020202020204" pitchFamily="34" charset="0"/>
            </a:endParaRPr>
          </a:p>
        </p:txBody>
      </p:sp>
      <p:sp>
        <p:nvSpPr>
          <p:cNvPr id="8" name="页脚占位符 7"/>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9" name="灯片编号占位符 8"/>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lvl="0"/>
            <a:endParaRPr lang="zh-CN" altLang="en-US">
              <a:latin typeface="Arial" panose="020B0604020202020204" pitchFamily="34" charset="0"/>
            </a:endParaRPr>
          </a:p>
        </p:txBody>
      </p:sp>
      <p:sp>
        <p:nvSpPr>
          <p:cNvPr id="4" name="页脚占位符 3"/>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5" name="灯片编号占位符 4"/>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a:fld id="{BB962C8B-B14F-4D97-AF65-F5344CB8AC3E}" type="datetime1">
              <a:rPr lang="zh-CN" altLang="en-US">
                <a:latin typeface="Arial" panose="020B0604020202020204" pitchFamily="34" charset="0"/>
              </a:rPr>
            </a:fld>
            <a:endParaRPr lang="zh-CN" altLang="en-US">
              <a:latin typeface="Arial" panose="020B0604020202020204" pitchFamily="34" charset="0"/>
            </a:endParaRPr>
          </a:p>
        </p:txBody>
      </p:sp>
      <p:sp>
        <p:nvSpPr>
          <p:cNvPr id="3" name="页脚占位符 2"/>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4" name="灯片编号占位符 3"/>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5293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5_自定义版式">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7" name="日期占位符 3"/>
          <p:cNvSpPr>
            <a:spLocks noGrp="1"/>
          </p:cNvSpPr>
          <p:nvPr>
            <p:ph type="dt" sz="half" idx="2"/>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4"/>
          <p:cNvSpPr>
            <a:spLocks noGrp="1"/>
          </p:cNvSpPr>
          <p:nvPr>
            <p:ph type="ftr" sz="quarter" idx="3"/>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5"/>
          <p:cNvSpPr>
            <a:spLocks noGrp="1"/>
          </p:cNvSpPr>
          <p:nvPr>
            <p:ph type="sldNum" sz="quarter" idx="4"/>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p>
            <a:pPr algn="r" eaLnBrk="1" fontAlgn="base" hangingPunct="1"/>
            <a:fld id="{9A0DB2DC-4C9A-4742-B13C-FB6460FD3503}" type="slidenum">
              <a:rPr lang="en-US" strike="noStrike" noProof="1" dirty="0">
                <a:latin typeface="Arial" panose="020B0604020202020204" pitchFamily="34" charset="0"/>
                <a:ea typeface="宋体" panose="02010600030101010101" pitchFamily="2" charset="-122"/>
                <a:cs typeface="+mn-cs"/>
              </a:rPr>
            </a:fld>
            <a:endParaRPr lang="en-US" altLang="en-US" strike="noStrike" noProof="1"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1.xml"/><Relationship Id="rId8" Type="http://schemas.openxmlformats.org/officeDocument/2006/relationships/slideLayout" Target="../slideLayouts/slideLayout20.xml"/><Relationship Id="rId7" Type="http://schemas.openxmlformats.org/officeDocument/2006/relationships/slideLayout" Target="../slideLayouts/slideLayout19.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3" Type="http://schemas.openxmlformats.org/officeDocument/2006/relationships/slideLayout" Target="../slideLayouts/slideLayout15.xml"/><Relationship Id="rId2" Type="http://schemas.openxmlformats.org/officeDocument/2006/relationships/slideLayout" Target="../slideLayouts/slideLayout14.xml"/><Relationship Id="rId13" Type="http://schemas.openxmlformats.org/officeDocument/2006/relationships/theme" Target="../theme/theme2.xml"/><Relationship Id="rId12" Type="http://schemas.openxmlformats.org/officeDocument/2006/relationships/slideLayout" Target="../slideLayouts/slideLayout24.xml"/><Relationship Id="rId11" Type="http://schemas.openxmlformats.org/officeDocument/2006/relationships/slideLayout" Target="../slideLayouts/slideLayout23.xml"/><Relationship Id="rId10" Type="http://schemas.openxmlformats.org/officeDocument/2006/relationships/slideLayout" Target="../slideLayouts/slideLayout22.xml"/><Relationship Id="rId1" Type="http://schemas.openxmlformats.org/officeDocument/2006/relationships/slideLayout" Target="../slideLayouts/slideLayout13.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3.xml"/><Relationship Id="rId8" Type="http://schemas.openxmlformats.org/officeDocument/2006/relationships/slideLayout" Target="../slideLayouts/slideLayout32.xml"/><Relationship Id="rId7" Type="http://schemas.openxmlformats.org/officeDocument/2006/relationships/slideLayout" Target="../slideLayouts/slideLayout31.xml"/><Relationship Id="rId6" Type="http://schemas.openxmlformats.org/officeDocument/2006/relationships/slideLayout" Target="../slideLayouts/slideLayout30.xml"/><Relationship Id="rId5" Type="http://schemas.openxmlformats.org/officeDocument/2006/relationships/slideLayout" Target="../slideLayouts/slideLayout29.xml"/><Relationship Id="rId4" Type="http://schemas.openxmlformats.org/officeDocument/2006/relationships/slideLayout" Target="../slideLayouts/slideLayout28.xml"/><Relationship Id="rId3" Type="http://schemas.openxmlformats.org/officeDocument/2006/relationships/slideLayout" Target="../slideLayouts/slideLayout27.xml"/><Relationship Id="rId2" Type="http://schemas.openxmlformats.org/officeDocument/2006/relationships/slideLayout" Target="../slideLayouts/slideLayout26.xml"/><Relationship Id="rId13" Type="http://schemas.openxmlformats.org/officeDocument/2006/relationships/theme" Target="../theme/theme3.xml"/><Relationship Id="rId12" Type="http://schemas.openxmlformats.org/officeDocument/2006/relationships/slideLayout" Target="../slideLayouts/slideLayout36.xml"/><Relationship Id="rId11" Type="http://schemas.openxmlformats.org/officeDocument/2006/relationships/slideLayout" Target="../slideLayouts/slideLayout35.xml"/><Relationship Id="rId10" Type="http://schemas.openxmlformats.org/officeDocument/2006/relationships/slideLayout" Target="../slideLayouts/slideLayout34.xml"/><Relationship Id="rId1"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alpha val="100000"/>
          </a:schemeClr>
        </a:solidFill>
        <a:effectLst/>
      </p:bgPr>
    </p:bg>
    <p:spTree>
      <p:nvGrpSpPr>
        <p:cNvPr id="1" name=""/>
        <p:cNvGrpSpPr/>
        <p:nvPr/>
      </p:nvGrpSpPr>
      <p:grpSpPr/>
      <p:sp>
        <p:nvSpPr>
          <p:cNvPr id="1026" name="标题 1025"/>
          <p:cNvSpPr>
            <a:spLocks noGrp="1"/>
          </p:cNvSpPr>
          <p:nvPr>
            <p:ph type="title"/>
          </p:nvPr>
        </p:nvSpPr>
        <p:spPr>
          <a:xfrm>
            <a:off x="457200" y="274638"/>
            <a:ext cx="8229600" cy="1143000"/>
          </a:xfrm>
          <a:prstGeom prst="rect">
            <a:avLst/>
          </a:prstGeom>
          <a:noFill/>
          <a:ln w="9525">
            <a:noFill/>
          </a:ln>
        </p:spPr>
        <p:txBody>
          <a:bodyPr anchor="ctr"/>
          <a:p>
            <a:pPr lvl="0"/>
            <a:r>
              <a:rPr lang="zh-CN" altLang="en-US"/>
              <a:t>单击此处编辑母版标题样式</a:t>
            </a:r>
            <a:endParaRPr lang="zh-CN" altLang="en-US"/>
          </a:p>
        </p:txBody>
      </p:sp>
      <p:sp>
        <p:nvSpPr>
          <p:cNvPr id="1027" name="文本占位符 1026"/>
          <p:cNvSpPr>
            <a:spLocks noGrp="1"/>
          </p:cNvSpPr>
          <p:nvPr>
            <p:ph type="body" idx="1"/>
          </p:nvPr>
        </p:nvSpPr>
        <p:spPr>
          <a:xfrm>
            <a:off x="457200" y="1600200"/>
            <a:ext cx="8229600" cy="4525963"/>
          </a:xfrm>
          <a:prstGeom prst="rect">
            <a:avLst/>
          </a:prstGeom>
          <a:noFill/>
          <a:ln w="9525">
            <a:noFill/>
          </a:ln>
        </p:spPr>
        <p:txBody>
          <a:bodyPr/>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1028" name="日期占位符 1027"/>
          <p:cNvSpPr>
            <a:spLocks noGrp="1"/>
          </p:cNvSpPr>
          <p:nvPr>
            <p:ph type="dt" sz="half" idx="2"/>
          </p:nvPr>
        </p:nvSpPr>
        <p:spPr>
          <a:xfrm>
            <a:off x="457200" y="6245225"/>
            <a:ext cx="2133600" cy="476250"/>
          </a:xfrm>
          <a:prstGeom prst="rect">
            <a:avLst/>
          </a:prstGeom>
          <a:noFill/>
          <a:ln w="9525">
            <a:noFill/>
          </a:ln>
        </p:spPr>
        <p:txBody>
          <a:bodyPr/>
          <a:lstStyle>
            <a:lvl1pPr>
              <a:defRPr sz="1400"/>
            </a:lvl1pPr>
          </a:lstStyle>
          <a:p>
            <a:pPr lvl="0"/>
            <a:fld id="{BB962C8B-B14F-4D97-AF65-F5344CB8AC3E}" type="datetime1">
              <a:rPr lang="zh-CN" altLang="en-US">
                <a:latin typeface="Arial" panose="020B0604020202020204" pitchFamily="34" charset="0"/>
              </a:rPr>
            </a:fld>
            <a:endParaRPr lang="zh-CN" altLang="en-US">
              <a:latin typeface="Arial" panose="020B0604020202020204" pitchFamily="34" charset="0"/>
            </a:endParaRPr>
          </a:p>
        </p:txBody>
      </p:sp>
      <p:sp>
        <p:nvSpPr>
          <p:cNvPr id="1029" name="页脚占位符 1028"/>
          <p:cNvSpPr>
            <a:spLocks noGrp="1"/>
          </p:cNvSpPr>
          <p:nvPr>
            <p:ph type="ftr" sz="quarter" idx="3"/>
          </p:nvPr>
        </p:nvSpPr>
        <p:spPr>
          <a:xfrm>
            <a:off x="3124200" y="6245225"/>
            <a:ext cx="2895600" cy="476250"/>
          </a:xfrm>
          <a:prstGeom prst="rect">
            <a:avLst/>
          </a:prstGeom>
          <a:noFill/>
          <a:ln w="9525">
            <a:noFill/>
          </a:ln>
        </p:spPr>
        <p:txBody>
          <a:bodyPr/>
          <a:lstStyle>
            <a:lvl1pPr algn="ctr">
              <a:defRPr sz="1400"/>
            </a:lvl1pPr>
          </a:lstStyle>
          <a:p>
            <a:pPr lvl="0"/>
            <a:endParaRPr lang="zh-CN" altLang="en-US">
              <a:latin typeface="Arial" panose="020B0604020202020204" pitchFamily="34" charset="0"/>
            </a:endParaRPr>
          </a:p>
        </p:txBody>
      </p:sp>
      <p:sp>
        <p:nvSpPr>
          <p:cNvPr id="1030" name="灯片编号占位符 1029"/>
          <p:cNvSpPr>
            <a:spLocks noGrp="1"/>
          </p:cNvSpPr>
          <p:nvPr>
            <p:ph type="sldNum" sz="quarter" idx="4"/>
          </p:nvPr>
        </p:nvSpPr>
        <p:spPr>
          <a:xfrm>
            <a:off x="6553200" y="6245225"/>
            <a:ext cx="2133600" cy="476250"/>
          </a:xfrm>
          <a:prstGeom prst="rect">
            <a:avLst/>
          </a:prstGeom>
          <a:noFill/>
          <a:ln w="9525">
            <a:noFill/>
          </a:ln>
        </p:spPr>
        <p:txBody>
          <a:bodyPr/>
          <a:lstStyle>
            <a:lvl1pPr algn="r">
              <a:defRPr sz="1400"/>
            </a:lvl1p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marL="0" lvl="0" indent="0" algn="ctr" defTabSz="91440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alpha val="100000"/>
          </a:schemeClr>
        </a:solidFill>
        <a:effectLst/>
      </p:bgPr>
    </p:bg>
    <p:spTree>
      <p:nvGrpSpPr>
        <p:cNvPr id="1" name=""/>
        <p:cNvGrpSpPr/>
        <p:nvPr/>
      </p:nvGrpSpPr>
      <p:grpSpPr/>
      <p:sp>
        <p:nvSpPr>
          <p:cNvPr id="1026" name="标题 1025"/>
          <p:cNvSpPr>
            <a:spLocks noGrp="1"/>
          </p:cNvSpPr>
          <p:nvPr>
            <p:ph type="title"/>
          </p:nvPr>
        </p:nvSpPr>
        <p:spPr>
          <a:xfrm>
            <a:off x="457200" y="274638"/>
            <a:ext cx="8229600" cy="1143000"/>
          </a:xfrm>
          <a:prstGeom prst="rect">
            <a:avLst/>
          </a:prstGeom>
          <a:noFill/>
          <a:ln w="9525">
            <a:noFill/>
          </a:ln>
        </p:spPr>
        <p:txBody>
          <a:bodyPr anchor="ctr"/>
          <a:p>
            <a:pPr lvl="0"/>
            <a:r>
              <a:rPr lang="zh-CN" altLang="en-US"/>
              <a:t>单击此处编辑母版标题样式</a:t>
            </a:r>
            <a:endParaRPr lang="zh-CN" altLang="en-US"/>
          </a:p>
        </p:txBody>
      </p:sp>
      <p:sp>
        <p:nvSpPr>
          <p:cNvPr id="1027" name="文本占位符 1026"/>
          <p:cNvSpPr>
            <a:spLocks noGrp="1"/>
          </p:cNvSpPr>
          <p:nvPr>
            <p:ph type="body" idx="1"/>
          </p:nvPr>
        </p:nvSpPr>
        <p:spPr>
          <a:xfrm>
            <a:off x="457200" y="1600200"/>
            <a:ext cx="8229600" cy="4525963"/>
          </a:xfrm>
          <a:prstGeom prst="rect">
            <a:avLst/>
          </a:prstGeom>
          <a:noFill/>
          <a:ln w="9525">
            <a:noFill/>
          </a:ln>
        </p:spPr>
        <p:txBody>
          <a:bodyPr/>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1028" name="日期占位符 1027"/>
          <p:cNvSpPr>
            <a:spLocks noGrp="1"/>
          </p:cNvSpPr>
          <p:nvPr>
            <p:ph type="dt" sz="half" idx="2"/>
          </p:nvPr>
        </p:nvSpPr>
        <p:spPr>
          <a:xfrm>
            <a:off x="457200" y="6245225"/>
            <a:ext cx="2133600" cy="476250"/>
          </a:xfrm>
          <a:prstGeom prst="rect">
            <a:avLst/>
          </a:prstGeom>
          <a:noFill/>
          <a:ln w="9525">
            <a:noFill/>
          </a:ln>
        </p:spPr>
        <p:txBody>
          <a:bodyPr/>
          <a:lstStyle>
            <a:lvl1pPr>
              <a:defRPr sz="1400"/>
            </a:lvl1pPr>
          </a:lstStyle>
          <a:p>
            <a:pPr lvl="0"/>
            <a:fld id="{BB962C8B-B14F-4D97-AF65-F5344CB8AC3E}" type="datetime1">
              <a:rPr lang="zh-CN" altLang="en-US">
                <a:latin typeface="Arial" panose="020B0604020202020204" pitchFamily="34" charset="0"/>
              </a:rPr>
            </a:fld>
            <a:endParaRPr lang="zh-CN" altLang="en-US">
              <a:latin typeface="Arial" panose="020B0604020202020204" pitchFamily="34" charset="0"/>
            </a:endParaRPr>
          </a:p>
        </p:txBody>
      </p:sp>
      <p:sp>
        <p:nvSpPr>
          <p:cNvPr id="1029" name="页脚占位符 1028"/>
          <p:cNvSpPr>
            <a:spLocks noGrp="1"/>
          </p:cNvSpPr>
          <p:nvPr>
            <p:ph type="ftr" sz="quarter" idx="3"/>
          </p:nvPr>
        </p:nvSpPr>
        <p:spPr>
          <a:xfrm>
            <a:off x="3124200" y="6245225"/>
            <a:ext cx="2895600" cy="476250"/>
          </a:xfrm>
          <a:prstGeom prst="rect">
            <a:avLst/>
          </a:prstGeom>
          <a:noFill/>
          <a:ln w="9525">
            <a:noFill/>
          </a:ln>
        </p:spPr>
        <p:txBody>
          <a:bodyPr/>
          <a:lstStyle>
            <a:lvl1pPr algn="ctr">
              <a:defRPr sz="1400"/>
            </a:lvl1pPr>
          </a:lstStyle>
          <a:p>
            <a:pPr lvl="0"/>
            <a:endParaRPr lang="zh-CN" altLang="en-US">
              <a:latin typeface="Arial" panose="020B0604020202020204" pitchFamily="34" charset="0"/>
            </a:endParaRPr>
          </a:p>
        </p:txBody>
      </p:sp>
      <p:sp>
        <p:nvSpPr>
          <p:cNvPr id="1030" name="灯片编号占位符 1029"/>
          <p:cNvSpPr>
            <a:spLocks noGrp="1"/>
          </p:cNvSpPr>
          <p:nvPr>
            <p:ph type="sldNum" sz="quarter" idx="4"/>
          </p:nvPr>
        </p:nvSpPr>
        <p:spPr>
          <a:xfrm>
            <a:off x="6553200" y="6245225"/>
            <a:ext cx="2133600" cy="476250"/>
          </a:xfrm>
          <a:prstGeom prst="rect">
            <a:avLst/>
          </a:prstGeom>
          <a:noFill/>
          <a:ln w="9525">
            <a:noFill/>
          </a:ln>
        </p:spPr>
        <p:txBody>
          <a:bodyPr/>
          <a:lstStyle>
            <a:lvl1pPr algn="r">
              <a:defRPr sz="1400"/>
            </a:lvl1p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hf sldNum="0" hdr="0" ftr="0" dt="0"/>
  <p:txStyles>
    <p:titleStyle>
      <a:lvl1pPr marL="0" lvl="0" indent="0" algn="ctr" defTabSz="91440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alpha val="100000"/>
          </a:schemeClr>
        </a:solidFill>
        <a:effectLst/>
      </p:bgPr>
    </p:bg>
    <p:spTree>
      <p:nvGrpSpPr>
        <p:cNvPr id="1" name=""/>
        <p:cNvGrpSpPr/>
        <p:nvPr/>
      </p:nvGrpSpPr>
      <p:grpSpPr/>
      <p:sp>
        <p:nvSpPr>
          <p:cNvPr id="1026" name="标题 1025"/>
          <p:cNvSpPr>
            <a:spLocks noGrp="1"/>
          </p:cNvSpPr>
          <p:nvPr>
            <p:ph type="title"/>
          </p:nvPr>
        </p:nvSpPr>
        <p:spPr>
          <a:xfrm>
            <a:off x="457200" y="274638"/>
            <a:ext cx="8229600" cy="1143000"/>
          </a:xfrm>
          <a:prstGeom prst="rect">
            <a:avLst/>
          </a:prstGeom>
          <a:noFill/>
          <a:ln w="9525">
            <a:noFill/>
          </a:ln>
        </p:spPr>
        <p:txBody>
          <a:bodyPr anchor="ctr"/>
          <a:p>
            <a:pPr lvl="0"/>
            <a:r>
              <a:rPr lang="zh-CN" altLang="en-US"/>
              <a:t>单击此处编辑母版标题样式</a:t>
            </a:r>
            <a:endParaRPr lang="zh-CN" altLang="en-US"/>
          </a:p>
        </p:txBody>
      </p:sp>
      <p:sp>
        <p:nvSpPr>
          <p:cNvPr id="1027" name="文本占位符 1026"/>
          <p:cNvSpPr>
            <a:spLocks noGrp="1"/>
          </p:cNvSpPr>
          <p:nvPr>
            <p:ph type="body" idx="1"/>
          </p:nvPr>
        </p:nvSpPr>
        <p:spPr>
          <a:xfrm>
            <a:off x="457200" y="1600200"/>
            <a:ext cx="8229600" cy="4525963"/>
          </a:xfrm>
          <a:prstGeom prst="rect">
            <a:avLst/>
          </a:prstGeom>
          <a:noFill/>
          <a:ln w="9525">
            <a:noFill/>
          </a:ln>
        </p:spPr>
        <p:txBody>
          <a:bodyPr/>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1028" name="日期占位符 1027"/>
          <p:cNvSpPr>
            <a:spLocks noGrp="1"/>
          </p:cNvSpPr>
          <p:nvPr>
            <p:ph type="dt" sz="half" idx="2"/>
          </p:nvPr>
        </p:nvSpPr>
        <p:spPr>
          <a:xfrm>
            <a:off x="457200" y="6245225"/>
            <a:ext cx="2133600" cy="476250"/>
          </a:xfrm>
          <a:prstGeom prst="rect">
            <a:avLst/>
          </a:prstGeom>
          <a:noFill/>
          <a:ln w="9525">
            <a:noFill/>
          </a:ln>
        </p:spPr>
        <p:txBody>
          <a:bodyPr/>
          <a:lstStyle>
            <a:lvl1pPr>
              <a:defRPr sz="1400"/>
            </a:lvl1pPr>
          </a:lstStyle>
          <a:p>
            <a:pPr lvl="0"/>
            <a:fld id="{BB962C8B-B14F-4D97-AF65-F5344CB8AC3E}" type="datetime1">
              <a:rPr lang="zh-CN" altLang="en-US">
                <a:latin typeface="Arial" panose="020B0604020202020204" pitchFamily="34" charset="0"/>
              </a:rPr>
            </a:fld>
            <a:endParaRPr lang="zh-CN" altLang="en-US">
              <a:latin typeface="Arial" panose="020B0604020202020204" pitchFamily="34" charset="0"/>
            </a:endParaRPr>
          </a:p>
        </p:txBody>
      </p:sp>
      <p:sp>
        <p:nvSpPr>
          <p:cNvPr id="1029" name="页脚占位符 1028"/>
          <p:cNvSpPr>
            <a:spLocks noGrp="1"/>
          </p:cNvSpPr>
          <p:nvPr>
            <p:ph type="ftr" sz="quarter" idx="3"/>
          </p:nvPr>
        </p:nvSpPr>
        <p:spPr>
          <a:xfrm>
            <a:off x="3124200" y="6245225"/>
            <a:ext cx="2895600" cy="476250"/>
          </a:xfrm>
          <a:prstGeom prst="rect">
            <a:avLst/>
          </a:prstGeom>
          <a:noFill/>
          <a:ln w="9525">
            <a:noFill/>
          </a:ln>
        </p:spPr>
        <p:txBody>
          <a:bodyPr/>
          <a:lstStyle>
            <a:lvl1pPr algn="ctr">
              <a:defRPr sz="1400"/>
            </a:lvl1pPr>
          </a:lstStyle>
          <a:p>
            <a:pPr lvl="0"/>
            <a:endParaRPr lang="zh-CN" altLang="en-US">
              <a:latin typeface="Arial" panose="020B0604020202020204" pitchFamily="34" charset="0"/>
            </a:endParaRPr>
          </a:p>
        </p:txBody>
      </p:sp>
      <p:sp>
        <p:nvSpPr>
          <p:cNvPr id="1030" name="灯片编号占位符 1029"/>
          <p:cNvSpPr>
            <a:spLocks noGrp="1"/>
          </p:cNvSpPr>
          <p:nvPr>
            <p:ph type="sldNum" sz="quarter" idx="4"/>
          </p:nvPr>
        </p:nvSpPr>
        <p:spPr>
          <a:xfrm>
            <a:off x="6553200" y="6245225"/>
            <a:ext cx="2133600" cy="476250"/>
          </a:xfrm>
          <a:prstGeom prst="rect">
            <a:avLst/>
          </a:prstGeom>
          <a:noFill/>
          <a:ln w="9525">
            <a:noFill/>
          </a:ln>
        </p:spPr>
        <p:txBody>
          <a:bodyPr/>
          <a:lstStyle>
            <a:lvl1pPr algn="r">
              <a:defRPr sz="1400"/>
            </a:lvl1p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hf sldNum="0" hdr="0" ftr="0" dt="0"/>
  <p:txStyles>
    <p:titleStyle>
      <a:lvl1pPr marL="0" lvl="0" indent="0" algn="ctr" defTabSz="91440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jpeg"/><Relationship Id="rId1"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6.jpeg"/><Relationship Id="rId1"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8.jpeg"/><Relationship Id="rId1"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31.xml"/><Relationship Id="rId2" Type="http://schemas.openxmlformats.org/officeDocument/2006/relationships/image" Target="../media/image11.jpeg"/><Relationship Id="rId1" Type="http://schemas.openxmlformats.org/officeDocument/2006/relationships/image" Target="../media/image10.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31.xml"/><Relationship Id="rId1" Type="http://schemas.openxmlformats.org/officeDocument/2006/relationships/image" Target="../media/image12.jpe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6.xml"/><Relationship Id="rId1" Type="http://schemas.openxmlformats.org/officeDocument/2006/relationships/slide" Target="slide4.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9.xml"/><Relationship Id="rId1" Type="http://schemas.openxmlformats.org/officeDocument/2006/relationships/image" Target="../media/image13.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image" Target="../media/image14.jpeg"/></Relationships>
</file>

<file path=ppt/slides/_rels/slide16.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slide" Target="slide4.xml"/><Relationship Id="rId3" Type="http://schemas.openxmlformats.org/officeDocument/2006/relationships/image" Target="../media/image18.png"/><Relationship Id="rId2" Type="http://schemas.openxmlformats.org/officeDocument/2006/relationships/image" Target="NULL" TargetMode="External"/><Relationship Id="rId1" Type="http://schemas.openxmlformats.org/officeDocument/2006/relationships/image" Target="../media/image17.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9.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0.jpe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1.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2.jpe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3.jpeg"/></Relationships>
</file>

<file path=ppt/slides/_rels/slide2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image" Target="../media/image24.jpe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7.pn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8.jpe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9.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0.pn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1.png"/></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9697" name="图片 12289" descr="苏联国旗"/>
          <p:cNvPicPr>
            <a:picLocks noChangeAspect="1"/>
          </p:cNvPicPr>
          <p:nvPr/>
        </p:nvPicPr>
        <p:blipFill>
          <a:blip r:embed="rId1"/>
          <a:srcRect r="17091" b="2689"/>
          <a:stretch>
            <a:fillRect/>
          </a:stretch>
        </p:blipFill>
        <p:spPr bwMode="auto">
          <a:xfrm>
            <a:off x="14605" y="0"/>
            <a:ext cx="9129395" cy="6858000"/>
          </a:xfrm>
          <a:prstGeom prst="rect">
            <a:avLst/>
          </a:prstGeom>
          <a:noFill/>
          <a:ln w="9525">
            <a:noFill/>
            <a:miter lim="800000"/>
            <a:headEnd/>
            <a:tailEnd/>
          </a:ln>
        </p:spPr>
      </p:pic>
      <p:sp>
        <p:nvSpPr>
          <p:cNvPr id="3074" name="TextBox 2"/>
          <p:cNvSpPr txBox="1"/>
          <p:nvPr/>
        </p:nvSpPr>
        <p:spPr>
          <a:xfrm>
            <a:off x="2353945" y="1162685"/>
            <a:ext cx="6790055" cy="1170940"/>
          </a:xfrm>
          <a:prstGeom prst="rect">
            <a:avLst/>
          </a:prstGeom>
          <a:noFill/>
          <a:ln w="9525">
            <a:noFill/>
          </a:ln>
        </p:spPr>
        <p:txBody>
          <a:bodyPr wrap="square" anchor="t">
            <a:spAutoFit/>
            <a:scene3d>
              <a:camera prst="orthographicFront"/>
              <a:lightRig rig="threePt" dir="t"/>
            </a:scene3d>
          </a:bodyPr>
          <a:p>
            <a:pPr algn="ctr">
              <a:lnSpc>
                <a:spcPct val="130000"/>
              </a:lnSpc>
            </a:pPr>
            <a:r>
              <a:rPr lang="zh-CN" altLang="en-US" sz="54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微软雅黑" panose="020B0503020204020204" charset="-122"/>
                <a:ea typeface="微软雅黑" panose="020B0503020204020204" charset="-122"/>
                <a:cs typeface="微软雅黑" panose="020B0503020204020204" charset="-122"/>
              </a:rPr>
              <a:t>苏联的社会主义建设  </a:t>
            </a:r>
            <a:endParaRPr lang="zh-CN" altLang="en-US" sz="54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微软雅黑" panose="020B0503020204020204" charset="-122"/>
              <a:ea typeface="微软雅黑" panose="020B0503020204020204" charset="-122"/>
              <a:cs typeface="微软雅黑" panose="020B0503020204020204"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8" name="文本框 1"/>
          <p:cNvSpPr txBox="1"/>
          <p:nvPr/>
        </p:nvSpPr>
        <p:spPr>
          <a:xfrm>
            <a:off x="140970" y="137160"/>
            <a:ext cx="5930900" cy="5606415"/>
          </a:xfrm>
          <a:prstGeom prst="rect">
            <a:avLst/>
          </a:prstGeom>
          <a:noFill/>
          <a:ln w="9525">
            <a:noFill/>
          </a:ln>
        </p:spPr>
        <p:txBody>
          <a:bodyPr wrap="square" anchor="t">
            <a:spAutoFit/>
          </a:bodyPr>
          <a:p>
            <a:pPr algn="l" eaLnBrk="0" hangingPunct="0">
              <a:lnSpc>
                <a:spcPct val="100000"/>
              </a:lnSpc>
              <a:spcBef>
                <a:spcPct val="20000"/>
              </a:spcBef>
            </a:pPr>
            <a:r>
              <a:rPr lang="zh-CN" altLang="en-US" sz="3200" b="1" dirty="0">
                <a:solidFill>
                  <a:srgbClr val="FF0000"/>
                </a:solidFill>
                <a:latin typeface="微软雅黑" panose="020B0503020204020204" charset="-122"/>
                <a:ea typeface="微软雅黑" panose="020B0503020204020204" charset="-122"/>
                <a:cs typeface="微软雅黑" panose="020B0503020204020204" charset="-122"/>
                <a:sym typeface="宋体" panose="02010600030101010101" pitchFamily="2" charset="-122"/>
              </a:rPr>
              <a:t>内容标准：</a:t>
            </a:r>
            <a:endParaRPr lang="en-US" altLang="zh-CN" sz="3200" b="1" dirty="0">
              <a:solidFill>
                <a:srgbClr val="FF0000"/>
              </a:solidFill>
              <a:latin typeface="微软雅黑" panose="020B0503020204020204" charset="-122"/>
              <a:ea typeface="微软雅黑" panose="020B0503020204020204" charset="-122"/>
              <a:cs typeface="微软雅黑" panose="020B0503020204020204" charset="-122"/>
              <a:sym typeface="宋体" panose="02010600030101010101" pitchFamily="2" charset="-122"/>
            </a:endParaRPr>
          </a:p>
          <a:p>
            <a:pPr algn="l" eaLnBrk="0" hangingPunct="0">
              <a:lnSpc>
                <a:spcPct val="100000"/>
              </a:lnSpc>
              <a:spcBef>
                <a:spcPct val="20000"/>
              </a:spcBef>
            </a:pPr>
            <a:r>
              <a:rPr lang="zh-CN" altLang="en-US" sz="3200" b="1" dirty="0">
                <a:solidFill>
                  <a:srgbClr val="FF0000"/>
                </a:solidFill>
                <a:latin typeface="微软雅黑" panose="020B0503020204020204" charset="-122"/>
                <a:ea typeface="微软雅黑" panose="020B0503020204020204" charset="-122"/>
                <a:cs typeface="微软雅黑" panose="020B0503020204020204" charset="-122"/>
                <a:sym typeface="宋体" panose="02010600030101010101" pitchFamily="2" charset="-122"/>
              </a:rPr>
              <a:t>内容要点：</a:t>
            </a:r>
            <a:endParaRPr lang="zh-CN" altLang="en-US" sz="2800" b="1" dirty="0">
              <a:solidFill>
                <a:srgbClr val="FF0000"/>
              </a:solidFill>
              <a:latin typeface="微软雅黑" panose="020B0503020204020204" charset="-122"/>
              <a:ea typeface="微软雅黑" panose="020B0503020204020204" charset="-122"/>
              <a:cs typeface="微软雅黑" panose="020B0503020204020204" charset="-122"/>
              <a:sym typeface="宋体" panose="02010600030101010101" pitchFamily="2" charset="-122"/>
            </a:endParaRPr>
          </a:p>
          <a:p>
            <a:pPr algn="just" eaLnBrk="0" hangingPunct="0">
              <a:lnSpc>
                <a:spcPct val="100000"/>
              </a:lnSpc>
            </a:pPr>
            <a:r>
              <a:rPr lang="zh-CN" altLang="en-US" sz="2800" b="1" dirty="0">
                <a:latin typeface="微软雅黑" panose="020B0503020204020204" charset="-122"/>
                <a:ea typeface="微软雅黑" panose="020B0503020204020204" charset="-122"/>
                <a:cs typeface="微软雅黑" panose="020B0503020204020204" charset="-122"/>
                <a:sym typeface="宋体" panose="02010600030101010101" pitchFamily="2" charset="-122"/>
              </a:rPr>
              <a:t>新经济政策；</a:t>
            </a:r>
            <a:endParaRPr lang="zh-CN" altLang="en-US" sz="2800" b="1" dirty="0">
              <a:latin typeface="微软雅黑" panose="020B0503020204020204" charset="-122"/>
              <a:ea typeface="微软雅黑" panose="020B0503020204020204" charset="-122"/>
              <a:cs typeface="微软雅黑" panose="020B0503020204020204" charset="-122"/>
              <a:sym typeface="宋体" panose="02010600030101010101" pitchFamily="2" charset="-122"/>
            </a:endParaRPr>
          </a:p>
          <a:p>
            <a:pPr algn="just" eaLnBrk="0" hangingPunct="0">
              <a:lnSpc>
                <a:spcPct val="100000"/>
              </a:lnSpc>
            </a:pPr>
            <a:r>
              <a:rPr lang="zh-CN" altLang="en-US" sz="2800" b="1" dirty="0">
                <a:latin typeface="微软雅黑" panose="020B0503020204020204" charset="-122"/>
                <a:ea typeface="微软雅黑" panose="020B0503020204020204" charset="-122"/>
                <a:cs typeface="微软雅黑" panose="020B0503020204020204" charset="-122"/>
                <a:sym typeface="宋体" panose="02010600030101010101" pitchFamily="2" charset="-122"/>
              </a:rPr>
              <a:t>苏联的工业化和农业集体化；</a:t>
            </a:r>
            <a:endParaRPr lang="zh-CN" altLang="en-US" sz="2800" b="1" dirty="0">
              <a:latin typeface="微软雅黑" panose="020B0503020204020204" charset="-122"/>
              <a:ea typeface="微软雅黑" panose="020B0503020204020204" charset="-122"/>
              <a:cs typeface="微软雅黑" panose="020B0503020204020204" charset="-122"/>
              <a:sym typeface="宋体" panose="02010600030101010101" pitchFamily="2" charset="-122"/>
            </a:endParaRPr>
          </a:p>
          <a:p>
            <a:pPr algn="just" eaLnBrk="0" hangingPunct="0">
              <a:lnSpc>
                <a:spcPct val="100000"/>
              </a:lnSpc>
            </a:pPr>
            <a:r>
              <a:rPr lang="zh-CN" altLang="en-US" sz="2800" b="1" dirty="0">
                <a:latin typeface="微软雅黑" panose="020B0503020204020204" charset="-122"/>
                <a:ea typeface="微软雅黑" panose="020B0503020204020204" charset="-122"/>
                <a:cs typeface="微软雅黑" panose="020B0503020204020204" charset="-122"/>
                <a:sym typeface="宋体" panose="02010600030101010101" pitchFamily="2" charset="-122"/>
              </a:rPr>
              <a:t>苏联模式。</a:t>
            </a:r>
            <a:endParaRPr lang="zh-CN" altLang="en-US" sz="2800" b="1" dirty="0">
              <a:latin typeface="微软雅黑" panose="020B0503020204020204" charset="-122"/>
              <a:ea typeface="微软雅黑" panose="020B0503020204020204" charset="-122"/>
              <a:cs typeface="微软雅黑" panose="020B0503020204020204" charset="-122"/>
              <a:sym typeface="宋体" panose="02010600030101010101" pitchFamily="2" charset="-122"/>
            </a:endParaRPr>
          </a:p>
          <a:p>
            <a:pPr algn="just" eaLnBrk="0" hangingPunct="0">
              <a:lnSpc>
                <a:spcPct val="100000"/>
              </a:lnSpc>
            </a:pPr>
            <a:r>
              <a:rPr lang="zh-CN" altLang="en-US" sz="3200" b="1" dirty="0">
                <a:solidFill>
                  <a:srgbClr val="FF0000"/>
                </a:solidFill>
                <a:latin typeface="微软雅黑" panose="020B0503020204020204" charset="-122"/>
                <a:ea typeface="微软雅黑" panose="020B0503020204020204" charset="-122"/>
                <a:cs typeface="微软雅黑" panose="020B0503020204020204" charset="-122"/>
                <a:sym typeface="宋体" panose="02010600030101010101" pitchFamily="2" charset="-122"/>
              </a:rPr>
              <a:t>认知提示：</a:t>
            </a:r>
            <a:endParaRPr lang="zh-CN" altLang="en-US" sz="2800" b="1" dirty="0">
              <a:solidFill>
                <a:srgbClr val="FF0000"/>
              </a:solidFill>
              <a:latin typeface="微软雅黑" panose="020B0503020204020204" charset="-122"/>
              <a:ea typeface="微软雅黑" panose="020B0503020204020204" charset="-122"/>
              <a:cs typeface="微软雅黑" panose="020B0503020204020204" charset="-122"/>
              <a:sym typeface="宋体" panose="02010600030101010101" pitchFamily="2" charset="-122"/>
            </a:endParaRPr>
          </a:p>
          <a:p>
            <a:pPr algn="just" eaLnBrk="0" hangingPunct="0">
              <a:lnSpc>
                <a:spcPct val="100000"/>
              </a:lnSpc>
            </a:pPr>
            <a:r>
              <a:rPr lang="zh-CN" altLang="en-US" sz="2800" b="1" dirty="0">
                <a:latin typeface="微软雅黑" panose="020B0503020204020204" charset="-122"/>
                <a:ea typeface="微软雅黑" panose="020B0503020204020204" charset="-122"/>
                <a:cs typeface="微软雅黑" panose="020B0503020204020204" charset="-122"/>
                <a:sym typeface="宋体" panose="02010600030101010101" pitchFamily="2" charset="-122"/>
              </a:rPr>
              <a:t>了解苏联社会主义建设取得的成就。</a:t>
            </a:r>
            <a:endParaRPr lang="zh-CN" altLang="en-US" sz="2800" b="1" dirty="0">
              <a:latin typeface="微软雅黑" panose="020B0503020204020204" charset="-122"/>
              <a:ea typeface="微软雅黑" panose="020B0503020204020204" charset="-122"/>
              <a:cs typeface="微软雅黑" panose="020B0503020204020204" charset="-122"/>
              <a:sym typeface="宋体" panose="02010600030101010101" pitchFamily="2" charset="-122"/>
            </a:endParaRPr>
          </a:p>
          <a:p>
            <a:pPr algn="just" eaLnBrk="0" hangingPunct="0">
              <a:lnSpc>
                <a:spcPct val="100000"/>
              </a:lnSpc>
            </a:pPr>
            <a:r>
              <a:rPr lang="zh-CN" altLang="en-US" sz="3200" b="1" dirty="0">
                <a:solidFill>
                  <a:srgbClr val="FF0000"/>
                </a:solidFill>
                <a:latin typeface="微软雅黑" panose="020B0503020204020204" charset="-122"/>
                <a:ea typeface="微软雅黑" panose="020B0503020204020204" charset="-122"/>
                <a:cs typeface="微软雅黑" panose="020B0503020204020204" charset="-122"/>
                <a:sym typeface="宋体" panose="02010600030101010101" pitchFamily="2" charset="-122"/>
              </a:rPr>
              <a:t>学习目标：</a:t>
            </a:r>
            <a:endParaRPr lang="zh-CN" altLang="en-US" sz="3200" b="1" dirty="0">
              <a:solidFill>
                <a:srgbClr val="FF0000"/>
              </a:solidFill>
              <a:latin typeface="微软雅黑" panose="020B0503020204020204" charset="-122"/>
              <a:ea typeface="微软雅黑" panose="020B0503020204020204" charset="-122"/>
              <a:cs typeface="微软雅黑" panose="020B0503020204020204" charset="-122"/>
              <a:sym typeface="宋体" panose="02010600030101010101" pitchFamily="2" charset="-122"/>
            </a:endParaRPr>
          </a:p>
          <a:p>
            <a:pPr algn="just" eaLnBrk="0" hangingPunct="0">
              <a:lnSpc>
                <a:spcPct val="100000"/>
              </a:lnSpc>
            </a:pPr>
            <a:r>
              <a:rPr lang="zh-CN" altLang="en-US" sz="2800" b="1" dirty="0">
                <a:latin typeface="微软雅黑" panose="020B0503020204020204" charset="-122"/>
                <a:ea typeface="微软雅黑" panose="020B0503020204020204" charset="-122"/>
                <a:cs typeface="微软雅黑" panose="020B0503020204020204" charset="-122"/>
                <a:sym typeface="宋体" panose="02010600030101010101" pitchFamily="2" charset="-122"/>
              </a:rPr>
              <a:t>掌握新经济政策的主要内容；</a:t>
            </a:r>
            <a:endParaRPr lang="zh-CN" altLang="en-US" sz="2800" b="1" dirty="0">
              <a:latin typeface="微软雅黑" panose="020B0503020204020204" charset="-122"/>
              <a:ea typeface="微软雅黑" panose="020B0503020204020204" charset="-122"/>
              <a:cs typeface="微软雅黑" panose="020B0503020204020204" charset="-122"/>
              <a:sym typeface="宋体" panose="02010600030101010101" pitchFamily="2" charset="-122"/>
            </a:endParaRPr>
          </a:p>
          <a:p>
            <a:pPr algn="just" eaLnBrk="0" hangingPunct="0">
              <a:lnSpc>
                <a:spcPct val="100000"/>
              </a:lnSpc>
            </a:pPr>
            <a:r>
              <a:rPr lang="zh-CN" altLang="en-US" sz="2800" b="1" dirty="0">
                <a:latin typeface="微软雅黑" panose="020B0503020204020204" charset="-122"/>
                <a:ea typeface="微软雅黑" panose="020B0503020204020204" charset="-122"/>
                <a:cs typeface="微软雅黑" panose="020B0503020204020204" charset="-122"/>
                <a:sym typeface="宋体" panose="02010600030101010101" pitchFamily="2" charset="-122"/>
              </a:rPr>
              <a:t>了解苏联工业化取得的成就；</a:t>
            </a:r>
            <a:endParaRPr lang="zh-CN" altLang="en-US" sz="2800" b="1" dirty="0">
              <a:latin typeface="微软雅黑" panose="020B0503020204020204" charset="-122"/>
              <a:ea typeface="微软雅黑" panose="020B0503020204020204" charset="-122"/>
              <a:cs typeface="微软雅黑" panose="020B0503020204020204" charset="-122"/>
              <a:sym typeface="宋体" panose="02010600030101010101" pitchFamily="2" charset="-122"/>
            </a:endParaRPr>
          </a:p>
          <a:p>
            <a:pPr algn="just" eaLnBrk="0" hangingPunct="0">
              <a:lnSpc>
                <a:spcPct val="100000"/>
              </a:lnSpc>
            </a:pPr>
            <a:r>
              <a:rPr lang="zh-CN" altLang="en-US" sz="2800" b="1" dirty="0">
                <a:latin typeface="微软雅黑" panose="020B0503020204020204" charset="-122"/>
                <a:ea typeface="微软雅黑" panose="020B0503020204020204" charset="-122"/>
                <a:cs typeface="微软雅黑" panose="020B0503020204020204" charset="-122"/>
                <a:sym typeface="宋体" panose="02010600030101010101" pitchFamily="2" charset="-122"/>
              </a:rPr>
              <a:t>了解农业集体化的内容；</a:t>
            </a:r>
            <a:endParaRPr lang="zh-CN" altLang="en-US" sz="2800" b="1" dirty="0">
              <a:latin typeface="微软雅黑" panose="020B0503020204020204" charset="-122"/>
              <a:ea typeface="微软雅黑" panose="020B0503020204020204" charset="-122"/>
              <a:cs typeface="微软雅黑" panose="020B0503020204020204" charset="-122"/>
              <a:sym typeface="宋体" panose="02010600030101010101" pitchFamily="2" charset="-122"/>
            </a:endParaRPr>
          </a:p>
          <a:p>
            <a:pPr algn="just" eaLnBrk="0" hangingPunct="0">
              <a:lnSpc>
                <a:spcPct val="100000"/>
              </a:lnSpc>
            </a:pPr>
            <a:r>
              <a:rPr lang="zh-CN" altLang="en-US" sz="2800" b="1" dirty="0">
                <a:latin typeface="微软雅黑" panose="020B0503020204020204" charset="-122"/>
                <a:ea typeface="微软雅黑" panose="020B0503020204020204" charset="-122"/>
                <a:cs typeface="微软雅黑" panose="020B0503020204020204" charset="-122"/>
                <a:sym typeface="宋体" panose="02010600030101010101" pitchFamily="2" charset="-122"/>
              </a:rPr>
              <a:t>了解苏联模式。</a:t>
            </a:r>
            <a:endParaRPr lang="en-US" altLang="zh-CN" sz="2800" b="1" dirty="0">
              <a:latin typeface="微软雅黑" panose="020B0503020204020204" charset="-122"/>
              <a:ea typeface="微软雅黑" panose="020B0503020204020204" charset="-122"/>
              <a:cs typeface="微软雅黑" panose="020B0503020204020204" charset="-122"/>
              <a:sym typeface="宋体" panose="02010600030101010101" pitchFamily="2" charset="-122"/>
            </a:endParaRPr>
          </a:p>
        </p:txBody>
      </p:sp>
      <p:pic>
        <p:nvPicPr>
          <p:cNvPr id="3" name="图片 2"/>
          <p:cNvPicPr>
            <a:picLocks noChangeAspect="1"/>
          </p:cNvPicPr>
          <p:nvPr/>
        </p:nvPicPr>
        <p:blipFill>
          <a:blip r:embed="rId1"/>
          <a:srcRect t="11867"/>
          <a:stretch>
            <a:fillRect/>
          </a:stretch>
        </p:blipFill>
        <p:spPr>
          <a:xfrm>
            <a:off x="4788535" y="-635"/>
            <a:ext cx="4323715" cy="285813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AutoShape 2"/>
          <p:cNvSpPr/>
          <p:nvPr/>
        </p:nvSpPr>
        <p:spPr>
          <a:xfrm>
            <a:off x="538163" y="2209800"/>
            <a:ext cx="4110037" cy="1066800"/>
          </a:xfrm>
          <a:prstGeom prst="downArrowCallout">
            <a:avLst>
              <a:gd name="adj1" fmla="val 96316"/>
              <a:gd name="adj2" fmla="val 96316"/>
              <a:gd name="adj3" fmla="val 16625"/>
              <a:gd name="adj4" fmla="val 66667"/>
            </a:avLst>
          </a:prstGeom>
          <a:noFill/>
          <a:ln w="9525" cap="flat" cmpd="sng">
            <a:solidFill>
              <a:schemeClr val="tx1"/>
            </a:solidFill>
            <a:prstDash val="solid"/>
            <a:miter/>
            <a:headEnd type="none" w="med" len="med"/>
            <a:tailEnd type="none" w="med" len="med"/>
          </a:ln>
        </p:spPr>
        <p:txBody>
          <a:bodyPr wrap="none" anchor="ctr"/>
          <a:p>
            <a:pPr algn="ctr"/>
            <a:r>
              <a:rPr lang="zh-CN" altLang="en-US" sz="2800" b="1" dirty="0">
                <a:solidFill>
                  <a:srgbClr val="0000CC"/>
                </a:solidFill>
                <a:latin typeface="Times New Roman" panose="02020603050405020304" pitchFamily="2" charset="0"/>
                <a:ea typeface="黑体" panose="02010609060101010101" pitchFamily="1" charset="-122"/>
                <a:sym typeface="Times New Roman" panose="02020603050405020304" pitchFamily="2" charset="0"/>
              </a:rPr>
              <a:t>四年世界大战和三年国内</a:t>
            </a:r>
            <a:endParaRPr lang="zh-CN" altLang="en-US" sz="2800" b="1" dirty="0">
              <a:solidFill>
                <a:srgbClr val="0000CC"/>
              </a:solidFill>
              <a:latin typeface="Times New Roman" panose="02020603050405020304" pitchFamily="2" charset="0"/>
              <a:ea typeface="黑体" panose="02010609060101010101" pitchFamily="1" charset="-122"/>
              <a:sym typeface="Times New Roman" panose="02020603050405020304" pitchFamily="2" charset="0"/>
            </a:endParaRPr>
          </a:p>
          <a:p>
            <a:pPr algn="ctr"/>
            <a:r>
              <a:rPr lang="zh-CN" altLang="en-US" sz="2800" b="1" dirty="0">
                <a:solidFill>
                  <a:srgbClr val="0000CC"/>
                </a:solidFill>
                <a:latin typeface="Times New Roman" panose="02020603050405020304" pitchFamily="2" charset="0"/>
                <a:ea typeface="黑体" panose="02010609060101010101" pitchFamily="1" charset="-122"/>
                <a:sym typeface="Times New Roman" panose="02020603050405020304" pitchFamily="2" charset="0"/>
              </a:rPr>
              <a:t>战争的破坏</a:t>
            </a:r>
            <a:endParaRPr lang="zh-CN" altLang="en-US" sz="2800" b="1" dirty="0">
              <a:latin typeface="Calibri" panose="020F0502020204030204" charset="0"/>
              <a:ea typeface="黑体" panose="02010609060101010101" pitchFamily="1" charset="-122"/>
            </a:endParaRPr>
          </a:p>
        </p:txBody>
      </p:sp>
      <p:sp>
        <p:nvSpPr>
          <p:cNvPr id="4" name="AutoShape 3"/>
          <p:cNvSpPr/>
          <p:nvPr/>
        </p:nvSpPr>
        <p:spPr>
          <a:xfrm>
            <a:off x="4876800" y="2209800"/>
            <a:ext cx="3505200" cy="1066800"/>
          </a:xfrm>
          <a:prstGeom prst="downArrowCallout">
            <a:avLst>
              <a:gd name="adj1" fmla="val 82142"/>
              <a:gd name="adj2" fmla="val 82142"/>
              <a:gd name="adj3" fmla="val 16625"/>
              <a:gd name="adj4" fmla="val 66667"/>
            </a:avLst>
          </a:prstGeom>
          <a:noFill/>
          <a:ln w="9525" cap="flat" cmpd="sng">
            <a:solidFill>
              <a:schemeClr val="tx1"/>
            </a:solidFill>
            <a:prstDash val="solid"/>
            <a:miter/>
            <a:headEnd type="none" w="med" len="med"/>
            <a:tailEnd type="none" w="med" len="med"/>
          </a:ln>
        </p:spPr>
        <p:txBody>
          <a:bodyPr wrap="none" anchor="ctr"/>
          <a:p>
            <a:pPr algn="ctr"/>
            <a:r>
              <a:rPr lang="zh-CN" altLang="en-US" sz="2800" b="1" dirty="0">
                <a:solidFill>
                  <a:srgbClr val="0000CC"/>
                </a:solidFill>
                <a:latin typeface="Times New Roman" panose="02020603050405020304" pitchFamily="2" charset="0"/>
                <a:ea typeface="黑体" panose="02010609060101010101" pitchFamily="1" charset="-122"/>
                <a:sym typeface="Times New Roman" panose="02020603050405020304" pitchFamily="2" charset="0"/>
              </a:rPr>
              <a:t>战时共产主义政策</a:t>
            </a:r>
            <a:endParaRPr lang="zh-CN" altLang="en-US" sz="2800" b="1" dirty="0">
              <a:solidFill>
                <a:srgbClr val="0000CC"/>
              </a:solidFill>
              <a:latin typeface="Times New Roman" panose="02020603050405020304" pitchFamily="2" charset="0"/>
              <a:ea typeface="黑体" panose="02010609060101010101" pitchFamily="1" charset="-122"/>
              <a:sym typeface="Times New Roman" panose="02020603050405020304" pitchFamily="2" charset="0"/>
            </a:endParaRPr>
          </a:p>
          <a:p>
            <a:pPr algn="ctr"/>
            <a:r>
              <a:rPr lang="zh-CN" altLang="en-US" sz="2800" b="1" dirty="0">
                <a:solidFill>
                  <a:srgbClr val="0000CC"/>
                </a:solidFill>
                <a:latin typeface="Times New Roman" panose="02020603050405020304" pitchFamily="2" charset="0"/>
                <a:ea typeface="黑体" panose="02010609060101010101" pitchFamily="1" charset="-122"/>
                <a:sym typeface="Times New Roman" panose="02020603050405020304" pitchFamily="2" charset="0"/>
              </a:rPr>
              <a:t>的失误</a:t>
            </a:r>
            <a:endParaRPr lang="zh-CN" altLang="en-US" sz="2800" b="1" dirty="0">
              <a:latin typeface="Calibri" panose="020F0502020204030204" charset="0"/>
              <a:ea typeface="黑体" panose="02010609060101010101" pitchFamily="1" charset="-122"/>
            </a:endParaRPr>
          </a:p>
        </p:txBody>
      </p:sp>
      <p:sp>
        <p:nvSpPr>
          <p:cNvPr id="5" name="AutoShape 5"/>
          <p:cNvSpPr/>
          <p:nvPr/>
        </p:nvSpPr>
        <p:spPr>
          <a:xfrm>
            <a:off x="2514600" y="3343275"/>
            <a:ext cx="4343400" cy="838200"/>
          </a:xfrm>
          <a:prstGeom prst="downArrowCallout">
            <a:avLst>
              <a:gd name="adj1" fmla="val 129545"/>
              <a:gd name="adj2" fmla="val 129545"/>
              <a:gd name="adj3" fmla="val 16625"/>
              <a:gd name="adj4" fmla="val 66667"/>
            </a:avLst>
          </a:prstGeom>
          <a:noFill/>
          <a:ln w="9525" cap="flat" cmpd="sng">
            <a:solidFill>
              <a:schemeClr val="tx1"/>
            </a:solidFill>
            <a:prstDash val="solid"/>
            <a:miter/>
            <a:headEnd type="none" w="med" len="med"/>
            <a:tailEnd type="none" w="med" len="med"/>
          </a:ln>
        </p:spPr>
        <p:txBody>
          <a:bodyPr wrap="none" anchor="ctr"/>
          <a:p>
            <a:pPr algn="ctr"/>
            <a:r>
              <a:rPr lang="zh-CN" altLang="en-US" sz="2800" b="1" dirty="0">
                <a:solidFill>
                  <a:srgbClr val="000000"/>
                </a:solidFill>
                <a:latin typeface="Times New Roman" panose="02020603050405020304" pitchFamily="2" charset="0"/>
                <a:ea typeface="黑体" panose="02010609060101010101" pitchFamily="1" charset="-122"/>
                <a:sym typeface="Times New Roman" panose="02020603050405020304" pitchFamily="2" charset="0"/>
              </a:rPr>
              <a:t>苏俄国民经济濒临崩溃</a:t>
            </a:r>
            <a:endParaRPr lang="zh-CN" altLang="en-US" sz="2800" b="1" dirty="0">
              <a:solidFill>
                <a:srgbClr val="000000"/>
              </a:solidFill>
              <a:latin typeface="Times New Roman" panose="02020603050405020304" pitchFamily="2" charset="0"/>
              <a:ea typeface="黑体" panose="02010609060101010101" pitchFamily="1" charset="-122"/>
              <a:sym typeface="Times New Roman" panose="02020603050405020304" pitchFamily="2" charset="0"/>
            </a:endParaRPr>
          </a:p>
        </p:txBody>
      </p:sp>
      <p:sp>
        <p:nvSpPr>
          <p:cNvPr id="6" name="AutoShape 6"/>
          <p:cNvSpPr/>
          <p:nvPr/>
        </p:nvSpPr>
        <p:spPr>
          <a:xfrm>
            <a:off x="1524000" y="4276725"/>
            <a:ext cx="3048000" cy="990600"/>
          </a:xfrm>
          <a:prstGeom prst="downArrowCallout">
            <a:avLst>
              <a:gd name="adj1" fmla="val 76923"/>
              <a:gd name="adj2" fmla="val 76923"/>
              <a:gd name="adj3" fmla="val 16625"/>
              <a:gd name="adj4" fmla="val 66667"/>
            </a:avLst>
          </a:prstGeom>
          <a:noFill/>
          <a:ln w="9525" cap="flat" cmpd="sng">
            <a:solidFill>
              <a:schemeClr val="tx1"/>
            </a:solidFill>
            <a:prstDash val="solid"/>
            <a:miter/>
            <a:headEnd type="none" w="med" len="med"/>
            <a:tailEnd type="none" w="med" len="med"/>
          </a:ln>
        </p:spPr>
        <p:txBody>
          <a:bodyPr wrap="none" anchor="ctr"/>
          <a:p>
            <a:pPr algn="ctr"/>
            <a:r>
              <a:rPr lang="zh-CN" altLang="en-US" sz="2800" b="1" dirty="0">
                <a:solidFill>
                  <a:srgbClr val="0000CC"/>
                </a:solidFill>
                <a:latin typeface="Times New Roman" panose="02020603050405020304" pitchFamily="2" charset="0"/>
                <a:ea typeface="黑体" panose="02010609060101010101" pitchFamily="1" charset="-122"/>
                <a:sym typeface="Times New Roman" panose="02020603050405020304" pitchFamily="2" charset="0"/>
              </a:rPr>
              <a:t>工人、农民不满</a:t>
            </a:r>
            <a:endParaRPr lang="zh-CN" altLang="en-US" sz="2800" b="1" dirty="0">
              <a:solidFill>
                <a:srgbClr val="0000CC"/>
              </a:solidFill>
              <a:latin typeface="Times New Roman" panose="02020603050405020304" pitchFamily="2" charset="0"/>
              <a:ea typeface="黑体" panose="02010609060101010101" pitchFamily="1" charset="-122"/>
              <a:sym typeface="Times New Roman" panose="02020603050405020304" pitchFamily="2" charset="0"/>
            </a:endParaRPr>
          </a:p>
        </p:txBody>
      </p:sp>
      <p:sp>
        <p:nvSpPr>
          <p:cNvPr id="7" name="AutoShape 7"/>
          <p:cNvSpPr/>
          <p:nvPr/>
        </p:nvSpPr>
        <p:spPr>
          <a:xfrm>
            <a:off x="4764088" y="4257675"/>
            <a:ext cx="3124200" cy="990600"/>
          </a:xfrm>
          <a:prstGeom prst="downArrowCallout">
            <a:avLst>
              <a:gd name="adj1" fmla="val 78846"/>
              <a:gd name="adj2" fmla="val 78846"/>
              <a:gd name="adj3" fmla="val 16625"/>
              <a:gd name="adj4" fmla="val 66667"/>
            </a:avLst>
          </a:prstGeom>
          <a:noFill/>
          <a:ln w="9525" cap="flat" cmpd="sng">
            <a:solidFill>
              <a:schemeClr val="tx1"/>
            </a:solidFill>
            <a:prstDash val="solid"/>
            <a:miter/>
            <a:headEnd type="none" w="med" len="med"/>
            <a:tailEnd type="none" w="med" len="med"/>
          </a:ln>
        </p:spPr>
        <p:txBody>
          <a:bodyPr wrap="none" anchor="ctr"/>
          <a:p>
            <a:pPr algn="ctr"/>
            <a:r>
              <a:rPr lang="zh-CN" altLang="en-US" sz="2800" b="1" dirty="0">
                <a:solidFill>
                  <a:srgbClr val="0000CC"/>
                </a:solidFill>
                <a:latin typeface="Times New Roman" panose="02020603050405020304" pitchFamily="2" charset="0"/>
                <a:ea typeface="黑体" panose="02010609060101010101" pitchFamily="1" charset="-122"/>
                <a:sym typeface="Times New Roman" panose="02020603050405020304" pitchFamily="2" charset="0"/>
              </a:rPr>
              <a:t>反动势力乘机叛乱</a:t>
            </a:r>
            <a:endParaRPr lang="zh-CN" altLang="en-US" sz="2800" b="1" dirty="0">
              <a:solidFill>
                <a:srgbClr val="0000CC"/>
              </a:solidFill>
              <a:latin typeface="Times New Roman" panose="02020603050405020304" pitchFamily="2" charset="0"/>
              <a:ea typeface="黑体" panose="02010609060101010101" pitchFamily="1" charset="-122"/>
              <a:sym typeface="Times New Roman" panose="02020603050405020304" pitchFamily="2" charset="0"/>
            </a:endParaRPr>
          </a:p>
        </p:txBody>
      </p:sp>
      <p:sp>
        <p:nvSpPr>
          <p:cNvPr id="8" name="AutoShape 8"/>
          <p:cNvSpPr/>
          <p:nvPr/>
        </p:nvSpPr>
        <p:spPr>
          <a:xfrm>
            <a:off x="1528763" y="5410200"/>
            <a:ext cx="6553200" cy="685800"/>
          </a:xfrm>
          <a:prstGeom prst="flowChartAlternateProcess">
            <a:avLst/>
          </a:prstGeom>
          <a:noFill/>
          <a:ln w="9525" cap="flat" cmpd="sng">
            <a:solidFill>
              <a:schemeClr val="tx1"/>
            </a:solidFill>
            <a:prstDash val="solid"/>
            <a:miter/>
            <a:headEnd type="none" w="med" len="med"/>
            <a:tailEnd type="none" w="med" len="med"/>
          </a:ln>
        </p:spPr>
        <p:txBody>
          <a:bodyPr wrap="none" anchor="ctr"/>
          <a:p>
            <a:pPr algn="ctr"/>
            <a:r>
              <a:rPr lang="zh-CN" altLang="en-US" sz="2800" b="1" dirty="0">
                <a:solidFill>
                  <a:srgbClr val="FF0000"/>
                </a:solidFill>
                <a:latin typeface="Times New Roman" panose="02020603050405020304" pitchFamily="2" charset="0"/>
                <a:ea typeface="黑体" panose="02010609060101010101" pitchFamily="1" charset="-122"/>
                <a:sym typeface="Times New Roman" panose="02020603050405020304" pitchFamily="2" charset="0"/>
              </a:rPr>
              <a:t>苏维埃政权面临严重的经济和政治危机</a:t>
            </a:r>
            <a:endParaRPr lang="zh-CN" altLang="en-US" sz="2800" b="1" dirty="0">
              <a:solidFill>
                <a:srgbClr val="FF0000"/>
              </a:solidFill>
              <a:latin typeface="Calibri" panose="020F0502020204030204" charset="0"/>
              <a:ea typeface="黑体" panose="02010609060101010101" pitchFamily="1" charset="-122"/>
            </a:endParaRPr>
          </a:p>
        </p:txBody>
      </p:sp>
      <p:sp>
        <p:nvSpPr>
          <p:cNvPr id="20487" name="矩形 8204"/>
          <p:cNvSpPr/>
          <p:nvPr/>
        </p:nvSpPr>
        <p:spPr>
          <a:xfrm>
            <a:off x="381000" y="228600"/>
            <a:ext cx="8763000" cy="1384300"/>
          </a:xfrm>
          <a:prstGeom prst="rect">
            <a:avLst/>
          </a:prstGeom>
          <a:noFill/>
          <a:ln w="9525">
            <a:noFill/>
          </a:ln>
        </p:spPr>
        <p:txBody>
          <a:bodyPr anchor="t">
            <a:spAutoFit/>
          </a:bodyPr>
          <a:p>
            <a:r>
              <a:rPr lang="en-US" altLang="zh-CN" sz="2800" b="1" dirty="0">
                <a:latin typeface="楷体" panose="02010609060101010101" pitchFamily="1" charset="-122"/>
                <a:ea typeface="黑体" panose="02010609060101010101" pitchFamily="1" charset="-122"/>
              </a:rPr>
              <a:t>    </a:t>
            </a:r>
            <a:r>
              <a:rPr lang="zh-CN" altLang="en-US" sz="2800" b="1" dirty="0">
                <a:latin typeface="楷体" panose="02010609060101010101" pitchFamily="1" charset="-122"/>
                <a:ea typeface="黑体" panose="02010609060101010101" pitchFamily="1" charset="-122"/>
              </a:rPr>
              <a:t>我们计划</a:t>
            </a:r>
            <a:r>
              <a:rPr lang="en-US" altLang="zh-CN" sz="2800" b="1" dirty="0">
                <a:latin typeface="黑体" panose="02010609060101010101" pitchFamily="1" charset="-122"/>
                <a:ea typeface="黑体" panose="02010609060101010101" pitchFamily="1" charset="-122"/>
              </a:rPr>
              <a:t>……</a:t>
            </a:r>
            <a:r>
              <a:rPr lang="zh-CN" altLang="en-US" sz="2800" b="1" dirty="0">
                <a:latin typeface="楷体" panose="02010609060101010101" pitchFamily="1" charset="-122"/>
                <a:ea typeface="黑体" panose="02010609060101010101" pitchFamily="1" charset="-122"/>
              </a:rPr>
              <a:t>用无产阶级国家直接下命令的办法，在一个小农国家里按共产主义原则来调整国家的产品生产和分配。现实生活说明我们错了。</a:t>
            </a:r>
            <a:r>
              <a:rPr lang="en-US" altLang="zh-CN" sz="2800" b="1" dirty="0">
                <a:latin typeface="楷体" panose="02010609060101010101" pitchFamily="1" charset="-122"/>
                <a:ea typeface="黑体" panose="02010609060101010101" pitchFamily="1" charset="-122"/>
              </a:rPr>
              <a:t>----</a:t>
            </a:r>
            <a:r>
              <a:rPr lang="zh-CN" altLang="en-US" sz="2800" b="1" dirty="0">
                <a:latin typeface="楷体" panose="02010609060101010101" pitchFamily="1" charset="-122"/>
                <a:ea typeface="黑体" panose="02010609060101010101" pitchFamily="1" charset="-122"/>
              </a:rPr>
              <a:t>列宁</a:t>
            </a:r>
            <a:endParaRPr lang="zh-CN" altLang="en-US" sz="2800" b="1" dirty="0">
              <a:latin typeface="楷体" panose="02010609060101010101" pitchFamily="1" charset="-122"/>
              <a:ea typeface="黑体" panose="02010609060101010101" pitchFamily="1" charset="-122"/>
            </a:endParaRPr>
          </a:p>
        </p:txBody>
      </p:sp>
      <p:sp>
        <p:nvSpPr>
          <p:cNvPr id="20488" name="直接连接符 8205"/>
          <p:cNvSpPr/>
          <p:nvPr/>
        </p:nvSpPr>
        <p:spPr>
          <a:xfrm>
            <a:off x="2206625" y="1601788"/>
            <a:ext cx="3657600" cy="0"/>
          </a:xfrm>
          <a:prstGeom prst="line">
            <a:avLst/>
          </a:prstGeom>
          <a:ln w="38100" cap="flat" cmpd="sng">
            <a:solidFill>
              <a:srgbClr val="FF0000"/>
            </a:solidFill>
            <a:prstDash val="solid"/>
            <a:round/>
            <a:headEnd type="none" w="med" len="med"/>
            <a:tailEnd type="none" w="med" len="med"/>
          </a:ln>
        </p:spPr>
      </p:sp>
      <p:sp>
        <p:nvSpPr>
          <p:cNvPr id="20489" name="直接连接符 8206"/>
          <p:cNvSpPr/>
          <p:nvPr/>
        </p:nvSpPr>
        <p:spPr>
          <a:xfrm flipV="1">
            <a:off x="3446463" y="676275"/>
            <a:ext cx="5259387" cy="11113"/>
          </a:xfrm>
          <a:prstGeom prst="line">
            <a:avLst/>
          </a:prstGeom>
          <a:ln w="38100" cap="flat" cmpd="sng">
            <a:solidFill>
              <a:srgbClr val="FF0000"/>
            </a:solidFill>
            <a:prstDash val="solid"/>
            <a:round/>
            <a:headEnd type="none" w="med" len="med"/>
            <a:tailEnd type="none" w="med" len="med"/>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horizontal)">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blinds(horizontal)">
                                      <p:cBhvr>
                                        <p:cTn id="20" dur="500"/>
                                        <p:tgtEl>
                                          <p:spTgt spid="6"/>
                                        </p:tgtEl>
                                      </p:cBhvr>
                                    </p:animEffect>
                                  </p:childTnLst>
                                </p:cTn>
                              </p:par>
                              <p:par>
                                <p:cTn id="21" presetID="3" presetClass="entr" presetSubtype="1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linds(horizontal)">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blinds(horizontal)">
                                      <p:cBhvr>
                                        <p:cTn id="2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4" grpId="0" bldLvl="0" animBg="1"/>
      <p:bldP spid="5" grpId="0" bldLvl="0" animBg="1"/>
      <p:bldP spid="6" grpId="0" bldLvl="0" animBg="1"/>
      <p:bldP spid="7" grpId="0" bldLvl="0" animBg="1"/>
      <p:bldP spid="8"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454025" y="299085"/>
            <a:ext cx="2845435" cy="583565"/>
          </a:xfrm>
          <a:prstGeom prst="rect">
            <a:avLst/>
          </a:prstGeom>
          <a:noFill/>
        </p:spPr>
        <p:txBody>
          <a:bodyPr wrap="square" rtlCol="0">
            <a:spAutoFit/>
          </a:bodyPr>
          <a:p>
            <a:r>
              <a:rPr lang="zh-CN" altLang="en-US" sz="3200" b="1">
                <a:solidFill>
                  <a:srgbClr val="FF0000"/>
                </a:solidFill>
                <a:latin typeface="微软雅黑" panose="020B0503020204020204" charset="-122"/>
                <a:ea typeface="微软雅黑" panose="020B0503020204020204" charset="-122"/>
                <a:cs typeface="微软雅黑" panose="020B0503020204020204" charset="-122"/>
              </a:rPr>
              <a:t>一</a:t>
            </a:r>
            <a:r>
              <a:rPr lang="en-US" altLang="zh-CN" sz="3200" b="1">
                <a:solidFill>
                  <a:srgbClr val="FF0000"/>
                </a:solidFill>
                <a:latin typeface="微软雅黑" panose="020B0503020204020204" charset="-122"/>
                <a:ea typeface="微软雅黑" panose="020B0503020204020204" charset="-122"/>
                <a:cs typeface="微软雅黑" panose="020B0503020204020204" charset="-122"/>
              </a:rPr>
              <a:t>.</a:t>
            </a:r>
            <a:r>
              <a:rPr lang="zh-CN" altLang="en-US" sz="3200" b="1">
                <a:solidFill>
                  <a:srgbClr val="FF0000"/>
                </a:solidFill>
                <a:latin typeface="微软雅黑" panose="020B0503020204020204" charset="-122"/>
                <a:ea typeface="微软雅黑" panose="020B0503020204020204" charset="-122"/>
                <a:cs typeface="微软雅黑" panose="020B0503020204020204" charset="-122"/>
              </a:rPr>
              <a:t>新经济政策</a:t>
            </a:r>
            <a:endParaRPr lang="zh-CN" altLang="en-US" sz="3200" b="1">
              <a:solidFill>
                <a:srgbClr val="FF0000"/>
              </a:solidFill>
              <a:latin typeface="微软雅黑" panose="020B0503020204020204" charset="-122"/>
              <a:ea typeface="微软雅黑" panose="020B0503020204020204" charset="-122"/>
              <a:cs typeface="微软雅黑" panose="020B0503020204020204" charset="-122"/>
            </a:endParaRPr>
          </a:p>
        </p:txBody>
      </p:sp>
      <p:sp>
        <p:nvSpPr>
          <p:cNvPr id="4" name="文本框 3"/>
          <p:cNvSpPr txBox="1"/>
          <p:nvPr/>
        </p:nvSpPr>
        <p:spPr>
          <a:xfrm>
            <a:off x="2900045" y="299085"/>
            <a:ext cx="5657850" cy="1076325"/>
          </a:xfrm>
          <a:prstGeom prst="rect">
            <a:avLst/>
          </a:prstGeom>
          <a:noFill/>
        </p:spPr>
        <p:txBody>
          <a:bodyPr wrap="square" rtlCol="0" anchor="t">
            <a:spAutoFit/>
          </a:bodyPr>
          <a:p>
            <a:pPr algn="ctr"/>
            <a:endParaRPr lang="en-US" altLang="zh-CN" sz="3200" b="1">
              <a:latin typeface="微软雅黑" panose="020B0503020204020204" charset="-122"/>
              <a:ea typeface="微软雅黑" panose="020B0503020204020204" charset="-122"/>
            </a:endParaRPr>
          </a:p>
          <a:p>
            <a:pPr algn="ctr"/>
            <a:r>
              <a:rPr lang="en-US" altLang="zh-CN" sz="3200" b="1">
                <a:latin typeface="微软雅黑" panose="020B0503020204020204" charset="-122"/>
                <a:ea typeface="微软雅黑" panose="020B0503020204020204" charset="-122"/>
              </a:rPr>
              <a:t>——</a:t>
            </a:r>
            <a:r>
              <a:rPr lang="zh-CN" altLang="en-US" sz="3200" b="1">
                <a:latin typeface="微软雅黑" panose="020B0503020204020204" charset="-122"/>
                <a:ea typeface="微软雅黑" panose="020B0503020204020204" charset="-122"/>
              </a:rPr>
              <a:t>向</a:t>
            </a:r>
            <a:r>
              <a:rPr lang="zh-CN" altLang="en-US" sz="3200" b="1">
                <a:solidFill>
                  <a:srgbClr val="FF0000"/>
                </a:solidFill>
                <a:latin typeface="微软雅黑" panose="020B0503020204020204" charset="-122"/>
                <a:ea typeface="微软雅黑" panose="020B0503020204020204" charset="-122"/>
              </a:rPr>
              <a:t>社会主义过渡的政策</a:t>
            </a:r>
            <a:endParaRPr lang="zh-CN" altLang="en-US" sz="3200" b="1">
              <a:solidFill>
                <a:srgbClr val="FF0000"/>
              </a:solidFill>
              <a:latin typeface="微软雅黑" panose="020B0503020204020204" charset="-122"/>
              <a:ea typeface="微软雅黑" panose="020B0503020204020204" charset="-122"/>
            </a:endParaRPr>
          </a:p>
        </p:txBody>
      </p:sp>
      <p:pic>
        <p:nvPicPr>
          <p:cNvPr id="21508" name="Picture 7" descr="https://ss0.bdstatic.com/70cFvHSh_Q1YnxGkpoWK1HF6hhy/it/u=3020832172,3506158218&amp;fm=26&amp;gp=0.jpg"/>
          <p:cNvPicPr>
            <a:picLocks noChangeAspect="1"/>
          </p:cNvPicPr>
          <p:nvPr/>
        </p:nvPicPr>
        <p:blipFill>
          <a:blip r:embed="rId1"/>
          <a:stretch>
            <a:fillRect/>
          </a:stretch>
        </p:blipFill>
        <p:spPr>
          <a:xfrm>
            <a:off x="214313" y="2254568"/>
            <a:ext cx="4752975" cy="2705100"/>
          </a:xfrm>
          <a:prstGeom prst="rect">
            <a:avLst/>
          </a:prstGeom>
          <a:noFill/>
          <a:ln w="9525">
            <a:noFill/>
          </a:ln>
        </p:spPr>
      </p:pic>
      <p:pic>
        <p:nvPicPr>
          <p:cNvPr id="21509" name="Picture 9" descr="https://ss1.bdstatic.com/70cFuXSh_Q1YnxGkpoWK1HF6hhy/it/u=2591319048,3186586041&amp;fm=26&amp;gp=0.jpg"/>
          <p:cNvPicPr>
            <a:picLocks noChangeAspect="1"/>
          </p:cNvPicPr>
          <p:nvPr/>
        </p:nvPicPr>
        <p:blipFill>
          <a:blip r:embed="rId2"/>
          <a:stretch>
            <a:fillRect/>
          </a:stretch>
        </p:blipFill>
        <p:spPr>
          <a:xfrm>
            <a:off x="5072063" y="2254568"/>
            <a:ext cx="3822700" cy="2714625"/>
          </a:xfrm>
          <a:prstGeom prst="rect">
            <a:avLst/>
          </a:prstGeom>
          <a:noFill/>
          <a:ln w="9525">
            <a:noFill/>
          </a:ln>
        </p:spPr>
      </p:pic>
      <p:sp>
        <p:nvSpPr>
          <p:cNvPr id="21510" name="TextBox 7"/>
          <p:cNvSpPr txBox="1"/>
          <p:nvPr/>
        </p:nvSpPr>
        <p:spPr>
          <a:xfrm>
            <a:off x="3786188" y="4956493"/>
            <a:ext cx="2714625" cy="369887"/>
          </a:xfrm>
          <a:prstGeom prst="rect">
            <a:avLst/>
          </a:prstGeom>
          <a:noFill/>
          <a:ln w="9525">
            <a:noFill/>
          </a:ln>
        </p:spPr>
        <p:txBody>
          <a:bodyPr anchor="t">
            <a:spAutoFit/>
          </a:bodyPr>
          <a:p>
            <a:r>
              <a:rPr lang="zh-CN" altLang="en-US" b="1" dirty="0">
                <a:latin typeface="Calibri" panose="020F0502020204030204" charset="0"/>
                <a:ea typeface="宋体" panose="02010600030101010101" pitchFamily="2" charset="-122"/>
              </a:rPr>
              <a:t>列宁与农民亲切交谈</a:t>
            </a:r>
            <a:endParaRPr lang="zh-CN" altLang="en-US" b="1" dirty="0">
              <a:latin typeface="Calibri" panose="020F0502020204030204" charset="0"/>
              <a:ea typeface="宋体" panose="02010600030101010101" pitchFamily="2" charset="-122"/>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4" name="Rectangle 2"/>
          <p:cNvSpPr>
            <a:spLocks noGrp="1"/>
          </p:cNvSpPr>
          <p:nvPr>
            <p:ph type="title"/>
          </p:nvPr>
        </p:nvSpPr>
        <p:spPr>
          <a:xfrm>
            <a:off x="304800" y="457200"/>
            <a:ext cx="8686800" cy="838200"/>
          </a:xfrm>
          <a:ln/>
        </p:spPr>
        <p:txBody>
          <a:bodyPr vert="horz" wrap="square" anchor="t"/>
          <a:p/>
        </p:txBody>
      </p:sp>
      <p:pic>
        <p:nvPicPr>
          <p:cNvPr id="8195" name="Picture 3"/>
          <p:cNvPicPr>
            <a:picLocks noGrp="1" noChangeAspect="1"/>
          </p:cNvPicPr>
          <p:nvPr>
            <p:ph idx="1"/>
          </p:nvPr>
        </p:nvPicPr>
        <p:blipFill>
          <a:blip r:embed="rId1"/>
          <a:srcRect l="19911" t="29829" r="26817" b="44727"/>
          <a:stretch>
            <a:fillRect/>
          </a:stretch>
        </p:blipFill>
        <p:spPr>
          <a:xfrm>
            <a:off x="0" y="-317"/>
            <a:ext cx="9144000" cy="3529012"/>
          </a:xfrm>
          <a:ln/>
        </p:spPr>
      </p:pic>
      <p:pic>
        <p:nvPicPr>
          <p:cNvPr id="8196" name="Picture 4" descr="列宁"/>
          <p:cNvPicPr>
            <a:picLocks noChangeAspect="1"/>
          </p:cNvPicPr>
          <p:nvPr/>
        </p:nvPicPr>
        <p:blipFill>
          <a:blip r:embed="rId2"/>
          <a:stretch>
            <a:fillRect/>
          </a:stretch>
        </p:blipFill>
        <p:spPr>
          <a:xfrm>
            <a:off x="0" y="2952750"/>
            <a:ext cx="3124200" cy="3905250"/>
          </a:xfrm>
          <a:prstGeom prst="rect">
            <a:avLst/>
          </a:prstGeom>
          <a:noFill/>
          <a:ln w="9525">
            <a:noFill/>
          </a:ln>
        </p:spPr>
      </p:pic>
      <p:sp>
        <p:nvSpPr>
          <p:cNvPr id="8197" name="Rectangle 5"/>
          <p:cNvSpPr/>
          <p:nvPr/>
        </p:nvSpPr>
        <p:spPr>
          <a:xfrm>
            <a:off x="3492500" y="3933825"/>
            <a:ext cx="5146675" cy="2592388"/>
          </a:xfrm>
          <a:prstGeom prst="rect">
            <a:avLst/>
          </a:prstGeom>
          <a:noFill/>
          <a:ln w="9525">
            <a:noFill/>
          </a:ln>
        </p:spPr>
        <p:txBody>
          <a:bodyPr/>
          <a:p>
            <a:pPr>
              <a:buClr>
                <a:schemeClr val="tx2"/>
              </a:buClr>
              <a:buFont typeface="Wingdings" panose="05000000000000000000" pitchFamily="2" charset="2"/>
            </a:pPr>
            <a:r>
              <a:rPr lang="zh-CN" altLang="en-US" sz="3200" b="1" dirty="0">
                <a:solidFill>
                  <a:srgbClr val="0000FF"/>
                </a:solidFill>
                <a:latin typeface="Times New Roman" panose="02020603050405020304" pitchFamily="2" charset="0"/>
              </a:rPr>
              <a:t> </a:t>
            </a:r>
            <a:r>
              <a:rPr lang="zh-CN" altLang="en-US" sz="3200" b="1" dirty="0">
                <a:solidFill>
                  <a:srgbClr val="FF0000"/>
                </a:solidFill>
                <a:latin typeface="微软雅黑" panose="020B0503020204020204" charset="-122"/>
                <a:ea typeface="微软雅黑" panose="020B0503020204020204" charset="-122"/>
              </a:rPr>
              <a:t>战时共产主义政策</a:t>
            </a:r>
            <a:r>
              <a:rPr lang="zh-CN" altLang="en-US" sz="3200" b="1" dirty="0">
                <a:solidFill>
                  <a:srgbClr val="0000FF"/>
                </a:solidFill>
                <a:latin typeface="Times New Roman" panose="02020603050405020304" pitchFamily="2" charset="0"/>
              </a:rPr>
              <a:t>已不能满足民众的需求，无法直接过渡到社会主义，必须寻找正确的途径过渡到社会主义。</a:t>
            </a:r>
            <a:endParaRPr lang="zh-CN" altLang="en-US" sz="3200" b="1" dirty="0">
              <a:solidFill>
                <a:srgbClr val="0000FF"/>
              </a:solidFill>
              <a:latin typeface="楷体_GB2312" pitchFamily="1" charset="-122"/>
              <a:ea typeface="楷体_GB2312" pitchFamily="1" charset="-122"/>
            </a:endParaRPr>
          </a:p>
        </p:txBody>
      </p:sp>
      <p:grpSp>
        <p:nvGrpSpPr>
          <p:cNvPr id="5" name="组合 4"/>
          <p:cNvGrpSpPr/>
          <p:nvPr/>
        </p:nvGrpSpPr>
        <p:grpSpPr>
          <a:xfrm>
            <a:off x="-3810" y="764540"/>
            <a:ext cx="9184005" cy="621665"/>
            <a:chOff x="-6" y="1204"/>
            <a:chExt cx="14463" cy="979"/>
          </a:xfrm>
        </p:grpSpPr>
        <p:cxnSp>
          <p:nvCxnSpPr>
            <p:cNvPr id="3" name="直接连接符 2"/>
            <p:cNvCxnSpPr/>
            <p:nvPr/>
          </p:nvCxnSpPr>
          <p:spPr>
            <a:xfrm flipV="1">
              <a:off x="7863" y="1204"/>
              <a:ext cx="6595" cy="37"/>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6" y="2111"/>
              <a:ext cx="5278" cy="73"/>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grpSp>
      <p:cxnSp>
        <p:nvCxnSpPr>
          <p:cNvPr id="6" name="直接箭头连接符 5"/>
          <p:cNvCxnSpPr/>
          <p:nvPr/>
        </p:nvCxnSpPr>
        <p:spPr>
          <a:xfrm flipH="1">
            <a:off x="5939790" y="810260"/>
            <a:ext cx="12700" cy="3194685"/>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197"/>
                                        </p:tgtEl>
                                        <p:attrNameLst>
                                          <p:attrName>style.visibility</p:attrName>
                                        </p:attrNameLst>
                                      </p:cBhvr>
                                      <p:to>
                                        <p:strVal val="visible"/>
                                      </p:to>
                                    </p:set>
                                    <p:animEffect transition="in" filter="blinds(horizontal)">
                                      <p:cBhvr>
                                        <p:cTn id="7" dur="500"/>
                                        <p:tgtEl>
                                          <p:spTgt spid="81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8" name="文本框 1"/>
          <p:cNvSpPr txBox="1"/>
          <p:nvPr/>
        </p:nvSpPr>
        <p:spPr>
          <a:xfrm>
            <a:off x="685800" y="609600"/>
            <a:ext cx="5068888" cy="523875"/>
          </a:xfrm>
          <a:prstGeom prst="rect">
            <a:avLst/>
          </a:prstGeom>
          <a:noFill/>
          <a:ln w="9525">
            <a:noFill/>
          </a:ln>
        </p:spPr>
        <p:txBody>
          <a:bodyPr>
            <a:spAutoFit/>
          </a:bodyPr>
          <a:p>
            <a:r>
              <a:rPr lang="zh-CN" altLang="en-US" sz="2800" b="1" dirty="0">
                <a:latin typeface="微软雅黑" panose="020B0503020204020204" charset="-122"/>
                <a:ea typeface="微软雅黑" panose="020B0503020204020204" charset="-122"/>
              </a:rPr>
              <a:t>一、新经济政策</a:t>
            </a:r>
            <a:r>
              <a:rPr lang="zh-CN" altLang="en-US" sz="2800" b="1" dirty="0">
                <a:latin typeface="微软雅黑" panose="020B0503020204020204" charset="-122"/>
                <a:ea typeface="微软雅黑" panose="020B0503020204020204" charset="-122"/>
                <a:sym typeface="+mn-ea"/>
              </a:rPr>
              <a:t>【列宁】</a:t>
            </a:r>
            <a:endParaRPr lang="zh-CN" altLang="en-US" sz="2800" b="1" dirty="0">
              <a:latin typeface="微软雅黑" panose="020B0503020204020204" charset="-122"/>
              <a:ea typeface="微软雅黑" panose="020B0503020204020204" charset="-122"/>
            </a:endParaRPr>
          </a:p>
        </p:txBody>
      </p:sp>
      <p:graphicFrame>
        <p:nvGraphicFramePr>
          <p:cNvPr id="9219" name="表格 9218"/>
          <p:cNvGraphicFramePr/>
          <p:nvPr>
            <p:custDataLst>
              <p:tags r:id="rId1"/>
            </p:custDataLst>
          </p:nvPr>
        </p:nvGraphicFramePr>
        <p:xfrm>
          <a:off x="107950" y="1270000"/>
          <a:ext cx="8999538" cy="5006975"/>
        </p:xfrm>
        <a:graphic>
          <a:graphicData uri="http://schemas.openxmlformats.org/drawingml/2006/table">
            <a:tbl>
              <a:tblPr/>
              <a:tblGrid>
                <a:gridCol w="1695450"/>
                <a:gridCol w="3054350"/>
                <a:gridCol w="4249738"/>
              </a:tblGrid>
              <a:tr h="769938">
                <a:tc>
                  <a:txBody>
                    <a:bodyPr wrap="square"/>
                    <a:lstStyle>
                      <a:lvl1pPr marL="342900" lvl="0" indent="-342900" algn="l" defTabSz="91440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spcBef>
                          <a:spcPct val="0"/>
                        </a:spcBef>
                        <a:buFont typeface="Arial" panose="020B0604020202020204" pitchFamily="34" charset="0"/>
                        <a:buNone/>
                      </a:pPr>
                      <a:endParaRPr lang="zh-CN" altLang="en-US" sz="2800" b="1">
                        <a:solidFill>
                          <a:srgbClr val="FFFFFF"/>
                        </a:solidFill>
                        <a:latin typeface="微软雅黑" panose="020B0503020204020204" charset="-122"/>
                        <a:ea typeface="微软雅黑" panose="020B0503020204020204" charset="-122"/>
                      </a:endParaRPr>
                    </a:p>
                  </a:txBody>
                  <a:tcPr marL="68580" marR="68580" vert="horz" anchor="ct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38100" cap="flat" cmpd="sng">
                      <a:solidFill>
                        <a:schemeClr val="bg1"/>
                      </a:solidFill>
                      <a:prstDash val="solid"/>
                      <a:headEnd type="none" w="med" len="med"/>
                      <a:tailEnd type="none" w="med" len="med"/>
                    </a:lnB>
                    <a:lnTlToBr>
                      <a:noFill/>
                    </a:lnTlToBr>
                    <a:lnBlToTr>
                      <a:noFill/>
                    </a:lnBlToTr>
                    <a:solidFill>
                      <a:srgbClr val="B5B5B5">
                        <a:alpha val="100000"/>
                      </a:srgbClr>
                    </a:solidFill>
                  </a:tcPr>
                </a:tc>
                <a:tc>
                  <a:txBody>
                    <a:bodyPr wrap="square"/>
                    <a:lstStyle>
                      <a:lvl1pPr marL="342900" lvl="0" indent="-342900" algn="l" defTabSz="91440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spcBef>
                          <a:spcPct val="0"/>
                        </a:spcBef>
                        <a:buFont typeface="Arial" panose="020B0604020202020204" pitchFamily="34" charset="0"/>
                        <a:buNone/>
                      </a:pPr>
                      <a:r>
                        <a:rPr lang="zh-CN" altLang="en-US" sz="2800" b="1">
                          <a:latin typeface="微软雅黑" panose="020B0503020204020204" charset="-122"/>
                          <a:ea typeface="微软雅黑" panose="020B0503020204020204" charset="-122"/>
                        </a:rPr>
                        <a:t>战时共产主义政策</a:t>
                      </a:r>
                      <a:endParaRPr lang="zh-CN" altLang="en-US" sz="2800" b="1">
                        <a:latin typeface="微软雅黑" panose="020B0503020204020204" charset="-122"/>
                        <a:ea typeface="微软雅黑" panose="020B0503020204020204" charset="-122"/>
                      </a:endParaRPr>
                    </a:p>
                  </a:txBody>
                  <a:tcPr marL="68580" marR="68580" vert="horz" anchor="ct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38100" cap="flat" cmpd="sng">
                      <a:solidFill>
                        <a:schemeClr val="bg1"/>
                      </a:solidFill>
                      <a:prstDash val="solid"/>
                      <a:headEnd type="none" w="med" len="med"/>
                      <a:tailEnd type="none" w="med" len="med"/>
                    </a:lnB>
                    <a:lnTlToBr>
                      <a:noFill/>
                    </a:lnTlToBr>
                    <a:lnBlToTr>
                      <a:noFill/>
                    </a:lnBlToTr>
                    <a:solidFill>
                      <a:srgbClr val="B5B5B5">
                        <a:alpha val="100000"/>
                      </a:srgbClr>
                    </a:solidFill>
                  </a:tcPr>
                </a:tc>
                <a:tc>
                  <a:txBody>
                    <a:bodyPr wrap="square"/>
                    <a:lstStyle>
                      <a:lvl1pPr marL="342900" lvl="0" indent="-342900" algn="l" defTabSz="91440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spcBef>
                          <a:spcPct val="0"/>
                        </a:spcBef>
                        <a:buFont typeface="Arial" panose="020B0604020202020204" pitchFamily="34" charset="0"/>
                        <a:buNone/>
                      </a:pPr>
                      <a:r>
                        <a:rPr lang="zh-CN" altLang="en-US" sz="2800" b="1">
                          <a:latin typeface="微软雅黑" panose="020B0503020204020204" charset="-122"/>
                          <a:ea typeface="微软雅黑" panose="020B0503020204020204" charset="-122"/>
                        </a:rPr>
                        <a:t>新经济政策</a:t>
                      </a:r>
                      <a:endParaRPr lang="zh-CN" altLang="en-US" sz="2800" b="1">
                        <a:latin typeface="微软雅黑" panose="020B0503020204020204" charset="-122"/>
                        <a:ea typeface="微软雅黑" panose="020B0503020204020204" charset="-122"/>
                      </a:endParaRPr>
                    </a:p>
                  </a:txBody>
                  <a:tcPr marL="68580" marR="68580" vert="horz" anchor="ct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38100" cap="flat" cmpd="sng">
                      <a:solidFill>
                        <a:schemeClr val="bg1"/>
                      </a:solidFill>
                      <a:prstDash val="solid"/>
                      <a:headEnd type="none" w="med" len="med"/>
                      <a:tailEnd type="none" w="med" len="med"/>
                    </a:lnB>
                    <a:lnTlToBr>
                      <a:noFill/>
                    </a:lnTlToBr>
                    <a:lnBlToTr>
                      <a:noFill/>
                    </a:lnBlToTr>
                    <a:solidFill>
                      <a:srgbClr val="B5B5B5">
                        <a:alpha val="100000"/>
                      </a:srgbClr>
                    </a:solidFill>
                  </a:tcPr>
                </a:tc>
              </a:tr>
              <a:tr h="657225">
                <a:tc>
                  <a:txBody>
                    <a:bodyPr wrap="square"/>
                    <a:lstStyle>
                      <a:lvl1pPr marL="342900" lvl="0" indent="-342900" algn="l" defTabSz="91440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spcBef>
                          <a:spcPct val="0"/>
                        </a:spcBef>
                        <a:buFont typeface="Arial" panose="020B0604020202020204" pitchFamily="34" charset="0"/>
                        <a:buNone/>
                      </a:pPr>
                      <a:r>
                        <a:rPr lang="zh-CN" altLang="en-US" sz="2800" b="1">
                          <a:solidFill>
                            <a:srgbClr val="000000"/>
                          </a:solidFill>
                          <a:latin typeface="微软雅黑" panose="020B0503020204020204" charset="-122"/>
                          <a:ea typeface="微软雅黑" panose="020B0503020204020204" charset="-122"/>
                        </a:rPr>
                        <a:t>农业</a:t>
                      </a:r>
                      <a:endParaRPr lang="zh-CN" altLang="en-US" sz="2800" b="1">
                        <a:solidFill>
                          <a:srgbClr val="000000"/>
                        </a:solidFill>
                        <a:latin typeface="微软雅黑" panose="020B0503020204020204" charset="-122"/>
                        <a:ea typeface="微软雅黑" panose="020B0503020204020204" charset="-122"/>
                      </a:endParaRPr>
                    </a:p>
                  </a:txBody>
                  <a:tcPr marL="68580" marR="68580" vert="horz" anchor="ct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381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DADADA">
                        <a:alpha val="100000"/>
                      </a:srgbClr>
                    </a:solidFill>
                  </a:tcPr>
                </a:tc>
                <a:tc>
                  <a:txBody>
                    <a:bodyPr wrap="square"/>
                    <a:lstStyle>
                      <a:lvl1pPr marL="342900" lvl="0" indent="-342900" algn="l" defTabSz="91440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spcBef>
                          <a:spcPct val="0"/>
                        </a:spcBef>
                        <a:buFont typeface="Arial" panose="020B0604020202020204" pitchFamily="34" charset="0"/>
                        <a:buNone/>
                      </a:pPr>
                      <a:endParaRPr lang="zh-CN" altLang="en-US" sz="2800" b="1">
                        <a:solidFill>
                          <a:srgbClr val="000000"/>
                        </a:solidFill>
                        <a:latin typeface="微软雅黑" panose="020B0503020204020204" charset="-122"/>
                        <a:ea typeface="微软雅黑" panose="020B0503020204020204" charset="-122"/>
                      </a:endParaRPr>
                    </a:p>
                  </a:txBody>
                  <a:tcPr marL="68580" marR="68580" vert="horz" anchor="ct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381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DADADA">
                        <a:alpha val="100000"/>
                      </a:srgbClr>
                    </a:solidFill>
                  </a:tcPr>
                </a:tc>
                <a:tc>
                  <a:txBody>
                    <a:bodyPr wrap="square"/>
                    <a:lstStyle>
                      <a:lvl1pPr marL="342900" lvl="0" indent="-342900" algn="l" defTabSz="91440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spcBef>
                          <a:spcPct val="0"/>
                        </a:spcBef>
                        <a:buFont typeface="Arial" panose="020B0604020202020204" pitchFamily="34" charset="0"/>
                        <a:buNone/>
                      </a:pPr>
                      <a:endParaRPr lang="zh-CN" altLang="en-US" sz="2800" b="1">
                        <a:solidFill>
                          <a:srgbClr val="000000"/>
                        </a:solidFill>
                        <a:latin typeface="微软雅黑" panose="020B0503020204020204" charset="-122"/>
                        <a:ea typeface="微软雅黑" panose="020B0503020204020204" charset="-122"/>
                      </a:endParaRPr>
                    </a:p>
                  </a:txBody>
                  <a:tcPr marL="68580" marR="68580" vert="horz" anchor="ct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381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DADADA">
                        <a:alpha val="100000"/>
                      </a:srgbClr>
                    </a:solidFill>
                  </a:tcPr>
                </a:tc>
              </a:tr>
              <a:tr h="1147762">
                <a:tc>
                  <a:txBody>
                    <a:bodyPr wrap="square"/>
                    <a:lstStyle>
                      <a:lvl1pPr marL="342900" lvl="0" indent="-342900" algn="l" defTabSz="91440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spcBef>
                          <a:spcPct val="0"/>
                        </a:spcBef>
                        <a:buFont typeface="Arial" panose="020B0604020202020204" pitchFamily="34" charset="0"/>
                        <a:buNone/>
                      </a:pPr>
                      <a:r>
                        <a:rPr lang="zh-CN" altLang="en-US" sz="2800" b="1">
                          <a:solidFill>
                            <a:srgbClr val="000000"/>
                          </a:solidFill>
                          <a:latin typeface="微软雅黑" panose="020B0503020204020204" charset="-122"/>
                          <a:ea typeface="微软雅黑" panose="020B0503020204020204" charset="-122"/>
                          <a:sym typeface="+mn-ea"/>
                        </a:rPr>
                        <a:t>商业</a:t>
                      </a:r>
                      <a:endParaRPr lang="zh-CN" altLang="en-US" sz="2800" b="1">
                        <a:solidFill>
                          <a:srgbClr val="000000"/>
                        </a:solidFill>
                        <a:latin typeface="微软雅黑" panose="020B0503020204020204" charset="-122"/>
                        <a:ea typeface="微软雅黑" panose="020B0503020204020204" charset="-122"/>
                        <a:sym typeface="+mn-ea"/>
                      </a:endParaRPr>
                    </a:p>
                  </a:txBody>
                  <a:tcPr marL="68580" marR="68580" vert="horz" anchor="ct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DADADA">
                        <a:alpha val="100000"/>
                      </a:srgbClr>
                    </a:solidFill>
                  </a:tcPr>
                </a:tc>
                <a:tc>
                  <a:txBody>
                    <a:bodyPr wrap="square"/>
                    <a:lstStyle>
                      <a:lvl1pPr marL="342900" lvl="0" indent="-342900" algn="l" defTabSz="91440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spcBef>
                          <a:spcPct val="0"/>
                        </a:spcBef>
                        <a:buFont typeface="Arial" panose="020B0604020202020204" pitchFamily="34" charset="0"/>
                        <a:buNone/>
                      </a:pPr>
                      <a:endParaRPr lang="zh-CN" altLang="en-US" sz="2800" b="1">
                        <a:solidFill>
                          <a:srgbClr val="000000"/>
                        </a:solidFill>
                        <a:latin typeface="微软雅黑" panose="020B0503020204020204" charset="-122"/>
                        <a:ea typeface="微软雅黑" panose="020B0503020204020204" charset="-122"/>
                      </a:endParaRPr>
                    </a:p>
                  </a:txBody>
                  <a:tcPr marL="68580" marR="68580" vert="horz" anchor="ct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DADADA">
                        <a:alpha val="100000"/>
                      </a:srgbClr>
                    </a:solidFill>
                  </a:tcPr>
                </a:tc>
                <a:tc>
                  <a:txBody>
                    <a:bodyPr wrap="square"/>
                    <a:lstStyle>
                      <a:lvl1pPr marL="342900" lvl="0" indent="-342900" algn="l" defTabSz="91440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spcBef>
                          <a:spcPct val="0"/>
                        </a:spcBef>
                        <a:buFont typeface="Arial" panose="020B0604020202020204" pitchFamily="34" charset="0"/>
                        <a:buNone/>
                      </a:pPr>
                      <a:endParaRPr lang="zh-CN" altLang="en-US" sz="2800" b="1">
                        <a:solidFill>
                          <a:srgbClr val="000000"/>
                        </a:solidFill>
                        <a:latin typeface="微软雅黑" panose="020B0503020204020204" charset="-122"/>
                        <a:ea typeface="微软雅黑" panose="020B0503020204020204" charset="-122"/>
                      </a:endParaRPr>
                    </a:p>
                  </a:txBody>
                  <a:tcPr marL="68580" marR="68580" vert="horz" anchor="ct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DADADA">
                        <a:alpha val="100000"/>
                      </a:srgbClr>
                    </a:solidFill>
                  </a:tcPr>
                </a:tc>
              </a:tr>
              <a:tr h="1222375">
                <a:tc>
                  <a:txBody>
                    <a:bodyPr wrap="square"/>
                    <a:lstStyle>
                      <a:lvl1pPr marL="342900" lvl="0" indent="-342900" algn="l" defTabSz="91440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spcBef>
                          <a:spcPct val="0"/>
                        </a:spcBef>
                        <a:buFont typeface="Arial" panose="020B0604020202020204" pitchFamily="34" charset="0"/>
                        <a:buNone/>
                      </a:pPr>
                      <a:r>
                        <a:rPr lang="zh-CN" altLang="en-US" sz="2800" b="1">
                          <a:latin typeface="微软雅黑" panose="020B0503020204020204" charset="-122"/>
                          <a:ea typeface="微软雅黑" panose="020B0503020204020204" charset="-122"/>
                          <a:sym typeface="Arial" panose="020B0604020202020204" pitchFamily="34" charset="0"/>
                        </a:rPr>
                        <a:t>工业企业</a:t>
                      </a:r>
                      <a:endParaRPr lang="zh-CN" altLang="en-US" sz="2800" b="1">
                        <a:latin typeface="微软雅黑" panose="020B0503020204020204" charset="-122"/>
                        <a:ea typeface="微软雅黑" panose="020B0503020204020204" charset="-122"/>
                        <a:sym typeface="Arial" panose="020B0604020202020204" pitchFamily="34" charset="0"/>
                      </a:endParaRPr>
                    </a:p>
                  </a:txBody>
                  <a:tcPr marL="68580" marR="68580" vert="horz" anchor="ct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DADADA">
                        <a:alpha val="100000"/>
                      </a:srgbClr>
                    </a:solidFill>
                  </a:tcPr>
                </a:tc>
                <a:tc>
                  <a:txBody>
                    <a:bodyPr wrap="square"/>
                    <a:lstStyle>
                      <a:lvl1pPr marL="342900" lvl="0" indent="-342900" algn="l" defTabSz="91440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spcBef>
                          <a:spcPct val="0"/>
                        </a:spcBef>
                        <a:buFont typeface="Arial" panose="020B0604020202020204" pitchFamily="34" charset="0"/>
                        <a:buNone/>
                      </a:pPr>
                      <a:endParaRPr lang="zh-CN" altLang="en-US" sz="2800" b="1">
                        <a:solidFill>
                          <a:srgbClr val="000000"/>
                        </a:solidFill>
                        <a:latin typeface="微软雅黑" panose="020B0503020204020204" charset="-122"/>
                        <a:ea typeface="微软雅黑" panose="020B0503020204020204" charset="-122"/>
                        <a:sym typeface="Arial" panose="020B0604020202020204" pitchFamily="34" charset="0"/>
                      </a:endParaRPr>
                    </a:p>
                  </a:txBody>
                  <a:tcPr marL="68580" marR="68580" vert="horz" anchor="ct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DADADA">
                        <a:alpha val="100000"/>
                      </a:srgbClr>
                    </a:solidFill>
                  </a:tcPr>
                </a:tc>
                <a:tc>
                  <a:txBody>
                    <a:bodyPr wrap="square"/>
                    <a:lstStyle>
                      <a:lvl1pPr marL="342900" lvl="0" indent="-342900" algn="l" defTabSz="91440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spcBef>
                          <a:spcPct val="0"/>
                        </a:spcBef>
                        <a:buFont typeface="Arial" panose="020B0604020202020204" pitchFamily="34" charset="0"/>
                        <a:buNone/>
                      </a:pPr>
                      <a:endParaRPr lang="zh-CN" altLang="en-US" sz="2800">
                        <a:solidFill>
                          <a:srgbClr val="000000"/>
                        </a:solidFill>
                        <a:latin typeface="微软雅黑" panose="020B0503020204020204" charset="-122"/>
                        <a:ea typeface="微软雅黑" panose="020B0503020204020204" charset="-122"/>
                      </a:endParaRPr>
                    </a:p>
                  </a:txBody>
                  <a:tcPr marL="68580" marR="68580" vert="horz" anchor="ct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DADADA">
                        <a:alpha val="100000"/>
                      </a:srgbClr>
                    </a:solidFill>
                  </a:tcPr>
                </a:tc>
              </a:tr>
              <a:tr h="1209675">
                <a:tc>
                  <a:txBody>
                    <a:bodyPr wrap="square"/>
                    <a:lstStyle>
                      <a:lvl1pPr marL="342900" lvl="0" indent="-342900" algn="l" defTabSz="91440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spcBef>
                          <a:spcPct val="0"/>
                        </a:spcBef>
                        <a:buFont typeface="Arial" panose="020B0604020202020204" pitchFamily="34" charset="0"/>
                        <a:buNone/>
                      </a:pPr>
                      <a:r>
                        <a:rPr lang="zh-CN" altLang="en-US" sz="2800" b="1" dirty="0">
                          <a:latin typeface="微软雅黑" panose="020B0503020204020204" charset="-122"/>
                          <a:ea typeface="微软雅黑" panose="020B0503020204020204" charset="-122"/>
                          <a:sym typeface="Arial" panose="020B0604020202020204" pitchFamily="34" charset="0"/>
                        </a:rPr>
                        <a:t>分配</a:t>
                      </a:r>
                      <a:endParaRPr lang="zh-CN" altLang="en-US" sz="2800" b="1" dirty="0">
                        <a:latin typeface="微软雅黑" panose="020B0503020204020204" charset="-122"/>
                        <a:ea typeface="微软雅黑" panose="020B0503020204020204" charset="-122"/>
                        <a:sym typeface="Arial" panose="020B0604020202020204" pitchFamily="34" charset="0"/>
                      </a:endParaRPr>
                    </a:p>
                  </a:txBody>
                  <a:tcPr marL="68580" marR="68580" vert="horz" anchor="ct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DADADA">
                        <a:alpha val="100000"/>
                      </a:srgbClr>
                    </a:solidFill>
                  </a:tcPr>
                </a:tc>
                <a:tc>
                  <a:txBody>
                    <a:bodyPr wrap="square"/>
                    <a:lstStyle>
                      <a:lvl1pPr marL="342900" lvl="0" indent="-342900" algn="l" defTabSz="91440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spcBef>
                          <a:spcPct val="0"/>
                        </a:spcBef>
                        <a:buFont typeface="Arial" panose="020B0604020202020204" pitchFamily="34" charset="0"/>
                        <a:buNone/>
                      </a:pPr>
                      <a:r>
                        <a:rPr lang="zh-CN" altLang="en-US" sz="2800" b="1" dirty="0">
                          <a:latin typeface="微软雅黑" panose="020B0503020204020204" charset="-122"/>
                          <a:ea typeface="微软雅黑" panose="020B0503020204020204" charset="-122"/>
                          <a:sym typeface="Arial" panose="020B0604020202020204" pitchFamily="34" charset="0"/>
                        </a:rPr>
                        <a:t>国家统一分配</a:t>
                      </a:r>
                      <a:endParaRPr lang="zh-CN" altLang="en-US" sz="2800" b="1" dirty="0">
                        <a:latin typeface="微软雅黑" panose="020B0503020204020204" charset="-122"/>
                        <a:ea typeface="微软雅黑" panose="020B0503020204020204" charset="-122"/>
                        <a:sym typeface="Arial" panose="020B0604020202020204" pitchFamily="34" charset="0"/>
                      </a:endParaRPr>
                    </a:p>
                  </a:txBody>
                  <a:tcPr marL="68580" marR="68580" vert="horz" anchor="ct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DADADA">
                        <a:alpha val="100000"/>
                      </a:srgbClr>
                    </a:solidFill>
                  </a:tcPr>
                </a:tc>
                <a:tc>
                  <a:txBody>
                    <a:bodyPr wrap="square"/>
                    <a:lstStyle>
                      <a:lvl1pPr marL="342900" lvl="0" indent="-342900" algn="l" defTabSz="91440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eaLnBrk="1" hangingPunct="1">
                        <a:spcBef>
                          <a:spcPct val="0"/>
                        </a:spcBef>
                        <a:buFont typeface="Arial" panose="020B0604020202020204" pitchFamily="34" charset="0"/>
                        <a:buNone/>
                      </a:pPr>
                      <a:endParaRPr lang="zh-CN" altLang="en-US" sz="2800">
                        <a:solidFill>
                          <a:srgbClr val="000000"/>
                        </a:solidFill>
                        <a:latin typeface="微软雅黑" panose="020B0503020204020204" charset="-122"/>
                        <a:ea typeface="微软雅黑" panose="020B0503020204020204" charset="-122"/>
                      </a:endParaRPr>
                    </a:p>
                  </a:txBody>
                  <a:tcPr marL="68580" marR="68580" vert="horz" anchor="ct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DADADA">
                        <a:alpha val="100000"/>
                      </a:srgbClr>
                    </a:solidFill>
                  </a:tcPr>
                </a:tc>
              </a:tr>
            </a:tbl>
          </a:graphicData>
        </a:graphic>
      </p:graphicFrame>
      <p:sp>
        <p:nvSpPr>
          <p:cNvPr id="9247" name="文本框 4"/>
          <p:cNvSpPr txBox="1"/>
          <p:nvPr/>
        </p:nvSpPr>
        <p:spPr>
          <a:xfrm>
            <a:off x="2051050" y="2205038"/>
            <a:ext cx="2012950" cy="523875"/>
          </a:xfrm>
          <a:prstGeom prst="rect">
            <a:avLst/>
          </a:prstGeom>
          <a:noFill/>
          <a:ln w="9525">
            <a:noFill/>
          </a:ln>
        </p:spPr>
        <p:txBody>
          <a:bodyPr>
            <a:spAutoFit/>
          </a:bodyPr>
          <a:p>
            <a:pPr algn="ctr"/>
            <a:r>
              <a:rPr lang="zh-CN" altLang="en-US" sz="2800" b="1" dirty="0">
                <a:latin typeface="微软雅黑" panose="020B0503020204020204" charset="-122"/>
                <a:ea typeface="微软雅黑" panose="020B0503020204020204" charset="-122"/>
              </a:rPr>
              <a:t>余粮收集制</a:t>
            </a:r>
            <a:endParaRPr lang="zh-CN" altLang="en-US" sz="2800" b="1" dirty="0">
              <a:latin typeface="微软雅黑" panose="020B0503020204020204" charset="-122"/>
              <a:ea typeface="微软雅黑" panose="020B0503020204020204" charset="-122"/>
            </a:endParaRPr>
          </a:p>
        </p:txBody>
      </p:sp>
      <p:sp>
        <p:nvSpPr>
          <p:cNvPr id="9248" name="文本框 5"/>
          <p:cNvSpPr txBox="1"/>
          <p:nvPr/>
        </p:nvSpPr>
        <p:spPr>
          <a:xfrm>
            <a:off x="5219700" y="2133600"/>
            <a:ext cx="2269490" cy="460375"/>
          </a:xfrm>
          <a:prstGeom prst="rect">
            <a:avLst/>
          </a:prstGeom>
          <a:noFill/>
          <a:ln w="9525">
            <a:noFill/>
          </a:ln>
        </p:spPr>
        <p:txBody>
          <a:bodyPr wrap="square">
            <a:spAutoFit/>
          </a:bodyPr>
          <a:p>
            <a:pPr algn="ctr"/>
            <a:r>
              <a:rPr lang="zh-CN" altLang="en-US" sz="2400" b="1" dirty="0">
                <a:solidFill>
                  <a:srgbClr val="0A0AFF"/>
                </a:solidFill>
                <a:latin typeface="微软雅黑" panose="020B0503020204020204" charset="-122"/>
                <a:ea typeface="微软雅黑" panose="020B0503020204020204" charset="-122"/>
              </a:rPr>
              <a:t>粮食税</a:t>
            </a:r>
            <a:endParaRPr lang="zh-CN" altLang="en-US" sz="2400" b="1" dirty="0">
              <a:solidFill>
                <a:srgbClr val="0A0AFF"/>
              </a:solidFill>
              <a:latin typeface="微软雅黑" panose="020B0503020204020204" charset="-122"/>
              <a:ea typeface="微软雅黑" panose="020B0503020204020204" charset="-122"/>
            </a:endParaRPr>
          </a:p>
        </p:txBody>
      </p:sp>
      <p:sp>
        <p:nvSpPr>
          <p:cNvPr id="9249" name="文本框 6"/>
          <p:cNvSpPr txBox="1"/>
          <p:nvPr/>
        </p:nvSpPr>
        <p:spPr>
          <a:xfrm>
            <a:off x="1835150" y="4149725"/>
            <a:ext cx="3098800" cy="517525"/>
          </a:xfrm>
          <a:prstGeom prst="rect">
            <a:avLst/>
          </a:prstGeom>
          <a:noFill/>
          <a:ln w="9525">
            <a:noFill/>
          </a:ln>
        </p:spPr>
        <p:txBody>
          <a:bodyPr wrap="square">
            <a:spAutoFit/>
          </a:bodyPr>
          <a:p>
            <a:pPr algn="ctr"/>
            <a:r>
              <a:rPr lang="zh-CN" altLang="en-US" sz="2800" b="1" dirty="0">
                <a:latin typeface="微软雅黑" panose="020B0503020204020204" charset="-122"/>
                <a:ea typeface="微软雅黑" panose="020B0503020204020204" charset="-122"/>
              </a:rPr>
              <a:t>工业企业国有化</a:t>
            </a:r>
            <a:endParaRPr lang="zh-CN" altLang="en-US" sz="2800" b="1" dirty="0">
              <a:latin typeface="微软雅黑" panose="020B0503020204020204" charset="-122"/>
              <a:ea typeface="微软雅黑" panose="020B0503020204020204" charset="-122"/>
            </a:endParaRPr>
          </a:p>
        </p:txBody>
      </p:sp>
      <p:sp>
        <p:nvSpPr>
          <p:cNvPr id="9250" name="文本框 7"/>
          <p:cNvSpPr txBox="1"/>
          <p:nvPr/>
        </p:nvSpPr>
        <p:spPr>
          <a:xfrm>
            <a:off x="5003800" y="4221163"/>
            <a:ext cx="3571875" cy="457200"/>
          </a:xfrm>
          <a:prstGeom prst="rect">
            <a:avLst/>
          </a:prstGeom>
          <a:noFill/>
          <a:ln w="9525">
            <a:noFill/>
          </a:ln>
        </p:spPr>
        <p:txBody>
          <a:bodyPr wrap="square">
            <a:spAutoFit/>
          </a:bodyPr>
          <a:p>
            <a:pPr algn="ctr"/>
            <a:r>
              <a:rPr lang="zh-CN" altLang="en-US" sz="2400" b="1" dirty="0">
                <a:solidFill>
                  <a:srgbClr val="0A0AFF"/>
                </a:solidFill>
                <a:latin typeface="微软雅黑" panose="020B0503020204020204" charset="-122"/>
                <a:ea typeface="微软雅黑" panose="020B0503020204020204" charset="-122"/>
              </a:rPr>
              <a:t>允许私人经营中小企业</a:t>
            </a:r>
            <a:endParaRPr lang="zh-CN" altLang="en-US" sz="2400" b="1" dirty="0">
              <a:solidFill>
                <a:srgbClr val="0A0AFF"/>
              </a:solidFill>
              <a:latin typeface="微软雅黑" panose="020B0503020204020204" charset="-122"/>
              <a:ea typeface="微软雅黑" panose="020B0503020204020204" charset="-122"/>
            </a:endParaRPr>
          </a:p>
        </p:txBody>
      </p:sp>
      <p:sp>
        <p:nvSpPr>
          <p:cNvPr id="9251" name="文本框 8"/>
          <p:cNvSpPr txBox="1"/>
          <p:nvPr/>
        </p:nvSpPr>
        <p:spPr>
          <a:xfrm>
            <a:off x="1835150" y="2997200"/>
            <a:ext cx="3133725" cy="523875"/>
          </a:xfrm>
          <a:prstGeom prst="rect">
            <a:avLst/>
          </a:prstGeom>
          <a:noFill/>
          <a:ln w="9525">
            <a:noFill/>
          </a:ln>
        </p:spPr>
        <p:txBody>
          <a:bodyPr>
            <a:spAutoFit/>
          </a:bodyPr>
          <a:p>
            <a:pPr algn="ctr"/>
            <a:r>
              <a:rPr lang="zh-CN" altLang="en-US" sz="2800" b="1" dirty="0">
                <a:latin typeface="微软雅黑" panose="020B0503020204020204" charset="-122"/>
                <a:ea typeface="微软雅黑" panose="020B0503020204020204" charset="-122"/>
              </a:rPr>
              <a:t>取消自由贸易</a:t>
            </a:r>
            <a:endParaRPr lang="zh-CN" altLang="en-US" sz="2800" b="1" dirty="0">
              <a:latin typeface="微软雅黑" panose="020B0503020204020204" charset="-122"/>
              <a:ea typeface="微软雅黑" panose="020B0503020204020204" charset="-122"/>
            </a:endParaRPr>
          </a:p>
        </p:txBody>
      </p:sp>
      <p:sp>
        <p:nvSpPr>
          <p:cNvPr id="9252" name="圆角矩形3 166"/>
          <p:cNvSpPr/>
          <p:nvPr/>
        </p:nvSpPr>
        <p:spPr>
          <a:xfrm>
            <a:off x="4860925" y="476250"/>
            <a:ext cx="1222375" cy="577850"/>
          </a:xfrm>
          <a:prstGeom prst="roundRect">
            <a:avLst>
              <a:gd name="adj" fmla="val 16667"/>
            </a:avLst>
          </a:prstGeom>
          <a:solidFill>
            <a:schemeClr val="accent1"/>
          </a:solidFill>
          <a:ln w="9525" cap="flat" cmpd="sng">
            <a:solidFill>
              <a:schemeClr val="tx1"/>
            </a:solidFill>
            <a:prstDash val="solid"/>
            <a:headEnd type="none" w="med" len="med"/>
            <a:tailEnd type="none" w="med" len="med"/>
          </a:ln>
        </p:spPr>
        <p:txBody>
          <a:bodyPr anchor="ctr"/>
          <a:p>
            <a:r>
              <a:rPr lang="zh-CN" altLang="en-US" sz="2800" b="1" dirty="0">
                <a:solidFill>
                  <a:srgbClr val="CC3300"/>
                </a:solidFill>
                <a:latin typeface="Arial" panose="020B0604020202020204" pitchFamily="34" charset="0"/>
              </a:rPr>
              <a:t>时间</a:t>
            </a:r>
            <a:endParaRPr lang="zh-CN" altLang="en-US" sz="2800" b="1" dirty="0">
              <a:solidFill>
                <a:srgbClr val="CC3300"/>
              </a:solidFill>
              <a:latin typeface="Arial" panose="020B0604020202020204" pitchFamily="34" charset="0"/>
            </a:endParaRPr>
          </a:p>
        </p:txBody>
      </p:sp>
      <p:sp>
        <p:nvSpPr>
          <p:cNvPr id="9253" name="圆角矩形3 167"/>
          <p:cNvSpPr/>
          <p:nvPr/>
        </p:nvSpPr>
        <p:spPr>
          <a:xfrm>
            <a:off x="6227763" y="476250"/>
            <a:ext cx="2089150" cy="649288"/>
          </a:xfrm>
          <a:prstGeom prst="roundRect">
            <a:avLst>
              <a:gd name="adj" fmla="val 16667"/>
            </a:avLst>
          </a:prstGeom>
          <a:solidFill>
            <a:schemeClr val="accent1"/>
          </a:solidFill>
          <a:ln w="9525" cap="flat" cmpd="sng">
            <a:solidFill>
              <a:schemeClr val="tx1"/>
            </a:solidFill>
            <a:prstDash val="solid"/>
            <a:headEnd type="none" w="med" len="med"/>
            <a:tailEnd type="none" w="med" len="med"/>
          </a:ln>
        </p:spPr>
        <p:txBody>
          <a:bodyPr anchor="ctr"/>
          <a:p>
            <a:r>
              <a:rPr lang="zh-CN" altLang="en-US" sz="3200" b="1" dirty="0">
                <a:solidFill>
                  <a:srgbClr val="CC3300"/>
                </a:solidFill>
                <a:latin typeface="Arial" panose="020B0604020202020204" pitchFamily="34" charset="0"/>
              </a:rPr>
              <a:t>1921年春</a:t>
            </a:r>
            <a:endParaRPr lang="zh-CN" altLang="en-US" sz="3200" b="1" dirty="0">
              <a:solidFill>
                <a:srgbClr val="CC3300"/>
              </a:solidFill>
              <a:latin typeface="Arial" panose="020B0604020202020204" pitchFamily="34" charset="0"/>
            </a:endParaRPr>
          </a:p>
        </p:txBody>
      </p:sp>
      <p:sp>
        <p:nvSpPr>
          <p:cNvPr id="9254" name="文本框 9253"/>
          <p:cNvSpPr txBox="1"/>
          <p:nvPr/>
        </p:nvSpPr>
        <p:spPr>
          <a:xfrm>
            <a:off x="5465445" y="2997200"/>
            <a:ext cx="2236470" cy="460375"/>
          </a:xfrm>
          <a:prstGeom prst="rect">
            <a:avLst/>
          </a:prstGeom>
          <a:noFill/>
          <a:ln w="9525">
            <a:noFill/>
          </a:ln>
        </p:spPr>
        <p:txBody>
          <a:bodyPr wrap="square" anchor="t">
            <a:spAutoFit/>
          </a:bodyPr>
          <a:p>
            <a:r>
              <a:rPr lang="zh-CN" altLang="en-US" sz="2400" b="1">
                <a:solidFill>
                  <a:srgbClr val="0A0AFF"/>
                </a:solidFill>
                <a:latin typeface="微软雅黑" panose="020B0503020204020204" charset="-122"/>
                <a:ea typeface="微软雅黑" panose="020B0503020204020204" charset="-122"/>
                <a:sym typeface="Arial" panose="020B0604020202020204" pitchFamily="34" charset="0"/>
              </a:rPr>
              <a:t>实行自由贸易</a:t>
            </a:r>
            <a:endParaRPr lang="zh-CN" altLang="en-US" sz="2400" b="1">
              <a:solidFill>
                <a:srgbClr val="0A0AFF"/>
              </a:solidFill>
              <a:latin typeface="微软雅黑" panose="020B0503020204020204" charset="-122"/>
              <a:ea typeface="微软雅黑" panose="020B0503020204020204" charset="-122"/>
              <a:sym typeface="Arial" panose="020B0604020202020204" pitchFamily="34" charset="0"/>
            </a:endParaRPr>
          </a:p>
        </p:txBody>
      </p:sp>
      <p:sp>
        <p:nvSpPr>
          <p:cNvPr id="9255" name="文本框 9254"/>
          <p:cNvSpPr txBox="1"/>
          <p:nvPr/>
        </p:nvSpPr>
        <p:spPr>
          <a:xfrm>
            <a:off x="5003800" y="5408295"/>
            <a:ext cx="3568700" cy="457200"/>
          </a:xfrm>
          <a:prstGeom prst="rect">
            <a:avLst/>
          </a:prstGeom>
          <a:noFill/>
          <a:ln w="9525">
            <a:noFill/>
          </a:ln>
        </p:spPr>
        <p:txBody>
          <a:bodyPr>
            <a:spAutoFit/>
          </a:bodyPr>
          <a:p>
            <a:r>
              <a:rPr lang="zh-CN" altLang="en-US" sz="2400" b="1" dirty="0">
                <a:solidFill>
                  <a:srgbClr val="0A0AFF"/>
                </a:solidFill>
                <a:latin typeface="微软雅黑" panose="020B0503020204020204" charset="-122"/>
                <a:ea typeface="微软雅黑" panose="020B0503020204020204" charset="-122"/>
                <a:sym typeface="Arial" panose="020B0604020202020204" pitchFamily="34" charset="0"/>
              </a:rPr>
              <a:t>实行按劳取酬的工资制</a:t>
            </a:r>
            <a:endParaRPr lang="zh-CN" altLang="en-US" sz="2400" b="1" dirty="0">
              <a:solidFill>
                <a:srgbClr val="0A0AFF"/>
              </a:solidFill>
              <a:latin typeface="微软雅黑" panose="020B0503020204020204" charset="-122"/>
              <a:ea typeface="微软雅黑" panose="020B0503020204020204" charset="-122"/>
              <a:sym typeface="Arial" panose="020B0604020202020204" pitchFamily="34" charset="0"/>
            </a:endParaRPr>
          </a:p>
        </p:txBody>
      </p:sp>
      <p:sp>
        <p:nvSpPr>
          <p:cNvPr id="9256" name="圆角矩形3 170"/>
          <p:cNvSpPr/>
          <p:nvPr/>
        </p:nvSpPr>
        <p:spPr>
          <a:xfrm>
            <a:off x="1223010" y="2033905"/>
            <a:ext cx="6733540" cy="1583055"/>
          </a:xfrm>
          <a:prstGeom prst="roundRect">
            <a:avLst>
              <a:gd name="adj" fmla="val 16667"/>
            </a:avLst>
          </a:prstGeom>
          <a:solidFill>
            <a:srgbClr val="FFFF00">
              <a:alpha val="100000"/>
            </a:srgbClr>
          </a:solidFill>
          <a:ln w="9525" cap="flat" cmpd="sng">
            <a:solidFill>
              <a:schemeClr val="tx1"/>
            </a:solidFill>
            <a:prstDash val="solid"/>
            <a:headEnd type="none" w="med" len="med"/>
            <a:tailEnd type="none" w="med" len="med"/>
          </a:ln>
        </p:spPr>
        <p:txBody>
          <a:bodyPr lIns="90170" tIns="46990" rIns="90170" bIns="46990" anchor="ctr"/>
          <a:p>
            <a:r>
              <a:rPr lang="zh-CN" altLang="en-US" sz="2800" b="1" dirty="0">
                <a:latin typeface="Arial" panose="020B0604020202020204" pitchFamily="34" charset="0"/>
              </a:rPr>
              <a:t>目的：</a:t>
            </a:r>
            <a:endParaRPr lang="zh-CN" altLang="en-US" sz="2800" b="1" dirty="0">
              <a:latin typeface="Arial" panose="020B0604020202020204" pitchFamily="34" charset="0"/>
            </a:endParaRPr>
          </a:p>
          <a:p>
            <a:r>
              <a:rPr lang="zh-CN" altLang="en-US" sz="2800" b="1" dirty="0">
                <a:latin typeface="Arial" panose="020B0604020202020204" pitchFamily="34" charset="0"/>
              </a:rPr>
              <a:t>恢复和发展生产，缓解危机，巩固工农联盟</a:t>
            </a:r>
            <a:endParaRPr lang="zh-CN" altLang="en-US" sz="2800" b="1" dirty="0">
              <a:latin typeface="Arial" panose="020B0604020202020204" pitchFamily="34" charset="0"/>
            </a:endParaRPr>
          </a:p>
        </p:txBody>
      </p:sp>
      <p:sp>
        <p:nvSpPr>
          <p:cNvPr id="9258" name="圆角矩形3 170"/>
          <p:cNvSpPr/>
          <p:nvPr/>
        </p:nvSpPr>
        <p:spPr>
          <a:xfrm>
            <a:off x="1258888" y="3616960"/>
            <a:ext cx="6697662" cy="1582738"/>
          </a:xfrm>
          <a:prstGeom prst="roundRect">
            <a:avLst>
              <a:gd name="adj" fmla="val 16667"/>
            </a:avLst>
          </a:prstGeom>
          <a:solidFill>
            <a:srgbClr val="FFFF00">
              <a:alpha val="100000"/>
            </a:srgbClr>
          </a:solidFill>
          <a:ln w="9525" cap="flat" cmpd="sng">
            <a:solidFill>
              <a:schemeClr val="tx1"/>
            </a:solidFill>
            <a:prstDash val="solid"/>
            <a:headEnd type="none" w="med" len="med"/>
            <a:tailEnd type="none" w="med" len="med"/>
          </a:ln>
        </p:spPr>
        <p:txBody>
          <a:bodyPr vert="horz" wrap="square" lIns="90170" tIns="46990" rIns="90170" bIns="46990" anchor="ctr"/>
          <a:p>
            <a:r>
              <a:rPr lang="zh-CN" altLang="en-US" sz="2800" b="1" dirty="0">
                <a:latin typeface="Arial" panose="020B0604020202020204" pitchFamily="34" charset="0"/>
              </a:rPr>
              <a:t>特点：（新的表现）</a:t>
            </a:r>
            <a:endParaRPr lang="zh-CN" altLang="en-US" sz="2800" b="1" dirty="0">
              <a:latin typeface="Arial" panose="020B0604020202020204" pitchFamily="34" charset="0"/>
            </a:endParaRPr>
          </a:p>
          <a:p>
            <a:r>
              <a:rPr lang="zh-CN" altLang="en-US" sz="2800" b="1" dirty="0">
                <a:latin typeface="Arial" panose="020B0604020202020204" pitchFamily="34" charset="0"/>
              </a:rPr>
              <a:t>把社会主义同市场、商品货币关系直接联系起来（</a:t>
            </a:r>
            <a:r>
              <a:rPr lang="zh-CN" altLang="en-US" sz="2800" b="1" dirty="0">
                <a:solidFill>
                  <a:srgbClr val="FF0000"/>
                </a:solidFill>
                <a:latin typeface="微软雅黑" panose="020B0503020204020204" charset="-122"/>
                <a:ea typeface="微软雅黑" panose="020B0503020204020204" charset="-122"/>
              </a:rPr>
              <a:t>允许多种经济并存，大力发展商品经济</a:t>
            </a:r>
            <a:r>
              <a:rPr lang="zh-CN" altLang="en-US" sz="2800" b="1" dirty="0">
                <a:latin typeface="Arial" panose="020B0604020202020204" pitchFamily="34" charset="0"/>
              </a:rPr>
              <a:t>）</a:t>
            </a:r>
            <a:endParaRPr lang="zh-CN" altLang="en-US" sz="2800" b="1" dirty="0">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252"/>
                                        </p:tgtEl>
                                        <p:attrNameLst>
                                          <p:attrName>style.visibility</p:attrName>
                                        </p:attrNameLst>
                                      </p:cBhvr>
                                      <p:to>
                                        <p:strVal val="visible"/>
                                      </p:to>
                                    </p:set>
                                    <p:anim calcmode="lin" valueType="num">
                                      <p:cBhvr additive="base">
                                        <p:cTn id="7" dur="500" fill="hold"/>
                                        <p:tgtEl>
                                          <p:spTgt spid="9252"/>
                                        </p:tgtEl>
                                        <p:attrNameLst>
                                          <p:attrName>ppt_x</p:attrName>
                                        </p:attrNameLst>
                                      </p:cBhvr>
                                      <p:tavLst>
                                        <p:tav tm="0">
                                          <p:val>
                                            <p:strVal val="#ppt_x"/>
                                          </p:val>
                                        </p:tav>
                                        <p:tav tm="100000">
                                          <p:val>
                                            <p:strVal val="#ppt_x"/>
                                          </p:val>
                                        </p:tav>
                                      </p:tavLst>
                                    </p:anim>
                                    <p:anim calcmode="lin" valueType="num">
                                      <p:cBhvr additive="base">
                                        <p:cTn id="8" dur="500" fill="hold"/>
                                        <p:tgtEl>
                                          <p:spTgt spid="925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253"/>
                                        </p:tgtEl>
                                        <p:attrNameLst>
                                          <p:attrName>style.visibility</p:attrName>
                                        </p:attrNameLst>
                                      </p:cBhvr>
                                      <p:to>
                                        <p:strVal val="visible"/>
                                      </p:to>
                                    </p:set>
                                    <p:anim calcmode="lin" valueType="num">
                                      <p:cBhvr additive="base">
                                        <p:cTn id="13" dur="500" fill="hold"/>
                                        <p:tgtEl>
                                          <p:spTgt spid="9253"/>
                                        </p:tgtEl>
                                        <p:attrNameLst>
                                          <p:attrName>ppt_x</p:attrName>
                                        </p:attrNameLst>
                                      </p:cBhvr>
                                      <p:tavLst>
                                        <p:tav tm="0">
                                          <p:val>
                                            <p:strVal val="#ppt_x"/>
                                          </p:val>
                                        </p:tav>
                                        <p:tav tm="100000">
                                          <p:val>
                                            <p:strVal val="#ppt_x"/>
                                          </p:val>
                                        </p:tav>
                                      </p:tavLst>
                                    </p:anim>
                                    <p:anim calcmode="lin" valueType="num">
                                      <p:cBhvr additive="base">
                                        <p:cTn id="14" dur="500" fill="hold"/>
                                        <p:tgtEl>
                                          <p:spTgt spid="925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 presetClass="entr" presetSubtype="10" fill="hold" grpId="0" nodeType="clickEffect">
                                  <p:stCondLst>
                                    <p:cond delay="0"/>
                                  </p:stCondLst>
                                  <p:childTnLst>
                                    <p:set>
                                      <p:cBhvr>
                                        <p:cTn id="18" dur="1" fill="hold">
                                          <p:stCondLst>
                                            <p:cond delay="0"/>
                                          </p:stCondLst>
                                        </p:cTn>
                                        <p:tgtEl>
                                          <p:spTgt spid="9248"/>
                                        </p:tgtEl>
                                        <p:attrNameLst>
                                          <p:attrName>style.visibility</p:attrName>
                                        </p:attrNameLst>
                                      </p:cBhvr>
                                      <p:to>
                                        <p:strVal val="visible"/>
                                      </p:to>
                                    </p:set>
                                    <p:animEffect transition="in" filter="checkerboard(across)">
                                      <p:cBhvr>
                                        <p:cTn id="19" dur="500"/>
                                        <p:tgtEl>
                                          <p:spTgt spid="9248"/>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254"/>
                                        </p:tgtEl>
                                        <p:attrNameLst>
                                          <p:attrName>style.visibility</p:attrName>
                                        </p:attrNameLst>
                                      </p:cBhvr>
                                      <p:to>
                                        <p:strVal val="visible"/>
                                      </p:to>
                                    </p:set>
                                    <p:anim calcmode="lin" valueType="num">
                                      <p:cBhvr additive="base">
                                        <p:cTn id="24" dur="500" fill="hold"/>
                                        <p:tgtEl>
                                          <p:spTgt spid="9254"/>
                                        </p:tgtEl>
                                        <p:attrNameLst>
                                          <p:attrName>ppt_x</p:attrName>
                                        </p:attrNameLst>
                                      </p:cBhvr>
                                      <p:tavLst>
                                        <p:tav tm="0">
                                          <p:val>
                                            <p:strVal val="#ppt_x"/>
                                          </p:val>
                                        </p:tav>
                                        <p:tav tm="100000">
                                          <p:val>
                                            <p:strVal val="#ppt_x"/>
                                          </p:val>
                                        </p:tav>
                                      </p:tavLst>
                                    </p:anim>
                                    <p:anim calcmode="lin" valueType="num">
                                      <p:cBhvr additive="base">
                                        <p:cTn id="25" dur="500" fill="hold"/>
                                        <p:tgtEl>
                                          <p:spTgt spid="9254"/>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9250"/>
                                        </p:tgtEl>
                                        <p:attrNameLst>
                                          <p:attrName>style.visibility</p:attrName>
                                        </p:attrNameLst>
                                      </p:cBhvr>
                                      <p:to>
                                        <p:strVal val="visible"/>
                                      </p:to>
                                    </p:set>
                                    <p:anim calcmode="lin" valueType="num">
                                      <p:cBhvr additive="base">
                                        <p:cTn id="30" dur="500" fill="hold"/>
                                        <p:tgtEl>
                                          <p:spTgt spid="9250"/>
                                        </p:tgtEl>
                                        <p:attrNameLst>
                                          <p:attrName>ppt_x</p:attrName>
                                        </p:attrNameLst>
                                      </p:cBhvr>
                                      <p:tavLst>
                                        <p:tav tm="0">
                                          <p:val>
                                            <p:strVal val="#ppt_x"/>
                                          </p:val>
                                        </p:tav>
                                        <p:tav tm="100000">
                                          <p:val>
                                            <p:strVal val="#ppt_x"/>
                                          </p:val>
                                        </p:tav>
                                      </p:tavLst>
                                    </p:anim>
                                    <p:anim calcmode="lin" valueType="num">
                                      <p:cBhvr additive="base">
                                        <p:cTn id="31" dur="500" fill="hold"/>
                                        <p:tgtEl>
                                          <p:spTgt spid="9250"/>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9255"/>
                                        </p:tgtEl>
                                        <p:attrNameLst>
                                          <p:attrName>style.visibility</p:attrName>
                                        </p:attrNameLst>
                                      </p:cBhvr>
                                      <p:to>
                                        <p:strVal val="visible"/>
                                      </p:to>
                                    </p:set>
                                    <p:anim calcmode="lin" valueType="num">
                                      <p:cBhvr additive="base">
                                        <p:cTn id="36" dur="500" fill="hold"/>
                                        <p:tgtEl>
                                          <p:spTgt spid="9255"/>
                                        </p:tgtEl>
                                        <p:attrNameLst>
                                          <p:attrName>ppt_x</p:attrName>
                                        </p:attrNameLst>
                                      </p:cBhvr>
                                      <p:tavLst>
                                        <p:tav tm="0">
                                          <p:val>
                                            <p:strVal val="#ppt_x"/>
                                          </p:val>
                                        </p:tav>
                                        <p:tav tm="100000">
                                          <p:val>
                                            <p:strVal val="#ppt_x"/>
                                          </p:val>
                                        </p:tav>
                                      </p:tavLst>
                                    </p:anim>
                                    <p:anim calcmode="lin" valueType="num">
                                      <p:cBhvr additive="base">
                                        <p:cTn id="37" dur="500" fill="hold"/>
                                        <p:tgtEl>
                                          <p:spTgt spid="9255"/>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9258"/>
                                        </p:tgtEl>
                                        <p:attrNameLst>
                                          <p:attrName>style.visibility</p:attrName>
                                        </p:attrNameLst>
                                      </p:cBhvr>
                                      <p:to>
                                        <p:strVal val="visible"/>
                                      </p:to>
                                    </p:set>
                                    <p:anim calcmode="lin" valueType="num">
                                      <p:cBhvr additive="base">
                                        <p:cTn id="42" dur="500" fill="hold"/>
                                        <p:tgtEl>
                                          <p:spTgt spid="9258"/>
                                        </p:tgtEl>
                                        <p:attrNameLst>
                                          <p:attrName>ppt_x</p:attrName>
                                        </p:attrNameLst>
                                      </p:cBhvr>
                                      <p:tavLst>
                                        <p:tav tm="0">
                                          <p:val>
                                            <p:strVal val="#ppt_x"/>
                                          </p:val>
                                        </p:tav>
                                        <p:tav tm="100000">
                                          <p:val>
                                            <p:strVal val="#ppt_x"/>
                                          </p:val>
                                        </p:tav>
                                      </p:tavLst>
                                    </p:anim>
                                    <p:anim calcmode="lin" valueType="num">
                                      <p:cBhvr additive="base">
                                        <p:cTn id="43" dur="500" fill="hold"/>
                                        <p:tgtEl>
                                          <p:spTgt spid="9258"/>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9256"/>
                                        </p:tgtEl>
                                        <p:attrNameLst>
                                          <p:attrName>style.visibility</p:attrName>
                                        </p:attrNameLst>
                                      </p:cBhvr>
                                      <p:to>
                                        <p:strVal val="visible"/>
                                      </p:to>
                                    </p:set>
                                    <p:anim calcmode="lin" valueType="num">
                                      <p:cBhvr additive="base">
                                        <p:cTn id="48" dur="500" fill="hold"/>
                                        <p:tgtEl>
                                          <p:spTgt spid="9256"/>
                                        </p:tgtEl>
                                        <p:attrNameLst>
                                          <p:attrName>ppt_x</p:attrName>
                                        </p:attrNameLst>
                                      </p:cBhvr>
                                      <p:tavLst>
                                        <p:tav tm="0">
                                          <p:val>
                                            <p:strVal val="#ppt_x"/>
                                          </p:val>
                                        </p:tav>
                                        <p:tav tm="100000">
                                          <p:val>
                                            <p:strVal val="#ppt_x"/>
                                          </p:val>
                                        </p:tav>
                                      </p:tavLst>
                                    </p:anim>
                                    <p:anim calcmode="lin" valueType="num">
                                      <p:cBhvr additive="base">
                                        <p:cTn id="49" dur="500" fill="hold"/>
                                        <p:tgtEl>
                                          <p:spTgt spid="925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48" grpId="0"/>
      <p:bldP spid="9254" grpId="0" bldLvl="0"/>
      <p:bldP spid="9250" grpId="0" bldLvl="0"/>
      <p:bldP spid="9255" grpId="0" bldLvl="0"/>
      <p:bldP spid="9256" grpId="0" bldLvl="0" animBg="1"/>
      <p:bldP spid="9252" grpId="0" bldLvl="0"/>
      <p:bldP spid="9253" grpId="0" bldLvl="0"/>
      <p:bldP spid="9258"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2" name="Rectangle 4"/>
          <p:cNvSpPr/>
          <p:nvPr/>
        </p:nvSpPr>
        <p:spPr>
          <a:xfrm>
            <a:off x="304800" y="4029075"/>
            <a:ext cx="8458200" cy="577850"/>
          </a:xfrm>
          <a:prstGeom prst="rect">
            <a:avLst/>
          </a:prstGeom>
          <a:noFill/>
          <a:ln w="9525">
            <a:noFill/>
          </a:ln>
        </p:spPr>
        <p:txBody>
          <a:bodyPr anchor="ctr">
            <a:spAutoFit/>
          </a:bodyPr>
          <a:p>
            <a:r>
              <a:rPr lang="zh-CN" altLang="en-US" sz="3200" b="1" dirty="0">
                <a:solidFill>
                  <a:schemeClr val="tx2"/>
                </a:solidFill>
                <a:latin typeface="楷体_GB2312" pitchFamily="1" charset="-122"/>
                <a:ea typeface="楷体_GB2312" pitchFamily="1" charset="-122"/>
              </a:rPr>
              <a:t>新经济政策的实施起到了怎样的</a:t>
            </a:r>
            <a:r>
              <a:rPr lang="zh-CN" altLang="en-US" sz="3200" b="1" dirty="0">
                <a:solidFill>
                  <a:srgbClr val="CC3300"/>
                </a:solidFill>
                <a:latin typeface="楷体_GB2312" pitchFamily="1" charset="-122"/>
                <a:ea typeface="楷体_GB2312" pitchFamily="1" charset="-122"/>
              </a:rPr>
              <a:t>积极作用</a:t>
            </a:r>
            <a:r>
              <a:rPr lang="zh-CN" altLang="en-US" sz="3200" b="1" dirty="0">
                <a:solidFill>
                  <a:schemeClr val="tx2"/>
                </a:solidFill>
                <a:latin typeface="楷体_GB2312" pitchFamily="1" charset="-122"/>
                <a:ea typeface="楷体_GB2312" pitchFamily="1" charset="-122"/>
              </a:rPr>
              <a:t>？</a:t>
            </a:r>
            <a:r>
              <a:rPr lang="zh-CN" altLang="en-US" sz="2800" b="1" dirty="0">
                <a:latin typeface="楷体_GB2312" pitchFamily="1" charset="-122"/>
                <a:ea typeface="楷体_GB2312" pitchFamily="1" charset="-122"/>
              </a:rPr>
              <a:t> </a:t>
            </a:r>
            <a:endParaRPr lang="zh-CN" altLang="en-US" sz="2800" b="1" dirty="0">
              <a:latin typeface="楷体_GB2312" pitchFamily="1" charset="-122"/>
              <a:ea typeface="楷体_GB2312" pitchFamily="1" charset="-122"/>
            </a:endParaRPr>
          </a:p>
        </p:txBody>
      </p:sp>
      <p:pic>
        <p:nvPicPr>
          <p:cNvPr id="10243" name="Picture 2"/>
          <p:cNvPicPr>
            <a:picLocks noChangeAspect="1"/>
          </p:cNvPicPr>
          <p:nvPr/>
        </p:nvPicPr>
        <p:blipFill>
          <a:blip r:embed="rId1"/>
          <a:stretch>
            <a:fillRect/>
          </a:stretch>
        </p:blipFill>
        <p:spPr>
          <a:xfrm>
            <a:off x="4668838" y="38100"/>
            <a:ext cx="4440237" cy="3627438"/>
          </a:xfrm>
          <a:prstGeom prst="rect">
            <a:avLst/>
          </a:prstGeom>
          <a:noFill/>
          <a:ln w="9525">
            <a:noFill/>
          </a:ln>
        </p:spPr>
      </p:pic>
      <p:sp>
        <p:nvSpPr>
          <p:cNvPr id="10244" name="矩形 3"/>
          <p:cNvSpPr/>
          <p:nvPr/>
        </p:nvSpPr>
        <p:spPr>
          <a:xfrm>
            <a:off x="395605" y="4726305"/>
            <a:ext cx="8055610" cy="1383665"/>
          </a:xfrm>
          <a:prstGeom prst="rect">
            <a:avLst/>
          </a:prstGeom>
          <a:noFill/>
          <a:ln w="9525">
            <a:noFill/>
          </a:ln>
        </p:spPr>
        <p:txBody>
          <a:bodyPr wrap="square" anchor="t">
            <a:spAutoFit/>
          </a:bodyPr>
          <a:p>
            <a:r>
              <a:rPr lang="zh-CN" altLang="en-US" sz="2800" b="1" dirty="0">
                <a:solidFill>
                  <a:srgbClr val="FF0000"/>
                </a:solidFill>
                <a:latin typeface="微软雅黑" panose="020B0503020204020204" charset="-122"/>
                <a:ea typeface="微软雅黑" panose="020B0503020204020204" charset="-122"/>
              </a:rPr>
              <a:t>作用（评价）：新经济政策从苏联的国情出发，调动了生产者的积极性，迅速缓解了危机，巩固了工农联盟，促使国民经济稳步发展。</a:t>
            </a:r>
            <a:endParaRPr lang="zh-CN" altLang="en-US" sz="2800" b="1" dirty="0">
              <a:solidFill>
                <a:srgbClr val="FF0000"/>
              </a:solidFill>
              <a:latin typeface="微软雅黑" panose="020B0503020204020204" charset="-122"/>
              <a:ea typeface="微软雅黑" panose="020B0503020204020204" charset="-122"/>
            </a:endParaRPr>
          </a:p>
        </p:txBody>
      </p:sp>
      <p:pic>
        <p:nvPicPr>
          <p:cNvPr id="10245" name="Picture 4" descr="http://p1.so.qhimgs1.com/bdr/_240_/t01419a0a7f14763a1d.jpg"/>
          <p:cNvPicPr>
            <a:picLocks noChangeAspect="1"/>
          </p:cNvPicPr>
          <p:nvPr/>
        </p:nvPicPr>
        <p:blipFill>
          <a:blip r:embed="rId2"/>
          <a:stretch>
            <a:fillRect/>
          </a:stretch>
        </p:blipFill>
        <p:spPr>
          <a:xfrm>
            <a:off x="247650" y="207963"/>
            <a:ext cx="4248150" cy="2935287"/>
          </a:xfrm>
          <a:prstGeom prst="rect">
            <a:avLst/>
          </a:prstGeom>
          <a:noFill/>
          <a:ln w="9525">
            <a:noFill/>
          </a:ln>
        </p:spPr>
      </p:pic>
      <p:sp>
        <p:nvSpPr>
          <p:cNvPr id="10246" name="文本框 2"/>
          <p:cNvSpPr txBox="1"/>
          <p:nvPr/>
        </p:nvSpPr>
        <p:spPr>
          <a:xfrm>
            <a:off x="53975" y="3143250"/>
            <a:ext cx="4905375" cy="522288"/>
          </a:xfrm>
          <a:prstGeom prst="rect">
            <a:avLst/>
          </a:prstGeom>
          <a:noFill/>
          <a:ln w="9525">
            <a:noFill/>
          </a:ln>
        </p:spPr>
        <p:txBody>
          <a:bodyPr wrap="none" anchor="t">
            <a:spAutoFit/>
          </a:bodyPr>
          <a:p>
            <a:pPr defTabSz="914400"/>
            <a:r>
              <a:rPr lang="zh-CN" altLang="en-US" sz="2800" b="1" dirty="0">
                <a:solidFill>
                  <a:srgbClr val="CE2FCF"/>
                </a:solidFill>
                <a:latin typeface="Arial" panose="020B0604020202020204" pitchFamily="34" charset="0"/>
                <a:sym typeface="宋体" panose="02010600030101010101" pitchFamily="2" charset="-122"/>
              </a:rPr>
              <a:t>农民踊跃交纳粮食（</a:t>
            </a:r>
            <a:r>
              <a:rPr lang="en-US" altLang="zh-CN" sz="2800" b="1" dirty="0">
                <a:solidFill>
                  <a:srgbClr val="CE2FCF"/>
                </a:solidFill>
                <a:latin typeface="Arial" panose="020B0604020202020204" pitchFamily="34" charset="0"/>
                <a:sym typeface="宋体" panose="02010600030101010101" pitchFamily="2" charset="-122"/>
              </a:rPr>
              <a:t>1922</a:t>
            </a:r>
            <a:r>
              <a:rPr lang="zh-CN" altLang="en-US" sz="2800" b="1" dirty="0">
                <a:solidFill>
                  <a:srgbClr val="CE2FCF"/>
                </a:solidFill>
                <a:latin typeface="Arial" panose="020B0604020202020204" pitchFamily="34" charset="0"/>
                <a:sym typeface="宋体" panose="02010600030101010101" pitchFamily="2" charset="-122"/>
              </a:rPr>
              <a:t>年）</a:t>
            </a:r>
            <a:endParaRPr lang="zh-CN" altLang="en-US" sz="2800" b="1" dirty="0">
              <a:solidFill>
                <a:srgbClr val="CE2FCF"/>
              </a:solidFill>
              <a:latin typeface="Arial" panose="020B0604020202020204" pitchFamily="34" charset="0"/>
              <a:sym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244"/>
                                        </p:tgtEl>
                                        <p:attrNameLst>
                                          <p:attrName>style.visibility</p:attrName>
                                        </p:attrNameLst>
                                      </p:cBhvr>
                                      <p:to>
                                        <p:strVal val="visible"/>
                                      </p:to>
                                    </p:set>
                                    <p:anim calcmode="lin" valueType="num">
                                      <p:cBhvr>
                                        <p:cTn id="7" dur="500" fill="hold"/>
                                        <p:tgtEl>
                                          <p:spTgt spid="10244"/>
                                        </p:tgtEl>
                                        <p:attrNameLst>
                                          <p:attrName>ppt_x</p:attrName>
                                        </p:attrNameLst>
                                      </p:cBhvr>
                                      <p:tavLst>
                                        <p:tav tm="0">
                                          <p:val>
                                            <p:strVal val="#ppt_x"/>
                                          </p:val>
                                        </p:tav>
                                        <p:tav tm="100000">
                                          <p:val>
                                            <p:strVal val="#ppt_x"/>
                                          </p:val>
                                        </p:tav>
                                      </p:tavLst>
                                    </p:anim>
                                    <p:anim calcmode="lin" valueType="num">
                                      <p:cBhvr>
                                        <p:cTn id="8" dur="500" fill="hold"/>
                                        <p:tgtEl>
                                          <p:spTgt spid="102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6" name="文本框 18435"/>
          <p:cNvSpPr txBox="1"/>
          <p:nvPr/>
        </p:nvSpPr>
        <p:spPr>
          <a:xfrm>
            <a:off x="2686050" y="82550"/>
            <a:ext cx="6019165" cy="953135"/>
          </a:xfrm>
          <a:prstGeom prst="rect">
            <a:avLst/>
          </a:prstGeom>
          <a:noFill/>
          <a:ln w="9525">
            <a:noFill/>
          </a:ln>
        </p:spPr>
        <p:txBody>
          <a:bodyPr wrap="square" anchor="t">
            <a:spAutoFit/>
          </a:bodyPr>
          <a:p>
            <a:pPr defTabSz="914400">
              <a:spcBef>
                <a:spcPct val="50000"/>
              </a:spcBef>
            </a:pPr>
            <a:r>
              <a:rPr lang="zh-CN" altLang="en-US" sz="2800" b="1" dirty="0">
                <a:solidFill>
                  <a:srgbClr val="000000"/>
                </a:solidFill>
                <a:latin typeface="微软雅黑" panose="020B0503020204020204" charset="-122"/>
                <a:ea typeface="微软雅黑" panose="020B0503020204020204" charset="-122"/>
              </a:rPr>
              <a:t>苏俄经济政策由战时共产主义政策调整到新经济政策给我们什么启示？</a:t>
            </a:r>
            <a:endParaRPr lang="zh-CN" altLang="en-US" sz="2800" b="1" dirty="0">
              <a:solidFill>
                <a:srgbClr val="000000"/>
              </a:solidFill>
              <a:latin typeface="微软雅黑" panose="020B0503020204020204" charset="-122"/>
              <a:ea typeface="微软雅黑" panose="020B0503020204020204" charset="-122"/>
            </a:endParaRPr>
          </a:p>
        </p:txBody>
      </p:sp>
      <p:sp>
        <p:nvSpPr>
          <p:cNvPr id="11267" name="文本框 18436"/>
          <p:cNvSpPr txBox="1"/>
          <p:nvPr/>
        </p:nvSpPr>
        <p:spPr>
          <a:xfrm>
            <a:off x="353060" y="1035368"/>
            <a:ext cx="8351838" cy="1641475"/>
          </a:xfrm>
          <a:prstGeom prst="rect">
            <a:avLst/>
          </a:prstGeom>
          <a:noFill/>
          <a:ln w="9525">
            <a:noFill/>
          </a:ln>
        </p:spPr>
        <p:txBody>
          <a:bodyPr wrap="square" anchor="t">
            <a:spAutoFit/>
          </a:bodyPr>
          <a:p>
            <a:pPr>
              <a:lnSpc>
                <a:spcPct val="180000"/>
              </a:lnSpc>
              <a:spcBef>
                <a:spcPct val="50000"/>
              </a:spcBef>
            </a:pPr>
            <a:r>
              <a:rPr lang="zh-CN" altLang="en-US" sz="2800" b="1" dirty="0">
                <a:solidFill>
                  <a:srgbClr val="FF0000"/>
                </a:solidFill>
                <a:latin typeface="微软雅黑" panose="020B0503020204020204" charset="-122"/>
                <a:ea typeface="微软雅黑" panose="020B0503020204020204" charset="-122"/>
                <a:cs typeface="微软雅黑" panose="020B0503020204020204" charset="-122"/>
              </a:rPr>
              <a:t>1.制定经济政策一定要从基本国情发，坚持实事求是。2.生产关系一定要适应生产力发展。</a:t>
            </a:r>
            <a:endParaRPr lang="zh-CN" altLang="en-US" sz="2800" b="1" dirty="0">
              <a:solidFill>
                <a:srgbClr val="FF0000"/>
              </a:solidFill>
              <a:latin typeface="微软雅黑" panose="020B0503020204020204" charset="-122"/>
              <a:ea typeface="微软雅黑" panose="020B0503020204020204" charset="-122"/>
              <a:cs typeface="微软雅黑" panose="020B0503020204020204" charset="-122"/>
            </a:endParaRPr>
          </a:p>
        </p:txBody>
      </p:sp>
      <p:sp>
        <p:nvSpPr>
          <p:cNvPr id="11268" name="TextBox 1"/>
          <p:cNvSpPr txBox="1"/>
          <p:nvPr/>
        </p:nvSpPr>
        <p:spPr>
          <a:xfrm>
            <a:off x="593725" y="297815"/>
            <a:ext cx="1703070" cy="521970"/>
          </a:xfrm>
          <a:prstGeom prst="rect">
            <a:avLst/>
          </a:prstGeom>
          <a:noFill/>
          <a:ln w="9525">
            <a:noFill/>
          </a:ln>
        </p:spPr>
        <p:txBody>
          <a:bodyPr wrap="square" anchor="t">
            <a:spAutoFit/>
          </a:bodyPr>
          <a:p>
            <a:r>
              <a:rPr lang="zh-CN" altLang="en-US" sz="2800" b="1" dirty="0">
                <a:solidFill>
                  <a:srgbClr val="FF0000"/>
                </a:solidFill>
                <a:latin typeface="微软雅黑" panose="020B0503020204020204" charset="-122"/>
                <a:ea typeface="微软雅黑" panose="020B0503020204020204" charset="-122"/>
              </a:rPr>
              <a:t>想一想：</a:t>
            </a:r>
            <a:endParaRPr lang="zh-CN" altLang="en-US" sz="2800" b="1" dirty="0">
              <a:solidFill>
                <a:srgbClr val="FF0000"/>
              </a:solidFill>
              <a:latin typeface="微软雅黑" panose="020B0503020204020204" charset="-122"/>
              <a:ea typeface="微软雅黑" panose="020B0503020204020204" charset="-122"/>
            </a:endParaRPr>
          </a:p>
        </p:txBody>
      </p:sp>
      <p:pic>
        <p:nvPicPr>
          <p:cNvPr id="2" name="图片 1"/>
          <p:cNvPicPr>
            <a:picLocks noChangeAspect="1"/>
          </p:cNvPicPr>
          <p:nvPr/>
        </p:nvPicPr>
        <p:blipFill>
          <a:blip r:embed="rId1"/>
          <a:srcRect b="8909"/>
          <a:stretch>
            <a:fillRect/>
          </a:stretch>
        </p:blipFill>
        <p:spPr>
          <a:xfrm>
            <a:off x="1349375" y="2772410"/>
            <a:ext cx="6612255" cy="40862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267"/>
                                        </p:tgtEl>
                                        <p:attrNameLst>
                                          <p:attrName>style.visibility</p:attrName>
                                        </p:attrNameLst>
                                      </p:cBhvr>
                                      <p:to>
                                        <p:strVal val="visible"/>
                                      </p:to>
                                    </p:set>
                                    <p:anim calcmode="lin" valueType="num">
                                      <p:cBhvr>
                                        <p:cTn id="7" dur="500" fill="hold"/>
                                        <p:tgtEl>
                                          <p:spTgt spid="11267"/>
                                        </p:tgtEl>
                                        <p:attrNameLst>
                                          <p:attrName>ppt_x</p:attrName>
                                        </p:attrNameLst>
                                      </p:cBhvr>
                                      <p:tavLst>
                                        <p:tav tm="0">
                                          <p:val>
                                            <p:strVal val="#ppt_x"/>
                                          </p:val>
                                        </p:tav>
                                        <p:tav tm="100000">
                                          <p:val>
                                            <p:strVal val="#ppt_x"/>
                                          </p:val>
                                        </p:tav>
                                      </p:tavLst>
                                    </p:anim>
                                    <p:anim calcmode="lin" valueType="num">
                                      <p:cBhvr>
                                        <p:cTn id="8" dur="500" fill="hold"/>
                                        <p:tgtEl>
                                          <p:spTgt spid="1126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5" name="文本框 13314"/>
          <p:cNvSpPr txBox="1"/>
          <p:nvPr/>
        </p:nvSpPr>
        <p:spPr>
          <a:xfrm>
            <a:off x="180975" y="1917700"/>
            <a:ext cx="8629650" cy="4030980"/>
          </a:xfrm>
          <a:prstGeom prst="rect">
            <a:avLst/>
          </a:prstGeom>
          <a:noFill/>
          <a:ln w="9525">
            <a:noFill/>
          </a:ln>
        </p:spPr>
        <p:txBody>
          <a:bodyPr wrap="square">
            <a:spAutoFit/>
          </a:bodyPr>
          <a:p>
            <a:r>
              <a:rPr lang="zh-CN" altLang="en-US" sz="3200" dirty="0">
                <a:solidFill>
                  <a:srgbClr val="CC3300"/>
                </a:solidFill>
                <a:latin typeface="微软雅黑" panose="020B0503020204020204" charset="-122"/>
                <a:ea typeface="微软雅黑" panose="020B0503020204020204" charset="-122"/>
                <a:cs typeface="微软雅黑" panose="020B0503020204020204" charset="-122"/>
              </a:rPr>
              <a:t>       </a:t>
            </a:r>
            <a:r>
              <a:rPr lang="zh-CN" altLang="en-US" sz="3200" dirty="0">
                <a:latin typeface="微软雅黑" panose="020B0503020204020204" charset="-122"/>
                <a:ea typeface="微软雅黑" panose="020B0503020204020204" charset="-122"/>
                <a:cs typeface="微软雅黑" panose="020B0503020204020204" charset="-122"/>
              </a:rPr>
              <a:t>1917年年底开始，波兰、芬兰、爱沙尼亚、拉脱维亚、立陶宛等国先后宣布从苏俄独立，并得到苏俄的承认，建立了自己的独立国家和自治共和国，</a:t>
            </a:r>
            <a:r>
              <a:rPr lang="zh-CN" altLang="en-US" sz="3200" dirty="0">
                <a:solidFill>
                  <a:srgbClr val="3333FF"/>
                </a:solidFill>
                <a:latin typeface="微软雅黑" panose="020B0503020204020204" charset="-122"/>
                <a:ea typeface="微软雅黑" panose="020B0503020204020204" charset="-122"/>
                <a:cs typeface="微软雅黑" panose="020B0503020204020204" charset="-122"/>
              </a:rPr>
              <a:t>这些国家先后建立了苏维埃政权，成为社会主义国家，但是这些新生的国家包括苏维埃俄国遭到了其他主要帝国主义国家的仇视，为了抗击共同的敌人，为了更好的发展经济，</a:t>
            </a:r>
            <a:r>
              <a:rPr lang="zh-CN" altLang="en-US" sz="3200" b="1" dirty="0">
                <a:solidFill>
                  <a:srgbClr val="FF0000"/>
                </a:solidFill>
                <a:latin typeface="微软雅黑" panose="020B0503020204020204" charset="-122"/>
                <a:ea typeface="微软雅黑" panose="020B0503020204020204" charset="-122"/>
                <a:cs typeface="微软雅黑" panose="020B0503020204020204" charset="-122"/>
              </a:rPr>
              <a:t>各苏维埃共和国认为有必要联合起来。</a:t>
            </a:r>
            <a:endParaRPr lang="zh-CN" altLang="en-US" sz="3200" b="1" dirty="0">
              <a:solidFill>
                <a:srgbClr val="FF0000"/>
              </a:solidFill>
              <a:latin typeface="微软雅黑" panose="020B0503020204020204" charset="-122"/>
              <a:ea typeface="微软雅黑" panose="020B0503020204020204" charset="-122"/>
              <a:cs typeface="微软雅黑" panose="020B0503020204020204" charset="-122"/>
            </a:endParaRPr>
          </a:p>
        </p:txBody>
      </p:sp>
      <p:sp>
        <p:nvSpPr>
          <p:cNvPr id="13316" name="矩形 13315" descr="weave"/>
          <p:cNvSpPr/>
          <p:nvPr/>
        </p:nvSpPr>
        <p:spPr>
          <a:xfrm>
            <a:off x="979805" y="1261745"/>
            <a:ext cx="3077845" cy="520700"/>
          </a:xfrm>
          <a:prstGeom prst="rect">
            <a:avLst/>
          </a:prstGeom>
        </p:spPr>
        <p:txBody>
          <a:bodyPr wrap="none" fromWordArt="1">
            <a:prstTxWarp prst="textPlain">
              <a:avLst>
                <a:gd name="adj" fmla="val 50000"/>
              </a:avLst>
            </a:prstTxWarp>
            <a:normAutofit fontScale="70000"/>
            <a:scene3d>
              <a:camera prst="legacyObliqueRight">
                <a:rot lat="0" lon="0" rev="0"/>
              </a:camera>
              <a:lightRig rig="legacyHarsh3" dir="t"/>
            </a:scene3d>
            <a:sp3d extrusionH="100000" prstMaterial="legacyMatte">
              <a:extrusionClr>
                <a:srgbClr val="663300"/>
              </a:extrusionClr>
            </a:sp3d>
          </a:bodyPr>
          <a:p>
            <a:pPr algn="ctr"/>
            <a:r>
              <a:rPr lang="zh-CN" altLang="en-US" sz="3600">
                <a:solidFill>
                  <a:srgbClr val="FF0000"/>
                </a:solidFill>
                <a:latin typeface="宋体" panose="02010600030101010101" pitchFamily="2" charset="-122"/>
                <a:ea typeface="宋体" panose="02010600030101010101" pitchFamily="2" charset="-122"/>
              </a:rPr>
              <a:t>知识拓展：背景</a:t>
            </a:r>
            <a:endParaRPr lang="zh-CN" altLang="en-US" sz="3600">
              <a:solidFill>
                <a:srgbClr val="FF0000"/>
              </a:solidFill>
              <a:latin typeface="宋体" panose="02010600030101010101" pitchFamily="2" charset="-122"/>
              <a:ea typeface="宋体" panose="02010600030101010101" pitchFamily="2" charset="-122"/>
            </a:endParaRPr>
          </a:p>
        </p:txBody>
      </p:sp>
      <p:sp>
        <p:nvSpPr>
          <p:cNvPr id="2" name="文本框 1"/>
          <p:cNvSpPr txBox="1"/>
          <p:nvPr/>
        </p:nvSpPr>
        <p:spPr>
          <a:xfrm>
            <a:off x="560070" y="542290"/>
            <a:ext cx="3917315" cy="583565"/>
          </a:xfrm>
          <a:prstGeom prst="rect">
            <a:avLst/>
          </a:prstGeom>
          <a:noFill/>
        </p:spPr>
        <p:txBody>
          <a:bodyPr wrap="square" rtlCol="0">
            <a:spAutoFit/>
          </a:bodyPr>
          <a:p>
            <a:r>
              <a:rPr lang="zh-CN" altLang="en-US" sz="3200" b="1">
                <a:solidFill>
                  <a:srgbClr val="FF0000"/>
                </a:solidFill>
                <a:latin typeface="微软雅黑" panose="020B0503020204020204" charset="-122"/>
                <a:ea typeface="微软雅黑" panose="020B0503020204020204" charset="-122"/>
                <a:cs typeface="微软雅黑" panose="020B0503020204020204" charset="-122"/>
              </a:rPr>
              <a:t>（一）苏联的建立</a:t>
            </a:r>
            <a:endParaRPr lang="zh-CN" altLang="en-US" sz="3200" b="1">
              <a:solidFill>
                <a:srgbClr val="FF0000"/>
              </a:solidFill>
              <a:latin typeface="微软雅黑" panose="020B0503020204020204" charset="-122"/>
              <a:ea typeface="微软雅黑" panose="020B0503020204020204" charset="-122"/>
              <a:cs typeface="微软雅黑" panose="020B0503020204020204" charset="-122"/>
            </a:endParaRPr>
          </a:p>
        </p:txBody>
      </p:sp>
      <p:sp>
        <p:nvSpPr>
          <p:cNvPr id="3" name="文本框 2"/>
          <p:cNvSpPr txBox="1"/>
          <p:nvPr/>
        </p:nvSpPr>
        <p:spPr>
          <a:xfrm>
            <a:off x="870268" y="0"/>
            <a:ext cx="3143885" cy="583565"/>
          </a:xfrm>
          <a:prstGeom prst="rect">
            <a:avLst/>
          </a:prstGeom>
          <a:noFill/>
        </p:spPr>
        <p:txBody>
          <a:bodyPr wrap="none" rtlCol="0" anchor="t">
            <a:spAutoFit/>
          </a:bodyPr>
          <a:p>
            <a:pPr marL="0" marR="0" lvl="0" indent="0" algn="ctr" defTabSz="914400" rtl="0" eaLnBrk="1" fontAlgn="base" latinLnBrk="0" hangingPunct="1">
              <a:lnSpc>
                <a:spcPct val="100000"/>
              </a:lnSpc>
              <a:spcBef>
                <a:spcPct val="0"/>
              </a:spcBef>
              <a:spcAft>
                <a:spcPct val="0"/>
              </a:spcAft>
              <a:buClrTx/>
              <a:buSzTx/>
              <a:buFontTx/>
              <a:buNone/>
              <a:defRPr/>
            </a:pPr>
            <a:r>
              <a:rPr lang="zh-CN" altLang="en-US" sz="3200" b="1">
                <a:ln>
                  <a:noFill/>
                </a:ln>
                <a:solidFill>
                  <a:srgbClr val="FF0000"/>
                </a:solidFill>
                <a:effectLst>
                  <a:outerShdw blurRad="38100" dist="38100" dir="2700000" algn="tl">
                    <a:srgbClr val="000000"/>
                  </a:outerShdw>
                </a:effectLst>
                <a:uLnTx/>
                <a:uFillTx/>
                <a:latin typeface="微软雅黑" panose="020B0503020204020204" charset="-122"/>
                <a:ea typeface="微软雅黑" panose="020B0503020204020204" charset="-122"/>
                <a:sym typeface="+mn-ea"/>
              </a:rPr>
              <a:t>二</a:t>
            </a:r>
            <a:r>
              <a:rPr lang="en-US" altLang="zh-CN" sz="3200" b="1">
                <a:ln>
                  <a:noFill/>
                </a:ln>
                <a:solidFill>
                  <a:srgbClr val="FF0000"/>
                </a:solidFill>
                <a:effectLst>
                  <a:outerShdw blurRad="38100" dist="38100" dir="2700000" algn="tl">
                    <a:srgbClr val="000000"/>
                  </a:outerShdw>
                </a:effectLst>
                <a:uLnTx/>
                <a:uFillTx/>
                <a:latin typeface="微软雅黑" panose="020B0503020204020204" charset="-122"/>
                <a:ea typeface="微软雅黑" panose="020B0503020204020204" charset="-122"/>
                <a:sym typeface="+mn-ea"/>
              </a:rPr>
              <a:t>.</a:t>
            </a:r>
            <a:r>
              <a:rPr lang="zh-CN" altLang="en-US" sz="3200" b="1">
                <a:ln>
                  <a:noFill/>
                </a:ln>
                <a:solidFill>
                  <a:srgbClr val="FF0000"/>
                </a:solidFill>
                <a:effectLst>
                  <a:outerShdw blurRad="38100" dist="38100" dir="2700000" algn="tl">
                    <a:srgbClr val="000000"/>
                  </a:outerShdw>
                </a:effectLst>
                <a:uLnTx/>
                <a:uFillTx/>
                <a:latin typeface="微软雅黑" panose="020B0503020204020204" charset="-122"/>
                <a:ea typeface="微软雅黑" panose="020B0503020204020204" charset="-122"/>
                <a:sym typeface="+mn-ea"/>
              </a:rPr>
              <a:t>苏联的工业化</a:t>
            </a:r>
            <a:endParaRPr lang="zh-CN" altLang="en-US" sz="3200" b="1">
              <a:ln>
                <a:noFill/>
              </a:ln>
              <a:solidFill>
                <a:srgbClr val="FF0000"/>
              </a:solidFill>
              <a:effectLst>
                <a:outerShdw blurRad="38100" dist="38100" dir="2700000" algn="tl">
                  <a:srgbClr val="000000"/>
                </a:outerShdw>
              </a:effectLst>
              <a:uLnTx/>
              <a:uFillTx/>
              <a:latin typeface="微软雅黑" panose="020B0503020204020204" charset="-122"/>
              <a:ea typeface="微软雅黑" panose="020B0503020204020204" charset="-122"/>
              <a:sym typeface="+mn-ea"/>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5" name="文本框 199682"/>
          <p:cNvSpPr txBox="1"/>
          <p:nvPr/>
        </p:nvSpPr>
        <p:spPr>
          <a:xfrm>
            <a:off x="663575" y="704533"/>
            <a:ext cx="2305050" cy="521970"/>
          </a:xfrm>
          <a:prstGeom prst="rect">
            <a:avLst/>
          </a:prstGeom>
          <a:noFill/>
          <a:ln w="9525">
            <a:noFill/>
          </a:ln>
        </p:spPr>
        <p:txBody>
          <a:bodyPr anchor="t">
            <a:spAutoFit/>
          </a:bodyPr>
          <a:p>
            <a:pPr>
              <a:spcBef>
                <a:spcPct val="50000"/>
              </a:spcBef>
            </a:pPr>
            <a:r>
              <a:rPr lang="en-US" altLang="zh-CN" sz="2800" b="1" dirty="0">
                <a:solidFill>
                  <a:srgbClr val="4F0FBD"/>
                </a:solidFill>
                <a:latin typeface="微软雅黑" panose="020B0503020204020204" charset="-122"/>
                <a:ea typeface="微软雅黑" panose="020B0503020204020204" charset="-122"/>
              </a:rPr>
              <a:t>1.</a:t>
            </a:r>
            <a:r>
              <a:rPr lang="zh-CN" altLang="en-US" sz="2800" b="1" dirty="0">
                <a:solidFill>
                  <a:srgbClr val="4F0FBD"/>
                </a:solidFill>
                <a:latin typeface="微软雅黑" panose="020B0503020204020204" charset="-122"/>
                <a:ea typeface="微软雅黑" panose="020B0503020204020204" charset="-122"/>
              </a:rPr>
              <a:t>时间：</a:t>
            </a:r>
            <a:endParaRPr lang="zh-CN" altLang="en-US" sz="2800" b="1" dirty="0">
              <a:solidFill>
                <a:srgbClr val="4F0FBD"/>
              </a:solidFill>
              <a:latin typeface="微软雅黑" panose="020B0503020204020204" charset="-122"/>
              <a:ea typeface="微软雅黑" panose="020B0503020204020204" charset="-122"/>
            </a:endParaRPr>
          </a:p>
        </p:txBody>
      </p:sp>
      <p:sp>
        <p:nvSpPr>
          <p:cNvPr id="199684" name="文本框 199683"/>
          <p:cNvSpPr txBox="1"/>
          <p:nvPr/>
        </p:nvSpPr>
        <p:spPr>
          <a:xfrm>
            <a:off x="2537460" y="704533"/>
            <a:ext cx="2305050" cy="521970"/>
          </a:xfrm>
          <a:prstGeom prst="rect">
            <a:avLst/>
          </a:prstGeom>
          <a:noFill/>
          <a:ln w="9525">
            <a:noFill/>
          </a:ln>
        </p:spPr>
        <p:txBody>
          <a:bodyPr anchor="t">
            <a:spAutoFit/>
          </a:bodyPr>
          <a:p>
            <a:pPr>
              <a:spcBef>
                <a:spcPct val="50000"/>
              </a:spcBef>
            </a:pPr>
            <a:r>
              <a:rPr lang="en-US" altLang="zh-CN" sz="2800" b="1" dirty="0">
                <a:solidFill>
                  <a:srgbClr val="FF0000"/>
                </a:solidFill>
                <a:latin typeface="微软雅黑" panose="020B0503020204020204" charset="-122"/>
                <a:ea typeface="微软雅黑" panose="020B0503020204020204" charset="-122"/>
              </a:rPr>
              <a:t>1922</a:t>
            </a:r>
            <a:r>
              <a:rPr lang="zh-CN" altLang="en-US" sz="2800" b="1" dirty="0">
                <a:solidFill>
                  <a:srgbClr val="FF0000"/>
                </a:solidFill>
                <a:latin typeface="微软雅黑" panose="020B0503020204020204" charset="-122"/>
                <a:ea typeface="微软雅黑" panose="020B0503020204020204" charset="-122"/>
              </a:rPr>
              <a:t>年</a:t>
            </a:r>
            <a:endParaRPr lang="zh-CN" altLang="en-US" sz="2800" b="1" dirty="0">
              <a:solidFill>
                <a:srgbClr val="FF0000"/>
              </a:solidFill>
              <a:latin typeface="微软雅黑" panose="020B0503020204020204" charset="-122"/>
              <a:ea typeface="微软雅黑" panose="020B0503020204020204" charset="-122"/>
            </a:endParaRPr>
          </a:p>
        </p:txBody>
      </p:sp>
      <p:sp>
        <p:nvSpPr>
          <p:cNvPr id="11267" name="矩形 199684"/>
          <p:cNvSpPr/>
          <p:nvPr/>
        </p:nvSpPr>
        <p:spPr>
          <a:xfrm>
            <a:off x="647383" y="1226820"/>
            <a:ext cx="6769100" cy="521970"/>
          </a:xfrm>
          <a:prstGeom prst="rect">
            <a:avLst/>
          </a:prstGeom>
          <a:noFill/>
          <a:ln w="9525">
            <a:noFill/>
          </a:ln>
        </p:spPr>
        <p:txBody>
          <a:bodyPr anchor="ctr">
            <a:spAutoFit/>
          </a:bodyPr>
          <a:p>
            <a:r>
              <a:rPr lang="en-US" altLang="zh-CN" sz="2800" b="1" dirty="0">
                <a:solidFill>
                  <a:srgbClr val="4F0FBD"/>
                </a:solidFill>
                <a:latin typeface="微软雅黑" panose="020B0503020204020204" charset="-122"/>
                <a:ea typeface="微软雅黑" panose="020B0503020204020204" charset="-122"/>
              </a:rPr>
              <a:t>2.</a:t>
            </a:r>
            <a:r>
              <a:rPr lang="zh-CN" altLang="en-US" sz="2800" b="1" dirty="0">
                <a:solidFill>
                  <a:srgbClr val="4F0FBD"/>
                </a:solidFill>
                <a:latin typeface="微软雅黑" panose="020B0503020204020204" charset="-122"/>
                <a:ea typeface="微软雅黑" panose="020B0503020204020204" charset="-122"/>
              </a:rPr>
              <a:t>最初加入苏联的</a:t>
            </a:r>
            <a:r>
              <a:rPr lang="en-US" altLang="zh-CN" sz="2800" b="1" dirty="0">
                <a:solidFill>
                  <a:srgbClr val="4F0FBD"/>
                </a:solidFill>
                <a:latin typeface="微软雅黑" panose="020B0503020204020204" charset="-122"/>
                <a:ea typeface="微软雅黑" panose="020B0503020204020204" charset="-122"/>
              </a:rPr>
              <a:t>4</a:t>
            </a:r>
            <a:r>
              <a:rPr lang="zh-CN" altLang="en-US" sz="2800" b="1" dirty="0">
                <a:solidFill>
                  <a:srgbClr val="4F0FBD"/>
                </a:solidFill>
                <a:latin typeface="微软雅黑" panose="020B0503020204020204" charset="-122"/>
                <a:ea typeface="微软雅黑" panose="020B0503020204020204" charset="-122"/>
              </a:rPr>
              <a:t>个共和国：</a:t>
            </a:r>
            <a:r>
              <a:rPr lang="zh-CN" altLang="en-US" sz="2800" dirty="0">
                <a:solidFill>
                  <a:schemeClr val="hlink"/>
                </a:solidFill>
                <a:latin typeface="微软雅黑" panose="020B0503020204020204" charset="-122"/>
                <a:ea typeface="微软雅黑" panose="020B0503020204020204" charset="-122"/>
              </a:rPr>
              <a:t> </a:t>
            </a:r>
            <a:endParaRPr lang="zh-CN" altLang="en-US" sz="2800" dirty="0">
              <a:solidFill>
                <a:schemeClr val="hlink"/>
              </a:solidFill>
              <a:latin typeface="微软雅黑" panose="020B0503020204020204" charset="-122"/>
              <a:ea typeface="微软雅黑" panose="020B0503020204020204" charset="-122"/>
            </a:endParaRPr>
          </a:p>
        </p:txBody>
      </p:sp>
      <p:sp>
        <p:nvSpPr>
          <p:cNvPr id="199686" name="矩形 199685"/>
          <p:cNvSpPr/>
          <p:nvPr/>
        </p:nvSpPr>
        <p:spPr>
          <a:xfrm>
            <a:off x="5699125" y="508000"/>
            <a:ext cx="3228340" cy="1383665"/>
          </a:xfrm>
          <a:prstGeom prst="rect">
            <a:avLst/>
          </a:prstGeom>
          <a:noFill/>
          <a:ln w="38100">
            <a:solidFill>
              <a:srgbClr val="FF0000"/>
            </a:solidFill>
          </a:ln>
        </p:spPr>
        <p:txBody>
          <a:bodyPr wrap="square" anchor="ctr">
            <a:spAutoFit/>
          </a:bodyPr>
          <a:p>
            <a:r>
              <a:rPr lang="zh-CN" altLang="en-US" sz="2800" b="1" dirty="0">
                <a:solidFill>
                  <a:srgbClr val="FF0000"/>
                </a:solidFill>
                <a:latin typeface="微软雅黑" panose="020B0503020204020204" charset="-122"/>
                <a:ea typeface="微软雅黑" panose="020B0503020204020204" charset="-122"/>
              </a:rPr>
              <a:t>俄罗斯联邦、</a:t>
            </a:r>
            <a:endParaRPr lang="zh-CN" altLang="en-US" sz="2800" b="1" dirty="0">
              <a:solidFill>
                <a:srgbClr val="FF0000"/>
              </a:solidFill>
              <a:latin typeface="微软雅黑" panose="020B0503020204020204" charset="-122"/>
              <a:ea typeface="微软雅黑" panose="020B0503020204020204" charset="-122"/>
            </a:endParaRPr>
          </a:p>
          <a:p>
            <a:r>
              <a:rPr lang="zh-CN" altLang="en-US" sz="2800" b="1" dirty="0">
                <a:solidFill>
                  <a:srgbClr val="FF0000"/>
                </a:solidFill>
                <a:latin typeface="微软雅黑" panose="020B0503020204020204" charset="-122"/>
                <a:ea typeface="微软雅黑" panose="020B0503020204020204" charset="-122"/>
              </a:rPr>
              <a:t>外高加索联邦、</a:t>
            </a:r>
            <a:endParaRPr lang="zh-CN" altLang="en-US" sz="2800" b="1" dirty="0">
              <a:solidFill>
                <a:srgbClr val="FF0000"/>
              </a:solidFill>
              <a:latin typeface="微软雅黑" panose="020B0503020204020204" charset="-122"/>
              <a:ea typeface="微软雅黑" panose="020B0503020204020204" charset="-122"/>
            </a:endParaRPr>
          </a:p>
          <a:p>
            <a:r>
              <a:rPr lang="zh-CN" altLang="en-US" sz="2800" b="1" dirty="0">
                <a:solidFill>
                  <a:srgbClr val="FF0000"/>
                </a:solidFill>
                <a:latin typeface="微软雅黑" panose="020B0503020204020204" charset="-122"/>
                <a:ea typeface="微软雅黑" panose="020B0503020204020204" charset="-122"/>
              </a:rPr>
              <a:t>乌克兰、白俄罗斯</a:t>
            </a:r>
            <a:endParaRPr lang="zh-CN" altLang="en-US" sz="2800" b="1" dirty="0">
              <a:solidFill>
                <a:srgbClr val="FF0000"/>
              </a:solidFill>
              <a:latin typeface="微软雅黑" panose="020B0503020204020204" charset="-122"/>
              <a:ea typeface="微软雅黑" panose="020B0503020204020204" charset="-122"/>
            </a:endParaRPr>
          </a:p>
        </p:txBody>
      </p:sp>
      <p:sp>
        <p:nvSpPr>
          <p:cNvPr id="199687" name="矩形 199686"/>
          <p:cNvSpPr/>
          <p:nvPr/>
        </p:nvSpPr>
        <p:spPr>
          <a:xfrm>
            <a:off x="647700" y="2559050"/>
            <a:ext cx="4980305" cy="521970"/>
          </a:xfrm>
          <a:prstGeom prst="rect">
            <a:avLst/>
          </a:prstGeom>
          <a:noFill/>
          <a:ln w="9525">
            <a:noFill/>
          </a:ln>
        </p:spPr>
        <p:txBody>
          <a:bodyPr wrap="square" anchor="ctr">
            <a:spAutoFit/>
          </a:bodyPr>
          <a:p>
            <a:r>
              <a:rPr lang="en-US" altLang="zh-CN" sz="2800" b="1" dirty="0">
                <a:latin typeface="微软雅黑" panose="020B0503020204020204" charset="-122"/>
                <a:ea typeface="微软雅黑" panose="020B0503020204020204" charset="-122"/>
              </a:rPr>
              <a:t>4.</a:t>
            </a:r>
            <a:r>
              <a:rPr lang="zh-CN" altLang="en-US" sz="2800" b="1" dirty="0">
                <a:latin typeface="微软雅黑" panose="020B0503020204020204" charset="-122"/>
                <a:ea typeface="微软雅黑" panose="020B0503020204020204" charset="-122"/>
              </a:rPr>
              <a:t>后来扩大到</a:t>
            </a:r>
            <a:r>
              <a:rPr lang="en-US" altLang="zh-CN" sz="2800" b="1" dirty="0">
                <a:solidFill>
                  <a:srgbClr val="FF0000"/>
                </a:solidFill>
                <a:latin typeface="微软雅黑" panose="020B0503020204020204" charset="-122"/>
                <a:ea typeface="微软雅黑" panose="020B0503020204020204" charset="-122"/>
              </a:rPr>
              <a:t>15</a:t>
            </a:r>
            <a:r>
              <a:rPr lang="zh-CN" altLang="en-US" sz="2800" b="1" dirty="0">
                <a:solidFill>
                  <a:srgbClr val="FF0000"/>
                </a:solidFill>
                <a:latin typeface="微软雅黑" panose="020B0503020204020204" charset="-122"/>
                <a:ea typeface="微软雅黑" panose="020B0503020204020204" charset="-122"/>
              </a:rPr>
              <a:t>个</a:t>
            </a:r>
            <a:r>
              <a:rPr lang="zh-CN" altLang="en-US" sz="2800" b="1" dirty="0">
                <a:latin typeface="微软雅黑" panose="020B0503020204020204" charset="-122"/>
                <a:ea typeface="微软雅黑" panose="020B0503020204020204" charset="-122"/>
              </a:rPr>
              <a:t>加盟共和国</a:t>
            </a:r>
            <a:r>
              <a:rPr lang="zh-CN" altLang="en-US" sz="2800" dirty="0">
                <a:latin typeface="微软雅黑" panose="020B0503020204020204" charset="-122"/>
                <a:ea typeface="微软雅黑" panose="020B0503020204020204" charset="-122"/>
              </a:rPr>
              <a:t> </a:t>
            </a:r>
            <a:r>
              <a:rPr lang="zh-CN" altLang="en-US" sz="2800" dirty="0">
                <a:solidFill>
                  <a:schemeClr val="accent2"/>
                </a:solidFill>
                <a:latin typeface="黑体" panose="02010609060101010101" pitchFamily="1" charset="-122"/>
                <a:ea typeface="黑体" panose="02010609060101010101" pitchFamily="1" charset="-122"/>
              </a:rPr>
              <a:t> </a:t>
            </a:r>
            <a:endParaRPr lang="zh-CN" altLang="en-US" sz="2800" dirty="0">
              <a:solidFill>
                <a:schemeClr val="accent2"/>
              </a:solidFill>
              <a:latin typeface="黑体" panose="02010609060101010101" pitchFamily="1" charset="-122"/>
              <a:ea typeface="黑体" panose="02010609060101010101" pitchFamily="1" charset="-122"/>
            </a:endParaRPr>
          </a:p>
        </p:txBody>
      </p:sp>
      <p:sp>
        <p:nvSpPr>
          <p:cNvPr id="11270" name="矩形 7"/>
          <p:cNvSpPr/>
          <p:nvPr/>
        </p:nvSpPr>
        <p:spPr>
          <a:xfrm>
            <a:off x="663575" y="1891665"/>
            <a:ext cx="7859395" cy="953135"/>
          </a:xfrm>
          <a:prstGeom prst="rect">
            <a:avLst/>
          </a:prstGeom>
          <a:noFill/>
          <a:ln w="9525">
            <a:noFill/>
          </a:ln>
        </p:spPr>
        <p:txBody>
          <a:bodyPr wrap="square" anchor="t">
            <a:spAutoFit/>
          </a:bodyPr>
          <a:p>
            <a:r>
              <a:rPr lang="en-US" altLang="zh-CN" sz="2800" b="1" dirty="0">
                <a:solidFill>
                  <a:srgbClr val="4F0FBD"/>
                </a:solidFill>
                <a:latin typeface="微软雅黑" panose="020B0503020204020204" charset="-122"/>
                <a:ea typeface="微软雅黑" panose="020B0503020204020204" charset="-122"/>
              </a:rPr>
              <a:t>3.“</a:t>
            </a:r>
            <a:r>
              <a:rPr lang="zh-CN" altLang="en-US" sz="2800" b="1" dirty="0">
                <a:solidFill>
                  <a:srgbClr val="4F0FBD"/>
                </a:solidFill>
                <a:latin typeface="微软雅黑" panose="020B0503020204020204" charset="-122"/>
                <a:ea typeface="微软雅黑" panose="020B0503020204020204" charset="-122"/>
              </a:rPr>
              <a:t>苏联”</a:t>
            </a:r>
            <a:r>
              <a:rPr lang="en-US" altLang="zh-CN" sz="2800" b="1" dirty="0">
                <a:solidFill>
                  <a:srgbClr val="4F0FBD"/>
                </a:solidFill>
                <a:latin typeface="微软雅黑" panose="020B0503020204020204" charset="-122"/>
                <a:ea typeface="微软雅黑" panose="020B0503020204020204" charset="-122"/>
              </a:rPr>
              <a:t>——</a:t>
            </a:r>
            <a:r>
              <a:rPr lang="zh-CN" altLang="en-US" sz="2800" b="1" dirty="0">
                <a:solidFill>
                  <a:srgbClr val="FF0000"/>
                </a:solidFill>
                <a:latin typeface="微软雅黑" panose="020B0503020204020204" charset="-122"/>
                <a:ea typeface="微软雅黑" panose="020B0503020204020204" charset="-122"/>
                <a:sym typeface="+mn-ea"/>
              </a:rPr>
              <a:t>苏维埃社会主义共和国联盟</a:t>
            </a:r>
            <a:endParaRPr lang="zh-CN" altLang="en-US" sz="2800" b="1" dirty="0">
              <a:solidFill>
                <a:srgbClr val="FF0000"/>
              </a:solidFill>
              <a:latin typeface="微软雅黑" panose="020B0503020204020204" charset="-122"/>
              <a:ea typeface="微软雅黑" panose="020B0503020204020204" charset="-122"/>
            </a:endParaRPr>
          </a:p>
          <a:p>
            <a:endParaRPr lang="en-US" altLang="zh-CN" sz="2800" b="1" dirty="0">
              <a:solidFill>
                <a:srgbClr val="4F0FBD"/>
              </a:solidFill>
              <a:latin typeface="微软雅黑" panose="020B0503020204020204" charset="-122"/>
              <a:ea typeface="微软雅黑" panose="020B0503020204020204" charset="-122"/>
            </a:endParaRPr>
          </a:p>
        </p:txBody>
      </p:sp>
      <p:sp>
        <p:nvSpPr>
          <p:cNvPr id="2" name="文本框 1"/>
          <p:cNvSpPr txBox="1"/>
          <p:nvPr/>
        </p:nvSpPr>
        <p:spPr>
          <a:xfrm>
            <a:off x="663575" y="121285"/>
            <a:ext cx="3451225" cy="583565"/>
          </a:xfrm>
          <a:prstGeom prst="rect">
            <a:avLst/>
          </a:prstGeom>
          <a:noFill/>
        </p:spPr>
        <p:txBody>
          <a:bodyPr wrap="square" rtlCol="0">
            <a:spAutoFit/>
          </a:bodyPr>
          <a:p>
            <a:r>
              <a:rPr lang="zh-CN" altLang="en-US" sz="3200" b="1">
                <a:solidFill>
                  <a:srgbClr val="FF0000"/>
                </a:solidFill>
                <a:latin typeface="微软雅黑" panose="020B0503020204020204" charset="-122"/>
                <a:ea typeface="微软雅黑" panose="020B0503020204020204" charset="-122"/>
                <a:cs typeface="微软雅黑" panose="020B0503020204020204" charset="-122"/>
              </a:rPr>
              <a:t>（一）苏联建立 </a:t>
            </a:r>
            <a:endParaRPr lang="zh-CN" altLang="en-US" sz="3200" b="1">
              <a:solidFill>
                <a:srgbClr val="FF0000"/>
              </a:solidFill>
              <a:latin typeface="微软雅黑" panose="020B0503020204020204" charset="-122"/>
              <a:ea typeface="微软雅黑" panose="020B0503020204020204" charset="-122"/>
              <a:cs typeface="微软雅黑" panose="020B0503020204020204" charset="-122"/>
            </a:endParaRPr>
          </a:p>
        </p:txBody>
      </p:sp>
      <p:pic>
        <p:nvPicPr>
          <p:cNvPr id="3" name="图片 2"/>
          <p:cNvPicPr>
            <a:picLocks noChangeAspect="1"/>
          </p:cNvPicPr>
          <p:nvPr/>
        </p:nvPicPr>
        <p:blipFill>
          <a:blip r:embed="rId1"/>
          <a:stretch>
            <a:fillRect/>
          </a:stretch>
        </p:blipFill>
        <p:spPr>
          <a:xfrm>
            <a:off x="647700" y="3244850"/>
            <a:ext cx="2947035" cy="2947035"/>
          </a:xfrm>
          <a:prstGeom prst="rect">
            <a:avLst/>
          </a:prstGeom>
        </p:spPr>
      </p:pic>
      <p:sp>
        <p:nvSpPr>
          <p:cNvPr id="13" name="Rectangle 6"/>
          <p:cNvSpPr>
            <a:spLocks noChangeArrowheads="1"/>
          </p:cNvSpPr>
          <p:nvPr/>
        </p:nvSpPr>
        <p:spPr bwMode="auto">
          <a:xfrm>
            <a:off x="1162050" y="6245225"/>
            <a:ext cx="1808163" cy="584200"/>
          </a:xfrm>
          <a:prstGeom prst="rect">
            <a:avLst/>
          </a:prstGeom>
          <a:noFill/>
          <a:ln>
            <a:noFill/>
          </a:ln>
        </p:spPr>
        <p:txBody>
          <a:bodyPr wrap="none">
            <a:spAutoFit/>
          </a:bodyPr>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en-US" sz="3200" b="1" i="0" u="none" strike="noStrike" kern="1200" cap="none" spc="0" normalizeH="0" baseline="0" noProof="1">
                <a:ln>
                  <a:noFill/>
                </a:ln>
                <a:solidFill>
                  <a:srgbClr val="5B04FA"/>
                </a:solidFill>
                <a:effectLst>
                  <a:outerShdw blurRad="38100" dist="38100" dir="2700000" algn="tl">
                    <a:srgbClr val="000000">
                      <a:alpha val="43137"/>
                    </a:srgbClr>
                  </a:outerShdw>
                </a:effectLst>
                <a:uLnTx/>
                <a:uFillTx/>
                <a:latin typeface="微软雅黑" panose="020B0503020204020204" charset="-122"/>
                <a:ea typeface="微软雅黑" panose="020B0503020204020204" charset="-122"/>
                <a:cs typeface="+mn-cs"/>
              </a:rPr>
              <a:t>苏联国徽</a:t>
            </a:r>
            <a:endParaRPr kumimoji="1" lang="zh-CN" altLang="en-US" sz="3200" b="1" i="0" u="none" strike="noStrike" kern="1200" cap="none" spc="0" normalizeH="0" baseline="0" noProof="1">
              <a:ln>
                <a:noFill/>
              </a:ln>
              <a:solidFill>
                <a:srgbClr val="5B04FA"/>
              </a:solidFill>
              <a:effectLst>
                <a:outerShdw blurRad="38100" dist="38100" dir="2700000" algn="tl">
                  <a:srgbClr val="000000">
                    <a:alpha val="43137"/>
                  </a:srgbClr>
                </a:outerShdw>
              </a:effectLst>
              <a:uLnTx/>
              <a:uFillTx/>
              <a:latin typeface="微软雅黑" panose="020B0503020204020204" charset="-122"/>
              <a:ea typeface="微软雅黑" panose="020B0503020204020204" charset="-122"/>
              <a:cs typeface="+mn-cs"/>
            </a:endParaRPr>
          </a:p>
        </p:txBody>
      </p:sp>
      <p:pic>
        <p:nvPicPr>
          <p:cNvPr id="10" name="Picture 2" descr="苏联国旗"/>
          <p:cNvPicPr>
            <a:picLocks noChangeAspect="1"/>
          </p:cNvPicPr>
          <p:nvPr/>
        </p:nvPicPr>
        <p:blipFill>
          <a:blip r:embed="rId2"/>
          <a:srcRect r="28729" b="7571"/>
          <a:stretch>
            <a:fillRect/>
          </a:stretch>
        </p:blipFill>
        <p:spPr>
          <a:xfrm>
            <a:off x="4565650" y="3244850"/>
            <a:ext cx="4104640" cy="3002280"/>
          </a:xfrm>
          <a:prstGeom prst="rect">
            <a:avLst/>
          </a:prstGeom>
          <a:noFill/>
          <a:ln w="9525">
            <a:noFill/>
          </a:ln>
        </p:spPr>
      </p:pic>
      <p:sp>
        <p:nvSpPr>
          <p:cNvPr id="12" name="Rectangle 5"/>
          <p:cNvSpPr>
            <a:spLocks noChangeArrowheads="1"/>
          </p:cNvSpPr>
          <p:nvPr/>
        </p:nvSpPr>
        <p:spPr bwMode="auto">
          <a:xfrm>
            <a:off x="5795963" y="6237288"/>
            <a:ext cx="1808163" cy="584200"/>
          </a:xfrm>
          <a:prstGeom prst="rect">
            <a:avLst/>
          </a:prstGeom>
          <a:noFill/>
          <a:ln>
            <a:noFill/>
          </a:ln>
        </p:spPr>
        <p:txBody>
          <a:bodyPr wrap="none">
            <a:spAutoFit/>
          </a:bodyPr>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en-US" sz="3200" b="1" i="0" u="none" strike="noStrike" kern="1200" cap="none" spc="0" normalizeH="0" baseline="0" noProof="1">
                <a:ln>
                  <a:noFill/>
                </a:ln>
                <a:solidFill>
                  <a:srgbClr val="5B04FA"/>
                </a:solidFill>
                <a:effectLst>
                  <a:outerShdw blurRad="38100" dist="38100" dir="2700000" algn="tl">
                    <a:srgbClr val="000000">
                      <a:alpha val="43137"/>
                    </a:srgbClr>
                  </a:outerShdw>
                </a:effectLst>
                <a:uLnTx/>
                <a:uFillTx/>
                <a:latin typeface="微软雅黑" panose="020B0503020204020204" charset="-122"/>
                <a:ea typeface="微软雅黑" panose="020B0503020204020204" charset="-122"/>
                <a:cs typeface="+mn-cs"/>
              </a:rPr>
              <a:t>苏联国旗</a:t>
            </a:r>
            <a:endParaRPr kumimoji="1" lang="zh-CN" altLang="en-US" sz="3200" b="1" i="0" u="none" strike="noStrike" kern="1200" cap="none" spc="0" normalizeH="0" baseline="0" noProof="1">
              <a:ln>
                <a:noFill/>
              </a:ln>
              <a:solidFill>
                <a:srgbClr val="5B04FA"/>
              </a:solidFill>
              <a:effectLst>
                <a:outerShdw blurRad="38100" dist="38100" dir="2700000" algn="tl">
                  <a:srgbClr val="000000">
                    <a:alpha val="43137"/>
                  </a:srgbClr>
                </a:outerShdw>
              </a:effectLst>
              <a:uLnTx/>
              <a:uFillTx/>
              <a:latin typeface="微软雅黑" panose="020B0503020204020204" charset="-122"/>
              <a:ea typeface="微软雅黑" panose="020B0503020204020204" charset="-122"/>
              <a:cs typeface="+mn-cs"/>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99684"/>
                                        </p:tgtEl>
                                        <p:attrNameLst>
                                          <p:attrName>style.visibility</p:attrName>
                                        </p:attrNameLst>
                                      </p:cBhvr>
                                      <p:to>
                                        <p:strVal val="visible"/>
                                      </p:to>
                                    </p:set>
                                    <p:animEffect transition="in" filter="blinds(horizontal)">
                                      <p:cBhvr>
                                        <p:cTn id="7" dur="500"/>
                                        <p:tgtEl>
                                          <p:spTgt spid="19968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99686"/>
                                        </p:tgtEl>
                                        <p:attrNameLst>
                                          <p:attrName>style.visibility</p:attrName>
                                        </p:attrNameLst>
                                      </p:cBhvr>
                                      <p:to>
                                        <p:strVal val="visible"/>
                                      </p:to>
                                    </p:set>
                                    <p:animEffect transition="in" filter="blinds(horizontal)">
                                      <p:cBhvr>
                                        <p:cTn id="12" dur="500"/>
                                        <p:tgtEl>
                                          <p:spTgt spid="19968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99687"/>
                                        </p:tgtEl>
                                        <p:attrNameLst>
                                          <p:attrName>style.visibility</p:attrName>
                                        </p:attrNameLst>
                                      </p:cBhvr>
                                      <p:to>
                                        <p:strVal val="visible"/>
                                      </p:to>
                                    </p:set>
                                    <p:animEffect transition="in" filter="blinds(horizontal)">
                                      <p:cBhvr>
                                        <p:cTn id="17" dur="500"/>
                                        <p:tgtEl>
                                          <p:spTgt spid="199687"/>
                                        </p:tgtEl>
                                      </p:cBhvr>
                                    </p:animEffect>
                                  </p:childTnLst>
                                </p:cTn>
                              </p:par>
                              <p:par>
                                <p:cTn id="18" presetID="42"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1000"/>
                                        <p:tgtEl>
                                          <p:spTgt spid="13"/>
                                        </p:tgtEl>
                                      </p:cBhvr>
                                    </p:animEffect>
                                    <p:anim calcmode="lin" valueType="num">
                                      <p:cBhvr>
                                        <p:cTn id="21" dur="1000" fill="hold"/>
                                        <p:tgtEl>
                                          <p:spTgt spid="13"/>
                                        </p:tgtEl>
                                        <p:attrNameLst>
                                          <p:attrName>ppt_x</p:attrName>
                                        </p:attrNameLst>
                                      </p:cBhvr>
                                      <p:tavLst>
                                        <p:tav tm="0">
                                          <p:val>
                                            <p:strVal val="#ppt_x"/>
                                          </p:val>
                                        </p:tav>
                                        <p:tav tm="100000">
                                          <p:val>
                                            <p:strVal val="#ppt_x"/>
                                          </p:val>
                                        </p:tav>
                                      </p:tavLst>
                                    </p:anim>
                                    <p:anim calcmode="lin" valueType="num">
                                      <p:cBhvr>
                                        <p:cTn id="22" dur="1000" fill="hold"/>
                                        <p:tgtEl>
                                          <p:spTgt spid="13"/>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1000"/>
                                        <p:tgtEl>
                                          <p:spTgt spid="10"/>
                                        </p:tgtEl>
                                      </p:cBhvr>
                                    </p:animEffect>
                                    <p:anim calcmode="lin" valueType="num">
                                      <p:cBhvr>
                                        <p:cTn id="26" dur="1000" fill="hold"/>
                                        <p:tgtEl>
                                          <p:spTgt spid="10"/>
                                        </p:tgtEl>
                                        <p:attrNameLst>
                                          <p:attrName>ppt_x</p:attrName>
                                        </p:attrNameLst>
                                      </p:cBhvr>
                                      <p:tavLst>
                                        <p:tav tm="0">
                                          <p:val>
                                            <p:strVal val="#ppt_x"/>
                                          </p:val>
                                        </p:tav>
                                        <p:tav tm="100000">
                                          <p:val>
                                            <p:strVal val="#ppt_x"/>
                                          </p:val>
                                        </p:tav>
                                      </p:tavLst>
                                    </p:anim>
                                    <p:anim calcmode="lin" valueType="num">
                                      <p:cBhvr>
                                        <p:cTn id="27" dur="1000" fill="hold"/>
                                        <p:tgtEl>
                                          <p:spTgt spid="10"/>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anim calcmode="lin" valueType="num">
                                      <p:cBhvr>
                                        <p:cTn id="31" dur="1000" fill="hold"/>
                                        <p:tgtEl>
                                          <p:spTgt spid="12"/>
                                        </p:tgtEl>
                                        <p:attrNameLst>
                                          <p:attrName>ppt_x</p:attrName>
                                        </p:attrNameLst>
                                      </p:cBhvr>
                                      <p:tavLst>
                                        <p:tav tm="0">
                                          <p:val>
                                            <p:strVal val="#ppt_x"/>
                                          </p:val>
                                        </p:tav>
                                        <p:tav tm="100000">
                                          <p:val>
                                            <p:strVal val="#ppt_x"/>
                                          </p:val>
                                        </p:tav>
                                      </p:tavLst>
                                    </p:anim>
                                    <p:anim calcmode="lin" valueType="num">
                                      <p:cBhvr>
                                        <p:cTn id="32"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9684" grpId="0"/>
      <p:bldP spid="199686" grpId="0" bldLvl="0" animBg="1"/>
      <p:bldP spid="199687" grpId="0"/>
      <p:bldP spid="13" grpId="0"/>
      <p:bldP spid="1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文本框 5"/>
          <p:cNvSpPr txBox="1"/>
          <p:nvPr/>
        </p:nvSpPr>
        <p:spPr>
          <a:xfrm>
            <a:off x="7426008" y="1129030"/>
            <a:ext cx="1493838" cy="4152900"/>
          </a:xfrm>
          <a:prstGeom prst="rect">
            <a:avLst/>
          </a:prstGeom>
          <a:noFill/>
          <a:ln w="9525">
            <a:noFill/>
          </a:ln>
        </p:spPr>
        <p:txBody>
          <a:bodyPr wrap="square">
            <a:spAutoFit/>
          </a:bodyPr>
          <a:p>
            <a:pPr>
              <a:spcBef>
                <a:spcPct val="50000"/>
              </a:spcBef>
            </a:pPr>
            <a:r>
              <a:rPr lang="en-US" altLang="zh-CN" sz="2400" b="1" noProof="1">
                <a:solidFill>
                  <a:srgbClr val="0000CC"/>
                </a:solidFill>
                <a:effectLst>
                  <a:outerShdw blurRad="38100" dist="38100" dir="2700000">
                    <a:srgbClr val="C0C0C0"/>
                  </a:outerShdw>
                </a:effectLst>
                <a:latin typeface="黑体" panose="02010609060101010101" pitchFamily="1" charset="-122"/>
                <a:ea typeface="黑体" panose="02010609060101010101" pitchFamily="1" charset="-122"/>
                <a:cs typeface="+mn-cs"/>
              </a:rPr>
              <a:t>1922</a:t>
            </a:r>
            <a:r>
              <a:rPr lang="zh-CN" altLang="en-US" sz="2400" b="1" noProof="1">
                <a:solidFill>
                  <a:srgbClr val="0000CC"/>
                </a:solidFill>
                <a:effectLst>
                  <a:outerShdw blurRad="38100" dist="38100" dir="2700000">
                    <a:srgbClr val="C0C0C0"/>
                  </a:outerShdw>
                </a:effectLst>
                <a:latin typeface="黑体" panose="02010609060101010101" pitchFamily="1" charset="-122"/>
                <a:ea typeface="黑体" panose="02010609060101010101" pitchFamily="1" charset="-122"/>
                <a:cs typeface="+mn-cs"/>
              </a:rPr>
              <a:t>年</a:t>
            </a:r>
            <a:r>
              <a:rPr lang="en-US" altLang="zh-CN" sz="2400" b="1" noProof="1">
                <a:solidFill>
                  <a:srgbClr val="0000CC"/>
                </a:solidFill>
                <a:effectLst>
                  <a:outerShdw blurRad="38100" dist="38100" dir="2700000">
                    <a:srgbClr val="C0C0C0"/>
                  </a:outerShdw>
                </a:effectLst>
                <a:latin typeface="黑体" panose="02010609060101010101" pitchFamily="1" charset="-122"/>
                <a:ea typeface="黑体" panose="02010609060101010101" pitchFamily="1" charset="-122"/>
                <a:cs typeface="+mn-cs"/>
              </a:rPr>
              <a:t>12</a:t>
            </a:r>
            <a:r>
              <a:rPr lang="zh-CN" altLang="en-US" sz="2400" b="1" noProof="1">
                <a:solidFill>
                  <a:srgbClr val="0000CC"/>
                </a:solidFill>
                <a:effectLst>
                  <a:outerShdw blurRad="38100" dist="38100" dir="2700000">
                    <a:srgbClr val="C0C0C0"/>
                  </a:outerShdw>
                </a:effectLst>
                <a:latin typeface="黑体" panose="02010609060101010101" pitchFamily="1" charset="-122"/>
                <a:ea typeface="黑体" panose="02010609060101010101" pitchFamily="1" charset="-122"/>
                <a:cs typeface="+mn-cs"/>
              </a:rPr>
              <a:t>月最初入盟的是</a:t>
            </a:r>
            <a:r>
              <a:rPr lang="zh-CN" altLang="en-US" sz="2400" b="1" noProof="1">
                <a:solidFill>
                  <a:schemeClr val="tx2"/>
                </a:solidFill>
                <a:effectLst>
                  <a:outerShdw blurRad="38100" dist="38100" dir="2700000">
                    <a:srgbClr val="C0C0C0"/>
                  </a:outerShdw>
                </a:effectLst>
                <a:latin typeface="黑体" panose="02010609060101010101" pitchFamily="1" charset="-122"/>
                <a:ea typeface="黑体" panose="02010609060101010101" pitchFamily="1" charset="-122"/>
                <a:cs typeface="+mn-cs"/>
              </a:rPr>
              <a:t>俄罗斯联邦、外高加索联邦、乌克兰和白俄罗斯</a:t>
            </a:r>
            <a:r>
              <a:rPr lang="zh-CN" altLang="en-US" sz="2400" b="1" noProof="1">
                <a:solidFill>
                  <a:srgbClr val="0000CC"/>
                </a:solidFill>
                <a:effectLst>
                  <a:outerShdw blurRad="38100" dist="38100" dir="2700000">
                    <a:srgbClr val="C0C0C0"/>
                  </a:outerShdw>
                </a:effectLst>
                <a:latin typeface="黑体" panose="02010609060101010101" pitchFamily="1" charset="-122"/>
                <a:ea typeface="黑体" panose="02010609060101010101" pitchFamily="1" charset="-122"/>
                <a:cs typeface="+mn-cs"/>
              </a:rPr>
              <a:t>。后来共有</a:t>
            </a:r>
            <a:r>
              <a:rPr lang="en-US" altLang="zh-CN" sz="2400" b="1" noProof="1">
                <a:solidFill>
                  <a:srgbClr val="0000CC"/>
                </a:solidFill>
                <a:effectLst>
                  <a:outerShdw blurRad="38100" dist="38100" dir="2700000">
                    <a:srgbClr val="C0C0C0"/>
                  </a:outerShdw>
                </a:effectLst>
                <a:latin typeface="黑体" panose="02010609060101010101" pitchFamily="1" charset="-122"/>
                <a:ea typeface="黑体" panose="02010609060101010101" pitchFamily="1" charset="-122"/>
                <a:cs typeface="+mn-cs"/>
              </a:rPr>
              <a:t>15</a:t>
            </a:r>
            <a:r>
              <a:rPr lang="zh-CN" altLang="en-US" sz="2400" b="1" noProof="1">
                <a:solidFill>
                  <a:srgbClr val="0000CC"/>
                </a:solidFill>
                <a:effectLst>
                  <a:outerShdw blurRad="38100" dist="38100" dir="2700000">
                    <a:srgbClr val="C0C0C0"/>
                  </a:outerShdw>
                </a:effectLst>
                <a:latin typeface="黑体" panose="02010609060101010101" pitchFamily="1" charset="-122"/>
                <a:ea typeface="黑体" panose="02010609060101010101" pitchFamily="1" charset="-122"/>
                <a:cs typeface="+mn-cs"/>
              </a:rPr>
              <a:t>个加盟国。</a:t>
            </a:r>
            <a:endParaRPr lang="zh-CN" altLang="en-US" sz="2400" b="1" noProof="1">
              <a:solidFill>
                <a:srgbClr val="0000CC"/>
              </a:solidFill>
              <a:effectLst>
                <a:outerShdw blurRad="38100" dist="38100" dir="2700000">
                  <a:srgbClr val="C0C0C0"/>
                </a:outerShdw>
              </a:effectLst>
              <a:latin typeface="黑体" panose="02010609060101010101" pitchFamily="1" charset="-122"/>
              <a:ea typeface="黑体" panose="02010609060101010101" pitchFamily="1" charset="-122"/>
              <a:cs typeface="+mn-cs"/>
            </a:endParaRPr>
          </a:p>
        </p:txBody>
      </p:sp>
      <p:pic>
        <p:nvPicPr>
          <p:cNvPr id="7" name="图片 12290" descr="苏联的成立与发展"/>
          <p:cNvPicPr>
            <a:picLocks noChangeAspect="1"/>
          </p:cNvPicPr>
          <p:nvPr/>
        </p:nvPicPr>
        <p:blipFill>
          <a:blip r:embed="rId1"/>
          <a:stretch>
            <a:fillRect/>
          </a:stretch>
        </p:blipFill>
        <p:spPr>
          <a:xfrm>
            <a:off x="194945" y="978218"/>
            <a:ext cx="7113588" cy="4303712"/>
          </a:xfrm>
          <a:prstGeom prst="rect">
            <a:avLst/>
          </a:prstGeom>
          <a:noFill/>
          <a:ln w="9525">
            <a:noFill/>
          </a:ln>
        </p:spPr>
      </p:pic>
      <p:sp>
        <p:nvSpPr>
          <p:cNvPr id="8" name="椭圆 7"/>
          <p:cNvSpPr/>
          <p:nvPr/>
        </p:nvSpPr>
        <p:spPr>
          <a:xfrm>
            <a:off x="134620" y="3249930"/>
            <a:ext cx="844550" cy="800100"/>
          </a:xfrm>
          <a:prstGeom prst="ellipse">
            <a:avLst/>
          </a:prstGeom>
          <a:noFill/>
          <a:ln w="38100" cap="flat" cmpd="sng">
            <a:solidFill>
              <a:srgbClr val="FFE919"/>
            </a:solidFill>
            <a:prstDash val="solid"/>
            <a:round/>
            <a:headEnd type="none" w="med" len="med"/>
            <a:tailEnd type="none" w="med" len="med"/>
          </a:ln>
        </p:spPr>
        <p:txBody>
          <a:bodyPr anchor="t"/>
          <a:p>
            <a:endParaRPr lang="zh-CN" altLang="en-US" dirty="0">
              <a:latin typeface="Arial" panose="020B0604020202020204" pitchFamily="34" charset="0"/>
              <a:ea typeface="宋体" panose="02010600030101010101" pitchFamily="2" charset="-122"/>
            </a:endParaRPr>
          </a:p>
        </p:txBody>
      </p:sp>
      <p:sp>
        <p:nvSpPr>
          <p:cNvPr id="9" name="直接连接符 8"/>
          <p:cNvSpPr/>
          <p:nvPr/>
        </p:nvSpPr>
        <p:spPr>
          <a:xfrm>
            <a:off x="1063308" y="2961005"/>
            <a:ext cx="4583112" cy="0"/>
          </a:xfrm>
          <a:prstGeom prst="line">
            <a:avLst/>
          </a:prstGeom>
          <a:ln w="38100" cap="flat" cmpd="sng">
            <a:solidFill>
              <a:srgbClr val="990099"/>
            </a:solidFill>
            <a:prstDash val="solid"/>
            <a:round/>
            <a:headEnd type="none" w="med" len="med"/>
            <a:tailEnd type="none" w="med" len="med"/>
          </a:ln>
        </p:spPr>
      </p:sp>
      <p:sp>
        <p:nvSpPr>
          <p:cNvPr id="10" name="椭圆 9"/>
          <p:cNvSpPr/>
          <p:nvPr/>
        </p:nvSpPr>
        <p:spPr>
          <a:xfrm>
            <a:off x="1678940" y="2576830"/>
            <a:ext cx="3654425" cy="1027113"/>
          </a:xfrm>
          <a:prstGeom prst="ellipse">
            <a:avLst/>
          </a:prstGeom>
          <a:noFill/>
          <a:ln w="38100" cap="flat" cmpd="sng">
            <a:solidFill>
              <a:srgbClr val="FFE919"/>
            </a:solidFill>
            <a:prstDash val="solid"/>
            <a:round/>
            <a:headEnd type="none" w="med" len="med"/>
            <a:tailEnd type="none" w="med" len="med"/>
          </a:ln>
        </p:spPr>
        <p:txBody>
          <a:bodyPr anchor="t"/>
          <a:p>
            <a:endParaRPr lang="zh-CN" altLang="en-US" dirty="0">
              <a:latin typeface="Arial" panose="020B0604020202020204" pitchFamily="34" charset="0"/>
              <a:ea typeface="宋体" panose="02010600030101010101" pitchFamily="2" charset="-122"/>
            </a:endParaRPr>
          </a:p>
        </p:txBody>
      </p:sp>
      <p:sp>
        <p:nvSpPr>
          <p:cNvPr id="11" name="椭圆 10"/>
          <p:cNvSpPr/>
          <p:nvPr/>
        </p:nvSpPr>
        <p:spPr>
          <a:xfrm>
            <a:off x="115253" y="2187893"/>
            <a:ext cx="661987" cy="628650"/>
          </a:xfrm>
          <a:prstGeom prst="ellipse">
            <a:avLst/>
          </a:prstGeom>
          <a:noFill/>
          <a:ln w="38100" cap="flat" cmpd="sng">
            <a:solidFill>
              <a:srgbClr val="FFE919"/>
            </a:solidFill>
            <a:prstDash val="solid"/>
            <a:round/>
            <a:headEnd type="none" w="med" len="med"/>
            <a:tailEnd type="none" w="med" len="med"/>
          </a:ln>
        </p:spPr>
        <p:txBody>
          <a:bodyPr anchor="t"/>
          <a:p>
            <a:endParaRPr lang="zh-CN" altLang="en-US" dirty="0">
              <a:latin typeface="Arial" panose="020B0604020202020204" pitchFamily="34" charset="0"/>
              <a:ea typeface="宋体" panose="02010600030101010101" pitchFamily="2" charset="-122"/>
            </a:endParaRPr>
          </a:p>
        </p:txBody>
      </p:sp>
      <p:sp>
        <p:nvSpPr>
          <p:cNvPr id="12" name="椭圆 11"/>
          <p:cNvSpPr/>
          <p:nvPr/>
        </p:nvSpPr>
        <p:spPr>
          <a:xfrm>
            <a:off x="605790" y="1986280"/>
            <a:ext cx="423863" cy="401638"/>
          </a:xfrm>
          <a:prstGeom prst="ellipse">
            <a:avLst/>
          </a:prstGeom>
          <a:noFill/>
          <a:ln w="38100" cap="flat" cmpd="sng">
            <a:solidFill>
              <a:srgbClr val="FFE919"/>
            </a:solidFill>
            <a:prstDash val="solid"/>
            <a:round/>
            <a:headEnd type="none" w="med" len="med"/>
            <a:tailEnd type="none" w="med" len="med"/>
          </a:ln>
        </p:spPr>
        <p:txBody>
          <a:bodyPr anchor="t"/>
          <a:p>
            <a:endParaRPr lang="zh-CN" altLang="en-US" dirty="0">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
                                          </p:val>
                                        </p:tav>
                                        <p:tav tm="100000">
                                          <p:val>
                                            <p:strVal val="#ppt_x"/>
                                          </p:val>
                                        </p:tav>
                                      </p:tavLst>
                                    </p:anim>
                                    <p:anim calcmode="lin" valueType="num">
                                      <p:cBhvr>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ppt_x</p:attrName>
                                        </p:attrNameLst>
                                      </p:cBhvr>
                                      <p:tavLst>
                                        <p:tav tm="0">
                                          <p:val>
                                            <p:strVal val="#ppt_x"/>
                                          </p:val>
                                        </p:tav>
                                        <p:tav tm="100000">
                                          <p:val>
                                            <p:strVal val="#ppt_x"/>
                                          </p:val>
                                        </p:tav>
                                      </p:tavLst>
                                    </p:anim>
                                    <p:anim calcmode="lin" valueType="num">
                                      <p:cBhvr>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ppt_x</p:attrName>
                                        </p:attrNameLst>
                                      </p:cBhvr>
                                      <p:tavLst>
                                        <p:tav tm="0">
                                          <p:val>
                                            <p:strVal val="#ppt_x"/>
                                          </p:val>
                                        </p:tav>
                                        <p:tav tm="100000">
                                          <p:val>
                                            <p:strVal val="#ppt_x"/>
                                          </p:val>
                                        </p:tav>
                                      </p:tavLst>
                                    </p:anim>
                                    <p:anim calcmode="lin" valueType="num">
                                      <p:cBhvr>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ppt_x</p:attrName>
                                        </p:attrNameLst>
                                      </p:cBhvr>
                                      <p:tavLst>
                                        <p:tav tm="0">
                                          <p:val>
                                            <p:strVal val="#ppt_x"/>
                                          </p:val>
                                        </p:tav>
                                        <p:tav tm="100000">
                                          <p:val>
                                            <p:strVal val="#ppt_x"/>
                                          </p:val>
                                        </p:tav>
                                      </p:tavLst>
                                    </p:anim>
                                    <p:anim calcmode="lin" valueType="num">
                                      <p:cBhvr>
                                        <p:cTn id="20" dur="5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500" fill="hold"/>
                                        <p:tgtEl>
                                          <p:spTgt spid="10"/>
                                        </p:tgtEl>
                                        <p:attrNameLst>
                                          <p:attrName>ppt_x</p:attrName>
                                        </p:attrNameLst>
                                      </p:cBhvr>
                                      <p:tavLst>
                                        <p:tav tm="0">
                                          <p:val>
                                            <p:strVal val="#ppt_x"/>
                                          </p:val>
                                        </p:tav>
                                        <p:tav tm="100000">
                                          <p:val>
                                            <p:strVal val="#ppt_x"/>
                                          </p:val>
                                        </p:tav>
                                      </p:tavLst>
                                    </p:anim>
                                    <p:anim calcmode="lin" valueType="num">
                                      <p:cBhvr>
                                        <p:cTn id="24" dur="5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500" fill="hold"/>
                                        <p:tgtEl>
                                          <p:spTgt spid="11"/>
                                        </p:tgtEl>
                                        <p:attrNameLst>
                                          <p:attrName>ppt_x</p:attrName>
                                        </p:attrNameLst>
                                      </p:cBhvr>
                                      <p:tavLst>
                                        <p:tav tm="0">
                                          <p:val>
                                            <p:strVal val="#ppt_x"/>
                                          </p:val>
                                        </p:tav>
                                        <p:tav tm="100000">
                                          <p:val>
                                            <p:strVal val="#ppt_x"/>
                                          </p:val>
                                        </p:tav>
                                      </p:tavLst>
                                    </p:anim>
                                    <p:anim calcmode="lin" valueType="num">
                                      <p:cBhvr>
                                        <p:cTn id="28" dur="5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500" fill="hold"/>
                                        <p:tgtEl>
                                          <p:spTgt spid="12"/>
                                        </p:tgtEl>
                                        <p:attrNameLst>
                                          <p:attrName>ppt_x</p:attrName>
                                        </p:attrNameLst>
                                      </p:cBhvr>
                                      <p:tavLst>
                                        <p:tav tm="0">
                                          <p:val>
                                            <p:strVal val="#ppt_x"/>
                                          </p:val>
                                        </p:tav>
                                        <p:tav tm="100000">
                                          <p:val>
                                            <p:strVal val="#ppt_x"/>
                                          </p:val>
                                        </p:tav>
                                      </p:tavLst>
                                    </p:anim>
                                    <p:anim calcmode="lin" valueType="num">
                                      <p:cBhvr>
                                        <p:cTn id="3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bldLvl="0" animBg="1"/>
      <p:bldP spid="10" grpId="0" bldLvl="0" animBg="1"/>
      <p:bldP spid="11" grpId="0" bldLvl="0" animBg="1"/>
      <p:bldP spid="12"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3" name="Rectangle 2"/>
          <p:cNvSpPr>
            <a:spLocks noGrp="1" noRot="1"/>
          </p:cNvSpPr>
          <p:nvPr>
            <p:ph type="title"/>
          </p:nvPr>
        </p:nvSpPr>
        <p:spPr>
          <a:xfrm>
            <a:off x="539750" y="320675"/>
            <a:ext cx="3200400" cy="752475"/>
          </a:xfrm>
          <a:solidFill>
            <a:srgbClr val="9EFAEE"/>
          </a:solidFill>
        </p:spPr>
        <p:txBody>
          <a:bodyPr vert="horz" wrap="square" lIns="91440" tIns="45720" rIns="91440" bIns="45720" anchor="t"/>
          <a:p>
            <a:pPr algn="l" eaLnBrk="1" hangingPunct="1"/>
            <a:r>
              <a:rPr lang="zh-CN" altLang="en-US" sz="4000" b="1" i="1" dirty="0">
                <a:solidFill>
                  <a:srgbClr val="CE2FCF"/>
                </a:solidFill>
                <a:latin typeface="黑体" panose="02010609060101010101" pitchFamily="1" charset="-122"/>
                <a:ea typeface="黑体" panose="02010609060101010101" pitchFamily="1" charset="-122"/>
              </a:rPr>
              <a:t>请注意区别：</a:t>
            </a:r>
            <a:br>
              <a:rPr lang="zh-CN" altLang="en-US" sz="4000" b="1" i="1" dirty="0">
                <a:solidFill>
                  <a:srgbClr val="CE2FCF"/>
                </a:solidFill>
                <a:latin typeface="楷体" panose="02010609060101010101" pitchFamily="1" charset="-122"/>
                <a:ea typeface="楷体" panose="02010609060101010101" pitchFamily="1" charset="-122"/>
              </a:rPr>
            </a:br>
            <a:br>
              <a:rPr lang="zh-CN" altLang="en-US" sz="4000" b="1" i="1" dirty="0">
                <a:solidFill>
                  <a:srgbClr val="0E1FFE"/>
                </a:solidFill>
                <a:latin typeface="楷体" panose="02010609060101010101" pitchFamily="1" charset="-122"/>
                <a:ea typeface="楷体" panose="02010609060101010101" pitchFamily="1" charset="-122"/>
              </a:rPr>
            </a:br>
            <a:endParaRPr lang="zh-CN" altLang="en-US" sz="4000" b="1" i="1" dirty="0">
              <a:solidFill>
                <a:srgbClr val="0E1FFE"/>
              </a:solidFill>
              <a:latin typeface="楷体" panose="02010609060101010101" pitchFamily="1" charset="-122"/>
              <a:ea typeface="楷体" panose="02010609060101010101" pitchFamily="1" charset="-122"/>
            </a:endParaRPr>
          </a:p>
        </p:txBody>
      </p:sp>
      <p:sp>
        <p:nvSpPr>
          <p:cNvPr id="22531" name="Rectangle 3"/>
          <p:cNvSpPr>
            <a:spLocks noGrp="1"/>
          </p:cNvSpPr>
          <p:nvPr>
            <p:ph idx="1"/>
          </p:nvPr>
        </p:nvSpPr>
        <p:spPr>
          <a:xfrm>
            <a:off x="1403350" y="2924175"/>
            <a:ext cx="6553200" cy="3025775"/>
          </a:xfrm>
          <a:solidFill>
            <a:srgbClr val="9EFAEE"/>
          </a:solidFill>
        </p:spPr>
        <p:txBody>
          <a:bodyPr vert="horz" wrap="square" lIns="91440" tIns="45720" rIns="91440" bIns="45720" anchor="t"/>
          <a:p>
            <a:pPr eaLnBrk="1" hangingPunct="1">
              <a:buNone/>
            </a:pPr>
            <a:r>
              <a:rPr lang="zh-CN" altLang="en-US" sz="4000" b="1" dirty="0">
                <a:solidFill>
                  <a:srgbClr val="FF0000"/>
                </a:solidFill>
                <a:latin typeface="黑体" panose="02010609060101010101" pitchFamily="1" charset="-122"/>
                <a:ea typeface="黑体" panose="02010609060101010101" pitchFamily="1" charset="-122"/>
              </a:rPr>
              <a:t>沙俄（  </a:t>
            </a:r>
            <a:r>
              <a:rPr lang="en-US" altLang="zh-CN" sz="4000" b="1" dirty="0">
                <a:solidFill>
                  <a:srgbClr val="FF0000"/>
                </a:solidFill>
                <a:latin typeface="黑体" panose="02010609060101010101" pitchFamily="1" charset="-122"/>
                <a:ea typeface="黑体" panose="02010609060101010101" pitchFamily="1" charset="-122"/>
              </a:rPr>
              <a:t>1547</a:t>
            </a:r>
            <a:r>
              <a:rPr lang="zh-CN" altLang="en-US" sz="4000" b="1" dirty="0">
                <a:solidFill>
                  <a:srgbClr val="FF0000"/>
                </a:solidFill>
                <a:latin typeface="黑体" panose="02010609060101010101" pitchFamily="1" charset="-122"/>
                <a:ea typeface="黑体" panose="02010609060101010101" pitchFamily="1" charset="-122"/>
              </a:rPr>
              <a:t> </a:t>
            </a:r>
            <a:r>
              <a:rPr lang="en-US" altLang="zh-CN" sz="4000" b="1" dirty="0">
                <a:solidFill>
                  <a:srgbClr val="FF0000"/>
                </a:solidFill>
                <a:latin typeface="黑体" panose="02010609060101010101" pitchFamily="1" charset="-122"/>
                <a:ea typeface="黑体" panose="02010609060101010101" pitchFamily="1" charset="-122"/>
              </a:rPr>
              <a:t>—1917</a:t>
            </a:r>
            <a:r>
              <a:rPr lang="zh-CN" altLang="en-US" sz="4000" b="1" dirty="0">
                <a:solidFill>
                  <a:srgbClr val="FF0000"/>
                </a:solidFill>
                <a:latin typeface="黑体" panose="02010609060101010101" pitchFamily="1" charset="-122"/>
                <a:ea typeface="黑体" panose="02010609060101010101" pitchFamily="1" charset="-122"/>
              </a:rPr>
              <a:t>年）</a:t>
            </a:r>
            <a:endParaRPr lang="zh-CN" altLang="en-US" sz="4000" b="1" dirty="0">
              <a:solidFill>
                <a:srgbClr val="FF0000"/>
              </a:solidFill>
              <a:latin typeface="黑体" panose="02010609060101010101" pitchFamily="1" charset="-122"/>
              <a:ea typeface="黑体" panose="02010609060101010101" pitchFamily="1" charset="-122"/>
            </a:endParaRPr>
          </a:p>
          <a:p>
            <a:pPr eaLnBrk="1" hangingPunct="1">
              <a:buNone/>
            </a:pPr>
            <a:r>
              <a:rPr lang="zh-CN" altLang="en-US" sz="4000" b="1" dirty="0">
                <a:solidFill>
                  <a:srgbClr val="FF0000"/>
                </a:solidFill>
                <a:latin typeface="黑体" panose="02010609060101010101" pitchFamily="1" charset="-122"/>
                <a:ea typeface="黑体" panose="02010609060101010101" pitchFamily="1" charset="-122"/>
              </a:rPr>
              <a:t>苏俄（</a:t>
            </a:r>
            <a:r>
              <a:rPr lang="en-US" altLang="zh-CN" sz="4000" b="1" dirty="0">
                <a:solidFill>
                  <a:srgbClr val="FF0000"/>
                </a:solidFill>
                <a:latin typeface="黑体" panose="02010609060101010101" pitchFamily="1" charset="-122"/>
                <a:ea typeface="黑体" panose="02010609060101010101" pitchFamily="1" charset="-122"/>
              </a:rPr>
              <a:t>1917</a:t>
            </a:r>
            <a:r>
              <a:rPr lang="zh-CN" altLang="en-US" sz="4000" b="1" dirty="0">
                <a:solidFill>
                  <a:srgbClr val="FF0000"/>
                </a:solidFill>
                <a:latin typeface="黑体" panose="02010609060101010101" pitchFamily="1" charset="-122"/>
                <a:ea typeface="黑体" panose="02010609060101010101" pitchFamily="1" charset="-122"/>
              </a:rPr>
              <a:t>年</a:t>
            </a:r>
            <a:r>
              <a:rPr lang="en-US" altLang="zh-CN" sz="4000" b="1" dirty="0">
                <a:solidFill>
                  <a:srgbClr val="FF0000"/>
                </a:solidFill>
                <a:latin typeface="黑体" panose="02010609060101010101" pitchFamily="1" charset="-122"/>
                <a:ea typeface="黑体" panose="02010609060101010101" pitchFamily="1" charset="-122"/>
              </a:rPr>
              <a:t>—1922</a:t>
            </a:r>
            <a:r>
              <a:rPr lang="zh-CN" altLang="en-US" sz="4000" b="1" dirty="0">
                <a:solidFill>
                  <a:srgbClr val="FF0000"/>
                </a:solidFill>
                <a:latin typeface="黑体" panose="02010609060101010101" pitchFamily="1" charset="-122"/>
                <a:ea typeface="黑体" panose="02010609060101010101" pitchFamily="1" charset="-122"/>
              </a:rPr>
              <a:t>年）</a:t>
            </a:r>
            <a:endParaRPr lang="zh-CN" altLang="en-US" sz="4000" b="1" dirty="0">
              <a:solidFill>
                <a:srgbClr val="FF0000"/>
              </a:solidFill>
              <a:latin typeface="黑体" panose="02010609060101010101" pitchFamily="1" charset="-122"/>
              <a:ea typeface="黑体" panose="02010609060101010101" pitchFamily="1" charset="-122"/>
            </a:endParaRPr>
          </a:p>
          <a:p>
            <a:pPr eaLnBrk="1" hangingPunct="1">
              <a:buNone/>
            </a:pPr>
            <a:r>
              <a:rPr lang="zh-CN" altLang="en-US" sz="4000" b="1" dirty="0">
                <a:solidFill>
                  <a:srgbClr val="FF0000"/>
                </a:solidFill>
                <a:latin typeface="黑体" panose="02010609060101010101" pitchFamily="1" charset="-122"/>
                <a:ea typeface="黑体" panose="02010609060101010101" pitchFamily="1" charset="-122"/>
              </a:rPr>
              <a:t>苏联（</a:t>
            </a:r>
            <a:r>
              <a:rPr lang="en-US" altLang="zh-CN" sz="4000" b="1" dirty="0">
                <a:solidFill>
                  <a:srgbClr val="FF0000"/>
                </a:solidFill>
                <a:latin typeface="黑体" panose="02010609060101010101" pitchFamily="1" charset="-122"/>
                <a:ea typeface="黑体" panose="02010609060101010101" pitchFamily="1" charset="-122"/>
              </a:rPr>
              <a:t>1922</a:t>
            </a:r>
            <a:r>
              <a:rPr lang="zh-CN" altLang="en-US" sz="4000" b="1" dirty="0">
                <a:solidFill>
                  <a:srgbClr val="FF0000"/>
                </a:solidFill>
                <a:latin typeface="黑体" panose="02010609060101010101" pitchFamily="1" charset="-122"/>
                <a:ea typeface="黑体" panose="02010609060101010101" pitchFamily="1" charset="-122"/>
              </a:rPr>
              <a:t>年</a:t>
            </a:r>
            <a:r>
              <a:rPr lang="en-US" altLang="zh-CN" sz="4000" b="1" dirty="0">
                <a:solidFill>
                  <a:srgbClr val="FF0000"/>
                </a:solidFill>
                <a:latin typeface="黑体" panose="02010609060101010101" pitchFamily="1" charset="-122"/>
                <a:ea typeface="黑体" panose="02010609060101010101" pitchFamily="1" charset="-122"/>
              </a:rPr>
              <a:t>—1991</a:t>
            </a:r>
            <a:r>
              <a:rPr lang="zh-CN" altLang="en-US" sz="4000" b="1" dirty="0">
                <a:solidFill>
                  <a:srgbClr val="FF0000"/>
                </a:solidFill>
                <a:latin typeface="黑体" panose="02010609060101010101" pitchFamily="1" charset="-122"/>
                <a:ea typeface="黑体" panose="02010609060101010101" pitchFamily="1" charset="-122"/>
              </a:rPr>
              <a:t>年）</a:t>
            </a:r>
            <a:endParaRPr lang="en-US" altLang="zh-CN" sz="4000" b="1" dirty="0">
              <a:solidFill>
                <a:srgbClr val="FF0000"/>
              </a:solidFill>
              <a:latin typeface="黑体" panose="02010609060101010101" pitchFamily="1" charset="-122"/>
              <a:ea typeface="黑体" panose="02010609060101010101" pitchFamily="1" charset="-122"/>
            </a:endParaRPr>
          </a:p>
          <a:p>
            <a:pPr eaLnBrk="1" hangingPunct="1">
              <a:buNone/>
            </a:pPr>
            <a:r>
              <a:rPr lang="zh-CN" altLang="en-US" sz="4000" b="1" dirty="0">
                <a:solidFill>
                  <a:srgbClr val="FF0000"/>
                </a:solidFill>
                <a:latin typeface="黑体" panose="02010609060101010101" pitchFamily="1" charset="-122"/>
                <a:ea typeface="黑体" panose="02010609060101010101" pitchFamily="1" charset="-122"/>
              </a:rPr>
              <a:t>俄罗斯（</a:t>
            </a:r>
            <a:r>
              <a:rPr lang="en-US" altLang="zh-CN" sz="4000" b="1" dirty="0">
                <a:solidFill>
                  <a:srgbClr val="FF0000"/>
                </a:solidFill>
                <a:latin typeface="黑体" panose="02010609060101010101" pitchFamily="1" charset="-122"/>
                <a:ea typeface="黑体" panose="02010609060101010101" pitchFamily="1" charset="-122"/>
              </a:rPr>
              <a:t>1991</a:t>
            </a:r>
            <a:r>
              <a:rPr lang="zh-CN" altLang="en-US" sz="4000" b="1" dirty="0">
                <a:solidFill>
                  <a:srgbClr val="FF0000"/>
                </a:solidFill>
                <a:latin typeface="黑体" panose="02010609060101010101" pitchFamily="1" charset="-122"/>
                <a:ea typeface="黑体" panose="02010609060101010101" pitchFamily="1" charset="-122"/>
              </a:rPr>
              <a:t>年</a:t>
            </a:r>
            <a:r>
              <a:rPr lang="en-US" altLang="zh-CN" sz="4000" b="1" dirty="0">
                <a:solidFill>
                  <a:srgbClr val="FF0000"/>
                </a:solidFill>
                <a:latin typeface="黑体" panose="02010609060101010101" pitchFamily="1" charset="-122"/>
                <a:ea typeface="黑体" panose="02010609060101010101" pitchFamily="1" charset="-122"/>
              </a:rPr>
              <a:t>——</a:t>
            </a:r>
            <a:r>
              <a:rPr lang="zh-CN" altLang="en-US" sz="4000" b="1" dirty="0">
                <a:solidFill>
                  <a:srgbClr val="FF0000"/>
                </a:solidFill>
                <a:latin typeface="黑体" panose="02010609060101010101" pitchFamily="1" charset="-122"/>
                <a:ea typeface="黑体" panose="02010609060101010101" pitchFamily="1" charset="-122"/>
              </a:rPr>
              <a:t>今） </a:t>
            </a:r>
            <a:endParaRPr lang="zh-CN" altLang="en-US" sz="4000" b="1" dirty="0">
              <a:solidFill>
                <a:srgbClr val="FF0000"/>
              </a:solidFill>
              <a:latin typeface="黑体" panose="02010609060101010101" pitchFamily="1" charset="-122"/>
              <a:ea typeface="黑体" panose="02010609060101010101" pitchFamily="1" charset="-122"/>
            </a:endParaRPr>
          </a:p>
        </p:txBody>
      </p:sp>
      <p:sp>
        <p:nvSpPr>
          <p:cNvPr id="2" name="文本框 1"/>
          <p:cNvSpPr txBox="1"/>
          <p:nvPr/>
        </p:nvSpPr>
        <p:spPr>
          <a:xfrm>
            <a:off x="619125" y="1595438"/>
            <a:ext cx="4906963" cy="706438"/>
          </a:xfrm>
          <a:prstGeom prst="rect">
            <a:avLst/>
          </a:prstGeom>
          <a:noFill/>
        </p:spPr>
        <p:txBody>
          <a:bodyPr wrap="none">
            <a:spAutoFit/>
          </a:bodyPr>
          <a:lstStyle/>
          <a:p>
            <a:pPr marR="0" defTabSz="914400" fontAlgn="auto">
              <a:spcAft>
                <a:spcPts val="0"/>
              </a:spcAft>
              <a:buClrTx/>
              <a:buSzTx/>
              <a:defRPr/>
            </a:pPr>
            <a:r>
              <a:rPr kumimoji="0" lang="zh-CN" altLang="en-US" sz="4000" b="1" i="1" kern="1200" cap="none" spc="-100" normalizeH="0" baseline="0" noProof="0" dirty="0">
                <a:solidFill>
                  <a:srgbClr val="0E1FFE"/>
                </a:solidFill>
                <a:latin typeface="黑体" panose="02010609060101010101" pitchFamily="1" charset="-122"/>
                <a:ea typeface="黑体" panose="02010609060101010101" pitchFamily="1" charset="-122"/>
                <a:cs typeface="+mj-cs"/>
                <a:sym typeface="+mn-ea"/>
              </a:rPr>
              <a:t>不同时期的俄国</a:t>
            </a:r>
            <a:r>
              <a:rPr kumimoji="0" lang="zh-CN" altLang="en-US" sz="4000" b="1" i="1" kern="1200" cap="none" spc="-100" normalizeH="0" baseline="0" noProof="0" dirty="0">
                <a:solidFill>
                  <a:srgbClr val="0E1FFE"/>
                </a:solidFill>
                <a:latin typeface="黑体" panose="02010609060101010101" pitchFamily="1" charset="-122"/>
                <a:ea typeface="黑体" panose="02010609060101010101" pitchFamily="1" charset="-122"/>
                <a:cs typeface="+mj-cs"/>
                <a:sym typeface="+mn-ea"/>
                <a:hlinkClick r:id="rId1" action="ppaction://hlinksldjump"/>
              </a:rPr>
              <a:t>名称</a:t>
            </a:r>
            <a:r>
              <a:rPr kumimoji="0" lang="en-US" sz="4000" b="1" i="1" kern="1200" cap="none" spc="-100" normalizeH="0" baseline="0" noProof="0" dirty="0">
                <a:solidFill>
                  <a:srgbClr val="0E1FFE"/>
                </a:solidFill>
                <a:latin typeface="黑体" panose="02010609060101010101" pitchFamily="1" charset="-122"/>
                <a:ea typeface="黑体" panose="02010609060101010101" pitchFamily="1" charset="-122"/>
                <a:cs typeface="+mj-cs"/>
                <a:sym typeface="+mn-ea"/>
              </a:rPr>
              <a:t>:</a:t>
            </a:r>
            <a:endParaRPr kumimoji="0" lang="en-US" altLang="en-US" sz="4000" b="1" i="1" kern="1200" cap="none" spc="-100" normalizeH="0" baseline="0" noProof="0" dirty="0">
              <a:solidFill>
                <a:srgbClr val="0E1FFE"/>
              </a:solidFill>
              <a:latin typeface="黑体" panose="02010609060101010101" pitchFamily="1" charset="-122"/>
              <a:ea typeface="黑体" panose="02010609060101010101" pitchFamily="1" charset="-122"/>
              <a:cs typeface="+mj-cs"/>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2531"/>
                                        </p:tgtEl>
                                        <p:attrNameLst>
                                          <p:attrName>style.visibility</p:attrName>
                                        </p:attrNameLst>
                                      </p:cBhvr>
                                      <p:to>
                                        <p:strVal val="visible"/>
                                      </p:to>
                                    </p:set>
                                    <p:animEffect transition="in" filter="dissolve">
                                      <p:cBhvr>
                                        <p:cTn id="7" dur="500"/>
                                        <p:tgtEl>
                                          <p:spTgt spid="22531"/>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2531">
                                            <p:txEl>
                                              <p:charRg st="0" end="15"/>
                                            </p:txEl>
                                          </p:spTgt>
                                        </p:tgtEl>
                                        <p:attrNameLst>
                                          <p:attrName>style.visibility</p:attrName>
                                        </p:attrNameLst>
                                      </p:cBhvr>
                                      <p:to>
                                        <p:strVal val="visible"/>
                                      </p:to>
                                    </p:set>
                                    <p:animEffect transition="in" filter="dissolve">
                                      <p:cBhvr>
                                        <p:cTn id="12" dur="500"/>
                                        <p:tgtEl>
                                          <p:spTgt spid="22531">
                                            <p:txEl>
                                              <p:charRg st="0" end="1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22531">
                                            <p:txEl>
                                              <p:charRg st="15" end="31"/>
                                            </p:txEl>
                                          </p:spTgt>
                                        </p:tgtEl>
                                        <p:attrNameLst>
                                          <p:attrName>style.visibility</p:attrName>
                                        </p:attrNameLst>
                                      </p:cBhvr>
                                      <p:to>
                                        <p:strVal val="visible"/>
                                      </p:to>
                                    </p:set>
                                    <p:animEffect transition="in" filter="dissolve">
                                      <p:cBhvr>
                                        <p:cTn id="17" dur="500"/>
                                        <p:tgtEl>
                                          <p:spTgt spid="22531">
                                            <p:txEl>
                                              <p:charRg st="15" end="3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22531">
                                            <p:txEl>
                                              <p:charRg st="31" end="47"/>
                                            </p:txEl>
                                          </p:spTgt>
                                        </p:tgtEl>
                                        <p:attrNameLst>
                                          <p:attrName>style.visibility</p:attrName>
                                        </p:attrNameLst>
                                      </p:cBhvr>
                                      <p:to>
                                        <p:strVal val="visible"/>
                                      </p:to>
                                    </p:set>
                                    <p:animEffect transition="in" filter="dissolve">
                                      <p:cBhvr>
                                        <p:cTn id="22" dur="500"/>
                                        <p:tgtEl>
                                          <p:spTgt spid="22531">
                                            <p:txEl>
                                              <p:charRg st="31" end="47"/>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22531">
                                            <p:txEl>
                                              <p:charRg st="47" end="62"/>
                                            </p:txEl>
                                          </p:spTgt>
                                        </p:tgtEl>
                                        <p:attrNameLst>
                                          <p:attrName>style.visibility</p:attrName>
                                        </p:attrNameLst>
                                      </p:cBhvr>
                                      <p:to>
                                        <p:strVal val="visible"/>
                                      </p:to>
                                    </p:set>
                                    <p:animEffect transition="in" filter="dissolve">
                                      <p:cBhvr>
                                        <p:cTn id="27" dur="500"/>
                                        <p:tgtEl>
                                          <p:spTgt spid="22531">
                                            <p:txEl>
                                              <p:charRg st="47" end="6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6" name="Text Box 5"/>
          <p:cNvSpPr txBox="1"/>
          <p:nvPr/>
        </p:nvSpPr>
        <p:spPr>
          <a:xfrm>
            <a:off x="450850" y="710565"/>
            <a:ext cx="3281680" cy="521970"/>
          </a:xfrm>
          <a:prstGeom prst="rect">
            <a:avLst/>
          </a:prstGeom>
          <a:noFill/>
          <a:ln w="9525">
            <a:noFill/>
          </a:ln>
        </p:spPr>
        <p:txBody>
          <a:bodyPr wrap="square">
            <a:spAutoFit/>
            <a:scene3d>
              <a:camera prst="orthographicFront"/>
              <a:lightRig rig="threePt" dir="t"/>
            </a:scene3d>
          </a:bodyPr>
          <a:p>
            <a:r>
              <a:rPr lang="en-US" altLang="zh-CN" sz="2800" b="1" dirty="0">
                <a:ln/>
                <a:solidFill>
                  <a:srgbClr val="FF0000"/>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微软雅黑" panose="020B0503020204020204" charset="-122"/>
              </a:rPr>
              <a:t>    1.</a:t>
            </a:r>
            <a:r>
              <a:rPr lang="zh-CN" altLang="en-US" sz="2800" b="1" dirty="0">
                <a:ln/>
                <a:solidFill>
                  <a:srgbClr val="FF0000"/>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微软雅黑" panose="020B0503020204020204" charset="-122"/>
              </a:rPr>
              <a:t>斯大林时代。</a:t>
            </a:r>
            <a:endParaRPr lang="zh-CN" altLang="en-US" sz="2800" b="1" dirty="0">
              <a:ln/>
              <a:solidFill>
                <a:srgbClr val="FF0000"/>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微软雅黑" panose="020B0503020204020204" charset="-122"/>
            </a:endParaRPr>
          </a:p>
        </p:txBody>
      </p:sp>
      <p:pic>
        <p:nvPicPr>
          <p:cNvPr id="14338" name="Picture 3" descr="1292545910O0-44130"/>
          <p:cNvPicPr>
            <a:picLocks noChangeAspect="1"/>
          </p:cNvPicPr>
          <p:nvPr/>
        </p:nvPicPr>
        <p:blipFill>
          <a:blip r:embed="rId1"/>
          <a:srcRect b="6412"/>
          <a:stretch>
            <a:fillRect/>
          </a:stretch>
        </p:blipFill>
        <p:spPr>
          <a:xfrm>
            <a:off x="455295" y="1593850"/>
            <a:ext cx="3164840" cy="3850640"/>
          </a:xfrm>
          <a:prstGeom prst="rect">
            <a:avLst/>
          </a:prstGeom>
          <a:noFill/>
          <a:ln w="9525">
            <a:noFill/>
          </a:ln>
        </p:spPr>
      </p:pic>
      <p:sp>
        <p:nvSpPr>
          <p:cNvPr id="14339" name="矩形 1"/>
          <p:cNvSpPr/>
          <p:nvPr/>
        </p:nvSpPr>
        <p:spPr>
          <a:xfrm>
            <a:off x="1012825" y="5444490"/>
            <a:ext cx="1420813" cy="608013"/>
          </a:xfrm>
          <a:prstGeom prst="rect">
            <a:avLst/>
          </a:prstGeom>
          <a:noFill/>
          <a:ln w="9525">
            <a:noFill/>
          </a:ln>
        </p:spPr>
        <p:txBody>
          <a:bodyPr anchor="t">
            <a:spAutoFit/>
          </a:bodyPr>
          <a:p>
            <a:r>
              <a:rPr lang="zh-CN" altLang="en-US" sz="3200" b="1" dirty="0">
                <a:latin typeface="黑体" panose="02010609060101010101" pitchFamily="1" charset="-122"/>
                <a:ea typeface="黑体" panose="02010609060101010101" pitchFamily="1" charset="-122"/>
              </a:rPr>
              <a:t>斯大林</a:t>
            </a:r>
            <a:endParaRPr lang="zh-CN" altLang="en-US" sz="3200" b="1" dirty="0">
              <a:latin typeface="Arial" panose="020B0604020202020204" pitchFamily="34" charset="0"/>
              <a:ea typeface="宋体" panose="02010600030101010101" pitchFamily="2" charset="-122"/>
            </a:endParaRPr>
          </a:p>
        </p:txBody>
      </p:sp>
      <p:sp>
        <p:nvSpPr>
          <p:cNvPr id="2" name="文本框 1"/>
          <p:cNvSpPr txBox="1"/>
          <p:nvPr/>
        </p:nvSpPr>
        <p:spPr>
          <a:xfrm>
            <a:off x="450850" y="57150"/>
            <a:ext cx="4640580" cy="583565"/>
          </a:xfrm>
          <a:prstGeom prst="rect">
            <a:avLst/>
          </a:prstGeom>
          <a:noFill/>
        </p:spPr>
        <p:txBody>
          <a:bodyPr wrap="square" rtlCol="0">
            <a:spAutoFit/>
          </a:bodyPr>
          <a:p>
            <a:r>
              <a:rPr lang="zh-CN" altLang="en-US" sz="3200" b="1">
                <a:solidFill>
                  <a:srgbClr val="FF0000"/>
                </a:solidFill>
                <a:latin typeface="微软雅黑" panose="020B0503020204020204" charset="-122"/>
                <a:ea typeface="微软雅黑" panose="020B0503020204020204" charset="-122"/>
              </a:rPr>
              <a:t>（二）苏联的工业化</a:t>
            </a:r>
            <a:endParaRPr lang="zh-CN" altLang="en-US" sz="3200" b="1">
              <a:solidFill>
                <a:srgbClr val="FF0000"/>
              </a:solidFill>
              <a:latin typeface="微软雅黑" panose="020B0503020204020204" charset="-122"/>
              <a:ea typeface="微软雅黑" panose="020B0503020204020204" charset="-122"/>
            </a:endParaRPr>
          </a:p>
        </p:txBody>
      </p:sp>
      <p:sp>
        <p:nvSpPr>
          <p:cNvPr id="30724" name="文本框 16387"/>
          <p:cNvSpPr txBox="1"/>
          <p:nvPr/>
        </p:nvSpPr>
        <p:spPr>
          <a:xfrm>
            <a:off x="3619818" y="1659573"/>
            <a:ext cx="5029200" cy="3784600"/>
          </a:xfrm>
          <a:prstGeom prst="rect">
            <a:avLst/>
          </a:prstGeom>
          <a:noFill/>
          <a:ln w="9525" cap="flat" cmpd="sng">
            <a:solidFill>
              <a:schemeClr val="tx2"/>
            </a:solidFill>
            <a:prstDash val="solid"/>
            <a:miter/>
            <a:headEnd type="none" w="med" len="med"/>
            <a:tailEnd type="none" w="med" len="med"/>
          </a:ln>
        </p:spPr>
        <p:txBody>
          <a:bodyPr wrap="square" anchor="t">
            <a:spAutoFit/>
          </a:bodyPr>
          <a:p>
            <a:pPr>
              <a:lnSpc>
                <a:spcPct val="125000"/>
              </a:lnSpc>
              <a:spcBef>
                <a:spcPct val="50000"/>
              </a:spcBef>
            </a:pPr>
            <a:r>
              <a:rPr lang="en-US" altLang="zh-CN" sz="2400" b="1">
                <a:latin typeface="Arial" panose="020B0604020202020204" pitchFamily="34" charset="0"/>
                <a:ea typeface="宋体" panose="02010600030101010101" pitchFamily="2" charset="-122"/>
              </a:rPr>
              <a:t>       </a:t>
            </a:r>
            <a:r>
              <a:rPr lang="zh-CN" altLang="en-US" sz="2400" b="1">
                <a:latin typeface="黑体" panose="02010609060101010101" pitchFamily="1" charset="-122"/>
                <a:ea typeface="黑体" panose="02010609060101010101" pitchFamily="1" charset="-122"/>
              </a:rPr>
              <a:t>斯大林，苏联党和国家领导人，国际共产主义运动活动家。</a:t>
            </a:r>
            <a:r>
              <a:rPr lang="en-US" altLang="zh-CN" sz="2400" b="1">
                <a:latin typeface="黑体" panose="02010609060101010101" pitchFamily="1" charset="-122"/>
                <a:ea typeface="黑体" panose="02010609060101010101" pitchFamily="1" charset="-122"/>
              </a:rPr>
              <a:t>1917</a:t>
            </a:r>
            <a:r>
              <a:rPr lang="zh-CN" altLang="en-US" sz="2400" b="1">
                <a:latin typeface="黑体" panose="02010609060101010101" pitchFamily="1" charset="-122"/>
                <a:ea typeface="黑体" panose="02010609060101010101" pitchFamily="1" charset="-122"/>
              </a:rPr>
              <a:t>年参加组织领导十月革命。</a:t>
            </a:r>
            <a:r>
              <a:rPr lang="en-US" altLang="zh-CN" sz="2400" b="1">
                <a:latin typeface="黑体" panose="02010609060101010101" pitchFamily="1" charset="-122"/>
                <a:ea typeface="黑体" panose="02010609060101010101" pitchFamily="1" charset="-122"/>
              </a:rPr>
              <a:t>1922</a:t>
            </a:r>
            <a:r>
              <a:rPr lang="zh-CN" altLang="en-US" sz="2400" b="1">
                <a:latin typeface="黑体" panose="02010609060101010101" pitchFamily="1" charset="-122"/>
                <a:ea typeface="黑体" panose="02010609060101010101" pitchFamily="1" charset="-122"/>
              </a:rPr>
              <a:t>年当选俄共中央委员会总书记。领导苏联逐步实现社会主义工业化、农业集体化和机械化。领导苏联人民进行反法西斯的第二次世界大战并取得胜利。著有</a:t>
            </a:r>
            <a:r>
              <a:rPr lang="en-US" altLang="zh-CN" sz="2400" b="1">
                <a:latin typeface="黑体" panose="02010609060101010101" pitchFamily="1" charset="-122"/>
                <a:ea typeface="黑体" panose="02010609060101010101" pitchFamily="1" charset="-122"/>
              </a:rPr>
              <a:t>《</a:t>
            </a:r>
            <a:r>
              <a:rPr lang="zh-CN" altLang="en-US" sz="2400" b="1">
                <a:latin typeface="黑体" panose="02010609060101010101" pitchFamily="1" charset="-122"/>
                <a:ea typeface="黑体" panose="02010609060101010101" pitchFamily="1" charset="-122"/>
              </a:rPr>
              <a:t>斯大林全集</a:t>
            </a:r>
            <a:r>
              <a:rPr lang="en-US" altLang="zh-CN" sz="2400" b="1">
                <a:latin typeface="黑体" panose="02010609060101010101" pitchFamily="1" charset="-122"/>
                <a:ea typeface="黑体" panose="02010609060101010101" pitchFamily="1" charset="-122"/>
              </a:rPr>
              <a:t>》</a:t>
            </a:r>
            <a:r>
              <a:rPr lang="zh-CN" altLang="en-US" sz="2400" b="1">
                <a:latin typeface="黑体" panose="02010609060101010101" pitchFamily="1" charset="-122"/>
                <a:ea typeface="黑体" panose="02010609060101010101" pitchFamily="1" charset="-122"/>
              </a:rPr>
              <a:t>。</a:t>
            </a:r>
            <a:endParaRPr lang="zh-CN" altLang="en-US" sz="2400" b="1">
              <a:latin typeface="黑体" panose="02010609060101010101" pitchFamily="1" charset="-122"/>
              <a:ea typeface="黑体" panose="02010609060101010101" pitchFamily="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blinds(horizontal)">
                                      <p:cBhvr>
                                        <p:cTn id="7"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4" name="Text Box 7"/>
          <p:cNvSpPr txBox="1"/>
          <p:nvPr/>
        </p:nvSpPr>
        <p:spPr>
          <a:xfrm>
            <a:off x="330200" y="223520"/>
            <a:ext cx="2609215" cy="521970"/>
          </a:xfrm>
          <a:prstGeom prst="rect">
            <a:avLst/>
          </a:prstGeom>
          <a:noFill/>
          <a:ln w="38100" cap="flat" cmpd="sng">
            <a:solidFill>
              <a:srgbClr val="FF0000"/>
            </a:solidFill>
            <a:prstDash val="solid"/>
            <a:miter/>
            <a:headEnd type="none" w="med" len="med"/>
            <a:tailEnd type="none" w="med" len="med"/>
          </a:ln>
          <a:effectLst>
            <a:outerShdw dist="20000" dir="5400000" algn="ctr" rotWithShape="0">
              <a:srgbClr val="000000">
                <a:alpha val="29999"/>
              </a:srgbClr>
            </a:outerShdw>
          </a:effectLst>
        </p:spPr>
        <p:txBody>
          <a:bodyPr wrap="square">
            <a:spAutoFit/>
          </a:bodyPr>
          <a:p>
            <a:pPr algn="l"/>
            <a:r>
              <a:rPr lang="en-US" altLang="zh-CN" sz="2800" b="1" dirty="0">
                <a:solidFill>
                  <a:srgbClr val="FF0000"/>
                </a:solidFill>
                <a:latin typeface="微软雅黑" panose="020B0503020204020204" charset="-122"/>
                <a:ea typeface="微软雅黑" panose="020B0503020204020204" charset="-122"/>
              </a:rPr>
              <a:t>2.</a:t>
            </a:r>
            <a:r>
              <a:rPr lang="zh-CN" altLang="en-US" sz="2800" b="1" dirty="0">
                <a:solidFill>
                  <a:srgbClr val="FF0000"/>
                </a:solidFill>
                <a:latin typeface="微软雅黑" panose="020B0503020204020204" charset="-122"/>
                <a:ea typeface="微软雅黑" panose="020B0503020204020204" charset="-122"/>
              </a:rPr>
              <a:t>工业化背景：</a:t>
            </a:r>
            <a:endParaRPr lang="zh-CN" altLang="en-US" sz="2800" b="1" dirty="0">
              <a:solidFill>
                <a:srgbClr val="FF0000"/>
              </a:solidFill>
              <a:latin typeface="微软雅黑" panose="020B0503020204020204" charset="-122"/>
              <a:ea typeface="微软雅黑" panose="020B0503020204020204" charset="-122"/>
            </a:endParaRPr>
          </a:p>
        </p:txBody>
      </p:sp>
      <p:sp>
        <p:nvSpPr>
          <p:cNvPr id="18435" name="Text Box 11"/>
          <p:cNvSpPr txBox="1"/>
          <p:nvPr/>
        </p:nvSpPr>
        <p:spPr>
          <a:xfrm>
            <a:off x="393065" y="2625090"/>
            <a:ext cx="3349625" cy="521970"/>
          </a:xfrm>
          <a:prstGeom prst="rect">
            <a:avLst/>
          </a:prstGeom>
          <a:solidFill>
            <a:schemeClr val="accent1"/>
          </a:solidFill>
          <a:ln w="38100" cap="flat" cmpd="sng">
            <a:solidFill>
              <a:schemeClr val="bg1"/>
            </a:solidFill>
            <a:prstDash val="solid"/>
            <a:miter/>
            <a:headEnd type="none" w="med" len="med"/>
            <a:tailEnd type="none" w="med" len="med"/>
          </a:ln>
          <a:effectLst>
            <a:outerShdw dist="20000" dir="5400000" algn="ctr" rotWithShape="0">
              <a:srgbClr val="000000">
                <a:alpha val="29999"/>
              </a:srgbClr>
            </a:outerShdw>
          </a:effectLst>
        </p:spPr>
        <p:txBody>
          <a:bodyPr wrap="square">
            <a:spAutoFit/>
          </a:bodyPr>
          <a:p>
            <a:pPr algn="ctr"/>
            <a:r>
              <a:rPr lang="zh-CN" altLang="en-US" sz="2800" b="1" dirty="0">
                <a:latin typeface="微软雅黑" panose="020B0503020204020204" charset="-122"/>
                <a:ea typeface="微软雅黑" panose="020B0503020204020204" charset="-122"/>
              </a:rPr>
              <a:t>汪洋大海中的孤岛</a:t>
            </a:r>
            <a:endParaRPr lang="zh-CN" altLang="en-US" sz="2800" b="1" dirty="0">
              <a:latin typeface="微软雅黑" panose="020B0503020204020204" charset="-122"/>
              <a:ea typeface="微软雅黑" panose="020B0503020204020204" charset="-122"/>
            </a:endParaRPr>
          </a:p>
        </p:txBody>
      </p:sp>
      <p:sp>
        <p:nvSpPr>
          <p:cNvPr id="18437" name="矩形 1"/>
          <p:cNvSpPr/>
          <p:nvPr/>
        </p:nvSpPr>
        <p:spPr>
          <a:xfrm>
            <a:off x="393065" y="1056640"/>
            <a:ext cx="8358505" cy="1568450"/>
          </a:xfrm>
          <a:prstGeom prst="rect">
            <a:avLst/>
          </a:prstGeom>
          <a:solidFill>
            <a:schemeClr val="bg1"/>
          </a:solidFill>
          <a:ln w="9525" cap="flat" cmpd="sng">
            <a:solidFill>
              <a:schemeClr val="bg1"/>
            </a:solidFill>
            <a:prstDash val="solid"/>
            <a:miter/>
            <a:headEnd type="none" w="med" len="med"/>
            <a:tailEnd type="none" w="med" len="med"/>
          </a:ln>
        </p:spPr>
        <p:txBody>
          <a:bodyPr wrap="square">
            <a:spAutoFit/>
          </a:bodyPr>
          <a:p>
            <a:pPr indent="457200" algn="just"/>
            <a:r>
              <a:rPr lang="zh-CN" altLang="en-US" sz="2400" dirty="0">
                <a:latin typeface="微软雅黑" panose="020B0503020204020204" charset="-122"/>
                <a:ea typeface="微软雅黑" panose="020B0503020204020204" charset="-122"/>
                <a:cs typeface="微软雅黑" panose="020B0503020204020204" charset="-122"/>
              </a:rPr>
              <a:t>虽然新经济政策使苏联经济得到复苏，但直到</a:t>
            </a:r>
            <a:r>
              <a:rPr lang="en-US" altLang="zh-CN" sz="2400" dirty="0">
                <a:latin typeface="微软雅黑" panose="020B0503020204020204" charset="-122"/>
                <a:ea typeface="微软雅黑" panose="020B0503020204020204" charset="-122"/>
                <a:cs typeface="微软雅黑" panose="020B0503020204020204" charset="-122"/>
              </a:rPr>
              <a:t>1928</a:t>
            </a:r>
            <a:r>
              <a:rPr lang="zh-CN" altLang="en-US" sz="2400" dirty="0">
                <a:latin typeface="微软雅黑" panose="020B0503020204020204" charset="-122"/>
                <a:ea typeface="微软雅黑" panose="020B0503020204020204" charset="-122"/>
                <a:cs typeface="微软雅黑" panose="020B0503020204020204" charset="-122"/>
              </a:rPr>
              <a:t>年，苏联的工业产值还不到</a:t>
            </a:r>
            <a:r>
              <a:rPr lang="zh-CN" altLang="en-US" sz="2400" u="sng" dirty="0">
                <a:solidFill>
                  <a:srgbClr val="FF0000"/>
                </a:solidFill>
                <a:latin typeface="微软雅黑" panose="020B0503020204020204" charset="-122"/>
                <a:ea typeface="微软雅黑" panose="020B0503020204020204" charset="-122"/>
                <a:cs typeface="微软雅黑" panose="020B0503020204020204" charset="-122"/>
              </a:rPr>
              <a:t>德国的一半</a:t>
            </a:r>
            <a:r>
              <a:rPr lang="zh-CN" altLang="en-US" sz="2400" dirty="0">
                <a:latin typeface="微软雅黑" panose="020B0503020204020204" charset="-122"/>
                <a:ea typeface="微软雅黑" panose="020B0503020204020204" charset="-122"/>
                <a:cs typeface="微软雅黑" panose="020B0503020204020204" charset="-122"/>
              </a:rPr>
              <a:t>，</a:t>
            </a:r>
            <a:r>
              <a:rPr lang="zh-CN" altLang="en-US" sz="2400" u="sng" dirty="0">
                <a:solidFill>
                  <a:srgbClr val="FF0000"/>
                </a:solidFill>
                <a:latin typeface="微软雅黑" panose="020B0503020204020204" charset="-122"/>
                <a:ea typeface="微软雅黑" panose="020B0503020204020204" charset="-122"/>
                <a:cs typeface="微软雅黑" panose="020B0503020204020204" charset="-122"/>
              </a:rPr>
              <a:t>美国的八分之一</a:t>
            </a:r>
            <a:r>
              <a:rPr lang="zh-CN" altLang="en-US" sz="2400" dirty="0">
                <a:latin typeface="微软雅黑" panose="020B0503020204020204" charset="-122"/>
                <a:ea typeface="微软雅黑" panose="020B0503020204020204" charset="-122"/>
                <a:cs typeface="微软雅黑" panose="020B0503020204020204" charset="-122"/>
              </a:rPr>
              <a:t>。全国只有不到三万辆拖拉机，</a:t>
            </a:r>
            <a:r>
              <a:rPr lang="en-US" altLang="zh-CN" sz="2400" dirty="0">
                <a:latin typeface="微软雅黑" panose="020B0503020204020204" charset="-122"/>
                <a:ea typeface="微软雅黑" panose="020B0503020204020204" charset="-122"/>
                <a:cs typeface="微软雅黑" panose="020B0503020204020204" charset="-122"/>
              </a:rPr>
              <a:t>99</a:t>
            </a:r>
            <a:r>
              <a:rPr lang="zh-CN" altLang="en-US" sz="2400" dirty="0">
                <a:latin typeface="微软雅黑" panose="020B0503020204020204" charset="-122"/>
                <a:ea typeface="微软雅黑" panose="020B0503020204020204" charset="-122"/>
                <a:cs typeface="微软雅黑" panose="020B0503020204020204" charset="-122"/>
              </a:rPr>
              <a:t>％的耕种靠畜力、人力完成。                         </a:t>
            </a:r>
            <a:endParaRPr lang="zh-CN" altLang="en-US" sz="2400" dirty="0">
              <a:latin typeface="微软雅黑" panose="020B0503020204020204" charset="-122"/>
              <a:ea typeface="微软雅黑" panose="020B0503020204020204" charset="-122"/>
              <a:cs typeface="微软雅黑" panose="020B0503020204020204" charset="-122"/>
            </a:endParaRPr>
          </a:p>
          <a:p>
            <a:pPr indent="457200" algn="r"/>
            <a:r>
              <a:rPr lang="en-US" altLang="zh-CN" sz="2400" dirty="0">
                <a:latin typeface="微软雅黑" panose="020B0503020204020204" charset="-122"/>
                <a:ea typeface="微软雅黑" panose="020B0503020204020204" charset="-122"/>
                <a:cs typeface="微软雅黑" panose="020B0503020204020204" charset="-122"/>
              </a:rPr>
              <a:t>——《</a:t>
            </a:r>
            <a:r>
              <a:rPr lang="zh-CN" altLang="en-US" sz="2400" dirty="0">
                <a:latin typeface="微软雅黑" panose="020B0503020204020204" charset="-122"/>
                <a:ea typeface="微软雅黑" panose="020B0503020204020204" charset="-122"/>
                <a:cs typeface="微软雅黑" panose="020B0503020204020204" charset="-122"/>
              </a:rPr>
              <a:t>大国崛起</a:t>
            </a:r>
            <a:r>
              <a:rPr lang="en-US" altLang="zh-CN" sz="2400" dirty="0">
                <a:latin typeface="微软雅黑" panose="020B0503020204020204" charset="-122"/>
                <a:ea typeface="微软雅黑" panose="020B0503020204020204" charset="-122"/>
                <a:cs typeface="微软雅黑" panose="020B0503020204020204" charset="-122"/>
              </a:rPr>
              <a:t>》</a:t>
            </a:r>
            <a:endParaRPr lang="en-US" altLang="zh-CN" sz="2400" dirty="0">
              <a:latin typeface="微软雅黑" panose="020B0503020204020204" charset="-122"/>
              <a:ea typeface="微软雅黑" panose="020B0503020204020204" charset="-122"/>
              <a:cs typeface="微软雅黑" panose="020B0503020204020204" charset="-122"/>
            </a:endParaRPr>
          </a:p>
        </p:txBody>
      </p:sp>
      <p:sp>
        <p:nvSpPr>
          <p:cNvPr id="18438" name="矩形 2"/>
          <p:cNvSpPr/>
          <p:nvPr/>
        </p:nvSpPr>
        <p:spPr>
          <a:xfrm>
            <a:off x="25083" y="3283268"/>
            <a:ext cx="9094787" cy="1938020"/>
          </a:xfrm>
          <a:prstGeom prst="rect">
            <a:avLst/>
          </a:prstGeom>
          <a:solidFill>
            <a:schemeClr val="bg1"/>
          </a:solidFill>
          <a:ln w="9525" cap="flat" cmpd="sng">
            <a:solidFill>
              <a:schemeClr val="bg1"/>
            </a:solidFill>
            <a:prstDash val="solid"/>
            <a:miter/>
            <a:headEnd type="none" w="med" len="med"/>
            <a:tailEnd type="none" w="med" len="med"/>
          </a:ln>
        </p:spPr>
        <p:txBody>
          <a:bodyPr>
            <a:spAutoFit/>
          </a:bodyPr>
          <a:p>
            <a:pPr indent="457200" algn="just"/>
            <a:r>
              <a:rPr lang="zh-CN" altLang="en-US" sz="2400" b="1" dirty="0">
                <a:latin typeface="微软雅黑" panose="020B0503020204020204" charset="-122"/>
                <a:ea typeface="微软雅黑" panose="020B0503020204020204" charset="-122"/>
                <a:cs typeface="微软雅黑" panose="020B0503020204020204" charset="-122"/>
              </a:rPr>
              <a:t>由于苏联是唯一的社会主义国家，处于敌对的资本主义包围之中。苏联经济技术十分落后，而周围的资本主义国家技术先进，工业发达。</a:t>
            </a:r>
            <a:r>
              <a:rPr lang="zh-CN" altLang="en-US" sz="2400" b="1" u="sng" dirty="0">
                <a:solidFill>
                  <a:srgbClr val="FF0000"/>
                </a:solidFill>
                <a:latin typeface="微软雅黑" panose="020B0503020204020204" charset="-122"/>
                <a:ea typeface="微软雅黑" panose="020B0503020204020204" charset="-122"/>
                <a:cs typeface="微软雅黑" panose="020B0503020204020204" charset="-122"/>
              </a:rPr>
              <a:t>如果苏联</a:t>
            </a:r>
            <a:r>
              <a:rPr lang="zh-CN" altLang="en-US" sz="2400" b="1" dirty="0">
                <a:latin typeface="微软雅黑" panose="020B0503020204020204" charset="-122"/>
                <a:ea typeface="微软雅黑" panose="020B0503020204020204" charset="-122"/>
                <a:cs typeface="微软雅黑" panose="020B0503020204020204" charset="-122"/>
              </a:rPr>
              <a:t>不能在短时期消灭这种落后性，</a:t>
            </a:r>
            <a:r>
              <a:rPr lang="zh-CN" altLang="en-US" sz="2400" b="1" u="sng" dirty="0">
                <a:solidFill>
                  <a:srgbClr val="FF0000"/>
                </a:solidFill>
                <a:latin typeface="微软雅黑" panose="020B0503020204020204" charset="-122"/>
                <a:ea typeface="微软雅黑" panose="020B0503020204020204" charset="-122"/>
                <a:cs typeface="微软雅黑" panose="020B0503020204020204" charset="-122"/>
              </a:rPr>
              <a:t>不发展工业</a:t>
            </a:r>
            <a:r>
              <a:rPr lang="zh-CN" altLang="en-US" sz="2400" b="1" dirty="0">
                <a:latin typeface="微软雅黑" panose="020B0503020204020204" charset="-122"/>
                <a:ea typeface="微软雅黑" panose="020B0503020204020204" charset="-122"/>
                <a:cs typeface="微软雅黑" panose="020B0503020204020204" charset="-122"/>
              </a:rPr>
              <a:t>，不建立军事工业，不迅速</a:t>
            </a:r>
            <a:r>
              <a:rPr lang="zh-CN" altLang="en-US" sz="2400" b="1" u="sng" dirty="0">
                <a:solidFill>
                  <a:srgbClr val="FF0000"/>
                </a:solidFill>
                <a:latin typeface="微软雅黑" panose="020B0503020204020204" charset="-122"/>
                <a:ea typeface="微软雅黑" panose="020B0503020204020204" charset="-122"/>
                <a:cs typeface="微软雅黑" panose="020B0503020204020204" charset="-122"/>
              </a:rPr>
              <a:t>巩固国防</a:t>
            </a:r>
            <a:r>
              <a:rPr lang="zh-CN" altLang="en-US" sz="2400" b="1" dirty="0">
                <a:latin typeface="微软雅黑" panose="020B0503020204020204" charset="-122"/>
                <a:ea typeface="微软雅黑" panose="020B0503020204020204" charset="-122"/>
                <a:cs typeface="微软雅黑" panose="020B0503020204020204" charset="-122"/>
              </a:rPr>
              <a:t>，</a:t>
            </a:r>
            <a:r>
              <a:rPr lang="zh-CN" altLang="en-US" sz="2400" b="1" u="sng" dirty="0">
                <a:solidFill>
                  <a:srgbClr val="FF0000"/>
                </a:solidFill>
                <a:latin typeface="微软雅黑" panose="020B0503020204020204" charset="-122"/>
                <a:ea typeface="微软雅黑" panose="020B0503020204020204" charset="-122"/>
                <a:cs typeface="微软雅黑" panose="020B0503020204020204" charset="-122"/>
              </a:rPr>
              <a:t>帝国主义随时可能</a:t>
            </a:r>
            <a:r>
              <a:rPr lang="zh-CN" altLang="en-US" sz="2400" b="1" dirty="0">
                <a:latin typeface="微软雅黑" panose="020B0503020204020204" charset="-122"/>
                <a:ea typeface="微软雅黑" panose="020B0503020204020204" charset="-122"/>
                <a:cs typeface="微软雅黑" panose="020B0503020204020204" charset="-122"/>
              </a:rPr>
              <a:t>发动军事干涉和侵略，</a:t>
            </a:r>
            <a:r>
              <a:rPr lang="zh-CN" altLang="en-US" sz="2400" b="1" u="sng" dirty="0">
                <a:solidFill>
                  <a:srgbClr val="FF0000"/>
                </a:solidFill>
                <a:latin typeface="微软雅黑" panose="020B0503020204020204" charset="-122"/>
                <a:ea typeface="微软雅黑" panose="020B0503020204020204" charset="-122"/>
                <a:cs typeface="微软雅黑" panose="020B0503020204020204" charset="-122"/>
              </a:rPr>
              <a:t>扼杀苏维埃政权</a:t>
            </a:r>
            <a:r>
              <a:rPr lang="zh-CN" altLang="en-US" sz="2400" b="1" dirty="0">
                <a:latin typeface="微软雅黑" panose="020B0503020204020204" charset="-122"/>
                <a:ea typeface="微软雅黑" panose="020B0503020204020204" charset="-122"/>
                <a:cs typeface="微软雅黑" panose="020B0503020204020204" charset="-122"/>
              </a:rPr>
              <a:t>。</a:t>
            </a:r>
            <a:r>
              <a:rPr lang="en-US" altLang="zh-CN" sz="2400" b="1" dirty="0">
                <a:latin typeface="微软雅黑" panose="020B0503020204020204" charset="-122"/>
                <a:ea typeface="微软雅黑" panose="020B0503020204020204" charset="-122"/>
                <a:cs typeface="微软雅黑" panose="020B0503020204020204" charset="-122"/>
                <a:sym typeface="+mn-ea"/>
              </a:rPr>
              <a:t>——</a:t>
            </a:r>
            <a:r>
              <a:rPr lang="zh-CN" altLang="en-US" sz="2400" b="1" dirty="0">
                <a:latin typeface="微软雅黑" panose="020B0503020204020204" charset="-122"/>
                <a:ea typeface="微软雅黑" panose="020B0503020204020204" charset="-122"/>
                <a:cs typeface="微软雅黑" panose="020B0503020204020204" charset="-122"/>
                <a:sym typeface="+mn-ea"/>
              </a:rPr>
              <a:t>斯大林</a:t>
            </a:r>
            <a:r>
              <a:rPr lang="en-US" altLang="zh-CN" sz="2400" b="1" dirty="0">
                <a:latin typeface="微软雅黑" panose="020B0503020204020204" charset="-122"/>
                <a:ea typeface="微软雅黑" panose="020B0503020204020204" charset="-122"/>
                <a:cs typeface="微软雅黑" panose="020B0503020204020204" charset="-122"/>
                <a:sym typeface="+mn-ea"/>
              </a:rPr>
              <a:t>《</a:t>
            </a:r>
            <a:r>
              <a:rPr lang="zh-CN" altLang="en-US" sz="2400" b="1" dirty="0">
                <a:latin typeface="微软雅黑" panose="020B0503020204020204" charset="-122"/>
                <a:ea typeface="微软雅黑" panose="020B0503020204020204" charset="-122"/>
                <a:cs typeface="微软雅黑" panose="020B0503020204020204" charset="-122"/>
                <a:sym typeface="+mn-ea"/>
              </a:rPr>
              <a:t>论经济工作人员的任务</a:t>
            </a:r>
            <a:r>
              <a:rPr lang="en-US" altLang="zh-CN" sz="2400" b="1" dirty="0">
                <a:latin typeface="微软雅黑" panose="020B0503020204020204" charset="-122"/>
                <a:ea typeface="微软雅黑" panose="020B0503020204020204" charset="-122"/>
                <a:cs typeface="微软雅黑" panose="020B0503020204020204" charset="-122"/>
                <a:sym typeface="+mn-ea"/>
              </a:rPr>
              <a:t>》</a:t>
            </a:r>
            <a:endParaRPr lang="zh-CN" altLang="en-US" sz="2400" b="1" dirty="0">
              <a:latin typeface="微软雅黑" panose="020B0503020204020204" charset="-122"/>
              <a:ea typeface="微软雅黑" panose="020B0503020204020204" charset="-122"/>
              <a:cs typeface="微软雅黑" panose="020B0503020204020204" charset="-122"/>
            </a:endParaRPr>
          </a:p>
        </p:txBody>
      </p:sp>
      <p:sp>
        <p:nvSpPr>
          <p:cNvPr id="18443" name="Text Box 4"/>
          <p:cNvSpPr txBox="1"/>
          <p:nvPr/>
        </p:nvSpPr>
        <p:spPr>
          <a:xfrm>
            <a:off x="3906520" y="2689860"/>
            <a:ext cx="4845050" cy="457200"/>
          </a:xfrm>
          <a:prstGeom prst="rect">
            <a:avLst/>
          </a:prstGeom>
          <a:noFill/>
          <a:ln w="9525">
            <a:noFill/>
          </a:ln>
        </p:spPr>
        <p:txBody>
          <a:bodyPr>
            <a:spAutoFit/>
          </a:bodyPr>
          <a:p>
            <a:pPr algn="ctr">
              <a:lnSpc>
                <a:spcPct val="85000"/>
              </a:lnSpc>
              <a:spcBef>
                <a:spcPct val="50000"/>
              </a:spcBef>
            </a:pPr>
            <a:r>
              <a:rPr lang="zh-CN" altLang="en-US" sz="2800" b="1" dirty="0">
                <a:solidFill>
                  <a:srgbClr val="FF0000"/>
                </a:solidFill>
                <a:latin typeface="微软雅黑" panose="020B0503020204020204" charset="-122"/>
                <a:ea typeface="微软雅黑" panose="020B0503020204020204" charset="-122"/>
                <a:sym typeface="+mn-ea"/>
              </a:rPr>
              <a:t>受帝国主义的威胁；</a:t>
            </a:r>
            <a:r>
              <a:rPr lang="zh-CN" altLang="en-US" sz="2800" b="1" dirty="0">
                <a:solidFill>
                  <a:srgbClr val="FF0000"/>
                </a:solidFill>
                <a:latin typeface="微软雅黑" panose="020B0503020204020204" charset="-122"/>
                <a:ea typeface="微软雅黑" panose="020B0503020204020204" charset="-122"/>
              </a:rPr>
              <a:t>工业落后。</a:t>
            </a:r>
            <a:endParaRPr lang="zh-CN" altLang="en-US" sz="2800" b="1" dirty="0">
              <a:solidFill>
                <a:srgbClr val="FF0000"/>
              </a:solidFill>
              <a:effectLst>
                <a:outerShdw blurRad="38100" dist="38100" dir="2700000">
                  <a:srgbClr val="C0C0C0"/>
                </a:outerShdw>
              </a:effectLst>
              <a:latin typeface="微软雅黑" panose="020B0503020204020204" charset="-122"/>
              <a:ea typeface="微软雅黑" panose="020B0503020204020204" charset="-122"/>
            </a:endParaRPr>
          </a:p>
        </p:txBody>
      </p:sp>
      <p:sp>
        <p:nvSpPr>
          <p:cNvPr id="18444" name="Text Box 4"/>
          <p:cNvSpPr txBox="1"/>
          <p:nvPr/>
        </p:nvSpPr>
        <p:spPr>
          <a:xfrm>
            <a:off x="329883" y="5221605"/>
            <a:ext cx="7964487" cy="953135"/>
          </a:xfrm>
          <a:prstGeom prst="rect">
            <a:avLst/>
          </a:prstGeom>
          <a:solidFill>
            <a:srgbClr val="FFFF00">
              <a:alpha val="100000"/>
            </a:srgbClr>
          </a:solidFill>
          <a:ln w="9525" cap="flat" cmpd="sng">
            <a:solidFill>
              <a:schemeClr val="accent1"/>
            </a:solidFill>
            <a:prstDash val="solid"/>
            <a:miter/>
            <a:headEnd type="none" w="med" len="med"/>
            <a:tailEnd type="none" w="med" len="med"/>
          </a:ln>
        </p:spPr>
        <p:txBody>
          <a:bodyPr vert="horz" wrap="square" anchor="t">
            <a:spAutoFit/>
          </a:bodyPr>
          <a:p>
            <a:r>
              <a:rPr lang="en-US" altLang="zh-CN" sz="2800" dirty="0">
                <a:solidFill>
                  <a:srgbClr val="FF0000"/>
                </a:solidFill>
                <a:latin typeface="微软雅黑" panose="020B0503020204020204" charset="-122"/>
                <a:ea typeface="微软雅黑" panose="020B0503020204020204" charset="-122"/>
                <a:cs typeface="微软雅黑" panose="020B0503020204020204" charset="-122"/>
              </a:rPr>
              <a:t>1925</a:t>
            </a:r>
            <a:r>
              <a:rPr lang="zh-CN" altLang="en-US" sz="2800" dirty="0">
                <a:solidFill>
                  <a:srgbClr val="FF0000"/>
                </a:solidFill>
                <a:latin typeface="微软雅黑" panose="020B0503020204020204" charset="-122"/>
                <a:ea typeface="微软雅黑" panose="020B0503020204020204" charset="-122"/>
                <a:cs typeface="微软雅黑" panose="020B0503020204020204" charset="-122"/>
              </a:rPr>
              <a:t>年斯大林提出实现国家工业化的设想。</a:t>
            </a:r>
            <a:endParaRPr lang="en-US" altLang="zh-CN" sz="2800" dirty="0">
              <a:solidFill>
                <a:srgbClr val="FF0000"/>
              </a:solidFill>
              <a:latin typeface="微软雅黑" panose="020B0503020204020204" charset="-122"/>
              <a:ea typeface="微软雅黑" panose="020B0503020204020204" charset="-122"/>
              <a:cs typeface="微软雅黑" panose="020B0503020204020204" charset="-122"/>
            </a:endParaRPr>
          </a:p>
          <a:p>
            <a:r>
              <a:rPr lang="en-US" altLang="zh-CN" sz="2800" dirty="0">
                <a:solidFill>
                  <a:srgbClr val="FF0000"/>
                </a:solidFill>
                <a:latin typeface="微软雅黑" panose="020B0503020204020204" charset="-122"/>
                <a:ea typeface="微软雅黑" panose="020B0503020204020204" charset="-122"/>
                <a:cs typeface="微软雅黑" panose="020B0503020204020204" charset="-122"/>
              </a:rPr>
              <a:t>1926</a:t>
            </a:r>
            <a:r>
              <a:rPr lang="zh-CN" altLang="en-US" sz="2800" dirty="0">
                <a:solidFill>
                  <a:srgbClr val="FF0000"/>
                </a:solidFill>
                <a:latin typeface="微软雅黑" panose="020B0503020204020204" charset="-122"/>
                <a:ea typeface="微软雅黑" panose="020B0503020204020204" charset="-122"/>
                <a:cs typeface="微软雅黑" panose="020B0503020204020204" charset="-122"/>
              </a:rPr>
              <a:t>年起，苏联开始进行社会主义工业化建设</a:t>
            </a:r>
            <a:endParaRPr lang="zh-CN" altLang="en-US" sz="2800" dirty="0">
              <a:solidFill>
                <a:srgbClr val="FF0000"/>
              </a:solidFill>
              <a:latin typeface="微软雅黑" panose="020B0503020204020204" charset="-122"/>
              <a:ea typeface="微软雅黑" panose="020B0503020204020204" charset="-122"/>
              <a:cs typeface="微软雅黑" panose="020B0503020204020204" charset="-122"/>
            </a:endParaRPr>
          </a:p>
        </p:txBody>
      </p:sp>
      <p:sp>
        <p:nvSpPr>
          <p:cNvPr id="3" name="文本框 2"/>
          <p:cNvSpPr txBox="1"/>
          <p:nvPr/>
        </p:nvSpPr>
        <p:spPr>
          <a:xfrm>
            <a:off x="4312285" y="223520"/>
            <a:ext cx="1605280" cy="521970"/>
          </a:xfrm>
          <a:prstGeom prst="rect">
            <a:avLst/>
          </a:prstGeom>
          <a:noFill/>
        </p:spPr>
        <p:txBody>
          <a:bodyPr wrap="none" rtlCol="0" anchor="t">
            <a:spAutoFit/>
          </a:bodyPr>
          <a:p>
            <a:r>
              <a:rPr lang="zh-CN" altLang="en-US" sz="2800" b="1" dirty="0">
                <a:solidFill>
                  <a:srgbClr val="FF0000"/>
                </a:solidFill>
                <a:latin typeface="微软雅黑" panose="020B0503020204020204" charset="-122"/>
                <a:ea typeface="微软雅黑" panose="020B0503020204020204" charset="-122"/>
                <a:sym typeface="+mn-ea"/>
              </a:rPr>
              <a:t>知识拓展  </a:t>
            </a:r>
            <a:endParaRPr lang="zh-CN" altLang="en-US" sz="2800" b="1" dirty="0">
              <a:solidFill>
                <a:srgbClr val="FF0000"/>
              </a:solidFill>
              <a:latin typeface="微软雅黑" panose="020B0503020204020204" charset="-122"/>
              <a:ea typeface="微软雅黑" panose="020B0503020204020204" charset="-122"/>
              <a:sym typeface="+mn-ea"/>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dissolve">
                                      <p:cBhvr>
                                        <p:cTn id="7" dur="500"/>
                                        <p:tgtEl>
                                          <p:spTgt spid="1843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8437"/>
                                        </p:tgtEl>
                                        <p:attrNameLst>
                                          <p:attrName>style.visibility</p:attrName>
                                        </p:attrNameLst>
                                      </p:cBhvr>
                                      <p:to>
                                        <p:strVal val="visible"/>
                                      </p:to>
                                    </p:set>
                                    <p:animEffect transition="in" filter="dissolve">
                                      <p:cBhvr>
                                        <p:cTn id="12" dur="500"/>
                                        <p:tgtEl>
                                          <p:spTgt spid="18437"/>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8435"/>
                                        </p:tgtEl>
                                        <p:attrNameLst>
                                          <p:attrName>style.visibility</p:attrName>
                                        </p:attrNameLst>
                                      </p:cBhvr>
                                      <p:to>
                                        <p:strVal val="visible"/>
                                      </p:to>
                                    </p:set>
                                    <p:animEffect transition="in" filter="dissolve">
                                      <p:cBhvr>
                                        <p:cTn id="17" dur="500"/>
                                        <p:tgtEl>
                                          <p:spTgt spid="18435"/>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8438"/>
                                        </p:tgtEl>
                                        <p:attrNameLst>
                                          <p:attrName>style.visibility</p:attrName>
                                        </p:attrNameLst>
                                      </p:cBhvr>
                                      <p:to>
                                        <p:strVal val="visible"/>
                                      </p:to>
                                    </p:set>
                                    <p:animEffect transition="in" filter="dissolve">
                                      <p:cBhvr>
                                        <p:cTn id="22" dur="500"/>
                                        <p:tgtEl>
                                          <p:spTgt spid="18438"/>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18443"/>
                                        </p:tgtEl>
                                        <p:attrNameLst>
                                          <p:attrName>style.visibility</p:attrName>
                                        </p:attrNameLst>
                                      </p:cBhvr>
                                      <p:to>
                                        <p:strVal val="visible"/>
                                      </p:to>
                                    </p:set>
                                    <p:animEffect transition="in" filter="dissolve">
                                      <p:cBhvr>
                                        <p:cTn id="27" dur="500"/>
                                        <p:tgtEl>
                                          <p:spTgt spid="1844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8444"/>
                                        </p:tgtEl>
                                        <p:attrNameLst>
                                          <p:attrName>style.visibility</p:attrName>
                                        </p:attrNameLst>
                                      </p:cBhvr>
                                      <p:to>
                                        <p:strVal val="visible"/>
                                      </p:to>
                                    </p:set>
                                    <p:animEffect transition="in" filter="fade">
                                      <p:cBhvr>
                                        <p:cTn id="32" dur="500"/>
                                        <p:tgtEl>
                                          <p:spTgt spid="184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bldLvl="0" animBg="1"/>
      <p:bldP spid="18435" grpId="0" bldLvl="0" animBg="1"/>
      <p:bldP spid="18437" grpId="0" bldLvl="0" animBg="1"/>
      <p:bldP spid="18438" grpId="0" bldLvl="0" animBg="1"/>
      <p:bldP spid="18444"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 name="Picture 2" descr="W020071130490353922759[1]"/>
          <p:cNvPicPr>
            <a:picLocks noChangeAspect="1"/>
          </p:cNvPicPr>
          <p:nvPr/>
        </p:nvPicPr>
        <p:blipFill>
          <a:blip r:embed="rId1"/>
          <a:srcRect l="31" r="-63" b="53889"/>
          <a:stretch>
            <a:fillRect/>
          </a:stretch>
        </p:blipFill>
        <p:spPr>
          <a:xfrm>
            <a:off x="4791075" y="457200"/>
            <a:ext cx="4172585" cy="2719070"/>
          </a:xfrm>
          <a:prstGeom prst="rect">
            <a:avLst/>
          </a:prstGeom>
          <a:noFill/>
          <a:ln w="9525">
            <a:noFill/>
          </a:ln>
        </p:spPr>
      </p:pic>
      <p:pic>
        <p:nvPicPr>
          <p:cNvPr id="6" name="Picture 5" descr="17_5_e050df7a5a569b0"/>
          <p:cNvPicPr>
            <a:picLocks noChangeAspect="1"/>
          </p:cNvPicPr>
          <p:nvPr/>
        </p:nvPicPr>
        <p:blipFill>
          <a:blip r:embed="rId2"/>
          <a:stretch>
            <a:fillRect/>
          </a:stretch>
        </p:blipFill>
        <p:spPr>
          <a:xfrm>
            <a:off x="4803775" y="3449955"/>
            <a:ext cx="4221480" cy="2545080"/>
          </a:xfrm>
          <a:prstGeom prst="rect">
            <a:avLst/>
          </a:prstGeom>
          <a:noFill/>
          <a:ln w="9525">
            <a:noFill/>
          </a:ln>
        </p:spPr>
      </p:pic>
      <p:sp>
        <p:nvSpPr>
          <p:cNvPr id="20485" name="TextBox 6"/>
          <p:cNvSpPr txBox="1"/>
          <p:nvPr/>
        </p:nvSpPr>
        <p:spPr>
          <a:xfrm>
            <a:off x="471170" y="3806190"/>
            <a:ext cx="4095750" cy="2138045"/>
          </a:xfrm>
          <a:prstGeom prst="rect">
            <a:avLst/>
          </a:prstGeom>
          <a:noFill/>
          <a:ln w="9525">
            <a:noFill/>
          </a:ln>
        </p:spPr>
        <p:txBody>
          <a:bodyPr wrap="square" anchor="t">
            <a:spAutoFit/>
          </a:bodyPr>
          <a:p>
            <a:pPr>
              <a:spcBef>
                <a:spcPts val="300"/>
              </a:spcBef>
              <a:spcAft>
                <a:spcPts val="300"/>
              </a:spcAft>
            </a:pPr>
            <a:r>
              <a:rPr lang="en-US" altLang="zh-CN" sz="3200" b="1" dirty="0">
                <a:solidFill>
                  <a:srgbClr val="FF0000"/>
                </a:solidFill>
                <a:latin typeface="微软雅黑" panose="020B0503020204020204" charset="-122"/>
                <a:ea typeface="微软雅黑" panose="020B0503020204020204" charset="-122"/>
                <a:cs typeface="微软雅黑" panose="020B0503020204020204" charset="-122"/>
              </a:rPr>
              <a:t>3.</a:t>
            </a:r>
            <a:r>
              <a:rPr lang="zh-CN" altLang="en-US" sz="3200" b="1" dirty="0">
                <a:solidFill>
                  <a:srgbClr val="FF0000"/>
                </a:solidFill>
                <a:latin typeface="微软雅黑" panose="020B0503020204020204" charset="-122"/>
                <a:ea typeface="微软雅黑" panose="020B0503020204020204" charset="-122"/>
                <a:cs typeface="微软雅黑" panose="020B0503020204020204" charset="-122"/>
              </a:rPr>
              <a:t>工业化的过程：</a:t>
            </a:r>
            <a:endParaRPr lang="en-US" altLang="zh-CN" sz="3200" b="1" dirty="0">
              <a:solidFill>
                <a:srgbClr val="FF0000"/>
              </a:solidFill>
              <a:latin typeface="微软雅黑" panose="020B0503020204020204" charset="-122"/>
              <a:ea typeface="微软雅黑" panose="020B0503020204020204" charset="-122"/>
              <a:cs typeface="微软雅黑" panose="020B0503020204020204" charset="-122"/>
            </a:endParaRPr>
          </a:p>
          <a:p>
            <a:pPr>
              <a:spcBef>
                <a:spcPts val="300"/>
              </a:spcBef>
              <a:spcAft>
                <a:spcPts val="300"/>
              </a:spcAft>
            </a:pPr>
            <a:r>
              <a:rPr lang="zh-CN" altLang="en-US" sz="3200" dirty="0">
                <a:latin typeface="微软雅黑" panose="020B0503020204020204" charset="-122"/>
                <a:ea typeface="微软雅黑" panose="020B0503020204020204" charset="-122"/>
                <a:cs typeface="微软雅黑" panose="020B0503020204020204" charset="-122"/>
              </a:rPr>
              <a:t>1928-1937年，苏联先后提前完成了第一个、第二个五年计划。</a:t>
            </a:r>
            <a:endParaRPr lang="zh-CN" altLang="en-US" sz="3200" dirty="0">
              <a:latin typeface="微软雅黑" panose="020B0503020204020204" charset="-122"/>
              <a:ea typeface="微软雅黑" panose="020B0503020204020204" charset="-122"/>
              <a:cs typeface="微软雅黑" panose="020B0503020204020204" charset="-122"/>
            </a:endParaRPr>
          </a:p>
        </p:txBody>
      </p:sp>
      <p:pic>
        <p:nvPicPr>
          <p:cNvPr id="2" name="图片 1"/>
          <p:cNvPicPr>
            <a:picLocks noChangeAspect="1"/>
          </p:cNvPicPr>
          <p:nvPr/>
        </p:nvPicPr>
        <p:blipFill>
          <a:blip r:embed="rId3"/>
          <a:stretch>
            <a:fillRect/>
          </a:stretch>
        </p:blipFill>
        <p:spPr>
          <a:xfrm>
            <a:off x="0" y="188595"/>
            <a:ext cx="4822825" cy="361759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0485"/>
                                        </p:tgtEl>
                                        <p:attrNameLst>
                                          <p:attrName>style.visibility</p:attrName>
                                        </p:attrNameLst>
                                      </p:cBhvr>
                                      <p:to>
                                        <p:strVal val="visible"/>
                                      </p:to>
                                    </p:set>
                                    <p:animEffect transition="in" filter="blinds(horizontal)">
                                      <p:cBhvr>
                                        <p:cTn id="17" dur="500"/>
                                        <p:tgtEl>
                                          <p:spTgt spid="204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5" name="Rectangle 2"/>
          <p:cNvSpPr/>
          <p:nvPr/>
        </p:nvSpPr>
        <p:spPr>
          <a:xfrm>
            <a:off x="0" y="2759075"/>
            <a:ext cx="9144000" cy="0"/>
          </a:xfrm>
          <a:prstGeom prst="rect">
            <a:avLst/>
          </a:prstGeom>
          <a:noFill/>
          <a:ln w="9525">
            <a:noFill/>
          </a:ln>
        </p:spPr>
        <p:txBody>
          <a:bodyPr wrap="none" anchor="ctr">
            <a:spAutoFit/>
          </a:bodyPr>
          <a:p>
            <a:endParaRPr lang="zh-CN" altLang="en-US" dirty="0">
              <a:latin typeface="Arial" panose="020B0604020202020204" pitchFamily="34" charset="0"/>
            </a:endParaRPr>
          </a:p>
        </p:txBody>
      </p:sp>
      <p:sp>
        <p:nvSpPr>
          <p:cNvPr id="21507" name="Rectangle 6"/>
          <p:cNvSpPr/>
          <p:nvPr/>
        </p:nvSpPr>
        <p:spPr>
          <a:xfrm>
            <a:off x="4800600" y="3810000"/>
            <a:ext cx="3741738" cy="461963"/>
          </a:xfrm>
          <a:prstGeom prst="rect">
            <a:avLst/>
          </a:prstGeom>
          <a:noFill/>
          <a:ln w="9525">
            <a:noFill/>
          </a:ln>
        </p:spPr>
        <p:txBody>
          <a:bodyPr wrap="none" anchor="ctr">
            <a:spAutoFit/>
          </a:bodyPr>
          <a:p>
            <a:r>
              <a:rPr lang="zh-CN" altLang="en-US" sz="2400" b="1" dirty="0">
                <a:solidFill>
                  <a:srgbClr val="FF0000"/>
                </a:solidFill>
                <a:latin typeface="黑体" panose="02010609060101010101" pitchFamily="1" charset="-122"/>
                <a:ea typeface="黑体" panose="02010609060101010101" pitchFamily="1" charset="-122"/>
              </a:rPr>
              <a:t>苏联工农业产值的增长</a:t>
            </a:r>
            <a:r>
              <a:rPr lang="en-US" altLang="zh-CN" sz="2400" b="1" dirty="0">
                <a:solidFill>
                  <a:srgbClr val="FF0000"/>
                </a:solidFill>
                <a:latin typeface="黑体" panose="02010609060101010101" pitchFamily="1" charset="-122"/>
                <a:ea typeface="黑体" panose="02010609060101010101" pitchFamily="1" charset="-122"/>
              </a:rPr>
              <a:t>(%)</a:t>
            </a:r>
            <a:endParaRPr lang="en-US" altLang="zh-CN" sz="2400" b="1" dirty="0">
              <a:solidFill>
                <a:srgbClr val="FF0000"/>
              </a:solidFill>
              <a:latin typeface="黑体" panose="02010609060101010101" pitchFamily="1" charset="-122"/>
              <a:ea typeface="黑体" panose="02010609060101010101" pitchFamily="1" charset="-122"/>
            </a:endParaRPr>
          </a:p>
        </p:txBody>
      </p:sp>
      <p:pic>
        <p:nvPicPr>
          <p:cNvPr id="21508" name="Picture 7" descr="X256.TIF"/>
          <p:cNvPicPr>
            <a:picLocks noChangeAspect="1"/>
          </p:cNvPicPr>
          <p:nvPr/>
        </p:nvPicPr>
        <p:blipFill>
          <a:blip r:embed="rId1" r:link="rId2"/>
          <a:stretch>
            <a:fillRect/>
          </a:stretch>
        </p:blipFill>
        <p:spPr>
          <a:xfrm>
            <a:off x="381000" y="617538"/>
            <a:ext cx="4143375" cy="2971800"/>
          </a:xfrm>
          <a:prstGeom prst="rect">
            <a:avLst/>
          </a:prstGeom>
          <a:noFill/>
          <a:ln w="9525">
            <a:noFill/>
          </a:ln>
        </p:spPr>
      </p:pic>
      <p:sp>
        <p:nvSpPr>
          <p:cNvPr id="21509" name="Rectangle 8"/>
          <p:cNvSpPr/>
          <p:nvPr/>
        </p:nvSpPr>
        <p:spPr>
          <a:xfrm>
            <a:off x="609600" y="3589338"/>
            <a:ext cx="2971800" cy="830262"/>
          </a:xfrm>
          <a:prstGeom prst="rect">
            <a:avLst/>
          </a:prstGeom>
          <a:noFill/>
          <a:ln w="9525">
            <a:noFill/>
          </a:ln>
        </p:spPr>
        <p:txBody>
          <a:bodyPr anchor="ctr">
            <a:spAutoFit/>
          </a:bodyPr>
          <a:p>
            <a:pPr algn="ctr"/>
            <a:r>
              <a:rPr lang="en-US" altLang="zh-CN" sz="2400" b="1" dirty="0">
                <a:solidFill>
                  <a:srgbClr val="FF0000"/>
                </a:solidFill>
                <a:latin typeface="黑体" panose="02010609060101010101" pitchFamily="1" charset="-122"/>
                <a:ea typeface="黑体" panose="02010609060101010101" pitchFamily="1" charset="-122"/>
              </a:rPr>
              <a:t>1937</a:t>
            </a:r>
            <a:r>
              <a:rPr lang="zh-CN" altLang="en-US" sz="2400" b="1" dirty="0">
                <a:solidFill>
                  <a:srgbClr val="FF0000"/>
                </a:solidFill>
                <a:latin typeface="黑体" panose="02010609060101010101" pitchFamily="1" charset="-122"/>
                <a:ea typeface="黑体" panose="02010609060101010101" pitchFamily="1" charset="-122"/>
              </a:rPr>
              <a:t>年苏联工业产值</a:t>
            </a:r>
            <a:endParaRPr lang="en-US" altLang="zh-CN" sz="2400" b="1" dirty="0">
              <a:solidFill>
                <a:srgbClr val="FF0000"/>
              </a:solidFill>
              <a:latin typeface="黑体" panose="02010609060101010101" pitchFamily="1" charset="-122"/>
              <a:ea typeface="黑体" panose="02010609060101010101" pitchFamily="1" charset="-122"/>
            </a:endParaRPr>
          </a:p>
          <a:p>
            <a:pPr algn="ctr"/>
            <a:r>
              <a:rPr lang="zh-CN" altLang="en-US" sz="2400" b="1" dirty="0">
                <a:solidFill>
                  <a:srgbClr val="FF0000"/>
                </a:solidFill>
                <a:latin typeface="黑体" panose="02010609060101010101" pitchFamily="1" charset="-122"/>
                <a:ea typeface="黑体" panose="02010609060101010101" pitchFamily="1" charset="-122"/>
              </a:rPr>
              <a:t>占全世界的比重</a:t>
            </a:r>
            <a:endParaRPr lang="zh-CN" altLang="en-US" sz="2400" b="1" dirty="0">
              <a:solidFill>
                <a:srgbClr val="FF0000"/>
              </a:solidFill>
              <a:latin typeface="黑体" panose="02010609060101010101" pitchFamily="1" charset="-122"/>
              <a:ea typeface="黑体" panose="02010609060101010101" pitchFamily="1" charset="-122"/>
            </a:endParaRPr>
          </a:p>
        </p:txBody>
      </p:sp>
      <p:pic>
        <p:nvPicPr>
          <p:cNvPr id="21510" name="Picture 5" descr="X255.TIF"/>
          <p:cNvPicPr>
            <a:picLocks noChangeAspect="1"/>
          </p:cNvPicPr>
          <p:nvPr/>
        </p:nvPicPr>
        <p:blipFill>
          <a:blip r:embed="rId3" r:link="rId2"/>
          <a:stretch>
            <a:fillRect/>
          </a:stretch>
        </p:blipFill>
        <p:spPr>
          <a:xfrm>
            <a:off x="4495800" y="228600"/>
            <a:ext cx="4324350" cy="2938463"/>
          </a:xfrm>
          <a:prstGeom prst="rect">
            <a:avLst/>
          </a:prstGeom>
          <a:noFill/>
          <a:ln w="9525">
            <a:noFill/>
          </a:ln>
        </p:spPr>
      </p:pic>
      <p:sp>
        <p:nvSpPr>
          <p:cNvPr id="21511" name="TextBox 6"/>
          <p:cNvSpPr txBox="1"/>
          <p:nvPr/>
        </p:nvSpPr>
        <p:spPr>
          <a:xfrm>
            <a:off x="609600" y="4419600"/>
            <a:ext cx="8382000" cy="1852930"/>
          </a:xfrm>
          <a:prstGeom prst="rect">
            <a:avLst/>
          </a:prstGeom>
          <a:noFill/>
          <a:ln w="9525">
            <a:noFill/>
          </a:ln>
        </p:spPr>
        <p:txBody>
          <a:bodyPr anchor="t">
            <a:spAutoFit/>
          </a:bodyPr>
          <a:p>
            <a:pPr>
              <a:spcBef>
                <a:spcPts val="300"/>
              </a:spcBef>
              <a:spcAft>
                <a:spcPts val="300"/>
              </a:spcAft>
            </a:pPr>
            <a:r>
              <a:rPr lang="zh-CN" altLang="en-US" sz="2800" b="1" dirty="0">
                <a:solidFill>
                  <a:srgbClr val="FF0000"/>
                </a:solidFill>
                <a:latin typeface="黑体" panose="02010609060101010101" pitchFamily="1" charset="-122"/>
                <a:ea typeface="黑体" panose="02010609060101010101" pitchFamily="1" charset="-122"/>
              </a:rPr>
              <a:t>成就：1928-1937年，苏联先后提前完成了第一个、第二个五年计划。</a:t>
            </a:r>
            <a:endParaRPr lang="zh-CN" altLang="en-US" sz="2800" b="1" dirty="0">
              <a:solidFill>
                <a:srgbClr val="FF0000"/>
              </a:solidFill>
              <a:latin typeface="黑体" panose="02010609060101010101" pitchFamily="1" charset="-122"/>
              <a:ea typeface="黑体" panose="02010609060101010101" pitchFamily="1" charset="-122"/>
            </a:endParaRPr>
          </a:p>
          <a:p>
            <a:pPr eaLnBrk="0" hangingPunct="0"/>
            <a:r>
              <a:rPr lang="zh-CN" altLang="en-US" sz="2800" b="1" dirty="0">
                <a:solidFill>
                  <a:srgbClr val="FF0000"/>
                </a:solidFill>
                <a:latin typeface="黑体" panose="02010609060101010101" pitchFamily="1" charset="-122"/>
                <a:ea typeface="黑体" panose="02010609060101010101" pitchFamily="1" charset="-122"/>
              </a:rPr>
              <a:t>由落后的农业国变为强大工业国，工业产值居欧洲第一，世界</a:t>
            </a:r>
            <a:r>
              <a:rPr lang="zh-CN" altLang="en-US" sz="2800" b="1" dirty="0">
                <a:solidFill>
                  <a:srgbClr val="FF0000"/>
                </a:solidFill>
                <a:latin typeface="黑体" panose="02010609060101010101" pitchFamily="1" charset="-122"/>
                <a:ea typeface="黑体" panose="02010609060101010101" pitchFamily="1" charset="-122"/>
                <a:hlinkClick r:id="rId4" action="ppaction://hlinksldjump"/>
              </a:rPr>
              <a:t>第二</a:t>
            </a:r>
            <a:endParaRPr lang="zh-CN" altLang="en-US" sz="2800" b="1" dirty="0">
              <a:solidFill>
                <a:srgbClr val="FF0000"/>
              </a:solidFill>
              <a:latin typeface="黑体" panose="02010609060101010101" pitchFamily="1" charset="-122"/>
              <a:ea typeface="黑体" panose="02010609060101010101" pitchFamily="1" charset="-122"/>
              <a:hlinkClick r:id="rId4" action="ppaction://hlinksldjump"/>
            </a:endParaRPr>
          </a:p>
        </p:txBody>
      </p:sp>
      <p:sp>
        <p:nvSpPr>
          <p:cNvPr id="2" name="文本框 1"/>
          <p:cNvSpPr txBox="1"/>
          <p:nvPr/>
        </p:nvSpPr>
        <p:spPr>
          <a:xfrm>
            <a:off x="609600" y="127000"/>
            <a:ext cx="2988310" cy="583565"/>
          </a:xfrm>
          <a:prstGeom prst="rect">
            <a:avLst/>
          </a:prstGeom>
          <a:noFill/>
        </p:spPr>
        <p:txBody>
          <a:bodyPr wrap="none" rtlCol="0" anchor="t">
            <a:spAutoFit/>
          </a:bodyPr>
          <a:p>
            <a:pPr algn="l"/>
            <a:r>
              <a:rPr lang="en-US" altLang="zh-CN" sz="3200" b="1" dirty="0">
                <a:solidFill>
                  <a:srgbClr val="FF0000"/>
                </a:solidFill>
                <a:latin typeface="微软雅黑" panose="020B0503020204020204" charset="-122"/>
                <a:ea typeface="微软雅黑" panose="020B0503020204020204" charset="-122"/>
                <a:sym typeface="+mn-ea"/>
              </a:rPr>
              <a:t>4.</a:t>
            </a:r>
            <a:r>
              <a:rPr lang="zh-CN" altLang="en-US" sz="3200" b="1" dirty="0">
                <a:solidFill>
                  <a:srgbClr val="FF0000"/>
                </a:solidFill>
                <a:latin typeface="微软雅黑" panose="020B0503020204020204" charset="-122"/>
                <a:ea typeface="微软雅黑" panose="020B0503020204020204" charset="-122"/>
                <a:sym typeface="+mn-ea"/>
              </a:rPr>
              <a:t>工业化的成就</a:t>
            </a:r>
            <a:endParaRPr lang="zh-CN" altLang="en-US" sz="3200" b="1" dirty="0">
              <a:solidFill>
                <a:srgbClr val="FF0000"/>
              </a:solidFill>
              <a:latin typeface="微软雅黑" panose="020B0503020204020204" charset="-122"/>
              <a:ea typeface="微软雅黑" panose="020B0503020204020204"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1508"/>
                                        </p:tgtEl>
                                        <p:attrNameLst>
                                          <p:attrName>style.visibility</p:attrName>
                                        </p:attrNameLst>
                                      </p:cBhvr>
                                      <p:to>
                                        <p:strVal val="visible"/>
                                      </p:to>
                                    </p:set>
                                    <p:animEffect transition="in" filter="blinds(horizontal)">
                                      <p:cBhvr>
                                        <p:cTn id="7" dur="500"/>
                                        <p:tgtEl>
                                          <p:spTgt spid="2150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1509"/>
                                        </p:tgtEl>
                                        <p:attrNameLst>
                                          <p:attrName>style.visibility</p:attrName>
                                        </p:attrNameLst>
                                      </p:cBhvr>
                                      <p:to>
                                        <p:strVal val="visible"/>
                                      </p:to>
                                    </p:set>
                                    <p:animEffect transition="in" filter="blinds(horizontal)">
                                      <p:cBhvr>
                                        <p:cTn id="12" dur="500"/>
                                        <p:tgtEl>
                                          <p:spTgt spid="2150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1510"/>
                                        </p:tgtEl>
                                        <p:attrNameLst>
                                          <p:attrName>style.visibility</p:attrName>
                                        </p:attrNameLst>
                                      </p:cBhvr>
                                      <p:to>
                                        <p:strVal val="visible"/>
                                      </p:to>
                                    </p:set>
                                    <p:animEffect transition="in" filter="blinds(horizontal)">
                                      <p:cBhvr>
                                        <p:cTn id="17" dur="500"/>
                                        <p:tgtEl>
                                          <p:spTgt spid="2151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1507"/>
                                        </p:tgtEl>
                                        <p:attrNameLst>
                                          <p:attrName>style.visibility</p:attrName>
                                        </p:attrNameLst>
                                      </p:cBhvr>
                                      <p:to>
                                        <p:strVal val="visible"/>
                                      </p:to>
                                    </p:set>
                                    <p:animEffect transition="in" filter="blinds(horizontal)">
                                      <p:cBhvr>
                                        <p:cTn id="22" dur="500"/>
                                        <p:tgtEl>
                                          <p:spTgt spid="2150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1511"/>
                                        </p:tgtEl>
                                        <p:attrNameLst>
                                          <p:attrName>style.visibility</p:attrName>
                                        </p:attrNameLst>
                                      </p:cBhvr>
                                      <p:to>
                                        <p:strVal val="visible"/>
                                      </p:to>
                                    </p:set>
                                    <p:animEffect transition="in" filter="blinds(horizontal)">
                                      <p:cBhvr>
                                        <p:cTn id="27" dur="500"/>
                                        <p:tgtEl>
                                          <p:spTgt spid="215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p:bldP spid="21509" grpId="0"/>
      <p:bldP spid="215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8" name="文本框 1"/>
          <p:cNvSpPr txBox="1"/>
          <p:nvPr/>
        </p:nvSpPr>
        <p:spPr>
          <a:xfrm>
            <a:off x="329565" y="772795"/>
            <a:ext cx="8511540" cy="1568450"/>
          </a:xfrm>
          <a:prstGeom prst="rect">
            <a:avLst/>
          </a:prstGeom>
          <a:noFill/>
          <a:ln w="9525">
            <a:noFill/>
          </a:ln>
        </p:spPr>
        <p:txBody>
          <a:bodyPr wrap="square">
            <a:spAutoFit/>
          </a:bodyPr>
          <a:p>
            <a:r>
              <a:rPr lang="zh-CN" altLang="en-US" sz="2400" dirty="0">
                <a:latin typeface="微软雅黑" panose="020B0503020204020204" charset="-122"/>
                <a:ea typeface="微软雅黑" panose="020B0503020204020204" charset="-122"/>
                <a:cs typeface="微软雅黑" panose="020B0503020204020204" charset="-122"/>
              </a:rPr>
              <a:t>斯大林说：“没有重工业,那我们就不会有一切现代化国防武器,那时我们的地位就会和目前中国所处的地位多少相似:中国没有自己的重工业,没有自己的军事工业,现在只要谁高兴,谁就可以蹂躏它。”</a:t>
            </a:r>
            <a:endParaRPr lang="zh-CN" altLang="en-US" sz="2400" dirty="0">
              <a:latin typeface="微软雅黑" panose="020B0503020204020204" charset="-122"/>
              <a:ea typeface="微软雅黑" panose="020B0503020204020204" charset="-122"/>
              <a:cs typeface="微软雅黑" panose="020B0503020204020204" charset="-122"/>
            </a:endParaRPr>
          </a:p>
        </p:txBody>
      </p:sp>
      <p:sp>
        <p:nvSpPr>
          <p:cNvPr id="19466" name="Text Box 4"/>
          <p:cNvSpPr txBox="1"/>
          <p:nvPr/>
        </p:nvSpPr>
        <p:spPr>
          <a:xfrm>
            <a:off x="191770" y="189230"/>
            <a:ext cx="3980815" cy="583565"/>
          </a:xfrm>
          <a:prstGeom prst="rect">
            <a:avLst/>
          </a:prstGeom>
          <a:noFill/>
          <a:ln w="9525" cap="flat" cmpd="sng">
            <a:solidFill>
              <a:schemeClr val="accent1"/>
            </a:solidFill>
            <a:prstDash val="solid"/>
            <a:miter/>
            <a:headEnd type="none" w="med" len="med"/>
            <a:tailEnd type="none" w="med" len="med"/>
          </a:ln>
        </p:spPr>
        <p:txBody>
          <a:bodyPr wrap="square">
            <a:spAutoFit/>
          </a:bodyPr>
          <a:p>
            <a:pPr algn="ctr"/>
            <a:r>
              <a:rPr lang="en-US" altLang="zh-CN" sz="3200" b="1" dirty="0">
                <a:solidFill>
                  <a:srgbClr val="FF0000"/>
                </a:solidFill>
                <a:latin typeface="微软雅黑" panose="020B0503020204020204" charset="-122"/>
                <a:ea typeface="微软雅黑" panose="020B0503020204020204" charset="-122"/>
              </a:rPr>
              <a:t>5.</a:t>
            </a:r>
            <a:r>
              <a:rPr lang="zh-CN" altLang="en-US" sz="3200" b="1" dirty="0">
                <a:solidFill>
                  <a:srgbClr val="FF0000"/>
                </a:solidFill>
                <a:latin typeface="微软雅黑" panose="020B0503020204020204" charset="-122"/>
                <a:ea typeface="微软雅黑" panose="020B0503020204020204" charset="-122"/>
              </a:rPr>
              <a:t>苏联工业化的特点：</a:t>
            </a:r>
            <a:endParaRPr lang="zh-CN" altLang="en-US" sz="3200" b="1" dirty="0">
              <a:solidFill>
                <a:srgbClr val="FF0000"/>
              </a:solidFill>
              <a:latin typeface="微软雅黑" panose="020B0503020204020204" charset="-122"/>
              <a:ea typeface="微软雅黑" panose="020B0503020204020204" charset="-122"/>
            </a:endParaRPr>
          </a:p>
        </p:txBody>
      </p:sp>
      <p:sp>
        <p:nvSpPr>
          <p:cNvPr id="19469" name="圆角矩形3 268"/>
          <p:cNvSpPr/>
          <p:nvPr/>
        </p:nvSpPr>
        <p:spPr>
          <a:xfrm>
            <a:off x="329565" y="2341245"/>
            <a:ext cx="8510905" cy="508635"/>
          </a:xfrm>
          <a:prstGeom prst="roundRect">
            <a:avLst>
              <a:gd name="adj" fmla="val 16667"/>
            </a:avLst>
          </a:prstGeom>
          <a:solidFill>
            <a:srgbClr val="FFFF00">
              <a:alpha val="100000"/>
            </a:srgbClr>
          </a:solidFill>
          <a:ln w="9525" cap="flat" cmpd="sng">
            <a:solidFill>
              <a:schemeClr val="tx1"/>
            </a:solidFill>
            <a:prstDash val="solid"/>
            <a:headEnd type="none" w="med" len="med"/>
            <a:tailEnd type="none" w="med" len="med"/>
          </a:ln>
        </p:spPr>
        <p:txBody>
          <a:bodyPr lIns="90170" tIns="46990" rIns="90170" bIns="46990" anchor="ctr"/>
          <a:p>
            <a:r>
              <a:rPr lang="zh-CN" altLang="en-US" sz="3600" b="1" dirty="0">
                <a:solidFill>
                  <a:srgbClr val="3333FF"/>
                </a:solidFill>
                <a:latin typeface="微软雅黑" panose="020B0503020204020204" charset="-122"/>
                <a:ea typeface="微软雅黑" panose="020B0503020204020204" charset="-122"/>
              </a:rPr>
              <a:t>特点一：优先发展重工业</a:t>
            </a:r>
            <a:endParaRPr lang="zh-CN" altLang="en-US" sz="3600" b="1" dirty="0">
              <a:solidFill>
                <a:srgbClr val="3333FF"/>
              </a:solidFill>
              <a:latin typeface="微软雅黑" panose="020B0503020204020204" charset="-122"/>
              <a:ea typeface="微软雅黑" panose="020B0503020204020204" charset="-122"/>
            </a:endParaRPr>
          </a:p>
        </p:txBody>
      </p:sp>
      <p:sp>
        <p:nvSpPr>
          <p:cNvPr id="19470" name="圆角矩形3 268"/>
          <p:cNvSpPr/>
          <p:nvPr/>
        </p:nvSpPr>
        <p:spPr>
          <a:xfrm>
            <a:off x="330200" y="2849880"/>
            <a:ext cx="8510905" cy="663575"/>
          </a:xfrm>
          <a:prstGeom prst="roundRect">
            <a:avLst>
              <a:gd name="adj" fmla="val 16667"/>
            </a:avLst>
          </a:prstGeom>
          <a:solidFill>
            <a:srgbClr val="FFFF00">
              <a:alpha val="100000"/>
            </a:srgbClr>
          </a:solidFill>
          <a:ln w="9525" cap="flat" cmpd="sng">
            <a:solidFill>
              <a:schemeClr val="tx1"/>
            </a:solidFill>
            <a:prstDash val="solid"/>
            <a:headEnd type="none" w="med" len="med"/>
            <a:tailEnd type="none" w="med" len="med"/>
          </a:ln>
        </p:spPr>
        <p:txBody>
          <a:bodyPr vert="horz" wrap="square" lIns="90170" tIns="46990" rIns="90170" bIns="46990" anchor="ctr"/>
          <a:p>
            <a:r>
              <a:rPr lang="zh-CN" altLang="en-US" sz="3200" b="1" dirty="0">
                <a:solidFill>
                  <a:srgbClr val="3333FF"/>
                </a:solidFill>
                <a:latin typeface="微软雅黑" panose="020B0503020204020204" charset="-122"/>
                <a:ea typeface="微软雅黑" panose="020B0503020204020204" charset="-122"/>
              </a:rPr>
              <a:t>特点二：在高度集中的指令性计划下完成的</a:t>
            </a:r>
            <a:endParaRPr lang="zh-CN" altLang="en-US" sz="3200" b="1" dirty="0">
              <a:solidFill>
                <a:srgbClr val="3333FF"/>
              </a:solidFill>
              <a:latin typeface="微软雅黑" panose="020B0503020204020204" charset="-122"/>
              <a:ea typeface="微软雅黑" panose="020B0503020204020204" charset="-122"/>
            </a:endParaRPr>
          </a:p>
        </p:txBody>
      </p:sp>
      <p:pic>
        <p:nvPicPr>
          <p:cNvPr id="2" name="图片 1"/>
          <p:cNvPicPr>
            <a:picLocks noChangeAspect="1"/>
          </p:cNvPicPr>
          <p:nvPr/>
        </p:nvPicPr>
        <p:blipFill>
          <a:blip r:embed="rId1"/>
          <a:stretch>
            <a:fillRect/>
          </a:stretch>
        </p:blipFill>
        <p:spPr>
          <a:xfrm>
            <a:off x="329565" y="3598545"/>
            <a:ext cx="6033135" cy="3067050"/>
          </a:xfrm>
          <a:prstGeom prst="rect">
            <a:avLst/>
          </a:prstGeom>
        </p:spPr>
      </p:pic>
      <p:sp>
        <p:nvSpPr>
          <p:cNvPr id="3" name="文本框 2"/>
          <p:cNvSpPr txBox="1"/>
          <p:nvPr/>
        </p:nvSpPr>
        <p:spPr>
          <a:xfrm>
            <a:off x="6362700" y="4175760"/>
            <a:ext cx="2306955" cy="1383665"/>
          </a:xfrm>
          <a:prstGeom prst="rect">
            <a:avLst/>
          </a:prstGeom>
          <a:noFill/>
        </p:spPr>
        <p:txBody>
          <a:bodyPr wrap="square" rtlCol="0" anchor="t">
            <a:spAutoFit/>
          </a:bodyPr>
          <a:p>
            <a:r>
              <a:rPr lang="zh-CN" altLang="en-US" sz="2800" b="1">
                <a:solidFill>
                  <a:srgbClr val="FF0000"/>
                </a:solidFill>
                <a:latin typeface="微软雅黑" panose="020B0503020204020204" charset="-122"/>
                <a:ea typeface="微软雅黑" panose="020B0503020204020204" charset="-122"/>
              </a:rPr>
              <a:t>没有工业化就没有强大的苏联</a:t>
            </a:r>
            <a:endParaRPr lang="zh-CN" altLang="en-US" sz="2800" b="1">
              <a:solidFill>
                <a:srgbClr val="FF0000"/>
              </a:solidFill>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9458"/>
                                        </p:tgtEl>
                                        <p:attrNameLst>
                                          <p:attrName>style.visibility</p:attrName>
                                        </p:attrNameLst>
                                      </p:cBhvr>
                                      <p:to>
                                        <p:strVal val="visible"/>
                                      </p:to>
                                    </p:set>
                                    <p:anim calcmode="lin" valueType="num">
                                      <p:cBhvr additive="base">
                                        <p:cTn id="7" dur="500"/>
                                        <p:tgtEl>
                                          <p:spTgt spid="19458"/>
                                        </p:tgtEl>
                                        <p:attrNameLst>
                                          <p:attrName>ppt_y</p:attrName>
                                        </p:attrNameLst>
                                      </p:cBhvr>
                                      <p:tavLst>
                                        <p:tav tm="0">
                                          <p:val>
                                            <p:strVal val="#ppt_y+#ppt_h*1.125000"/>
                                          </p:val>
                                        </p:tav>
                                        <p:tav tm="100000">
                                          <p:val>
                                            <p:strVal val="#ppt_y"/>
                                          </p:val>
                                        </p:tav>
                                      </p:tavLst>
                                    </p:anim>
                                    <p:animEffect transition="in" filter="wipe(up)">
                                      <p:cBhvr>
                                        <p:cTn id="8" dur="500"/>
                                        <p:tgtEl>
                                          <p:spTgt spid="19458"/>
                                        </p:tgtEl>
                                      </p:cBhvr>
                                    </p:animEffec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9469"/>
                                        </p:tgtEl>
                                        <p:attrNameLst>
                                          <p:attrName>style.visibility</p:attrName>
                                        </p:attrNameLst>
                                      </p:cBhvr>
                                      <p:to>
                                        <p:strVal val="visible"/>
                                      </p:to>
                                    </p:set>
                                    <p:anim calcmode="lin" valueType="num">
                                      <p:cBhvr additive="base">
                                        <p:cTn id="13" dur="500" fill="hold"/>
                                        <p:tgtEl>
                                          <p:spTgt spid="19469"/>
                                        </p:tgtEl>
                                        <p:attrNameLst>
                                          <p:attrName>ppt_x</p:attrName>
                                        </p:attrNameLst>
                                      </p:cBhvr>
                                      <p:tavLst>
                                        <p:tav tm="0">
                                          <p:val>
                                            <p:strVal val="#ppt_x"/>
                                          </p:val>
                                        </p:tav>
                                        <p:tav tm="100000">
                                          <p:val>
                                            <p:strVal val="#ppt_x"/>
                                          </p:val>
                                        </p:tav>
                                      </p:tavLst>
                                    </p:anim>
                                    <p:anim calcmode="lin" valueType="num">
                                      <p:cBhvr additive="base">
                                        <p:cTn id="14" dur="500" fill="hold"/>
                                        <p:tgtEl>
                                          <p:spTgt spid="1946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9470"/>
                                        </p:tgtEl>
                                        <p:attrNameLst>
                                          <p:attrName>style.visibility</p:attrName>
                                        </p:attrNameLst>
                                      </p:cBhvr>
                                      <p:to>
                                        <p:strVal val="visible"/>
                                      </p:to>
                                    </p:set>
                                    <p:anim calcmode="lin" valueType="num">
                                      <p:cBhvr additive="base">
                                        <p:cTn id="19" dur="500" fill="hold"/>
                                        <p:tgtEl>
                                          <p:spTgt spid="19470"/>
                                        </p:tgtEl>
                                        <p:attrNameLst>
                                          <p:attrName>ppt_x</p:attrName>
                                        </p:attrNameLst>
                                      </p:cBhvr>
                                      <p:tavLst>
                                        <p:tav tm="0">
                                          <p:val>
                                            <p:strVal val="#ppt_x"/>
                                          </p:val>
                                        </p:tav>
                                        <p:tav tm="100000">
                                          <p:val>
                                            <p:strVal val="#ppt_x"/>
                                          </p:val>
                                        </p:tav>
                                      </p:tavLst>
                                    </p:anim>
                                    <p:anim calcmode="lin" valueType="num">
                                      <p:cBhvr additive="base">
                                        <p:cTn id="20" dur="500" fill="hold"/>
                                        <p:tgtEl>
                                          <p:spTgt spid="194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P spid="19469" grpId="0" bldLvl="0" animBg="1"/>
      <p:bldP spid="19470"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22530" name="Picture 2" descr="斯大林格勒拖拉机"/>
          <p:cNvPicPr>
            <a:picLocks noChangeAspect="1"/>
          </p:cNvPicPr>
          <p:nvPr/>
        </p:nvPicPr>
        <p:blipFill>
          <a:blip r:embed="rId1"/>
          <a:srcRect r="1234"/>
          <a:stretch>
            <a:fillRect/>
          </a:stretch>
        </p:blipFill>
        <p:spPr>
          <a:xfrm>
            <a:off x="533400" y="1341438"/>
            <a:ext cx="8001000" cy="3989387"/>
          </a:xfrm>
          <a:prstGeom prst="rect">
            <a:avLst/>
          </a:prstGeom>
          <a:noFill/>
          <a:ln w="9525">
            <a:noFill/>
          </a:ln>
        </p:spPr>
      </p:pic>
      <p:sp>
        <p:nvSpPr>
          <p:cNvPr id="22531" name="Rectangle 3"/>
          <p:cNvSpPr/>
          <p:nvPr/>
        </p:nvSpPr>
        <p:spPr>
          <a:xfrm>
            <a:off x="627698" y="5487035"/>
            <a:ext cx="7418387" cy="923925"/>
          </a:xfrm>
          <a:prstGeom prst="rect">
            <a:avLst/>
          </a:prstGeom>
          <a:noFill/>
          <a:ln w="9525">
            <a:noFill/>
          </a:ln>
        </p:spPr>
        <p:txBody>
          <a:bodyPr>
            <a:spAutoFit/>
          </a:bodyPr>
          <a:p>
            <a:pPr>
              <a:spcBef>
                <a:spcPct val="50000"/>
              </a:spcBef>
            </a:pPr>
            <a:r>
              <a:rPr lang="zh-CN" altLang="en-US" sz="5400" b="1" dirty="0">
                <a:solidFill>
                  <a:srgbClr val="000000"/>
                </a:solidFill>
                <a:latin typeface="Arial" panose="020B0604020202020204" pitchFamily="34" charset="0"/>
                <a:ea typeface="楷体_GB2312" pitchFamily="1" charset="-122"/>
              </a:rPr>
              <a:t>斯大林格勒拖拉机厂</a:t>
            </a:r>
            <a:endParaRPr lang="zh-CN" altLang="en-US" sz="5400" b="1" dirty="0">
              <a:solidFill>
                <a:srgbClr val="000000"/>
              </a:solidFill>
              <a:latin typeface="Arial" panose="020B0604020202020204" pitchFamily="34" charset="0"/>
              <a:ea typeface="楷体_GB2312" pitchFamily="1" charset="-122"/>
            </a:endParaRPr>
          </a:p>
        </p:txBody>
      </p:sp>
      <p:sp>
        <p:nvSpPr>
          <p:cNvPr id="2" name="文本框 1"/>
          <p:cNvSpPr txBox="1"/>
          <p:nvPr/>
        </p:nvSpPr>
        <p:spPr>
          <a:xfrm>
            <a:off x="628015" y="532130"/>
            <a:ext cx="8143875" cy="521970"/>
          </a:xfrm>
          <a:prstGeom prst="rect">
            <a:avLst/>
          </a:prstGeom>
          <a:noFill/>
        </p:spPr>
        <p:txBody>
          <a:bodyPr wrap="square" rtlCol="0">
            <a:spAutoFit/>
          </a:bodyPr>
          <a:p>
            <a:r>
              <a:rPr lang="zh-CN" altLang="en-US" sz="2800" b="1">
                <a:solidFill>
                  <a:srgbClr val="FF0000"/>
                </a:solidFill>
                <a:latin typeface="微软雅黑" panose="020B0503020204020204" charset="-122"/>
                <a:ea typeface="微软雅黑" panose="020B0503020204020204" charset="-122"/>
              </a:rPr>
              <a:t>苏联工业化为二战的胜利打下了坚实的基础。</a:t>
            </a:r>
            <a:endParaRPr lang="zh-CN" altLang="en-US" sz="2800" b="1">
              <a:solidFill>
                <a:srgbClr val="FF0000"/>
              </a:solidFill>
              <a:latin typeface="微软雅黑" panose="020B0503020204020204" charset="-122"/>
              <a:ea typeface="微软雅黑" panose="020B0503020204020204" charset="-122"/>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3554" name="Picture 2" descr="t-34 2"/>
          <p:cNvPicPr>
            <a:picLocks noChangeAspect="1"/>
          </p:cNvPicPr>
          <p:nvPr/>
        </p:nvPicPr>
        <p:blipFill>
          <a:blip r:embed="rId1"/>
          <a:stretch>
            <a:fillRect/>
          </a:stretch>
        </p:blipFill>
        <p:spPr>
          <a:xfrm>
            <a:off x="1260475" y="260350"/>
            <a:ext cx="6335713" cy="4189413"/>
          </a:xfrm>
          <a:prstGeom prst="rect">
            <a:avLst/>
          </a:prstGeom>
          <a:noFill/>
          <a:ln w="9525">
            <a:noFill/>
          </a:ln>
        </p:spPr>
      </p:pic>
      <p:sp>
        <p:nvSpPr>
          <p:cNvPr id="23555" name="Text Box 3"/>
          <p:cNvSpPr txBox="1"/>
          <p:nvPr/>
        </p:nvSpPr>
        <p:spPr>
          <a:xfrm>
            <a:off x="333375" y="4638675"/>
            <a:ext cx="8208963" cy="1446213"/>
          </a:xfrm>
          <a:prstGeom prst="rect">
            <a:avLst/>
          </a:prstGeom>
          <a:noFill/>
          <a:ln w="9525">
            <a:noFill/>
          </a:ln>
        </p:spPr>
        <p:txBody>
          <a:bodyPr>
            <a:spAutoFit/>
          </a:bodyPr>
          <a:p>
            <a:pPr>
              <a:spcBef>
                <a:spcPct val="50000"/>
              </a:spcBef>
            </a:pPr>
            <a:r>
              <a:rPr lang="en-US" altLang="zh-CN" sz="4400" b="1" dirty="0">
                <a:solidFill>
                  <a:srgbClr val="000000"/>
                </a:solidFill>
                <a:latin typeface="Arial" panose="020B0604020202020204" pitchFamily="34" charset="0"/>
              </a:rPr>
              <a:t>T-34</a:t>
            </a:r>
            <a:r>
              <a:rPr lang="zh-CN" altLang="en-US" sz="4400" b="1" dirty="0">
                <a:solidFill>
                  <a:srgbClr val="000000"/>
                </a:solidFill>
                <a:latin typeface="Arial" panose="020B0604020202020204" pitchFamily="34" charset="0"/>
              </a:rPr>
              <a:t>型坦克，作为二战中性能最好的坦克之一，共生产了四万辆</a:t>
            </a:r>
            <a:endParaRPr lang="zh-CN" altLang="en-US" sz="4400" b="1" dirty="0">
              <a:solidFill>
                <a:srgbClr val="000000"/>
              </a:solidFill>
              <a:latin typeface="Arial" panose="020B0604020202020204" pitchFamily="34"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23554"/>
                                        </p:tgtEl>
                                        <p:attrNameLst>
                                          <p:attrName>style.visibility</p:attrName>
                                        </p:attrNameLst>
                                      </p:cBhvr>
                                      <p:to>
                                        <p:strVal val="visible"/>
                                      </p:to>
                                    </p:set>
                                    <p:anim calcmode="lin" valueType="num">
                                      <p:cBhvr>
                                        <p:cTn id="7" dur="500" fill="hold"/>
                                        <p:tgtEl>
                                          <p:spTgt spid="23554"/>
                                        </p:tgtEl>
                                        <p:attrNameLst>
                                          <p:attrName>ppt_w</p:attrName>
                                        </p:attrNameLst>
                                      </p:cBhvr>
                                      <p:tavLst>
                                        <p:tav tm="0">
                                          <p:val>
                                            <p:fltVal val="0.000000"/>
                                          </p:val>
                                        </p:tav>
                                        <p:tav tm="100000">
                                          <p:val>
                                            <p:strVal val="#ppt_w"/>
                                          </p:val>
                                        </p:tav>
                                      </p:tavLst>
                                    </p:anim>
                                    <p:anim calcmode="lin" valueType="num">
                                      <p:cBhvr>
                                        <p:cTn id="8" dur="500" fill="hold"/>
                                        <p:tgtEl>
                                          <p:spTgt spid="23554"/>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7" presetClass="entr" presetSubtype="10" fill="hold" grpId="0" nodeType="afterEffect">
                                  <p:stCondLst>
                                    <p:cond delay="0"/>
                                  </p:stCondLst>
                                  <p:childTnLst>
                                    <p:set>
                                      <p:cBhvr>
                                        <p:cTn id="11" dur="1" fill="hold">
                                          <p:stCondLst>
                                            <p:cond delay="0"/>
                                          </p:stCondLst>
                                        </p:cTn>
                                        <p:tgtEl>
                                          <p:spTgt spid="23555"/>
                                        </p:tgtEl>
                                        <p:attrNameLst>
                                          <p:attrName>style.visibility</p:attrName>
                                        </p:attrNameLst>
                                      </p:cBhvr>
                                      <p:to>
                                        <p:strVal val="visible"/>
                                      </p:to>
                                    </p:set>
                                    <p:anim calcmode="lin" valueType="num">
                                      <p:cBhvr>
                                        <p:cTn id="12" dur="500" fill="hold"/>
                                        <p:tgtEl>
                                          <p:spTgt spid="23555"/>
                                        </p:tgtEl>
                                        <p:attrNameLst>
                                          <p:attrName>ppt_w</p:attrName>
                                        </p:attrNameLst>
                                      </p:cBhvr>
                                      <p:tavLst>
                                        <p:tav tm="0">
                                          <p:val>
                                            <p:fltVal val="0.000000"/>
                                          </p:val>
                                        </p:tav>
                                        <p:tav tm="100000">
                                          <p:val>
                                            <p:strVal val="#ppt_w"/>
                                          </p:val>
                                        </p:tav>
                                      </p:tavLst>
                                    </p:anim>
                                    <p:anim calcmode="lin" valueType="num">
                                      <p:cBhvr>
                                        <p:cTn id="13" dur="500" fill="hold"/>
                                        <p:tgtEl>
                                          <p:spTgt spid="2355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24578" name="Picture 4" descr="PPSH冲锋枪"/>
          <p:cNvPicPr>
            <a:picLocks noChangeAspect="1"/>
          </p:cNvPicPr>
          <p:nvPr/>
        </p:nvPicPr>
        <p:blipFill>
          <a:blip r:embed="rId1"/>
          <a:stretch>
            <a:fillRect/>
          </a:stretch>
        </p:blipFill>
        <p:spPr>
          <a:xfrm>
            <a:off x="2160588" y="260350"/>
            <a:ext cx="4438650" cy="4284663"/>
          </a:xfrm>
          <a:prstGeom prst="rect">
            <a:avLst/>
          </a:prstGeom>
          <a:noFill/>
          <a:ln w="9525">
            <a:noFill/>
          </a:ln>
        </p:spPr>
      </p:pic>
      <p:sp>
        <p:nvSpPr>
          <p:cNvPr id="24579" name="Rectangle 5"/>
          <p:cNvSpPr/>
          <p:nvPr/>
        </p:nvSpPr>
        <p:spPr>
          <a:xfrm>
            <a:off x="58738" y="4568825"/>
            <a:ext cx="9085262" cy="768350"/>
          </a:xfrm>
          <a:prstGeom prst="rect">
            <a:avLst/>
          </a:prstGeom>
          <a:noFill/>
          <a:ln w="9525">
            <a:noFill/>
          </a:ln>
        </p:spPr>
        <p:txBody>
          <a:bodyPr>
            <a:spAutoFit/>
          </a:bodyPr>
          <a:p>
            <a:pPr>
              <a:spcBef>
                <a:spcPct val="50000"/>
              </a:spcBef>
            </a:pPr>
            <a:r>
              <a:rPr lang="en-US" altLang="zh-CN" sz="4400" b="1" dirty="0">
                <a:solidFill>
                  <a:srgbClr val="000000"/>
                </a:solidFill>
                <a:latin typeface="Arial" panose="020B0604020202020204" pitchFamily="34" charset="0"/>
              </a:rPr>
              <a:t>PPSH -41</a:t>
            </a:r>
            <a:r>
              <a:rPr lang="zh-CN" altLang="en-US" sz="4400" b="1" dirty="0">
                <a:solidFill>
                  <a:srgbClr val="000000"/>
                </a:solidFill>
                <a:latin typeface="Arial" panose="020B0604020202020204" pitchFamily="34" charset="0"/>
              </a:rPr>
              <a:t>冲锋枪，共生产六百万枝</a:t>
            </a:r>
            <a:endParaRPr lang="zh-CN" altLang="en-US" sz="4400" b="1" dirty="0">
              <a:solidFill>
                <a:srgbClr val="000000"/>
              </a:solidFill>
              <a:latin typeface="Arial" panose="020B0604020202020204" pitchFamily="34"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24578"/>
                                        </p:tgtEl>
                                        <p:attrNameLst>
                                          <p:attrName>style.visibility</p:attrName>
                                        </p:attrNameLst>
                                      </p:cBhvr>
                                      <p:to>
                                        <p:strVal val="visible"/>
                                      </p:to>
                                    </p:set>
                                    <p:anim calcmode="lin" valueType="num">
                                      <p:cBhvr>
                                        <p:cTn id="7" dur="500" fill="hold"/>
                                        <p:tgtEl>
                                          <p:spTgt spid="24578"/>
                                        </p:tgtEl>
                                        <p:attrNameLst>
                                          <p:attrName>ppt_w</p:attrName>
                                        </p:attrNameLst>
                                      </p:cBhvr>
                                      <p:tavLst>
                                        <p:tav tm="0">
                                          <p:val>
                                            <p:fltVal val="0.000000"/>
                                          </p:val>
                                        </p:tav>
                                        <p:tav tm="100000">
                                          <p:val>
                                            <p:strVal val="#ppt_w"/>
                                          </p:val>
                                        </p:tav>
                                      </p:tavLst>
                                    </p:anim>
                                    <p:anim calcmode="lin" valueType="num">
                                      <p:cBhvr>
                                        <p:cTn id="8" dur="500" fill="hold"/>
                                        <p:tgtEl>
                                          <p:spTgt spid="24578"/>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7" presetClass="entr" presetSubtype="10" fill="hold" grpId="0" nodeType="afterEffect">
                                  <p:stCondLst>
                                    <p:cond delay="0"/>
                                  </p:stCondLst>
                                  <p:childTnLst>
                                    <p:set>
                                      <p:cBhvr>
                                        <p:cTn id="11" dur="1" fill="hold">
                                          <p:stCondLst>
                                            <p:cond delay="0"/>
                                          </p:stCondLst>
                                        </p:cTn>
                                        <p:tgtEl>
                                          <p:spTgt spid="24579"/>
                                        </p:tgtEl>
                                        <p:attrNameLst>
                                          <p:attrName>style.visibility</p:attrName>
                                        </p:attrNameLst>
                                      </p:cBhvr>
                                      <p:to>
                                        <p:strVal val="visible"/>
                                      </p:to>
                                    </p:set>
                                    <p:anim calcmode="lin" valueType="num">
                                      <p:cBhvr>
                                        <p:cTn id="12" dur="500" fill="hold"/>
                                        <p:tgtEl>
                                          <p:spTgt spid="24579"/>
                                        </p:tgtEl>
                                        <p:attrNameLst>
                                          <p:attrName>ppt_w</p:attrName>
                                        </p:attrNameLst>
                                      </p:cBhvr>
                                      <p:tavLst>
                                        <p:tav tm="0">
                                          <p:val>
                                            <p:fltVal val="0.000000"/>
                                          </p:val>
                                        </p:tav>
                                        <p:tav tm="100000">
                                          <p:val>
                                            <p:strVal val="#ppt_w"/>
                                          </p:val>
                                        </p:tav>
                                      </p:tavLst>
                                    </p:anim>
                                    <p:anim calcmode="lin" valueType="num">
                                      <p:cBhvr>
                                        <p:cTn id="13" dur="500" fill="hold"/>
                                        <p:tgtEl>
                                          <p:spTgt spid="2457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5602" name="Picture 6" descr="火箭炮"/>
          <p:cNvPicPr>
            <a:picLocks noChangeAspect="1"/>
          </p:cNvPicPr>
          <p:nvPr/>
        </p:nvPicPr>
        <p:blipFill>
          <a:blip r:embed="rId1"/>
          <a:stretch>
            <a:fillRect/>
          </a:stretch>
        </p:blipFill>
        <p:spPr>
          <a:xfrm>
            <a:off x="1131888" y="215900"/>
            <a:ext cx="6880225" cy="4873625"/>
          </a:xfrm>
          <a:prstGeom prst="rect">
            <a:avLst/>
          </a:prstGeom>
          <a:noFill/>
          <a:ln w="9525">
            <a:noFill/>
          </a:ln>
        </p:spPr>
      </p:pic>
      <p:sp>
        <p:nvSpPr>
          <p:cNvPr id="25603" name="Rectangle 7"/>
          <p:cNvSpPr/>
          <p:nvPr/>
        </p:nvSpPr>
        <p:spPr>
          <a:xfrm>
            <a:off x="250825" y="5089525"/>
            <a:ext cx="8642350" cy="1014413"/>
          </a:xfrm>
          <a:prstGeom prst="rect">
            <a:avLst/>
          </a:prstGeom>
          <a:noFill/>
          <a:ln w="9525">
            <a:noFill/>
          </a:ln>
        </p:spPr>
        <p:txBody>
          <a:bodyPr>
            <a:spAutoFit/>
          </a:bodyPr>
          <a:p>
            <a:pPr>
              <a:spcBef>
                <a:spcPct val="50000"/>
              </a:spcBef>
            </a:pPr>
            <a:r>
              <a:rPr lang="zh-CN" altLang="en-US" sz="6000" b="1" dirty="0">
                <a:solidFill>
                  <a:srgbClr val="000000"/>
                </a:solidFill>
                <a:latin typeface="Arial" panose="020B0604020202020204" pitchFamily="34" charset="0"/>
              </a:rPr>
              <a:t>“喀秋莎”火箭炮在怒吼</a:t>
            </a:r>
            <a:endParaRPr lang="zh-CN" altLang="en-US" sz="6000" b="1" dirty="0">
              <a:solidFill>
                <a:srgbClr val="000000"/>
              </a:solidFill>
              <a:latin typeface="Arial" panose="020B0604020202020204" pitchFamily="34"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25602"/>
                                        </p:tgtEl>
                                        <p:attrNameLst>
                                          <p:attrName>style.visibility</p:attrName>
                                        </p:attrNameLst>
                                      </p:cBhvr>
                                      <p:to>
                                        <p:strVal val="visible"/>
                                      </p:to>
                                    </p:set>
                                    <p:anim calcmode="lin" valueType="num">
                                      <p:cBhvr>
                                        <p:cTn id="7" dur="500" fill="hold"/>
                                        <p:tgtEl>
                                          <p:spTgt spid="25602"/>
                                        </p:tgtEl>
                                        <p:attrNameLst>
                                          <p:attrName>ppt_w</p:attrName>
                                        </p:attrNameLst>
                                      </p:cBhvr>
                                      <p:tavLst>
                                        <p:tav tm="0">
                                          <p:val>
                                            <p:fltVal val="0.000000"/>
                                          </p:val>
                                        </p:tav>
                                        <p:tav tm="100000">
                                          <p:val>
                                            <p:strVal val="#ppt_w"/>
                                          </p:val>
                                        </p:tav>
                                      </p:tavLst>
                                    </p:anim>
                                    <p:anim calcmode="lin" valueType="num">
                                      <p:cBhvr>
                                        <p:cTn id="8" dur="500" fill="hold"/>
                                        <p:tgtEl>
                                          <p:spTgt spid="25602"/>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7" presetClass="entr" presetSubtype="10" fill="hold" grpId="0" nodeType="afterEffect">
                                  <p:stCondLst>
                                    <p:cond delay="0"/>
                                  </p:stCondLst>
                                  <p:childTnLst>
                                    <p:set>
                                      <p:cBhvr>
                                        <p:cTn id="11" dur="1" fill="hold">
                                          <p:stCondLst>
                                            <p:cond delay="0"/>
                                          </p:stCondLst>
                                        </p:cTn>
                                        <p:tgtEl>
                                          <p:spTgt spid="25603"/>
                                        </p:tgtEl>
                                        <p:attrNameLst>
                                          <p:attrName>style.visibility</p:attrName>
                                        </p:attrNameLst>
                                      </p:cBhvr>
                                      <p:to>
                                        <p:strVal val="visible"/>
                                      </p:to>
                                    </p:set>
                                    <p:anim calcmode="lin" valueType="num">
                                      <p:cBhvr>
                                        <p:cTn id="12" dur="500" fill="hold"/>
                                        <p:tgtEl>
                                          <p:spTgt spid="25603"/>
                                        </p:tgtEl>
                                        <p:attrNameLst>
                                          <p:attrName>ppt_w</p:attrName>
                                        </p:attrNameLst>
                                      </p:cBhvr>
                                      <p:tavLst>
                                        <p:tav tm="0">
                                          <p:val>
                                            <p:fltVal val="0.000000"/>
                                          </p:val>
                                        </p:tav>
                                        <p:tav tm="100000">
                                          <p:val>
                                            <p:strVal val="#ppt_w"/>
                                          </p:val>
                                        </p:tav>
                                      </p:tavLst>
                                    </p:anim>
                                    <p:anim calcmode="lin" valueType="num">
                                      <p:cBhvr>
                                        <p:cTn id="13" dur="500" fill="hold"/>
                                        <p:tgtEl>
                                          <p:spTgt spid="2560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8433" name="Picture 2" descr="农民加入集体农庄"/>
          <p:cNvPicPr>
            <a:picLocks noChangeAspect="1"/>
          </p:cNvPicPr>
          <p:nvPr/>
        </p:nvPicPr>
        <p:blipFill>
          <a:blip r:embed="rId1"/>
          <a:srcRect t="1645" b="2946"/>
          <a:stretch>
            <a:fillRect/>
          </a:stretch>
        </p:blipFill>
        <p:spPr>
          <a:xfrm>
            <a:off x="381000" y="1143000"/>
            <a:ext cx="3563938" cy="2289175"/>
          </a:xfrm>
          <a:prstGeom prst="rect">
            <a:avLst/>
          </a:prstGeom>
          <a:noFill/>
          <a:ln w="9525">
            <a:noFill/>
          </a:ln>
        </p:spPr>
      </p:pic>
      <p:sp>
        <p:nvSpPr>
          <p:cNvPr id="18434" name="Rectangle 3"/>
          <p:cNvSpPr/>
          <p:nvPr/>
        </p:nvSpPr>
        <p:spPr>
          <a:xfrm>
            <a:off x="685800" y="2971800"/>
            <a:ext cx="2646363" cy="461963"/>
          </a:xfrm>
          <a:prstGeom prst="rect">
            <a:avLst/>
          </a:prstGeom>
          <a:solidFill>
            <a:schemeClr val="bg1"/>
          </a:solidFill>
          <a:ln w="9525">
            <a:noFill/>
          </a:ln>
        </p:spPr>
        <p:txBody>
          <a:bodyPr wrap="none" anchor="t">
            <a:spAutoFit/>
          </a:bodyPr>
          <a:p>
            <a:r>
              <a:rPr lang="zh-CN" altLang="en-US" sz="2400" b="1" dirty="0">
                <a:latin typeface="Times New Roman" panose="02020603050405020304" pitchFamily="2" charset="0"/>
              </a:rPr>
              <a:t>农民加入集体农庄</a:t>
            </a:r>
            <a:endParaRPr lang="zh-CN" altLang="en-US" sz="2400" b="1" dirty="0">
              <a:latin typeface="Times New Roman" panose="02020603050405020304" pitchFamily="2" charset="0"/>
            </a:endParaRPr>
          </a:p>
        </p:txBody>
      </p:sp>
      <p:sp>
        <p:nvSpPr>
          <p:cNvPr id="18435" name="Rectangle 5"/>
          <p:cNvSpPr/>
          <p:nvPr/>
        </p:nvSpPr>
        <p:spPr>
          <a:xfrm>
            <a:off x="381000" y="184150"/>
            <a:ext cx="3376295" cy="706755"/>
          </a:xfrm>
          <a:prstGeom prst="rect">
            <a:avLst/>
          </a:prstGeom>
          <a:noFill/>
          <a:ln w="9525">
            <a:noFill/>
          </a:ln>
        </p:spPr>
        <p:txBody>
          <a:bodyPr wrap="none" anchor="t">
            <a:spAutoFit/>
          </a:bodyPr>
          <a:p>
            <a:r>
              <a:rPr lang="zh-CN" altLang="en-US" sz="4000" b="1" dirty="0">
                <a:solidFill>
                  <a:srgbClr val="FF0000"/>
                </a:solidFill>
                <a:latin typeface="微软雅黑" panose="020B0503020204020204" charset="-122"/>
                <a:ea typeface="微软雅黑" panose="020B0503020204020204" charset="-122"/>
              </a:rPr>
              <a:t>三</a:t>
            </a:r>
            <a:r>
              <a:rPr lang="en-US" altLang="zh-CN" sz="4000" b="1" dirty="0">
                <a:solidFill>
                  <a:srgbClr val="FF0000"/>
                </a:solidFill>
                <a:latin typeface="微软雅黑" panose="020B0503020204020204" charset="-122"/>
                <a:ea typeface="微软雅黑" panose="020B0503020204020204" charset="-122"/>
              </a:rPr>
              <a:t>.</a:t>
            </a:r>
            <a:r>
              <a:rPr lang="zh-CN" altLang="en-US" sz="4000" b="1" dirty="0">
                <a:solidFill>
                  <a:srgbClr val="FF0000"/>
                </a:solidFill>
                <a:latin typeface="微软雅黑" panose="020B0503020204020204" charset="-122"/>
                <a:ea typeface="微软雅黑" panose="020B0503020204020204" charset="-122"/>
              </a:rPr>
              <a:t>农业集体化</a:t>
            </a:r>
            <a:endParaRPr lang="zh-CN" altLang="en-US" sz="4000" b="1" dirty="0">
              <a:solidFill>
                <a:srgbClr val="FF0000"/>
              </a:solidFill>
              <a:latin typeface="微软雅黑" panose="020B0503020204020204" charset="-122"/>
              <a:ea typeface="微软雅黑" panose="020B0503020204020204" charset="-122"/>
            </a:endParaRPr>
          </a:p>
        </p:txBody>
      </p:sp>
      <p:pic>
        <p:nvPicPr>
          <p:cNvPr id="18436" name="Picture 2" descr="集体农庄庄员在田间用餐"/>
          <p:cNvPicPr>
            <a:picLocks noChangeAspect="1"/>
          </p:cNvPicPr>
          <p:nvPr/>
        </p:nvPicPr>
        <p:blipFill>
          <a:blip r:embed="rId2"/>
          <a:srcRect r="1111" b="1434"/>
          <a:stretch>
            <a:fillRect/>
          </a:stretch>
        </p:blipFill>
        <p:spPr>
          <a:xfrm>
            <a:off x="304800" y="3657600"/>
            <a:ext cx="3563938" cy="2289175"/>
          </a:xfrm>
          <a:prstGeom prst="rect">
            <a:avLst/>
          </a:prstGeom>
          <a:noFill/>
          <a:ln w="9525">
            <a:noFill/>
          </a:ln>
        </p:spPr>
      </p:pic>
      <p:sp>
        <p:nvSpPr>
          <p:cNvPr id="18437" name="Rectangle 3"/>
          <p:cNvSpPr/>
          <p:nvPr/>
        </p:nvSpPr>
        <p:spPr>
          <a:xfrm>
            <a:off x="533400" y="5943600"/>
            <a:ext cx="3570288" cy="461963"/>
          </a:xfrm>
          <a:prstGeom prst="rect">
            <a:avLst/>
          </a:prstGeom>
          <a:noFill/>
          <a:ln w="9525">
            <a:noFill/>
          </a:ln>
        </p:spPr>
        <p:txBody>
          <a:bodyPr wrap="none" anchor="t">
            <a:spAutoFit/>
          </a:bodyPr>
          <a:p>
            <a:r>
              <a:rPr lang="zh-CN" altLang="en-US" sz="2400" b="1" dirty="0">
                <a:latin typeface="Times New Roman" panose="02020603050405020304" pitchFamily="2" charset="0"/>
              </a:rPr>
              <a:t>集体农庄庄员在田间用餐</a:t>
            </a:r>
            <a:endParaRPr lang="zh-CN" altLang="en-US" sz="2400" b="1" dirty="0">
              <a:latin typeface="Times New Roman" panose="02020603050405020304" pitchFamily="2" charset="0"/>
            </a:endParaRPr>
          </a:p>
        </p:txBody>
      </p:sp>
      <p:pic>
        <p:nvPicPr>
          <p:cNvPr id="18438" name="Picture 2" descr="苏联宣传画－集体农庄幸福快乐的少女"/>
          <p:cNvPicPr>
            <a:picLocks noChangeAspect="1"/>
          </p:cNvPicPr>
          <p:nvPr/>
        </p:nvPicPr>
        <p:blipFill>
          <a:blip r:embed="rId3"/>
          <a:stretch>
            <a:fillRect/>
          </a:stretch>
        </p:blipFill>
        <p:spPr>
          <a:xfrm>
            <a:off x="5257800" y="1990725"/>
            <a:ext cx="2438400" cy="3648075"/>
          </a:xfrm>
          <a:prstGeom prst="rect">
            <a:avLst/>
          </a:prstGeom>
          <a:noFill/>
          <a:ln w="9525">
            <a:noFill/>
          </a:ln>
        </p:spPr>
      </p:pic>
      <p:sp>
        <p:nvSpPr>
          <p:cNvPr id="18439" name="Rectangle 3"/>
          <p:cNvSpPr/>
          <p:nvPr/>
        </p:nvSpPr>
        <p:spPr>
          <a:xfrm>
            <a:off x="5006975" y="5791200"/>
            <a:ext cx="3570288" cy="830263"/>
          </a:xfrm>
          <a:prstGeom prst="rect">
            <a:avLst/>
          </a:prstGeom>
          <a:noFill/>
          <a:ln w="9525">
            <a:noFill/>
          </a:ln>
        </p:spPr>
        <p:txBody>
          <a:bodyPr wrap="none" anchor="t">
            <a:spAutoFit/>
          </a:bodyPr>
          <a:p>
            <a:r>
              <a:rPr lang="zh-CN" altLang="en-US" sz="2400" b="1" dirty="0">
                <a:latin typeface="Times New Roman" panose="02020603050405020304" pitchFamily="2" charset="0"/>
              </a:rPr>
              <a:t>苏联宣传画</a:t>
            </a:r>
            <a:endParaRPr lang="en-US" altLang="zh-CN" sz="2400" b="1" dirty="0">
              <a:latin typeface="Times New Roman" panose="02020603050405020304" pitchFamily="2" charset="0"/>
            </a:endParaRPr>
          </a:p>
          <a:p>
            <a:r>
              <a:rPr lang="zh-CN" altLang="en-US" sz="2400" b="1" dirty="0">
                <a:latin typeface="Times New Roman" panose="02020603050405020304" pitchFamily="2" charset="0"/>
              </a:rPr>
              <a:t>集体农庄幸福快乐的少女</a:t>
            </a:r>
            <a:endParaRPr lang="zh-CN" altLang="en-US" sz="2400" b="1" dirty="0">
              <a:latin typeface="Times New Roman" panose="02020603050405020304" pitchFamily="2"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8" name="TextBox 3"/>
          <p:cNvSpPr txBox="1"/>
          <p:nvPr/>
        </p:nvSpPr>
        <p:spPr>
          <a:xfrm>
            <a:off x="391160" y="172085"/>
            <a:ext cx="8361680" cy="1198880"/>
          </a:xfrm>
          <a:prstGeom prst="rect">
            <a:avLst/>
          </a:prstGeom>
          <a:noFill/>
          <a:ln w="9525">
            <a:noFill/>
          </a:ln>
        </p:spPr>
        <p:txBody>
          <a:bodyPr wrap="square">
            <a:spAutoFit/>
          </a:bodyPr>
          <a:p>
            <a:r>
              <a:rPr lang="zh-CN" altLang="en-US" sz="2400" dirty="0">
                <a:latin typeface="黑体" panose="02010609060101010101" pitchFamily="1" charset="-122"/>
                <a:ea typeface="黑体" panose="02010609060101010101" pitchFamily="1" charset="-122"/>
              </a:rPr>
              <a:t>斯大林认为，为了实现社会主义工业化，农民必须要做出牺牲。</a:t>
            </a:r>
            <a:r>
              <a:rPr lang="zh-CN" altLang="en-US" sz="2400" b="1" dirty="0">
                <a:solidFill>
                  <a:srgbClr val="FF0000"/>
                </a:solidFill>
                <a:latin typeface="黑体" panose="02010609060101010101" pitchFamily="1" charset="-122"/>
                <a:ea typeface="黑体" panose="02010609060101010101" pitchFamily="1" charset="-122"/>
              </a:rPr>
              <a:t>农业集体化就是把农民的土地和其他重要生产资料公有化。新经济政策被终止，农民都要加入集体农庄。</a:t>
            </a:r>
            <a:endParaRPr lang="zh-CN" altLang="en-US" sz="2400" b="1" dirty="0">
              <a:solidFill>
                <a:srgbClr val="FF0000"/>
              </a:solidFill>
              <a:latin typeface="黑体" panose="02010609060101010101" pitchFamily="1" charset="-122"/>
              <a:ea typeface="黑体" panose="02010609060101010101" pitchFamily="1" charset="-122"/>
            </a:endParaRPr>
          </a:p>
        </p:txBody>
      </p:sp>
      <p:pic>
        <p:nvPicPr>
          <p:cNvPr id="2" name="图片 1"/>
          <p:cNvPicPr>
            <a:picLocks noChangeAspect="1"/>
          </p:cNvPicPr>
          <p:nvPr/>
        </p:nvPicPr>
        <p:blipFill>
          <a:blip r:embed="rId1"/>
          <a:stretch>
            <a:fillRect/>
          </a:stretch>
        </p:blipFill>
        <p:spPr>
          <a:xfrm>
            <a:off x="542925" y="1370965"/>
            <a:ext cx="8199755" cy="3584575"/>
          </a:xfrm>
          <a:prstGeom prst="rect">
            <a:avLst/>
          </a:prstGeom>
        </p:spPr>
      </p:pic>
      <p:sp>
        <p:nvSpPr>
          <p:cNvPr id="3" name="文本框 2"/>
          <p:cNvSpPr txBox="1"/>
          <p:nvPr/>
        </p:nvSpPr>
        <p:spPr>
          <a:xfrm>
            <a:off x="2314575" y="5142230"/>
            <a:ext cx="3760470" cy="521970"/>
          </a:xfrm>
          <a:prstGeom prst="rect">
            <a:avLst/>
          </a:prstGeom>
          <a:noFill/>
          <a:ln>
            <a:solidFill>
              <a:srgbClr val="FF0000"/>
            </a:solidFill>
          </a:ln>
        </p:spPr>
        <p:txBody>
          <a:bodyPr wrap="square" rtlCol="0" anchor="t">
            <a:spAutoFit/>
          </a:bodyPr>
          <a:p>
            <a:r>
              <a:rPr lang="zh-CN" altLang="en-US" sz="2800" b="1">
                <a:solidFill>
                  <a:srgbClr val="FF0000"/>
                </a:solidFill>
                <a:latin typeface="微软雅黑" panose="020B0503020204020204" charset="-122"/>
                <a:ea typeface="微软雅黑" panose="020B0503020204020204" charset="-122"/>
              </a:rPr>
              <a:t>斯大林时期农业集体化</a:t>
            </a:r>
            <a:endParaRPr lang="zh-CN" altLang="en-US" sz="2800" b="1">
              <a:solidFill>
                <a:srgbClr val="FF0000"/>
              </a:solidFill>
              <a:latin typeface="微软雅黑" panose="020B0503020204020204" charset="-122"/>
              <a:ea typeface="微软雅黑" panose="020B0503020204020204" charset="-122"/>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3" name="文本框 3"/>
          <p:cNvSpPr txBox="1"/>
          <p:nvPr/>
        </p:nvSpPr>
        <p:spPr>
          <a:xfrm>
            <a:off x="250825" y="1196975"/>
            <a:ext cx="8858250" cy="1371600"/>
          </a:xfrm>
          <a:prstGeom prst="rect">
            <a:avLst/>
          </a:prstGeom>
          <a:noFill/>
          <a:ln w="9525">
            <a:noFill/>
          </a:ln>
        </p:spPr>
        <p:txBody>
          <a:bodyPr wrap="square">
            <a:spAutoFit/>
          </a:bodyPr>
          <a:p>
            <a:pPr>
              <a:lnSpc>
                <a:spcPct val="150000"/>
              </a:lnSpc>
              <a:spcBef>
                <a:spcPct val="50000"/>
              </a:spcBef>
            </a:pPr>
            <a:r>
              <a:rPr lang="en-US" altLang="zh-CN" sz="2800" b="1" dirty="0">
                <a:solidFill>
                  <a:srgbClr val="FF0000"/>
                </a:solidFill>
                <a:latin typeface="微软雅黑" panose="020B0503020204020204" charset="-122"/>
                <a:ea typeface="微软雅黑" panose="020B0503020204020204" charset="-122"/>
                <a:sym typeface="+mn-ea"/>
              </a:rPr>
              <a:t>      1927</a:t>
            </a:r>
            <a:r>
              <a:rPr lang="zh-CN" altLang="en-US" sz="2800" b="1" dirty="0">
                <a:solidFill>
                  <a:srgbClr val="FF0000"/>
                </a:solidFill>
                <a:latin typeface="微软雅黑" panose="020B0503020204020204" charset="-122"/>
                <a:ea typeface="微软雅黑" panose="020B0503020204020204" charset="-122"/>
                <a:sym typeface="+mn-ea"/>
              </a:rPr>
              <a:t>—</a:t>
            </a:r>
            <a:r>
              <a:rPr lang="en-US" altLang="zh-CN" sz="2800" b="1" dirty="0">
                <a:solidFill>
                  <a:srgbClr val="FF0000"/>
                </a:solidFill>
                <a:latin typeface="微软雅黑" panose="020B0503020204020204" charset="-122"/>
                <a:ea typeface="微软雅黑" panose="020B0503020204020204" charset="-122"/>
                <a:sym typeface="+mn-ea"/>
              </a:rPr>
              <a:t>1928</a:t>
            </a:r>
            <a:r>
              <a:rPr lang="zh-CN" altLang="en-US" sz="2800" b="1" dirty="0">
                <a:solidFill>
                  <a:srgbClr val="FF0000"/>
                </a:solidFill>
                <a:latin typeface="微软雅黑" panose="020B0503020204020204" charset="-122"/>
                <a:ea typeface="微软雅黑" panose="020B0503020204020204" charset="-122"/>
                <a:sym typeface="+mn-ea"/>
              </a:rPr>
              <a:t>年，苏联发生了严重的粮食收购危机。</a:t>
            </a:r>
            <a:r>
              <a:rPr lang="zh-CN" altLang="en-US" sz="2800" b="1" dirty="0">
                <a:latin typeface="微软雅黑" panose="020B0503020204020204" charset="-122"/>
                <a:ea typeface="微软雅黑" panose="020B0503020204020204" charset="-122"/>
                <a:sym typeface="+mn-ea"/>
              </a:rPr>
              <a:t>斯大林用行政手段加快农业集体化进程，解决粮食问题。</a:t>
            </a:r>
            <a:endParaRPr lang="zh-CN" altLang="en-US" sz="2800" b="1" dirty="0">
              <a:latin typeface="微软雅黑" panose="020B0503020204020204" charset="-122"/>
              <a:ea typeface="微软雅黑" panose="020B0503020204020204" charset="-122"/>
              <a:sym typeface="+mn-ea"/>
            </a:endParaRPr>
          </a:p>
        </p:txBody>
      </p:sp>
      <p:sp>
        <p:nvSpPr>
          <p:cNvPr id="30724" name="文本框 2"/>
          <p:cNvSpPr txBox="1"/>
          <p:nvPr/>
        </p:nvSpPr>
        <p:spPr>
          <a:xfrm>
            <a:off x="722313" y="460375"/>
            <a:ext cx="2808287" cy="579438"/>
          </a:xfrm>
          <a:prstGeom prst="rect">
            <a:avLst/>
          </a:prstGeom>
          <a:noFill/>
          <a:ln w="9525">
            <a:noFill/>
          </a:ln>
        </p:spPr>
        <p:txBody>
          <a:bodyPr wrap="square">
            <a:spAutoFit/>
          </a:bodyPr>
          <a:p>
            <a:r>
              <a:rPr lang="en-US" altLang="zh-CN" sz="3200" b="1" dirty="0">
                <a:solidFill>
                  <a:srgbClr val="040CBC"/>
                </a:solidFill>
                <a:latin typeface="微软雅黑" panose="020B0503020204020204" charset="-122"/>
                <a:ea typeface="微软雅黑" panose="020B0503020204020204" charset="-122"/>
              </a:rPr>
              <a:t>1</a:t>
            </a:r>
            <a:r>
              <a:rPr lang="zh-CN" altLang="en-US" sz="3200" b="1" dirty="0">
                <a:solidFill>
                  <a:srgbClr val="040CBC"/>
                </a:solidFill>
                <a:latin typeface="微软雅黑" panose="020B0503020204020204" charset="-122"/>
                <a:ea typeface="微软雅黑" panose="020B0503020204020204" charset="-122"/>
              </a:rPr>
              <a:t>、背景：</a:t>
            </a:r>
            <a:endParaRPr lang="zh-CN" altLang="en-US" sz="3200" b="1" dirty="0">
              <a:solidFill>
                <a:srgbClr val="040CBC"/>
              </a:solidFill>
              <a:latin typeface="微软雅黑" panose="020B0503020204020204" charset="-122"/>
              <a:ea typeface="微软雅黑" panose="020B0503020204020204" charset="-122"/>
            </a:endParaRPr>
          </a:p>
        </p:txBody>
      </p:sp>
      <p:pic>
        <p:nvPicPr>
          <p:cNvPr id="30725" name="Picture 2" descr="有关集体农庄的一组宣传画"/>
          <p:cNvPicPr>
            <a:picLocks noChangeAspect="1"/>
          </p:cNvPicPr>
          <p:nvPr/>
        </p:nvPicPr>
        <p:blipFill>
          <a:blip r:embed="rId1"/>
          <a:stretch>
            <a:fillRect/>
          </a:stretch>
        </p:blipFill>
        <p:spPr>
          <a:xfrm>
            <a:off x="900113" y="2781300"/>
            <a:ext cx="7005637" cy="3471863"/>
          </a:xfrm>
          <a:prstGeom prst="rect">
            <a:avLst/>
          </a:prstGeom>
          <a:noFill/>
          <a:ln w="9525">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1746" name="Text Box 6"/>
          <p:cNvSpPr txBox="1"/>
          <p:nvPr/>
        </p:nvSpPr>
        <p:spPr>
          <a:xfrm>
            <a:off x="179388" y="1196975"/>
            <a:ext cx="4286250" cy="2461260"/>
          </a:xfrm>
          <a:prstGeom prst="rect">
            <a:avLst/>
          </a:prstGeom>
          <a:noFill/>
          <a:ln w="9525">
            <a:noFill/>
          </a:ln>
        </p:spPr>
        <p:txBody>
          <a:bodyPr>
            <a:spAutoFit/>
          </a:bodyPr>
          <a:p>
            <a:pPr>
              <a:spcBef>
                <a:spcPct val="50000"/>
              </a:spcBef>
            </a:pPr>
            <a:r>
              <a:rPr lang="zh-CN" altLang="en-US" sz="2800" b="1" dirty="0">
                <a:solidFill>
                  <a:schemeClr val="tx2"/>
                </a:solidFill>
                <a:latin typeface="黑体" panose="02010609060101010101" pitchFamily="1" charset="-122"/>
                <a:ea typeface="黑体" panose="02010609060101010101" pitchFamily="1" charset="-122"/>
                <a:sym typeface="Wingdings" panose="05000000000000000000" pitchFamily="2" charset="2"/>
              </a:rPr>
              <a:t></a:t>
            </a:r>
            <a:r>
              <a:rPr lang="zh-CN" altLang="en-US" sz="2800" b="1" dirty="0">
                <a:solidFill>
                  <a:schemeClr val="tx2"/>
                </a:solidFill>
                <a:latin typeface="黑体" panose="02010609060101010101" pitchFamily="1" charset="-122"/>
                <a:ea typeface="黑体" panose="02010609060101010101" pitchFamily="1" charset="-122"/>
              </a:rPr>
              <a:t>目的：</a:t>
            </a:r>
            <a:endParaRPr lang="en-US" altLang="zh-CN" sz="2800" b="1" dirty="0">
              <a:solidFill>
                <a:schemeClr val="tx2"/>
              </a:solidFill>
              <a:latin typeface="黑体" panose="02010609060101010101" pitchFamily="1" charset="-122"/>
              <a:ea typeface="黑体" panose="02010609060101010101" pitchFamily="1" charset="-122"/>
            </a:endParaRPr>
          </a:p>
          <a:p>
            <a:pPr>
              <a:spcBef>
                <a:spcPct val="50000"/>
              </a:spcBef>
            </a:pPr>
            <a:r>
              <a:rPr lang="zh-CN" altLang="en-US" sz="2800" b="1" dirty="0">
                <a:solidFill>
                  <a:schemeClr val="tx2"/>
                </a:solidFill>
                <a:latin typeface="黑体" panose="02010609060101010101" pitchFamily="1" charset="-122"/>
                <a:ea typeface="黑体" panose="02010609060101010101" pitchFamily="1" charset="-122"/>
                <a:sym typeface="Wingdings" panose="05000000000000000000" pitchFamily="2" charset="2"/>
              </a:rPr>
              <a:t></a:t>
            </a:r>
            <a:r>
              <a:rPr lang="zh-CN" altLang="en-US" sz="2800" b="1" dirty="0">
                <a:solidFill>
                  <a:schemeClr val="tx2"/>
                </a:solidFill>
                <a:latin typeface="黑体" panose="02010609060101010101" pitchFamily="1" charset="-122"/>
                <a:ea typeface="黑体" panose="02010609060101010101" pitchFamily="1" charset="-122"/>
              </a:rPr>
              <a:t>措施：</a:t>
            </a:r>
            <a:endParaRPr lang="en-US" altLang="zh-CN" sz="2800" b="1" dirty="0">
              <a:solidFill>
                <a:schemeClr val="tx2"/>
              </a:solidFill>
              <a:latin typeface="黑体" panose="02010609060101010101" pitchFamily="1" charset="-122"/>
              <a:ea typeface="黑体" panose="02010609060101010101" pitchFamily="1" charset="-122"/>
            </a:endParaRPr>
          </a:p>
          <a:p>
            <a:pPr>
              <a:spcBef>
                <a:spcPct val="50000"/>
              </a:spcBef>
            </a:pPr>
            <a:endParaRPr lang="zh-CN" altLang="en-US" sz="2800" b="1" dirty="0">
              <a:solidFill>
                <a:schemeClr val="tx2"/>
              </a:solidFill>
              <a:latin typeface="黑体" panose="02010609060101010101" pitchFamily="1" charset="-122"/>
              <a:ea typeface="黑体" panose="02010609060101010101" pitchFamily="1" charset="-122"/>
            </a:endParaRPr>
          </a:p>
          <a:p>
            <a:pPr>
              <a:spcBef>
                <a:spcPct val="50000"/>
              </a:spcBef>
            </a:pPr>
            <a:r>
              <a:rPr lang="zh-CN" altLang="en-US" sz="2800" b="1" dirty="0">
                <a:solidFill>
                  <a:schemeClr val="tx2"/>
                </a:solidFill>
                <a:latin typeface="黑体" panose="02010609060101010101" pitchFamily="1" charset="-122"/>
                <a:ea typeface="黑体" panose="02010609060101010101" pitchFamily="1" charset="-122"/>
              </a:rPr>
              <a:t>④完成：</a:t>
            </a:r>
            <a:endParaRPr lang="zh-CN" altLang="en-US" sz="2800" b="1" dirty="0">
              <a:solidFill>
                <a:schemeClr val="tx2"/>
              </a:solidFill>
              <a:latin typeface="黑体" panose="02010609060101010101" pitchFamily="1" charset="-122"/>
              <a:ea typeface="黑体" panose="02010609060101010101" pitchFamily="1" charset="-122"/>
            </a:endParaRPr>
          </a:p>
        </p:txBody>
      </p:sp>
      <p:sp>
        <p:nvSpPr>
          <p:cNvPr id="31747" name="Text Box 7"/>
          <p:cNvSpPr txBox="1"/>
          <p:nvPr/>
        </p:nvSpPr>
        <p:spPr>
          <a:xfrm>
            <a:off x="1331913" y="1196975"/>
            <a:ext cx="7786687" cy="1168400"/>
          </a:xfrm>
          <a:prstGeom prst="rect">
            <a:avLst/>
          </a:prstGeom>
          <a:noFill/>
          <a:ln w="9525">
            <a:noFill/>
          </a:ln>
        </p:spPr>
        <p:txBody>
          <a:bodyPr>
            <a:spAutoFit/>
          </a:bodyPr>
          <a:p>
            <a:pPr>
              <a:spcBef>
                <a:spcPct val="50000"/>
              </a:spcBef>
            </a:pPr>
            <a:r>
              <a:rPr lang="zh-CN" altLang="en-US" sz="2800" b="1" dirty="0">
                <a:latin typeface="Arial" panose="020B0604020202020204" pitchFamily="34" charset="0"/>
                <a:ea typeface="黑体" panose="02010609060101010101" pitchFamily="1" charset="-122"/>
              </a:rPr>
              <a:t>　　为了解决粮食问题，实现社会主义工业化</a:t>
            </a:r>
            <a:endParaRPr lang="zh-CN" altLang="en-US" sz="2800" b="1" dirty="0">
              <a:latin typeface="Arial" panose="020B0604020202020204" pitchFamily="34" charset="0"/>
              <a:ea typeface="黑体" panose="02010609060101010101" pitchFamily="1" charset="-122"/>
            </a:endParaRPr>
          </a:p>
          <a:p>
            <a:pPr>
              <a:spcBef>
                <a:spcPct val="50000"/>
              </a:spcBef>
            </a:pPr>
            <a:endParaRPr lang="zh-CN" altLang="en-US" sz="2800" b="1" dirty="0">
              <a:latin typeface="Arial" panose="020B0604020202020204" pitchFamily="34" charset="0"/>
              <a:ea typeface="黑体" panose="02010609060101010101" pitchFamily="1" charset="-122"/>
            </a:endParaRPr>
          </a:p>
        </p:txBody>
      </p:sp>
      <p:sp>
        <p:nvSpPr>
          <p:cNvPr id="31748" name="Text Box 8"/>
          <p:cNvSpPr txBox="1"/>
          <p:nvPr/>
        </p:nvSpPr>
        <p:spPr>
          <a:xfrm>
            <a:off x="1635125" y="3139123"/>
            <a:ext cx="6481763" cy="519112"/>
          </a:xfrm>
          <a:prstGeom prst="rect">
            <a:avLst/>
          </a:prstGeom>
          <a:noFill/>
          <a:ln w="9525">
            <a:noFill/>
          </a:ln>
        </p:spPr>
        <p:txBody>
          <a:bodyPr>
            <a:spAutoFit/>
          </a:bodyPr>
          <a:p>
            <a:pPr>
              <a:spcBef>
                <a:spcPct val="50000"/>
              </a:spcBef>
            </a:pPr>
            <a:r>
              <a:rPr lang="en-US" altLang="zh-CN" sz="2800" b="1" dirty="0">
                <a:solidFill>
                  <a:srgbClr val="FF0066"/>
                </a:solidFill>
                <a:latin typeface="黑体" panose="02010609060101010101" pitchFamily="1" charset="-122"/>
                <a:ea typeface="黑体" panose="02010609060101010101" pitchFamily="1" charset="-122"/>
              </a:rPr>
              <a:t>1937</a:t>
            </a:r>
            <a:r>
              <a:rPr lang="zh-CN" altLang="en-US" sz="2800" b="1" dirty="0">
                <a:solidFill>
                  <a:srgbClr val="FF0066"/>
                </a:solidFill>
                <a:latin typeface="黑体" panose="02010609060101010101" pitchFamily="1" charset="-122"/>
                <a:ea typeface="黑体" panose="02010609060101010101" pitchFamily="1" charset="-122"/>
              </a:rPr>
              <a:t>年，完成农业集体化</a:t>
            </a:r>
            <a:endParaRPr lang="zh-CN" altLang="en-US" sz="2800" b="1" dirty="0">
              <a:solidFill>
                <a:srgbClr val="FF0066"/>
              </a:solidFill>
              <a:latin typeface="黑体" panose="02010609060101010101" pitchFamily="1" charset="-122"/>
              <a:ea typeface="黑体" panose="02010609060101010101" pitchFamily="1" charset="-122"/>
            </a:endParaRPr>
          </a:p>
        </p:txBody>
      </p:sp>
      <p:sp>
        <p:nvSpPr>
          <p:cNvPr id="31749" name="文本框 2"/>
          <p:cNvSpPr txBox="1"/>
          <p:nvPr/>
        </p:nvSpPr>
        <p:spPr>
          <a:xfrm>
            <a:off x="2571433" y="158750"/>
            <a:ext cx="3218180" cy="829945"/>
          </a:xfrm>
          <a:prstGeom prst="rect">
            <a:avLst/>
          </a:prstGeom>
          <a:noFill/>
          <a:ln w="9525">
            <a:noFill/>
          </a:ln>
        </p:spPr>
        <p:txBody>
          <a:bodyPr wrap="none">
            <a:spAutoFit/>
          </a:bodyPr>
          <a:p>
            <a:pPr>
              <a:lnSpc>
                <a:spcPct val="150000"/>
              </a:lnSpc>
            </a:pPr>
            <a:r>
              <a:rPr lang="en-US" altLang="zh-CN" sz="3200" b="1" dirty="0">
                <a:solidFill>
                  <a:srgbClr val="FF0000"/>
                </a:solidFill>
                <a:latin typeface="微软雅黑" panose="020B0503020204020204" charset="-122"/>
                <a:ea typeface="微软雅黑" panose="020B0503020204020204" charset="-122"/>
                <a:cs typeface="微软雅黑" panose="020B0503020204020204" charset="-122"/>
              </a:rPr>
              <a:t>20</a:t>
            </a:r>
            <a:r>
              <a:rPr lang="zh-CN" altLang="en-US" sz="3200" b="1" dirty="0">
                <a:solidFill>
                  <a:srgbClr val="FF0000"/>
                </a:solidFill>
                <a:latin typeface="微软雅黑" panose="020B0503020204020204" charset="-122"/>
                <a:ea typeface="微软雅黑" panose="020B0503020204020204" charset="-122"/>
                <a:cs typeface="微软雅黑" panose="020B0503020204020204" charset="-122"/>
              </a:rPr>
              <a:t>世纪</a:t>
            </a:r>
            <a:r>
              <a:rPr lang="en-US" altLang="zh-CN" sz="3200" b="1" dirty="0">
                <a:solidFill>
                  <a:srgbClr val="FF0000"/>
                </a:solidFill>
                <a:latin typeface="微软雅黑" panose="020B0503020204020204" charset="-122"/>
                <a:ea typeface="微软雅黑" panose="020B0503020204020204" charset="-122"/>
                <a:cs typeface="微软雅黑" panose="020B0503020204020204" charset="-122"/>
              </a:rPr>
              <a:t>30</a:t>
            </a:r>
            <a:r>
              <a:rPr lang="zh-CN" altLang="en-US" sz="3200" b="1" dirty="0">
                <a:solidFill>
                  <a:srgbClr val="FF0000"/>
                </a:solidFill>
                <a:latin typeface="微软雅黑" panose="020B0503020204020204" charset="-122"/>
                <a:ea typeface="微软雅黑" panose="020B0503020204020204" charset="-122"/>
                <a:cs typeface="微软雅黑" panose="020B0503020204020204" charset="-122"/>
              </a:rPr>
              <a:t>年代初</a:t>
            </a:r>
            <a:endParaRPr lang="zh-CN" altLang="en-US" sz="3200" b="1" dirty="0">
              <a:solidFill>
                <a:srgbClr val="FF0000"/>
              </a:solidFill>
              <a:latin typeface="微软雅黑" panose="020B0503020204020204" charset="-122"/>
              <a:ea typeface="微软雅黑" panose="020B0503020204020204" charset="-122"/>
              <a:cs typeface="微软雅黑" panose="020B0503020204020204" charset="-122"/>
            </a:endParaRPr>
          </a:p>
        </p:txBody>
      </p:sp>
      <p:sp>
        <p:nvSpPr>
          <p:cNvPr id="31750" name="文本框 3"/>
          <p:cNvSpPr txBox="1"/>
          <p:nvPr/>
        </p:nvSpPr>
        <p:spPr>
          <a:xfrm>
            <a:off x="107950" y="404813"/>
            <a:ext cx="2578100" cy="583565"/>
          </a:xfrm>
          <a:prstGeom prst="rect">
            <a:avLst/>
          </a:prstGeom>
          <a:noFill/>
          <a:ln w="9525">
            <a:noFill/>
          </a:ln>
        </p:spPr>
        <p:txBody>
          <a:bodyPr wrap="none">
            <a:spAutoFit/>
          </a:bodyPr>
          <a:p>
            <a:r>
              <a:rPr lang="en-US" altLang="zh-CN" sz="3200" b="1" dirty="0">
                <a:latin typeface="微软雅黑" panose="020B0503020204020204" charset="-122"/>
                <a:ea typeface="微软雅黑" panose="020B0503020204020204" charset="-122"/>
                <a:cs typeface="微软雅黑" panose="020B0503020204020204" charset="-122"/>
                <a:sym typeface="Wingdings" panose="05000000000000000000" pitchFamily="2" charset="2"/>
              </a:rPr>
              <a:t></a:t>
            </a:r>
            <a:r>
              <a:rPr lang="zh-CN" altLang="en-US" sz="3200" b="1" dirty="0">
                <a:latin typeface="微软雅黑" panose="020B0503020204020204" charset="-122"/>
                <a:ea typeface="微软雅黑" panose="020B0503020204020204" charset="-122"/>
                <a:cs typeface="微软雅黑" panose="020B0503020204020204" charset="-122"/>
                <a:sym typeface="宋体" panose="02010600030101010101" pitchFamily="2" charset="-122"/>
              </a:rPr>
              <a:t>开始时间：</a:t>
            </a:r>
            <a:endParaRPr lang="zh-CN" altLang="en-US" sz="3200" b="1" dirty="0">
              <a:latin typeface="微软雅黑" panose="020B0503020204020204" charset="-122"/>
              <a:ea typeface="微软雅黑" panose="020B0503020204020204" charset="-122"/>
              <a:cs typeface="微软雅黑" panose="020B0503020204020204" charset="-122"/>
              <a:sym typeface="宋体" panose="02010600030101010101" pitchFamily="2" charset="-122"/>
            </a:endParaRPr>
          </a:p>
        </p:txBody>
      </p:sp>
      <p:sp>
        <p:nvSpPr>
          <p:cNvPr id="31751" name="文本框 4"/>
          <p:cNvSpPr txBox="1"/>
          <p:nvPr/>
        </p:nvSpPr>
        <p:spPr>
          <a:xfrm>
            <a:off x="1559243" y="1688148"/>
            <a:ext cx="7332662" cy="1384300"/>
          </a:xfrm>
          <a:prstGeom prst="rect">
            <a:avLst/>
          </a:prstGeom>
          <a:noFill/>
          <a:ln w="9525">
            <a:noFill/>
          </a:ln>
        </p:spPr>
        <p:txBody>
          <a:bodyPr>
            <a:spAutoFit/>
          </a:bodyPr>
          <a:p>
            <a:pPr>
              <a:spcBef>
                <a:spcPct val="50000"/>
              </a:spcBef>
            </a:pPr>
            <a:r>
              <a:rPr lang="zh-CN" altLang="en-US" sz="2800" b="1" dirty="0">
                <a:latin typeface="Arial" panose="020B0604020202020204" pitchFamily="34" charset="0"/>
                <a:ea typeface="黑体" panose="02010609060101010101" pitchFamily="1" charset="-122"/>
              </a:rPr>
              <a:t>用行政手段开展了消灭富农运动。支持集体农庄的建设，加快组建拖拉机站，为农庄提供机械服务，监督农庄执行国家的生产计划。</a:t>
            </a:r>
            <a:endParaRPr lang="zh-CN" altLang="en-US" sz="2800" dirty="0">
              <a:latin typeface="Arial" panose="020B0604020202020204" pitchFamily="34" charset="0"/>
            </a:endParaRPr>
          </a:p>
        </p:txBody>
      </p:sp>
      <p:pic>
        <p:nvPicPr>
          <p:cNvPr id="2" name="图片 1"/>
          <p:cNvPicPr>
            <a:picLocks noChangeAspect="1"/>
          </p:cNvPicPr>
          <p:nvPr/>
        </p:nvPicPr>
        <p:blipFill>
          <a:blip r:embed="rId1"/>
          <a:srcRect b="9056"/>
          <a:stretch>
            <a:fillRect/>
          </a:stretch>
        </p:blipFill>
        <p:spPr>
          <a:xfrm>
            <a:off x="1971040" y="3658235"/>
            <a:ext cx="4690110" cy="319976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1750"/>
                                        </p:tgtEl>
                                        <p:attrNameLst>
                                          <p:attrName>style.visibility</p:attrName>
                                        </p:attrNameLst>
                                      </p:cBhvr>
                                      <p:to>
                                        <p:strVal val="visible"/>
                                      </p:to>
                                    </p:set>
                                    <p:anim calcmode="lin" valueType="num">
                                      <p:cBhvr additive="base">
                                        <p:cTn id="7" dur="500" fill="hold"/>
                                        <p:tgtEl>
                                          <p:spTgt spid="31750"/>
                                        </p:tgtEl>
                                        <p:attrNameLst>
                                          <p:attrName>ppt_x</p:attrName>
                                        </p:attrNameLst>
                                      </p:cBhvr>
                                      <p:tavLst>
                                        <p:tav tm="0">
                                          <p:val>
                                            <p:strVal val="#ppt_x"/>
                                          </p:val>
                                        </p:tav>
                                        <p:tav tm="100000">
                                          <p:val>
                                            <p:strVal val="#ppt_x"/>
                                          </p:val>
                                        </p:tav>
                                      </p:tavLst>
                                    </p:anim>
                                    <p:anim calcmode="lin" valueType="num">
                                      <p:cBhvr additive="base">
                                        <p:cTn id="8" dur="500" fill="hold"/>
                                        <p:tgtEl>
                                          <p:spTgt spid="3175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1749"/>
                                        </p:tgtEl>
                                        <p:attrNameLst>
                                          <p:attrName>style.visibility</p:attrName>
                                        </p:attrNameLst>
                                      </p:cBhvr>
                                      <p:to>
                                        <p:strVal val="visible"/>
                                      </p:to>
                                    </p:set>
                                    <p:anim calcmode="lin" valueType="num">
                                      <p:cBhvr additive="base">
                                        <p:cTn id="13" dur="500" fill="hold"/>
                                        <p:tgtEl>
                                          <p:spTgt spid="31749"/>
                                        </p:tgtEl>
                                        <p:attrNameLst>
                                          <p:attrName>ppt_x</p:attrName>
                                        </p:attrNameLst>
                                      </p:cBhvr>
                                      <p:tavLst>
                                        <p:tav tm="0">
                                          <p:val>
                                            <p:strVal val="#ppt_x"/>
                                          </p:val>
                                        </p:tav>
                                        <p:tav tm="100000">
                                          <p:val>
                                            <p:strVal val="#ppt_x"/>
                                          </p:val>
                                        </p:tav>
                                      </p:tavLst>
                                    </p:anim>
                                    <p:anim calcmode="lin" valueType="num">
                                      <p:cBhvr additive="base">
                                        <p:cTn id="14" dur="500" fill="hold"/>
                                        <p:tgtEl>
                                          <p:spTgt spid="3174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1746"/>
                                        </p:tgtEl>
                                        <p:attrNameLst>
                                          <p:attrName>style.visibility</p:attrName>
                                        </p:attrNameLst>
                                      </p:cBhvr>
                                      <p:to>
                                        <p:strVal val="visible"/>
                                      </p:to>
                                    </p:set>
                                    <p:anim calcmode="lin" valueType="num">
                                      <p:cBhvr>
                                        <p:cTn id="19" dur="500" fill="hold"/>
                                        <p:tgtEl>
                                          <p:spTgt spid="31746"/>
                                        </p:tgtEl>
                                        <p:attrNameLst>
                                          <p:attrName>ppt_x</p:attrName>
                                        </p:attrNameLst>
                                      </p:cBhvr>
                                      <p:tavLst>
                                        <p:tav tm="0">
                                          <p:val>
                                            <p:strVal val="#ppt_x"/>
                                          </p:val>
                                        </p:tav>
                                        <p:tav tm="100000">
                                          <p:val>
                                            <p:strVal val="#ppt_x"/>
                                          </p:val>
                                        </p:tav>
                                      </p:tavLst>
                                    </p:anim>
                                    <p:anim calcmode="lin" valueType="num">
                                      <p:cBhvr>
                                        <p:cTn id="20" dur="500" fill="hold"/>
                                        <p:tgtEl>
                                          <p:spTgt spid="3174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nodeType="clickEffect">
                                  <p:stCondLst>
                                    <p:cond delay="0"/>
                                  </p:stCondLst>
                                  <p:childTnLst>
                                    <p:set>
                                      <p:cBhvr>
                                        <p:cTn id="24" dur="1" fill="hold">
                                          <p:stCondLst>
                                            <p:cond delay="0"/>
                                          </p:stCondLst>
                                        </p:cTn>
                                        <p:tgtEl>
                                          <p:spTgt spid="31747">
                                            <p:txEl>
                                              <p:charRg st="0" end="21"/>
                                            </p:txEl>
                                          </p:spTgt>
                                        </p:tgtEl>
                                        <p:attrNameLst>
                                          <p:attrName>style.visibility</p:attrName>
                                        </p:attrNameLst>
                                      </p:cBhvr>
                                      <p:to>
                                        <p:strVal val="visible"/>
                                      </p:to>
                                    </p:set>
                                    <p:anim calcmode="lin" valueType="num">
                                      <p:cBhvr>
                                        <p:cTn id="25" dur="500" fill="hold"/>
                                        <p:tgtEl>
                                          <p:spTgt spid="31747">
                                            <p:txEl>
                                              <p:charRg st="0" end="21"/>
                                            </p:txEl>
                                          </p:spTgt>
                                        </p:tgtEl>
                                        <p:attrNameLst>
                                          <p:attrName>ppt_w</p:attrName>
                                        </p:attrNameLst>
                                      </p:cBhvr>
                                      <p:tavLst>
                                        <p:tav tm="0">
                                          <p:val>
                                            <p:fltVal val="0.000000"/>
                                          </p:val>
                                        </p:tav>
                                        <p:tav tm="100000">
                                          <p:val>
                                            <p:strVal val="#ppt_w"/>
                                          </p:val>
                                        </p:tav>
                                      </p:tavLst>
                                    </p:anim>
                                    <p:anim calcmode="lin" valueType="num">
                                      <p:cBhvr>
                                        <p:cTn id="26" dur="500" fill="hold"/>
                                        <p:tgtEl>
                                          <p:spTgt spid="31747">
                                            <p:txEl>
                                              <p:charRg st="0" end="21"/>
                                            </p:txEl>
                                          </p:spTgt>
                                        </p:tgtEl>
                                        <p:attrNameLst>
                                          <p:attrName>ppt_h</p:attrName>
                                        </p:attrNameLst>
                                      </p:cBhvr>
                                      <p:tavLst>
                                        <p:tav tm="0">
                                          <p:val>
                                            <p:fltVal val="0.000000"/>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1751"/>
                                        </p:tgtEl>
                                        <p:attrNameLst>
                                          <p:attrName>style.visibility</p:attrName>
                                        </p:attrNameLst>
                                      </p:cBhvr>
                                      <p:to>
                                        <p:strVal val="visible"/>
                                      </p:to>
                                    </p:set>
                                    <p:anim calcmode="lin" valueType="num">
                                      <p:cBhvr additive="base">
                                        <p:cTn id="31" dur="500" fill="hold"/>
                                        <p:tgtEl>
                                          <p:spTgt spid="31751"/>
                                        </p:tgtEl>
                                        <p:attrNameLst>
                                          <p:attrName>ppt_x</p:attrName>
                                        </p:attrNameLst>
                                      </p:cBhvr>
                                      <p:tavLst>
                                        <p:tav tm="0">
                                          <p:val>
                                            <p:strVal val="#ppt_x"/>
                                          </p:val>
                                        </p:tav>
                                        <p:tav tm="100000">
                                          <p:val>
                                            <p:strVal val="#ppt_x"/>
                                          </p:val>
                                        </p:tav>
                                      </p:tavLst>
                                    </p:anim>
                                    <p:anim calcmode="lin" valueType="num">
                                      <p:cBhvr additive="base">
                                        <p:cTn id="32" dur="500" fill="hold"/>
                                        <p:tgtEl>
                                          <p:spTgt spid="3175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3" presetClass="entr" presetSubtype="16" fill="hold" grpId="0" nodeType="clickEffect">
                                  <p:stCondLst>
                                    <p:cond delay="0"/>
                                  </p:stCondLst>
                                  <p:childTnLst>
                                    <p:set>
                                      <p:cBhvr>
                                        <p:cTn id="36" dur="1" fill="hold">
                                          <p:stCondLst>
                                            <p:cond delay="0"/>
                                          </p:stCondLst>
                                        </p:cTn>
                                        <p:tgtEl>
                                          <p:spTgt spid="31748"/>
                                        </p:tgtEl>
                                        <p:attrNameLst>
                                          <p:attrName>style.visibility</p:attrName>
                                        </p:attrNameLst>
                                      </p:cBhvr>
                                      <p:to>
                                        <p:strVal val="visible"/>
                                      </p:to>
                                    </p:set>
                                    <p:anim calcmode="lin" valueType="num">
                                      <p:cBhvr>
                                        <p:cTn id="37" dur="500" fill="hold"/>
                                        <p:tgtEl>
                                          <p:spTgt spid="31748"/>
                                        </p:tgtEl>
                                        <p:attrNameLst>
                                          <p:attrName>ppt_w</p:attrName>
                                        </p:attrNameLst>
                                      </p:cBhvr>
                                      <p:tavLst>
                                        <p:tav tm="0">
                                          <p:val>
                                            <p:fltVal val="0.000000"/>
                                          </p:val>
                                        </p:tav>
                                        <p:tav tm="100000">
                                          <p:val>
                                            <p:strVal val="#ppt_w"/>
                                          </p:val>
                                        </p:tav>
                                      </p:tavLst>
                                    </p:anim>
                                    <p:anim calcmode="lin" valueType="num">
                                      <p:cBhvr>
                                        <p:cTn id="38" dur="500" fill="hold"/>
                                        <p:tgtEl>
                                          <p:spTgt spid="31748"/>
                                        </p:tgtEl>
                                        <p:attrNameLst>
                                          <p:attrName>ppt_h</p:attrName>
                                        </p:attrNameLst>
                                      </p:cBhvr>
                                      <p:tavLst>
                                        <p:tav tm="0">
                                          <p:val>
                                            <p:fltVal val="0.00000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p:bldP spid="31748" grpId="0"/>
      <p:bldP spid="31749" grpId="0"/>
      <p:bldP spid="31750" grpId="0"/>
      <p:bldP spid="3175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770" name="Rectangle 3"/>
          <p:cNvSpPr/>
          <p:nvPr/>
        </p:nvSpPr>
        <p:spPr>
          <a:xfrm>
            <a:off x="345758" y="173673"/>
            <a:ext cx="7556500" cy="1143000"/>
          </a:xfrm>
          <a:prstGeom prst="rect">
            <a:avLst/>
          </a:prstGeom>
          <a:noFill/>
          <a:ln w="9525">
            <a:noFill/>
          </a:ln>
        </p:spPr>
        <p:txBody>
          <a:bodyPr anchor="ctr"/>
          <a:p>
            <a:r>
              <a:rPr lang="zh-CN" altLang="en-US" sz="2800" dirty="0">
                <a:solidFill>
                  <a:srgbClr val="FF0000"/>
                </a:solidFill>
                <a:latin typeface="微软雅黑" panose="020B0503020204020204" charset="-122"/>
                <a:ea typeface="微软雅黑" panose="020B0503020204020204" charset="-122"/>
                <a:cs typeface="微软雅黑" panose="020B0503020204020204" charset="-122"/>
              </a:rPr>
              <a:t>    集体农庄庄员伊万在河里捉到一条大鱼，高兴地回到家里和老婆说：</a:t>
            </a:r>
            <a:endParaRPr lang="zh-CN" altLang="en-US" sz="2800" dirty="0">
              <a:solidFill>
                <a:srgbClr val="FF0000"/>
              </a:solidFill>
              <a:latin typeface="微软雅黑" panose="020B0503020204020204" charset="-122"/>
              <a:ea typeface="微软雅黑" panose="020B0503020204020204" charset="-122"/>
              <a:cs typeface="微软雅黑" panose="020B0503020204020204" charset="-122"/>
            </a:endParaRPr>
          </a:p>
        </p:txBody>
      </p:sp>
      <p:sp>
        <p:nvSpPr>
          <p:cNvPr id="32771" name="Rectangle 4"/>
          <p:cNvSpPr/>
          <p:nvPr/>
        </p:nvSpPr>
        <p:spPr>
          <a:xfrm>
            <a:off x="976630" y="1633538"/>
            <a:ext cx="6172200" cy="2481262"/>
          </a:xfrm>
          <a:prstGeom prst="rect">
            <a:avLst/>
          </a:prstGeom>
          <a:noFill/>
          <a:ln w="9525">
            <a:noFill/>
          </a:ln>
        </p:spPr>
        <p:txBody>
          <a:bodyPr/>
          <a:p>
            <a:pPr marL="342900" indent="-342900">
              <a:lnSpc>
                <a:spcPct val="90000"/>
              </a:lnSpc>
              <a:spcBef>
                <a:spcPct val="20000"/>
              </a:spcBef>
              <a:buClr>
                <a:schemeClr val="hlink"/>
              </a:buClr>
              <a:buSzPct val="70000"/>
              <a:buFont typeface="Wingdings" panose="05000000000000000000" pitchFamily="2" charset="2"/>
              <a:buChar char="n"/>
            </a:pPr>
            <a:r>
              <a:rPr lang="zh-CN" altLang="en-US" sz="2800" b="1" dirty="0">
                <a:latin typeface="微软雅黑" panose="020B0503020204020204" charset="-122"/>
                <a:ea typeface="微软雅黑" panose="020B0503020204020204" charset="-122"/>
              </a:rPr>
              <a:t>看，我们有炸鱼吃了！</a:t>
            </a:r>
            <a:endParaRPr lang="zh-CN" altLang="en-US" sz="2800" b="1" dirty="0">
              <a:latin typeface="微软雅黑" panose="020B0503020204020204" charset="-122"/>
              <a:ea typeface="微软雅黑" panose="020B0503020204020204" charset="-122"/>
            </a:endParaRPr>
          </a:p>
          <a:p>
            <a:pPr marL="342900" indent="-342900">
              <a:lnSpc>
                <a:spcPct val="90000"/>
              </a:lnSpc>
              <a:spcBef>
                <a:spcPct val="20000"/>
              </a:spcBef>
              <a:buClr>
                <a:schemeClr val="hlink"/>
              </a:buClr>
              <a:buSzPct val="70000"/>
              <a:buFont typeface="Wingdings" panose="05000000000000000000" pitchFamily="2" charset="2"/>
              <a:buChar char="n"/>
            </a:pPr>
            <a:r>
              <a:rPr lang="zh-CN" altLang="en-US" sz="2800" b="1" dirty="0">
                <a:latin typeface="微软雅黑" panose="020B0503020204020204" charset="-122"/>
                <a:ea typeface="微软雅黑" panose="020B0503020204020204" charset="-122"/>
              </a:rPr>
              <a:t>没有油啊。</a:t>
            </a:r>
            <a:endParaRPr lang="zh-CN" altLang="en-US" sz="2800" b="1" dirty="0">
              <a:latin typeface="微软雅黑" panose="020B0503020204020204" charset="-122"/>
              <a:ea typeface="微软雅黑" panose="020B0503020204020204" charset="-122"/>
            </a:endParaRPr>
          </a:p>
          <a:p>
            <a:pPr marL="342900" indent="-342900">
              <a:lnSpc>
                <a:spcPct val="90000"/>
              </a:lnSpc>
              <a:spcBef>
                <a:spcPct val="20000"/>
              </a:spcBef>
              <a:buClr>
                <a:schemeClr val="hlink"/>
              </a:buClr>
              <a:buSzPct val="70000"/>
              <a:buFont typeface="Wingdings" panose="05000000000000000000" pitchFamily="2" charset="2"/>
              <a:buChar char="n"/>
            </a:pPr>
            <a:r>
              <a:rPr lang="zh-CN" altLang="en-US" sz="2800" b="1" dirty="0">
                <a:latin typeface="微软雅黑" panose="020B0503020204020204" charset="-122"/>
                <a:ea typeface="微软雅黑" panose="020B0503020204020204" charset="-122"/>
              </a:rPr>
              <a:t>那就煮！</a:t>
            </a:r>
            <a:endParaRPr lang="zh-CN" altLang="en-US" sz="2800" b="1" dirty="0">
              <a:latin typeface="微软雅黑" panose="020B0503020204020204" charset="-122"/>
              <a:ea typeface="微软雅黑" panose="020B0503020204020204" charset="-122"/>
            </a:endParaRPr>
          </a:p>
          <a:p>
            <a:pPr marL="342900" indent="-342900">
              <a:lnSpc>
                <a:spcPct val="90000"/>
              </a:lnSpc>
              <a:spcBef>
                <a:spcPct val="20000"/>
              </a:spcBef>
              <a:buClr>
                <a:schemeClr val="hlink"/>
              </a:buClr>
              <a:buSzPct val="70000"/>
              <a:buFont typeface="Wingdings" panose="05000000000000000000" pitchFamily="2" charset="2"/>
              <a:buChar char="n"/>
            </a:pPr>
            <a:r>
              <a:rPr lang="zh-CN" altLang="en-US" sz="2800" b="1" dirty="0">
                <a:latin typeface="微软雅黑" panose="020B0503020204020204" charset="-122"/>
                <a:ea typeface="微软雅黑" panose="020B0503020204020204" charset="-122"/>
              </a:rPr>
              <a:t>没锅。</a:t>
            </a:r>
            <a:endParaRPr lang="zh-CN" altLang="en-US" sz="2800" b="1" dirty="0">
              <a:latin typeface="微软雅黑" panose="020B0503020204020204" charset="-122"/>
              <a:ea typeface="微软雅黑" panose="020B0503020204020204" charset="-122"/>
            </a:endParaRPr>
          </a:p>
          <a:p>
            <a:pPr marL="342900" indent="-342900">
              <a:lnSpc>
                <a:spcPct val="90000"/>
              </a:lnSpc>
              <a:spcBef>
                <a:spcPct val="20000"/>
              </a:spcBef>
              <a:buClr>
                <a:schemeClr val="hlink"/>
              </a:buClr>
              <a:buSzPct val="70000"/>
              <a:buFont typeface="Wingdings" panose="05000000000000000000" pitchFamily="2" charset="2"/>
              <a:buChar char="n"/>
            </a:pPr>
            <a:r>
              <a:rPr lang="zh-CN" altLang="en-US" sz="2800" b="1" dirty="0">
                <a:latin typeface="微软雅黑" panose="020B0503020204020204" charset="-122"/>
                <a:ea typeface="微软雅黑" panose="020B0503020204020204" charset="-122"/>
              </a:rPr>
              <a:t>烤鱼！</a:t>
            </a:r>
            <a:endParaRPr lang="zh-CN" altLang="en-US" sz="2800" b="1" dirty="0">
              <a:latin typeface="微软雅黑" panose="020B0503020204020204" charset="-122"/>
              <a:ea typeface="微软雅黑" panose="020B0503020204020204" charset="-122"/>
            </a:endParaRPr>
          </a:p>
          <a:p>
            <a:pPr marL="342900" indent="-342900">
              <a:lnSpc>
                <a:spcPct val="90000"/>
              </a:lnSpc>
              <a:spcBef>
                <a:spcPct val="20000"/>
              </a:spcBef>
              <a:buClr>
                <a:schemeClr val="hlink"/>
              </a:buClr>
              <a:buSzPct val="70000"/>
              <a:buFont typeface="Wingdings" panose="05000000000000000000" pitchFamily="2" charset="2"/>
              <a:buChar char="n"/>
            </a:pPr>
            <a:r>
              <a:rPr lang="zh-CN" altLang="en-US" sz="2800" b="1" dirty="0">
                <a:latin typeface="微软雅黑" panose="020B0503020204020204" charset="-122"/>
                <a:ea typeface="微软雅黑" panose="020B0503020204020204" charset="-122"/>
              </a:rPr>
              <a:t>没柴。</a:t>
            </a:r>
            <a:endParaRPr lang="zh-CN" altLang="en-US" sz="2800" b="1" dirty="0">
              <a:latin typeface="微软雅黑" panose="020B0503020204020204" charset="-122"/>
              <a:ea typeface="微软雅黑" panose="020B0503020204020204" charset="-122"/>
            </a:endParaRPr>
          </a:p>
          <a:p>
            <a:pPr marL="342900" indent="-342900">
              <a:lnSpc>
                <a:spcPct val="90000"/>
              </a:lnSpc>
              <a:spcBef>
                <a:spcPct val="20000"/>
              </a:spcBef>
              <a:buClr>
                <a:schemeClr val="hlink"/>
              </a:buClr>
              <a:buSzPct val="70000"/>
              <a:buFont typeface="Wingdings" panose="05000000000000000000" pitchFamily="2" charset="2"/>
            </a:pPr>
            <a:endParaRPr lang="zh-CN" altLang="en-US" sz="2800" b="1" dirty="0">
              <a:latin typeface="微软雅黑" panose="020B0503020204020204" charset="-122"/>
              <a:ea typeface="微软雅黑" panose="020B0503020204020204" charset="-122"/>
            </a:endParaRPr>
          </a:p>
        </p:txBody>
      </p:sp>
      <p:sp>
        <p:nvSpPr>
          <p:cNvPr id="32772" name="Rectangle 5"/>
          <p:cNvSpPr/>
          <p:nvPr/>
        </p:nvSpPr>
        <p:spPr>
          <a:xfrm>
            <a:off x="976630" y="5050155"/>
            <a:ext cx="7191375" cy="1445260"/>
          </a:xfrm>
          <a:prstGeom prst="rect">
            <a:avLst/>
          </a:prstGeom>
          <a:noFill/>
          <a:ln w="9525">
            <a:noFill/>
          </a:ln>
        </p:spPr>
        <p:txBody>
          <a:bodyPr>
            <a:spAutoFit/>
          </a:bodyPr>
          <a:p>
            <a:r>
              <a:rPr lang="zh-CN" altLang="en-US" sz="2400" b="1" dirty="0">
                <a:latin typeface="微软雅黑" panose="020B0503020204020204" charset="-122"/>
                <a:ea typeface="微软雅黑" panose="020B0503020204020204" charset="-122"/>
                <a:cs typeface="微软雅黑" panose="020B0503020204020204" charset="-122"/>
              </a:rPr>
              <a:t>伊万气死了，走到河边把鱼扔了回去。那鱼在水里划了一个半圆，上身出水，举起右鳍激动地高呼：</a:t>
            </a:r>
            <a:r>
              <a:rPr lang="zh-CN" altLang="en-US" sz="4000" b="1" dirty="0">
                <a:solidFill>
                  <a:srgbClr val="FF0000"/>
                </a:solidFill>
                <a:effectLst>
                  <a:outerShdw blurRad="38100" dist="38100" dir="2700000">
                    <a:srgbClr val="C0C0C0"/>
                  </a:outerShdw>
                </a:effectLst>
                <a:latin typeface="微软雅黑" panose="020B0503020204020204" charset="-122"/>
                <a:ea typeface="微软雅黑" panose="020B0503020204020204" charset="-122"/>
                <a:cs typeface="微软雅黑" panose="020B0503020204020204" charset="-122"/>
              </a:rPr>
              <a:t>“斯大林万岁！”</a:t>
            </a:r>
            <a:r>
              <a:rPr lang="zh-CN" altLang="en-US" sz="2400" b="1" dirty="0">
                <a:latin typeface="微软雅黑" panose="020B0503020204020204" charset="-122"/>
                <a:ea typeface="微软雅黑" panose="020B0503020204020204" charset="-122"/>
                <a:cs typeface="微软雅黑" panose="020B0503020204020204" charset="-122"/>
              </a:rPr>
              <a:t>。</a:t>
            </a:r>
            <a:endParaRPr lang="zh-CN" altLang="en-US" sz="2400" b="1" dirty="0">
              <a:latin typeface="微软雅黑" panose="020B0503020204020204" charset="-122"/>
              <a:ea typeface="微软雅黑" panose="020B0503020204020204" charset="-122"/>
              <a:cs typeface="微软雅黑" panose="020B0503020204020204" charset="-122"/>
            </a:endParaRPr>
          </a:p>
        </p:txBody>
      </p:sp>
      <p:sp>
        <p:nvSpPr>
          <p:cNvPr id="32774" name="文本框 16385"/>
          <p:cNvSpPr txBox="1"/>
          <p:nvPr/>
        </p:nvSpPr>
        <p:spPr>
          <a:xfrm>
            <a:off x="179388" y="1844675"/>
            <a:ext cx="465137" cy="3048000"/>
          </a:xfrm>
          <a:prstGeom prst="rect">
            <a:avLst/>
          </a:prstGeom>
          <a:noFill/>
          <a:ln w="9525">
            <a:noFill/>
          </a:ln>
        </p:spPr>
        <p:txBody>
          <a:bodyPr>
            <a:spAutoFit/>
          </a:bodyPr>
          <a:p>
            <a:pPr algn="ctr"/>
            <a:r>
              <a:rPr lang="" altLang="en-US" sz="3200" b="1" dirty="0">
                <a:solidFill>
                  <a:srgbClr val="040CBC"/>
                </a:solidFill>
                <a:effectLst>
                  <a:outerShdw blurRad="38100" dist="38100" dir="2700000">
                    <a:srgbClr val="000000"/>
                  </a:outerShdw>
                </a:effectLst>
                <a:latin typeface="黑体" panose="02010609060101010101" pitchFamily="1" charset="-122"/>
                <a:ea typeface="黑体" panose="02010609060101010101" pitchFamily="1" charset="-122"/>
              </a:rPr>
              <a:t>苏联民间笑话</a:t>
            </a:r>
            <a:endParaRPr lang="" altLang="en-US" sz="3200" b="1" dirty="0">
              <a:solidFill>
                <a:srgbClr val="040CBC"/>
              </a:solidFill>
              <a:effectLst>
                <a:outerShdw blurRad="38100" dist="38100" dir="2700000">
                  <a:srgbClr val="000000"/>
                </a:outerShdw>
              </a:effectLst>
              <a:latin typeface="黑体" panose="02010609060101010101" pitchFamily="1" charset="-122"/>
              <a:ea typeface="黑体" panose="02010609060101010101" pitchFamily="1" charset="-122"/>
            </a:endParaRPr>
          </a:p>
        </p:txBody>
      </p:sp>
      <p:sp>
        <p:nvSpPr>
          <p:cNvPr id="32775" name="Text Box 6"/>
          <p:cNvSpPr txBox="1"/>
          <p:nvPr/>
        </p:nvSpPr>
        <p:spPr>
          <a:xfrm>
            <a:off x="2954020" y="2743200"/>
            <a:ext cx="5891530" cy="1753235"/>
          </a:xfrm>
          <a:prstGeom prst="rect">
            <a:avLst/>
          </a:prstGeom>
          <a:noFill/>
          <a:ln w="9525">
            <a:noFill/>
          </a:ln>
        </p:spPr>
        <p:txBody>
          <a:bodyPr wrap="square">
            <a:spAutoFit/>
          </a:bodyPr>
          <a:p>
            <a:pPr>
              <a:spcBef>
                <a:spcPct val="50000"/>
              </a:spcBef>
            </a:pPr>
            <a:r>
              <a:rPr lang="en-US" altLang="zh-CN" sz="2400" b="1" dirty="0">
                <a:solidFill>
                  <a:srgbClr val="C00000"/>
                </a:solidFill>
                <a:latin typeface="微软雅黑" panose="020B0503020204020204" charset="-122"/>
                <a:ea typeface="微软雅黑" panose="020B0503020204020204" charset="-122"/>
                <a:cs typeface="微软雅黑" panose="020B0503020204020204" charset="-122"/>
              </a:rPr>
              <a:t>1.</a:t>
            </a:r>
            <a:r>
              <a:rPr lang="zh-CN" altLang="en-US" sz="2400" b="1" dirty="0">
                <a:solidFill>
                  <a:srgbClr val="C00000"/>
                </a:solidFill>
                <a:latin typeface="微软雅黑" panose="020B0503020204020204" charset="-122"/>
                <a:ea typeface="微软雅黑" panose="020B0503020204020204" charset="-122"/>
                <a:cs typeface="微软雅黑" panose="020B0503020204020204" charset="-122"/>
              </a:rPr>
              <a:t>农业集体化使</a:t>
            </a:r>
            <a:r>
              <a:rPr lang="zh-CN" altLang="en-US" sz="2400" b="1" dirty="0">
                <a:solidFill>
                  <a:srgbClr val="C00000"/>
                </a:solidFill>
                <a:latin typeface="微软雅黑" panose="020B0503020204020204" charset="-122"/>
                <a:ea typeface="微软雅黑" panose="020B0503020204020204" charset="-122"/>
                <a:cs typeface="微软雅黑" panose="020B0503020204020204" charset="-122"/>
              </a:rPr>
              <a:t>农民的利益受到严重损害，致使苏联农业生产长期停滞。</a:t>
            </a:r>
            <a:endParaRPr lang="zh-CN" altLang="en-US" sz="2400" b="1" dirty="0">
              <a:solidFill>
                <a:srgbClr val="C00000"/>
              </a:solidFill>
              <a:latin typeface="微软雅黑" panose="020B0503020204020204" charset="-122"/>
              <a:ea typeface="微软雅黑" panose="020B0503020204020204" charset="-122"/>
              <a:cs typeface="微软雅黑" panose="020B0503020204020204" charset="-122"/>
            </a:endParaRPr>
          </a:p>
          <a:p>
            <a:pPr>
              <a:spcBef>
                <a:spcPct val="50000"/>
              </a:spcBef>
            </a:pPr>
            <a:r>
              <a:rPr lang="en-US" altLang="zh-CN" sz="2400" b="1" dirty="0">
                <a:solidFill>
                  <a:srgbClr val="C00000"/>
                </a:solidFill>
                <a:latin typeface="微软雅黑" panose="020B0503020204020204" charset="-122"/>
                <a:ea typeface="微软雅黑" panose="020B0503020204020204" charset="-122"/>
                <a:cs typeface="微软雅黑" panose="020B0503020204020204" charset="-122"/>
              </a:rPr>
              <a:t>2.</a:t>
            </a:r>
            <a:r>
              <a:rPr lang="zh-CN" altLang="en-US" sz="2400" b="1" dirty="0">
                <a:solidFill>
                  <a:srgbClr val="C00000"/>
                </a:solidFill>
                <a:latin typeface="微软雅黑" panose="020B0503020204020204" charset="-122"/>
                <a:ea typeface="微软雅黑" panose="020B0503020204020204" charset="-122"/>
                <a:cs typeface="微软雅黑" panose="020B0503020204020204" charset="-122"/>
              </a:rPr>
              <a:t>重视重工业，而轻视轻工业的发展，严重影响民生。</a:t>
            </a:r>
            <a:endParaRPr lang="zh-CN" altLang="en-US" sz="2400" b="1" dirty="0">
              <a:solidFill>
                <a:srgbClr val="C00000"/>
              </a:solidFill>
              <a:latin typeface="微软雅黑" panose="020B0503020204020204" charset="-122"/>
              <a:ea typeface="微软雅黑" panose="020B0503020204020204" charset="-122"/>
              <a:cs typeface="微软雅黑" panose="020B0503020204020204" charset="-122"/>
            </a:endParaRPr>
          </a:p>
        </p:txBody>
      </p:sp>
      <p:sp>
        <p:nvSpPr>
          <p:cNvPr id="32776" name="AutoShape 7"/>
          <p:cNvSpPr/>
          <p:nvPr/>
        </p:nvSpPr>
        <p:spPr>
          <a:xfrm>
            <a:off x="5487035" y="1316811"/>
            <a:ext cx="3547110" cy="1266549"/>
          </a:xfrm>
          <a:prstGeom prst="wave">
            <a:avLst>
              <a:gd name="adj1" fmla="val 13005"/>
              <a:gd name="adj2" fmla="val 0"/>
            </a:avLst>
          </a:prstGeom>
          <a:solidFill>
            <a:srgbClr val="FFCC00"/>
          </a:solidFill>
          <a:ln w="63500" cap="flat" cmpd="sng">
            <a:solidFill>
              <a:srgbClr val="3366FF"/>
            </a:solidFill>
            <a:prstDash val="solid"/>
            <a:headEnd type="none" w="med" len="med"/>
            <a:tailEnd type="none" w="med" len="med"/>
          </a:ln>
        </p:spPr>
        <p:txBody>
          <a:bodyPr wrap="square" anchor="ctr">
            <a:spAutoFit/>
          </a:bodyPr>
          <a:p>
            <a:pPr algn="ctr"/>
            <a:r>
              <a:rPr lang="zh-CN" altLang="en-US" sz="3200" b="1" dirty="0">
                <a:latin typeface="DengXian" pitchFamily="2" charset="-122"/>
                <a:ea typeface="DengXian" pitchFamily="2" charset="-122"/>
              </a:rPr>
              <a:t>这笑话说明什么？</a:t>
            </a:r>
            <a:endParaRPr lang="zh-CN" altLang="en-US" sz="3200" b="1" dirty="0">
              <a:latin typeface="DengXian" pitchFamily="2" charset="-122"/>
              <a:ea typeface="DengXian"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2770"/>
                                        </p:tgtEl>
                                        <p:attrNameLst>
                                          <p:attrName>style.visibility</p:attrName>
                                        </p:attrNameLst>
                                      </p:cBhvr>
                                      <p:to>
                                        <p:strVal val="visible"/>
                                      </p:to>
                                    </p:set>
                                    <p:animEffect transition="in" filter="blinds(horizontal)">
                                      <p:cBhvr>
                                        <p:cTn id="7" dur="500"/>
                                        <p:tgtEl>
                                          <p:spTgt spid="32770"/>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2771">
                                            <p:txEl>
                                              <p:charRg st="0" end="11"/>
                                            </p:txEl>
                                          </p:spTgt>
                                        </p:tgtEl>
                                        <p:attrNameLst>
                                          <p:attrName>style.visibility</p:attrName>
                                        </p:attrNameLst>
                                      </p:cBhvr>
                                      <p:to>
                                        <p:strVal val="visible"/>
                                      </p:to>
                                    </p:set>
                                    <p:animEffect transition="in" filter="blinds(horizontal)">
                                      <p:cBhvr>
                                        <p:cTn id="11" dur="500"/>
                                        <p:tgtEl>
                                          <p:spTgt spid="32771">
                                            <p:txEl>
                                              <p:charRg st="0" end="11"/>
                                            </p:txEl>
                                          </p:spTgt>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32771">
                                            <p:txEl>
                                              <p:charRg st="11" end="17"/>
                                            </p:txEl>
                                          </p:spTgt>
                                        </p:tgtEl>
                                        <p:attrNameLst>
                                          <p:attrName>style.visibility</p:attrName>
                                        </p:attrNameLst>
                                      </p:cBhvr>
                                      <p:to>
                                        <p:strVal val="visible"/>
                                      </p:to>
                                    </p:set>
                                    <p:animEffect transition="in" filter="blinds(horizontal)">
                                      <p:cBhvr>
                                        <p:cTn id="15" dur="500"/>
                                        <p:tgtEl>
                                          <p:spTgt spid="32771">
                                            <p:txEl>
                                              <p:charRg st="11" end="17"/>
                                            </p:txEl>
                                          </p:spTgt>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32771">
                                            <p:txEl>
                                              <p:charRg st="17" end="22"/>
                                            </p:txEl>
                                          </p:spTgt>
                                        </p:tgtEl>
                                        <p:attrNameLst>
                                          <p:attrName>style.visibility</p:attrName>
                                        </p:attrNameLst>
                                      </p:cBhvr>
                                      <p:to>
                                        <p:strVal val="visible"/>
                                      </p:to>
                                    </p:set>
                                    <p:animEffect transition="in" filter="blinds(horizontal)">
                                      <p:cBhvr>
                                        <p:cTn id="19" dur="500"/>
                                        <p:tgtEl>
                                          <p:spTgt spid="32771">
                                            <p:txEl>
                                              <p:charRg st="17" end="22"/>
                                            </p:txEl>
                                          </p:spTgt>
                                        </p:tgtEl>
                                      </p:cBhvr>
                                    </p:animEffect>
                                  </p:childTnLst>
                                </p:cTn>
                              </p:par>
                            </p:childTnLst>
                          </p:cTn>
                        </p:par>
                        <p:par>
                          <p:cTn id="20" fill="hold">
                            <p:stCondLst>
                              <p:cond delay="2000"/>
                            </p:stCondLst>
                            <p:childTnLst>
                              <p:par>
                                <p:cTn id="21" presetID="3" presetClass="entr" presetSubtype="10" fill="hold" grpId="0" nodeType="afterEffect">
                                  <p:stCondLst>
                                    <p:cond delay="0"/>
                                  </p:stCondLst>
                                  <p:childTnLst>
                                    <p:set>
                                      <p:cBhvr>
                                        <p:cTn id="22" dur="1" fill="hold">
                                          <p:stCondLst>
                                            <p:cond delay="0"/>
                                          </p:stCondLst>
                                        </p:cTn>
                                        <p:tgtEl>
                                          <p:spTgt spid="32771">
                                            <p:txEl>
                                              <p:charRg st="22" end="26"/>
                                            </p:txEl>
                                          </p:spTgt>
                                        </p:tgtEl>
                                        <p:attrNameLst>
                                          <p:attrName>style.visibility</p:attrName>
                                        </p:attrNameLst>
                                      </p:cBhvr>
                                      <p:to>
                                        <p:strVal val="visible"/>
                                      </p:to>
                                    </p:set>
                                    <p:animEffect transition="in" filter="blinds(horizontal)">
                                      <p:cBhvr>
                                        <p:cTn id="23" dur="500"/>
                                        <p:tgtEl>
                                          <p:spTgt spid="32771">
                                            <p:txEl>
                                              <p:charRg st="22" end="26"/>
                                            </p:txEl>
                                          </p:spTgt>
                                        </p:tgtEl>
                                      </p:cBhvr>
                                    </p:animEffect>
                                  </p:childTnLst>
                                </p:cTn>
                              </p:par>
                            </p:childTnLst>
                          </p:cTn>
                        </p:par>
                        <p:par>
                          <p:cTn id="24" fill="hold">
                            <p:stCondLst>
                              <p:cond delay="2500"/>
                            </p:stCondLst>
                            <p:childTnLst>
                              <p:par>
                                <p:cTn id="25" presetID="3" presetClass="entr" presetSubtype="10" fill="hold" grpId="0" nodeType="afterEffect">
                                  <p:stCondLst>
                                    <p:cond delay="0"/>
                                  </p:stCondLst>
                                  <p:childTnLst>
                                    <p:set>
                                      <p:cBhvr>
                                        <p:cTn id="26" dur="1" fill="hold">
                                          <p:stCondLst>
                                            <p:cond delay="0"/>
                                          </p:stCondLst>
                                        </p:cTn>
                                        <p:tgtEl>
                                          <p:spTgt spid="32771">
                                            <p:txEl>
                                              <p:charRg st="26" end="30"/>
                                            </p:txEl>
                                          </p:spTgt>
                                        </p:tgtEl>
                                        <p:attrNameLst>
                                          <p:attrName>style.visibility</p:attrName>
                                        </p:attrNameLst>
                                      </p:cBhvr>
                                      <p:to>
                                        <p:strVal val="visible"/>
                                      </p:to>
                                    </p:set>
                                    <p:animEffect transition="in" filter="blinds(horizontal)">
                                      <p:cBhvr>
                                        <p:cTn id="27" dur="500"/>
                                        <p:tgtEl>
                                          <p:spTgt spid="32771">
                                            <p:txEl>
                                              <p:charRg st="26" end="30"/>
                                            </p:txEl>
                                          </p:spTgt>
                                        </p:tgtEl>
                                      </p:cBhvr>
                                    </p:animEffect>
                                  </p:childTnLst>
                                </p:cTn>
                              </p:par>
                            </p:childTnLst>
                          </p:cTn>
                        </p:par>
                        <p:par>
                          <p:cTn id="28" fill="hold">
                            <p:stCondLst>
                              <p:cond delay="3000"/>
                            </p:stCondLst>
                            <p:childTnLst>
                              <p:par>
                                <p:cTn id="29" presetID="3" presetClass="entr" presetSubtype="10" fill="hold" grpId="0" nodeType="afterEffect">
                                  <p:stCondLst>
                                    <p:cond delay="0"/>
                                  </p:stCondLst>
                                  <p:childTnLst>
                                    <p:set>
                                      <p:cBhvr>
                                        <p:cTn id="30" dur="1" fill="hold">
                                          <p:stCondLst>
                                            <p:cond delay="0"/>
                                          </p:stCondLst>
                                        </p:cTn>
                                        <p:tgtEl>
                                          <p:spTgt spid="32771">
                                            <p:txEl>
                                              <p:charRg st="30" end="34"/>
                                            </p:txEl>
                                          </p:spTgt>
                                        </p:tgtEl>
                                        <p:attrNameLst>
                                          <p:attrName>style.visibility</p:attrName>
                                        </p:attrNameLst>
                                      </p:cBhvr>
                                      <p:to>
                                        <p:strVal val="visible"/>
                                      </p:to>
                                    </p:set>
                                    <p:animEffect transition="in" filter="blinds(horizontal)">
                                      <p:cBhvr>
                                        <p:cTn id="31" dur="500"/>
                                        <p:tgtEl>
                                          <p:spTgt spid="32771">
                                            <p:txEl>
                                              <p:charRg st="30" end="34"/>
                                            </p:txEl>
                                          </p:spTgt>
                                        </p:tgtEl>
                                      </p:cBhvr>
                                    </p:animEffect>
                                  </p:childTnLst>
                                </p:cTn>
                              </p:par>
                            </p:childTnLst>
                          </p:cTn>
                        </p:par>
                        <p:par>
                          <p:cTn id="32" fill="hold">
                            <p:stCondLst>
                              <p:cond delay="3500"/>
                            </p:stCondLst>
                            <p:childTnLst>
                              <p:par>
                                <p:cTn id="33" presetID="3" presetClass="entr" presetSubtype="10" fill="hold" grpId="0" nodeType="afterEffect">
                                  <p:stCondLst>
                                    <p:cond delay="0"/>
                                  </p:stCondLst>
                                  <p:childTnLst>
                                    <p:set>
                                      <p:cBhvr>
                                        <p:cTn id="34" dur="1" fill="hold">
                                          <p:stCondLst>
                                            <p:cond delay="0"/>
                                          </p:stCondLst>
                                        </p:cTn>
                                        <p:tgtEl>
                                          <p:spTgt spid="32772"/>
                                        </p:tgtEl>
                                        <p:attrNameLst>
                                          <p:attrName>style.visibility</p:attrName>
                                        </p:attrNameLst>
                                      </p:cBhvr>
                                      <p:to>
                                        <p:strVal val="visible"/>
                                      </p:to>
                                    </p:set>
                                    <p:animEffect transition="in" filter="blinds(horizontal)">
                                      <p:cBhvr>
                                        <p:cTn id="35" dur="500"/>
                                        <p:tgtEl>
                                          <p:spTgt spid="32772"/>
                                        </p:tgtEl>
                                      </p:cBhvr>
                                    </p:animEffect>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32776"/>
                                        </p:tgtEl>
                                        <p:attrNameLst>
                                          <p:attrName>style.visibility</p:attrName>
                                        </p:attrNameLst>
                                      </p:cBhvr>
                                      <p:to>
                                        <p:strVal val="visible"/>
                                      </p:to>
                                    </p:set>
                                    <p:animEffect transition="in" filter="blinds(horizontal)">
                                      <p:cBhvr>
                                        <p:cTn id="40" dur="500"/>
                                        <p:tgtEl>
                                          <p:spTgt spid="32776"/>
                                        </p:tgtEl>
                                      </p:cBhvr>
                                    </p:animEffect>
                                  </p:childTnLst>
                                </p:cTn>
                              </p:par>
                            </p:childTnLst>
                          </p:cTn>
                        </p:par>
                      </p:childTnLst>
                    </p:cTn>
                  </p:par>
                  <p:par>
                    <p:cTn id="41" fill="hold">
                      <p:stCondLst>
                        <p:cond delay="indefinite"/>
                      </p:stCondLst>
                      <p:childTnLst>
                        <p:par>
                          <p:cTn id="42" fill="hold">
                            <p:stCondLst>
                              <p:cond delay="0"/>
                            </p:stCondLst>
                            <p:childTnLst>
                              <p:par>
                                <p:cTn id="43" presetID="3" presetClass="entr" presetSubtype="10" fill="hold" grpId="0" nodeType="clickEffect">
                                  <p:stCondLst>
                                    <p:cond delay="0"/>
                                  </p:stCondLst>
                                  <p:childTnLst>
                                    <p:set>
                                      <p:cBhvr>
                                        <p:cTn id="44" dur="1" fill="hold">
                                          <p:stCondLst>
                                            <p:cond delay="0"/>
                                          </p:stCondLst>
                                        </p:cTn>
                                        <p:tgtEl>
                                          <p:spTgt spid="32775"/>
                                        </p:tgtEl>
                                        <p:attrNameLst>
                                          <p:attrName>style.visibility</p:attrName>
                                        </p:attrNameLst>
                                      </p:cBhvr>
                                      <p:to>
                                        <p:strVal val="visible"/>
                                      </p:to>
                                    </p:set>
                                    <p:animEffect transition="in" filter="blinds(horizontal)">
                                      <p:cBhvr>
                                        <p:cTn id="45" dur="500"/>
                                        <p:tgtEl>
                                          <p:spTgt spid="327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p:bldP spid="32771" grpId="0" build="p"/>
      <p:bldP spid="32772" grpId="0"/>
      <p:bldP spid="32775" grpId="0"/>
      <p:bldP spid="32776" grpId="0" bldLvl="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7891" name="文本框 37890"/>
          <p:cNvSpPr txBox="1"/>
          <p:nvPr/>
        </p:nvSpPr>
        <p:spPr>
          <a:xfrm>
            <a:off x="328930" y="1023620"/>
            <a:ext cx="2974975" cy="577850"/>
          </a:xfrm>
          <a:prstGeom prst="rect">
            <a:avLst/>
          </a:prstGeom>
          <a:noFill/>
          <a:ln w="9525">
            <a:noFill/>
          </a:ln>
        </p:spPr>
        <p:txBody>
          <a:bodyPr>
            <a:spAutoFit/>
          </a:bodyPr>
          <a:p>
            <a:r>
              <a:rPr lang="zh-CN" altLang="en-US" sz="3200" b="1" dirty="0">
                <a:latin typeface="微软雅黑" panose="020B0503020204020204" charset="-122"/>
                <a:ea typeface="微软雅黑" panose="020B0503020204020204" charset="-122"/>
                <a:cs typeface="微软雅黑" panose="020B0503020204020204" charset="-122"/>
              </a:rPr>
              <a:t>1.形成标志</a:t>
            </a:r>
            <a:endParaRPr lang="zh-CN" altLang="en-US" sz="3200" b="1" dirty="0">
              <a:latin typeface="微软雅黑" panose="020B0503020204020204" charset="-122"/>
              <a:ea typeface="微软雅黑" panose="020B0503020204020204" charset="-122"/>
              <a:cs typeface="微软雅黑" panose="020B0503020204020204" charset="-122"/>
            </a:endParaRPr>
          </a:p>
        </p:txBody>
      </p:sp>
      <p:sp>
        <p:nvSpPr>
          <p:cNvPr id="37892" name="文本框 37891"/>
          <p:cNvSpPr txBox="1"/>
          <p:nvPr/>
        </p:nvSpPr>
        <p:spPr>
          <a:xfrm>
            <a:off x="328613" y="1952625"/>
            <a:ext cx="4964112" cy="365125"/>
          </a:xfrm>
          <a:prstGeom prst="rect">
            <a:avLst/>
          </a:prstGeom>
          <a:noFill/>
          <a:ln w="9525">
            <a:noFill/>
          </a:ln>
        </p:spPr>
        <p:txBody>
          <a:bodyPr>
            <a:spAutoFit/>
          </a:bodyPr>
          <a:p>
            <a:endParaRPr>
              <a:latin typeface="Arial" panose="020B0604020202020204" pitchFamily="34" charset="0"/>
            </a:endParaRPr>
          </a:p>
        </p:txBody>
      </p:sp>
      <p:sp>
        <p:nvSpPr>
          <p:cNvPr id="37893" name="文本框 37892"/>
          <p:cNvSpPr txBox="1"/>
          <p:nvPr/>
        </p:nvSpPr>
        <p:spPr>
          <a:xfrm>
            <a:off x="3193415" y="1079500"/>
            <a:ext cx="4392295" cy="521970"/>
          </a:xfrm>
          <a:prstGeom prst="rect">
            <a:avLst/>
          </a:prstGeom>
          <a:noFill/>
          <a:ln w="9525">
            <a:noFill/>
          </a:ln>
        </p:spPr>
        <p:txBody>
          <a:bodyPr wrap="square" anchor="t">
            <a:spAutoFit/>
          </a:bodyPr>
          <a:p>
            <a:r>
              <a:rPr lang="zh-CN" altLang="en-US" sz="2800" b="1" dirty="0">
                <a:solidFill>
                  <a:srgbClr val="CC3300"/>
                </a:solidFill>
                <a:latin typeface="微软雅黑" panose="020B0503020204020204" charset="-122"/>
                <a:ea typeface="微软雅黑" panose="020B0503020204020204" charset="-122"/>
                <a:cs typeface="微软雅黑" panose="020B0503020204020204" charset="-122"/>
              </a:rPr>
              <a:t>1936年，苏联公布新宪法</a:t>
            </a:r>
            <a:endParaRPr lang="zh-CN" altLang="en-US" sz="2800" b="1" dirty="0">
              <a:solidFill>
                <a:srgbClr val="CC3300"/>
              </a:solidFill>
              <a:latin typeface="微软雅黑" panose="020B0503020204020204" charset="-122"/>
              <a:ea typeface="微软雅黑" panose="020B0503020204020204" charset="-122"/>
              <a:cs typeface="微软雅黑" panose="020B0503020204020204" charset="-122"/>
            </a:endParaRPr>
          </a:p>
        </p:txBody>
      </p:sp>
      <p:sp>
        <p:nvSpPr>
          <p:cNvPr id="37894" name="文本框 37893"/>
          <p:cNvSpPr txBox="1"/>
          <p:nvPr/>
        </p:nvSpPr>
        <p:spPr>
          <a:xfrm>
            <a:off x="328613" y="1738313"/>
            <a:ext cx="2974975" cy="579437"/>
          </a:xfrm>
          <a:prstGeom prst="rect">
            <a:avLst/>
          </a:prstGeom>
          <a:noFill/>
          <a:ln w="9525">
            <a:noFill/>
          </a:ln>
        </p:spPr>
        <p:txBody>
          <a:bodyPr vert="horz" wrap="square" anchor="t">
            <a:spAutoFit/>
          </a:bodyPr>
          <a:p>
            <a:r>
              <a:rPr lang="zh-CN" altLang="en-US" sz="3200" b="1" dirty="0">
                <a:latin typeface="微软雅黑" panose="020B0503020204020204" charset="-122"/>
                <a:ea typeface="微软雅黑" panose="020B0503020204020204" charset="-122"/>
                <a:cs typeface="微软雅黑" panose="020B0503020204020204" charset="-122"/>
              </a:rPr>
              <a:t>2.主要特征</a:t>
            </a:r>
            <a:endParaRPr lang="zh-CN" altLang="en-US" sz="3200" b="1" dirty="0">
              <a:latin typeface="微软雅黑" panose="020B0503020204020204" charset="-122"/>
              <a:ea typeface="微软雅黑" panose="020B0503020204020204" charset="-122"/>
              <a:cs typeface="微软雅黑" panose="020B0503020204020204" charset="-122"/>
            </a:endParaRPr>
          </a:p>
        </p:txBody>
      </p:sp>
      <p:sp>
        <p:nvSpPr>
          <p:cNvPr id="37895" name="文本框 37894"/>
          <p:cNvSpPr txBox="1"/>
          <p:nvPr/>
        </p:nvSpPr>
        <p:spPr>
          <a:xfrm>
            <a:off x="2959735" y="1601470"/>
            <a:ext cx="5107305" cy="953135"/>
          </a:xfrm>
          <a:prstGeom prst="rect">
            <a:avLst/>
          </a:prstGeom>
          <a:noFill/>
          <a:ln w="9525">
            <a:noFill/>
          </a:ln>
        </p:spPr>
        <p:txBody>
          <a:bodyPr wrap="square" anchor="t">
            <a:spAutoFit/>
          </a:bodyPr>
          <a:p>
            <a:r>
              <a:rPr lang="zh-CN" altLang="en-US" sz="2800" b="1">
                <a:solidFill>
                  <a:srgbClr val="CC3300"/>
                </a:solidFill>
                <a:latin typeface="微软雅黑" panose="020B0503020204020204" charset="-122"/>
                <a:ea typeface="微软雅黑" panose="020B0503020204020204" charset="-122"/>
              </a:rPr>
              <a:t>高度集中的计划经济体制和</a:t>
            </a:r>
            <a:endParaRPr lang="zh-CN" altLang="en-US" sz="2800" b="1">
              <a:solidFill>
                <a:srgbClr val="CC3300"/>
              </a:solidFill>
              <a:latin typeface="微软雅黑" panose="020B0503020204020204" charset="-122"/>
              <a:ea typeface="微软雅黑" panose="020B0503020204020204" charset="-122"/>
            </a:endParaRPr>
          </a:p>
          <a:p>
            <a:r>
              <a:rPr lang="zh-CN" altLang="en-US" sz="2800" b="1">
                <a:solidFill>
                  <a:srgbClr val="CC3300"/>
                </a:solidFill>
                <a:latin typeface="微软雅黑" panose="020B0503020204020204" charset="-122"/>
                <a:ea typeface="微软雅黑" panose="020B0503020204020204" charset="-122"/>
              </a:rPr>
              <a:t>高度集权的政治体制。</a:t>
            </a:r>
            <a:endParaRPr lang="zh-CN" altLang="en-US" sz="2800" b="1">
              <a:solidFill>
                <a:srgbClr val="CC3300"/>
              </a:solidFill>
              <a:latin typeface="微软雅黑" panose="020B0503020204020204" charset="-122"/>
              <a:ea typeface="微软雅黑" panose="020B0503020204020204" charset="-122"/>
            </a:endParaRPr>
          </a:p>
        </p:txBody>
      </p:sp>
      <p:pic>
        <p:nvPicPr>
          <p:cNvPr id="2" name="图片 1"/>
          <p:cNvPicPr>
            <a:picLocks noChangeAspect="1"/>
          </p:cNvPicPr>
          <p:nvPr/>
        </p:nvPicPr>
        <p:blipFill>
          <a:blip r:embed="rId1"/>
          <a:stretch>
            <a:fillRect/>
          </a:stretch>
        </p:blipFill>
        <p:spPr>
          <a:xfrm>
            <a:off x="1192530" y="2677795"/>
            <a:ext cx="6759575" cy="4177665"/>
          </a:xfrm>
          <a:prstGeom prst="rect">
            <a:avLst/>
          </a:prstGeom>
        </p:spPr>
      </p:pic>
      <p:sp>
        <p:nvSpPr>
          <p:cNvPr id="3" name="文本框 2"/>
          <p:cNvSpPr txBox="1"/>
          <p:nvPr/>
        </p:nvSpPr>
        <p:spPr>
          <a:xfrm>
            <a:off x="482600" y="276860"/>
            <a:ext cx="5560060" cy="583565"/>
          </a:xfrm>
          <a:prstGeom prst="rect">
            <a:avLst/>
          </a:prstGeom>
          <a:noFill/>
        </p:spPr>
        <p:txBody>
          <a:bodyPr wrap="square" rtlCol="0">
            <a:spAutoFit/>
          </a:bodyPr>
          <a:p>
            <a:r>
              <a:rPr lang="zh-CN" altLang="en-US" sz="3200" b="1">
                <a:solidFill>
                  <a:srgbClr val="FF0000"/>
                </a:solidFill>
                <a:latin typeface="微软雅黑" panose="020B0503020204020204" charset="-122"/>
                <a:ea typeface="微软雅黑" panose="020B0503020204020204" charset="-122"/>
                <a:cs typeface="微软雅黑" panose="020B0503020204020204" charset="-122"/>
              </a:rPr>
              <a:t>四</a:t>
            </a:r>
            <a:r>
              <a:rPr lang="en-US" altLang="zh-CN" sz="3200" b="1">
                <a:solidFill>
                  <a:srgbClr val="FF0000"/>
                </a:solidFill>
                <a:latin typeface="微软雅黑" panose="020B0503020204020204" charset="-122"/>
                <a:ea typeface="微软雅黑" panose="020B0503020204020204" charset="-122"/>
                <a:cs typeface="微软雅黑" panose="020B0503020204020204" charset="-122"/>
              </a:rPr>
              <a:t>.</a:t>
            </a:r>
            <a:r>
              <a:rPr lang="zh-CN" altLang="en-US" sz="3200" b="1">
                <a:solidFill>
                  <a:srgbClr val="FF0000"/>
                </a:solidFill>
                <a:latin typeface="微软雅黑" panose="020B0503020204020204" charset="-122"/>
                <a:ea typeface="微软雅黑" panose="020B0503020204020204" charset="-122"/>
                <a:cs typeface="微软雅黑" panose="020B0503020204020204" charset="-122"/>
              </a:rPr>
              <a:t>苏联模式</a:t>
            </a:r>
            <a:r>
              <a:rPr lang="en-US" altLang="zh-CN" sz="3200" b="1">
                <a:solidFill>
                  <a:srgbClr val="FF0000"/>
                </a:solidFill>
                <a:latin typeface="微软雅黑" panose="020B0503020204020204" charset="-122"/>
                <a:ea typeface="微软雅黑" panose="020B0503020204020204" charset="-122"/>
                <a:cs typeface="微软雅黑" panose="020B0503020204020204" charset="-122"/>
              </a:rPr>
              <a:t>——</a:t>
            </a:r>
            <a:r>
              <a:rPr lang="zh-CN" altLang="en-US" sz="3200" b="1">
                <a:solidFill>
                  <a:srgbClr val="FF0000"/>
                </a:solidFill>
                <a:latin typeface="微软雅黑" panose="020B0503020204020204" charset="-122"/>
                <a:ea typeface="微软雅黑" panose="020B0503020204020204" charset="-122"/>
                <a:cs typeface="微软雅黑" panose="020B0503020204020204" charset="-122"/>
              </a:rPr>
              <a:t>斯大林模式</a:t>
            </a:r>
            <a:endParaRPr lang="zh-CN" altLang="en-US" sz="3200" b="1">
              <a:solidFill>
                <a:srgbClr val="FF0000"/>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7893"/>
                                        </p:tgtEl>
                                        <p:attrNameLst>
                                          <p:attrName>style.visibility</p:attrName>
                                        </p:attrNameLst>
                                      </p:cBhvr>
                                      <p:to>
                                        <p:strVal val="visible"/>
                                      </p:to>
                                    </p:set>
                                    <p:anim calcmode="lin" valueType="num">
                                      <p:cBhvr additive="base">
                                        <p:cTn id="7" dur="500" fill="hold"/>
                                        <p:tgtEl>
                                          <p:spTgt spid="37893"/>
                                        </p:tgtEl>
                                        <p:attrNameLst>
                                          <p:attrName>ppt_x</p:attrName>
                                        </p:attrNameLst>
                                      </p:cBhvr>
                                      <p:tavLst>
                                        <p:tav tm="0">
                                          <p:val>
                                            <p:strVal val="#ppt_x"/>
                                          </p:val>
                                        </p:tav>
                                        <p:tav tm="100000">
                                          <p:val>
                                            <p:strVal val="#ppt_x"/>
                                          </p:val>
                                        </p:tav>
                                      </p:tavLst>
                                    </p:anim>
                                    <p:anim calcmode="lin" valueType="num">
                                      <p:cBhvr additive="base">
                                        <p:cTn id="8" dur="500" fill="hold"/>
                                        <p:tgtEl>
                                          <p:spTgt spid="3789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7895"/>
                                        </p:tgtEl>
                                        <p:attrNameLst>
                                          <p:attrName>style.visibility</p:attrName>
                                        </p:attrNameLst>
                                      </p:cBhvr>
                                      <p:to>
                                        <p:strVal val="visible"/>
                                      </p:to>
                                    </p:set>
                                    <p:anim calcmode="lin" valueType="num">
                                      <p:cBhvr additive="base">
                                        <p:cTn id="13" dur="500" fill="hold"/>
                                        <p:tgtEl>
                                          <p:spTgt spid="37895"/>
                                        </p:tgtEl>
                                        <p:attrNameLst>
                                          <p:attrName>ppt_x</p:attrName>
                                        </p:attrNameLst>
                                      </p:cBhvr>
                                      <p:tavLst>
                                        <p:tav tm="0">
                                          <p:val>
                                            <p:strVal val="#ppt_x"/>
                                          </p:val>
                                        </p:tav>
                                        <p:tav tm="100000">
                                          <p:val>
                                            <p:strVal val="#ppt_x"/>
                                          </p:val>
                                        </p:tav>
                                      </p:tavLst>
                                    </p:anim>
                                    <p:anim calcmode="lin" valueType="num">
                                      <p:cBhvr additive="base">
                                        <p:cTn id="14" dur="500" fill="hold"/>
                                        <p:tgtEl>
                                          <p:spTgt spid="3789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3" grpId="0" bldLvl="0"/>
      <p:bldP spid="37895" grpId="0" bldLvl="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9938" name="TextBox 1"/>
          <p:cNvSpPr txBox="1"/>
          <p:nvPr/>
        </p:nvSpPr>
        <p:spPr>
          <a:xfrm>
            <a:off x="212408" y="0"/>
            <a:ext cx="4105275" cy="583565"/>
          </a:xfrm>
          <a:prstGeom prst="rect">
            <a:avLst/>
          </a:prstGeom>
          <a:noFill/>
          <a:ln w="9525">
            <a:noFill/>
          </a:ln>
        </p:spPr>
        <p:txBody>
          <a:bodyPr anchor="t">
            <a:spAutoFit/>
          </a:bodyPr>
          <a:p>
            <a:r>
              <a:rPr lang="en-US" altLang="zh-CN" sz="3200" b="1" dirty="0">
                <a:solidFill>
                  <a:srgbClr val="FF0000"/>
                </a:solidFill>
                <a:latin typeface="微软雅黑" panose="020B0503020204020204" charset="-122"/>
                <a:ea typeface="微软雅黑" panose="020B0503020204020204" charset="-122"/>
              </a:rPr>
              <a:t>3.</a:t>
            </a:r>
            <a:r>
              <a:rPr lang="zh-CN" altLang="en-US" sz="3200" b="1" dirty="0">
                <a:solidFill>
                  <a:srgbClr val="FF0000"/>
                </a:solidFill>
                <a:latin typeface="微软雅黑" panose="020B0503020204020204" charset="-122"/>
                <a:ea typeface="微软雅黑" panose="020B0503020204020204" charset="-122"/>
              </a:rPr>
              <a:t>苏联模式影响：</a:t>
            </a:r>
            <a:endParaRPr lang="zh-CN" altLang="en-US" sz="3200" b="1" dirty="0">
              <a:solidFill>
                <a:srgbClr val="FF0000"/>
              </a:solidFill>
              <a:latin typeface="微软雅黑" panose="020B0503020204020204" charset="-122"/>
              <a:ea typeface="微软雅黑" panose="020B0503020204020204" charset="-122"/>
            </a:endParaRPr>
          </a:p>
        </p:txBody>
      </p:sp>
      <p:sp>
        <p:nvSpPr>
          <p:cNvPr id="39939" name="文本框 39938"/>
          <p:cNvSpPr txBox="1"/>
          <p:nvPr/>
        </p:nvSpPr>
        <p:spPr>
          <a:xfrm>
            <a:off x="143510" y="559435"/>
            <a:ext cx="8856663" cy="1938020"/>
          </a:xfrm>
          <a:prstGeom prst="rect">
            <a:avLst/>
          </a:prstGeom>
          <a:noFill/>
          <a:ln w="9525">
            <a:noFill/>
          </a:ln>
        </p:spPr>
        <p:txBody>
          <a:bodyPr wrap="square" anchor="t">
            <a:spAutoFit/>
            <a:scene3d>
              <a:camera prst="orthographicFront"/>
              <a:lightRig rig="threePt" dir="t"/>
            </a:scene3d>
          </a:bodyPr>
          <a:p>
            <a:r>
              <a:rPr lang="zh-CN" altLang="en-US" sz="2400" dirty="0">
                <a:ln/>
                <a:solidFill>
                  <a:schemeClr val="tx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微软雅黑" panose="020B0503020204020204" charset="-122"/>
              </a:rPr>
              <a:t>（1）积极：苏联模式在特定的历史条件下促进了苏联经济社会快速发展，也为苏联军民夺取反法西斯战争胜利发挥了重要作用。</a:t>
            </a:r>
            <a:endParaRPr lang="zh-CN" altLang="en-US" sz="2400" dirty="0">
              <a:ln/>
              <a:solidFill>
                <a:schemeClr val="tx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微软雅黑" panose="020B0503020204020204" charset="-122"/>
            </a:endParaRPr>
          </a:p>
          <a:p>
            <a:endParaRPr lang="zh-CN" altLang="en-US" sz="2400" dirty="0">
              <a:ln/>
              <a:solidFill>
                <a:schemeClr val="tx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微软雅黑" panose="020B0503020204020204" charset="-122"/>
            </a:endParaRPr>
          </a:p>
          <a:p>
            <a:r>
              <a:rPr lang="zh-CN" altLang="en-US" sz="2400" dirty="0">
                <a:ln/>
                <a:solidFill>
                  <a:schemeClr val="tx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微软雅黑" panose="020B0503020204020204" charset="-122"/>
              </a:rPr>
              <a:t>（2）消极：由于没有尊重经济规律，苏联模式的弊端日益暴露，成为经济社会发展的严重体制障碍，成为苏联解体的根本原因。</a:t>
            </a:r>
            <a:endParaRPr lang="zh-CN" altLang="en-US" sz="2400" dirty="0">
              <a:ln/>
              <a:solidFill>
                <a:schemeClr val="tx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微软雅黑" panose="020B0503020204020204" charset="-122"/>
            </a:endParaRPr>
          </a:p>
        </p:txBody>
      </p:sp>
      <p:pic>
        <p:nvPicPr>
          <p:cNvPr id="2" name="图片 1"/>
          <p:cNvPicPr>
            <a:picLocks noChangeAspect="1"/>
          </p:cNvPicPr>
          <p:nvPr/>
        </p:nvPicPr>
        <p:blipFill>
          <a:blip r:embed="rId1"/>
          <a:stretch>
            <a:fillRect/>
          </a:stretch>
        </p:blipFill>
        <p:spPr>
          <a:xfrm>
            <a:off x="1368425" y="2497455"/>
            <a:ext cx="6018530" cy="4378325"/>
          </a:xfrm>
          <a:prstGeom prst="rect">
            <a:avLst/>
          </a:prstGeom>
        </p:spPr>
      </p:pic>
      <p:sp>
        <p:nvSpPr>
          <p:cNvPr id="3" name="文本框 2"/>
          <p:cNvSpPr txBox="1"/>
          <p:nvPr/>
        </p:nvSpPr>
        <p:spPr>
          <a:xfrm>
            <a:off x="7473950" y="2596515"/>
            <a:ext cx="675005" cy="3652520"/>
          </a:xfrm>
          <a:prstGeom prst="rect">
            <a:avLst/>
          </a:prstGeom>
          <a:noFill/>
        </p:spPr>
        <p:txBody>
          <a:bodyPr vert="eaVert" wrap="square" rtlCol="0">
            <a:spAutoFit/>
          </a:bodyPr>
          <a:p>
            <a:r>
              <a:rPr lang="zh-CN" altLang="en-US" sz="3200">
                <a:solidFill>
                  <a:srgbClr val="FF0000"/>
                </a:solidFill>
                <a:latin typeface="微软雅黑" panose="020B0503020204020204" charset="-122"/>
                <a:ea typeface="微软雅黑" panose="020B0503020204020204" charset="-122"/>
              </a:rPr>
              <a:t>苏联：四代而亡。</a:t>
            </a:r>
            <a:endParaRPr lang="zh-CN" altLang="en-US" sz="3200">
              <a:solidFill>
                <a:srgbClr val="FF0000"/>
              </a:solidFill>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9939"/>
                                        </p:tgtEl>
                                        <p:attrNameLst>
                                          <p:attrName>style.visibility</p:attrName>
                                        </p:attrNameLst>
                                      </p:cBhvr>
                                      <p:to>
                                        <p:strVal val="visible"/>
                                      </p:to>
                                    </p:set>
                                    <p:anim calcmode="lin" valueType="num">
                                      <p:cBhvr additive="base">
                                        <p:cTn id="7" dur="500" fill="hold"/>
                                        <p:tgtEl>
                                          <p:spTgt spid="39939"/>
                                        </p:tgtEl>
                                        <p:attrNameLst>
                                          <p:attrName>ppt_x</p:attrName>
                                        </p:attrNameLst>
                                      </p:cBhvr>
                                      <p:tavLst>
                                        <p:tav tm="0">
                                          <p:val>
                                            <p:strVal val="#ppt_x"/>
                                          </p:val>
                                        </p:tav>
                                        <p:tav tm="100000">
                                          <p:val>
                                            <p:strVal val="#ppt_x"/>
                                          </p:val>
                                        </p:tav>
                                      </p:tavLst>
                                    </p:anim>
                                    <p:anim calcmode="lin" valueType="num">
                                      <p:cBhvr additive="base">
                                        <p:cTn id="8" dur="500" fill="hold"/>
                                        <p:tgtEl>
                                          <p:spTgt spid="399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bldLvl="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3" name="矩形 23553"/>
          <p:cNvSpPr/>
          <p:nvPr/>
        </p:nvSpPr>
        <p:spPr>
          <a:xfrm>
            <a:off x="304800" y="685800"/>
            <a:ext cx="8686800" cy="1676400"/>
          </a:xfrm>
          <a:prstGeom prst="rect">
            <a:avLst/>
          </a:prstGeom>
          <a:noFill/>
          <a:ln w="9525">
            <a:noFill/>
          </a:ln>
        </p:spPr>
        <p:txBody>
          <a:bodyPr anchor="ctr">
            <a:spAutoFit/>
          </a:bodyPr>
          <a:p>
            <a:pPr eaLnBrk="0" hangingPunct="0"/>
            <a:r>
              <a:rPr lang="zh-CN" altLang="en-US" sz="4000" dirty="0">
                <a:latin typeface="黑体" panose="02010609060101010101" pitchFamily="1" charset="-122"/>
                <a:ea typeface="黑体" panose="02010609060101010101" pitchFamily="1" charset="-122"/>
              </a:rPr>
              <a:t>   </a:t>
            </a:r>
            <a:r>
              <a:rPr lang="zh-CN" altLang="en-US" sz="3200" b="1" i="1" dirty="0">
                <a:solidFill>
                  <a:srgbClr val="000099"/>
                </a:solidFill>
                <a:latin typeface="黑体" panose="02010609060101010101" pitchFamily="1" charset="-122"/>
                <a:ea typeface="黑体" panose="02010609060101010101" pitchFamily="1" charset="-122"/>
              </a:rPr>
              <a:t>在探索建设社会主义的过程中，中国应该从苏联“斯大林模式”的弊端中吸取怎样的教训（启示）呢？</a:t>
            </a:r>
            <a:r>
              <a:rPr lang="zh-CN" altLang="en-US" sz="3200" b="1" dirty="0">
                <a:solidFill>
                  <a:srgbClr val="000099"/>
                </a:solidFill>
                <a:latin typeface="黑体" panose="02010609060101010101" pitchFamily="1" charset="-122"/>
                <a:ea typeface="黑体" panose="02010609060101010101" pitchFamily="1" charset="-122"/>
              </a:rPr>
              <a:t> </a:t>
            </a:r>
            <a:endParaRPr lang="zh-CN" altLang="en-US" sz="3200" b="1" dirty="0">
              <a:solidFill>
                <a:srgbClr val="000099"/>
              </a:solidFill>
              <a:latin typeface="黑体" panose="02010609060101010101" pitchFamily="1" charset="-122"/>
              <a:ea typeface="黑体" panose="02010609060101010101" pitchFamily="1" charset="-122"/>
            </a:endParaRPr>
          </a:p>
        </p:txBody>
      </p:sp>
      <p:sp>
        <p:nvSpPr>
          <p:cNvPr id="23555" name="文本框 23554"/>
          <p:cNvSpPr txBox="1"/>
          <p:nvPr/>
        </p:nvSpPr>
        <p:spPr>
          <a:xfrm>
            <a:off x="304800" y="2362200"/>
            <a:ext cx="4958080" cy="2676525"/>
          </a:xfrm>
          <a:prstGeom prst="rect">
            <a:avLst/>
          </a:prstGeom>
          <a:noFill/>
          <a:ln w="9525">
            <a:noFill/>
          </a:ln>
        </p:spPr>
        <p:txBody>
          <a:bodyPr wrap="square" anchor="t">
            <a:spAutoFit/>
          </a:bodyPr>
          <a:p>
            <a:pPr eaLnBrk="0" hangingPunct="0">
              <a:spcBef>
                <a:spcPct val="50000"/>
              </a:spcBef>
            </a:pPr>
            <a:r>
              <a:rPr lang="zh-CN" altLang="en-US" sz="2400" b="1" dirty="0">
                <a:solidFill>
                  <a:srgbClr val="FF0000"/>
                </a:solidFill>
                <a:latin typeface="Times New Roman" panose="02020603050405020304" pitchFamily="2" charset="0"/>
                <a:ea typeface="黑体" panose="02010609060101010101" pitchFamily="1" charset="-122"/>
              </a:rPr>
              <a:t>①国家发展应以经济建设为中心；</a:t>
            </a:r>
            <a:endParaRPr lang="zh-CN" altLang="en-US" sz="2400" b="1" dirty="0">
              <a:solidFill>
                <a:srgbClr val="FF0000"/>
              </a:solidFill>
              <a:latin typeface="Times New Roman" panose="02020603050405020304" pitchFamily="2" charset="0"/>
              <a:ea typeface="黑体" panose="02010609060101010101" pitchFamily="1" charset="-122"/>
            </a:endParaRPr>
          </a:p>
          <a:p>
            <a:pPr eaLnBrk="0" hangingPunct="0">
              <a:spcBef>
                <a:spcPct val="50000"/>
              </a:spcBef>
            </a:pPr>
            <a:r>
              <a:rPr lang="zh-CN" altLang="en-US" sz="2400" b="1" dirty="0">
                <a:solidFill>
                  <a:srgbClr val="FF0000"/>
                </a:solidFill>
                <a:latin typeface="Times New Roman" panose="02020603050405020304" pitchFamily="2" charset="0"/>
                <a:ea typeface="黑体" panose="02010609060101010101" pitchFamily="1" charset="-122"/>
              </a:rPr>
              <a:t>②要遵守客观经济规律；</a:t>
            </a:r>
            <a:endParaRPr lang="zh-CN" altLang="en-US" sz="2400" b="1" dirty="0">
              <a:solidFill>
                <a:srgbClr val="FF0000"/>
              </a:solidFill>
              <a:latin typeface="Times New Roman" panose="02020603050405020304" pitchFamily="2" charset="0"/>
              <a:ea typeface="黑体" panose="02010609060101010101" pitchFamily="1" charset="-122"/>
            </a:endParaRPr>
          </a:p>
          <a:p>
            <a:pPr eaLnBrk="0" hangingPunct="0">
              <a:spcBef>
                <a:spcPct val="50000"/>
              </a:spcBef>
            </a:pPr>
            <a:r>
              <a:rPr lang="zh-CN" altLang="en-US" sz="2400" b="1" dirty="0">
                <a:solidFill>
                  <a:srgbClr val="FF0000"/>
                </a:solidFill>
                <a:latin typeface="Times New Roman" panose="02020603050405020304" pitchFamily="2" charset="0"/>
                <a:ea typeface="黑体" panose="02010609060101010101" pitchFamily="1" charset="-122"/>
              </a:rPr>
              <a:t>③从本国国情出发，实事求是；</a:t>
            </a:r>
            <a:endParaRPr lang="zh-CN" altLang="en-US" sz="2400" b="1" dirty="0">
              <a:solidFill>
                <a:srgbClr val="FF0000"/>
              </a:solidFill>
              <a:latin typeface="Times New Roman" panose="02020603050405020304" pitchFamily="2" charset="0"/>
              <a:ea typeface="黑体" panose="02010609060101010101" pitchFamily="1" charset="-122"/>
            </a:endParaRPr>
          </a:p>
          <a:p>
            <a:pPr eaLnBrk="0" hangingPunct="0">
              <a:spcBef>
                <a:spcPct val="50000"/>
              </a:spcBef>
            </a:pPr>
            <a:r>
              <a:rPr lang="zh-CN" altLang="en-US" sz="2400" b="1" dirty="0">
                <a:solidFill>
                  <a:srgbClr val="FF0000"/>
                </a:solidFill>
                <a:latin typeface="Times New Roman" panose="02020603050405020304" pitchFamily="2" charset="0"/>
                <a:ea typeface="黑体" panose="02010609060101010101" pitchFamily="1" charset="-122"/>
              </a:rPr>
              <a:t>④农轻重比例要协调发展；</a:t>
            </a:r>
            <a:endParaRPr lang="zh-CN" altLang="en-US" sz="2400" b="1" dirty="0">
              <a:solidFill>
                <a:srgbClr val="FF0000"/>
              </a:solidFill>
              <a:latin typeface="Times New Roman" panose="02020603050405020304" pitchFamily="2" charset="0"/>
              <a:ea typeface="黑体" panose="02010609060101010101" pitchFamily="1" charset="-122"/>
            </a:endParaRPr>
          </a:p>
          <a:p>
            <a:pPr eaLnBrk="0" hangingPunct="0">
              <a:spcBef>
                <a:spcPct val="50000"/>
              </a:spcBef>
            </a:pPr>
            <a:r>
              <a:rPr lang="zh-CN" altLang="en-US" sz="2400" b="1" dirty="0">
                <a:solidFill>
                  <a:srgbClr val="FF0000"/>
                </a:solidFill>
                <a:latin typeface="Times New Roman" panose="02020603050405020304" pitchFamily="2" charset="0"/>
                <a:ea typeface="黑体" panose="02010609060101010101" pitchFamily="1" charset="-122"/>
              </a:rPr>
              <a:t>⑤要重视民生问题；</a:t>
            </a:r>
            <a:endParaRPr lang="zh-CN" altLang="en-US" sz="2400" b="1" dirty="0">
              <a:solidFill>
                <a:srgbClr val="FF0000"/>
              </a:solidFill>
              <a:latin typeface="Times New Roman" panose="02020603050405020304" pitchFamily="2" charset="0"/>
              <a:ea typeface="黑体" panose="02010609060101010101" pitchFamily="1" charset="-122"/>
            </a:endParaRPr>
          </a:p>
        </p:txBody>
      </p:sp>
      <p:pic>
        <p:nvPicPr>
          <p:cNvPr id="2" name="图片 1"/>
          <p:cNvPicPr>
            <a:picLocks noChangeAspect="1"/>
          </p:cNvPicPr>
          <p:nvPr/>
        </p:nvPicPr>
        <p:blipFill>
          <a:blip r:embed="rId1"/>
          <a:stretch>
            <a:fillRect/>
          </a:stretch>
        </p:blipFill>
        <p:spPr>
          <a:xfrm>
            <a:off x="4585970" y="2964815"/>
            <a:ext cx="4558030" cy="330771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23555">
                                            <p:txEl>
                                              <p:charRg st="0" end="19"/>
                                            </p:txEl>
                                          </p:spTgt>
                                        </p:tgtEl>
                                        <p:attrNameLst>
                                          <p:attrName>style.visibility</p:attrName>
                                        </p:attrNameLst>
                                      </p:cBhvr>
                                      <p:to>
                                        <p:strVal val="visible"/>
                                      </p:to>
                                    </p:set>
                                    <p:anim calcmode="lin" valueType="num">
                                      <p:cBhvr>
                                        <p:cTn id="7" dur="500" fill="hold"/>
                                        <p:tgtEl>
                                          <p:spTgt spid="23555">
                                            <p:txEl>
                                              <p:charRg st="0" end="19"/>
                                            </p:txEl>
                                          </p:spTgt>
                                        </p:tgtEl>
                                        <p:attrNameLst>
                                          <p:attrName>ppt_w</p:attrName>
                                        </p:attrNameLst>
                                      </p:cBhvr>
                                      <p:tavLst>
                                        <p:tav tm="0">
                                          <p:val>
                                            <p:fltVal val="0.000000"/>
                                          </p:val>
                                        </p:tav>
                                        <p:tav tm="100000">
                                          <p:val>
                                            <p:strVal val="#ppt_w"/>
                                          </p:val>
                                        </p:tav>
                                      </p:tavLst>
                                    </p:anim>
                                    <p:anim calcmode="lin" valueType="num">
                                      <p:cBhvr>
                                        <p:cTn id="8" dur="500" fill="hold"/>
                                        <p:tgtEl>
                                          <p:spTgt spid="23555">
                                            <p:txEl>
                                              <p:charRg st="0" end="19"/>
                                            </p:txEl>
                                          </p:spTgt>
                                        </p:tgtEl>
                                        <p:attrNameLst>
                                          <p:attrName>ppt_h</p:attrName>
                                        </p:attrNameLst>
                                      </p:cBhvr>
                                      <p:tavLst>
                                        <p:tav tm="0">
                                          <p:val>
                                            <p:fltVal val="0.00000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nodeType="clickEffect">
                                  <p:stCondLst>
                                    <p:cond delay="0"/>
                                  </p:stCondLst>
                                  <p:childTnLst>
                                    <p:set>
                                      <p:cBhvr>
                                        <p:cTn id="12" dur="1" fill="hold">
                                          <p:stCondLst>
                                            <p:cond delay="0"/>
                                          </p:stCondLst>
                                        </p:cTn>
                                        <p:tgtEl>
                                          <p:spTgt spid="23555">
                                            <p:txEl>
                                              <p:charRg st="19" end="31"/>
                                            </p:txEl>
                                          </p:spTgt>
                                        </p:tgtEl>
                                        <p:attrNameLst>
                                          <p:attrName>style.visibility</p:attrName>
                                        </p:attrNameLst>
                                      </p:cBhvr>
                                      <p:to>
                                        <p:strVal val="visible"/>
                                      </p:to>
                                    </p:set>
                                    <p:anim calcmode="lin" valueType="num">
                                      <p:cBhvr>
                                        <p:cTn id="13" dur="500" fill="hold"/>
                                        <p:tgtEl>
                                          <p:spTgt spid="23555">
                                            <p:txEl>
                                              <p:charRg st="19" end="31"/>
                                            </p:txEl>
                                          </p:spTgt>
                                        </p:tgtEl>
                                        <p:attrNameLst>
                                          <p:attrName>ppt_w</p:attrName>
                                        </p:attrNameLst>
                                      </p:cBhvr>
                                      <p:tavLst>
                                        <p:tav tm="0">
                                          <p:val>
                                            <p:fltVal val="0.000000"/>
                                          </p:val>
                                        </p:tav>
                                        <p:tav tm="100000">
                                          <p:val>
                                            <p:strVal val="#ppt_w"/>
                                          </p:val>
                                        </p:tav>
                                      </p:tavLst>
                                    </p:anim>
                                    <p:anim calcmode="lin" valueType="num">
                                      <p:cBhvr>
                                        <p:cTn id="14" dur="500" fill="hold"/>
                                        <p:tgtEl>
                                          <p:spTgt spid="23555">
                                            <p:txEl>
                                              <p:charRg st="19" end="31"/>
                                            </p:txEl>
                                          </p:spTgt>
                                        </p:tgtEl>
                                        <p:attrNameLst>
                                          <p:attrName>ppt_h</p:attrName>
                                        </p:attrNameLst>
                                      </p:cBhvr>
                                      <p:tavLst>
                                        <p:tav tm="0">
                                          <p:val>
                                            <p:fltVal val="0.00000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nodeType="clickEffect">
                                  <p:stCondLst>
                                    <p:cond delay="0"/>
                                  </p:stCondLst>
                                  <p:childTnLst>
                                    <p:set>
                                      <p:cBhvr>
                                        <p:cTn id="18" dur="1" fill="hold">
                                          <p:stCondLst>
                                            <p:cond delay="0"/>
                                          </p:stCondLst>
                                        </p:cTn>
                                        <p:tgtEl>
                                          <p:spTgt spid="23555">
                                            <p:txEl>
                                              <p:charRg st="31" end="46"/>
                                            </p:txEl>
                                          </p:spTgt>
                                        </p:tgtEl>
                                        <p:attrNameLst>
                                          <p:attrName>style.visibility</p:attrName>
                                        </p:attrNameLst>
                                      </p:cBhvr>
                                      <p:to>
                                        <p:strVal val="visible"/>
                                      </p:to>
                                    </p:set>
                                    <p:anim calcmode="lin" valueType="num">
                                      <p:cBhvr>
                                        <p:cTn id="19" dur="500" fill="hold"/>
                                        <p:tgtEl>
                                          <p:spTgt spid="23555">
                                            <p:txEl>
                                              <p:charRg st="31" end="46"/>
                                            </p:txEl>
                                          </p:spTgt>
                                        </p:tgtEl>
                                        <p:attrNameLst>
                                          <p:attrName>ppt_w</p:attrName>
                                        </p:attrNameLst>
                                      </p:cBhvr>
                                      <p:tavLst>
                                        <p:tav tm="0">
                                          <p:val>
                                            <p:fltVal val="0.000000"/>
                                          </p:val>
                                        </p:tav>
                                        <p:tav tm="100000">
                                          <p:val>
                                            <p:strVal val="#ppt_w"/>
                                          </p:val>
                                        </p:tav>
                                      </p:tavLst>
                                    </p:anim>
                                    <p:anim calcmode="lin" valueType="num">
                                      <p:cBhvr>
                                        <p:cTn id="20" dur="500" fill="hold"/>
                                        <p:tgtEl>
                                          <p:spTgt spid="23555">
                                            <p:txEl>
                                              <p:charRg st="31" end="46"/>
                                            </p:txEl>
                                          </p:spTgt>
                                        </p:tgtEl>
                                        <p:attrNameLst>
                                          <p:attrName>ppt_h</p:attrName>
                                        </p:attrNameLst>
                                      </p:cBhvr>
                                      <p:tavLst>
                                        <p:tav tm="0">
                                          <p:val>
                                            <p:fltVal val="0.00000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nodeType="clickEffect">
                                  <p:stCondLst>
                                    <p:cond delay="0"/>
                                  </p:stCondLst>
                                  <p:childTnLst>
                                    <p:set>
                                      <p:cBhvr>
                                        <p:cTn id="24" dur="1" fill="hold">
                                          <p:stCondLst>
                                            <p:cond delay="0"/>
                                          </p:stCondLst>
                                        </p:cTn>
                                        <p:tgtEl>
                                          <p:spTgt spid="23555">
                                            <p:txEl>
                                              <p:charRg st="46" end="59"/>
                                            </p:txEl>
                                          </p:spTgt>
                                        </p:tgtEl>
                                        <p:attrNameLst>
                                          <p:attrName>style.visibility</p:attrName>
                                        </p:attrNameLst>
                                      </p:cBhvr>
                                      <p:to>
                                        <p:strVal val="visible"/>
                                      </p:to>
                                    </p:set>
                                    <p:anim calcmode="lin" valueType="num">
                                      <p:cBhvr>
                                        <p:cTn id="25" dur="500" fill="hold"/>
                                        <p:tgtEl>
                                          <p:spTgt spid="23555">
                                            <p:txEl>
                                              <p:charRg st="46" end="59"/>
                                            </p:txEl>
                                          </p:spTgt>
                                        </p:tgtEl>
                                        <p:attrNameLst>
                                          <p:attrName>ppt_w</p:attrName>
                                        </p:attrNameLst>
                                      </p:cBhvr>
                                      <p:tavLst>
                                        <p:tav tm="0">
                                          <p:val>
                                            <p:fltVal val="0.000000"/>
                                          </p:val>
                                        </p:tav>
                                        <p:tav tm="100000">
                                          <p:val>
                                            <p:strVal val="#ppt_w"/>
                                          </p:val>
                                        </p:tav>
                                      </p:tavLst>
                                    </p:anim>
                                    <p:anim calcmode="lin" valueType="num">
                                      <p:cBhvr>
                                        <p:cTn id="26" dur="500" fill="hold"/>
                                        <p:tgtEl>
                                          <p:spTgt spid="23555">
                                            <p:txEl>
                                              <p:charRg st="46" end="59"/>
                                            </p:txEl>
                                          </p:spTgt>
                                        </p:tgtEl>
                                        <p:attrNameLst>
                                          <p:attrName>ppt_h</p:attrName>
                                        </p:attrNameLst>
                                      </p:cBhvr>
                                      <p:tavLst>
                                        <p:tav tm="0">
                                          <p:val>
                                            <p:fltVal val="0.000000"/>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nodeType="clickEffect">
                                  <p:stCondLst>
                                    <p:cond delay="0"/>
                                  </p:stCondLst>
                                  <p:childTnLst>
                                    <p:set>
                                      <p:cBhvr>
                                        <p:cTn id="30" dur="1" fill="hold">
                                          <p:stCondLst>
                                            <p:cond delay="0"/>
                                          </p:stCondLst>
                                        </p:cTn>
                                        <p:tgtEl>
                                          <p:spTgt spid="23555">
                                            <p:txEl>
                                              <p:charRg st="59" end="69"/>
                                            </p:txEl>
                                          </p:spTgt>
                                        </p:tgtEl>
                                        <p:attrNameLst>
                                          <p:attrName>style.visibility</p:attrName>
                                        </p:attrNameLst>
                                      </p:cBhvr>
                                      <p:to>
                                        <p:strVal val="visible"/>
                                      </p:to>
                                    </p:set>
                                    <p:anim calcmode="lin" valueType="num">
                                      <p:cBhvr>
                                        <p:cTn id="31" dur="500" fill="hold"/>
                                        <p:tgtEl>
                                          <p:spTgt spid="23555">
                                            <p:txEl>
                                              <p:charRg st="59" end="69"/>
                                            </p:txEl>
                                          </p:spTgt>
                                        </p:tgtEl>
                                        <p:attrNameLst>
                                          <p:attrName>ppt_w</p:attrName>
                                        </p:attrNameLst>
                                      </p:cBhvr>
                                      <p:tavLst>
                                        <p:tav tm="0">
                                          <p:val>
                                            <p:fltVal val="0.000000"/>
                                          </p:val>
                                        </p:tav>
                                        <p:tav tm="100000">
                                          <p:val>
                                            <p:strVal val="#ppt_w"/>
                                          </p:val>
                                        </p:tav>
                                      </p:tavLst>
                                    </p:anim>
                                    <p:anim calcmode="lin" valueType="num">
                                      <p:cBhvr>
                                        <p:cTn id="32" dur="500" fill="hold"/>
                                        <p:tgtEl>
                                          <p:spTgt spid="23555">
                                            <p:txEl>
                                              <p:charRg st="59" end="69"/>
                                            </p:txEl>
                                          </p:spTgt>
                                        </p:tgtEl>
                                        <p:attrNameLst>
                                          <p:attrName>ppt_h</p:attrName>
                                        </p:attrNameLst>
                                      </p:cBhvr>
                                      <p:tavLst>
                                        <p:tav tm="0">
                                          <p:val>
                                            <p:fltVal val="0.00000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8131" name="Text Box 3"/>
          <p:cNvSpPr txBox="1"/>
          <p:nvPr/>
        </p:nvSpPr>
        <p:spPr>
          <a:xfrm>
            <a:off x="999490" y="2800350"/>
            <a:ext cx="8053705" cy="953135"/>
          </a:xfrm>
          <a:prstGeom prst="rect">
            <a:avLst/>
          </a:prstGeom>
          <a:noFill/>
          <a:ln w="9525">
            <a:noFill/>
          </a:ln>
        </p:spPr>
        <p:txBody>
          <a:bodyPr wrap="square">
            <a:spAutoFit/>
          </a:bodyPr>
          <a:p>
            <a:pPr>
              <a:spcBef>
                <a:spcPct val="50000"/>
              </a:spcBef>
            </a:pPr>
            <a:r>
              <a:rPr lang="zh-CN" altLang="en-US" sz="2800" dirty="0">
                <a:latin typeface="楷体" panose="02010609060101010101" pitchFamily="1" charset="-122"/>
                <a:ea typeface="楷体" panose="02010609060101010101" pitchFamily="1" charset="-122"/>
              </a:rPr>
              <a:t>   </a:t>
            </a:r>
            <a:r>
              <a:rPr lang="zh-CN" altLang="en-US" sz="2800" b="1" dirty="0">
                <a:latin typeface="楷体" panose="02010609060101010101" pitchFamily="1" charset="-122"/>
                <a:ea typeface="楷体" panose="02010609060101010101" pitchFamily="1" charset="-122"/>
              </a:rPr>
              <a:t>（</a:t>
            </a:r>
            <a:r>
              <a:rPr lang="en-US" altLang="zh-CN" sz="2800" b="1" dirty="0">
                <a:latin typeface="楷体" panose="02010609060101010101" pitchFamily="1" charset="-122"/>
                <a:ea typeface="楷体" panose="02010609060101010101" pitchFamily="1" charset="-122"/>
              </a:rPr>
              <a:t>2</a:t>
            </a:r>
            <a:r>
              <a:rPr lang="zh-CN" altLang="en-US" sz="2800" b="1" dirty="0">
                <a:latin typeface="楷体" panose="02010609060101010101" pitchFamily="1" charset="-122"/>
                <a:ea typeface="楷体" panose="02010609060101010101" pitchFamily="1" charset="-122"/>
              </a:rPr>
              <a:t>）材料“后来苏联的模式僵化了”的“模式”指什么？   它的特点是什么？</a:t>
            </a:r>
            <a:endParaRPr lang="zh-CN" altLang="en-US" sz="2800" b="1" dirty="0">
              <a:latin typeface="楷体" panose="02010609060101010101" pitchFamily="1" charset="-122"/>
              <a:ea typeface="楷体" panose="02010609060101010101" pitchFamily="1" charset="-122"/>
            </a:endParaRPr>
          </a:p>
        </p:txBody>
      </p:sp>
      <p:sp>
        <p:nvSpPr>
          <p:cNvPr id="48133" name="Text Box 5"/>
          <p:cNvSpPr txBox="1"/>
          <p:nvPr/>
        </p:nvSpPr>
        <p:spPr>
          <a:xfrm>
            <a:off x="999490" y="4687253"/>
            <a:ext cx="6983413" cy="519112"/>
          </a:xfrm>
          <a:prstGeom prst="rect">
            <a:avLst/>
          </a:prstGeom>
          <a:noFill/>
          <a:ln w="9525">
            <a:noFill/>
          </a:ln>
        </p:spPr>
        <p:txBody>
          <a:bodyPr wrap="square">
            <a:spAutoFit/>
          </a:bodyPr>
          <a:p>
            <a:pPr>
              <a:spcBef>
                <a:spcPct val="50000"/>
              </a:spcBef>
            </a:pPr>
            <a:r>
              <a:rPr lang="zh-CN" altLang="en-US" sz="2800" b="1" dirty="0">
                <a:solidFill>
                  <a:srgbClr val="040CBC"/>
                </a:solidFill>
                <a:latin typeface="楷体" panose="02010609060101010101" pitchFamily="1" charset="-122"/>
                <a:ea typeface="楷体" panose="02010609060101010101" pitchFamily="1" charset="-122"/>
              </a:rPr>
              <a:t>（</a:t>
            </a:r>
            <a:r>
              <a:rPr lang="en-US" altLang="zh-CN" sz="2800" b="1" dirty="0">
                <a:solidFill>
                  <a:srgbClr val="040CBC"/>
                </a:solidFill>
                <a:latin typeface="楷体" panose="02010609060101010101" pitchFamily="1" charset="-122"/>
                <a:ea typeface="楷体" panose="02010609060101010101" pitchFamily="1" charset="-122"/>
              </a:rPr>
              <a:t>3</a:t>
            </a:r>
            <a:r>
              <a:rPr lang="zh-CN" altLang="en-US" sz="2800" b="1" dirty="0">
                <a:solidFill>
                  <a:srgbClr val="040CBC"/>
                </a:solidFill>
                <a:latin typeface="楷体" panose="02010609060101010101" pitchFamily="1" charset="-122"/>
                <a:ea typeface="楷体" panose="02010609060101010101" pitchFamily="1" charset="-122"/>
              </a:rPr>
              <a:t>）中国应从苏联模式中吸取哪些教训？</a:t>
            </a:r>
            <a:endParaRPr lang="zh-CN" altLang="en-US" sz="2800" b="1" dirty="0">
              <a:solidFill>
                <a:srgbClr val="040CBC"/>
              </a:solidFill>
              <a:latin typeface="楷体" panose="02010609060101010101" pitchFamily="1" charset="-122"/>
              <a:ea typeface="楷体" panose="02010609060101010101" pitchFamily="1" charset="-122"/>
            </a:endParaRPr>
          </a:p>
        </p:txBody>
      </p:sp>
      <p:sp>
        <p:nvSpPr>
          <p:cNvPr id="48134" name="Text Box 6"/>
          <p:cNvSpPr txBox="1"/>
          <p:nvPr/>
        </p:nvSpPr>
        <p:spPr>
          <a:xfrm>
            <a:off x="3154680" y="2339975"/>
            <a:ext cx="4713605" cy="460375"/>
          </a:xfrm>
          <a:prstGeom prst="rect">
            <a:avLst/>
          </a:prstGeom>
          <a:noFill/>
          <a:ln w="9525">
            <a:noFill/>
          </a:ln>
        </p:spPr>
        <p:txBody>
          <a:bodyPr wrap="square">
            <a:spAutoFit/>
          </a:bodyPr>
          <a:p>
            <a:pPr>
              <a:spcBef>
                <a:spcPct val="50000"/>
              </a:spcBef>
            </a:pPr>
            <a:r>
              <a:rPr lang="en-US" altLang="zh-CN" sz="2400" b="1" dirty="0">
                <a:solidFill>
                  <a:srgbClr val="FF0000"/>
                </a:solidFill>
                <a:latin typeface="黑体" panose="02010609060101010101" pitchFamily="1" charset="-122"/>
                <a:ea typeface="黑体" panose="02010609060101010101" pitchFamily="1" charset="-122"/>
              </a:rPr>
              <a:t>1921</a:t>
            </a:r>
            <a:r>
              <a:rPr lang="zh-CN" altLang="en-US" sz="2400" b="1" dirty="0">
                <a:solidFill>
                  <a:srgbClr val="FF0000"/>
                </a:solidFill>
                <a:latin typeface="黑体" panose="02010609060101010101" pitchFamily="1" charset="-122"/>
                <a:ea typeface="黑体" panose="02010609060101010101" pitchFamily="1" charset="-122"/>
              </a:rPr>
              <a:t>年，促进国民经济稳步发展。</a:t>
            </a:r>
            <a:endParaRPr lang="zh-CN" altLang="en-US" sz="2400" b="1" dirty="0">
              <a:solidFill>
                <a:srgbClr val="FF0000"/>
              </a:solidFill>
              <a:latin typeface="黑体" panose="02010609060101010101" pitchFamily="1" charset="-122"/>
              <a:ea typeface="黑体" panose="02010609060101010101" pitchFamily="1" charset="-122"/>
            </a:endParaRPr>
          </a:p>
        </p:txBody>
      </p:sp>
      <p:sp>
        <p:nvSpPr>
          <p:cNvPr id="48135" name="Text Box 7"/>
          <p:cNvSpPr txBox="1"/>
          <p:nvPr/>
        </p:nvSpPr>
        <p:spPr>
          <a:xfrm>
            <a:off x="999490" y="3753485"/>
            <a:ext cx="8143875" cy="1014730"/>
          </a:xfrm>
          <a:prstGeom prst="rect">
            <a:avLst/>
          </a:prstGeom>
          <a:noFill/>
          <a:ln w="9525">
            <a:noFill/>
          </a:ln>
        </p:spPr>
        <p:txBody>
          <a:bodyPr wrap="square">
            <a:spAutoFit/>
          </a:bodyPr>
          <a:p>
            <a:pPr>
              <a:spcBef>
                <a:spcPct val="50000"/>
              </a:spcBef>
            </a:pPr>
            <a:r>
              <a:rPr lang="zh-CN" altLang="en-US" sz="2400" b="1" dirty="0">
                <a:solidFill>
                  <a:srgbClr val="FF0000"/>
                </a:solidFill>
                <a:latin typeface="黑体" panose="02010609060101010101" pitchFamily="1" charset="-122"/>
                <a:ea typeface="黑体" panose="02010609060101010101" pitchFamily="1" charset="-122"/>
              </a:rPr>
              <a:t>斯大林模式 。</a:t>
            </a:r>
            <a:endParaRPr lang="zh-CN" altLang="en-US" sz="2400" b="1" dirty="0">
              <a:solidFill>
                <a:srgbClr val="FF0000"/>
              </a:solidFill>
              <a:latin typeface="黑体" panose="02010609060101010101" pitchFamily="1" charset="-122"/>
              <a:ea typeface="黑体" panose="02010609060101010101" pitchFamily="1" charset="-122"/>
            </a:endParaRPr>
          </a:p>
          <a:p>
            <a:pPr>
              <a:spcBef>
                <a:spcPct val="50000"/>
              </a:spcBef>
            </a:pPr>
            <a:r>
              <a:rPr lang="zh-CN" altLang="en-US" sz="2400" b="1" dirty="0">
                <a:solidFill>
                  <a:srgbClr val="FF0000"/>
                </a:solidFill>
                <a:latin typeface="黑体" panose="02010609060101010101" pitchFamily="1" charset="-122"/>
                <a:ea typeface="黑体" panose="02010609060101010101" pitchFamily="1" charset="-122"/>
              </a:rPr>
              <a:t>特点：高度集中的计划经济体制和高度集权的政治体制 </a:t>
            </a:r>
            <a:endParaRPr lang="zh-CN" altLang="en-US" sz="2400" b="1" dirty="0">
              <a:solidFill>
                <a:srgbClr val="FF0000"/>
              </a:solidFill>
              <a:latin typeface="黑体" panose="02010609060101010101" pitchFamily="1" charset="-122"/>
              <a:ea typeface="黑体" panose="02010609060101010101" pitchFamily="1" charset="-122"/>
            </a:endParaRPr>
          </a:p>
        </p:txBody>
      </p:sp>
      <p:sp>
        <p:nvSpPr>
          <p:cNvPr id="48136" name="Text Box 8"/>
          <p:cNvSpPr txBox="1"/>
          <p:nvPr/>
        </p:nvSpPr>
        <p:spPr>
          <a:xfrm>
            <a:off x="932815" y="5206365"/>
            <a:ext cx="5582285" cy="1014730"/>
          </a:xfrm>
          <a:prstGeom prst="rect">
            <a:avLst/>
          </a:prstGeom>
          <a:noFill/>
          <a:ln w="9525">
            <a:noFill/>
          </a:ln>
        </p:spPr>
        <p:txBody>
          <a:bodyPr wrap="square">
            <a:spAutoFit/>
          </a:bodyPr>
          <a:p>
            <a:pPr>
              <a:spcBef>
                <a:spcPct val="50000"/>
              </a:spcBef>
            </a:pPr>
            <a:r>
              <a:rPr lang="zh-CN" altLang="en-US" sz="2400" b="1" dirty="0">
                <a:solidFill>
                  <a:srgbClr val="FF0000"/>
                </a:solidFill>
                <a:latin typeface="黑体" panose="02010609060101010101" pitchFamily="1" charset="-122"/>
                <a:ea typeface="黑体" panose="02010609060101010101" pitchFamily="1" charset="-122"/>
              </a:rPr>
              <a:t>要从国情出发；</a:t>
            </a:r>
            <a:r>
              <a:rPr lang="zh-CN" altLang="en-US" sz="2400" b="1" dirty="0">
                <a:ln/>
                <a:solidFill>
                  <a:schemeClr val="tx1"/>
                </a:solidFill>
                <a:effectLst>
                  <a:outerShdw blurRad="38100" dist="19050" dir="2700000" algn="tl" rotWithShape="0">
                    <a:schemeClr val="dk1">
                      <a:alpha val="40000"/>
                    </a:schemeClr>
                  </a:outerShdw>
                </a:effectLst>
                <a:latin typeface="黑体" panose="02010609060101010101" pitchFamily="1" charset="-122"/>
                <a:ea typeface="黑体" panose="02010609060101010101" pitchFamily="1" charset="-122"/>
              </a:rPr>
              <a:t>要农轻重比例协调发展；</a:t>
            </a:r>
            <a:endParaRPr lang="zh-CN" altLang="en-US" sz="2400" b="1" dirty="0">
              <a:ln/>
              <a:solidFill>
                <a:schemeClr val="tx1"/>
              </a:solidFill>
              <a:effectLst>
                <a:outerShdw blurRad="38100" dist="19050" dir="2700000" algn="tl" rotWithShape="0">
                  <a:schemeClr val="dk1">
                    <a:alpha val="40000"/>
                  </a:schemeClr>
                </a:outerShdw>
              </a:effectLst>
              <a:latin typeface="黑体" panose="02010609060101010101" pitchFamily="1" charset="-122"/>
              <a:ea typeface="黑体" panose="02010609060101010101" pitchFamily="1" charset="-122"/>
            </a:endParaRPr>
          </a:p>
          <a:p>
            <a:pPr>
              <a:spcBef>
                <a:spcPct val="50000"/>
              </a:spcBef>
            </a:pPr>
            <a:r>
              <a:rPr lang="zh-CN" altLang="en-US" sz="2400" b="1" dirty="0">
                <a:ln/>
                <a:solidFill>
                  <a:srgbClr val="FF0000"/>
                </a:solidFill>
                <a:effectLst>
                  <a:outerShdw blurRad="38100" dist="19050" dir="2700000" algn="tl" rotWithShape="0">
                    <a:schemeClr val="dk1">
                      <a:alpha val="40000"/>
                    </a:schemeClr>
                  </a:outerShdw>
                </a:effectLst>
                <a:latin typeface="黑体" panose="02010609060101010101" pitchFamily="1" charset="-122"/>
                <a:ea typeface="黑体" panose="02010609060101010101" pitchFamily="1" charset="-122"/>
              </a:rPr>
              <a:t>要</a:t>
            </a:r>
            <a:r>
              <a:rPr lang="zh-CN" altLang="en-US" sz="2400" b="1" dirty="0">
                <a:solidFill>
                  <a:srgbClr val="FF0000"/>
                </a:solidFill>
                <a:latin typeface="黑体" panose="02010609060101010101" pitchFamily="1" charset="-122"/>
                <a:ea typeface="黑体" panose="02010609060101010101" pitchFamily="1" charset="-122"/>
              </a:rPr>
              <a:t>关注民生，</a:t>
            </a:r>
            <a:r>
              <a:rPr lang="zh-CN" altLang="en-US" sz="2400" b="1" dirty="0">
                <a:latin typeface="Times New Roman" panose="02020603050405020304" pitchFamily="2" charset="0"/>
                <a:ea typeface="黑体" panose="02010609060101010101" pitchFamily="1" charset="-122"/>
                <a:sym typeface="+mn-ea"/>
              </a:rPr>
              <a:t>要遵守客观经济规律</a:t>
            </a:r>
            <a:r>
              <a:rPr lang="zh-CN" altLang="en-US" sz="2400" b="1" dirty="0">
                <a:solidFill>
                  <a:srgbClr val="FF0000"/>
                </a:solidFill>
                <a:latin typeface="黑体" panose="02010609060101010101" pitchFamily="1" charset="-122"/>
                <a:ea typeface="黑体" panose="02010609060101010101" pitchFamily="1" charset="-122"/>
              </a:rPr>
              <a:t>。</a:t>
            </a:r>
            <a:endParaRPr lang="zh-CN" altLang="en-US" sz="2400" b="1" dirty="0">
              <a:solidFill>
                <a:srgbClr val="FF0000"/>
              </a:solidFill>
              <a:latin typeface="黑体" panose="02010609060101010101" pitchFamily="1" charset="-122"/>
              <a:ea typeface="黑体" panose="02010609060101010101" pitchFamily="1" charset="-122"/>
            </a:endParaRPr>
          </a:p>
        </p:txBody>
      </p:sp>
      <p:sp>
        <p:nvSpPr>
          <p:cNvPr id="2" name="Text Box 2"/>
          <p:cNvSpPr txBox="1"/>
          <p:nvPr/>
        </p:nvSpPr>
        <p:spPr>
          <a:xfrm>
            <a:off x="999490" y="0"/>
            <a:ext cx="8144510" cy="1814830"/>
          </a:xfrm>
          <a:prstGeom prst="rect">
            <a:avLst/>
          </a:prstGeom>
          <a:noFill/>
          <a:ln w="9525">
            <a:noFill/>
          </a:ln>
        </p:spPr>
        <p:txBody>
          <a:bodyPr wrap="square">
            <a:spAutoFit/>
          </a:bodyPr>
          <a:p>
            <a:pPr>
              <a:lnSpc>
                <a:spcPct val="100000"/>
              </a:lnSpc>
              <a:spcBef>
                <a:spcPts val="0"/>
              </a:spcBef>
            </a:pPr>
            <a:r>
              <a:rPr lang="zh-CN" altLang="en-US" sz="2800" b="1" dirty="0">
                <a:latin typeface="楷体" panose="02010609060101010101" pitchFamily="1" charset="-122"/>
                <a:ea typeface="楷体" panose="02010609060101010101" pitchFamily="1" charset="-122"/>
              </a:rPr>
              <a:t>“社会主义究竟是个什么样子，苏联搞了很多年，也并没有完全搞清楚。可能列宁的思路比较好，搞了个新经济政策，但是后来苏联的模式僵化了。</a:t>
            </a:r>
            <a:endParaRPr lang="zh-CN" altLang="en-US" sz="2800" b="1" dirty="0">
              <a:latin typeface="楷体" panose="02010609060101010101" pitchFamily="1" charset="-122"/>
              <a:ea typeface="楷体" panose="02010609060101010101" pitchFamily="1" charset="-122"/>
            </a:endParaRPr>
          </a:p>
          <a:p>
            <a:pPr>
              <a:lnSpc>
                <a:spcPct val="100000"/>
              </a:lnSpc>
              <a:spcBef>
                <a:spcPts val="0"/>
              </a:spcBef>
            </a:pPr>
            <a:r>
              <a:rPr lang="zh-CN" altLang="en-US" sz="2800" b="1" dirty="0">
                <a:latin typeface="楷体" panose="02010609060101010101" pitchFamily="1" charset="-122"/>
                <a:ea typeface="楷体" panose="02010609060101010101" pitchFamily="1" charset="-122"/>
              </a:rPr>
              <a:t>                                </a:t>
            </a:r>
            <a:r>
              <a:rPr lang="en-US" altLang="zh-CN" sz="2800" b="1" dirty="0">
                <a:latin typeface="楷体" panose="02010609060101010101" pitchFamily="1" charset="-122"/>
                <a:ea typeface="楷体" panose="02010609060101010101" pitchFamily="1" charset="-122"/>
              </a:rPr>
              <a:t>——</a:t>
            </a:r>
            <a:r>
              <a:rPr lang="zh-CN" altLang="en-US" sz="2800" b="1" dirty="0">
                <a:latin typeface="楷体" panose="02010609060101010101" pitchFamily="1" charset="-122"/>
                <a:ea typeface="楷体" panose="02010609060101010101" pitchFamily="1" charset="-122"/>
              </a:rPr>
              <a:t>邓小平</a:t>
            </a:r>
            <a:endParaRPr lang="zh-CN" altLang="en-US" sz="2800" b="1" dirty="0">
              <a:latin typeface="楷体" panose="02010609060101010101" pitchFamily="1" charset="-122"/>
              <a:ea typeface="楷体" panose="02010609060101010101" pitchFamily="1" charset="-122"/>
            </a:endParaRPr>
          </a:p>
        </p:txBody>
      </p:sp>
      <p:sp>
        <p:nvSpPr>
          <p:cNvPr id="3" name="Rectangle 4"/>
          <p:cNvSpPr/>
          <p:nvPr/>
        </p:nvSpPr>
        <p:spPr>
          <a:xfrm rot="-10800000" flipV="1">
            <a:off x="954405" y="1600835"/>
            <a:ext cx="7911465" cy="953135"/>
          </a:xfrm>
          <a:prstGeom prst="rect">
            <a:avLst/>
          </a:prstGeom>
          <a:noFill/>
          <a:ln w="9525">
            <a:noFill/>
          </a:ln>
        </p:spPr>
        <p:txBody>
          <a:bodyPr wrap="square">
            <a:spAutoFit/>
          </a:bodyPr>
          <a:p>
            <a:pPr>
              <a:spcBef>
                <a:spcPct val="50000"/>
              </a:spcBef>
            </a:pPr>
            <a:r>
              <a:rPr lang="zh-CN" altLang="en-US" sz="2800" b="1" dirty="0">
                <a:solidFill>
                  <a:srgbClr val="040CBC"/>
                </a:solidFill>
                <a:latin typeface="楷体" panose="02010609060101010101" pitchFamily="1" charset="-122"/>
                <a:ea typeface="楷体" panose="02010609060101010101" pitchFamily="1" charset="-122"/>
              </a:rPr>
              <a:t>请回答：</a:t>
            </a:r>
            <a:r>
              <a:rPr lang="zh-CN" altLang="en-US" sz="2800" b="1" dirty="0">
                <a:solidFill>
                  <a:srgbClr val="040CBC"/>
                </a:solidFill>
                <a:latin typeface="楷体" panose="02010609060101010101" pitchFamily="1" charset="-122"/>
                <a:ea typeface="楷体" panose="02010609060101010101" pitchFamily="1" charset="-122"/>
                <a:sym typeface="Wingdings" panose="05000000000000000000" pitchFamily="2" charset="2"/>
              </a:rPr>
              <a:t>（</a:t>
            </a:r>
            <a:r>
              <a:rPr lang="en-US" altLang="zh-CN" sz="2800" b="1" dirty="0">
                <a:solidFill>
                  <a:srgbClr val="040CBC"/>
                </a:solidFill>
                <a:latin typeface="楷体" panose="02010609060101010101" pitchFamily="1" charset="-122"/>
                <a:ea typeface="楷体" panose="02010609060101010101" pitchFamily="1" charset="-122"/>
                <a:sym typeface="Wingdings" panose="05000000000000000000" pitchFamily="2" charset="2"/>
              </a:rPr>
              <a:t>1</a:t>
            </a:r>
            <a:r>
              <a:rPr lang="zh-CN" altLang="en-US" sz="2800" b="1" dirty="0">
                <a:solidFill>
                  <a:srgbClr val="040CBC"/>
                </a:solidFill>
                <a:latin typeface="楷体" panose="02010609060101010101" pitchFamily="1" charset="-122"/>
                <a:ea typeface="楷体" panose="02010609060101010101" pitchFamily="1" charset="-122"/>
                <a:sym typeface="Wingdings" panose="05000000000000000000" pitchFamily="2" charset="2"/>
              </a:rPr>
              <a:t>）新经济政策是哪一年实施的？为什么说它比较好？</a:t>
            </a:r>
            <a:endParaRPr lang="zh-CN" altLang="en-US" sz="2800" b="1" dirty="0">
              <a:solidFill>
                <a:srgbClr val="040CBC"/>
              </a:solidFill>
              <a:latin typeface="楷体" panose="02010609060101010101" pitchFamily="1" charset="-122"/>
              <a:ea typeface="楷体" panose="02010609060101010101" pitchFamily="1" charset="-122"/>
              <a:sym typeface="Wingdings" panose="05000000000000000000" pitchFamily="2" charset="2"/>
            </a:endParaRPr>
          </a:p>
        </p:txBody>
      </p:sp>
      <p:sp>
        <p:nvSpPr>
          <p:cNvPr id="13" name="文本框 12"/>
          <p:cNvSpPr txBox="1"/>
          <p:nvPr/>
        </p:nvSpPr>
        <p:spPr>
          <a:xfrm>
            <a:off x="224155" y="398780"/>
            <a:ext cx="675005" cy="1805305"/>
          </a:xfrm>
          <a:prstGeom prst="rect">
            <a:avLst/>
          </a:prstGeom>
          <a:noFill/>
        </p:spPr>
        <p:txBody>
          <a:bodyPr vert="eaVert" wrap="square" rtlCol="0">
            <a:spAutoFit/>
          </a:bodyPr>
          <a:p>
            <a:r>
              <a:rPr lang="zh-CN" altLang="en-US" sz="3200" b="1">
                <a:solidFill>
                  <a:srgbClr val="FF0000"/>
                </a:solidFill>
                <a:latin typeface="微软雅黑" panose="020B0503020204020204" charset="-122"/>
                <a:ea typeface="微软雅黑" panose="020B0503020204020204" charset="-122"/>
              </a:rPr>
              <a:t>重点演练</a:t>
            </a:r>
            <a:endParaRPr lang="zh-CN" altLang="en-US" sz="3200" b="1">
              <a:solidFill>
                <a:srgbClr val="FF0000"/>
              </a:solidFill>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813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813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81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4" grpId="0"/>
      <p:bldP spid="48135" grpId="0"/>
      <p:bldP spid="48136" grpId="0"/>
    </p:bldLst>
  </p:timing>
</p:sld>
</file>

<file path=ppt/tags/tag1.xml><?xml version="1.0" encoding="utf-8"?>
<p:tagLst xmlns:p="http://schemas.openxmlformats.org/presentationml/2006/main">
  <p:tag name="KSO_WM_UNIT_TABLE_BEAUTIFY" val="smartTable{9ef03a11-a3ef-402b-a69a-6a9e2739e245}"/>
</p:tagLst>
</file>

<file path=ppt/theme/theme1.xml><?xml version="1.0" encoding="utf-8"?>
<a:theme xmlns:a="http://schemas.openxmlformats.org/drawingml/2006/main" name="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Cambria-Calibri">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3023</Words>
  <PresentationFormat/>
  <Paragraphs>286</Paragraphs>
  <Slides>30</Slides>
  <Notes>0</Notes>
  <HiddenSlides>0</HiddenSlides>
  <MMClips>0</MMClips>
  <ScaleCrop>false</ScaleCrop>
  <HeadingPairs>
    <vt:vector size="6" baseType="variant">
      <vt:variant>
        <vt:lpstr>已用的字体</vt:lpstr>
      </vt:variant>
      <vt:variant>
        <vt:i4>60</vt:i4>
      </vt:variant>
      <vt:variant>
        <vt:lpstr>主题</vt:lpstr>
      </vt:variant>
      <vt:variant>
        <vt:i4>3</vt:i4>
      </vt:variant>
      <vt:variant>
        <vt:lpstr>幻灯片标题</vt:lpstr>
      </vt:variant>
      <vt:variant>
        <vt:i4>30</vt:i4>
      </vt:variant>
    </vt:vector>
  </HeadingPairs>
  <TitlesOfParts>
    <vt:vector size="93" baseType="lpstr">
      <vt:lpstr>Arial</vt:lpstr>
      <vt:lpstr>宋体</vt:lpstr>
      <vt:lpstr>Wingdings</vt:lpstr>
      <vt:lpstr>微软雅黑</vt:lpstr>
      <vt:lpstr>Arial Unicode MS</vt:lpstr>
      <vt:lpstr>Calibri</vt:lpstr>
      <vt:lpstr>黑体</vt:lpstr>
      <vt:lpstr>Times New Roman</vt:lpstr>
      <vt:lpstr>楷体_GB2312</vt:lpstr>
      <vt:lpstr>新宋体</vt:lpstr>
      <vt:lpstr>幼圆</vt:lpstr>
      <vt:lpstr>华文新魏</vt:lpstr>
      <vt:lpstr>迷你简方隶</vt:lpstr>
      <vt:lpstr>Arial Rounded MT Bold</vt:lpstr>
      <vt:lpstr>Comic Sans MS</vt:lpstr>
      <vt:lpstr>楷体</vt:lpstr>
      <vt:lpstr>方正兰亭黑_YS_GB18030</vt:lpstr>
      <vt:lpstr>隶书</vt:lpstr>
      <vt:lpstr>Garamond</vt:lpstr>
      <vt:lpstr>Segoe Print</vt:lpstr>
      <vt:lpstr>华文中宋</vt:lpstr>
      <vt:lpstr>Verdana</vt:lpstr>
      <vt:lpstr>PingFang SC</vt:lpstr>
      <vt:lpstr>BatangChe</vt:lpstr>
      <vt:lpstr>DFKai-SB</vt:lpstr>
      <vt:lpstr>Malgun Gothic</vt:lpstr>
      <vt:lpstr>MS Mincho</vt:lpstr>
      <vt:lpstr>MS PGothic</vt:lpstr>
      <vt:lpstr>Arabic Typesetting</vt:lpstr>
      <vt:lpstr>Calibri Light</vt:lpstr>
      <vt:lpstr>Tahoma</vt:lpstr>
      <vt:lpstr>华文楷体</vt:lpstr>
      <vt:lpstr>方正少儿简体</vt:lpstr>
      <vt:lpstr>Franklin Gothic Book</vt:lpstr>
      <vt:lpstr>方正启体简体</vt:lpstr>
      <vt:lpstr>迷你简雪峰</vt:lpstr>
      <vt:lpstr>迷你简水柱</vt:lpstr>
      <vt:lpstr>迷你简超粗圆</vt:lpstr>
      <vt:lpstr>方正静蕾简体</vt:lpstr>
      <vt:lpstr>方正准圆简体</vt:lpstr>
      <vt:lpstr>华文行楷</vt:lpstr>
      <vt:lpstr>Footlight MT Light</vt:lpstr>
      <vt:lpstr>Goudy Old Style</vt:lpstr>
      <vt:lpstr>Wingdings 2</vt:lpstr>
      <vt:lpstr>Wingdings</vt:lpstr>
      <vt:lpstr>Cambria</vt:lpstr>
      <vt:lpstr>Wingdings 3</vt:lpstr>
      <vt:lpstr>Symbol</vt:lpstr>
      <vt:lpstr>Franklin Gothic Medium</vt:lpstr>
      <vt:lpstr>Trebuchet MS</vt:lpstr>
      <vt:lpstr>Georgia</vt:lpstr>
      <vt:lpstr>Consolas</vt:lpstr>
      <vt:lpstr>Corbel</vt:lpstr>
      <vt:lpstr>Lucida Sans Unicode</vt:lpstr>
      <vt:lpstr>+mn-ea</vt:lpstr>
      <vt:lpstr>仿宋_GB2312</vt:lpstr>
      <vt:lpstr>仿宋</vt:lpstr>
      <vt:lpstr>华文隶书</vt:lpstr>
      <vt:lpstr>造字工房悦黑体验版常规体</vt:lpstr>
      <vt:lpstr>DengXian</vt:lpstr>
      <vt:lpstr>默认设计模板</vt:lpstr>
      <vt:lpstr>2_默认设计模板</vt:lpstr>
      <vt:lpstr>1_默认设计模板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请注意区别：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erms:created xsi:type="dcterms:W3CDTF">2019-11-15T02:44:55Z</dcterms:created>
  <dcterms:modified xsi:type="dcterms:W3CDTF">2020-05-06T16:28:38Z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2052-11.1.0.9584</vt:lpwstr>
  </property>
</Properties>
</file>