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6"/>
  </p:notesMasterIdLst>
  <p:sldIdLst>
    <p:sldId id="256" r:id="rId3"/>
    <p:sldId id="262" r:id="rId4"/>
    <p:sldId id="258" r:id="rId5"/>
    <p:sldId id="265" r:id="rId7"/>
    <p:sldId id="273" r:id="rId8"/>
    <p:sldId id="271" r:id="rId9"/>
    <p:sldId id="272" r:id="rId10"/>
    <p:sldId id="266" r:id="rId11"/>
    <p:sldId id="274" r:id="rId12"/>
    <p:sldId id="281" r:id="rId13"/>
    <p:sldId id="275" r:id="rId14"/>
    <p:sldId id="276" r:id="rId15"/>
    <p:sldId id="282" r:id="rId16"/>
    <p:sldId id="277" r:id="rId17"/>
    <p:sldId id="279" r:id="rId18"/>
    <p:sldId id="280" r:id="rId19"/>
    <p:sldId id="283" r:id="rId20"/>
    <p:sldId id="284" r:id="rId21"/>
    <p:sldId id="285" r:id="rId22"/>
    <p:sldId id="267" r:id="rId23"/>
    <p:sldId id="269" r:id="rId24"/>
    <p:sldId id="286" r:id="rId25"/>
    <p:sldId id="287" r:id="rId26"/>
    <p:sldId id="270" r:id="rId27"/>
    <p:sldId id="288" r:id="rId28"/>
    <p:sldId id="289" r:id="rId29"/>
    <p:sldId id="290" r:id="rId30"/>
    <p:sldId id="291" r:id="rId31"/>
    <p:sldId id="293" r:id="rId32"/>
    <p:sldId id="292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278" r:id="rId43"/>
    <p:sldId id="303" r:id="rId44"/>
    <p:sldId id="304" r:id="rId45"/>
    <p:sldId id="305" r:id="rId46"/>
    <p:sldId id="306" r:id="rId47"/>
    <p:sldId id="307" r:id="rId48"/>
    <p:sldId id="308" r:id="rId49"/>
    <p:sldId id="309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59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3" Type="http://schemas.openxmlformats.org/officeDocument/2006/relationships/tableStyles" Target="tableStyles.xml"/><Relationship Id="rId52" Type="http://schemas.openxmlformats.org/officeDocument/2006/relationships/viewProps" Target="viewProps.xml"/><Relationship Id="rId51" Type="http://schemas.openxmlformats.org/officeDocument/2006/relationships/presProps" Target="presProps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70126B-3447-48E2-AC90-6A5FAF491CD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1E8FB7-40C1-4F74-9CDA-9646C43E718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2290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CE587984-C41C-492A-B51C-44EC3E12FAC1}" type="slidenum">
              <a:rPr lang="zh-CN" altLang="en-US" sz="1800">
                <a:ea typeface="微软雅黑" panose="020B0503020204020204" pitchFamily="34" charset="-122"/>
              </a:rPr>
            </a:fld>
            <a:endParaRPr lang="zh-CN" altLang="en-US" sz="18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638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220630A6-2671-47B9-BDB8-788382CE7846}" type="slidenum">
              <a:rPr lang="zh-CN" altLang="en-US" sz="1800">
                <a:ea typeface="微软雅黑" panose="020B0503020204020204" pitchFamily="34" charset="-122"/>
              </a:rPr>
            </a:fld>
            <a:endParaRPr lang="zh-CN" altLang="en-US" sz="18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150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150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F25A26C2-A80A-4D6D-A571-19E45DB1F3C2}" type="slidenum">
              <a:rPr lang="zh-CN" altLang="en-US" sz="1800">
                <a:ea typeface="微软雅黑" panose="020B0503020204020204" pitchFamily="34" charset="-122"/>
              </a:rPr>
            </a:fld>
            <a:endParaRPr lang="zh-CN" altLang="en-US" sz="18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2290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A00C5D9C-505E-490A-8AC7-2570DE0B7C43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4338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3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99FA0C5F-7CC0-41B8-8236-C3662F780BBE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638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63F643C6-2B81-48DB-94B4-4A0D5EAE171B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8434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843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611D245C-F09B-46ED-9AEF-D441791E2128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048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048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961D30FC-137C-40D6-B059-97F2A9FCCCDF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2530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253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3AED0C7B-2D9B-4E1D-85A5-A3C5E08EA836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4578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457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2661A8F0-C831-4B30-A389-3317F8C88611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662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662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CBEF3274-8429-4569-A687-17439CC490BD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8674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867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46CB98CB-68DA-47B9-9B42-8331280D658D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7410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741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9A591EA5-07DB-44A8-BB08-EBC754978E5C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048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048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A42E213A-9BC1-4796-9234-9623679BCAEF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560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560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fld id="{44DB869F-C9DB-4BC3-92DB-25C7AF15A8BD}" type="slidenum"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318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63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6.jpeg"/><Relationship Id="rId1" Type="http://schemas.openxmlformats.org/officeDocument/2006/relationships/hyperlink" Target="&#40644;&#33457;&#23703;&#36215;&#20041;.flv" TargetMode="Externa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hyperlink" Target="http://image.baidu.com/i?ct=503316480&amp;z=0&amp;tn=baiduimagedetail&amp;word=%D3%F7%C5%E0%C2%D7&amp;in=28&amp;cl=2&amp;cm=1&amp;sc=0&amp;lm=-1&amp;pn=27&amp;rn=1" TargetMode="External"/><Relationship Id="rId1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6.jpe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8.png"/><Relationship Id="rId1" Type="http://schemas.openxmlformats.org/officeDocument/2006/relationships/image" Target="../media/image3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1" Type="http://schemas.openxmlformats.org/officeDocument/2006/relationships/image" Target="../media/image3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41.GI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2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第</a:t>
            </a:r>
            <a:r>
              <a:rPr lang="en-US" altLang="zh-CN" dirty="0"/>
              <a:t>19</a:t>
            </a:r>
            <a:r>
              <a:rPr lang="zh-CN" altLang="en-US" dirty="0"/>
              <a:t>课辛亥革命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48244" y="2455416"/>
            <a:ext cx="9400284" cy="2908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料：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吾国人读书，非骤能从政，即从政矣，未必骤柄国钩。倘殚心力以求作相，久而不可期，然后为医，无论良医不易为，即努力为之，晚矣。我意一方致力政治，一方致力医术，悬其鹄的以求之，当有所获。</a:t>
            </a:r>
            <a:endParaRPr lang="zh-CN" altLang="zh-CN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87488" y="5229200"/>
            <a:ext cx="943304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阅读教材结并合材料，思考孙中山求学时的人生理想是怎样的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zh-CN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6" name="矩形 7197"/>
          <p:cNvSpPr>
            <a:spLocks noChangeArrowheads="1"/>
          </p:cNvSpPr>
          <p:nvPr/>
        </p:nvSpPr>
        <p:spPr bwMode="auto">
          <a:xfrm>
            <a:off x="1487488" y="1196752"/>
            <a:ext cx="51090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一、孙中山早年的革命活动</a:t>
            </a:r>
            <a:endParaRPr lang="zh-CN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174"/>
          <p:cNvSpPr>
            <a:spLocks noChangeArrowheads="1"/>
          </p:cNvSpPr>
          <p:nvPr/>
        </p:nvSpPr>
        <p:spPr bwMode="auto">
          <a:xfrm>
            <a:off x="1415480" y="1916832"/>
            <a:ext cx="2906713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孙中山简介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415480" y="650875"/>
            <a:ext cx="9145016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《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史记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上有两句话：“上医医国，其次医人。”范文正公也说过：“不为良相，当为良医。”孙中山选择学医，其学医的目的，是将政治与行医并行，作为救国救民的手段。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266" name="Picture 3" descr="C:\Users\Administrator\Desktop\W020150130521472689424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150" y="3429000"/>
            <a:ext cx="3432175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矩形 3"/>
          <p:cNvSpPr>
            <a:spLocks noChangeArrowheads="1"/>
          </p:cNvSpPr>
          <p:nvPr/>
        </p:nvSpPr>
        <p:spPr bwMode="auto">
          <a:xfrm>
            <a:off x="3719513" y="5300663"/>
            <a:ext cx="30276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ea typeface="微软雅黑" panose="020B0503020204020204" pitchFamily="34" charset="-122"/>
              </a:rPr>
              <a:t>孙中山与宋庆龄</a:t>
            </a:r>
            <a:endParaRPr lang="zh-CN" altLang="en-US" sz="3200" b="1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174"/>
          <p:cNvSpPr>
            <a:spLocks noChangeArrowheads="1"/>
          </p:cNvSpPr>
          <p:nvPr/>
        </p:nvSpPr>
        <p:spPr bwMode="auto">
          <a:xfrm>
            <a:off x="1559496" y="476250"/>
            <a:ext cx="4750818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从改良到革命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061890"/>
          <p:cNvSpPr>
            <a:spLocks noChangeArrowheads="1"/>
          </p:cNvSpPr>
          <p:nvPr/>
        </p:nvSpPr>
        <p:spPr bwMode="auto">
          <a:xfrm>
            <a:off x="1487488" y="1265238"/>
            <a:ext cx="921702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材料一：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“人能尽其才，地能尽其利，物能尽其用，货能畅其流。此回事者，富强之大经，治国之大本也。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试观日本一国，与西人通商后于我，仿效西方亦后于我，其维新之政为日几何，而今日成效已大有可观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     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孙中山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上李鸿章书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1894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87488" y="4725144"/>
            <a:ext cx="863282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材料一说明孙中山上书李鸿章的目的是什么？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87488" y="5583982"/>
            <a:ext cx="79121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使清政府变法维新，使中国走上富强之路。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3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415480" y="346134"/>
            <a:ext cx="9800133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材料二：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“革命为惟一法门。”“我们必须倾覆满洲政府，建设民国。革命成功之日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废除专制，实行共和。”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——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孙中山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在檀香山正埠荷梯厘街戏院的演说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》1903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431356" y="2488828"/>
            <a:ext cx="978214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材料二与材料一相比（孙中山救国方法和目的）有何变化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31356" y="4000996"/>
            <a:ext cx="978214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方法：以前是温和的改革，以后主张革命；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目的：以前未主张建立新的政治制度，以后主张建立共和国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文本框 50181"/>
          <p:cNvSpPr txBox="1">
            <a:spLocks noChangeArrowheads="1"/>
          </p:cNvSpPr>
          <p:nvPr/>
        </p:nvSpPr>
        <p:spPr bwMode="auto">
          <a:xfrm>
            <a:off x="1835150" y="1350963"/>
            <a:ext cx="5070475" cy="5015865"/>
          </a:xfrm>
          <a:prstGeom prst="rect">
            <a:avLst/>
          </a:prstGeom>
          <a:noFill/>
          <a:ln w="25400">
            <a:solidFill>
              <a:schemeClr val="tx2">
                <a:lumMod val="20000"/>
                <a:lumOff val="8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地点：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纲领：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宗旨：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意义：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4" name="矩形 50183"/>
          <p:cNvSpPr>
            <a:spLocks noChangeArrowheads="1"/>
          </p:cNvSpPr>
          <p:nvPr/>
        </p:nvSpPr>
        <p:spPr bwMode="auto">
          <a:xfrm>
            <a:off x="3081338" y="2076450"/>
            <a:ext cx="1354137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檀香山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5" name="矩形 50184"/>
          <p:cNvSpPr>
            <a:spLocks noChangeArrowheads="1"/>
          </p:cNvSpPr>
          <p:nvPr/>
        </p:nvSpPr>
        <p:spPr bwMode="auto">
          <a:xfrm>
            <a:off x="3062288" y="1382713"/>
            <a:ext cx="14147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1894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7" name="矩形 50186"/>
          <p:cNvSpPr>
            <a:spLocks noChangeArrowheads="1"/>
          </p:cNvSpPr>
          <p:nvPr/>
        </p:nvSpPr>
        <p:spPr bwMode="auto">
          <a:xfrm>
            <a:off x="3081338" y="2838450"/>
            <a:ext cx="373062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驱除鞑虏，恢复中国，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创立合众政府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009900" y="4310063"/>
            <a:ext cx="17494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振兴中华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081338" y="4869160"/>
            <a:ext cx="39338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标志着中国第一个资产阶级革命团体诞生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76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325" y="1370013"/>
            <a:ext cx="3508375" cy="498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7174"/>
          <p:cNvSpPr>
            <a:spLocks noChangeArrowheads="1"/>
          </p:cNvSpPr>
          <p:nvPr/>
        </p:nvSpPr>
        <p:spPr bwMode="auto">
          <a:xfrm>
            <a:off x="1768475" y="476250"/>
            <a:ext cx="3248025" cy="53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成立兴中会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 bldLvl="0" animBg="1"/>
      <p:bldP spid="50184" grpId="0"/>
      <p:bldP spid="50187" grpId="0"/>
      <p:bldP spid="2" grpId="0"/>
      <p:bldP spid="3" grpId="0"/>
      <p:bldP spid="10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矩形 55299"/>
          <p:cNvSpPr>
            <a:spLocks noChangeArrowheads="1"/>
          </p:cNvSpPr>
          <p:nvPr/>
        </p:nvSpPr>
        <p:spPr bwMode="auto">
          <a:xfrm>
            <a:off x="1698179" y="1566620"/>
            <a:ext cx="1189038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地点：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人物：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结果：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spcBef>
                <a:spcPct val="20000"/>
              </a:spcBef>
            </a:pP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5" name="矩形 50184"/>
          <p:cNvSpPr>
            <a:spLocks noChangeArrowheads="1"/>
          </p:cNvSpPr>
          <p:nvPr/>
        </p:nvSpPr>
        <p:spPr bwMode="auto">
          <a:xfrm>
            <a:off x="2977704" y="1623770"/>
            <a:ext cx="14147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1895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985642" y="2173045"/>
            <a:ext cx="8940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广州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945954" y="2792170"/>
            <a:ext cx="44500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孙中山、陆皓东等会党人员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953892" y="3404945"/>
            <a:ext cx="40944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起义消息泄露，起义失败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199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3308350"/>
            <a:ext cx="1906587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200" y="628650"/>
            <a:ext cx="1898650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文本框 6"/>
          <p:cNvSpPr txBox="1">
            <a:spLocks noChangeArrowheads="1"/>
          </p:cNvSpPr>
          <p:nvPr/>
        </p:nvSpPr>
        <p:spPr bwMode="auto">
          <a:xfrm>
            <a:off x="8726488" y="5476875"/>
            <a:ext cx="13747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陆皓东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2" name="文本框 7"/>
          <p:cNvSpPr txBox="1">
            <a:spLocks noChangeArrowheads="1"/>
          </p:cNvSpPr>
          <p:nvPr/>
        </p:nvSpPr>
        <p:spPr bwMode="auto">
          <a:xfrm>
            <a:off x="8632825" y="2776538"/>
            <a:ext cx="14700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孙中山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6" name="矩形 7178"/>
          <p:cNvSpPr>
            <a:spLocks noChangeArrowheads="1"/>
          </p:cNvSpPr>
          <p:nvPr/>
        </p:nvSpPr>
        <p:spPr bwMode="auto">
          <a:xfrm>
            <a:off x="1769269" y="3917955"/>
            <a:ext cx="63500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广州起义失败后，孙中山流亡海外，先后在日、美、英等国考察社会实际，发展革命组织，为继续革命作准备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7174"/>
          <p:cNvSpPr>
            <a:spLocks noChangeArrowheads="1"/>
          </p:cNvSpPr>
          <p:nvPr/>
        </p:nvSpPr>
        <p:spPr bwMode="auto">
          <a:xfrm>
            <a:off x="1631504" y="533157"/>
            <a:ext cx="4393058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领导广州起义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3" grpId="0"/>
      <p:bldP spid="4" grpId="0"/>
      <p:bldP spid="8201" grpId="0"/>
      <p:bldP spid="8202" grpId="0"/>
      <p:bldP spid="5126" grpId="0"/>
      <p:bldP spid="13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7197"/>
          <p:cNvSpPr>
            <a:spLocks noChangeArrowheads="1"/>
          </p:cNvSpPr>
          <p:nvPr/>
        </p:nvSpPr>
        <p:spPr bwMode="auto">
          <a:xfrm>
            <a:off x="1774825" y="488950"/>
            <a:ext cx="53142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二、同盟会与三民主义</a:t>
            </a:r>
            <a:endParaRPr lang="zh-CN" altLang="en-US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" name="矩形 7174"/>
          <p:cNvSpPr>
            <a:spLocks noChangeArrowheads="1"/>
          </p:cNvSpPr>
          <p:nvPr/>
        </p:nvSpPr>
        <p:spPr bwMode="auto">
          <a:xfrm>
            <a:off x="1743636" y="1512888"/>
            <a:ext cx="4923868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革命思想的传播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2238375"/>
            <a:ext cx="2149475" cy="312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7"/>
          <p:cNvSpPr txBox="1">
            <a:spLocks noChangeArrowheads="1"/>
          </p:cNvSpPr>
          <p:nvPr/>
        </p:nvSpPr>
        <p:spPr bwMode="auto">
          <a:xfrm>
            <a:off x="1558925" y="5478463"/>
            <a:ext cx="3025775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章炳麟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《驳康有为论革命书》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0" y="2273300"/>
            <a:ext cx="2582863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13" y="2270125"/>
            <a:ext cx="25368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5"/>
          <p:cNvSpPr txBox="1">
            <a:spLocks noChangeArrowheads="1"/>
          </p:cNvSpPr>
          <p:nvPr/>
        </p:nvSpPr>
        <p:spPr bwMode="auto">
          <a:xfrm>
            <a:off x="5086350" y="5478463"/>
            <a:ext cx="1616075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邹容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《革命军》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6"/>
          <p:cNvSpPr txBox="1">
            <a:spLocks noChangeArrowheads="1"/>
          </p:cNvSpPr>
          <p:nvPr/>
        </p:nvSpPr>
        <p:spPr bwMode="auto">
          <a:xfrm>
            <a:off x="7464425" y="5530850"/>
            <a:ext cx="2947988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陈天华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《猛回头》《警世钟》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/>
      <p:bldP spid="5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055440" y="260648"/>
            <a:ext cx="10225136" cy="6463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料：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材料一 革命者，国民之天职也；其根底源于国民，因于国民，而非一二人所得而私有也。今试问吾侪何为而革命？必有障碍吾国民天赋私利之恶魔焉，吾侪得而扫除之，以复我天赋之权利。是则革命者、除祸害而求幸福者也。</a:t>
            </a:r>
            <a:endParaRPr lang="zh-CN" altLang="en-US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邹容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革命军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材料二 然则公理之未明，即以革命明之；旧俗之俱在，即以革命去之。革命非天雄大黄之猛剂，而实补泻兼备之良药矣。</a:t>
            </a:r>
            <a:endParaRPr lang="zh-CN" altLang="en-US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章炳麟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驳康为论革命书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768475" y="1052513"/>
            <a:ext cx="863282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结合上述材料分析他们的著作有何共同思想？</a:t>
            </a:r>
            <a:endParaRPr lang="zh-CN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952596" y="2143116"/>
            <a:ext cx="8064896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示：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号召人们起来推翻清政府的统治，建立民主共和制度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029954" y="512444"/>
            <a:ext cx="3738880" cy="70675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buFontTx/>
              <a:buNone/>
              <a:defRPr/>
            </a:pPr>
            <a:r>
              <a:rPr lang="zh-CN" altLang="en-US" sz="40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华兴会、光复会</a:t>
            </a:r>
            <a:endParaRPr lang="zh-CN" altLang="en-US" sz="4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43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63" y="1393825"/>
            <a:ext cx="4252912" cy="462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95413"/>
            <a:ext cx="4711700" cy="464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7174"/>
          <p:cNvSpPr>
            <a:spLocks noChangeArrowheads="1"/>
          </p:cNvSpPr>
          <p:nvPr/>
        </p:nvSpPr>
        <p:spPr bwMode="auto">
          <a:xfrm>
            <a:off x="1768474" y="333375"/>
            <a:ext cx="432752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革命团体的建立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888" y="542925"/>
            <a:ext cx="8656637" cy="461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7178"/>
          <p:cNvSpPr>
            <a:spLocks noChangeArrowheads="1"/>
          </p:cNvSpPr>
          <p:nvPr/>
        </p:nvSpPr>
        <p:spPr bwMode="auto">
          <a:xfrm>
            <a:off x="1655763" y="5373216"/>
            <a:ext cx="9009062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800" b="1" dirty="0">
                <a:latin typeface="文鼎CS楷体"/>
                <a:ea typeface="微软雅黑" panose="020B0503020204020204" pitchFamily="34" charset="-122"/>
              </a:rPr>
              <a:t>  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在长期的革命斗争中，孙中山的革命主张逐渐得到其他革命党人的认同，成为革命党公认的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领袖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343472" y="549275"/>
            <a:ext cx="9723362" cy="261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料：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近得孙文自美洲来书，不久将游日本，孙文于革命名已大震，脚迹不能履中国一步，盍缓时日以俟其来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以设会之名奉之孙文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而吾辈得以归国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相机起义，事在必成。</a:t>
            </a:r>
            <a:endParaRPr lang="zh-CN" altLang="zh-CN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354584" y="3429000"/>
            <a:ext cx="9721575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革命形势的发展，使得革命者产生了将各革命组织联合起来的愿望。此时，孙中山名声最大，于是以他为核心建立一个统一的政党的呼声出现了，中国同盟会也由此应运而生。</a:t>
            </a:r>
            <a:endParaRPr lang="zh-CN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文本框 50181"/>
          <p:cNvSpPr txBox="1">
            <a:spLocks noChangeArrowheads="1"/>
          </p:cNvSpPr>
          <p:nvPr/>
        </p:nvSpPr>
        <p:spPr bwMode="auto">
          <a:xfrm>
            <a:off x="1624013" y="1338263"/>
            <a:ext cx="8678862" cy="5015865"/>
          </a:xfrm>
          <a:prstGeom prst="rect">
            <a:avLst/>
          </a:prstGeom>
          <a:noFill/>
          <a:ln w="25400">
            <a:solidFill>
              <a:schemeClr val="tx2">
                <a:lumMod val="20000"/>
                <a:lumOff val="8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地点：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目的：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政治纲领：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领导机构：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性质：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意义：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4" name="矩形 50183"/>
          <p:cNvSpPr>
            <a:spLocks noChangeArrowheads="1"/>
          </p:cNvSpPr>
          <p:nvPr/>
        </p:nvSpPr>
        <p:spPr bwMode="auto">
          <a:xfrm>
            <a:off x="2855640" y="2116138"/>
            <a:ext cx="22542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日本东京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5" name="矩形 50184"/>
          <p:cNvSpPr>
            <a:spLocks noChangeArrowheads="1"/>
          </p:cNvSpPr>
          <p:nvPr/>
        </p:nvSpPr>
        <p:spPr bwMode="auto">
          <a:xfrm>
            <a:off x="2798763" y="1409700"/>
            <a:ext cx="20955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1905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7" name="矩形 50186"/>
          <p:cNvSpPr>
            <a:spLocks noChangeArrowheads="1"/>
          </p:cNvSpPr>
          <p:nvPr/>
        </p:nvSpPr>
        <p:spPr bwMode="auto">
          <a:xfrm>
            <a:off x="3429000" y="3587750"/>
            <a:ext cx="70675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驱除鞑虏，恢复中华，创立民国，平均地权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927350" y="5041900"/>
            <a:ext cx="71278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第一个全国性、统一的资产阶级革命政党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892425" y="2835275"/>
            <a:ext cx="64643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为集中革命力量，建立统一的革命组织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681413" y="4297363"/>
            <a:ext cx="3792537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孙中山为同盟会总理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935288" y="5800725"/>
            <a:ext cx="74168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有了统一领导和奋斗目标，推动全国革命运动的发展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7174"/>
          <p:cNvSpPr>
            <a:spLocks noChangeArrowheads="1"/>
          </p:cNvSpPr>
          <p:nvPr/>
        </p:nvSpPr>
        <p:spPr bwMode="auto">
          <a:xfrm>
            <a:off x="1768474" y="333375"/>
            <a:ext cx="4827591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中国同盟会成立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 bldLvl="0" animBg="1"/>
      <p:bldP spid="50184" grpId="0"/>
      <p:bldP spid="50187" grpId="0"/>
      <p:bldP spid="3" grpId="0"/>
      <p:bldP spid="4" grpId="0"/>
      <p:bldP spid="6" grpId="0"/>
      <p:bldP spid="7" grpId="0"/>
      <p:bldP spid="11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17525"/>
            <a:ext cx="2890838" cy="338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文本框 7"/>
          <p:cNvSpPr txBox="1">
            <a:spLocks noChangeArrowheads="1"/>
          </p:cNvSpPr>
          <p:nvPr/>
        </p:nvSpPr>
        <p:spPr bwMode="auto">
          <a:xfrm>
            <a:off x="1512887" y="3895725"/>
            <a:ext cx="2995613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0000FF"/>
                </a:solidFill>
                <a:latin typeface="文鼎CS大黑"/>
                <a:ea typeface="微软雅黑" panose="020B0503020204020204" pitchFamily="34" charset="-122"/>
              </a:rPr>
              <a:t>中国同盟会会徽</a:t>
            </a:r>
            <a:endParaRPr lang="zh-CN" altLang="en-US" sz="2800" b="1" dirty="0">
              <a:solidFill>
                <a:srgbClr val="0000FF"/>
              </a:solidFill>
              <a:latin typeface="文鼎CS大黑"/>
              <a:ea typeface="微软雅黑" panose="020B0503020204020204" pitchFamily="34" charset="-122"/>
            </a:endParaRPr>
          </a:p>
        </p:txBody>
      </p:sp>
      <p:pic>
        <p:nvPicPr>
          <p:cNvPr id="14339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514350"/>
            <a:ext cx="2638425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文本框 4"/>
          <p:cNvSpPr txBox="1">
            <a:spLocks noChangeArrowheads="1"/>
          </p:cNvSpPr>
          <p:nvPr/>
        </p:nvSpPr>
        <p:spPr bwMode="auto">
          <a:xfrm>
            <a:off x="4403725" y="3889375"/>
            <a:ext cx="2995613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0000FF"/>
                </a:solidFill>
                <a:latin typeface="文鼎CS大黑"/>
                <a:ea typeface="微软雅黑" panose="020B0503020204020204" pitchFamily="34" charset="-122"/>
              </a:rPr>
              <a:t>中国同盟会纲领</a:t>
            </a:r>
            <a:endParaRPr lang="zh-CN" altLang="en-US" sz="2800" b="1" dirty="0">
              <a:solidFill>
                <a:srgbClr val="0000FF"/>
              </a:solidFill>
              <a:latin typeface="文鼎CS大黑"/>
              <a:ea typeface="微软雅黑" panose="020B0503020204020204" pitchFamily="34" charset="-122"/>
            </a:endParaRPr>
          </a:p>
        </p:txBody>
      </p:sp>
      <p:pic>
        <p:nvPicPr>
          <p:cNvPr id="14341" name="图片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498475"/>
            <a:ext cx="3884613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6"/>
          <p:cNvSpPr txBox="1">
            <a:spLocks noChangeArrowheads="1"/>
          </p:cNvSpPr>
          <p:nvPr/>
        </p:nvSpPr>
        <p:spPr bwMode="auto">
          <a:xfrm>
            <a:off x="7256463" y="3886200"/>
            <a:ext cx="3351212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0000FF"/>
                </a:solidFill>
                <a:latin typeface="文鼎CS大黑"/>
                <a:ea typeface="微软雅黑" panose="020B0503020204020204" pitchFamily="34" charset="-122"/>
              </a:rPr>
              <a:t>中国同盟会机关报</a:t>
            </a:r>
            <a:endParaRPr lang="zh-CN" altLang="en-US" sz="2800" b="1" dirty="0">
              <a:solidFill>
                <a:srgbClr val="0000FF"/>
              </a:solidFill>
              <a:latin typeface="文鼎CS大黑"/>
              <a:ea typeface="微软雅黑" panose="020B0503020204020204" pitchFamily="34" charset="-122"/>
            </a:endParaRPr>
          </a:p>
        </p:txBody>
      </p:sp>
      <p:sp>
        <p:nvSpPr>
          <p:cNvPr id="5126" name="矩形 7178"/>
          <p:cNvSpPr>
            <a:spLocks noChangeArrowheads="1"/>
          </p:cNvSpPr>
          <p:nvPr/>
        </p:nvSpPr>
        <p:spPr bwMode="auto">
          <a:xfrm>
            <a:off x="1271464" y="4687888"/>
            <a:ext cx="97930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孙中山在《民报》发刊词中，将同盟会的政治纲领阐发为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民族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”“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民权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”“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民生</a:t>
            </a:r>
            <a:r>
              <a:rPr lang="en-US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三大主义，合称为三民主义。</a:t>
            </a:r>
            <a:endParaRPr lang="zh-CN" altLang="en-US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0" grpId="0"/>
      <p:bldP spid="14342" grpId="0"/>
      <p:bldP spid="51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1725613" y="1606550"/>
            <a:ext cx="3708400" cy="583565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文鼎中楷简" panose="020B0604020202020204"/>
                <a:ea typeface="微软雅黑" panose="020B0503020204020204" pitchFamily="34" charset="-122"/>
              </a:rPr>
              <a:t>驱除鞑虏 恢复中华</a:t>
            </a:r>
            <a:endParaRPr lang="zh-CN" altLang="en-US" sz="3200" b="1" dirty="0">
              <a:solidFill>
                <a:srgbClr val="0000FF"/>
              </a:solidFill>
              <a:latin typeface="文鼎中楷简" panose="020B0604020202020204"/>
              <a:ea typeface="微软雅黑" panose="020B0503020204020204" pitchFamily="34" charset="-122"/>
            </a:endParaRPr>
          </a:p>
        </p:txBody>
      </p:sp>
      <p:sp>
        <p:nvSpPr>
          <p:cNvPr id="17413" name="Text Box 8"/>
          <p:cNvSpPr txBox="1">
            <a:spLocks noChangeArrowheads="1"/>
          </p:cNvSpPr>
          <p:nvPr/>
        </p:nvSpPr>
        <p:spPr bwMode="auto">
          <a:xfrm>
            <a:off x="5711825" y="1606550"/>
            <a:ext cx="1808480" cy="583565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0000FF"/>
                </a:solidFill>
                <a:latin typeface="文鼎中楷简" panose="020B0604020202020204"/>
                <a:ea typeface="微软雅黑" panose="020B0503020204020204" pitchFamily="34" charset="-122"/>
              </a:rPr>
              <a:t>创立民国</a:t>
            </a:r>
            <a:endParaRPr lang="zh-CN" altLang="en-US" sz="3200" b="1" dirty="0">
              <a:solidFill>
                <a:srgbClr val="0000FF"/>
              </a:solidFill>
              <a:latin typeface="文鼎中楷简" panose="020B0604020202020204"/>
              <a:ea typeface="微软雅黑" panose="020B0503020204020204" pitchFamily="34" charset="-122"/>
            </a:endParaRPr>
          </a:p>
        </p:txBody>
      </p:sp>
      <p:sp>
        <p:nvSpPr>
          <p:cNvPr id="17414" name="Text Box 10"/>
          <p:cNvSpPr txBox="1">
            <a:spLocks noChangeArrowheads="1"/>
          </p:cNvSpPr>
          <p:nvPr/>
        </p:nvSpPr>
        <p:spPr bwMode="auto">
          <a:xfrm>
            <a:off x="8102600" y="1579563"/>
            <a:ext cx="1808480" cy="58356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0000FF"/>
                </a:solidFill>
                <a:latin typeface="文鼎中楷简" panose="020B0604020202020204"/>
                <a:ea typeface="微软雅黑" panose="020B0503020204020204" pitchFamily="34" charset="-122"/>
              </a:rPr>
              <a:t>平均地权</a:t>
            </a:r>
            <a:endParaRPr lang="zh-CN" altLang="en-US" sz="3200" b="1" dirty="0">
              <a:solidFill>
                <a:srgbClr val="0000FF"/>
              </a:solidFill>
              <a:latin typeface="文鼎中楷简" panose="020B0604020202020204"/>
              <a:ea typeface="微软雅黑" panose="020B0503020204020204" pitchFamily="34" charset="-122"/>
            </a:endParaRPr>
          </a:p>
        </p:txBody>
      </p:sp>
      <p:sp>
        <p:nvSpPr>
          <p:cNvPr id="17415" name="AutoShape 13"/>
          <p:cNvSpPr>
            <a:spLocks noChangeArrowheads="1"/>
          </p:cNvSpPr>
          <p:nvPr/>
        </p:nvSpPr>
        <p:spPr bwMode="auto">
          <a:xfrm>
            <a:off x="2625725" y="2266950"/>
            <a:ext cx="1481138" cy="762000"/>
          </a:xfrm>
          <a:prstGeom prst="downArrowCallout">
            <a:avLst>
              <a:gd name="adj1" fmla="val 48594"/>
              <a:gd name="adj2" fmla="val 48594"/>
              <a:gd name="adj3" fmla="val 16625"/>
              <a:gd name="adj4" fmla="val 66667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文鼎中特广告体"/>
              </a:rPr>
              <a:t>民族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cs typeface="文鼎中特广告体"/>
            </a:endParaRPr>
          </a:p>
        </p:txBody>
      </p:sp>
      <p:sp>
        <p:nvSpPr>
          <p:cNvPr id="17416" name="AutoShape 15"/>
          <p:cNvSpPr>
            <a:spLocks noChangeArrowheads="1"/>
          </p:cNvSpPr>
          <p:nvPr/>
        </p:nvSpPr>
        <p:spPr bwMode="auto">
          <a:xfrm>
            <a:off x="5816600" y="2293938"/>
            <a:ext cx="1511300" cy="803275"/>
          </a:xfrm>
          <a:prstGeom prst="downArrowCallout">
            <a:avLst>
              <a:gd name="adj1" fmla="val 47036"/>
              <a:gd name="adj2" fmla="val 47036"/>
              <a:gd name="adj3" fmla="val 16625"/>
              <a:gd name="adj4" fmla="val 66667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文鼎中特广告体"/>
              </a:rPr>
              <a:t>民权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cs typeface="文鼎中特广告体"/>
            </a:endParaRPr>
          </a:p>
        </p:txBody>
      </p:sp>
      <p:sp>
        <p:nvSpPr>
          <p:cNvPr id="17417" name="AutoShape 15"/>
          <p:cNvSpPr>
            <a:spLocks noChangeArrowheads="1"/>
          </p:cNvSpPr>
          <p:nvPr/>
        </p:nvSpPr>
        <p:spPr bwMode="auto">
          <a:xfrm>
            <a:off x="8345488" y="2281238"/>
            <a:ext cx="1511300" cy="803275"/>
          </a:xfrm>
          <a:prstGeom prst="downArrowCallout">
            <a:avLst>
              <a:gd name="adj1" fmla="val 47036"/>
              <a:gd name="adj2" fmla="val 47036"/>
              <a:gd name="adj3" fmla="val 16625"/>
              <a:gd name="adj4" fmla="val 66667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文鼎中特广告体"/>
              </a:rPr>
              <a:t>民生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cs typeface="文鼎中特广告体"/>
            </a:endParaRPr>
          </a:p>
        </p:txBody>
      </p:sp>
      <p:sp>
        <p:nvSpPr>
          <p:cNvPr id="17418" name="Text Box 12"/>
          <p:cNvSpPr txBox="1">
            <a:spLocks noChangeArrowheads="1"/>
          </p:cNvSpPr>
          <p:nvPr/>
        </p:nvSpPr>
        <p:spPr bwMode="auto">
          <a:xfrm>
            <a:off x="2212975" y="3116263"/>
            <a:ext cx="2289175" cy="11988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推翻清王朝的统治，反对民族压迫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9" name="Text Box 14"/>
          <p:cNvSpPr txBox="1">
            <a:spLocks noChangeArrowheads="1"/>
          </p:cNvSpPr>
          <p:nvPr/>
        </p:nvSpPr>
        <p:spPr bwMode="auto">
          <a:xfrm>
            <a:off x="4973638" y="3076575"/>
            <a:ext cx="2786062" cy="11988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推翻君主专制政体，建立资产阶级专政的议会制共和国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0" name="Text Box 16"/>
          <p:cNvSpPr txBox="1">
            <a:spLocks noChangeArrowheads="1"/>
          </p:cNvSpPr>
          <p:nvPr/>
        </p:nvSpPr>
        <p:spPr bwMode="auto">
          <a:xfrm>
            <a:off x="7837488" y="3089275"/>
            <a:ext cx="2700337" cy="11988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“核定地价”“国民共享”（资产阶级土地纲领）</a:t>
            </a:r>
            <a:endParaRPr lang="zh-CN" altLang="en-US" sz="2400" b="1" dirty="0">
              <a:solidFill>
                <a:srgbClr val="8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1" name="AutoShape 18"/>
          <p:cNvSpPr>
            <a:spLocks noChangeArrowheads="1"/>
          </p:cNvSpPr>
          <p:nvPr/>
        </p:nvSpPr>
        <p:spPr bwMode="auto">
          <a:xfrm>
            <a:off x="2473325" y="4343400"/>
            <a:ext cx="1655763" cy="901700"/>
          </a:xfrm>
          <a:prstGeom prst="wedgeRoundRectCallout">
            <a:avLst>
              <a:gd name="adj1" fmla="val -16347"/>
              <a:gd name="adj2" fmla="val 59509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民族革命（前提）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2" name="AutoShape 20"/>
          <p:cNvSpPr>
            <a:spLocks noChangeArrowheads="1"/>
          </p:cNvSpPr>
          <p:nvPr/>
        </p:nvSpPr>
        <p:spPr bwMode="auto">
          <a:xfrm>
            <a:off x="5399088" y="4419600"/>
            <a:ext cx="1655762" cy="792163"/>
          </a:xfrm>
          <a:prstGeom prst="wedgeRoundRectCallout">
            <a:avLst>
              <a:gd name="adj1" fmla="val -47602"/>
              <a:gd name="adj2" fmla="val 44588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政治革命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（核心）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3" name="AutoShape 19"/>
          <p:cNvSpPr>
            <a:spLocks noChangeArrowheads="1"/>
          </p:cNvSpPr>
          <p:nvPr/>
        </p:nvSpPr>
        <p:spPr bwMode="auto">
          <a:xfrm>
            <a:off x="7877175" y="4419600"/>
            <a:ext cx="2700338" cy="825500"/>
          </a:xfrm>
          <a:prstGeom prst="wedgeRoundRectCallout">
            <a:avLst>
              <a:gd name="adj1" fmla="val -10907"/>
              <a:gd name="adj2" fmla="val 61921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社会革命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（补充和发展）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33" name="文本框 1"/>
          <p:cNvSpPr txBox="1">
            <a:spLocks noChangeArrowheads="1"/>
          </p:cNvSpPr>
          <p:nvPr/>
        </p:nvSpPr>
        <p:spPr bwMode="auto">
          <a:xfrm>
            <a:off x="3926175" y="404813"/>
            <a:ext cx="4297680" cy="6451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三民主义的内涵剖析</a:t>
            </a:r>
            <a:endParaRPr lang="zh-CN" altLang="en-US" sz="3600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45590" y="5642610"/>
            <a:ext cx="9123680" cy="5835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3200" b="1" u="sng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三民主义成为孙中山领导资产阶级革命的指导思想</a:t>
            </a:r>
            <a:endParaRPr lang="zh-CN" altLang="en-US" sz="3200" b="1" u="sng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ldLvl="0" animBg="1"/>
      <p:bldP spid="17413" grpId="0" bldLvl="0" animBg="1"/>
      <p:bldP spid="17414" grpId="0" bldLvl="0" animBg="1"/>
      <p:bldP spid="17415" grpId="0" bldLvl="0" animBg="1"/>
      <p:bldP spid="17416" grpId="0" bldLvl="0" animBg="1"/>
      <p:bldP spid="17417" grpId="0" bldLvl="0" animBg="1"/>
      <p:bldP spid="17418" grpId="0" bldLvl="0" animBg="1"/>
      <p:bldP spid="17419" grpId="0" bldLvl="0" animBg="1"/>
      <p:bldP spid="17420" grpId="0" bldLvl="0" animBg="1"/>
      <p:bldP spid="17421" grpId="0" bldLvl="0" animBg="1"/>
      <p:bldP spid="17422" grpId="0" bldLvl="0" animBg="1"/>
      <p:bldP spid="1742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矩形 7197"/>
          <p:cNvSpPr>
            <a:spLocks noChangeArrowheads="1"/>
          </p:cNvSpPr>
          <p:nvPr/>
        </p:nvSpPr>
        <p:spPr bwMode="auto">
          <a:xfrm>
            <a:off x="1774824" y="2060848"/>
            <a:ext cx="41633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、革命志士的奋斗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" name="文本框 99"/>
          <p:cNvSpPr txBox="1">
            <a:spLocks noChangeArrowheads="1"/>
          </p:cNvSpPr>
          <p:nvPr/>
        </p:nvSpPr>
        <p:spPr bwMode="auto">
          <a:xfrm>
            <a:off x="1774825" y="3589650"/>
            <a:ext cx="8642350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latinLnBrk="0" hangingPunct="1">
              <a:lnSpc>
                <a:spcPct val="150000"/>
              </a:lnSpc>
            </a:pP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阅读教材，说一说同盟会成立后，领导的革命起义有哪些？结果如何？</a:t>
            </a:r>
            <a:endParaRPr lang="zh-CN" altLang="en-US" sz="2400" b="1" dirty="0">
              <a:latin typeface="微软简粗黑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内容占位符 148481" descr="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288925"/>
            <a:ext cx="8337550" cy="632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6"/>
          <p:cNvSpPr txBox="1">
            <a:spLocks noChangeArrowheads="1"/>
          </p:cNvSpPr>
          <p:nvPr/>
        </p:nvSpPr>
        <p:spPr bwMode="auto">
          <a:xfrm>
            <a:off x="9898063" y="2092325"/>
            <a:ext cx="690562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革命武装起义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703388" y="1546249"/>
          <a:ext cx="8784590" cy="46913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2285"/>
                <a:gridCol w="1389380"/>
                <a:gridCol w="2360295"/>
                <a:gridCol w="3262630"/>
              </a:tblGrid>
              <a:tr h="8496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起义名称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时间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领导人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结果或意义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</a:tr>
              <a:tr h="853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萍浏醴起义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1906</a:t>
                      </a: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年冬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刘道一、蔡绍南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失败，但同盟会的声望由此大振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</a:tr>
              <a:tr h="853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安庆起义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1907</a:t>
                      </a: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年夏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徐锡麟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徐锡麟死难，秋瑾被捕遇难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广西起义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1907</a:t>
                      </a: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孙中山、黄兴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夺取镇南关，最后失败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</a:tr>
              <a:tr h="12807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黄花山岗起义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1910</a:t>
                      </a: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黄兴等人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虽然失败，但极大地鼓舞了全国人民的斗志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4432300" y="407987"/>
            <a:ext cx="332740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革命武装起义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5"/>
          <p:cNvSpPr txBox="1"/>
          <p:nvPr/>
        </p:nvSpPr>
        <p:spPr>
          <a:xfrm>
            <a:off x="1771204" y="404664"/>
            <a:ext cx="3100660" cy="583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buFontTx/>
              <a:buNone/>
              <a:defRPr/>
            </a:pPr>
            <a:r>
              <a:rPr lang="zh-CN" altLang="en-US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广州黄花岗起义</a:t>
            </a:r>
            <a:endParaRPr lang="zh-CN" altLang="en-US" sz="32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149506"/>
          <p:cNvSpPr txBox="1">
            <a:spLocks noChangeArrowheads="1"/>
          </p:cNvSpPr>
          <p:nvPr/>
        </p:nvSpPr>
        <p:spPr bwMode="auto">
          <a:xfrm>
            <a:off x="1731963" y="1268413"/>
            <a:ext cx="5405437" cy="526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1911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27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日，同盟会在广州发动由黄兴领导的武装起义。在这次起义中，喻培伦、林觉民等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多人英勇牺牲。后来收殓烈士遗骨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72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具，合葬于城郊黄花岗，史称“黄花岗七十二烈士”。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149511" descr="78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60" y="2276872"/>
            <a:ext cx="3460750" cy="3686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Administrator\Desktop\bk_b1e538a467932623bb2631c04a00888f_VbiZiS.jpg">
            <a:hlinkClick r:id="rId1" action="ppaction://hlinkfil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14" y="857232"/>
            <a:ext cx="6048375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矩形 9"/>
          <p:cNvSpPr>
            <a:spLocks noChangeArrowheads="1"/>
          </p:cNvSpPr>
          <p:nvPr/>
        </p:nvSpPr>
        <p:spPr bwMode="auto">
          <a:xfrm>
            <a:off x="2809852" y="5500702"/>
            <a:ext cx="63563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600" b="1" dirty="0">
                <a:latin typeface="文鼎中楷简" panose="020B0604020202020204"/>
                <a:ea typeface="微软雅黑" panose="020B0503020204020204" pitchFamily="34" charset="-122"/>
              </a:rPr>
              <a:t>黄花岗烈士墓</a:t>
            </a:r>
            <a:endParaRPr lang="zh-CN" altLang="en-US" sz="3600" b="1" dirty="0">
              <a:latin typeface="文鼎中楷简" panose="020B0604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49507" descr="017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995363"/>
            <a:ext cx="2608262" cy="38369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149516" descr="u=398322480,2489602145&amp;gp=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150" y="981075"/>
            <a:ext cx="2468563" cy="3797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149509" descr="linjuem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"/>
          <a:stretch>
            <a:fillRect/>
          </a:stretch>
        </p:blipFill>
        <p:spPr bwMode="auto">
          <a:xfrm>
            <a:off x="7821613" y="998538"/>
            <a:ext cx="2557462" cy="38020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149508"/>
          <p:cNvSpPr txBox="1">
            <a:spLocks noChangeArrowheads="1"/>
          </p:cNvSpPr>
          <p:nvPr/>
        </p:nvSpPr>
        <p:spPr bwMode="auto">
          <a:xfrm>
            <a:off x="2525713" y="5084763"/>
            <a:ext cx="1166812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黄兴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6" name="文本框 149510"/>
          <p:cNvSpPr txBox="1">
            <a:spLocks noChangeArrowheads="1"/>
          </p:cNvSpPr>
          <p:nvPr/>
        </p:nvSpPr>
        <p:spPr bwMode="auto">
          <a:xfrm>
            <a:off x="5319713" y="5084763"/>
            <a:ext cx="15938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喻培伦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7" name="文本框 149517"/>
          <p:cNvSpPr txBox="1">
            <a:spLocks noChangeArrowheads="1"/>
          </p:cNvSpPr>
          <p:nvPr/>
        </p:nvSpPr>
        <p:spPr bwMode="auto">
          <a:xfrm>
            <a:off x="8399463" y="5084763"/>
            <a:ext cx="1595437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林觉民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177"/>
          <a:stretch>
            <a:fillRect/>
          </a:stretch>
        </p:blipFill>
        <p:spPr bwMode="auto">
          <a:xfrm>
            <a:off x="2017713" y="2841625"/>
            <a:ext cx="2617787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513" y="2808288"/>
            <a:ext cx="3132137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" descr="C:\Users\Administrator\Desktop\t016b1f1f3505c30134.web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98"/>
          <a:stretch>
            <a:fillRect/>
          </a:stretch>
        </p:blipFill>
        <p:spPr bwMode="auto">
          <a:xfrm>
            <a:off x="2019300" y="201613"/>
            <a:ext cx="6237288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矩形 3"/>
          <p:cNvSpPr>
            <a:spLocks noChangeArrowheads="1"/>
          </p:cNvSpPr>
          <p:nvPr/>
        </p:nvSpPr>
        <p:spPr bwMode="auto">
          <a:xfrm>
            <a:off x="8559800" y="1412875"/>
            <a:ext cx="1844675" cy="4663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追求真理、百折不挠，</a:t>
            </a: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前赴后继、浴血奋斗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矩形 1"/>
          <p:cNvSpPr>
            <a:spLocks noChangeArrowheads="1"/>
          </p:cNvSpPr>
          <p:nvPr/>
        </p:nvSpPr>
        <p:spPr bwMode="auto">
          <a:xfrm>
            <a:off x="1199457" y="692696"/>
            <a:ext cx="993710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役也，碧血横飞，浩气四塞，草木为之含悲，风云因而变色，全国久蛰之人心，乃大兴奋，怨愤所积，如怒涛排壑，不可遏抑，不半载而武昌之大革命以成，则斯役之价直可惊天地、泣鬼神，与武昌革命之役并寿。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——孙中山</a:t>
            </a:r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554" name="Picture 6" descr="C:\Users\Administrator\Desktop\irep10025922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0" t="34666" r="30000"/>
          <a:stretch>
            <a:fillRect/>
          </a:stretch>
        </p:blipFill>
        <p:spPr bwMode="auto">
          <a:xfrm>
            <a:off x="1774825" y="4341813"/>
            <a:ext cx="1452563" cy="249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99"/>
          <p:cNvSpPr txBox="1">
            <a:spLocks noChangeArrowheads="1"/>
          </p:cNvSpPr>
          <p:nvPr/>
        </p:nvSpPr>
        <p:spPr bwMode="auto">
          <a:xfrm>
            <a:off x="3565525" y="4944050"/>
            <a:ext cx="68516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黄花岗起义有什么历史意义？</a:t>
            </a:r>
            <a:endParaRPr lang="zh-CN" altLang="en-US" sz="2400" b="1" dirty="0">
              <a:latin typeface="微软简粗黑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矩形 7197"/>
          <p:cNvSpPr>
            <a:spLocks noChangeArrowheads="1"/>
          </p:cNvSpPr>
          <p:nvPr/>
        </p:nvSpPr>
        <p:spPr bwMode="auto">
          <a:xfrm>
            <a:off x="1802389" y="501161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三、武昌起义</a:t>
            </a:r>
            <a:endParaRPr lang="zh-CN" altLang="zh-CN" sz="36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5602" name="矩形 3"/>
          <p:cNvSpPr>
            <a:spLocks noChangeArrowheads="1"/>
          </p:cNvSpPr>
          <p:nvPr/>
        </p:nvSpPr>
        <p:spPr bwMode="auto">
          <a:xfrm>
            <a:off x="983432" y="1340768"/>
            <a:ext cx="10513168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据此，则人数已多，乘此路潮鼓涌之时，尤易推广。盖鄂省军届久受压制，以表面上观之，似无主动之资格，然其中实蓄有反抗之潜力；而各同志尤愤外界之讥评，必欲一申素志，以洗其久不名誉之耻。似此人心愤发，倚为主动，实确有把握，诚为不可得之机会。若强为遏抑，或听其内部自发，吾人不为之指挥，恐有鱼烂之势，事诚可惜。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黄兴</a:t>
            </a:r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12337952_95405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0" y="2214554"/>
            <a:ext cx="4232275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99"/>
          <p:cNvSpPr txBox="1">
            <a:spLocks noChangeArrowheads="1"/>
          </p:cNvSpPr>
          <p:nvPr/>
        </p:nvSpPr>
        <p:spPr bwMode="auto">
          <a:xfrm>
            <a:off x="1271464" y="764704"/>
            <a:ext cx="95602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阅读教材，结合材料分析武昌起义的有利条件？</a:t>
            </a:r>
            <a:endParaRPr lang="zh-CN" altLang="en-US" sz="2400" b="1" dirty="0">
              <a:latin typeface="微软简粗黑"/>
              <a:ea typeface="微软雅黑" panose="020B0503020204020204" pitchFamily="34" charset="-122"/>
            </a:endParaRPr>
          </a:p>
        </p:txBody>
      </p:sp>
      <p:sp>
        <p:nvSpPr>
          <p:cNvPr id="17412" name="矩形 3"/>
          <p:cNvSpPr>
            <a:spLocks noChangeArrowheads="1"/>
          </p:cNvSpPr>
          <p:nvPr/>
        </p:nvSpPr>
        <p:spPr bwMode="auto">
          <a:xfrm>
            <a:off x="738150" y="2000240"/>
            <a:ext cx="591658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条件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保路运动兴起；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有革命组织文学社和共进会，革命基础好；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湖北新军倾向革命等等。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4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8916"/>
          <p:cNvSpPr txBox="1">
            <a:spLocks noChangeArrowheads="1"/>
          </p:cNvSpPr>
          <p:nvPr/>
        </p:nvSpPr>
        <p:spPr bwMode="auto">
          <a:xfrm>
            <a:off x="4511675" y="333375"/>
            <a:ext cx="31686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武昌起义形势图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9698" name="Picture 6" descr="0130000010032912112572271776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325" y="981075"/>
            <a:ext cx="5975350" cy="544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471738" y="1046163"/>
            <a:ext cx="7981980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武昌新军工程营起义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日）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夺取军械库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进攻总督衙门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占领武昌城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攻占汉口、汉阳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成立湖北军政府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日）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各省纷纷响应，一半以上宣布独立</a:t>
            </a:r>
            <a:endParaRPr lang="zh-CN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15"/>
          <p:cNvSpPr txBox="1"/>
          <p:nvPr/>
        </p:nvSpPr>
        <p:spPr>
          <a:xfrm>
            <a:off x="666712" y="500042"/>
            <a:ext cx="5253490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buFontTx/>
              <a:buNone/>
              <a:defRPr/>
            </a:pPr>
            <a:r>
              <a:rPr lang="en-US" altLang="zh-CN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过程</a:t>
            </a:r>
            <a:endParaRPr lang="zh-CN" altLang="en-US" sz="32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1" descr="熊秉坤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692696"/>
            <a:ext cx="381635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图片 2" descr="雄秉坤手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692696"/>
            <a:ext cx="44354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矩形 3"/>
          <p:cNvSpPr>
            <a:spLocks noChangeArrowheads="1"/>
          </p:cNvSpPr>
          <p:nvPr/>
        </p:nvSpPr>
        <p:spPr bwMode="auto">
          <a:xfrm>
            <a:off x="1559496" y="5452021"/>
            <a:ext cx="4572000" cy="423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熊秉坤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打响武昌首义第一枪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4" name="矩形 4"/>
          <p:cNvSpPr>
            <a:spLocks noChangeArrowheads="1"/>
          </p:cNvSpPr>
          <p:nvPr/>
        </p:nvSpPr>
        <p:spPr bwMode="auto">
          <a:xfrm>
            <a:off x="6488113" y="5264696"/>
            <a:ext cx="3367087" cy="1135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熊秉坤手写发言稿（纪念辛亥革命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周年）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0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1808163"/>
            <a:ext cx="4906962" cy="381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102413"/>
          <p:cNvSpPr txBox="1">
            <a:spLocks noChangeArrowheads="1"/>
          </p:cNvSpPr>
          <p:nvPr/>
        </p:nvSpPr>
        <p:spPr bwMode="auto">
          <a:xfrm>
            <a:off x="7285038" y="2432050"/>
            <a:ext cx="295275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湖北军政府旗帜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 descr="52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50" y="3386138"/>
            <a:ext cx="22860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102416"/>
          <p:cNvSpPr txBox="1">
            <a:spLocks noChangeArrowheads="1"/>
          </p:cNvSpPr>
          <p:nvPr/>
        </p:nvSpPr>
        <p:spPr bwMode="auto">
          <a:xfrm>
            <a:off x="7856538" y="5837238"/>
            <a:ext cx="18097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黎元洪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 descr="50761322_71e5c20b2a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236538"/>
            <a:ext cx="3059113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矩形 7"/>
          <p:cNvSpPr>
            <a:spLocks noChangeArrowheads="1"/>
          </p:cNvSpPr>
          <p:nvPr/>
        </p:nvSpPr>
        <p:spPr bwMode="auto">
          <a:xfrm>
            <a:off x="2841625" y="5837238"/>
            <a:ext cx="30276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湖北军政府成立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227013"/>
            <a:ext cx="5938838" cy="629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矩形 2"/>
          <p:cNvSpPr>
            <a:spLocks noChangeArrowheads="1"/>
          </p:cNvSpPr>
          <p:nvPr/>
        </p:nvSpPr>
        <p:spPr bwMode="auto">
          <a:xfrm>
            <a:off x="8270875" y="3284538"/>
            <a:ext cx="2160588" cy="304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各省纷纷响应，一半以上宣布独立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178"/>
          <p:cNvSpPr>
            <a:spLocks noChangeArrowheads="1"/>
          </p:cNvSpPr>
          <p:nvPr/>
        </p:nvSpPr>
        <p:spPr bwMode="auto">
          <a:xfrm>
            <a:off x="1774825" y="1419225"/>
            <a:ext cx="864235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文鼎CS楷体"/>
                <a:ea typeface="微软雅黑" panose="020B0503020204020204" pitchFamily="34" charset="-122"/>
              </a:rPr>
              <a:t>    （</a:t>
            </a:r>
            <a:r>
              <a:rPr lang="en-US" altLang="zh-CN" sz="3200" b="1" dirty="0">
                <a:solidFill>
                  <a:srgbClr val="0000FF"/>
                </a:solidFill>
                <a:latin typeface="文鼎CS楷体"/>
                <a:ea typeface="微软雅黑" panose="020B0503020204020204" pitchFamily="34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文鼎CS楷体"/>
                <a:ea typeface="微软雅黑" panose="020B0503020204020204" pitchFamily="34" charset="-122"/>
              </a:rPr>
              <a:t>）辛亥革命推翻了清王朝的反动统治，宣告了中国两千多年君主专制制度的终结。</a:t>
            </a:r>
            <a:endParaRPr lang="en-US" altLang="zh-CN" sz="3200" b="1" dirty="0">
              <a:solidFill>
                <a:srgbClr val="0000FF"/>
              </a:solidFill>
              <a:latin typeface="文鼎CS楷体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文鼎CS楷体"/>
                <a:ea typeface="微软雅黑" panose="020B0503020204020204" pitchFamily="34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文鼎CS楷体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文鼎CS楷体"/>
                <a:ea typeface="微软雅黑" panose="020B0503020204020204" pitchFamily="34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文鼎CS楷体"/>
                <a:ea typeface="微软雅黑" panose="020B0503020204020204" pitchFamily="34" charset="-122"/>
              </a:rPr>
              <a:t>）它开创了完全意义上的近代民族民主革命，极大地推动了中华民族的思想解放，打开了中国进步潮流的闸门。</a:t>
            </a:r>
            <a:endParaRPr lang="zh-CN" altLang="en-US" sz="3200" b="1" dirty="0">
              <a:solidFill>
                <a:srgbClr val="0000FF"/>
              </a:solidFill>
              <a:latin typeface="文鼎CS楷体"/>
              <a:ea typeface="微软雅黑" panose="020B0503020204020204" pitchFamily="34" charset="-122"/>
            </a:endParaRPr>
          </a:p>
        </p:txBody>
      </p:sp>
      <p:sp>
        <p:nvSpPr>
          <p:cNvPr id="5" name="文本框 15"/>
          <p:cNvSpPr txBox="1"/>
          <p:nvPr/>
        </p:nvSpPr>
        <p:spPr>
          <a:xfrm>
            <a:off x="1666844" y="500042"/>
            <a:ext cx="482486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buFontTx/>
              <a:buNone/>
              <a:defRPr/>
            </a:pPr>
            <a:r>
              <a:rPr lang="en-US" altLang="zh-CN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辛亥革命的意义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矩形 7197"/>
          <p:cNvSpPr>
            <a:spLocks noChangeArrowheads="1"/>
          </p:cNvSpPr>
          <p:nvPr/>
        </p:nvSpPr>
        <p:spPr bwMode="auto">
          <a:xfrm>
            <a:off x="1199456" y="1268760"/>
            <a:ext cx="38779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四、中华民国的创建</a:t>
            </a:r>
            <a:endParaRPr lang="zh-CN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127448" y="1825660"/>
            <a:ext cx="10225136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料：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国家之本，在于人民，合汉、满、蒙、回藏诸地为一国，即合汉、满、蒙、回、藏诸族为一人。是曰民族之统一。武汉首义，十数行省先后独立。所谓独立，对于清廷为脱离，对于各省为联合，蒙古、西藏意亦同此，行动既一，决无歧趋，机枢成于中央，斯经纬周于四至。是曰领土之统一。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127448" y="5858108"/>
            <a:ext cx="1015312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1911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月，各省代表在南京集会，选举孙中山为临时大总统。   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1" name="矩形 71690"/>
          <p:cNvSpPr>
            <a:spLocks noChangeArrowheads="1"/>
          </p:cNvSpPr>
          <p:nvPr/>
        </p:nvSpPr>
        <p:spPr bwMode="auto">
          <a:xfrm>
            <a:off x="1755775" y="764704"/>
            <a:ext cx="8659813" cy="517596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1912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定都：南京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临时大总统：孙中山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国旗：五色旗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>
              <a:lnSpc>
                <a:spcPct val="150000"/>
              </a:lnSpc>
            </a:pP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改用公历，以中华民国纪元，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1912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年为民国 元年。</a:t>
            </a:r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选举黎元洪为副总统，选举产生参议员。</a:t>
            </a:r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077" y="1268760"/>
            <a:ext cx="3046413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04813"/>
            <a:ext cx="9094787" cy="540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文本框 149517"/>
          <p:cNvSpPr txBox="1">
            <a:spLocks noChangeArrowheads="1"/>
          </p:cNvSpPr>
          <p:nvPr/>
        </p:nvSpPr>
        <p:spPr bwMode="auto">
          <a:xfrm>
            <a:off x="3478213" y="5919788"/>
            <a:ext cx="51612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孙中山就任中华民国临时大总统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rAng="0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8"/>
          <p:cNvSpPr txBox="1">
            <a:spLocks noChangeArrowheads="1"/>
          </p:cNvSpPr>
          <p:nvPr/>
        </p:nvSpPr>
        <p:spPr bwMode="auto">
          <a:xfrm>
            <a:off x="6423025" y="4584700"/>
            <a:ext cx="392588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孙中山就任临时大总统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pic>
        <p:nvPicPr>
          <p:cNvPr id="11268" name="Picture 9" descr="01502032##孙中山的临时大总统誓词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975" y="534988"/>
            <a:ext cx="307657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0" descr="任中华民国临时大总统时的孙中山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17525"/>
            <a:ext cx="3194050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7178"/>
          <p:cNvSpPr>
            <a:spLocks noChangeArrowheads="1"/>
          </p:cNvSpPr>
          <p:nvPr/>
        </p:nvSpPr>
        <p:spPr bwMode="auto">
          <a:xfrm>
            <a:off x="1747838" y="5157192"/>
            <a:ext cx="8669337" cy="14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南京临时政府的成立，是孙中山领导的资产阶级民主革命的重要成果。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662444" y="828001"/>
            <a:ext cx="9042068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料：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临时政府成立后，当尽文明国应尽之义务，以期享文明国应享之权利。满清时代辱国之举措与排外之心理，务一洗而去之；与我友邦益增睦谊，持和平主义，将使中国见重于国际社会，且将使世界渐趋于大同。</a:t>
            </a:r>
            <a:endParaRPr lang="zh-CN" altLang="zh-CN" sz="3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03512" y="4500409"/>
            <a:ext cx="89201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根据材料，简要说一说南京临时政府的外交政策。</a:t>
            </a:r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矩形 7197"/>
          <p:cNvSpPr>
            <a:spLocks noChangeArrowheads="1"/>
          </p:cNvSpPr>
          <p:nvPr/>
        </p:nvSpPr>
        <p:spPr bwMode="auto">
          <a:xfrm>
            <a:off x="1774825" y="476672"/>
            <a:ext cx="52629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五、袁世凯窃取革命成果</a:t>
            </a:r>
            <a:endParaRPr lang="zh-CN" altLang="zh-CN" sz="36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16386" name="Picture 4" descr="703ff6dd4590e74d1fc5ee1ac8a7b3a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75" y="1471613"/>
            <a:ext cx="4997450" cy="375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矩形 1"/>
          <p:cNvSpPr>
            <a:spLocks noChangeArrowheads="1"/>
          </p:cNvSpPr>
          <p:nvPr/>
        </p:nvSpPr>
        <p:spPr bwMode="auto">
          <a:xfrm>
            <a:off x="1774825" y="5445125"/>
            <a:ext cx="86423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唐绍仪（左）与伍廷芳（右）南北会谈时合影</a:t>
            </a:r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174"/>
          <p:cNvSpPr>
            <a:spLocks noChangeArrowheads="1"/>
          </p:cNvSpPr>
          <p:nvPr/>
        </p:nvSpPr>
        <p:spPr bwMode="auto">
          <a:xfrm>
            <a:off x="1774825" y="333375"/>
            <a:ext cx="2806700" cy="53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清帝退位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Picture 14" descr="袁世凯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25" y="3798888"/>
            <a:ext cx="2054225" cy="26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1268413"/>
            <a:ext cx="21256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295800" y="1052736"/>
            <a:ext cx="6265291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       孙中山被迫对袁世凯妥协退让，表示如果清帝退位，袁世凯赞成共和，可以保举他为临时大总统。</a:t>
            </a:r>
            <a:endParaRPr lang="zh-CN" altLang="en-US" sz="36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rAng="0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027"/>
          <p:cNvSpPr txBox="1">
            <a:spLocks noChangeArrowheads="1"/>
          </p:cNvSpPr>
          <p:nvPr/>
        </p:nvSpPr>
        <p:spPr bwMode="auto">
          <a:xfrm>
            <a:off x="6001891" y="3792513"/>
            <a:ext cx="30988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45" name="Text Box 1029"/>
          <p:cNvSpPr txBox="1">
            <a:spLocks noChangeArrowheads="1"/>
          </p:cNvSpPr>
          <p:nvPr/>
        </p:nvSpPr>
        <p:spPr bwMode="auto">
          <a:xfrm>
            <a:off x="5738366" y="4075088"/>
            <a:ext cx="460610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1912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日清帝下诏退位，统治中国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260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多年的清王朝结束。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764" name="Text Box 1031"/>
          <p:cNvSpPr txBox="1">
            <a:spLocks noChangeArrowheads="1"/>
          </p:cNvSpPr>
          <p:nvPr/>
        </p:nvSpPr>
        <p:spPr bwMode="auto">
          <a:xfrm>
            <a:off x="1415480" y="5517232"/>
            <a:ext cx="38908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清朝最后一个皇帝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宣统</a:t>
            </a:r>
            <a:endParaRPr lang="zh-CN" altLang="en-US" sz="24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7766" name="Picture 1033" descr="ZS11850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766" y="620688"/>
            <a:ext cx="4419600" cy="3276600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1034"/>
          <p:cNvSpPr txBox="1">
            <a:spLocks noChangeArrowheads="1"/>
          </p:cNvSpPr>
          <p:nvPr/>
        </p:nvSpPr>
        <p:spPr bwMode="auto">
          <a:xfrm>
            <a:off x="5940296" y="722288"/>
            <a:ext cx="49022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CC0000"/>
                </a:solidFill>
                <a:latin typeface="Verdana" panose="020B0604030504040204" pitchFamily="34" charset="0"/>
                <a:ea typeface="微软雅黑" panose="020B0503020204020204" pitchFamily="34" charset="-122"/>
              </a:rPr>
              <a:t>退位诏书</a:t>
            </a:r>
            <a:endParaRPr lang="zh-CN" altLang="en-US" sz="2000" b="1" dirty="0">
              <a:solidFill>
                <a:srgbClr val="CC0000"/>
              </a:solidFill>
              <a:latin typeface="Verdana" panose="020B060403050404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496" y="476250"/>
            <a:ext cx="3473450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/>
      <p:bldP spid="117764" grpId="0"/>
      <p:bldP spid="2150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云形标注 33794"/>
          <p:cNvSpPr>
            <a:spLocks noChangeArrowheads="1"/>
          </p:cNvSpPr>
          <p:nvPr/>
        </p:nvSpPr>
        <p:spPr bwMode="auto">
          <a:xfrm>
            <a:off x="1905000" y="1000125"/>
            <a:ext cx="5956300" cy="2185988"/>
          </a:xfrm>
          <a:prstGeom prst="cloudCallout">
            <a:avLst>
              <a:gd name="adj1" fmla="val 49806"/>
              <a:gd name="adj2" fmla="val 5077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zh-CN" sz="3600" b="1" dirty="0">
                <a:latin typeface="楷体_GB2312" panose="02010609030101010101"/>
                <a:ea typeface="微软雅黑" panose="020B0503020204020204" pitchFamily="34" charset="-122"/>
              </a:rPr>
              <a:t> 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为了限制袁世凯的权力，孙中山提出了哪些条件？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3796" name="图片 33795" descr="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75" y="3089275"/>
            <a:ext cx="2393950" cy="176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0970" name="矩形 40969"/>
          <p:cNvSpPr>
            <a:spLocks noChangeArrowheads="1"/>
          </p:cNvSpPr>
          <p:nvPr/>
        </p:nvSpPr>
        <p:spPr bwMode="auto">
          <a:xfrm>
            <a:off x="1774824" y="4581128"/>
            <a:ext cx="6380163" cy="165641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①临时政府设在南京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②新任大总统应到南京就职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7174"/>
          <p:cNvSpPr>
            <a:spLocks noChangeArrowheads="1"/>
          </p:cNvSpPr>
          <p:nvPr/>
        </p:nvSpPr>
        <p:spPr bwMode="auto">
          <a:xfrm>
            <a:off x="1774825" y="333375"/>
            <a:ext cx="5041900" cy="5340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袁世凯继任临时大总统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1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 animBg="1"/>
      <p:bldP spid="40970" grpId="0"/>
      <p:bldP spid="6" grpId="0" bldLvl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文本框 120834"/>
          <p:cNvSpPr txBox="1">
            <a:spLocks noChangeArrowheads="1"/>
          </p:cNvSpPr>
          <p:nvPr/>
        </p:nvSpPr>
        <p:spPr bwMode="auto">
          <a:xfrm>
            <a:off x="1792288" y="549275"/>
            <a:ext cx="79184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40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袁世凯成功窃取革命果实的原因？</a:t>
            </a:r>
            <a:endParaRPr lang="zh-CN" altLang="en-US" sz="4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837" name="文本框 120836"/>
          <p:cNvSpPr txBox="1">
            <a:spLocks noChangeArrowheads="1"/>
          </p:cNvSpPr>
          <p:nvPr/>
        </p:nvSpPr>
        <p:spPr bwMode="auto">
          <a:xfrm>
            <a:off x="1803400" y="1860550"/>
            <a:ext cx="216058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zh-CN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）外因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838" name="文本框 120837"/>
          <p:cNvSpPr txBox="1"/>
          <p:nvPr/>
        </p:nvSpPr>
        <p:spPr>
          <a:xfrm>
            <a:off x="3987799" y="1636713"/>
            <a:ext cx="63595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袁世凯掌握清政府军事政治大权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Tx/>
              <a:buNone/>
              <a:defRPr/>
            </a:pP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839" name="文本框 120838"/>
          <p:cNvSpPr txBox="1"/>
          <p:nvPr/>
        </p:nvSpPr>
        <p:spPr>
          <a:xfrm>
            <a:off x="3924299" y="2260600"/>
            <a:ext cx="65119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袁世凯得到了帝国主义国家的支持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840" name="左大括号 120839"/>
          <p:cNvSpPr/>
          <p:nvPr/>
        </p:nvSpPr>
        <p:spPr bwMode="auto">
          <a:xfrm>
            <a:off x="3844925" y="1666875"/>
            <a:ext cx="187325" cy="1038225"/>
          </a:xfrm>
          <a:prstGeom prst="leftBrace">
            <a:avLst>
              <a:gd name="adj1" fmla="val 50266"/>
              <a:gd name="adj2" fmla="val 50000"/>
            </a:avLst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cs typeface="方正仿宋_GBK"/>
            </a:endParaRPr>
          </a:p>
        </p:txBody>
      </p:sp>
      <p:sp>
        <p:nvSpPr>
          <p:cNvPr id="120841" name="文本框 120840"/>
          <p:cNvSpPr txBox="1">
            <a:spLocks noChangeArrowheads="1"/>
          </p:cNvSpPr>
          <p:nvPr/>
        </p:nvSpPr>
        <p:spPr bwMode="auto">
          <a:xfrm>
            <a:off x="1790700" y="3227388"/>
            <a:ext cx="221932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zh-CN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）内因：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842" name="文本框 120841"/>
          <p:cNvSpPr txBox="1">
            <a:spLocks noChangeArrowheads="1"/>
          </p:cNvSpPr>
          <p:nvPr/>
        </p:nvSpPr>
        <p:spPr bwMode="auto">
          <a:xfrm>
            <a:off x="3854450" y="3130550"/>
            <a:ext cx="65833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立宪派和旧官僚的进攻，资产阶级革派的软弱妥协。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843" name="文本框 120842"/>
          <p:cNvSpPr txBox="1">
            <a:spLocks noChangeArrowheads="1"/>
          </p:cNvSpPr>
          <p:nvPr/>
        </p:nvSpPr>
        <p:spPr bwMode="auto">
          <a:xfrm>
            <a:off x="1778000" y="4395788"/>
            <a:ext cx="3529013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zh-CN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）根本原因：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844" name="文本框 120843"/>
          <p:cNvSpPr txBox="1">
            <a:spLocks noChangeArrowheads="1"/>
          </p:cNvSpPr>
          <p:nvPr/>
        </p:nvSpPr>
        <p:spPr bwMode="auto">
          <a:xfrm>
            <a:off x="1811970" y="5301208"/>
            <a:ext cx="8618538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6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6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中国是半殖民地半封建社会，资本主义发展不充分。</a:t>
            </a:r>
            <a:endParaRPr lang="zh-CN" altLang="en-US" sz="36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0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0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0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0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0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/>
      <p:bldP spid="120837" grpId="0"/>
      <p:bldP spid="120838" grpId="0"/>
      <p:bldP spid="120839" grpId="0"/>
      <p:bldP spid="120841" grpId="0"/>
      <p:bldP spid="120842" grpId="0"/>
      <p:bldP spid="120843" grpId="0"/>
      <p:bldP spid="12084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矩形 7197"/>
          <p:cNvSpPr>
            <a:spLocks noChangeArrowheads="1"/>
          </p:cNvSpPr>
          <p:nvPr/>
        </p:nvSpPr>
        <p:spPr bwMode="auto">
          <a:xfrm>
            <a:off x="1774825" y="333375"/>
            <a:ext cx="583525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六、</a:t>
            </a:r>
            <a:r>
              <a:rPr lang="en-US" altLang="zh-CN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《</a:t>
            </a:r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中华民国临时约法</a:t>
            </a:r>
            <a:r>
              <a:rPr lang="en-US" altLang="zh-CN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》</a:t>
            </a:r>
            <a:endParaRPr lang="zh-CN" altLang="zh-CN" sz="36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" name="矩形 7174"/>
          <p:cNvSpPr>
            <a:spLocks noChangeArrowheads="1"/>
          </p:cNvSpPr>
          <p:nvPr/>
        </p:nvSpPr>
        <p:spPr bwMode="auto">
          <a:xfrm>
            <a:off x="1774825" y="1125538"/>
            <a:ext cx="2881313" cy="53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颁布约法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163" y="1824038"/>
            <a:ext cx="8321675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7178"/>
          <p:cNvSpPr>
            <a:spLocks noChangeArrowheads="1"/>
          </p:cNvSpPr>
          <p:nvPr/>
        </p:nvSpPr>
        <p:spPr bwMode="auto">
          <a:xfrm>
            <a:off x="1747838" y="5146675"/>
            <a:ext cx="8669337" cy="130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1912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日，孙中山以临时大总统颁布了由参议院制定的《中华民国临时约法》。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8" name="Text Box 5"/>
          <p:cNvSpPr txBox="1">
            <a:spLocks noChangeArrowheads="1"/>
          </p:cNvSpPr>
          <p:nvPr/>
        </p:nvSpPr>
        <p:spPr bwMode="auto">
          <a:xfrm>
            <a:off x="3524232" y="1214422"/>
            <a:ext cx="7159625" cy="4617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  中华民国的主权属于全体国民；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国民不分种族、阶级、宗教信仰，一律平等；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国民有人身、居住、言论、出版、集会、结社、宗教信仰以及请愿、考试、选举、参政等自由和权利；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参议院行使立法权，国务员辅佐临时大总统行使行政权并负其责任，司法独立等。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520825" y="1343025"/>
            <a:ext cx="18084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主权在民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2978150" y="2246313"/>
            <a:ext cx="403225" cy="2279650"/>
          </a:xfrm>
          <a:prstGeom prst="leftBrace">
            <a:avLst>
              <a:gd name="adj1" fmla="val 8333"/>
              <a:gd name="adj2" fmla="val 50015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827213" y="2884488"/>
            <a:ext cx="10064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平等自由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519237" y="4686300"/>
            <a:ext cx="18084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三权分立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174"/>
          <p:cNvSpPr>
            <a:spLocks noChangeArrowheads="1"/>
          </p:cNvSpPr>
          <p:nvPr/>
        </p:nvSpPr>
        <p:spPr bwMode="auto">
          <a:xfrm>
            <a:off x="1774825" y="549275"/>
            <a:ext cx="2520950" cy="53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 animBg="1"/>
      <p:bldP spid="4" grpId="0"/>
      <p:bldP spid="5" grpId="0"/>
      <p:bldP spid="8" grpId="0" bldLvl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19809"/>
          <p:cNvSpPr txBox="1">
            <a:spLocks noChangeArrowheads="1"/>
          </p:cNvSpPr>
          <p:nvPr/>
        </p:nvSpPr>
        <p:spPr bwMode="auto">
          <a:xfrm>
            <a:off x="1709738" y="549275"/>
            <a:ext cx="2628900" cy="70675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三权分立</a:t>
            </a:r>
            <a:endParaRPr lang="zh-CN" altLang="en-US" sz="40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7650" name="文本框 119810"/>
          <p:cNvSpPr txBox="1">
            <a:spLocks noChangeArrowheads="1"/>
          </p:cNvSpPr>
          <p:nvPr/>
        </p:nvSpPr>
        <p:spPr bwMode="auto">
          <a:xfrm>
            <a:off x="3886200" y="1752600"/>
            <a:ext cx="4648200" cy="583565"/>
          </a:xfrm>
          <a:prstGeom prst="rect">
            <a:avLst/>
          </a:prstGeom>
          <a:noFill/>
          <a:ln w="31750">
            <a:solidFill>
              <a:schemeClr val="bg2"/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行政权（总统、国务员）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7651" name="文本框 119811"/>
          <p:cNvSpPr txBox="1">
            <a:spLocks noChangeArrowheads="1"/>
          </p:cNvSpPr>
          <p:nvPr/>
        </p:nvSpPr>
        <p:spPr bwMode="auto">
          <a:xfrm>
            <a:off x="2135188" y="3810000"/>
            <a:ext cx="3222625" cy="583565"/>
          </a:xfrm>
          <a:prstGeom prst="rect">
            <a:avLst/>
          </a:prstGeom>
          <a:noFill/>
          <a:ln w="31750">
            <a:solidFill>
              <a:schemeClr val="bg2"/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立法权（国会）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7652" name="文本框 119812"/>
          <p:cNvSpPr txBox="1">
            <a:spLocks noChangeArrowheads="1"/>
          </p:cNvSpPr>
          <p:nvPr/>
        </p:nvSpPr>
        <p:spPr bwMode="auto">
          <a:xfrm>
            <a:off x="6934200" y="3810000"/>
            <a:ext cx="3265488" cy="583565"/>
          </a:xfrm>
          <a:prstGeom prst="rect">
            <a:avLst/>
          </a:prstGeom>
          <a:noFill/>
          <a:ln w="31750">
            <a:solidFill>
              <a:schemeClr val="bg2"/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司法权（法院）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7653" name="直接连接符 119813"/>
          <p:cNvSpPr>
            <a:spLocks noChangeShapeType="1"/>
          </p:cNvSpPr>
          <p:nvPr/>
        </p:nvSpPr>
        <p:spPr bwMode="auto">
          <a:xfrm flipH="1">
            <a:off x="3733800" y="2438400"/>
            <a:ext cx="914400" cy="1219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4" name="直接连接符 119814"/>
          <p:cNvSpPr>
            <a:spLocks noChangeShapeType="1"/>
          </p:cNvSpPr>
          <p:nvPr/>
        </p:nvSpPr>
        <p:spPr bwMode="auto">
          <a:xfrm flipV="1">
            <a:off x="4038600" y="2438400"/>
            <a:ext cx="990600" cy="1295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5" name="直接连接符 119815"/>
          <p:cNvSpPr>
            <a:spLocks noChangeShapeType="1"/>
          </p:cNvSpPr>
          <p:nvPr/>
        </p:nvSpPr>
        <p:spPr bwMode="auto">
          <a:xfrm>
            <a:off x="7772400" y="2438400"/>
            <a:ext cx="762000" cy="1219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6" name="直接连接符 119816"/>
          <p:cNvSpPr>
            <a:spLocks noChangeShapeType="1"/>
          </p:cNvSpPr>
          <p:nvPr/>
        </p:nvSpPr>
        <p:spPr bwMode="auto">
          <a:xfrm flipH="1" flipV="1">
            <a:off x="7391400" y="2438400"/>
            <a:ext cx="762000" cy="1219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7" name="直接连接符 119817"/>
          <p:cNvSpPr>
            <a:spLocks noChangeShapeType="1"/>
          </p:cNvSpPr>
          <p:nvPr/>
        </p:nvSpPr>
        <p:spPr bwMode="auto">
          <a:xfrm>
            <a:off x="5486400" y="3962400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8" name="直接连接符 119818"/>
          <p:cNvSpPr>
            <a:spLocks noChangeShapeType="1"/>
          </p:cNvSpPr>
          <p:nvPr/>
        </p:nvSpPr>
        <p:spPr bwMode="auto">
          <a:xfrm flipH="1">
            <a:off x="5486400" y="4191000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9" name="矩形 119819"/>
          <p:cNvSpPr>
            <a:spLocks noChangeArrowheads="1"/>
          </p:cNvSpPr>
          <p:nvPr/>
        </p:nvSpPr>
        <p:spPr bwMode="auto">
          <a:xfrm>
            <a:off x="5727700" y="3505200"/>
            <a:ext cx="30988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endParaRPr lang="zh-CN" altLang="en-US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7660" name="直接连接符 119820"/>
          <p:cNvSpPr>
            <a:spLocks noChangeShapeType="1"/>
          </p:cNvSpPr>
          <p:nvPr/>
        </p:nvSpPr>
        <p:spPr bwMode="auto">
          <a:xfrm flipV="1">
            <a:off x="5334000" y="3276600"/>
            <a:ext cx="457200" cy="533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61" name="直接连接符 119821"/>
          <p:cNvSpPr>
            <a:spLocks noChangeShapeType="1"/>
          </p:cNvSpPr>
          <p:nvPr/>
        </p:nvSpPr>
        <p:spPr bwMode="auto">
          <a:xfrm flipH="1" flipV="1">
            <a:off x="6477000" y="3276600"/>
            <a:ext cx="457200" cy="533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62" name="直接连接符 119822"/>
          <p:cNvSpPr>
            <a:spLocks noChangeShapeType="1"/>
          </p:cNvSpPr>
          <p:nvPr/>
        </p:nvSpPr>
        <p:spPr bwMode="auto">
          <a:xfrm flipV="1">
            <a:off x="6096000" y="2362200"/>
            <a:ext cx="0" cy="3810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75" name="椭圆 119823"/>
          <p:cNvSpPr>
            <a:spLocks noChangeArrowheads="1"/>
          </p:cNvSpPr>
          <p:nvPr/>
        </p:nvSpPr>
        <p:spPr bwMode="auto">
          <a:xfrm>
            <a:off x="5562600" y="2743200"/>
            <a:ext cx="1143000" cy="685800"/>
          </a:xfrm>
          <a:prstGeom prst="ellipse">
            <a:avLst/>
          </a:prstGeom>
          <a:noFill/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Clr>
                <a:schemeClr val="bg1"/>
              </a:buClr>
              <a:buFontTx/>
              <a:buNone/>
              <a:defRPr/>
            </a:pPr>
            <a:r>
              <a: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制衡</a:t>
            </a:r>
            <a:endParaRPr lang="zh-CN" altLang="en-US" sz="32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grpSp>
        <p:nvGrpSpPr>
          <p:cNvPr id="119825" name="组合 119824"/>
          <p:cNvGrpSpPr/>
          <p:nvPr/>
        </p:nvGrpSpPr>
        <p:grpSpPr bwMode="auto">
          <a:xfrm>
            <a:off x="3505200" y="4910138"/>
            <a:ext cx="5121708" cy="914400"/>
            <a:chOff x="1344" y="3093"/>
            <a:chExt cx="2985" cy="576"/>
          </a:xfrm>
          <a:noFill/>
        </p:grpSpPr>
        <p:sp>
          <p:nvSpPr>
            <p:cNvPr id="15377" name="右箭头 119825"/>
            <p:cNvSpPr>
              <a:spLocks noChangeArrowheads="1"/>
            </p:cNvSpPr>
            <p:nvPr/>
          </p:nvSpPr>
          <p:spPr bwMode="auto">
            <a:xfrm>
              <a:off x="1344" y="3093"/>
              <a:ext cx="384" cy="576"/>
            </a:xfrm>
            <a:prstGeom prst="rightArrow">
              <a:avLst>
                <a:gd name="adj1" fmla="val 50000"/>
                <a:gd name="adj2" fmla="val 51296"/>
              </a:avLst>
            </a:prstGeom>
            <a:grpFill/>
            <a:ln w="31750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78" name="文本框 119826"/>
            <p:cNvSpPr txBox="1">
              <a:spLocks noChangeArrowheads="1"/>
            </p:cNvSpPr>
            <p:nvPr/>
          </p:nvSpPr>
          <p:spPr bwMode="auto">
            <a:xfrm>
              <a:off x="1824" y="3183"/>
              <a:ext cx="2505" cy="40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Clr>
                  <a:schemeClr val="bg1"/>
                </a:buClr>
                <a:buFontTx/>
                <a:buNone/>
                <a:defRPr/>
              </a:pPr>
              <a:r>
                <a:rPr lang="zh-CN" altLang="en-US" sz="3600" b="1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有效地防止专制独裁</a:t>
              </a:r>
              <a:endParaRPr lang="zh-CN" altLang="en-US" sz="3600" b="1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9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文本框 38914"/>
          <p:cNvSpPr txBox="1">
            <a:spLocks noChangeArrowheads="1"/>
          </p:cNvSpPr>
          <p:nvPr/>
        </p:nvSpPr>
        <p:spPr bwMode="auto">
          <a:xfrm>
            <a:off x="1415480" y="1548656"/>
            <a:ext cx="9808641" cy="4616648"/>
          </a:xfrm>
          <a:prstGeom prst="rect">
            <a:avLst/>
          </a:prstGeom>
          <a:noFill/>
          <a:ln w="2857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第二条：中华民国之主权，属于国民全体。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第五条：中华民国人民一律平等，无种族、阶级、宗教之区别。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第十六条：中华民国之立法权，以参议院行之。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第十九条：参议院对于临时大总统，认为有谋叛行为时，得以总员四分之三以上之出席，出席员三分之二以上可决弹劾之。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第四十五条：国务员于临时大总统提出法律案、公布法律及发布命令时，需副署之。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916" name="文本框 38915"/>
          <p:cNvSpPr txBox="1">
            <a:spLocks noChangeArrowheads="1"/>
          </p:cNvSpPr>
          <p:nvPr/>
        </p:nvSpPr>
        <p:spPr bwMode="auto">
          <a:xfrm>
            <a:off x="2362200" y="432042"/>
            <a:ext cx="74676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中华民国临时约法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矩形 88067"/>
          <p:cNvSpPr>
            <a:spLocks noChangeArrowheads="1"/>
          </p:cNvSpPr>
          <p:nvPr/>
        </p:nvSpPr>
        <p:spPr bwMode="auto">
          <a:xfrm>
            <a:off x="1770063" y="1196752"/>
            <a:ext cx="8647112" cy="222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中国历史上第一部资产阶级共和国宪法性质的重要文件，它肯定了资产阶级民主共和制度和民主自由原则，是辛亥革命的重要成果。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63" y="3682578"/>
            <a:ext cx="7967662" cy="269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7174"/>
          <p:cNvSpPr>
            <a:spLocks noChangeArrowheads="1"/>
          </p:cNvSpPr>
          <p:nvPr/>
        </p:nvSpPr>
        <p:spPr bwMode="auto">
          <a:xfrm>
            <a:off x="1774825" y="549275"/>
            <a:ext cx="2520950" cy="53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意 义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5" grpId="0" bldLvl="0"/>
    </p:bldLst>
  </p:timing>
</p:sld>
</file>

<file path=ppt/theme/theme1.xml><?xml version="1.0" encoding="utf-8"?>
<a:theme xmlns:a="http://schemas.openxmlformats.org/drawingml/2006/main" name="包裹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TM10001115[[fn=包裹]]</Template>
  <TotalTime>0</TotalTime>
  <Words>3777</Words>
  <Application>WPS 演示</Application>
  <PresentationFormat>宽屏</PresentationFormat>
  <Paragraphs>389</Paragraphs>
  <Slides>47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47</vt:i4>
      </vt:variant>
    </vt:vector>
  </HeadingPairs>
  <TitlesOfParts>
    <vt:vector size="70" baseType="lpstr">
      <vt:lpstr>Arial</vt:lpstr>
      <vt:lpstr>宋体</vt:lpstr>
      <vt:lpstr>Wingdings</vt:lpstr>
      <vt:lpstr>微软雅黑</vt:lpstr>
      <vt:lpstr>Calibri</vt:lpstr>
      <vt:lpstr>Times New Roman</vt:lpstr>
      <vt:lpstr>华文中宋</vt:lpstr>
      <vt:lpstr>Gill Sans MT</vt:lpstr>
      <vt:lpstr>Arial Unicode MS</vt:lpstr>
      <vt:lpstr>等线</vt:lpstr>
      <vt:lpstr>文鼎CS楷体</vt:lpstr>
      <vt:lpstr>文鼎CS大黑</vt:lpstr>
      <vt:lpstr>黑体</vt:lpstr>
      <vt:lpstr>文鼎中楷简</vt:lpstr>
      <vt:lpstr>文鼎中特广告体</vt:lpstr>
      <vt:lpstr>微软简粗黑</vt:lpstr>
      <vt:lpstr>Times New Roman</vt:lpstr>
      <vt:lpstr>Verdana</vt:lpstr>
      <vt:lpstr>楷体_GB2312</vt:lpstr>
      <vt:lpstr>新宋体</vt:lpstr>
      <vt:lpstr>方正仿宋_GBK</vt:lpstr>
      <vt:lpstr>Segoe Print</vt:lpstr>
      <vt:lpstr>包裹</vt:lpstr>
      <vt:lpstr>第19课辛亥革命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第19课辛亥革命</dc:title>
  <dc:creator>user</dc:creator>
  <cp:lastModifiedBy>Administrator</cp:lastModifiedBy>
  <cp:revision>3</cp:revision>
  <dcterms:created xsi:type="dcterms:W3CDTF">2019-10-03T08:22:00Z</dcterms:created>
  <dcterms:modified xsi:type="dcterms:W3CDTF">2020-11-21T14:22:45Z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