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media/media1.wav" ContentType="audio/wav"/>
  <Override PartName="/ppt/media/media2.wav" ContentType="audio/x-wav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56" r:id="rId4"/>
    <p:sldId id="278" r:id="rId5"/>
    <p:sldId id="641" r:id="rId6"/>
    <p:sldId id="281" r:id="rId7"/>
    <p:sldId id="550" r:id="rId8"/>
    <p:sldId id="590" r:id="rId9"/>
    <p:sldId id="282" r:id="rId10"/>
    <p:sldId id="567" r:id="rId11"/>
    <p:sldId id="284" r:id="rId12"/>
    <p:sldId id="623" r:id="rId13"/>
    <p:sldId id="547" r:id="rId14"/>
    <p:sldId id="591" r:id="rId15"/>
    <p:sldId id="552" r:id="rId16"/>
    <p:sldId id="553" r:id="rId17"/>
    <p:sldId id="554" r:id="rId18"/>
    <p:sldId id="642" r:id="rId19"/>
    <p:sldId id="592" r:id="rId20"/>
    <p:sldId id="556" r:id="rId21"/>
    <p:sldId id="615" r:id="rId22"/>
    <p:sldId id="548" r:id="rId23"/>
    <p:sldId id="563" r:id="rId24"/>
    <p:sldId id="593" r:id="rId25"/>
    <p:sldId id="643" r:id="rId26"/>
    <p:sldId id="570" r:id="rId27"/>
    <p:sldId id="571" r:id="rId28"/>
    <p:sldId id="572" r:id="rId29"/>
    <p:sldId id="559" r:id="rId30"/>
    <p:sldId id="624" r:id="rId31"/>
    <p:sldId id="640" r:id="rId32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0" name="Administrator" initials="A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-66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080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51A69541-ECBF-4D9B-BA42-E0485FEF07C1}" type="slidenum">
              <a:rPr lang="en-US" altLang="zh-CN"/>
              <a:pPr eaLnBrk="1" hangingPunct="1"/>
              <a:t>3</a:t>
            </a:fld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6866" name="幻灯片图像占位符 512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文本占位符 512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3686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4</a:t>
            </a:fld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7890" name="幻灯片图像占位符 921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文本占位符 921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37892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5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幻灯片图像占位符 2969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文本占位符 2969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710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6</a:t>
            </a:fld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8" name="幻灯片图像占位符 13313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文本占位符 13314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39940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7</a:t>
            </a:fld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幻灯片图像占位符 2969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文本占位符 2969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710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9</a:t>
            </a:fld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106" name="幻灯片图像占位符 29697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7107" name="文本占位符 29698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47108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10</a:t>
            </a:fld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79C96-F519-4B7C-A90E-9C0DC9BE00D9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91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13</a:t>
            </a:fld>
          </a:p>
        </p:txBody>
      </p:sp>
      <p:sp>
        <p:nvSpPr>
          <p:cNvPr id="49155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49156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15</a:t>
            </a:fld>
          </a:p>
        </p:txBody>
      </p:sp>
      <p:sp>
        <p:nvSpPr>
          <p:cNvPr id="50179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50180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017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17</a:t>
            </a:fld>
          </a:p>
        </p:txBody>
      </p:sp>
      <p:sp>
        <p:nvSpPr>
          <p:cNvPr id="50179" name="Rectangle 2"/>
          <p:cNvSpPr>
            <a:spLocks noGrp="1" noRot="1" noChangeAspect="1" noTextEdit="1"/>
          </p:cNvSpPr>
          <p:nvPr>
            <p:ph type="sldImg" idx="1"/>
          </p:nvPr>
        </p:nvSpPr>
        <p:spPr/>
      </p:sp>
      <p:sp>
        <p:nvSpPr>
          <p:cNvPr id="50180" name="Rectangle 3"/>
          <p:cNvSpPr>
            <a:spLocks noGrp="1"/>
          </p:cNvSpPr>
          <p:nvPr>
            <p:ph type="body" idx="2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en-US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 spd="slow" advClick="0">
    <p:random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2018/9/26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audio" Target="../media/media1.wav" /><Relationship Id="rId4" Type="http://schemas.openxmlformats.org/officeDocument/2006/relationships/image" Target="../media/image2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.jpeg" /><Relationship Id="rId4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slide" Target="slide3.xml" TargetMode="Interna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8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9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12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2.wav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Relationship Id="rId5" Type="http://schemas.openxmlformats.org/officeDocument/2006/relationships/audio" Target="../media/media2.wav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-1" y="134358"/>
            <a:ext cx="11927541" cy="1338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5400" b="1" smtClean="0">
                <a:ln>
                  <a:noFill/>
                </a:ln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第7</a:t>
            </a:r>
            <a:r>
              <a:rPr lang="zh-CN" altLang="en-US" sz="5400" b="1">
                <a:ln>
                  <a:noFill/>
                </a:ln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课  </a:t>
            </a:r>
            <a:r>
              <a:rPr lang="zh-CN" altLang="en-US" sz="5400" b="1" smtClean="0">
                <a:ln>
                  <a:noFill/>
                </a:ln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      战国</a:t>
            </a:r>
            <a:r>
              <a:rPr lang="zh-CN" altLang="en-US" sz="5400" b="1">
                <a:ln>
                  <a:noFill/>
                </a:ln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latin typeface="微软雅黑" panose="020b0503020204020204" charset="-122"/>
                <a:ea typeface="微软雅黑" panose="020b0503020204020204" charset="-122"/>
                <a:cs typeface="+mn-ea"/>
                <a:sym typeface="+mn-ea"/>
              </a:rPr>
              <a:t>时期的社会变化</a:t>
            </a:r>
          </a:p>
        </p:txBody>
      </p:sp>
      <p:sp>
        <p:nvSpPr>
          <p:cNvPr id="3" name="内容占位符 2"/>
          <p:cNvSpPr txBox="1"/>
          <p:nvPr/>
        </p:nvSpPr>
        <p:spPr>
          <a:xfrm>
            <a:off x="242570" y="2445460"/>
            <a:ext cx="7277735" cy="3971290"/>
          </a:xfrm>
          <a:prstGeom prst="rect">
            <a:avLst/>
          </a:prstGeom>
          <a:noFill/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rtlCol="0" anchor="t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4800" b="1" smtClean="0">
                <a:latin typeface="微软雅黑" panose="020b0503020204020204" charset="-122"/>
                <a:ea typeface="微软雅黑" panose="020b0503020204020204" charset="-122"/>
              </a:rPr>
              <a:t>一、战国七雄</a:t>
            </a:r>
          </a:p>
          <a:p>
            <a:pPr algn="l"/>
            <a:endParaRPr lang="zh-CN" altLang="en-US" sz="4800" b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4800" b="1" smtClean="0">
                <a:latin typeface="微软雅黑" panose="020b0503020204020204" charset="-122"/>
                <a:ea typeface="微软雅黑" panose="020b0503020204020204" charset="-122"/>
              </a:rPr>
              <a:t>二、商鞅变法</a:t>
            </a:r>
          </a:p>
          <a:p>
            <a:pPr algn="l"/>
            <a:endParaRPr lang="zh-CN" altLang="en-US" sz="4800" b="1" smtClean="0">
              <a:latin typeface="微软雅黑" panose="020b0503020204020204" charset="-122"/>
              <a:ea typeface="微软雅黑" panose="020b0503020204020204" charset="-122"/>
            </a:endParaRPr>
          </a:p>
          <a:p>
            <a:pPr algn="l"/>
            <a:r>
              <a:rPr lang="zh-CN" altLang="en-US" sz="4400" b="1" smtClean="0">
                <a:latin typeface="微软雅黑" panose="020b0503020204020204" charset="-122"/>
                <a:ea typeface="微软雅黑" panose="020b0503020204020204" charset="-122"/>
              </a:rPr>
              <a:t>三、造福千秋的都江堰</a:t>
            </a:r>
            <a:endParaRPr lang="zh-CN" altLang="en-US" sz="4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568815" y="1921510"/>
            <a:ext cx="1605280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军 事</a:t>
            </a:r>
          </a:p>
        </p:txBody>
      </p:sp>
      <p:sp>
        <p:nvSpPr>
          <p:cNvPr id="5" name="文本框 1"/>
          <p:cNvSpPr txBox="1"/>
          <p:nvPr/>
        </p:nvSpPr>
        <p:spPr>
          <a:xfrm>
            <a:off x="9568815" y="3498850"/>
            <a:ext cx="1605280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政 治</a:t>
            </a:r>
          </a:p>
        </p:txBody>
      </p:sp>
      <p:sp>
        <p:nvSpPr>
          <p:cNvPr id="6" name="文本框 2"/>
          <p:cNvSpPr txBox="1"/>
          <p:nvPr/>
        </p:nvSpPr>
        <p:spPr>
          <a:xfrm>
            <a:off x="9568815" y="5152390"/>
            <a:ext cx="1784350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经 济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1" name="Group 4"/>
          <p:cNvGrpSpPr>
            <a:grpSpLocks noChangeAspect="1"/>
          </p:cNvGrpSpPr>
          <p:nvPr/>
        </p:nvGrpSpPr>
        <p:grpSpPr>
          <a:xfrm>
            <a:off x="474980" y="1916430"/>
            <a:ext cx="1931035" cy="3618865"/>
            <a:chOff x="1558" y="1280"/>
            <a:chExt cx="1315" cy="1810"/>
          </a:xfrm>
          <a:solidFill>
            <a:srgbClr val="4A67AA"/>
          </a:solidFill>
        </p:grpSpPr>
        <p:sp>
          <p:nvSpPr>
            <p:cNvPr id="32" name="Freeform 5"/>
            <p:cNvSpPr/>
            <p:nvPr/>
          </p:nvSpPr>
          <p:spPr bwMode="auto">
            <a:xfrm>
              <a:off x="1838" y="1280"/>
              <a:ext cx="1035" cy="922"/>
            </a:xfrm>
            <a:custGeom>
              <a:gdLst>
                <a:gd name="T0" fmla="*/ 9 w 244"/>
                <a:gd name="T1" fmla="*/ 127 h 218"/>
                <a:gd name="T2" fmla="*/ 53 w 244"/>
                <a:gd name="T3" fmla="*/ 203 h 218"/>
                <a:gd name="T4" fmla="*/ 141 w 244"/>
                <a:gd name="T5" fmla="*/ 212 h 218"/>
                <a:gd name="T6" fmla="*/ 209 w 244"/>
                <a:gd name="T7" fmla="*/ 84 h 218"/>
                <a:gd name="T8" fmla="*/ 45 w 244"/>
                <a:gd name="T9" fmla="*/ 42 h 218"/>
                <a:gd name="T10" fmla="*/ 2 w 244"/>
                <a:gd name="T11" fmla="*/ 115 h 218"/>
                <a:gd name="T12" fmla="*/ 44 w 244"/>
                <a:gd name="T13" fmla="*/ 188 h 218"/>
                <a:gd name="T14" fmla="*/ 48 w 244"/>
                <a:gd name="T15" fmla="*/ 181 h 218"/>
                <a:gd name="T16" fmla="*/ 9 w 244"/>
                <a:gd name="T17" fmla="*/ 129 h 218"/>
                <a:gd name="T18" fmla="*/ 53 w 244"/>
                <a:gd name="T19" fmla="*/ 44 h 218"/>
                <a:gd name="T20" fmla="*/ 196 w 244"/>
                <a:gd name="T21" fmla="*/ 80 h 218"/>
                <a:gd name="T22" fmla="*/ 210 w 244"/>
                <a:gd name="T23" fmla="*/ 155 h 218"/>
                <a:gd name="T24" fmla="*/ 141 w 244"/>
                <a:gd name="T25" fmla="*/ 205 h 218"/>
                <a:gd name="T26" fmla="*/ 63 w 244"/>
                <a:gd name="T27" fmla="*/ 199 h 218"/>
                <a:gd name="T28" fmla="*/ 16 w 244"/>
                <a:gd name="T29" fmla="*/ 125 h 218"/>
                <a:gd name="T30" fmla="*/ 9 w 244"/>
                <a:gd name="T31" fmla="*/ 127 h 2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218">
                  <a:moveTo>
                    <a:pt x="9" y="127"/>
                  </a:moveTo>
                  <a:cubicBezTo>
                    <a:pt x="6" y="163"/>
                    <a:pt x="21" y="188"/>
                    <a:pt x="53" y="203"/>
                  </a:cubicBezTo>
                  <a:cubicBezTo>
                    <a:pt x="80" y="216"/>
                    <a:pt x="112" y="218"/>
                    <a:pt x="141" y="212"/>
                  </a:cubicBezTo>
                  <a:cubicBezTo>
                    <a:pt x="201" y="200"/>
                    <a:pt x="244" y="141"/>
                    <a:pt x="209" y="84"/>
                  </a:cubicBezTo>
                  <a:cubicBezTo>
                    <a:pt x="177" y="33"/>
                    <a:pt x="97" y="0"/>
                    <a:pt x="45" y="42"/>
                  </a:cubicBezTo>
                  <a:cubicBezTo>
                    <a:pt x="24" y="59"/>
                    <a:pt x="2" y="86"/>
                    <a:pt x="2" y="115"/>
                  </a:cubicBezTo>
                  <a:cubicBezTo>
                    <a:pt x="1" y="147"/>
                    <a:pt x="21" y="168"/>
                    <a:pt x="44" y="188"/>
                  </a:cubicBezTo>
                  <a:cubicBezTo>
                    <a:pt x="47" y="190"/>
                    <a:pt x="51" y="184"/>
                    <a:pt x="48" y="181"/>
                  </a:cubicBezTo>
                  <a:cubicBezTo>
                    <a:pt x="32" y="166"/>
                    <a:pt x="16" y="151"/>
                    <a:pt x="9" y="129"/>
                  </a:cubicBezTo>
                  <a:cubicBezTo>
                    <a:pt x="0" y="96"/>
                    <a:pt x="28" y="62"/>
                    <a:pt x="53" y="44"/>
                  </a:cubicBezTo>
                  <a:cubicBezTo>
                    <a:pt x="100" y="10"/>
                    <a:pt x="163" y="41"/>
                    <a:pt x="196" y="80"/>
                  </a:cubicBezTo>
                  <a:cubicBezTo>
                    <a:pt x="215" y="101"/>
                    <a:pt x="221" y="129"/>
                    <a:pt x="210" y="155"/>
                  </a:cubicBezTo>
                  <a:cubicBezTo>
                    <a:pt x="199" y="183"/>
                    <a:pt x="168" y="198"/>
                    <a:pt x="141" y="205"/>
                  </a:cubicBezTo>
                  <a:cubicBezTo>
                    <a:pt x="115" y="211"/>
                    <a:pt x="88" y="207"/>
                    <a:pt x="63" y="199"/>
                  </a:cubicBezTo>
                  <a:cubicBezTo>
                    <a:pt x="30" y="187"/>
                    <a:pt x="13" y="160"/>
                    <a:pt x="16" y="125"/>
                  </a:cubicBezTo>
                  <a:cubicBezTo>
                    <a:pt x="16" y="120"/>
                    <a:pt x="9" y="124"/>
                    <a:pt x="9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6"/>
            <p:cNvSpPr/>
            <p:nvPr/>
          </p:nvSpPr>
          <p:spPr bwMode="auto">
            <a:xfrm>
              <a:off x="1775" y="2126"/>
              <a:ext cx="670" cy="537"/>
            </a:xfrm>
            <a:custGeom>
              <a:gdLst>
                <a:gd name="T0" fmla="*/ 64 w 158"/>
                <a:gd name="T1" fmla="*/ 3 h 127"/>
                <a:gd name="T2" fmla="*/ 32 w 158"/>
                <a:gd name="T3" fmla="*/ 38 h 127"/>
                <a:gd name="T4" fmla="*/ 7 w 158"/>
                <a:gd name="T5" fmla="*/ 76 h 127"/>
                <a:gd name="T6" fmla="*/ 60 w 158"/>
                <a:gd name="T7" fmla="*/ 115 h 127"/>
                <a:gd name="T8" fmla="*/ 139 w 158"/>
                <a:gd name="T9" fmla="*/ 103 h 127"/>
                <a:gd name="T10" fmla="*/ 153 w 158"/>
                <a:gd name="T11" fmla="*/ 5 h 127"/>
                <a:gd name="T12" fmla="*/ 146 w 158"/>
                <a:gd name="T13" fmla="*/ 8 h 127"/>
                <a:gd name="T14" fmla="*/ 142 w 158"/>
                <a:gd name="T15" fmla="*/ 76 h 127"/>
                <a:gd name="T16" fmla="*/ 100 w 158"/>
                <a:gd name="T17" fmla="*/ 111 h 127"/>
                <a:gd name="T18" fmla="*/ 75 w 158"/>
                <a:gd name="T19" fmla="*/ 109 h 127"/>
                <a:gd name="T20" fmla="*/ 15 w 158"/>
                <a:gd name="T21" fmla="*/ 84 h 127"/>
                <a:gd name="T22" fmla="*/ 37 w 158"/>
                <a:gd name="T23" fmla="*/ 41 h 127"/>
                <a:gd name="T24" fmla="*/ 66 w 158"/>
                <a:gd name="T25" fmla="*/ 10 h 127"/>
                <a:gd name="T26" fmla="*/ 64 w 158"/>
                <a:gd name="T27" fmla="*/ 3 h 1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8" h="127">
                  <a:moveTo>
                    <a:pt x="64" y="3"/>
                  </a:moveTo>
                  <a:cubicBezTo>
                    <a:pt x="51" y="12"/>
                    <a:pt x="42" y="26"/>
                    <a:pt x="32" y="38"/>
                  </a:cubicBezTo>
                  <a:cubicBezTo>
                    <a:pt x="22" y="50"/>
                    <a:pt x="12" y="61"/>
                    <a:pt x="7" y="76"/>
                  </a:cubicBezTo>
                  <a:cubicBezTo>
                    <a:pt x="0" y="104"/>
                    <a:pt x="42" y="113"/>
                    <a:pt x="60" y="115"/>
                  </a:cubicBezTo>
                  <a:cubicBezTo>
                    <a:pt x="86" y="118"/>
                    <a:pt x="121" y="127"/>
                    <a:pt x="139" y="103"/>
                  </a:cubicBezTo>
                  <a:cubicBezTo>
                    <a:pt x="158" y="77"/>
                    <a:pt x="151" y="35"/>
                    <a:pt x="153" y="5"/>
                  </a:cubicBezTo>
                  <a:cubicBezTo>
                    <a:pt x="153" y="0"/>
                    <a:pt x="146" y="4"/>
                    <a:pt x="146" y="8"/>
                  </a:cubicBezTo>
                  <a:cubicBezTo>
                    <a:pt x="145" y="30"/>
                    <a:pt x="147" y="54"/>
                    <a:pt x="142" y="76"/>
                  </a:cubicBezTo>
                  <a:cubicBezTo>
                    <a:pt x="138" y="97"/>
                    <a:pt x="125" y="113"/>
                    <a:pt x="100" y="111"/>
                  </a:cubicBezTo>
                  <a:cubicBezTo>
                    <a:pt x="92" y="110"/>
                    <a:pt x="83" y="110"/>
                    <a:pt x="75" y="109"/>
                  </a:cubicBezTo>
                  <a:cubicBezTo>
                    <a:pt x="54" y="108"/>
                    <a:pt x="24" y="106"/>
                    <a:pt x="15" y="84"/>
                  </a:cubicBezTo>
                  <a:cubicBezTo>
                    <a:pt x="9" y="70"/>
                    <a:pt x="29" y="51"/>
                    <a:pt x="37" y="41"/>
                  </a:cubicBezTo>
                  <a:cubicBezTo>
                    <a:pt x="46" y="30"/>
                    <a:pt x="54" y="18"/>
                    <a:pt x="66" y="10"/>
                  </a:cubicBezTo>
                  <a:cubicBezTo>
                    <a:pt x="70" y="7"/>
                    <a:pt x="69" y="0"/>
                    <a:pt x="6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7"/>
            <p:cNvSpPr/>
            <p:nvPr/>
          </p:nvSpPr>
          <p:spPr bwMode="auto">
            <a:xfrm>
              <a:off x="1787" y="2562"/>
              <a:ext cx="365" cy="528"/>
            </a:xfrm>
            <a:custGeom>
              <a:gdLst>
                <a:gd name="T0" fmla="*/ 35 w 86"/>
                <a:gd name="T1" fmla="*/ 8 h 125"/>
                <a:gd name="T2" fmla="*/ 35 w 86"/>
                <a:gd name="T3" fmla="*/ 5 h 125"/>
                <a:gd name="T4" fmla="*/ 28 w 86"/>
                <a:gd name="T5" fmla="*/ 8 h 125"/>
                <a:gd name="T6" fmla="*/ 52 w 86"/>
                <a:gd name="T7" fmla="*/ 54 h 125"/>
                <a:gd name="T8" fmla="*/ 67 w 86"/>
                <a:gd name="T9" fmla="*/ 80 h 125"/>
                <a:gd name="T10" fmla="*/ 46 w 86"/>
                <a:gd name="T11" fmla="*/ 88 h 125"/>
                <a:gd name="T12" fmla="*/ 10 w 86"/>
                <a:gd name="T13" fmla="*/ 111 h 125"/>
                <a:gd name="T14" fmla="*/ 68 w 86"/>
                <a:gd name="T15" fmla="*/ 110 h 125"/>
                <a:gd name="T16" fmla="*/ 86 w 86"/>
                <a:gd name="T17" fmla="*/ 95 h 125"/>
                <a:gd name="T18" fmla="*/ 60 w 86"/>
                <a:gd name="T19" fmla="*/ 84 h 125"/>
                <a:gd name="T20" fmla="*/ 59 w 86"/>
                <a:gd name="T21" fmla="*/ 91 h 125"/>
                <a:gd name="T22" fmla="*/ 63 w 86"/>
                <a:gd name="T23" fmla="*/ 91 h 125"/>
                <a:gd name="T24" fmla="*/ 68 w 86"/>
                <a:gd name="T25" fmla="*/ 103 h 125"/>
                <a:gd name="T26" fmla="*/ 52 w 86"/>
                <a:gd name="T27" fmla="*/ 107 h 125"/>
                <a:gd name="T28" fmla="*/ 28 w 86"/>
                <a:gd name="T29" fmla="*/ 109 h 125"/>
                <a:gd name="T30" fmla="*/ 21 w 86"/>
                <a:gd name="T31" fmla="*/ 98 h 125"/>
                <a:gd name="T32" fmla="*/ 37 w 86"/>
                <a:gd name="T33" fmla="*/ 95 h 125"/>
                <a:gd name="T34" fmla="*/ 70 w 86"/>
                <a:gd name="T35" fmla="*/ 95 h 125"/>
                <a:gd name="T36" fmla="*/ 73 w 86"/>
                <a:gd name="T37" fmla="*/ 74 h 125"/>
                <a:gd name="T38" fmla="*/ 35 w 86"/>
                <a:gd name="T39" fmla="*/ 4 h 125"/>
                <a:gd name="T40" fmla="*/ 28 w 86"/>
                <a:gd name="T41" fmla="*/ 7 h 125"/>
                <a:gd name="T42" fmla="*/ 28 w 86"/>
                <a:gd name="T43" fmla="*/ 10 h 125"/>
                <a:gd name="T44" fmla="*/ 35 w 86"/>
                <a:gd name="T45" fmla="*/ 8 h 12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6" h="125">
                  <a:moveTo>
                    <a:pt x="35" y="8"/>
                  </a:moveTo>
                  <a:cubicBezTo>
                    <a:pt x="35" y="7"/>
                    <a:pt x="35" y="6"/>
                    <a:pt x="35" y="5"/>
                  </a:cubicBezTo>
                  <a:cubicBezTo>
                    <a:pt x="33" y="6"/>
                    <a:pt x="31" y="7"/>
                    <a:pt x="28" y="8"/>
                  </a:cubicBezTo>
                  <a:cubicBezTo>
                    <a:pt x="32" y="23"/>
                    <a:pt x="44" y="40"/>
                    <a:pt x="52" y="54"/>
                  </a:cubicBezTo>
                  <a:cubicBezTo>
                    <a:pt x="57" y="62"/>
                    <a:pt x="61" y="72"/>
                    <a:pt x="67" y="80"/>
                  </a:cubicBezTo>
                  <a:cubicBezTo>
                    <a:pt x="77" y="92"/>
                    <a:pt x="51" y="88"/>
                    <a:pt x="46" y="88"/>
                  </a:cubicBezTo>
                  <a:cubicBezTo>
                    <a:pt x="34" y="88"/>
                    <a:pt x="0" y="91"/>
                    <a:pt x="10" y="111"/>
                  </a:cubicBezTo>
                  <a:cubicBezTo>
                    <a:pt x="17" y="125"/>
                    <a:pt x="57" y="113"/>
                    <a:pt x="68" y="110"/>
                  </a:cubicBezTo>
                  <a:cubicBezTo>
                    <a:pt x="74" y="109"/>
                    <a:pt x="86" y="102"/>
                    <a:pt x="86" y="95"/>
                  </a:cubicBezTo>
                  <a:cubicBezTo>
                    <a:pt x="85" y="83"/>
                    <a:pt x="69" y="84"/>
                    <a:pt x="60" y="84"/>
                  </a:cubicBezTo>
                  <a:cubicBezTo>
                    <a:pt x="57" y="84"/>
                    <a:pt x="54" y="91"/>
                    <a:pt x="59" y="91"/>
                  </a:cubicBezTo>
                  <a:cubicBezTo>
                    <a:pt x="60" y="91"/>
                    <a:pt x="62" y="91"/>
                    <a:pt x="63" y="91"/>
                  </a:cubicBezTo>
                  <a:cubicBezTo>
                    <a:pt x="74" y="89"/>
                    <a:pt x="75" y="93"/>
                    <a:pt x="68" y="103"/>
                  </a:cubicBezTo>
                  <a:cubicBezTo>
                    <a:pt x="63" y="105"/>
                    <a:pt x="57" y="106"/>
                    <a:pt x="52" y="107"/>
                  </a:cubicBezTo>
                  <a:cubicBezTo>
                    <a:pt x="44" y="108"/>
                    <a:pt x="36" y="109"/>
                    <a:pt x="28" y="109"/>
                  </a:cubicBezTo>
                  <a:cubicBezTo>
                    <a:pt x="26" y="109"/>
                    <a:pt x="4" y="105"/>
                    <a:pt x="21" y="98"/>
                  </a:cubicBezTo>
                  <a:cubicBezTo>
                    <a:pt x="26" y="96"/>
                    <a:pt x="32" y="96"/>
                    <a:pt x="37" y="95"/>
                  </a:cubicBezTo>
                  <a:cubicBezTo>
                    <a:pt x="48" y="94"/>
                    <a:pt x="59" y="96"/>
                    <a:pt x="70" y="95"/>
                  </a:cubicBezTo>
                  <a:cubicBezTo>
                    <a:pt x="82" y="94"/>
                    <a:pt x="76" y="80"/>
                    <a:pt x="73" y="74"/>
                  </a:cubicBezTo>
                  <a:cubicBezTo>
                    <a:pt x="60" y="54"/>
                    <a:pt x="40" y="28"/>
                    <a:pt x="35" y="4"/>
                  </a:cubicBezTo>
                  <a:cubicBezTo>
                    <a:pt x="34" y="0"/>
                    <a:pt x="28" y="4"/>
                    <a:pt x="28" y="7"/>
                  </a:cubicBezTo>
                  <a:cubicBezTo>
                    <a:pt x="28" y="8"/>
                    <a:pt x="28" y="9"/>
                    <a:pt x="28" y="10"/>
                  </a:cubicBezTo>
                  <a:cubicBezTo>
                    <a:pt x="28" y="15"/>
                    <a:pt x="35" y="11"/>
                    <a:pt x="3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8"/>
            <p:cNvSpPr/>
            <p:nvPr/>
          </p:nvSpPr>
          <p:spPr bwMode="auto">
            <a:xfrm>
              <a:off x="2228" y="2591"/>
              <a:ext cx="276" cy="474"/>
            </a:xfrm>
            <a:custGeom>
              <a:gdLst>
                <a:gd name="T0" fmla="*/ 2 w 65"/>
                <a:gd name="T1" fmla="*/ 8 h 112"/>
                <a:gd name="T2" fmla="*/ 26 w 65"/>
                <a:gd name="T3" fmla="*/ 44 h 112"/>
                <a:gd name="T4" fmla="*/ 50 w 65"/>
                <a:gd name="T5" fmla="*/ 85 h 112"/>
                <a:gd name="T6" fmla="*/ 55 w 65"/>
                <a:gd name="T7" fmla="*/ 79 h 112"/>
                <a:gd name="T8" fmla="*/ 12 w 65"/>
                <a:gd name="T9" fmla="*/ 85 h 112"/>
                <a:gd name="T10" fmla="*/ 18 w 65"/>
                <a:gd name="T11" fmla="*/ 103 h 112"/>
                <a:gd name="T12" fmla="*/ 64 w 65"/>
                <a:gd name="T13" fmla="*/ 79 h 112"/>
                <a:gd name="T14" fmla="*/ 58 w 65"/>
                <a:gd name="T15" fmla="*/ 79 h 112"/>
                <a:gd name="T16" fmla="*/ 32 w 65"/>
                <a:gd name="T17" fmla="*/ 98 h 112"/>
                <a:gd name="T18" fmla="*/ 25 w 65"/>
                <a:gd name="T19" fmla="*/ 97 h 112"/>
                <a:gd name="T20" fmla="*/ 27 w 65"/>
                <a:gd name="T21" fmla="*/ 86 h 112"/>
                <a:gd name="T22" fmla="*/ 51 w 65"/>
                <a:gd name="T23" fmla="*/ 87 h 112"/>
                <a:gd name="T24" fmla="*/ 56 w 65"/>
                <a:gd name="T25" fmla="*/ 81 h 112"/>
                <a:gd name="T26" fmla="*/ 38 w 65"/>
                <a:gd name="T27" fmla="*/ 49 h 112"/>
                <a:gd name="T28" fmla="*/ 8 w 65"/>
                <a:gd name="T29" fmla="*/ 3 h 112"/>
                <a:gd name="T30" fmla="*/ 2 w 65"/>
                <a:gd name="T31" fmla="*/ 8 h 1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5" h="112">
                  <a:moveTo>
                    <a:pt x="2" y="8"/>
                  </a:moveTo>
                  <a:cubicBezTo>
                    <a:pt x="10" y="20"/>
                    <a:pt x="18" y="32"/>
                    <a:pt x="26" y="44"/>
                  </a:cubicBezTo>
                  <a:cubicBezTo>
                    <a:pt x="34" y="56"/>
                    <a:pt x="46" y="71"/>
                    <a:pt x="50" y="85"/>
                  </a:cubicBezTo>
                  <a:cubicBezTo>
                    <a:pt x="51" y="83"/>
                    <a:pt x="53" y="81"/>
                    <a:pt x="55" y="79"/>
                  </a:cubicBezTo>
                  <a:cubicBezTo>
                    <a:pt x="40" y="78"/>
                    <a:pt x="23" y="75"/>
                    <a:pt x="12" y="85"/>
                  </a:cubicBezTo>
                  <a:cubicBezTo>
                    <a:pt x="5" y="92"/>
                    <a:pt x="12" y="100"/>
                    <a:pt x="18" y="103"/>
                  </a:cubicBezTo>
                  <a:cubicBezTo>
                    <a:pt x="36" y="112"/>
                    <a:pt x="61" y="99"/>
                    <a:pt x="64" y="79"/>
                  </a:cubicBezTo>
                  <a:cubicBezTo>
                    <a:pt x="65" y="74"/>
                    <a:pt x="58" y="75"/>
                    <a:pt x="58" y="79"/>
                  </a:cubicBezTo>
                  <a:cubicBezTo>
                    <a:pt x="56" y="93"/>
                    <a:pt x="44" y="98"/>
                    <a:pt x="32" y="98"/>
                  </a:cubicBezTo>
                  <a:cubicBezTo>
                    <a:pt x="29" y="98"/>
                    <a:pt x="27" y="97"/>
                    <a:pt x="25" y="97"/>
                  </a:cubicBezTo>
                  <a:cubicBezTo>
                    <a:pt x="16" y="95"/>
                    <a:pt x="17" y="92"/>
                    <a:pt x="27" y="86"/>
                  </a:cubicBezTo>
                  <a:cubicBezTo>
                    <a:pt x="34" y="84"/>
                    <a:pt x="44" y="86"/>
                    <a:pt x="51" y="87"/>
                  </a:cubicBezTo>
                  <a:cubicBezTo>
                    <a:pt x="54" y="87"/>
                    <a:pt x="57" y="84"/>
                    <a:pt x="56" y="81"/>
                  </a:cubicBezTo>
                  <a:cubicBezTo>
                    <a:pt x="53" y="70"/>
                    <a:pt x="44" y="59"/>
                    <a:pt x="38" y="49"/>
                  </a:cubicBezTo>
                  <a:cubicBezTo>
                    <a:pt x="29" y="33"/>
                    <a:pt x="18" y="18"/>
                    <a:pt x="8" y="3"/>
                  </a:cubicBezTo>
                  <a:cubicBezTo>
                    <a:pt x="5" y="0"/>
                    <a:pt x="0" y="5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9"/>
            <p:cNvSpPr/>
            <p:nvPr/>
          </p:nvSpPr>
          <p:spPr bwMode="auto">
            <a:xfrm>
              <a:off x="1783" y="2164"/>
              <a:ext cx="598" cy="355"/>
            </a:xfrm>
            <a:custGeom>
              <a:gdLst>
                <a:gd name="T0" fmla="*/ 50 w 141"/>
                <a:gd name="T1" fmla="*/ 10 h 84"/>
                <a:gd name="T2" fmla="*/ 52 w 141"/>
                <a:gd name="T3" fmla="*/ 6 h 84"/>
                <a:gd name="T4" fmla="*/ 48 w 141"/>
                <a:gd name="T5" fmla="*/ 2 h 84"/>
                <a:gd name="T6" fmla="*/ 13 w 141"/>
                <a:gd name="T7" fmla="*/ 25 h 84"/>
                <a:gd name="T8" fmla="*/ 1 w 141"/>
                <a:gd name="T9" fmla="*/ 35 h 84"/>
                <a:gd name="T10" fmla="*/ 2 w 141"/>
                <a:gd name="T11" fmla="*/ 39 h 84"/>
                <a:gd name="T12" fmla="*/ 82 w 141"/>
                <a:gd name="T13" fmla="*/ 65 h 84"/>
                <a:gd name="T14" fmla="*/ 120 w 141"/>
                <a:gd name="T15" fmla="*/ 66 h 84"/>
                <a:gd name="T16" fmla="*/ 85 w 141"/>
                <a:gd name="T17" fmla="*/ 61 h 84"/>
                <a:gd name="T18" fmla="*/ 92 w 141"/>
                <a:gd name="T19" fmla="*/ 57 h 84"/>
                <a:gd name="T20" fmla="*/ 106 w 141"/>
                <a:gd name="T21" fmla="*/ 54 h 84"/>
                <a:gd name="T22" fmla="*/ 89 w 141"/>
                <a:gd name="T23" fmla="*/ 60 h 84"/>
                <a:gd name="T24" fmla="*/ 87 w 141"/>
                <a:gd name="T25" fmla="*/ 56 h 84"/>
                <a:gd name="T26" fmla="*/ 25 w 141"/>
                <a:gd name="T27" fmla="*/ 41 h 84"/>
                <a:gd name="T28" fmla="*/ 11 w 141"/>
                <a:gd name="T29" fmla="*/ 35 h 84"/>
                <a:gd name="T30" fmla="*/ 15 w 141"/>
                <a:gd name="T31" fmla="*/ 31 h 84"/>
                <a:gd name="T32" fmla="*/ 50 w 141"/>
                <a:gd name="T33" fmla="*/ 9 h 84"/>
                <a:gd name="T34" fmla="*/ 46 w 141"/>
                <a:gd name="T35" fmla="*/ 5 h 84"/>
                <a:gd name="T36" fmla="*/ 44 w 141"/>
                <a:gd name="T37" fmla="*/ 9 h 84"/>
                <a:gd name="T38" fmla="*/ 50 w 141"/>
                <a:gd name="T39" fmla="*/ 10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1" h="84">
                  <a:moveTo>
                    <a:pt x="50" y="10"/>
                  </a:moveTo>
                  <a:cubicBezTo>
                    <a:pt x="51" y="9"/>
                    <a:pt x="51" y="8"/>
                    <a:pt x="52" y="6"/>
                  </a:cubicBezTo>
                  <a:cubicBezTo>
                    <a:pt x="52" y="4"/>
                    <a:pt x="51" y="0"/>
                    <a:pt x="48" y="2"/>
                  </a:cubicBezTo>
                  <a:cubicBezTo>
                    <a:pt x="36" y="10"/>
                    <a:pt x="25" y="18"/>
                    <a:pt x="13" y="25"/>
                  </a:cubicBezTo>
                  <a:cubicBezTo>
                    <a:pt x="8" y="28"/>
                    <a:pt x="3" y="29"/>
                    <a:pt x="1" y="35"/>
                  </a:cubicBezTo>
                  <a:cubicBezTo>
                    <a:pt x="0" y="36"/>
                    <a:pt x="0" y="38"/>
                    <a:pt x="2" y="39"/>
                  </a:cubicBezTo>
                  <a:cubicBezTo>
                    <a:pt x="10" y="46"/>
                    <a:pt x="82" y="64"/>
                    <a:pt x="82" y="65"/>
                  </a:cubicBezTo>
                  <a:cubicBezTo>
                    <a:pt x="77" y="84"/>
                    <a:pt x="115" y="73"/>
                    <a:pt x="120" y="66"/>
                  </a:cubicBezTo>
                  <a:cubicBezTo>
                    <a:pt x="141" y="41"/>
                    <a:pt x="80" y="41"/>
                    <a:pt x="85" y="61"/>
                  </a:cubicBezTo>
                  <a:cubicBezTo>
                    <a:pt x="87" y="65"/>
                    <a:pt x="93" y="60"/>
                    <a:pt x="92" y="57"/>
                  </a:cubicBezTo>
                  <a:cubicBezTo>
                    <a:pt x="91" y="55"/>
                    <a:pt x="104" y="54"/>
                    <a:pt x="106" y="54"/>
                  </a:cubicBezTo>
                  <a:cubicBezTo>
                    <a:pt x="138" y="53"/>
                    <a:pt x="84" y="81"/>
                    <a:pt x="89" y="60"/>
                  </a:cubicBezTo>
                  <a:cubicBezTo>
                    <a:pt x="90" y="58"/>
                    <a:pt x="89" y="56"/>
                    <a:pt x="87" y="56"/>
                  </a:cubicBezTo>
                  <a:cubicBezTo>
                    <a:pt x="66" y="56"/>
                    <a:pt x="46" y="45"/>
                    <a:pt x="25" y="41"/>
                  </a:cubicBezTo>
                  <a:cubicBezTo>
                    <a:pt x="20" y="40"/>
                    <a:pt x="15" y="38"/>
                    <a:pt x="11" y="35"/>
                  </a:cubicBezTo>
                  <a:cubicBezTo>
                    <a:pt x="7" y="33"/>
                    <a:pt x="10" y="34"/>
                    <a:pt x="15" y="31"/>
                  </a:cubicBezTo>
                  <a:cubicBezTo>
                    <a:pt x="27" y="24"/>
                    <a:pt x="38" y="16"/>
                    <a:pt x="50" y="9"/>
                  </a:cubicBezTo>
                  <a:cubicBezTo>
                    <a:pt x="48" y="7"/>
                    <a:pt x="47" y="6"/>
                    <a:pt x="46" y="5"/>
                  </a:cubicBezTo>
                  <a:cubicBezTo>
                    <a:pt x="45" y="6"/>
                    <a:pt x="45" y="7"/>
                    <a:pt x="44" y="9"/>
                  </a:cubicBezTo>
                  <a:cubicBezTo>
                    <a:pt x="43" y="14"/>
                    <a:pt x="49" y="15"/>
                    <a:pt x="5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0"/>
            <p:cNvSpPr/>
            <p:nvPr/>
          </p:nvSpPr>
          <p:spPr bwMode="auto">
            <a:xfrm>
              <a:off x="2347" y="2227"/>
              <a:ext cx="496" cy="267"/>
            </a:xfrm>
            <a:custGeom>
              <a:gdLst>
                <a:gd name="T0" fmla="*/ 14 w 117"/>
                <a:gd name="T1" fmla="*/ 9 h 63"/>
                <a:gd name="T2" fmla="*/ 14 w 117"/>
                <a:gd name="T3" fmla="*/ 5 h 63"/>
                <a:gd name="T4" fmla="*/ 7 w 117"/>
                <a:gd name="T5" fmla="*/ 8 h 63"/>
                <a:gd name="T6" fmla="*/ 16 w 117"/>
                <a:gd name="T7" fmla="*/ 42 h 63"/>
                <a:gd name="T8" fmla="*/ 80 w 117"/>
                <a:gd name="T9" fmla="*/ 55 h 63"/>
                <a:gd name="T10" fmla="*/ 82 w 117"/>
                <a:gd name="T11" fmla="*/ 48 h 63"/>
                <a:gd name="T12" fmla="*/ 80 w 117"/>
                <a:gd name="T13" fmla="*/ 48 h 63"/>
                <a:gd name="T14" fmla="*/ 77 w 117"/>
                <a:gd name="T15" fmla="*/ 55 h 63"/>
                <a:gd name="T16" fmla="*/ 116 w 117"/>
                <a:gd name="T17" fmla="*/ 43 h 63"/>
                <a:gd name="T18" fmla="*/ 116 w 117"/>
                <a:gd name="T19" fmla="*/ 40 h 63"/>
                <a:gd name="T20" fmla="*/ 76 w 117"/>
                <a:gd name="T21" fmla="*/ 48 h 63"/>
                <a:gd name="T22" fmla="*/ 109 w 117"/>
                <a:gd name="T23" fmla="*/ 51 h 63"/>
                <a:gd name="T24" fmla="*/ 109 w 117"/>
                <a:gd name="T25" fmla="*/ 44 h 63"/>
                <a:gd name="T26" fmla="*/ 102 w 117"/>
                <a:gd name="T27" fmla="*/ 46 h 63"/>
                <a:gd name="T28" fmla="*/ 91 w 117"/>
                <a:gd name="T29" fmla="*/ 48 h 63"/>
                <a:gd name="T30" fmla="*/ 91 w 117"/>
                <a:gd name="T31" fmla="*/ 45 h 63"/>
                <a:gd name="T32" fmla="*/ 82 w 117"/>
                <a:gd name="T33" fmla="*/ 48 h 63"/>
                <a:gd name="T34" fmla="*/ 79 w 117"/>
                <a:gd name="T35" fmla="*/ 55 h 63"/>
                <a:gd name="T36" fmla="*/ 80 w 117"/>
                <a:gd name="T37" fmla="*/ 55 h 63"/>
                <a:gd name="T38" fmla="*/ 82 w 117"/>
                <a:gd name="T39" fmla="*/ 48 h 63"/>
                <a:gd name="T40" fmla="*/ 35 w 117"/>
                <a:gd name="T41" fmla="*/ 40 h 63"/>
                <a:gd name="T42" fmla="*/ 12 w 117"/>
                <a:gd name="T43" fmla="*/ 23 h 63"/>
                <a:gd name="T44" fmla="*/ 14 w 117"/>
                <a:gd name="T45" fmla="*/ 5 h 63"/>
                <a:gd name="T46" fmla="*/ 7 w 117"/>
                <a:gd name="T47" fmla="*/ 8 h 63"/>
                <a:gd name="T48" fmla="*/ 7 w 117"/>
                <a:gd name="T49" fmla="*/ 12 h 63"/>
                <a:gd name="T50" fmla="*/ 14 w 117"/>
                <a:gd name="T51" fmla="*/ 9 h 6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7" h="62">
                  <a:moveTo>
                    <a:pt x="14" y="9"/>
                  </a:moveTo>
                  <a:cubicBezTo>
                    <a:pt x="14" y="8"/>
                    <a:pt x="14" y="7"/>
                    <a:pt x="14" y="5"/>
                  </a:cubicBezTo>
                  <a:cubicBezTo>
                    <a:pt x="14" y="0"/>
                    <a:pt x="7" y="4"/>
                    <a:pt x="7" y="8"/>
                  </a:cubicBezTo>
                  <a:cubicBezTo>
                    <a:pt x="7" y="20"/>
                    <a:pt x="0" y="36"/>
                    <a:pt x="16" y="42"/>
                  </a:cubicBezTo>
                  <a:cubicBezTo>
                    <a:pt x="38" y="49"/>
                    <a:pt x="58" y="55"/>
                    <a:pt x="80" y="55"/>
                  </a:cubicBezTo>
                  <a:cubicBezTo>
                    <a:pt x="84" y="55"/>
                    <a:pt x="86" y="48"/>
                    <a:pt x="82" y="48"/>
                  </a:cubicBezTo>
                  <a:cubicBezTo>
                    <a:pt x="81" y="48"/>
                    <a:pt x="81" y="48"/>
                    <a:pt x="80" y="48"/>
                  </a:cubicBezTo>
                  <a:cubicBezTo>
                    <a:pt x="78" y="48"/>
                    <a:pt x="74" y="53"/>
                    <a:pt x="77" y="55"/>
                  </a:cubicBezTo>
                  <a:cubicBezTo>
                    <a:pt x="87" y="62"/>
                    <a:pt x="111" y="54"/>
                    <a:pt x="116" y="43"/>
                  </a:cubicBezTo>
                  <a:cubicBezTo>
                    <a:pt x="116" y="42"/>
                    <a:pt x="116" y="40"/>
                    <a:pt x="116" y="40"/>
                  </a:cubicBezTo>
                  <a:cubicBezTo>
                    <a:pt x="108" y="32"/>
                    <a:pt x="79" y="35"/>
                    <a:pt x="76" y="48"/>
                  </a:cubicBezTo>
                  <a:cubicBezTo>
                    <a:pt x="73" y="63"/>
                    <a:pt x="103" y="53"/>
                    <a:pt x="109" y="51"/>
                  </a:cubicBezTo>
                  <a:cubicBezTo>
                    <a:pt x="113" y="50"/>
                    <a:pt x="114" y="43"/>
                    <a:pt x="109" y="44"/>
                  </a:cubicBezTo>
                  <a:cubicBezTo>
                    <a:pt x="106" y="45"/>
                    <a:pt x="104" y="46"/>
                    <a:pt x="102" y="46"/>
                  </a:cubicBezTo>
                  <a:cubicBezTo>
                    <a:pt x="98" y="47"/>
                    <a:pt x="95" y="48"/>
                    <a:pt x="91" y="48"/>
                  </a:cubicBezTo>
                  <a:cubicBezTo>
                    <a:pt x="86" y="49"/>
                    <a:pt x="86" y="48"/>
                    <a:pt x="91" y="45"/>
                  </a:cubicBezTo>
                  <a:cubicBezTo>
                    <a:pt x="117" y="41"/>
                    <a:pt x="91" y="54"/>
                    <a:pt x="82" y="48"/>
                  </a:cubicBezTo>
                  <a:cubicBezTo>
                    <a:pt x="81" y="51"/>
                    <a:pt x="80" y="53"/>
                    <a:pt x="79" y="55"/>
                  </a:cubicBezTo>
                  <a:cubicBezTo>
                    <a:pt x="79" y="55"/>
                    <a:pt x="80" y="55"/>
                    <a:pt x="80" y="55"/>
                  </a:cubicBezTo>
                  <a:cubicBezTo>
                    <a:pt x="84" y="55"/>
                    <a:pt x="86" y="48"/>
                    <a:pt x="82" y="48"/>
                  </a:cubicBezTo>
                  <a:cubicBezTo>
                    <a:pt x="65" y="48"/>
                    <a:pt x="50" y="44"/>
                    <a:pt x="35" y="40"/>
                  </a:cubicBezTo>
                  <a:cubicBezTo>
                    <a:pt x="26" y="38"/>
                    <a:pt x="12" y="34"/>
                    <a:pt x="12" y="23"/>
                  </a:cubicBezTo>
                  <a:cubicBezTo>
                    <a:pt x="13" y="17"/>
                    <a:pt x="14" y="11"/>
                    <a:pt x="14" y="5"/>
                  </a:cubicBezTo>
                  <a:cubicBezTo>
                    <a:pt x="14" y="0"/>
                    <a:pt x="7" y="4"/>
                    <a:pt x="7" y="8"/>
                  </a:cubicBezTo>
                  <a:cubicBezTo>
                    <a:pt x="7" y="9"/>
                    <a:pt x="7" y="10"/>
                    <a:pt x="7" y="12"/>
                  </a:cubicBezTo>
                  <a:cubicBezTo>
                    <a:pt x="7" y="17"/>
                    <a:pt x="14" y="13"/>
                    <a:pt x="1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1"/>
            <p:cNvSpPr/>
            <p:nvPr/>
          </p:nvSpPr>
          <p:spPr bwMode="auto">
            <a:xfrm>
              <a:off x="2665" y="1808"/>
              <a:ext cx="55" cy="60"/>
            </a:xfrm>
            <a:custGeom>
              <a:gdLst>
                <a:gd name="T0" fmla="*/ 8 w 13"/>
                <a:gd name="T1" fmla="*/ 3 h 14"/>
                <a:gd name="T2" fmla="*/ 1 w 13"/>
                <a:gd name="T3" fmla="*/ 8 h 14"/>
                <a:gd name="T4" fmla="*/ 4 w 13"/>
                <a:gd name="T5" fmla="*/ 12 h 14"/>
                <a:gd name="T6" fmla="*/ 9 w 13"/>
                <a:gd name="T7" fmla="*/ 4 h 14"/>
                <a:gd name="T8" fmla="*/ 7 w 13"/>
                <a:gd name="T9" fmla="*/ 2 h 14"/>
                <a:gd name="T10" fmla="*/ 0 w 13"/>
                <a:gd name="T11" fmla="*/ 11 h 14"/>
                <a:gd name="T12" fmla="*/ 5 w 13"/>
                <a:gd name="T13" fmla="*/ 12 h 14"/>
                <a:gd name="T14" fmla="*/ 9 w 13"/>
                <a:gd name="T15" fmla="*/ 5 h 14"/>
                <a:gd name="T16" fmla="*/ 3 w 13"/>
                <a:gd name="T17" fmla="*/ 6 h 14"/>
                <a:gd name="T18" fmla="*/ 2 w 13"/>
                <a:gd name="T19" fmla="*/ 7 h 14"/>
                <a:gd name="T20" fmla="*/ 7 w 13"/>
                <a:gd name="T21" fmla="*/ 8 h 14"/>
                <a:gd name="T22" fmla="*/ 7 w 13"/>
                <a:gd name="T23" fmla="*/ 9 h 14"/>
                <a:gd name="T24" fmla="*/ 5 w 13"/>
                <a:gd name="T25" fmla="*/ 9 h 14"/>
                <a:gd name="T26" fmla="*/ 3 w 13"/>
                <a:gd name="T27" fmla="*/ 7 h 14"/>
                <a:gd name="T28" fmla="*/ 3 w 13"/>
                <a:gd name="T29" fmla="*/ 7 h 14"/>
                <a:gd name="T30" fmla="*/ 4 w 13"/>
                <a:gd name="T31" fmla="*/ 5 h 14"/>
                <a:gd name="T32" fmla="*/ 4 w 13"/>
                <a:gd name="T33" fmla="*/ 5 h 14"/>
                <a:gd name="T34" fmla="*/ 6 w 13"/>
                <a:gd name="T35" fmla="*/ 4 h 14"/>
                <a:gd name="T36" fmla="*/ 5 w 13"/>
                <a:gd name="T37" fmla="*/ 4 h 14"/>
                <a:gd name="T38" fmla="*/ 8 w 13"/>
                <a:gd name="T39" fmla="*/ 8 h 14"/>
                <a:gd name="T40" fmla="*/ 8 w 13"/>
                <a:gd name="T41" fmla="*/ 8 h 14"/>
                <a:gd name="T42" fmla="*/ 7 w 13"/>
                <a:gd name="T43" fmla="*/ 10 h 14"/>
                <a:gd name="T44" fmla="*/ 7 w 13"/>
                <a:gd name="T45" fmla="*/ 10 h 14"/>
                <a:gd name="T46" fmla="*/ 5 w 13"/>
                <a:gd name="T47" fmla="*/ 11 h 14"/>
                <a:gd name="T48" fmla="*/ 7 w 13"/>
                <a:gd name="T49" fmla="*/ 10 h 14"/>
                <a:gd name="T50" fmla="*/ 8 w 13"/>
                <a:gd name="T51" fmla="*/ 3 h 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" h="14">
                  <a:moveTo>
                    <a:pt x="8" y="3"/>
                  </a:moveTo>
                  <a:cubicBezTo>
                    <a:pt x="5" y="3"/>
                    <a:pt x="2" y="5"/>
                    <a:pt x="1" y="8"/>
                  </a:cubicBezTo>
                  <a:cubicBezTo>
                    <a:pt x="1" y="10"/>
                    <a:pt x="2" y="12"/>
                    <a:pt x="4" y="12"/>
                  </a:cubicBezTo>
                  <a:cubicBezTo>
                    <a:pt x="8" y="11"/>
                    <a:pt x="9" y="8"/>
                    <a:pt x="9" y="4"/>
                  </a:cubicBezTo>
                  <a:cubicBezTo>
                    <a:pt x="9" y="3"/>
                    <a:pt x="8" y="2"/>
                    <a:pt x="7" y="2"/>
                  </a:cubicBezTo>
                  <a:cubicBezTo>
                    <a:pt x="3" y="2"/>
                    <a:pt x="0" y="7"/>
                    <a:pt x="0" y="11"/>
                  </a:cubicBezTo>
                  <a:cubicBezTo>
                    <a:pt x="0" y="14"/>
                    <a:pt x="3" y="14"/>
                    <a:pt x="5" y="12"/>
                  </a:cubicBezTo>
                  <a:cubicBezTo>
                    <a:pt x="7" y="10"/>
                    <a:pt x="9" y="8"/>
                    <a:pt x="9" y="5"/>
                  </a:cubicBezTo>
                  <a:cubicBezTo>
                    <a:pt x="10" y="0"/>
                    <a:pt x="3" y="2"/>
                    <a:pt x="3" y="6"/>
                  </a:cubicBezTo>
                  <a:cubicBezTo>
                    <a:pt x="3" y="6"/>
                    <a:pt x="2" y="7"/>
                    <a:pt x="2" y="7"/>
                  </a:cubicBezTo>
                  <a:cubicBezTo>
                    <a:pt x="3" y="7"/>
                    <a:pt x="5" y="8"/>
                    <a:pt x="7" y="8"/>
                  </a:cubicBezTo>
                  <a:cubicBezTo>
                    <a:pt x="7" y="8"/>
                    <a:pt x="7" y="8"/>
                    <a:pt x="7" y="9"/>
                  </a:cubicBezTo>
                  <a:cubicBezTo>
                    <a:pt x="7" y="8"/>
                    <a:pt x="7" y="9"/>
                    <a:pt x="5" y="9"/>
                  </a:cubicBezTo>
                  <a:cubicBezTo>
                    <a:pt x="4" y="8"/>
                    <a:pt x="4" y="7"/>
                    <a:pt x="3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4" y="6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5" y="5"/>
                    <a:pt x="5" y="5"/>
                    <a:pt x="6" y="4"/>
                  </a:cubicBezTo>
                  <a:cubicBezTo>
                    <a:pt x="6" y="4"/>
                    <a:pt x="6" y="4"/>
                    <a:pt x="5" y="4"/>
                  </a:cubicBezTo>
                  <a:cubicBezTo>
                    <a:pt x="6" y="6"/>
                    <a:pt x="7" y="7"/>
                    <a:pt x="8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7" y="9"/>
                    <a:pt x="7" y="9"/>
                    <a:pt x="7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0"/>
                    <a:pt x="6" y="10"/>
                    <a:pt x="5" y="11"/>
                  </a:cubicBezTo>
                  <a:cubicBezTo>
                    <a:pt x="6" y="10"/>
                    <a:pt x="6" y="10"/>
                    <a:pt x="7" y="10"/>
                  </a:cubicBezTo>
                  <a:cubicBezTo>
                    <a:pt x="10" y="10"/>
                    <a:pt x="13" y="3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2"/>
            <p:cNvSpPr/>
            <p:nvPr/>
          </p:nvSpPr>
          <p:spPr bwMode="auto">
            <a:xfrm>
              <a:off x="2648" y="1770"/>
              <a:ext cx="144" cy="195"/>
            </a:xfrm>
            <a:custGeom>
              <a:gdLst>
                <a:gd name="T0" fmla="*/ 7 w 34"/>
                <a:gd name="T1" fmla="*/ 39 h 46"/>
                <a:gd name="T2" fmla="*/ 7 w 34"/>
                <a:gd name="T3" fmla="*/ 37 h 46"/>
                <a:gd name="T4" fmla="*/ 3 w 34"/>
                <a:gd name="T5" fmla="*/ 42 h 46"/>
                <a:gd name="T6" fmla="*/ 12 w 34"/>
                <a:gd name="T7" fmla="*/ 38 h 46"/>
                <a:gd name="T8" fmla="*/ 18 w 34"/>
                <a:gd name="T9" fmla="*/ 32 h 46"/>
                <a:gd name="T10" fmla="*/ 25 w 34"/>
                <a:gd name="T11" fmla="*/ 26 h 46"/>
                <a:gd name="T12" fmla="*/ 33 w 34"/>
                <a:gd name="T13" fmla="*/ 13 h 46"/>
                <a:gd name="T14" fmla="*/ 30 w 34"/>
                <a:gd name="T15" fmla="*/ 4 h 46"/>
                <a:gd name="T16" fmla="*/ 24 w 34"/>
                <a:gd name="T17" fmla="*/ 9 h 46"/>
                <a:gd name="T18" fmla="*/ 25 w 34"/>
                <a:gd name="T19" fmla="*/ 15 h 46"/>
                <a:gd name="T20" fmla="*/ 20 w 34"/>
                <a:gd name="T21" fmla="*/ 22 h 46"/>
                <a:gd name="T22" fmla="*/ 4 w 34"/>
                <a:gd name="T23" fmla="*/ 35 h 46"/>
                <a:gd name="T24" fmla="*/ 0 w 34"/>
                <a:gd name="T25" fmla="*/ 40 h 46"/>
                <a:gd name="T26" fmla="*/ 0 w 34"/>
                <a:gd name="T27" fmla="*/ 41 h 46"/>
                <a:gd name="T28" fmla="*/ 7 w 34"/>
                <a:gd name="T29" fmla="*/ 39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" h="46">
                  <a:moveTo>
                    <a:pt x="7" y="39"/>
                  </a:moveTo>
                  <a:cubicBezTo>
                    <a:pt x="7" y="38"/>
                    <a:pt x="7" y="38"/>
                    <a:pt x="7" y="37"/>
                  </a:cubicBezTo>
                  <a:cubicBezTo>
                    <a:pt x="5" y="39"/>
                    <a:pt x="4" y="41"/>
                    <a:pt x="3" y="42"/>
                  </a:cubicBezTo>
                  <a:cubicBezTo>
                    <a:pt x="6" y="41"/>
                    <a:pt x="9" y="39"/>
                    <a:pt x="12" y="38"/>
                  </a:cubicBezTo>
                  <a:cubicBezTo>
                    <a:pt x="14" y="36"/>
                    <a:pt x="16" y="34"/>
                    <a:pt x="18" y="32"/>
                  </a:cubicBezTo>
                  <a:cubicBezTo>
                    <a:pt x="20" y="30"/>
                    <a:pt x="23" y="28"/>
                    <a:pt x="25" y="26"/>
                  </a:cubicBezTo>
                  <a:cubicBezTo>
                    <a:pt x="29" y="23"/>
                    <a:pt x="31" y="17"/>
                    <a:pt x="33" y="13"/>
                  </a:cubicBezTo>
                  <a:cubicBezTo>
                    <a:pt x="34" y="9"/>
                    <a:pt x="32" y="6"/>
                    <a:pt x="30" y="4"/>
                  </a:cubicBezTo>
                  <a:cubicBezTo>
                    <a:pt x="28" y="0"/>
                    <a:pt x="22" y="6"/>
                    <a:pt x="24" y="9"/>
                  </a:cubicBezTo>
                  <a:cubicBezTo>
                    <a:pt x="26" y="12"/>
                    <a:pt x="27" y="12"/>
                    <a:pt x="25" y="15"/>
                  </a:cubicBezTo>
                  <a:cubicBezTo>
                    <a:pt x="24" y="18"/>
                    <a:pt x="22" y="21"/>
                    <a:pt x="20" y="22"/>
                  </a:cubicBezTo>
                  <a:cubicBezTo>
                    <a:pt x="15" y="26"/>
                    <a:pt x="10" y="34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0"/>
                    <a:pt x="0" y="40"/>
                    <a:pt x="0" y="41"/>
                  </a:cubicBezTo>
                  <a:cubicBezTo>
                    <a:pt x="0" y="46"/>
                    <a:pt x="7" y="42"/>
                    <a:pt x="7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3"/>
            <p:cNvSpPr/>
            <p:nvPr/>
          </p:nvSpPr>
          <p:spPr bwMode="auto">
            <a:xfrm>
              <a:off x="2466" y="1635"/>
              <a:ext cx="182" cy="114"/>
            </a:xfrm>
            <a:custGeom>
              <a:gdLst>
                <a:gd name="T0" fmla="*/ 3 w 43"/>
                <a:gd name="T1" fmla="*/ 23 h 27"/>
                <a:gd name="T2" fmla="*/ 21 w 43"/>
                <a:gd name="T3" fmla="*/ 22 h 27"/>
                <a:gd name="T4" fmla="*/ 31 w 43"/>
                <a:gd name="T5" fmla="*/ 18 h 27"/>
                <a:gd name="T6" fmla="*/ 41 w 43"/>
                <a:gd name="T7" fmla="*/ 8 h 27"/>
                <a:gd name="T8" fmla="*/ 36 w 43"/>
                <a:gd name="T9" fmla="*/ 5 h 27"/>
                <a:gd name="T10" fmla="*/ 21 w 43"/>
                <a:gd name="T11" fmla="*/ 15 h 27"/>
                <a:gd name="T12" fmla="*/ 16 w 43"/>
                <a:gd name="T13" fmla="*/ 17 h 27"/>
                <a:gd name="T14" fmla="*/ 7 w 43"/>
                <a:gd name="T15" fmla="*/ 16 h 27"/>
                <a:gd name="T16" fmla="*/ 3 w 43"/>
                <a:gd name="T17" fmla="*/ 23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27">
                  <a:moveTo>
                    <a:pt x="3" y="23"/>
                  </a:moveTo>
                  <a:cubicBezTo>
                    <a:pt x="8" y="27"/>
                    <a:pt x="16" y="26"/>
                    <a:pt x="21" y="22"/>
                  </a:cubicBezTo>
                  <a:cubicBezTo>
                    <a:pt x="24" y="20"/>
                    <a:pt x="28" y="20"/>
                    <a:pt x="31" y="18"/>
                  </a:cubicBezTo>
                  <a:cubicBezTo>
                    <a:pt x="35" y="15"/>
                    <a:pt x="38" y="12"/>
                    <a:pt x="41" y="8"/>
                  </a:cubicBezTo>
                  <a:cubicBezTo>
                    <a:pt x="43" y="4"/>
                    <a:pt x="38" y="0"/>
                    <a:pt x="36" y="5"/>
                  </a:cubicBezTo>
                  <a:cubicBezTo>
                    <a:pt x="33" y="10"/>
                    <a:pt x="27" y="13"/>
                    <a:pt x="21" y="15"/>
                  </a:cubicBezTo>
                  <a:cubicBezTo>
                    <a:pt x="19" y="15"/>
                    <a:pt x="18" y="17"/>
                    <a:pt x="16" y="17"/>
                  </a:cubicBezTo>
                  <a:cubicBezTo>
                    <a:pt x="13" y="19"/>
                    <a:pt x="10" y="19"/>
                    <a:pt x="7" y="16"/>
                  </a:cubicBezTo>
                  <a:cubicBezTo>
                    <a:pt x="4" y="14"/>
                    <a:pt x="0" y="21"/>
                    <a:pt x="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4"/>
            <p:cNvSpPr/>
            <p:nvPr/>
          </p:nvSpPr>
          <p:spPr bwMode="auto">
            <a:xfrm>
              <a:off x="2330" y="1580"/>
              <a:ext cx="127" cy="63"/>
            </a:xfrm>
            <a:custGeom>
              <a:gdLst>
                <a:gd name="T0" fmla="*/ 25 w 30"/>
                <a:gd name="T1" fmla="*/ 1 h 15"/>
                <a:gd name="T2" fmla="*/ 5 w 30"/>
                <a:gd name="T3" fmla="*/ 8 h 15"/>
                <a:gd name="T4" fmla="*/ 4 w 30"/>
                <a:gd name="T5" fmla="*/ 15 h 15"/>
                <a:gd name="T6" fmla="*/ 6 w 30"/>
                <a:gd name="T7" fmla="*/ 15 h 15"/>
                <a:gd name="T8" fmla="*/ 7 w 30"/>
                <a:gd name="T9" fmla="*/ 8 h 15"/>
                <a:gd name="T10" fmla="*/ 6 w 30"/>
                <a:gd name="T11" fmla="*/ 8 h 15"/>
                <a:gd name="T12" fmla="*/ 5 w 30"/>
                <a:gd name="T13" fmla="*/ 15 h 15"/>
                <a:gd name="T14" fmla="*/ 25 w 30"/>
                <a:gd name="T15" fmla="*/ 8 h 15"/>
                <a:gd name="T16" fmla="*/ 25 w 30"/>
                <a:gd name="T17" fmla="*/ 1 h 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5">
                  <a:moveTo>
                    <a:pt x="25" y="1"/>
                  </a:moveTo>
                  <a:cubicBezTo>
                    <a:pt x="18" y="3"/>
                    <a:pt x="11" y="5"/>
                    <a:pt x="5" y="8"/>
                  </a:cubicBezTo>
                  <a:cubicBezTo>
                    <a:pt x="2" y="9"/>
                    <a:pt x="0" y="15"/>
                    <a:pt x="4" y="15"/>
                  </a:cubicBezTo>
                  <a:cubicBezTo>
                    <a:pt x="5" y="15"/>
                    <a:pt x="5" y="15"/>
                    <a:pt x="6" y="15"/>
                  </a:cubicBezTo>
                  <a:cubicBezTo>
                    <a:pt x="9" y="15"/>
                    <a:pt x="12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6" y="10"/>
                    <a:pt x="5" y="13"/>
                    <a:pt x="5" y="15"/>
                  </a:cubicBezTo>
                  <a:cubicBezTo>
                    <a:pt x="12" y="12"/>
                    <a:pt x="18" y="10"/>
                    <a:pt x="25" y="8"/>
                  </a:cubicBezTo>
                  <a:cubicBezTo>
                    <a:pt x="29" y="7"/>
                    <a:pt x="30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5"/>
            <p:cNvSpPr/>
            <p:nvPr/>
          </p:nvSpPr>
          <p:spPr bwMode="auto">
            <a:xfrm>
              <a:off x="2500" y="1546"/>
              <a:ext cx="102" cy="47"/>
            </a:xfrm>
            <a:custGeom>
              <a:gdLst>
                <a:gd name="T0" fmla="*/ 7 w 24"/>
                <a:gd name="T1" fmla="*/ 7 h 11"/>
                <a:gd name="T2" fmla="*/ 7 w 24"/>
                <a:gd name="T3" fmla="*/ 7 h 11"/>
                <a:gd name="T4" fmla="*/ 6 w 24"/>
                <a:gd name="T5" fmla="*/ 9 h 11"/>
                <a:gd name="T6" fmla="*/ 6 w 24"/>
                <a:gd name="T7" fmla="*/ 10 h 11"/>
                <a:gd name="T8" fmla="*/ 11 w 24"/>
                <a:gd name="T9" fmla="*/ 10 h 11"/>
                <a:gd name="T10" fmla="*/ 20 w 24"/>
                <a:gd name="T11" fmla="*/ 8 h 11"/>
                <a:gd name="T12" fmla="*/ 20 w 24"/>
                <a:gd name="T13" fmla="*/ 1 h 11"/>
                <a:gd name="T14" fmla="*/ 7 w 24"/>
                <a:gd name="T15" fmla="*/ 2 h 11"/>
                <a:gd name="T16" fmla="*/ 0 w 24"/>
                <a:gd name="T17" fmla="*/ 8 h 11"/>
                <a:gd name="T18" fmla="*/ 3 w 24"/>
                <a:gd name="T19" fmla="*/ 11 h 11"/>
                <a:gd name="T20" fmla="*/ 7 w 24"/>
                <a:gd name="T21" fmla="*/ 7 h 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1">
                  <a:moveTo>
                    <a:pt x="7" y="7"/>
                  </a:moveTo>
                  <a:cubicBezTo>
                    <a:pt x="7" y="7"/>
                    <a:pt x="7" y="7"/>
                    <a:pt x="7" y="7"/>
                  </a:cubicBezTo>
                  <a:cubicBezTo>
                    <a:pt x="7" y="8"/>
                    <a:pt x="6" y="9"/>
                    <a:pt x="6" y="9"/>
                  </a:cubicBezTo>
                  <a:cubicBezTo>
                    <a:pt x="5" y="10"/>
                    <a:pt x="5" y="10"/>
                    <a:pt x="6" y="10"/>
                  </a:cubicBezTo>
                  <a:cubicBezTo>
                    <a:pt x="8" y="10"/>
                    <a:pt x="9" y="10"/>
                    <a:pt x="11" y="10"/>
                  </a:cubicBezTo>
                  <a:cubicBezTo>
                    <a:pt x="14" y="10"/>
                    <a:pt x="17" y="9"/>
                    <a:pt x="20" y="8"/>
                  </a:cubicBezTo>
                  <a:cubicBezTo>
                    <a:pt x="23" y="7"/>
                    <a:pt x="24" y="0"/>
                    <a:pt x="20" y="1"/>
                  </a:cubicBezTo>
                  <a:cubicBezTo>
                    <a:pt x="15" y="3"/>
                    <a:pt x="11" y="2"/>
                    <a:pt x="7" y="2"/>
                  </a:cubicBezTo>
                  <a:cubicBezTo>
                    <a:pt x="4" y="3"/>
                    <a:pt x="1" y="4"/>
                    <a:pt x="0" y="8"/>
                  </a:cubicBezTo>
                  <a:cubicBezTo>
                    <a:pt x="0" y="9"/>
                    <a:pt x="1" y="11"/>
                    <a:pt x="3" y="11"/>
                  </a:cubicBezTo>
                  <a:cubicBezTo>
                    <a:pt x="5" y="11"/>
                    <a:pt x="6" y="9"/>
                    <a:pt x="7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6"/>
            <p:cNvSpPr/>
            <p:nvPr/>
          </p:nvSpPr>
          <p:spPr bwMode="auto">
            <a:xfrm>
              <a:off x="1613" y="2430"/>
              <a:ext cx="106" cy="165"/>
            </a:xfrm>
            <a:custGeom>
              <a:gdLst>
                <a:gd name="T0" fmla="*/ 20 w 25"/>
                <a:gd name="T1" fmla="*/ 0 h 39"/>
                <a:gd name="T2" fmla="*/ 8 w 25"/>
                <a:gd name="T3" fmla="*/ 36 h 39"/>
                <a:gd name="T4" fmla="*/ 14 w 25"/>
                <a:gd name="T5" fmla="*/ 30 h 39"/>
                <a:gd name="T6" fmla="*/ 19 w 25"/>
                <a:gd name="T7" fmla="*/ 7 h 39"/>
                <a:gd name="T8" fmla="*/ 20 w 25"/>
                <a:gd name="T9" fmla="*/ 0 h 3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9">
                  <a:moveTo>
                    <a:pt x="20" y="0"/>
                  </a:moveTo>
                  <a:cubicBezTo>
                    <a:pt x="6" y="2"/>
                    <a:pt x="0" y="26"/>
                    <a:pt x="8" y="36"/>
                  </a:cubicBezTo>
                  <a:cubicBezTo>
                    <a:pt x="11" y="39"/>
                    <a:pt x="17" y="33"/>
                    <a:pt x="14" y="30"/>
                  </a:cubicBezTo>
                  <a:cubicBezTo>
                    <a:pt x="10" y="26"/>
                    <a:pt x="10" y="8"/>
                    <a:pt x="19" y="7"/>
                  </a:cubicBezTo>
                  <a:cubicBezTo>
                    <a:pt x="22" y="7"/>
                    <a:pt x="25" y="0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7"/>
            <p:cNvSpPr/>
            <p:nvPr/>
          </p:nvSpPr>
          <p:spPr bwMode="auto">
            <a:xfrm>
              <a:off x="1558" y="2418"/>
              <a:ext cx="60" cy="156"/>
            </a:xfrm>
            <a:custGeom>
              <a:gdLst>
                <a:gd name="T0" fmla="*/ 6 w 14"/>
                <a:gd name="T1" fmla="*/ 6 h 37"/>
                <a:gd name="T2" fmla="*/ 4 w 14"/>
                <a:gd name="T3" fmla="*/ 11 h 37"/>
                <a:gd name="T4" fmla="*/ 2 w 14"/>
                <a:gd name="T5" fmla="*/ 18 h 37"/>
                <a:gd name="T6" fmla="*/ 0 w 14"/>
                <a:gd name="T7" fmla="*/ 32 h 37"/>
                <a:gd name="T8" fmla="*/ 6 w 14"/>
                <a:gd name="T9" fmla="*/ 30 h 37"/>
                <a:gd name="T10" fmla="*/ 7 w 14"/>
                <a:gd name="T11" fmla="*/ 21 h 37"/>
                <a:gd name="T12" fmla="*/ 10 w 14"/>
                <a:gd name="T13" fmla="*/ 15 h 37"/>
                <a:gd name="T14" fmla="*/ 10 w 14"/>
                <a:gd name="T15" fmla="*/ 12 h 37"/>
                <a:gd name="T16" fmla="*/ 11 w 14"/>
                <a:gd name="T17" fmla="*/ 10 h 37"/>
                <a:gd name="T18" fmla="*/ 13 w 14"/>
                <a:gd name="T19" fmla="*/ 5 h 37"/>
                <a:gd name="T20" fmla="*/ 6 w 14"/>
                <a:gd name="T21" fmla="*/ 6 h 3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" h="37">
                  <a:moveTo>
                    <a:pt x="6" y="6"/>
                  </a:moveTo>
                  <a:cubicBezTo>
                    <a:pt x="6" y="8"/>
                    <a:pt x="4" y="9"/>
                    <a:pt x="4" y="11"/>
                  </a:cubicBezTo>
                  <a:cubicBezTo>
                    <a:pt x="3" y="14"/>
                    <a:pt x="3" y="16"/>
                    <a:pt x="2" y="18"/>
                  </a:cubicBezTo>
                  <a:cubicBezTo>
                    <a:pt x="0" y="23"/>
                    <a:pt x="0" y="27"/>
                    <a:pt x="0" y="32"/>
                  </a:cubicBezTo>
                  <a:cubicBezTo>
                    <a:pt x="0" y="37"/>
                    <a:pt x="6" y="33"/>
                    <a:pt x="6" y="30"/>
                  </a:cubicBezTo>
                  <a:cubicBezTo>
                    <a:pt x="6" y="27"/>
                    <a:pt x="6" y="24"/>
                    <a:pt x="7" y="21"/>
                  </a:cubicBezTo>
                  <a:cubicBezTo>
                    <a:pt x="8" y="19"/>
                    <a:pt x="9" y="17"/>
                    <a:pt x="10" y="15"/>
                  </a:cubicBezTo>
                  <a:cubicBezTo>
                    <a:pt x="10" y="14"/>
                    <a:pt x="10" y="13"/>
                    <a:pt x="10" y="12"/>
                  </a:cubicBezTo>
                  <a:cubicBezTo>
                    <a:pt x="10" y="10"/>
                    <a:pt x="10" y="12"/>
                    <a:pt x="11" y="10"/>
                  </a:cubicBezTo>
                  <a:cubicBezTo>
                    <a:pt x="12" y="9"/>
                    <a:pt x="13" y="7"/>
                    <a:pt x="13" y="5"/>
                  </a:cubicBezTo>
                  <a:cubicBezTo>
                    <a:pt x="14" y="0"/>
                    <a:pt x="7" y="2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3931920" y="2204720"/>
            <a:ext cx="5669280" cy="12661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7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一、战国七雄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30" name="Picture 2" descr="战国形式图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327793" y="0"/>
            <a:ext cx="861774" cy="6858000"/>
          </a:xfrm>
          <a:prstGeom prst="rect">
            <a:avLst/>
          </a:prstGeom>
          <a:solidFill>
            <a:srgbClr val="0000FF"/>
          </a:solidFill>
          <a:ln w="25400">
            <a:solidFill>
              <a:schemeClr val="bg1"/>
            </a:solidFill>
            <a:miter lim="800000"/>
          </a:ln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44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   </a:t>
            </a:r>
            <a:r>
              <a:rPr kumimoji="1" lang="zh-CN" altLang="en-US" sz="4400" b="1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齐  楚  秦  燕  赵  魏  韩</a:t>
            </a:r>
          </a:p>
        </p:txBody>
      </p:sp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11330227" y="0"/>
            <a:ext cx="861774" cy="6858000"/>
          </a:xfrm>
          <a:prstGeom prst="rect">
            <a:avLst/>
          </a:prstGeom>
          <a:solidFill>
            <a:srgbClr val="0000FF"/>
          </a:solidFill>
          <a:ln w="25400">
            <a:solidFill>
              <a:schemeClr val="bg1"/>
            </a:solidFill>
            <a:miter lim="800000"/>
          </a:ln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4400" b="1">
                <a:solidFill>
                  <a:srgbClr val="FF0000"/>
                </a:solidFill>
                <a:latin typeface="Times New Roman" pitchFamily="18" charset="0"/>
                <a:ea typeface="隶书" pitchFamily="49" charset="-122"/>
              </a:rPr>
              <a:t>   </a:t>
            </a:r>
            <a:r>
              <a:rPr kumimoji="1" lang="zh-CN" altLang="en-US" sz="4400" b="1">
                <a:solidFill>
                  <a:schemeClr val="bg1"/>
                </a:solidFill>
                <a:latin typeface="Times New Roman" pitchFamily="18" charset="0"/>
                <a:ea typeface="隶书" pitchFamily="49" charset="-122"/>
              </a:rPr>
              <a:t>东  南  西  北  到  中  间</a:t>
            </a:r>
          </a:p>
        </p:txBody>
      </p:sp>
      <p:grpSp>
        <p:nvGrpSpPr>
          <p:cNvPr id="2" name="Group 6"/>
          <p:cNvGrpSpPr/>
          <p:nvPr/>
        </p:nvGrpSpPr>
        <p:grpSpPr>
          <a:xfrm>
            <a:off x="6862233" y="1447800"/>
            <a:ext cx="914400" cy="579438"/>
            <a:chOff x="3600" y="1104"/>
            <a:chExt cx="432" cy="365"/>
          </a:xfrm>
        </p:grpSpPr>
        <p:sp>
          <p:nvSpPr>
            <p:cNvPr id="22557" name="Text Box 7"/>
            <p:cNvSpPr txBox="1">
              <a:spLocks noChangeArrowheads="1"/>
            </p:cNvSpPr>
            <p:nvPr/>
          </p:nvSpPr>
          <p:spPr bwMode="auto">
            <a:xfrm>
              <a:off x="3600" y="1104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燕</a:t>
              </a:r>
            </a:p>
          </p:txBody>
        </p:sp>
        <p:sp>
          <p:nvSpPr>
            <p:cNvPr id="22558" name="Oval 8"/>
            <p:cNvSpPr>
              <a:spLocks noChangeArrowheads="1"/>
            </p:cNvSpPr>
            <p:nvPr/>
          </p:nvSpPr>
          <p:spPr bwMode="auto">
            <a:xfrm>
              <a:off x="3648" y="1104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3" name="Group 9"/>
          <p:cNvGrpSpPr/>
          <p:nvPr/>
        </p:nvGrpSpPr>
        <p:grpSpPr>
          <a:xfrm>
            <a:off x="8636000" y="2652714"/>
            <a:ext cx="914400" cy="593725"/>
            <a:chOff x="3984" y="1680"/>
            <a:chExt cx="432" cy="374"/>
          </a:xfrm>
        </p:grpSpPr>
        <p:sp>
          <p:nvSpPr>
            <p:cNvPr id="22555" name="Text Box 10"/>
            <p:cNvSpPr txBox="1">
              <a:spLocks noChangeArrowheads="1"/>
            </p:cNvSpPr>
            <p:nvPr/>
          </p:nvSpPr>
          <p:spPr bwMode="auto">
            <a:xfrm>
              <a:off x="3984" y="1689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齐</a:t>
              </a:r>
            </a:p>
          </p:txBody>
        </p:sp>
        <p:sp>
          <p:nvSpPr>
            <p:cNvPr id="22556" name="Oval 11"/>
            <p:cNvSpPr>
              <a:spLocks noChangeArrowheads="1"/>
            </p:cNvSpPr>
            <p:nvPr/>
          </p:nvSpPr>
          <p:spPr bwMode="auto">
            <a:xfrm>
              <a:off x="4032" y="1680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4" name="Group 12"/>
          <p:cNvGrpSpPr/>
          <p:nvPr/>
        </p:nvGrpSpPr>
        <p:grpSpPr>
          <a:xfrm>
            <a:off x="6502400" y="2813051"/>
            <a:ext cx="914400" cy="593725"/>
            <a:chOff x="3072" y="1824"/>
            <a:chExt cx="432" cy="374"/>
          </a:xfrm>
        </p:grpSpPr>
        <p:sp>
          <p:nvSpPr>
            <p:cNvPr id="22553" name="Text Box 13"/>
            <p:cNvSpPr txBox="1">
              <a:spLocks noChangeArrowheads="1"/>
            </p:cNvSpPr>
            <p:nvPr/>
          </p:nvSpPr>
          <p:spPr bwMode="auto">
            <a:xfrm>
              <a:off x="3072" y="1833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赵</a:t>
              </a:r>
            </a:p>
          </p:txBody>
        </p:sp>
        <p:sp>
          <p:nvSpPr>
            <p:cNvPr id="22554" name="Oval 14"/>
            <p:cNvSpPr>
              <a:spLocks noChangeArrowheads="1"/>
            </p:cNvSpPr>
            <p:nvPr/>
          </p:nvSpPr>
          <p:spPr bwMode="auto">
            <a:xfrm>
              <a:off x="3120" y="1824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5" name="Group 15"/>
          <p:cNvGrpSpPr/>
          <p:nvPr/>
        </p:nvGrpSpPr>
        <p:grpSpPr>
          <a:xfrm>
            <a:off x="6096000" y="3657600"/>
            <a:ext cx="1117600" cy="579438"/>
            <a:chOff x="2880" y="2304"/>
            <a:chExt cx="528" cy="365"/>
          </a:xfrm>
        </p:grpSpPr>
        <p:sp>
          <p:nvSpPr>
            <p:cNvPr id="22551" name="Text Box 16"/>
            <p:cNvSpPr txBox="1">
              <a:spLocks noChangeArrowheads="1"/>
            </p:cNvSpPr>
            <p:nvPr/>
          </p:nvSpPr>
          <p:spPr bwMode="auto">
            <a:xfrm>
              <a:off x="2880" y="2304"/>
              <a:ext cx="528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魏</a:t>
              </a:r>
            </a:p>
          </p:txBody>
        </p:sp>
        <p:sp>
          <p:nvSpPr>
            <p:cNvPr id="22552" name="Oval 17"/>
            <p:cNvSpPr>
              <a:spLocks noChangeArrowheads="1"/>
            </p:cNvSpPr>
            <p:nvPr/>
          </p:nvSpPr>
          <p:spPr bwMode="auto">
            <a:xfrm>
              <a:off x="2976" y="2304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6" name="Group 18"/>
          <p:cNvGrpSpPr/>
          <p:nvPr/>
        </p:nvGrpSpPr>
        <p:grpSpPr>
          <a:xfrm>
            <a:off x="6428317" y="4598989"/>
            <a:ext cx="914400" cy="579437"/>
            <a:chOff x="3024" y="2832"/>
            <a:chExt cx="432" cy="365"/>
          </a:xfrm>
        </p:grpSpPr>
        <p:sp>
          <p:nvSpPr>
            <p:cNvPr id="22549" name="Text Box 19"/>
            <p:cNvSpPr txBox="1">
              <a:spLocks noChangeArrowheads="1"/>
            </p:cNvSpPr>
            <p:nvPr/>
          </p:nvSpPr>
          <p:spPr bwMode="auto">
            <a:xfrm>
              <a:off x="3024" y="2832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韩</a:t>
              </a:r>
            </a:p>
          </p:txBody>
        </p:sp>
        <p:sp>
          <p:nvSpPr>
            <p:cNvPr id="22550" name="Oval 20"/>
            <p:cNvSpPr>
              <a:spLocks noChangeArrowheads="1"/>
            </p:cNvSpPr>
            <p:nvPr/>
          </p:nvSpPr>
          <p:spPr bwMode="auto">
            <a:xfrm>
              <a:off x="3072" y="2832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7" name="Group 21"/>
          <p:cNvGrpSpPr/>
          <p:nvPr/>
        </p:nvGrpSpPr>
        <p:grpSpPr>
          <a:xfrm>
            <a:off x="5560484" y="5427664"/>
            <a:ext cx="812800" cy="593725"/>
            <a:chOff x="2640" y="3456"/>
            <a:chExt cx="384" cy="374"/>
          </a:xfrm>
        </p:grpSpPr>
        <p:sp>
          <p:nvSpPr>
            <p:cNvPr id="22547" name="Text Box 22"/>
            <p:cNvSpPr txBox="1">
              <a:spLocks noChangeArrowheads="1"/>
            </p:cNvSpPr>
            <p:nvPr/>
          </p:nvSpPr>
          <p:spPr bwMode="auto">
            <a:xfrm>
              <a:off x="2640" y="3465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楚</a:t>
              </a:r>
            </a:p>
          </p:txBody>
        </p:sp>
        <p:sp>
          <p:nvSpPr>
            <p:cNvPr id="22548" name="Oval 23"/>
            <p:cNvSpPr>
              <a:spLocks noChangeArrowheads="1"/>
            </p:cNvSpPr>
            <p:nvPr/>
          </p:nvSpPr>
          <p:spPr bwMode="auto">
            <a:xfrm>
              <a:off x="2640" y="3456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8" name="Group 24"/>
          <p:cNvGrpSpPr/>
          <p:nvPr/>
        </p:nvGrpSpPr>
        <p:grpSpPr>
          <a:xfrm>
            <a:off x="3556000" y="3886201"/>
            <a:ext cx="914400" cy="593725"/>
            <a:chOff x="1680" y="2448"/>
            <a:chExt cx="432" cy="374"/>
          </a:xfrm>
        </p:grpSpPr>
        <p:sp>
          <p:nvSpPr>
            <p:cNvPr id="22545" name="Text Box 25"/>
            <p:cNvSpPr txBox="1">
              <a:spLocks noChangeArrowheads="1"/>
            </p:cNvSpPr>
            <p:nvPr/>
          </p:nvSpPr>
          <p:spPr bwMode="auto">
            <a:xfrm>
              <a:off x="1680" y="2457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秦</a:t>
              </a:r>
            </a:p>
          </p:txBody>
        </p:sp>
        <p:sp>
          <p:nvSpPr>
            <p:cNvPr id="22546" name="Oval 26"/>
            <p:cNvSpPr>
              <a:spLocks noChangeArrowheads="1"/>
            </p:cNvSpPr>
            <p:nvPr/>
          </p:nvSpPr>
          <p:spPr bwMode="auto">
            <a:xfrm>
              <a:off x="1728" y="2448"/>
              <a:ext cx="336" cy="33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22541" name="Text Box 27"/>
          <p:cNvSpPr txBox="1">
            <a:spLocks noChangeArrowheads="1"/>
          </p:cNvSpPr>
          <p:nvPr/>
        </p:nvSpPr>
        <p:spPr bwMode="auto">
          <a:xfrm>
            <a:off x="2540000" y="852488"/>
            <a:ext cx="1219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</a:rPr>
              <a:t>匈</a:t>
            </a:r>
          </a:p>
        </p:txBody>
      </p:sp>
      <p:sp>
        <p:nvSpPr>
          <p:cNvPr id="22542" name="Text Box 28"/>
          <p:cNvSpPr txBox="1">
            <a:spLocks noChangeArrowheads="1"/>
          </p:cNvSpPr>
          <p:nvPr/>
        </p:nvSpPr>
        <p:spPr bwMode="auto">
          <a:xfrm>
            <a:off x="5384800" y="852488"/>
            <a:ext cx="1016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</a:rPr>
              <a:t>奴</a:t>
            </a:r>
          </a:p>
        </p:txBody>
      </p:sp>
      <p:sp>
        <p:nvSpPr>
          <p:cNvPr id="22543" name="Rectangle 29"/>
          <p:cNvSpPr>
            <a:spLocks noChangeArrowheads="1"/>
          </p:cNvSpPr>
          <p:nvPr/>
        </p:nvSpPr>
        <p:spPr bwMode="auto">
          <a:xfrm>
            <a:off x="3071284" y="6351"/>
            <a:ext cx="4200189" cy="369332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>
                <a:ea typeface="方正大黑简体" pitchFamily="2" charset="-122"/>
              </a:rPr>
              <a:t> </a:t>
            </a:r>
            <a:r>
              <a:rPr lang="zh-CN" altLang="en-US" b="1">
                <a:solidFill>
                  <a:srgbClr val="0000FC"/>
                </a:solidFill>
                <a:ea typeface="方正大黑简体" pitchFamily="2" charset="-122"/>
              </a:rPr>
              <a:t>春秋列国时期黄河、长江中下游地区图</a:t>
            </a:r>
          </a:p>
        </p:txBody>
      </p:sp>
      <p:sp>
        <p:nvSpPr>
          <p:cNvPr id="107550" name="Text Box 30"/>
          <p:cNvSpPr txBox="1">
            <a:spLocks noChangeArrowheads="1"/>
          </p:cNvSpPr>
          <p:nvPr/>
        </p:nvSpPr>
        <p:spPr bwMode="auto">
          <a:xfrm>
            <a:off x="1" y="6156326"/>
            <a:ext cx="12289367" cy="70167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600" b="1">
                <a:solidFill>
                  <a:schemeClr val="bg1"/>
                </a:solidFill>
                <a:latin typeface="Times New Roman" pitchFamily="18" charset="0"/>
                <a:ea typeface="华文新魏" pitchFamily="2" charset="-122"/>
              </a:rPr>
              <a:t>口诀</a:t>
            </a:r>
            <a:r>
              <a:rPr kumimoji="1" lang="zh-CN" altLang="en-US" sz="3600" b="1">
                <a:solidFill>
                  <a:srgbClr val="003300"/>
                </a:solidFill>
                <a:latin typeface="Times New Roman" pitchFamily="18" charset="0"/>
                <a:ea typeface="华文新魏" pitchFamily="2" charset="-122"/>
              </a:rPr>
              <a:t>：</a:t>
            </a:r>
            <a:r>
              <a:rPr kumimoji="1" lang="zh-CN" altLang="en-US" sz="4000" b="1">
                <a:solidFill>
                  <a:srgbClr val="FC4A5B"/>
                </a:solidFill>
                <a:latin typeface="Times New Roman" pitchFamily="18" charset="0"/>
                <a:ea typeface="华文行楷" pitchFamily="2" charset="-122"/>
              </a:rPr>
              <a:t>齐楚秦燕赵魏韩，东南西北到中央</a:t>
            </a:r>
            <a:r>
              <a:rPr kumimoji="1" lang="zh-CN" altLang="en-US" sz="2800" b="1">
                <a:solidFill>
                  <a:srgbClr val="003300"/>
                </a:solidFill>
                <a:latin typeface="Times New Roman" pitchFamily="18" charset="0"/>
                <a:ea typeface="华文行楷" pitchFamily="2" charset="-122"/>
              </a:rPr>
              <a:t>。</a:t>
            </a:r>
            <a:r>
              <a:rPr kumimoji="1" lang="zh-CN" altLang="en-US" sz="2400">
                <a:solidFill>
                  <a:srgbClr val="003300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31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1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752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  <p:bldP spid="107525" grpId="1"/>
      <p:bldP spid="107550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图片 3073" descr="地图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6339205" y="882650"/>
            <a:ext cx="5574665" cy="56743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3074" descr="地图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390" y="882650"/>
            <a:ext cx="5387975" cy="56749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1" name="椭圆 3076"/>
          <p:cNvSpPr/>
          <p:nvPr/>
        </p:nvSpPr>
        <p:spPr>
          <a:xfrm>
            <a:off x="7175500" y="3500438"/>
            <a:ext cx="647700" cy="576262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rgbClr val="CC3300"/>
                </a:solidFill>
                <a:latin typeface="Times New Roman" pitchFamily="18" charset="0"/>
                <a:ea typeface="宋体" pitchFamily="2" charset="-122"/>
              </a:rPr>
              <a:t>秦</a:t>
            </a:r>
          </a:p>
        </p:txBody>
      </p:sp>
      <p:sp>
        <p:nvSpPr>
          <p:cNvPr id="4139" name="椭圆 3114"/>
          <p:cNvSpPr/>
          <p:nvPr/>
        </p:nvSpPr>
        <p:spPr>
          <a:xfrm>
            <a:off x="9338945" y="1111250"/>
            <a:ext cx="769620" cy="652780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燕</a:t>
            </a:r>
          </a:p>
        </p:txBody>
      </p:sp>
      <p:sp>
        <p:nvSpPr>
          <p:cNvPr id="4141" name="椭圆 3116"/>
          <p:cNvSpPr/>
          <p:nvPr/>
        </p:nvSpPr>
        <p:spPr>
          <a:xfrm>
            <a:off x="7175500" y="3500755"/>
            <a:ext cx="647700" cy="575945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秦</a:t>
            </a:r>
          </a:p>
        </p:txBody>
      </p:sp>
      <p:sp>
        <p:nvSpPr>
          <p:cNvPr id="4147" name="椭圆 3122"/>
          <p:cNvSpPr/>
          <p:nvPr/>
        </p:nvSpPr>
        <p:spPr>
          <a:xfrm>
            <a:off x="9018905" y="2428240"/>
            <a:ext cx="713740" cy="687705"/>
          </a:xfrm>
          <a:prstGeom prst="ellipse">
            <a:avLst/>
          </a:prstGeom>
          <a:solidFill>
            <a:srgbClr val="92D050"/>
          </a:solidFill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赵</a:t>
            </a:r>
          </a:p>
        </p:txBody>
      </p:sp>
      <p:sp>
        <p:nvSpPr>
          <p:cNvPr id="4149" name="椭圆 3124"/>
          <p:cNvSpPr/>
          <p:nvPr/>
        </p:nvSpPr>
        <p:spPr>
          <a:xfrm>
            <a:off x="8347710" y="5385435"/>
            <a:ext cx="671195" cy="641985"/>
          </a:xfrm>
          <a:prstGeom prst="ellipse">
            <a:avLst/>
          </a:prstGeom>
          <a:solidFill>
            <a:srgbClr val="FFFF00"/>
          </a:solidFill>
          <a:ln w="28575" cap="flat" cmpd="sng">
            <a:solidFill>
              <a:schemeClr val="accent1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楚</a:t>
            </a:r>
          </a:p>
        </p:txBody>
      </p:sp>
      <p:sp>
        <p:nvSpPr>
          <p:cNvPr id="4150" name="椭圆 3125"/>
          <p:cNvSpPr/>
          <p:nvPr/>
        </p:nvSpPr>
        <p:spPr>
          <a:xfrm>
            <a:off x="8668385" y="4076700"/>
            <a:ext cx="670560" cy="617220"/>
          </a:xfrm>
          <a:prstGeom prst="ellipse">
            <a:avLst/>
          </a:prstGeom>
          <a:solidFill>
            <a:srgbClr val="92D050"/>
          </a:solidFill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韩</a:t>
            </a:r>
          </a:p>
        </p:txBody>
      </p:sp>
      <p:sp>
        <p:nvSpPr>
          <p:cNvPr id="4151" name="椭圆 3126"/>
          <p:cNvSpPr/>
          <p:nvPr/>
        </p:nvSpPr>
        <p:spPr>
          <a:xfrm>
            <a:off x="8838565" y="3284855"/>
            <a:ext cx="714375" cy="648970"/>
          </a:xfrm>
          <a:prstGeom prst="ellipse">
            <a:avLst/>
          </a:prstGeom>
          <a:solidFill>
            <a:srgbClr val="92D050"/>
          </a:solidFill>
          <a:ln>
            <a:headEnd type="none" w="med" len="med"/>
            <a:tailEnd type="none" w="med" len="med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魏</a:t>
            </a:r>
          </a:p>
        </p:txBody>
      </p:sp>
      <p:sp>
        <p:nvSpPr>
          <p:cNvPr id="4153" name="椭圆 3128"/>
          <p:cNvSpPr/>
          <p:nvPr/>
        </p:nvSpPr>
        <p:spPr>
          <a:xfrm>
            <a:off x="10574655" y="3101340"/>
            <a:ext cx="636905" cy="654685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2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齐</a:t>
            </a:r>
          </a:p>
        </p:txBody>
      </p:sp>
      <p:sp>
        <p:nvSpPr>
          <p:cNvPr id="4154" name="椭圆 3129"/>
          <p:cNvSpPr/>
          <p:nvPr/>
        </p:nvSpPr>
        <p:spPr>
          <a:xfrm>
            <a:off x="2777490" y="5374005"/>
            <a:ext cx="731520" cy="664845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6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楚</a:t>
            </a:r>
          </a:p>
        </p:txBody>
      </p:sp>
      <p:sp>
        <p:nvSpPr>
          <p:cNvPr id="4155" name="椭圆 3130"/>
          <p:cNvSpPr/>
          <p:nvPr/>
        </p:nvSpPr>
        <p:spPr>
          <a:xfrm>
            <a:off x="3509010" y="3115628"/>
            <a:ext cx="685800" cy="665162"/>
          </a:xfrm>
          <a:prstGeom prst="ellipse">
            <a:avLst/>
          </a:prstGeom>
          <a:solidFill>
            <a:srgbClr val="92D050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晋</a:t>
            </a:r>
          </a:p>
        </p:txBody>
      </p:sp>
      <p:sp>
        <p:nvSpPr>
          <p:cNvPr id="4156" name="椭圆 3131"/>
          <p:cNvSpPr/>
          <p:nvPr/>
        </p:nvSpPr>
        <p:spPr>
          <a:xfrm>
            <a:off x="5024755" y="3101340"/>
            <a:ext cx="652780" cy="654050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齐</a:t>
            </a:r>
          </a:p>
        </p:txBody>
      </p:sp>
      <p:sp>
        <p:nvSpPr>
          <p:cNvPr id="4157" name="椭圆 3132"/>
          <p:cNvSpPr/>
          <p:nvPr/>
        </p:nvSpPr>
        <p:spPr>
          <a:xfrm>
            <a:off x="1744345" y="3284855"/>
            <a:ext cx="647700" cy="576263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秦</a:t>
            </a:r>
          </a:p>
        </p:txBody>
      </p:sp>
      <p:sp>
        <p:nvSpPr>
          <p:cNvPr id="4160" name="矩形 3135"/>
          <p:cNvSpPr>
            <a:spLocks noTextEdit="1"/>
          </p:cNvSpPr>
          <p:nvPr/>
        </p:nvSpPr>
        <p:spPr>
          <a:xfrm>
            <a:off x="7526338" y="198438"/>
            <a:ext cx="3200400" cy="68421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lstStyle/>
          <a:p>
            <a:pPr algn="ctr"/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effectLst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椭圆 3131"/>
          <p:cNvSpPr/>
          <p:nvPr/>
        </p:nvSpPr>
        <p:spPr>
          <a:xfrm>
            <a:off x="5381625" y="4693920"/>
            <a:ext cx="600710" cy="55816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吴</a:t>
            </a:r>
          </a:p>
        </p:txBody>
      </p:sp>
      <p:sp>
        <p:nvSpPr>
          <p:cNvPr id="3" name="椭圆 3131"/>
          <p:cNvSpPr/>
          <p:nvPr/>
        </p:nvSpPr>
        <p:spPr>
          <a:xfrm>
            <a:off x="5473065" y="5499735"/>
            <a:ext cx="509270" cy="527685"/>
          </a:xfrm>
          <a:prstGeom prst="ellipse">
            <a:avLst/>
          </a:prstGeom>
          <a:solidFill>
            <a:schemeClr val="bg1"/>
          </a:solidFill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越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07910" y="269240"/>
            <a:ext cx="3437890" cy="6134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战国 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形势图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132965" y="269240"/>
            <a:ext cx="3437890" cy="6134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春秋 形势图</a:t>
            </a:r>
          </a:p>
        </p:txBody>
      </p:sp>
      <p:sp>
        <p:nvSpPr>
          <p:cNvPr id="7" name="椭圆 3114"/>
          <p:cNvSpPr/>
          <p:nvPr/>
        </p:nvSpPr>
        <p:spPr>
          <a:xfrm>
            <a:off x="3797935" y="1111250"/>
            <a:ext cx="723900" cy="675640"/>
          </a:xfrm>
          <a:prstGeom prst="ellipse">
            <a:avLst/>
          </a:prstGeom>
          <a:solidFill>
            <a:srgbClr val="FFFF00"/>
          </a:solidFill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200" b="1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燕</a:t>
            </a:r>
          </a:p>
        </p:txBody>
      </p:sp>
      <p:sp>
        <p:nvSpPr>
          <p:cNvPr id="4" name="流程图: 数据 3"/>
          <p:cNvSpPr/>
          <p:nvPr/>
        </p:nvSpPr>
        <p:spPr>
          <a:xfrm rot="18840000">
            <a:off x="2089785" y="2760980"/>
            <a:ext cx="3169920" cy="1686560"/>
          </a:xfrm>
          <a:prstGeom prst="flowChartInputOutput">
            <a:avLst/>
          </a:prstGeom>
          <a:noFill/>
          <a:ln w="63500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流程图: 数据 7"/>
          <p:cNvSpPr/>
          <p:nvPr/>
        </p:nvSpPr>
        <p:spPr>
          <a:xfrm rot="18960000">
            <a:off x="7544435" y="2742565"/>
            <a:ext cx="3241040" cy="1700530"/>
          </a:xfrm>
          <a:prstGeom prst="flowChartInputOutput">
            <a:avLst/>
          </a:prstGeom>
          <a:noFill/>
          <a:ln w="63500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可选过程 8"/>
          <p:cNvSpPr/>
          <p:nvPr/>
        </p:nvSpPr>
        <p:spPr>
          <a:xfrm>
            <a:off x="1744345" y="6096000"/>
            <a:ext cx="9144000" cy="731520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7" name="文本框 8198"/>
          <p:cNvSpPr txBox="1"/>
          <p:nvPr/>
        </p:nvSpPr>
        <p:spPr>
          <a:xfrm>
            <a:off x="2149793" y="6095683"/>
            <a:ext cx="8424862" cy="743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l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齐楚秦燕赵魏韩</a:t>
            </a:r>
            <a:r>
              <a:rPr lang="en-US" altLang="zh-CN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东南西北到中间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7" name="文本框 8196"/>
          <p:cNvSpPr txBox="1"/>
          <p:nvPr/>
        </p:nvSpPr>
        <p:spPr>
          <a:xfrm>
            <a:off x="757555" y="2259330"/>
            <a:ext cx="7216775" cy="67881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韩、赵、魏三家大夫瓜分晋国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——</a:t>
            </a:r>
          </a:p>
        </p:txBody>
      </p:sp>
      <p:sp>
        <p:nvSpPr>
          <p:cNvPr id="8198" name="文本框 8197"/>
          <p:cNvSpPr txBox="1"/>
          <p:nvPr/>
        </p:nvSpPr>
        <p:spPr>
          <a:xfrm>
            <a:off x="757555" y="3655695"/>
            <a:ext cx="8557895" cy="6788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齐国大夫田和取代齐王，自立为国君</a:t>
            </a:r>
            <a:r>
              <a:rPr lang="en-US" altLang="zh-CN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——</a:t>
            </a:r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华文新魏" pitchFamily="2" charset="-122"/>
              </a:rPr>
              <a:t>                                                   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44880" y="495300"/>
            <a:ext cx="4937760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4800" b="1">
                <a:latin typeface="微软雅黑" panose="020b0503020204020204" charset="-122"/>
                <a:ea typeface="微软雅黑" panose="020b0503020204020204" charset="-122"/>
              </a:rPr>
              <a:t>、七国形成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974330" y="2259330"/>
            <a:ext cx="2418080" cy="8089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三家分晋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315450" y="3590290"/>
            <a:ext cx="2418080" cy="80899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田氏代齐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文本框 28673"/>
          <p:cNvSpPr txBox="1"/>
          <p:nvPr/>
        </p:nvSpPr>
        <p:spPr>
          <a:xfrm>
            <a:off x="477520" y="777875"/>
            <a:ext cx="978090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、战国时期战争的特点</a:t>
            </a:r>
          </a:p>
        </p:txBody>
      </p:sp>
      <p:sp>
        <p:nvSpPr>
          <p:cNvPr id="3" name="文本框 28681"/>
          <p:cNvSpPr txBox="1"/>
          <p:nvPr/>
        </p:nvSpPr>
        <p:spPr>
          <a:xfrm>
            <a:off x="1061720" y="2705100"/>
            <a:ext cx="5036820" cy="34867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战争规模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参战兵力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交战区域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  <a:p>
            <a:pPr lvl="0" algn="l">
              <a:lnSpc>
                <a:spcPct val="100000"/>
              </a:lnSpc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持续时间</a:t>
            </a: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438015" y="270510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大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438015" y="369951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多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438015" y="469392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广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438015" y="5502910"/>
            <a:ext cx="701675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长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1"/>
      <p:bldP spid="14" grpId="2"/>
      <p:bldP spid="15" grpId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7214" name="表格 7213"/>
          <p:cNvGraphicFramePr>
            <a:graphicFrameLocks noGrp="1"/>
          </p:cNvGraphicFramePr>
          <p:nvPr/>
        </p:nvGraphicFramePr>
        <p:xfrm>
          <a:off x="641350" y="1664335"/>
          <a:ext cx="9779000" cy="4760850"/>
        </p:xfrm>
        <a:graphic>
          <a:graphicData uri="http://schemas.openxmlformats.org/drawingml/2006/table">
            <a:tbl>
              <a:tblPr/>
              <a:tblGrid>
                <a:gridCol w="1644015"/>
                <a:gridCol w="2245360"/>
                <a:gridCol w="3429635"/>
                <a:gridCol w="2459990"/>
              </a:tblGrid>
              <a:tr h="1185545"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r>
                        <a:rPr lang="zh-CN" altLang="en-US" sz="36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时期</a:t>
                      </a:r>
                    </a:p>
                  </a:txBody>
                  <a:tcPr marL="90000" marR="90000" marT="46800" marB="46800" anchor="ctr" anchorCtr="1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r>
                        <a:rPr lang="zh-CN" altLang="en-US" sz="4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主要</a:t>
                      </a:r>
                    </a:p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r>
                        <a:rPr lang="zh-CN" altLang="en-US" sz="4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战役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r>
                        <a:rPr lang="zh-CN" altLang="en-US" sz="4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交战</a:t>
                      </a:r>
                    </a:p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r>
                        <a:rPr lang="zh-CN" altLang="en-US" sz="4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国家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r>
                        <a:rPr lang="zh-CN" altLang="en-US" sz="4000" b="1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典故</a:t>
                      </a:r>
                    </a:p>
                  </a:txBody>
                  <a:tcPr marL="90000" marR="90000" marT="46800" marB="46800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0615">
                <a:tc rowSpan="3"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014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537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eaLnBrk="1" hangingPunct="1">
                        <a:buFont typeface="Arial" pitchFamily="34" charset="0"/>
                        <a:buNone/>
                      </a:pPr>
                      <a:endParaRPr lang="zh-CN" altLang="en-US">
                        <a:latin typeface="Arial" pitchFamily="34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21" name="文本框 12320"/>
          <p:cNvSpPr txBox="1"/>
          <p:nvPr/>
        </p:nvSpPr>
        <p:spPr>
          <a:xfrm>
            <a:off x="2265680" y="4515485"/>
            <a:ext cx="2007235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3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马陵之战</a:t>
            </a:r>
          </a:p>
        </p:txBody>
      </p:sp>
      <p:sp>
        <p:nvSpPr>
          <p:cNvPr id="12322" name="文本框 12321"/>
          <p:cNvSpPr txBox="1"/>
          <p:nvPr/>
        </p:nvSpPr>
        <p:spPr>
          <a:xfrm>
            <a:off x="2265680" y="5544820"/>
            <a:ext cx="1906270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3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长平之战</a:t>
            </a:r>
          </a:p>
        </p:txBody>
      </p:sp>
      <p:sp>
        <p:nvSpPr>
          <p:cNvPr id="12323" name="文本框 12322"/>
          <p:cNvSpPr txBox="1"/>
          <p:nvPr/>
        </p:nvSpPr>
        <p:spPr>
          <a:xfrm>
            <a:off x="4646930" y="3354705"/>
            <a:ext cx="2897505" cy="74358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赵、</a:t>
            </a: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魏、齐</a:t>
            </a:r>
          </a:p>
        </p:txBody>
      </p:sp>
      <p:sp>
        <p:nvSpPr>
          <p:cNvPr id="12324" name="文本框 12323"/>
          <p:cNvSpPr txBox="1"/>
          <p:nvPr/>
        </p:nvSpPr>
        <p:spPr>
          <a:xfrm>
            <a:off x="4875213" y="4450080"/>
            <a:ext cx="1800225" cy="74358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lvl="0" algn="l" eaLnBrk="1" hangingPunct="1"/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魏、齐</a:t>
            </a:r>
          </a:p>
        </p:txBody>
      </p:sp>
      <p:sp>
        <p:nvSpPr>
          <p:cNvPr id="12325" name="文本框 12324"/>
          <p:cNvSpPr txBox="1"/>
          <p:nvPr/>
        </p:nvSpPr>
        <p:spPr>
          <a:xfrm>
            <a:off x="4842510" y="5479415"/>
            <a:ext cx="1833245" cy="74358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秦、赵</a:t>
            </a:r>
          </a:p>
        </p:txBody>
      </p:sp>
      <p:sp>
        <p:nvSpPr>
          <p:cNvPr id="12326" name="文本框 12325"/>
          <p:cNvSpPr txBox="1"/>
          <p:nvPr/>
        </p:nvSpPr>
        <p:spPr>
          <a:xfrm>
            <a:off x="8101330" y="3354705"/>
            <a:ext cx="1852930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3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围魏救赵</a:t>
            </a:r>
          </a:p>
        </p:txBody>
      </p:sp>
      <p:sp>
        <p:nvSpPr>
          <p:cNvPr id="12327" name="文本框 12326"/>
          <p:cNvSpPr txBox="1"/>
          <p:nvPr/>
        </p:nvSpPr>
        <p:spPr>
          <a:xfrm>
            <a:off x="8101330" y="5544185"/>
            <a:ext cx="1998345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3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纸上谈兵</a:t>
            </a:r>
          </a:p>
        </p:txBody>
      </p:sp>
      <p:sp>
        <p:nvSpPr>
          <p:cNvPr id="7211" name="文本框 12330"/>
          <p:cNvSpPr txBox="1"/>
          <p:nvPr/>
        </p:nvSpPr>
        <p:spPr>
          <a:xfrm>
            <a:off x="1000760" y="3633788"/>
            <a:ext cx="900430" cy="23764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战    国</a:t>
            </a:r>
          </a:p>
        </p:txBody>
      </p:sp>
      <p:sp>
        <p:nvSpPr>
          <p:cNvPr id="7212" name="文本框 12331"/>
          <p:cNvSpPr txBox="1"/>
          <p:nvPr/>
        </p:nvSpPr>
        <p:spPr>
          <a:xfrm>
            <a:off x="1092200" y="415290"/>
            <a:ext cx="468058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、主要战役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265680" y="3354705"/>
            <a:ext cx="1875155" cy="613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桂陵之战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173720" y="4515485"/>
            <a:ext cx="1852930" cy="6134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/>
            <a:r>
              <a:rPr lang="zh-CN" altLang="en-US" sz="3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减灶记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3" grpId="0"/>
      <p:bldP spid="12324" grpId="1"/>
      <p:bldP spid="12325" grpId="2"/>
      <p:bldP spid="12326" grpId="3"/>
      <p:bldP spid="12327" grpId="4"/>
      <p:bldP spid="3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4284" name="Text Box 12"/>
          <p:cNvSpPr txBox="1"/>
          <p:nvPr/>
        </p:nvSpPr>
        <p:spPr>
          <a:xfrm>
            <a:off x="5375275" y="3465513"/>
            <a:ext cx="936625" cy="36576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latin typeface="Times New Roman" pitchFamily="18" charset="0"/>
              </a:rPr>
              <a:t>桂陵</a:t>
            </a:r>
          </a:p>
        </p:txBody>
      </p:sp>
      <p:pic>
        <p:nvPicPr>
          <p:cNvPr id="13" name="Picture 2" descr="围魏救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1" r="5228" b="2445"/>
          <a:stretch>
            <a:fillRect/>
          </a:stretch>
        </p:blipFill>
        <p:spPr bwMode="auto">
          <a:xfrm>
            <a:off x="3899647" y="400648"/>
            <a:ext cx="4265820" cy="6495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马陵之战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4" r="4064" b="2868"/>
          <a:stretch>
            <a:fillRect/>
          </a:stretch>
        </p:blipFill>
        <p:spPr bwMode="auto">
          <a:xfrm>
            <a:off x="8165467" y="400648"/>
            <a:ext cx="4026533" cy="6495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长平之战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4" r="3054" b="1955"/>
          <a:stretch>
            <a:fillRect/>
          </a:stretch>
        </p:blipFill>
        <p:spPr bwMode="auto">
          <a:xfrm>
            <a:off x="0" y="174813"/>
            <a:ext cx="4007224" cy="668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文本框 28673"/>
          <p:cNvSpPr txBox="1"/>
          <p:nvPr/>
        </p:nvSpPr>
        <p:spPr>
          <a:xfrm>
            <a:off x="127635" y="466725"/>
            <a:ext cx="1195895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想一想：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春秋与战国时期</a:t>
            </a: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战争的最大不同？</a:t>
            </a:r>
          </a:p>
        </p:txBody>
      </p:sp>
      <p:sp>
        <p:nvSpPr>
          <p:cNvPr id="28677" name="文本框 28676"/>
          <p:cNvSpPr txBox="1"/>
          <p:nvPr/>
        </p:nvSpPr>
        <p:spPr>
          <a:xfrm>
            <a:off x="906780" y="2922905"/>
            <a:ext cx="283527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春秋</a:t>
            </a:r>
            <a:r>
              <a:rPr lang="en-US" altLang="zh-CN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endParaRPr lang="zh-CN" altLang="en-US" sz="4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8680" name="文本框 28679"/>
          <p:cNvSpPr txBox="1"/>
          <p:nvPr/>
        </p:nvSpPr>
        <p:spPr>
          <a:xfrm>
            <a:off x="6416040" y="2922905"/>
            <a:ext cx="415480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战国</a:t>
            </a:r>
            <a:r>
              <a:rPr lang="en-US" altLang="zh-CN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endParaRPr lang="zh-CN" altLang="en-US" sz="4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等腰三角形 11"/>
          <p:cNvSpPr/>
          <p:nvPr/>
        </p:nvSpPr>
        <p:spPr>
          <a:xfrm>
            <a:off x="5709322" y="2009289"/>
            <a:ext cx="167640" cy="3576022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559175" y="2844165"/>
            <a:ext cx="2233967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60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争霸分裂</a:t>
            </a:r>
            <a:endParaRPr lang="zh-CN" altLang="en-US" sz="6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235440" y="2824480"/>
            <a:ext cx="2302136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6000" b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兼并统一</a:t>
            </a:r>
            <a:endParaRPr lang="zh-CN" altLang="en-US" sz="60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文本框 28673"/>
          <p:cNvSpPr txBox="1"/>
          <p:nvPr/>
        </p:nvSpPr>
        <p:spPr>
          <a:xfrm>
            <a:off x="538480" y="1128395"/>
            <a:ext cx="9780905" cy="8743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4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、战国兼并战争的结果</a:t>
            </a:r>
          </a:p>
        </p:txBody>
      </p:sp>
      <p:sp>
        <p:nvSpPr>
          <p:cNvPr id="3" name="文本框 28681"/>
          <p:cNvSpPr txBox="1"/>
          <p:nvPr/>
        </p:nvSpPr>
        <p:spPr>
          <a:xfrm>
            <a:off x="635000" y="2766060"/>
            <a:ext cx="10873105" cy="1920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诸侯国势力此消彼长，秦国逐渐成为实力最强大的诸侯国，对东方六国构成威胁。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8" name="组合 67"/>
          <p:cNvGrpSpPr/>
          <p:nvPr/>
        </p:nvGrpSpPr>
        <p:grpSpPr>
          <a:xfrm>
            <a:off x="431165" y="3178175"/>
            <a:ext cx="1631950" cy="3469005"/>
            <a:chOff x="1080654" y="998304"/>
            <a:chExt cx="1224444" cy="3082326"/>
          </a:xfrm>
        </p:grpSpPr>
        <p:sp>
          <p:nvSpPr>
            <p:cNvPr id="8" name="Freeform 4175"/>
            <p:cNvSpPr>
              <a:spLocks noEditPoints="1"/>
            </p:cNvSpPr>
            <p:nvPr/>
          </p:nvSpPr>
          <p:spPr bwMode="auto">
            <a:xfrm>
              <a:off x="1413116" y="1119972"/>
              <a:ext cx="746017" cy="900366"/>
            </a:xfrm>
            <a:custGeom>
              <a:gdLst>
                <a:gd name="T0" fmla="*/ 50 w 92"/>
                <a:gd name="T1" fmla="*/ 2 h 111"/>
                <a:gd name="T2" fmla="*/ 34 w 92"/>
                <a:gd name="T3" fmla="*/ 8 h 111"/>
                <a:gd name="T4" fmla="*/ 19 w 92"/>
                <a:gd name="T5" fmla="*/ 18 h 111"/>
                <a:gd name="T6" fmla="*/ 11 w 92"/>
                <a:gd name="T7" fmla="*/ 29 h 111"/>
                <a:gd name="T8" fmla="*/ 6 w 92"/>
                <a:gd name="T9" fmla="*/ 42 h 111"/>
                <a:gd name="T10" fmla="*/ 3 w 92"/>
                <a:gd name="T11" fmla="*/ 56 h 111"/>
                <a:gd name="T12" fmla="*/ 7 w 92"/>
                <a:gd name="T13" fmla="*/ 76 h 111"/>
                <a:gd name="T14" fmla="*/ 15 w 92"/>
                <a:gd name="T15" fmla="*/ 93 h 111"/>
                <a:gd name="T16" fmla="*/ 28 w 92"/>
                <a:gd name="T17" fmla="*/ 104 h 111"/>
                <a:gd name="T18" fmla="*/ 44 w 92"/>
                <a:gd name="T19" fmla="*/ 108 h 111"/>
                <a:gd name="T20" fmla="*/ 59 w 92"/>
                <a:gd name="T21" fmla="*/ 104 h 111"/>
                <a:gd name="T22" fmla="*/ 74 w 92"/>
                <a:gd name="T23" fmla="*/ 93 h 111"/>
                <a:gd name="T24" fmla="*/ 82 w 92"/>
                <a:gd name="T25" fmla="*/ 82 h 111"/>
                <a:gd name="T26" fmla="*/ 87 w 92"/>
                <a:gd name="T27" fmla="*/ 69 h 111"/>
                <a:gd name="T28" fmla="*/ 88 w 92"/>
                <a:gd name="T29" fmla="*/ 56 h 111"/>
                <a:gd name="T30" fmla="*/ 86 w 92"/>
                <a:gd name="T31" fmla="*/ 35 h 111"/>
                <a:gd name="T32" fmla="*/ 78 w 92"/>
                <a:gd name="T33" fmla="*/ 18 h 111"/>
                <a:gd name="T34" fmla="*/ 70 w 92"/>
                <a:gd name="T35" fmla="*/ 10 h 111"/>
                <a:gd name="T36" fmla="*/ 61 w 92"/>
                <a:gd name="T37" fmla="*/ 5 h 111"/>
                <a:gd name="T38" fmla="*/ 50 w 92"/>
                <a:gd name="T39" fmla="*/ 2 h 111"/>
                <a:gd name="T40" fmla="*/ 50 w 92"/>
                <a:gd name="T41" fmla="*/ 2 h 111"/>
                <a:gd name="T42" fmla="*/ 50 w 92"/>
                <a:gd name="T43" fmla="*/ 0 h 111"/>
                <a:gd name="T44" fmla="*/ 65 w 92"/>
                <a:gd name="T45" fmla="*/ 2 h 111"/>
                <a:gd name="T46" fmla="*/ 75 w 92"/>
                <a:gd name="T47" fmla="*/ 10 h 111"/>
                <a:gd name="T48" fmla="*/ 84 w 92"/>
                <a:gd name="T49" fmla="*/ 23 h 111"/>
                <a:gd name="T50" fmla="*/ 89 w 92"/>
                <a:gd name="T51" fmla="*/ 38 h 111"/>
                <a:gd name="T52" fmla="*/ 92 w 92"/>
                <a:gd name="T53" fmla="*/ 56 h 111"/>
                <a:gd name="T54" fmla="*/ 89 w 92"/>
                <a:gd name="T55" fmla="*/ 73 h 111"/>
                <a:gd name="T56" fmla="*/ 82 w 92"/>
                <a:gd name="T57" fmla="*/ 89 h 111"/>
                <a:gd name="T58" fmla="*/ 71 w 92"/>
                <a:gd name="T59" fmla="*/ 101 h 111"/>
                <a:gd name="T60" fmla="*/ 58 w 92"/>
                <a:gd name="T61" fmla="*/ 108 h 111"/>
                <a:gd name="T62" fmla="*/ 44 w 92"/>
                <a:gd name="T63" fmla="*/ 111 h 111"/>
                <a:gd name="T64" fmla="*/ 29 w 92"/>
                <a:gd name="T65" fmla="*/ 108 h 111"/>
                <a:gd name="T66" fmla="*/ 17 w 92"/>
                <a:gd name="T67" fmla="*/ 101 h 111"/>
                <a:gd name="T68" fmla="*/ 8 w 92"/>
                <a:gd name="T69" fmla="*/ 89 h 111"/>
                <a:gd name="T70" fmla="*/ 3 w 92"/>
                <a:gd name="T71" fmla="*/ 73 h 111"/>
                <a:gd name="T72" fmla="*/ 0 w 92"/>
                <a:gd name="T73" fmla="*/ 56 h 111"/>
                <a:gd name="T74" fmla="*/ 3 w 92"/>
                <a:gd name="T75" fmla="*/ 38 h 111"/>
                <a:gd name="T76" fmla="*/ 11 w 92"/>
                <a:gd name="T77" fmla="*/ 22 h 111"/>
                <a:gd name="T78" fmla="*/ 23 w 92"/>
                <a:gd name="T79" fmla="*/ 10 h 111"/>
                <a:gd name="T80" fmla="*/ 36 w 92"/>
                <a:gd name="T81" fmla="*/ 2 h 111"/>
                <a:gd name="T82" fmla="*/ 50 w 92"/>
                <a:gd name="T83" fmla="*/ 0 h 11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2" h="110">
                  <a:moveTo>
                    <a:pt x="50" y="2"/>
                  </a:moveTo>
                  <a:lnTo>
                    <a:pt x="34" y="8"/>
                  </a:lnTo>
                  <a:lnTo>
                    <a:pt x="19" y="18"/>
                  </a:lnTo>
                  <a:lnTo>
                    <a:pt x="11" y="29"/>
                  </a:lnTo>
                  <a:lnTo>
                    <a:pt x="6" y="42"/>
                  </a:lnTo>
                  <a:lnTo>
                    <a:pt x="3" y="56"/>
                  </a:lnTo>
                  <a:lnTo>
                    <a:pt x="7" y="76"/>
                  </a:lnTo>
                  <a:lnTo>
                    <a:pt x="15" y="93"/>
                  </a:lnTo>
                  <a:lnTo>
                    <a:pt x="28" y="104"/>
                  </a:lnTo>
                  <a:lnTo>
                    <a:pt x="44" y="108"/>
                  </a:lnTo>
                  <a:lnTo>
                    <a:pt x="59" y="104"/>
                  </a:lnTo>
                  <a:lnTo>
                    <a:pt x="74" y="93"/>
                  </a:lnTo>
                  <a:lnTo>
                    <a:pt x="82" y="82"/>
                  </a:lnTo>
                  <a:lnTo>
                    <a:pt x="87" y="69"/>
                  </a:lnTo>
                  <a:lnTo>
                    <a:pt x="88" y="56"/>
                  </a:lnTo>
                  <a:lnTo>
                    <a:pt x="86" y="35"/>
                  </a:lnTo>
                  <a:lnTo>
                    <a:pt x="78" y="18"/>
                  </a:lnTo>
                  <a:lnTo>
                    <a:pt x="70" y="10"/>
                  </a:lnTo>
                  <a:lnTo>
                    <a:pt x="61" y="5"/>
                  </a:lnTo>
                  <a:lnTo>
                    <a:pt x="50" y="2"/>
                  </a:lnTo>
                  <a:lnTo>
                    <a:pt x="50" y="2"/>
                  </a:lnTo>
                  <a:close/>
                  <a:moveTo>
                    <a:pt x="50" y="0"/>
                  </a:moveTo>
                  <a:lnTo>
                    <a:pt x="65" y="2"/>
                  </a:lnTo>
                  <a:lnTo>
                    <a:pt x="75" y="10"/>
                  </a:lnTo>
                  <a:lnTo>
                    <a:pt x="84" y="23"/>
                  </a:lnTo>
                  <a:lnTo>
                    <a:pt x="89" y="38"/>
                  </a:lnTo>
                  <a:lnTo>
                    <a:pt x="92" y="56"/>
                  </a:lnTo>
                  <a:lnTo>
                    <a:pt x="89" y="73"/>
                  </a:lnTo>
                  <a:lnTo>
                    <a:pt x="82" y="89"/>
                  </a:lnTo>
                  <a:lnTo>
                    <a:pt x="71" y="101"/>
                  </a:lnTo>
                  <a:lnTo>
                    <a:pt x="58" y="108"/>
                  </a:lnTo>
                  <a:lnTo>
                    <a:pt x="44" y="111"/>
                  </a:lnTo>
                  <a:lnTo>
                    <a:pt x="29" y="108"/>
                  </a:lnTo>
                  <a:lnTo>
                    <a:pt x="17" y="101"/>
                  </a:lnTo>
                  <a:lnTo>
                    <a:pt x="8" y="89"/>
                  </a:lnTo>
                  <a:lnTo>
                    <a:pt x="3" y="73"/>
                  </a:lnTo>
                  <a:lnTo>
                    <a:pt x="0" y="56"/>
                  </a:lnTo>
                  <a:lnTo>
                    <a:pt x="3" y="38"/>
                  </a:lnTo>
                  <a:lnTo>
                    <a:pt x="11" y="22"/>
                  </a:lnTo>
                  <a:lnTo>
                    <a:pt x="23" y="10"/>
                  </a:lnTo>
                  <a:lnTo>
                    <a:pt x="36" y="2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4176"/>
            <p:cNvSpPr>
              <a:spLocks noEditPoints="1"/>
            </p:cNvSpPr>
            <p:nvPr/>
          </p:nvSpPr>
          <p:spPr bwMode="auto">
            <a:xfrm>
              <a:off x="1405009" y="1103749"/>
              <a:ext cx="762235" cy="924698"/>
            </a:xfrm>
            <a:custGeom>
              <a:gdLst>
                <a:gd name="T0" fmla="*/ 60 w 94"/>
                <a:gd name="T1" fmla="*/ 108 h 114"/>
                <a:gd name="T2" fmla="*/ 60 w 94"/>
                <a:gd name="T3" fmla="*/ 108 h 114"/>
                <a:gd name="T4" fmla="*/ 11 w 94"/>
                <a:gd name="T5" fmla="*/ 88 h 114"/>
                <a:gd name="T6" fmla="*/ 32 w 94"/>
                <a:gd name="T7" fmla="*/ 109 h 114"/>
                <a:gd name="T8" fmla="*/ 45 w 94"/>
                <a:gd name="T9" fmla="*/ 112 h 114"/>
                <a:gd name="T10" fmla="*/ 32 w 94"/>
                <a:gd name="T11" fmla="*/ 109 h 114"/>
                <a:gd name="T12" fmla="*/ 11 w 94"/>
                <a:gd name="T13" fmla="*/ 88 h 114"/>
                <a:gd name="T14" fmla="*/ 83 w 94"/>
                <a:gd name="T15" fmla="*/ 88 h 114"/>
                <a:gd name="T16" fmla="*/ 83 w 94"/>
                <a:gd name="T17" fmla="*/ 88 h 114"/>
                <a:gd name="T18" fmla="*/ 15 w 94"/>
                <a:gd name="T19" fmla="*/ 24 h 114"/>
                <a:gd name="T20" fmla="*/ 15 w 94"/>
                <a:gd name="T21" fmla="*/ 25 h 114"/>
                <a:gd name="T22" fmla="*/ 25 w 94"/>
                <a:gd name="T23" fmla="*/ 14 h 114"/>
                <a:gd name="T24" fmla="*/ 24 w 94"/>
                <a:gd name="T25" fmla="*/ 14 h 114"/>
                <a:gd name="T26" fmla="*/ 51 w 94"/>
                <a:gd name="T27" fmla="*/ 7 h 114"/>
                <a:gd name="T28" fmla="*/ 35 w 94"/>
                <a:gd name="T29" fmla="*/ 11 h 114"/>
                <a:gd name="T30" fmla="*/ 13 w 94"/>
                <a:gd name="T31" fmla="*/ 32 h 114"/>
                <a:gd name="T32" fmla="*/ 7 w 94"/>
                <a:gd name="T33" fmla="*/ 58 h 114"/>
                <a:gd name="T34" fmla="*/ 17 w 94"/>
                <a:gd name="T35" fmla="*/ 93 h 114"/>
                <a:gd name="T36" fmla="*/ 45 w 94"/>
                <a:gd name="T37" fmla="*/ 109 h 114"/>
                <a:gd name="T38" fmla="*/ 60 w 94"/>
                <a:gd name="T39" fmla="*/ 105 h 114"/>
                <a:gd name="T40" fmla="*/ 84 w 94"/>
                <a:gd name="T41" fmla="*/ 78 h 114"/>
                <a:gd name="T42" fmla="*/ 85 w 94"/>
                <a:gd name="T43" fmla="*/ 37 h 114"/>
                <a:gd name="T44" fmla="*/ 66 w 94"/>
                <a:gd name="T45" fmla="*/ 11 h 114"/>
                <a:gd name="T46" fmla="*/ 51 w 94"/>
                <a:gd name="T47" fmla="*/ 0 h 114"/>
                <a:gd name="T48" fmla="*/ 77 w 94"/>
                <a:gd name="T49" fmla="*/ 12 h 114"/>
                <a:gd name="T50" fmla="*/ 92 w 94"/>
                <a:gd name="T51" fmla="*/ 40 h 114"/>
                <a:gd name="T52" fmla="*/ 92 w 94"/>
                <a:gd name="T53" fmla="*/ 75 h 114"/>
                <a:gd name="T54" fmla="*/ 72 w 94"/>
                <a:gd name="T55" fmla="*/ 104 h 114"/>
                <a:gd name="T56" fmla="*/ 45 w 94"/>
                <a:gd name="T57" fmla="*/ 114 h 114"/>
                <a:gd name="T58" fmla="*/ 18 w 94"/>
                <a:gd name="T59" fmla="*/ 104 h 114"/>
                <a:gd name="T60" fmla="*/ 3 w 94"/>
                <a:gd name="T61" fmla="*/ 75 h 114"/>
                <a:gd name="T62" fmla="*/ 1 w 94"/>
                <a:gd name="T63" fmla="*/ 58 h 114"/>
                <a:gd name="T64" fmla="*/ 3 w 94"/>
                <a:gd name="T65" fmla="*/ 40 h 114"/>
                <a:gd name="T66" fmla="*/ 22 w 94"/>
                <a:gd name="T67" fmla="*/ 11 h 114"/>
                <a:gd name="T68" fmla="*/ 51 w 94"/>
                <a:gd name="T69" fmla="*/ 0 h 1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14">
                  <a:moveTo>
                    <a:pt x="76" y="96"/>
                  </a:moveTo>
                  <a:lnTo>
                    <a:pt x="60" y="108"/>
                  </a:lnTo>
                  <a:lnTo>
                    <a:pt x="47" y="110"/>
                  </a:lnTo>
                  <a:lnTo>
                    <a:pt x="60" y="108"/>
                  </a:lnTo>
                  <a:lnTo>
                    <a:pt x="76" y="96"/>
                  </a:lnTo>
                  <a:close/>
                  <a:moveTo>
                    <a:pt x="11" y="88"/>
                  </a:moveTo>
                  <a:lnTo>
                    <a:pt x="20" y="101"/>
                  </a:lnTo>
                  <a:lnTo>
                    <a:pt x="32" y="109"/>
                  </a:lnTo>
                  <a:lnTo>
                    <a:pt x="45" y="112"/>
                  </a:lnTo>
                  <a:lnTo>
                    <a:pt x="45" y="112"/>
                  </a:lnTo>
                  <a:lnTo>
                    <a:pt x="45" y="112"/>
                  </a:lnTo>
                  <a:lnTo>
                    <a:pt x="32" y="109"/>
                  </a:lnTo>
                  <a:lnTo>
                    <a:pt x="20" y="101"/>
                  </a:lnTo>
                  <a:lnTo>
                    <a:pt x="11" y="88"/>
                  </a:lnTo>
                  <a:close/>
                  <a:moveTo>
                    <a:pt x="85" y="83"/>
                  </a:moveTo>
                  <a:lnTo>
                    <a:pt x="83" y="88"/>
                  </a:lnTo>
                  <a:lnTo>
                    <a:pt x="79" y="92"/>
                  </a:lnTo>
                  <a:lnTo>
                    <a:pt x="83" y="88"/>
                  </a:lnTo>
                  <a:lnTo>
                    <a:pt x="85" y="83"/>
                  </a:lnTo>
                  <a:close/>
                  <a:moveTo>
                    <a:pt x="15" y="24"/>
                  </a:moveTo>
                  <a:lnTo>
                    <a:pt x="15" y="24"/>
                  </a:lnTo>
                  <a:lnTo>
                    <a:pt x="15" y="25"/>
                  </a:lnTo>
                  <a:lnTo>
                    <a:pt x="15" y="24"/>
                  </a:lnTo>
                  <a:close/>
                  <a:moveTo>
                    <a:pt x="25" y="14"/>
                  </a:moveTo>
                  <a:lnTo>
                    <a:pt x="24" y="14"/>
                  </a:lnTo>
                  <a:lnTo>
                    <a:pt x="24" y="14"/>
                  </a:lnTo>
                  <a:lnTo>
                    <a:pt x="25" y="14"/>
                  </a:lnTo>
                  <a:close/>
                  <a:moveTo>
                    <a:pt x="51" y="7"/>
                  </a:moveTo>
                  <a:lnTo>
                    <a:pt x="51" y="7"/>
                  </a:lnTo>
                  <a:lnTo>
                    <a:pt x="35" y="11"/>
                  </a:lnTo>
                  <a:lnTo>
                    <a:pt x="21" y="21"/>
                  </a:lnTo>
                  <a:lnTo>
                    <a:pt x="13" y="32"/>
                  </a:lnTo>
                  <a:lnTo>
                    <a:pt x="8" y="44"/>
                  </a:lnTo>
                  <a:lnTo>
                    <a:pt x="7" y="58"/>
                  </a:lnTo>
                  <a:lnTo>
                    <a:pt x="9" y="78"/>
                  </a:lnTo>
                  <a:lnTo>
                    <a:pt x="17" y="93"/>
                  </a:lnTo>
                  <a:lnTo>
                    <a:pt x="30" y="104"/>
                  </a:lnTo>
                  <a:lnTo>
                    <a:pt x="45" y="109"/>
                  </a:lnTo>
                  <a:lnTo>
                    <a:pt x="45" y="109"/>
                  </a:lnTo>
                  <a:lnTo>
                    <a:pt x="60" y="105"/>
                  </a:lnTo>
                  <a:lnTo>
                    <a:pt x="73" y="93"/>
                  </a:lnTo>
                  <a:lnTo>
                    <a:pt x="84" y="78"/>
                  </a:lnTo>
                  <a:lnTo>
                    <a:pt x="88" y="58"/>
                  </a:lnTo>
                  <a:lnTo>
                    <a:pt x="85" y="37"/>
                  </a:lnTo>
                  <a:lnTo>
                    <a:pt x="77" y="21"/>
                  </a:lnTo>
                  <a:lnTo>
                    <a:pt x="66" y="11"/>
                  </a:lnTo>
                  <a:lnTo>
                    <a:pt x="51" y="7"/>
                  </a:lnTo>
                  <a:close/>
                  <a:moveTo>
                    <a:pt x="51" y="0"/>
                  </a:moveTo>
                  <a:lnTo>
                    <a:pt x="66" y="3"/>
                  </a:lnTo>
                  <a:lnTo>
                    <a:pt x="77" y="12"/>
                  </a:lnTo>
                  <a:lnTo>
                    <a:pt x="87" y="24"/>
                  </a:lnTo>
                  <a:lnTo>
                    <a:pt x="92" y="40"/>
                  </a:lnTo>
                  <a:lnTo>
                    <a:pt x="94" y="58"/>
                  </a:lnTo>
                  <a:lnTo>
                    <a:pt x="92" y="75"/>
                  </a:lnTo>
                  <a:lnTo>
                    <a:pt x="84" y="91"/>
                  </a:lnTo>
                  <a:lnTo>
                    <a:pt x="72" y="104"/>
                  </a:lnTo>
                  <a:lnTo>
                    <a:pt x="59" y="112"/>
                  </a:lnTo>
                  <a:lnTo>
                    <a:pt x="45" y="114"/>
                  </a:lnTo>
                  <a:lnTo>
                    <a:pt x="30" y="112"/>
                  </a:lnTo>
                  <a:lnTo>
                    <a:pt x="18" y="104"/>
                  </a:lnTo>
                  <a:lnTo>
                    <a:pt x="8" y="91"/>
                  </a:lnTo>
                  <a:lnTo>
                    <a:pt x="3" y="75"/>
                  </a:lnTo>
                  <a:lnTo>
                    <a:pt x="0" y="58"/>
                  </a:lnTo>
                  <a:lnTo>
                    <a:pt x="1" y="58"/>
                  </a:lnTo>
                  <a:lnTo>
                    <a:pt x="0" y="58"/>
                  </a:lnTo>
                  <a:lnTo>
                    <a:pt x="3" y="40"/>
                  </a:lnTo>
                  <a:lnTo>
                    <a:pt x="11" y="24"/>
                  </a:lnTo>
                  <a:lnTo>
                    <a:pt x="22" y="11"/>
                  </a:lnTo>
                  <a:lnTo>
                    <a:pt x="37" y="3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4177"/>
            <p:cNvSpPr/>
            <p:nvPr/>
          </p:nvSpPr>
          <p:spPr bwMode="auto">
            <a:xfrm>
              <a:off x="1818560" y="1022636"/>
              <a:ext cx="170289" cy="137896"/>
            </a:xfrm>
            <a:custGeom>
              <a:gdLst>
                <a:gd name="T0" fmla="*/ 15 w 21"/>
                <a:gd name="T1" fmla="*/ 0 h 17"/>
                <a:gd name="T2" fmla="*/ 8 w 21"/>
                <a:gd name="T3" fmla="*/ 13 h 17"/>
                <a:gd name="T4" fmla="*/ 21 w 21"/>
                <a:gd name="T5" fmla="*/ 3 h 17"/>
                <a:gd name="T6" fmla="*/ 15 w 21"/>
                <a:gd name="T7" fmla="*/ 17 h 17"/>
                <a:gd name="T8" fmla="*/ 0 w 21"/>
                <a:gd name="T9" fmla="*/ 13 h 17"/>
                <a:gd name="T10" fmla="*/ 15 w 21"/>
                <a:gd name="T11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7">
                  <a:moveTo>
                    <a:pt x="15" y="0"/>
                  </a:moveTo>
                  <a:lnTo>
                    <a:pt x="8" y="13"/>
                  </a:lnTo>
                  <a:lnTo>
                    <a:pt x="21" y="3"/>
                  </a:lnTo>
                  <a:lnTo>
                    <a:pt x="15" y="17"/>
                  </a:lnTo>
                  <a:lnTo>
                    <a:pt x="0" y="13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4178"/>
            <p:cNvSpPr/>
            <p:nvPr/>
          </p:nvSpPr>
          <p:spPr bwMode="auto">
            <a:xfrm>
              <a:off x="1810453" y="1014527"/>
              <a:ext cx="186507" cy="146005"/>
            </a:xfrm>
            <a:custGeom>
              <a:gdLst>
                <a:gd name="T0" fmla="*/ 14 w 23"/>
                <a:gd name="T1" fmla="*/ 0 h 18"/>
                <a:gd name="T2" fmla="*/ 17 w 23"/>
                <a:gd name="T3" fmla="*/ 2 h 18"/>
                <a:gd name="T4" fmla="*/ 13 w 23"/>
                <a:gd name="T5" fmla="*/ 9 h 18"/>
                <a:gd name="T6" fmla="*/ 21 w 23"/>
                <a:gd name="T7" fmla="*/ 2 h 18"/>
                <a:gd name="T8" fmla="*/ 23 w 23"/>
                <a:gd name="T9" fmla="*/ 5 h 18"/>
                <a:gd name="T10" fmla="*/ 17 w 23"/>
                <a:gd name="T11" fmla="*/ 18 h 18"/>
                <a:gd name="T12" fmla="*/ 14 w 23"/>
                <a:gd name="T13" fmla="*/ 17 h 18"/>
                <a:gd name="T14" fmla="*/ 17 w 23"/>
                <a:gd name="T15" fmla="*/ 10 h 18"/>
                <a:gd name="T16" fmla="*/ 10 w 23"/>
                <a:gd name="T17" fmla="*/ 15 h 18"/>
                <a:gd name="T18" fmla="*/ 8 w 23"/>
                <a:gd name="T19" fmla="*/ 14 h 18"/>
                <a:gd name="T20" fmla="*/ 10 w 23"/>
                <a:gd name="T21" fmla="*/ 8 h 18"/>
                <a:gd name="T22" fmla="*/ 2 w 23"/>
                <a:gd name="T23" fmla="*/ 15 h 18"/>
                <a:gd name="T24" fmla="*/ 0 w 23"/>
                <a:gd name="T25" fmla="*/ 13 h 18"/>
                <a:gd name="T26" fmla="*/ 14 w 23"/>
                <a:gd name="T27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18">
                  <a:moveTo>
                    <a:pt x="14" y="0"/>
                  </a:moveTo>
                  <a:lnTo>
                    <a:pt x="17" y="2"/>
                  </a:lnTo>
                  <a:lnTo>
                    <a:pt x="13" y="9"/>
                  </a:lnTo>
                  <a:lnTo>
                    <a:pt x="21" y="2"/>
                  </a:lnTo>
                  <a:lnTo>
                    <a:pt x="23" y="5"/>
                  </a:lnTo>
                  <a:lnTo>
                    <a:pt x="17" y="18"/>
                  </a:lnTo>
                  <a:lnTo>
                    <a:pt x="14" y="17"/>
                  </a:lnTo>
                  <a:lnTo>
                    <a:pt x="17" y="10"/>
                  </a:lnTo>
                  <a:lnTo>
                    <a:pt x="10" y="15"/>
                  </a:lnTo>
                  <a:lnTo>
                    <a:pt x="8" y="14"/>
                  </a:lnTo>
                  <a:lnTo>
                    <a:pt x="10" y="8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4179"/>
            <p:cNvSpPr/>
            <p:nvPr/>
          </p:nvSpPr>
          <p:spPr bwMode="auto">
            <a:xfrm>
              <a:off x="1810453" y="1014527"/>
              <a:ext cx="186507" cy="146005"/>
            </a:xfrm>
            <a:custGeom>
              <a:gdLst>
                <a:gd name="T0" fmla="*/ 14 w 23"/>
                <a:gd name="T1" fmla="*/ 0 h 18"/>
                <a:gd name="T2" fmla="*/ 17 w 23"/>
                <a:gd name="T3" fmla="*/ 2 h 18"/>
                <a:gd name="T4" fmla="*/ 13 w 23"/>
                <a:gd name="T5" fmla="*/ 9 h 18"/>
                <a:gd name="T6" fmla="*/ 21 w 23"/>
                <a:gd name="T7" fmla="*/ 2 h 18"/>
                <a:gd name="T8" fmla="*/ 23 w 23"/>
                <a:gd name="T9" fmla="*/ 5 h 18"/>
                <a:gd name="T10" fmla="*/ 17 w 23"/>
                <a:gd name="T11" fmla="*/ 18 h 18"/>
                <a:gd name="T12" fmla="*/ 14 w 23"/>
                <a:gd name="T13" fmla="*/ 17 h 18"/>
                <a:gd name="T14" fmla="*/ 17 w 23"/>
                <a:gd name="T15" fmla="*/ 10 h 18"/>
                <a:gd name="T16" fmla="*/ 10 w 23"/>
                <a:gd name="T17" fmla="*/ 15 h 18"/>
                <a:gd name="T18" fmla="*/ 8 w 23"/>
                <a:gd name="T19" fmla="*/ 14 h 18"/>
                <a:gd name="T20" fmla="*/ 10 w 23"/>
                <a:gd name="T21" fmla="*/ 8 h 18"/>
                <a:gd name="T22" fmla="*/ 2 w 23"/>
                <a:gd name="T23" fmla="*/ 15 h 18"/>
                <a:gd name="T24" fmla="*/ 0 w 23"/>
                <a:gd name="T25" fmla="*/ 13 h 18"/>
                <a:gd name="T26" fmla="*/ 14 w 23"/>
                <a:gd name="T27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" h="18">
                  <a:moveTo>
                    <a:pt x="14" y="0"/>
                  </a:moveTo>
                  <a:lnTo>
                    <a:pt x="17" y="2"/>
                  </a:lnTo>
                  <a:lnTo>
                    <a:pt x="13" y="9"/>
                  </a:lnTo>
                  <a:lnTo>
                    <a:pt x="21" y="2"/>
                  </a:lnTo>
                  <a:lnTo>
                    <a:pt x="23" y="5"/>
                  </a:lnTo>
                  <a:lnTo>
                    <a:pt x="17" y="18"/>
                  </a:lnTo>
                  <a:lnTo>
                    <a:pt x="14" y="17"/>
                  </a:lnTo>
                  <a:lnTo>
                    <a:pt x="17" y="10"/>
                  </a:lnTo>
                  <a:lnTo>
                    <a:pt x="10" y="15"/>
                  </a:lnTo>
                  <a:lnTo>
                    <a:pt x="8" y="14"/>
                  </a:lnTo>
                  <a:lnTo>
                    <a:pt x="10" y="8"/>
                  </a:lnTo>
                  <a:lnTo>
                    <a:pt x="2" y="15"/>
                  </a:lnTo>
                  <a:lnTo>
                    <a:pt x="0" y="13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4180"/>
            <p:cNvSpPr>
              <a:spLocks noEditPoints="1"/>
            </p:cNvSpPr>
            <p:nvPr/>
          </p:nvSpPr>
          <p:spPr bwMode="auto">
            <a:xfrm>
              <a:off x="1802342" y="998304"/>
              <a:ext cx="210831" cy="186564"/>
            </a:xfrm>
            <a:custGeom>
              <a:gdLst>
                <a:gd name="T0" fmla="*/ 13 w 26"/>
                <a:gd name="T1" fmla="*/ 11 h 23"/>
                <a:gd name="T2" fmla="*/ 11 w 26"/>
                <a:gd name="T3" fmla="*/ 15 h 23"/>
                <a:gd name="T4" fmla="*/ 11 w 26"/>
                <a:gd name="T5" fmla="*/ 16 h 23"/>
                <a:gd name="T6" fmla="*/ 15 w 26"/>
                <a:gd name="T7" fmla="*/ 12 h 23"/>
                <a:gd name="T8" fmla="*/ 13 w 26"/>
                <a:gd name="T9" fmla="*/ 11 h 23"/>
                <a:gd name="T10" fmla="*/ 22 w 26"/>
                <a:gd name="T11" fmla="*/ 7 h 23"/>
                <a:gd name="T12" fmla="*/ 17 w 26"/>
                <a:gd name="T13" fmla="*/ 11 h 23"/>
                <a:gd name="T14" fmla="*/ 19 w 26"/>
                <a:gd name="T15" fmla="*/ 12 h 23"/>
                <a:gd name="T16" fmla="*/ 19 w 26"/>
                <a:gd name="T17" fmla="*/ 13 h 23"/>
                <a:gd name="T18" fmla="*/ 22 w 26"/>
                <a:gd name="T19" fmla="*/ 7 h 23"/>
                <a:gd name="T20" fmla="*/ 22 w 26"/>
                <a:gd name="T21" fmla="*/ 7 h 23"/>
                <a:gd name="T22" fmla="*/ 15 w 26"/>
                <a:gd name="T23" fmla="*/ 4 h 23"/>
                <a:gd name="T24" fmla="*/ 6 w 26"/>
                <a:gd name="T25" fmla="*/ 13 h 23"/>
                <a:gd name="T26" fmla="*/ 11 w 26"/>
                <a:gd name="T27" fmla="*/ 8 h 23"/>
                <a:gd name="T28" fmla="*/ 13 w 26"/>
                <a:gd name="T29" fmla="*/ 10 h 23"/>
                <a:gd name="T30" fmla="*/ 15 w 26"/>
                <a:gd name="T31" fmla="*/ 4 h 23"/>
                <a:gd name="T32" fmla="*/ 15 w 26"/>
                <a:gd name="T33" fmla="*/ 4 h 23"/>
                <a:gd name="T34" fmla="*/ 15 w 26"/>
                <a:gd name="T35" fmla="*/ 0 h 23"/>
                <a:gd name="T36" fmla="*/ 19 w 26"/>
                <a:gd name="T37" fmla="*/ 3 h 23"/>
                <a:gd name="T38" fmla="*/ 19 w 26"/>
                <a:gd name="T39" fmla="*/ 4 h 23"/>
                <a:gd name="T40" fmla="*/ 18 w 26"/>
                <a:gd name="T41" fmla="*/ 6 h 23"/>
                <a:gd name="T42" fmla="*/ 22 w 26"/>
                <a:gd name="T43" fmla="*/ 3 h 23"/>
                <a:gd name="T44" fmla="*/ 26 w 26"/>
                <a:gd name="T45" fmla="*/ 6 h 23"/>
                <a:gd name="T46" fmla="*/ 18 w 26"/>
                <a:gd name="T47" fmla="*/ 23 h 23"/>
                <a:gd name="T48" fmla="*/ 14 w 26"/>
                <a:gd name="T49" fmla="*/ 20 h 23"/>
                <a:gd name="T50" fmla="*/ 13 w 26"/>
                <a:gd name="T51" fmla="*/ 20 h 23"/>
                <a:gd name="T52" fmla="*/ 13 w 26"/>
                <a:gd name="T53" fmla="*/ 19 h 23"/>
                <a:gd name="T54" fmla="*/ 11 w 26"/>
                <a:gd name="T55" fmla="*/ 20 h 23"/>
                <a:gd name="T56" fmla="*/ 7 w 26"/>
                <a:gd name="T57" fmla="*/ 16 h 23"/>
                <a:gd name="T58" fmla="*/ 7 w 26"/>
                <a:gd name="T59" fmla="*/ 16 h 23"/>
                <a:gd name="T60" fmla="*/ 3 w 26"/>
                <a:gd name="T61" fmla="*/ 20 h 23"/>
                <a:gd name="T62" fmla="*/ 0 w 26"/>
                <a:gd name="T63" fmla="*/ 15 h 23"/>
                <a:gd name="T64" fmla="*/ 15 w 26"/>
                <a:gd name="T65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" h="23">
                  <a:moveTo>
                    <a:pt x="13" y="11"/>
                  </a:moveTo>
                  <a:lnTo>
                    <a:pt x="11" y="15"/>
                  </a:lnTo>
                  <a:lnTo>
                    <a:pt x="11" y="16"/>
                  </a:lnTo>
                  <a:lnTo>
                    <a:pt x="15" y="12"/>
                  </a:lnTo>
                  <a:lnTo>
                    <a:pt x="13" y="11"/>
                  </a:lnTo>
                  <a:close/>
                  <a:moveTo>
                    <a:pt x="22" y="7"/>
                  </a:moveTo>
                  <a:lnTo>
                    <a:pt x="17" y="11"/>
                  </a:lnTo>
                  <a:lnTo>
                    <a:pt x="19" y="12"/>
                  </a:lnTo>
                  <a:lnTo>
                    <a:pt x="19" y="13"/>
                  </a:lnTo>
                  <a:lnTo>
                    <a:pt x="22" y="7"/>
                  </a:lnTo>
                  <a:lnTo>
                    <a:pt x="22" y="7"/>
                  </a:lnTo>
                  <a:close/>
                  <a:moveTo>
                    <a:pt x="15" y="4"/>
                  </a:moveTo>
                  <a:lnTo>
                    <a:pt x="6" y="13"/>
                  </a:lnTo>
                  <a:lnTo>
                    <a:pt x="11" y="8"/>
                  </a:lnTo>
                  <a:lnTo>
                    <a:pt x="13" y="10"/>
                  </a:lnTo>
                  <a:lnTo>
                    <a:pt x="15" y="4"/>
                  </a:lnTo>
                  <a:lnTo>
                    <a:pt x="15" y="4"/>
                  </a:lnTo>
                  <a:close/>
                  <a:moveTo>
                    <a:pt x="15" y="0"/>
                  </a:moveTo>
                  <a:lnTo>
                    <a:pt x="19" y="3"/>
                  </a:lnTo>
                  <a:lnTo>
                    <a:pt x="19" y="4"/>
                  </a:lnTo>
                  <a:lnTo>
                    <a:pt x="18" y="6"/>
                  </a:lnTo>
                  <a:lnTo>
                    <a:pt x="22" y="3"/>
                  </a:lnTo>
                  <a:lnTo>
                    <a:pt x="26" y="6"/>
                  </a:lnTo>
                  <a:lnTo>
                    <a:pt x="18" y="23"/>
                  </a:lnTo>
                  <a:lnTo>
                    <a:pt x="14" y="20"/>
                  </a:lnTo>
                  <a:lnTo>
                    <a:pt x="13" y="20"/>
                  </a:lnTo>
                  <a:lnTo>
                    <a:pt x="13" y="19"/>
                  </a:lnTo>
                  <a:lnTo>
                    <a:pt x="11" y="20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3" y="20"/>
                  </a:lnTo>
                  <a:lnTo>
                    <a:pt x="0" y="15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Rectangle 4181"/>
            <p:cNvSpPr>
              <a:spLocks noChangeArrowheads="1"/>
            </p:cNvSpPr>
            <p:nvPr/>
          </p:nvSpPr>
          <p:spPr bwMode="auto">
            <a:xfrm>
              <a:off x="1648276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Rectangle 4182"/>
            <p:cNvSpPr>
              <a:spLocks noChangeArrowheads="1"/>
            </p:cNvSpPr>
            <p:nvPr/>
          </p:nvSpPr>
          <p:spPr bwMode="auto">
            <a:xfrm>
              <a:off x="1648276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Rectangle 4183"/>
            <p:cNvSpPr>
              <a:spLocks noChangeArrowheads="1"/>
            </p:cNvSpPr>
            <p:nvPr/>
          </p:nvSpPr>
          <p:spPr bwMode="auto">
            <a:xfrm>
              <a:off x="1640164" y="1322759"/>
              <a:ext cx="48653" cy="48668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Rectangle 4184"/>
            <p:cNvSpPr>
              <a:spLocks noChangeArrowheads="1"/>
            </p:cNvSpPr>
            <p:nvPr/>
          </p:nvSpPr>
          <p:spPr bwMode="auto">
            <a:xfrm>
              <a:off x="1818560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Rectangle 4185"/>
            <p:cNvSpPr>
              <a:spLocks noChangeArrowheads="1"/>
            </p:cNvSpPr>
            <p:nvPr/>
          </p:nvSpPr>
          <p:spPr bwMode="auto">
            <a:xfrm>
              <a:off x="1818560" y="1338982"/>
              <a:ext cx="32436" cy="24337"/>
            </a:xfrm>
            <a:prstGeom prst="rect">
              <a:avLst/>
            </a:prstGeom>
            <a:solidFill>
              <a:schemeClr val="accent5"/>
            </a:solidFill>
            <a:ln w="0">
              <a:noFill/>
              <a:prstDash val="solid"/>
              <a:miter lim="800000"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4186"/>
            <p:cNvSpPr>
              <a:spLocks noEditPoints="1"/>
            </p:cNvSpPr>
            <p:nvPr/>
          </p:nvSpPr>
          <p:spPr bwMode="auto">
            <a:xfrm>
              <a:off x="1810453" y="1322759"/>
              <a:ext cx="48653" cy="48668"/>
            </a:xfrm>
            <a:custGeom>
              <a:gdLst>
                <a:gd name="T0" fmla="*/ 2 w 6"/>
                <a:gd name="T1" fmla="*/ 4 h 6"/>
                <a:gd name="T2" fmla="*/ 2 w 6"/>
                <a:gd name="T3" fmla="*/ 4 h 6"/>
                <a:gd name="T4" fmla="*/ 4 w 6"/>
                <a:gd name="T5" fmla="*/ 4 h 6"/>
                <a:gd name="T6" fmla="*/ 4 w 6"/>
                <a:gd name="T7" fmla="*/ 4 h 6"/>
                <a:gd name="T8" fmla="*/ 2 w 6"/>
                <a:gd name="T9" fmla="*/ 4 h 6"/>
                <a:gd name="T10" fmla="*/ 0 w 6"/>
                <a:gd name="T11" fmla="*/ 0 h 6"/>
                <a:gd name="T12" fmla="*/ 6 w 6"/>
                <a:gd name="T13" fmla="*/ 0 h 6"/>
                <a:gd name="T14" fmla="*/ 6 w 6"/>
                <a:gd name="T15" fmla="*/ 6 h 6"/>
                <a:gd name="T16" fmla="*/ 0 w 6"/>
                <a:gd name="T17" fmla="*/ 6 h 6"/>
                <a:gd name="T18" fmla="*/ 0 w 6"/>
                <a:gd name="T19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4"/>
                  </a:lnTo>
                  <a:close/>
                  <a:moveTo>
                    <a:pt x="0" y="0"/>
                  </a:moveTo>
                  <a:lnTo>
                    <a:pt x="6" y="0"/>
                  </a:lnTo>
                  <a:lnTo>
                    <a:pt x="6" y="6"/>
                  </a:lnTo>
                  <a:lnTo>
                    <a:pt x="0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4187"/>
            <p:cNvSpPr/>
            <p:nvPr/>
          </p:nvSpPr>
          <p:spPr bwMode="auto">
            <a:xfrm>
              <a:off x="1550969" y="1647215"/>
              <a:ext cx="445991" cy="178450"/>
            </a:xfrm>
            <a:custGeom>
              <a:gdLst>
                <a:gd name="T0" fmla="*/ 53 w 55"/>
                <a:gd name="T1" fmla="*/ 0 h 22"/>
                <a:gd name="T2" fmla="*/ 55 w 55"/>
                <a:gd name="T3" fmla="*/ 2 h 22"/>
                <a:gd name="T4" fmla="*/ 54 w 55"/>
                <a:gd name="T5" fmla="*/ 3 h 22"/>
                <a:gd name="T6" fmla="*/ 52 w 55"/>
                <a:gd name="T7" fmla="*/ 8 h 22"/>
                <a:gd name="T8" fmla="*/ 46 w 55"/>
                <a:gd name="T9" fmla="*/ 15 h 22"/>
                <a:gd name="T10" fmla="*/ 38 w 55"/>
                <a:gd name="T11" fmla="*/ 20 h 22"/>
                <a:gd name="T12" fmla="*/ 29 w 55"/>
                <a:gd name="T13" fmla="*/ 22 h 22"/>
                <a:gd name="T14" fmla="*/ 27 w 55"/>
                <a:gd name="T15" fmla="*/ 22 h 22"/>
                <a:gd name="T16" fmla="*/ 19 w 55"/>
                <a:gd name="T17" fmla="*/ 21 h 22"/>
                <a:gd name="T18" fmla="*/ 11 w 55"/>
                <a:gd name="T19" fmla="*/ 16 h 22"/>
                <a:gd name="T20" fmla="*/ 6 w 55"/>
                <a:gd name="T21" fmla="*/ 11 h 22"/>
                <a:gd name="T22" fmla="*/ 2 w 55"/>
                <a:gd name="T23" fmla="*/ 7 h 22"/>
                <a:gd name="T24" fmla="*/ 0 w 55"/>
                <a:gd name="T25" fmla="*/ 4 h 22"/>
                <a:gd name="T26" fmla="*/ 3 w 55"/>
                <a:gd name="T27" fmla="*/ 3 h 22"/>
                <a:gd name="T28" fmla="*/ 3 w 55"/>
                <a:gd name="T29" fmla="*/ 3 h 22"/>
                <a:gd name="T30" fmla="*/ 4 w 55"/>
                <a:gd name="T31" fmla="*/ 5 h 22"/>
                <a:gd name="T32" fmla="*/ 7 w 55"/>
                <a:gd name="T33" fmla="*/ 8 h 22"/>
                <a:gd name="T34" fmla="*/ 10 w 55"/>
                <a:gd name="T35" fmla="*/ 11 h 22"/>
                <a:gd name="T36" fmla="*/ 14 w 55"/>
                <a:gd name="T37" fmla="*/ 15 h 22"/>
                <a:gd name="T38" fmla="*/ 17 w 55"/>
                <a:gd name="T39" fmla="*/ 17 h 22"/>
                <a:gd name="T40" fmla="*/ 23 w 55"/>
                <a:gd name="T41" fmla="*/ 19 h 22"/>
                <a:gd name="T42" fmla="*/ 27 w 55"/>
                <a:gd name="T43" fmla="*/ 20 h 22"/>
                <a:gd name="T44" fmla="*/ 29 w 55"/>
                <a:gd name="T45" fmla="*/ 20 h 22"/>
                <a:gd name="T46" fmla="*/ 34 w 55"/>
                <a:gd name="T47" fmla="*/ 19 h 22"/>
                <a:gd name="T48" fmla="*/ 38 w 55"/>
                <a:gd name="T49" fmla="*/ 16 h 22"/>
                <a:gd name="T50" fmla="*/ 42 w 55"/>
                <a:gd name="T51" fmla="*/ 13 h 22"/>
                <a:gd name="T52" fmla="*/ 46 w 55"/>
                <a:gd name="T53" fmla="*/ 9 h 22"/>
                <a:gd name="T54" fmla="*/ 49 w 55"/>
                <a:gd name="T55" fmla="*/ 5 h 22"/>
                <a:gd name="T56" fmla="*/ 52 w 55"/>
                <a:gd name="T57" fmla="*/ 3 h 22"/>
                <a:gd name="T58" fmla="*/ 53 w 55"/>
                <a:gd name="T59" fmla="*/ 0 h 22"/>
                <a:gd name="T60" fmla="*/ 53 w 55"/>
                <a:gd name="T61" fmla="*/ 0 h 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22">
                  <a:moveTo>
                    <a:pt x="53" y="0"/>
                  </a:moveTo>
                  <a:lnTo>
                    <a:pt x="55" y="2"/>
                  </a:lnTo>
                  <a:lnTo>
                    <a:pt x="54" y="3"/>
                  </a:lnTo>
                  <a:lnTo>
                    <a:pt x="52" y="8"/>
                  </a:lnTo>
                  <a:lnTo>
                    <a:pt x="46" y="15"/>
                  </a:lnTo>
                  <a:lnTo>
                    <a:pt x="38" y="20"/>
                  </a:lnTo>
                  <a:lnTo>
                    <a:pt x="29" y="22"/>
                  </a:lnTo>
                  <a:lnTo>
                    <a:pt x="27" y="22"/>
                  </a:lnTo>
                  <a:lnTo>
                    <a:pt x="19" y="21"/>
                  </a:lnTo>
                  <a:lnTo>
                    <a:pt x="11" y="16"/>
                  </a:lnTo>
                  <a:lnTo>
                    <a:pt x="6" y="11"/>
                  </a:lnTo>
                  <a:lnTo>
                    <a:pt x="2" y="7"/>
                  </a:lnTo>
                  <a:lnTo>
                    <a:pt x="0" y="4"/>
                  </a:lnTo>
                  <a:lnTo>
                    <a:pt x="3" y="3"/>
                  </a:lnTo>
                  <a:lnTo>
                    <a:pt x="3" y="3"/>
                  </a:lnTo>
                  <a:lnTo>
                    <a:pt x="4" y="5"/>
                  </a:lnTo>
                  <a:lnTo>
                    <a:pt x="7" y="8"/>
                  </a:lnTo>
                  <a:lnTo>
                    <a:pt x="10" y="11"/>
                  </a:lnTo>
                  <a:lnTo>
                    <a:pt x="14" y="15"/>
                  </a:lnTo>
                  <a:lnTo>
                    <a:pt x="17" y="17"/>
                  </a:lnTo>
                  <a:lnTo>
                    <a:pt x="23" y="19"/>
                  </a:lnTo>
                  <a:lnTo>
                    <a:pt x="27" y="20"/>
                  </a:lnTo>
                  <a:lnTo>
                    <a:pt x="29" y="20"/>
                  </a:lnTo>
                  <a:lnTo>
                    <a:pt x="34" y="19"/>
                  </a:lnTo>
                  <a:lnTo>
                    <a:pt x="38" y="16"/>
                  </a:lnTo>
                  <a:lnTo>
                    <a:pt x="42" y="13"/>
                  </a:lnTo>
                  <a:lnTo>
                    <a:pt x="46" y="9"/>
                  </a:lnTo>
                  <a:lnTo>
                    <a:pt x="49" y="5"/>
                  </a:lnTo>
                  <a:lnTo>
                    <a:pt x="52" y="3"/>
                  </a:lnTo>
                  <a:lnTo>
                    <a:pt x="53" y="0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4188"/>
            <p:cNvSpPr>
              <a:spLocks noEditPoints="1"/>
            </p:cNvSpPr>
            <p:nvPr/>
          </p:nvSpPr>
          <p:spPr bwMode="auto">
            <a:xfrm>
              <a:off x="1526640" y="1630992"/>
              <a:ext cx="494644" cy="219010"/>
            </a:xfrm>
            <a:custGeom>
              <a:gdLst>
                <a:gd name="T0" fmla="*/ 30 w 61"/>
                <a:gd name="T1" fmla="*/ 23 h 27"/>
                <a:gd name="T2" fmla="*/ 30 w 61"/>
                <a:gd name="T3" fmla="*/ 23 h 27"/>
                <a:gd name="T4" fmla="*/ 30 w 61"/>
                <a:gd name="T5" fmla="*/ 23 h 27"/>
                <a:gd name="T6" fmla="*/ 7 w 61"/>
                <a:gd name="T7" fmla="*/ 10 h 27"/>
                <a:gd name="T8" fmla="*/ 11 w 61"/>
                <a:gd name="T9" fmla="*/ 14 h 27"/>
                <a:gd name="T10" fmla="*/ 18 w 61"/>
                <a:gd name="T11" fmla="*/ 19 h 27"/>
                <a:gd name="T12" fmla="*/ 11 w 61"/>
                <a:gd name="T13" fmla="*/ 14 h 27"/>
                <a:gd name="T14" fmla="*/ 7 w 61"/>
                <a:gd name="T15" fmla="*/ 10 h 27"/>
                <a:gd name="T16" fmla="*/ 51 w 61"/>
                <a:gd name="T17" fmla="*/ 13 h 27"/>
                <a:gd name="T18" fmla="*/ 51 w 61"/>
                <a:gd name="T19" fmla="*/ 13 h 27"/>
                <a:gd name="T20" fmla="*/ 56 w 61"/>
                <a:gd name="T21" fmla="*/ 0 h 27"/>
                <a:gd name="T22" fmla="*/ 60 w 61"/>
                <a:gd name="T23" fmla="*/ 4 h 27"/>
                <a:gd name="T24" fmla="*/ 58 w 61"/>
                <a:gd name="T25" fmla="*/ 6 h 27"/>
                <a:gd name="T26" fmla="*/ 56 w 61"/>
                <a:gd name="T27" fmla="*/ 10 h 27"/>
                <a:gd name="T28" fmla="*/ 49 w 61"/>
                <a:gd name="T29" fmla="*/ 18 h 27"/>
                <a:gd name="T30" fmla="*/ 39 w 61"/>
                <a:gd name="T31" fmla="*/ 24 h 27"/>
                <a:gd name="T32" fmla="*/ 30 w 61"/>
                <a:gd name="T33" fmla="*/ 27 h 27"/>
                <a:gd name="T34" fmla="*/ 11 w 61"/>
                <a:gd name="T35" fmla="*/ 18 h 27"/>
                <a:gd name="T36" fmla="*/ 2 w 61"/>
                <a:gd name="T37" fmla="*/ 7 h 27"/>
                <a:gd name="T38" fmla="*/ 5 w 61"/>
                <a:gd name="T39" fmla="*/ 4 h 27"/>
                <a:gd name="T40" fmla="*/ 7 w 61"/>
                <a:gd name="T41" fmla="*/ 4 h 27"/>
                <a:gd name="T42" fmla="*/ 7 w 61"/>
                <a:gd name="T43" fmla="*/ 4 h 27"/>
                <a:gd name="T44" fmla="*/ 7 w 61"/>
                <a:gd name="T45" fmla="*/ 4 h 27"/>
                <a:gd name="T46" fmla="*/ 7 w 61"/>
                <a:gd name="T47" fmla="*/ 4 h 27"/>
                <a:gd name="T48" fmla="*/ 9 w 61"/>
                <a:gd name="T49" fmla="*/ 6 h 27"/>
                <a:gd name="T50" fmla="*/ 14 w 61"/>
                <a:gd name="T51" fmla="*/ 13 h 27"/>
                <a:gd name="T52" fmla="*/ 22 w 61"/>
                <a:gd name="T53" fmla="*/ 18 h 27"/>
                <a:gd name="T54" fmla="*/ 30 w 61"/>
                <a:gd name="T55" fmla="*/ 21 h 27"/>
                <a:gd name="T56" fmla="*/ 32 w 61"/>
                <a:gd name="T57" fmla="*/ 21 h 27"/>
                <a:gd name="T58" fmla="*/ 41 w 61"/>
                <a:gd name="T59" fmla="*/ 17 h 27"/>
                <a:gd name="T60" fmla="*/ 48 w 61"/>
                <a:gd name="T61" fmla="*/ 10 h 27"/>
                <a:gd name="T62" fmla="*/ 53 w 61"/>
                <a:gd name="T63" fmla="*/ 4 h 27"/>
                <a:gd name="T64" fmla="*/ 55 w 61"/>
                <a:gd name="T65" fmla="*/ 1 h 27"/>
                <a:gd name="T66" fmla="*/ 55 w 61"/>
                <a:gd name="T67" fmla="*/ 1 h 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27">
                  <a:moveTo>
                    <a:pt x="31" y="23"/>
                  </a:move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0" y="23"/>
                  </a:lnTo>
                  <a:lnTo>
                    <a:pt x="31" y="23"/>
                  </a:lnTo>
                  <a:close/>
                  <a:moveTo>
                    <a:pt x="7" y="10"/>
                  </a:moveTo>
                  <a:lnTo>
                    <a:pt x="10" y="13"/>
                  </a:lnTo>
                  <a:lnTo>
                    <a:pt x="11" y="14"/>
                  </a:lnTo>
                  <a:lnTo>
                    <a:pt x="15" y="17"/>
                  </a:lnTo>
                  <a:lnTo>
                    <a:pt x="18" y="19"/>
                  </a:lnTo>
                  <a:lnTo>
                    <a:pt x="15" y="17"/>
                  </a:lnTo>
                  <a:lnTo>
                    <a:pt x="11" y="14"/>
                  </a:lnTo>
                  <a:lnTo>
                    <a:pt x="10" y="11"/>
                  </a:lnTo>
                  <a:lnTo>
                    <a:pt x="7" y="10"/>
                  </a:lnTo>
                  <a:close/>
                  <a:moveTo>
                    <a:pt x="53" y="9"/>
                  </a:moveTo>
                  <a:lnTo>
                    <a:pt x="51" y="13"/>
                  </a:lnTo>
                  <a:lnTo>
                    <a:pt x="48" y="15"/>
                  </a:lnTo>
                  <a:lnTo>
                    <a:pt x="51" y="13"/>
                  </a:lnTo>
                  <a:lnTo>
                    <a:pt x="53" y="9"/>
                  </a:lnTo>
                  <a:close/>
                  <a:moveTo>
                    <a:pt x="56" y="0"/>
                  </a:moveTo>
                  <a:lnTo>
                    <a:pt x="61" y="4"/>
                  </a:lnTo>
                  <a:lnTo>
                    <a:pt x="60" y="4"/>
                  </a:lnTo>
                  <a:lnTo>
                    <a:pt x="60" y="5"/>
                  </a:lnTo>
                  <a:lnTo>
                    <a:pt x="58" y="6"/>
                  </a:lnTo>
                  <a:lnTo>
                    <a:pt x="58" y="7"/>
                  </a:lnTo>
                  <a:lnTo>
                    <a:pt x="56" y="10"/>
                  </a:lnTo>
                  <a:lnTo>
                    <a:pt x="53" y="14"/>
                  </a:lnTo>
                  <a:lnTo>
                    <a:pt x="49" y="18"/>
                  </a:lnTo>
                  <a:lnTo>
                    <a:pt x="44" y="22"/>
                  </a:lnTo>
                  <a:lnTo>
                    <a:pt x="39" y="24"/>
                  </a:lnTo>
                  <a:lnTo>
                    <a:pt x="32" y="26"/>
                  </a:lnTo>
                  <a:lnTo>
                    <a:pt x="30" y="27"/>
                  </a:lnTo>
                  <a:lnTo>
                    <a:pt x="19" y="23"/>
                  </a:lnTo>
                  <a:lnTo>
                    <a:pt x="11" y="18"/>
                  </a:lnTo>
                  <a:lnTo>
                    <a:pt x="5" y="11"/>
                  </a:lnTo>
                  <a:lnTo>
                    <a:pt x="2" y="7"/>
                  </a:lnTo>
                  <a:lnTo>
                    <a:pt x="0" y="6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9" y="6"/>
                  </a:lnTo>
                  <a:lnTo>
                    <a:pt x="11" y="9"/>
                  </a:lnTo>
                  <a:lnTo>
                    <a:pt x="14" y="13"/>
                  </a:lnTo>
                  <a:lnTo>
                    <a:pt x="18" y="15"/>
                  </a:lnTo>
                  <a:lnTo>
                    <a:pt x="22" y="18"/>
                  </a:lnTo>
                  <a:lnTo>
                    <a:pt x="26" y="19"/>
                  </a:lnTo>
                  <a:lnTo>
                    <a:pt x="30" y="21"/>
                  </a:lnTo>
                  <a:lnTo>
                    <a:pt x="30" y="21"/>
                  </a:lnTo>
                  <a:lnTo>
                    <a:pt x="32" y="21"/>
                  </a:lnTo>
                  <a:lnTo>
                    <a:pt x="36" y="19"/>
                  </a:lnTo>
                  <a:lnTo>
                    <a:pt x="41" y="17"/>
                  </a:lnTo>
                  <a:lnTo>
                    <a:pt x="45" y="14"/>
                  </a:lnTo>
                  <a:lnTo>
                    <a:pt x="48" y="10"/>
                  </a:lnTo>
                  <a:lnTo>
                    <a:pt x="51" y="7"/>
                  </a:lnTo>
                  <a:lnTo>
                    <a:pt x="53" y="4"/>
                  </a:lnTo>
                  <a:lnTo>
                    <a:pt x="55" y="2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5" y="1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4189"/>
            <p:cNvSpPr/>
            <p:nvPr/>
          </p:nvSpPr>
          <p:spPr bwMode="auto">
            <a:xfrm>
              <a:off x="1721253" y="2012224"/>
              <a:ext cx="105418" cy="146005"/>
            </a:xfrm>
            <a:custGeom>
              <a:gdLst>
                <a:gd name="T0" fmla="*/ 0 w 13"/>
                <a:gd name="T1" fmla="*/ 0 h 18"/>
                <a:gd name="T2" fmla="*/ 4 w 13"/>
                <a:gd name="T3" fmla="*/ 0 h 18"/>
                <a:gd name="T4" fmla="*/ 4 w 13"/>
                <a:gd name="T5" fmla="*/ 9 h 18"/>
                <a:gd name="T6" fmla="*/ 4 w 13"/>
                <a:gd name="T7" fmla="*/ 9 h 18"/>
                <a:gd name="T8" fmla="*/ 4 w 13"/>
                <a:gd name="T9" fmla="*/ 10 h 18"/>
                <a:gd name="T10" fmla="*/ 4 w 13"/>
                <a:gd name="T11" fmla="*/ 12 h 18"/>
                <a:gd name="T12" fmla="*/ 4 w 13"/>
                <a:gd name="T13" fmla="*/ 13 h 18"/>
                <a:gd name="T14" fmla="*/ 4 w 13"/>
                <a:gd name="T15" fmla="*/ 14 h 18"/>
                <a:gd name="T16" fmla="*/ 7 w 13"/>
                <a:gd name="T17" fmla="*/ 15 h 18"/>
                <a:gd name="T18" fmla="*/ 7 w 13"/>
                <a:gd name="T19" fmla="*/ 15 h 18"/>
                <a:gd name="T20" fmla="*/ 8 w 13"/>
                <a:gd name="T21" fmla="*/ 14 h 18"/>
                <a:gd name="T22" fmla="*/ 10 w 13"/>
                <a:gd name="T23" fmla="*/ 14 h 18"/>
                <a:gd name="T24" fmla="*/ 11 w 13"/>
                <a:gd name="T25" fmla="*/ 12 h 18"/>
                <a:gd name="T26" fmla="*/ 11 w 13"/>
                <a:gd name="T27" fmla="*/ 10 h 18"/>
                <a:gd name="T28" fmla="*/ 11 w 13"/>
                <a:gd name="T29" fmla="*/ 10 h 18"/>
                <a:gd name="T30" fmla="*/ 11 w 13"/>
                <a:gd name="T31" fmla="*/ 10 h 18"/>
                <a:gd name="T32" fmla="*/ 13 w 13"/>
                <a:gd name="T33" fmla="*/ 9 h 18"/>
                <a:gd name="T34" fmla="*/ 13 w 13"/>
                <a:gd name="T35" fmla="*/ 10 h 18"/>
                <a:gd name="T36" fmla="*/ 13 w 13"/>
                <a:gd name="T37" fmla="*/ 10 h 18"/>
                <a:gd name="T38" fmla="*/ 13 w 13"/>
                <a:gd name="T39" fmla="*/ 13 h 18"/>
                <a:gd name="T40" fmla="*/ 13 w 13"/>
                <a:gd name="T41" fmla="*/ 14 h 18"/>
                <a:gd name="T42" fmla="*/ 12 w 13"/>
                <a:gd name="T43" fmla="*/ 15 h 18"/>
                <a:gd name="T44" fmla="*/ 10 w 13"/>
                <a:gd name="T45" fmla="*/ 18 h 18"/>
                <a:gd name="T46" fmla="*/ 7 w 13"/>
                <a:gd name="T47" fmla="*/ 18 h 18"/>
                <a:gd name="T48" fmla="*/ 7 w 13"/>
                <a:gd name="T49" fmla="*/ 18 h 18"/>
                <a:gd name="T50" fmla="*/ 6 w 13"/>
                <a:gd name="T51" fmla="*/ 18 h 18"/>
                <a:gd name="T52" fmla="*/ 3 w 13"/>
                <a:gd name="T53" fmla="*/ 18 h 18"/>
                <a:gd name="T54" fmla="*/ 2 w 13"/>
                <a:gd name="T55" fmla="*/ 15 h 18"/>
                <a:gd name="T56" fmla="*/ 0 w 13"/>
                <a:gd name="T57" fmla="*/ 14 h 18"/>
                <a:gd name="T58" fmla="*/ 0 w 13"/>
                <a:gd name="T59" fmla="*/ 12 h 18"/>
                <a:gd name="T60" fmla="*/ 0 w 13"/>
                <a:gd name="T61" fmla="*/ 10 h 18"/>
                <a:gd name="T62" fmla="*/ 0 w 13"/>
                <a:gd name="T63" fmla="*/ 9 h 18"/>
                <a:gd name="T64" fmla="*/ 0 w 13"/>
                <a:gd name="T65" fmla="*/ 0 h 1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" h="18">
                  <a:moveTo>
                    <a:pt x="0" y="0"/>
                  </a:moveTo>
                  <a:lnTo>
                    <a:pt x="4" y="0"/>
                  </a:lnTo>
                  <a:lnTo>
                    <a:pt x="4" y="9"/>
                  </a:lnTo>
                  <a:lnTo>
                    <a:pt x="4" y="9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3"/>
                  </a:lnTo>
                  <a:lnTo>
                    <a:pt x="4" y="14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1" y="12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1" y="10"/>
                  </a:lnTo>
                  <a:lnTo>
                    <a:pt x="13" y="9"/>
                  </a:lnTo>
                  <a:lnTo>
                    <a:pt x="13" y="10"/>
                  </a:lnTo>
                  <a:lnTo>
                    <a:pt x="13" y="10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5"/>
                  </a:lnTo>
                  <a:lnTo>
                    <a:pt x="10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6" y="18"/>
                  </a:lnTo>
                  <a:lnTo>
                    <a:pt x="3" y="18"/>
                  </a:lnTo>
                  <a:lnTo>
                    <a:pt x="2" y="15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4190"/>
            <p:cNvSpPr>
              <a:spLocks noEditPoints="1"/>
            </p:cNvSpPr>
            <p:nvPr/>
          </p:nvSpPr>
          <p:spPr bwMode="auto">
            <a:xfrm>
              <a:off x="1713147" y="1996002"/>
              <a:ext cx="129742" cy="170342"/>
            </a:xfrm>
            <a:custGeom>
              <a:gdLst>
                <a:gd name="T0" fmla="*/ 8 w 16"/>
                <a:gd name="T1" fmla="*/ 19 h 21"/>
                <a:gd name="T2" fmla="*/ 8 w 16"/>
                <a:gd name="T3" fmla="*/ 19 h 21"/>
                <a:gd name="T4" fmla="*/ 8 w 16"/>
                <a:gd name="T5" fmla="*/ 19 h 21"/>
                <a:gd name="T6" fmla="*/ 8 w 16"/>
                <a:gd name="T7" fmla="*/ 19 h 21"/>
                <a:gd name="T8" fmla="*/ 8 w 16"/>
                <a:gd name="T9" fmla="*/ 19 h 21"/>
                <a:gd name="T10" fmla="*/ 4 w 16"/>
                <a:gd name="T11" fmla="*/ 17 h 21"/>
                <a:gd name="T12" fmla="*/ 3 w 16"/>
                <a:gd name="T13" fmla="*/ 17 h 21"/>
                <a:gd name="T14" fmla="*/ 4 w 16"/>
                <a:gd name="T15" fmla="*/ 17 h 21"/>
                <a:gd name="T16" fmla="*/ 4 w 16"/>
                <a:gd name="T17" fmla="*/ 17 h 21"/>
                <a:gd name="T18" fmla="*/ 13 w 16"/>
                <a:gd name="T19" fmla="*/ 14 h 21"/>
                <a:gd name="T20" fmla="*/ 13 w 16"/>
                <a:gd name="T21" fmla="*/ 15 h 21"/>
                <a:gd name="T22" fmla="*/ 13 w 16"/>
                <a:gd name="T23" fmla="*/ 14 h 21"/>
                <a:gd name="T24" fmla="*/ 13 w 16"/>
                <a:gd name="T25" fmla="*/ 14 h 21"/>
                <a:gd name="T26" fmla="*/ 4 w 16"/>
                <a:gd name="T27" fmla="*/ 11 h 21"/>
                <a:gd name="T28" fmla="*/ 3 w 16"/>
                <a:gd name="T29" fmla="*/ 11 h 21"/>
                <a:gd name="T30" fmla="*/ 3 w 16"/>
                <a:gd name="T31" fmla="*/ 12 h 21"/>
                <a:gd name="T32" fmla="*/ 3 w 16"/>
                <a:gd name="T33" fmla="*/ 11 h 21"/>
                <a:gd name="T34" fmla="*/ 4 w 16"/>
                <a:gd name="T35" fmla="*/ 11 h 21"/>
                <a:gd name="T36" fmla="*/ 0 w 16"/>
                <a:gd name="T37" fmla="*/ 0 h 21"/>
                <a:gd name="T38" fmla="*/ 7 w 16"/>
                <a:gd name="T39" fmla="*/ 0 h 21"/>
                <a:gd name="T40" fmla="*/ 7 w 16"/>
                <a:gd name="T41" fmla="*/ 11 h 21"/>
                <a:gd name="T42" fmla="*/ 7 w 16"/>
                <a:gd name="T43" fmla="*/ 11 h 21"/>
                <a:gd name="T44" fmla="*/ 7 w 16"/>
                <a:gd name="T45" fmla="*/ 12 h 21"/>
                <a:gd name="T46" fmla="*/ 7 w 16"/>
                <a:gd name="T47" fmla="*/ 12 h 21"/>
                <a:gd name="T48" fmla="*/ 7 w 16"/>
                <a:gd name="T49" fmla="*/ 14 h 21"/>
                <a:gd name="T50" fmla="*/ 7 w 16"/>
                <a:gd name="T51" fmla="*/ 15 h 21"/>
                <a:gd name="T52" fmla="*/ 7 w 16"/>
                <a:gd name="T53" fmla="*/ 15 h 21"/>
                <a:gd name="T54" fmla="*/ 7 w 16"/>
                <a:gd name="T55" fmla="*/ 15 h 21"/>
                <a:gd name="T56" fmla="*/ 8 w 16"/>
                <a:gd name="T57" fmla="*/ 16 h 21"/>
                <a:gd name="T58" fmla="*/ 8 w 16"/>
                <a:gd name="T59" fmla="*/ 16 h 21"/>
                <a:gd name="T60" fmla="*/ 9 w 16"/>
                <a:gd name="T61" fmla="*/ 15 h 21"/>
                <a:gd name="T62" fmla="*/ 9 w 16"/>
                <a:gd name="T63" fmla="*/ 15 h 21"/>
                <a:gd name="T64" fmla="*/ 9 w 16"/>
                <a:gd name="T65" fmla="*/ 14 h 21"/>
                <a:gd name="T66" fmla="*/ 11 w 16"/>
                <a:gd name="T67" fmla="*/ 12 h 21"/>
                <a:gd name="T68" fmla="*/ 11 w 16"/>
                <a:gd name="T69" fmla="*/ 12 h 21"/>
                <a:gd name="T70" fmla="*/ 9 w 16"/>
                <a:gd name="T71" fmla="*/ 11 h 21"/>
                <a:gd name="T72" fmla="*/ 16 w 16"/>
                <a:gd name="T73" fmla="*/ 10 h 21"/>
                <a:gd name="T74" fmla="*/ 16 w 16"/>
                <a:gd name="T75" fmla="*/ 11 h 21"/>
                <a:gd name="T76" fmla="*/ 16 w 16"/>
                <a:gd name="T77" fmla="*/ 11 h 21"/>
                <a:gd name="T78" fmla="*/ 16 w 16"/>
                <a:gd name="T79" fmla="*/ 12 h 21"/>
                <a:gd name="T80" fmla="*/ 16 w 16"/>
                <a:gd name="T81" fmla="*/ 14 h 21"/>
                <a:gd name="T82" fmla="*/ 16 w 16"/>
                <a:gd name="T83" fmla="*/ 15 h 21"/>
                <a:gd name="T84" fmla="*/ 16 w 16"/>
                <a:gd name="T85" fmla="*/ 17 h 21"/>
                <a:gd name="T86" fmla="*/ 13 w 16"/>
                <a:gd name="T87" fmla="*/ 19 h 21"/>
                <a:gd name="T88" fmla="*/ 12 w 16"/>
                <a:gd name="T89" fmla="*/ 21 h 21"/>
                <a:gd name="T90" fmla="*/ 8 w 16"/>
                <a:gd name="T91" fmla="*/ 21 h 21"/>
                <a:gd name="T92" fmla="*/ 8 w 16"/>
                <a:gd name="T93" fmla="*/ 21 h 21"/>
                <a:gd name="T94" fmla="*/ 7 w 16"/>
                <a:gd name="T95" fmla="*/ 21 h 21"/>
                <a:gd name="T96" fmla="*/ 5 w 16"/>
                <a:gd name="T97" fmla="*/ 21 h 21"/>
                <a:gd name="T98" fmla="*/ 3 w 16"/>
                <a:gd name="T99" fmla="*/ 20 h 21"/>
                <a:gd name="T100" fmla="*/ 1 w 16"/>
                <a:gd name="T101" fmla="*/ 19 h 21"/>
                <a:gd name="T102" fmla="*/ 1 w 16"/>
                <a:gd name="T103" fmla="*/ 19 h 21"/>
                <a:gd name="T104" fmla="*/ 0 w 16"/>
                <a:gd name="T105" fmla="*/ 16 h 21"/>
                <a:gd name="T106" fmla="*/ 0 w 16"/>
                <a:gd name="T107" fmla="*/ 14 h 21"/>
                <a:gd name="T108" fmla="*/ 0 w 16"/>
                <a:gd name="T109" fmla="*/ 12 h 21"/>
                <a:gd name="T110" fmla="*/ 0 w 16"/>
                <a:gd name="T111" fmla="*/ 11 h 21"/>
                <a:gd name="T112" fmla="*/ 0 w 16"/>
                <a:gd name="T113" fmla="*/ 0 h 2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" h="21">
                  <a:moveTo>
                    <a:pt x="8" y="19"/>
                  </a:move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lnTo>
                    <a:pt x="8" y="19"/>
                  </a:lnTo>
                  <a:close/>
                  <a:moveTo>
                    <a:pt x="4" y="17"/>
                  </a:moveTo>
                  <a:lnTo>
                    <a:pt x="3" y="17"/>
                  </a:lnTo>
                  <a:lnTo>
                    <a:pt x="4" y="17"/>
                  </a:lnTo>
                  <a:lnTo>
                    <a:pt x="4" y="17"/>
                  </a:lnTo>
                  <a:close/>
                  <a:moveTo>
                    <a:pt x="13" y="14"/>
                  </a:moveTo>
                  <a:lnTo>
                    <a:pt x="13" y="15"/>
                  </a:lnTo>
                  <a:lnTo>
                    <a:pt x="13" y="14"/>
                  </a:lnTo>
                  <a:lnTo>
                    <a:pt x="13" y="14"/>
                  </a:lnTo>
                  <a:close/>
                  <a:moveTo>
                    <a:pt x="4" y="11"/>
                  </a:moveTo>
                  <a:lnTo>
                    <a:pt x="3" y="11"/>
                  </a:lnTo>
                  <a:lnTo>
                    <a:pt x="3" y="12"/>
                  </a:lnTo>
                  <a:lnTo>
                    <a:pt x="3" y="11"/>
                  </a:lnTo>
                  <a:lnTo>
                    <a:pt x="4" y="11"/>
                  </a:lnTo>
                  <a:close/>
                  <a:moveTo>
                    <a:pt x="0" y="0"/>
                  </a:moveTo>
                  <a:lnTo>
                    <a:pt x="7" y="0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12"/>
                  </a:lnTo>
                  <a:lnTo>
                    <a:pt x="7" y="12"/>
                  </a:lnTo>
                  <a:lnTo>
                    <a:pt x="7" y="14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7" y="15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5"/>
                  </a:lnTo>
                  <a:lnTo>
                    <a:pt x="9" y="15"/>
                  </a:lnTo>
                  <a:lnTo>
                    <a:pt x="9" y="14"/>
                  </a:lnTo>
                  <a:lnTo>
                    <a:pt x="11" y="12"/>
                  </a:lnTo>
                  <a:lnTo>
                    <a:pt x="11" y="12"/>
                  </a:lnTo>
                  <a:lnTo>
                    <a:pt x="9" y="11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3" y="19"/>
                  </a:lnTo>
                  <a:lnTo>
                    <a:pt x="12" y="21"/>
                  </a:lnTo>
                  <a:lnTo>
                    <a:pt x="8" y="21"/>
                  </a:lnTo>
                  <a:lnTo>
                    <a:pt x="8" y="21"/>
                  </a:lnTo>
                  <a:lnTo>
                    <a:pt x="7" y="21"/>
                  </a:lnTo>
                  <a:lnTo>
                    <a:pt x="5" y="21"/>
                  </a:lnTo>
                  <a:lnTo>
                    <a:pt x="3" y="20"/>
                  </a:lnTo>
                  <a:lnTo>
                    <a:pt x="1" y="19"/>
                  </a:lnTo>
                  <a:lnTo>
                    <a:pt x="1" y="19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4191"/>
            <p:cNvSpPr>
              <a:spLocks noEditPoints="1"/>
            </p:cNvSpPr>
            <p:nvPr/>
          </p:nvSpPr>
          <p:spPr bwMode="auto">
            <a:xfrm>
              <a:off x="1437445" y="2052784"/>
              <a:ext cx="543298" cy="835475"/>
            </a:xfrm>
            <a:custGeom>
              <a:gdLst>
                <a:gd name="T0" fmla="*/ 37 w 67"/>
                <a:gd name="T1" fmla="*/ 4 h 103"/>
                <a:gd name="T2" fmla="*/ 28 w 67"/>
                <a:gd name="T3" fmla="*/ 7 h 103"/>
                <a:gd name="T4" fmla="*/ 18 w 67"/>
                <a:gd name="T5" fmla="*/ 14 h 103"/>
                <a:gd name="T6" fmla="*/ 11 w 67"/>
                <a:gd name="T7" fmla="*/ 26 h 103"/>
                <a:gd name="T8" fmla="*/ 4 w 67"/>
                <a:gd name="T9" fmla="*/ 44 h 103"/>
                <a:gd name="T10" fmla="*/ 4 w 67"/>
                <a:gd name="T11" fmla="*/ 52 h 103"/>
                <a:gd name="T12" fmla="*/ 3 w 67"/>
                <a:gd name="T13" fmla="*/ 59 h 103"/>
                <a:gd name="T14" fmla="*/ 4 w 67"/>
                <a:gd name="T15" fmla="*/ 75 h 103"/>
                <a:gd name="T16" fmla="*/ 9 w 67"/>
                <a:gd name="T17" fmla="*/ 88 h 103"/>
                <a:gd name="T18" fmla="*/ 14 w 67"/>
                <a:gd name="T19" fmla="*/ 97 h 103"/>
                <a:gd name="T20" fmla="*/ 22 w 67"/>
                <a:gd name="T21" fmla="*/ 101 h 103"/>
                <a:gd name="T22" fmla="*/ 24 w 67"/>
                <a:gd name="T23" fmla="*/ 101 h 103"/>
                <a:gd name="T24" fmla="*/ 30 w 67"/>
                <a:gd name="T25" fmla="*/ 98 h 103"/>
                <a:gd name="T26" fmla="*/ 38 w 67"/>
                <a:gd name="T27" fmla="*/ 93 h 103"/>
                <a:gd name="T28" fmla="*/ 46 w 67"/>
                <a:gd name="T29" fmla="*/ 82 h 103"/>
                <a:gd name="T30" fmla="*/ 56 w 67"/>
                <a:gd name="T31" fmla="*/ 65 h 103"/>
                <a:gd name="T32" fmla="*/ 63 w 67"/>
                <a:gd name="T33" fmla="*/ 46 h 103"/>
                <a:gd name="T34" fmla="*/ 64 w 67"/>
                <a:gd name="T35" fmla="*/ 41 h 103"/>
                <a:gd name="T36" fmla="*/ 64 w 67"/>
                <a:gd name="T37" fmla="*/ 37 h 103"/>
                <a:gd name="T38" fmla="*/ 62 w 67"/>
                <a:gd name="T39" fmla="*/ 22 h 103"/>
                <a:gd name="T40" fmla="*/ 55 w 67"/>
                <a:gd name="T41" fmla="*/ 12 h 103"/>
                <a:gd name="T42" fmla="*/ 46 w 67"/>
                <a:gd name="T43" fmla="*/ 5 h 103"/>
                <a:gd name="T44" fmla="*/ 37 w 67"/>
                <a:gd name="T45" fmla="*/ 4 h 103"/>
                <a:gd name="T46" fmla="*/ 37 w 67"/>
                <a:gd name="T47" fmla="*/ 4 h 103"/>
                <a:gd name="T48" fmla="*/ 37 w 67"/>
                <a:gd name="T49" fmla="*/ 0 h 103"/>
                <a:gd name="T50" fmla="*/ 38 w 67"/>
                <a:gd name="T51" fmla="*/ 0 h 103"/>
                <a:gd name="T52" fmla="*/ 47 w 67"/>
                <a:gd name="T53" fmla="*/ 3 h 103"/>
                <a:gd name="T54" fmla="*/ 58 w 67"/>
                <a:gd name="T55" fmla="*/ 10 h 103"/>
                <a:gd name="T56" fmla="*/ 64 w 67"/>
                <a:gd name="T57" fmla="*/ 21 h 103"/>
                <a:gd name="T58" fmla="*/ 67 w 67"/>
                <a:gd name="T59" fmla="*/ 37 h 103"/>
                <a:gd name="T60" fmla="*/ 67 w 67"/>
                <a:gd name="T61" fmla="*/ 42 h 103"/>
                <a:gd name="T62" fmla="*/ 67 w 67"/>
                <a:gd name="T63" fmla="*/ 46 h 103"/>
                <a:gd name="T64" fmla="*/ 60 w 67"/>
                <a:gd name="T65" fmla="*/ 67 h 103"/>
                <a:gd name="T66" fmla="*/ 48 w 67"/>
                <a:gd name="T67" fmla="*/ 85 h 103"/>
                <a:gd name="T68" fmla="*/ 41 w 67"/>
                <a:gd name="T69" fmla="*/ 94 h 103"/>
                <a:gd name="T70" fmla="*/ 31 w 67"/>
                <a:gd name="T71" fmla="*/ 101 h 103"/>
                <a:gd name="T72" fmla="*/ 24 w 67"/>
                <a:gd name="T73" fmla="*/ 103 h 103"/>
                <a:gd name="T74" fmla="*/ 21 w 67"/>
                <a:gd name="T75" fmla="*/ 103 h 103"/>
                <a:gd name="T76" fmla="*/ 13 w 67"/>
                <a:gd name="T77" fmla="*/ 98 h 103"/>
                <a:gd name="T78" fmla="*/ 7 w 67"/>
                <a:gd name="T79" fmla="*/ 89 h 103"/>
                <a:gd name="T80" fmla="*/ 1 w 67"/>
                <a:gd name="T81" fmla="*/ 75 h 103"/>
                <a:gd name="T82" fmla="*/ 0 w 67"/>
                <a:gd name="T83" fmla="*/ 59 h 103"/>
                <a:gd name="T84" fmla="*/ 0 w 67"/>
                <a:gd name="T85" fmla="*/ 51 h 103"/>
                <a:gd name="T86" fmla="*/ 1 w 67"/>
                <a:gd name="T87" fmla="*/ 43 h 103"/>
                <a:gd name="T88" fmla="*/ 7 w 67"/>
                <a:gd name="T89" fmla="*/ 25 h 103"/>
                <a:gd name="T90" fmla="*/ 16 w 67"/>
                <a:gd name="T91" fmla="*/ 12 h 103"/>
                <a:gd name="T92" fmla="*/ 26 w 67"/>
                <a:gd name="T93" fmla="*/ 4 h 103"/>
                <a:gd name="T94" fmla="*/ 37 w 67"/>
                <a:gd name="T95" fmla="*/ 0 h 10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7" h="103">
                  <a:moveTo>
                    <a:pt x="37" y="4"/>
                  </a:moveTo>
                  <a:lnTo>
                    <a:pt x="28" y="7"/>
                  </a:lnTo>
                  <a:lnTo>
                    <a:pt x="18" y="14"/>
                  </a:lnTo>
                  <a:lnTo>
                    <a:pt x="11" y="26"/>
                  </a:lnTo>
                  <a:lnTo>
                    <a:pt x="4" y="44"/>
                  </a:lnTo>
                  <a:lnTo>
                    <a:pt x="4" y="52"/>
                  </a:lnTo>
                  <a:lnTo>
                    <a:pt x="3" y="59"/>
                  </a:lnTo>
                  <a:lnTo>
                    <a:pt x="4" y="75"/>
                  </a:lnTo>
                  <a:lnTo>
                    <a:pt x="9" y="88"/>
                  </a:lnTo>
                  <a:lnTo>
                    <a:pt x="14" y="97"/>
                  </a:lnTo>
                  <a:lnTo>
                    <a:pt x="22" y="101"/>
                  </a:lnTo>
                  <a:lnTo>
                    <a:pt x="24" y="101"/>
                  </a:lnTo>
                  <a:lnTo>
                    <a:pt x="30" y="98"/>
                  </a:lnTo>
                  <a:lnTo>
                    <a:pt x="38" y="93"/>
                  </a:lnTo>
                  <a:lnTo>
                    <a:pt x="46" y="82"/>
                  </a:lnTo>
                  <a:lnTo>
                    <a:pt x="56" y="65"/>
                  </a:lnTo>
                  <a:lnTo>
                    <a:pt x="63" y="46"/>
                  </a:lnTo>
                  <a:lnTo>
                    <a:pt x="64" y="41"/>
                  </a:lnTo>
                  <a:lnTo>
                    <a:pt x="64" y="37"/>
                  </a:lnTo>
                  <a:lnTo>
                    <a:pt x="62" y="22"/>
                  </a:lnTo>
                  <a:lnTo>
                    <a:pt x="55" y="12"/>
                  </a:lnTo>
                  <a:lnTo>
                    <a:pt x="46" y="5"/>
                  </a:lnTo>
                  <a:lnTo>
                    <a:pt x="37" y="4"/>
                  </a:lnTo>
                  <a:lnTo>
                    <a:pt x="37" y="4"/>
                  </a:lnTo>
                  <a:close/>
                  <a:moveTo>
                    <a:pt x="37" y="0"/>
                  </a:moveTo>
                  <a:lnTo>
                    <a:pt x="38" y="0"/>
                  </a:lnTo>
                  <a:lnTo>
                    <a:pt x="47" y="3"/>
                  </a:lnTo>
                  <a:lnTo>
                    <a:pt x="58" y="10"/>
                  </a:lnTo>
                  <a:lnTo>
                    <a:pt x="64" y="21"/>
                  </a:lnTo>
                  <a:lnTo>
                    <a:pt x="67" y="37"/>
                  </a:lnTo>
                  <a:lnTo>
                    <a:pt x="67" y="42"/>
                  </a:lnTo>
                  <a:lnTo>
                    <a:pt x="67" y="46"/>
                  </a:lnTo>
                  <a:lnTo>
                    <a:pt x="60" y="67"/>
                  </a:lnTo>
                  <a:lnTo>
                    <a:pt x="48" y="85"/>
                  </a:lnTo>
                  <a:lnTo>
                    <a:pt x="41" y="94"/>
                  </a:lnTo>
                  <a:lnTo>
                    <a:pt x="31" y="101"/>
                  </a:lnTo>
                  <a:lnTo>
                    <a:pt x="24" y="103"/>
                  </a:lnTo>
                  <a:lnTo>
                    <a:pt x="21" y="103"/>
                  </a:lnTo>
                  <a:lnTo>
                    <a:pt x="13" y="98"/>
                  </a:lnTo>
                  <a:lnTo>
                    <a:pt x="7" y="89"/>
                  </a:lnTo>
                  <a:lnTo>
                    <a:pt x="1" y="75"/>
                  </a:lnTo>
                  <a:lnTo>
                    <a:pt x="0" y="59"/>
                  </a:lnTo>
                  <a:lnTo>
                    <a:pt x="0" y="51"/>
                  </a:lnTo>
                  <a:lnTo>
                    <a:pt x="1" y="43"/>
                  </a:lnTo>
                  <a:lnTo>
                    <a:pt x="7" y="25"/>
                  </a:lnTo>
                  <a:lnTo>
                    <a:pt x="16" y="12"/>
                  </a:lnTo>
                  <a:lnTo>
                    <a:pt x="26" y="4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4192"/>
            <p:cNvSpPr>
              <a:spLocks noEditPoints="1"/>
            </p:cNvSpPr>
            <p:nvPr/>
          </p:nvSpPr>
          <p:spPr bwMode="auto">
            <a:xfrm>
              <a:off x="1429333" y="2044670"/>
              <a:ext cx="567622" cy="859807"/>
            </a:xfrm>
            <a:custGeom>
              <a:gdLst>
                <a:gd name="T0" fmla="*/ 23 w 70"/>
                <a:gd name="T1" fmla="*/ 103 h 106"/>
                <a:gd name="T2" fmla="*/ 25 w 70"/>
                <a:gd name="T3" fmla="*/ 103 h 106"/>
                <a:gd name="T4" fmla="*/ 25 w 70"/>
                <a:gd name="T5" fmla="*/ 103 h 106"/>
                <a:gd name="T6" fmla="*/ 19 w 70"/>
                <a:gd name="T7" fmla="*/ 102 h 106"/>
                <a:gd name="T8" fmla="*/ 29 w 70"/>
                <a:gd name="T9" fmla="*/ 102 h 106"/>
                <a:gd name="T10" fmla="*/ 32 w 70"/>
                <a:gd name="T11" fmla="*/ 100 h 106"/>
                <a:gd name="T12" fmla="*/ 67 w 70"/>
                <a:gd name="T13" fmla="*/ 47 h 106"/>
                <a:gd name="T14" fmla="*/ 48 w 70"/>
                <a:gd name="T15" fmla="*/ 85 h 106"/>
                <a:gd name="T16" fmla="*/ 36 w 70"/>
                <a:gd name="T17" fmla="*/ 98 h 106"/>
                <a:gd name="T18" fmla="*/ 48 w 70"/>
                <a:gd name="T19" fmla="*/ 85 h 106"/>
                <a:gd name="T20" fmla="*/ 67 w 70"/>
                <a:gd name="T21" fmla="*/ 47 h 106"/>
                <a:gd name="T22" fmla="*/ 65 w 70"/>
                <a:gd name="T23" fmla="*/ 31 h 106"/>
                <a:gd name="T24" fmla="*/ 67 w 70"/>
                <a:gd name="T25" fmla="*/ 38 h 106"/>
                <a:gd name="T26" fmla="*/ 38 w 70"/>
                <a:gd name="T27" fmla="*/ 6 h 106"/>
                <a:gd name="T28" fmla="*/ 19 w 70"/>
                <a:gd name="T29" fmla="*/ 15 h 106"/>
                <a:gd name="T30" fmla="*/ 8 w 70"/>
                <a:gd name="T31" fmla="*/ 45 h 106"/>
                <a:gd name="T32" fmla="*/ 5 w 70"/>
                <a:gd name="T33" fmla="*/ 60 h 106"/>
                <a:gd name="T34" fmla="*/ 8 w 70"/>
                <a:gd name="T35" fmla="*/ 76 h 106"/>
                <a:gd name="T36" fmla="*/ 17 w 70"/>
                <a:gd name="T37" fmla="*/ 97 h 106"/>
                <a:gd name="T38" fmla="*/ 25 w 70"/>
                <a:gd name="T39" fmla="*/ 100 h 106"/>
                <a:gd name="T40" fmla="*/ 25 w 70"/>
                <a:gd name="T41" fmla="*/ 100 h 106"/>
                <a:gd name="T42" fmla="*/ 25 w 70"/>
                <a:gd name="T43" fmla="*/ 100 h 106"/>
                <a:gd name="T44" fmla="*/ 39 w 70"/>
                <a:gd name="T45" fmla="*/ 93 h 106"/>
                <a:gd name="T46" fmla="*/ 47 w 70"/>
                <a:gd name="T47" fmla="*/ 83 h 106"/>
                <a:gd name="T48" fmla="*/ 56 w 70"/>
                <a:gd name="T49" fmla="*/ 65 h 106"/>
                <a:gd name="T50" fmla="*/ 64 w 70"/>
                <a:gd name="T51" fmla="*/ 42 h 106"/>
                <a:gd name="T52" fmla="*/ 64 w 70"/>
                <a:gd name="T53" fmla="*/ 38 h 106"/>
                <a:gd name="T54" fmla="*/ 55 w 70"/>
                <a:gd name="T55" fmla="*/ 14 h 106"/>
                <a:gd name="T56" fmla="*/ 38 w 70"/>
                <a:gd name="T57" fmla="*/ 6 h 106"/>
                <a:gd name="T58" fmla="*/ 38 w 70"/>
                <a:gd name="T59" fmla="*/ 2 h 106"/>
                <a:gd name="T60" fmla="*/ 38 w 70"/>
                <a:gd name="T61" fmla="*/ 2 h 106"/>
                <a:gd name="T62" fmla="*/ 38 w 70"/>
                <a:gd name="T63" fmla="*/ 0 h 106"/>
                <a:gd name="T64" fmla="*/ 49 w 70"/>
                <a:gd name="T65" fmla="*/ 2 h 106"/>
                <a:gd name="T66" fmla="*/ 67 w 70"/>
                <a:gd name="T67" fmla="*/ 22 h 106"/>
                <a:gd name="T68" fmla="*/ 70 w 70"/>
                <a:gd name="T69" fmla="*/ 38 h 106"/>
                <a:gd name="T70" fmla="*/ 69 w 70"/>
                <a:gd name="T71" fmla="*/ 48 h 106"/>
                <a:gd name="T72" fmla="*/ 51 w 70"/>
                <a:gd name="T73" fmla="*/ 87 h 106"/>
                <a:gd name="T74" fmla="*/ 34 w 70"/>
                <a:gd name="T75" fmla="*/ 103 h 106"/>
                <a:gd name="T76" fmla="*/ 22 w 70"/>
                <a:gd name="T77" fmla="*/ 106 h 106"/>
                <a:gd name="T78" fmla="*/ 22 w 70"/>
                <a:gd name="T79" fmla="*/ 106 h 106"/>
                <a:gd name="T80" fmla="*/ 5 w 70"/>
                <a:gd name="T81" fmla="*/ 90 h 106"/>
                <a:gd name="T82" fmla="*/ 0 w 70"/>
                <a:gd name="T83" fmla="*/ 60 h 106"/>
                <a:gd name="T84" fmla="*/ 1 w 70"/>
                <a:gd name="T85" fmla="*/ 44 h 106"/>
                <a:gd name="T86" fmla="*/ 15 w 70"/>
                <a:gd name="T87" fmla="*/ 11 h 106"/>
                <a:gd name="T88" fmla="*/ 38 w 70"/>
                <a:gd name="T89" fmla="*/ 0 h 10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0" h="105">
                  <a:moveTo>
                    <a:pt x="19" y="102"/>
                  </a:moveTo>
                  <a:lnTo>
                    <a:pt x="23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5" y="103"/>
                  </a:lnTo>
                  <a:lnTo>
                    <a:pt x="23" y="103"/>
                  </a:lnTo>
                  <a:lnTo>
                    <a:pt x="19" y="102"/>
                  </a:lnTo>
                  <a:close/>
                  <a:moveTo>
                    <a:pt x="32" y="100"/>
                  </a:moveTo>
                  <a:lnTo>
                    <a:pt x="29" y="102"/>
                  </a:lnTo>
                  <a:lnTo>
                    <a:pt x="32" y="100"/>
                  </a:lnTo>
                  <a:lnTo>
                    <a:pt x="32" y="100"/>
                  </a:lnTo>
                  <a:close/>
                  <a:moveTo>
                    <a:pt x="67" y="47"/>
                  </a:moveTo>
                  <a:lnTo>
                    <a:pt x="67" y="47"/>
                  </a:lnTo>
                  <a:lnTo>
                    <a:pt x="59" y="66"/>
                  </a:lnTo>
                  <a:lnTo>
                    <a:pt x="48" y="85"/>
                  </a:lnTo>
                  <a:lnTo>
                    <a:pt x="40" y="94"/>
                  </a:lnTo>
                  <a:lnTo>
                    <a:pt x="36" y="98"/>
                  </a:lnTo>
                  <a:lnTo>
                    <a:pt x="40" y="94"/>
                  </a:lnTo>
                  <a:lnTo>
                    <a:pt x="48" y="85"/>
                  </a:lnTo>
                  <a:lnTo>
                    <a:pt x="59" y="66"/>
                  </a:lnTo>
                  <a:lnTo>
                    <a:pt x="67" y="47"/>
                  </a:lnTo>
                  <a:lnTo>
                    <a:pt x="67" y="47"/>
                  </a:lnTo>
                  <a:close/>
                  <a:moveTo>
                    <a:pt x="65" y="31"/>
                  </a:moveTo>
                  <a:lnTo>
                    <a:pt x="67" y="38"/>
                  </a:lnTo>
                  <a:lnTo>
                    <a:pt x="67" y="38"/>
                  </a:lnTo>
                  <a:lnTo>
                    <a:pt x="65" y="31"/>
                  </a:lnTo>
                  <a:close/>
                  <a:moveTo>
                    <a:pt x="38" y="6"/>
                  </a:moveTo>
                  <a:lnTo>
                    <a:pt x="29" y="9"/>
                  </a:lnTo>
                  <a:lnTo>
                    <a:pt x="19" y="15"/>
                  </a:lnTo>
                  <a:lnTo>
                    <a:pt x="13" y="28"/>
                  </a:lnTo>
                  <a:lnTo>
                    <a:pt x="8" y="45"/>
                  </a:lnTo>
                  <a:lnTo>
                    <a:pt x="6" y="53"/>
                  </a:lnTo>
                  <a:lnTo>
                    <a:pt x="5" y="60"/>
                  </a:lnTo>
                  <a:lnTo>
                    <a:pt x="5" y="60"/>
                  </a:lnTo>
                  <a:lnTo>
                    <a:pt x="8" y="76"/>
                  </a:lnTo>
                  <a:lnTo>
                    <a:pt x="12" y="87"/>
                  </a:lnTo>
                  <a:lnTo>
                    <a:pt x="17" y="97"/>
                  </a:lnTo>
                  <a:lnTo>
                    <a:pt x="23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25" y="100"/>
                  </a:lnTo>
                  <a:lnTo>
                    <a:pt x="31" y="98"/>
                  </a:lnTo>
                  <a:lnTo>
                    <a:pt x="39" y="93"/>
                  </a:lnTo>
                  <a:lnTo>
                    <a:pt x="46" y="83"/>
                  </a:lnTo>
                  <a:lnTo>
                    <a:pt x="47" y="83"/>
                  </a:lnTo>
                  <a:lnTo>
                    <a:pt x="46" y="83"/>
                  </a:lnTo>
                  <a:lnTo>
                    <a:pt x="56" y="65"/>
                  </a:lnTo>
                  <a:lnTo>
                    <a:pt x="63" y="47"/>
                  </a:lnTo>
                  <a:lnTo>
                    <a:pt x="64" y="42"/>
                  </a:lnTo>
                  <a:lnTo>
                    <a:pt x="64" y="38"/>
                  </a:lnTo>
                  <a:lnTo>
                    <a:pt x="64" y="38"/>
                  </a:lnTo>
                  <a:lnTo>
                    <a:pt x="61" y="25"/>
                  </a:lnTo>
                  <a:lnTo>
                    <a:pt x="55" y="14"/>
                  </a:lnTo>
                  <a:lnTo>
                    <a:pt x="47" y="9"/>
                  </a:lnTo>
                  <a:lnTo>
                    <a:pt x="38" y="6"/>
                  </a:lnTo>
                  <a:lnTo>
                    <a:pt x="38" y="6"/>
                  </a:lnTo>
                  <a:close/>
                  <a:moveTo>
                    <a:pt x="38" y="2"/>
                  </a:moveTo>
                  <a:lnTo>
                    <a:pt x="38" y="4"/>
                  </a:lnTo>
                  <a:lnTo>
                    <a:pt x="38" y="2"/>
                  </a:lnTo>
                  <a:lnTo>
                    <a:pt x="38" y="2"/>
                  </a:lnTo>
                  <a:close/>
                  <a:moveTo>
                    <a:pt x="38" y="0"/>
                  </a:moveTo>
                  <a:lnTo>
                    <a:pt x="39" y="0"/>
                  </a:lnTo>
                  <a:lnTo>
                    <a:pt x="49" y="2"/>
                  </a:lnTo>
                  <a:lnTo>
                    <a:pt x="60" y="10"/>
                  </a:lnTo>
                  <a:lnTo>
                    <a:pt x="67" y="22"/>
                  </a:lnTo>
                  <a:lnTo>
                    <a:pt x="70" y="38"/>
                  </a:lnTo>
                  <a:lnTo>
                    <a:pt x="70" y="38"/>
                  </a:lnTo>
                  <a:lnTo>
                    <a:pt x="69" y="43"/>
                  </a:lnTo>
                  <a:lnTo>
                    <a:pt x="69" y="48"/>
                  </a:lnTo>
                  <a:lnTo>
                    <a:pt x="63" y="68"/>
                  </a:lnTo>
                  <a:lnTo>
                    <a:pt x="51" y="87"/>
                  </a:lnTo>
                  <a:lnTo>
                    <a:pt x="43" y="97"/>
                  </a:lnTo>
                  <a:lnTo>
                    <a:pt x="34" y="103"/>
                  </a:lnTo>
                  <a:lnTo>
                    <a:pt x="25" y="106"/>
                  </a:lnTo>
                  <a:lnTo>
                    <a:pt x="22" y="106"/>
                  </a:lnTo>
                  <a:lnTo>
                    <a:pt x="22" y="104"/>
                  </a:lnTo>
                  <a:lnTo>
                    <a:pt x="22" y="106"/>
                  </a:lnTo>
                  <a:lnTo>
                    <a:pt x="13" y="100"/>
                  </a:lnTo>
                  <a:lnTo>
                    <a:pt x="5" y="90"/>
                  </a:lnTo>
                  <a:lnTo>
                    <a:pt x="1" y="76"/>
                  </a:lnTo>
                  <a:lnTo>
                    <a:pt x="0" y="60"/>
                  </a:lnTo>
                  <a:lnTo>
                    <a:pt x="0" y="52"/>
                  </a:lnTo>
                  <a:lnTo>
                    <a:pt x="1" y="44"/>
                  </a:lnTo>
                  <a:lnTo>
                    <a:pt x="6" y="26"/>
                  </a:lnTo>
                  <a:lnTo>
                    <a:pt x="15" y="11"/>
                  </a:lnTo>
                  <a:lnTo>
                    <a:pt x="26" y="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4193"/>
            <p:cNvSpPr/>
            <p:nvPr/>
          </p:nvSpPr>
          <p:spPr bwMode="auto">
            <a:xfrm>
              <a:off x="1615840" y="2060893"/>
              <a:ext cx="105418" cy="97337"/>
            </a:xfrm>
            <a:custGeom>
              <a:gdLst>
                <a:gd name="T0" fmla="*/ 11 w 13"/>
                <a:gd name="T1" fmla="*/ 0 h 12"/>
                <a:gd name="T2" fmla="*/ 13 w 13"/>
                <a:gd name="T3" fmla="*/ 2 h 12"/>
                <a:gd name="T4" fmla="*/ 12 w 13"/>
                <a:gd name="T5" fmla="*/ 3 h 12"/>
                <a:gd name="T6" fmla="*/ 12 w 13"/>
                <a:gd name="T7" fmla="*/ 4 h 12"/>
                <a:gd name="T8" fmla="*/ 11 w 13"/>
                <a:gd name="T9" fmla="*/ 6 h 12"/>
                <a:gd name="T10" fmla="*/ 9 w 13"/>
                <a:gd name="T11" fmla="*/ 7 h 12"/>
                <a:gd name="T12" fmla="*/ 7 w 13"/>
                <a:gd name="T13" fmla="*/ 9 h 12"/>
                <a:gd name="T14" fmla="*/ 6 w 13"/>
                <a:gd name="T15" fmla="*/ 11 h 12"/>
                <a:gd name="T16" fmla="*/ 3 w 13"/>
                <a:gd name="T17" fmla="*/ 12 h 12"/>
                <a:gd name="T18" fmla="*/ 3 w 13"/>
                <a:gd name="T19" fmla="*/ 12 h 12"/>
                <a:gd name="T20" fmla="*/ 2 w 13"/>
                <a:gd name="T21" fmla="*/ 12 h 12"/>
                <a:gd name="T22" fmla="*/ 0 w 13"/>
                <a:gd name="T23" fmla="*/ 11 h 12"/>
                <a:gd name="T24" fmla="*/ 0 w 13"/>
                <a:gd name="T25" fmla="*/ 9 h 12"/>
                <a:gd name="T26" fmla="*/ 0 w 13"/>
                <a:gd name="T27" fmla="*/ 7 h 12"/>
                <a:gd name="T28" fmla="*/ 0 w 13"/>
                <a:gd name="T29" fmla="*/ 6 h 12"/>
                <a:gd name="T30" fmla="*/ 2 w 13"/>
                <a:gd name="T31" fmla="*/ 4 h 12"/>
                <a:gd name="T32" fmla="*/ 4 w 13"/>
                <a:gd name="T33" fmla="*/ 6 h 12"/>
                <a:gd name="T34" fmla="*/ 4 w 13"/>
                <a:gd name="T35" fmla="*/ 6 h 12"/>
                <a:gd name="T36" fmla="*/ 3 w 13"/>
                <a:gd name="T37" fmla="*/ 7 h 12"/>
                <a:gd name="T38" fmla="*/ 3 w 13"/>
                <a:gd name="T39" fmla="*/ 9 h 12"/>
                <a:gd name="T40" fmla="*/ 4 w 13"/>
                <a:gd name="T41" fmla="*/ 8 h 12"/>
                <a:gd name="T42" fmla="*/ 6 w 13"/>
                <a:gd name="T43" fmla="*/ 7 h 12"/>
                <a:gd name="T44" fmla="*/ 7 w 13"/>
                <a:gd name="T45" fmla="*/ 6 h 12"/>
                <a:gd name="T46" fmla="*/ 8 w 13"/>
                <a:gd name="T47" fmla="*/ 3 h 12"/>
                <a:gd name="T48" fmla="*/ 9 w 13"/>
                <a:gd name="T49" fmla="*/ 2 h 12"/>
                <a:gd name="T50" fmla="*/ 11 w 13"/>
                <a:gd name="T51" fmla="*/ 0 h 12"/>
                <a:gd name="T52" fmla="*/ 11 w 13"/>
                <a:gd name="T53" fmla="*/ 0 h 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" h="12">
                  <a:moveTo>
                    <a:pt x="11" y="0"/>
                  </a:moveTo>
                  <a:lnTo>
                    <a:pt x="13" y="2"/>
                  </a:lnTo>
                  <a:lnTo>
                    <a:pt x="12" y="3"/>
                  </a:lnTo>
                  <a:lnTo>
                    <a:pt x="12" y="4"/>
                  </a:lnTo>
                  <a:lnTo>
                    <a:pt x="11" y="6"/>
                  </a:lnTo>
                  <a:lnTo>
                    <a:pt x="9" y="7"/>
                  </a:lnTo>
                  <a:lnTo>
                    <a:pt x="7" y="9"/>
                  </a:lnTo>
                  <a:lnTo>
                    <a:pt x="6" y="11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2" y="12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6"/>
                  </a:lnTo>
                  <a:lnTo>
                    <a:pt x="2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3" y="7"/>
                  </a:lnTo>
                  <a:lnTo>
                    <a:pt x="3" y="9"/>
                  </a:lnTo>
                  <a:lnTo>
                    <a:pt x="4" y="8"/>
                  </a:lnTo>
                  <a:lnTo>
                    <a:pt x="6" y="7"/>
                  </a:lnTo>
                  <a:lnTo>
                    <a:pt x="7" y="6"/>
                  </a:lnTo>
                  <a:lnTo>
                    <a:pt x="8" y="3"/>
                  </a:lnTo>
                  <a:lnTo>
                    <a:pt x="9" y="2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4194"/>
            <p:cNvSpPr>
              <a:spLocks noEditPoints="1"/>
            </p:cNvSpPr>
            <p:nvPr/>
          </p:nvSpPr>
          <p:spPr bwMode="auto">
            <a:xfrm>
              <a:off x="1599622" y="2052784"/>
              <a:ext cx="137854" cy="113559"/>
            </a:xfrm>
            <a:custGeom>
              <a:gdLst>
                <a:gd name="T0" fmla="*/ 4 w 17"/>
                <a:gd name="T1" fmla="*/ 12 h 14"/>
                <a:gd name="T2" fmla="*/ 2 w 17"/>
                <a:gd name="T3" fmla="*/ 12 h 14"/>
                <a:gd name="T4" fmla="*/ 4 w 17"/>
                <a:gd name="T5" fmla="*/ 12 h 14"/>
                <a:gd name="T6" fmla="*/ 4 w 17"/>
                <a:gd name="T7" fmla="*/ 12 h 14"/>
                <a:gd name="T8" fmla="*/ 4 w 17"/>
                <a:gd name="T9" fmla="*/ 8 h 14"/>
                <a:gd name="T10" fmla="*/ 4 w 17"/>
                <a:gd name="T11" fmla="*/ 8 h 14"/>
                <a:gd name="T12" fmla="*/ 4 w 17"/>
                <a:gd name="T13" fmla="*/ 9 h 14"/>
                <a:gd name="T14" fmla="*/ 4 w 17"/>
                <a:gd name="T15" fmla="*/ 8 h 14"/>
                <a:gd name="T16" fmla="*/ 4 w 17"/>
                <a:gd name="T17" fmla="*/ 8 h 14"/>
                <a:gd name="T18" fmla="*/ 13 w 17"/>
                <a:gd name="T19" fmla="*/ 0 h 14"/>
                <a:gd name="T20" fmla="*/ 13 w 17"/>
                <a:gd name="T21" fmla="*/ 0 h 14"/>
                <a:gd name="T22" fmla="*/ 17 w 17"/>
                <a:gd name="T23" fmla="*/ 3 h 14"/>
                <a:gd name="T24" fmla="*/ 17 w 17"/>
                <a:gd name="T25" fmla="*/ 4 h 14"/>
                <a:gd name="T26" fmla="*/ 15 w 17"/>
                <a:gd name="T27" fmla="*/ 4 h 14"/>
                <a:gd name="T28" fmla="*/ 15 w 17"/>
                <a:gd name="T29" fmla="*/ 5 h 14"/>
                <a:gd name="T30" fmla="*/ 14 w 17"/>
                <a:gd name="T31" fmla="*/ 7 h 14"/>
                <a:gd name="T32" fmla="*/ 13 w 17"/>
                <a:gd name="T33" fmla="*/ 9 h 14"/>
                <a:gd name="T34" fmla="*/ 10 w 17"/>
                <a:gd name="T35" fmla="*/ 10 h 14"/>
                <a:gd name="T36" fmla="*/ 9 w 17"/>
                <a:gd name="T37" fmla="*/ 13 h 14"/>
                <a:gd name="T38" fmla="*/ 8 w 17"/>
                <a:gd name="T39" fmla="*/ 14 h 14"/>
                <a:gd name="T40" fmla="*/ 5 w 17"/>
                <a:gd name="T41" fmla="*/ 14 h 14"/>
                <a:gd name="T42" fmla="*/ 5 w 17"/>
                <a:gd name="T43" fmla="*/ 14 h 14"/>
                <a:gd name="T44" fmla="*/ 2 w 17"/>
                <a:gd name="T45" fmla="*/ 14 h 14"/>
                <a:gd name="T46" fmla="*/ 1 w 17"/>
                <a:gd name="T47" fmla="*/ 13 h 14"/>
                <a:gd name="T48" fmla="*/ 1 w 17"/>
                <a:gd name="T49" fmla="*/ 13 h 14"/>
                <a:gd name="T50" fmla="*/ 0 w 17"/>
                <a:gd name="T51" fmla="*/ 12 h 14"/>
                <a:gd name="T52" fmla="*/ 0 w 17"/>
                <a:gd name="T53" fmla="*/ 10 h 14"/>
                <a:gd name="T54" fmla="*/ 1 w 17"/>
                <a:gd name="T55" fmla="*/ 8 h 14"/>
                <a:gd name="T56" fmla="*/ 1 w 17"/>
                <a:gd name="T57" fmla="*/ 7 h 14"/>
                <a:gd name="T58" fmla="*/ 1 w 17"/>
                <a:gd name="T59" fmla="*/ 5 h 14"/>
                <a:gd name="T60" fmla="*/ 2 w 17"/>
                <a:gd name="T61" fmla="*/ 3 h 14"/>
                <a:gd name="T62" fmla="*/ 4 w 17"/>
                <a:gd name="T63" fmla="*/ 4 h 14"/>
                <a:gd name="T64" fmla="*/ 6 w 17"/>
                <a:gd name="T65" fmla="*/ 5 h 14"/>
                <a:gd name="T66" fmla="*/ 6 w 17"/>
                <a:gd name="T67" fmla="*/ 5 h 14"/>
                <a:gd name="T68" fmla="*/ 6 w 17"/>
                <a:gd name="T69" fmla="*/ 5 h 14"/>
                <a:gd name="T70" fmla="*/ 6 w 17"/>
                <a:gd name="T71" fmla="*/ 5 h 14"/>
                <a:gd name="T72" fmla="*/ 8 w 17"/>
                <a:gd name="T73" fmla="*/ 5 h 14"/>
                <a:gd name="T74" fmla="*/ 8 w 17"/>
                <a:gd name="T75" fmla="*/ 5 h 14"/>
                <a:gd name="T76" fmla="*/ 8 w 17"/>
                <a:gd name="T77" fmla="*/ 5 h 14"/>
                <a:gd name="T78" fmla="*/ 9 w 17"/>
                <a:gd name="T79" fmla="*/ 3 h 14"/>
                <a:gd name="T80" fmla="*/ 10 w 17"/>
                <a:gd name="T81" fmla="*/ 1 h 14"/>
                <a:gd name="T82" fmla="*/ 11 w 17"/>
                <a:gd name="T83" fmla="*/ 0 h 14"/>
                <a:gd name="T84" fmla="*/ 11 w 17"/>
                <a:gd name="T85" fmla="*/ 0 h 14"/>
                <a:gd name="T86" fmla="*/ 11 w 17"/>
                <a:gd name="T87" fmla="*/ 0 h 14"/>
                <a:gd name="T88" fmla="*/ 13 w 17"/>
                <a:gd name="T89" fmla="*/ 0 h 1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7" h="14">
                  <a:moveTo>
                    <a:pt x="4" y="12"/>
                  </a:moveTo>
                  <a:lnTo>
                    <a:pt x="2" y="12"/>
                  </a:lnTo>
                  <a:lnTo>
                    <a:pt x="4" y="12"/>
                  </a:lnTo>
                  <a:lnTo>
                    <a:pt x="4" y="12"/>
                  </a:lnTo>
                  <a:close/>
                  <a:moveTo>
                    <a:pt x="4" y="8"/>
                  </a:moveTo>
                  <a:lnTo>
                    <a:pt x="4" y="8"/>
                  </a:lnTo>
                  <a:lnTo>
                    <a:pt x="4" y="9"/>
                  </a:lnTo>
                  <a:lnTo>
                    <a:pt x="4" y="8"/>
                  </a:lnTo>
                  <a:lnTo>
                    <a:pt x="4" y="8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17" y="3"/>
                  </a:lnTo>
                  <a:lnTo>
                    <a:pt x="17" y="4"/>
                  </a:lnTo>
                  <a:lnTo>
                    <a:pt x="15" y="4"/>
                  </a:lnTo>
                  <a:lnTo>
                    <a:pt x="15" y="5"/>
                  </a:lnTo>
                  <a:lnTo>
                    <a:pt x="14" y="7"/>
                  </a:lnTo>
                  <a:lnTo>
                    <a:pt x="13" y="9"/>
                  </a:lnTo>
                  <a:lnTo>
                    <a:pt x="10" y="10"/>
                  </a:lnTo>
                  <a:lnTo>
                    <a:pt x="9" y="13"/>
                  </a:lnTo>
                  <a:lnTo>
                    <a:pt x="8" y="14"/>
                  </a:lnTo>
                  <a:lnTo>
                    <a:pt x="5" y="14"/>
                  </a:lnTo>
                  <a:lnTo>
                    <a:pt x="5" y="14"/>
                  </a:lnTo>
                  <a:lnTo>
                    <a:pt x="2" y="14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" y="8"/>
                  </a:lnTo>
                  <a:lnTo>
                    <a:pt x="1" y="7"/>
                  </a:lnTo>
                  <a:lnTo>
                    <a:pt x="1" y="5"/>
                  </a:lnTo>
                  <a:lnTo>
                    <a:pt x="2" y="3"/>
                  </a:lnTo>
                  <a:lnTo>
                    <a:pt x="4" y="4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6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9" y="3"/>
                  </a:lnTo>
                  <a:lnTo>
                    <a:pt x="10" y="1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4195"/>
            <p:cNvSpPr/>
            <p:nvPr/>
          </p:nvSpPr>
          <p:spPr bwMode="auto">
            <a:xfrm>
              <a:off x="1583405" y="2109561"/>
              <a:ext cx="170289" cy="632688"/>
            </a:xfrm>
            <a:custGeom>
              <a:gdLst>
                <a:gd name="T0" fmla="*/ 17 w 21"/>
                <a:gd name="T1" fmla="*/ 0 h 78"/>
                <a:gd name="T2" fmla="*/ 21 w 21"/>
                <a:gd name="T3" fmla="*/ 0 h 78"/>
                <a:gd name="T4" fmla="*/ 21 w 21"/>
                <a:gd name="T5" fmla="*/ 53 h 78"/>
                <a:gd name="T6" fmla="*/ 7 w 21"/>
                <a:gd name="T7" fmla="*/ 78 h 78"/>
                <a:gd name="T8" fmla="*/ 0 w 21"/>
                <a:gd name="T9" fmla="*/ 57 h 78"/>
                <a:gd name="T10" fmla="*/ 10 w 21"/>
                <a:gd name="T11" fmla="*/ 1 h 78"/>
                <a:gd name="T12" fmla="*/ 12 w 21"/>
                <a:gd name="T13" fmla="*/ 2 h 78"/>
                <a:gd name="T14" fmla="*/ 3 w 21"/>
                <a:gd name="T15" fmla="*/ 56 h 78"/>
                <a:gd name="T16" fmla="*/ 8 w 21"/>
                <a:gd name="T17" fmla="*/ 70 h 78"/>
                <a:gd name="T18" fmla="*/ 17 w 21"/>
                <a:gd name="T19" fmla="*/ 52 h 78"/>
                <a:gd name="T20" fmla="*/ 17 w 21"/>
                <a:gd name="T21" fmla="*/ 0 h 7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78">
                  <a:moveTo>
                    <a:pt x="17" y="0"/>
                  </a:moveTo>
                  <a:lnTo>
                    <a:pt x="21" y="0"/>
                  </a:lnTo>
                  <a:lnTo>
                    <a:pt x="21" y="53"/>
                  </a:lnTo>
                  <a:lnTo>
                    <a:pt x="7" y="78"/>
                  </a:lnTo>
                  <a:lnTo>
                    <a:pt x="0" y="57"/>
                  </a:lnTo>
                  <a:lnTo>
                    <a:pt x="10" y="1"/>
                  </a:lnTo>
                  <a:lnTo>
                    <a:pt x="12" y="2"/>
                  </a:lnTo>
                  <a:lnTo>
                    <a:pt x="3" y="56"/>
                  </a:lnTo>
                  <a:lnTo>
                    <a:pt x="8" y="70"/>
                  </a:lnTo>
                  <a:lnTo>
                    <a:pt x="17" y="52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4196"/>
            <p:cNvSpPr>
              <a:spLocks noEditPoints="1"/>
            </p:cNvSpPr>
            <p:nvPr/>
          </p:nvSpPr>
          <p:spPr bwMode="auto">
            <a:xfrm>
              <a:off x="1567187" y="2093338"/>
              <a:ext cx="202725" cy="673247"/>
            </a:xfrm>
            <a:custGeom>
              <a:gdLst>
                <a:gd name="T0" fmla="*/ 4 w 25"/>
                <a:gd name="T1" fmla="*/ 59 h 83"/>
                <a:gd name="T2" fmla="*/ 4 w 25"/>
                <a:gd name="T3" fmla="*/ 59 h 83"/>
                <a:gd name="T4" fmla="*/ 9 w 25"/>
                <a:gd name="T5" fmla="*/ 76 h 83"/>
                <a:gd name="T6" fmla="*/ 13 w 25"/>
                <a:gd name="T7" fmla="*/ 68 h 83"/>
                <a:gd name="T8" fmla="*/ 9 w 25"/>
                <a:gd name="T9" fmla="*/ 76 h 83"/>
                <a:gd name="T10" fmla="*/ 4 w 25"/>
                <a:gd name="T11" fmla="*/ 59 h 83"/>
                <a:gd name="T12" fmla="*/ 18 w 25"/>
                <a:gd name="T13" fmla="*/ 0 h 83"/>
                <a:gd name="T14" fmla="*/ 25 w 25"/>
                <a:gd name="T15" fmla="*/ 0 h 83"/>
                <a:gd name="T16" fmla="*/ 25 w 25"/>
                <a:gd name="T17" fmla="*/ 55 h 83"/>
                <a:gd name="T18" fmla="*/ 9 w 25"/>
                <a:gd name="T19" fmla="*/ 83 h 83"/>
                <a:gd name="T20" fmla="*/ 1 w 25"/>
                <a:gd name="T21" fmla="*/ 59 h 83"/>
                <a:gd name="T22" fmla="*/ 0 w 25"/>
                <a:gd name="T23" fmla="*/ 59 h 83"/>
                <a:gd name="T24" fmla="*/ 10 w 25"/>
                <a:gd name="T25" fmla="*/ 2 h 83"/>
                <a:gd name="T26" fmla="*/ 12 w 25"/>
                <a:gd name="T27" fmla="*/ 2 h 83"/>
                <a:gd name="T28" fmla="*/ 15 w 25"/>
                <a:gd name="T29" fmla="*/ 3 h 83"/>
                <a:gd name="T30" fmla="*/ 6 w 25"/>
                <a:gd name="T31" fmla="*/ 58 h 83"/>
                <a:gd name="T32" fmla="*/ 10 w 25"/>
                <a:gd name="T33" fmla="*/ 68 h 83"/>
                <a:gd name="T34" fmla="*/ 18 w 25"/>
                <a:gd name="T35" fmla="*/ 54 h 83"/>
                <a:gd name="T36" fmla="*/ 18 w 25"/>
                <a:gd name="T37" fmla="*/ 0 h 8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5" h="83">
                  <a:moveTo>
                    <a:pt x="4" y="59"/>
                  </a:moveTo>
                  <a:lnTo>
                    <a:pt x="4" y="59"/>
                  </a:lnTo>
                  <a:lnTo>
                    <a:pt x="9" y="76"/>
                  </a:lnTo>
                  <a:lnTo>
                    <a:pt x="13" y="68"/>
                  </a:lnTo>
                  <a:lnTo>
                    <a:pt x="9" y="76"/>
                  </a:lnTo>
                  <a:lnTo>
                    <a:pt x="4" y="59"/>
                  </a:lnTo>
                  <a:close/>
                  <a:moveTo>
                    <a:pt x="18" y="0"/>
                  </a:moveTo>
                  <a:lnTo>
                    <a:pt x="25" y="0"/>
                  </a:lnTo>
                  <a:lnTo>
                    <a:pt x="25" y="55"/>
                  </a:lnTo>
                  <a:lnTo>
                    <a:pt x="9" y="83"/>
                  </a:lnTo>
                  <a:lnTo>
                    <a:pt x="1" y="59"/>
                  </a:lnTo>
                  <a:lnTo>
                    <a:pt x="0" y="59"/>
                  </a:lnTo>
                  <a:lnTo>
                    <a:pt x="10" y="2"/>
                  </a:lnTo>
                  <a:lnTo>
                    <a:pt x="12" y="2"/>
                  </a:lnTo>
                  <a:lnTo>
                    <a:pt x="15" y="3"/>
                  </a:lnTo>
                  <a:lnTo>
                    <a:pt x="6" y="58"/>
                  </a:lnTo>
                  <a:lnTo>
                    <a:pt x="10" y="68"/>
                  </a:lnTo>
                  <a:lnTo>
                    <a:pt x="18" y="5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4197"/>
            <p:cNvSpPr/>
            <p:nvPr/>
          </p:nvSpPr>
          <p:spPr bwMode="auto">
            <a:xfrm>
              <a:off x="1883431" y="2125784"/>
              <a:ext cx="413556" cy="681356"/>
            </a:xfrm>
            <a:custGeom>
              <a:gdLst>
                <a:gd name="T0" fmla="*/ 1 w 51"/>
                <a:gd name="T1" fmla="*/ 0 h 84"/>
                <a:gd name="T2" fmla="*/ 4 w 51"/>
                <a:gd name="T3" fmla="*/ 1 h 84"/>
                <a:gd name="T4" fmla="*/ 11 w 51"/>
                <a:gd name="T5" fmla="*/ 5 h 84"/>
                <a:gd name="T6" fmla="*/ 21 w 51"/>
                <a:gd name="T7" fmla="*/ 12 h 84"/>
                <a:gd name="T8" fmla="*/ 31 w 51"/>
                <a:gd name="T9" fmla="*/ 18 h 84"/>
                <a:gd name="T10" fmla="*/ 41 w 51"/>
                <a:gd name="T11" fmla="*/ 25 h 84"/>
                <a:gd name="T12" fmla="*/ 48 w 51"/>
                <a:gd name="T13" fmla="*/ 30 h 84"/>
                <a:gd name="T14" fmla="*/ 50 w 51"/>
                <a:gd name="T15" fmla="*/ 33 h 84"/>
                <a:gd name="T16" fmla="*/ 51 w 51"/>
                <a:gd name="T17" fmla="*/ 34 h 84"/>
                <a:gd name="T18" fmla="*/ 51 w 51"/>
                <a:gd name="T19" fmla="*/ 35 h 84"/>
                <a:gd name="T20" fmla="*/ 51 w 51"/>
                <a:gd name="T21" fmla="*/ 35 h 84"/>
                <a:gd name="T22" fmla="*/ 51 w 51"/>
                <a:gd name="T23" fmla="*/ 35 h 84"/>
                <a:gd name="T24" fmla="*/ 48 w 51"/>
                <a:gd name="T25" fmla="*/ 38 h 84"/>
                <a:gd name="T26" fmla="*/ 46 w 51"/>
                <a:gd name="T27" fmla="*/ 41 h 84"/>
                <a:gd name="T28" fmla="*/ 42 w 51"/>
                <a:gd name="T29" fmla="*/ 45 h 84"/>
                <a:gd name="T30" fmla="*/ 37 w 51"/>
                <a:gd name="T31" fmla="*/ 49 h 84"/>
                <a:gd name="T32" fmla="*/ 26 w 51"/>
                <a:gd name="T33" fmla="*/ 58 h 84"/>
                <a:gd name="T34" fmla="*/ 16 w 51"/>
                <a:gd name="T35" fmla="*/ 66 h 84"/>
                <a:gd name="T36" fmla="*/ 13 w 51"/>
                <a:gd name="T37" fmla="*/ 68 h 84"/>
                <a:gd name="T38" fmla="*/ 11 w 51"/>
                <a:gd name="T39" fmla="*/ 70 h 84"/>
                <a:gd name="T40" fmla="*/ 9 w 51"/>
                <a:gd name="T41" fmla="*/ 71 h 84"/>
                <a:gd name="T42" fmla="*/ 8 w 51"/>
                <a:gd name="T43" fmla="*/ 72 h 84"/>
                <a:gd name="T44" fmla="*/ 9 w 51"/>
                <a:gd name="T45" fmla="*/ 75 h 84"/>
                <a:gd name="T46" fmla="*/ 9 w 51"/>
                <a:gd name="T47" fmla="*/ 77 h 84"/>
                <a:gd name="T48" fmla="*/ 9 w 51"/>
                <a:gd name="T49" fmla="*/ 80 h 84"/>
                <a:gd name="T50" fmla="*/ 11 w 51"/>
                <a:gd name="T51" fmla="*/ 83 h 84"/>
                <a:gd name="T52" fmla="*/ 11 w 51"/>
                <a:gd name="T53" fmla="*/ 83 h 84"/>
                <a:gd name="T54" fmla="*/ 8 w 51"/>
                <a:gd name="T55" fmla="*/ 84 h 84"/>
                <a:gd name="T56" fmla="*/ 7 w 51"/>
                <a:gd name="T57" fmla="*/ 83 h 84"/>
                <a:gd name="T58" fmla="*/ 7 w 51"/>
                <a:gd name="T59" fmla="*/ 80 h 84"/>
                <a:gd name="T60" fmla="*/ 7 w 51"/>
                <a:gd name="T61" fmla="*/ 77 h 84"/>
                <a:gd name="T62" fmla="*/ 5 w 51"/>
                <a:gd name="T63" fmla="*/ 75 h 84"/>
                <a:gd name="T64" fmla="*/ 5 w 51"/>
                <a:gd name="T65" fmla="*/ 72 h 84"/>
                <a:gd name="T66" fmla="*/ 5 w 51"/>
                <a:gd name="T67" fmla="*/ 70 h 84"/>
                <a:gd name="T68" fmla="*/ 7 w 51"/>
                <a:gd name="T69" fmla="*/ 70 h 84"/>
                <a:gd name="T70" fmla="*/ 9 w 51"/>
                <a:gd name="T71" fmla="*/ 67 h 84"/>
                <a:gd name="T72" fmla="*/ 14 w 51"/>
                <a:gd name="T73" fmla="*/ 63 h 84"/>
                <a:gd name="T74" fmla="*/ 18 w 51"/>
                <a:gd name="T75" fmla="*/ 59 h 84"/>
                <a:gd name="T76" fmla="*/ 30 w 51"/>
                <a:gd name="T77" fmla="*/ 50 h 84"/>
                <a:gd name="T78" fmla="*/ 41 w 51"/>
                <a:gd name="T79" fmla="*/ 42 h 84"/>
                <a:gd name="T80" fmla="*/ 43 w 51"/>
                <a:gd name="T81" fmla="*/ 39 h 84"/>
                <a:gd name="T82" fmla="*/ 46 w 51"/>
                <a:gd name="T83" fmla="*/ 37 h 84"/>
                <a:gd name="T84" fmla="*/ 47 w 51"/>
                <a:gd name="T85" fmla="*/ 35 h 84"/>
                <a:gd name="T86" fmla="*/ 47 w 51"/>
                <a:gd name="T87" fmla="*/ 34 h 84"/>
                <a:gd name="T88" fmla="*/ 47 w 51"/>
                <a:gd name="T89" fmla="*/ 34 h 84"/>
                <a:gd name="T90" fmla="*/ 47 w 51"/>
                <a:gd name="T91" fmla="*/ 34 h 84"/>
                <a:gd name="T92" fmla="*/ 47 w 51"/>
                <a:gd name="T93" fmla="*/ 34 h 84"/>
                <a:gd name="T94" fmla="*/ 46 w 51"/>
                <a:gd name="T95" fmla="*/ 33 h 84"/>
                <a:gd name="T96" fmla="*/ 43 w 51"/>
                <a:gd name="T97" fmla="*/ 30 h 84"/>
                <a:gd name="T98" fmla="*/ 41 w 51"/>
                <a:gd name="T99" fmla="*/ 28 h 84"/>
                <a:gd name="T100" fmla="*/ 35 w 51"/>
                <a:gd name="T101" fmla="*/ 25 h 84"/>
                <a:gd name="T102" fmla="*/ 30 w 51"/>
                <a:gd name="T103" fmla="*/ 21 h 84"/>
                <a:gd name="T104" fmla="*/ 24 w 51"/>
                <a:gd name="T105" fmla="*/ 17 h 84"/>
                <a:gd name="T106" fmla="*/ 14 w 51"/>
                <a:gd name="T107" fmla="*/ 12 h 84"/>
                <a:gd name="T108" fmla="*/ 7 w 51"/>
                <a:gd name="T109" fmla="*/ 7 h 84"/>
                <a:gd name="T110" fmla="*/ 1 w 51"/>
                <a:gd name="T111" fmla="*/ 4 h 84"/>
                <a:gd name="T112" fmla="*/ 0 w 51"/>
                <a:gd name="T113" fmla="*/ 3 h 84"/>
                <a:gd name="T114" fmla="*/ 1 w 51"/>
                <a:gd name="T115" fmla="*/ 0 h 8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1" h="84">
                  <a:moveTo>
                    <a:pt x="1" y="0"/>
                  </a:moveTo>
                  <a:lnTo>
                    <a:pt x="4" y="1"/>
                  </a:lnTo>
                  <a:lnTo>
                    <a:pt x="11" y="5"/>
                  </a:lnTo>
                  <a:lnTo>
                    <a:pt x="21" y="12"/>
                  </a:lnTo>
                  <a:lnTo>
                    <a:pt x="31" y="18"/>
                  </a:lnTo>
                  <a:lnTo>
                    <a:pt x="41" y="25"/>
                  </a:lnTo>
                  <a:lnTo>
                    <a:pt x="48" y="30"/>
                  </a:lnTo>
                  <a:lnTo>
                    <a:pt x="50" y="33"/>
                  </a:lnTo>
                  <a:lnTo>
                    <a:pt x="51" y="34"/>
                  </a:lnTo>
                  <a:lnTo>
                    <a:pt x="51" y="35"/>
                  </a:lnTo>
                  <a:lnTo>
                    <a:pt x="51" y="35"/>
                  </a:lnTo>
                  <a:lnTo>
                    <a:pt x="51" y="35"/>
                  </a:lnTo>
                  <a:lnTo>
                    <a:pt x="48" y="38"/>
                  </a:lnTo>
                  <a:lnTo>
                    <a:pt x="46" y="41"/>
                  </a:lnTo>
                  <a:lnTo>
                    <a:pt x="42" y="45"/>
                  </a:lnTo>
                  <a:lnTo>
                    <a:pt x="37" y="49"/>
                  </a:lnTo>
                  <a:lnTo>
                    <a:pt x="26" y="58"/>
                  </a:lnTo>
                  <a:lnTo>
                    <a:pt x="16" y="66"/>
                  </a:lnTo>
                  <a:lnTo>
                    <a:pt x="13" y="68"/>
                  </a:lnTo>
                  <a:lnTo>
                    <a:pt x="11" y="70"/>
                  </a:lnTo>
                  <a:lnTo>
                    <a:pt x="9" y="71"/>
                  </a:lnTo>
                  <a:lnTo>
                    <a:pt x="8" y="72"/>
                  </a:lnTo>
                  <a:lnTo>
                    <a:pt x="9" y="75"/>
                  </a:lnTo>
                  <a:lnTo>
                    <a:pt x="9" y="77"/>
                  </a:lnTo>
                  <a:lnTo>
                    <a:pt x="9" y="80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8" y="84"/>
                  </a:lnTo>
                  <a:lnTo>
                    <a:pt x="7" y="83"/>
                  </a:lnTo>
                  <a:lnTo>
                    <a:pt x="7" y="80"/>
                  </a:lnTo>
                  <a:lnTo>
                    <a:pt x="7" y="77"/>
                  </a:lnTo>
                  <a:lnTo>
                    <a:pt x="5" y="75"/>
                  </a:lnTo>
                  <a:lnTo>
                    <a:pt x="5" y="72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9" y="67"/>
                  </a:lnTo>
                  <a:lnTo>
                    <a:pt x="14" y="63"/>
                  </a:lnTo>
                  <a:lnTo>
                    <a:pt x="18" y="59"/>
                  </a:lnTo>
                  <a:lnTo>
                    <a:pt x="30" y="50"/>
                  </a:lnTo>
                  <a:lnTo>
                    <a:pt x="41" y="42"/>
                  </a:lnTo>
                  <a:lnTo>
                    <a:pt x="43" y="39"/>
                  </a:lnTo>
                  <a:lnTo>
                    <a:pt x="46" y="37"/>
                  </a:lnTo>
                  <a:lnTo>
                    <a:pt x="47" y="35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7" y="34"/>
                  </a:lnTo>
                  <a:lnTo>
                    <a:pt x="46" y="33"/>
                  </a:lnTo>
                  <a:lnTo>
                    <a:pt x="43" y="30"/>
                  </a:lnTo>
                  <a:lnTo>
                    <a:pt x="41" y="28"/>
                  </a:lnTo>
                  <a:lnTo>
                    <a:pt x="35" y="25"/>
                  </a:lnTo>
                  <a:lnTo>
                    <a:pt x="30" y="21"/>
                  </a:lnTo>
                  <a:lnTo>
                    <a:pt x="24" y="17"/>
                  </a:lnTo>
                  <a:lnTo>
                    <a:pt x="14" y="12"/>
                  </a:lnTo>
                  <a:lnTo>
                    <a:pt x="7" y="7"/>
                  </a:lnTo>
                  <a:lnTo>
                    <a:pt x="1" y="4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4198"/>
            <p:cNvSpPr>
              <a:spLocks noEditPoints="1"/>
            </p:cNvSpPr>
            <p:nvPr/>
          </p:nvSpPr>
          <p:spPr bwMode="auto">
            <a:xfrm>
              <a:off x="1859107" y="2109561"/>
              <a:ext cx="445991" cy="705693"/>
            </a:xfrm>
            <a:custGeom>
              <a:gdLst>
                <a:gd name="T0" fmla="*/ 11 w 55"/>
                <a:gd name="T1" fmla="*/ 81 h 87"/>
                <a:gd name="T2" fmla="*/ 11 w 55"/>
                <a:gd name="T3" fmla="*/ 78 h 87"/>
                <a:gd name="T4" fmla="*/ 12 w 55"/>
                <a:gd name="T5" fmla="*/ 72 h 87"/>
                <a:gd name="T6" fmla="*/ 11 w 55"/>
                <a:gd name="T7" fmla="*/ 72 h 87"/>
                <a:gd name="T8" fmla="*/ 29 w 55"/>
                <a:gd name="T9" fmla="*/ 57 h 87"/>
                <a:gd name="T10" fmla="*/ 19 w 55"/>
                <a:gd name="T11" fmla="*/ 65 h 87"/>
                <a:gd name="T12" fmla="*/ 29 w 55"/>
                <a:gd name="T13" fmla="*/ 57 h 87"/>
                <a:gd name="T14" fmla="*/ 36 w 55"/>
                <a:gd name="T15" fmla="*/ 52 h 87"/>
                <a:gd name="T16" fmla="*/ 45 w 55"/>
                <a:gd name="T17" fmla="*/ 45 h 87"/>
                <a:gd name="T18" fmla="*/ 51 w 55"/>
                <a:gd name="T19" fmla="*/ 39 h 87"/>
                <a:gd name="T20" fmla="*/ 51 w 55"/>
                <a:gd name="T21" fmla="*/ 39 h 87"/>
                <a:gd name="T22" fmla="*/ 42 w 55"/>
                <a:gd name="T23" fmla="*/ 27 h 87"/>
                <a:gd name="T24" fmla="*/ 42 w 55"/>
                <a:gd name="T25" fmla="*/ 27 h 87"/>
                <a:gd name="T26" fmla="*/ 31 w 55"/>
                <a:gd name="T27" fmla="*/ 19 h 87"/>
                <a:gd name="T28" fmla="*/ 32 w 55"/>
                <a:gd name="T29" fmla="*/ 20 h 87"/>
                <a:gd name="T30" fmla="*/ 19 w 55"/>
                <a:gd name="T31" fmla="*/ 13 h 87"/>
                <a:gd name="T32" fmla="*/ 21 w 55"/>
                <a:gd name="T33" fmla="*/ 14 h 87"/>
                <a:gd name="T34" fmla="*/ 4 w 55"/>
                <a:gd name="T35" fmla="*/ 3 h 87"/>
                <a:gd name="T36" fmla="*/ 10 w 55"/>
                <a:gd name="T37" fmla="*/ 7 h 87"/>
                <a:gd name="T38" fmla="*/ 11 w 55"/>
                <a:gd name="T39" fmla="*/ 7 h 87"/>
                <a:gd name="T40" fmla="*/ 3 w 55"/>
                <a:gd name="T41" fmla="*/ 0 h 87"/>
                <a:gd name="T42" fmla="*/ 6 w 55"/>
                <a:gd name="T43" fmla="*/ 1 h 87"/>
                <a:gd name="T44" fmla="*/ 8 w 55"/>
                <a:gd name="T45" fmla="*/ 2 h 87"/>
                <a:gd name="T46" fmla="*/ 15 w 55"/>
                <a:gd name="T47" fmla="*/ 6 h 87"/>
                <a:gd name="T48" fmla="*/ 25 w 55"/>
                <a:gd name="T49" fmla="*/ 13 h 87"/>
                <a:gd name="T50" fmla="*/ 45 w 55"/>
                <a:gd name="T51" fmla="*/ 26 h 87"/>
                <a:gd name="T52" fmla="*/ 54 w 55"/>
                <a:gd name="T53" fmla="*/ 34 h 87"/>
                <a:gd name="T54" fmla="*/ 55 w 55"/>
                <a:gd name="T55" fmla="*/ 35 h 87"/>
                <a:gd name="T56" fmla="*/ 55 w 55"/>
                <a:gd name="T57" fmla="*/ 37 h 87"/>
                <a:gd name="T58" fmla="*/ 55 w 55"/>
                <a:gd name="T59" fmla="*/ 37 h 87"/>
                <a:gd name="T60" fmla="*/ 53 w 55"/>
                <a:gd name="T61" fmla="*/ 41 h 87"/>
                <a:gd name="T62" fmla="*/ 46 w 55"/>
                <a:gd name="T63" fmla="*/ 48 h 87"/>
                <a:gd name="T64" fmla="*/ 29 w 55"/>
                <a:gd name="T65" fmla="*/ 61 h 87"/>
                <a:gd name="T66" fmla="*/ 16 w 55"/>
                <a:gd name="T67" fmla="*/ 72 h 87"/>
                <a:gd name="T68" fmla="*/ 14 w 55"/>
                <a:gd name="T69" fmla="*/ 74 h 87"/>
                <a:gd name="T70" fmla="*/ 14 w 55"/>
                <a:gd name="T71" fmla="*/ 79 h 87"/>
                <a:gd name="T72" fmla="*/ 15 w 55"/>
                <a:gd name="T73" fmla="*/ 83 h 87"/>
                <a:gd name="T74" fmla="*/ 8 w 55"/>
                <a:gd name="T75" fmla="*/ 87 h 87"/>
                <a:gd name="T76" fmla="*/ 8 w 55"/>
                <a:gd name="T77" fmla="*/ 86 h 87"/>
                <a:gd name="T78" fmla="*/ 8 w 55"/>
                <a:gd name="T79" fmla="*/ 81 h 87"/>
                <a:gd name="T80" fmla="*/ 7 w 55"/>
                <a:gd name="T81" fmla="*/ 74 h 87"/>
                <a:gd name="T82" fmla="*/ 7 w 55"/>
                <a:gd name="T83" fmla="*/ 73 h 87"/>
                <a:gd name="T84" fmla="*/ 8 w 55"/>
                <a:gd name="T85" fmla="*/ 70 h 87"/>
                <a:gd name="T86" fmla="*/ 12 w 55"/>
                <a:gd name="T87" fmla="*/ 68 h 87"/>
                <a:gd name="T88" fmla="*/ 21 w 55"/>
                <a:gd name="T89" fmla="*/ 60 h 87"/>
                <a:gd name="T90" fmla="*/ 44 w 55"/>
                <a:gd name="T91" fmla="*/ 43 h 87"/>
                <a:gd name="T92" fmla="*/ 48 w 55"/>
                <a:gd name="T93" fmla="*/ 37 h 87"/>
                <a:gd name="T94" fmla="*/ 48 w 55"/>
                <a:gd name="T95" fmla="*/ 36 h 87"/>
                <a:gd name="T96" fmla="*/ 42 w 55"/>
                <a:gd name="T97" fmla="*/ 31 h 87"/>
                <a:gd name="T98" fmla="*/ 32 w 55"/>
                <a:gd name="T99" fmla="*/ 24 h 87"/>
                <a:gd name="T100" fmla="*/ 17 w 55"/>
                <a:gd name="T101" fmla="*/ 15 h 87"/>
                <a:gd name="T102" fmla="*/ 4 w 55"/>
                <a:gd name="T103" fmla="*/ 7 h 87"/>
                <a:gd name="T104" fmla="*/ 0 w 55"/>
                <a:gd name="T105" fmla="*/ 5 h 8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" h="87">
                  <a:moveTo>
                    <a:pt x="11" y="78"/>
                  </a:moveTo>
                  <a:lnTo>
                    <a:pt x="11" y="81"/>
                  </a:lnTo>
                  <a:lnTo>
                    <a:pt x="11" y="81"/>
                  </a:lnTo>
                  <a:lnTo>
                    <a:pt x="11" y="78"/>
                  </a:lnTo>
                  <a:close/>
                  <a:moveTo>
                    <a:pt x="14" y="70"/>
                  </a:moveTo>
                  <a:lnTo>
                    <a:pt x="12" y="72"/>
                  </a:lnTo>
                  <a:lnTo>
                    <a:pt x="11" y="72"/>
                  </a:lnTo>
                  <a:lnTo>
                    <a:pt x="11" y="72"/>
                  </a:lnTo>
                  <a:lnTo>
                    <a:pt x="14" y="70"/>
                  </a:lnTo>
                  <a:close/>
                  <a:moveTo>
                    <a:pt x="29" y="57"/>
                  </a:moveTo>
                  <a:lnTo>
                    <a:pt x="23" y="62"/>
                  </a:lnTo>
                  <a:lnTo>
                    <a:pt x="19" y="65"/>
                  </a:lnTo>
                  <a:lnTo>
                    <a:pt x="28" y="58"/>
                  </a:lnTo>
                  <a:lnTo>
                    <a:pt x="29" y="57"/>
                  </a:lnTo>
                  <a:close/>
                  <a:moveTo>
                    <a:pt x="45" y="45"/>
                  </a:moveTo>
                  <a:lnTo>
                    <a:pt x="36" y="52"/>
                  </a:lnTo>
                  <a:lnTo>
                    <a:pt x="38" y="49"/>
                  </a:lnTo>
                  <a:lnTo>
                    <a:pt x="45" y="45"/>
                  </a:lnTo>
                  <a:close/>
                  <a:moveTo>
                    <a:pt x="51" y="37"/>
                  </a:moveTo>
                  <a:lnTo>
                    <a:pt x="51" y="39"/>
                  </a:lnTo>
                  <a:lnTo>
                    <a:pt x="50" y="40"/>
                  </a:lnTo>
                  <a:lnTo>
                    <a:pt x="51" y="39"/>
                  </a:lnTo>
                  <a:lnTo>
                    <a:pt x="51" y="37"/>
                  </a:lnTo>
                  <a:close/>
                  <a:moveTo>
                    <a:pt x="42" y="27"/>
                  </a:moveTo>
                  <a:lnTo>
                    <a:pt x="44" y="28"/>
                  </a:lnTo>
                  <a:lnTo>
                    <a:pt x="42" y="27"/>
                  </a:lnTo>
                  <a:lnTo>
                    <a:pt x="42" y="27"/>
                  </a:lnTo>
                  <a:close/>
                  <a:moveTo>
                    <a:pt x="31" y="19"/>
                  </a:moveTo>
                  <a:lnTo>
                    <a:pt x="33" y="20"/>
                  </a:lnTo>
                  <a:lnTo>
                    <a:pt x="32" y="20"/>
                  </a:lnTo>
                  <a:lnTo>
                    <a:pt x="31" y="19"/>
                  </a:lnTo>
                  <a:close/>
                  <a:moveTo>
                    <a:pt x="19" y="13"/>
                  </a:moveTo>
                  <a:lnTo>
                    <a:pt x="24" y="15"/>
                  </a:lnTo>
                  <a:lnTo>
                    <a:pt x="21" y="14"/>
                  </a:lnTo>
                  <a:lnTo>
                    <a:pt x="19" y="13"/>
                  </a:lnTo>
                  <a:close/>
                  <a:moveTo>
                    <a:pt x="4" y="3"/>
                  </a:moveTo>
                  <a:lnTo>
                    <a:pt x="4" y="3"/>
                  </a:lnTo>
                  <a:lnTo>
                    <a:pt x="10" y="7"/>
                  </a:lnTo>
                  <a:lnTo>
                    <a:pt x="15" y="10"/>
                  </a:lnTo>
                  <a:lnTo>
                    <a:pt x="11" y="7"/>
                  </a:lnTo>
                  <a:lnTo>
                    <a:pt x="4" y="3"/>
                  </a:lnTo>
                  <a:close/>
                  <a:moveTo>
                    <a:pt x="3" y="0"/>
                  </a:moveTo>
                  <a:lnTo>
                    <a:pt x="4" y="1"/>
                  </a:lnTo>
                  <a:lnTo>
                    <a:pt x="6" y="1"/>
                  </a:lnTo>
                  <a:lnTo>
                    <a:pt x="7" y="1"/>
                  </a:lnTo>
                  <a:lnTo>
                    <a:pt x="8" y="2"/>
                  </a:lnTo>
                  <a:lnTo>
                    <a:pt x="11" y="3"/>
                  </a:lnTo>
                  <a:lnTo>
                    <a:pt x="15" y="6"/>
                  </a:lnTo>
                  <a:lnTo>
                    <a:pt x="20" y="9"/>
                  </a:lnTo>
                  <a:lnTo>
                    <a:pt x="25" y="13"/>
                  </a:lnTo>
                  <a:lnTo>
                    <a:pt x="36" y="19"/>
                  </a:lnTo>
                  <a:lnTo>
                    <a:pt x="45" y="26"/>
                  </a:lnTo>
                  <a:lnTo>
                    <a:pt x="53" y="31"/>
                  </a:lnTo>
                  <a:lnTo>
                    <a:pt x="54" y="34"/>
                  </a:lnTo>
                  <a:lnTo>
                    <a:pt x="55" y="35"/>
                  </a:lnTo>
                  <a:lnTo>
                    <a:pt x="55" y="35"/>
                  </a:lnTo>
                  <a:lnTo>
                    <a:pt x="55" y="36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5" y="37"/>
                  </a:lnTo>
                  <a:lnTo>
                    <a:pt x="54" y="40"/>
                  </a:lnTo>
                  <a:lnTo>
                    <a:pt x="53" y="41"/>
                  </a:lnTo>
                  <a:lnTo>
                    <a:pt x="50" y="44"/>
                  </a:lnTo>
                  <a:lnTo>
                    <a:pt x="46" y="48"/>
                  </a:lnTo>
                  <a:lnTo>
                    <a:pt x="41" y="52"/>
                  </a:lnTo>
                  <a:lnTo>
                    <a:pt x="29" y="61"/>
                  </a:lnTo>
                  <a:lnTo>
                    <a:pt x="19" y="69"/>
                  </a:lnTo>
                  <a:lnTo>
                    <a:pt x="16" y="72"/>
                  </a:lnTo>
                  <a:lnTo>
                    <a:pt x="15" y="73"/>
                  </a:lnTo>
                  <a:lnTo>
                    <a:pt x="14" y="74"/>
                  </a:lnTo>
                  <a:lnTo>
                    <a:pt x="14" y="77"/>
                  </a:lnTo>
                  <a:lnTo>
                    <a:pt x="14" y="79"/>
                  </a:lnTo>
                  <a:lnTo>
                    <a:pt x="15" y="82"/>
                  </a:lnTo>
                  <a:lnTo>
                    <a:pt x="15" y="83"/>
                  </a:lnTo>
                  <a:lnTo>
                    <a:pt x="17" y="86"/>
                  </a:lnTo>
                  <a:lnTo>
                    <a:pt x="8" y="87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8" y="85"/>
                  </a:lnTo>
                  <a:lnTo>
                    <a:pt x="8" y="81"/>
                  </a:lnTo>
                  <a:lnTo>
                    <a:pt x="7" y="77"/>
                  </a:lnTo>
                  <a:lnTo>
                    <a:pt x="7" y="74"/>
                  </a:lnTo>
                  <a:lnTo>
                    <a:pt x="8" y="74"/>
                  </a:lnTo>
                  <a:lnTo>
                    <a:pt x="7" y="73"/>
                  </a:lnTo>
                  <a:lnTo>
                    <a:pt x="7" y="72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2" y="68"/>
                  </a:lnTo>
                  <a:lnTo>
                    <a:pt x="16" y="64"/>
                  </a:lnTo>
                  <a:lnTo>
                    <a:pt x="21" y="60"/>
                  </a:lnTo>
                  <a:lnTo>
                    <a:pt x="33" y="51"/>
                  </a:lnTo>
                  <a:lnTo>
                    <a:pt x="44" y="43"/>
                  </a:lnTo>
                  <a:lnTo>
                    <a:pt x="45" y="40"/>
                  </a:lnTo>
                  <a:lnTo>
                    <a:pt x="48" y="37"/>
                  </a:lnTo>
                  <a:lnTo>
                    <a:pt x="49" y="36"/>
                  </a:lnTo>
                  <a:lnTo>
                    <a:pt x="48" y="36"/>
                  </a:lnTo>
                  <a:lnTo>
                    <a:pt x="46" y="34"/>
                  </a:lnTo>
                  <a:lnTo>
                    <a:pt x="42" y="31"/>
                  </a:lnTo>
                  <a:lnTo>
                    <a:pt x="37" y="28"/>
                  </a:lnTo>
                  <a:lnTo>
                    <a:pt x="32" y="24"/>
                  </a:lnTo>
                  <a:lnTo>
                    <a:pt x="27" y="20"/>
                  </a:lnTo>
                  <a:lnTo>
                    <a:pt x="17" y="15"/>
                  </a:lnTo>
                  <a:lnTo>
                    <a:pt x="10" y="10"/>
                  </a:lnTo>
                  <a:lnTo>
                    <a:pt x="4" y="7"/>
                  </a:lnTo>
                  <a:lnTo>
                    <a:pt x="2" y="6"/>
                  </a:lnTo>
                  <a:lnTo>
                    <a:pt x="0" y="5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4199"/>
            <p:cNvSpPr/>
            <p:nvPr/>
          </p:nvSpPr>
          <p:spPr bwMode="auto">
            <a:xfrm>
              <a:off x="1923978" y="2701695"/>
              <a:ext cx="72982" cy="73005"/>
            </a:xfrm>
            <a:custGeom>
              <a:gdLst>
                <a:gd name="T0" fmla="*/ 3 w 9"/>
                <a:gd name="T1" fmla="*/ 0 h 9"/>
                <a:gd name="T2" fmla="*/ 9 w 9"/>
                <a:gd name="T3" fmla="*/ 8 h 9"/>
                <a:gd name="T4" fmla="*/ 7 w 9"/>
                <a:gd name="T5" fmla="*/ 9 h 9"/>
                <a:gd name="T6" fmla="*/ 0 w 9"/>
                <a:gd name="T7" fmla="*/ 1 h 9"/>
                <a:gd name="T8" fmla="*/ 3 w 9"/>
                <a:gd name="T9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3" y="0"/>
                  </a:moveTo>
                  <a:lnTo>
                    <a:pt x="9" y="8"/>
                  </a:lnTo>
                  <a:lnTo>
                    <a:pt x="7" y="9"/>
                  </a:lnTo>
                  <a:lnTo>
                    <a:pt x="0" y="1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4200"/>
            <p:cNvSpPr/>
            <p:nvPr/>
          </p:nvSpPr>
          <p:spPr bwMode="auto">
            <a:xfrm>
              <a:off x="1915866" y="2677358"/>
              <a:ext cx="105418" cy="121673"/>
            </a:xfrm>
            <a:custGeom>
              <a:gdLst>
                <a:gd name="T0" fmla="*/ 4 w 13"/>
                <a:gd name="T1" fmla="*/ 0 h 15"/>
                <a:gd name="T2" fmla="*/ 13 w 13"/>
                <a:gd name="T3" fmla="*/ 11 h 15"/>
                <a:gd name="T4" fmla="*/ 8 w 13"/>
                <a:gd name="T5" fmla="*/ 15 h 15"/>
                <a:gd name="T6" fmla="*/ 0 w 13"/>
                <a:gd name="T7" fmla="*/ 5 h 15"/>
                <a:gd name="T8" fmla="*/ 0 w 13"/>
                <a:gd name="T9" fmla="*/ 4 h 15"/>
                <a:gd name="T10" fmla="*/ 4 w 13"/>
                <a:gd name="T11" fmla="*/ 0 h 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15">
                  <a:moveTo>
                    <a:pt x="4" y="0"/>
                  </a:moveTo>
                  <a:lnTo>
                    <a:pt x="13" y="11"/>
                  </a:lnTo>
                  <a:lnTo>
                    <a:pt x="8" y="15"/>
                  </a:lnTo>
                  <a:lnTo>
                    <a:pt x="0" y="5"/>
                  </a:lnTo>
                  <a:lnTo>
                    <a:pt x="0" y="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4201"/>
            <p:cNvSpPr/>
            <p:nvPr/>
          </p:nvSpPr>
          <p:spPr bwMode="auto">
            <a:xfrm>
              <a:off x="1948302" y="2677358"/>
              <a:ext cx="81089" cy="40559"/>
            </a:xfrm>
            <a:custGeom>
              <a:gdLst>
                <a:gd name="T0" fmla="*/ 1 w 10"/>
                <a:gd name="T1" fmla="*/ 0 h 5"/>
                <a:gd name="T2" fmla="*/ 10 w 10"/>
                <a:gd name="T3" fmla="*/ 2 h 5"/>
                <a:gd name="T4" fmla="*/ 9 w 10"/>
                <a:gd name="T5" fmla="*/ 5 h 5"/>
                <a:gd name="T6" fmla="*/ 0 w 10"/>
                <a:gd name="T7" fmla="*/ 3 h 5"/>
                <a:gd name="T8" fmla="*/ 1 w 10"/>
                <a:gd name="T9" fmla="*/ 0 h 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5">
                  <a:moveTo>
                    <a:pt x="1" y="0"/>
                  </a:moveTo>
                  <a:lnTo>
                    <a:pt x="10" y="2"/>
                  </a:lnTo>
                  <a:lnTo>
                    <a:pt x="9" y="5"/>
                  </a:lnTo>
                  <a:lnTo>
                    <a:pt x="0" y="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4202"/>
            <p:cNvSpPr>
              <a:spLocks noEditPoints="1"/>
            </p:cNvSpPr>
            <p:nvPr/>
          </p:nvSpPr>
          <p:spPr bwMode="auto">
            <a:xfrm>
              <a:off x="1940196" y="2661135"/>
              <a:ext cx="113524" cy="73005"/>
            </a:xfrm>
            <a:custGeom>
              <a:gdLst>
                <a:gd name="T0" fmla="*/ 4 w 14"/>
                <a:gd name="T1" fmla="*/ 4 h 9"/>
                <a:gd name="T2" fmla="*/ 4 w 14"/>
                <a:gd name="T3" fmla="*/ 4 h 9"/>
                <a:gd name="T4" fmla="*/ 10 w 14"/>
                <a:gd name="T5" fmla="*/ 5 h 9"/>
                <a:gd name="T6" fmla="*/ 4 w 14"/>
                <a:gd name="T7" fmla="*/ 4 h 9"/>
                <a:gd name="T8" fmla="*/ 1 w 14"/>
                <a:gd name="T9" fmla="*/ 0 h 9"/>
                <a:gd name="T10" fmla="*/ 14 w 14"/>
                <a:gd name="T11" fmla="*/ 4 h 9"/>
                <a:gd name="T12" fmla="*/ 11 w 14"/>
                <a:gd name="T13" fmla="*/ 9 h 9"/>
                <a:gd name="T14" fmla="*/ 1 w 14"/>
                <a:gd name="T15" fmla="*/ 6 h 9"/>
                <a:gd name="T16" fmla="*/ 0 w 14"/>
                <a:gd name="T17" fmla="*/ 6 h 9"/>
                <a:gd name="T18" fmla="*/ 1 w 14"/>
                <a:gd name="T19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9">
                  <a:moveTo>
                    <a:pt x="4" y="4"/>
                  </a:moveTo>
                  <a:lnTo>
                    <a:pt x="4" y="4"/>
                  </a:lnTo>
                  <a:lnTo>
                    <a:pt x="10" y="5"/>
                  </a:lnTo>
                  <a:lnTo>
                    <a:pt x="4" y="4"/>
                  </a:lnTo>
                  <a:close/>
                  <a:moveTo>
                    <a:pt x="1" y="0"/>
                  </a:moveTo>
                  <a:lnTo>
                    <a:pt x="14" y="4"/>
                  </a:lnTo>
                  <a:lnTo>
                    <a:pt x="11" y="9"/>
                  </a:lnTo>
                  <a:lnTo>
                    <a:pt x="1" y="6"/>
                  </a:lnTo>
                  <a:lnTo>
                    <a:pt x="0" y="6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4203"/>
            <p:cNvSpPr/>
            <p:nvPr/>
          </p:nvSpPr>
          <p:spPr bwMode="auto">
            <a:xfrm>
              <a:off x="1169849" y="1744551"/>
              <a:ext cx="381120" cy="616465"/>
            </a:xfrm>
            <a:custGeom>
              <a:gdLst>
                <a:gd name="T0" fmla="*/ 7 w 47"/>
                <a:gd name="T1" fmla="*/ 0 h 76"/>
                <a:gd name="T2" fmla="*/ 9 w 47"/>
                <a:gd name="T3" fmla="*/ 3 h 76"/>
                <a:gd name="T4" fmla="*/ 4 w 47"/>
                <a:gd name="T5" fmla="*/ 9 h 76"/>
                <a:gd name="T6" fmla="*/ 6 w 47"/>
                <a:gd name="T7" fmla="*/ 16 h 76"/>
                <a:gd name="T8" fmla="*/ 7 w 47"/>
                <a:gd name="T9" fmla="*/ 25 h 76"/>
                <a:gd name="T10" fmla="*/ 9 w 47"/>
                <a:gd name="T11" fmla="*/ 38 h 76"/>
                <a:gd name="T12" fmla="*/ 13 w 47"/>
                <a:gd name="T13" fmla="*/ 52 h 76"/>
                <a:gd name="T14" fmla="*/ 17 w 47"/>
                <a:gd name="T15" fmla="*/ 64 h 76"/>
                <a:gd name="T16" fmla="*/ 20 w 47"/>
                <a:gd name="T17" fmla="*/ 72 h 76"/>
                <a:gd name="T18" fmla="*/ 21 w 47"/>
                <a:gd name="T19" fmla="*/ 73 h 76"/>
                <a:gd name="T20" fmla="*/ 23 w 47"/>
                <a:gd name="T21" fmla="*/ 73 h 76"/>
                <a:gd name="T22" fmla="*/ 25 w 47"/>
                <a:gd name="T23" fmla="*/ 73 h 76"/>
                <a:gd name="T24" fmla="*/ 28 w 47"/>
                <a:gd name="T25" fmla="*/ 72 h 76"/>
                <a:gd name="T26" fmla="*/ 30 w 47"/>
                <a:gd name="T27" fmla="*/ 69 h 76"/>
                <a:gd name="T28" fmla="*/ 33 w 47"/>
                <a:gd name="T29" fmla="*/ 67 h 76"/>
                <a:gd name="T30" fmla="*/ 36 w 47"/>
                <a:gd name="T31" fmla="*/ 64 h 76"/>
                <a:gd name="T32" fmla="*/ 38 w 47"/>
                <a:gd name="T33" fmla="*/ 62 h 76"/>
                <a:gd name="T34" fmla="*/ 41 w 47"/>
                <a:gd name="T35" fmla="*/ 59 h 76"/>
                <a:gd name="T36" fmla="*/ 44 w 47"/>
                <a:gd name="T37" fmla="*/ 56 h 76"/>
                <a:gd name="T38" fmla="*/ 44 w 47"/>
                <a:gd name="T39" fmla="*/ 55 h 76"/>
                <a:gd name="T40" fmla="*/ 45 w 47"/>
                <a:gd name="T41" fmla="*/ 55 h 76"/>
                <a:gd name="T42" fmla="*/ 45 w 47"/>
                <a:gd name="T43" fmla="*/ 55 h 76"/>
                <a:gd name="T44" fmla="*/ 47 w 47"/>
                <a:gd name="T45" fmla="*/ 56 h 76"/>
                <a:gd name="T46" fmla="*/ 46 w 47"/>
                <a:gd name="T47" fmla="*/ 58 h 76"/>
                <a:gd name="T48" fmla="*/ 45 w 47"/>
                <a:gd name="T49" fmla="*/ 59 h 76"/>
                <a:gd name="T50" fmla="*/ 44 w 47"/>
                <a:gd name="T51" fmla="*/ 62 h 76"/>
                <a:gd name="T52" fmla="*/ 41 w 47"/>
                <a:gd name="T53" fmla="*/ 64 h 76"/>
                <a:gd name="T54" fmla="*/ 38 w 47"/>
                <a:gd name="T55" fmla="*/ 67 h 76"/>
                <a:gd name="T56" fmla="*/ 34 w 47"/>
                <a:gd name="T57" fmla="*/ 71 h 76"/>
                <a:gd name="T58" fmla="*/ 30 w 47"/>
                <a:gd name="T59" fmla="*/ 73 h 76"/>
                <a:gd name="T60" fmla="*/ 27 w 47"/>
                <a:gd name="T61" fmla="*/ 76 h 76"/>
                <a:gd name="T62" fmla="*/ 23 w 47"/>
                <a:gd name="T63" fmla="*/ 76 h 76"/>
                <a:gd name="T64" fmla="*/ 23 w 47"/>
                <a:gd name="T65" fmla="*/ 76 h 76"/>
                <a:gd name="T66" fmla="*/ 20 w 47"/>
                <a:gd name="T67" fmla="*/ 76 h 76"/>
                <a:gd name="T68" fmla="*/ 17 w 47"/>
                <a:gd name="T69" fmla="*/ 73 h 76"/>
                <a:gd name="T70" fmla="*/ 15 w 47"/>
                <a:gd name="T71" fmla="*/ 65 h 76"/>
                <a:gd name="T72" fmla="*/ 11 w 47"/>
                <a:gd name="T73" fmla="*/ 52 h 76"/>
                <a:gd name="T74" fmla="*/ 7 w 47"/>
                <a:gd name="T75" fmla="*/ 38 h 76"/>
                <a:gd name="T76" fmla="*/ 4 w 47"/>
                <a:gd name="T77" fmla="*/ 27 h 76"/>
                <a:gd name="T78" fmla="*/ 3 w 47"/>
                <a:gd name="T79" fmla="*/ 18 h 76"/>
                <a:gd name="T80" fmla="*/ 2 w 47"/>
                <a:gd name="T81" fmla="*/ 12 h 76"/>
                <a:gd name="T82" fmla="*/ 0 w 47"/>
                <a:gd name="T83" fmla="*/ 9 h 76"/>
                <a:gd name="T84" fmla="*/ 0 w 47"/>
                <a:gd name="T85" fmla="*/ 9 h 76"/>
                <a:gd name="T86" fmla="*/ 7 w 47"/>
                <a:gd name="T87" fmla="*/ 0 h 7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76">
                  <a:moveTo>
                    <a:pt x="7" y="0"/>
                  </a:moveTo>
                  <a:lnTo>
                    <a:pt x="9" y="3"/>
                  </a:lnTo>
                  <a:lnTo>
                    <a:pt x="4" y="9"/>
                  </a:lnTo>
                  <a:lnTo>
                    <a:pt x="6" y="16"/>
                  </a:lnTo>
                  <a:lnTo>
                    <a:pt x="7" y="25"/>
                  </a:lnTo>
                  <a:lnTo>
                    <a:pt x="9" y="38"/>
                  </a:lnTo>
                  <a:lnTo>
                    <a:pt x="13" y="52"/>
                  </a:lnTo>
                  <a:lnTo>
                    <a:pt x="17" y="64"/>
                  </a:lnTo>
                  <a:lnTo>
                    <a:pt x="20" y="72"/>
                  </a:lnTo>
                  <a:lnTo>
                    <a:pt x="21" y="73"/>
                  </a:lnTo>
                  <a:lnTo>
                    <a:pt x="23" y="73"/>
                  </a:lnTo>
                  <a:lnTo>
                    <a:pt x="25" y="73"/>
                  </a:lnTo>
                  <a:lnTo>
                    <a:pt x="28" y="72"/>
                  </a:lnTo>
                  <a:lnTo>
                    <a:pt x="30" y="69"/>
                  </a:lnTo>
                  <a:lnTo>
                    <a:pt x="33" y="67"/>
                  </a:lnTo>
                  <a:lnTo>
                    <a:pt x="36" y="64"/>
                  </a:lnTo>
                  <a:lnTo>
                    <a:pt x="38" y="62"/>
                  </a:lnTo>
                  <a:lnTo>
                    <a:pt x="41" y="59"/>
                  </a:lnTo>
                  <a:lnTo>
                    <a:pt x="44" y="56"/>
                  </a:lnTo>
                  <a:lnTo>
                    <a:pt x="44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7" y="56"/>
                  </a:lnTo>
                  <a:lnTo>
                    <a:pt x="46" y="58"/>
                  </a:lnTo>
                  <a:lnTo>
                    <a:pt x="45" y="59"/>
                  </a:lnTo>
                  <a:lnTo>
                    <a:pt x="44" y="62"/>
                  </a:lnTo>
                  <a:lnTo>
                    <a:pt x="41" y="64"/>
                  </a:lnTo>
                  <a:lnTo>
                    <a:pt x="38" y="67"/>
                  </a:lnTo>
                  <a:lnTo>
                    <a:pt x="34" y="71"/>
                  </a:lnTo>
                  <a:lnTo>
                    <a:pt x="30" y="73"/>
                  </a:lnTo>
                  <a:lnTo>
                    <a:pt x="27" y="76"/>
                  </a:lnTo>
                  <a:lnTo>
                    <a:pt x="23" y="76"/>
                  </a:lnTo>
                  <a:lnTo>
                    <a:pt x="23" y="76"/>
                  </a:lnTo>
                  <a:lnTo>
                    <a:pt x="20" y="76"/>
                  </a:lnTo>
                  <a:lnTo>
                    <a:pt x="17" y="73"/>
                  </a:lnTo>
                  <a:lnTo>
                    <a:pt x="15" y="65"/>
                  </a:lnTo>
                  <a:lnTo>
                    <a:pt x="11" y="52"/>
                  </a:lnTo>
                  <a:lnTo>
                    <a:pt x="7" y="38"/>
                  </a:lnTo>
                  <a:lnTo>
                    <a:pt x="4" y="27"/>
                  </a:lnTo>
                  <a:lnTo>
                    <a:pt x="3" y="18"/>
                  </a:lnTo>
                  <a:lnTo>
                    <a:pt x="2" y="12"/>
                  </a:lnTo>
                  <a:lnTo>
                    <a:pt x="0" y="9"/>
                  </a:lnTo>
                  <a:lnTo>
                    <a:pt x="0" y="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4204"/>
            <p:cNvSpPr>
              <a:spLocks noEditPoints="1"/>
            </p:cNvSpPr>
            <p:nvPr/>
          </p:nvSpPr>
          <p:spPr bwMode="auto">
            <a:xfrm>
              <a:off x="1161743" y="1736437"/>
              <a:ext cx="405444" cy="648911"/>
            </a:xfrm>
            <a:custGeom>
              <a:gdLst>
                <a:gd name="T0" fmla="*/ 18 w 50"/>
                <a:gd name="T1" fmla="*/ 74 h 80"/>
                <a:gd name="T2" fmla="*/ 20 w 50"/>
                <a:gd name="T3" fmla="*/ 74 h 80"/>
                <a:gd name="T4" fmla="*/ 41 w 50"/>
                <a:gd name="T5" fmla="*/ 64 h 80"/>
                <a:gd name="T6" fmla="*/ 35 w 50"/>
                <a:gd name="T7" fmla="*/ 69 h 80"/>
                <a:gd name="T8" fmla="*/ 29 w 50"/>
                <a:gd name="T9" fmla="*/ 74 h 80"/>
                <a:gd name="T10" fmla="*/ 29 w 50"/>
                <a:gd name="T11" fmla="*/ 74 h 80"/>
                <a:gd name="T12" fmla="*/ 35 w 50"/>
                <a:gd name="T13" fmla="*/ 69 h 80"/>
                <a:gd name="T14" fmla="*/ 41 w 50"/>
                <a:gd name="T15" fmla="*/ 64 h 80"/>
                <a:gd name="T16" fmla="*/ 45 w 50"/>
                <a:gd name="T17" fmla="*/ 60 h 80"/>
                <a:gd name="T18" fmla="*/ 46 w 50"/>
                <a:gd name="T19" fmla="*/ 59 h 80"/>
                <a:gd name="T20" fmla="*/ 3 w 50"/>
                <a:gd name="T21" fmla="*/ 10 h 80"/>
                <a:gd name="T22" fmla="*/ 3 w 50"/>
                <a:gd name="T23" fmla="*/ 10 h 80"/>
                <a:gd name="T24" fmla="*/ 8 w 50"/>
                <a:gd name="T25" fmla="*/ 4 h 80"/>
                <a:gd name="T26" fmla="*/ 12 w 50"/>
                <a:gd name="T27" fmla="*/ 2 h 80"/>
                <a:gd name="T28" fmla="*/ 8 w 50"/>
                <a:gd name="T29" fmla="*/ 17 h 80"/>
                <a:gd name="T30" fmla="*/ 13 w 50"/>
                <a:gd name="T31" fmla="*/ 38 h 80"/>
                <a:gd name="T32" fmla="*/ 20 w 50"/>
                <a:gd name="T33" fmla="*/ 65 h 80"/>
                <a:gd name="T34" fmla="*/ 24 w 50"/>
                <a:gd name="T35" fmla="*/ 73 h 80"/>
                <a:gd name="T36" fmla="*/ 24 w 50"/>
                <a:gd name="T37" fmla="*/ 73 h 80"/>
                <a:gd name="T38" fmla="*/ 25 w 50"/>
                <a:gd name="T39" fmla="*/ 73 h 80"/>
                <a:gd name="T40" fmla="*/ 30 w 50"/>
                <a:gd name="T41" fmla="*/ 69 h 80"/>
                <a:gd name="T42" fmla="*/ 37 w 50"/>
                <a:gd name="T43" fmla="*/ 64 h 80"/>
                <a:gd name="T44" fmla="*/ 42 w 50"/>
                <a:gd name="T45" fmla="*/ 59 h 80"/>
                <a:gd name="T46" fmla="*/ 45 w 50"/>
                <a:gd name="T47" fmla="*/ 55 h 80"/>
                <a:gd name="T48" fmla="*/ 45 w 50"/>
                <a:gd name="T49" fmla="*/ 55 h 80"/>
                <a:gd name="T50" fmla="*/ 45 w 50"/>
                <a:gd name="T51" fmla="*/ 56 h 80"/>
                <a:gd name="T52" fmla="*/ 46 w 50"/>
                <a:gd name="T53" fmla="*/ 56 h 80"/>
                <a:gd name="T54" fmla="*/ 50 w 50"/>
                <a:gd name="T55" fmla="*/ 57 h 80"/>
                <a:gd name="T56" fmla="*/ 48 w 50"/>
                <a:gd name="T57" fmla="*/ 60 h 80"/>
                <a:gd name="T58" fmla="*/ 46 w 50"/>
                <a:gd name="T59" fmla="*/ 63 h 80"/>
                <a:gd name="T60" fmla="*/ 41 w 50"/>
                <a:gd name="T61" fmla="*/ 69 h 80"/>
                <a:gd name="T62" fmla="*/ 33 w 50"/>
                <a:gd name="T63" fmla="*/ 76 h 80"/>
                <a:gd name="T64" fmla="*/ 24 w 50"/>
                <a:gd name="T65" fmla="*/ 80 h 80"/>
                <a:gd name="T66" fmla="*/ 21 w 50"/>
                <a:gd name="T67" fmla="*/ 78 h 80"/>
                <a:gd name="T68" fmla="*/ 17 w 50"/>
                <a:gd name="T69" fmla="*/ 76 h 80"/>
                <a:gd name="T70" fmla="*/ 14 w 50"/>
                <a:gd name="T71" fmla="*/ 68 h 80"/>
                <a:gd name="T72" fmla="*/ 7 w 50"/>
                <a:gd name="T73" fmla="*/ 39 h 80"/>
                <a:gd name="T74" fmla="*/ 1 w 50"/>
                <a:gd name="T75" fmla="*/ 17 h 80"/>
                <a:gd name="T76" fmla="*/ 0 w 50"/>
                <a:gd name="T77" fmla="*/ 11 h 80"/>
                <a:gd name="T78" fmla="*/ 0 w 50"/>
                <a:gd name="T79" fmla="*/ 10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0" h="80">
                  <a:moveTo>
                    <a:pt x="20" y="74"/>
                  </a:moveTo>
                  <a:lnTo>
                    <a:pt x="18" y="74"/>
                  </a:lnTo>
                  <a:lnTo>
                    <a:pt x="20" y="74"/>
                  </a:lnTo>
                  <a:lnTo>
                    <a:pt x="20" y="74"/>
                  </a:lnTo>
                  <a:lnTo>
                    <a:pt x="20" y="74"/>
                  </a:lnTo>
                  <a:close/>
                  <a:moveTo>
                    <a:pt x="41" y="64"/>
                  </a:moveTo>
                  <a:lnTo>
                    <a:pt x="38" y="66"/>
                  </a:lnTo>
                  <a:lnTo>
                    <a:pt x="35" y="69"/>
                  </a:lnTo>
                  <a:lnTo>
                    <a:pt x="31" y="72"/>
                  </a:lnTo>
                  <a:lnTo>
                    <a:pt x="29" y="74"/>
                  </a:lnTo>
                  <a:lnTo>
                    <a:pt x="25" y="76"/>
                  </a:lnTo>
                  <a:lnTo>
                    <a:pt x="29" y="74"/>
                  </a:lnTo>
                  <a:lnTo>
                    <a:pt x="31" y="72"/>
                  </a:lnTo>
                  <a:lnTo>
                    <a:pt x="35" y="69"/>
                  </a:lnTo>
                  <a:lnTo>
                    <a:pt x="38" y="66"/>
                  </a:lnTo>
                  <a:lnTo>
                    <a:pt x="41" y="64"/>
                  </a:lnTo>
                  <a:close/>
                  <a:moveTo>
                    <a:pt x="46" y="59"/>
                  </a:moveTo>
                  <a:lnTo>
                    <a:pt x="45" y="60"/>
                  </a:lnTo>
                  <a:lnTo>
                    <a:pt x="43" y="61"/>
                  </a:lnTo>
                  <a:lnTo>
                    <a:pt x="46" y="59"/>
                  </a:lnTo>
                  <a:close/>
                  <a:moveTo>
                    <a:pt x="8" y="4"/>
                  </a:moveTo>
                  <a:lnTo>
                    <a:pt x="3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3" y="10"/>
                  </a:lnTo>
                  <a:lnTo>
                    <a:pt x="8" y="4"/>
                  </a:lnTo>
                  <a:close/>
                  <a:moveTo>
                    <a:pt x="8" y="0"/>
                  </a:moveTo>
                  <a:lnTo>
                    <a:pt x="12" y="2"/>
                  </a:lnTo>
                  <a:lnTo>
                    <a:pt x="7" y="11"/>
                  </a:lnTo>
                  <a:lnTo>
                    <a:pt x="8" y="17"/>
                  </a:lnTo>
                  <a:lnTo>
                    <a:pt x="10" y="27"/>
                  </a:lnTo>
                  <a:lnTo>
                    <a:pt x="13" y="38"/>
                  </a:lnTo>
                  <a:lnTo>
                    <a:pt x="16" y="52"/>
                  </a:lnTo>
                  <a:lnTo>
                    <a:pt x="20" y="65"/>
                  </a:lnTo>
                  <a:lnTo>
                    <a:pt x="22" y="72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4" y="73"/>
                  </a:lnTo>
                  <a:lnTo>
                    <a:pt x="25" y="73"/>
                  </a:lnTo>
                  <a:lnTo>
                    <a:pt x="28" y="72"/>
                  </a:lnTo>
                  <a:lnTo>
                    <a:pt x="30" y="69"/>
                  </a:lnTo>
                  <a:lnTo>
                    <a:pt x="33" y="66"/>
                  </a:lnTo>
                  <a:lnTo>
                    <a:pt x="37" y="64"/>
                  </a:lnTo>
                  <a:lnTo>
                    <a:pt x="39" y="61"/>
                  </a:lnTo>
                  <a:lnTo>
                    <a:pt x="42" y="59"/>
                  </a:lnTo>
                  <a:lnTo>
                    <a:pt x="43" y="56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5"/>
                  </a:lnTo>
                  <a:lnTo>
                    <a:pt x="45" y="56"/>
                  </a:lnTo>
                  <a:lnTo>
                    <a:pt x="45" y="56"/>
                  </a:lnTo>
                  <a:lnTo>
                    <a:pt x="46" y="56"/>
                  </a:lnTo>
                  <a:lnTo>
                    <a:pt x="47" y="55"/>
                  </a:lnTo>
                  <a:lnTo>
                    <a:pt x="50" y="57"/>
                  </a:lnTo>
                  <a:lnTo>
                    <a:pt x="50" y="59"/>
                  </a:lnTo>
                  <a:lnTo>
                    <a:pt x="48" y="60"/>
                  </a:lnTo>
                  <a:lnTo>
                    <a:pt x="47" y="61"/>
                  </a:lnTo>
                  <a:lnTo>
                    <a:pt x="46" y="63"/>
                  </a:lnTo>
                  <a:lnTo>
                    <a:pt x="43" y="65"/>
                  </a:lnTo>
                  <a:lnTo>
                    <a:pt x="41" y="69"/>
                  </a:lnTo>
                  <a:lnTo>
                    <a:pt x="37" y="72"/>
                  </a:lnTo>
                  <a:lnTo>
                    <a:pt x="33" y="76"/>
                  </a:lnTo>
                  <a:lnTo>
                    <a:pt x="29" y="78"/>
                  </a:lnTo>
                  <a:lnTo>
                    <a:pt x="24" y="80"/>
                  </a:lnTo>
                  <a:lnTo>
                    <a:pt x="24" y="80"/>
                  </a:lnTo>
                  <a:lnTo>
                    <a:pt x="21" y="78"/>
                  </a:lnTo>
                  <a:lnTo>
                    <a:pt x="20" y="77"/>
                  </a:lnTo>
                  <a:lnTo>
                    <a:pt x="17" y="76"/>
                  </a:lnTo>
                  <a:lnTo>
                    <a:pt x="17" y="76"/>
                  </a:lnTo>
                  <a:lnTo>
                    <a:pt x="14" y="68"/>
                  </a:lnTo>
                  <a:lnTo>
                    <a:pt x="10" y="55"/>
                  </a:lnTo>
                  <a:lnTo>
                    <a:pt x="7" y="39"/>
                  </a:lnTo>
                  <a:lnTo>
                    <a:pt x="4" y="26"/>
                  </a:lnTo>
                  <a:lnTo>
                    <a:pt x="1" y="1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4205"/>
            <p:cNvSpPr/>
            <p:nvPr/>
          </p:nvSpPr>
          <p:spPr bwMode="auto">
            <a:xfrm>
              <a:off x="1088760" y="1687769"/>
              <a:ext cx="113524" cy="154119"/>
            </a:xfrm>
            <a:custGeom>
              <a:gdLst>
                <a:gd name="T0" fmla="*/ 10 w 14"/>
                <a:gd name="T1" fmla="*/ 0 h 19"/>
                <a:gd name="T2" fmla="*/ 14 w 14"/>
                <a:gd name="T3" fmla="*/ 0 h 19"/>
                <a:gd name="T4" fmla="*/ 14 w 14"/>
                <a:gd name="T5" fmla="*/ 19 h 19"/>
                <a:gd name="T6" fmla="*/ 0 w 14"/>
                <a:gd name="T7" fmla="*/ 12 h 19"/>
                <a:gd name="T8" fmla="*/ 1 w 14"/>
                <a:gd name="T9" fmla="*/ 10 h 19"/>
                <a:gd name="T10" fmla="*/ 10 w 14"/>
                <a:gd name="T11" fmla="*/ 14 h 19"/>
                <a:gd name="T12" fmla="*/ 10 w 14"/>
                <a:gd name="T13" fmla="*/ 0 h 1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19">
                  <a:moveTo>
                    <a:pt x="10" y="0"/>
                  </a:moveTo>
                  <a:lnTo>
                    <a:pt x="14" y="0"/>
                  </a:lnTo>
                  <a:lnTo>
                    <a:pt x="14" y="19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10" y="1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4206"/>
            <p:cNvSpPr>
              <a:spLocks noEditPoints="1"/>
            </p:cNvSpPr>
            <p:nvPr/>
          </p:nvSpPr>
          <p:spPr bwMode="auto">
            <a:xfrm>
              <a:off x="1080654" y="1671546"/>
              <a:ext cx="137854" cy="186564"/>
            </a:xfrm>
            <a:custGeom>
              <a:gdLst>
                <a:gd name="T0" fmla="*/ 3 w 17"/>
                <a:gd name="T1" fmla="*/ 13 h 23"/>
                <a:gd name="T2" fmla="*/ 3 w 17"/>
                <a:gd name="T3" fmla="*/ 13 h 23"/>
                <a:gd name="T4" fmla="*/ 13 w 17"/>
                <a:gd name="T5" fmla="*/ 18 h 23"/>
                <a:gd name="T6" fmla="*/ 13 w 17"/>
                <a:gd name="T7" fmla="*/ 18 h 23"/>
                <a:gd name="T8" fmla="*/ 3 w 17"/>
                <a:gd name="T9" fmla="*/ 13 h 23"/>
                <a:gd name="T10" fmla="*/ 10 w 17"/>
                <a:gd name="T11" fmla="*/ 0 h 23"/>
                <a:gd name="T12" fmla="*/ 17 w 17"/>
                <a:gd name="T13" fmla="*/ 0 h 23"/>
                <a:gd name="T14" fmla="*/ 17 w 17"/>
                <a:gd name="T15" fmla="*/ 23 h 23"/>
                <a:gd name="T16" fmla="*/ 1 w 17"/>
                <a:gd name="T17" fmla="*/ 16 h 23"/>
                <a:gd name="T18" fmla="*/ 0 w 17"/>
                <a:gd name="T19" fmla="*/ 14 h 23"/>
                <a:gd name="T20" fmla="*/ 2 w 17"/>
                <a:gd name="T21" fmla="*/ 9 h 23"/>
                <a:gd name="T22" fmla="*/ 10 w 17"/>
                <a:gd name="T23" fmla="*/ 13 h 23"/>
                <a:gd name="T24" fmla="*/ 10 w 17"/>
                <a:gd name="T25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23">
                  <a:moveTo>
                    <a:pt x="3" y="13"/>
                  </a:moveTo>
                  <a:lnTo>
                    <a:pt x="3" y="13"/>
                  </a:lnTo>
                  <a:lnTo>
                    <a:pt x="13" y="18"/>
                  </a:lnTo>
                  <a:lnTo>
                    <a:pt x="13" y="18"/>
                  </a:lnTo>
                  <a:lnTo>
                    <a:pt x="3" y="13"/>
                  </a:lnTo>
                  <a:close/>
                  <a:moveTo>
                    <a:pt x="10" y="0"/>
                  </a:moveTo>
                  <a:lnTo>
                    <a:pt x="17" y="0"/>
                  </a:lnTo>
                  <a:lnTo>
                    <a:pt x="17" y="23"/>
                  </a:lnTo>
                  <a:lnTo>
                    <a:pt x="1" y="16"/>
                  </a:lnTo>
                  <a:lnTo>
                    <a:pt x="0" y="14"/>
                  </a:lnTo>
                  <a:lnTo>
                    <a:pt x="2" y="9"/>
                  </a:lnTo>
                  <a:lnTo>
                    <a:pt x="10" y="1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4207"/>
            <p:cNvSpPr/>
            <p:nvPr/>
          </p:nvSpPr>
          <p:spPr bwMode="auto">
            <a:xfrm>
              <a:off x="1469880" y="2831477"/>
              <a:ext cx="137854" cy="1241044"/>
            </a:xfrm>
            <a:custGeom>
              <a:gdLst>
                <a:gd name="T0" fmla="*/ 10 w 17"/>
                <a:gd name="T1" fmla="*/ 0 h 153"/>
                <a:gd name="T2" fmla="*/ 17 w 17"/>
                <a:gd name="T3" fmla="*/ 153 h 153"/>
                <a:gd name="T4" fmla="*/ 0 w 17"/>
                <a:gd name="T5" fmla="*/ 153 h 153"/>
                <a:gd name="T6" fmla="*/ 0 w 17"/>
                <a:gd name="T7" fmla="*/ 149 h 153"/>
                <a:gd name="T8" fmla="*/ 14 w 17"/>
                <a:gd name="T9" fmla="*/ 149 h 153"/>
                <a:gd name="T10" fmla="*/ 8 w 17"/>
                <a:gd name="T11" fmla="*/ 1 h 153"/>
                <a:gd name="T12" fmla="*/ 10 w 17"/>
                <a:gd name="T13" fmla="*/ 0 h 15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53">
                  <a:moveTo>
                    <a:pt x="10" y="0"/>
                  </a:moveTo>
                  <a:lnTo>
                    <a:pt x="17" y="153"/>
                  </a:lnTo>
                  <a:lnTo>
                    <a:pt x="0" y="153"/>
                  </a:lnTo>
                  <a:lnTo>
                    <a:pt x="0" y="149"/>
                  </a:lnTo>
                  <a:lnTo>
                    <a:pt x="14" y="149"/>
                  </a:lnTo>
                  <a:lnTo>
                    <a:pt x="8" y="1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4208"/>
            <p:cNvSpPr>
              <a:spLocks noEditPoints="1"/>
            </p:cNvSpPr>
            <p:nvPr/>
          </p:nvSpPr>
          <p:spPr bwMode="auto">
            <a:xfrm>
              <a:off x="1461769" y="2815254"/>
              <a:ext cx="154071" cy="1265376"/>
            </a:xfrm>
            <a:custGeom>
              <a:gdLst>
                <a:gd name="T0" fmla="*/ 2 w 19"/>
                <a:gd name="T1" fmla="*/ 153 h 156"/>
                <a:gd name="T2" fmla="*/ 2 w 19"/>
                <a:gd name="T3" fmla="*/ 153 h 156"/>
                <a:gd name="T4" fmla="*/ 17 w 19"/>
                <a:gd name="T5" fmla="*/ 153 h 156"/>
                <a:gd name="T6" fmla="*/ 2 w 19"/>
                <a:gd name="T7" fmla="*/ 153 h 156"/>
                <a:gd name="T8" fmla="*/ 13 w 19"/>
                <a:gd name="T9" fmla="*/ 0 h 156"/>
                <a:gd name="T10" fmla="*/ 19 w 19"/>
                <a:gd name="T11" fmla="*/ 156 h 156"/>
                <a:gd name="T12" fmla="*/ 0 w 19"/>
                <a:gd name="T13" fmla="*/ 156 h 156"/>
                <a:gd name="T14" fmla="*/ 0 w 19"/>
                <a:gd name="T15" fmla="*/ 149 h 156"/>
                <a:gd name="T16" fmla="*/ 13 w 19"/>
                <a:gd name="T17" fmla="*/ 149 h 156"/>
                <a:gd name="T18" fmla="*/ 6 w 19"/>
                <a:gd name="T19" fmla="*/ 0 h 156"/>
                <a:gd name="T20" fmla="*/ 13 w 19"/>
                <a:gd name="T21" fmla="*/ 0 h 15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56">
                  <a:moveTo>
                    <a:pt x="2" y="153"/>
                  </a:moveTo>
                  <a:lnTo>
                    <a:pt x="2" y="153"/>
                  </a:lnTo>
                  <a:lnTo>
                    <a:pt x="17" y="153"/>
                  </a:lnTo>
                  <a:lnTo>
                    <a:pt x="2" y="153"/>
                  </a:lnTo>
                  <a:close/>
                  <a:moveTo>
                    <a:pt x="13" y="0"/>
                  </a:moveTo>
                  <a:lnTo>
                    <a:pt x="19" y="156"/>
                  </a:lnTo>
                  <a:lnTo>
                    <a:pt x="0" y="156"/>
                  </a:lnTo>
                  <a:lnTo>
                    <a:pt x="0" y="149"/>
                  </a:lnTo>
                  <a:lnTo>
                    <a:pt x="13" y="149"/>
                  </a:lnTo>
                  <a:lnTo>
                    <a:pt x="6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4209"/>
            <p:cNvSpPr/>
            <p:nvPr/>
          </p:nvSpPr>
          <p:spPr bwMode="auto">
            <a:xfrm>
              <a:off x="1664494" y="2872031"/>
              <a:ext cx="218942" cy="1200485"/>
            </a:xfrm>
            <a:custGeom>
              <a:gdLst>
                <a:gd name="T0" fmla="*/ 3 w 27"/>
                <a:gd name="T1" fmla="*/ 0 h 148"/>
                <a:gd name="T2" fmla="*/ 13 w 27"/>
                <a:gd name="T3" fmla="*/ 144 h 148"/>
                <a:gd name="T4" fmla="*/ 27 w 27"/>
                <a:gd name="T5" fmla="*/ 144 h 148"/>
                <a:gd name="T6" fmla="*/ 27 w 27"/>
                <a:gd name="T7" fmla="*/ 148 h 148"/>
                <a:gd name="T8" fmla="*/ 10 w 27"/>
                <a:gd name="T9" fmla="*/ 148 h 148"/>
                <a:gd name="T10" fmla="*/ 0 w 27"/>
                <a:gd name="T11" fmla="*/ 0 h 148"/>
                <a:gd name="T12" fmla="*/ 3 w 27"/>
                <a:gd name="T13" fmla="*/ 0 h 148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148">
                  <a:moveTo>
                    <a:pt x="3" y="0"/>
                  </a:moveTo>
                  <a:lnTo>
                    <a:pt x="13" y="144"/>
                  </a:lnTo>
                  <a:lnTo>
                    <a:pt x="27" y="144"/>
                  </a:lnTo>
                  <a:lnTo>
                    <a:pt x="27" y="148"/>
                  </a:lnTo>
                  <a:lnTo>
                    <a:pt x="10" y="148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4210"/>
            <p:cNvSpPr>
              <a:spLocks noEditPoints="1"/>
            </p:cNvSpPr>
            <p:nvPr/>
          </p:nvSpPr>
          <p:spPr bwMode="auto">
            <a:xfrm>
              <a:off x="1648276" y="2855808"/>
              <a:ext cx="243266" cy="1224822"/>
            </a:xfrm>
            <a:custGeom>
              <a:gdLst>
                <a:gd name="T0" fmla="*/ 13 w 30"/>
                <a:gd name="T1" fmla="*/ 148 h 151"/>
                <a:gd name="T2" fmla="*/ 13 w 30"/>
                <a:gd name="T3" fmla="*/ 148 h 151"/>
                <a:gd name="T4" fmla="*/ 28 w 30"/>
                <a:gd name="T5" fmla="*/ 148 h 151"/>
                <a:gd name="T6" fmla="*/ 13 w 30"/>
                <a:gd name="T7" fmla="*/ 148 h 151"/>
                <a:gd name="T8" fmla="*/ 7 w 30"/>
                <a:gd name="T9" fmla="*/ 0 h 151"/>
                <a:gd name="T10" fmla="*/ 16 w 30"/>
                <a:gd name="T11" fmla="*/ 144 h 151"/>
                <a:gd name="T12" fmla="*/ 30 w 30"/>
                <a:gd name="T13" fmla="*/ 144 h 151"/>
                <a:gd name="T14" fmla="*/ 30 w 30"/>
                <a:gd name="T15" fmla="*/ 151 h 151"/>
                <a:gd name="T16" fmla="*/ 9 w 30"/>
                <a:gd name="T17" fmla="*/ 151 h 151"/>
                <a:gd name="T18" fmla="*/ 0 w 30"/>
                <a:gd name="T19" fmla="*/ 0 h 151"/>
                <a:gd name="T20" fmla="*/ 7 w 30"/>
                <a:gd name="T21" fmla="*/ 0 h 15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151">
                  <a:moveTo>
                    <a:pt x="13" y="148"/>
                  </a:moveTo>
                  <a:lnTo>
                    <a:pt x="13" y="148"/>
                  </a:lnTo>
                  <a:lnTo>
                    <a:pt x="28" y="148"/>
                  </a:lnTo>
                  <a:lnTo>
                    <a:pt x="13" y="148"/>
                  </a:lnTo>
                  <a:close/>
                  <a:moveTo>
                    <a:pt x="7" y="0"/>
                  </a:moveTo>
                  <a:lnTo>
                    <a:pt x="16" y="144"/>
                  </a:lnTo>
                  <a:lnTo>
                    <a:pt x="30" y="144"/>
                  </a:lnTo>
                  <a:lnTo>
                    <a:pt x="30" y="151"/>
                  </a:lnTo>
                  <a:lnTo>
                    <a:pt x="9" y="151"/>
                  </a:lnTo>
                  <a:lnTo>
                    <a:pt x="0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66" name="文本框 25"/>
          <p:cNvSpPr txBox="1"/>
          <p:nvPr/>
        </p:nvSpPr>
        <p:spPr>
          <a:xfrm>
            <a:off x="2308512" y="1587344"/>
            <a:ext cx="5668010" cy="1264920"/>
          </a:xfrm>
          <a:prstGeom prst="rect">
            <a:avLst/>
          </a:prstGeom>
          <a:noFill/>
        </p:spPr>
        <p:txBody>
          <a:bodyPr wrap="none" lIns="91417" tIns="45708" rIns="91417" bIns="45708" rtlCol="0">
            <a:spAutoFit/>
          </a:bodyPr>
          <a:lstStyle/>
          <a:p>
            <a:pPr algn="l"/>
            <a:r>
              <a:rPr lang="zh-CN" altLang="en-US" sz="72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二、商鞅变法</a:t>
            </a:r>
            <a:endParaRPr lang="zh-CN" altLang="en-US" sz="7200" b="1" noProof="0">
              <a:ln>
                <a:noFill/>
              </a:ln>
              <a:solidFill>
                <a:srgbClr val="1623C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2" name="图片 -21474826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7560" y="2852420"/>
            <a:ext cx="4922520" cy="38804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random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文本框 33793"/>
          <p:cNvSpPr txBox="1"/>
          <p:nvPr/>
        </p:nvSpPr>
        <p:spPr>
          <a:xfrm>
            <a:off x="1790700" y="381000"/>
            <a:ext cx="891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endParaRPr lang="zh-CN" altLang="en-US" sz="24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6387" name="文本框 33794" descr="绿色大理石"/>
          <p:cNvSpPr txBox="1"/>
          <p:nvPr/>
        </p:nvSpPr>
        <p:spPr>
          <a:xfrm>
            <a:off x="690245" y="1499235"/>
            <a:ext cx="1889125" cy="793115"/>
          </a:xfrm>
          <a:prstGeom prst="rect">
            <a:avLst/>
          </a:prstGeom>
          <a:blipFill rotWithShape="1">
            <a:blip r:embed="rId2"/>
            <a:tile tx="0" ty="0" sx="100000" sy="100000" flip="none" algn="tl"/>
          </a:blip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r>
              <a:rPr lang="zh-CN" altLang="en-US" sz="43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铁农具</a:t>
            </a:r>
          </a:p>
        </p:txBody>
      </p:sp>
      <p:sp>
        <p:nvSpPr>
          <p:cNvPr id="16388" name="文本框 33795" descr="绿色大理石"/>
          <p:cNvSpPr txBox="1"/>
          <p:nvPr/>
        </p:nvSpPr>
        <p:spPr>
          <a:xfrm>
            <a:off x="690245" y="3025775"/>
            <a:ext cx="1889125" cy="858520"/>
          </a:xfrm>
          <a:prstGeom prst="rect">
            <a:avLst/>
          </a:prstGeom>
          <a:blipFill rotWithShape="1">
            <a:blip r:embed="rId2"/>
            <a:tile tx="0" ty="0" sx="100000" sy="100000" flip="none" algn="tl"/>
          </a:blip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r>
              <a:rPr lang="zh-CN" altLang="en-US" sz="4700" b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牛  耕</a:t>
            </a:r>
          </a:p>
        </p:txBody>
      </p:sp>
      <p:sp>
        <p:nvSpPr>
          <p:cNvPr id="33797" name="右大括号 33796"/>
          <p:cNvSpPr/>
          <p:nvPr/>
        </p:nvSpPr>
        <p:spPr>
          <a:xfrm>
            <a:off x="2762885" y="1644333"/>
            <a:ext cx="228600" cy="2305050"/>
          </a:xfrm>
          <a:prstGeom prst="rightBrace">
            <a:avLst>
              <a:gd name="adj1" fmla="val 83841"/>
              <a:gd name="adj2" fmla="val 51134"/>
            </a:avLst>
          </a:prstGeom>
          <a:noFill/>
          <a:ln w="44450" cap="flat" cmpd="sng">
            <a:solidFill>
              <a:srgbClr val="8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3800" name="文本框 33799"/>
          <p:cNvSpPr txBox="1"/>
          <p:nvPr/>
        </p:nvSpPr>
        <p:spPr>
          <a:xfrm>
            <a:off x="3175635" y="1370330"/>
            <a:ext cx="1273810" cy="307784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auto">
              <a:lnSpc>
                <a:spcPts val="4500"/>
              </a:lnSpc>
              <a:spcBef>
                <a:spcPct val="0"/>
              </a:spcBef>
              <a:buFont typeface="Arial" pitchFamily="34" charset="0"/>
            </a:pP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生</a:t>
            </a:r>
          </a:p>
          <a:p>
            <a:pPr lvl="0" algn="ctr" fontAlgn="auto">
              <a:lnSpc>
                <a:spcPts val="4500"/>
              </a:lnSpc>
              <a:spcBef>
                <a:spcPct val="0"/>
              </a:spcBef>
              <a:buFont typeface="Arial" pitchFamily="34" charset="0"/>
            </a:pP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产</a:t>
            </a:r>
          </a:p>
          <a:p>
            <a:pPr lvl="0" algn="ctr" fontAlgn="auto">
              <a:lnSpc>
                <a:spcPts val="4500"/>
              </a:lnSpc>
              <a:spcBef>
                <a:spcPct val="0"/>
              </a:spcBef>
              <a:buFont typeface="Arial" pitchFamily="34" charset="0"/>
            </a:pP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力</a:t>
            </a:r>
          </a:p>
          <a:p>
            <a:pPr lvl="0" algn="ctr" fontAlgn="auto">
              <a:lnSpc>
                <a:spcPts val="4500"/>
              </a:lnSpc>
              <a:spcBef>
                <a:spcPct val="0"/>
              </a:spcBef>
              <a:buFont typeface="Arial" pitchFamily="34" charset="0"/>
            </a:pP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提</a:t>
            </a:r>
          </a:p>
          <a:p>
            <a:pPr lvl="0" algn="ctr" fontAlgn="auto">
              <a:lnSpc>
                <a:spcPts val="4500"/>
              </a:lnSpc>
              <a:spcBef>
                <a:spcPct val="0"/>
              </a:spcBef>
              <a:buFont typeface="Arial" pitchFamily="34" charset="0"/>
            </a:pP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高</a:t>
            </a:r>
          </a:p>
        </p:txBody>
      </p:sp>
      <p:sp>
        <p:nvSpPr>
          <p:cNvPr id="33805" name="右箭头 33804"/>
          <p:cNvSpPr/>
          <p:nvPr/>
        </p:nvSpPr>
        <p:spPr>
          <a:xfrm>
            <a:off x="4739640" y="2568575"/>
            <a:ext cx="471805" cy="457200"/>
          </a:xfrm>
          <a:prstGeom prst="rightArrow">
            <a:avLst>
              <a:gd name="adj1" fmla="val 50000"/>
              <a:gd name="adj2" fmla="val 25000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0880" y="5394960"/>
            <a:ext cx="1242060" cy="14795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变法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3840" y="205105"/>
            <a:ext cx="4648200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</a:t>
            </a:r>
            <a:r>
              <a:rPr lang="zh-CN" altLang="en-US" sz="4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、背景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5425440" y="2346960"/>
            <a:ext cx="6156960" cy="94488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806" name="文本框 33805"/>
          <p:cNvSpPr txBox="1"/>
          <p:nvPr/>
        </p:nvSpPr>
        <p:spPr>
          <a:xfrm>
            <a:off x="5561330" y="2447925"/>
            <a:ext cx="5530215" cy="74358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1" hangingPunct="1">
              <a:spcBef>
                <a:spcPct val="50000"/>
              </a:spcBef>
              <a:buFont typeface="Arial" pitchFamily="34" charset="0"/>
            </a:pP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新兴地主阶级势力增强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072640" y="5699760"/>
            <a:ext cx="8818880" cy="7435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是指对国家的法令制度做重大的变革。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1"/>
      <p:bldP spid="33800" grpId="2"/>
      <p:bldP spid="33806" grpId="3"/>
      <p:bldP spid="2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圆角矩形 3"/>
          <p:cNvSpPr/>
          <p:nvPr/>
        </p:nvSpPr>
        <p:spPr>
          <a:xfrm>
            <a:off x="518160" y="4538980"/>
            <a:ext cx="9067800" cy="1082040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518160" y="2926080"/>
            <a:ext cx="9067800" cy="1082040"/>
          </a:xfrm>
          <a:prstGeom prst="roundRect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621030" y="2926080"/>
            <a:ext cx="7433310" cy="10058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①为适应社会政治经济的变化</a:t>
            </a:r>
            <a:endParaRPr lang="zh-CN" altLang="en-US" sz="4000" b="1">
              <a:solidFill>
                <a:srgbClr val="1623CE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1757" name="Text Box 9"/>
          <p:cNvSpPr txBox="1">
            <a:spLocks noChangeArrowheads="1"/>
          </p:cNvSpPr>
          <p:nvPr/>
        </p:nvSpPr>
        <p:spPr bwMode="auto">
          <a:xfrm>
            <a:off x="382905" y="1428750"/>
            <a:ext cx="11425555" cy="743585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lvl="1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lvl="2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lvl="3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lvl="4" indent="0" algn="l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1" hangingPunct="1"/>
            <a:r>
              <a:rPr lang="zh-CN" altLang="en-US" sz="40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春秋战国时期各诸侯国为什么相继展开变法运动？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518160" y="4577080"/>
            <a:ext cx="8895080" cy="100584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0" hangingPunct="0">
              <a:lnSpc>
                <a:spcPct val="150000"/>
              </a:lnSpc>
            </a:pP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②为</a:t>
            </a: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富国强兵，</a:t>
            </a:r>
            <a:r>
              <a:rPr lang="zh-CN" altLang="en-US" sz="40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在兼并战争中取胜</a:t>
            </a:r>
          </a:p>
        </p:txBody>
      </p:sp>
      <p:sp>
        <p:nvSpPr>
          <p:cNvPr id="32770" name="标题 32769"/>
          <p:cNvSpPr>
            <a:spLocks noGrp="1"/>
          </p:cNvSpPr>
          <p:nvPr/>
        </p:nvSpPr>
        <p:spPr>
          <a:xfrm>
            <a:off x="4337685" y="205105"/>
            <a:ext cx="5105400" cy="1006475"/>
          </a:xfrm>
        </p:spPr>
        <p:txBody>
          <a:bodyPr anchor="b"/>
          <a:lstStyle/>
          <a:p>
            <a:pPr lvl="0" algn="ctr" eaLnBrk="0" hangingPunct="0"/>
            <a:r>
              <a:rPr lang="zh-CN" altLang="en-US" sz="60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二、商鞅变法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13360" y="205105"/>
            <a:ext cx="4648200" cy="874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</a:t>
            </a:r>
            <a:r>
              <a:rPr lang="zh-CN" altLang="en-US" sz="48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、目的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  <p:bldP spid="3994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7" name="文本框 34819"/>
          <p:cNvSpPr txBox="1"/>
          <p:nvPr/>
        </p:nvSpPr>
        <p:spPr>
          <a:xfrm>
            <a:off x="6553200" y="1143000"/>
            <a:ext cx="3733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endParaRPr lang="zh-CN" altLang="en-US" sz="24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438" name="文本框 34820"/>
          <p:cNvSpPr txBox="1"/>
          <p:nvPr/>
        </p:nvSpPr>
        <p:spPr>
          <a:xfrm>
            <a:off x="6858000" y="914400"/>
            <a:ext cx="2819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endParaRPr lang="zh-CN" altLang="en-US" sz="2400" b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8439" name="文本框 34821"/>
          <p:cNvSpPr txBox="1"/>
          <p:nvPr/>
        </p:nvSpPr>
        <p:spPr>
          <a:xfrm>
            <a:off x="2290445" y="1143000"/>
            <a:ext cx="5059045" cy="10972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公元前</a:t>
            </a:r>
            <a:r>
              <a:rPr lang="en-US" altLang="zh-CN" sz="4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356</a:t>
            </a: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年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9062" y="3289337"/>
            <a:ext cx="3332480" cy="33674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0" y="3246120"/>
            <a:ext cx="3205480" cy="34912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87680" y="1143000"/>
            <a:ext cx="1802765" cy="2103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时间：</a:t>
            </a:r>
          </a:p>
          <a:p>
            <a:pPr>
              <a:lnSpc>
                <a:spcPct val="150000"/>
              </a:lnSpc>
            </a:pPr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人物：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13360" y="205105"/>
            <a:ext cx="4648200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</a:t>
            </a:r>
            <a:r>
              <a:rPr lang="zh-CN" altLang="en-US" sz="4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、商鞅变法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776085" y="2358390"/>
            <a:ext cx="54705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秦</a:t>
            </a:r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孝</a:t>
            </a: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公 </a:t>
            </a:r>
            <a:r>
              <a:rPr lang="zh-CN" altLang="en-US" sz="4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支持变法</a:t>
            </a:r>
            <a:endParaRPr lang="zh-CN" altLang="en-US" sz="4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290445" y="2390775"/>
            <a:ext cx="4770120" cy="808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商鞅 主持变法</a:t>
            </a:r>
          </a:p>
        </p:txBody>
      </p:sp>
      <p:sp>
        <p:nvSpPr>
          <p:cNvPr id="2" name="五角星 1"/>
          <p:cNvSpPr/>
          <p:nvPr/>
        </p:nvSpPr>
        <p:spPr>
          <a:xfrm>
            <a:off x="3581400" y="-52705"/>
            <a:ext cx="1188720" cy="1066800"/>
          </a:xfrm>
          <a:prstGeom prst="star5">
            <a:avLst/>
          </a:prstGeom>
          <a:gradFill>
            <a:gsLst>
              <a:gs pos="0">
                <a:srgbClr val="E30000"/>
              </a:gs>
              <a:gs pos="100000">
                <a:srgbClr val="760303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7" grpId="1"/>
      <p:bldP spid="8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Text Box 6"/>
          <p:cNvSpPr txBox="1"/>
          <p:nvPr/>
        </p:nvSpPr>
        <p:spPr>
          <a:xfrm>
            <a:off x="791210" y="374015"/>
            <a:ext cx="5967730" cy="73342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 indent="0" algn="l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zh-CN" altLang="en-US" sz="4000" b="1">
                <a:latin typeface="华文行楷" pitchFamily="2" charset="-122"/>
                <a:ea typeface="华文行楷" pitchFamily="2" charset="-122"/>
              </a:rPr>
              <a:t>商鞅变法的</a:t>
            </a:r>
            <a:r>
              <a:rPr lang="zh-CN" altLang="en-US" sz="4000" b="1">
                <a:latin typeface="Times New Roman" pitchFamily="18" charset="0"/>
                <a:ea typeface="华文行楷" pitchFamily="2" charset="-122"/>
              </a:rPr>
              <a:t>主要内容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445" y="1442720"/>
            <a:ext cx="6350000" cy="5069840"/>
          </a:xfrm>
          <a:prstGeom prst="rect">
            <a:avLst/>
          </a:prstGeom>
        </p:spPr>
      </p:pic>
      <p:sp>
        <p:nvSpPr>
          <p:cNvPr id="23570" name="Text Box 46"/>
          <p:cNvSpPr txBox="1"/>
          <p:nvPr/>
        </p:nvSpPr>
        <p:spPr>
          <a:xfrm>
            <a:off x="8098155" y="2237105"/>
            <a:ext cx="3296285" cy="743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Arial" pitchFamily="34" charset="0"/>
                <a:ea typeface="华文行楷" pitchFamily="2" charset="-122"/>
              </a:rPr>
              <a:t>加强中央集权</a:t>
            </a:r>
          </a:p>
        </p:txBody>
      </p:sp>
      <p:sp>
        <p:nvSpPr>
          <p:cNvPr id="23567" name="Text Box 43"/>
          <p:cNvSpPr txBox="1"/>
          <p:nvPr/>
        </p:nvSpPr>
        <p:spPr>
          <a:xfrm>
            <a:off x="8281035" y="4572635"/>
            <a:ext cx="1867535" cy="7435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00B050"/>
                </a:solidFill>
                <a:latin typeface="Arial" pitchFamily="34" charset="0"/>
                <a:ea typeface="华文行楷" pitchFamily="2" charset="-122"/>
              </a:rPr>
              <a:t>富国</a:t>
            </a:r>
          </a:p>
        </p:txBody>
      </p:sp>
      <p:sp>
        <p:nvSpPr>
          <p:cNvPr id="10" name="右箭头 9"/>
          <p:cNvSpPr/>
          <p:nvPr/>
        </p:nvSpPr>
        <p:spPr>
          <a:xfrm>
            <a:off x="7010400" y="5930900"/>
            <a:ext cx="937260" cy="61277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568" name="Text Box 44"/>
          <p:cNvSpPr txBox="1"/>
          <p:nvPr/>
        </p:nvSpPr>
        <p:spPr>
          <a:xfrm>
            <a:off x="8280718" y="5800090"/>
            <a:ext cx="1214437" cy="743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6600"/>
                </a:solidFill>
                <a:latin typeface="微软雅黑" panose="020b0503020204020204" charset="-122"/>
                <a:ea typeface="微软雅黑" panose="020b0503020204020204" charset="-122"/>
              </a:rPr>
              <a:t>强兵</a:t>
            </a:r>
          </a:p>
        </p:txBody>
      </p:sp>
      <p:sp>
        <p:nvSpPr>
          <p:cNvPr id="11" name="右箭头标注 10"/>
          <p:cNvSpPr/>
          <p:nvPr/>
        </p:nvSpPr>
        <p:spPr>
          <a:xfrm>
            <a:off x="7010400" y="4023995"/>
            <a:ext cx="685800" cy="1841500"/>
          </a:xfrm>
          <a:prstGeom prst="rightArrow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标注 12"/>
          <p:cNvSpPr/>
          <p:nvPr/>
        </p:nvSpPr>
        <p:spPr>
          <a:xfrm>
            <a:off x="7010400" y="1442720"/>
            <a:ext cx="685165" cy="2331720"/>
          </a:xfrm>
          <a:prstGeom prst="rightArrowCallou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0" grpId="0"/>
      <p:bldP spid="23567" grpId="1"/>
      <p:bldP spid="23568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94129" y="268941"/>
            <a:ext cx="958775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smtClean="0"/>
              <a:t>六个最读懂商鞅变法</a:t>
            </a:r>
            <a:endParaRPr lang="en-US" altLang="zh-CN" sz="4800" b="1" smtClean="0"/>
          </a:p>
          <a:p>
            <a:r>
              <a:rPr lang="en-US" altLang="zh-CN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、最能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体现变法性质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的内容？</a:t>
            </a:r>
            <a:endParaRPr lang="en-US" altLang="zh-CN" sz="4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影响最深远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的内容？</a:t>
            </a:r>
            <a:endParaRPr lang="en-US" altLang="zh-CN" sz="4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、最能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提高战斗力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的内容？</a:t>
            </a:r>
            <a:endParaRPr lang="en-US" altLang="zh-CN" sz="4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、最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体现公平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的内容？</a:t>
            </a:r>
            <a:endParaRPr lang="en-US" altLang="zh-CN" sz="4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、最能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促进经济发展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的内容？</a:t>
            </a:r>
            <a:endParaRPr lang="en-US" altLang="zh-CN" sz="4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、最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触动旧贵族利益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的内容？</a:t>
            </a:r>
            <a:endParaRPr lang="en-US" altLang="zh-CN" sz="4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、最能体现</a:t>
            </a:r>
            <a:r>
              <a:rPr lang="zh-CN" altLang="en-US" sz="4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重农抑商</a:t>
            </a:r>
            <a:r>
              <a:rPr lang="zh-CN" altLang="en-US" sz="4800" b="1" smtClean="0">
                <a:latin typeface="黑体" panose="02010609060101010101" pitchFamily="49" charset="-122"/>
                <a:ea typeface="黑体" panose="02010609060101010101" pitchFamily="49" charset="-122"/>
              </a:rPr>
              <a:t>思想的内容？</a:t>
            </a:r>
            <a:endParaRPr lang="en-US" altLang="zh-CN" sz="4800" b="1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4800" b="1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4" r="25665"/>
          <a:stretch>
            <a:fillRect/>
          </a:stretch>
        </p:blipFill>
        <p:spPr>
          <a:xfrm>
            <a:off x="9359153" y="2576919"/>
            <a:ext cx="2635623" cy="428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45680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Text Box 6"/>
          <p:cNvSpPr txBox="1"/>
          <p:nvPr/>
        </p:nvSpPr>
        <p:spPr>
          <a:xfrm>
            <a:off x="836930" y="617855"/>
            <a:ext cx="5967730" cy="73342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 indent="0" algn="l" eaLnBrk="1" hangingPunct="1">
              <a:lnSpc>
                <a:spcPct val="90000"/>
              </a:lnSpc>
              <a:spcBef>
                <a:spcPts val="1000"/>
              </a:spcBef>
              <a:buFont typeface="Arial" pitchFamily="34" charset="0"/>
              <a:buNone/>
            </a:pPr>
            <a:r>
              <a:rPr lang="zh-CN" altLang="en-US" sz="4000" b="1">
                <a:latin typeface="华文行楷" pitchFamily="2" charset="-122"/>
                <a:ea typeface="华文行楷" pitchFamily="2" charset="-122"/>
              </a:rPr>
              <a:t>商鞅变法的历史意义</a:t>
            </a:r>
            <a:endParaRPr lang="zh-CN" altLang="en-US" sz="4000" b="1"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22350" y="2176780"/>
            <a:ext cx="10147300" cy="28473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①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使秦国国力增强</a:t>
            </a:r>
          </a:p>
          <a:p>
            <a:pPr lvl="0" eaLnBrk="1" hangingPunct="1"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②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提高了军队战斗力，成为最强大诸侯国</a:t>
            </a:r>
          </a:p>
          <a:p>
            <a:pPr lvl="0" eaLnBrk="1" hangingPunct="1">
              <a:lnSpc>
                <a:spcPct val="15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③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为秦国统一全国奠定了基础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5" name="矩形标注 38914"/>
          <p:cNvSpPr/>
          <p:nvPr/>
        </p:nvSpPr>
        <p:spPr>
          <a:xfrm>
            <a:off x="3863975" y="549275"/>
            <a:ext cx="5041900" cy="2376488"/>
          </a:xfrm>
          <a:prstGeom prst="wedgeRectCallout">
            <a:avLst>
              <a:gd name="adj1" fmla="val -53903"/>
              <a:gd name="adj2" fmla="val 112051"/>
            </a:avLst>
          </a:prstGeom>
          <a:noFill/>
          <a:ln w="9525">
            <a:noFill/>
          </a:ln>
        </p:spPr>
        <p:txBody>
          <a:bodyPr/>
          <a:lstStyle/>
          <a:p>
            <a:pPr lvl="0" algn="ctr" eaLnBrk="1" hangingPunct="1">
              <a:spcBef>
                <a:spcPct val="50000"/>
              </a:spcBef>
              <a:buFont typeface="Arial" pitchFamily="34" charset="0"/>
            </a:pPr>
            <a:endParaRPr lang="zh-CN" altLang="en-US" sz="2400" b="1" i="1">
              <a:solidFill>
                <a:srgbClr val="0000FF"/>
              </a:solidFill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38917" name="云形标注 38916"/>
          <p:cNvSpPr/>
          <p:nvPr/>
        </p:nvSpPr>
        <p:spPr>
          <a:xfrm>
            <a:off x="24130" y="-2540"/>
            <a:ext cx="9531350" cy="1920240"/>
          </a:xfrm>
          <a:prstGeom prst="cloudCallout">
            <a:avLst>
              <a:gd name="adj1" fmla="val -49343"/>
              <a:gd name="adj2" fmla="val 83630"/>
            </a:avLst>
          </a:prstGeom>
          <a:solidFill>
            <a:schemeClr val="accent1">
              <a:lumMod val="20000"/>
              <a:lumOff val="80000"/>
            </a:schemeClr>
          </a:solidFill>
          <a:ln w="28575" cap="flat" cmpd="sng">
            <a:solidFill>
              <a:schemeClr val="accent1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lvl="0" algn="ctr" eaLnBrk="1" hangingPunct="1">
              <a:spcBef>
                <a:spcPct val="50000"/>
              </a:spcBef>
              <a:buFont typeface="Arial" pitchFamily="34" charset="0"/>
            </a:pPr>
            <a:endParaRPr lang="zh-CN" altLang="en-US" sz="2400" b="1" i="1">
              <a:solidFill>
                <a:srgbClr val="0000FF"/>
              </a:solidFill>
              <a:latin typeface="Times New Roman" pitchFamily="18" charset="0"/>
              <a:ea typeface="华文行楷" pitchFamily="2" charset="-122"/>
            </a:endParaRPr>
          </a:p>
        </p:txBody>
      </p:sp>
      <p:sp>
        <p:nvSpPr>
          <p:cNvPr id="38918" name="文本框 38917"/>
          <p:cNvSpPr txBox="1"/>
          <p:nvPr/>
        </p:nvSpPr>
        <p:spPr>
          <a:xfrm>
            <a:off x="793750" y="344170"/>
            <a:ext cx="8416290" cy="12274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>
              <a:spcBef>
                <a:spcPct val="50000"/>
              </a:spcBef>
              <a:buFont typeface="Arial" pitchFamily="34" charset="0"/>
            </a:pPr>
            <a:r>
              <a:rPr lang="zh-CN" altLang="en-US" sz="3600" b="1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秦孝公死后，商鞅遭受车裂之刑身亡，那么变法是成功了还是失败了？</a:t>
            </a:r>
          </a:p>
        </p:txBody>
      </p:sp>
      <p:sp>
        <p:nvSpPr>
          <p:cNvPr id="38919" name="文本框 38918"/>
          <p:cNvSpPr txBox="1"/>
          <p:nvPr/>
        </p:nvSpPr>
        <p:spPr>
          <a:xfrm>
            <a:off x="793750" y="2268220"/>
            <a:ext cx="10605135" cy="41681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00000"/>
              </a:lnSpc>
              <a:spcBef>
                <a:spcPts val="5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         </a:t>
            </a:r>
            <a:r>
              <a:rPr lang="zh-CN" altLang="en-US" sz="44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一场变革的成败标准，不在于实施者的生与死，而在于</a:t>
            </a:r>
            <a:r>
              <a:rPr lang="zh-CN" altLang="en-US" sz="44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变法的目的是否达到</a:t>
            </a:r>
            <a:r>
              <a:rPr lang="zh-CN" altLang="en-US" sz="44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。商鞅虽死，但他推行的变法已经使秦国的经济得到发展，军力不断增强，成为战国后期实力最强的封建国家。</a:t>
            </a:r>
          </a:p>
          <a:p>
            <a:pPr lvl="0" eaLnBrk="1" hangingPunct="1">
              <a:lnSpc>
                <a:spcPct val="100000"/>
              </a:lnSpc>
              <a:spcBef>
                <a:spcPts val="5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所以变法是成功了。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1102360" y="1436370"/>
            <a:ext cx="1017016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266700" algn="l">
              <a:lnSpc>
                <a:spcPct val="150000"/>
              </a:lnSpc>
            </a:pPr>
            <a:r>
              <a:rPr lang="en-US" altLang="zh-CN" sz="4000" b="1" u="none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    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各诸侯国都先后通过变法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MingLiU_HKSCS" panose="02020500000000000000" charset="-120"/>
              </a:rPr>
              <a:t>，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逐步废除了奴隶制度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MingLiU_HKSCS" panose="02020500000000000000" charset="-120"/>
              </a:rPr>
              <a:t>，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封建制度确立起来。地主阶级统治取代了奴隶主阶级的统治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MingLiU_HKSCS" panose="02020500000000000000" charset="-120"/>
              </a:rPr>
              <a:t>，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于是</a:t>
            </a:r>
            <a:r>
              <a:rPr lang="zh-CN" altLang="en-US" sz="4000" b="1" u="none">
                <a:latin typeface="微软雅黑" panose="020b0503020204020204" charset="-122"/>
                <a:ea typeface="微软雅黑" panose="020b0503020204020204" charset="-122"/>
                <a:cs typeface="MingLiU_HKSCS" panose="02020500000000000000" charset="-120"/>
              </a:rPr>
              <a:t>，</a:t>
            </a:r>
            <a:r>
              <a:rPr lang="zh-CN" altLang="en-US" sz="4000" b="1" u="none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</a:rPr>
              <a:t>我国的封建社会形成了。</a:t>
            </a:r>
            <a:endParaRPr lang="zh-CN" altLang="en-US" sz="4000" b="1" u="none"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/>
  </p:transition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2"/>
          <p:cNvGrpSpPr/>
          <p:nvPr/>
        </p:nvGrpSpPr>
        <p:grpSpPr>
          <a:xfrm>
            <a:off x="416917" y="1763844"/>
            <a:ext cx="3241873" cy="4915696"/>
            <a:chOff x="7448550" y="2122488"/>
            <a:chExt cx="901700" cy="1366838"/>
          </a:xfrm>
          <a:solidFill>
            <a:schemeClr val="accent5"/>
          </a:solidFill>
        </p:grpSpPr>
        <p:sp>
          <p:nvSpPr>
            <p:cNvPr id="2" name="Freeform 92"/>
            <p:cNvSpPr/>
            <p:nvPr/>
          </p:nvSpPr>
          <p:spPr bwMode="auto">
            <a:xfrm>
              <a:off x="7461250" y="3382963"/>
              <a:ext cx="317500" cy="106363"/>
            </a:xfrm>
            <a:custGeom>
              <a:gdLst>
                <a:gd name="T0" fmla="*/ 99 w 200"/>
                <a:gd name="T1" fmla="*/ 0 h 67"/>
                <a:gd name="T2" fmla="*/ 127 w 200"/>
                <a:gd name="T3" fmla="*/ 2 h 67"/>
                <a:gd name="T4" fmla="*/ 150 w 200"/>
                <a:gd name="T5" fmla="*/ 5 h 67"/>
                <a:gd name="T6" fmla="*/ 170 w 200"/>
                <a:gd name="T7" fmla="*/ 11 h 67"/>
                <a:gd name="T8" fmla="*/ 186 w 200"/>
                <a:gd name="T9" fmla="*/ 17 h 67"/>
                <a:gd name="T10" fmla="*/ 196 w 200"/>
                <a:gd name="T11" fmla="*/ 25 h 67"/>
                <a:gd name="T12" fmla="*/ 200 w 200"/>
                <a:gd name="T13" fmla="*/ 34 h 67"/>
                <a:gd name="T14" fmla="*/ 196 w 200"/>
                <a:gd name="T15" fmla="*/ 42 h 67"/>
                <a:gd name="T16" fmla="*/ 186 w 200"/>
                <a:gd name="T17" fmla="*/ 50 h 67"/>
                <a:gd name="T18" fmla="*/ 170 w 200"/>
                <a:gd name="T19" fmla="*/ 56 h 67"/>
                <a:gd name="T20" fmla="*/ 150 w 200"/>
                <a:gd name="T21" fmla="*/ 62 h 67"/>
                <a:gd name="T22" fmla="*/ 127 w 200"/>
                <a:gd name="T23" fmla="*/ 66 h 67"/>
                <a:gd name="T24" fmla="*/ 99 w 200"/>
                <a:gd name="T25" fmla="*/ 67 h 67"/>
                <a:gd name="T26" fmla="*/ 73 w 200"/>
                <a:gd name="T27" fmla="*/ 66 h 67"/>
                <a:gd name="T28" fmla="*/ 50 w 200"/>
                <a:gd name="T29" fmla="*/ 62 h 67"/>
                <a:gd name="T30" fmla="*/ 30 w 200"/>
                <a:gd name="T31" fmla="*/ 56 h 67"/>
                <a:gd name="T32" fmla="*/ 14 w 200"/>
                <a:gd name="T33" fmla="*/ 50 h 67"/>
                <a:gd name="T34" fmla="*/ 4 w 200"/>
                <a:gd name="T35" fmla="*/ 42 h 67"/>
                <a:gd name="T36" fmla="*/ 0 w 200"/>
                <a:gd name="T37" fmla="*/ 34 h 67"/>
                <a:gd name="T38" fmla="*/ 4 w 200"/>
                <a:gd name="T39" fmla="*/ 25 h 67"/>
                <a:gd name="T40" fmla="*/ 14 w 200"/>
                <a:gd name="T41" fmla="*/ 17 h 67"/>
                <a:gd name="T42" fmla="*/ 30 w 200"/>
                <a:gd name="T43" fmla="*/ 11 h 67"/>
                <a:gd name="T44" fmla="*/ 50 w 200"/>
                <a:gd name="T45" fmla="*/ 5 h 67"/>
                <a:gd name="T46" fmla="*/ 73 w 200"/>
                <a:gd name="T47" fmla="*/ 2 h 67"/>
                <a:gd name="T48" fmla="*/ 99 w 200"/>
                <a:gd name="T49" fmla="*/ 0 h 6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0" h="67">
                  <a:moveTo>
                    <a:pt x="99" y="0"/>
                  </a:moveTo>
                  <a:lnTo>
                    <a:pt x="127" y="2"/>
                  </a:lnTo>
                  <a:lnTo>
                    <a:pt x="150" y="5"/>
                  </a:lnTo>
                  <a:lnTo>
                    <a:pt x="170" y="11"/>
                  </a:lnTo>
                  <a:lnTo>
                    <a:pt x="186" y="17"/>
                  </a:lnTo>
                  <a:lnTo>
                    <a:pt x="196" y="25"/>
                  </a:lnTo>
                  <a:lnTo>
                    <a:pt x="200" y="34"/>
                  </a:lnTo>
                  <a:lnTo>
                    <a:pt x="196" y="42"/>
                  </a:lnTo>
                  <a:lnTo>
                    <a:pt x="186" y="50"/>
                  </a:lnTo>
                  <a:lnTo>
                    <a:pt x="170" y="56"/>
                  </a:lnTo>
                  <a:lnTo>
                    <a:pt x="150" y="62"/>
                  </a:lnTo>
                  <a:lnTo>
                    <a:pt x="127" y="66"/>
                  </a:lnTo>
                  <a:lnTo>
                    <a:pt x="99" y="67"/>
                  </a:lnTo>
                  <a:lnTo>
                    <a:pt x="73" y="66"/>
                  </a:lnTo>
                  <a:lnTo>
                    <a:pt x="50" y="62"/>
                  </a:lnTo>
                  <a:lnTo>
                    <a:pt x="30" y="56"/>
                  </a:lnTo>
                  <a:lnTo>
                    <a:pt x="14" y="50"/>
                  </a:lnTo>
                  <a:lnTo>
                    <a:pt x="4" y="42"/>
                  </a:lnTo>
                  <a:lnTo>
                    <a:pt x="0" y="34"/>
                  </a:lnTo>
                  <a:lnTo>
                    <a:pt x="4" y="25"/>
                  </a:lnTo>
                  <a:lnTo>
                    <a:pt x="14" y="17"/>
                  </a:lnTo>
                  <a:lnTo>
                    <a:pt x="30" y="11"/>
                  </a:lnTo>
                  <a:lnTo>
                    <a:pt x="50" y="5"/>
                  </a:lnTo>
                  <a:lnTo>
                    <a:pt x="73" y="2"/>
                  </a:lnTo>
                  <a:lnTo>
                    <a:pt x="9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" name="Freeform 101"/>
            <p:cNvSpPr>
              <a:spLocks noEditPoints="1"/>
            </p:cNvSpPr>
            <p:nvPr/>
          </p:nvSpPr>
          <p:spPr bwMode="auto">
            <a:xfrm>
              <a:off x="7564438" y="2595563"/>
              <a:ext cx="26988" cy="26988"/>
            </a:xfrm>
            <a:custGeom>
              <a:gdLst>
                <a:gd name="T0" fmla="*/ 9 w 17"/>
                <a:gd name="T1" fmla="*/ 9 h 17"/>
                <a:gd name="T2" fmla="*/ 9 w 17"/>
                <a:gd name="T3" fmla="*/ 9 h 17"/>
                <a:gd name="T4" fmla="*/ 11 w 17"/>
                <a:gd name="T5" fmla="*/ 9 h 17"/>
                <a:gd name="T6" fmla="*/ 9 w 17"/>
                <a:gd name="T7" fmla="*/ 9 h 17"/>
                <a:gd name="T8" fmla="*/ 9 w 17"/>
                <a:gd name="T9" fmla="*/ 0 h 17"/>
                <a:gd name="T10" fmla="*/ 12 w 17"/>
                <a:gd name="T11" fmla="*/ 1 h 17"/>
                <a:gd name="T12" fmla="*/ 15 w 17"/>
                <a:gd name="T13" fmla="*/ 3 h 17"/>
                <a:gd name="T14" fmla="*/ 17 w 17"/>
                <a:gd name="T15" fmla="*/ 5 h 17"/>
                <a:gd name="T16" fmla="*/ 17 w 17"/>
                <a:gd name="T17" fmla="*/ 9 h 17"/>
                <a:gd name="T18" fmla="*/ 17 w 17"/>
                <a:gd name="T19" fmla="*/ 12 h 17"/>
                <a:gd name="T20" fmla="*/ 15 w 17"/>
                <a:gd name="T21" fmla="*/ 14 h 17"/>
                <a:gd name="T22" fmla="*/ 12 w 17"/>
                <a:gd name="T23" fmla="*/ 17 h 17"/>
                <a:gd name="T24" fmla="*/ 9 w 17"/>
                <a:gd name="T25" fmla="*/ 17 h 17"/>
                <a:gd name="T26" fmla="*/ 5 w 17"/>
                <a:gd name="T27" fmla="*/ 17 h 17"/>
                <a:gd name="T28" fmla="*/ 3 w 17"/>
                <a:gd name="T29" fmla="*/ 14 h 17"/>
                <a:gd name="T30" fmla="*/ 2 w 17"/>
                <a:gd name="T31" fmla="*/ 12 h 17"/>
                <a:gd name="T32" fmla="*/ 0 w 17"/>
                <a:gd name="T33" fmla="*/ 9 h 17"/>
                <a:gd name="T34" fmla="*/ 2 w 17"/>
                <a:gd name="T35" fmla="*/ 5 h 17"/>
                <a:gd name="T36" fmla="*/ 3 w 17"/>
                <a:gd name="T37" fmla="*/ 3 h 17"/>
                <a:gd name="T38" fmla="*/ 5 w 17"/>
                <a:gd name="T39" fmla="*/ 1 h 17"/>
                <a:gd name="T40" fmla="*/ 9 w 17"/>
                <a:gd name="T41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7" h="17">
                  <a:moveTo>
                    <a:pt x="9" y="9"/>
                  </a:moveTo>
                  <a:lnTo>
                    <a:pt x="9" y="9"/>
                  </a:lnTo>
                  <a:lnTo>
                    <a:pt x="11" y="9"/>
                  </a:lnTo>
                  <a:lnTo>
                    <a:pt x="9" y="9"/>
                  </a:lnTo>
                  <a:close/>
                  <a:moveTo>
                    <a:pt x="9" y="0"/>
                  </a:moveTo>
                  <a:lnTo>
                    <a:pt x="12" y="1"/>
                  </a:lnTo>
                  <a:lnTo>
                    <a:pt x="15" y="3"/>
                  </a:lnTo>
                  <a:lnTo>
                    <a:pt x="17" y="5"/>
                  </a:lnTo>
                  <a:lnTo>
                    <a:pt x="17" y="9"/>
                  </a:lnTo>
                  <a:lnTo>
                    <a:pt x="17" y="12"/>
                  </a:lnTo>
                  <a:lnTo>
                    <a:pt x="15" y="14"/>
                  </a:lnTo>
                  <a:lnTo>
                    <a:pt x="12" y="17"/>
                  </a:lnTo>
                  <a:lnTo>
                    <a:pt x="9" y="17"/>
                  </a:lnTo>
                  <a:lnTo>
                    <a:pt x="5" y="17"/>
                  </a:lnTo>
                  <a:lnTo>
                    <a:pt x="3" y="14"/>
                  </a:lnTo>
                  <a:lnTo>
                    <a:pt x="2" y="12"/>
                  </a:lnTo>
                  <a:lnTo>
                    <a:pt x="0" y="9"/>
                  </a:lnTo>
                  <a:lnTo>
                    <a:pt x="2" y="5"/>
                  </a:lnTo>
                  <a:lnTo>
                    <a:pt x="3" y="3"/>
                  </a:lnTo>
                  <a:lnTo>
                    <a:pt x="5" y="1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" name="Freeform 102"/>
            <p:cNvSpPr/>
            <p:nvPr/>
          </p:nvSpPr>
          <p:spPr bwMode="auto">
            <a:xfrm>
              <a:off x="7662863" y="2587625"/>
              <a:ext cx="28575" cy="26988"/>
            </a:xfrm>
            <a:custGeom>
              <a:gdLst>
                <a:gd name="T0" fmla="*/ 9 w 18"/>
                <a:gd name="T1" fmla="*/ 0 h 17"/>
                <a:gd name="T2" fmla="*/ 12 w 18"/>
                <a:gd name="T3" fmla="*/ 0 h 17"/>
                <a:gd name="T4" fmla="*/ 16 w 18"/>
                <a:gd name="T5" fmla="*/ 1 h 17"/>
                <a:gd name="T6" fmla="*/ 17 w 18"/>
                <a:gd name="T7" fmla="*/ 5 h 17"/>
                <a:gd name="T8" fmla="*/ 18 w 18"/>
                <a:gd name="T9" fmla="*/ 8 h 17"/>
                <a:gd name="T10" fmla="*/ 17 w 18"/>
                <a:gd name="T11" fmla="*/ 12 h 17"/>
                <a:gd name="T12" fmla="*/ 16 w 18"/>
                <a:gd name="T13" fmla="*/ 14 h 17"/>
                <a:gd name="T14" fmla="*/ 12 w 18"/>
                <a:gd name="T15" fmla="*/ 16 h 17"/>
                <a:gd name="T16" fmla="*/ 9 w 18"/>
                <a:gd name="T17" fmla="*/ 17 h 17"/>
                <a:gd name="T18" fmla="*/ 5 w 18"/>
                <a:gd name="T19" fmla="*/ 16 h 17"/>
                <a:gd name="T20" fmla="*/ 2 w 18"/>
                <a:gd name="T21" fmla="*/ 14 h 17"/>
                <a:gd name="T22" fmla="*/ 1 w 18"/>
                <a:gd name="T23" fmla="*/ 12 h 17"/>
                <a:gd name="T24" fmla="*/ 0 w 18"/>
                <a:gd name="T25" fmla="*/ 8 h 17"/>
                <a:gd name="T26" fmla="*/ 1 w 18"/>
                <a:gd name="T27" fmla="*/ 5 h 17"/>
                <a:gd name="T28" fmla="*/ 2 w 18"/>
                <a:gd name="T29" fmla="*/ 1 h 17"/>
                <a:gd name="T30" fmla="*/ 5 w 18"/>
                <a:gd name="T31" fmla="*/ 0 h 17"/>
                <a:gd name="T32" fmla="*/ 9 w 18"/>
                <a:gd name="T33" fmla="*/ 0 h 1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7">
                  <a:moveTo>
                    <a:pt x="9" y="0"/>
                  </a:moveTo>
                  <a:lnTo>
                    <a:pt x="12" y="0"/>
                  </a:lnTo>
                  <a:lnTo>
                    <a:pt x="16" y="1"/>
                  </a:lnTo>
                  <a:lnTo>
                    <a:pt x="17" y="5"/>
                  </a:lnTo>
                  <a:lnTo>
                    <a:pt x="18" y="8"/>
                  </a:lnTo>
                  <a:lnTo>
                    <a:pt x="17" y="12"/>
                  </a:lnTo>
                  <a:lnTo>
                    <a:pt x="16" y="14"/>
                  </a:lnTo>
                  <a:lnTo>
                    <a:pt x="12" y="16"/>
                  </a:lnTo>
                  <a:lnTo>
                    <a:pt x="9" y="17"/>
                  </a:lnTo>
                  <a:lnTo>
                    <a:pt x="5" y="16"/>
                  </a:lnTo>
                  <a:lnTo>
                    <a:pt x="2" y="14"/>
                  </a:lnTo>
                  <a:lnTo>
                    <a:pt x="1" y="12"/>
                  </a:lnTo>
                  <a:lnTo>
                    <a:pt x="0" y="8"/>
                  </a:lnTo>
                  <a:lnTo>
                    <a:pt x="1" y="5"/>
                  </a:lnTo>
                  <a:lnTo>
                    <a:pt x="2" y="1"/>
                  </a:lnTo>
                  <a:lnTo>
                    <a:pt x="5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" name="Freeform 140"/>
            <p:cNvSpPr>
              <a:spLocks noEditPoints="1"/>
            </p:cNvSpPr>
            <p:nvPr/>
          </p:nvSpPr>
          <p:spPr bwMode="auto">
            <a:xfrm>
              <a:off x="7497763" y="2778125"/>
              <a:ext cx="246063" cy="323850"/>
            </a:xfrm>
            <a:custGeom>
              <a:gdLst>
                <a:gd name="T0" fmla="*/ 76 w 155"/>
                <a:gd name="T1" fmla="*/ 12 h 204"/>
                <a:gd name="T2" fmla="*/ 45 w 155"/>
                <a:gd name="T3" fmla="*/ 24 h 204"/>
                <a:gd name="T4" fmla="*/ 27 w 155"/>
                <a:gd name="T5" fmla="*/ 37 h 204"/>
                <a:gd name="T6" fmla="*/ 23 w 155"/>
                <a:gd name="T7" fmla="*/ 42 h 204"/>
                <a:gd name="T8" fmla="*/ 19 w 155"/>
                <a:gd name="T9" fmla="*/ 51 h 204"/>
                <a:gd name="T10" fmla="*/ 11 w 155"/>
                <a:gd name="T11" fmla="*/ 91 h 204"/>
                <a:gd name="T12" fmla="*/ 24 w 155"/>
                <a:gd name="T13" fmla="*/ 134 h 204"/>
                <a:gd name="T14" fmla="*/ 25 w 155"/>
                <a:gd name="T15" fmla="*/ 136 h 204"/>
                <a:gd name="T16" fmla="*/ 25 w 155"/>
                <a:gd name="T17" fmla="*/ 139 h 204"/>
                <a:gd name="T18" fmla="*/ 28 w 155"/>
                <a:gd name="T19" fmla="*/ 146 h 204"/>
                <a:gd name="T20" fmla="*/ 36 w 155"/>
                <a:gd name="T21" fmla="*/ 167 h 204"/>
                <a:gd name="T22" fmla="*/ 51 w 155"/>
                <a:gd name="T23" fmla="*/ 186 h 204"/>
                <a:gd name="T24" fmla="*/ 71 w 155"/>
                <a:gd name="T25" fmla="*/ 195 h 204"/>
                <a:gd name="T26" fmla="*/ 92 w 155"/>
                <a:gd name="T27" fmla="*/ 189 h 204"/>
                <a:gd name="T28" fmla="*/ 104 w 155"/>
                <a:gd name="T29" fmla="*/ 181 h 204"/>
                <a:gd name="T30" fmla="*/ 108 w 155"/>
                <a:gd name="T31" fmla="*/ 177 h 204"/>
                <a:gd name="T32" fmla="*/ 114 w 155"/>
                <a:gd name="T33" fmla="*/ 169 h 204"/>
                <a:gd name="T34" fmla="*/ 125 w 155"/>
                <a:gd name="T35" fmla="*/ 153 h 204"/>
                <a:gd name="T36" fmla="*/ 142 w 155"/>
                <a:gd name="T37" fmla="*/ 110 h 204"/>
                <a:gd name="T38" fmla="*/ 144 w 155"/>
                <a:gd name="T39" fmla="*/ 70 h 204"/>
                <a:gd name="T40" fmla="*/ 142 w 155"/>
                <a:gd name="T41" fmla="*/ 54 h 204"/>
                <a:gd name="T42" fmla="*/ 140 w 155"/>
                <a:gd name="T43" fmla="*/ 50 h 204"/>
                <a:gd name="T44" fmla="*/ 137 w 155"/>
                <a:gd name="T45" fmla="*/ 43 h 204"/>
                <a:gd name="T46" fmla="*/ 130 w 155"/>
                <a:gd name="T47" fmla="*/ 32 h 204"/>
                <a:gd name="T48" fmla="*/ 114 w 155"/>
                <a:gd name="T49" fmla="*/ 17 h 204"/>
                <a:gd name="T50" fmla="*/ 89 w 155"/>
                <a:gd name="T51" fmla="*/ 11 h 204"/>
                <a:gd name="T52" fmla="*/ 105 w 155"/>
                <a:gd name="T53" fmla="*/ 3 h 204"/>
                <a:gd name="T54" fmla="*/ 130 w 155"/>
                <a:gd name="T55" fmla="*/ 17 h 204"/>
                <a:gd name="T56" fmla="*/ 146 w 155"/>
                <a:gd name="T57" fmla="*/ 38 h 204"/>
                <a:gd name="T58" fmla="*/ 151 w 155"/>
                <a:gd name="T59" fmla="*/ 51 h 204"/>
                <a:gd name="T60" fmla="*/ 151 w 155"/>
                <a:gd name="T61" fmla="*/ 53 h 204"/>
                <a:gd name="T62" fmla="*/ 155 w 155"/>
                <a:gd name="T63" fmla="*/ 84 h 204"/>
                <a:gd name="T64" fmla="*/ 146 w 155"/>
                <a:gd name="T65" fmla="*/ 131 h 204"/>
                <a:gd name="T66" fmla="*/ 127 w 155"/>
                <a:gd name="T67" fmla="*/ 167 h 204"/>
                <a:gd name="T68" fmla="*/ 113 w 155"/>
                <a:gd name="T69" fmla="*/ 186 h 204"/>
                <a:gd name="T70" fmla="*/ 96 w 155"/>
                <a:gd name="T71" fmla="*/ 198 h 204"/>
                <a:gd name="T72" fmla="*/ 71 w 155"/>
                <a:gd name="T73" fmla="*/ 204 h 204"/>
                <a:gd name="T74" fmla="*/ 45 w 155"/>
                <a:gd name="T75" fmla="*/ 194 h 204"/>
                <a:gd name="T76" fmla="*/ 27 w 155"/>
                <a:gd name="T77" fmla="*/ 170 h 204"/>
                <a:gd name="T78" fmla="*/ 17 w 155"/>
                <a:gd name="T79" fmla="*/ 146 h 204"/>
                <a:gd name="T80" fmla="*/ 7 w 155"/>
                <a:gd name="T81" fmla="*/ 123 h 204"/>
                <a:gd name="T82" fmla="*/ 0 w 155"/>
                <a:gd name="T83" fmla="*/ 91 h 204"/>
                <a:gd name="T84" fmla="*/ 6 w 155"/>
                <a:gd name="T85" fmla="*/ 60 h 204"/>
                <a:gd name="T86" fmla="*/ 15 w 155"/>
                <a:gd name="T87" fmla="*/ 38 h 204"/>
                <a:gd name="T88" fmla="*/ 19 w 155"/>
                <a:gd name="T89" fmla="*/ 30 h 204"/>
                <a:gd name="T90" fmla="*/ 20 w 155"/>
                <a:gd name="T91" fmla="*/ 29 h 204"/>
                <a:gd name="T92" fmla="*/ 58 w 155"/>
                <a:gd name="T93" fmla="*/ 7 h 204"/>
                <a:gd name="T94" fmla="*/ 89 w 155"/>
                <a:gd name="T95" fmla="*/ 0 h 20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55" h="204">
                  <a:moveTo>
                    <a:pt x="89" y="11"/>
                  </a:moveTo>
                  <a:lnTo>
                    <a:pt x="76" y="12"/>
                  </a:lnTo>
                  <a:lnTo>
                    <a:pt x="62" y="16"/>
                  </a:lnTo>
                  <a:lnTo>
                    <a:pt x="45" y="24"/>
                  </a:lnTo>
                  <a:lnTo>
                    <a:pt x="27" y="36"/>
                  </a:lnTo>
                  <a:lnTo>
                    <a:pt x="27" y="37"/>
                  </a:lnTo>
                  <a:lnTo>
                    <a:pt x="25" y="40"/>
                  </a:lnTo>
                  <a:lnTo>
                    <a:pt x="23" y="42"/>
                  </a:lnTo>
                  <a:lnTo>
                    <a:pt x="21" y="47"/>
                  </a:lnTo>
                  <a:lnTo>
                    <a:pt x="19" y="51"/>
                  </a:lnTo>
                  <a:lnTo>
                    <a:pt x="13" y="70"/>
                  </a:lnTo>
                  <a:lnTo>
                    <a:pt x="11" y="91"/>
                  </a:lnTo>
                  <a:lnTo>
                    <a:pt x="13" y="113"/>
                  </a:lnTo>
                  <a:lnTo>
                    <a:pt x="24" y="134"/>
                  </a:lnTo>
                  <a:lnTo>
                    <a:pt x="24" y="135"/>
                  </a:lnTo>
                  <a:lnTo>
                    <a:pt x="25" y="136"/>
                  </a:lnTo>
                  <a:lnTo>
                    <a:pt x="25" y="136"/>
                  </a:lnTo>
                  <a:lnTo>
                    <a:pt x="25" y="139"/>
                  </a:lnTo>
                  <a:lnTo>
                    <a:pt x="27" y="142"/>
                  </a:lnTo>
                  <a:lnTo>
                    <a:pt x="28" y="146"/>
                  </a:lnTo>
                  <a:lnTo>
                    <a:pt x="30" y="155"/>
                  </a:lnTo>
                  <a:lnTo>
                    <a:pt x="36" y="167"/>
                  </a:lnTo>
                  <a:lnTo>
                    <a:pt x="42" y="177"/>
                  </a:lnTo>
                  <a:lnTo>
                    <a:pt x="51" y="186"/>
                  </a:lnTo>
                  <a:lnTo>
                    <a:pt x="61" y="193"/>
                  </a:lnTo>
                  <a:lnTo>
                    <a:pt x="71" y="195"/>
                  </a:lnTo>
                  <a:lnTo>
                    <a:pt x="80" y="194"/>
                  </a:lnTo>
                  <a:lnTo>
                    <a:pt x="92" y="189"/>
                  </a:lnTo>
                  <a:lnTo>
                    <a:pt x="104" y="181"/>
                  </a:lnTo>
                  <a:lnTo>
                    <a:pt x="104" y="181"/>
                  </a:lnTo>
                  <a:lnTo>
                    <a:pt x="105" y="180"/>
                  </a:lnTo>
                  <a:lnTo>
                    <a:pt x="108" y="177"/>
                  </a:lnTo>
                  <a:lnTo>
                    <a:pt x="110" y="174"/>
                  </a:lnTo>
                  <a:lnTo>
                    <a:pt x="114" y="169"/>
                  </a:lnTo>
                  <a:lnTo>
                    <a:pt x="120" y="161"/>
                  </a:lnTo>
                  <a:lnTo>
                    <a:pt x="125" y="153"/>
                  </a:lnTo>
                  <a:lnTo>
                    <a:pt x="134" y="134"/>
                  </a:lnTo>
                  <a:lnTo>
                    <a:pt x="142" y="110"/>
                  </a:lnTo>
                  <a:lnTo>
                    <a:pt x="146" y="84"/>
                  </a:lnTo>
                  <a:lnTo>
                    <a:pt x="144" y="70"/>
                  </a:lnTo>
                  <a:lnTo>
                    <a:pt x="142" y="54"/>
                  </a:lnTo>
                  <a:lnTo>
                    <a:pt x="142" y="54"/>
                  </a:lnTo>
                  <a:lnTo>
                    <a:pt x="142" y="53"/>
                  </a:lnTo>
                  <a:lnTo>
                    <a:pt x="140" y="50"/>
                  </a:lnTo>
                  <a:lnTo>
                    <a:pt x="139" y="47"/>
                  </a:lnTo>
                  <a:lnTo>
                    <a:pt x="137" y="43"/>
                  </a:lnTo>
                  <a:lnTo>
                    <a:pt x="134" y="38"/>
                  </a:lnTo>
                  <a:lnTo>
                    <a:pt x="130" y="32"/>
                  </a:lnTo>
                  <a:lnTo>
                    <a:pt x="123" y="24"/>
                  </a:lnTo>
                  <a:lnTo>
                    <a:pt x="114" y="17"/>
                  </a:lnTo>
                  <a:lnTo>
                    <a:pt x="102" y="12"/>
                  </a:lnTo>
                  <a:lnTo>
                    <a:pt x="89" y="11"/>
                  </a:lnTo>
                  <a:close/>
                  <a:moveTo>
                    <a:pt x="89" y="0"/>
                  </a:moveTo>
                  <a:lnTo>
                    <a:pt x="105" y="3"/>
                  </a:lnTo>
                  <a:lnTo>
                    <a:pt x="120" y="8"/>
                  </a:lnTo>
                  <a:lnTo>
                    <a:pt x="130" y="17"/>
                  </a:lnTo>
                  <a:lnTo>
                    <a:pt x="138" y="26"/>
                  </a:lnTo>
                  <a:lnTo>
                    <a:pt x="146" y="38"/>
                  </a:lnTo>
                  <a:lnTo>
                    <a:pt x="150" y="47"/>
                  </a:lnTo>
                  <a:lnTo>
                    <a:pt x="151" y="51"/>
                  </a:lnTo>
                  <a:lnTo>
                    <a:pt x="147" y="53"/>
                  </a:lnTo>
                  <a:lnTo>
                    <a:pt x="151" y="53"/>
                  </a:lnTo>
                  <a:lnTo>
                    <a:pt x="155" y="68"/>
                  </a:lnTo>
                  <a:lnTo>
                    <a:pt x="155" y="84"/>
                  </a:lnTo>
                  <a:lnTo>
                    <a:pt x="152" y="109"/>
                  </a:lnTo>
                  <a:lnTo>
                    <a:pt x="146" y="131"/>
                  </a:lnTo>
                  <a:lnTo>
                    <a:pt x="138" y="151"/>
                  </a:lnTo>
                  <a:lnTo>
                    <a:pt x="127" y="167"/>
                  </a:lnTo>
                  <a:lnTo>
                    <a:pt x="120" y="178"/>
                  </a:lnTo>
                  <a:lnTo>
                    <a:pt x="113" y="186"/>
                  </a:lnTo>
                  <a:lnTo>
                    <a:pt x="110" y="189"/>
                  </a:lnTo>
                  <a:lnTo>
                    <a:pt x="96" y="198"/>
                  </a:lnTo>
                  <a:lnTo>
                    <a:pt x="84" y="203"/>
                  </a:lnTo>
                  <a:lnTo>
                    <a:pt x="71" y="204"/>
                  </a:lnTo>
                  <a:lnTo>
                    <a:pt x="57" y="202"/>
                  </a:lnTo>
                  <a:lnTo>
                    <a:pt x="45" y="194"/>
                  </a:lnTo>
                  <a:lnTo>
                    <a:pt x="34" y="184"/>
                  </a:lnTo>
                  <a:lnTo>
                    <a:pt x="27" y="170"/>
                  </a:lnTo>
                  <a:lnTo>
                    <a:pt x="21" y="157"/>
                  </a:lnTo>
                  <a:lnTo>
                    <a:pt x="17" y="146"/>
                  </a:lnTo>
                  <a:lnTo>
                    <a:pt x="15" y="139"/>
                  </a:lnTo>
                  <a:lnTo>
                    <a:pt x="7" y="123"/>
                  </a:lnTo>
                  <a:lnTo>
                    <a:pt x="3" y="106"/>
                  </a:lnTo>
                  <a:lnTo>
                    <a:pt x="0" y="91"/>
                  </a:lnTo>
                  <a:lnTo>
                    <a:pt x="3" y="75"/>
                  </a:lnTo>
                  <a:lnTo>
                    <a:pt x="6" y="60"/>
                  </a:lnTo>
                  <a:lnTo>
                    <a:pt x="9" y="47"/>
                  </a:lnTo>
                  <a:lnTo>
                    <a:pt x="15" y="38"/>
                  </a:lnTo>
                  <a:lnTo>
                    <a:pt x="17" y="32"/>
                  </a:lnTo>
                  <a:lnTo>
                    <a:pt x="19" y="30"/>
                  </a:lnTo>
                  <a:lnTo>
                    <a:pt x="20" y="29"/>
                  </a:lnTo>
                  <a:lnTo>
                    <a:pt x="20" y="29"/>
                  </a:lnTo>
                  <a:lnTo>
                    <a:pt x="40" y="16"/>
                  </a:lnTo>
                  <a:lnTo>
                    <a:pt x="58" y="7"/>
                  </a:lnTo>
                  <a:lnTo>
                    <a:pt x="75" y="2"/>
                  </a:lnTo>
                  <a:lnTo>
                    <a:pt x="8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141"/>
            <p:cNvSpPr/>
            <p:nvPr/>
          </p:nvSpPr>
          <p:spPr bwMode="auto">
            <a:xfrm>
              <a:off x="7572375" y="2798763"/>
              <a:ext cx="115888" cy="46038"/>
            </a:xfrm>
            <a:custGeom>
              <a:gdLst>
                <a:gd name="T0" fmla="*/ 10 w 73"/>
                <a:gd name="T1" fmla="*/ 0 h 29"/>
                <a:gd name="T2" fmla="*/ 10 w 73"/>
                <a:gd name="T3" fmla="*/ 0 h 29"/>
                <a:gd name="T4" fmla="*/ 11 w 73"/>
                <a:gd name="T5" fmla="*/ 3 h 29"/>
                <a:gd name="T6" fmla="*/ 12 w 73"/>
                <a:gd name="T7" fmla="*/ 7 h 29"/>
                <a:gd name="T8" fmla="*/ 16 w 73"/>
                <a:gd name="T9" fmla="*/ 10 h 29"/>
                <a:gd name="T10" fmla="*/ 19 w 73"/>
                <a:gd name="T11" fmla="*/ 13 h 29"/>
                <a:gd name="T12" fmla="*/ 24 w 73"/>
                <a:gd name="T13" fmla="*/ 16 h 29"/>
                <a:gd name="T14" fmla="*/ 29 w 73"/>
                <a:gd name="T15" fmla="*/ 19 h 29"/>
                <a:gd name="T16" fmla="*/ 35 w 73"/>
                <a:gd name="T17" fmla="*/ 20 h 29"/>
                <a:gd name="T18" fmla="*/ 42 w 73"/>
                <a:gd name="T19" fmla="*/ 17 h 29"/>
                <a:gd name="T20" fmla="*/ 53 w 73"/>
                <a:gd name="T21" fmla="*/ 12 h 29"/>
                <a:gd name="T22" fmla="*/ 66 w 73"/>
                <a:gd name="T23" fmla="*/ 0 h 29"/>
                <a:gd name="T24" fmla="*/ 73 w 73"/>
                <a:gd name="T25" fmla="*/ 7 h 29"/>
                <a:gd name="T26" fmla="*/ 59 w 73"/>
                <a:gd name="T27" fmla="*/ 20 h 29"/>
                <a:gd name="T28" fmla="*/ 46 w 73"/>
                <a:gd name="T29" fmla="*/ 27 h 29"/>
                <a:gd name="T30" fmla="*/ 35 w 73"/>
                <a:gd name="T31" fmla="*/ 29 h 29"/>
                <a:gd name="T32" fmla="*/ 24 w 73"/>
                <a:gd name="T33" fmla="*/ 28 h 29"/>
                <a:gd name="T34" fmla="*/ 15 w 73"/>
                <a:gd name="T35" fmla="*/ 23 h 29"/>
                <a:gd name="T36" fmla="*/ 8 w 73"/>
                <a:gd name="T37" fmla="*/ 16 h 29"/>
                <a:gd name="T38" fmla="*/ 6 w 73"/>
                <a:gd name="T39" fmla="*/ 13 h 29"/>
                <a:gd name="T40" fmla="*/ 3 w 73"/>
                <a:gd name="T41" fmla="*/ 10 h 29"/>
                <a:gd name="T42" fmla="*/ 2 w 73"/>
                <a:gd name="T43" fmla="*/ 7 h 29"/>
                <a:gd name="T44" fmla="*/ 0 w 73"/>
                <a:gd name="T45" fmla="*/ 6 h 29"/>
                <a:gd name="T46" fmla="*/ 0 w 73"/>
                <a:gd name="T47" fmla="*/ 4 h 29"/>
                <a:gd name="T48" fmla="*/ 0 w 73"/>
                <a:gd name="T49" fmla="*/ 4 h 29"/>
                <a:gd name="T50" fmla="*/ 10 w 73"/>
                <a:gd name="T51" fmla="*/ 0 h 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8">
                  <a:moveTo>
                    <a:pt x="10" y="0"/>
                  </a:moveTo>
                  <a:lnTo>
                    <a:pt x="10" y="0"/>
                  </a:lnTo>
                  <a:lnTo>
                    <a:pt x="11" y="3"/>
                  </a:lnTo>
                  <a:lnTo>
                    <a:pt x="12" y="7"/>
                  </a:lnTo>
                  <a:lnTo>
                    <a:pt x="16" y="10"/>
                  </a:lnTo>
                  <a:lnTo>
                    <a:pt x="19" y="13"/>
                  </a:lnTo>
                  <a:lnTo>
                    <a:pt x="24" y="16"/>
                  </a:lnTo>
                  <a:lnTo>
                    <a:pt x="29" y="19"/>
                  </a:lnTo>
                  <a:lnTo>
                    <a:pt x="35" y="20"/>
                  </a:lnTo>
                  <a:lnTo>
                    <a:pt x="42" y="17"/>
                  </a:lnTo>
                  <a:lnTo>
                    <a:pt x="53" y="12"/>
                  </a:lnTo>
                  <a:lnTo>
                    <a:pt x="66" y="0"/>
                  </a:lnTo>
                  <a:lnTo>
                    <a:pt x="73" y="7"/>
                  </a:lnTo>
                  <a:lnTo>
                    <a:pt x="59" y="20"/>
                  </a:lnTo>
                  <a:lnTo>
                    <a:pt x="46" y="27"/>
                  </a:lnTo>
                  <a:lnTo>
                    <a:pt x="35" y="29"/>
                  </a:lnTo>
                  <a:lnTo>
                    <a:pt x="24" y="28"/>
                  </a:lnTo>
                  <a:lnTo>
                    <a:pt x="15" y="23"/>
                  </a:lnTo>
                  <a:lnTo>
                    <a:pt x="8" y="16"/>
                  </a:lnTo>
                  <a:lnTo>
                    <a:pt x="6" y="13"/>
                  </a:lnTo>
                  <a:lnTo>
                    <a:pt x="3" y="10"/>
                  </a:lnTo>
                  <a:lnTo>
                    <a:pt x="2" y="7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4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142"/>
            <p:cNvSpPr>
              <a:spLocks noEditPoints="1"/>
            </p:cNvSpPr>
            <p:nvPr/>
          </p:nvSpPr>
          <p:spPr bwMode="auto">
            <a:xfrm>
              <a:off x="7702550" y="2849563"/>
              <a:ext cx="93663" cy="220663"/>
            </a:xfrm>
            <a:custGeom>
              <a:gdLst>
                <a:gd name="T0" fmla="*/ 11 w 59"/>
                <a:gd name="T1" fmla="*/ 4 h 139"/>
                <a:gd name="T2" fmla="*/ 11 w 59"/>
                <a:gd name="T3" fmla="*/ 4 h 139"/>
                <a:gd name="T4" fmla="*/ 11 w 59"/>
                <a:gd name="T5" fmla="*/ 4 h 139"/>
                <a:gd name="T6" fmla="*/ 11 w 59"/>
                <a:gd name="T7" fmla="*/ 4 h 139"/>
                <a:gd name="T8" fmla="*/ 21 w 59"/>
                <a:gd name="T9" fmla="*/ 0 h 139"/>
                <a:gd name="T10" fmla="*/ 52 w 59"/>
                <a:gd name="T11" fmla="*/ 55 h 139"/>
                <a:gd name="T12" fmla="*/ 53 w 59"/>
                <a:gd name="T13" fmla="*/ 56 h 139"/>
                <a:gd name="T14" fmla="*/ 55 w 59"/>
                <a:gd name="T15" fmla="*/ 59 h 139"/>
                <a:gd name="T16" fmla="*/ 56 w 59"/>
                <a:gd name="T17" fmla="*/ 63 h 139"/>
                <a:gd name="T18" fmla="*/ 59 w 59"/>
                <a:gd name="T19" fmla="*/ 67 h 139"/>
                <a:gd name="T20" fmla="*/ 59 w 59"/>
                <a:gd name="T21" fmla="*/ 72 h 139"/>
                <a:gd name="T22" fmla="*/ 57 w 59"/>
                <a:gd name="T23" fmla="*/ 80 h 139"/>
                <a:gd name="T24" fmla="*/ 52 w 59"/>
                <a:gd name="T25" fmla="*/ 87 h 139"/>
                <a:gd name="T26" fmla="*/ 44 w 59"/>
                <a:gd name="T27" fmla="*/ 94 h 139"/>
                <a:gd name="T28" fmla="*/ 10 w 59"/>
                <a:gd name="T29" fmla="*/ 118 h 139"/>
                <a:gd name="T30" fmla="*/ 11 w 59"/>
                <a:gd name="T31" fmla="*/ 137 h 139"/>
                <a:gd name="T32" fmla="*/ 1 w 59"/>
                <a:gd name="T33" fmla="*/ 139 h 139"/>
                <a:gd name="T34" fmla="*/ 0 w 59"/>
                <a:gd name="T35" fmla="*/ 114 h 139"/>
                <a:gd name="T36" fmla="*/ 39 w 59"/>
                <a:gd name="T37" fmla="*/ 86 h 139"/>
                <a:gd name="T38" fmla="*/ 43 w 59"/>
                <a:gd name="T39" fmla="*/ 82 h 139"/>
                <a:gd name="T40" fmla="*/ 46 w 59"/>
                <a:gd name="T41" fmla="*/ 80 h 139"/>
                <a:gd name="T42" fmla="*/ 48 w 59"/>
                <a:gd name="T43" fmla="*/ 77 h 139"/>
                <a:gd name="T44" fmla="*/ 48 w 59"/>
                <a:gd name="T45" fmla="*/ 74 h 139"/>
                <a:gd name="T46" fmla="*/ 48 w 59"/>
                <a:gd name="T47" fmla="*/ 72 h 139"/>
                <a:gd name="T48" fmla="*/ 48 w 59"/>
                <a:gd name="T49" fmla="*/ 68 h 139"/>
                <a:gd name="T50" fmla="*/ 47 w 59"/>
                <a:gd name="T51" fmla="*/ 64 h 139"/>
                <a:gd name="T52" fmla="*/ 44 w 59"/>
                <a:gd name="T53" fmla="*/ 61 h 139"/>
                <a:gd name="T54" fmla="*/ 44 w 59"/>
                <a:gd name="T55" fmla="*/ 61 h 139"/>
                <a:gd name="T56" fmla="*/ 44 w 59"/>
                <a:gd name="T57" fmla="*/ 61 h 139"/>
                <a:gd name="T58" fmla="*/ 44 w 59"/>
                <a:gd name="T59" fmla="*/ 60 h 139"/>
                <a:gd name="T60" fmla="*/ 11 w 59"/>
                <a:gd name="T61" fmla="*/ 4 h 139"/>
                <a:gd name="T62" fmla="*/ 21 w 59"/>
                <a:gd name="T63" fmla="*/ 0 h 13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9" h="139">
                  <a:moveTo>
                    <a:pt x="11" y="4"/>
                  </a:moveTo>
                  <a:lnTo>
                    <a:pt x="11" y="4"/>
                  </a:lnTo>
                  <a:lnTo>
                    <a:pt x="11" y="4"/>
                  </a:lnTo>
                  <a:lnTo>
                    <a:pt x="11" y="4"/>
                  </a:lnTo>
                  <a:close/>
                  <a:moveTo>
                    <a:pt x="21" y="0"/>
                  </a:moveTo>
                  <a:lnTo>
                    <a:pt x="52" y="55"/>
                  </a:lnTo>
                  <a:lnTo>
                    <a:pt x="53" y="56"/>
                  </a:lnTo>
                  <a:lnTo>
                    <a:pt x="55" y="59"/>
                  </a:lnTo>
                  <a:lnTo>
                    <a:pt x="56" y="63"/>
                  </a:lnTo>
                  <a:lnTo>
                    <a:pt x="59" y="67"/>
                  </a:lnTo>
                  <a:lnTo>
                    <a:pt x="59" y="72"/>
                  </a:lnTo>
                  <a:lnTo>
                    <a:pt x="57" y="80"/>
                  </a:lnTo>
                  <a:lnTo>
                    <a:pt x="52" y="87"/>
                  </a:lnTo>
                  <a:lnTo>
                    <a:pt x="44" y="94"/>
                  </a:lnTo>
                  <a:lnTo>
                    <a:pt x="10" y="118"/>
                  </a:lnTo>
                  <a:lnTo>
                    <a:pt x="11" y="137"/>
                  </a:lnTo>
                  <a:lnTo>
                    <a:pt x="1" y="139"/>
                  </a:lnTo>
                  <a:lnTo>
                    <a:pt x="0" y="114"/>
                  </a:lnTo>
                  <a:lnTo>
                    <a:pt x="39" y="86"/>
                  </a:lnTo>
                  <a:lnTo>
                    <a:pt x="43" y="82"/>
                  </a:lnTo>
                  <a:lnTo>
                    <a:pt x="46" y="80"/>
                  </a:lnTo>
                  <a:lnTo>
                    <a:pt x="48" y="77"/>
                  </a:lnTo>
                  <a:lnTo>
                    <a:pt x="48" y="74"/>
                  </a:lnTo>
                  <a:lnTo>
                    <a:pt x="48" y="72"/>
                  </a:lnTo>
                  <a:lnTo>
                    <a:pt x="48" y="68"/>
                  </a:lnTo>
                  <a:lnTo>
                    <a:pt x="47" y="64"/>
                  </a:lnTo>
                  <a:lnTo>
                    <a:pt x="44" y="61"/>
                  </a:lnTo>
                  <a:lnTo>
                    <a:pt x="44" y="61"/>
                  </a:lnTo>
                  <a:lnTo>
                    <a:pt x="44" y="61"/>
                  </a:lnTo>
                  <a:lnTo>
                    <a:pt x="44" y="60"/>
                  </a:lnTo>
                  <a:lnTo>
                    <a:pt x="11" y="4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143"/>
            <p:cNvSpPr/>
            <p:nvPr/>
          </p:nvSpPr>
          <p:spPr bwMode="auto">
            <a:xfrm>
              <a:off x="7448550" y="2876550"/>
              <a:ext cx="82550" cy="177800"/>
            </a:xfrm>
            <a:custGeom>
              <a:gdLst>
                <a:gd name="T0" fmla="*/ 33 w 52"/>
                <a:gd name="T1" fmla="*/ 0 h 112"/>
                <a:gd name="T2" fmla="*/ 33 w 52"/>
                <a:gd name="T3" fmla="*/ 0 h 112"/>
                <a:gd name="T4" fmla="*/ 40 w 52"/>
                <a:gd name="T5" fmla="*/ 5 h 112"/>
                <a:gd name="T6" fmla="*/ 12 w 52"/>
                <a:gd name="T7" fmla="*/ 48 h 112"/>
                <a:gd name="T8" fmla="*/ 12 w 52"/>
                <a:gd name="T9" fmla="*/ 48 h 112"/>
                <a:gd name="T10" fmla="*/ 12 w 52"/>
                <a:gd name="T11" fmla="*/ 48 h 112"/>
                <a:gd name="T12" fmla="*/ 12 w 52"/>
                <a:gd name="T13" fmla="*/ 50 h 112"/>
                <a:gd name="T14" fmla="*/ 10 w 52"/>
                <a:gd name="T15" fmla="*/ 52 h 112"/>
                <a:gd name="T16" fmla="*/ 10 w 52"/>
                <a:gd name="T17" fmla="*/ 55 h 112"/>
                <a:gd name="T18" fmla="*/ 10 w 52"/>
                <a:gd name="T19" fmla="*/ 57 h 112"/>
                <a:gd name="T20" fmla="*/ 12 w 52"/>
                <a:gd name="T21" fmla="*/ 59 h 112"/>
                <a:gd name="T22" fmla="*/ 13 w 52"/>
                <a:gd name="T23" fmla="*/ 61 h 112"/>
                <a:gd name="T24" fmla="*/ 16 w 52"/>
                <a:gd name="T25" fmla="*/ 65 h 112"/>
                <a:gd name="T26" fmla="*/ 47 w 52"/>
                <a:gd name="T27" fmla="*/ 87 h 112"/>
                <a:gd name="T28" fmla="*/ 50 w 52"/>
                <a:gd name="T29" fmla="*/ 90 h 112"/>
                <a:gd name="T30" fmla="*/ 51 w 52"/>
                <a:gd name="T31" fmla="*/ 91 h 112"/>
                <a:gd name="T32" fmla="*/ 52 w 52"/>
                <a:gd name="T33" fmla="*/ 94 h 112"/>
                <a:gd name="T34" fmla="*/ 52 w 52"/>
                <a:gd name="T35" fmla="*/ 98 h 112"/>
                <a:gd name="T36" fmla="*/ 52 w 52"/>
                <a:gd name="T37" fmla="*/ 101 h 112"/>
                <a:gd name="T38" fmla="*/ 51 w 52"/>
                <a:gd name="T39" fmla="*/ 105 h 112"/>
                <a:gd name="T40" fmla="*/ 50 w 52"/>
                <a:gd name="T41" fmla="*/ 108 h 112"/>
                <a:gd name="T42" fmla="*/ 47 w 52"/>
                <a:gd name="T43" fmla="*/ 112 h 112"/>
                <a:gd name="T44" fmla="*/ 39 w 52"/>
                <a:gd name="T45" fmla="*/ 107 h 112"/>
                <a:gd name="T46" fmla="*/ 40 w 52"/>
                <a:gd name="T47" fmla="*/ 103 h 112"/>
                <a:gd name="T48" fmla="*/ 42 w 52"/>
                <a:gd name="T49" fmla="*/ 101 h 112"/>
                <a:gd name="T50" fmla="*/ 43 w 52"/>
                <a:gd name="T51" fmla="*/ 98 h 112"/>
                <a:gd name="T52" fmla="*/ 43 w 52"/>
                <a:gd name="T53" fmla="*/ 98 h 112"/>
                <a:gd name="T54" fmla="*/ 43 w 52"/>
                <a:gd name="T55" fmla="*/ 97 h 112"/>
                <a:gd name="T56" fmla="*/ 43 w 52"/>
                <a:gd name="T57" fmla="*/ 97 h 112"/>
                <a:gd name="T58" fmla="*/ 10 w 52"/>
                <a:gd name="T59" fmla="*/ 73 h 112"/>
                <a:gd name="T60" fmla="*/ 5 w 52"/>
                <a:gd name="T61" fmla="*/ 68 h 112"/>
                <a:gd name="T62" fmla="*/ 3 w 52"/>
                <a:gd name="T63" fmla="*/ 64 h 112"/>
                <a:gd name="T64" fmla="*/ 1 w 52"/>
                <a:gd name="T65" fmla="*/ 59 h 112"/>
                <a:gd name="T66" fmla="*/ 0 w 52"/>
                <a:gd name="T67" fmla="*/ 55 h 112"/>
                <a:gd name="T68" fmla="*/ 1 w 52"/>
                <a:gd name="T69" fmla="*/ 51 h 112"/>
                <a:gd name="T70" fmla="*/ 1 w 52"/>
                <a:gd name="T71" fmla="*/ 47 h 112"/>
                <a:gd name="T72" fmla="*/ 3 w 52"/>
                <a:gd name="T73" fmla="*/ 44 h 112"/>
                <a:gd name="T74" fmla="*/ 4 w 52"/>
                <a:gd name="T75" fmla="*/ 43 h 112"/>
                <a:gd name="T76" fmla="*/ 4 w 52"/>
                <a:gd name="T77" fmla="*/ 42 h 112"/>
                <a:gd name="T78" fmla="*/ 33 w 52"/>
                <a:gd name="T79" fmla="*/ 0 h 11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52" h="112">
                  <a:moveTo>
                    <a:pt x="33" y="0"/>
                  </a:moveTo>
                  <a:lnTo>
                    <a:pt x="33" y="0"/>
                  </a:lnTo>
                  <a:lnTo>
                    <a:pt x="40" y="5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2" y="48"/>
                  </a:lnTo>
                  <a:lnTo>
                    <a:pt x="12" y="50"/>
                  </a:lnTo>
                  <a:lnTo>
                    <a:pt x="10" y="52"/>
                  </a:lnTo>
                  <a:lnTo>
                    <a:pt x="10" y="55"/>
                  </a:lnTo>
                  <a:lnTo>
                    <a:pt x="10" y="57"/>
                  </a:lnTo>
                  <a:lnTo>
                    <a:pt x="12" y="59"/>
                  </a:lnTo>
                  <a:lnTo>
                    <a:pt x="13" y="61"/>
                  </a:lnTo>
                  <a:lnTo>
                    <a:pt x="16" y="65"/>
                  </a:lnTo>
                  <a:lnTo>
                    <a:pt x="47" y="87"/>
                  </a:lnTo>
                  <a:lnTo>
                    <a:pt x="50" y="90"/>
                  </a:lnTo>
                  <a:lnTo>
                    <a:pt x="51" y="91"/>
                  </a:lnTo>
                  <a:lnTo>
                    <a:pt x="52" y="94"/>
                  </a:lnTo>
                  <a:lnTo>
                    <a:pt x="52" y="98"/>
                  </a:lnTo>
                  <a:lnTo>
                    <a:pt x="52" y="101"/>
                  </a:lnTo>
                  <a:lnTo>
                    <a:pt x="51" y="105"/>
                  </a:lnTo>
                  <a:lnTo>
                    <a:pt x="50" y="108"/>
                  </a:lnTo>
                  <a:lnTo>
                    <a:pt x="47" y="112"/>
                  </a:lnTo>
                  <a:lnTo>
                    <a:pt x="39" y="107"/>
                  </a:lnTo>
                  <a:lnTo>
                    <a:pt x="40" y="103"/>
                  </a:lnTo>
                  <a:lnTo>
                    <a:pt x="42" y="101"/>
                  </a:lnTo>
                  <a:lnTo>
                    <a:pt x="43" y="98"/>
                  </a:lnTo>
                  <a:lnTo>
                    <a:pt x="43" y="98"/>
                  </a:lnTo>
                  <a:lnTo>
                    <a:pt x="43" y="97"/>
                  </a:lnTo>
                  <a:lnTo>
                    <a:pt x="43" y="97"/>
                  </a:lnTo>
                  <a:lnTo>
                    <a:pt x="10" y="73"/>
                  </a:lnTo>
                  <a:lnTo>
                    <a:pt x="5" y="68"/>
                  </a:lnTo>
                  <a:lnTo>
                    <a:pt x="3" y="64"/>
                  </a:lnTo>
                  <a:lnTo>
                    <a:pt x="1" y="59"/>
                  </a:lnTo>
                  <a:lnTo>
                    <a:pt x="0" y="55"/>
                  </a:lnTo>
                  <a:lnTo>
                    <a:pt x="1" y="51"/>
                  </a:lnTo>
                  <a:lnTo>
                    <a:pt x="1" y="47"/>
                  </a:lnTo>
                  <a:lnTo>
                    <a:pt x="3" y="44"/>
                  </a:lnTo>
                  <a:lnTo>
                    <a:pt x="4" y="43"/>
                  </a:lnTo>
                  <a:lnTo>
                    <a:pt x="4" y="42"/>
                  </a:lnTo>
                  <a:lnTo>
                    <a:pt x="33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144"/>
            <p:cNvSpPr/>
            <p:nvPr/>
          </p:nvSpPr>
          <p:spPr bwMode="auto">
            <a:xfrm>
              <a:off x="7629525" y="3087688"/>
              <a:ext cx="49213" cy="360363"/>
            </a:xfrm>
            <a:custGeom>
              <a:gdLst>
                <a:gd name="T0" fmla="*/ 6 w 31"/>
                <a:gd name="T1" fmla="*/ 0 h 227"/>
                <a:gd name="T2" fmla="*/ 6 w 31"/>
                <a:gd name="T3" fmla="*/ 0 h 227"/>
                <a:gd name="T4" fmla="*/ 16 w 31"/>
                <a:gd name="T5" fmla="*/ 0 h 227"/>
                <a:gd name="T6" fmla="*/ 16 w 31"/>
                <a:gd name="T7" fmla="*/ 6 h 227"/>
                <a:gd name="T8" fmla="*/ 16 w 31"/>
                <a:gd name="T9" fmla="*/ 16 h 227"/>
                <a:gd name="T10" fmla="*/ 14 w 31"/>
                <a:gd name="T11" fmla="*/ 33 h 227"/>
                <a:gd name="T12" fmla="*/ 13 w 31"/>
                <a:gd name="T13" fmla="*/ 54 h 227"/>
                <a:gd name="T14" fmla="*/ 12 w 31"/>
                <a:gd name="T15" fmla="*/ 78 h 227"/>
                <a:gd name="T16" fmla="*/ 10 w 31"/>
                <a:gd name="T17" fmla="*/ 104 h 227"/>
                <a:gd name="T18" fmla="*/ 10 w 31"/>
                <a:gd name="T19" fmla="*/ 129 h 227"/>
                <a:gd name="T20" fmla="*/ 9 w 31"/>
                <a:gd name="T21" fmla="*/ 152 h 227"/>
                <a:gd name="T22" fmla="*/ 10 w 31"/>
                <a:gd name="T23" fmla="*/ 172 h 227"/>
                <a:gd name="T24" fmla="*/ 10 w 31"/>
                <a:gd name="T25" fmla="*/ 189 h 227"/>
                <a:gd name="T26" fmla="*/ 12 w 31"/>
                <a:gd name="T27" fmla="*/ 194 h 227"/>
                <a:gd name="T28" fmla="*/ 12 w 31"/>
                <a:gd name="T29" fmla="*/ 194 h 227"/>
                <a:gd name="T30" fmla="*/ 13 w 31"/>
                <a:gd name="T31" fmla="*/ 214 h 227"/>
                <a:gd name="T32" fmla="*/ 13 w 31"/>
                <a:gd name="T33" fmla="*/ 215 h 227"/>
                <a:gd name="T34" fmla="*/ 13 w 31"/>
                <a:gd name="T35" fmla="*/ 216 h 227"/>
                <a:gd name="T36" fmla="*/ 13 w 31"/>
                <a:gd name="T37" fmla="*/ 216 h 227"/>
                <a:gd name="T38" fmla="*/ 13 w 31"/>
                <a:gd name="T39" fmla="*/ 216 h 227"/>
                <a:gd name="T40" fmla="*/ 14 w 31"/>
                <a:gd name="T41" fmla="*/ 218 h 227"/>
                <a:gd name="T42" fmla="*/ 16 w 31"/>
                <a:gd name="T43" fmla="*/ 218 h 227"/>
                <a:gd name="T44" fmla="*/ 17 w 31"/>
                <a:gd name="T45" fmla="*/ 218 h 227"/>
                <a:gd name="T46" fmla="*/ 17 w 31"/>
                <a:gd name="T47" fmla="*/ 218 h 227"/>
                <a:gd name="T48" fmla="*/ 31 w 31"/>
                <a:gd name="T49" fmla="*/ 216 h 227"/>
                <a:gd name="T50" fmla="*/ 31 w 31"/>
                <a:gd name="T51" fmla="*/ 227 h 227"/>
                <a:gd name="T52" fmla="*/ 18 w 31"/>
                <a:gd name="T53" fmla="*/ 227 h 227"/>
                <a:gd name="T54" fmla="*/ 16 w 31"/>
                <a:gd name="T55" fmla="*/ 227 h 227"/>
                <a:gd name="T56" fmla="*/ 14 w 31"/>
                <a:gd name="T57" fmla="*/ 227 h 227"/>
                <a:gd name="T58" fmla="*/ 10 w 31"/>
                <a:gd name="T59" fmla="*/ 227 h 227"/>
                <a:gd name="T60" fmla="*/ 8 w 31"/>
                <a:gd name="T61" fmla="*/ 225 h 227"/>
                <a:gd name="T62" fmla="*/ 5 w 31"/>
                <a:gd name="T63" fmla="*/ 223 h 227"/>
                <a:gd name="T64" fmla="*/ 4 w 31"/>
                <a:gd name="T65" fmla="*/ 219 h 227"/>
                <a:gd name="T66" fmla="*/ 4 w 31"/>
                <a:gd name="T67" fmla="*/ 216 h 227"/>
                <a:gd name="T68" fmla="*/ 4 w 31"/>
                <a:gd name="T69" fmla="*/ 214 h 227"/>
                <a:gd name="T70" fmla="*/ 1 w 31"/>
                <a:gd name="T71" fmla="*/ 195 h 227"/>
                <a:gd name="T72" fmla="*/ 1 w 31"/>
                <a:gd name="T73" fmla="*/ 189 h 227"/>
                <a:gd name="T74" fmla="*/ 0 w 31"/>
                <a:gd name="T75" fmla="*/ 173 h 227"/>
                <a:gd name="T76" fmla="*/ 0 w 31"/>
                <a:gd name="T77" fmla="*/ 152 h 227"/>
                <a:gd name="T78" fmla="*/ 0 w 31"/>
                <a:gd name="T79" fmla="*/ 129 h 227"/>
                <a:gd name="T80" fmla="*/ 1 w 31"/>
                <a:gd name="T81" fmla="*/ 102 h 227"/>
                <a:gd name="T82" fmla="*/ 1 w 31"/>
                <a:gd name="T83" fmla="*/ 78 h 227"/>
                <a:gd name="T84" fmla="*/ 2 w 31"/>
                <a:gd name="T85" fmla="*/ 54 h 227"/>
                <a:gd name="T86" fmla="*/ 4 w 31"/>
                <a:gd name="T87" fmla="*/ 32 h 227"/>
                <a:gd name="T88" fmla="*/ 5 w 31"/>
                <a:gd name="T89" fmla="*/ 15 h 227"/>
                <a:gd name="T90" fmla="*/ 6 w 31"/>
                <a:gd name="T91" fmla="*/ 4 h 227"/>
                <a:gd name="T92" fmla="*/ 6 w 31"/>
                <a:gd name="T93" fmla="*/ 0 h 227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1" h="226">
                  <a:moveTo>
                    <a:pt x="6" y="0"/>
                  </a:moveTo>
                  <a:lnTo>
                    <a:pt x="6" y="0"/>
                  </a:lnTo>
                  <a:lnTo>
                    <a:pt x="16" y="0"/>
                  </a:lnTo>
                  <a:lnTo>
                    <a:pt x="16" y="6"/>
                  </a:lnTo>
                  <a:lnTo>
                    <a:pt x="16" y="16"/>
                  </a:lnTo>
                  <a:lnTo>
                    <a:pt x="14" y="33"/>
                  </a:lnTo>
                  <a:lnTo>
                    <a:pt x="13" y="54"/>
                  </a:lnTo>
                  <a:lnTo>
                    <a:pt x="12" y="78"/>
                  </a:lnTo>
                  <a:lnTo>
                    <a:pt x="10" y="104"/>
                  </a:lnTo>
                  <a:lnTo>
                    <a:pt x="10" y="129"/>
                  </a:lnTo>
                  <a:lnTo>
                    <a:pt x="9" y="152"/>
                  </a:lnTo>
                  <a:lnTo>
                    <a:pt x="10" y="172"/>
                  </a:lnTo>
                  <a:lnTo>
                    <a:pt x="10" y="189"/>
                  </a:lnTo>
                  <a:lnTo>
                    <a:pt x="12" y="194"/>
                  </a:lnTo>
                  <a:lnTo>
                    <a:pt x="12" y="194"/>
                  </a:lnTo>
                  <a:lnTo>
                    <a:pt x="13" y="214"/>
                  </a:lnTo>
                  <a:lnTo>
                    <a:pt x="13" y="215"/>
                  </a:lnTo>
                  <a:lnTo>
                    <a:pt x="13" y="216"/>
                  </a:lnTo>
                  <a:lnTo>
                    <a:pt x="13" y="216"/>
                  </a:lnTo>
                  <a:lnTo>
                    <a:pt x="13" y="216"/>
                  </a:lnTo>
                  <a:lnTo>
                    <a:pt x="14" y="218"/>
                  </a:lnTo>
                  <a:lnTo>
                    <a:pt x="16" y="218"/>
                  </a:lnTo>
                  <a:lnTo>
                    <a:pt x="17" y="218"/>
                  </a:lnTo>
                  <a:lnTo>
                    <a:pt x="17" y="218"/>
                  </a:lnTo>
                  <a:lnTo>
                    <a:pt x="31" y="216"/>
                  </a:lnTo>
                  <a:lnTo>
                    <a:pt x="31" y="227"/>
                  </a:lnTo>
                  <a:lnTo>
                    <a:pt x="18" y="227"/>
                  </a:lnTo>
                  <a:lnTo>
                    <a:pt x="16" y="227"/>
                  </a:lnTo>
                  <a:lnTo>
                    <a:pt x="14" y="227"/>
                  </a:lnTo>
                  <a:lnTo>
                    <a:pt x="10" y="227"/>
                  </a:lnTo>
                  <a:lnTo>
                    <a:pt x="8" y="225"/>
                  </a:lnTo>
                  <a:lnTo>
                    <a:pt x="5" y="223"/>
                  </a:lnTo>
                  <a:lnTo>
                    <a:pt x="4" y="219"/>
                  </a:lnTo>
                  <a:lnTo>
                    <a:pt x="4" y="216"/>
                  </a:lnTo>
                  <a:lnTo>
                    <a:pt x="4" y="214"/>
                  </a:lnTo>
                  <a:lnTo>
                    <a:pt x="1" y="195"/>
                  </a:lnTo>
                  <a:lnTo>
                    <a:pt x="1" y="189"/>
                  </a:lnTo>
                  <a:lnTo>
                    <a:pt x="0" y="173"/>
                  </a:lnTo>
                  <a:lnTo>
                    <a:pt x="0" y="152"/>
                  </a:lnTo>
                  <a:lnTo>
                    <a:pt x="0" y="129"/>
                  </a:lnTo>
                  <a:lnTo>
                    <a:pt x="1" y="102"/>
                  </a:lnTo>
                  <a:lnTo>
                    <a:pt x="1" y="78"/>
                  </a:lnTo>
                  <a:lnTo>
                    <a:pt x="2" y="54"/>
                  </a:lnTo>
                  <a:lnTo>
                    <a:pt x="4" y="32"/>
                  </a:lnTo>
                  <a:lnTo>
                    <a:pt x="5" y="15"/>
                  </a:lnTo>
                  <a:lnTo>
                    <a:pt x="6" y="4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145"/>
            <p:cNvSpPr/>
            <p:nvPr/>
          </p:nvSpPr>
          <p:spPr bwMode="auto">
            <a:xfrm>
              <a:off x="7556500" y="3092450"/>
              <a:ext cx="44450" cy="363538"/>
            </a:xfrm>
            <a:custGeom>
              <a:gdLst>
                <a:gd name="T0" fmla="*/ 16 w 28"/>
                <a:gd name="T1" fmla="*/ 0 h 229"/>
                <a:gd name="T2" fmla="*/ 16 w 28"/>
                <a:gd name="T3" fmla="*/ 0 h 229"/>
                <a:gd name="T4" fmla="*/ 26 w 28"/>
                <a:gd name="T5" fmla="*/ 0 h 229"/>
                <a:gd name="T6" fmla="*/ 26 w 28"/>
                <a:gd name="T7" fmla="*/ 4 h 229"/>
                <a:gd name="T8" fmla="*/ 26 w 28"/>
                <a:gd name="T9" fmla="*/ 14 h 229"/>
                <a:gd name="T10" fmla="*/ 25 w 28"/>
                <a:gd name="T11" fmla="*/ 31 h 229"/>
                <a:gd name="T12" fmla="*/ 25 w 28"/>
                <a:gd name="T13" fmla="*/ 52 h 229"/>
                <a:gd name="T14" fmla="*/ 25 w 28"/>
                <a:gd name="T15" fmla="*/ 77 h 229"/>
                <a:gd name="T16" fmla="*/ 25 w 28"/>
                <a:gd name="T17" fmla="*/ 102 h 229"/>
                <a:gd name="T18" fmla="*/ 25 w 28"/>
                <a:gd name="T19" fmla="*/ 127 h 229"/>
                <a:gd name="T20" fmla="*/ 25 w 28"/>
                <a:gd name="T21" fmla="*/ 152 h 229"/>
                <a:gd name="T22" fmla="*/ 25 w 28"/>
                <a:gd name="T23" fmla="*/ 173 h 229"/>
                <a:gd name="T24" fmla="*/ 25 w 28"/>
                <a:gd name="T25" fmla="*/ 190 h 229"/>
                <a:gd name="T26" fmla="*/ 25 w 28"/>
                <a:gd name="T27" fmla="*/ 191 h 229"/>
                <a:gd name="T28" fmla="*/ 25 w 28"/>
                <a:gd name="T29" fmla="*/ 195 h 229"/>
                <a:gd name="T30" fmla="*/ 25 w 28"/>
                <a:gd name="T31" fmla="*/ 199 h 229"/>
                <a:gd name="T32" fmla="*/ 25 w 28"/>
                <a:gd name="T33" fmla="*/ 203 h 229"/>
                <a:gd name="T34" fmla="*/ 26 w 28"/>
                <a:gd name="T35" fmla="*/ 221 h 229"/>
                <a:gd name="T36" fmla="*/ 26 w 28"/>
                <a:gd name="T37" fmla="*/ 221 h 229"/>
                <a:gd name="T38" fmla="*/ 28 w 28"/>
                <a:gd name="T39" fmla="*/ 224 h 229"/>
                <a:gd name="T40" fmla="*/ 26 w 28"/>
                <a:gd name="T41" fmla="*/ 225 h 229"/>
                <a:gd name="T42" fmla="*/ 25 w 28"/>
                <a:gd name="T43" fmla="*/ 226 h 229"/>
                <a:gd name="T44" fmla="*/ 24 w 28"/>
                <a:gd name="T45" fmla="*/ 228 h 229"/>
                <a:gd name="T46" fmla="*/ 24 w 28"/>
                <a:gd name="T47" fmla="*/ 228 h 229"/>
                <a:gd name="T48" fmla="*/ 22 w 28"/>
                <a:gd name="T49" fmla="*/ 229 h 229"/>
                <a:gd name="T50" fmla="*/ 20 w 28"/>
                <a:gd name="T51" fmla="*/ 229 h 229"/>
                <a:gd name="T52" fmla="*/ 17 w 28"/>
                <a:gd name="T53" fmla="*/ 229 h 229"/>
                <a:gd name="T54" fmla="*/ 13 w 28"/>
                <a:gd name="T55" fmla="*/ 228 h 229"/>
                <a:gd name="T56" fmla="*/ 0 w 28"/>
                <a:gd name="T57" fmla="*/ 228 h 229"/>
                <a:gd name="T58" fmla="*/ 0 w 28"/>
                <a:gd name="T59" fmla="*/ 217 h 229"/>
                <a:gd name="T60" fmla="*/ 14 w 28"/>
                <a:gd name="T61" fmla="*/ 219 h 229"/>
                <a:gd name="T62" fmla="*/ 14 w 28"/>
                <a:gd name="T63" fmla="*/ 219 h 229"/>
                <a:gd name="T64" fmla="*/ 16 w 28"/>
                <a:gd name="T65" fmla="*/ 219 h 229"/>
                <a:gd name="T66" fmla="*/ 16 w 28"/>
                <a:gd name="T67" fmla="*/ 203 h 229"/>
                <a:gd name="T68" fmla="*/ 16 w 28"/>
                <a:gd name="T69" fmla="*/ 202 h 229"/>
                <a:gd name="T70" fmla="*/ 16 w 28"/>
                <a:gd name="T71" fmla="*/ 200 h 229"/>
                <a:gd name="T72" fmla="*/ 16 w 28"/>
                <a:gd name="T73" fmla="*/ 198 h 229"/>
                <a:gd name="T74" fmla="*/ 16 w 28"/>
                <a:gd name="T75" fmla="*/ 194 h 229"/>
                <a:gd name="T76" fmla="*/ 16 w 28"/>
                <a:gd name="T77" fmla="*/ 191 h 229"/>
                <a:gd name="T78" fmla="*/ 16 w 28"/>
                <a:gd name="T79" fmla="*/ 190 h 229"/>
                <a:gd name="T80" fmla="*/ 14 w 28"/>
                <a:gd name="T81" fmla="*/ 173 h 229"/>
                <a:gd name="T82" fmla="*/ 14 w 28"/>
                <a:gd name="T83" fmla="*/ 152 h 229"/>
                <a:gd name="T84" fmla="*/ 14 w 28"/>
                <a:gd name="T85" fmla="*/ 127 h 229"/>
                <a:gd name="T86" fmla="*/ 14 w 28"/>
                <a:gd name="T87" fmla="*/ 102 h 229"/>
                <a:gd name="T88" fmla="*/ 14 w 28"/>
                <a:gd name="T89" fmla="*/ 76 h 229"/>
                <a:gd name="T90" fmla="*/ 16 w 28"/>
                <a:gd name="T91" fmla="*/ 52 h 229"/>
                <a:gd name="T92" fmla="*/ 16 w 28"/>
                <a:gd name="T93" fmla="*/ 31 h 229"/>
                <a:gd name="T94" fmla="*/ 16 w 28"/>
                <a:gd name="T95" fmla="*/ 14 h 229"/>
                <a:gd name="T96" fmla="*/ 16 w 28"/>
                <a:gd name="T97" fmla="*/ 4 h 229"/>
                <a:gd name="T98" fmla="*/ 16 w 28"/>
                <a:gd name="T99" fmla="*/ 0 h 2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8" h="229">
                  <a:moveTo>
                    <a:pt x="16" y="0"/>
                  </a:moveTo>
                  <a:lnTo>
                    <a:pt x="16" y="0"/>
                  </a:lnTo>
                  <a:lnTo>
                    <a:pt x="26" y="0"/>
                  </a:lnTo>
                  <a:lnTo>
                    <a:pt x="26" y="4"/>
                  </a:lnTo>
                  <a:lnTo>
                    <a:pt x="26" y="14"/>
                  </a:lnTo>
                  <a:lnTo>
                    <a:pt x="25" y="31"/>
                  </a:lnTo>
                  <a:lnTo>
                    <a:pt x="25" y="52"/>
                  </a:lnTo>
                  <a:lnTo>
                    <a:pt x="25" y="77"/>
                  </a:lnTo>
                  <a:lnTo>
                    <a:pt x="25" y="102"/>
                  </a:lnTo>
                  <a:lnTo>
                    <a:pt x="25" y="127"/>
                  </a:lnTo>
                  <a:lnTo>
                    <a:pt x="25" y="152"/>
                  </a:lnTo>
                  <a:lnTo>
                    <a:pt x="25" y="173"/>
                  </a:lnTo>
                  <a:lnTo>
                    <a:pt x="25" y="190"/>
                  </a:lnTo>
                  <a:lnTo>
                    <a:pt x="25" y="191"/>
                  </a:lnTo>
                  <a:lnTo>
                    <a:pt x="25" y="195"/>
                  </a:lnTo>
                  <a:lnTo>
                    <a:pt x="25" y="199"/>
                  </a:lnTo>
                  <a:lnTo>
                    <a:pt x="25" y="203"/>
                  </a:lnTo>
                  <a:lnTo>
                    <a:pt x="26" y="221"/>
                  </a:lnTo>
                  <a:lnTo>
                    <a:pt x="26" y="221"/>
                  </a:lnTo>
                  <a:lnTo>
                    <a:pt x="28" y="224"/>
                  </a:lnTo>
                  <a:lnTo>
                    <a:pt x="26" y="225"/>
                  </a:lnTo>
                  <a:lnTo>
                    <a:pt x="25" y="226"/>
                  </a:lnTo>
                  <a:lnTo>
                    <a:pt x="24" y="228"/>
                  </a:lnTo>
                  <a:lnTo>
                    <a:pt x="24" y="228"/>
                  </a:lnTo>
                  <a:lnTo>
                    <a:pt x="22" y="229"/>
                  </a:lnTo>
                  <a:lnTo>
                    <a:pt x="20" y="229"/>
                  </a:lnTo>
                  <a:lnTo>
                    <a:pt x="17" y="229"/>
                  </a:lnTo>
                  <a:lnTo>
                    <a:pt x="13" y="228"/>
                  </a:lnTo>
                  <a:lnTo>
                    <a:pt x="0" y="228"/>
                  </a:lnTo>
                  <a:lnTo>
                    <a:pt x="0" y="217"/>
                  </a:lnTo>
                  <a:lnTo>
                    <a:pt x="14" y="219"/>
                  </a:lnTo>
                  <a:lnTo>
                    <a:pt x="14" y="219"/>
                  </a:lnTo>
                  <a:lnTo>
                    <a:pt x="16" y="219"/>
                  </a:lnTo>
                  <a:lnTo>
                    <a:pt x="16" y="203"/>
                  </a:lnTo>
                  <a:lnTo>
                    <a:pt x="16" y="202"/>
                  </a:lnTo>
                  <a:lnTo>
                    <a:pt x="16" y="200"/>
                  </a:lnTo>
                  <a:lnTo>
                    <a:pt x="16" y="198"/>
                  </a:lnTo>
                  <a:lnTo>
                    <a:pt x="16" y="194"/>
                  </a:lnTo>
                  <a:lnTo>
                    <a:pt x="16" y="191"/>
                  </a:lnTo>
                  <a:lnTo>
                    <a:pt x="16" y="190"/>
                  </a:lnTo>
                  <a:lnTo>
                    <a:pt x="14" y="173"/>
                  </a:lnTo>
                  <a:lnTo>
                    <a:pt x="14" y="152"/>
                  </a:lnTo>
                  <a:lnTo>
                    <a:pt x="14" y="127"/>
                  </a:lnTo>
                  <a:lnTo>
                    <a:pt x="14" y="102"/>
                  </a:lnTo>
                  <a:lnTo>
                    <a:pt x="14" y="76"/>
                  </a:lnTo>
                  <a:lnTo>
                    <a:pt x="16" y="52"/>
                  </a:lnTo>
                  <a:lnTo>
                    <a:pt x="16" y="31"/>
                  </a:lnTo>
                  <a:lnTo>
                    <a:pt x="16" y="14"/>
                  </a:lnTo>
                  <a:lnTo>
                    <a:pt x="16" y="4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146"/>
            <p:cNvSpPr>
              <a:spLocks noEditPoints="1"/>
            </p:cNvSpPr>
            <p:nvPr/>
          </p:nvSpPr>
          <p:spPr bwMode="auto">
            <a:xfrm>
              <a:off x="7491413" y="2516188"/>
              <a:ext cx="288925" cy="269875"/>
            </a:xfrm>
            <a:custGeom>
              <a:gdLst>
                <a:gd name="T0" fmla="*/ 71 w 182"/>
                <a:gd name="T1" fmla="*/ 11 h 170"/>
                <a:gd name="T2" fmla="*/ 53 w 182"/>
                <a:gd name="T3" fmla="*/ 19 h 170"/>
                <a:gd name="T4" fmla="*/ 49 w 182"/>
                <a:gd name="T5" fmla="*/ 21 h 170"/>
                <a:gd name="T6" fmla="*/ 29 w 182"/>
                <a:gd name="T7" fmla="*/ 40 h 170"/>
                <a:gd name="T8" fmla="*/ 12 w 182"/>
                <a:gd name="T9" fmla="*/ 74 h 170"/>
                <a:gd name="T10" fmla="*/ 12 w 182"/>
                <a:gd name="T11" fmla="*/ 105 h 170"/>
                <a:gd name="T12" fmla="*/ 21 w 182"/>
                <a:gd name="T13" fmla="*/ 126 h 170"/>
                <a:gd name="T14" fmla="*/ 24 w 182"/>
                <a:gd name="T15" fmla="*/ 129 h 170"/>
                <a:gd name="T16" fmla="*/ 24 w 182"/>
                <a:gd name="T17" fmla="*/ 130 h 170"/>
                <a:gd name="T18" fmla="*/ 53 w 182"/>
                <a:gd name="T19" fmla="*/ 153 h 170"/>
                <a:gd name="T20" fmla="*/ 86 w 182"/>
                <a:gd name="T21" fmla="*/ 160 h 170"/>
                <a:gd name="T22" fmla="*/ 116 w 182"/>
                <a:gd name="T23" fmla="*/ 156 h 170"/>
                <a:gd name="T24" fmla="*/ 129 w 182"/>
                <a:gd name="T25" fmla="*/ 152 h 170"/>
                <a:gd name="T26" fmla="*/ 130 w 182"/>
                <a:gd name="T27" fmla="*/ 152 h 170"/>
                <a:gd name="T28" fmla="*/ 130 w 182"/>
                <a:gd name="T29" fmla="*/ 151 h 170"/>
                <a:gd name="T30" fmla="*/ 134 w 182"/>
                <a:gd name="T31" fmla="*/ 148 h 170"/>
                <a:gd name="T32" fmla="*/ 144 w 182"/>
                <a:gd name="T33" fmla="*/ 139 h 170"/>
                <a:gd name="T34" fmla="*/ 151 w 182"/>
                <a:gd name="T35" fmla="*/ 134 h 170"/>
                <a:gd name="T36" fmla="*/ 156 w 182"/>
                <a:gd name="T37" fmla="*/ 129 h 170"/>
                <a:gd name="T38" fmla="*/ 158 w 182"/>
                <a:gd name="T39" fmla="*/ 127 h 170"/>
                <a:gd name="T40" fmla="*/ 159 w 182"/>
                <a:gd name="T41" fmla="*/ 126 h 170"/>
                <a:gd name="T42" fmla="*/ 161 w 182"/>
                <a:gd name="T43" fmla="*/ 123 h 170"/>
                <a:gd name="T44" fmla="*/ 164 w 182"/>
                <a:gd name="T45" fmla="*/ 118 h 170"/>
                <a:gd name="T46" fmla="*/ 168 w 182"/>
                <a:gd name="T47" fmla="*/ 102 h 170"/>
                <a:gd name="T48" fmla="*/ 171 w 182"/>
                <a:gd name="T49" fmla="*/ 92 h 170"/>
                <a:gd name="T50" fmla="*/ 172 w 182"/>
                <a:gd name="T51" fmla="*/ 84 h 170"/>
                <a:gd name="T52" fmla="*/ 168 w 182"/>
                <a:gd name="T53" fmla="*/ 63 h 170"/>
                <a:gd name="T54" fmla="*/ 152 w 182"/>
                <a:gd name="T55" fmla="*/ 37 h 170"/>
                <a:gd name="T56" fmla="*/ 134 w 182"/>
                <a:gd name="T57" fmla="*/ 23 h 170"/>
                <a:gd name="T58" fmla="*/ 121 w 182"/>
                <a:gd name="T59" fmla="*/ 17 h 170"/>
                <a:gd name="T60" fmla="*/ 120 w 182"/>
                <a:gd name="T61" fmla="*/ 16 h 170"/>
                <a:gd name="T62" fmla="*/ 118 w 182"/>
                <a:gd name="T63" fmla="*/ 16 h 170"/>
                <a:gd name="T64" fmla="*/ 86 w 182"/>
                <a:gd name="T65" fmla="*/ 9 h 170"/>
                <a:gd name="T66" fmla="*/ 86 w 182"/>
                <a:gd name="T67" fmla="*/ 0 h 170"/>
                <a:gd name="T68" fmla="*/ 122 w 182"/>
                <a:gd name="T69" fmla="*/ 7 h 170"/>
                <a:gd name="T70" fmla="*/ 137 w 182"/>
                <a:gd name="T71" fmla="*/ 13 h 170"/>
                <a:gd name="T72" fmla="*/ 160 w 182"/>
                <a:gd name="T73" fmla="*/ 30 h 170"/>
                <a:gd name="T74" fmla="*/ 179 w 182"/>
                <a:gd name="T75" fmla="*/ 61 h 170"/>
                <a:gd name="T76" fmla="*/ 182 w 182"/>
                <a:gd name="T77" fmla="*/ 81 h 170"/>
                <a:gd name="T78" fmla="*/ 181 w 182"/>
                <a:gd name="T79" fmla="*/ 87 h 170"/>
                <a:gd name="T80" fmla="*/ 177 w 182"/>
                <a:gd name="T81" fmla="*/ 109 h 170"/>
                <a:gd name="T82" fmla="*/ 171 w 182"/>
                <a:gd name="T83" fmla="*/ 126 h 170"/>
                <a:gd name="T84" fmla="*/ 165 w 182"/>
                <a:gd name="T85" fmla="*/ 134 h 170"/>
                <a:gd name="T86" fmla="*/ 156 w 182"/>
                <a:gd name="T87" fmla="*/ 142 h 170"/>
                <a:gd name="T88" fmla="*/ 142 w 182"/>
                <a:gd name="T89" fmla="*/ 155 h 170"/>
                <a:gd name="T90" fmla="*/ 134 w 182"/>
                <a:gd name="T91" fmla="*/ 160 h 170"/>
                <a:gd name="T92" fmla="*/ 127 w 182"/>
                <a:gd name="T93" fmla="*/ 163 h 170"/>
                <a:gd name="T94" fmla="*/ 103 w 182"/>
                <a:gd name="T95" fmla="*/ 169 h 170"/>
                <a:gd name="T96" fmla="*/ 84 w 182"/>
                <a:gd name="T97" fmla="*/ 170 h 170"/>
                <a:gd name="T98" fmla="*/ 55 w 182"/>
                <a:gd name="T99" fmla="*/ 165 h 170"/>
                <a:gd name="T100" fmla="*/ 28 w 182"/>
                <a:gd name="T101" fmla="*/ 150 h 170"/>
                <a:gd name="T102" fmla="*/ 12 w 182"/>
                <a:gd name="T103" fmla="*/ 131 h 170"/>
                <a:gd name="T104" fmla="*/ 3 w 182"/>
                <a:gd name="T105" fmla="*/ 106 h 170"/>
                <a:gd name="T106" fmla="*/ 2 w 182"/>
                <a:gd name="T107" fmla="*/ 72 h 170"/>
                <a:gd name="T108" fmla="*/ 23 w 182"/>
                <a:gd name="T109" fmla="*/ 34 h 170"/>
                <a:gd name="T110" fmla="*/ 46 w 182"/>
                <a:gd name="T111" fmla="*/ 12 h 170"/>
                <a:gd name="T112" fmla="*/ 67 w 182"/>
                <a:gd name="T113" fmla="*/ 2 h 17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82" h="170">
                  <a:moveTo>
                    <a:pt x="86" y="9"/>
                  </a:moveTo>
                  <a:lnTo>
                    <a:pt x="71" y="11"/>
                  </a:lnTo>
                  <a:lnTo>
                    <a:pt x="61" y="15"/>
                  </a:lnTo>
                  <a:lnTo>
                    <a:pt x="53" y="19"/>
                  </a:lnTo>
                  <a:lnTo>
                    <a:pt x="49" y="21"/>
                  </a:lnTo>
                  <a:lnTo>
                    <a:pt x="49" y="21"/>
                  </a:lnTo>
                  <a:lnTo>
                    <a:pt x="49" y="21"/>
                  </a:lnTo>
                  <a:lnTo>
                    <a:pt x="29" y="40"/>
                  </a:lnTo>
                  <a:lnTo>
                    <a:pt x="17" y="58"/>
                  </a:lnTo>
                  <a:lnTo>
                    <a:pt x="12" y="74"/>
                  </a:lnTo>
                  <a:lnTo>
                    <a:pt x="10" y="89"/>
                  </a:lnTo>
                  <a:lnTo>
                    <a:pt x="12" y="105"/>
                  </a:lnTo>
                  <a:lnTo>
                    <a:pt x="17" y="118"/>
                  </a:lnTo>
                  <a:lnTo>
                    <a:pt x="21" y="126"/>
                  </a:lnTo>
                  <a:lnTo>
                    <a:pt x="24" y="129"/>
                  </a:lnTo>
                  <a:lnTo>
                    <a:pt x="24" y="129"/>
                  </a:lnTo>
                  <a:lnTo>
                    <a:pt x="24" y="130"/>
                  </a:lnTo>
                  <a:lnTo>
                    <a:pt x="24" y="130"/>
                  </a:lnTo>
                  <a:lnTo>
                    <a:pt x="37" y="144"/>
                  </a:lnTo>
                  <a:lnTo>
                    <a:pt x="53" y="153"/>
                  </a:lnTo>
                  <a:lnTo>
                    <a:pt x="69" y="159"/>
                  </a:lnTo>
                  <a:lnTo>
                    <a:pt x="86" y="160"/>
                  </a:lnTo>
                  <a:lnTo>
                    <a:pt x="103" y="159"/>
                  </a:lnTo>
                  <a:lnTo>
                    <a:pt x="116" y="156"/>
                  </a:lnTo>
                  <a:lnTo>
                    <a:pt x="126" y="153"/>
                  </a:lnTo>
                  <a:lnTo>
                    <a:pt x="129" y="152"/>
                  </a:lnTo>
                  <a:lnTo>
                    <a:pt x="129" y="152"/>
                  </a:lnTo>
                  <a:lnTo>
                    <a:pt x="130" y="152"/>
                  </a:lnTo>
                  <a:lnTo>
                    <a:pt x="130" y="151"/>
                  </a:lnTo>
                  <a:lnTo>
                    <a:pt x="130" y="151"/>
                  </a:lnTo>
                  <a:lnTo>
                    <a:pt x="133" y="150"/>
                  </a:lnTo>
                  <a:lnTo>
                    <a:pt x="134" y="148"/>
                  </a:lnTo>
                  <a:lnTo>
                    <a:pt x="139" y="144"/>
                  </a:lnTo>
                  <a:lnTo>
                    <a:pt x="144" y="139"/>
                  </a:lnTo>
                  <a:lnTo>
                    <a:pt x="148" y="136"/>
                  </a:lnTo>
                  <a:lnTo>
                    <a:pt x="151" y="134"/>
                  </a:lnTo>
                  <a:lnTo>
                    <a:pt x="154" y="131"/>
                  </a:lnTo>
                  <a:lnTo>
                    <a:pt x="156" y="129"/>
                  </a:lnTo>
                  <a:lnTo>
                    <a:pt x="158" y="127"/>
                  </a:lnTo>
                  <a:lnTo>
                    <a:pt x="158" y="127"/>
                  </a:lnTo>
                  <a:lnTo>
                    <a:pt x="159" y="126"/>
                  </a:lnTo>
                  <a:lnTo>
                    <a:pt x="159" y="126"/>
                  </a:lnTo>
                  <a:lnTo>
                    <a:pt x="160" y="126"/>
                  </a:lnTo>
                  <a:lnTo>
                    <a:pt x="161" y="123"/>
                  </a:lnTo>
                  <a:lnTo>
                    <a:pt x="163" y="121"/>
                  </a:lnTo>
                  <a:lnTo>
                    <a:pt x="164" y="118"/>
                  </a:lnTo>
                  <a:lnTo>
                    <a:pt x="167" y="110"/>
                  </a:lnTo>
                  <a:lnTo>
                    <a:pt x="168" y="102"/>
                  </a:lnTo>
                  <a:lnTo>
                    <a:pt x="169" y="97"/>
                  </a:lnTo>
                  <a:lnTo>
                    <a:pt x="171" y="92"/>
                  </a:lnTo>
                  <a:lnTo>
                    <a:pt x="172" y="88"/>
                  </a:lnTo>
                  <a:lnTo>
                    <a:pt x="172" y="84"/>
                  </a:lnTo>
                  <a:lnTo>
                    <a:pt x="172" y="81"/>
                  </a:lnTo>
                  <a:lnTo>
                    <a:pt x="168" y="63"/>
                  </a:lnTo>
                  <a:lnTo>
                    <a:pt x="161" y="49"/>
                  </a:lnTo>
                  <a:lnTo>
                    <a:pt x="152" y="37"/>
                  </a:lnTo>
                  <a:lnTo>
                    <a:pt x="143" y="29"/>
                  </a:lnTo>
                  <a:lnTo>
                    <a:pt x="134" y="23"/>
                  </a:lnTo>
                  <a:lnTo>
                    <a:pt x="126" y="19"/>
                  </a:lnTo>
                  <a:lnTo>
                    <a:pt x="121" y="17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18" y="16"/>
                  </a:lnTo>
                  <a:lnTo>
                    <a:pt x="118" y="16"/>
                  </a:lnTo>
                  <a:lnTo>
                    <a:pt x="101" y="11"/>
                  </a:lnTo>
                  <a:lnTo>
                    <a:pt x="86" y="9"/>
                  </a:lnTo>
                  <a:lnTo>
                    <a:pt x="86" y="9"/>
                  </a:lnTo>
                  <a:close/>
                  <a:moveTo>
                    <a:pt x="86" y="0"/>
                  </a:moveTo>
                  <a:lnTo>
                    <a:pt x="103" y="2"/>
                  </a:lnTo>
                  <a:lnTo>
                    <a:pt x="122" y="7"/>
                  </a:lnTo>
                  <a:lnTo>
                    <a:pt x="127" y="8"/>
                  </a:lnTo>
                  <a:lnTo>
                    <a:pt x="137" y="13"/>
                  </a:lnTo>
                  <a:lnTo>
                    <a:pt x="150" y="21"/>
                  </a:lnTo>
                  <a:lnTo>
                    <a:pt x="160" y="30"/>
                  </a:lnTo>
                  <a:lnTo>
                    <a:pt x="171" y="44"/>
                  </a:lnTo>
                  <a:lnTo>
                    <a:pt x="179" y="61"/>
                  </a:lnTo>
                  <a:lnTo>
                    <a:pt x="182" y="81"/>
                  </a:lnTo>
                  <a:lnTo>
                    <a:pt x="182" y="81"/>
                  </a:lnTo>
                  <a:lnTo>
                    <a:pt x="182" y="83"/>
                  </a:lnTo>
                  <a:lnTo>
                    <a:pt x="181" y="87"/>
                  </a:lnTo>
                  <a:lnTo>
                    <a:pt x="180" y="96"/>
                  </a:lnTo>
                  <a:lnTo>
                    <a:pt x="177" y="109"/>
                  </a:lnTo>
                  <a:lnTo>
                    <a:pt x="173" y="122"/>
                  </a:lnTo>
                  <a:lnTo>
                    <a:pt x="171" y="126"/>
                  </a:lnTo>
                  <a:lnTo>
                    <a:pt x="168" y="131"/>
                  </a:lnTo>
                  <a:lnTo>
                    <a:pt x="165" y="134"/>
                  </a:lnTo>
                  <a:lnTo>
                    <a:pt x="161" y="136"/>
                  </a:lnTo>
                  <a:lnTo>
                    <a:pt x="156" y="142"/>
                  </a:lnTo>
                  <a:lnTo>
                    <a:pt x="150" y="148"/>
                  </a:lnTo>
                  <a:lnTo>
                    <a:pt x="142" y="155"/>
                  </a:lnTo>
                  <a:lnTo>
                    <a:pt x="137" y="159"/>
                  </a:lnTo>
                  <a:lnTo>
                    <a:pt x="134" y="160"/>
                  </a:lnTo>
                  <a:lnTo>
                    <a:pt x="133" y="161"/>
                  </a:lnTo>
                  <a:lnTo>
                    <a:pt x="127" y="163"/>
                  </a:lnTo>
                  <a:lnTo>
                    <a:pt x="117" y="165"/>
                  </a:lnTo>
                  <a:lnTo>
                    <a:pt x="103" y="169"/>
                  </a:lnTo>
                  <a:lnTo>
                    <a:pt x="86" y="170"/>
                  </a:lnTo>
                  <a:lnTo>
                    <a:pt x="84" y="170"/>
                  </a:lnTo>
                  <a:lnTo>
                    <a:pt x="71" y="169"/>
                  </a:lnTo>
                  <a:lnTo>
                    <a:pt x="55" y="165"/>
                  </a:lnTo>
                  <a:lnTo>
                    <a:pt x="41" y="159"/>
                  </a:lnTo>
                  <a:lnTo>
                    <a:pt x="28" y="150"/>
                  </a:lnTo>
                  <a:lnTo>
                    <a:pt x="16" y="135"/>
                  </a:lnTo>
                  <a:lnTo>
                    <a:pt x="12" y="131"/>
                  </a:lnTo>
                  <a:lnTo>
                    <a:pt x="7" y="121"/>
                  </a:lnTo>
                  <a:lnTo>
                    <a:pt x="3" y="106"/>
                  </a:lnTo>
                  <a:lnTo>
                    <a:pt x="0" y="89"/>
                  </a:lnTo>
                  <a:lnTo>
                    <a:pt x="2" y="72"/>
                  </a:lnTo>
                  <a:lnTo>
                    <a:pt x="10" y="54"/>
                  </a:lnTo>
                  <a:lnTo>
                    <a:pt x="23" y="34"/>
                  </a:lnTo>
                  <a:lnTo>
                    <a:pt x="42" y="13"/>
                  </a:lnTo>
                  <a:lnTo>
                    <a:pt x="46" y="12"/>
                  </a:lnTo>
                  <a:lnTo>
                    <a:pt x="54" y="7"/>
                  </a:lnTo>
                  <a:lnTo>
                    <a:pt x="67" y="2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147"/>
            <p:cNvSpPr/>
            <p:nvPr/>
          </p:nvSpPr>
          <p:spPr bwMode="auto">
            <a:xfrm>
              <a:off x="7610475" y="2525713"/>
              <a:ext cx="120650" cy="53975"/>
            </a:xfrm>
            <a:custGeom>
              <a:gdLst>
                <a:gd name="T0" fmla="*/ 9 w 76"/>
                <a:gd name="T1" fmla="*/ 0 h 34"/>
                <a:gd name="T2" fmla="*/ 9 w 76"/>
                <a:gd name="T3" fmla="*/ 1 h 34"/>
                <a:gd name="T4" fmla="*/ 11 w 76"/>
                <a:gd name="T5" fmla="*/ 2 h 34"/>
                <a:gd name="T6" fmla="*/ 12 w 76"/>
                <a:gd name="T7" fmla="*/ 5 h 34"/>
                <a:gd name="T8" fmla="*/ 14 w 76"/>
                <a:gd name="T9" fmla="*/ 6 h 34"/>
                <a:gd name="T10" fmla="*/ 16 w 76"/>
                <a:gd name="T11" fmla="*/ 9 h 34"/>
                <a:gd name="T12" fmla="*/ 17 w 76"/>
                <a:gd name="T13" fmla="*/ 10 h 34"/>
                <a:gd name="T14" fmla="*/ 18 w 76"/>
                <a:gd name="T15" fmla="*/ 10 h 34"/>
                <a:gd name="T16" fmla="*/ 18 w 76"/>
                <a:gd name="T17" fmla="*/ 10 h 34"/>
                <a:gd name="T18" fmla="*/ 18 w 76"/>
                <a:gd name="T19" fmla="*/ 11 h 34"/>
                <a:gd name="T20" fmla="*/ 21 w 76"/>
                <a:gd name="T21" fmla="*/ 14 h 34"/>
                <a:gd name="T22" fmla="*/ 24 w 76"/>
                <a:gd name="T23" fmla="*/ 17 h 34"/>
                <a:gd name="T24" fmla="*/ 25 w 76"/>
                <a:gd name="T25" fmla="*/ 14 h 34"/>
                <a:gd name="T26" fmla="*/ 26 w 76"/>
                <a:gd name="T27" fmla="*/ 11 h 34"/>
                <a:gd name="T28" fmla="*/ 29 w 76"/>
                <a:gd name="T29" fmla="*/ 10 h 34"/>
                <a:gd name="T30" fmla="*/ 30 w 76"/>
                <a:gd name="T31" fmla="*/ 10 h 34"/>
                <a:gd name="T32" fmla="*/ 33 w 76"/>
                <a:gd name="T33" fmla="*/ 10 h 34"/>
                <a:gd name="T34" fmla="*/ 35 w 76"/>
                <a:gd name="T35" fmla="*/ 11 h 34"/>
                <a:gd name="T36" fmla="*/ 37 w 76"/>
                <a:gd name="T37" fmla="*/ 13 h 34"/>
                <a:gd name="T38" fmla="*/ 37 w 76"/>
                <a:gd name="T39" fmla="*/ 13 h 34"/>
                <a:gd name="T40" fmla="*/ 46 w 76"/>
                <a:gd name="T41" fmla="*/ 19 h 34"/>
                <a:gd name="T42" fmla="*/ 46 w 76"/>
                <a:gd name="T43" fmla="*/ 19 h 34"/>
                <a:gd name="T44" fmla="*/ 50 w 76"/>
                <a:gd name="T45" fmla="*/ 22 h 34"/>
                <a:gd name="T46" fmla="*/ 54 w 76"/>
                <a:gd name="T47" fmla="*/ 22 h 34"/>
                <a:gd name="T48" fmla="*/ 58 w 76"/>
                <a:gd name="T49" fmla="*/ 22 h 34"/>
                <a:gd name="T50" fmla="*/ 63 w 76"/>
                <a:gd name="T51" fmla="*/ 20 h 34"/>
                <a:gd name="T52" fmla="*/ 67 w 76"/>
                <a:gd name="T53" fmla="*/ 19 h 34"/>
                <a:gd name="T54" fmla="*/ 69 w 76"/>
                <a:gd name="T55" fmla="*/ 18 h 34"/>
                <a:gd name="T56" fmla="*/ 71 w 76"/>
                <a:gd name="T57" fmla="*/ 17 h 34"/>
                <a:gd name="T58" fmla="*/ 71 w 76"/>
                <a:gd name="T59" fmla="*/ 17 h 34"/>
                <a:gd name="T60" fmla="*/ 76 w 76"/>
                <a:gd name="T61" fmla="*/ 26 h 34"/>
                <a:gd name="T62" fmla="*/ 73 w 76"/>
                <a:gd name="T63" fmla="*/ 27 h 34"/>
                <a:gd name="T64" fmla="*/ 69 w 76"/>
                <a:gd name="T65" fmla="*/ 28 h 34"/>
                <a:gd name="T66" fmla="*/ 62 w 76"/>
                <a:gd name="T67" fmla="*/ 31 h 34"/>
                <a:gd name="T68" fmla="*/ 54 w 76"/>
                <a:gd name="T69" fmla="*/ 32 h 34"/>
                <a:gd name="T70" fmla="*/ 49 w 76"/>
                <a:gd name="T71" fmla="*/ 32 h 34"/>
                <a:gd name="T72" fmla="*/ 43 w 76"/>
                <a:gd name="T73" fmla="*/ 30 h 34"/>
                <a:gd name="T74" fmla="*/ 39 w 76"/>
                <a:gd name="T75" fmla="*/ 27 h 34"/>
                <a:gd name="T76" fmla="*/ 33 w 76"/>
                <a:gd name="T77" fmla="*/ 22 h 34"/>
                <a:gd name="T78" fmla="*/ 34 w 76"/>
                <a:gd name="T79" fmla="*/ 27 h 34"/>
                <a:gd name="T80" fmla="*/ 34 w 76"/>
                <a:gd name="T81" fmla="*/ 28 h 34"/>
                <a:gd name="T82" fmla="*/ 34 w 76"/>
                <a:gd name="T83" fmla="*/ 30 h 34"/>
                <a:gd name="T84" fmla="*/ 33 w 76"/>
                <a:gd name="T85" fmla="*/ 32 h 34"/>
                <a:gd name="T86" fmla="*/ 31 w 76"/>
                <a:gd name="T87" fmla="*/ 34 h 34"/>
                <a:gd name="T88" fmla="*/ 29 w 76"/>
                <a:gd name="T89" fmla="*/ 34 h 34"/>
                <a:gd name="T90" fmla="*/ 29 w 76"/>
                <a:gd name="T91" fmla="*/ 34 h 34"/>
                <a:gd name="T92" fmla="*/ 28 w 76"/>
                <a:gd name="T93" fmla="*/ 34 h 34"/>
                <a:gd name="T94" fmla="*/ 28 w 76"/>
                <a:gd name="T95" fmla="*/ 34 h 34"/>
                <a:gd name="T96" fmla="*/ 26 w 76"/>
                <a:gd name="T97" fmla="*/ 32 h 34"/>
                <a:gd name="T98" fmla="*/ 25 w 76"/>
                <a:gd name="T99" fmla="*/ 32 h 34"/>
                <a:gd name="T100" fmla="*/ 25 w 76"/>
                <a:gd name="T101" fmla="*/ 31 h 34"/>
                <a:gd name="T102" fmla="*/ 22 w 76"/>
                <a:gd name="T103" fmla="*/ 30 h 34"/>
                <a:gd name="T104" fmla="*/ 21 w 76"/>
                <a:gd name="T105" fmla="*/ 27 h 34"/>
                <a:gd name="T106" fmla="*/ 18 w 76"/>
                <a:gd name="T107" fmla="*/ 24 h 34"/>
                <a:gd name="T108" fmla="*/ 16 w 76"/>
                <a:gd name="T109" fmla="*/ 22 h 34"/>
                <a:gd name="T110" fmla="*/ 12 w 76"/>
                <a:gd name="T111" fmla="*/ 18 h 34"/>
                <a:gd name="T112" fmla="*/ 9 w 76"/>
                <a:gd name="T113" fmla="*/ 15 h 34"/>
                <a:gd name="T114" fmla="*/ 8 w 76"/>
                <a:gd name="T115" fmla="*/ 14 h 34"/>
                <a:gd name="T116" fmla="*/ 4 w 76"/>
                <a:gd name="T117" fmla="*/ 10 h 34"/>
                <a:gd name="T118" fmla="*/ 1 w 76"/>
                <a:gd name="T119" fmla="*/ 6 h 34"/>
                <a:gd name="T120" fmla="*/ 0 w 76"/>
                <a:gd name="T121" fmla="*/ 2 h 34"/>
                <a:gd name="T122" fmla="*/ 9 w 76"/>
                <a:gd name="T123" fmla="*/ 0 h 3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6" h="34">
                  <a:moveTo>
                    <a:pt x="9" y="0"/>
                  </a:moveTo>
                  <a:lnTo>
                    <a:pt x="9" y="1"/>
                  </a:lnTo>
                  <a:lnTo>
                    <a:pt x="11" y="2"/>
                  </a:lnTo>
                  <a:lnTo>
                    <a:pt x="12" y="5"/>
                  </a:lnTo>
                  <a:lnTo>
                    <a:pt x="14" y="6"/>
                  </a:lnTo>
                  <a:lnTo>
                    <a:pt x="16" y="9"/>
                  </a:lnTo>
                  <a:lnTo>
                    <a:pt x="17" y="10"/>
                  </a:lnTo>
                  <a:lnTo>
                    <a:pt x="18" y="10"/>
                  </a:lnTo>
                  <a:lnTo>
                    <a:pt x="18" y="10"/>
                  </a:lnTo>
                  <a:lnTo>
                    <a:pt x="18" y="11"/>
                  </a:lnTo>
                  <a:lnTo>
                    <a:pt x="21" y="14"/>
                  </a:lnTo>
                  <a:lnTo>
                    <a:pt x="24" y="17"/>
                  </a:lnTo>
                  <a:lnTo>
                    <a:pt x="25" y="14"/>
                  </a:lnTo>
                  <a:lnTo>
                    <a:pt x="26" y="11"/>
                  </a:lnTo>
                  <a:lnTo>
                    <a:pt x="29" y="10"/>
                  </a:lnTo>
                  <a:lnTo>
                    <a:pt x="30" y="10"/>
                  </a:lnTo>
                  <a:lnTo>
                    <a:pt x="33" y="10"/>
                  </a:lnTo>
                  <a:lnTo>
                    <a:pt x="35" y="11"/>
                  </a:lnTo>
                  <a:lnTo>
                    <a:pt x="37" y="13"/>
                  </a:lnTo>
                  <a:lnTo>
                    <a:pt x="37" y="13"/>
                  </a:lnTo>
                  <a:lnTo>
                    <a:pt x="46" y="19"/>
                  </a:lnTo>
                  <a:lnTo>
                    <a:pt x="46" y="19"/>
                  </a:lnTo>
                  <a:lnTo>
                    <a:pt x="50" y="22"/>
                  </a:lnTo>
                  <a:lnTo>
                    <a:pt x="54" y="22"/>
                  </a:lnTo>
                  <a:lnTo>
                    <a:pt x="58" y="22"/>
                  </a:lnTo>
                  <a:lnTo>
                    <a:pt x="63" y="20"/>
                  </a:lnTo>
                  <a:lnTo>
                    <a:pt x="67" y="19"/>
                  </a:lnTo>
                  <a:lnTo>
                    <a:pt x="69" y="18"/>
                  </a:lnTo>
                  <a:lnTo>
                    <a:pt x="71" y="17"/>
                  </a:lnTo>
                  <a:lnTo>
                    <a:pt x="71" y="17"/>
                  </a:lnTo>
                  <a:lnTo>
                    <a:pt x="76" y="26"/>
                  </a:lnTo>
                  <a:lnTo>
                    <a:pt x="73" y="27"/>
                  </a:lnTo>
                  <a:lnTo>
                    <a:pt x="69" y="28"/>
                  </a:lnTo>
                  <a:lnTo>
                    <a:pt x="62" y="31"/>
                  </a:lnTo>
                  <a:lnTo>
                    <a:pt x="54" y="32"/>
                  </a:lnTo>
                  <a:lnTo>
                    <a:pt x="49" y="32"/>
                  </a:lnTo>
                  <a:lnTo>
                    <a:pt x="43" y="30"/>
                  </a:lnTo>
                  <a:lnTo>
                    <a:pt x="39" y="27"/>
                  </a:lnTo>
                  <a:lnTo>
                    <a:pt x="33" y="22"/>
                  </a:lnTo>
                  <a:lnTo>
                    <a:pt x="34" y="27"/>
                  </a:lnTo>
                  <a:lnTo>
                    <a:pt x="34" y="28"/>
                  </a:lnTo>
                  <a:lnTo>
                    <a:pt x="34" y="30"/>
                  </a:lnTo>
                  <a:lnTo>
                    <a:pt x="33" y="32"/>
                  </a:lnTo>
                  <a:lnTo>
                    <a:pt x="31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8" y="34"/>
                  </a:lnTo>
                  <a:lnTo>
                    <a:pt x="28" y="34"/>
                  </a:lnTo>
                  <a:lnTo>
                    <a:pt x="26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2" y="30"/>
                  </a:lnTo>
                  <a:lnTo>
                    <a:pt x="21" y="27"/>
                  </a:lnTo>
                  <a:lnTo>
                    <a:pt x="18" y="24"/>
                  </a:lnTo>
                  <a:lnTo>
                    <a:pt x="16" y="22"/>
                  </a:lnTo>
                  <a:lnTo>
                    <a:pt x="12" y="18"/>
                  </a:lnTo>
                  <a:lnTo>
                    <a:pt x="9" y="15"/>
                  </a:lnTo>
                  <a:lnTo>
                    <a:pt x="8" y="14"/>
                  </a:lnTo>
                  <a:lnTo>
                    <a:pt x="4" y="10"/>
                  </a:lnTo>
                  <a:lnTo>
                    <a:pt x="1" y="6"/>
                  </a:lnTo>
                  <a:lnTo>
                    <a:pt x="0" y="2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148"/>
            <p:cNvSpPr/>
            <p:nvPr/>
          </p:nvSpPr>
          <p:spPr bwMode="auto">
            <a:xfrm>
              <a:off x="7477125" y="2455863"/>
              <a:ext cx="139700" cy="73025"/>
            </a:xfrm>
            <a:custGeom>
              <a:gdLst>
                <a:gd name="T0" fmla="*/ 9 w 88"/>
                <a:gd name="T1" fmla="*/ 0 h 46"/>
                <a:gd name="T2" fmla="*/ 11 w 88"/>
                <a:gd name="T3" fmla="*/ 3 h 46"/>
                <a:gd name="T4" fmla="*/ 12 w 88"/>
                <a:gd name="T5" fmla="*/ 7 h 46"/>
                <a:gd name="T6" fmla="*/ 15 w 88"/>
                <a:gd name="T7" fmla="*/ 11 h 46"/>
                <a:gd name="T8" fmla="*/ 19 w 88"/>
                <a:gd name="T9" fmla="*/ 15 h 46"/>
                <a:gd name="T10" fmla="*/ 24 w 88"/>
                <a:gd name="T11" fmla="*/ 19 h 46"/>
                <a:gd name="T12" fmla="*/ 28 w 88"/>
                <a:gd name="T13" fmla="*/ 21 h 46"/>
                <a:gd name="T14" fmla="*/ 32 w 88"/>
                <a:gd name="T15" fmla="*/ 24 h 46"/>
                <a:gd name="T16" fmla="*/ 36 w 88"/>
                <a:gd name="T17" fmla="*/ 25 h 46"/>
                <a:gd name="T18" fmla="*/ 38 w 88"/>
                <a:gd name="T19" fmla="*/ 27 h 46"/>
                <a:gd name="T20" fmla="*/ 40 w 88"/>
                <a:gd name="T21" fmla="*/ 28 h 46"/>
                <a:gd name="T22" fmla="*/ 41 w 88"/>
                <a:gd name="T23" fmla="*/ 28 h 46"/>
                <a:gd name="T24" fmla="*/ 45 w 88"/>
                <a:gd name="T25" fmla="*/ 29 h 46"/>
                <a:gd name="T26" fmla="*/ 49 w 88"/>
                <a:gd name="T27" fmla="*/ 30 h 46"/>
                <a:gd name="T28" fmla="*/ 50 w 88"/>
                <a:gd name="T29" fmla="*/ 28 h 46"/>
                <a:gd name="T30" fmla="*/ 50 w 88"/>
                <a:gd name="T31" fmla="*/ 27 h 46"/>
                <a:gd name="T32" fmla="*/ 50 w 88"/>
                <a:gd name="T33" fmla="*/ 25 h 46"/>
                <a:gd name="T34" fmla="*/ 51 w 88"/>
                <a:gd name="T35" fmla="*/ 25 h 46"/>
                <a:gd name="T36" fmla="*/ 51 w 88"/>
                <a:gd name="T37" fmla="*/ 24 h 46"/>
                <a:gd name="T38" fmla="*/ 54 w 88"/>
                <a:gd name="T39" fmla="*/ 23 h 46"/>
                <a:gd name="T40" fmla="*/ 55 w 88"/>
                <a:gd name="T41" fmla="*/ 21 h 46"/>
                <a:gd name="T42" fmla="*/ 58 w 88"/>
                <a:gd name="T43" fmla="*/ 20 h 46"/>
                <a:gd name="T44" fmla="*/ 62 w 88"/>
                <a:gd name="T45" fmla="*/ 20 h 46"/>
                <a:gd name="T46" fmla="*/ 63 w 88"/>
                <a:gd name="T47" fmla="*/ 20 h 46"/>
                <a:gd name="T48" fmla="*/ 66 w 88"/>
                <a:gd name="T49" fmla="*/ 21 h 46"/>
                <a:gd name="T50" fmla="*/ 67 w 88"/>
                <a:gd name="T51" fmla="*/ 23 h 46"/>
                <a:gd name="T52" fmla="*/ 70 w 88"/>
                <a:gd name="T53" fmla="*/ 25 h 46"/>
                <a:gd name="T54" fmla="*/ 71 w 88"/>
                <a:gd name="T55" fmla="*/ 29 h 46"/>
                <a:gd name="T56" fmla="*/ 71 w 88"/>
                <a:gd name="T57" fmla="*/ 30 h 46"/>
                <a:gd name="T58" fmla="*/ 71 w 88"/>
                <a:gd name="T59" fmla="*/ 32 h 46"/>
                <a:gd name="T60" fmla="*/ 70 w 88"/>
                <a:gd name="T61" fmla="*/ 33 h 46"/>
                <a:gd name="T62" fmla="*/ 68 w 88"/>
                <a:gd name="T63" fmla="*/ 36 h 46"/>
                <a:gd name="T64" fmla="*/ 75 w 88"/>
                <a:gd name="T65" fmla="*/ 36 h 46"/>
                <a:gd name="T66" fmla="*/ 81 w 88"/>
                <a:gd name="T67" fmla="*/ 36 h 46"/>
                <a:gd name="T68" fmla="*/ 84 w 88"/>
                <a:gd name="T69" fmla="*/ 36 h 46"/>
                <a:gd name="T70" fmla="*/ 87 w 88"/>
                <a:gd name="T71" fmla="*/ 36 h 46"/>
                <a:gd name="T72" fmla="*/ 87 w 88"/>
                <a:gd name="T73" fmla="*/ 36 h 46"/>
                <a:gd name="T74" fmla="*/ 87 w 88"/>
                <a:gd name="T75" fmla="*/ 36 h 46"/>
                <a:gd name="T76" fmla="*/ 88 w 88"/>
                <a:gd name="T77" fmla="*/ 46 h 46"/>
                <a:gd name="T78" fmla="*/ 87 w 88"/>
                <a:gd name="T79" fmla="*/ 46 h 46"/>
                <a:gd name="T80" fmla="*/ 84 w 88"/>
                <a:gd name="T81" fmla="*/ 46 h 46"/>
                <a:gd name="T82" fmla="*/ 81 w 88"/>
                <a:gd name="T83" fmla="*/ 46 h 46"/>
                <a:gd name="T84" fmla="*/ 74 w 88"/>
                <a:gd name="T85" fmla="*/ 46 h 46"/>
                <a:gd name="T86" fmla="*/ 63 w 88"/>
                <a:gd name="T87" fmla="*/ 45 h 46"/>
                <a:gd name="T88" fmla="*/ 55 w 88"/>
                <a:gd name="T89" fmla="*/ 41 h 46"/>
                <a:gd name="T90" fmla="*/ 54 w 88"/>
                <a:gd name="T91" fmla="*/ 41 h 46"/>
                <a:gd name="T92" fmla="*/ 49 w 88"/>
                <a:gd name="T93" fmla="*/ 41 h 46"/>
                <a:gd name="T94" fmla="*/ 43 w 88"/>
                <a:gd name="T95" fmla="*/ 40 h 46"/>
                <a:gd name="T96" fmla="*/ 37 w 88"/>
                <a:gd name="T97" fmla="*/ 37 h 46"/>
                <a:gd name="T98" fmla="*/ 36 w 88"/>
                <a:gd name="T99" fmla="*/ 37 h 46"/>
                <a:gd name="T100" fmla="*/ 34 w 88"/>
                <a:gd name="T101" fmla="*/ 36 h 46"/>
                <a:gd name="T102" fmla="*/ 32 w 88"/>
                <a:gd name="T103" fmla="*/ 34 h 46"/>
                <a:gd name="T104" fmla="*/ 28 w 88"/>
                <a:gd name="T105" fmla="*/ 33 h 46"/>
                <a:gd name="T106" fmla="*/ 24 w 88"/>
                <a:gd name="T107" fmla="*/ 30 h 46"/>
                <a:gd name="T108" fmla="*/ 19 w 88"/>
                <a:gd name="T109" fmla="*/ 28 h 46"/>
                <a:gd name="T110" fmla="*/ 11 w 88"/>
                <a:gd name="T111" fmla="*/ 20 h 46"/>
                <a:gd name="T112" fmla="*/ 3 w 88"/>
                <a:gd name="T113" fmla="*/ 11 h 46"/>
                <a:gd name="T114" fmla="*/ 0 w 88"/>
                <a:gd name="T115" fmla="*/ 0 h 46"/>
                <a:gd name="T116" fmla="*/ 9 w 88"/>
                <a:gd name="T117" fmla="*/ 0 h 4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" h="46">
                  <a:moveTo>
                    <a:pt x="9" y="0"/>
                  </a:moveTo>
                  <a:lnTo>
                    <a:pt x="11" y="3"/>
                  </a:lnTo>
                  <a:lnTo>
                    <a:pt x="12" y="7"/>
                  </a:lnTo>
                  <a:lnTo>
                    <a:pt x="15" y="11"/>
                  </a:lnTo>
                  <a:lnTo>
                    <a:pt x="19" y="15"/>
                  </a:lnTo>
                  <a:lnTo>
                    <a:pt x="24" y="19"/>
                  </a:lnTo>
                  <a:lnTo>
                    <a:pt x="28" y="21"/>
                  </a:lnTo>
                  <a:lnTo>
                    <a:pt x="32" y="24"/>
                  </a:lnTo>
                  <a:lnTo>
                    <a:pt x="36" y="25"/>
                  </a:lnTo>
                  <a:lnTo>
                    <a:pt x="38" y="27"/>
                  </a:lnTo>
                  <a:lnTo>
                    <a:pt x="40" y="28"/>
                  </a:lnTo>
                  <a:lnTo>
                    <a:pt x="41" y="28"/>
                  </a:lnTo>
                  <a:lnTo>
                    <a:pt x="45" y="29"/>
                  </a:lnTo>
                  <a:lnTo>
                    <a:pt x="49" y="30"/>
                  </a:lnTo>
                  <a:lnTo>
                    <a:pt x="50" y="28"/>
                  </a:lnTo>
                  <a:lnTo>
                    <a:pt x="50" y="27"/>
                  </a:lnTo>
                  <a:lnTo>
                    <a:pt x="50" y="25"/>
                  </a:lnTo>
                  <a:lnTo>
                    <a:pt x="51" y="25"/>
                  </a:lnTo>
                  <a:lnTo>
                    <a:pt x="51" y="24"/>
                  </a:lnTo>
                  <a:lnTo>
                    <a:pt x="54" y="23"/>
                  </a:lnTo>
                  <a:lnTo>
                    <a:pt x="55" y="21"/>
                  </a:lnTo>
                  <a:lnTo>
                    <a:pt x="58" y="20"/>
                  </a:lnTo>
                  <a:lnTo>
                    <a:pt x="62" y="20"/>
                  </a:lnTo>
                  <a:lnTo>
                    <a:pt x="63" y="20"/>
                  </a:lnTo>
                  <a:lnTo>
                    <a:pt x="66" y="21"/>
                  </a:lnTo>
                  <a:lnTo>
                    <a:pt x="67" y="23"/>
                  </a:lnTo>
                  <a:lnTo>
                    <a:pt x="70" y="25"/>
                  </a:lnTo>
                  <a:lnTo>
                    <a:pt x="71" y="29"/>
                  </a:lnTo>
                  <a:lnTo>
                    <a:pt x="71" y="30"/>
                  </a:lnTo>
                  <a:lnTo>
                    <a:pt x="71" y="32"/>
                  </a:lnTo>
                  <a:lnTo>
                    <a:pt x="70" y="33"/>
                  </a:lnTo>
                  <a:lnTo>
                    <a:pt x="68" y="36"/>
                  </a:lnTo>
                  <a:lnTo>
                    <a:pt x="75" y="36"/>
                  </a:lnTo>
                  <a:lnTo>
                    <a:pt x="81" y="36"/>
                  </a:lnTo>
                  <a:lnTo>
                    <a:pt x="84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7" y="36"/>
                  </a:lnTo>
                  <a:lnTo>
                    <a:pt x="88" y="46"/>
                  </a:lnTo>
                  <a:lnTo>
                    <a:pt x="87" y="46"/>
                  </a:lnTo>
                  <a:lnTo>
                    <a:pt x="84" y="46"/>
                  </a:lnTo>
                  <a:lnTo>
                    <a:pt x="81" y="46"/>
                  </a:lnTo>
                  <a:lnTo>
                    <a:pt x="74" y="46"/>
                  </a:lnTo>
                  <a:lnTo>
                    <a:pt x="63" y="45"/>
                  </a:lnTo>
                  <a:lnTo>
                    <a:pt x="55" y="41"/>
                  </a:lnTo>
                  <a:lnTo>
                    <a:pt x="54" y="41"/>
                  </a:lnTo>
                  <a:lnTo>
                    <a:pt x="49" y="41"/>
                  </a:lnTo>
                  <a:lnTo>
                    <a:pt x="43" y="40"/>
                  </a:lnTo>
                  <a:lnTo>
                    <a:pt x="37" y="37"/>
                  </a:lnTo>
                  <a:lnTo>
                    <a:pt x="36" y="37"/>
                  </a:lnTo>
                  <a:lnTo>
                    <a:pt x="34" y="36"/>
                  </a:lnTo>
                  <a:lnTo>
                    <a:pt x="32" y="34"/>
                  </a:lnTo>
                  <a:lnTo>
                    <a:pt x="28" y="33"/>
                  </a:lnTo>
                  <a:lnTo>
                    <a:pt x="24" y="30"/>
                  </a:lnTo>
                  <a:lnTo>
                    <a:pt x="19" y="28"/>
                  </a:lnTo>
                  <a:lnTo>
                    <a:pt x="11" y="20"/>
                  </a:lnTo>
                  <a:lnTo>
                    <a:pt x="3" y="11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149"/>
            <p:cNvSpPr/>
            <p:nvPr/>
          </p:nvSpPr>
          <p:spPr bwMode="auto">
            <a:xfrm>
              <a:off x="7556500" y="2644775"/>
              <a:ext cx="149225" cy="63500"/>
            </a:xfrm>
            <a:custGeom>
              <a:gdLst>
                <a:gd name="T0" fmla="*/ 86 w 94"/>
                <a:gd name="T1" fmla="*/ 0 h 40"/>
                <a:gd name="T2" fmla="*/ 94 w 94"/>
                <a:gd name="T3" fmla="*/ 6 h 40"/>
                <a:gd name="T4" fmla="*/ 81 w 94"/>
                <a:gd name="T5" fmla="*/ 21 h 40"/>
                <a:gd name="T6" fmla="*/ 68 w 94"/>
                <a:gd name="T7" fmla="*/ 32 h 40"/>
                <a:gd name="T8" fmla="*/ 55 w 94"/>
                <a:gd name="T9" fmla="*/ 38 h 40"/>
                <a:gd name="T10" fmla="*/ 42 w 94"/>
                <a:gd name="T11" fmla="*/ 40 h 40"/>
                <a:gd name="T12" fmla="*/ 42 w 94"/>
                <a:gd name="T13" fmla="*/ 40 h 40"/>
                <a:gd name="T14" fmla="*/ 28 w 94"/>
                <a:gd name="T15" fmla="*/ 38 h 40"/>
                <a:gd name="T16" fmla="*/ 16 w 94"/>
                <a:gd name="T17" fmla="*/ 33 h 40"/>
                <a:gd name="T18" fmla="*/ 8 w 94"/>
                <a:gd name="T19" fmla="*/ 28 h 40"/>
                <a:gd name="T20" fmla="*/ 1 w 94"/>
                <a:gd name="T21" fmla="*/ 24 h 40"/>
                <a:gd name="T22" fmla="*/ 0 w 94"/>
                <a:gd name="T23" fmla="*/ 21 h 40"/>
                <a:gd name="T24" fmla="*/ 0 w 94"/>
                <a:gd name="T25" fmla="*/ 21 h 40"/>
                <a:gd name="T26" fmla="*/ 7 w 94"/>
                <a:gd name="T27" fmla="*/ 15 h 40"/>
                <a:gd name="T28" fmla="*/ 7 w 94"/>
                <a:gd name="T29" fmla="*/ 16 h 40"/>
                <a:gd name="T30" fmla="*/ 9 w 94"/>
                <a:gd name="T31" fmla="*/ 17 h 40"/>
                <a:gd name="T32" fmla="*/ 12 w 94"/>
                <a:gd name="T33" fmla="*/ 20 h 40"/>
                <a:gd name="T34" fmla="*/ 17 w 94"/>
                <a:gd name="T35" fmla="*/ 23 h 40"/>
                <a:gd name="T36" fmla="*/ 28 w 94"/>
                <a:gd name="T37" fmla="*/ 28 h 40"/>
                <a:gd name="T38" fmla="*/ 42 w 94"/>
                <a:gd name="T39" fmla="*/ 31 h 40"/>
                <a:gd name="T40" fmla="*/ 52 w 94"/>
                <a:gd name="T41" fmla="*/ 29 h 40"/>
                <a:gd name="T42" fmla="*/ 63 w 94"/>
                <a:gd name="T43" fmla="*/ 24 h 40"/>
                <a:gd name="T44" fmla="*/ 75 w 94"/>
                <a:gd name="T45" fmla="*/ 15 h 40"/>
                <a:gd name="T46" fmla="*/ 86 w 94"/>
                <a:gd name="T47" fmla="*/ 0 h 4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4" h="40">
                  <a:moveTo>
                    <a:pt x="86" y="0"/>
                  </a:moveTo>
                  <a:lnTo>
                    <a:pt x="94" y="6"/>
                  </a:lnTo>
                  <a:lnTo>
                    <a:pt x="81" y="21"/>
                  </a:lnTo>
                  <a:lnTo>
                    <a:pt x="68" y="32"/>
                  </a:lnTo>
                  <a:lnTo>
                    <a:pt x="55" y="38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28" y="38"/>
                  </a:lnTo>
                  <a:lnTo>
                    <a:pt x="16" y="33"/>
                  </a:lnTo>
                  <a:lnTo>
                    <a:pt x="8" y="28"/>
                  </a:lnTo>
                  <a:lnTo>
                    <a:pt x="1" y="24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9" y="17"/>
                  </a:lnTo>
                  <a:lnTo>
                    <a:pt x="12" y="20"/>
                  </a:lnTo>
                  <a:lnTo>
                    <a:pt x="17" y="23"/>
                  </a:lnTo>
                  <a:lnTo>
                    <a:pt x="28" y="28"/>
                  </a:lnTo>
                  <a:lnTo>
                    <a:pt x="42" y="31"/>
                  </a:lnTo>
                  <a:lnTo>
                    <a:pt x="52" y="29"/>
                  </a:lnTo>
                  <a:lnTo>
                    <a:pt x="63" y="24"/>
                  </a:lnTo>
                  <a:lnTo>
                    <a:pt x="75" y="15"/>
                  </a:lnTo>
                  <a:lnTo>
                    <a:pt x="86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150"/>
            <p:cNvSpPr/>
            <p:nvPr/>
          </p:nvSpPr>
          <p:spPr bwMode="auto">
            <a:xfrm>
              <a:off x="7685088" y="2633663"/>
              <a:ext cx="25400" cy="23813"/>
            </a:xfrm>
            <a:custGeom>
              <a:gdLst>
                <a:gd name="T0" fmla="*/ 5 w 16"/>
                <a:gd name="T1" fmla="*/ 0 h 15"/>
                <a:gd name="T2" fmla="*/ 16 w 16"/>
                <a:gd name="T3" fmla="*/ 7 h 15"/>
                <a:gd name="T4" fmla="*/ 11 w 16"/>
                <a:gd name="T5" fmla="*/ 15 h 15"/>
                <a:gd name="T6" fmla="*/ 0 w 16"/>
                <a:gd name="T7" fmla="*/ 7 h 15"/>
                <a:gd name="T8" fmla="*/ 5 w 16"/>
                <a:gd name="T9" fmla="*/ 0 h 1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5">
                  <a:moveTo>
                    <a:pt x="5" y="0"/>
                  </a:moveTo>
                  <a:lnTo>
                    <a:pt x="16" y="7"/>
                  </a:lnTo>
                  <a:lnTo>
                    <a:pt x="11" y="15"/>
                  </a:lnTo>
                  <a:lnTo>
                    <a:pt x="0" y="7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>
              <a:off x="7583488" y="2684463"/>
              <a:ext cx="93663" cy="71438"/>
            </a:xfrm>
            <a:custGeom>
              <a:gdLst>
                <a:gd name="T0" fmla="*/ 0 w 59"/>
                <a:gd name="T1" fmla="*/ 7 h 45"/>
                <a:gd name="T2" fmla="*/ 0 w 59"/>
                <a:gd name="T3" fmla="*/ 7 h 45"/>
                <a:gd name="T4" fmla="*/ 0 w 59"/>
                <a:gd name="T5" fmla="*/ 7 h 45"/>
                <a:gd name="T6" fmla="*/ 0 w 59"/>
                <a:gd name="T7" fmla="*/ 7 h 45"/>
                <a:gd name="T8" fmla="*/ 50 w 59"/>
                <a:gd name="T9" fmla="*/ 0 h 45"/>
                <a:gd name="T10" fmla="*/ 59 w 59"/>
                <a:gd name="T11" fmla="*/ 2 h 45"/>
                <a:gd name="T12" fmla="*/ 56 w 59"/>
                <a:gd name="T13" fmla="*/ 16 h 45"/>
                <a:gd name="T14" fmla="*/ 51 w 59"/>
                <a:gd name="T15" fmla="*/ 28 h 45"/>
                <a:gd name="T16" fmla="*/ 45 w 59"/>
                <a:gd name="T17" fmla="*/ 36 h 45"/>
                <a:gd name="T18" fmla="*/ 38 w 59"/>
                <a:gd name="T19" fmla="*/ 41 h 45"/>
                <a:gd name="T20" fmla="*/ 33 w 59"/>
                <a:gd name="T21" fmla="*/ 44 h 45"/>
                <a:gd name="T22" fmla="*/ 31 w 59"/>
                <a:gd name="T23" fmla="*/ 45 h 45"/>
                <a:gd name="T24" fmla="*/ 29 w 59"/>
                <a:gd name="T25" fmla="*/ 45 h 45"/>
                <a:gd name="T26" fmla="*/ 28 w 59"/>
                <a:gd name="T27" fmla="*/ 45 h 45"/>
                <a:gd name="T28" fmla="*/ 18 w 59"/>
                <a:gd name="T29" fmla="*/ 40 h 45"/>
                <a:gd name="T30" fmla="*/ 11 w 59"/>
                <a:gd name="T31" fmla="*/ 32 h 45"/>
                <a:gd name="T32" fmla="*/ 5 w 59"/>
                <a:gd name="T33" fmla="*/ 24 h 45"/>
                <a:gd name="T34" fmla="*/ 4 w 59"/>
                <a:gd name="T35" fmla="*/ 19 h 45"/>
                <a:gd name="T36" fmla="*/ 1 w 59"/>
                <a:gd name="T37" fmla="*/ 13 h 45"/>
                <a:gd name="T38" fmla="*/ 1 w 59"/>
                <a:gd name="T39" fmla="*/ 11 h 45"/>
                <a:gd name="T40" fmla="*/ 0 w 59"/>
                <a:gd name="T41" fmla="*/ 8 h 45"/>
                <a:gd name="T42" fmla="*/ 0 w 59"/>
                <a:gd name="T43" fmla="*/ 7 h 45"/>
                <a:gd name="T44" fmla="*/ 9 w 59"/>
                <a:gd name="T45" fmla="*/ 6 h 45"/>
                <a:gd name="T46" fmla="*/ 9 w 59"/>
                <a:gd name="T47" fmla="*/ 6 h 45"/>
                <a:gd name="T48" fmla="*/ 11 w 59"/>
                <a:gd name="T49" fmla="*/ 7 h 45"/>
                <a:gd name="T50" fmla="*/ 11 w 59"/>
                <a:gd name="T51" fmla="*/ 10 h 45"/>
                <a:gd name="T52" fmla="*/ 12 w 59"/>
                <a:gd name="T53" fmla="*/ 13 h 45"/>
                <a:gd name="T54" fmla="*/ 14 w 59"/>
                <a:gd name="T55" fmla="*/ 19 h 45"/>
                <a:gd name="T56" fmla="*/ 17 w 59"/>
                <a:gd name="T57" fmla="*/ 24 h 45"/>
                <a:gd name="T58" fmla="*/ 21 w 59"/>
                <a:gd name="T59" fmla="*/ 29 h 45"/>
                <a:gd name="T60" fmla="*/ 25 w 59"/>
                <a:gd name="T61" fmla="*/ 33 h 45"/>
                <a:gd name="T62" fmla="*/ 29 w 59"/>
                <a:gd name="T63" fmla="*/ 36 h 45"/>
                <a:gd name="T64" fmla="*/ 30 w 59"/>
                <a:gd name="T65" fmla="*/ 34 h 45"/>
                <a:gd name="T66" fmla="*/ 34 w 59"/>
                <a:gd name="T67" fmla="*/ 32 h 45"/>
                <a:gd name="T68" fmla="*/ 38 w 59"/>
                <a:gd name="T69" fmla="*/ 29 h 45"/>
                <a:gd name="T70" fmla="*/ 43 w 59"/>
                <a:gd name="T71" fmla="*/ 23 h 45"/>
                <a:gd name="T72" fmla="*/ 47 w 59"/>
                <a:gd name="T73" fmla="*/ 13 h 45"/>
                <a:gd name="T74" fmla="*/ 50 w 59"/>
                <a:gd name="T75" fmla="*/ 0 h 45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9" h="45">
                  <a:moveTo>
                    <a:pt x="0" y="7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close/>
                  <a:moveTo>
                    <a:pt x="50" y="0"/>
                  </a:moveTo>
                  <a:lnTo>
                    <a:pt x="59" y="2"/>
                  </a:lnTo>
                  <a:lnTo>
                    <a:pt x="56" y="16"/>
                  </a:lnTo>
                  <a:lnTo>
                    <a:pt x="51" y="28"/>
                  </a:lnTo>
                  <a:lnTo>
                    <a:pt x="45" y="36"/>
                  </a:lnTo>
                  <a:lnTo>
                    <a:pt x="38" y="41"/>
                  </a:lnTo>
                  <a:lnTo>
                    <a:pt x="33" y="44"/>
                  </a:lnTo>
                  <a:lnTo>
                    <a:pt x="31" y="45"/>
                  </a:lnTo>
                  <a:lnTo>
                    <a:pt x="29" y="45"/>
                  </a:lnTo>
                  <a:lnTo>
                    <a:pt x="28" y="45"/>
                  </a:lnTo>
                  <a:lnTo>
                    <a:pt x="18" y="40"/>
                  </a:lnTo>
                  <a:lnTo>
                    <a:pt x="11" y="32"/>
                  </a:lnTo>
                  <a:lnTo>
                    <a:pt x="5" y="24"/>
                  </a:lnTo>
                  <a:lnTo>
                    <a:pt x="4" y="19"/>
                  </a:lnTo>
                  <a:lnTo>
                    <a:pt x="1" y="13"/>
                  </a:lnTo>
                  <a:lnTo>
                    <a:pt x="1" y="11"/>
                  </a:lnTo>
                  <a:lnTo>
                    <a:pt x="0" y="8"/>
                  </a:lnTo>
                  <a:lnTo>
                    <a:pt x="0" y="7"/>
                  </a:lnTo>
                  <a:lnTo>
                    <a:pt x="9" y="6"/>
                  </a:lnTo>
                  <a:lnTo>
                    <a:pt x="9" y="6"/>
                  </a:lnTo>
                  <a:lnTo>
                    <a:pt x="11" y="7"/>
                  </a:lnTo>
                  <a:lnTo>
                    <a:pt x="11" y="10"/>
                  </a:lnTo>
                  <a:lnTo>
                    <a:pt x="12" y="13"/>
                  </a:lnTo>
                  <a:lnTo>
                    <a:pt x="14" y="19"/>
                  </a:lnTo>
                  <a:lnTo>
                    <a:pt x="17" y="24"/>
                  </a:lnTo>
                  <a:lnTo>
                    <a:pt x="21" y="29"/>
                  </a:lnTo>
                  <a:lnTo>
                    <a:pt x="25" y="33"/>
                  </a:lnTo>
                  <a:lnTo>
                    <a:pt x="29" y="36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8" y="29"/>
                  </a:lnTo>
                  <a:lnTo>
                    <a:pt x="43" y="23"/>
                  </a:lnTo>
                  <a:lnTo>
                    <a:pt x="47" y="13"/>
                  </a:lnTo>
                  <a:lnTo>
                    <a:pt x="50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152"/>
            <p:cNvSpPr>
              <a:spLocks noEditPoints="1"/>
            </p:cNvSpPr>
            <p:nvPr/>
          </p:nvSpPr>
          <p:spPr bwMode="auto">
            <a:xfrm>
              <a:off x="7758113" y="2709863"/>
              <a:ext cx="44450" cy="52388"/>
            </a:xfrm>
            <a:custGeom>
              <a:gdLst>
                <a:gd name="T0" fmla="*/ 12 w 28"/>
                <a:gd name="T1" fmla="*/ 11 h 33"/>
                <a:gd name="T2" fmla="*/ 12 w 28"/>
                <a:gd name="T3" fmla="*/ 11 h 33"/>
                <a:gd name="T4" fmla="*/ 11 w 28"/>
                <a:gd name="T5" fmla="*/ 11 h 33"/>
                <a:gd name="T6" fmla="*/ 11 w 28"/>
                <a:gd name="T7" fmla="*/ 11 h 33"/>
                <a:gd name="T8" fmla="*/ 11 w 28"/>
                <a:gd name="T9" fmla="*/ 11 h 33"/>
                <a:gd name="T10" fmla="*/ 11 w 28"/>
                <a:gd name="T11" fmla="*/ 12 h 33"/>
                <a:gd name="T12" fmla="*/ 9 w 28"/>
                <a:gd name="T13" fmla="*/ 14 h 33"/>
                <a:gd name="T14" fmla="*/ 9 w 28"/>
                <a:gd name="T15" fmla="*/ 16 h 33"/>
                <a:gd name="T16" fmla="*/ 11 w 28"/>
                <a:gd name="T17" fmla="*/ 17 h 33"/>
                <a:gd name="T18" fmla="*/ 11 w 28"/>
                <a:gd name="T19" fmla="*/ 18 h 33"/>
                <a:gd name="T20" fmla="*/ 11 w 28"/>
                <a:gd name="T21" fmla="*/ 21 h 33"/>
                <a:gd name="T22" fmla="*/ 12 w 28"/>
                <a:gd name="T23" fmla="*/ 22 h 33"/>
                <a:gd name="T24" fmla="*/ 12 w 28"/>
                <a:gd name="T25" fmla="*/ 22 h 33"/>
                <a:gd name="T26" fmla="*/ 13 w 28"/>
                <a:gd name="T27" fmla="*/ 21 h 33"/>
                <a:gd name="T28" fmla="*/ 16 w 28"/>
                <a:gd name="T29" fmla="*/ 20 h 33"/>
                <a:gd name="T30" fmla="*/ 16 w 28"/>
                <a:gd name="T31" fmla="*/ 18 h 33"/>
                <a:gd name="T32" fmla="*/ 17 w 28"/>
                <a:gd name="T33" fmla="*/ 18 h 33"/>
                <a:gd name="T34" fmla="*/ 17 w 28"/>
                <a:gd name="T35" fmla="*/ 18 h 33"/>
                <a:gd name="T36" fmla="*/ 17 w 28"/>
                <a:gd name="T37" fmla="*/ 18 h 33"/>
                <a:gd name="T38" fmla="*/ 17 w 28"/>
                <a:gd name="T39" fmla="*/ 17 h 33"/>
                <a:gd name="T40" fmla="*/ 18 w 28"/>
                <a:gd name="T41" fmla="*/ 16 h 33"/>
                <a:gd name="T42" fmla="*/ 17 w 28"/>
                <a:gd name="T43" fmla="*/ 13 h 33"/>
                <a:gd name="T44" fmla="*/ 16 w 28"/>
                <a:gd name="T45" fmla="*/ 12 h 33"/>
                <a:gd name="T46" fmla="*/ 13 w 28"/>
                <a:gd name="T47" fmla="*/ 11 h 33"/>
                <a:gd name="T48" fmla="*/ 12 w 28"/>
                <a:gd name="T49" fmla="*/ 11 h 33"/>
                <a:gd name="T50" fmla="*/ 12 w 28"/>
                <a:gd name="T51" fmla="*/ 0 h 33"/>
                <a:gd name="T52" fmla="*/ 16 w 28"/>
                <a:gd name="T53" fmla="*/ 1 h 33"/>
                <a:gd name="T54" fmla="*/ 18 w 28"/>
                <a:gd name="T55" fmla="*/ 3 h 33"/>
                <a:gd name="T56" fmla="*/ 22 w 28"/>
                <a:gd name="T57" fmla="*/ 4 h 33"/>
                <a:gd name="T58" fmla="*/ 24 w 28"/>
                <a:gd name="T59" fmla="*/ 5 h 33"/>
                <a:gd name="T60" fmla="*/ 25 w 28"/>
                <a:gd name="T61" fmla="*/ 5 h 33"/>
                <a:gd name="T62" fmla="*/ 26 w 28"/>
                <a:gd name="T63" fmla="*/ 7 h 33"/>
                <a:gd name="T64" fmla="*/ 26 w 28"/>
                <a:gd name="T65" fmla="*/ 8 h 33"/>
                <a:gd name="T66" fmla="*/ 28 w 28"/>
                <a:gd name="T67" fmla="*/ 12 h 33"/>
                <a:gd name="T68" fmla="*/ 28 w 28"/>
                <a:gd name="T69" fmla="*/ 16 h 33"/>
                <a:gd name="T70" fmla="*/ 28 w 28"/>
                <a:gd name="T71" fmla="*/ 18 h 33"/>
                <a:gd name="T72" fmla="*/ 26 w 28"/>
                <a:gd name="T73" fmla="*/ 22 h 33"/>
                <a:gd name="T74" fmla="*/ 25 w 28"/>
                <a:gd name="T75" fmla="*/ 25 h 33"/>
                <a:gd name="T76" fmla="*/ 24 w 28"/>
                <a:gd name="T77" fmla="*/ 26 h 33"/>
                <a:gd name="T78" fmla="*/ 22 w 28"/>
                <a:gd name="T79" fmla="*/ 28 h 33"/>
                <a:gd name="T80" fmla="*/ 18 w 28"/>
                <a:gd name="T81" fmla="*/ 30 h 33"/>
                <a:gd name="T82" fmla="*/ 16 w 28"/>
                <a:gd name="T83" fmla="*/ 31 h 33"/>
                <a:gd name="T84" fmla="*/ 12 w 28"/>
                <a:gd name="T85" fmla="*/ 33 h 33"/>
                <a:gd name="T86" fmla="*/ 12 w 28"/>
                <a:gd name="T87" fmla="*/ 33 h 33"/>
                <a:gd name="T88" fmla="*/ 9 w 28"/>
                <a:gd name="T89" fmla="*/ 31 h 33"/>
                <a:gd name="T90" fmla="*/ 7 w 28"/>
                <a:gd name="T91" fmla="*/ 30 h 33"/>
                <a:gd name="T92" fmla="*/ 4 w 28"/>
                <a:gd name="T93" fmla="*/ 29 h 33"/>
                <a:gd name="T94" fmla="*/ 3 w 28"/>
                <a:gd name="T95" fmla="*/ 26 h 33"/>
                <a:gd name="T96" fmla="*/ 1 w 28"/>
                <a:gd name="T97" fmla="*/ 24 h 33"/>
                <a:gd name="T98" fmla="*/ 0 w 28"/>
                <a:gd name="T99" fmla="*/ 21 h 33"/>
                <a:gd name="T100" fmla="*/ 0 w 28"/>
                <a:gd name="T101" fmla="*/ 18 h 33"/>
                <a:gd name="T102" fmla="*/ 0 w 28"/>
                <a:gd name="T103" fmla="*/ 17 h 33"/>
                <a:gd name="T104" fmla="*/ 0 w 28"/>
                <a:gd name="T105" fmla="*/ 14 h 33"/>
                <a:gd name="T106" fmla="*/ 0 w 28"/>
                <a:gd name="T107" fmla="*/ 11 h 33"/>
                <a:gd name="T108" fmla="*/ 1 w 28"/>
                <a:gd name="T109" fmla="*/ 7 h 33"/>
                <a:gd name="T110" fmla="*/ 3 w 28"/>
                <a:gd name="T111" fmla="*/ 4 h 33"/>
                <a:gd name="T112" fmla="*/ 5 w 28"/>
                <a:gd name="T113" fmla="*/ 1 h 33"/>
                <a:gd name="T114" fmla="*/ 8 w 28"/>
                <a:gd name="T115" fmla="*/ 1 h 33"/>
                <a:gd name="T116" fmla="*/ 12 w 28"/>
                <a:gd name="T117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" h="33">
                  <a:moveTo>
                    <a:pt x="12" y="11"/>
                  </a:moveTo>
                  <a:lnTo>
                    <a:pt x="12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9" y="14"/>
                  </a:lnTo>
                  <a:lnTo>
                    <a:pt x="9" y="16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1" y="21"/>
                  </a:lnTo>
                  <a:lnTo>
                    <a:pt x="12" y="22"/>
                  </a:lnTo>
                  <a:lnTo>
                    <a:pt x="12" y="22"/>
                  </a:lnTo>
                  <a:lnTo>
                    <a:pt x="13" y="21"/>
                  </a:lnTo>
                  <a:lnTo>
                    <a:pt x="16" y="20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8"/>
                  </a:lnTo>
                  <a:lnTo>
                    <a:pt x="17" y="17"/>
                  </a:lnTo>
                  <a:lnTo>
                    <a:pt x="18" y="16"/>
                  </a:lnTo>
                  <a:lnTo>
                    <a:pt x="17" y="13"/>
                  </a:lnTo>
                  <a:lnTo>
                    <a:pt x="16" y="12"/>
                  </a:lnTo>
                  <a:lnTo>
                    <a:pt x="13" y="11"/>
                  </a:lnTo>
                  <a:lnTo>
                    <a:pt x="12" y="11"/>
                  </a:lnTo>
                  <a:close/>
                  <a:moveTo>
                    <a:pt x="12" y="0"/>
                  </a:moveTo>
                  <a:lnTo>
                    <a:pt x="16" y="1"/>
                  </a:lnTo>
                  <a:lnTo>
                    <a:pt x="18" y="3"/>
                  </a:lnTo>
                  <a:lnTo>
                    <a:pt x="22" y="4"/>
                  </a:lnTo>
                  <a:lnTo>
                    <a:pt x="24" y="5"/>
                  </a:lnTo>
                  <a:lnTo>
                    <a:pt x="25" y="5"/>
                  </a:lnTo>
                  <a:lnTo>
                    <a:pt x="26" y="7"/>
                  </a:lnTo>
                  <a:lnTo>
                    <a:pt x="26" y="8"/>
                  </a:lnTo>
                  <a:lnTo>
                    <a:pt x="28" y="12"/>
                  </a:lnTo>
                  <a:lnTo>
                    <a:pt x="28" y="16"/>
                  </a:lnTo>
                  <a:lnTo>
                    <a:pt x="28" y="18"/>
                  </a:lnTo>
                  <a:lnTo>
                    <a:pt x="26" y="22"/>
                  </a:lnTo>
                  <a:lnTo>
                    <a:pt x="25" y="25"/>
                  </a:lnTo>
                  <a:lnTo>
                    <a:pt x="24" y="26"/>
                  </a:lnTo>
                  <a:lnTo>
                    <a:pt x="22" y="28"/>
                  </a:lnTo>
                  <a:lnTo>
                    <a:pt x="18" y="30"/>
                  </a:lnTo>
                  <a:lnTo>
                    <a:pt x="16" y="31"/>
                  </a:lnTo>
                  <a:lnTo>
                    <a:pt x="12" y="33"/>
                  </a:lnTo>
                  <a:lnTo>
                    <a:pt x="12" y="33"/>
                  </a:lnTo>
                  <a:lnTo>
                    <a:pt x="9" y="31"/>
                  </a:lnTo>
                  <a:lnTo>
                    <a:pt x="7" y="30"/>
                  </a:lnTo>
                  <a:lnTo>
                    <a:pt x="4" y="29"/>
                  </a:lnTo>
                  <a:lnTo>
                    <a:pt x="3" y="26"/>
                  </a:lnTo>
                  <a:lnTo>
                    <a:pt x="1" y="24"/>
                  </a:lnTo>
                  <a:lnTo>
                    <a:pt x="0" y="21"/>
                  </a:lnTo>
                  <a:lnTo>
                    <a:pt x="0" y="18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1"/>
                  </a:lnTo>
                  <a:lnTo>
                    <a:pt x="1" y="7"/>
                  </a:lnTo>
                  <a:lnTo>
                    <a:pt x="3" y="4"/>
                  </a:lnTo>
                  <a:lnTo>
                    <a:pt x="5" y="1"/>
                  </a:lnTo>
                  <a:lnTo>
                    <a:pt x="8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153"/>
            <p:cNvSpPr>
              <a:spLocks noEditPoints="1"/>
            </p:cNvSpPr>
            <p:nvPr/>
          </p:nvSpPr>
          <p:spPr bwMode="auto">
            <a:xfrm>
              <a:off x="7799388" y="2624138"/>
              <a:ext cx="73025" cy="85725"/>
            </a:xfrm>
            <a:custGeom>
              <a:gdLst>
                <a:gd name="T0" fmla="*/ 17 w 46"/>
                <a:gd name="T1" fmla="*/ 11 h 54"/>
                <a:gd name="T2" fmla="*/ 16 w 46"/>
                <a:gd name="T3" fmla="*/ 12 h 54"/>
                <a:gd name="T4" fmla="*/ 12 w 46"/>
                <a:gd name="T5" fmla="*/ 17 h 54"/>
                <a:gd name="T6" fmla="*/ 11 w 46"/>
                <a:gd name="T7" fmla="*/ 23 h 54"/>
                <a:gd name="T8" fmla="*/ 11 w 46"/>
                <a:gd name="T9" fmla="*/ 29 h 54"/>
                <a:gd name="T10" fmla="*/ 11 w 46"/>
                <a:gd name="T11" fmla="*/ 37 h 54"/>
                <a:gd name="T12" fmla="*/ 13 w 46"/>
                <a:gd name="T13" fmla="*/ 42 h 54"/>
                <a:gd name="T14" fmla="*/ 17 w 46"/>
                <a:gd name="T15" fmla="*/ 45 h 54"/>
                <a:gd name="T16" fmla="*/ 21 w 46"/>
                <a:gd name="T17" fmla="*/ 44 h 54"/>
                <a:gd name="T18" fmla="*/ 26 w 46"/>
                <a:gd name="T19" fmla="*/ 41 h 54"/>
                <a:gd name="T20" fmla="*/ 30 w 46"/>
                <a:gd name="T21" fmla="*/ 34 h 54"/>
                <a:gd name="T22" fmla="*/ 34 w 46"/>
                <a:gd name="T23" fmla="*/ 27 h 54"/>
                <a:gd name="T24" fmla="*/ 36 w 46"/>
                <a:gd name="T25" fmla="*/ 19 h 54"/>
                <a:gd name="T26" fmla="*/ 34 w 46"/>
                <a:gd name="T27" fmla="*/ 13 h 54"/>
                <a:gd name="T28" fmla="*/ 26 w 46"/>
                <a:gd name="T29" fmla="*/ 17 h 54"/>
                <a:gd name="T30" fmla="*/ 26 w 46"/>
                <a:gd name="T31" fmla="*/ 16 h 54"/>
                <a:gd name="T32" fmla="*/ 24 w 46"/>
                <a:gd name="T33" fmla="*/ 13 h 54"/>
                <a:gd name="T34" fmla="*/ 20 w 46"/>
                <a:gd name="T35" fmla="*/ 11 h 54"/>
                <a:gd name="T36" fmla="*/ 24 w 46"/>
                <a:gd name="T37" fmla="*/ 0 h 54"/>
                <a:gd name="T38" fmla="*/ 36 w 46"/>
                <a:gd name="T39" fmla="*/ 3 h 54"/>
                <a:gd name="T40" fmla="*/ 43 w 46"/>
                <a:gd name="T41" fmla="*/ 10 h 54"/>
                <a:gd name="T42" fmla="*/ 46 w 46"/>
                <a:gd name="T43" fmla="*/ 19 h 54"/>
                <a:gd name="T44" fmla="*/ 41 w 46"/>
                <a:gd name="T45" fmla="*/ 36 h 54"/>
                <a:gd name="T46" fmla="*/ 33 w 46"/>
                <a:gd name="T47" fmla="*/ 48 h 54"/>
                <a:gd name="T48" fmla="*/ 30 w 46"/>
                <a:gd name="T49" fmla="*/ 50 h 54"/>
                <a:gd name="T50" fmla="*/ 24 w 46"/>
                <a:gd name="T51" fmla="*/ 54 h 54"/>
                <a:gd name="T52" fmla="*/ 17 w 46"/>
                <a:gd name="T53" fmla="*/ 54 h 54"/>
                <a:gd name="T54" fmla="*/ 9 w 46"/>
                <a:gd name="T55" fmla="*/ 53 h 54"/>
                <a:gd name="T56" fmla="*/ 4 w 46"/>
                <a:gd name="T57" fmla="*/ 48 h 54"/>
                <a:gd name="T58" fmla="*/ 2 w 46"/>
                <a:gd name="T59" fmla="*/ 38 h 54"/>
                <a:gd name="T60" fmla="*/ 0 w 46"/>
                <a:gd name="T61" fmla="*/ 29 h 54"/>
                <a:gd name="T62" fmla="*/ 0 w 46"/>
                <a:gd name="T63" fmla="*/ 23 h 54"/>
                <a:gd name="T64" fmla="*/ 2 w 46"/>
                <a:gd name="T65" fmla="*/ 20 h 54"/>
                <a:gd name="T66" fmla="*/ 2 w 46"/>
                <a:gd name="T67" fmla="*/ 19 h 54"/>
                <a:gd name="T68" fmla="*/ 5 w 46"/>
                <a:gd name="T69" fmla="*/ 10 h 54"/>
                <a:gd name="T70" fmla="*/ 12 w 46"/>
                <a:gd name="T71" fmla="*/ 3 h 54"/>
                <a:gd name="T72" fmla="*/ 19 w 46"/>
                <a:gd name="T73" fmla="*/ 0 h 54"/>
                <a:gd name="T74" fmla="*/ 24 w 46"/>
                <a:gd name="T75" fmla="*/ 2 h 5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6" h="54">
                  <a:moveTo>
                    <a:pt x="19" y="11"/>
                  </a:moveTo>
                  <a:lnTo>
                    <a:pt x="17" y="11"/>
                  </a:lnTo>
                  <a:lnTo>
                    <a:pt x="17" y="11"/>
                  </a:lnTo>
                  <a:lnTo>
                    <a:pt x="16" y="12"/>
                  </a:lnTo>
                  <a:lnTo>
                    <a:pt x="15" y="15"/>
                  </a:lnTo>
                  <a:lnTo>
                    <a:pt x="12" y="17"/>
                  </a:lnTo>
                  <a:lnTo>
                    <a:pt x="11" y="21"/>
                  </a:lnTo>
                  <a:lnTo>
                    <a:pt x="11" y="23"/>
                  </a:lnTo>
                  <a:lnTo>
                    <a:pt x="11" y="25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1" y="37"/>
                  </a:lnTo>
                  <a:lnTo>
                    <a:pt x="12" y="41"/>
                  </a:lnTo>
                  <a:lnTo>
                    <a:pt x="13" y="42"/>
                  </a:lnTo>
                  <a:lnTo>
                    <a:pt x="15" y="44"/>
                  </a:lnTo>
                  <a:lnTo>
                    <a:pt x="17" y="45"/>
                  </a:lnTo>
                  <a:lnTo>
                    <a:pt x="20" y="45"/>
                  </a:lnTo>
                  <a:lnTo>
                    <a:pt x="21" y="44"/>
                  </a:lnTo>
                  <a:lnTo>
                    <a:pt x="25" y="42"/>
                  </a:lnTo>
                  <a:lnTo>
                    <a:pt x="26" y="41"/>
                  </a:lnTo>
                  <a:lnTo>
                    <a:pt x="28" y="38"/>
                  </a:lnTo>
                  <a:lnTo>
                    <a:pt x="30" y="34"/>
                  </a:lnTo>
                  <a:lnTo>
                    <a:pt x="32" y="30"/>
                  </a:lnTo>
                  <a:lnTo>
                    <a:pt x="34" y="27"/>
                  </a:lnTo>
                  <a:lnTo>
                    <a:pt x="36" y="21"/>
                  </a:lnTo>
                  <a:lnTo>
                    <a:pt x="36" y="19"/>
                  </a:lnTo>
                  <a:lnTo>
                    <a:pt x="36" y="15"/>
                  </a:lnTo>
                  <a:lnTo>
                    <a:pt x="34" y="13"/>
                  </a:lnTo>
                  <a:lnTo>
                    <a:pt x="34" y="13"/>
                  </a:lnTo>
                  <a:lnTo>
                    <a:pt x="26" y="17"/>
                  </a:lnTo>
                  <a:lnTo>
                    <a:pt x="26" y="17"/>
                  </a:lnTo>
                  <a:lnTo>
                    <a:pt x="26" y="16"/>
                  </a:lnTo>
                  <a:lnTo>
                    <a:pt x="25" y="15"/>
                  </a:lnTo>
                  <a:lnTo>
                    <a:pt x="24" y="13"/>
                  </a:lnTo>
                  <a:lnTo>
                    <a:pt x="21" y="12"/>
                  </a:lnTo>
                  <a:lnTo>
                    <a:pt x="20" y="11"/>
                  </a:lnTo>
                  <a:lnTo>
                    <a:pt x="19" y="11"/>
                  </a:lnTo>
                  <a:close/>
                  <a:moveTo>
                    <a:pt x="24" y="0"/>
                  </a:moveTo>
                  <a:lnTo>
                    <a:pt x="30" y="2"/>
                  </a:lnTo>
                  <a:lnTo>
                    <a:pt x="36" y="3"/>
                  </a:lnTo>
                  <a:lnTo>
                    <a:pt x="41" y="6"/>
                  </a:lnTo>
                  <a:lnTo>
                    <a:pt x="43" y="10"/>
                  </a:lnTo>
                  <a:lnTo>
                    <a:pt x="45" y="13"/>
                  </a:lnTo>
                  <a:lnTo>
                    <a:pt x="46" y="19"/>
                  </a:lnTo>
                  <a:lnTo>
                    <a:pt x="43" y="28"/>
                  </a:lnTo>
                  <a:lnTo>
                    <a:pt x="41" y="36"/>
                  </a:lnTo>
                  <a:lnTo>
                    <a:pt x="37" y="42"/>
                  </a:lnTo>
                  <a:lnTo>
                    <a:pt x="33" y="48"/>
                  </a:lnTo>
                  <a:lnTo>
                    <a:pt x="32" y="50"/>
                  </a:lnTo>
                  <a:lnTo>
                    <a:pt x="30" y="50"/>
                  </a:lnTo>
                  <a:lnTo>
                    <a:pt x="30" y="51"/>
                  </a:lnTo>
                  <a:lnTo>
                    <a:pt x="24" y="54"/>
                  </a:lnTo>
                  <a:lnTo>
                    <a:pt x="17" y="54"/>
                  </a:lnTo>
                  <a:lnTo>
                    <a:pt x="17" y="54"/>
                  </a:lnTo>
                  <a:lnTo>
                    <a:pt x="13" y="54"/>
                  </a:lnTo>
                  <a:lnTo>
                    <a:pt x="9" y="53"/>
                  </a:lnTo>
                  <a:lnTo>
                    <a:pt x="7" y="50"/>
                  </a:lnTo>
                  <a:lnTo>
                    <a:pt x="4" y="48"/>
                  </a:lnTo>
                  <a:lnTo>
                    <a:pt x="3" y="45"/>
                  </a:lnTo>
                  <a:lnTo>
                    <a:pt x="2" y="38"/>
                  </a:lnTo>
                  <a:lnTo>
                    <a:pt x="0" y="33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0" y="23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20"/>
                  </a:lnTo>
                  <a:lnTo>
                    <a:pt x="2" y="19"/>
                  </a:lnTo>
                  <a:lnTo>
                    <a:pt x="3" y="13"/>
                  </a:lnTo>
                  <a:lnTo>
                    <a:pt x="5" y="10"/>
                  </a:lnTo>
                  <a:lnTo>
                    <a:pt x="8" y="6"/>
                  </a:lnTo>
                  <a:lnTo>
                    <a:pt x="12" y="3"/>
                  </a:lnTo>
                  <a:lnTo>
                    <a:pt x="15" y="2"/>
                  </a:lnTo>
                  <a:lnTo>
                    <a:pt x="19" y="0"/>
                  </a:lnTo>
                  <a:lnTo>
                    <a:pt x="21" y="2"/>
                  </a:lnTo>
                  <a:lnTo>
                    <a:pt x="24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154"/>
            <p:cNvSpPr>
              <a:spLocks noEditPoints="1"/>
            </p:cNvSpPr>
            <p:nvPr/>
          </p:nvSpPr>
          <p:spPr bwMode="auto">
            <a:xfrm>
              <a:off x="7731125" y="2122488"/>
              <a:ext cx="619125" cy="517525"/>
            </a:xfrm>
            <a:custGeom>
              <a:gdLst>
                <a:gd name="T0" fmla="*/ 190 w 390"/>
                <a:gd name="T1" fmla="*/ 14 h 326"/>
                <a:gd name="T2" fmla="*/ 136 w 390"/>
                <a:gd name="T3" fmla="*/ 15 h 326"/>
                <a:gd name="T4" fmla="*/ 93 w 390"/>
                <a:gd name="T5" fmla="*/ 51 h 326"/>
                <a:gd name="T6" fmla="*/ 90 w 390"/>
                <a:gd name="T7" fmla="*/ 57 h 326"/>
                <a:gd name="T8" fmla="*/ 80 w 390"/>
                <a:gd name="T9" fmla="*/ 65 h 326"/>
                <a:gd name="T10" fmla="*/ 46 w 390"/>
                <a:gd name="T11" fmla="*/ 74 h 326"/>
                <a:gd name="T12" fmla="*/ 42 w 390"/>
                <a:gd name="T13" fmla="*/ 77 h 326"/>
                <a:gd name="T14" fmla="*/ 21 w 390"/>
                <a:gd name="T15" fmla="*/ 94 h 326"/>
                <a:gd name="T16" fmla="*/ 18 w 390"/>
                <a:gd name="T17" fmla="*/ 165 h 326"/>
                <a:gd name="T18" fmla="*/ 24 w 390"/>
                <a:gd name="T19" fmla="*/ 184 h 326"/>
                <a:gd name="T20" fmla="*/ 17 w 390"/>
                <a:gd name="T21" fmla="*/ 197 h 326"/>
                <a:gd name="T22" fmla="*/ 20 w 390"/>
                <a:gd name="T23" fmla="*/ 238 h 326"/>
                <a:gd name="T24" fmla="*/ 46 w 390"/>
                <a:gd name="T25" fmla="*/ 259 h 326"/>
                <a:gd name="T26" fmla="*/ 54 w 390"/>
                <a:gd name="T27" fmla="*/ 271 h 326"/>
                <a:gd name="T28" fmla="*/ 67 w 390"/>
                <a:gd name="T29" fmla="*/ 290 h 326"/>
                <a:gd name="T30" fmla="*/ 136 w 390"/>
                <a:gd name="T31" fmla="*/ 310 h 326"/>
                <a:gd name="T32" fmla="*/ 173 w 390"/>
                <a:gd name="T33" fmla="*/ 299 h 326"/>
                <a:gd name="T34" fmla="*/ 186 w 390"/>
                <a:gd name="T35" fmla="*/ 303 h 326"/>
                <a:gd name="T36" fmla="*/ 244 w 390"/>
                <a:gd name="T37" fmla="*/ 315 h 326"/>
                <a:gd name="T38" fmla="*/ 317 w 390"/>
                <a:gd name="T39" fmla="*/ 265 h 326"/>
                <a:gd name="T40" fmla="*/ 335 w 390"/>
                <a:gd name="T41" fmla="*/ 242 h 326"/>
                <a:gd name="T42" fmla="*/ 368 w 390"/>
                <a:gd name="T43" fmla="*/ 209 h 326"/>
                <a:gd name="T44" fmla="*/ 354 w 390"/>
                <a:gd name="T45" fmla="*/ 129 h 326"/>
                <a:gd name="T46" fmla="*/ 343 w 390"/>
                <a:gd name="T47" fmla="*/ 121 h 326"/>
                <a:gd name="T48" fmla="*/ 347 w 390"/>
                <a:gd name="T49" fmla="*/ 103 h 326"/>
                <a:gd name="T50" fmla="*/ 330 w 390"/>
                <a:gd name="T51" fmla="*/ 51 h 326"/>
                <a:gd name="T52" fmla="*/ 287 w 390"/>
                <a:gd name="T53" fmla="*/ 26 h 326"/>
                <a:gd name="T54" fmla="*/ 219 w 390"/>
                <a:gd name="T55" fmla="*/ 9 h 326"/>
                <a:gd name="T56" fmla="*/ 234 w 390"/>
                <a:gd name="T57" fmla="*/ 0 h 326"/>
                <a:gd name="T58" fmla="*/ 291 w 390"/>
                <a:gd name="T59" fmla="*/ 17 h 326"/>
                <a:gd name="T60" fmla="*/ 352 w 390"/>
                <a:gd name="T61" fmla="*/ 72 h 326"/>
                <a:gd name="T62" fmla="*/ 356 w 390"/>
                <a:gd name="T63" fmla="*/ 108 h 326"/>
                <a:gd name="T64" fmla="*/ 352 w 390"/>
                <a:gd name="T65" fmla="*/ 119 h 326"/>
                <a:gd name="T66" fmla="*/ 355 w 390"/>
                <a:gd name="T67" fmla="*/ 120 h 326"/>
                <a:gd name="T68" fmla="*/ 390 w 390"/>
                <a:gd name="T69" fmla="*/ 174 h 326"/>
                <a:gd name="T70" fmla="*/ 354 w 390"/>
                <a:gd name="T71" fmla="*/ 239 h 326"/>
                <a:gd name="T72" fmla="*/ 335 w 390"/>
                <a:gd name="T73" fmla="*/ 254 h 326"/>
                <a:gd name="T74" fmla="*/ 326 w 390"/>
                <a:gd name="T75" fmla="*/ 268 h 326"/>
                <a:gd name="T76" fmla="*/ 304 w 390"/>
                <a:gd name="T77" fmla="*/ 303 h 326"/>
                <a:gd name="T78" fmla="*/ 244 w 390"/>
                <a:gd name="T79" fmla="*/ 326 h 326"/>
                <a:gd name="T80" fmla="*/ 179 w 390"/>
                <a:gd name="T81" fmla="*/ 311 h 326"/>
                <a:gd name="T82" fmla="*/ 168 w 390"/>
                <a:gd name="T83" fmla="*/ 311 h 326"/>
                <a:gd name="T84" fmla="*/ 164 w 390"/>
                <a:gd name="T85" fmla="*/ 312 h 326"/>
                <a:gd name="T86" fmla="*/ 69 w 390"/>
                <a:gd name="T87" fmla="*/ 306 h 326"/>
                <a:gd name="T88" fmla="*/ 45 w 390"/>
                <a:gd name="T89" fmla="*/ 272 h 326"/>
                <a:gd name="T90" fmla="*/ 42 w 390"/>
                <a:gd name="T91" fmla="*/ 268 h 326"/>
                <a:gd name="T92" fmla="*/ 10 w 390"/>
                <a:gd name="T93" fmla="*/ 243 h 326"/>
                <a:gd name="T94" fmla="*/ 10 w 390"/>
                <a:gd name="T95" fmla="*/ 188 h 326"/>
                <a:gd name="T96" fmla="*/ 13 w 390"/>
                <a:gd name="T97" fmla="*/ 174 h 326"/>
                <a:gd name="T98" fmla="*/ 9 w 390"/>
                <a:gd name="T99" fmla="*/ 170 h 326"/>
                <a:gd name="T100" fmla="*/ 13 w 390"/>
                <a:gd name="T101" fmla="*/ 87 h 326"/>
                <a:gd name="T102" fmla="*/ 38 w 390"/>
                <a:gd name="T103" fmla="*/ 68 h 326"/>
                <a:gd name="T104" fmla="*/ 81 w 390"/>
                <a:gd name="T105" fmla="*/ 55 h 326"/>
                <a:gd name="T106" fmla="*/ 101 w 390"/>
                <a:gd name="T107" fmla="*/ 26 h 326"/>
                <a:gd name="T108" fmla="*/ 179 w 390"/>
                <a:gd name="T109" fmla="*/ 1 h 32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0" h="326">
                  <a:moveTo>
                    <a:pt x="199" y="7"/>
                  </a:moveTo>
                  <a:lnTo>
                    <a:pt x="195" y="17"/>
                  </a:lnTo>
                  <a:lnTo>
                    <a:pt x="194" y="15"/>
                  </a:lnTo>
                  <a:lnTo>
                    <a:pt x="193" y="15"/>
                  </a:lnTo>
                  <a:lnTo>
                    <a:pt x="190" y="14"/>
                  </a:lnTo>
                  <a:lnTo>
                    <a:pt x="186" y="13"/>
                  </a:lnTo>
                  <a:lnTo>
                    <a:pt x="175" y="11"/>
                  </a:lnTo>
                  <a:lnTo>
                    <a:pt x="164" y="10"/>
                  </a:lnTo>
                  <a:lnTo>
                    <a:pt x="151" y="11"/>
                  </a:lnTo>
                  <a:lnTo>
                    <a:pt x="136" y="15"/>
                  </a:lnTo>
                  <a:lnTo>
                    <a:pt x="122" y="22"/>
                  </a:lnTo>
                  <a:lnTo>
                    <a:pt x="107" y="34"/>
                  </a:lnTo>
                  <a:lnTo>
                    <a:pt x="93" y="51"/>
                  </a:lnTo>
                  <a:lnTo>
                    <a:pt x="93" y="51"/>
                  </a:lnTo>
                  <a:lnTo>
                    <a:pt x="93" y="51"/>
                  </a:lnTo>
                  <a:lnTo>
                    <a:pt x="93" y="51"/>
                  </a:lnTo>
                  <a:lnTo>
                    <a:pt x="92" y="52"/>
                  </a:lnTo>
                  <a:lnTo>
                    <a:pt x="90" y="55"/>
                  </a:lnTo>
                  <a:lnTo>
                    <a:pt x="90" y="56"/>
                  </a:lnTo>
                  <a:lnTo>
                    <a:pt x="90" y="57"/>
                  </a:lnTo>
                  <a:lnTo>
                    <a:pt x="94" y="64"/>
                  </a:lnTo>
                  <a:lnTo>
                    <a:pt x="88" y="64"/>
                  </a:lnTo>
                  <a:lnTo>
                    <a:pt x="86" y="64"/>
                  </a:lnTo>
                  <a:lnTo>
                    <a:pt x="84" y="65"/>
                  </a:lnTo>
                  <a:lnTo>
                    <a:pt x="80" y="65"/>
                  </a:lnTo>
                  <a:lnTo>
                    <a:pt x="75" y="66"/>
                  </a:lnTo>
                  <a:lnTo>
                    <a:pt x="69" y="66"/>
                  </a:lnTo>
                  <a:lnTo>
                    <a:pt x="60" y="69"/>
                  </a:lnTo>
                  <a:lnTo>
                    <a:pt x="51" y="72"/>
                  </a:lnTo>
                  <a:lnTo>
                    <a:pt x="46" y="74"/>
                  </a:lnTo>
                  <a:lnTo>
                    <a:pt x="46" y="76"/>
                  </a:lnTo>
                  <a:lnTo>
                    <a:pt x="45" y="76"/>
                  </a:lnTo>
                  <a:lnTo>
                    <a:pt x="45" y="76"/>
                  </a:lnTo>
                  <a:lnTo>
                    <a:pt x="43" y="76"/>
                  </a:lnTo>
                  <a:lnTo>
                    <a:pt x="42" y="77"/>
                  </a:lnTo>
                  <a:lnTo>
                    <a:pt x="39" y="78"/>
                  </a:lnTo>
                  <a:lnTo>
                    <a:pt x="35" y="79"/>
                  </a:lnTo>
                  <a:lnTo>
                    <a:pt x="31" y="83"/>
                  </a:lnTo>
                  <a:lnTo>
                    <a:pt x="28" y="86"/>
                  </a:lnTo>
                  <a:lnTo>
                    <a:pt x="21" y="94"/>
                  </a:lnTo>
                  <a:lnTo>
                    <a:pt x="16" y="102"/>
                  </a:lnTo>
                  <a:lnTo>
                    <a:pt x="12" y="113"/>
                  </a:lnTo>
                  <a:lnTo>
                    <a:pt x="9" y="127"/>
                  </a:lnTo>
                  <a:lnTo>
                    <a:pt x="12" y="144"/>
                  </a:lnTo>
                  <a:lnTo>
                    <a:pt x="18" y="165"/>
                  </a:lnTo>
                  <a:lnTo>
                    <a:pt x="20" y="167"/>
                  </a:lnTo>
                  <a:lnTo>
                    <a:pt x="22" y="170"/>
                  </a:lnTo>
                  <a:lnTo>
                    <a:pt x="24" y="174"/>
                  </a:lnTo>
                  <a:lnTo>
                    <a:pt x="24" y="179"/>
                  </a:lnTo>
                  <a:lnTo>
                    <a:pt x="24" y="184"/>
                  </a:lnTo>
                  <a:lnTo>
                    <a:pt x="21" y="189"/>
                  </a:lnTo>
                  <a:lnTo>
                    <a:pt x="21" y="191"/>
                  </a:lnTo>
                  <a:lnTo>
                    <a:pt x="20" y="192"/>
                  </a:lnTo>
                  <a:lnTo>
                    <a:pt x="18" y="195"/>
                  </a:lnTo>
                  <a:lnTo>
                    <a:pt x="17" y="197"/>
                  </a:lnTo>
                  <a:lnTo>
                    <a:pt x="16" y="204"/>
                  </a:lnTo>
                  <a:lnTo>
                    <a:pt x="14" y="210"/>
                  </a:lnTo>
                  <a:lnTo>
                    <a:pt x="13" y="217"/>
                  </a:lnTo>
                  <a:lnTo>
                    <a:pt x="14" y="227"/>
                  </a:lnTo>
                  <a:lnTo>
                    <a:pt x="20" y="238"/>
                  </a:lnTo>
                  <a:lnTo>
                    <a:pt x="28" y="248"/>
                  </a:lnTo>
                  <a:lnTo>
                    <a:pt x="42" y="257"/>
                  </a:lnTo>
                  <a:lnTo>
                    <a:pt x="42" y="257"/>
                  </a:lnTo>
                  <a:lnTo>
                    <a:pt x="45" y="257"/>
                  </a:lnTo>
                  <a:lnTo>
                    <a:pt x="46" y="259"/>
                  </a:lnTo>
                  <a:lnTo>
                    <a:pt x="48" y="260"/>
                  </a:lnTo>
                  <a:lnTo>
                    <a:pt x="51" y="263"/>
                  </a:lnTo>
                  <a:lnTo>
                    <a:pt x="52" y="265"/>
                  </a:lnTo>
                  <a:lnTo>
                    <a:pt x="54" y="269"/>
                  </a:lnTo>
                  <a:lnTo>
                    <a:pt x="54" y="271"/>
                  </a:lnTo>
                  <a:lnTo>
                    <a:pt x="55" y="273"/>
                  </a:lnTo>
                  <a:lnTo>
                    <a:pt x="56" y="276"/>
                  </a:lnTo>
                  <a:lnTo>
                    <a:pt x="59" y="280"/>
                  </a:lnTo>
                  <a:lnTo>
                    <a:pt x="63" y="285"/>
                  </a:lnTo>
                  <a:lnTo>
                    <a:pt x="67" y="290"/>
                  </a:lnTo>
                  <a:lnTo>
                    <a:pt x="76" y="299"/>
                  </a:lnTo>
                  <a:lnTo>
                    <a:pt x="86" y="306"/>
                  </a:lnTo>
                  <a:lnTo>
                    <a:pt x="100" y="311"/>
                  </a:lnTo>
                  <a:lnTo>
                    <a:pt x="117" y="312"/>
                  </a:lnTo>
                  <a:lnTo>
                    <a:pt x="136" y="310"/>
                  </a:lnTo>
                  <a:lnTo>
                    <a:pt x="160" y="303"/>
                  </a:lnTo>
                  <a:lnTo>
                    <a:pt x="162" y="302"/>
                  </a:lnTo>
                  <a:lnTo>
                    <a:pt x="165" y="301"/>
                  </a:lnTo>
                  <a:lnTo>
                    <a:pt x="168" y="301"/>
                  </a:lnTo>
                  <a:lnTo>
                    <a:pt x="173" y="299"/>
                  </a:lnTo>
                  <a:lnTo>
                    <a:pt x="177" y="301"/>
                  </a:lnTo>
                  <a:lnTo>
                    <a:pt x="182" y="302"/>
                  </a:lnTo>
                  <a:lnTo>
                    <a:pt x="182" y="302"/>
                  </a:lnTo>
                  <a:lnTo>
                    <a:pt x="183" y="303"/>
                  </a:lnTo>
                  <a:lnTo>
                    <a:pt x="186" y="303"/>
                  </a:lnTo>
                  <a:lnTo>
                    <a:pt x="190" y="306"/>
                  </a:lnTo>
                  <a:lnTo>
                    <a:pt x="195" y="307"/>
                  </a:lnTo>
                  <a:lnTo>
                    <a:pt x="200" y="309"/>
                  </a:lnTo>
                  <a:lnTo>
                    <a:pt x="220" y="314"/>
                  </a:lnTo>
                  <a:lnTo>
                    <a:pt x="244" y="315"/>
                  </a:lnTo>
                  <a:lnTo>
                    <a:pt x="261" y="314"/>
                  </a:lnTo>
                  <a:lnTo>
                    <a:pt x="276" y="310"/>
                  </a:lnTo>
                  <a:lnTo>
                    <a:pt x="292" y="301"/>
                  </a:lnTo>
                  <a:lnTo>
                    <a:pt x="305" y="286"/>
                  </a:lnTo>
                  <a:lnTo>
                    <a:pt x="317" y="265"/>
                  </a:lnTo>
                  <a:lnTo>
                    <a:pt x="318" y="260"/>
                  </a:lnTo>
                  <a:lnTo>
                    <a:pt x="323" y="252"/>
                  </a:lnTo>
                  <a:lnTo>
                    <a:pt x="331" y="244"/>
                  </a:lnTo>
                  <a:lnTo>
                    <a:pt x="333" y="243"/>
                  </a:lnTo>
                  <a:lnTo>
                    <a:pt x="335" y="242"/>
                  </a:lnTo>
                  <a:lnTo>
                    <a:pt x="339" y="239"/>
                  </a:lnTo>
                  <a:lnTo>
                    <a:pt x="344" y="234"/>
                  </a:lnTo>
                  <a:lnTo>
                    <a:pt x="350" y="229"/>
                  </a:lnTo>
                  <a:lnTo>
                    <a:pt x="356" y="223"/>
                  </a:lnTo>
                  <a:lnTo>
                    <a:pt x="368" y="209"/>
                  </a:lnTo>
                  <a:lnTo>
                    <a:pt x="377" y="192"/>
                  </a:lnTo>
                  <a:lnTo>
                    <a:pt x="380" y="174"/>
                  </a:lnTo>
                  <a:lnTo>
                    <a:pt x="378" y="159"/>
                  </a:lnTo>
                  <a:lnTo>
                    <a:pt x="369" y="145"/>
                  </a:lnTo>
                  <a:lnTo>
                    <a:pt x="354" y="129"/>
                  </a:lnTo>
                  <a:lnTo>
                    <a:pt x="351" y="129"/>
                  </a:lnTo>
                  <a:lnTo>
                    <a:pt x="348" y="128"/>
                  </a:lnTo>
                  <a:lnTo>
                    <a:pt x="346" y="127"/>
                  </a:lnTo>
                  <a:lnTo>
                    <a:pt x="344" y="125"/>
                  </a:lnTo>
                  <a:lnTo>
                    <a:pt x="343" y="121"/>
                  </a:lnTo>
                  <a:lnTo>
                    <a:pt x="342" y="119"/>
                  </a:lnTo>
                  <a:lnTo>
                    <a:pt x="343" y="115"/>
                  </a:lnTo>
                  <a:lnTo>
                    <a:pt x="344" y="111"/>
                  </a:lnTo>
                  <a:lnTo>
                    <a:pt x="346" y="106"/>
                  </a:lnTo>
                  <a:lnTo>
                    <a:pt x="347" y="103"/>
                  </a:lnTo>
                  <a:lnTo>
                    <a:pt x="347" y="99"/>
                  </a:lnTo>
                  <a:lnTo>
                    <a:pt x="346" y="89"/>
                  </a:lnTo>
                  <a:lnTo>
                    <a:pt x="343" y="76"/>
                  </a:lnTo>
                  <a:lnTo>
                    <a:pt x="337" y="61"/>
                  </a:lnTo>
                  <a:lnTo>
                    <a:pt x="330" y="51"/>
                  </a:lnTo>
                  <a:lnTo>
                    <a:pt x="320" y="40"/>
                  </a:lnTo>
                  <a:lnTo>
                    <a:pt x="305" y="32"/>
                  </a:lnTo>
                  <a:lnTo>
                    <a:pt x="287" y="26"/>
                  </a:lnTo>
                  <a:lnTo>
                    <a:pt x="287" y="26"/>
                  </a:lnTo>
                  <a:lnTo>
                    <a:pt x="287" y="26"/>
                  </a:lnTo>
                  <a:lnTo>
                    <a:pt x="284" y="24"/>
                  </a:lnTo>
                  <a:lnTo>
                    <a:pt x="276" y="21"/>
                  </a:lnTo>
                  <a:lnTo>
                    <a:pt x="265" y="17"/>
                  </a:lnTo>
                  <a:lnTo>
                    <a:pt x="242" y="11"/>
                  </a:lnTo>
                  <a:lnTo>
                    <a:pt x="219" y="9"/>
                  </a:lnTo>
                  <a:lnTo>
                    <a:pt x="208" y="10"/>
                  </a:lnTo>
                  <a:lnTo>
                    <a:pt x="199" y="11"/>
                  </a:lnTo>
                  <a:lnTo>
                    <a:pt x="199" y="7"/>
                  </a:lnTo>
                  <a:close/>
                  <a:moveTo>
                    <a:pt x="219" y="0"/>
                  </a:moveTo>
                  <a:lnTo>
                    <a:pt x="234" y="0"/>
                  </a:lnTo>
                  <a:lnTo>
                    <a:pt x="250" y="4"/>
                  </a:lnTo>
                  <a:lnTo>
                    <a:pt x="265" y="7"/>
                  </a:lnTo>
                  <a:lnTo>
                    <a:pt x="276" y="11"/>
                  </a:lnTo>
                  <a:lnTo>
                    <a:pt x="286" y="14"/>
                  </a:lnTo>
                  <a:lnTo>
                    <a:pt x="291" y="17"/>
                  </a:lnTo>
                  <a:lnTo>
                    <a:pt x="310" y="23"/>
                  </a:lnTo>
                  <a:lnTo>
                    <a:pt x="326" y="32"/>
                  </a:lnTo>
                  <a:lnTo>
                    <a:pt x="338" y="44"/>
                  </a:lnTo>
                  <a:lnTo>
                    <a:pt x="346" y="56"/>
                  </a:lnTo>
                  <a:lnTo>
                    <a:pt x="352" y="72"/>
                  </a:lnTo>
                  <a:lnTo>
                    <a:pt x="356" y="87"/>
                  </a:lnTo>
                  <a:lnTo>
                    <a:pt x="356" y="99"/>
                  </a:lnTo>
                  <a:lnTo>
                    <a:pt x="356" y="104"/>
                  </a:lnTo>
                  <a:lnTo>
                    <a:pt x="356" y="107"/>
                  </a:lnTo>
                  <a:lnTo>
                    <a:pt x="356" y="108"/>
                  </a:lnTo>
                  <a:lnTo>
                    <a:pt x="356" y="110"/>
                  </a:lnTo>
                  <a:lnTo>
                    <a:pt x="355" y="110"/>
                  </a:lnTo>
                  <a:lnTo>
                    <a:pt x="354" y="113"/>
                  </a:lnTo>
                  <a:lnTo>
                    <a:pt x="352" y="116"/>
                  </a:lnTo>
                  <a:lnTo>
                    <a:pt x="352" y="119"/>
                  </a:lnTo>
                  <a:lnTo>
                    <a:pt x="352" y="119"/>
                  </a:lnTo>
                  <a:lnTo>
                    <a:pt x="352" y="119"/>
                  </a:lnTo>
                  <a:lnTo>
                    <a:pt x="352" y="120"/>
                  </a:lnTo>
                  <a:lnTo>
                    <a:pt x="354" y="120"/>
                  </a:lnTo>
                  <a:lnTo>
                    <a:pt x="355" y="120"/>
                  </a:lnTo>
                  <a:lnTo>
                    <a:pt x="358" y="120"/>
                  </a:lnTo>
                  <a:lnTo>
                    <a:pt x="359" y="121"/>
                  </a:lnTo>
                  <a:lnTo>
                    <a:pt x="377" y="138"/>
                  </a:lnTo>
                  <a:lnTo>
                    <a:pt x="388" y="155"/>
                  </a:lnTo>
                  <a:lnTo>
                    <a:pt x="390" y="174"/>
                  </a:lnTo>
                  <a:lnTo>
                    <a:pt x="388" y="191"/>
                  </a:lnTo>
                  <a:lnTo>
                    <a:pt x="381" y="205"/>
                  </a:lnTo>
                  <a:lnTo>
                    <a:pt x="373" y="218"/>
                  </a:lnTo>
                  <a:lnTo>
                    <a:pt x="363" y="230"/>
                  </a:lnTo>
                  <a:lnTo>
                    <a:pt x="354" y="239"/>
                  </a:lnTo>
                  <a:lnTo>
                    <a:pt x="344" y="247"/>
                  </a:lnTo>
                  <a:lnTo>
                    <a:pt x="339" y="251"/>
                  </a:lnTo>
                  <a:lnTo>
                    <a:pt x="337" y="252"/>
                  </a:lnTo>
                  <a:lnTo>
                    <a:pt x="337" y="254"/>
                  </a:lnTo>
                  <a:lnTo>
                    <a:pt x="335" y="254"/>
                  </a:lnTo>
                  <a:lnTo>
                    <a:pt x="333" y="255"/>
                  </a:lnTo>
                  <a:lnTo>
                    <a:pt x="330" y="259"/>
                  </a:lnTo>
                  <a:lnTo>
                    <a:pt x="327" y="263"/>
                  </a:lnTo>
                  <a:lnTo>
                    <a:pt x="326" y="267"/>
                  </a:lnTo>
                  <a:lnTo>
                    <a:pt x="326" y="268"/>
                  </a:lnTo>
                  <a:lnTo>
                    <a:pt x="326" y="268"/>
                  </a:lnTo>
                  <a:lnTo>
                    <a:pt x="326" y="269"/>
                  </a:lnTo>
                  <a:lnTo>
                    <a:pt x="326" y="269"/>
                  </a:lnTo>
                  <a:lnTo>
                    <a:pt x="316" y="289"/>
                  </a:lnTo>
                  <a:lnTo>
                    <a:pt x="304" y="303"/>
                  </a:lnTo>
                  <a:lnTo>
                    <a:pt x="289" y="314"/>
                  </a:lnTo>
                  <a:lnTo>
                    <a:pt x="275" y="320"/>
                  </a:lnTo>
                  <a:lnTo>
                    <a:pt x="259" y="324"/>
                  </a:lnTo>
                  <a:lnTo>
                    <a:pt x="244" y="326"/>
                  </a:lnTo>
                  <a:lnTo>
                    <a:pt x="244" y="326"/>
                  </a:lnTo>
                  <a:lnTo>
                    <a:pt x="227" y="324"/>
                  </a:lnTo>
                  <a:lnTo>
                    <a:pt x="211" y="322"/>
                  </a:lnTo>
                  <a:lnTo>
                    <a:pt x="198" y="318"/>
                  </a:lnTo>
                  <a:lnTo>
                    <a:pt x="187" y="315"/>
                  </a:lnTo>
                  <a:lnTo>
                    <a:pt x="179" y="311"/>
                  </a:lnTo>
                  <a:lnTo>
                    <a:pt x="177" y="311"/>
                  </a:lnTo>
                  <a:lnTo>
                    <a:pt x="175" y="310"/>
                  </a:lnTo>
                  <a:lnTo>
                    <a:pt x="173" y="310"/>
                  </a:lnTo>
                  <a:lnTo>
                    <a:pt x="169" y="310"/>
                  </a:lnTo>
                  <a:lnTo>
                    <a:pt x="168" y="311"/>
                  </a:lnTo>
                  <a:lnTo>
                    <a:pt x="165" y="311"/>
                  </a:lnTo>
                  <a:lnTo>
                    <a:pt x="165" y="311"/>
                  </a:lnTo>
                  <a:lnTo>
                    <a:pt x="165" y="311"/>
                  </a:lnTo>
                  <a:lnTo>
                    <a:pt x="165" y="312"/>
                  </a:lnTo>
                  <a:lnTo>
                    <a:pt x="164" y="312"/>
                  </a:lnTo>
                  <a:lnTo>
                    <a:pt x="139" y="320"/>
                  </a:lnTo>
                  <a:lnTo>
                    <a:pt x="117" y="323"/>
                  </a:lnTo>
                  <a:lnTo>
                    <a:pt x="98" y="320"/>
                  </a:lnTo>
                  <a:lnTo>
                    <a:pt x="83" y="315"/>
                  </a:lnTo>
                  <a:lnTo>
                    <a:pt x="69" y="306"/>
                  </a:lnTo>
                  <a:lnTo>
                    <a:pt x="60" y="297"/>
                  </a:lnTo>
                  <a:lnTo>
                    <a:pt x="52" y="288"/>
                  </a:lnTo>
                  <a:lnTo>
                    <a:pt x="48" y="280"/>
                  </a:lnTo>
                  <a:lnTo>
                    <a:pt x="45" y="274"/>
                  </a:lnTo>
                  <a:lnTo>
                    <a:pt x="45" y="272"/>
                  </a:lnTo>
                  <a:lnTo>
                    <a:pt x="45" y="272"/>
                  </a:lnTo>
                  <a:lnTo>
                    <a:pt x="45" y="272"/>
                  </a:lnTo>
                  <a:lnTo>
                    <a:pt x="43" y="269"/>
                  </a:lnTo>
                  <a:lnTo>
                    <a:pt x="43" y="268"/>
                  </a:lnTo>
                  <a:lnTo>
                    <a:pt x="42" y="268"/>
                  </a:lnTo>
                  <a:lnTo>
                    <a:pt x="42" y="268"/>
                  </a:lnTo>
                  <a:lnTo>
                    <a:pt x="41" y="268"/>
                  </a:lnTo>
                  <a:lnTo>
                    <a:pt x="38" y="268"/>
                  </a:lnTo>
                  <a:lnTo>
                    <a:pt x="22" y="256"/>
                  </a:lnTo>
                  <a:lnTo>
                    <a:pt x="10" y="243"/>
                  </a:lnTo>
                  <a:lnTo>
                    <a:pt x="5" y="230"/>
                  </a:lnTo>
                  <a:lnTo>
                    <a:pt x="4" y="217"/>
                  </a:lnTo>
                  <a:lnTo>
                    <a:pt x="5" y="205"/>
                  </a:lnTo>
                  <a:lnTo>
                    <a:pt x="8" y="195"/>
                  </a:lnTo>
                  <a:lnTo>
                    <a:pt x="10" y="188"/>
                  </a:lnTo>
                  <a:lnTo>
                    <a:pt x="13" y="184"/>
                  </a:lnTo>
                  <a:lnTo>
                    <a:pt x="14" y="182"/>
                  </a:lnTo>
                  <a:lnTo>
                    <a:pt x="14" y="179"/>
                  </a:lnTo>
                  <a:lnTo>
                    <a:pt x="13" y="176"/>
                  </a:lnTo>
                  <a:lnTo>
                    <a:pt x="13" y="174"/>
                  </a:lnTo>
                  <a:lnTo>
                    <a:pt x="12" y="171"/>
                  </a:lnTo>
                  <a:lnTo>
                    <a:pt x="10" y="171"/>
                  </a:lnTo>
                  <a:lnTo>
                    <a:pt x="10" y="171"/>
                  </a:lnTo>
                  <a:lnTo>
                    <a:pt x="10" y="170"/>
                  </a:lnTo>
                  <a:lnTo>
                    <a:pt x="9" y="170"/>
                  </a:lnTo>
                  <a:lnTo>
                    <a:pt x="3" y="146"/>
                  </a:lnTo>
                  <a:lnTo>
                    <a:pt x="0" y="127"/>
                  </a:lnTo>
                  <a:lnTo>
                    <a:pt x="1" y="111"/>
                  </a:lnTo>
                  <a:lnTo>
                    <a:pt x="7" y="98"/>
                  </a:lnTo>
                  <a:lnTo>
                    <a:pt x="13" y="87"/>
                  </a:lnTo>
                  <a:lnTo>
                    <a:pt x="21" y="79"/>
                  </a:lnTo>
                  <a:lnTo>
                    <a:pt x="26" y="76"/>
                  </a:lnTo>
                  <a:lnTo>
                    <a:pt x="30" y="72"/>
                  </a:lnTo>
                  <a:lnTo>
                    <a:pt x="34" y="69"/>
                  </a:lnTo>
                  <a:lnTo>
                    <a:pt x="38" y="68"/>
                  </a:lnTo>
                  <a:lnTo>
                    <a:pt x="41" y="66"/>
                  </a:lnTo>
                  <a:lnTo>
                    <a:pt x="52" y="61"/>
                  </a:lnTo>
                  <a:lnTo>
                    <a:pt x="68" y="57"/>
                  </a:lnTo>
                  <a:lnTo>
                    <a:pt x="75" y="56"/>
                  </a:lnTo>
                  <a:lnTo>
                    <a:pt x="81" y="55"/>
                  </a:lnTo>
                  <a:lnTo>
                    <a:pt x="81" y="51"/>
                  </a:lnTo>
                  <a:lnTo>
                    <a:pt x="83" y="48"/>
                  </a:lnTo>
                  <a:lnTo>
                    <a:pt x="84" y="45"/>
                  </a:lnTo>
                  <a:lnTo>
                    <a:pt x="85" y="44"/>
                  </a:lnTo>
                  <a:lnTo>
                    <a:pt x="101" y="26"/>
                  </a:lnTo>
                  <a:lnTo>
                    <a:pt x="117" y="14"/>
                  </a:lnTo>
                  <a:lnTo>
                    <a:pt x="132" y="5"/>
                  </a:lnTo>
                  <a:lnTo>
                    <a:pt x="148" y="1"/>
                  </a:lnTo>
                  <a:lnTo>
                    <a:pt x="164" y="0"/>
                  </a:lnTo>
                  <a:lnTo>
                    <a:pt x="179" y="1"/>
                  </a:lnTo>
                  <a:lnTo>
                    <a:pt x="191" y="5"/>
                  </a:lnTo>
                  <a:lnTo>
                    <a:pt x="198" y="6"/>
                  </a:lnTo>
                  <a:lnTo>
                    <a:pt x="196" y="2"/>
                  </a:lnTo>
                  <a:lnTo>
                    <a:pt x="219" y="0"/>
                  </a:lnTo>
                  <a:close/>
                </a:path>
              </a:pathLst>
            </a:custGeom>
            <a:grpFill/>
            <a:ln w="0">
              <a:solidFill>
                <a:schemeClr val="accent1">
                  <a:lumMod val="75000"/>
                </a:schemeClr>
              </a:solidFill>
              <a:prstDash val="solid"/>
              <a:round/>
            </a:ln>
          </p:spPr>
          <p:txBody>
            <a:bodyPr vert="horz" wrap="square" lIns="121889" tIns="60944" rIns="121889" bIns="60944" numCol="1" anchor="t" anchorCtr="0" compatLnSpc="1"/>
            <a:lstStyle/>
            <a:p>
              <a:endParaRPr lang="zh-CN" altLang="en-US" sz="2400"/>
            </a:p>
          </p:txBody>
        </p:sp>
      </p:grpSp>
      <p:sp>
        <p:nvSpPr>
          <p:cNvPr id="28" name="文本框 25"/>
          <p:cNvSpPr txBox="1"/>
          <p:nvPr/>
        </p:nvSpPr>
        <p:spPr>
          <a:xfrm>
            <a:off x="2125264" y="1983403"/>
            <a:ext cx="8563610" cy="1196340"/>
          </a:xfrm>
          <a:prstGeom prst="rect">
            <a:avLst/>
          </a:prstGeom>
          <a:noFill/>
        </p:spPr>
        <p:txBody>
          <a:bodyPr wrap="none" lIns="91417" tIns="45708" rIns="91417" bIns="45708" rtlCol="0">
            <a:spAutoFit/>
          </a:bodyPr>
          <a:lstStyle/>
          <a:p>
            <a:pPr algn="dist">
              <a:lnSpc>
                <a:spcPct val="110000"/>
              </a:lnSpc>
            </a:pPr>
            <a:r>
              <a:rPr lang="zh-CN" altLang="en-US" sz="6600" b="1" noProof="0">
                <a:ln>
                  <a:noFill/>
                </a:ln>
                <a:solidFill>
                  <a:srgbClr val="1623C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+mn-ea"/>
              </a:rPr>
              <a:t>三、</a:t>
            </a:r>
            <a:r>
              <a:rPr lang="zh-CN" altLang="en-US" sz="66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造福千秋的都江堰</a:t>
            </a:r>
            <a:endParaRPr lang="zh-CN" altLang="en-US" sz="6600" b="1" noProof="0">
              <a:ln>
                <a:noFill/>
              </a:ln>
              <a:solidFill>
                <a:srgbClr val="1623C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>
    <p:random/>
  </p:transition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411" name="Text Box 5"/>
          <p:cNvSpPr txBox="1"/>
          <p:nvPr/>
        </p:nvSpPr>
        <p:spPr>
          <a:xfrm>
            <a:off x="5019675" y="3880485"/>
            <a:ext cx="5777230" cy="2560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你能说出他是谁吗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?</a:t>
            </a:r>
          </a:p>
          <a:p>
            <a:pPr lvl="0"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他是什么时候的人？</a:t>
            </a:r>
          </a:p>
          <a:p>
            <a:pPr lvl="0"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有什么贡献？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699635" y="1767840"/>
            <a:ext cx="7318375" cy="177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</a:t>
            </a:r>
            <a:r>
              <a:rPr lang="zh-CN" altLang="en-US" sz="3600" b="1">
                <a:solidFill>
                  <a:srgbClr val="0000CC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他曾修筑了一项大型水利工程，灌溉了大片农田，使成都平原嬴得“天府之国”之美誉。</a:t>
            </a:r>
          </a:p>
        </p:txBody>
      </p:sp>
      <p:pic>
        <p:nvPicPr>
          <p:cNvPr id="19460" name="Picture 10" descr="013000002593821234604569476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50" y="1249045"/>
            <a:ext cx="3837305" cy="4834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374650" y="1402080"/>
            <a:ext cx="274320" cy="8382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9" name="文本框 39938"/>
          <p:cNvSpPr txBox="1"/>
          <p:nvPr/>
        </p:nvSpPr>
        <p:spPr>
          <a:xfrm>
            <a:off x="639445" y="777240"/>
            <a:ext cx="3348355" cy="5303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、修建时间：</a:t>
            </a:r>
          </a:p>
          <a:p>
            <a:pPr lvl="0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2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、地       点：</a:t>
            </a:r>
          </a:p>
          <a:p>
            <a:pPr lvl="0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、修  建  者：</a:t>
            </a:r>
          </a:p>
          <a:p>
            <a:pPr lvl="0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、地       位：</a:t>
            </a:r>
          </a:p>
          <a:p>
            <a:pPr lvl="0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</a:pP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、作       用：</a:t>
            </a:r>
            <a:endParaRPr lang="zh-CN" altLang="en-US" sz="3600" b="1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940" name="文本框 39939"/>
          <p:cNvSpPr txBox="1"/>
          <p:nvPr/>
        </p:nvSpPr>
        <p:spPr>
          <a:xfrm>
            <a:off x="4123055" y="5327650"/>
            <a:ext cx="9048115" cy="13531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fontAlgn="auto">
              <a:lnSpc>
                <a:spcPts val="4800"/>
              </a:lnSpc>
              <a:spcBef>
                <a:spcPct val="0"/>
              </a:spcBef>
              <a:buFont typeface="Arial" pitchFamily="34" charset="0"/>
            </a:pP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消除水患，灌溉农田</a:t>
            </a:r>
          </a:p>
          <a:p>
            <a:pPr lvl="0" fontAlgn="auto">
              <a:lnSpc>
                <a:spcPts val="4800"/>
              </a:lnSpc>
              <a:spcBef>
                <a:spcPct val="0"/>
              </a:spcBef>
              <a:buFont typeface="Arial" pitchFamily="34" charset="0"/>
            </a:pP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成都平原成为了“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天府之国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24581" name="任意多边形 39940"/>
          <p:cNvSpPr/>
          <p:nvPr/>
        </p:nvSpPr>
        <p:spPr>
          <a:xfrm flipV="1">
            <a:off x="6934200" y="2895600"/>
            <a:ext cx="685800" cy="76200"/>
          </a:xfrm>
          <a:custGeom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cxnLst>
              <a:cxn ang="0">
                <a:pos x="18499" y="0"/>
              </a:cxn>
              <a:cxn ang="0">
                <a:pos x="15399" y="7200"/>
              </a:cxn>
              <a:cxn ang="0">
                <a:pos x="18485" y="7200"/>
              </a:cxn>
              <a:cxn ang="0">
                <a:pos x="18485" y="21566"/>
              </a:cxn>
              <a:cxn ang="0">
                <a:pos x="0" y="21566"/>
              </a:cxn>
              <a:cxn ang="0">
                <a:pos x="0" y="21600"/>
              </a:cxn>
              <a:cxn ang="0">
                <a:pos x="18514" y="21600"/>
              </a:cxn>
              <a:cxn ang="0">
                <a:pos x="18514" y="7200"/>
              </a:cxn>
              <a:cxn ang="0">
                <a:pos x="21600" y="7200"/>
              </a:cxn>
            </a:cxnLst>
            <a:rect l="txL" t="txT" r="txR" b="txB"/>
            <a:pathLst>
              <a:path w="21600" h="21600">
                <a:moveTo>
                  <a:pt x="18499" y="0"/>
                </a:moveTo>
                <a:lnTo>
                  <a:pt x="15399" y="7200"/>
                </a:lnTo>
                <a:lnTo>
                  <a:pt x="18485" y="7200"/>
                </a:lnTo>
                <a:lnTo>
                  <a:pt x="18485" y="21566"/>
                </a:lnTo>
                <a:lnTo>
                  <a:pt x="0" y="21566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24582" name="任意多边形 39941"/>
          <p:cNvSpPr/>
          <p:nvPr/>
        </p:nvSpPr>
        <p:spPr>
          <a:xfrm flipV="1">
            <a:off x="6858000" y="3810000"/>
            <a:ext cx="1143000" cy="762000"/>
          </a:xfrm>
          <a:custGeom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cxnLst>
              <a:cxn ang="0">
                <a:pos x="21600" y="6079"/>
              </a:cxn>
              <a:cxn ang="0">
                <a:pos x="15126" y="0"/>
              </a:cxn>
              <a:cxn ang="0">
                <a:pos x="15126" y="2912"/>
              </a:cxn>
              <a:cxn ang="0">
                <a:pos x="12427" y="2912"/>
              </a:cxn>
              <a:cxn ang="0">
                <a:pos x="0" y="12158"/>
              </a:cxn>
              <a:cxn ang="0">
                <a:pos x="0" y="21600"/>
              </a:cxn>
              <a:cxn ang="0">
                <a:pos x="6474" y="21600"/>
              </a:cxn>
              <a:cxn ang="0">
                <a:pos x="6474" y="12158"/>
              </a:cxn>
              <a:cxn ang="0">
                <a:pos x="12427" y="9246"/>
              </a:cxn>
              <a:cxn ang="0">
                <a:pos x="15126" y="9246"/>
              </a:cxn>
              <a:cxn ang="0">
                <a:pos x="15126" y="12158"/>
              </a:cxn>
            </a:cxnLst>
            <a:rect l="txL" t="txT" r="txR" b="txB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noFill/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9943" name="右弧形箭头 39942"/>
          <p:cNvSpPr/>
          <p:nvPr/>
        </p:nvSpPr>
        <p:spPr>
          <a:xfrm>
            <a:off x="11104245" y="5425440"/>
            <a:ext cx="812800" cy="1439863"/>
          </a:xfrm>
          <a:prstGeom prst="curvedLeftArrow">
            <a:avLst>
              <a:gd name="adj1" fmla="val 35429"/>
              <a:gd name="adj2" fmla="val 70859"/>
              <a:gd name="adj3" fmla="val 33314"/>
            </a:avLst>
          </a:prstGeom>
          <a:solidFill>
            <a:srgbClr val="FF0000"/>
          </a:solidFill>
          <a:ln w="9525">
            <a:noFill/>
          </a:ln>
        </p:spPr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9945" name="文本框 39944"/>
          <p:cNvSpPr txBox="1"/>
          <p:nvPr/>
        </p:nvSpPr>
        <p:spPr>
          <a:xfrm>
            <a:off x="3987800" y="990600"/>
            <a:ext cx="4899025" cy="743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4000" b="1" i="0" u="none" strike="noStrike" kern="1200" cap="none" spc="0" normalizeH="0" noProof="0">
                <a:ln>
                  <a:noFill/>
                </a:ln>
                <a:solidFill>
                  <a:srgbClr val="1623C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公元前</a:t>
            </a:r>
            <a:r>
              <a:rPr kumimoji="0" lang="en-US" altLang="zh-CN" sz="4000" b="1" i="0" u="none" strike="noStrike" kern="1200" cap="none" spc="0" normalizeH="0" noProof="0">
                <a:ln>
                  <a:noFill/>
                </a:ln>
                <a:solidFill>
                  <a:srgbClr val="1623C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256</a:t>
            </a:r>
            <a:r>
              <a:rPr kumimoji="0" lang="zh-CN" altLang="en-US" sz="4000" b="1" i="0" u="none" strike="noStrike" kern="1200" cap="none" spc="0" normalizeH="0" noProof="0">
                <a:ln>
                  <a:noFill/>
                </a:ln>
                <a:solidFill>
                  <a:srgbClr val="1623C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年</a:t>
            </a:r>
          </a:p>
        </p:txBody>
      </p:sp>
      <p:sp>
        <p:nvSpPr>
          <p:cNvPr id="39946" name="文本框 39945"/>
          <p:cNvSpPr txBox="1"/>
          <p:nvPr/>
        </p:nvSpPr>
        <p:spPr>
          <a:xfrm>
            <a:off x="4259580" y="2006600"/>
            <a:ext cx="3671888" cy="7435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岷江中游</a:t>
            </a:r>
          </a:p>
        </p:txBody>
      </p:sp>
      <p:sp>
        <p:nvSpPr>
          <p:cNvPr id="39947" name="文本框 39946"/>
          <p:cNvSpPr txBox="1"/>
          <p:nvPr/>
        </p:nvSpPr>
        <p:spPr>
          <a:xfrm>
            <a:off x="4123055" y="2992120"/>
            <a:ext cx="6196330" cy="83099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秦国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蜀郡太守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48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4800" b="1">
                <a:solidFill>
                  <a:srgbClr val="FF3300"/>
                </a:solidFill>
                <a:latin typeface="微软雅黑" panose="020b0503020204020204" charset="-122"/>
                <a:ea typeface="微软雅黑" panose="020b0503020204020204" charset="-122"/>
              </a:rPr>
              <a:t>李冰</a:t>
            </a:r>
          </a:p>
        </p:txBody>
      </p:sp>
      <p:sp>
        <p:nvSpPr>
          <p:cNvPr id="39948" name="文本框 39947"/>
          <p:cNvSpPr txBox="1"/>
          <p:nvPr/>
        </p:nvSpPr>
        <p:spPr>
          <a:xfrm>
            <a:off x="4122738" y="4102418"/>
            <a:ext cx="6503987" cy="8743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  <a:buFont typeface="Arial" pitchFamily="34" charset="0"/>
            </a:pP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闻名世界的</a:t>
            </a:r>
            <a:r>
              <a:rPr lang="zh-CN" altLang="en-US" sz="4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防洪灌溉</a:t>
            </a:r>
            <a:r>
              <a:rPr lang="zh-CN" altLang="en-US" sz="40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工程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1"/>
      <p:bldP spid="39945" grpId="2"/>
      <p:bldP spid="39946" grpId="3"/>
      <p:bldP spid="39947" grpId="4"/>
      <p:bldP spid="39948" grpId="5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Picture 2" descr="http://s10.sinaimg.cn/mw690/001qLUP1gy6NBePlRmpc9&amp;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9" b="5501"/>
          <a:stretch>
            <a:fillRect/>
          </a:stretch>
        </p:blipFill>
        <p:spPr bwMode="auto">
          <a:xfrm>
            <a:off x="713318" y="327025"/>
            <a:ext cx="10765367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337207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49" name="矩形 33793"/>
          <p:cNvSpPr/>
          <p:nvPr/>
        </p:nvSpPr>
        <p:spPr>
          <a:xfrm>
            <a:off x="6003925" y="3048000"/>
            <a:ext cx="3098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7650" name="矩形 33795"/>
          <p:cNvSpPr/>
          <p:nvPr/>
        </p:nvSpPr>
        <p:spPr>
          <a:xfrm>
            <a:off x="1992313" y="3119438"/>
            <a:ext cx="30988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endParaRPr lang="zh-CN" altLang="en-US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grpSp>
        <p:nvGrpSpPr>
          <p:cNvPr id="27651" name="组合 2"/>
          <p:cNvGrpSpPr/>
          <p:nvPr/>
        </p:nvGrpSpPr>
        <p:grpSpPr>
          <a:xfrm>
            <a:off x="885825" y="284480"/>
            <a:ext cx="3543935" cy="851035"/>
            <a:chOff x="284" y="878"/>
            <a:chExt cx="3254" cy="845"/>
          </a:xfrm>
        </p:grpSpPr>
        <p:pic>
          <p:nvPicPr>
            <p:cNvPr id="27652" name="图片 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405" y="878"/>
              <a:ext cx="3133" cy="84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7653" name="文本框 2"/>
            <p:cNvSpPr txBox="1"/>
            <p:nvPr/>
          </p:nvSpPr>
          <p:spPr>
            <a:xfrm>
              <a:off x="284" y="878"/>
              <a:ext cx="2700" cy="73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algn="ctr"/>
              <a:r>
                <a:rPr lang="zh-CN" altLang="en-US" sz="4000" b="1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随堂演练</a:t>
              </a:r>
            </a:p>
          </p:txBody>
        </p:sp>
      </p:grpSp>
      <p:sp>
        <p:nvSpPr>
          <p:cNvPr id="27654" name="Rectangle 3"/>
          <p:cNvSpPr/>
          <p:nvPr/>
        </p:nvSpPr>
        <p:spPr>
          <a:xfrm>
            <a:off x="1154430" y="1516380"/>
            <a:ext cx="10245090" cy="45796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indent="673100" fontAlgn="auto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1623CE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材料一：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古时候洪水泛滥成灾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百姓过着悲惨的生活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 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带领人们用疏导的办法治理洪水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他治水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13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年，三过家门而不入，终于制服了洪水，让老百姓过上了安定的日子。 </a:t>
            </a:r>
          </a:p>
          <a:p>
            <a:pPr indent="673100" fontAlgn="auto">
              <a:lnSpc>
                <a:spcPts val="45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1623CE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材料二：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 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和儿子一起，带领人民在化害为利，在岷江流域修建了大型的水利工程，使成都平原成为“天府之国”。</a:t>
            </a:r>
          </a:p>
          <a:p>
            <a:endParaRPr lang="zh-CN" altLang="en-US" sz="32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文本框 1"/>
          <p:cNvSpPr txBox="1"/>
          <p:nvPr/>
        </p:nvSpPr>
        <p:spPr>
          <a:xfrm>
            <a:off x="132715" y="1607185"/>
            <a:ext cx="12114530" cy="3383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（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1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）材料一和材料二中的两位水利专家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A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和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B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分别指的谁？（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2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）材料二中的大型水利工程指的是什么？ 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（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3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）这两位水利专家能够治水成功的原因有哪些？ 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（</a:t>
            </a:r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4</a:t>
            </a: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）我们应该学习他们的哪些精神？</a:t>
            </a:r>
            <a:r>
              <a:rPr lang="zh-CN" altLang="en-US" sz="3600" b="1">
                <a:latin typeface="宋体" panose="02010600030101010101" pitchFamily="2" charset="-122"/>
                <a:sym typeface="Arial" pitchFamily="34" charset="0"/>
              </a:rPr>
              <a:t> </a:t>
            </a:r>
            <a:endParaRPr lang="zh-CN" altLang="en-US" sz="36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8376" name="Rectangle 8"/>
          <p:cNvSpPr/>
          <p:nvPr/>
        </p:nvSpPr>
        <p:spPr>
          <a:xfrm>
            <a:off x="1171575" y="1868170"/>
            <a:ext cx="10384155" cy="33832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：大禹。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B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：李冰。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）都江堰。</a:t>
            </a:r>
            <a:endParaRPr lang="en-US" altLang="zh-CN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3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）依靠人民群众；采用堵和导相结合的方法。</a:t>
            </a:r>
            <a:endParaRPr lang="en-US" altLang="zh-CN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4</a:t>
            </a:r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Arial" pitchFamily="34" charset="0"/>
              </a:rPr>
              <a:t>）克己奉公、勇于创新、为民服务的精神</a:t>
            </a:r>
            <a:endParaRPr lang="en-US" altLang="zh-CN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文本框 1"/>
          <p:cNvSpPr txBox="1"/>
          <p:nvPr/>
        </p:nvSpPr>
        <p:spPr>
          <a:xfrm>
            <a:off x="592455" y="4123055"/>
            <a:ext cx="10118725" cy="2286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fontAlgn="auto">
              <a:lnSpc>
                <a:spcPct val="150000"/>
              </a:lnSpc>
            </a:pP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下列内容中不属于商鞅变法内容的是</a:t>
            </a:r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</a:rPr>
              <a:t>(           )</a:t>
            </a:r>
          </a:p>
          <a:p>
            <a:pPr lvl="0" fontAlgn="auto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A．迁都洛阳          B．重农抑商    </a:t>
            </a:r>
          </a:p>
          <a:p>
            <a:pPr lvl="0" fontAlgn="auto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C．奖励军功          D．严明法令</a:t>
            </a:r>
          </a:p>
        </p:txBody>
      </p:sp>
      <p:sp>
        <p:nvSpPr>
          <p:cNvPr id="28675" name="文本框 2"/>
          <p:cNvSpPr txBox="1"/>
          <p:nvPr/>
        </p:nvSpPr>
        <p:spPr>
          <a:xfrm>
            <a:off x="501015" y="419735"/>
            <a:ext cx="11566525" cy="3017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fontAlgn="auto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1.许多成语典故来源于历史，如卧薪尝胆、围魏救赵、纸上谈兵等。这些成语反映出春秋战国时期的哪一特点？（         ）</a:t>
            </a:r>
          </a:p>
          <a:p>
            <a:pPr lvl="0" fontAlgn="auto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A.奴隶制开始瓦解        B.封建制度确立</a:t>
            </a:r>
          </a:p>
          <a:p>
            <a:pPr lvl="0" fontAlgn="auto">
              <a:lnSpc>
                <a:spcPct val="150000"/>
              </a:lnSpc>
            </a:pPr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C.生产力飞速发展        D.诸侯兼并争霸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789795" y="1325880"/>
            <a:ext cx="829945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zh-CN" sz="44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D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027670" y="4321175"/>
            <a:ext cx="755650" cy="7620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zh-CN" sz="44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1" name="文本框 49157"/>
          <p:cNvSpPr txBox="1"/>
          <p:nvPr/>
        </p:nvSpPr>
        <p:spPr>
          <a:xfrm>
            <a:off x="1497965" y="1127760"/>
            <a:ext cx="5421630" cy="5029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l" eaLnBrk="1" hangingPunct="1">
              <a:lnSpc>
                <a:spcPct val="150000"/>
              </a:lnSpc>
            </a:pPr>
            <a:r>
              <a:rPr lang="en-US" altLang="zh-CN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组 </a:t>
            </a:r>
            <a:r>
              <a:rPr lang="zh-CN" altLang="en-US" sz="5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儒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家学派</a:t>
            </a:r>
          </a:p>
          <a:p>
            <a:pPr lvl="0" algn="l" eaLnBrk="1" hangingPunct="1">
              <a:lnSpc>
                <a:spcPct val="150000"/>
              </a:lnSpc>
            </a:pPr>
            <a:r>
              <a:rPr lang="en-US" altLang="zh-CN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34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组 </a:t>
            </a:r>
            <a:r>
              <a:rPr lang="zh-CN" altLang="en-US" sz="5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道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家学派</a:t>
            </a:r>
          </a:p>
          <a:p>
            <a:pPr lvl="0" algn="l" eaLnBrk="1" hangingPunct="1">
              <a:lnSpc>
                <a:spcPct val="150000"/>
              </a:lnSpc>
            </a:pPr>
            <a:r>
              <a:rPr lang="en-US" altLang="zh-CN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56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组 </a:t>
            </a:r>
            <a:r>
              <a:rPr lang="zh-CN" altLang="en-US" sz="5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法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家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学派</a:t>
            </a:r>
          </a:p>
          <a:p>
            <a:pPr lvl="0" algn="l" eaLnBrk="1" hangingPunct="1">
              <a:lnSpc>
                <a:spcPct val="150000"/>
              </a:lnSpc>
            </a:pPr>
            <a:r>
              <a:rPr lang="en-US" altLang="zh-CN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78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组 </a:t>
            </a:r>
            <a:r>
              <a:rPr lang="zh-CN" altLang="en-US" sz="5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墨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家</a:t>
            </a:r>
            <a:r>
              <a:rPr lang="zh-CN" altLang="en-US" sz="54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学派</a:t>
            </a:r>
          </a:p>
        </p:txBody>
      </p:sp>
    </p:spTree>
  </p:cSld>
  <p:clrMapOvr>
    <a:masterClrMapping/>
  </p:clrMapOvr>
  <p:transition>
    <p:blinds dir="vert"/>
    <p:sndAc>
      <p:stSnd>
        <p:snd r:embed="rId2" name="chimes.wav"/>
      </p:stSnd>
    </p:sndAc>
  </p:transition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文本框 6"/>
          <p:cNvSpPr txBox="1"/>
          <p:nvPr/>
        </p:nvSpPr>
        <p:spPr>
          <a:xfrm>
            <a:off x="200025" y="2209800"/>
            <a:ext cx="11791950" cy="3765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en-US" altLang="zh-CN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为每位代表人物设计</a:t>
            </a:r>
            <a:r>
              <a:rPr lang="zh-CN" altLang="en-US" sz="4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名片</a:t>
            </a: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（</a:t>
            </a:r>
            <a:r>
              <a:rPr lang="en-US" altLang="zh-CN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7</a:t>
            </a: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位），用 </a:t>
            </a:r>
            <a:r>
              <a:rPr lang="en-US" altLang="zh-CN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A4</a:t>
            </a: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纸设计，下周一交，用于课堂上展示、评优。</a:t>
            </a:r>
          </a:p>
          <a:p>
            <a:pPr fontAlgn="auto">
              <a:lnSpc>
                <a:spcPts val="5280"/>
              </a:lnSpc>
            </a:pPr>
            <a:endParaRPr lang="en-US" altLang="zh-CN" sz="4400" b="1">
              <a:solidFill>
                <a:srgbClr val="1623CE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fontAlgn="auto">
              <a:lnSpc>
                <a:spcPts val="5280"/>
              </a:lnSpc>
            </a:pPr>
            <a:r>
              <a:rPr lang="en-US" altLang="zh-CN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4400" b="1">
                <a:solidFill>
                  <a:srgbClr val="1623CE"/>
                </a:solidFill>
                <a:latin typeface="微软雅黑" panose="020b0503020204020204" charset="-122"/>
                <a:ea typeface="微软雅黑" panose="020b0503020204020204" charset="-122"/>
              </a:rPr>
              <a:t>介绍学派代表人物的思想主张，下周一请同学讲授。</a:t>
            </a:r>
          </a:p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770" y="370840"/>
            <a:ext cx="8196580" cy="1289685"/>
          </a:xfrm>
          <a:prstGeom prst="rect">
            <a:avLst/>
          </a:prstGeom>
        </p:spPr>
      </p:pic>
      <p:pic>
        <p:nvPicPr>
          <p:cNvPr id="8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248900" y="12052300"/>
            <a:ext cx="254000" cy="431800"/>
          </a:xfrm>
          <a:prstGeom prst="cube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226800" y="119507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>
    <p:blinds dir="vert"/>
    <p:sndAc>
      <p:stSnd>
        <p:snd r:embed="rId5" name="chimes.wav"/>
      </p:stSnd>
    </p:sndAc>
  </p:transition>
  <p:timing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155</Paragraphs>
  <Slides>29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2020-10-14T20:36:35Z</cp:lastPrinted>
  <dcterms:created xsi:type="dcterms:W3CDTF">2020-10-14T20:36:35Z</dcterms:created>
  <dcterms:modified xsi:type="dcterms:W3CDTF">2020-10-14T12:36:38Z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