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32" r:id="rId1"/>
  </p:sldMasterIdLst>
  <p:notesMasterIdLst>
    <p:notesMasterId r:id="rId43"/>
  </p:notesMasterIdLst>
  <p:sldIdLst>
    <p:sldId id="413" r:id="rId2"/>
    <p:sldId id="417" r:id="rId3"/>
    <p:sldId id="530" r:id="rId4"/>
    <p:sldId id="426" r:id="rId5"/>
    <p:sldId id="526" r:id="rId6"/>
    <p:sldId id="527" r:id="rId7"/>
    <p:sldId id="469" r:id="rId8"/>
    <p:sldId id="500" r:id="rId9"/>
    <p:sldId id="497" r:id="rId10"/>
    <p:sldId id="501" r:id="rId11"/>
    <p:sldId id="507" r:id="rId12"/>
    <p:sldId id="508" r:id="rId13"/>
    <p:sldId id="510" r:id="rId14"/>
    <p:sldId id="471" r:id="rId15"/>
    <p:sldId id="531" r:id="rId16"/>
    <p:sldId id="473" r:id="rId17"/>
    <p:sldId id="511" r:id="rId18"/>
    <p:sldId id="513" r:id="rId19"/>
    <p:sldId id="475" r:id="rId20"/>
    <p:sldId id="479" r:id="rId21"/>
    <p:sldId id="532" r:id="rId22"/>
    <p:sldId id="492" r:id="rId23"/>
    <p:sldId id="436" r:id="rId24"/>
    <p:sldId id="540" r:id="rId25"/>
    <p:sldId id="491" r:id="rId26"/>
    <p:sldId id="440" r:id="rId27"/>
    <p:sldId id="536" r:id="rId28"/>
    <p:sldId id="537" r:id="rId29"/>
    <p:sldId id="538" r:id="rId30"/>
    <p:sldId id="549" r:id="rId31"/>
    <p:sldId id="550" r:id="rId32"/>
    <p:sldId id="553" r:id="rId33"/>
    <p:sldId id="448" r:id="rId34"/>
    <p:sldId id="519" r:id="rId35"/>
    <p:sldId id="544" r:id="rId36"/>
    <p:sldId id="546" r:id="rId37"/>
    <p:sldId id="528" r:id="rId38"/>
    <p:sldId id="554" r:id="rId39"/>
    <p:sldId id="455" r:id="rId40"/>
    <p:sldId id="552" r:id="rId41"/>
    <p:sldId id="456" r:id="rId42"/>
  </p:sldIdLst>
  <p:sldSz cx="9144000" cy="5143500" type="screen16x9"/>
  <p:notesSz cx="6858000" cy="9144000"/>
  <p:defaultTextStyle>
    <a:defPPr marL="0" marR="0" indent="0" algn="l" defTabSz="342900" rtl="0" fontAlgn="auto" latinLnBrk="1" hangingPunct="0">
      <a:lnSpc>
        <a:spcPct val="100000"/>
      </a:lnSpc>
      <a:spcBef>
        <a:spcPts val="0"/>
      </a:spcBef>
      <a:spcAft>
        <a:spcPts val="0"/>
      </a:spcAft>
      <a:buClrTx/>
      <a:buSzTx/>
      <a:buFontTx/>
      <a:buNone/>
      <a:defRPr kumimoji="0" sz="700" b="0" i="0" u="none" strike="noStrike" cap="none" spc="0" normalizeH="0" baseline="0">
        <a:ln>
          <a:noFill/>
        </a:ln>
        <a:solidFill>
          <a:srgbClr val="000000"/>
        </a:solidFill>
        <a:effectLst/>
        <a:uFillTx/>
      </a:defRPr>
    </a:defPPr>
    <a:lvl1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1pPr>
    <a:lvl2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2pPr>
    <a:lvl3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3pPr>
    <a:lvl4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4pPr>
    <a:lvl5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5pPr>
    <a:lvl6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6pPr>
    <a:lvl7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7pPr>
    <a:lvl8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8pPr>
    <a:lvl9pPr marL="0" marR="0" indent="0" algn="ctr" defTabSz="309880" rtl="0" fontAlgn="auto" latinLnBrk="0" hangingPunct="0">
      <a:lnSpc>
        <a:spcPct val="100000"/>
      </a:lnSpc>
      <a:spcBef>
        <a:spcPts val="0"/>
      </a:spcBef>
      <a:spcAft>
        <a:spcPts val="0"/>
      </a:spcAft>
      <a:buClrTx/>
      <a:buSzTx/>
      <a:buFontTx/>
      <a:buNone/>
      <a:defRPr kumimoji="0" sz="21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a:srgbClr val="28DED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940675A-B579-460E-94D1-54222C63F5D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584" autoAdjust="0"/>
  </p:normalViewPr>
  <p:slideViewPr>
    <p:cSldViewPr snapToGrid="0" snapToObjects="1">
      <p:cViewPr varScale="1">
        <p:scale>
          <a:sx n="89" d="100"/>
          <a:sy n="89" d="100"/>
        </p:scale>
        <p:origin x="-846" y="-96"/>
      </p:cViewPr>
      <p:guideLst>
        <p:guide orient="horz" pos="1620"/>
        <p:guide pos="2880"/>
      </p:guideLst>
    </p:cSldViewPr>
  </p:slideViewPr>
  <p:outlineViewPr>
    <p:cViewPr>
      <p:scale>
        <a:sx n="33" d="100"/>
        <a:sy n="33" d="100"/>
      </p:scale>
      <p:origin x="0" y="4902"/>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7" name="Shape 117"/>
          <p:cNvSpPr>
            <a:spLocks noGrp="1" noRot="1" noChangeAspect="1"/>
          </p:cNvSpPr>
          <p:nvPr>
            <p:ph type="sldImg"/>
          </p:nvPr>
        </p:nvSpPr>
        <p:spPr>
          <a:xfrm>
            <a:off x="381000" y="685800"/>
            <a:ext cx="6096000" cy="3429000"/>
          </a:xfrm>
          <a:prstGeom prst="rect">
            <a:avLst/>
          </a:prstGeom>
        </p:spPr>
        <p:txBody>
          <a:bodyPr/>
          <a:lstStyle/>
          <a:p>
            <a:endParaRPr/>
          </a:p>
        </p:txBody>
      </p:sp>
      <p:sp>
        <p:nvSpPr>
          <p:cNvPr id="118" name="Shape 11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171450" latinLnBrk="0">
      <a:lnSpc>
        <a:spcPct val="118000"/>
      </a:lnSpc>
      <a:defRPr sz="800">
        <a:latin typeface="+mn-lt"/>
        <a:ea typeface="+mn-ea"/>
        <a:cs typeface="+mn-cs"/>
        <a:sym typeface="Helvetica Neue"/>
      </a:defRPr>
    </a:lvl1pPr>
    <a:lvl2pPr indent="85725" defTabSz="171450" latinLnBrk="0">
      <a:lnSpc>
        <a:spcPct val="118000"/>
      </a:lnSpc>
      <a:defRPr sz="800">
        <a:latin typeface="+mn-lt"/>
        <a:ea typeface="+mn-ea"/>
        <a:cs typeface="+mn-cs"/>
        <a:sym typeface="Helvetica Neue"/>
      </a:defRPr>
    </a:lvl2pPr>
    <a:lvl3pPr indent="171450" defTabSz="171450" latinLnBrk="0">
      <a:lnSpc>
        <a:spcPct val="118000"/>
      </a:lnSpc>
      <a:defRPr sz="800">
        <a:latin typeface="+mn-lt"/>
        <a:ea typeface="+mn-ea"/>
        <a:cs typeface="+mn-cs"/>
        <a:sym typeface="Helvetica Neue"/>
      </a:defRPr>
    </a:lvl3pPr>
    <a:lvl4pPr indent="257175" defTabSz="171450" latinLnBrk="0">
      <a:lnSpc>
        <a:spcPct val="118000"/>
      </a:lnSpc>
      <a:defRPr sz="800">
        <a:latin typeface="+mn-lt"/>
        <a:ea typeface="+mn-ea"/>
        <a:cs typeface="+mn-cs"/>
        <a:sym typeface="Helvetica Neue"/>
      </a:defRPr>
    </a:lvl4pPr>
    <a:lvl5pPr indent="342900" defTabSz="171450" latinLnBrk="0">
      <a:lnSpc>
        <a:spcPct val="118000"/>
      </a:lnSpc>
      <a:defRPr sz="800">
        <a:latin typeface="+mn-lt"/>
        <a:ea typeface="+mn-ea"/>
        <a:cs typeface="+mn-cs"/>
        <a:sym typeface="Helvetica Neue"/>
      </a:defRPr>
    </a:lvl5pPr>
    <a:lvl6pPr indent="428625" defTabSz="171450" latinLnBrk="0">
      <a:lnSpc>
        <a:spcPct val="118000"/>
      </a:lnSpc>
      <a:defRPr sz="800">
        <a:latin typeface="+mn-lt"/>
        <a:ea typeface="+mn-ea"/>
        <a:cs typeface="+mn-cs"/>
        <a:sym typeface="Helvetica Neue"/>
      </a:defRPr>
    </a:lvl6pPr>
    <a:lvl7pPr indent="514350" defTabSz="171450" latinLnBrk="0">
      <a:lnSpc>
        <a:spcPct val="118000"/>
      </a:lnSpc>
      <a:defRPr sz="800">
        <a:latin typeface="+mn-lt"/>
        <a:ea typeface="+mn-ea"/>
        <a:cs typeface="+mn-cs"/>
        <a:sym typeface="Helvetica Neue"/>
      </a:defRPr>
    </a:lvl7pPr>
    <a:lvl8pPr indent="600075" defTabSz="171450" latinLnBrk="0">
      <a:lnSpc>
        <a:spcPct val="118000"/>
      </a:lnSpc>
      <a:defRPr sz="800">
        <a:latin typeface="+mn-lt"/>
        <a:ea typeface="+mn-ea"/>
        <a:cs typeface="+mn-cs"/>
        <a:sym typeface="Helvetica Neue"/>
      </a:defRPr>
    </a:lvl8pPr>
    <a:lvl9pPr indent="685800" defTabSz="171450" latinLnBrk="0">
      <a:lnSpc>
        <a:spcPct val="118000"/>
      </a:lnSpc>
      <a:defRPr sz="8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CN" altLang="en-US" smtClean="0"/>
              <a:t>单击此处编辑母版标题样式</a:t>
            </a:r>
            <a:endParaRPr kumimoji="0" lang="en-US"/>
          </a:p>
        </p:txBody>
      </p:sp>
      <p:sp>
        <p:nvSpPr>
          <p:cNvPr id="28" name="日期占位符 27"/>
          <p:cNvSpPr>
            <a:spLocks noGrp="1"/>
          </p:cNvSpPr>
          <p:nvPr>
            <p:ph type="dt" sz="half" idx="10"/>
          </p:nvPr>
        </p:nvSpPr>
        <p:spPr/>
        <p:txBody>
          <a:bodyPr/>
          <a:lstStyle/>
          <a:p>
            <a:fld id="{11DF6C85-580E-49AA-8C0F-7282E851D184}" type="datetimeFigureOut">
              <a:rPr lang="en-US" smtClean="0"/>
              <a:pPr/>
              <a:t>1/21/2021</a:t>
            </a:fld>
            <a:endParaRPr lang="en-US"/>
          </a:p>
        </p:txBody>
      </p:sp>
      <p:sp>
        <p:nvSpPr>
          <p:cNvPr id="17" name="页脚占位符 16"/>
          <p:cNvSpPr>
            <a:spLocks noGrp="1"/>
          </p:cNvSpPr>
          <p:nvPr>
            <p:ph type="ftr" sz="quarter" idx="11"/>
          </p:nvPr>
        </p:nvSpPr>
        <p:spPr/>
        <p:txBody>
          <a:bodyPr/>
          <a:lstStyle/>
          <a:p>
            <a:endParaRPr kumimoji="0" lang="zh-CN" altLang="en-US"/>
          </a:p>
        </p:txBody>
      </p:sp>
      <p:sp>
        <p:nvSpPr>
          <p:cNvPr id="29" name="灯片编号占位符 28"/>
          <p:cNvSpPr>
            <a:spLocks noGrp="1"/>
          </p:cNvSpPr>
          <p:nvPr>
            <p:ph type="sldNum" sz="quarter" idx="12"/>
          </p:nvPr>
        </p:nvSpPr>
        <p:spPr/>
        <p:txBody>
          <a:bodyPr/>
          <a:lstStyle/>
          <a:p>
            <a:fld id="{86CB4B4D-7CA3-9044-876B-883B54F8677D}" type="slidenum">
              <a:rPr lang="en-US" altLang="zh-CN" smtClean="0"/>
              <a:pPr/>
              <a:t>‹#›</a:t>
            </a:fld>
            <a:endParaRPr lang="en-US" altLang="zh-CN"/>
          </a:p>
        </p:txBody>
      </p:sp>
      <p:sp>
        <p:nvSpPr>
          <p:cNvPr id="9" name="副标题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fld id="{13265608-6047-4152-BF7A-78B7D06BB9F0}" type="datetimeFigureOut">
              <a:rPr lang="zh-CN" altLang="en-US" smtClean="0"/>
              <a:pPr>
                <a:defRPr/>
              </a:pPr>
              <a:t>2021/1/21</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fld id="{A45020FE-0966-4539-A982-D19B8A74B733}"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600200" y="1880839"/>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11DF6C85-580E-49AA-8C0F-7282E851D184}" type="datetimeFigureOut">
              <a:rPr lang="en-US" smtClean="0"/>
              <a:pPr/>
              <a:t>1/21/2021</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a:xfrm>
            <a:off x="7924800" y="4812507"/>
            <a:ext cx="762000" cy="273844"/>
          </a:xfrm>
        </p:spPr>
        <p:txBody>
          <a:bodyPr/>
          <a:lstStyle/>
          <a:p>
            <a:fld id="{86CB4B4D-7CA3-9044-876B-883B54F8677D}" type="slidenum">
              <a:rPr lang="en-US" altLang="zh-CN" smtClean="0"/>
              <a:pPr/>
              <a:t>‹#›</a:t>
            </a:fld>
            <a:endParaRPr lang="en-US" altLang="zh-C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11DF6C85-580E-49AA-8C0F-7282E851D184}" type="datetimeFigureOut">
              <a:rPr lang="en-US" smtClean="0"/>
              <a:pPr/>
              <a:t>1/21/2021</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8229600" cy="85725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11DF6C85-580E-49AA-8C0F-7282E851D184}" type="datetimeFigureOut">
              <a:rPr lang="en-US" smtClean="0"/>
              <a:pPr/>
              <a:t>1/21/2021</a:t>
            </a:fld>
            <a:endParaRPr lang="en-US"/>
          </a:p>
        </p:txBody>
      </p:sp>
      <p:sp>
        <p:nvSpPr>
          <p:cNvPr id="8" name="页脚占位符 7"/>
          <p:cNvSpPr>
            <a:spLocks noGrp="1"/>
          </p:cNvSpPr>
          <p:nvPr>
            <p:ph type="ftr" sz="quarter" idx="11"/>
          </p:nvPr>
        </p:nvSpPr>
        <p:spPr/>
        <p:txBody>
          <a:bodyPr/>
          <a:lstStyle/>
          <a:p>
            <a:endParaRPr kumimoji="0" lang="zh-CN" altLang="en-US"/>
          </a:p>
        </p:txBody>
      </p:sp>
      <p:sp>
        <p:nvSpPr>
          <p:cNvPr id="9" name="灯片编号占位符 8"/>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11DF6C85-580E-49AA-8C0F-7282E851D184}" type="datetimeFigureOut">
              <a:rPr lang="en-US" smtClean="0"/>
              <a:pPr/>
              <a:t>1/21/2021</a:t>
            </a:fld>
            <a:endParaRPr lang="en-US"/>
          </a:p>
        </p:txBody>
      </p:sp>
      <p:sp>
        <p:nvSpPr>
          <p:cNvPr id="4" name="页脚占位符 3"/>
          <p:cNvSpPr>
            <a:spLocks noGrp="1"/>
          </p:cNvSpPr>
          <p:nvPr>
            <p:ph type="ftr" sz="quarter" idx="11"/>
          </p:nvPr>
        </p:nvSpPr>
        <p:spPr/>
        <p:txBody>
          <a:bodyPr/>
          <a:lstStyle/>
          <a:p>
            <a:endParaRPr kumimoji="0" lang="zh-CN" altLang="en-US"/>
          </a:p>
        </p:txBody>
      </p:sp>
      <p:sp>
        <p:nvSpPr>
          <p:cNvPr id="5" name="灯片编号占位符 4"/>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1DF6C85-580E-49AA-8C0F-7282E851D184}" type="datetimeFigureOut">
              <a:rPr lang="en-US" smtClean="0"/>
              <a:pPr/>
              <a:t>1/21/2021</a:t>
            </a:fld>
            <a:endParaRPr lang="en-US"/>
          </a:p>
        </p:txBody>
      </p:sp>
      <p:sp>
        <p:nvSpPr>
          <p:cNvPr id="3" name="页脚占位符 2"/>
          <p:cNvSpPr>
            <a:spLocks noGrp="1"/>
          </p:cNvSpPr>
          <p:nvPr>
            <p:ph type="ftr" sz="quarter" idx="11"/>
          </p:nvPr>
        </p:nvSpPr>
        <p:spPr/>
        <p:txBody>
          <a:bodyPr/>
          <a:lstStyle/>
          <a:p>
            <a:endParaRPr kumimoji="0" lang="zh-CN" altLang="en-US"/>
          </a:p>
        </p:txBody>
      </p:sp>
      <p:sp>
        <p:nvSpPr>
          <p:cNvPr id="4" name="灯片编号占位符 3"/>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11DF6C85-580E-49AA-8C0F-7282E851D184}" type="datetimeFigureOut">
              <a:rPr lang="en-US" smtClean="0"/>
              <a:pPr/>
              <a:t>1/21/2021</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dirty="0">
              <a:solidFill>
                <a:schemeClr val="lt1"/>
              </a:solidFill>
              <a:latin typeface="+mn-lt"/>
              <a:ea typeface="+mn-ea"/>
              <a:cs typeface="+mn-cs"/>
            </a:endParaRPr>
          </a:p>
        </p:txBody>
      </p:sp>
      <p:sp>
        <p:nvSpPr>
          <p:cNvPr id="4" name="文本占位符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11DF6C85-580E-49AA-8C0F-7282E851D184}" type="datetimeFigureOut">
              <a:rPr lang="en-US" smtClean="0"/>
              <a:pPr/>
              <a:t>1/21/2021</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1/21/2021</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11DF6C85-580E-49AA-8C0F-7282E851D184}" type="datetimeFigureOut">
              <a:rPr lang="en-US" smtClean="0"/>
              <a:pPr/>
              <a:t>1/21/2021</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86CB4B4D-7CA3-9044-876B-883B54F8677D}" type="slidenum">
              <a:rPr lang="en-US" altLang="zh-CN" smtClean="0"/>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205978"/>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fld id="{11DF6C85-580E-49AA-8C0F-7282E851D184}" type="datetimeFigureOut">
              <a:rPr lang="en-US" smtClean="0"/>
              <a:pPr/>
              <a:t>1/21/2021</a:t>
            </a:fld>
            <a:endParaRPr lang="en-US" sz="1100" dirty="0">
              <a:solidFill>
                <a:schemeClr val="tx2">
                  <a:lumMod val="75000"/>
                  <a:lumOff val="25000"/>
                </a:schemeClr>
              </a:solidFill>
            </a:endParaRPr>
          </a:p>
        </p:txBody>
      </p:sp>
      <p:sp>
        <p:nvSpPr>
          <p:cNvPr id="3" name="页脚占位符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pPr algn="r" eaLnBrk="1" latinLnBrk="0" hangingPunct="1"/>
            <a:endParaRPr kumimoji="0" lang="zh-CN" altLang="en-US" sz="1100" dirty="0">
              <a:solidFill>
                <a:schemeClr val="tx2">
                  <a:lumMod val="75000"/>
                  <a:lumOff val="25000"/>
                </a:schemeClr>
              </a:solidFill>
            </a:endParaRPr>
          </a:p>
        </p:txBody>
      </p:sp>
      <p:sp>
        <p:nvSpPr>
          <p:cNvPr id="23" name="灯片编号占位符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6CB4B4D-7CA3-9044-876B-883B54F8677D}" type="slidenum">
              <a:rPr lang="en-US" altLang="zh-CN" smtClean="0"/>
              <a:pPr/>
              <a:t>‹#›</a:t>
            </a:fld>
            <a:endParaRPr lang="en-US" altLang="zh-CN"/>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microsoft.com/office/2007/relationships/hdphoto" Target="../media/image25.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txBox="1"/>
          <p:nvPr/>
        </p:nvSpPr>
        <p:spPr>
          <a:xfrm>
            <a:off x="0" y="2121681"/>
            <a:ext cx="9144000" cy="6637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80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52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24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6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8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buNone/>
            </a:pPr>
            <a:r>
              <a:rPr lang="zh-CN" altLang="en-US" sz="2400" i="0" dirty="0">
                <a:solidFill>
                  <a:srgbClr val="FFFF00"/>
                </a:solidFill>
                <a:effectLst/>
                <a:latin typeface="黑体" panose="02010609060101010101" pitchFamily="49" charset="-122"/>
                <a:ea typeface="黑体" panose="02010609060101010101" pitchFamily="49" charset="-122"/>
              </a:rPr>
              <a:t>高一年级 历史</a:t>
            </a:r>
            <a:endParaRPr lang="en-US" altLang="zh-CN" sz="2400" i="0" dirty="0">
              <a:solidFill>
                <a:srgbClr val="FFFF00"/>
              </a:solidFill>
              <a:effectLst/>
              <a:latin typeface="黑体" panose="02010609060101010101" pitchFamily="49" charset="-122"/>
              <a:ea typeface="黑体" panose="02010609060101010101" pitchFamily="49" charset="-122"/>
            </a:endParaRPr>
          </a:p>
        </p:txBody>
      </p:sp>
      <p:sp>
        <p:nvSpPr>
          <p:cNvPr id="7" name="标题 6"/>
          <p:cNvSpPr>
            <a:spLocks noGrp="1"/>
          </p:cNvSpPr>
          <p:nvPr>
            <p:ph type="title"/>
          </p:nvPr>
        </p:nvSpPr>
        <p:spPr>
          <a:xfrm>
            <a:off x="0" y="1122663"/>
            <a:ext cx="9144000" cy="857400"/>
          </a:xfrm>
        </p:spPr>
        <p:txBody>
          <a:bodyPr>
            <a:normAutofit/>
          </a:bodyPr>
          <a:lstStyle/>
          <a:p>
            <a:r>
              <a:rPr lang="zh-CN" altLang="en-US" sz="3600" dirty="0">
                <a:solidFill>
                  <a:srgbClr val="FFFF00"/>
                </a:solidFill>
                <a:effectLst/>
                <a:latin typeface="黑体" panose="02010609060101010101" pitchFamily="49" charset="-122"/>
                <a:ea typeface="黑体" panose="02010609060101010101" pitchFamily="49" charset="-122"/>
              </a:rPr>
              <a:t>第</a:t>
            </a:r>
            <a:r>
              <a:rPr lang="en-US" altLang="zh-CN" sz="3600" dirty="0">
                <a:solidFill>
                  <a:srgbClr val="FFFF00"/>
                </a:solidFill>
                <a:effectLst/>
                <a:latin typeface="黑体" panose="02010609060101010101" pitchFamily="49" charset="-122"/>
                <a:ea typeface="黑体" panose="02010609060101010101" pitchFamily="49" charset="-122"/>
              </a:rPr>
              <a:t>18</a:t>
            </a:r>
            <a:r>
              <a:rPr lang="zh-CN" altLang="en-US" sz="3600" dirty="0">
                <a:solidFill>
                  <a:srgbClr val="FFFF00"/>
                </a:solidFill>
                <a:effectLst/>
                <a:latin typeface="黑体" panose="02010609060101010101" pitchFamily="49" charset="-122"/>
                <a:ea typeface="黑体" panose="02010609060101010101" pitchFamily="49" charset="-122"/>
              </a:rPr>
              <a:t>课 冷战与国际格局的演变</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84618" y="827903"/>
            <a:ext cx="5255444" cy="349695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圆角矩形标注 1"/>
          <p:cNvSpPr/>
          <p:nvPr/>
        </p:nvSpPr>
        <p:spPr>
          <a:xfrm>
            <a:off x="6462756" y="1450964"/>
            <a:ext cx="1702451" cy="1949059"/>
          </a:xfrm>
          <a:prstGeom prst="wedgeRoundRectCallout">
            <a:avLst>
              <a:gd name="adj1" fmla="val -94770"/>
              <a:gd name="adj2" fmla="val -1023"/>
              <a:gd name="adj3" fmla="val 16667"/>
            </a:avLst>
          </a:prstGeom>
          <a:noFill/>
          <a:ln w="28575"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 name="TextBox 4"/>
          <p:cNvSpPr txBox="1"/>
          <p:nvPr/>
        </p:nvSpPr>
        <p:spPr>
          <a:xfrm>
            <a:off x="6411677" y="1635533"/>
            <a:ext cx="1804607"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a:solidFill>
                  <a:srgbClr val="FFFFFF"/>
                </a:solidFill>
                <a:effectLst/>
                <a:latin typeface="黑体" panose="02010609060101010101" pitchFamily="49" charset="-122"/>
                <a:ea typeface="黑体" panose="02010609060101010101" pitchFamily="49" charset="-122"/>
              </a:rPr>
              <a:t>译文：绝不使用，因为敌人会报复（左同）</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09612" y="1743758"/>
            <a:ext cx="7645718" cy="1438855"/>
          </a:xfrm>
          <a:prstGeom prst="rect">
            <a:avLst/>
          </a:prstGeom>
        </p:spPr>
        <p:txBody>
          <a:bodyPr wrap="square">
            <a:spAutoFit/>
          </a:bodyPr>
          <a:lstStyle/>
          <a:p>
            <a:pPr algn="l" hangingPunct="1">
              <a:lnSpc>
                <a:spcPts val="3500"/>
              </a:lnSpc>
            </a:pPr>
            <a:r>
              <a:rPr lang="zh-CN" altLang="en-US" sz="2400" i="0" dirty="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00"/>
                </a:solidFill>
                <a:effectLst/>
                <a:latin typeface="黑体" panose="02010609060101010101" pitchFamily="49" charset="-122"/>
                <a:ea typeface="黑体" panose="02010609060101010101" pitchFamily="49" charset="-122"/>
              </a:rPr>
              <a:t>冷战</a:t>
            </a:r>
            <a:r>
              <a:rPr lang="zh-CN" altLang="en-US" sz="2400" i="0" dirty="0">
                <a:solidFill>
                  <a:srgbClr val="FFFFFF"/>
                </a:solidFill>
                <a:effectLst/>
                <a:latin typeface="黑体" panose="02010609060101010101" pitchFamily="49" charset="-122"/>
                <a:ea typeface="黑体" panose="02010609060101010101" pitchFamily="49" charset="-122"/>
              </a:rPr>
              <a:t>是指</a:t>
            </a:r>
            <a:r>
              <a:rPr lang="en-US" altLang="zh-CN" sz="2400" i="0" dirty="0">
                <a:solidFill>
                  <a:srgbClr val="FFFFFF"/>
                </a:solidFill>
                <a:effectLst/>
                <a:latin typeface="黑体" panose="02010609060101010101" pitchFamily="49" charset="-122"/>
                <a:ea typeface="黑体" panose="02010609060101010101" pitchFamily="49" charset="-122"/>
              </a:rPr>
              <a:t>20</a:t>
            </a:r>
            <a:r>
              <a:rPr lang="zh-CN" altLang="en-US" sz="2400" i="0" dirty="0">
                <a:solidFill>
                  <a:srgbClr val="FFFFFF"/>
                </a:solidFill>
                <a:effectLst/>
                <a:latin typeface="黑体" panose="02010609060101010101" pitchFamily="49" charset="-122"/>
                <a:ea typeface="黑体" panose="02010609060101010101" pitchFamily="49" charset="-122"/>
              </a:rPr>
              <a:t>世纪</a:t>
            </a:r>
            <a:r>
              <a:rPr lang="en-US" altLang="zh-CN" sz="2400" i="0" dirty="0">
                <a:solidFill>
                  <a:srgbClr val="FFFFFF"/>
                </a:solidFill>
                <a:effectLst/>
                <a:latin typeface="黑体" panose="02010609060101010101" pitchFamily="49" charset="-122"/>
                <a:ea typeface="黑体" panose="02010609060101010101" pitchFamily="49" charset="-122"/>
              </a:rPr>
              <a:t>40</a:t>
            </a:r>
            <a:r>
              <a:rPr lang="zh-CN" altLang="en-US" sz="2400" i="0" dirty="0">
                <a:solidFill>
                  <a:srgbClr val="FFFFFF"/>
                </a:solidFill>
                <a:effectLst/>
                <a:latin typeface="黑体" panose="02010609060101010101" pitchFamily="49" charset="-122"/>
                <a:ea typeface="黑体" panose="02010609060101010101" pitchFamily="49" charset="-122"/>
              </a:rPr>
              <a:t>年代中后期至</a:t>
            </a:r>
            <a:r>
              <a:rPr lang="en-US" altLang="zh-CN" sz="2400" i="0" dirty="0">
                <a:solidFill>
                  <a:srgbClr val="FFFFFF"/>
                </a:solidFill>
                <a:effectLst/>
                <a:latin typeface="黑体" panose="02010609060101010101" pitchFamily="49" charset="-122"/>
                <a:ea typeface="黑体" panose="02010609060101010101" pitchFamily="49" charset="-122"/>
              </a:rPr>
              <a:t>80</a:t>
            </a:r>
            <a:r>
              <a:rPr lang="zh-CN" altLang="en-US" sz="2400" i="0" dirty="0">
                <a:solidFill>
                  <a:srgbClr val="FFFFFF"/>
                </a:solidFill>
                <a:effectLst/>
                <a:latin typeface="黑体" panose="02010609060101010101" pitchFamily="49" charset="-122"/>
                <a:ea typeface="黑体" panose="02010609060101010101" pitchFamily="49" charset="-122"/>
              </a:rPr>
              <a:t>年代末</a:t>
            </a:r>
            <a:r>
              <a:rPr lang="en-US" altLang="zh-CN" sz="2400" i="0" dirty="0">
                <a:solidFill>
                  <a:srgbClr val="FFFFFF"/>
                </a:solidFill>
                <a:effectLst/>
                <a:latin typeface="黑体" panose="02010609060101010101" pitchFamily="49" charset="-122"/>
                <a:ea typeface="黑体" panose="02010609060101010101" pitchFamily="49" charset="-122"/>
              </a:rPr>
              <a:t>90</a:t>
            </a:r>
            <a:r>
              <a:rPr lang="zh-CN" altLang="en-US" sz="2400" i="0" dirty="0">
                <a:solidFill>
                  <a:srgbClr val="FFFFFF"/>
                </a:solidFill>
                <a:effectLst/>
                <a:latin typeface="黑体" panose="02010609060101010101" pitchFamily="49" charset="-122"/>
                <a:ea typeface="黑体" panose="02010609060101010101" pitchFamily="49" charset="-122"/>
              </a:rPr>
              <a:t>年代初，以美苏为首的两大集团之间逐步形成的既非战争又非和平的长期对峙与竞争状态。</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60153" y="1234487"/>
            <a:ext cx="4108817" cy="615553"/>
          </a:xfrm>
          <a:prstGeom prst="rect">
            <a:avLst/>
          </a:prstGeom>
        </p:spPr>
        <p:txBody>
          <a:bodyPr wrap="none">
            <a:spAutoFit/>
          </a:bodyPr>
          <a:lstStyle/>
          <a:p>
            <a:r>
              <a:rPr lang="zh-CN" altLang="en-US" sz="3400" i="0" dirty="0">
                <a:solidFill>
                  <a:srgbClr val="FFFF00"/>
                </a:solidFill>
                <a:effectLst/>
                <a:latin typeface="黑体" panose="02010609060101010101" pitchFamily="49" charset="-122"/>
                <a:ea typeface="黑体" panose="02010609060101010101" pitchFamily="49" charset="-122"/>
                <a:cs typeface="+mn-cs"/>
              </a:rPr>
              <a:t>一、</a:t>
            </a:r>
            <a:r>
              <a:rPr lang="zh-CN" altLang="en-US" sz="3400" i="0" dirty="0" smtClean="0">
                <a:solidFill>
                  <a:srgbClr val="FFFF00"/>
                </a:solidFill>
                <a:effectLst/>
                <a:latin typeface="黑体" panose="02010609060101010101" pitchFamily="49" charset="-122"/>
                <a:ea typeface="黑体" panose="02010609060101010101" pitchFamily="49" charset="-122"/>
                <a:cs typeface="+mn-cs"/>
              </a:rPr>
              <a:t>冷战与</a:t>
            </a:r>
            <a:r>
              <a:rPr lang="zh-CN" altLang="en-US" sz="3400" i="0" dirty="0">
                <a:solidFill>
                  <a:srgbClr val="FFFF00"/>
                </a:solidFill>
                <a:effectLst/>
                <a:latin typeface="黑体" panose="02010609060101010101" pitchFamily="49" charset="-122"/>
                <a:ea typeface="黑体" panose="02010609060101010101" pitchFamily="49" charset="-122"/>
                <a:cs typeface="+mn-cs"/>
              </a:rPr>
              <a:t>两极</a:t>
            </a:r>
            <a:r>
              <a:rPr lang="zh-CN" altLang="en-US" sz="3400" i="0" dirty="0" smtClean="0">
                <a:solidFill>
                  <a:srgbClr val="FFFF00"/>
                </a:solidFill>
                <a:effectLst/>
                <a:latin typeface="黑体" panose="02010609060101010101" pitchFamily="49" charset="-122"/>
                <a:ea typeface="黑体" panose="02010609060101010101" pitchFamily="49" charset="-122"/>
                <a:cs typeface="+mn-cs"/>
              </a:rPr>
              <a:t>格局</a:t>
            </a:r>
            <a:endParaRPr lang="zh-CN" altLang="en-US" sz="3400" i="0" dirty="0">
              <a:solidFill>
                <a:srgbClr val="FFFF00"/>
              </a:solidFill>
              <a:effectLst/>
              <a:latin typeface="黑体" panose="02010609060101010101" pitchFamily="49" charset="-122"/>
              <a:ea typeface="黑体" panose="02010609060101010101" pitchFamily="49" charset="-122"/>
              <a:cs typeface="+mn-cs"/>
            </a:endParaRPr>
          </a:p>
        </p:txBody>
      </p:sp>
      <p:sp>
        <p:nvSpPr>
          <p:cNvPr id="5" name="矩形 4"/>
          <p:cNvSpPr/>
          <p:nvPr/>
        </p:nvSpPr>
        <p:spPr>
          <a:xfrm>
            <a:off x="1060153" y="2100650"/>
            <a:ext cx="6724919" cy="615553"/>
          </a:xfrm>
          <a:prstGeom prst="rect">
            <a:avLst/>
          </a:prstGeom>
        </p:spPr>
        <p:txBody>
          <a:bodyPr wrap="none">
            <a:spAutoFit/>
          </a:bodyPr>
          <a:lstStyle/>
          <a:p>
            <a:r>
              <a:rPr lang="zh-CN" altLang="en-US" sz="3400" i="0" dirty="0">
                <a:solidFill>
                  <a:srgbClr val="FFFF00"/>
                </a:solidFill>
                <a:effectLst/>
                <a:latin typeface="黑体" panose="02010609060101010101" pitchFamily="49" charset="-122"/>
                <a:ea typeface="黑体" panose="02010609060101010101" pitchFamily="49" charset="-122"/>
                <a:cs typeface="+mn-cs"/>
                <a:sym typeface="+mn-ea"/>
              </a:rPr>
              <a:t>二</a:t>
            </a:r>
            <a:r>
              <a:rPr lang="zh-CN" altLang="en-US" sz="3400" i="0" dirty="0" smtClean="0">
                <a:solidFill>
                  <a:srgbClr val="FFFF00"/>
                </a:solidFill>
                <a:effectLst/>
                <a:latin typeface="黑体" panose="02010609060101010101" pitchFamily="49" charset="-122"/>
                <a:ea typeface="黑体" panose="02010609060101010101" pitchFamily="49" charset="-122"/>
                <a:cs typeface="+mn-cs"/>
                <a:sym typeface="+mn-ea"/>
              </a:rPr>
              <a:t>、冷战的发展与多极力量的成长</a:t>
            </a:r>
            <a:endParaRPr lang="zh-CN" altLang="en-US" sz="3400" i="0" dirty="0">
              <a:solidFill>
                <a:srgbClr val="FFFF00"/>
              </a:solidFill>
              <a:effectLst/>
              <a:latin typeface="黑体" panose="02010609060101010101" pitchFamily="49" charset="-122"/>
              <a:ea typeface="黑体" panose="02010609060101010101" pitchFamily="49" charset="-122"/>
              <a:cs typeface="+mn-cs"/>
            </a:endParaRPr>
          </a:p>
        </p:txBody>
      </p:sp>
      <p:sp>
        <p:nvSpPr>
          <p:cNvPr id="6" name="矩形 5"/>
          <p:cNvSpPr/>
          <p:nvPr/>
        </p:nvSpPr>
        <p:spPr>
          <a:xfrm>
            <a:off x="1109581" y="3081214"/>
            <a:ext cx="4108817" cy="615553"/>
          </a:xfrm>
          <a:prstGeom prst="rect">
            <a:avLst/>
          </a:prstGeom>
        </p:spPr>
        <p:txBody>
          <a:bodyPr wrap="none">
            <a:spAutoFit/>
          </a:bodyPr>
          <a:lstStyle/>
          <a:p>
            <a:pPr algn="l"/>
            <a:r>
              <a:rPr lang="zh-CN" altLang="en-US" sz="3400" i="0" dirty="0">
                <a:solidFill>
                  <a:srgbClr val="FFFF00"/>
                </a:solidFill>
                <a:effectLst/>
                <a:latin typeface="黑体" panose="02010609060101010101" pitchFamily="49" charset="-122"/>
                <a:ea typeface="黑体" panose="02010609060101010101" pitchFamily="49" charset="-122"/>
                <a:cs typeface="+mn-cs"/>
                <a:sym typeface="+mn-ea"/>
              </a:rPr>
              <a:t>三</a:t>
            </a:r>
            <a:r>
              <a:rPr lang="zh-CN" altLang="en-US" sz="3400" i="0" dirty="0" smtClean="0">
                <a:solidFill>
                  <a:srgbClr val="FFFF00"/>
                </a:solidFill>
                <a:effectLst/>
                <a:latin typeface="黑体" panose="02010609060101010101" pitchFamily="49" charset="-122"/>
                <a:ea typeface="黑体" panose="02010609060101010101" pitchFamily="49" charset="-122"/>
                <a:cs typeface="+mn-cs"/>
                <a:sym typeface="+mn-ea"/>
              </a:rPr>
              <a:t>、两极格局的瓦解</a:t>
            </a:r>
            <a:endParaRPr lang="zh-CN" altLang="en-US" sz="3400" i="0" dirty="0">
              <a:solidFill>
                <a:srgbClr val="FFFF00"/>
              </a:solidFill>
              <a:effectLst/>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568411" y="1661490"/>
            <a:ext cx="8143102" cy="2144177"/>
          </a:xfrm>
          <a:prstGeom prst="rect">
            <a:avLst/>
          </a:prstGeom>
        </p:spPr>
        <p:txBody>
          <a:bodyPr wrap="square">
            <a:spAutoFit/>
          </a:bodyPr>
          <a:lstStyle/>
          <a:p>
            <a:pPr algn="l">
              <a:lnSpc>
                <a:spcPts val="4000"/>
              </a:lnSpc>
            </a:pPr>
            <a:r>
              <a:rPr lang="zh-CN" altLang="en-US" sz="2400" i="0" dirty="0" smtClean="0">
                <a:solidFill>
                  <a:srgbClr val="FFFFFF"/>
                </a:solidFill>
                <a:effectLst/>
                <a:latin typeface="黑体" panose="02010609060101010101" pitchFamily="49" charset="-122"/>
                <a:ea typeface="黑体" panose="02010609060101010101" pitchFamily="49" charset="-122"/>
              </a:rPr>
              <a:t>材料一</a:t>
            </a:r>
            <a:r>
              <a:rPr lang="en-US" altLang="zh-CN" sz="2400" i="0" dirty="0">
                <a:solidFill>
                  <a:srgbClr val="FFFFFF"/>
                </a:solidFill>
                <a:effectLst/>
                <a:latin typeface="黑体" panose="02010609060101010101" pitchFamily="49" charset="-122"/>
                <a:ea typeface="黑体" panose="02010609060101010101" pitchFamily="49" charset="-122"/>
              </a:rPr>
              <a:t> </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a:lnSpc>
                <a:spcPts val="4000"/>
              </a:lnSpc>
            </a:pPr>
            <a:r>
              <a:rPr lang="en-US" altLang="zh-CN"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战时</a:t>
            </a:r>
            <a:r>
              <a:rPr lang="zh-CN" altLang="en-US" sz="2400" i="0" dirty="0">
                <a:solidFill>
                  <a:srgbClr val="FFFFFF"/>
                </a:solidFill>
                <a:effectLst/>
                <a:latin typeface="黑体" panose="02010609060101010101" pitchFamily="49" charset="-122"/>
                <a:ea typeface="黑体" panose="02010609060101010101" pitchFamily="49" charset="-122"/>
              </a:rPr>
              <a:t>，要保持团结并不太难，因为有一个打败共同敌人的</a:t>
            </a:r>
            <a:r>
              <a:rPr lang="zh-CN" altLang="en-US" sz="2400" i="0" dirty="0" smtClean="0">
                <a:solidFill>
                  <a:srgbClr val="FFFFFF"/>
                </a:solidFill>
                <a:effectLst/>
                <a:latin typeface="黑体" panose="02010609060101010101" pitchFamily="49" charset="-122"/>
                <a:ea typeface="黑体" panose="02010609060101010101" pitchFamily="49" charset="-122"/>
              </a:rPr>
              <a:t>目标</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战后</a:t>
            </a:r>
            <a:r>
              <a:rPr lang="zh-CN" altLang="en-US" sz="2400" i="0" dirty="0">
                <a:solidFill>
                  <a:srgbClr val="FFFFFF"/>
                </a:solidFill>
                <a:effectLst/>
                <a:latin typeface="黑体" panose="02010609060101010101" pitchFamily="49" charset="-122"/>
                <a:ea typeface="黑体" panose="02010609060101010101" pitchFamily="49" charset="-122"/>
              </a:rPr>
              <a:t>，各种不同的利害关系往往会使同盟分裂。 </a:t>
            </a:r>
          </a:p>
          <a:p>
            <a:pPr>
              <a:lnSpc>
                <a:spcPts val="4000"/>
              </a:lnSpc>
            </a:pPr>
            <a:r>
              <a:rPr lang="en-US" altLang="zh-CN"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 </a:t>
            </a:r>
            <a:r>
              <a:rPr lang="zh-CN" altLang="en-US" sz="2400" i="0" dirty="0" smtClean="0">
                <a:solidFill>
                  <a:srgbClr val="FFFFFF"/>
                </a:solidFill>
                <a:effectLst/>
                <a:latin typeface="黑体" panose="02010609060101010101" pitchFamily="49" charset="-122"/>
                <a:ea typeface="黑体" panose="02010609060101010101" pitchFamily="49" charset="-122"/>
              </a:rPr>
              <a:t>斯大林</a:t>
            </a:r>
            <a:r>
              <a:rPr lang="en-US" altLang="zh-CN" sz="2400" i="0" dirty="0" smtClean="0">
                <a:solidFill>
                  <a:srgbClr val="FFFFFF"/>
                </a:solidFill>
                <a:effectLst/>
                <a:latin typeface="黑体" panose="02010609060101010101" pitchFamily="49" charset="-122"/>
                <a:ea typeface="黑体" panose="02010609060101010101" pitchFamily="49" charset="-122"/>
              </a:rPr>
              <a:t>1945</a:t>
            </a:r>
            <a:r>
              <a:rPr lang="zh-CN" altLang="en-US" sz="2400" i="0" dirty="0" smtClean="0">
                <a:solidFill>
                  <a:srgbClr val="FFFFFF"/>
                </a:solidFill>
                <a:effectLst/>
                <a:latin typeface="黑体" panose="02010609060101010101" pitchFamily="49" charset="-122"/>
                <a:ea typeface="黑体" panose="02010609060101010101" pitchFamily="49" charset="-122"/>
              </a:rPr>
              <a:t>年于雅尔塔</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6" name="矩形 5"/>
          <p:cNvSpPr/>
          <p:nvPr/>
        </p:nvSpPr>
        <p:spPr>
          <a:xfrm>
            <a:off x="2176084" y="3793095"/>
            <a:ext cx="5565458" cy="559769"/>
          </a:xfrm>
          <a:prstGeom prst="rect">
            <a:avLst/>
          </a:prstGeom>
        </p:spPr>
        <p:txBody>
          <a:bodyPr wrap="square">
            <a:spAutoFit/>
          </a:bodyPr>
          <a:lstStyle/>
          <a:p>
            <a:pPr algn="l" eaLnBrk="1" hangingPunct="1">
              <a:lnSpc>
                <a:spcPct val="150000"/>
              </a:lnSpc>
            </a:pPr>
            <a:r>
              <a:rPr lang="zh-CN" altLang="en-US" sz="2400" i="0" dirty="0">
                <a:solidFill>
                  <a:srgbClr val="FFFF00"/>
                </a:solidFill>
                <a:effectLst/>
                <a:latin typeface="黑体" panose="02010609060101010101" pitchFamily="49" charset="-122"/>
                <a:ea typeface="黑体" panose="02010609060101010101" pitchFamily="49" charset="-122"/>
              </a:rPr>
              <a:t>战后</a:t>
            </a:r>
            <a:r>
              <a:rPr lang="zh-CN" altLang="en-US" sz="2400" i="0" dirty="0" smtClean="0">
                <a:solidFill>
                  <a:srgbClr val="FFFF00"/>
                </a:solidFill>
                <a:effectLst/>
                <a:latin typeface="黑体" panose="02010609060101010101" pitchFamily="49" charset="-122"/>
                <a:ea typeface="黑体" panose="02010609060101010101" pitchFamily="49" charset="-122"/>
              </a:rPr>
              <a:t>美苏失去</a:t>
            </a:r>
            <a:r>
              <a:rPr lang="zh-CN" altLang="en-US" sz="2400" i="0" dirty="0">
                <a:solidFill>
                  <a:srgbClr val="FFFF00"/>
                </a:solidFill>
                <a:effectLst/>
                <a:latin typeface="黑体" panose="02010609060101010101" pitchFamily="49" charset="-122"/>
                <a:ea typeface="黑体" panose="02010609060101010101" pitchFamily="49" charset="-122"/>
              </a:rPr>
              <a:t>了战时同盟的基础</a:t>
            </a:r>
          </a:p>
        </p:txBody>
      </p:sp>
      <p:sp>
        <p:nvSpPr>
          <p:cNvPr id="4" name="Text Box 2"/>
          <p:cNvSpPr txBox="1">
            <a:spLocks noChangeArrowheads="1"/>
          </p:cNvSpPr>
          <p:nvPr/>
        </p:nvSpPr>
        <p:spPr bwMode="auto">
          <a:xfrm>
            <a:off x="875347" y="651103"/>
            <a:ext cx="5153978" cy="61555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a:spAutoFit/>
          </a:bodyPr>
          <a:lstStyle/>
          <a:p>
            <a:pPr algn="l"/>
            <a:r>
              <a:rPr lang="zh-CN" altLang="en-US" sz="3400" i="0" dirty="0">
                <a:solidFill>
                  <a:srgbClr val="FFFF00"/>
                </a:solidFill>
                <a:effectLst/>
                <a:latin typeface="黑体" panose="02010609060101010101" pitchFamily="49" charset="-122"/>
                <a:ea typeface="黑体" panose="02010609060101010101" pitchFamily="49" charset="-122"/>
                <a:cs typeface="+mn-cs"/>
                <a:sym typeface="Helvetica Neue"/>
              </a:rPr>
              <a:t>一</a:t>
            </a:r>
            <a:r>
              <a:rPr lang="zh-CN" altLang="en-US" sz="3400" i="0" dirty="0" smtClean="0">
                <a:solidFill>
                  <a:srgbClr val="FFFF00"/>
                </a:solidFill>
                <a:effectLst/>
                <a:latin typeface="黑体" panose="02010609060101010101" pitchFamily="49" charset="-122"/>
                <a:ea typeface="黑体" panose="02010609060101010101" pitchFamily="49" charset="-122"/>
                <a:cs typeface="+mn-cs"/>
                <a:sym typeface="Helvetica Neue"/>
              </a:rPr>
              <a:t>、冷战与两极格局</a:t>
            </a:r>
            <a:endParaRPr lang="en-US" altLang="zh-CN" sz="3400" i="0" dirty="0">
              <a:solidFill>
                <a:srgbClr val="FFFF00"/>
              </a:solidFill>
              <a:effectLst/>
              <a:latin typeface="黑体" panose="02010609060101010101" pitchFamily="49" charset="-122"/>
              <a:ea typeface="黑体" panose="02010609060101010101" pitchFamily="49" charset="-122"/>
              <a:cs typeface="+mn-cs"/>
              <a:sym typeface="Helvetica Neue"/>
            </a:endParaRPr>
          </a:p>
        </p:txBody>
      </p:sp>
      <p:sp>
        <p:nvSpPr>
          <p:cNvPr id="2" name="TextBox 1"/>
          <p:cNvSpPr txBox="1"/>
          <p:nvPr/>
        </p:nvSpPr>
        <p:spPr>
          <a:xfrm>
            <a:off x="974202" y="1229493"/>
            <a:ext cx="2257028"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800" i="0" dirty="0">
                <a:solidFill>
                  <a:srgbClr val="FFFF00"/>
                </a:solidFill>
                <a:effectLst/>
                <a:latin typeface="黑体" panose="02010609060101010101" pitchFamily="49" charset="-122"/>
                <a:ea typeface="黑体" panose="02010609060101010101" pitchFamily="49" charset="-122"/>
                <a:cs typeface="+mn-cs"/>
              </a:rPr>
              <a:t>1.</a:t>
            </a:r>
            <a:r>
              <a:rPr lang="zh-CN" altLang="en-US" sz="2800" i="0" dirty="0">
                <a:solidFill>
                  <a:srgbClr val="FFFF00"/>
                </a:solidFill>
                <a:effectLst/>
                <a:latin typeface="黑体" panose="02010609060101010101" pitchFamily="49" charset="-122"/>
                <a:ea typeface="黑体" panose="02010609060101010101" pitchFamily="49" charset="-122"/>
                <a:cs typeface="+mn-cs"/>
              </a:rPr>
              <a:t>冷战的背景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56643" y="3682229"/>
            <a:ext cx="4801314" cy="461665"/>
          </a:xfrm>
          <a:prstGeom prst="rect">
            <a:avLst/>
          </a:prstGeom>
        </p:spPr>
        <p:txBody>
          <a:bodyPr wrap="none">
            <a:spAutoFit/>
          </a:bodyPr>
          <a:lstStyle/>
          <a:p>
            <a:r>
              <a:rPr lang="zh-CN" altLang="en-US" sz="2400" i="0" dirty="0" smtClean="0">
                <a:solidFill>
                  <a:srgbClr val="FFFF00"/>
                </a:solidFill>
                <a:effectLst/>
                <a:latin typeface="黑体" panose="02010609060101010101" pitchFamily="49" charset="-122"/>
                <a:ea typeface="黑体" panose="02010609060101010101" pitchFamily="49" charset="-122"/>
              </a:rPr>
              <a:t>美</a:t>
            </a:r>
            <a:r>
              <a:rPr lang="zh-CN" altLang="en-US" sz="2400" i="0" dirty="0">
                <a:solidFill>
                  <a:srgbClr val="FFFF00"/>
                </a:solidFill>
                <a:effectLst/>
                <a:latin typeface="黑体" panose="02010609060101010101" pitchFamily="49" charset="-122"/>
                <a:ea typeface="黑体" panose="02010609060101010101" pitchFamily="49" charset="-122"/>
              </a:rPr>
              <a:t>苏社会制度与意识形态尖锐对立</a:t>
            </a:r>
          </a:p>
        </p:txBody>
      </p:sp>
      <p:sp>
        <p:nvSpPr>
          <p:cNvPr id="5" name="矩形 4"/>
          <p:cNvSpPr/>
          <p:nvPr/>
        </p:nvSpPr>
        <p:spPr>
          <a:xfrm>
            <a:off x="802027" y="2243374"/>
            <a:ext cx="7588212" cy="1438855"/>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斯大林 </a:t>
            </a:r>
            <a:r>
              <a:rPr lang="en-US" altLang="zh-CN" sz="2400" i="0" dirty="0" smtClean="0">
                <a:solidFill>
                  <a:srgbClr val="FFFFFF"/>
                </a:solidFill>
                <a:effectLst/>
                <a:latin typeface="黑体" panose="02010609060101010101" pitchFamily="49" charset="-122"/>
                <a:ea typeface="黑体" panose="02010609060101010101" pitchFamily="49" charset="-122"/>
              </a:rPr>
              <a:t>1946 </a:t>
            </a:r>
            <a:r>
              <a:rPr lang="zh-CN" altLang="en-US" sz="2400" i="0" dirty="0" smtClean="0">
                <a:solidFill>
                  <a:srgbClr val="FFFFFF"/>
                </a:solidFill>
                <a:effectLst/>
                <a:latin typeface="黑体" panose="02010609060101010101" pitchFamily="49" charset="-122"/>
                <a:ea typeface="黑体" panose="02010609060101010101" pitchFamily="49" charset="-122"/>
              </a:rPr>
              <a:t>年在莫斯科选民大会上的讲话中谈到：“只要资本主义制度存在，战争就不可避免，和平是不会有的。苏联人民必须对战争有所准备</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       </a:t>
            </a:r>
            <a:endParaRPr lang="en-US" altLang="zh-CN" sz="2400" i="0" dirty="0">
              <a:solidFill>
                <a:srgbClr val="FFFFFF"/>
              </a:solidFill>
              <a:effectLst/>
              <a:latin typeface="黑体" panose="02010609060101010101" pitchFamily="49" charset="-122"/>
              <a:ea typeface="黑体" panose="02010609060101010101" pitchFamily="49" charset="-122"/>
            </a:endParaRPr>
          </a:p>
        </p:txBody>
      </p:sp>
      <p:sp>
        <p:nvSpPr>
          <p:cNvPr id="6" name="矩形 5"/>
          <p:cNvSpPr/>
          <p:nvPr/>
        </p:nvSpPr>
        <p:spPr>
          <a:xfrm>
            <a:off x="777312" y="1347170"/>
            <a:ext cx="7612926" cy="990015"/>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美国政府攻击共产主义，认为它已经</a:t>
            </a:r>
            <a:r>
              <a:rPr lang="zh-CN" altLang="en-US" sz="2400" i="0" dirty="0">
                <a:solidFill>
                  <a:srgbClr val="FFFFFF"/>
                </a:solidFill>
                <a:effectLst/>
                <a:latin typeface="黑体" panose="02010609060101010101" pitchFamily="49" charset="-122"/>
                <a:ea typeface="黑体" panose="02010609060101010101" pitchFamily="49" charset="-122"/>
              </a:rPr>
              <a:t>“成为世界上一切邪恶的根源</a:t>
            </a:r>
            <a:r>
              <a:rPr lang="zh-CN" altLang="en-US" sz="2400" i="0" dirty="0" smtClean="0">
                <a:solidFill>
                  <a:srgbClr val="FFFFFF"/>
                </a:solidFill>
                <a:effectLst/>
                <a:latin typeface="黑体" panose="02010609060101010101" pitchFamily="49" charset="-122"/>
                <a:ea typeface="黑体" panose="02010609060101010101" pitchFamily="49" charset="-122"/>
              </a:rPr>
              <a:t>”。</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2" name="矩形 1"/>
          <p:cNvSpPr/>
          <p:nvPr/>
        </p:nvSpPr>
        <p:spPr>
          <a:xfrm>
            <a:off x="1025610" y="805996"/>
            <a:ext cx="1107996" cy="480901"/>
          </a:xfrm>
          <a:prstGeom prst="rect">
            <a:avLst/>
          </a:prstGeom>
        </p:spPr>
        <p:txBody>
          <a:bodyPr wrap="none">
            <a:spAutoFit/>
          </a:bodyPr>
          <a:lstStyle/>
          <a:p>
            <a:pPr algn="l">
              <a:lnSpc>
                <a:spcPts val="3500"/>
              </a:lnSpc>
            </a:pPr>
            <a:r>
              <a:rPr lang="zh-CN" altLang="en-US" sz="2400" i="0" dirty="0">
                <a:solidFill>
                  <a:srgbClr val="FFFFFF"/>
                </a:solidFill>
                <a:effectLst/>
                <a:latin typeface="黑体" panose="02010609060101010101" pitchFamily="49" charset="-122"/>
                <a:ea typeface="黑体" panose="02010609060101010101" pitchFamily="49" charset="-122"/>
              </a:rPr>
              <a:t>材料二</a:t>
            </a:r>
            <a:endParaRPr lang="en-US" altLang="zh-CN"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39114" y="869505"/>
            <a:ext cx="7389340" cy="2336537"/>
          </a:xfrm>
          <a:prstGeom prst="rect">
            <a:avLst/>
          </a:prstGeom>
        </p:spPr>
        <p:txBody>
          <a:bodyPr wrap="square">
            <a:spAutoFit/>
          </a:bodyPr>
          <a:lstStyle/>
          <a:p>
            <a:pPr algn="l" hangingPunct="1">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材料三</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hangingPunct="1">
              <a:lnSpc>
                <a:spcPts val="3500"/>
              </a:lnSpc>
            </a:pPr>
            <a:r>
              <a:rPr lang="en-US" altLang="zh-CN"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美国黄金</a:t>
            </a:r>
            <a:r>
              <a:rPr lang="zh-CN" altLang="en-US" sz="2400" i="0" dirty="0">
                <a:solidFill>
                  <a:srgbClr val="FFFFFF"/>
                </a:solidFill>
                <a:effectLst/>
                <a:latin typeface="黑体" panose="02010609060101010101" pitchFamily="49" charset="-122"/>
                <a:ea typeface="黑体" panose="02010609060101010101" pitchFamily="49" charset="-122"/>
              </a:rPr>
              <a:t>储备</a:t>
            </a:r>
            <a:r>
              <a:rPr lang="zh-CN" altLang="en-US" sz="2400" i="0" dirty="0" smtClean="0">
                <a:solidFill>
                  <a:srgbClr val="FFFFFF"/>
                </a:solidFill>
                <a:effectLst/>
                <a:latin typeface="黑体" panose="02010609060101010101" pitchFamily="49" charset="-122"/>
                <a:ea typeface="黑体" panose="02010609060101010101" pitchFamily="49" charset="-122"/>
              </a:rPr>
              <a:t>几乎占</a:t>
            </a:r>
            <a:r>
              <a:rPr lang="zh-CN" altLang="en-US" sz="2400" i="0" dirty="0">
                <a:solidFill>
                  <a:srgbClr val="FFFFFF"/>
                </a:solidFill>
                <a:effectLst/>
                <a:latin typeface="黑体" panose="02010609060101010101" pitchFamily="49" charset="-122"/>
                <a:ea typeface="黑体" panose="02010609060101010101" pitchFamily="49" charset="-122"/>
              </a:rPr>
              <a:t>世界的</a:t>
            </a:r>
            <a:r>
              <a:rPr lang="en-US" altLang="zh-CN" sz="2400" i="0" dirty="0">
                <a:solidFill>
                  <a:srgbClr val="FFFFFF"/>
                </a:solidFill>
                <a:effectLst/>
                <a:latin typeface="黑体" panose="02010609060101010101" pitchFamily="49" charset="-122"/>
                <a:ea typeface="黑体" panose="02010609060101010101" pitchFamily="49" charset="-122"/>
              </a:rPr>
              <a:t>2/3</a:t>
            </a:r>
            <a:r>
              <a:rPr lang="zh-CN" altLang="en-US" sz="2400" i="0" dirty="0">
                <a:solidFill>
                  <a:srgbClr val="FFFFFF"/>
                </a:solidFill>
                <a:effectLst/>
                <a:latin typeface="黑体" panose="02010609060101010101" pitchFamily="49" charset="-122"/>
                <a:ea typeface="黑体" panose="02010609060101010101" pitchFamily="49" charset="-122"/>
              </a:rPr>
              <a:t>，生产的各种产品占世界总量的</a:t>
            </a:r>
            <a:r>
              <a:rPr lang="en-US" altLang="zh-CN" sz="2400" i="0" dirty="0">
                <a:solidFill>
                  <a:srgbClr val="FFFFFF"/>
                </a:solidFill>
                <a:effectLst/>
                <a:latin typeface="黑体" panose="02010609060101010101" pitchFamily="49" charset="-122"/>
                <a:ea typeface="黑体" panose="02010609060101010101" pitchFamily="49" charset="-122"/>
              </a:rPr>
              <a:t>1/3</a:t>
            </a:r>
            <a:r>
              <a:rPr lang="zh-CN" altLang="en-US" sz="2400" i="0" dirty="0" smtClean="0">
                <a:solidFill>
                  <a:srgbClr val="FFFFFF"/>
                </a:solidFill>
                <a:effectLst/>
                <a:latin typeface="黑体" panose="02010609060101010101" pitchFamily="49" charset="-122"/>
                <a:ea typeface="黑体" panose="02010609060101010101" pitchFamily="49" charset="-122"/>
              </a:rPr>
              <a:t>；武装部队</a:t>
            </a:r>
            <a:r>
              <a:rPr lang="zh-CN" altLang="en-US" sz="2400" i="0" dirty="0">
                <a:solidFill>
                  <a:srgbClr val="FFFFFF"/>
                </a:solidFill>
                <a:effectLst/>
                <a:latin typeface="黑体" panose="02010609060101010101" pitchFamily="49" charset="-122"/>
                <a:ea typeface="黑体" panose="02010609060101010101" pitchFamily="49" charset="-122"/>
              </a:rPr>
              <a:t>高达</a:t>
            </a:r>
            <a:r>
              <a:rPr lang="en-US" altLang="zh-CN" sz="2400" i="0" dirty="0">
                <a:solidFill>
                  <a:srgbClr val="FFFFFF"/>
                </a:solidFill>
                <a:effectLst/>
                <a:latin typeface="黑体" panose="02010609060101010101" pitchFamily="49" charset="-122"/>
                <a:ea typeface="黑体" panose="02010609060101010101" pitchFamily="49" charset="-122"/>
              </a:rPr>
              <a:t>1200</a:t>
            </a:r>
            <a:r>
              <a:rPr lang="zh-CN" altLang="en-US" sz="2400" i="0" dirty="0">
                <a:solidFill>
                  <a:srgbClr val="FFFFFF"/>
                </a:solidFill>
                <a:effectLst/>
                <a:latin typeface="黑体" panose="02010609060101010101" pitchFamily="49" charset="-122"/>
                <a:ea typeface="黑体" panose="02010609060101010101" pitchFamily="49" charset="-122"/>
              </a:rPr>
              <a:t>万人，国防预算达到</a:t>
            </a:r>
            <a:r>
              <a:rPr lang="en-US" altLang="zh-CN" sz="2400" i="0" dirty="0">
                <a:solidFill>
                  <a:srgbClr val="FFFFFF"/>
                </a:solidFill>
                <a:effectLst/>
                <a:latin typeface="黑体" panose="02010609060101010101" pitchFamily="49" charset="-122"/>
                <a:ea typeface="黑体" panose="02010609060101010101" pitchFamily="49" charset="-122"/>
              </a:rPr>
              <a:t>800</a:t>
            </a:r>
            <a:r>
              <a:rPr lang="zh-CN" altLang="en-US" sz="2400" i="0" dirty="0">
                <a:solidFill>
                  <a:srgbClr val="FFFFFF"/>
                </a:solidFill>
                <a:effectLst/>
                <a:latin typeface="黑体" panose="02010609060101010101" pitchFamily="49" charset="-122"/>
                <a:ea typeface="黑体" panose="02010609060101010101" pitchFamily="49" charset="-122"/>
              </a:rPr>
              <a:t>亿美元，在</a:t>
            </a:r>
            <a:r>
              <a:rPr lang="zh-CN" altLang="en-US" sz="2400" i="0" dirty="0" smtClean="0">
                <a:solidFill>
                  <a:srgbClr val="FFFFFF"/>
                </a:solidFill>
                <a:effectLst/>
                <a:latin typeface="黑体" panose="02010609060101010101" pitchFamily="49" charset="-122"/>
                <a:ea typeface="黑体" panose="02010609060101010101" pitchFamily="49" charset="-122"/>
              </a:rPr>
              <a:t>海外</a:t>
            </a:r>
            <a:r>
              <a:rPr lang="en-US" altLang="zh-CN" sz="2400" i="0" dirty="0" smtClean="0">
                <a:solidFill>
                  <a:srgbClr val="FFFFFF"/>
                </a:solidFill>
                <a:effectLst/>
                <a:latin typeface="黑体" panose="02010609060101010101" pitchFamily="49" charset="-122"/>
                <a:ea typeface="黑体" panose="02010609060101010101" pitchFamily="49" charset="-122"/>
              </a:rPr>
              <a:t>56</a:t>
            </a:r>
            <a:r>
              <a:rPr lang="zh-CN" altLang="en-US" sz="2400" i="0" dirty="0">
                <a:solidFill>
                  <a:srgbClr val="FFFFFF"/>
                </a:solidFill>
                <a:effectLst/>
                <a:latin typeface="黑体" panose="02010609060101010101" pitchFamily="49" charset="-122"/>
                <a:ea typeface="黑体" panose="02010609060101010101" pitchFamily="49" charset="-122"/>
              </a:rPr>
              <a:t>个国家驻军并建立了</a:t>
            </a:r>
            <a:r>
              <a:rPr lang="en-US" altLang="zh-CN" sz="2400" i="0" dirty="0">
                <a:solidFill>
                  <a:srgbClr val="FFFFFF"/>
                </a:solidFill>
                <a:effectLst/>
                <a:latin typeface="黑体" panose="02010609060101010101" pitchFamily="49" charset="-122"/>
                <a:ea typeface="黑体" panose="02010609060101010101" pitchFamily="49" charset="-122"/>
              </a:rPr>
              <a:t>484</a:t>
            </a:r>
            <a:r>
              <a:rPr lang="zh-CN" altLang="en-US" sz="2400" i="0" dirty="0">
                <a:solidFill>
                  <a:srgbClr val="FFFFFF"/>
                </a:solidFill>
                <a:effectLst/>
                <a:latin typeface="黑体" panose="02010609060101010101" pitchFamily="49" charset="-122"/>
                <a:ea typeface="黑体" panose="02010609060101010101" pitchFamily="49" charset="-122"/>
              </a:rPr>
              <a:t>个军事基地，在战后初期垄断了核武器</a:t>
            </a:r>
            <a:r>
              <a:rPr lang="zh-CN" altLang="en-US" sz="2400" i="0" dirty="0" smtClean="0">
                <a:solidFill>
                  <a:srgbClr val="FFFFFF"/>
                </a:solidFill>
                <a:effectLst/>
                <a:latin typeface="黑体" panose="02010609060101010101" pitchFamily="49" charset="-122"/>
                <a:ea typeface="黑体" panose="02010609060101010101" pitchFamily="49" charset="-122"/>
              </a:rPr>
              <a:t>；操纵联合国。</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864978" y="735683"/>
            <a:ext cx="7760044" cy="3234219"/>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吾国因拥有道义、政治、经济及军事各方面之力量，故自然</a:t>
            </a:r>
            <a:r>
              <a:rPr lang="zh-CN" altLang="en-US" sz="2400" i="0" dirty="0">
                <a:solidFill>
                  <a:srgbClr val="FFFFFF"/>
                </a:solidFill>
                <a:effectLst/>
                <a:latin typeface="黑体" panose="02010609060101010101" pitchFamily="49" charset="-122"/>
                <a:ea typeface="黑体" panose="02010609060101010101" pitchFamily="49" charset="-122"/>
              </a:rPr>
              <a:t>负有</a:t>
            </a:r>
            <a:r>
              <a:rPr lang="zh-CN" altLang="en-US" sz="2400" i="0" dirty="0" smtClean="0">
                <a:solidFill>
                  <a:srgbClr val="FFFF00"/>
                </a:solidFill>
                <a:effectLst/>
                <a:latin typeface="黑体" panose="02010609060101010101" pitchFamily="49" charset="-122"/>
                <a:ea typeface="黑体" panose="02010609060101010101" pitchFamily="49" charset="-122"/>
              </a:rPr>
              <a:t>领导国际社会之责任</a:t>
            </a:r>
            <a:r>
              <a:rPr lang="zh-CN" altLang="en-US" sz="2400" i="0" dirty="0" smtClean="0">
                <a:solidFill>
                  <a:srgbClr val="FFFFFF"/>
                </a:solidFill>
                <a:effectLst/>
                <a:latin typeface="黑体" panose="02010609060101010101" pitchFamily="49" charset="-122"/>
                <a:ea typeface="黑体" panose="02010609060101010101" pitchFamily="49" charset="-122"/>
              </a:rPr>
              <a:t>，且随之亦有领导国际社会之机会。吾国为本身之最大利益以及为和平与人道计，对于此种责任，不能畏缩，不应畏缩，且在事实上亦未畏缩。” </a:t>
            </a:r>
            <a:endParaRPr lang="zh-CN" altLang="en-US" sz="2400" i="0" dirty="0">
              <a:solidFill>
                <a:srgbClr val="FFFFFF"/>
              </a:solidFill>
              <a:effectLst/>
              <a:latin typeface="黑体" panose="02010609060101010101" pitchFamily="49" charset="-122"/>
              <a:ea typeface="黑体" panose="02010609060101010101" pitchFamily="49" charset="-122"/>
            </a:endParaRPr>
          </a:p>
          <a:p>
            <a:pPr algn="l">
              <a:lnSpc>
                <a:spcPts val="3500"/>
              </a:lnSpc>
            </a:pPr>
            <a:r>
              <a:rPr lang="zh-CN" altLang="en-US"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罗斯福在美国外交政策协会发表关于美国外交政策的演说</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a:t>
            </a:r>
            <a:r>
              <a:rPr lang="en-US" altLang="zh-CN" sz="2400" i="0" dirty="0" smtClean="0">
                <a:solidFill>
                  <a:srgbClr val="FFFFFF"/>
                </a:solidFill>
                <a:effectLst/>
                <a:latin typeface="黑体" panose="02010609060101010101" pitchFamily="49" charset="-122"/>
                <a:ea typeface="黑体" panose="02010609060101010101" pitchFamily="49" charset="-122"/>
              </a:rPr>
              <a:t>1944</a:t>
            </a:r>
            <a:r>
              <a:rPr lang="zh-CN" altLang="en-US" sz="2400" i="0" dirty="0" smtClean="0">
                <a:solidFill>
                  <a:srgbClr val="FFFFFF"/>
                </a:solidFill>
                <a:effectLst/>
                <a:latin typeface="黑体" panose="02010609060101010101" pitchFamily="49" charset="-122"/>
                <a:ea typeface="黑体" panose="02010609060101010101" pitchFamily="49" charset="-122"/>
              </a:rPr>
              <a:t>年</a:t>
            </a:r>
            <a:r>
              <a:rPr lang="en-US" altLang="zh-CN" sz="2400" i="0" dirty="0" smtClean="0">
                <a:solidFill>
                  <a:srgbClr val="FFFFFF"/>
                </a:solidFill>
                <a:effectLst/>
                <a:latin typeface="黑体" panose="02010609060101010101" pitchFamily="49" charset="-122"/>
                <a:ea typeface="黑体" panose="02010609060101010101" pitchFamily="49" charset="-122"/>
              </a:rPr>
              <a:t>10</a:t>
            </a:r>
            <a:r>
              <a:rPr lang="zh-CN" altLang="en-US" sz="2400" i="0" dirty="0" smtClean="0">
                <a:solidFill>
                  <a:srgbClr val="FFFFFF"/>
                </a:solidFill>
                <a:effectLst/>
                <a:latin typeface="黑体" panose="02010609060101010101" pitchFamily="49" charset="-122"/>
                <a:ea typeface="黑体" panose="02010609060101010101" pitchFamily="49" charset="-122"/>
              </a:rPr>
              <a:t>月</a:t>
            </a:r>
            <a:r>
              <a:rPr lang="en-US" altLang="zh-CN" sz="2400" i="0" dirty="0" smtClean="0">
                <a:solidFill>
                  <a:srgbClr val="FFFFFF"/>
                </a:solidFill>
                <a:effectLst/>
                <a:latin typeface="黑体" panose="02010609060101010101" pitchFamily="49" charset="-122"/>
                <a:ea typeface="黑体" panose="02010609060101010101" pitchFamily="49" charset="-122"/>
              </a:rPr>
              <a:t>21</a:t>
            </a:r>
            <a:r>
              <a:rPr lang="zh-CN" altLang="en-US" sz="2400" i="0" dirty="0" smtClean="0">
                <a:solidFill>
                  <a:srgbClr val="FFFFFF"/>
                </a:solidFill>
                <a:effectLst/>
                <a:latin typeface="黑体" panose="02010609060101010101" pitchFamily="49" charset="-122"/>
                <a:ea typeface="黑体" panose="02010609060101010101" pitchFamily="49" charset="-122"/>
              </a:rPr>
              <a:t>日）</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2" name="矩形 1"/>
          <p:cNvSpPr/>
          <p:nvPr/>
        </p:nvSpPr>
        <p:spPr>
          <a:xfrm>
            <a:off x="1882678" y="3818902"/>
            <a:ext cx="5724644" cy="646331"/>
          </a:xfrm>
          <a:prstGeom prst="rect">
            <a:avLst/>
          </a:prstGeom>
        </p:spPr>
        <p:txBody>
          <a:bodyPr wrap="none">
            <a:spAutoFit/>
          </a:bodyPr>
          <a:lstStyle/>
          <a:p>
            <a:pPr algn="l" eaLnBrk="1" hangingPunct="1">
              <a:lnSpc>
                <a:spcPct val="150000"/>
              </a:lnSpc>
            </a:pPr>
            <a:r>
              <a:rPr lang="zh-CN" altLang="en-US" sz="2400" i="0" dirty="0">
                <a:solidFill>
                  <a:srgbClr val="FFFF00"/>
                </a:solidFill>
                <a:effectLst/>
                <a:latin typeface="黑体" panose="02010609060101010101" pitchFamily="49" charset="-122"/>
                <a:ea typeface="黑体" panose="02010609060101010101" pitchFamily="49" charset="-122"/>
              </a:rPr>
              <a:t>战后美国实力强大</a:t>
            </a:r>
            <a:r>
              <a:rPr lang="zh-CN" altLang="en-US" sz="2400" i="0" dirty="0" smtClean="0">
                <a:solidFill>
                  <a:srgbClr val="FFFF00"/>
                </a:solidFill>
                <a:effectLst/>
                <a:latin typeface="黑体" panose="02010609060101010101" pitchFamily="49" charset="-122"/>
                <a:ea typeface="黑体" panose="02010609060101010101" pitchFamily="49" charset="-122"/>
              </a:rPr>
              <a:t>，制定全球</a:t>
            </a:r>
            <a:r>
              <a:rPr lang="zh-CN" altLang="en-US" sz="2400" i="0" dirty="0">
                <a:solidFill>
                  <a:srgbClr val="FFFF00"/>
                </a:solidFill>
                <a:effectLst/>
                <a:latin typeface="黑体" panose="02010609060101010101" pitchFamily="49" charset="-122"/>
                <a:ea typeface="黑体" panose="02010609060101010101" pitchFamily="49" charset="-122"/>
              </a:rPr>
              <a:t>扩张大战略</a:t>
            </a:r>
            <a:endParaRPr lang="en-US" altLang="zh-CN" sz="2400" i="0" dirty="0">
              <a:solidFill>
                <a:srgbClr val="FFFF00"/>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925830" y="977322"/>
            <a:ext cx="7246620" cy="2276264"/>
          </a:xfrm>
          <a:prstGeom prst="rect">
            <a:avLst/>
          </a:prstGeom>
        </p:spPr>
        <p:txBody>
          <a:bodyPr wrap="square">
            <a:spAutoFit/>
          </a:bodyPr>
          <a:lstStyle/>
          <a:p>
            <a:pPr algn="l" eaLnBrk="1" hangingPunct="1">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材料四</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eaLnBrk="1" hangingPunct="1">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苏联</a:t>
            </a:r>
            <a:r>
              <a:rPr lang="zh-CN" altLang="en-US" sz="2400" i="0" dirty="0">
                <a:solidFill>
                  <a:srgbClr val="FFFFFF"/>
                </a:solidFill>
                <a:effectLst/>
                <a:latin typeface="黑体" panose="02010609060101010101" pitchFamily="49" charset="-122"/>
                <a:ea typeface="黑体" panose="02010609060101010101" pitchFamily="49" charset="-122"/>
              </a:rPr>
              <a:t>经济实现了工业化，在重工业特别是军事工业方面拥有强大实力；拥有世界上最强大的陆军，军队数量达</a:t>
            </a:r>
            <a:r>
              <a:rPr lang="en-US" altLang="zh-CN" sz="2400" i="0" dirty="0">
                <a:solidFill>
                  <a:srgbClr val="FFFFFF"/>
                </a:solidFill>
                <a:effectLst/>
                <a:latin typeface="黑体" panose="02010609060101010101" pitchFamily="49" charset="-122"/>
                <a:ea typeface="黑体" panose="02010609060101010101" pitchFamily="49" charset="-122"/>
              </a:rPr>
              <a:t>1140</a:t>
            </a:r>
            <a:r>
              <a:rPr lang="zh-CN" altLang="en-US" sz="2400" i="0" dirty="0">
                <a:solidFill>
                  <a:srgbClr val="FFFFFF"/>
                </a:solidFill>
                <a:effectLst/>
                <a:latin typeface="黑体" panose="02010609060101010101" pitchFamily="49" charset="-122"/>
                <a:ea typeface="黑体" panose="02010609060101010101" pitchFamily="49" charset="-122"/>
              </a:rPr>
              <a:t>万，在</a:t>
            </a:r>
            <a:r>
              <a:rPr lang="en-US" altLang="zh-CN" sz="2400" i="0" dirty="0">
                <a:solidFill>
                  <a:srgbClr val="FFFFFF"/>
                </a:solidFill>
                <a:effectLst/>
                <a:latin typeface="黑体" panose="02010609060101010101" pitchFamily="49" charset="-122"/>
                <a:ea typeface="黑体" panose="02010609060101010101" pitchFamily="49" charset="-122"/>
              </a:rPr>
              <a:t>1949</a:t>
            </a:r>
            <a:r>
              <a:rPr lang="zh-CN" altLang="en-US" sz="2400" i="0" dirty="0">
                <a:solidFill>
                  <a:srgbClr val="FFFFFF"/>
                </a:solidFill>
                <a:effectLst/>
                <a:latin typeface="黑体" panose="02010609060101010101" pitchFamily="49" charset="-122"/>
                <a:ea typeface="黑体" panose="02010609060101010101" pitchFamily="49" charset="-122"/>
              </a:rPr>
              <a:t>年打破美国核垄断；联合国</a:t>
            </a:r>
            <a:r>
              <a:rPr lang="zh-CN" altLang="en-US" sz="2400" i="0" dirty="0" smtClean="0">
                <a:solidFill>
                  <a:srgbClr val="FFFFFF"/>
                </a:solidFill>
                <a:effectLst/>
                <a:latin typeface="黑体" panose="02010609060101010101" pitchFamily="49" charset="-122"/>
                <a:ea typeface="黑体" panose="02010609060101010101" pitchFamily="49" charset="-122"/>
              </a:rPr>
              <a:t>常任理事国。</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578178" y="729048"/>
            <a:ext cx="3947984" cy="3234219"/>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波兰问题对于俄国人不仅仅是个荣誉问题，而且是个</a:t>
            </a:r>
            <a:r>
              <a:rPr lang="zh-CN" altLang="en-US" sz="2400" i="0" dirty="0" smtClean="0">
                <a:solidFill>
                  <a:srgbClr val="FFFF00"/>
                </a:solidFill>
                <a:effectLst/>
                <a:latin typeface="黑体" panose="02010609060101010101" pitchFamily="49" charset="-122"/>
                <a:ea typeface="黑体" panose="02010609060101010101" pitchFamily="49" charset="-122"/>
              </a:rPr>
              <a:t>安全问题</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因为苏维埃国家一些极为重要的战略问题都与波兰有关</a:t>
            </a:r>
            <a:r>
              <a:rPr lang="en-US" altLang="zh-CN" sz="2400" i="0" dirty="0">
                <a:solidFill>
                  <a:srgbClr val="FFFFFF"/>
                </a:solidFill>
                <a:effectLst/>
                <a:latin typeface="黑体" panose="02010609060101010101" pitchFamily="49" charset="-122"/>
                <a:ea typeface="黑体" panose="02010609060101010101" pitchFamily="49" charset="-122"/>
              </a:rPr>
              <a:t>……</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---《1945</a:t>
            </a:r>
            <a:r>
              <a:rPr lang="zh-CN" altLang="en-US" sz="2400" i="0" dirty="0" smtClean="0">
                <a:solidFill>
                  <a:srgbClr val="FFFFFF"/>
                </a:solidFill>
                <a:effectLst/>
                <a:latin typeface="黑体" panose="02010609060101010101" pitchFamily="49" charset="-122"/>
                <a:ea typeface="黑体" panose="02010609060101010101" pitchFamily="49" charset="-122"/>
              </a:rPr>
              <a:t>年</a:t>
            </a:r>
            <a:r>
              <a:rPr lang="en-US" altLang="zh-CN" sz="2400" i="0" dirty="0" smtClean="0">
                <a:solidFill>
                  <a:srgbClr val="FFFFFF"/>
                </a:solidFill>
                <a:effectLst/>
                <a:latin typeface="黑体" panose="02010609060101010101" pitchFamily="49" charset="-122"/>
                <a:ea typeface="黑体" panose="02010609060101010101" pitchFamily="49" charset="-122"/>
              </a:rPr>
              <a:t>2</a:t>
            </a:r>
            <a:r>
              <a:rPr lang="zh-CN" altLang="en-US" sz="2400" i="0" dirty="0" smtClean="0">
                <a:solidFill>
                  <a:srgbClr val="FFFFFF"/>
                </a:solidFill>
                <a:effectLst/>
                <a:latin typeface="黑体" panose="02010609060101010101" pitchFamily="49" charset="-122"/>
                <a:ea typeface="黑体" panose="02010609060101010101" pitchFamily="49" charset="-122"/>
              </a:rPr>
              <a:t>月斯大林在雅尔塔会议上的讲话</a:t>
            </a:r>
            <a:r>
              <a:rPr lang="en-US" altLang="zh-CN" sz="2400" i="0" dirty="0" smtClean="0">
                <a:solidFill>
                  <a:srgbClr val="FFFFFF"/>
                </a:solidFill>
                <a:effectLst/>
                <a:latin typeface="黑体" panose="02010609060101010101" pitchFamily="49" charset="-122"/>
                <a:ea typeface="黑体" panose="02010609060101010101" pitchFamily="49" charset="-122"/>
              </a:rPr>
              <a:t>》</a:t>
            </a:r>
            <a:endParaRPr lang="en-US" altLang="zh-CN" sz="2400" i="0" dirty="0">
              <a:solidFill>
                <a:srgbClr val="FFFFFF"/>
              </a:solidFill>
              <a:effectLst/>
              <a:latin typeface="黑体" panose="02010609060101010101" pitchFamily="49" charset="-122"/>
              <a:ea typeface="黑体" panose="02010609060101010101" pitchFamily="49" charset="-122"/>
            </a:endParaRPr>
          </a:p>
        </p:txBody>
      </p:sp>
      <p:sp>
        <p:nvSpPr>
          <p:cNvPr id="3" name="矩形 2"/>
          <p:cNvSpPr/>
          <p:nvPr/>
        </p:nvSpPr>
        <p:spPr>
          <a:xfrm>
            <a:off x="1396313" y="3813517"/>
            <a:ext cx="6746789" cy="646331"/>
          </a:xfrm>
          <a:prstGeom prst="rect">
            <a:avLst/>
          </a:prstGeom>
        </p:spPr>
        <p:txBody>
          <a:bodyPr wrap="square">
            <a:spAutoFit/>
          </a:bodyPr>
          <a:lstStyle/>
          <a:p>
            <a:pPr algn="l" eaLnBrk="1" hangingPunct="1">
              <a:lnSpc>
                <a:spcPct val="150000"/>
              </a:lnSpc>
            </a:pPr>
            <a:r>
              <a:rPr lang="zh-CN" altLang="en-US" sz="2400" i="0" dirty="0" smtClean="0">
                <a:solidFill>
                  <a:srgbClr val="FFFF00"/>
                </a:solidFill>
                <a:effectLst/>
                <a:latin typeface="黑体" panose="02010609060101010101" pitchFamily="49" charset="-122"/>
                <a:ea typeface="黑体" panose="02010609060101010101" pitchFamily="49" charset="-122"/>
              </a:rPr>
              <a:t>战后苏联实力增强，制定保障国家安全的大战略</a:t>
            </a:r>
            <a:endParaRPr lang="zh-CN" altLang="en-US" sz="2400" i="0" dirty="0">
              <a:solidFill>
                <a:srgbClr val="FFFF00"/>
              </a:solidFill>
              <a:effectLst/>
              <a:latin typeface="黑体" panose="02010609060101010101" pitchFamily="49" charset="-122"/>
              <a:ea typeface="黑体" panose="02010609060101010101" pitchFamily="49" charset="-122"/>
            </a:endParaRPr>
          </a:p>
        </p:txBody>
      </p:sp>
      <p:grpSp>
        <p:nvGrpSpPr>
          <p:cNvPr id="5" name="组合 4"/>
          <p:cNvGrpSpPr/>
          <p:nvPr/>
        </p:nvGrpSpPr>
        <p:grpSpPr>
          <a:xfrm>
            <a:off x="693536" y="822457"/>
            <a:ext cx="4026743" cy="3052739"/>
            <a:chOff x="656164" y="790832"/>
            <a:chExt cx="4026743" cy="3141114"/>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2589" r="2546" b="10387"/>
            <a:stretch>
              <a:fillRect/>
            </a:stretch>
          </p:blipFill>
          <p:spPr bwMode="auto">
            <a:xfrm>
              <a:off x="815547" y="790832"/>
              <a:ext cx="3707979" cy="28049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656164" y="3541366"/>
              <a:ext cx="4026743" cy="39058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1800" i="0" dirty="0">
                  <a:solidFill>
                    <a:srgbClr val="FFFFFF"/>
                  </a:solidFill>
                  <a:effectLst/>
                  <a:latin typeface="黑体" panose="02010609060101010101" pitchFamily="49" charset="-122"/>
                  <a:ea typeface="黑体" panose="02010609060101010101" pitchFamily="49" charset="-122"/>
                </a:rPr>
                <a:t>第二次世界大战后波兰领土变迁示意图</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42950" y="570973"/>
            <a:ext cx="7675246" cy="1887696"/>
          </a:xfrm>
          <a:prstGeom prst="rect">
            <a:avLst/>
          </a:prstGeom>
        </p:spPr>
        <p:txBody>
          <a:bodyPr wrap="square">
            <a:spAutoFit/>
          </a:bodyPr>
          <a:lstStyle/>
          <a:p>
            <a:pPr algn="l" hangingPunct="1">
              <a:lnSpc>
                <a:spcPts val="3500"/>
              </a:lnSpc>
              <a:spcBef>
                <a:spcPct val="0"/>
              </a:spcBef>
            </a:pP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材料五</a:t>
            </a:r>
            <a:endParaRPr lang="en-US" altLang="zh-CN" sz="2400" i="0" dirty="0" smtClean="0">
              <a:solidFill>
                <a:srgbClr val="FFFFFF"/>
              </a:solidFill>
              <a:effectLst/>
              <a:latin typeface="黑体" panose="02010609060101010101" pitchFamily="49" charset="-122"/>
              <a:ea typeface="黑体" panose="02010609060101010101" pitchFamily="49" charset="-122"/>
              <a:sym typeface="+mn-ea"/>
            </a:endParaRPr>
          </a:p>
          <a:p>
            <a:pPr algn="l" hangingPunct="1">
              <a:lnSpc>
                <a:spcPts val="3500"/>
              </a:lnSpc>
              <a:spcBef>
                <a:spcPct val="0"/>
              </a:spcBef>
            </a:pPr>
            <a:r>
              <a:rPr lang="en-US" altLang="zh-CN" sz="2400" i="0" dirty="0" smtClean="0">
                <a:solidFill>
                  <a:srgbClr val="FFFFFF"/>
                </a:solidFill>
                <a:effectLst/>
                <a:latin typeface="黑体" panose="02010609060101010101" pitchFamily="49" charset="-122"/>
                <a:ea typeface="黑体" panose="02010609060101010101" pitchFamily="49" charset="-122"/>
                <a:sym typeface="+mn-ea"/>
              </a:rPr>
              <a:t>    1946</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年</a:t>
            </a:r>
            <a:r>
              <a:rPr lang="en-US" altLang="zh-CN" sz="2400" i="0" dirty="0" smtClean="0">
                <a:solidFill>
                  <a:srgbClr val="FFFFFF"/>
                </a:solidFill>
                <a:effectLst/>
                <a:latin typeface="黑体" panose="02010609060101010101" pitchFamily="49" charset="-122"/>
                <a:ea typeface="黑体" panose="02010609060101010101" pitchFamily="49" charset="-122"/>
                <a:sym typeface="+mn-ea"/>
              </a:rPr>
              <a:t>2</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月</a:t>
            </a:r>
            <a:r>
              <a:rPr lang="en-US" altLang="zh-CN" sz="2400" i="0" dirty="0" smtClean="0">
                <a:solidFill>
                  <a:srgbClr val="FFFFFF"/>
                </a:solidFill>
                <a:effectLst/>
                <a:latin typeface="黑体" panose="02010609060101010101" pitchFamily="49" charset="-122"/>
                <a:ea typeface="黑体" panose="02010609060101010101" pitchFamily="49" charset="-122"/>
                <a:sym typeface="+mn-ea"/>
              </a:rPr>
              <a:t>22</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日美国</a:t>
            </a:r>
            <a:r>
              <a:rPr lang="zh-CN" altLang="en-US" sz="2400" i="0" dirty="0">
                <a:solidFill>
                  <a:srgbClr val="FFFFFF"/>
                </a:solidFill>
                <a:effectLst/>
                <a:latin typeface="黑体" panose="02010609060101010101" pitchFamily="49" charset="-122"/>
                <a:ea typeface="黑体" panose="02010609060101010101" pitchFamily="49" charset="-122"/>
                <a:sym typeface="+mn-ea"/>
              </a:rPr>
              <a:t>驻</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苏联</a:t>
            </a:r>
            <a:r>
              <a:rPr lang="zh-CN" altLang="en-US" sz="2400" i="0" dirty="0">
                <a:solidFill>
                  <a:srgbClr val="FFFFFF"/>
                </a:solidFill>
                <a:effectLst/>
                <a:latin typeface="黑体" panose="02010609060101010101" pitchFamily="49" charset="-122"/>
                <a:ea typeface="黑体" panose="02010609060101010101" pitchFamily="49" charset="-122"/>
                <a:sym typeface="+mn-ea"/>
              </a:rPr>
              <a:t>大使馆代办</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乔治</a:t>
            </a:r>
            <a:r>
              <a:rPr lang="en-US" altLang="zh-CN" sz="2400" i="0" dirty="0">
                <a:solidFill>
                  <a:srgbClr val="FFFFFF"/>
                </a:solidFill>
                <a:effectLst/>
                <a:latin typeface="黑体" panose="02010609060101010101" pitchFamily="49" charset="-122"/>
                <a:ea typeface="黑体" panose="02010609060101010101" pitchFamily="49" charset="-122"/>
                <a:sym typeface="+mn-ea"/>
              </a:rPr>
              <a:t>·</a:t>
            </a:r>
            <a:r>
              <a:rPr lang="zh-CN" altLang="en-US" sz="2400" i="0" dirty="0">
                <a:solidFill>
                  <a:srgbClr val="FFFFFF"/>
                </a:solidFill>
                <a:effectLst/>
                <a:latin typeface="黑体" panose="02010609060101010101" pitchFamily="49" charset="-122"/>
                <a:ea typeface="黑体" panose="02010609060101010101" pitchFamily="49" charset="-122"/>
                <a:sym typeface="+mn-ea"/>
              </a:rPr>
              <a:t>凯</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南向华盛顿发回“长电报”，提出美国</a:t>
            </a:r>
            <a:r>
              <a:rPr lang="zh-CN" altLang="en-US" sz="2400" i="0" dirty="0">
                <a:solidFill>
                  <a:srgbClr val="FFFFFF"/>
                </a:solidFill>
                <a:effectLst/>
                <a:latin typeface="黑体" panose="02010609060101010101" pitchFamily="49" charset="-122"/>
                <a:ea typeface="黑体" panose="02010609060101010101" pitchFamily="49" charset="-122"/>
                <a:sym typeface="+mn-ea"/>
              </a:rPr>
              <a:t>要依靠实力抵制苏联的扩张，同时又不会引起美苏之间全面军事冲突</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主张。</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5" name="矩形 4"/>
          <p:cNvSpPr/>
          <p:nvPr/>
        </p:nvSpPr>
        <p:spPr>
          <a:xfrm>
            <a:off x="804735" y="2310385"/>
            <a:ext cx="7795260" cy="1887696"/>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   同年</a:t>
            </a:r>
            <a:r>
              <a:rPr lang="en-US" altLang="zh-CN" sz="2400" i="0" dirty="0" smtClean="0">
                <a:solidFill>
                  <a:srgbClr val="FFFFFF"/>
                </a:solidFill>
                <a:effectLst/>
                <a:latin typeface="黑体" panose="02010609060101010101" pitchFamily="49" charset="-122"/>
                <a:ea typeface="黑体" panose="02010609060101010101" pitchFamily="49" charset="-122"/>
                <a:sym typeface="+mn-ea"/>
              </a:rPr>
              <a:t>9</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月</a:t>
            </a:r>
            <a:r>
              <a:rPr lang="en-US" altLang="zh-CN" sz="2400" i="0" dirty="0" smtClean="0">
                <a:solidFill>
                  <a:srgbClr val="FFFFFF"/>
                </a:solidFill>
                <a:effectLst/>
                <a:latin typeface="黑体" panose="02010609060101010101" pitchFamily="49" charset="-122"/>
                <a:ea typeface="黑体" panose="02010609060101010101" pitchFamily="49" charset="-122"/>
                <a:sym typeface="+mn-ea"/>
              </a:rPr>
              <a:t>27</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日，苏联驻美国大使诺维科夫向莫斯科发回长报告，断定美国</a:t>
            </a:r>
            <a:r>
              <a:rPr lang="zh-CN" altLang="en-US" sz="2400" i="0" dirty="0">
                <a:solidFill>
                  <a:srgbClr val="FFFFFF"/>
                </a:solidFill>
                <a:effectLst/>
                <a:latin typeface="黑体" panose="02010609060101010101" pitchFamily="49" charset="-122"/>
                <a:ea typeface="黑体" panose="02010609060101010101" pitchFamily="49" charset="-122"/>
                <a:sym typeface="+mn-ea"/>
              </a:rPr>
              <a:t>战后对外政策的特征</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就是</a:t>
            </a:r>
            <a:r>
              <a:rPr lang="zh-CN" altLang="en-US" sz="2400" i="0" dirty="0">
                <a:solidFill>
                  <a:srgbClr val="FFFFFF"/>
                </a:solidFill>
                <a:effectLst/>
                <a:latin typeface="黑体" panose="02010609060101010101" pitchFamily="49" charset="-122"/>
                <a:ea typeface="黑体" panose="02010609060101010101" pitchFamily="49" charset="-122"/>
                <a:sym typeface="+mn-ea"/>
              </a:rPr>
              <a:t>谋求</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世界霸权</a:t>
            </a:r>
            <a:r>
              <a:rPr lang="zh-CN" altLang="en-US" sz="2400" i="0" dirty="0">
                <a:solidFill>
                  <a:srgbClr val="FFFFFF"/>
                </a:solidFill>
                <a:effectLst/>
                <a:latin typeface="黑体" panose="02010609060101010101" pitchFamily="49" charset="-122"/>
                <a:ea typeface="黑体" panose="02010609060101010101" pitchFamily="49" charset="-122"/>
                <a:sym typeface="+mn-ea"/>
              </a:rPr>
              <a:t>，将苏联</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视为主要</a:t>
            </a:r>
            <a:r>
              <a:rPr lang="zh-CN" altLang="en-US" sz="2400" i="0" dirty="0">
                <a:solidFill>
                  <a:srgbClr val="FFFFFF"/>
                </a:solidFill>
                <a:effectLst/>
                <a:latin typeface="黑体" panose="02010609060101010101" pitchFamily="49" charset="-122"/>
                <a:ea typeface="黑体" panose="02010609060101010101" pitchFamily="49" charset="-122"/>
                <a:sym typeface="+mn-ea"/>
              </a:rPr>
              <a:t>障碍，并正在</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积极准备</a:t>
            </a:r>
            <a:r>
              <a:rPr lang="zh-CN" altLang="en-US" sz="2400" i="0" dirty="0">
                <a:solidFill>
                  <a:srgbClr val="FFFFFF"/>
                </a:solidFill>
                <a:effectLst/>
                <a:latin typeface="黑体" panose="02010609060101010101" pitchFamily="49" charset="-122"/>
                <a:ea typeface="黑体" panose="02010609060101010101" pitchFamily="49" charset="-122"/>
                <a:sym typeface="+mn-ea"/>
              </a:rPr>
              <a:t>针对苏联的战争</a:t>
            </a:r>
            <a:r>
              <a:rPr lang="zh-CN" altLang="en-US" sz="2400" i="0" dirty="0" smtClean="0">
                <a:solidFill>
                  <a:srgbClr val="FFFFFF"/>
                </a:solidFill>
                <a:effectLst/>
                <a:latin typeface="黑体" panose="02010609060101010101" pitchFamily="49" charset="-122"/>
                <a:ea typeface="黑体" panose="02010609060101010101" pitchFamily="49" charset="-122"/>
                <a:sym typeface="+mn-ea"/>
              </a:rPr>
              <a:t>。</a:t>
            </a:r>
            <a:endParaRPr lang="zh-CN" altLang="en-US" sz="2400" i="0" dirty="0">
              <a:solidFill>
                <a:srgbClr val="FFFFFF"/>
              </a:solidFill>
              <a:effectLst/>
              <a:latin typeface="黑体" panose="02010609060101010101" pitchFamily="49" charset="-122"/>
              <a:ea typeface="黑体" panose="02010609060101010101" pitchFamily="49" charset="-122"/>
              <a:sym typeface="+mn-ea"/>
            </a:endParaRPr>
          </a:p>
        </p:txBody>
      </p:sp>
      <p:sp>
        <p:nvSpPr>
          <p:cNvPr id="6" name="矩形 5"/>
          <p:cNvSpPr/>
          <p:nvPr/>
        </p:nvSpPr>
        <p:spPr>
          <a:xfrm>
            <a:off x="1872899" y="3874914"/>
            <a:ext cx="6397016" cy="646331"/>
          </a:xfrm>
          <a:prstGeom prst="rect">
            <a:avLst/>
          </a:prstGeom>
        </p:spPr>
        <p:txBody>
          <a:bodyPr wrap="square">
            <a:spAutoFit/>
          </a:bodyPr>
          <a:lstStyle/>
          <a:p>
            <a:pPr algn="l">
              <a:lnSpc>
                <a:spcPct val="150000"/>
              </a:lnSpc>
            </a:pPr>
            <a:r>
              <a:rPr lang="zh-CN" altLang="en-US" sz="2400" i="0" dirty="0" smtClean="0">
                <a:solidFill>
                  <a:srgbClr val="FFFF00"/>
                </a:solidFill>
                <a:effectLst/>
                <a:latin typeface="黑体" panose="02010609060101010101" pitchFamily="49" charset="-122"/>
                <a:ea typeface="黑体" panose="02010609060101010101" pitchFamily="49" charset="-122"/>
              </a:rPr>
              <a:t>美国提出遏制战略，美苏从</a:t>
            </a:r>
            <a:r>
              <a:rPr lang="zh-CN" altLang="en-US" sz="2400" i="0" dirty="0">
                <a:solidFill>
                  <a:srgbClr val="FFFF00"/>
                </a:solidFill>
                <a:effectLst/>
                <a:latin typeface="黑体" panose="02010609060101010101" pitchFamily="49" charset="-122"/>
                <a:ea typeface="黑体" panose="02010609060101010101" pitchFamily="49" charset="-122"/>
              </a:rPr>
              <a:t>合作转向了</a:t>
            </a:r>
            <a:r>
              <a:rPr lang="zh-CN" altLang="en-US" sz="2400" i="0" dirty="0" smtClean="0">
                <a:solidFill>
                  <a:srgbClr val="FFFF00"/>
                </a:solidFill>
                <a:effectLst/>
                <a:latin typeface="黑体" panose="02010609060101010101" pitchFamily="49" charset="-122"/>
                <a:ea typeface="黑体" panose="02010609060101010101" pitchFamily="49" charset="-122"/>
              </a:rPr>
              <a:t>对抗</a:t>
            </a:r>
            <a:endParaRPr lang="zh-CN" altLang="en-US" sz="2400" i="0" dirty="0">
              <a:solidFill>
                <a:srgbClr val="FFFF00"/>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22365" y="769770"/>
            <a:ext cx="4808878" cy="541174"/>
          </a:xfrm>
          <a:prstGeom prst="rect">
            <a:avLst/>
          </a:prstGeom>
        </p:spPr>
        <p:txBody>
          <a:bodyPr wrap="square">
            <a:spAutoFit/>
          </a:bodyPr>
          <a:lstStyle/>
          <a:p>
            <a:pPr algn="l" hangingPunct="1">
              <a:lnSpc>
                <a:spcPts val="3500"/>
              </a:lnSpc>
              <a:spcBef>
                <a:spcPct val="0"/>
              </a:spcBef>
            </a:pPr>
            <a:r>
              <a:rPr lang="zh-CN" altLang="en-US" sz="2800" i="0" dirty="0" smtClean="0">
                <a:solidFill>
                  <a:srgbClr val="FFFF00"/>
                </a:solidFill>
                <a:effectLst/>
                <a:latin typeface="黑体" panose="02010609060101010101" pitchFamily="49" charset="-122"/>
                <a:ea typeface="黑体" panose="02010609060101010101" pitchFamily="49" charset="-122"/>
              </a:rPr>
              <a:t>总结：美苏冷战发生的背景</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sp>
        <p:nvSpPr>
          <p:cNvPr id="7" name="TextBox 6"/>
          <p:cNvSpPr txBox="1"/>
          <p:nvPr/>
        </p:nvSpPr>
        <p:spPr>
          <a:xfrm>
            <a:off x="1122365" y="1446867"/>
            <a:ext cx="7130986" cy="27956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defTabSz="825500">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1.</a:t>
            </a:r>
            <a:r>
              <a:rPr lang="zh-CN" altLang="en-US" sz="2400" i="0" dirty="0">
                <a:solidFill>
                  <a:srgbClr val="FFFFFF"/>
                </a:solidFill>
                <a:effectLst/>
                <a:latin typeface="黑体" panose="02010609060101010101" pitchFamily="49" charset="-122"/>
                <a:ea typeface="黑体" panose="02010609060101010101" pitchFamily="49" charset="-122"/>
              </a:rPr>
              <a:t>消灭共同敌人后，战时同盟基础</a:t>
            </a:r>
            <a:r>
              <a:rPr lang="zh-CN" altLang="en-US" sz="2400" i="0" dirty="0" smtClean="0">
                <a:solidFill>
                  <a:srgbClr val="FFFFFF"/>
                </a:solidFill>
                <a:effectLst/>
                <a:latin typeface="黑体" panose="02010609060101010101" pitchFamily="49" charset="-122"/>
                <a:ea typeface="黑体" panose="02010609060101010101" pitchFamily="49" charset="-122"/>
              </a:rPr>
              <a:t>不复存在</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defTabSz="825500">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2.</a:t>
            </a:r>
            <a:r>
              <a:rPr lang="zh-CN" altLang="en-US" sz="2400" i="0" dirty="0" smtClean="0">
                <a:solidFill>
                  <a:srgbClr val="FFFFFF"/>
                </a:solidFill>
                <a:effectLst/>
                <a:latin typeface="黑体" panose="02010609060101010101" pitchFamily="49" charset="-122"/>
                <a:ea typeface="黑体" panose="02010609060101010101" pitchFamily="49" charset="-122"/>
              </a:rPr>
              <a:t>美苏两国在社会制度和意识形态方面根本对立</a:t>
            </a:r>
          </a:p>
          <a:p>
            <a:pPr algn="l" defTabSz="825500">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3.</a:t>
            </a:r>
            <a:r>
              <a:rPr lang="zh-CN" altLang="en-US" sz="2400" i="0" dirty="0" smtClean="0">
                <a:solidFill>
                  <a:srgbClr val="FFFFFF"/>
                </a:solidFill>
                <a:effectLst/>
                <a:latin typeface="黑体" panose="02010609060101010101" pitchFamily="49" charset="-122"/>
                <a:ea typeface="黑体" panose="02010609060101010101" pitchFamily="49" charset="-122"/>
              </a:rPr>
              <a:t>战后美苏实力增强</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美国全球扩张战略和苏联保障国家安全战略之间发生激烈碰撞</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defTabSz="825500">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4.</a:t>
            </a:r>
            <a:r>
              <a:rPr lang="zh-CN" altLang="en-US" sz="2400" i="0" dirty="0" smtClean="0">
                <a:solidFill>
                  <a:srgbClr val="FFFFFF"/>
                </a:solidFill>
                <a:effectLst/>
                <a:latin typeface="黑体" panose="02010609060101010101" pitchFamily="49" charset="-122"/>
                <a:ea typeface="黑体" panose="02010609060101010101" pitchFamily="49" charset="-122"/>
              </a:rPr>
              <a:t>美国提出遏制</a:t>
            </a:r>
            <a:r>
              <a:rPr lang="zh-CN" altLang="en-US" sz="2400" i="0" dirty="0">
                <a:solidFill>
                  <a:srgbClr val="FFFFFF"/>
                </a:solidFill>
                <a:effectLst/>
                <a:latin typeface="黑体" panose="02010609060101010101" pitchFamily="49" charset="-122"/>
                <a:ea typeface="黑体" panose="02010609060101010101" pitchFamily="49" charset="-122"/>
              </a:rPr>
              <a:t>战略</a:t>
            </a:r>
            <a:r>
              <a:rPr lang="zh-CN" altLang="en-US" sz="2400" i="0" dirty="0" smtClean="0">
                <a:solidFill>
                  <a:srgbClr val="FFFFFF"/>
                </a:solidFill>
                <a:effectLst/>
                <a:latin typeface="黑体" panose="02010609060101010101" pitchFamily="49" charset="-122"/>
                <a:ea typeface="黑体" panose="02010609060101010101" pitchFamily="49" charset="-122"/>
              </a:rPr>
              <a:t>，美苏从</a:t>
            </a:r>
            <a:r>
              <a:rPr lang="zh-CN" altLang="en-US" sz="2400" i="0" dirty="0">
                <a:solidFill>
                  <a:srgbClr val="FFFFFF"/>
                </a:solidFill>
                <a:effectLst/>
                <a:latin typeface="黑体" panose="02010609060101010101" pitchFamily="49" charset="-122"/>
                <a:ea typeface="黑体" panose="02010609060101010101" pitchFamily="49" charset="-122"/>
              </a:rPr>
              <a:t>合作转向了</a:t>
            </a:r>
            <a:r>
              <a:rPr lang="zh-CN" altLang="en-US" sz="2400" i="0" dirty="0" smtClean="0">
                <a:solidFill>
                  <a:srgbClr val="FFFFFF"/>
                </a:solidFill>
                <a:effectLst/>
                <a:latin typeface="黑体" panose="02010609060101010101" pitchFamily="49" charset="-122"/>
                <a:ea typeface="黑体" panose="02010609060101010101" pitchFamily="49" charset="-122"/>
              </a:rPr>
              <a:t>对抗</a:t>
            </a:r>
            <a:endParaRPr lang="zh-CN" altLang="en-US" sz="2400" i="0" dirty="0">
              <a:solidFill>
                <a:srgbClr val="FFFFFF"/>
              </a:solidFill>
              <a:effectLst/>
              <a:latin typeface="黑体" panose="02010609060101010101" pitchFamily="49" charset="-122"/>
              <a:ea typeface="黑体" panose="02010609060101010101" pitchFamily="49" charset="-122"/>
            </a:endParaRPr>
          </a:p>
          <a:p>
            <a:pPr algn="l" defTabSz="825500">
              <a:lnSpc>
                <a:spcPts val="3500"/>
              </a:lnSpc>
            </a:pP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937409" y="1300704"/>
            <a:ext cx="7431772" cy="480901"/>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阅读</a:t>
            </a:r>
            <a:r>
              <a:rPr lang="zh-CN" altLang="en-US" sz="2400" i="0" dirty="0">
                <a:solidFill>
                  <a:srgbClr val="FFFFFF"/>
                </a:solidFill>
                <a:effectLst/>
                <a:latin typeface="黑体" panose="02010609060101010101" pitchFamily="49" charset="-122"/>
                <a:ea typeface="黑体" panose="02010609060101010101" pitchFamily="49" charset="-122"/>
              </a:rPr>
              <a:t>教材</a:t>
            </a:r>
            <a:r>
              <a:rPr lang="en-US" altLang="zh-CN" sz="2400" i="0" dirty="0" smtClean="0">
                <a:solidFill>
                  <a:srgbClr val="FFFFFF"/>
                </a:solidFill>
                <a:effectLst/>
                <a:latin typeface="黑体" panose="02010609060101010101" pitchFamily="49" charset="-122"/>
                <a:ea typeface="黑体" panose="02010609060101010101" pitchFamily="49" charset="-122"/>
              </a:rPr>
              <a:t>P110</a:t>
            </a:r>
            <a:r>
              <a:rPr lang="zh-CN" altLang="en-US" sz="2400" i="0" dirty="0">
                <a:solidFill>
                  <a:srgbClr val="FFFFFF"/>
                </a:solidFill>
                <a:effectLst/>
                <a:latin typeface="黑体" panose="02010609060101010101" pitchFamily="49" charset="-122"/>
                <a:ea typeface="黑体" panose="02010609060101010101" pitchFamily="49" charset="-122"/>
              </a:rPr>
              <a:t>，通过时间轴梳理冷战产生的相关史实</a:t>
            </a:r>
          </a:p>
        </p:txBody>
      </p:sp>
      <p:sp>
        <p:nvSpPr>
          <p:cNvPr id="6" name="TextBox 5"/>
          <p:cNvSpPr txBox="1"/>
          <p:nvPr/>
        </p:nvSpPr>
        <p:spPr>
          <a:xfrm>
            <a:off x="937409" y="768331"/>
            <a:ext cx="2257028"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800" i="0" dirty="0">
                <a:solidFill>
                  <a:srgbClr val="FFFF00"/>
                </a:solidFill>
                <a:effectLst/>
                <a:latin typeface="黑体" panose="02010609060101010101" pitchFamily="49" charset="-122"/>
                <a:ea typeface="黑体" panose="02010609060101010101" pitchFamily="49" charset="-122"/>
              </a:rPr>
              <a:t>2</a:t>
            </a:r>
            <a:r>
              <a:rPr lang="en-US" altLang="zh-CN" sz="2800" i="0" dirty="0" smtClean="0">
                <a:solidFill>
                  <a:srgbClr val="FFFF00"/>
                </a:solidFill>
                <a:effectLst/>
                <a:latin typeface="黑体" panose="02010609060101010101" pitchFamily="49" charset="-122"/>
                <a:ea typeface="黑体" panose="02010609060101010101" pitchFamily="49" charset="-122"/>
              </a:rPr>
              <a:t>.</a:t>
            </a:r>
            <a:r>
              <a:rPr lang="zh-CN" altLang="en-US" sz="2800" i="0" dirty="0" smtClean="0">
                <a:solidFill>
                  <a:srgbClr val="FFFF00"/>
                </a:solidFill>
                <a:effectLst/>
                <a:latin typeface="黑体" panose="02010609060101010101" pitchFamily="49" charset="-122"/>
                <a:ea typeface="黑体" panose="02010609060101010101" pitchFamily="49" charset="-122"/>
              </a:rPr>
              <a:t>冷战产生  </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cxnSp>
        <p:nvCxnSpPr>
          <p:cNvPr id="7" name="直接箭头连接符 6"/>
          <p:cNvCxnSpPr/>
          <p:nvPr/>
        </p:nvCxnSpPr>
        <p:spPr>
          <a:xfrm>
            <a:off x="981027" y="2824923"/>
            <a:ext cx="7258050" cy="7799"/>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grpSp>
        <p:nvGrpSpPr>
          <p:cNvPr id="8" name="组合 7"/>
          <p:cNvGrpSpPr/>
          <p:nvPr/>
        </p:nvGrpSpPr>
        <p:grpSpPr>
          <a:xfrm>
            <a:off x="922658" y="2730011"/>
            <a:ext cx="1405891" cy="961039"/>
            <a:chOff x="982979" y="1734443"/>
            <a:chExt cx="1405891" cy="961039"/>
          </a:xfrm>
        </p:grpSpPr>
        <p:sp>
          <p:nvSpPr>
            <p:cNvPr id="9" name="椭圆 8"/>
            <p:cNvSpPr/>
            <p:nvPr/>
          </p:nvSpPr>
          <p:spPr>
            <a:xfrm>
              <a:off x="1186345" y="173444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nvGrpSpPr>
            <p:cNvPr id="10" name="组合 9"/>
            <p:cNvGrpSpPr/>
            <p:nvPr/>
          </p:nvGrpSpPr>
          <p:grpSpPr>
            <a:xfrm>
              <a:off x="982979" y="1970318"/>
              <a:ext cx="1405891" cy="725164"/>
              <a:chOff x="982979" y="1970318"/>
              <a:chExt cx="1405891" cy="725164"/>
            </a:xfrm>
          </p:grpSpPr>
          <p:sp>
            <p:nvSpPr>
              <p:cNvPr id="11" name="文本框 7"/>
              <p:cNvSpPr txBox="1"/>
              <p:nvPr/>
            </p:nvSpPr>
            <p:spPr>
              <a:xfrm>
                <a:off x="982979" y="1970318"/>
                <a:ext cx="982981"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1947.3</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2" name="文本框 7"/>
              <p:cNvSpPr txBox="1"/>
              <p:nvPr/>
            </p:nvSpPr>
            <p:spPr>
              <a:xfrm>
                <a:off x="982979" y="2326150"/>
                <a:ext cx="1405891"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杜鲁门主义</a:t>
                </a:r>
              </a:p>
            </p:txBody>
          </p:sp>
        </p:grpSp>
      </p:grpSp>
      <p:grpSp>
        <p:nvGrpSpPr>
          <p:cNvPr id="13" name="组合 12"/>
          <p:cNvGrpSpPr/>
          <p:nvPr/>
        </p:nvGrpSpPr>
        <p:grpSpPr>
          <a:xfrm>
            <a:off x="3399606" y="1993332"/>
            <a:ext cx="1977178" cy="935847"/>
            <a:chOff x="3459927" y="1000074"/>
            <a:chExt cx="1977178" cy="935847"/>
          </a:xfrm>
        </p:grpSpPr>
        <p:sp>
          <p:nvSpPr>
            <p:cNvPr id="14" name="椭圆 13"/>
            <p:cNvSpPr/>
            <p:nvPr/>
          </p:nvSpPr>
          <p:spPr>
            <a:xfrm>
              <a:off x="4572000" y="173675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5" name="文本框 7"/>
            <p:cNvSpPr txBox="1"/>
            <p:nvPr/>
          </p:nvSpPr>
          <p:spPr>
            <a:xfrm>
              <a:off x="4138003" y="1369406"/>
              <a:ext cx="913714"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1949.1</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6" name="文本框 7"/>
            <p:cNvSpPr txBox="1"/>
            <p:nvPr/>
          </p:nvSpPr>
          <p:spPr>
            <a:xfrm>
              <a:off x="3459927" y="1000074"/>
              <a:ext cx="197717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经济互助委员会</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17" name="组合 16"/>
          <p:cNvGrpSpPr/>
          <p:nvPr/>
        </p:nvGrpSpPr>
        <p:grpSpPr>
          <a:xfrm>
            <a:off x="6860340" y="2052370"/>
            <a:ext cx="1320369" cy="888583"/>
            <a:chOff x="6920661" y="1035908"/>
            <a:chExt cx="1320369" cy="888583"/>
          </a:xfrm>
        </p:grpSpPr>
        <p:sp>
          <p:nvSpPr>
            <p:cNvPr id="18" name="椭圆 17"/>
            <p:cNvSpPr/>
            <p:nvPr/>
          </p:nvSpPr>
          <p:spPr>
            <a:xfrm>
              <a:off x="7404192" y="172532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9" name="文本框 7"/>
            <p:cNvSpPr txBox="1"/>
            <p:nvPr/>
          </p:nvSpPr>
          <p:spPr>
            <a:xfrm>
              <a:off x="7111507" y="1343796"/>
              <a:ext cx="1129523"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1955.5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0" name="文本框 7"/>
            <p:cNvSpPr txBox="1"/>
            <p:nvPr/>
          </p:nvSpPr>
          <p:spPr>
            <a:xfrm>
              <a:off x="6920661" y="1035908"/>
              <a:ext cx="1163807"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华约成立</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21" name="组合 20"/>
          <p:cNvGrpSpPr/>
          <p:nvPr/>
        </p:nvGrpSpPr>
        <p:grpSpPr>
          <a:xfrm>
            <a:off x="919231" y="1996949"/>
            <a:ext cx="2619304" cy="927558"/>
            <a:chOff x="979552" y="1003136"/>
            <a:chExt cx="2619304" cy="927558"/>
          </a:xfrm>
        </p:grpSpPr>
        <p:sp>
          <p:nvSpPr>
            <p:cNvPr id="22" name="椭圆 21"/>
            <p:cNvSpPr/>
            <p:nvPr/>
          </p:nvSpPr>
          <p:spPr>
            <a:xfrm>
              <a:off x="1791381" y="1731526"/>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nvGrpSpPr>
            <p:cNvPr id="23" name="组合 22"/>
            <p:cNvGrpSpPr/>
            <p:nvPr/>
          </p:nvGrpSpPr>
          <p:grpSpPr>
            <a:xfrm>
              <a:off x="979552" y="1003136"/>
              <a:ext cx="2619304" cy="725269"/>
              <a:chOff x="979552" y="1003136"/>
              <a:chExt cx="2619304" cy="725269"/>
            </a:xfrm>
          </p:grpSpPr>
          <p:sp>
            <p:nvSpPr>
              <p:cNvPr id="24" name="文本框 7"/>
              <p:cNvSpPr txBox="1"/>
              <p:nvPr/>
            </p:nvSpPr>
            <p:spPr>
              <a:xfrm>
                <a:off x="979552" y="1003136"/>
                <a:ext cx="2619304"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共产党与工人党情报局</a:t>
                </a:r>
              </a:p>
            </p:txBody>
          </p:sp>
          <p:sp>
            <p:nvSpPr>
              <p:cNvPr id="25" name="文本框 7"/>
              <p:cNvSpPr txBox="1"/>
              <p:nvPr/>
            </p:nvSpPr>
            <p:spPr>
              <a:xfrm>
                <a:off x="1474469" y="1359073"/>
                <a:ext cx="982981"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1947.9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grpSp>
        <p:nvGrpSpPr>
          <p:cNvPr id="26" name="组合 25"/>
          <p:cNvGrpSpPr/>
          <p:nvPr/>
        </p:nvGrpSpPr>
        <p:grpSpPr>
          <a:xfrm>
            <a:off x="2228883" y="2724699"/>
            <a:ext cx="1371448" cy="962897"/>
            <a:chOff x="2289204" y="1734443"/>
            <a:chExt cx="1371448" cy="962897"/>
          </a:xfrm>
        </p:grpSpPr>
        <p:sp>
          <p:nvSpPr>
            <p:cNvPr id="27" name="文本框 7"/>
            <p:cNvSpPr txBox="1"/>
            <p:nvPr/>
          </p:nvSpPr>
          <p:spPr>
            <a:xfrm>
              <a:off x="2512768" y="1954530"/>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1948.4</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8" name="文本框 7"/>
            <p:cNvSpPr txBox="1"/>
            <p:nvPr/>
          </p:nvSpPr>
          <p:spPr>
            <a:xfrm>
              <a:off x="2289204" y="2328008"/>
              <a:ext cx="137144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马歇尔计划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9" name="椭圆 28"/>
            <p:cNvSpPr/>
            <p:nvPr/>
          </p:nvSpPr>
          <p:spPr>
            <a:xfrm>
              <a:off x="2887973" y="173444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grpSp>
        <p:nvGrpSpPr>
          <p:cNvPr id="30" name="组合 29"/>
          <p:cNvGrpSpPr/>
          <p:nvPr/>
        </p:nvGrpSpPr>
        <p:grpSpPr>
          <a:xfrm>
            <a:off x="3380034" y="2711212"/>
            <a:ext cx="3018117" cy="1079350"/>
            <a:chOff x="3355318" y="1748183"/>
            <a:chExt cx="3018117" cy="1079350"/>
          </a:xfrm>
        </p:grpSpPr>
        <p:sp>
          <p:nvSpPr>
            <p:cNvPr id="31" name="文本框 7"/>
            <p:cNvSpPr txBox="1"/>
            <p:nvPr/>
          </p:nvSpPr>
          <p:spPr>
            <a:xfrm>
              <a:off x="4014139" y="2458201"/>
              <a:ext cx="1885716"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第一次柏林危机</a:t>
              </a:r>
            </a:p>
          </p:txBody>
        </p:sp>
        <p:sp>
          <p:nvSpPr>
            <p:cNvPr id="32" name="椭圆 31"/>
            <p:cNvSpPr/>
            <p:nvPr/>
          </p:nvSpPr>
          <p:spPr>
            <a:xfrm>
              <a:off x="3642894" y="174818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3" name="文本框 7"/>
            <p:cNvSpPr txBox="1"/>
            <p:nvPr/>
          </p:nvSpPr>
          <p:spPr>
            <a:xfrm>
              <a:off x="3355318" y="1947458"/>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1948.6</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4" name="椭圆 33"/>
            <p:cNvSpPr/>
            <p:nvPr/>
          </p:nvSpPr>
          <p:spPr>
            <a:xfrm>
              <a:off x="5996878" y="1758060"/>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5" name="文本框 7"/>
            <p:cNvSpPr txBox="1"/>
            <p:nvPr/>
          </p:nvSpPr>
          <p:spPr>
            <a:xfrm>
              <a:off x="5426276" y="1932766"/>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6" name="左中括号 35"/>
            <p:cNvSpPr/>
            <p:nvPr/>
          </p:nvSpPr>
          <p:spPr>
            <a:xfrm rot="16200000">
              <a:off x="4970921" y="1126126"/>
              <a:ext cx="47260" cy="2334067"/>
            </a:xfrm>
            <a:prstGeom prst="leftBracket">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FFFFFF"/>
                </a:solidFill>
                <a:effectLst/>
                <a:uFillTx/>
              </a:endParaRPr>
            </a:p>
          </p:txBody>
        </p:sp>
      </p:grpSp>
      <p:grpSp>
        <p:nvGrpSpPr>
          <p:cNvPr id="37" name="组合 36"/>
          <p:cNvGrpSpPr/>
          <p:nvPr/>
        </p:nvGrpSpPr>
        <p:grpSpPr>
          <a:xfrm>
            <a:off x="6202223" y="2731996"/>
            <a:ext cx="1141648" cy="943882"/>
            <a:chOff x="5800810" y="1721072"/>
            <a:chExt cx="1141648" cy="943882"/>
          </a:xfrm>
        </p:grpSpPr>
        <p:sp>
          <p:nvSpPr>
            <p:cNvPr id="38" name="文本框 7"/>
            <p:cNvSpPr txBox="1"/>
            <p:nvPr/>
          </p:nvSpPr>
          <p:spPr>
            <a:xfrm>
              <a:off x="5800810" y="2295622"/>
              <a:ext cx="114164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德国分裂</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9" name="椭圆 38"/>
            <p:cNvSpPr/>
            <p:nvPr/>
          </p:nvSpPr>
          <p:spPr>
            <a:xfrm>
              <a:off x="6268094" y="172107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0" name="文本框 7"/>
            <p:cNvSpPr txBox="1"/>
            <p:nvPr/>
          </p:nvSpPr>
          <p:spPr>
            <a:xfrm>
              <a:off x="5855565" y="1927194"/>
              <a:ext cx="1021804"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1949.10</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41" name="组合 40"/>
          <p:cNvGrpSpPr/>
          <p:nvPr/>
        </p:nvGrpSpPr>
        <p:grpSpPr>
          <a:xfrm>
            <a:off x="5234344" y="2015365"/>
            <a:ext cx="1163807" cy="901715"/>
            <a:chOff x="5262625" y="976008"/>
            <a:chExt cx="1163807" cy="901715"/>
          </a:xfrm>
        </p:grpSpPr>
        <p:sp>
          <p:nvSpPr>
            <p:cNvPr id="42" name="椭圆 41"/>
            <p:cNvSpPr/>
            <p:nvPr/>
          </p:nvSpPr>
          <p:spPr>
            <a:xfrm>
              <a:off x="5647782" y="1678555"/>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3" name="文本框 7"/>
            <p:cNvSpPr txBox="1"/>
            <p:nvPr/>
          </p:nvSpPr>
          <p:spPr>
            <a:xfrm>
              <a:off x="5275185" y="1299174"/>
              <a:ext cx="971437"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1949.4</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4" name="文本框 7"/>
            <p:cNvSpPr txBox="1"/>
            <p:nvPr/>
          </p:nvSpPr>
          <p:spPr>
            <a:xfrm>
              <a:off x="5262625" y="976008"/>
              <a:ext cx="1163807"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北约</a:t>
              </a:r>
              <a:r>
                <a:rPr lang="zh-CN" altLang="en-US" sz="1800" i="0" dirty="0" smtClean="0">
                  <a:solidFill>
                    <a:srgbClr val="FFFFFF"/>
                  </a:solidFill>
                  <a:effectLst/>
                  <a:latin typeface="黑体" panose="02010609060101010101" pitchFamily="49" charset="-122"/>
                  <a:ea typeface="黑体" panose="02010609060101010101" pitchFamily="49" charset="-122"/>
                </a:rPr>
                <a:t>成立</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514368" y="452796"/>
            <a:ext cx="4743450" cy="723900"/>
          </a:xfrm>
          <a:noFill/>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ormAutofit/>
          </a:bodyPr>
          <a:lstStyle/>
          <a:p>
            <a:r>
              <a:rPr lang="zh-CN" altLang="en-US" sz="2800" dirty="0">
                <a:solidFill>
                  <a:srgbClr val="FFFFFF"/>
                </a:solidFill>
                <a:effectLst/>
                <a:ea typeface="黑体" panose="02010609060101010101" pitchFamily="49" charset="-122"/>
              </a:rPr>
              <a:t>杜鲁门</a:t>
            </a:r>
            <a:r>
              <a:rPr lang="zh-CN" altLang="en-US" sz="2800" dirty="0" smtClean="0">
                <a:solidFill>
                  <a:srgbClr val="FFFFFF"/>
                </a:solidFill>
                <a:effectLst/>
                <a:ea typeface="黑体" panose="02010609060101010101" pitchFamily="49" charset="-122"/>
              </a:rPr>
              <a:t>主义</a:t>
            </a:r>
            <a:endParaRPr lang="zh-CN" altLang="en-US" sz="2800" dirty="0">
              <a:solidFill>
                <a:srgbClr val="FFFFFF"/>
              </a:solidFill>
              <a:effectLst/>
              <a:ea typeface="黑体" panose="02010609060101010101" pitchFamily="49" charset="-122"/>
            </a:endParaRPr>
          </a:p>
        </p:txBody>
      </p:sp>
      <p:sp>
        <p:nvSpPr>
          <p:cNvPr id="6" name="矩形 5"/>
          <p:cNvSpPr/>
          <p:nvPr/>
        </p:nvSpPr>
        <p:spPr>
          <a:xfrm>
            <a:off x="754380" y="1061860"/>
            <a:ext cx="7623810" cy="1887696"/>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美国的政策必须支持自由国家人民，反对少数武装分子，或外来压力的征服企图 </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a:solidFill>
                  <a:srgbClr val="FFFFFF"/>
                </a:solidFill>
                <a:effectLst/>
                <a:latin typeface="黑体" panose="02010609060101010101" pitchFamily="49" charset="-122"/>
                <a:ea typeface="黑体" panose="02010609060101010101" pitchFamily="49" charset="-122"/>
              </a:rPr>
              <a:t>在世界历史的现阶段，几乎每一个民族都必须在两种生活方式之中选择</a:t>
            </a:r>
            <a:r>
              <a:rPr lang="zh-CN" altLang="en-US" sz="2400" i="0" dirty="0" smtClean="0">
                <a:solidFill>
                  <a:srgbClr val="FFFFFF"/>
                </a:solidFill>
                <a:effectLst/>
                <a:latin typeface="黑体" panose="02010609060101010101" pitchFamily="49" charset="-122"/>
                <a:ea typeface="黑体" panose="02010609060101010101" pitchFamily="49" charset="-122"/>
              </a:rPr>
              <a:t>其一</a:t>
            </a:r>
            <a:r>
              <a:rPr lang="en-US" altLang="zh-CN" sz="2400" i="0" dirty="0" smtClean="0">
                <a:solidFill>
                  <a:srgbClr val="FFFFFF"/>
                </a:solidFill>
                <a:effectLst/>
                <a:latin typeface="黑体" panose="02010609060101010101" pitchFamily="49" charset="-122"/>
                <a:ea typeface="黑体" panose="02010609060101010101" pitchFamily="49" charset="-122"/>
              </a:rPr>
              <a:t>……”</a:t>
            </a:r>
            <a:endParaRPr lang="en-US" altLang="zh-CN" sz="2400" i="0" dirty="0">
              <a:solidFill>
                <a:srgbClr val="FFFFFF"/>
              </a:solidFill>
              <a:effectLst/>
              <a:latin typeface="黑体" panose="02010609060101010101" pitchFamily="49" charset="-122"/>
              <a:ea typeface="黑体" panose="02010609060101010101" pitchFamily="49" charset="-122"/>
            </a:endParaRPr>
          </a:p>
        </p:txBody>
      </p:sp>
      <p:sp>
        <p:nvSpPr>
          <p:cNvPr id="2" name="TextBox 1"/>
          <p:cNvSpPr txBox="1"/>
          <p:nvPr/>
        </p:nvSpPr>
        <p:spPr>
          <a:xfrm>
            <a:off x="2204760" y="2953243"/>
            <a:ext cx="4757713" cy="1210588"/>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342900" marR="0" indent="-342900" algn="l" defTabSz="825500" rtl="0" fontAlgn="auto" latinLnBrk="0" hangingPunct="0">
              <a:lnSpc>
                <a:spcPct val="100000"/>
              </a:lnSpc>
              <a:spcBef>
                <a:spcPts val="0"/>
              </a:spcBef>
              <a:spcAft>
                <a:spcPts val="0"/>
              </a:spcAft>
              <a:buClrTx/>
              <a:buSzTx/>
              <a:buFont typeface="Wingdings" panose="05000000000000000000" pitchFamily="2" charset="2"/>
              <a:buChar char="Ø"/>
            </a:pPr>
            <a:r>
              <a:rPr lang="zh-CN" altLang="en-US" sz="2400" i="0" dirty="0">
                <a:solidFill>
                  <a:srgbClr val="FFFFFF"/>
                </a:solidFill>
                <a:effectLst/>
                <a:latin typeface="黑体" panose="02010609060101010101" pitchFamily="49" charset="-122"/>
                <a:ea typeface="黑体" panose="02010609060101010101" pitchFamily="49" charset="-122"/>
              </a:rPr>
              <a:t>美国战后对外</a:t>
            </a:r>
            <a:r>
              <a:rPr lang="zh-CN" altLang="en-US" sz="2400" i="0" dirty="0" smtClean="0">
                <a:solidFill>
                  <a:srgbClr val="FFFFFF"/>
                </a:solidFill>
                <a:effectLst/>
                <a:latin typeface="黑体" panose="02010609060101010101" pitchFamily="49" charset="-122"/>
                <a:ea typeface="黑体" panose="02010609060101010101" pitchFamily="49" charset="-122"/>
              </a:rPr>
              <a:t>政策转向全球扩张</a:t>
            </a:r>
            <a:endParaRPr lang="en-US" altLang="zh-CN" sz="2400" i="0" dirty="0">
              <a:solidFill>
                <a:srgbClr val="FFFFFF"/>
              </a:solidFill>
              <a:effectLst/>
              <a:latin typeface="黑体" panose="02010609060101010101" pitchFamily="49" charset="-122"/>
              <a:ea typeface="黑体" panose="02010609060101010101" pitchFamily="49" charset="-122"/>
            </a:endParaRPr>
          </a:p>
          <a:p>
            <a:pPr marL="342900" marR="0" indent="-342900" algn="l" defTabSz="825500" rtl="0" fontAlgn="auto" latinLnBrk="0" hangingPunct="0">
              <a:lnSpc>
                <a:spcPct val="100000"/>
              </a:lnSpc>
              <a:spcBef>
                <a:spcPts val="0"/>
              </a:spcBef>
              <a:spcAft>
                <a:spcPts val="0"/>
              </a:spcAft>
              <a:buClrTx/>
              <a:buSzTx/>
              <a:buFont typeface="Wingdings" panose="05000000000000000000" pitchFamily="2" charset="2"/>
              <a:buChar char="Ø"/>
            </a:pPr>
            <a:r>
              <a:rPr lang="zh-CN" altLang="en-US" sz="2400" i="0" dirty="0" smtClean="0">
                <a:solidFill>
                  <a:srgbClr val="FFFFFF"/>
                </a:solidFill>
                <a:effectLst/>
                <a:latin typeface="黑体" panose="02010609060101010101" pitchFamily="49" charset="-122"/>
                <a:ea typeface="黑体" panose="02010609060101010101" pitchFamily="49" charset="-122"/>
              </a:rPr>
              <a:t>意识形态色彩浓烈</a:t>
            </a:r>
            <a:endParaRPr lang="en-US" altLang="zh-CN" sz="2400" i="0" dirty="0">
              <a:solidFill>
                <a:srgbClr val="FFFFFF"/>
              </a:solidFill>
              <a:effectLst/>
              <a:latin typeface="黑体" panose="02010609060101010101" pitchFamily="49" charset="-122"/>
              <a:ea typeface="黑体" panose="02010609060101010101" pitchFamily="49" charset="-122"/>
            </a:endParaRPr>
          </a:p>
          <a:p>
            <a:pPr marL="342900" marR="0" indent="-342900" algn="l" defTabSz="825500" rtl="0" fontAlgn="auto" latinLnBrk="0" hangingPunct="0">
              <a:lnSpc>
                <a:spcPct val="100000"/>
              </a:lnSpc>
              <a:spcBef>
                <a:spcPts val="0"/>
              </a:spcBef>
              <a:spcAft>
                <a:spcPts val="0"/>
              </a:spcAft>
              <a:buClrTx/>
              <a:buSzTx/>
              <a:buFont typeface="Wingdings" panose="05000000000000000000" pitchFamily="2" charset="2"/>
              <a:buChar char="Ø"/>
            </a:pPr>
            <a:r>
              <a:rPr lang="zh-CN" altLang="en-US" sz="2400" i="0" dirty="0" smtClean="0">
                <a:solidFill>
                  <a:srgbClr val="FFFFFF"/>
                </a:solidFill>
                <a:effectLst/>
                <a:latin typeface="黑体" panose="02010609060101010101" pitchFamily="49" charset="-122"/>
                <a:ea typeface="黑体" panose="02010609060101010101" pitchFamily="49" charset="-122"/>
              </a:rPr>
              <a:t>美国以两极</a:t>
            </a:r>
            <a:r>
              <a:rPr lang="zh-CN" altLang="en-US" sz="2400" i="0" dirty="0">
                <a:solidFill>
                  <a:srgbClr val="FFFFFF"/>
                </a:solidFill>
                <a:effectLst/>
                <a:latin typeface="黑体" panose="02010609060101010101" pitchFamily="49" charset="-122"/>
                <a:ea typeface="黑体" panose="02010609060101010101" pitchFamily="49" charset="-122"/>
              </a:rPr>
              <a:t>思维</a:t>
            </a:r>
            <a:r>
              <a:rPr lang="zh-CN" altLang="en-US" sz="2400" i="0" dirty="0" smtClean="0">
                <a:solidFill>
                  <a:srgbClr val="FFFFFF"/>
                </a:solidFill>
                <a:effectLst/>
                <a:latin typeface="黑体" panose="02010609060101010101" pitchFamily="49" charset="-122"/>
                <a:ea typeface="黑体" panose="02010609060101010101" pitchFamily="49" charset="-122"/>
              </a:rPr>
              <a:t>看待世界</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3" name="TextBox 2"/>
          <p:cNvSpPr txBox="1"/>
          <p:nvPr/>
        </p:nvSpPr>
        <p:spPr>
          <a:xfrm>
            <a:off x="5054592" y="589936"/>
            <a:ext cx="1949252" cy="471924"/>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a:solidFill>
                  <a:srgbClr val="FFFF00"/>
                </a:solidFill>
                <a:effectLst/>
                <a:latin typeface="黑体" panose="02010609060101010101" pitchFamily="49" charset="-122"/>
                <a:ea typeface="黑体" panose="02010609060101010101" pitchFamily="49" charset="-122"/>
              </a:rPr>
              <a:t>冷战开始标志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39111" y="1439207"/>
            <a:ext cx="7426413" cy="2336537"/>
          </a:xfrm>
          <a:prstGeom prst="rect">
            <a:avLst/>
          </a:prstGeom>
        </p:spPr>
        <p:txBody>
          <a:bodyPr wrap="square">
            <a:spAutoFit/>
          </a:bodyPr>
          <a:lstStyle/>
          <a:p>
            <a:pPr algn="l">
              <a:lnSpc>
                <a:spcPts val="3500"/>
              </a:lnSpc>
            </a:pPr>
            <a:r>
              <a:rPr lang="zh-CN" altLang="en-US" sz="2400" dirty="0"/>
              <a:t> </a:t>
            </a:r>
            <a:r>
              <a:rPr lang="zh-CN" altLang="en-US" sz="2400" dirty="0" smtClean="0"/>
              <a:t>   </a:t>
            </a:r>
            <a:r>
              <a:rPr lang="en-US" altLang="zh-CN" sz="2400" i="0" dirty="0" smtClean="0">
                <a:solidFill>
                  <a:srgbClr val="FFFFFF"/>
                </a:solidFill>
                <a:effectLst/>
                <a:latin typeface="黑体" panose="02010609060101010101" pitchFamily="49" charset="-122"/>
                <a:ea typeface="黑体" panose="02010609060101010101" pitchFamily="49" charset="-122"/>
              </a:rPr>
              <a:t>1947</a:t>
            </a:r>
            <a:r>
              <a:rPr lang="zh-CN" altLang="en-US" sz="2400" i="0" dirty="0">
                <a:solidFill>
                  <a:srgbClr val="FFFFFF"/>
                </a:solidFill>
                <a:effectLst/>
                <a:latin typeface="黑体" panose="02010609060101010101" pitchFamily="49" charset="-122"/>
                <a:ea typeface="黑体" panose="02010609060101010101" pitchFamily="49" charset="-122"/>
              </a:rPr>
              <a:t>年</a:t>
            </a:r>
            <a:r>
              <a:rPr lang="en-US" altLang="zh-CN" sz="2400" i="0" dirty="0">
                <a:solidFill>
                  <a:srgbClr val="FFFFFF"/>
                </a:solidFill>
                <a:effectLst/>
                <a:latin typeface="黑体" panose="02010609060101010101" pitchFamily="49" charset="-122"/>
                <a:ea typeface="黑体" panose="02010609060101010101" pitchFamily="49" charset="-122"/>
              </a:rPr>
              <a:t>9</a:t>
            </a:r>
            <a:r>
              <a:rPr lang="zh-CN" altLang="en-US" sz="2400" i="0" dirty="0">
                <a:solidFill>
                  <a:srgbClr val="FFFFFF"/>
                </a:solidFill>
                <a:effectLst/>
                <a:latin typeface="黑体" panose="02010609060101010101" pitchFamily="49" charset="-122"/>
                <a:ea typeface="黑体" panose="02010609060101010101" pitchFamily="49" charset="-122"/>
              </a:rPr>
              <a:t>月</a:t>
            </a:r>
            <a:r>
              <a:rPr lang="en-US" altLang="zh-CN" sz="2400" i="0" dirty="0">
                <a:solidFill>
                  <a:srgbClr val="FFFFFF"/>
                </a:solidFill>
                <a:effectLst/>
                <a:latin typeface="黑体" panose="02010609060101010101" pitchFamily="49" charset="-122"/>
                <a:ea typeface="黑体" panose="02010609060101010101" pitchFamily="49" charset="-122"/>
              </a:rPr>
              <a:t>22</a:t>
            </a:r>
            <a:r>
              <a:rPr lang="zh-CN" altLang="en-US" sz="2400" i="0" dirty="0">
                <a:solidFill>
                  <a:srgbClr val="FFFFFF"/>
                </a:solidFill>
                <a:effectLst/>
                <a:latin typeface="黑体" panose="02010609060101010101" pitchFamily="49" charset="-122"/>
                <a:ea typeface="黑体" panose="02010609060101010101" pitchFamily="49" charset="-122"/>
              </a:rPr>
              <a:t>～</a:t>
            </a:r>
            <a:r>
              <a:rPr lang="en-US" altLang="zh-CN" sz="2400" i="0" dirty="0">
                <a:solidFill>
                  <a:srgbClr val="FFFFFF"/>
                </a:solidFill>
                <a:effectLst/>
                <a:latin typeface="黑体" panose="02010609060101010101" pitchFamily="49" charset="-122"/>
                <a:ea typeface="黑体" panose="02010609060101010101" pitchFamily="49" charset="-122"/>
              </a:rPr>
              <a:t>27</a:t>
            </a:r>
            <a:r>
              <a:rPr lang="zh-CN" altLang="en-US" sz="2400" i="0" dirty="0">
                <a:solidFill>
                  <a:srgbClr val="FFFFFF"/>
                </a:solidFill>
                <a:effectLst/>
                <a:latin typeface="黑体" panose="02010609060101010101" pitchFamily="49" charset="-122"/>
                <a:ea typeface="黑体" panose="02010609060101010101" pitchFamily="49" charset="-122"/>
              </a:rPr>
              <a:t>日，苏联、南斯拉夫、</a:t>
            </a:r>
            <a:r>
              <a:rPr lang="zh-CN" altLang="en-US" sz="2400" i="0" dirty="0" smtClean="0">
                <a:solidFill>
                  <a:srgbClr val="FFFFFF"/>
                </a:solidFill>
                <a:effectLst/>
                <a:latin typeface="黑体" panose="02010609060101010101" pitchFamily="49" charset="-122"/>
                <a:ea typeface="黑体" panose="02010609060101010101" pitchFamily="49" charset="-122"/>
              </a:rPr>
              <a:t>波兰等</a:t>
            </a:r>
            <a:r>
              <a:rPr lang="en-US" altLang="zh-CN" sz="2400" i="0" dirty="0">
                <a:solidFill>
                  <a:srgbClr val="FFFFFF"/>
                </a:solidFill>
                <a:effectLst/>
                <a:latin typeface="黑体" panose="02010609060101010101" pitchFamily="49" charset="-122"/>
                <a:ea typeface="黑体" panose="02010609060101010101" pitchFamily="49" charset="-122"/>
              </a:rPr>
              <a:t>9</a:t>
            </a:r>
            <a:r>
              <a:rPr lang="zh-CN" altLang="en-US" sz="2400" i="0" dirty="0">
                <a:solidFill>
                  <a:srgbClr val="FFFFFF"/>
                </a:solidFill>
                <a:effectLst/>
                <a:latin typeface="黑体" panose="02010609060101010101" pitchFamily="49" charset="-122"/>
                <a:ea typeface="黑体" panose="02010609060101010101" pitchFamily="49" charset="-122"/>
              </a:rPr>
              <a:t>个国家的共产党和工人党代表在波兰举行情报局成立会议。</a:t>
            </a:r>
            <a:r>
              <a:rPr lang="zh-CN" altLang="en-US" sz="2400" i="0" dirty="0" smtClean="0">
                <a:solidFill>
                  <a:srgbClr val="FFFFFF"/>
                </a:solidFill>
                <a:effectLst/>
                <a:latin typeface="黑体" panose="02010609060101010101" pitchFamily="49" charset="-122"/>
                <a:ea typeface="黑体" panose="02010609060101010101" pitchFamily="49" charset="-122"/>
              </a:rPr>
              <a:t>会议主要</a:t>
            </a:r>
            <a:r>
              <a:rPr lang="zh-CN" altLang="en-US" sz="2400" i="0" dirty="0">
                <a:solidFill>
                  <a:srgbClr val="FFFFFF"/>
                </a:solidFill>
                <a:effectLst/>
                <a:latin typeface="黑体" panose="02010609060101010101" pitchFamily="49" charset="-122"/>
                <a:ea typeface="黑体" panose="02010609060101010101" pitchFamily="49" charset="-122"/>
              </a:rPr>
              <a:t>内容为：设立</a:t>
            </a:r>
            <a:r>
              <a:rPr lang="zh-CN" altLang="en-US" sz="2400" i="0" dirty="0" smtClean="0">
                <a:solidFill>
                  <a:srgbClr val="FFFFFF"/>
                </a:solidFill>
                <a:effectLst/>
                <a:latin typeface="黑体" panose="02010609060101010101" pitchFamily="49" charset="-122"/>
                <a:ea typeface="黑体" panose="02010609060101010101" pitchFamily="49" charset="-122"/>
              </a:rPr>
              <a:t>情报局，</a:t>
            </a:r>
            <a:r>
              <a:rPr lang="en-US" altLang="zh-CN" sz="2400" i="0" dirty="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情报局</a:t>
            </a:r>
            <a:r>
              <a:rPr lang="zh-CN" altLang="en-US" sz="2400" i="0" dirty="0">
                <a:solidFill>
                  <a:srgbClr val="FFFFFF"/>
                </a:solidFill>
                <a:effectLst/>
                <a:latin typeface="黑体" panose="02010609060101010101" pitchFamily="49" charset="-122"/>
                <a:ea typeface="黑体" panose="02010609060101010101" pitchFamily="49" charset="-122"/>
              </a:rPr>
              <a:t>的任务是交流经验，必要时在协商的基础上协调各个党的活动。</a:t>
            </a:r>
          </a:p>
        </p:txBody>
      </p:sp>
      <p:sp>
        <p:nvSpPr>
          <p:cNvPr id="5" name="矩形 4"/>
          <p:cNvSpPr/>
          <p:nvPr/>
        </p:nvSpPr>
        <p:spPr>
          <a:xfrm>
            <a:off x="2764620" y="797802"/>
            <a:ext cx="3775393" cy="523220"/>
          </a:xfrm>
          <a:prstGeom prst="rect">
            <a:avLst/>
          </a:prstGeom>
        </p:spPr>
        <p:txBody>
          <a:bodyPr wrap="none">
            <a:spAutoFit/>
          </a:bodyPr>
          <a:lstStyle/>
          <a:p>
            <a:r>
              <a:rPr lang="zh-CN" altLang="en-US" sz="2800" i="0" dirty="0">
                <a:solidFill>
                  <a:srgbClr val="FFFFFF"/>
                </a:solidFill>
                <a:effectLst/>
                <a:latin typeface="黑体" panose="02010609060101010101" pitchFamily="49" charset="-122"/>
                <a:ea typeface="黑体" panose="02010609060101010101" pitchFamily="49" charset="-122"/>
              </a:rPr>
              <a:t>共产党和工人党情报局</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706130" y="637926"/>
            <a:ext cx="3719384" cy="523220"/>
          </a:xfrm>
          <a:prstGeom prst="rect">
            <a:avLst/>
          </a:prstGeom>
        </p:spPr>
        <p:txBody>
          <a:bodyPr wrap="square">
            <a:spAutoFit/>
          </a:bodyPr>
          <a:lstStyle/>
          <a:p>
            <a:r>
              <a:rPr lang="zh-CN" altLang="en-US" sz="2800" i="0" dirty="0" smtClean="0">
                <a:solidFill>
                  <a:srgbClr val="FFFFFF"/>
                </a:solidFill>
                <a:effectLst/>
                <a:latin typeface="黑体" panose="02010609060101010101" pitchFamily="49" charset="-122"/>
                <a:ea typeface="黑体" panose="02010609060101010101" pitchFamily="49" charset="-122"/>
              </a:rPr>
              <a:t>马歇尔计划</a:t>
            </a:r>
            <a:endParaRPr lang="zh-CN" altLang="en-US" sz="2800" i="0" dirty="0">
              <a:solidFill>
                <a:srgbClr val="FFFFFF"/>
              </a:solidFill>
              <a:effectLst/>
              <a:latin typeface="黑体" panose="02010609060101010101" pitchFamily="49" charset="-122"/>
              <a:ea typeface="黑体" panose="02010609060101010101" pitchFamily="49" charset="-122"/>
            </a:endParaRPr>
          </a:p>
        </p:txBody>
      </p:sp>
      <p:pic>
        <p:nvPicPr>
          <p:cNvPr id="5" name="Picture 2" descr="H:\直播课\18\图片\timg (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r="44067" b="8861"/>
          <a:stretch>
            <a:fillRect/>
          </a:stretch>
        </p:blipFill>
        <p:spPr bwMode="auto">
          <a:xfrm>
            <a:off x="900867" y="1312937"/>
            <a:ext cx="4066549" cy="2841946"/>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Text Box 5"/>
          <p:cNvSpPr txBox="1">
            <a:spLocks noChangeArrowheads="1"/>
          </p:cNvSpPr>
          <p:nvPr/>
        </p:nvSpPr>
        <p:spPr bwMode="auto">
          <a:xfrm>
            <a:off x="5036611" y="1727343"/>
            <a:ext cx="3415407" cy="1938992"/>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eaLnBrk="1" hangingPunct="1">
              <a:spcBef>
                <a:spcPct val="50000"/>
              </a:spcBef>
            </a:pPr>
            <a:r>
              <a:rPr lang="zh-CN" altLang="en-US" sz="2400" i="0" dirty="0" smtClean="0">
                <a:solidFill>
                  <a:srgbClr val="FFFFFF"/>
                </a:solidFill>
                <a:effectLst/>
                <a:latin typeface="黑体" panose="02010609060101010101" pitchFamily="49" charset="-122"/>
                <a:ea typeface="黑体" panose="02010609060101010101" pitchFamily="49" charset="-122"/>
              </a:rPr>
              <a:t>   马歇尔计划</a:t>
            </a:r>
            <a:r>
              <a:rPr lang="zh-CN" altLang="en-US" sz="2400" i="0" dirty="0">
                <a:solidFill>
                  <a:srgbClr val="FFFFFF"/>
                </a:solidFill>
                <a:effectLst/>
                <a:latin typeface="黑体" panose="02010609060101010101" pitchFamily="49" charset="-122"/>
                <a:ea typeface="黑体" panose="02010609060101010101" pitchFamily="49" charset="-122"/>
              </a:rPr>
              <a:t>实施期间，</a:t>
            </a:r>
            <a:r>
              <a:rPr lang="zh-CN" sz="2400" i="0" dirty="0" smtClean="0">
                <a:solidFill>
                  <a:srgbClr val="FFFFFF"/>
                </a:solidFill>
                <a:effectLst/>
                <a:latin typeface="黑体" panose="02010609060101010101" pitchFamily="49" charset="-122"/>
                <a:ea typeface="黑体" panose="02010609060101010101" pitchFamily="49" charset="-122"/>
              </a:rPr>
              <a:t>英法</a:t>
            </a:r>
            <a:r>
              <a:rPr lang="zh-CN" sz="2400" i="0" dirty="0">
                <a:solidFill>
                  <a:srgbClr val="FFFFFF"/>
                </a:solidFill>
                <a:effectLst/>
                <a:latin typeface="黑体" panose="02010609060101010101" pitchFamily="49" charset="-122"/>
                <a:ea typeface="黑体" panose="02010609060101010101" pitchFamily="49" charset="-122"/>
              </a:rPr>
              <a:t>等</a:t>
            </a:r>
            <a:r>
              <a:rPr lang="zh-CN" altLang="zh-CN" sz="2400" i="0" dirty="0">
                <a:solidFill>
                  <a:srgbClr val="FFFFFF"/>
                </a:solidFill>
                <a:effectLst/>
                <a:latin typeface="黑体" panose="02010609060101010101" pitchFamily="49" charset="-122"/>
                <a:ea typeface="黑体" panose="02010609060101010101" pitchFamily="49" charset="-122"/>
              </a:rPr>
              <a:t>16</a:t>
            </a:r>
            <a:r>
              <a:rPr lang="zh-CN" sz="2400" i="0" dirty="0">
                <a:solidFill>
                  <a:srgbClr val="FFFFFF"/>
                </a:solidFill>
                <a:effectLst/>
                <a:latin typeface="黑体" panose="02010609060101010101" pitchFamily="49" charset="-122"/>
                <a:ea typeface="黑体" panose="02010609060101010101" pitchFamily="49" charset="-122"/>
              </a:rPr>
              <a:t>国受援，对西欧的援助达</a:t>
            </a:r>
            <a:r>
              <a:rPr lang="zh-CN" altLang="zh-CN" sz="2400" i="0" dirty="0">
                <a:solidFill>
                  <a:srgbClr val="FFFFFF"/>
                </a:solidFill>
                <a:effectLst/>
                <a:latin typeface="黑体" panose="02010609060101010101" pitchFamily="49" charset="-122"/>
                <a:ea typeface="黑体" panose="02010609060101010101" pitchFamily="49" charset="-122"/>
              </a:rPr>
              <a:t>132</a:t>
            </a:r>
            <a:r>
              <a:rPr lang="zh-CN" sz="2400" i="0" dirty="0">
                <a:solidFill>
                  <a:srgbClr val="FFFFFF"/>
                </a:solidFill>
                <a:effectLst/>
                <a:latin typeface="黑体" panose="02010609060101010101" pitchFamily="49" charset="-122"/>
                <a:ea typeface="黑体" panose="02010609060101010101" pitchFamily="49" charset="-122"/>
              </a:rPr>
              <a:t>亿美元</a:t>
            </a:r>
            <a:r>
              <a:rPr lang="zh-CN" altLang="en-US" sz="2400" i="0" dirty="0" smtClean="0">
                <a:solidFill>
                  <a:srgbClr val="FFFFFF"/>
                </a:solidFill>
                <a:effectLst/>
                <a:latin typeface="黑体" panose="02010609060101010101" pitchFamily="49" charset="-122"/>
                <a:ea typeface="黑体" panose="02010609060101010101" pitchFamily="49" charset="-122"/>
              </a:rPr>
              <a:t>。其中</a:t>
            </a:r>
            <a:r>
              <a:rPr lang="en-US" altLang="zh-CN" sz="2400" i="0" dirty="0">
                <a:solidFill>
                  <a:srgbClr val="FFFFFF"/>
                </a:solidFill>
                <a:effectLst/>
                <a:latin typeface="黑体" panose="02010609060101010101" pitchFamily="49" charset="-122"/>
                <a:ea typeface="黑体" panose="02010609060101010101" pitchFamily="49" charset="-122"/>
              </a:rPr>
              <a:t>90%</a:t>
            </a:r>
            <a:r>
              <a:rPr lang="zh-CN" altLang="en-US" sz="2400" i="0" dirty="0">
                <a:solidFill>
                  <a:srgbClr val="FFFFFF"/>
                </a:solidFill>
                <a:effectLst/>
                <a:latin typeface="黑体" panose="02010609060101010101" pitchFamily="49" charset="-122"/>
                <a:ea typeface="黑体" panose="02010609060101010101" pitchFamily="49" charset="-122"/>
              </a:rPr>
              <a:t>为捐赠，</a:t>
            </a:r>
            <a:r>
              <a:rPr lang="en-US" altLang="zh-CN" sz="2400" i="0" dirty="0">
                <a:solidFill>
                  <a:srgbClr val="FFFFFF"/>
                </a:solidFill>
                <a:effectLst/>
                <a:latin typeface="黑体" panose="02010609060101010101" pitchFamily="49" charset="-122"/>
                <a:ea typeface="黑体" panose="02010609060101010101" pitchFamily="49" charset="-122"/>
              </a:rPr>
              <a:t>10%</a:t>
            </a:r>
            <a:r>
              <a:rPr lang="zh-CN" altLang="en-US" sz="2400" i="0" dirty="0">
                <a:solidFill>
                  <a:srgbClr val="FFFFFF"/>
                </a:solidFill>
                <a:effectLst/>
                <a:latin typeface="黑体" panose="02010609060101010101" pitchFamily="49" charset="-122"/>
                <a:ea typeface="黑体" panose="02010609060101010101" pitchFamily="49" charset="-122"/>
              </a:rPr>
              <a:t>为贷款。</a:t>
            </a:r>
            <a:endParaRPr lang="zh-CN"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97229" y="754231"/>
            <a:ext cx="7940143" cy="2785378"/>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必须</a:t>
            </a:r>
            <a:r>
              <a:rPr lang="zh-CN" altLang="en-US" sz="2400" i="0" dirty="0">
                <a:solidFill>
                  <a:srgbClr val="FFFFFF"/>
                </a:solidFill>
                <a:effectLst/>
                <a:latin typeface="黑体" panose="02010609060101010101" pitchFamily="49" charset="-122"/>
                <a:ea typeface="黑体" panose="02010609060101010101" pitchFamily="49" charset="-122"/>
              </a:rPr>
              <a:t>考虑给（欧洲）以额外的、大量的和无偿的援助，不然的话就会</a:t>
            </a:r>
            <a:r>
              <a:rPr lang="zh-CN" altLang="en-US" sz="2400" i="0" dirty="0" smtClean="0">
                <a:solidFill>
                  <a:srgbClr val="FFFFFF"/>
                </a:solidFill>
                <a:effectLst/>
                <a:latin typeface="黑体" panose="02010609060101010101" pitchFamily="49" charset="-122"/>
                <a:ea typeface="黑体" panose="02010609060101010101" pitchFamily="49" charset="-122"/>
              </a:rPr>
              <a:t>面临危险</a:t>
            </a:r>
            <a:r>
              <a:rPr lang="zh-CN" altLang="en-US" sz="2400" i="0" dirty="0">
                <a:solidFill>
                  <a:srgbClr val="FFFFFF"/>
                </a:solidFill>
                <a:effectLst/>
                <a:latin typeface="黑体" panose="02010609060101010101" pitchFamily="49" charset="-122"/>
                <a:ea typeface="黑体" panose="02010609060101010101" pitchFamily="49" charset="-122"/>
              </a:rPr>
              <a:t>的经济、社会和</a:t>
            </a:r>
            <a:r>
              <a:rPr lang="zh-CN" altLang="en-US" sz="2400" i="0" dirty="0" smtClean="0">
                <a:solidFill>
                  <a:srgbClr val="FFFFFF"/>
                </a:solidFill>
                <a:effectLst/>
                <a:latin typeface="黑体" panose="02010609060101010101" pitchFamily="49" charset="-122"/>
                <a:ea typeface="黑体" panose="02010609060101010101" pitchFamily="49" charset="-122"/>
              </a:rPr>
              <a:t>政治</a:t>
            </a:r>
            <a:r>
              <a:rPr lang="zh-CN" altLang="en-US" sz="2400" i="0" dirty="0">
                <a:solidFill>
                  <a:srgbClr val="FFFFFF"/>
                </a:solidFill>
                <a:effectLst/>
                <a:latin typeface="黑体" panose="02010609060101010101" pitchFamily="49" charset="-122"/>
                <a:ea typeface="黑体" panose="02010609060101010101" pitchFamily="49" charset="-122"/>
              </a:rPr>
              <a:t>解</a:t>
            </a:r>
            <a:r>
              <a:rPr lang="zh-CN" altLang="en-US" sz="2400" i="0" dirty="0" smtClean="0">
                <a:solidFill>
                  <a:srgbClr val="FFFFFF"/>
                </a:solidFill>
                <a:effectLst/>
                <a:latin typeface="黑体" panose="02010609060101010101" pitchFamily="49" charset="-122"/>
                <a:ea typeface="黑体" panose="02010609060101010101" pitchFamily="49" charset="-122"/>
              </a:rPr>
              <a:t>体</a:t>
            </a:r>
            <a:r>
              <a:rPr lang="zh-CN" altLang="en-US" sz="2400" i="0" dirty="0">
                <a:solidFill>
                  <a:srgbClr val="FFFFFF"/>
                </a:solidFill>
                <a:effectLst/>
                <a:latin typeface="黑体" panose="02010609060101010101" pitchFamily="49" charset="-122"/>
                <a:ea typeface="黑体" panose="02010609060101010101" pitchFamily="49" charset="-122"/>
              </a:rPr>
              <a:t>。                         </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马歇尔</a:t>
            </a:r>
            <a:endParaRPr lang="zh-CN" altLang="en-US" sz="2400" i="0" dirty="0">
              <a:solidFill>
                <a:srgbClr val="FFFFFF"/>
              </a:solidFill>
              <a:effectLst/>
              <a:latin typeface="黑体" panose="02010609060101010101" pitchFamily="49" charset="-122"/>
              <a:ea typeface="黑体" panose="02010609060101010101" pitchFamily="49" charset="-122"/>
            </a:endParaRPr>
          </a:p>
          <a:p>
            <a:pPr algn="l">
              <a:lnSpc>
                <a:spcPts val="3500"/>
              </a:lnSpc>
            </a:pPr>
            <a:r>
              <a:rPr lang="zh-CN" altLang="en-US" sz="2400" i="0" dirty="0">
                <a:solidFill>
                  <a:srgbClr val="FFFFFF"/>
                </a:solidFill>
                <a:effectLst/>
                <a:latin typeface="黑体" panose="02010609060101010101" pitchFamily="49" charset="-122"/>
                <a:ea typeface="黑体" panose="02010609060101010101" pitchFamily="49" charset="-122"/>
              </a:rPr>
              <a:t>    接受这一法案的国家，经济计划应受到美国的监督，应撤销关税壁垒，降低关税税率</a:t>
            </a:r>
            <a:r>
              <a:rPr lang="en-US" altLang="zh-CN" sz="2400" i="0" dirty="0">
                <a:solidFill>
                  <a:srgbClr val="FFFFFF"/>
                </a:solidFill>
                <a:effectLst/>
                <a:latin typeface="黑体" panose="02010609060101010101" pitchFamily="49" charset="-122"/>
                <a:ea typeface="黑体" panose="02010609060101010101" pitchFamily="49" charset="-122"/>
              </a:rPr>
              <a:t>……</a:t>
            </a:r>
          </a:p>
          <a:p>
            <a:pPr algn="l">
              <a:lnSpc>
                <a:spcPts val="3500"/>
              </a:lnSpc>
            </a:pPr>
            <a:r>
              <a:rPr lang="en-US" altLang="zh-CN"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a:solidFill>
                  <a:srgbClr val="FFFFFF"/>
                </a:solidFill>
                <a:effectLst/>
                <a:latin typeface="黑体" panose="02010609060101010101" pitchFamily="49" charset="-122"/>
                <a:ea typeface="黑体" panose="02010609060101010101" pitchFamily="49" charset="-122"/>
              </a:rPr>
              <a:t>欧洲复兴法案</a:t>
            </a:r>
            <a:r>
              <a:rPr lang="en-US" altLang="zh-CN" sz="2400" i="0" dirty="0">
                <a:solidFill>
                  <a:srgbClr val="FFFFFF"/>
                </a:solidFill>
                <a:effectLst/>
                <a:latin typeface="黑体" panose="02010609060101010101" pitchFamily="49" charset="-122"/>
                <a:ea typeface="黑体" panose="02010609060101010101" pitchFamily="49" charset="-122"/>
              </a:rPr>
              <a:t>》</a:t>
            </a:r>
          </a:p>
        </p:txBody>
      </p:sp>
      <p:sp>
        <p:nvSpPr>
          <p:cNvPr id="5" name="TextBox 4"/>
          <p:cNvSpPr txBox="1"/>
          <p:nvPr/>
        </p:nvSpPr>
        <p:spPr>
          <a:xfrm>
            <a:off x="910987" y="3440029"/>
            <a:ext cx="7199860" cy="841256"/>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defTabSz="825500"/>
            <a:r>
              <a:rPr lang="zh-CN" altLang="en-US" sz="2400" i="0" dirty="0">
                <a:solidFill>
                  <a:srgbClr val="FFFF00"/>
                </a:solidFill>
                <a:effectLst/>
                <a:latin typeface="黑体" panose="02010609060101010101" pitchFamily="49" charset="-122"/>
                <a:ea typeface="黑体" panose="02010609060101010101" pitchFamily="49" charset="-122"/>
              </a:rPr>
              <a:t>马歇尔计划实质</a:t>
            </a:r>
            <a:r>
              <a:rPr lang="zh-CN" altLang="en-US" sz="2400" i="0" dirty="0" smtClean="0">
                <a:solidFill>
                  <a:srgbClr val="FFFF00"/>
                </a:solidFill>
                <a:effectLst/>
                <a:latin typeface="黑体" panose="02010609060101010101" pitchFamily="49" charset="-122"/>
                <a:ea typeface="黑体" panose="02010609060101010101" pitchFamily="49" charset="-122"/>
              </a:rPr>
              <a:t>：</a:t>
            </a:r>
            <a:endParaRPr lang="en-US" altLang="zh-CN" sz="2400" i="0" dirty="0" smtClean="0">
              <a:solidFill>
                <a:srgbClr val="FFFF00"/>
              </a:solidFill>
              <a:effectLst/>
              <a:latin typeface="黑体" panose="02010609060101010101" pitchFamily="49" charset="-122"/>
              <a:ea typeface="黑体" panose="02010609060101010101" pitchFamily="49" charset="-122"/>
            </a:endParaRPr>
          </a:p>
          <a:p>
            <a:pPr algn="l" defTabSz="825500"/>
            <a:r>
              <a:rPr lang="zh-CN" altLang="en-US" sz="2400" i="0" dirty="0" smtClean="0">
                <a:solidFill>
                  <a:srgbClr val="FFFFFF"/>
                </a:solidFill>
                <a:effectLst/>
                <a:latin typeface="黑体" panose="02010609060101010101" pitchFamily="49" charset="-122"/>
                <a:ea typeface="黑体" panose="02010609060101010101" pitchFamily="49" charset="-122"/>
              </a:rPr>
              <a:t>稳定资本主义制度，</a:t>
            </a:r>
            <a:r>
              <a:rPr lang="zh-CN" altLang="en-US" sz="2400" i="0" dirty="0">
                <a:solidFill>
                  <a:srgbClr val="FFFFFF"/>
                </a:solidFill>
                <a:effectLst/>
                <a:latin typeface="黑体" panose="02010609060101010101" pitchFamily="49" charset="-122"/>
                <a:ea typeface="黑体" panose="02010609060101010101" pitchFamily="49" charset="-122"/>
              </a:rPr>
              <a:t>控制西欧</a:t>
            </a:r>
            <a:r>
              <a:rPr lang="zh-CN" altLang="en-US" sz="2400" i="0" dirty="0" smtClean="0">
                <a:solidFill>
                  <a:srgbClr val="FFFFFF"/>
                </a:solidFill>
                <a:effectLst/>
                <a:latin typeface="黑体" panose="02010609060101010101" pitchFamily="49" charset="-122"/>
                <a:ea typeface="黑体" panose="02010609060101010101" pitchFamily="49" charset="-122"/>
              </a:rPr>
              <a:t>，共同</a:t>
            </a:r>
            <a:r>
              <a:rPr lang="zh-CN" altLang="en-US" sz="2400" i="0" dirty="0">
                <a:solidFill>
                  <a:srgbClr val="FFFFFF"/>
                </a:solidFill>
                <a:effectLst/>
                <a:latin typeface="黑体" panose="02010609060101010101" pitchFamily="49" charset="-122"/>
                <a:ea typeface="黑体" panose="02010609060101010101" pitchFamily="49" charset="-122"/>
              </a:rPr>
              <a:t>“遏制”</a:t>
            </a:r>
            <a:r>
              <a:rPr lang="zh-CN" altLang="en-US" sz="2400" i="0" dirty="0" smtClean="0">
                <a:solidFill>
                  <a:srgbClr val="FFFFFF"/>
                </a:solidFill>
                <a:effectLst/>
                <a:latin typeface="黑体" panose="02010609060101010101" pitchFamily="49" charset="-122"/>
                <a:ea typeface="黑体" panose="02010609060101010101" pitchFamily="49" charset="-122"/>
              </a:rPr>
              <a:t>苏联</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868561" y="1334526"/>
            <a:ext cx="3472250" cy="27308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extBox 1"/>
          <p:cNvSpPr txBox="1"/>
          <p:nvPr/>
        </p:nvSpPr>
        <p:spPr>
          <a:xfrm>
            <a:off x="3094403" y="572380"/>
            <a:ext cx="2616101"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FF"/>
                </a:solidFill>
                <a:effectLst/>
                <a:latin typeface="黑体" panose="02010609060101010101" pitchFamily="49" charset="-122"/>
                <a:ea typeface="黑体" panose="02010609060101010101" pitchFamily="49" charset="-122"/>
              </a:rPr>
              <a:t>经济互助委员会</a:t>
            </a:r>
          </a:p>
        </p:txBody>
      </p:sp>
      <p:sp>
        <p:nvSpPr>
          <p:cNvPr id="3" name="矩形 2"/>
          <p:cNvSpPr/>
          <p:nvPr/>
        </p:nvSpPr>
        <p:spPr>
          <a:xfrm>
            <a:off x="691977" y="1191987"/>
            <a:ext cx="4176583" cy="3125856"/>
          </a:xfrm>
          <a:prstGeom prst="rect">
            <a:avLst/>
          </a:prstGeom>
        </p:spPr>
        <p:txBody>
          <a:bodyPr wrap="square">
            <a:spAutoFit/>
          </a:bodyPr>
          <a:lstStyle/>
          <a:p>
            <a:pPr algn="l">
              <a:lnSpc>
                <a:spcPts val="3000"/>
              </a:lnSpc>
            </a:pPr>
            <a:r>
              <a:rPr lang="zh-CN" altLang="en-US" sz="2400" i="0" dirty="0" smtClean="0">
                <a:solidFill>
                  <a:srgbClr val="FFFFFF"/>
                </a:solidFill>
                <a:effectLst/>
                <a:latin typeface="黑体" panose="02010609060101010101" pitchFamily="49" charset="-122"/>
                <a:ea typeface="黑体" panose="02010609060101010101" pitchFamily="49" charset="-122"/>
              </a:rPr>
              <a:t>    为了</a:t>
            </a:r>
            <a:r>
              <a:rPr lang="zh-CN" altLang="en-US" sz="2400" i="0" dirty="0">
                <a:solidFill>
                  <a:srgbClr val="FFFFFF"/>
                </a:solidFill>
                <a:effectLst/>
                <a:latin typeface="黑体" panose="02010609060101010101" pitchFamily="49" charset="-122"/>
                <a:ea typeface="黑体" panose="02010609060101010101" pitchFamily="49" charset="-122"/>
              </a:rPr>
              <a:t>抵制和反击</a:t>
            </a:r>
            <a:r>
              <a:rPr lang="zh-CN" altLang="en-US" sz="2400" i="0" dirty="0" smtClean="0">
                <a:solidFill>
                  <a:srgbClr val="FFFFFF"/>
                </a:solidFill>
                <a:effectLst/>
                <a:latin typeface="黑体" panose="02010609060101010101" pitchFamily="49" charset="-122"/>
                <a:ea typeface="黑体" panose="02010609060101010101" pitchFamily="49" charset="-122"/>
              </a:rPr>
              <a:t>“马歇尔计划”，防止</a:t>
            </a:r>
            <a:r>
              <a:rPr lang="zh-CN" altLang="en-US" sz="2400" i="0" dirty="0">
                <a:solidFill>
                  <a:srgbClr val="FFFFFF"/>
                </a:solidFill>
                <a:effectLst/>
                <a:latin typeface="黑体" panose="02010609060101010101" pitchFamily="49" charset="-122"/>
                <a:ea typeface="黑体" panose="02010609060101010101" pitchFamily="49" charset="-122"/>
              </a:rPr>
              <a:t>东欧“离苏倾向”，加强与东欧经济联系，援助东欧经济</a:t>
            </a:r>
            <a:r>
              <a:rPr lang="zh-CN" altLang="en-US" sz="2400" i="0" dirty="0" smtClean="0">
                <a:solidFill>
                  <a:srgbClr val="FFFFFF"/>
                </a:solidFill>
                <a:effectLst/>
                <a:latin typeface="黑体" panose="02010609060101010101" pitchFamily="49" charset="-122"/>
                <a:ea typeface="黑体" panose="02010609060101010101" pitchFamily="49" charset="-122"/>
              </a:rPr>
              <a:t>发展，</a:t>
            </a:r>
            <a:r>
              <a:rPr lang="en-US" altLang="zh-CN" sz="2400" i="0" dirty="0" smtClean="0">
                <a:solidFill>
                  <a:srgbClr val="FFFFFF"/>
                </a:solidFill>
                <a:effectLst/>
                <a:latin typeface="黑体" panose="02010609060101010101" pitchFamily="49" charset="-122"/>
                <a:ea typeface="黑体" panose="02010609060101010101" pitchFamily="49" charset="-122"/>
              </a:rPr>
              <a:t>1947</a:t>
            </a:r>
            <a:r>
              <a:rPr lang="zh-CN" altLang="en-US" sz="2400" i="0" dirty="0" smtClean="0">
                <a:solidFill>
                  <a:srgbClr val="FFFFFF"/>
                </a:solidFill>
                <a:effectLst/>
                <a:latin typeface="黑体" panose="02010609060101010101" pitchFamily="49" charset="-122"/>
                <a:ea typeface="黑体" panose="02010609060101010101" pitchFamily="49" charset="-122"/>
              </a:rPr>
              <a:t>年苏联</a:t>
            </a:r>
            <a:r>
              <a:rPr lang="zh-CN" altLang="en-US" sz="2400" i="0" dirty="0">
                <a:solidFill>
                  <a:srgbClr val="FFFFFF"/>
                </a:solidFill>
                <a:effectLst/>
                <a:latin typeface="黑体" panose="02010609060101010101" pitchFamily="49" charset="-122"/>
                <a:ea typeface="黑体" panose="02010609060101010101" pitchFamily="49" charset="-122"/>
              </a:rPr>
              <a:t>分别与</a:t>
            </a:r>
            <a:r>
              <a:rPr lang="zh-CN" altLang="en-US" sz="2400" i="0" dirty="0" smtClean="0">
                <a:solidFill>
                  <a:srgbClr val="FFFFFF"/>
                </a:solidFill>
                <a:effectLst/>
                <a:latin typeface="黑体" panose="02010609060101010101" pitchFamily="49" charset="-122"/>
                <a:ea typeface="黑体" panose="02010609060101010101" pitchFamily="49" charset="-122"/>
              </a:rPr>
              <a:t>保加利亚等</a:t>
            </a:r>
            <a:r>
              <a:rPr lang="zh-CN" altLang="en-US" sz="2400" i="0" dirty="0">
                <a:solidFill>
                  <a:srgbClr val="FFFFFF"/>
                </a:solidFill>
                <a:effectLst/>
                <a:latin typeface="黑体" panose="02010609060101010101" pitchFamily="49" charset="-122"/>
                <a:ea typeface="黑体" panose="02010609060101010101" pitchFamily="49" charset="-122"/>
              </a:rPr>
              <a:t>东欧国家</a:t>
            </a:r>
            <a:r>
              <a:rPr lang="zh-CN" altLang="en-US" sz="2400" i="0" dirty="0" smtClean="0">
                <a:solidFill>
                  <a:srgbClr val="FFFFFF"/>
                </a:solidFill>
                <a:effectLst/>
                <a:latin typeface="黑体" panose="02010609060101010101" pitchFamily="49" charset="-122"/>
                <a:ea typeface="黑体" panose="02010609060101010101" pitchFamily="49" charset="-122"/>
              </a:rPr>
              <a:t>签订贸易</a:t>
            </a:r>
            <a:r>
              <a:rPr lang="zh-CN" altLang="en-US" sz="2400" i="0" dirty="0">
                <a:solidFill>
                  <a:srgbClr val="FFFFFF"/>
                </a:solidFill>
                <a:effectLst/>
                <a:latin typeface="黑体" panose="02010609060101010101" pitchFamily="49" charset="-122"/>
                <a:ea typeface="黑体" panose="02010609060101010101" pitchFamily="49" charset="-122"/>
              </a:rPr>
              <a:t>协定</a:t>
            </a:r>
            <a:r>
              <a:rPr lang="zh-CN" altLang="en-US" sz="2400" i="0" dirty="0" smtClean="0">
                <a:solidFill>
                  <a:srgbClr val="FFFFFF"/>
                </a:solidFill>
                <a:effectLst/>
                <a:latin typeface="黑体" panose="02010609060101010101" pitchFamily="49" charset="-122"/>
                <a:ea typeface="黑体" panose="02010609060101010101" pitchFamily="49" charset="-122"/>
              </a:rPr>
              <a:t>，</a:t>
            </a:r>
            <a:r>
              <a:rPr lang="en-US" altLang="zh-CN" sz="2400" i="0" dirty="0" smtClean="0">
                <a:solidFill>
                  <a:srgbClr val="FFFFFF"/>
                </a:solidFill>
                <a:effectLst/>
                <a:latin typeface="黑体" panose="02010609060101010101" pitchFamily="49" charset="-122"/>
                <a:ea typeface="黑体" panose="02010609060101010101" pitchFamily="49" charset="-122"/>
              </a:rPr>
              <a:t>1949</a:t>
            </a:r>
            <a:r>
              <a:rPr lang="zh-CN" altLang="en-US" sz="2400" i="0" dirty="0">
                <a:solidFill>
                  <a:srgbClr val="FFFFFF"/>
                </a:solidFill>
                <a:effectLst/>
                <a:latin typeface="黑体" panose="02010609060101010101" pitchFamily="49" charset="-122"/>
                <a:ea typeface="黑体" panose="02010609060101010101" pitchFamily="49" charset="-122"/>
              </a:rPr>
              <a:t>年成立经济互助委员会</a:t>
            </a:r>
            <a:r>
              <a:rPr lang="zh-CN" altLang="en-US" sz="2400" i="0" dirty="0" smtClean="0">
                <a:solidFill>
                  <a:srgbClr val="FFFFFF"/>
                </a:solidFill>
                <a:effectLst/>
                <a:latin typeface="黑体" panose="02010609060101010101" pitchFamily="49" charset="-122"/>
                <a:ea typeface="黑体" panose="02010609060101010101" pitchFamily="49" charset="-122"/>
              </a:rPr>
              <a:t>，形成社会主义</a:t>
            </a:r>
            <a:r>
              <a:rPr lang="zh-CN" altLang="en-US" sz="2400" i="0" dirty="0">
                <a:solidFill>
                  <a:srgbClr val="FFFFFF"/>
                </a:solidFill>
                <a:effectLst/>
                <a:latin typeface="黑体" panose="02010609060101010101" pitchFamily="49" charset="-122"/>
                <a:ea typeface="黑体" panose="02010609060101010101" pitchFamily="49" charset="-122"/>
              </a:rPr>
              <a:t>阵营经济共同体。</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73452" y="636226"/>
            <a:ext cx="4673075" cy="523220"/>
          </a:xfrm>
          <a:prstGeom prst="rect">
            <a:avLst/>
          </a:prstGeom>
        </p:spPr>
        <p:txBody>
          <a:bodyPr wrap="none">
            <a:spAutoFit/>
          </a:bodyPr>
          <a:lstStyle/>
          <a:p>
            <a:r>
              <a:rPr lang="zh-CN" altLang="en-US" sz="2800" i="0" dirty="0" smtClean="0">
                <a:solidFill>
                  <a:srgbClr val="FFFFFF"/>
                </a:solidFill>
                <a:effectLst/>
                <a:latin typeface="黑体" panose="02010609060101010101" pitchFamily="49" charset="-122"/>
                <a:ea typeface="黑体" panose="02010609060101010101" pitchFamily="49" charset="-122"/>
              </a:rPr>
              <a:t>第一次柏林危机</a:t>
            </a:r>
            <a:r>
              <a:rPr lang="en-US" altLang="zh-CN" sz="2800" i="0" dirty="0" smtClean="0">
                <a:solidFill>
                  <a:srgbClr val="FFFFFF"/>
                </a:solidFill>
                <a:effectLst/>
                <a:latin typeface="黑体" panose="02010609060101010101" pitchFamily="49" charset="-122"/>
                <a:ea typeface="黑体" panose="02010609060101010101" pitchFamily="49" charset="-122"/>
              </a:rPr>
              <a:t>---</a:t>
            </a:r>
            <a:r>
              <a:rPr lang="zh-CN" altLang="zh-CN" sz="2800" i="0" dirty="0" smtClean="0">
                <a:solidFill>
                  <a:srgbClr val="FFFFFF"/>
                </a:solidFill>
                <a:effectLst/>
                <a:latin typeface="黑体" panose="02010609060101010101" pitchFamily="49" charset="-122"/>
                <a:ea typeface="黑体" panose="02010609060101010101" pitchFamily="49" charset="-122"/>
              </a:rPr>
              <a:t>德国分</a:t>
            </a:r>
            <a:r>
              <a:rPr lang="zh-CN" altLang="en-US" sz="2800" i="0" dirty="0" smtClean="0">
                <a:solidFill>
                  <a:srgbClr val="FFFFFF"/>
                </a:solidFill>
                <a:effectLst/>
                <a:latin typeface="黑体" panose="02010609060101010101" pitchFamily="49" charset="-122"/>
                <a:ea typeface="黑体" panose="02010609060101010101" pitchFamily="49" charset="-122"/>
              </a:rPr>
              <a:t>裂</a:t>
            </a:r>
            <a:endParaRPr lang="zh-CN" altLang="en-US" sz="2800" i="0" dirty="0">
              <a:solidFill>
                <a:srgbClr val="FFFFFF"/>
              </a:solidFill>
              <a:effectLst/>
              <a:latin typeface="黑体" panose="02010609060101010101" pitchFamily="49" charset="-122"/>
              <a:ea typeface="黑体" panose="02010609060101010101" pitchFamily="49" charset="-122"/>
            </a:endParaRPr>
          </a:p>
        </p:txBody>
      </p:sp>
      <p:sp>
        <p:nvSpPr>
          <p:cNvPr id="2" name="矩形 1"/>
          <p:cNvSpPr/>
          <p:nvPr/>
        </p:nvSpPr>
        <p:spPr>
          <a:xfrm>
            <a:off x="4854115" y="1189337"/>
            <a:ext cx="3684577" cy="3046988"/>
          </a:xfrm>
          <a:prstGeom prst="rect">
            <a:avLst/>
          </a:prstGeom>
        </p:spPr>
        <p:txBody>
          <a:bodyPr wrap="square">
            <a:spAutoFit/>
          </a:bodyPr>
          <a:lstStyle/>
          <a:p>
            <a:pPr algn="l"/>
            <a:r>
              <a:rPr lang="zh-CN" altLang="en-US" sz="2400" i="0" dirty="0" smtClean="0">
                <a:solidFill>
                  <a:srgbClr val="FFFFFF"/>
                </a:solidFill>
                <a:effectLst/>
                <a:latin typeface="黑体" panose="02010609060101010101" pitchFamily="49" charset="-122"/>
                <a:ea typeface="黑体" panose="02010609060101010101" pitchFamily="49" charset="-122"/>
              </a:rPr>
              <a:t>    美</a:t>
            </a:r>
            <a:r>
              <a:rPr lang="zh-CN" altLang="en-US" sz="2400" i="0" dirty="0">
                <a:solidFill>
                  <a:srgbClr val="FFFFFF"/>
                </a:solidFill>
                <a:effectLst/>
                <a:latin typeface="黑体" panose="02010609060101010101" pitchFamily="49" charset="-122"/>
                <a:ea typeface="黑体" panose="02010609060101010101" pitchFamily="49" charset="-122"/>
              </a:rPr>
              <a:t>英法占领区合并并实行币制改革</a:t>
            </a:r>
            <a:r>
              <a:rPr lang="zh-CN" altLang="en-US" sz="2400" i="0" dirty="0" smtClean="0">
                <a:solidFill>
                  <a:srgbClr val="FFFFFF"/>
                </a:solidFill>
                <a:effectLst/>
                <a:latin typeface="黑体" panose="02010609060101010101" pitchFamily="49" charset="-122"/>
                <a:ea typeface="黑体" panose="02010609060101010101" pitchFamily="49" charset="-122"/>
              </a:rPr>
              <a:t>，苏联</a:t>
            </a:r>
            <a:r>
              <a:rPr lang="zh-CN" altLang="en-US" sz="2400" i="0" dirty="0">
                <a:solidFill>
                  <a:srgbClr val="FFFFFF"/>
                </a:solidFill>
                <a:effectLst/>
                <a:latin typeface="黑体" panose="02010609060101010101" pitchFamily="49" charset="-122"/>
                <a:ea typeface="黑体" panose="02010609060101010101" pitchFamily="49" charset="-122"/>
              </a:rPr>
              <a:t>采取针锋相对的币制改革</a:t>
            </a:r>
            <a:r>
              <a:rPr lang="zh-CN" altLang="en-US" sz="2400" i="0" dirty="0" smtClean="0">
                <a:solidFill>
                  <a:srgbClr val="FFFFFF"/>
                </a:solidFill>
                <a:effectLst/>
                <a:latin typeface="黑体" panose="02010609060101010101" pitchFamily="49" charset="-122"/>
                <a:ea typeface="黑体" panose="02010609060101010101" pitchFamily="49" charset="-122"/>
              </a:rPr>
              <a:t>，于</a:t>
            </a:r>
            <a:r>
              <a:rPr lang="en-US" altLang="zh-CN" sz="2400" i="0" dirty="0">
                <a:solidFill>
                  <a:srgbClr val="FFFFFF"/>
                </a:solidFill>
                <a:effectLst/>
                <a:latin typeface="黑体" panose="02010609060101010101" pitchFamily="49" charset="-122"/>
                <a:ea typeface="黑体" panose="02010609060101010101" pitchFamily="49" charset="-122"/>
              </a:rPr>
              <a:t>1948</a:t>
            </a:r>
            <a:r>
              <a:rPr lang="zh-CN" altLang="en-US" sz="2400" i="0" dirty="0">
                <a:solidFill>
                  <a:srgbClr val="FFFFFF"/>
                </a:solidFill>
                <a:effectLst/>
                <a:latin typeface="黑体" panose="02010609060101010101" pitchFamily="49" charset="-122"/>
                <a:ea typeface="黑体" panose="02010609060101010101" pitchFamily="49" charset="-122"/>
              </a:rPr>
              <a:t>年</a:t>
            </a:r>
            <a:r>
              <a:rPr lang="en-US" altLang="zh-CN" sz="2400" i="0" dirty="0">
                <a:solidFill>
                  <a:srgbClr val="FFFFFF"/>
                </a:solidFill>
                <a:effectLst/>
                <a:latin typeface="黑体" panose="02010609060101010101" pitchFamily="49" charset="-122"/>
                <a:ea typeface="黑体" panose="02010609060101010101" pitchFamily="49" charset="-122"/>
              </a:rPr>
              <a:t>6</a:t>
            </a:r>
            <a:r>
              <a:rPr lang="zh-CN" altLang="en-US" sz="2400" i="0" dirty="0">
                <a:solidFill>
                  <a:srgbClr val="FFFFFF"/>
                </a:solidFill>
                <a:effectLst/>
                <a:latin typeface="黑体" panose="02010609060101010101" pitchFamily="49" charset="-122"/>
                <a:ea typeface="黑体" panose="02010609060101010101" pitchFamily="49" charset="-122"/>
              </a:rPr>
              <a:t>月封锁柏林</a:t>
            </a:r>
            <a:r>
              <a:rPr lang="zh-CN" altLang="en-US" sz="2400" i="0" dirty="0" smtClean="0">
                <a:solidFill>
                  <a:srgbClr val="FFFFFF"/>
                </a:solidFill>
                <a:effectLst/>
                <a:latin typeface="黑体" panose="02010609060101010101" pitchFamily="49" charset="-122"/>
                <a:ea typeface="黑体" panose="02010609060101010101" pitchFamily="49" charset="-122"/>
              </a:rPr>
              <a:t>，引发第一次柏林危机。</a:t>
            </a:r>
            <a:r>
              <a:rPr lang="zh-CN" altLang="en-US" sz="2400" i="0" dirty="0">
                <a:solidFill>
                  <a:srgbClr val="FFFFFF"/>
                </a:solidFill>
                <a:effectLst/>
                <a:latin typeface="黑体" panose="02010609060101010101" pitchFamily="49" charset="-122"/>
                <a:ea typeface="黑体" panose="02010609060101010101" pitchFamily="49" charset="-122"/>
              </a:rPr>
              <a:t>近一年后</a:t>
            </a:r>
            <a:r>
              <a:rPr lang="zh-CN" altLang="en-US" sz="2400" i="0" dirty="0" smtClean="0">
                <a:solidFill>
                  <a:srgbClr val="FFFFFF"/>
                </a:solidFill>
                <a:effectLst/>
                <a:latin typeface="黑体" panose="02010609060101010101" pitchFamily="49" charset="-122"/>
                <a:ea typeface="黑体" panose="02010609060101010101" pitchFamily="49" charset="-122"/>
              </a:rPr>
              <a:t>，危机随苏联退却</a:t>
            </a:r>
            <a:r>
              <a:rPr lang="zh-CN" altLang="en-US" sz="2400" i="0" dirty="0">
                <a:solidFill>
                  <a:srgbClr val="FFFFFF"/>
                </a:solidFill>
                <a:effectLst/>
                <a:latin typeface="黑体" panose="02010609060101010101" pitchFamily="49" charset="-122"/>
                <a:ea typeface="黑体" panose="02010609060101010101" pitchFamily="49" charset="-122"/>
              </a:rPr>
              <a:t>而</a:t>
            </a:r>
            <a:r>
              <a:rPr lang="zh-CN" altLang="en-US" sz="2400" i="0" dirty="0" smtClean="0">
                <a:solidFill>
                  <a:srgbClr val="FFFFFF"/>
                </a:solidFill>
                <a:effectLst/>
                <a:latin typeface="黑体" panose="02010609060101010101" pitchFamily="49" charset="-122"/>
                <a:ea typeface="黑体" panose="02010609060101010101" pitchFamily="49" charset="-122"/>
              </a:rPr>
              <a:t>结束。</a:t>
            </a:r>
            <a:r>
              <a:rPr lang="en-US" altLang="zh-CN" sz="2400" i="0" dirty="0">
                <a:solidFill>
                  <a:srgbClr val="FFFFFF"/>
                </a:solidFill>
                <a:effectLst/>
                <a:latin typeface="黑体" panose="02010609060101010101" pitchFamily="49" charset="-122"/>
                <a:ea typeface="黑体" panose="02010609060101010101" pitchFamily="49" charset="-122"/>
              </a:rPr>
              <a:t>1949</a:t>
            </a:r>
            <a:r>
              <a:rPr lang="zh-CN" altLang="en-US" sz="2400" i="0" dirty="0">
                <a:solidFill>
                  <a:srgbClr val="FFFFFF"/>
                </a:solidFill>
                <a:effectLst/>
                <a:latin typeface="黑体" panose="02010609060101010101" pitchFamily="49" charset="-122"/>
                <a:ea typeface="黑体" panose="02010609060101010101" pitchFamily="49" charset="-122"/>
              </a:rPr>
              <a:t>年</a:t>
            </a:r>
            <a:r>
              <a:rPr lang="en-US" altLang="zh-CN" sz="2400" i="0" dirty="0">
                <a:solidFill>
                  <a:srgbClr val="FFFFFF"/>
                </a:solidFill>
                <a:effectLst/>
                <a:latin typeface="黑体" panose="02010609060101010101" pitchFamily="49" charset="-122"/>
                <a:ea typeface="黑体" panose="02010609060101010101" pitchFamily="49" charset="-122"/>
              </a:rPr>
              <a:t>9</a:t>
            </a:r>
            <a:r>
              <a:rPr lang="zh-CN" altLang="en-US" sz="2400" i="0" dirty="0">
                <a:solidFill>
                  <a:srgbClr val="FFFFFF"/>
                </a:solidFill>
                <a:effectLst/>
                <a:latin typeface="黑体" panose="02010609060101010101" pitchFamily="49" charset="-122"/>
                <a:ea typeface="黑体" panose="02010609060101010101" pitchFamily="49" charset="-122"/>
              </a:rPr>
              <a:t>月和</a:t>
            </a:r>
            <a:r>
              <a:rPr lang="en-US" altLang="zh-CN" sz="2400" i="0" dirty="0">
                <a:solidFill>
                  <a:srgbClr val="FFFFFF"/>
                </a:solidFill>
                <a:effectLst/>
                <a:latin typeface="黑体" panose="02010609060101010101" pitchFamily="49" charset="-122"/>
                <a:ea typeface="黑体" panose="02010609060101010101" pitchFamily="49" charset="-122"/>
              </a:rPr>
              <a:t>10</a:t>
            </a:r>
            <a:r>
              <a:rPr lang="zh-CN" altLang="en-US" sz="2400" i="0" dirty="0" smtClean="0">
                <a:solidFill>
                  <a:srgbClr val="FFFFFF"/>
                </a:solidFill>
                <a:effectLst/>
                <a:latin typeface="黑体" panose="02010609060101010101" pitchFamily="49" charset="-122"/>
                <a:ea typeface="黑体" panose="02010609060101010101" pitchFamily="49" charset="-122"/>
              </a:rPr>
              <a:t>月</a:t>
            </a:r>
            <a:r>
              <a:rPr lang="zh-CN" altLang="en-US" sz="2400" i="0" dirty="0">
                <a:solidFill>
                  <a:srgbClr val="FFFFFF"/>
                </a:solidFill>
                <a:effectLst/>
                <a:latin typeface="黑体" panose="02010609060101010101" pitchFamily="49" charset="-122"/>
                <a:ea typeface="黑体" panose="02010609060101010101" pitchFamily="49" charset="-122"/>
              </a:rPr>
              <a:t>西德</a:t>
            </a:r>
            <a:r>
              <a:rPr lang="zh-CN" altLang="en-US" sz="2400" i="0" dirty="0" smtClean="0">
                <a:solidFill>
                  <a:srgbClr val="FFFFFF"/>
                </a:solidFill>
                <a:effectLst/>
                <a:latin typeface="黑体" panose="02010609060101010101" pitchFamily="49" charset="-122"/>
                <a:ea typeface="黑体" panose="02010609060101010101" pitchFamily="49" charset="-122"/>
              </a:rPr>
              <a:t>和东德相继</a:t>
            </a:r>
            <a:r>
              <a:rPr lang="zh-CN" altLang="en-US" sz="2400" i="0" dirty="0">
                <a:solidFill>
                  <a:srgbClr val="FFFFFF"/>
                </a:solidFill>
                <a:effectLst/>
                <a:latin typeface="黑体" panose="02010609060101010101" pitchFamily="49" charset="-122"/>
                <a:ea typeface="黑体" panose="02010609060101010101" pitchFamily="49" charset="-122"/>
              </a:rPr>
              <a:t>成立。</a:t>
            </a:r>
          </a:p>
        </p:txBody>
      </p:sp>
      <p:grpSp>
        <p:nvGrpSpPr>
          <p:cNvPr id="6" name="组合 5"/>
          <p:cNvGrpSpPr/>
          <p:nvPr/>
        </p:nvGrpSpPr>
        <p:grpSpPr>
          <a:xfrm>
            <a:off x="835599" y="1257038"/>
            <a:ext cx="4001095" cy="3092472"/>
            <a:chOff x="874236" y="1257038"/>
            <a:chExt cx="4001095" cy="3092472"/>
          </a:xfrm>
        </p:grpSpPr>
        <p:pic>
          <p:nvPicPr>
            <p:cNvPr id="3"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a:fillRect/>
            </a:stretch>
          </p:blipFill>
          <p:spPr bwMode="auto">
            <a:xfrm>
              <a:off x="874236" y="1257038"/>
              <a:ext cx="4001095" cy="27549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extBox 4"/>
            <p:cNvSpPr txBox="1"/>
            <p:nvPr/>
          </p:nvSpPr>
          <p:spPr>
            <a:xfrm>
              <a:off x="874236" y="4000697"/>
              <a:ext cx="4001095" cy="3488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1600" i="0" dirty="0">
                  <a:solidFill>
                    <a:srgbClr val="FFFFFF"/>
                  </a:solidFill>
                  <a:effectLst/>
                  <a:latin typeface="黑体" panose="02010609060101010101" pitchFamily="49" charset="-122"/>
                  <a:ea typeface="黑体" panose="02010609060101010101" pitchFamily="49" charset="-122"/>
                </a:rPr>
                <a:t>美、苏、英、法分区占领德国和柏林示意图</a:t>
              </a:r>
            </a:p>
          </p:txBody>
        </p:sp>
      </p:gr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1983" y="731328"/>
            <a:ext cx="4052392"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FF"/>
                </a:solidFill>
                <a:effectLst/>
                <a:latin typeface="黑体" panose="02010609060101010101" pitchFamily="49" charset="-122"/>
                <a:ea typeface="黑体" panose="02010609060101010101" pitchFamily="49" charset="-122"/>
              </a:rPr>
              <a:t>“北约”与“华约”对峙</a:t>
            </a:r>
          </a:p>
        </p:txBody>
      </p:sp>
      <p:pic>
        <p:nvPicPr>
          <p:cNvPr id="5" name="Picture 4" descr="H:\直播课\18\图片\bki-20140624232340-1966430555.jp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10637"/>
          <a:stretch>
            <a:fillRect/>
          </a:stretch>
        </p:blipFill>
        <p:spPr bwMode="auto">
          <a:xfrm>
            <a:off x="6215450" y="2899030"/>
            <a:ext cx="2082296" cy="1291426"/>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5" descr="H:\直播课\18\图片\u=1881040380,3235772002&amp;fm=214&amp;gp=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15450" y="1339344"/>
            <a:ext cx="2082296" cy="1559686"/>
          </a:xfrm>
          <a:prstGeom prst="rect">
            <a:avLst/>
          </a:prstGeom>
          <a:noFill/>
          <a:extLst>
            <a:ext uri="{909E8E84-426E-40DD-AFC4-6F175D3DCCD1}">
              <a14:hiddenFill xmlns:a14="http://schemas.microsoft.com/office/drawing/2010/main" xmlns="">
                <a:solidFill>
                  <a:srgbClr val="FFFFFF"/>
                </a:solidFill>
              </a14:hiddenFill>
            </a:ext>
          </a:extLst>
        </p:spPr>
      </p:pic>
      <p:grpSp>
        <p:nvGrpSpPr>
          <p:cNvPr id="4" name="组合 3"/>
          <p:cNvGrpSpPr/>
          <p:nvPr/>
        </p:nvGrpSpPr>
        <p:grpSpPr>
          <a:xfrm>
            <a:off x="812147" y="1339344"/>
            <a:ext cx="5267377" cy="3243933"/>
            <a:chOff x="812147" y="1339344"/>
            <a:chExt cx="5267377" cy="3243933"/>
          </a:xfrm>
        </p:grpSpPr>
        <p:pic>
          <p:nvPicPr>
            <p:cNvPr id="3076" name="Picture 4"/>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7507" t="10843" r="4502" b="2087"/>
            <a:stretch>
              <a:fillRect/>
            </a:stretch>
          </p:blipFill>
          <p:spPr bwMode="auto">
            <a:xfrm>
              <a:off x="812147" y="1339344"/>
              <a:ext cx="5267377" cy="2851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TextBox 2"/>
            <p:cNvSpPr txBox="1"/>
            <p:nvPr/>
          </p:nvSpPr>
          <p:spPr>
            <a:xfrm>
              <a:off x="1725545" y="4203686"/>
              <a:ext cx="3334246" cy="37959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1800" i="0" dirty="0">
                  <a:solidFill>
                    <a:srgbClr val="FFFFFF"/>
                  </a:solidFill>
                  <a:effectLst/>
                  <a:latin typeface="黑体" panose="02010609060101010101" pitchFamily="49" charset="-122"/>
                  <a:ea typeface="黑体" panose="02010609060101010101" pitchFamily="49" charset="-122"/>
                </a:rPr>
                <a:t>“北约”与“华约”对峙示意图</a:t>
              </a:r>
            </a:p>
          </p:txBody>
        </p:sp>
      </p:gr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815840" y="726577"/>
            <a:ext cx="7319846" cy="1343972"/>
            <a:chOff x="815840" y="726577"/>
            <a:chExt cx="7319846" cy="1797230"/>
          </a:xfrm>
        </p:grpSpPr>
        <p:cxnSp>
          <p:nvCxnSpPr>
            <p:cNvPr id="6" name="直接箭头连接符 5"/>
            <p:cNvCxnSpPr/>
            <p:nvPr/>
          </p:nvCxnSpPr>
          <p:spPr>
            <a:xfrm>
              <a:off x="877636" y="1558168"/>
              <a:ext cx="7258050" cy="7799"/>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grpSp>
          <p:nvGrpSpPr>
            <p:cNvPr id="13" name="组合 12"/>
            <p:cNvGrpSpPr/>
            <p:nvPr/>
          </p:nvGrpSpPr>
          <p:grpSpPr>
            <a:xfrm>
              <a:off x="819267" y="1463256"/>
              <a:ext cx="1405891" cy="961039"/>
              <a:chOff x="982979" y="1734443"/>
              <a:chExt cx="1405891" cy="961039"/>
            </a:xfrm>
          </p:grpSpPr>
          <p:sp>
            <p:nvSpPr>
              <p:cNvPr id="9" name="椭圆 8"/>
              <p:cNvSpPr/>
              <p:nvPr/>
            </p:nvSpPr>
            <p:spPr>
              <a:xfrm>
                <a:off x="1186345" y="173444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nvGrpSpPr>
              <p:cNvPr id="4" name="组合 3"/>
              <p:cNvGrpSpPr/>
              <p:nvPr/>
            </p:nvGrpSpPr>
            <p:grpSpPr>
              <a:xfrm>
                <a:off x="982979" y="1970318"/>
                <a:ext cx="1405891" cy="725164"/>
                <a:chOff x="982979" y="1970318"/>
                <a:chExt cx="1405891" cy="725164"/>
              </a:xfrm>
            </p:grpSpPr>
            <p:sp>
              <p:nvSpPr>
                <p:cNvPr id="16" name="文本框 7"/>
                <p:cNvSpPr txBox="1"/>
                <p:nvPr/>
              </p:nvSpPr>
              <p:spPr>
                <a:xfrm>
                  <a:off x="982979" y="1970318"/>
                  <a:ext cx="982981"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1947.3</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3" name="文本框 7"/>
                <p:cNvSpPr txBox="1"/>
                <p:nvPr/>
              </p:nvSpPr>
              <p:spPr>
                <a:xfrm>
                  <a:off x="982979" y="2326150"/>
                  <a:ext cx="1405891"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杜鲁门主义</a:t>
                  </a:r>
                </a:p>
              </p:txBody>
            </p:sp>
          </p:grpSp>
        </p:grpSp>
        <p:grpSp>
          <p:nvGrpSpPr>
            <p:cNvPr id="19" name="组合 18"/>
            <p:cNvGrpSpPr/>
            <p:nvPr/>
          </p:nvGrpSpPr>
          <p:grpSpPr>
            <a:xfrm>
              <a:off x="3296215" y="726577"/>
              <a:ext cx="1977178" cy="935847"/>
              <a:chOff x="3459927" y="1000074"/>
              <a:chExt cx="1977178" cy="935847"/>
            </a:xfrm>
          </p:grpSpPr>
          <p:sp>
            <p:nvSpPr>
              <p:cNvPr id="11" name="椭圆 10"/>
              <p:cNvSpPr/>
              <p:nvPr/>
            </p:nvSpPr>
            <p:spPr>
              <a:xfrm>
                <a:off x="4572000" y="173675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8" name="文本框 7"/>
              <p:cNvSpPr txBox="1"/>
              <p:nvPr/>
            </p:nvSpPr>
            <p:spPr>
              <a:xfrm>
                <a:off x="4138003" y="1369406"/>
                <a:ext cx="913714"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1949.1</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5" name="文本框 7"/>
              <p:cNvSpPr txBox="1"/>
              <p:nvPr/>
            </p:nvSpPr>
            <p:spPr>
              <a:xfrm>
                <a:off x="3459927" y="1000074"/>
                <a:ext cx="197717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经济互助委员会</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46" name="组合 45"/>
            <p:cNvGrpSpPr/>
            <p:nvPr/>
          </p:nvGrpSpPr>
          <p:grpSpPr>
            <a:xfrm>
              <a:off x="6756949" y="785615"/>
              <a:ext cx="1320369" cy="888583"/>
              <a:chOff x="6920661" y="1035908"/>
              <a:chExt cx="1320369" cy="888583"/>
            </a:xfrm>
          </p:grpSpPr>
          <p:sp>
            <p:nvSpPr>
              <p:cNvPr id="12" name="椭圆 11"/>
              <p:cNvSpPr/>
              <p:nvPr/>
            </p:nvSpPr>
            <p:spPr>
              <a:xfrm>
                <a:off x="7404192" y="172532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0" name="文本框 7"/>
              <p:cNvSpPr txBox="1"/>
              <p:nvPr/>
            </p:nvSpPr>
            <p:spPr>
              <a:xfrm>
                <a:off x="7111507" y="1343796"/>
                <a:ext cx="1129523"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1955.5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7" name="文本框 7"/>
              <p:cNvSpPr txBox="1"/>
              <p:nvPr/>
            </p:nvSpPr>
            <p:spPr>
              <a:xfrm>
                <a:off x="6920661" y="1035908"/>
                <a:ext cx="1163807"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华约成立</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5" name="组合 4"/>
            <p:cNvGrpSpPr/>
            <p:nvPr/>
          </p:nvGrpSpPr>
          <p:grpSpPr>
            <a:xfrm>
              <a:off x="815840" y="730194"/>
              <a:ext cx="2619304" cy="927558"/>
              <a:chOff x="979552" y="1003136"/>
              <a:chExt cx="2619304" cy="927558"/>
            </a:xfrm>
          </p:grpSpPr>
          <p:sp>
            <p:nvSpPr>
              <p:cNvPr id="10" name="椭圆 9"/>
              <p:cNvSpPr/>
              <p:nvPr/>
            </p:nvSpPr>
            <p:spPr>
              <a:xfrm>
                <a:off x="1791381" y="1731526"/>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nvGrpSpPr>
              <p:cNvPr id="3" name="组合 2"/>
              <p:cNvGrpSpPr/>
              <p:nvPr/>
            </p:nvGrpSpPr>
            <p:grpSpPr>
              <a:xfrm>
                <a:off x="979552" y="1003136"/>
                <a:ext cx="2619304" cy="725269"/>
                <a:chOff x="979552" y="1003136"/>
                <a:chExt cx="2619304" cy="725269"/>
              </a:xfrm>
            </p:grpSpPr>
            <p:sp>
              <p:nvSpPr>
                <p:cNvPr id="28" name="文本框 7"/>
                <p:cNvSpPr txBox="1"/>
                <p:nvPr/>
              </p:nvSpPr>
              <p:spPr>
                <a:xfrm>
                  <a:off x="979552" y="1003136"/>
                  <a:ext cx="2619304"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共产党与工人党情报局</a:t>
                  </a:r>
                </a:p>
              </p:txBody>
            </p:sp>
            <p:sp>
              <p:nvSpPr>
                <p:cNvPr id="31" name="文本框 7"/>
                <p:cNvSpPr txBox="1"/>
                <p:nvPr/>
              </p:nvSpPr>
              <p:spPr>
                <a:xfrm>
                  <a:off x="1474469" y="1359073"/>
                  <a:ext cx="982981"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1947.9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grpSp>
          <p:nvGrpSpPr>
            <p:cNvPr id="14" name="组合 13"/>
            <p:cNvGrpSpPr/>
            <p:nvPr/>
          </p:nvGrpSpPr>
          <p:grpSpPr>
            <a:xfrm>
              <a:off x="2125492" y="1457944"/>
              <a:ext cx="1371448" cy="962897"/>
              <a:chOff x="2289204" y="1734443"/>
              <a:chExt cx="1371448" cy="962897"/>
            </a:xfrm>
          </p:grpSpPr>
          <p:sp>
            <p:nvSpPr>
              <p:cNvPr id="17" name="文本框 7"/>
              <p:cNvSpPr txBox="1"/>
              <p:nvPr/>
            </p:nvSpPr>
            <p:spPr>
              <a:xfrm>
                <a:off x="2512768" y="1954530"/>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1948.4</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4" name="文本框 7"/>
              <p:cNvSpPr txBox="1"/>
              <p:nvPr/>
            </p:nvSpPr>
            <p:spPr>
              <a:xfrm>
                <a:off x="2289204" y="2328008"/>
                <a:ext cx="137144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马歇尔计划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2" name="椭圆 31"/>
              <p:cNvSpPr/>
              <p:nvPr/>
            </p:nvSpPr>
            <p:spPr>
              <a:xfrm>
                <a:off x="2887973" y="173444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grpSp>
          <p:nvGrpSpPr>
            <p:cNvPr id="15" name="组合 14"/>
            <p:cNvGrpSpPr/>
            <p:nvPr/>
          </p:nvGrpSpPr>
          <p:grpSpPr>
            <a:xfrm>
              <a:off x="3276643" y="1444457"/>
              <a:ext cx="3018117" cy="1079350"/>
              <a:chOff x="3355318" y="1748183"/>
              <a:chExt cx="3018117" cy="1079350"/>
            </a:xfrm>
          </p:grpSpPr>
          <p:sp>
            <p:nvSpPr>
              <p:cNvPr id="29" name="文本框 7"/>
              <p:cNvSpPr txBox="1"/>
              <p:nvPr/>
            </p:nvSpPr>
            <p:spPr>
              <a:xfrm>
                <a:off x="4014139" y="2458201"/>
                <a:ext cx="1885716"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第一次柏林危机</a:t>
                </a:r>
              </a:p>
            </p:txBody>
          </p:sp>
          <p:sp>
            <p:nvSpPr>
              <p:cNvPr id="33" name="椭圆 32"/>
              <p:cNvSpPr/>
              <p:nvPr/>
            </p:nvSpPr>
            <p:spPr>
              <a:xfrm>
                <a:off x="3642894" y="174818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4" name="文本框 7"/>
              <p:cNvSpPr txBox="1"/>
              <p:nvPr/>
            </p:nvSpPr>
            <p:spPr>
              <a:xfrm>
                <a:off x="3355318" y="1947458"/>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1948.6</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5" name="椭圆 34"/>
              <p:cNvSpPr/>
              <p:nvPr/>
            </p:nvSpPr>
            <p:spPr>
              <a:xfrm>
                <a:off x="5996878" y="1758060"/>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6" name="文本框 7"/>
              <p:cNvSpPr txBox="1"/>
              <p:nvPr/>
            </p:nvSpPr>
            <p:spPr>
              <a:xfrm>
                <a:off x="5426276" y="1932766"/>
                <a:ext cx="947159"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 name="左中括号 1"/>
              <p:cNvSpPr/>
              <p:nvPr/>
            </p:nvSpPr>
            <p:spPr>
              <a:xfrm rot="16200000">
                <a:off x="5002962" y="1228786"/>
                <a:ext cx="47260" cy="2334067"/>
              </a:xfrm>
              <a:prstGeom prst="leftBracket">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baseline="0">
                  <a:ln>
                    <a:noFill/>
                  </a:ln>
                  <a:solidFill>
                    <a:srgbClr val="FFFFFF"/>
                  </a:solidFill>
                  <a:effectLst/>
                  <a:uFillTx/>
                </a:endParaRPr>
              </a:p>
            </p:txBody>
          </p:sp>
        </p:grpSp>
        <p:grpSp>
          <p:nvGrpSpPr>
            <p:cNvPr id="39" name="组合 38"/>
            <p:cNvGrpSpPr/>
            <p:nvPr/>
          </p:nvGrpSpPr>
          <p:grpSpPr>
            <a:xfrm>
              <a:off x="6098832" y="1465241"/>
              <a:ext cx="1141648" cy="943882"/>
              <a:chOff x="5800810" y="1721072"/>
              <a:chExt cx="1141648" cy="943882"/>
            </a:xfrm>
          </p:grpSpPr>
          <p:sp>
            <p:nvSpPr>
              <p:cNvPr id="26" name="文本框 7"/>
              <p:cNvSpPr txBox="1"/>
              <p:nvPr/>
            </p:nvSpPr>
            <p:spPr>
              <a:xfrm>
                <a:off x="5800810" y="2295622"/>
                <a:ext cx="1141648" cy="369332"/>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德国分裂</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7" name="椭圆 36"/>
              <p:cNvSpPr/>
              <p:nvPr/>
            </p:nvSpPr>
            <p:spPr>
              <a:xfrm>
                <a:off x="6268094" y="172107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8" name="文本框 7"/>
              <p:cNvSpPr txBox="1"/>
              <p:nvPr/>
            </p:nvSpPr>
            <p:spPr>
              <a:xfrm>
                <a:off x="5855565" y="1927194"/>
                <a:ext cx="1021804"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1949.10</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43" name="组合 42"/>
            <p:cNvGrpSpPr/>
            <p:nvPr/>
          </p:nvGrpSpPr>
          <p:grpSpPr>
            <a:xfrm>
              <a:off x="5130953" y="748610"/>
              <a:ext cx="1163807" cy="901715"/>
              <a:chOff x="5262625" y="976008"/>
              <a:chExt cx="1163807" cy="901715"/>
            </a:xfrm>
          </p:grpSpPr>
          <p:sp>
            <p:nvSpPr>
              <p:cNvPr id="40" name="椭圆 39"/>
              <p:cNvSpPr/>
              <p:nvPr/>
            </p:nvSpPr>
            <p:spPr>
              <a:xfrm>
                <a:off x="5647782" y="1678555"/>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1" name="文本框 7"/>
              <p:cNvSpPr txBox="1"/>
              <p:nvPr/>
            </p:nvSpPr>
            <p:spPr>
              <a:xfrm>
                <a:off x="5275185" y="1299174"/>
                <a:ext cx="971437"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1949.4</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2" name="文本框 7"/>
              <p:cNvSpPr txBox="1"/>
              <p:nvPr/>
            </p:nvSpPr>
            <p:spPr>
              <a:xfrm>
                <a:off x="5262625" y="976008"/>
                <a:ext cx="1163807"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北约</a:t>
                </a:r>
                <a:r>
                  <a:rPr lang="zh-CN" altLang="en-US" sz="1800" i="0" dirty="0" smtClean="0">
                    <a:solidFill>
                      <a:srgbClr val="FFFFFF"/>
                    </a:solidFill>
                    <a:effectLst/>
                    <a:latin typeface="黑体" panose="02010609060101010101" pitchFamily="49" charset="-122"/>
                    <a:ea typeface="黑体" panose="02010609060101010101" pitchFamily="49" charset="-122"/>
                  </a:rPr>
                  <a:t>成立</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graphicFrame>
        <p:nvGraphicFramePr>
          <p:cNvPr id="8" name="表格 7"/>
          <p:cNvGraphicFramePr>
            <a:graphicFrameLocks noGrp="1"/>
          </p:cNvGraphicFramePr>
          <p:nvPr/>
        </p:nvGraphicFramePr>
        <p:xfrm>
          <a:off x="960846" y="2236573"/>
          <a:ext cx="7441749" cy="2243027"/>
        </p:xfrm>
        <a:graphic>
          <a:graphicData uri="http://schemas.openxmlformats.org/drawingml/2006/table">
            <a:tbl>
              <a:tblPr firstRow="1" bandRow="1">
                <a:tableStyleId>{5940675A-B579-460E-94D1-54222C63F5DA}</a:tableStyleId>
              </a:tblPr>
              <a:tblGrid>
                <a:gridCol w="682603"/>
                <a:gridCol w="2137719"/>
                <a:gridCol w="2471351"/>
                <a:gridCol w="2150076"/>
              </a:tblGrid>
              <a:tr h="481361">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 </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endParaRPr lang="zh-CN" altLang="en-US" dirty="0"/>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18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      影响</a:t>
                      </a:r>
                      <a:endParaRPr kumimoji="0" lang="zh-CN" altLang="en-US" sz="18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r>
              <a:tr h="441892">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杜</a:t>
                      </a:r>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Hoefler Text"/>
                        </a:rPr>
                        <a:t>鲁门主义</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Hoefler Text"/>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18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共产党与工人党情报局</a:t>
                      </a:r>
                      <a:endParaRPr kumimoji="0" lang="zh-CN" altLang="en-US" sz="18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r>
              <a:tr h="435990">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马歇尔计划</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  经济互助委员会</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r>
              <a:tr h="441892">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gridSpan="2">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第一次柏林危机，德国分裂</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hMerge="1">
                  <a:txBody>
                    <a:bodyPr/>
                    <a:lstStyle/>
                    <a:p>
                      <a:endParaRPr lang="zh-CN"/>
                    </a:p>
                  </a:txBody>
                  <a:tcPr/>
                </a:tc>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r>
              <a:tr h="441892">
                <a:tc>
                  <a:txBody>
                    <a:bodyPr/>
                    <a:lstStyle/>
                    <a:p>
                      <a:pPr algn="l"/>
                      <a:endParaRPr lang="zh-CN" altLang="en-US" b="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北约</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r>
                        <a:rPr kumimoji="0" lang="zh-CN" altLang="en-US" sz="2000" b="0" i="0" u="none" strike="noStrike" cap="none" spc="0" normalizeH="0" baseline="0" dirty="0" smtClean="0">
                          <a:ln>
                            <a:noFill/>
                          </a:ln>
                          <a:solidFill>
                            <a:srgbClr val="FFFFFF"/>
                          </a:solidFill>
                          <a:effectLst/>
                          <a:uFillTx/>
                          <a:latin typeface="黑体" panose="02010609060101010101" pitchFamily="49" charset="-122"/>
                          <a:ea typeface="黑体" panose="02010609060101010101" pitchFamily="49" charset="-122"/>
                          <a:cs typeface="Hoefler Text"/>
                          <a:sym typeface="Palatino"/>
                        </a:rPr>
                        <a:t>     华约</a:t>
                      </a:r>
                      <a:endParaRPr kumimoji="0" lang="zh-CN" altLang="en-US" sz="2000" b="0" i="0" u="none" strike="noStrike" cap="none" spc="0" normalizeH="0" baseline="0" dirty="0">
                        <a:ln>
                          <a:noFill/>
                        </a:ln>
                        <a:solidFill>
                          <a:srgbClr val="FFFFFF"/>
                        </a:solidFill>
                        <a:effectLst/>
                        <a:uFillTx/>
                        <a:latin typeface="黑体" panose="02010609060101010101" pitchFamily="49" charset="-122"/>
                        <a:ea typeface="黑体" panose="02010609060101010101" pitchFamily="49" charset="-122"/>
                        <a:cs typeface="Hoefler Text"/>
                        <a:sym typeface="Palatino"/>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c>
                  <a:txBody>
                    <a:bodyPr/>
                    <a:lstStyle/>
                    <a:p>
                      <a:pPr algn="l"/>
                      <a:endParaRPr lang="zh-CN" altLang="en-US" b="0" dirty="0">
                        <a:ln>
                          <a:solidFill>
                            <a:srgbClr val="FFFFFF"/>
                          </a:solidFill>
                        </a:ln>
                        <a:solidFill>
                          <a:srgbClr val="FFFFFF"/>
                        </a:solidFill>
                        <a:effectLst/>
                        <a:latin typeface="黑体" panose="02010609060101010101" pitchFamily="49" charset="-122"/>
                        <a:ea typeface="黑体" panose="02010609060101010101" pitchFamily="49" charset="-122"/>
                      </a:endParaRPr>
                    </a:p>
                  </a:txBody>
                  <a:tcPr>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tcPr>
                </a:tc>
              </a:tr>
            </a:tbl>
          </a:graphicData>
        </a:graphic>
      </p:graphicFrame>
      <p:sp>
        <p:nvSpPr>
          <p:cNvPr id="22" name="TextBox 21"/>
          <p:cNvSpPr txBox="1"/>
          <p:nvPr/>
        </p:nvSpPr>
        <p:spPr>
          <a:xfrm>
            <a:off x="982981" y="2711281"/>
            <a:ext cx="615553"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FF"/>
                </a:solidFill>
                <a:effectLst/>
                <a:latin typeface="黑体" panose="02010609060101010101" pitchFamily="49" charset="-122"/>
                <a:ea typeface="黑体" panose="02010609060101010101" pitchFamily="49" charset="-122"/>
              </a:rPr>
              <a:t>政治</a:t>
            </a:r>
          </a:p>
        </p:txBody>
      </p:sp>
      <p:sp>
        <p:nvSpPr>
          <p:cNvPr id="44" name="TextBox 43"/>
          <p:cNvSpPr txBox="1"/>
          <p:nvPr/>
        </p:nvSpPr>
        <p:spPr>
          <a:xfrm>
            <a:off x="962385" y="3174123"/>
            <a:ext cx="615553"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FF"/>
                </a:solidFill>
                <a:effectLst/>
                <a:latin typeface="黑体" panose="02010609060101010101" pitchFamily="49" charset="-122"/>
                <a:ea typeface="黑体" panose="02010609060101010101" pitchFamily="49" charset="-122"/>
              </a:rPr>
              <a:t>经济</a:t>
            </a:r>
          </a:p>
        </p:txBody>
      </p:sp>
      <p:sp>
        <p:nvSpPr>
          <p:cNvPr id="45" name="TextBox 44"/>
          <p:cNvSpPr txBox="1"/>
          <p:nvPr/>
        </p:nvSpPr>
        <p:spPr>
          <a:xfrm>
            <a:off x="999455" y="3584492"/>
            <a:ext cx="615553"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FF"/>
                </a:solidFill>
                <a:effectLst/>
                <a:latin typeface="黑体" panose="02010609060101010101" pitchFamily="49" charset="-122"/>
                <a:ea typeface="黑体" panose="02010609060101010101" pitchFamily="49" charset="-122"/>
              </a:rPr>
              <a:t>地缘</a:t>
            </a:r>
          </a:p>
        </p:txBody>
      </p:sp>
      <p:sp>
        <p:nvSpPr>
          <p:cNvPr id="47" name="TextBox 46"/>
          <p:cNvSpPr txBox="1"/>
          <p:nvPr/>
        </p:nvSpPr>
        <p:spPr>
          <a:xfrm>
            <a:off x="996478" y="4049668"/>
            <a:ext cx="615553"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FF"/>
                </a:solidFill>
                <a:effectLst/>
                <a:latin typeface="黑体" panose="02010609060101010101" pitchFamily="49" charset="-122"/>
                <a:ea typeface="黑体" panose="02010609060101010101" pitchFamily="49" charset="-122"/>
              </a:rPr>
              <a:t>军事</a:t>
            </a:r>
          </a:p>
        </p:txBody>
      </p:sp>
      <p:sp>
        <p:nvSpPr>
          <p:cNvPr id="48" name="TextBox 47"/>
          <p:cNvSpPr txBox="1"/>
          <p:nvPr/>
        </p:nvSpPr>
        <p:spPr>
          <a:xfrm>
            <a:off x="6814721" y="2716661"/>
            <a:ext cx="1128514"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00"/>
                </a:solidFill>
                <a:effectLst/>
                <a:latin typeface="黑体" panose="02010609060101010101" pitchFamily="49" charset="-122"/>
                <a:ea typeface="黑体" panose="02010609060101010101" pitchFamily="49" charset="-122"/>
                <a:cs typeface="+mn-cs"/>
              </a:rPr>
              <a:t>两极思维</a:t>
            </a:r>
          </a:p>
        </p:txBody>
      </p:sp>
      <p:sp>
        <p:nvSpPr>
          <p:cNvPr id="49" name="TextBox 48"/>
          <p:cNvSpPr txBox="1"/>
          <p:nvPr/>
        </p:nvSpPr>
        <p:spPr>
          <a:xfrm>
            <a:off x="6239669" y="3127030"/>
            <a:ext cx="2154437"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smtClean="0">
                <a:solidFill>
                  <a:srgbClr val="FFFF00"/>
                </a:solidFill>
                <a:effectLst/>
                <a:latin typeface="黑体" panose="02010609060101010101" pitchFamily="49" charset="-122"/>
                <a:ea typeface="黑体" panose="02010609060101010101" pitchFamily="49" charset="-122"/>
                <a:cs typeface="+mn-cs"/>
              </a:rPr>
              <a:t>两</a:t>
            </a:r>
            <a:r>
              <a:rPr lang="zh-CN" altLang="en-US" sz="2000" i="0">
                <a:solidFill>
                  <a:srgbClr val="FFFF00"/>
                </a:solidFill>
                <a:effectLst/>
                <a:latin typeface="黑体" panose="02010609060101010101" pitchFamily="49" charset="-122"/>
                <a:ea typeface="黑体" panose="02010609060101010101" pitchFamily="49" charset="-122"/>
                <a:cs typeface="+mn-cs"/>
              </a:rPr>
              <a:t>大</a:t>
            </a:r>
            <a:r>
              <a:rPr lang="zh-CN" altLang="en-US" sz="2000" i="0" smtClean="0">
                <a:solidFill>
                  <a:srgbClr val="FFFF00"/>
                </a:solidFill>
                <a:effectLst/>
                <a:latin typeface="黑体" panose="02010609060101010101" pitchFamily="49" charset="-122"/>
                <a:ea typeface="黑体" panose="02010609060101010101" pitchFamily="49" charset="-122"/>
                <a:cs typeface="+mn-cs"/>
              </a:rPr>
              <a:t>对立经济集团</a:t>
            </a:r>
            <a:endParaRPr lang="zh-CN" altLang="en-US" sz="2000" i="0" dirty="0">
              <a:solidFill>
                <a:srgbClr val="FFFF00"/>
              </a:solidFill>
              <a:effectLst/>
              <a:latin typeface="黑体" panose="02010609060101010101" pitchFamily="49" charset="-122"/>
              <a:ea typeface="黑体" panose="02010609060101010101" pitchFamily="49" charset="-122"/>
              <a:cs typeface="+mn-cs"/>
            </a:endParaRPr>
          </a:p>
        </p:txBody>
      </p:sp>
      <p:sp>
        <p:nvSpPr>
          <p:cNvPr id="50" name="TextBox 49"/>
          <p:cNvSpPr txBox="1"/>
          <p:nvPr/>
        </p:nvSpPr>
        <p:spPr>
          <a:xfrm>
            <a:off x="6223391" y="3594959"/>
            <a:ext cx="2154437"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00"/>
                </a:solidFill>
                <a:effectLst/>
                <a:latin typeface="黑体" panose="02010609060101010101" pitchFamily="49" charset="-122"/>
                <a:ea typeface="黑体" panose="02010609060101010101" pitchFamily="49" charset="-122"/>
                <a:cs typeface="+mn-cs"/>
              </a:rPr>
              <a:t>地缘</a:t>
            </a:r>
            <a:r>
              <a:rPr lang="zh-CN" altLang="en-US" sz="2000" i="0" dirty="0" smtClean="0">
                <a:solidFill>
                  <a:srgbClr val="FFFF00"/>
                </a:solidFill>
                <a:effectLst/>
                <a:latin typeface="黑体" panose="02010609060101010101" pitchFamily="49" charset="-122"/>
                <a:ea typeface="黑体" panose="02010609060101010101" pitchFamily="49" charset="-122"/>
                <a:cs typeface="+mn-cs"/>
              </a:rPr>
              <a:t>政治分裂对立</a:t>
            </a:r>
            <a:endParaRPr lang="zh-CN" altLang="en-US" sz="2000" i="0" dirty="0">
              <a:solidFill>
                <a:srgbClr val="FFFF00"/>
              </a:solidFill>
              <a:effectLst/>
              <a:latin typeface="黑体" panose="02010609060101010101" pitchFamily="49" charset="-122"/>
              <a:ea typeface="黑体" panose="02010609060101010101" pitchFamily="49" charset="-122"/>
              <a:cs typeface="+mn-cs"/>
            </a:endParaRPr>
          </a:p>
        </p:txBody>
      </p:sp>
      <p:sp>
        <p:nvSpPr>
          <p:cNvPr id="51" name="TextBox 50"/>
          <p:cNvSpPr txBox="1"/>
          <p:nvPr/>
        </p:nvSpPr>
        <p:spPr>
          <a:xfrm>
            <a:off x="6083567" y="4018890"/>
            <a:ext cx="2466642" cy="4103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000" i="0" dirty="0">
                <a:solidFill>
                  <a:srgbClr val="FFFF00"/>
                </a:solidFill>
                <a:effectLst/>
                <a:latin typeface="黑体" panose="02010609060101010101" pitchFamily="49" charset="-122"/>
                <a:ea typeface="黑体" panose="02010609060101010101" pitchFamily="49" charset="-122"/>
                <a:cs typeface="+mn-cs"/>
              </a:rPr>
              <a:t>两大对立军事集团</a:t>
            </a:r>
          </a:p>
        </p:txBody>
      </p:sp>
      <p:sp>
        <p:nvSpPr>
          <p:cNvPr id="52" name="TextBox 51"/>
          <p:cNvSpPr txBox="1"/>
          <p:nvPr/>
        </p:nvSpPr>
        <p:spPr>
          <a:xfrm>
            <a:off x="1636878" y="2276675"/>
            <a:ext cx="2404232" cy="3488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defTabSz="825500"/>
            <a:r>
              <a:rPr lang="zh-CN" altLang="en-US" sz="1600" i="0" dirty="0">
                <a:solidFill>
                  <a:srgbClr val="FFFFFF"/>
                </a:solidFill>
                <a:effectLst/>
                <a:latin typeface="黑体" panose="02010609060101010101" pitchFamily="49" charset="-122"/>
                <a:ea typeface="黑体" panose="02010609060101010101" pitchFamily="49" charset="-122"/>
                <a:cs typeface="+mn-cs"/>
                <a:sym typeface="Palatino"/>
              </a:rPr>
              <a:t>美国为首资本主义阵营</a:t>
            </a:r>
          </a:p>
        </p:txBody>
      </p:sp>
      <p:sp>
        <p:nvSpPr>
          <p:cNvPr id="53" name="TextBox 52"/>
          <p:cNvSpPr txBox="1"/>
          <p:nvPr/>
        </p:nvSpPr>
        <p:spPr>
          <a:xfrm>
            <a:off x="3801280" y="2261287"/>
            <a:ext cx="2475460" cy="37959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l" defTabSz="825500"/>
            <a:r>
              <a:rPr lang="zh-CN" altLang="en-US" sz="1800" i="0" dirty="0">
                <a:solidFill>
                  <a:srgbClr val="FFFFFF"/>
                </a:solidFill>
                <a:effectLst/>
                <a:latin typeface="黑体" panose="02010609060101010101" pitchFamily="49" charset="-122"/>
                <a:ea typeface="黑体" panose="02010609060101010101" pitchFamily="49" charset="-122"/>
                <a:cs typeface="+mn-cs"/>
                <a:sym typeface="Palatino"/>
              </a:rPr>
              <a:t>苏联为首社会主义阵营</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44" grpId="0"/>
      <p:bldP spid="45" grpId="0"/>
      <p:bldP spid="47" grpId="0"/>
      <p:bldP spid="48" grpId="0"/>
      <p:bldP spid="49" grpId="0"/>
      <p:bldP spid="50" grpId="0"/>
      <p:bldP spid="51" grpId="0"/>
      <p:bldP spid="52" grpId="0"/>
      <p:bldP spid="5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2970" y="1289446"/>
            <a:ext cx="7315200" cy="1438855"/>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以</a:t>
            </a:r>
            <a:r>
              <a:rPr lang="zh-CN" altLang="en-US" sz="2400" i="0" dirty="0">
                <a:solidFill>
                  <a:srgbClr val="FFFFFF"/>
                </a:solidFill>
                <a:effectLst/>
                <a:latin typeface="黑体" panose="02010609060101010101" pitchFamily="49" charset="-122"/>
                <a:ea typeface="黑体" panose="02010609060101010101" pitchFamily="49" charset="-122"/>
              </a:rPr>
              <a:t>美苏为中心，在欧洲形成北约与华约两大军事集团</a:t>
            </a:r>
            <a:r>
              <a:rPr lang="zh-CN" altLang="en-US" sz="2400" i="0" dirty="0" smtClean="0">
                <a:solidFill>
                  <a:srgbClr val="FFFFFF"/>
                </a:solidFill>
                <a:effectLst/>
                <a:latin typeface="黑体" panose="02010609060101010101" pitchFamily="49" charset="-122"/>
                <a:ea typeface="黑体" panose="02010609060101010101" pitchFamily="49" charset="-122"/>
              </a:rPr>
              <a:t>对立</a:t>
            </a:r>
            <a:r>
              <a:rPr lang="en-US" altLang="zh-CN" sz="2400" i="0" smtClean="0">
                <a:solidFill>
                  <a:srgbClr val="FFFFFF"/>
                </a:solidFill>
                <a:effectLst/>
                <a:latin typeface="黑体" panose="02010609060101010101" pitchFamily="49" charset="-122"/>
                <a:ea typeface="黑体" panose="02010609060101010101" pitchFamily="49" charset="-122"/>
              </a:rPr>
              <a:t>,</a:t>
            </a:r>
            <a:r>
              <a:rPr lang="zh-CN" altLang="en-US" sz="2400" i="0" smtClean="0">
                <a:solidFill>
                  <a:srgbClr val="FFFFFF"/>
                </a:solidFill>
                <a:effectLst/>
                <a:latin typeface="黑体" panose="02010609060101010101" pitchFamily="49" charset="-122"/>
                <a:ea typeface="黑体" panose="02010609060101010101" pitchFamily="49" charset="-122"/>
              </a:rPr>
              <a:t>在</a:t>
            </a:r>
            <a:r>
              <a:rPr lang="zh-CN" altLang="en-US" sz="2400" i="0" dirty="0">
                <a:solidFill>
                  <a:srgbClr val="FFFFFF"/>
                </a:solidFill>
                <a:effectLst/>
                <a:latin typeface="黑体" panose="02010609060101010101" pitchFamily="49" charset="-122"/>
                <a:ea typeface="黑体" panose="02010609060101010101" pitchFamily="49" charset="-122"/>
              </a:rPr>
              <a:t>全球形成资本主义阵营和社会主义阵营全面对抗</a:t>
            </a:r>
            <a:r>
              <a:rPr lang="zh-CN" altLang="en-US" sz="2400" i="0" dirty="0" smtClean="0">
                <a:solidFill>
                  <a:srgbClr val="FFFFFF"/>
                </a:solidFill>
                <a:effectLst/>
                <a:latin typeface="黑体" panose="02010609060101010101" pitchFamily="49" charset="-122"/>
                <a:ea typeface="黑体" panose="02010609060101010101" pitchFamily="49" charset="-122"/>
              </a:rPr>
              <a:t>的两极格局</a:t>
            </a:r>
            <a:r>
              <a:rPr lang="zh-CN" altLang="en-US" sz="2400" i="0" dirty="0">
                <a:solidFill>
                  <a:srgbClr val="FFFFFF"/>
                </a:solidFill>
                <a:effectLst/>
                <a:latin typeface="黑体" panose="02010609060101010101" pitchFamily="49" charset="-122"/>
                <a:ea typeface="黑体" panose="02010609060101010101" pitchFamily="49" charset="-122"/>
              </a:rPr>
              <a:t>。</a:t>
            </a:r>
          </a:p>
        </p:txBody>
      </p:sp>
      <p:sp>
        <p:nvSpPr>
          <p:cNvPr id="5" name="TextBox 4"/>
          <p:cNvSpPr txBox="1"/>
          <p:nvPr/>
        </p:nvSpPr>
        <p:spPr>
          <a:xfrm>
            <a:off x="1154431" y="800636"/>
            <a:ext cx="2564806" cy="4719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400" i="0" dirty="0">
                <a:solidFill>
                  <a:srgbClr val="FFFF00"/>
                </a:solidFill>
                <a:effectLst/>
                <a:latin typeface="黑体" panose="02010609060101010101" pitchFamily="49" charset="-122"/>
                <a:ea typeface="黑体" panose="02010609060101010101" pitchFamily="49" charset="-122"/>
              </a:rPr>
              <a:t>3</a:t>
            </a:r>
            <a:r>
              <a:rPr lang="en-US" altLang="zh-CN" sz="2400" i="0" dirty="0" smtClean="0">
                <a:solidFill>
                  <a:srgbClr val="FFFF00"/>
                </a:solidFill>
                <a:effectLst/>
                <a:latin typeface="黑体" panose="02010609060101010101" pitchFamily="49" charset="-122"/>
                <a:ea typeface="黑体" panose="02010609060101010101" pitchFamily="49" charset="-122"/>
              </a:rPr>
              <a:t>.</a:t>
            </a:r>
            <a:r>
              <a:rPr lang="zh-CN" altLang="en-US" sz="2400" i="0" dirty="0">
                <a:solidFill>
                  <a:srgbClr val="FFFF00"/>
                </a:solidFill>
                <a:effectLst/>
                <a:latin typeface="黑体" panose="02010609060101010101" pitchFamily="49" charset="-122"/>
                <a:ea typeface="黑体" panose="02010609060101010101" pitchFamily="49" charset="-122"/>
              </a:rPr>
              <a:t>两极格局的形成</a:t>
            </a:r>
          </a:p>
        </p:txBody>
      </p:sp>
      <p:sp>
        <p:nvSpPr>
          <p:cNvPr id="2" name="矩形 1"/>
          <p:cNvSpPr/>
          <p:nvPr/>
        </p:nvSpPr>
        <p:spPr>
          <a:xfrm>
            <a:off x="1005840" y="2728301"/>
            <a:ext cx="7212330" cy="1438855"/>
          </a:xfrm>
          <a:prstGeom prst="rect">
            <a:avLst/>
          </a:prstGeom>
        </p:spPr>
        <p:txBody>
          <a:bodyPr wrap="square">
            <a:spAutoFit/>
          </a:bodyPr>
          <a:lstStyle/>
          <a:p>
            <a:pPr algn="l">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00"/>
                </a:solidFill>
                <a:effectLst/>
                <a:latin typeface="黑体" panose="02010609060101010101" pitchFamily="49" charset="-122"/>
                <a:ea typeface="黑体" panose="02010609060101010101" pitchFamily="49" charset="-122"/>
              </a:rPr>
              <a:t>两极</a:t>
            </a:r>
            <a:r>
              <a:rPr lang="zh-CN" altLang="en-US" sz="2400" i="0" dirty="0">
                <a:solidFill>
                  <a:srgbClr val="FFFF00"/>
                </a:solidFill>
                <a:effectLst/>
                <a:latin typeface="黑体" panose="02010609060101010101" pitchFamily="49" charset="-122"/>
                <a:ea typeface="黑体" panose="02010609060101010101" pitchFamily="49" charset="-122"/>
              </a:rPr>
              <a:t>格局是不对称和不完全的。</a:t>
            </a:r>
            <a:r>
              <a:rPr lang="zh-CN" altLang="en-US" sz="2400" i="0" dirty="0">
                <a:solidFill>
                  <a:srgbClr val="FFFFFF"/>
                </a:solidFill>
                <a:effectLst/>
                <a:latin typeface="黑体" panose="02010609060101010101" pitchFamily="49" charset="-122"/>
                <a:ea typeface="黑体" panose="02010609060101010101" pitchFamily="49" charset="-122"/>
              </a:rPr>
              <a:t>美国及其盟国的总体实力始终强于苏联和它的盟国。有些国家处于两大集团之外，如印度、印度尼西亚等。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657" y="1592617"/>
            <a:ext cx="2257028"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800" i="0" dirty="0" smtClean="0">
                <a:solidFill>
                  <a:srgbClr val="FFFF00"/>
                </a:solidFill>
                <a:effectLst/>
                <a:latin typeface="黑体" panose="02010609060101010101" pitchFamily="49" charset="-122"/>
                <a:ea typeface="黑体" panose="02010609060101010101" pitchFamily="49" charset="-122"/>
              </a:rPr>
              <a:t>1.</a:t>
            </a:r>
            <a:r>
              <a:rPr lang="zh-CN" altLang="en-US" sz="2800" i="0" dirty="0">
                <a:solidFill>
                  <a:srgbClr val="FFFF00"/>
                </a:solidFill>
                <a:effectLst/>
                <a:latin typeface="黑体" panose="02010609060101010101" pitchFamily="49" charset="-122"/>
                <a:ea typeface="黑体" panose="02010609060101010101" pitchFamily="49" charset="-122"/>
              </a:rPr>
              <a:t>冷战的发展</a:t>
            </a:r>
          </a:p>
        </p:txBody>
      </p:sp>
      <p:sp>
        <p:nvSpPr>
          <p:cNvPr id="3" name="TextBox 2"/>
          <p:cNvSpPr txBox="1"/>
          <p:nvPr/>
        </p:nvSpPr>
        <p:spPr>
          <a:xfrm>
            <a:off x="1137728" y="2321947"/>
            <a:ext cx="7116586" cy="100027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ts val="3500"/>
              </a:lnSpc>
              <a:spcBef>
                <a:spcPts val="0"/>
              </a:spcBef>
              <a:spcAft>
                <a:spcPts val="0"/>
              </a:spcAft>
              <a:buClrTx/>
              <a:buSzTx/>
              <a:buFontTx/>
              <a:buNone/>
            </a:pPr>
            <a:r>
              <a:rPr lang="zh-CN" altLang="en-US" sz="2400" i="0" dirty="0" smtClean="0">
                <a:solidFill>
                  <a:srgbClr val="FFFFFF"/>
                </a:solidFill>
                <a:effectLst/>
                <a:latin typeface="黑体" panose="02010609060101010101" pitchFamily="49" charset="-122"/>
                <a:ea typeface="黑体" panose="02010609060101010101" pitchFamily="49" charset="-122"/>
                <a:cs typeface="+mn-cs"/>
              </a:rPr>
              <a:t>   阅读教材，</a:t>
            </a:r>
            <a:r>
              <a:rPr lang="zh-CN" altLang="en-US" sz="2400" i="0" dirty="0">
                <a:solidFill>
                  <a:srgbClr val="FFFFFF"/>
                </a:solidFill>
                <a:effectLst/>
                <a:latin typeface="黑体" panose="02010609060101010101" pitchFamily="49" charset="-122"/>
                <a:ea typeface="黑体" panose="02010609060101010101" pitchFamily="49" charset="-122"/>
                <a:cs typeface="+mn-cs"/>
              </a:rPr>
              <a:t>通过时间</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轴对</a:t>
            </a:r>
            <a:r>
              <a:rPr lang="en-US" altLang="zh-CN" sz="2400" i="0" dirty="0" smtClean="0">
                <a:solidFill>
                  <a:srgbClr val="FFFFFF"/>
                </a:solidFill>
                <a:effectLst/>
                <a:latin typeface="黑体" panose="02010609060101010101" pitchFamily="49" charset="-122"/>
                <a:ea typeface="黑体" panose="02010609060101010101" pitchFamily="49" charset="-122"/>
                <a:cs typeface="+mn-cs"/>
              </a:rPr>
              <a:t>20</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世纪</a:t>
            </a:r>
            <a:r>
              <a:rPr lang="en-US" altLang="zh-CN" sz="2400" i="0" dirty="0" smtClean="0">
                <a:solidFill>
                  <a:srgbClr val="FFFFFF"/>
                </a:solidFill>
                <a:effectLst/>
                <a:latin typeface="黑体" panose="02010609060101010101" pitchFamily="49" charset="-122"/>
                <a:ea typeface="黑体" panose="02010609060101010101" pitchFamily="49" charset="-122"/>
                <a:cs typeface="+mn-cs"/>
              </a:rPr>
              <a:t>50</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年代中期以来冷战发展的史实进行梳理。</a:t>
            </a:r>
            <a:endParaRPr lang="zh-CN" altLang="en-US" sz="2400" i="0" dirty="0">
              <a:solidFill>
                <a:srgbClr val="FFFFFF"/>
              </a:solidFill>
              <a:effectLst/>
              <a:latin typeface="黑体" panose="02010609060101010101" pitchFamily="49" charset="-122"/>
              <a:ea typeface="黑体" panose="02010609060101010101" pitchFamily="49" charset="-122"/>
              <a:cs typeface="+mn-cs"/>
            </a:endParaRPr>
          </a:p>
        </p:txBody>
      </p:sp>
      <p:sp>
        <p:nvSpPr>
          <p:cNvPr id="6" name="矩形 5"/>
          <p:cNvSpPr/>
          <p:nvPr/>
        </p:nvSpPr>
        <p:spPr>
          <a:xfrm>
            <a:off x="897340" y="827904"/>
            <a:ext cx="6724919" cy="615553"/>
          </a:xfrm>
          <a:prstGeom prst="rect">
            <a:avLst/>
          </a:prstGeom>
        </p:spPr>
        <p:txBody>
          <a:bodyPr wrap="none">
            <a:spAutoFit/>
          </a:bodyPr>
          <a:lstStyle/>
          <a:p>
            <a:r>
              <a:rPr lang="zh-CN" altLang="en-US" sz="3400" i="0" dirty="0">
                <a:solidFill>
                  <a:srgbClr val="FFFF00"/>
                </a:solidFill>
                <a:effectLst/>
                <a:latin typeface="黑体" panose="02010609060101010101" pitchFamily="49" charset="-122"/>
                <a:ea typeface="黑体" panose="02010609060101010101" pitchFamily="49" charset="-122"/>
                <a:cs typeface="+mn-cs"/>
                <a:sym typeface="+mn-ea"/>
              </a:rPr>
              <a:t>二</a:t>
            </a:r>
            <a:r>
              <a:rPr lang="zh-CN" altLang="en-US" sz="3400" i="0" dirty="0" smtClean="0">
                <a:solidFill>
                  <a:srgbClr val="FFFF00"/>
                </a:solidFill>
                <a:effectLst/>
                <a:latin typeface="黑体" panose="02010609060101010101" pitchFamily="49" charset="-122"/>
                <a:ea typeface="黑体" panose="02010609060101010101" pitchFamily="49" charset="-122"/>
                <a:cs typeface="+mn-cs"/>
                <a:sym typeface="+mn-ea"/>
              </a:rPr>
              <a:t>、冷战的发展与多极力量的成长</a:t>
            </a:r>
            <a:endParaRPr lang="zh-CN" altLang="en-US" sz="3400" i="0" dirty="0">
              <a:solidFill>
                <a:srgbClr val="FFFF00"/>
              </a:solidFill>
              <a:effectLst/>
              <a:latin typeface="黑体" panose="02010609060101010101" pitchFamily="49" charset="-122"/>
              <a:ea typeface="黑体" panose="02010609060101010101" pitchFamily="49" charset="-122"/>
              <a:cs typeface="+mn-cs"/>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a:off x="831598" y="2870964"/>
            <a:ext cx="7467332" cy="0"/>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grpSp>
        <p:nvGrpSpPr>
          <p:cNvPr id="5" name="组合 4"/>
          <p:cNvGrpSpPr/>
          <p:nvPr/>
        </p:nvGrpSpPr>
        <p:grpSpPr>
          <a:xfrm>
            <a:off x="4685784" y="1303311"/>
            <a:ext cx="1268730" cy="2007838"/>
            <a:chOff x="4696331" y="1028113"/>
            <a:chExt cx="1268730" cy="2007838"/>
          </a:xfrm>
        </p:grpSpPr>
        <p:sp>
          <p:nvSpPr>
            <p:cNvPr id="6" name="椭圆 5"/>
            <p:cNvSpPr/>
            <p:nvPr/>
          </p:nvSpPr>
          <p:spPr>
            <a:xfrm>
              <a:off x="4914803" y="2467451"/>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7" name="文本框 7"/>
            <p:cNvSpPr txBox="1"/>
            <p:nvPr/>
          </p:nvSpPr>
          <p:spPr>
            <a:xfrm>
              <a:off x="4696331" y="2666619"/>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1987</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8" name="文本框 7"/>
            <p:cNvSpPr txBox="1"/>
            <p:nvPr/>
          </p:nvSpPr>
          <p:spPr>
            <a:xfrm>
              <a:off x="4696331" y="1028113"/>
              <a:ext cx="1268730"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a:t>
              </a:r>
              <a:r>
                <a:rPr lang="en-US" altLang="zh-CN" sz="1800" i="0" dirty="0" smtClean="0">
                  <a:solidFill>
                    <a:srgbClr val="FFFFFF"/>
                  </a:solidFill>
                  <a:effectLst/>
                  <a:latin typeface="黑体" panose="02010609060101010101" pitchFamily="49" charset="-122"/>
                  <a:ea typeface="黑体" panose="02010609060101010101" pitchFamily="49" charset="-122"/>
                </a:rPr>
                <a:t>《</a:t>
              </a:r>
              <a:r>
                <a:rPr lang="zh-CN" altLang="en-US" sz="1800" i="0" dirty="0" smtClean="0">
                  <a:solidFill>
                    <a:srgbClr val="FFFFFF"/>
                  </a:solidFill>
                  <a:effectLst/>
                  <a:latin typeface="黑体" panose="02010609060101010101" pitchFamily="49" charset="-122"/>
                  <a:ea typeface="黑体" panose="02010609060101010101" pitchFamily="49" charset="-122"/>
                </a:rPr>
                <a:t>关于消除两国中程和中短程导弹条约</a:t>
              </a:r>
              <a:r>
                <a:rPr lang="en-US" altLang="zh-CN" sz="1800" i="0" dirty="0" smtClean="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9" name="组合 8"/>
          <p:cNvGrpSpPr/>
          <p:nvPr/>
        </p:nvGrpSpPr>
        <p:grpSpPr>
          <a:xfrm>
            <a:off x="2465430" y="1488488"/>
            <a:ext cx="1420383" cy="1791832"/>
            <a:chOff x="2446878" y="1038028"/>
            <a:chExt cx="1420383" cy="1791832"/>
          </a:xfrm>
        </p:grpSpPr>
        <p:sp>
          <p:nvSpPr>
            <p:cNvPr id="10" name="文本框 7"/>
            <p:cNvSpPr txBox="1"/>
            <p:nvPr/>
          </p:nvSpPr>
          <p:spPr>
            <a:xfrm>
              <a:off x="2690160" y="2460528"/>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1979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1" name="文本框 7"/>
            <p:cNvSpPr txBox="1"/>
            <p:nvPr/>
          </p:nvSpPr>
          <p:spPr>
            <a:xfrm>
              <a:off x="2446878" y="1054747"/>
              <a:ext cx="780746"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苏联入侵阿富汗</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2" name="文本框 7"/>
            <p:cNvSpPr txBox="1"/>
            <p:nvPr/>
          </p:nvSpPr>
          <p:spPr>
            <a:xfrm>
              <a:off x="3101413" y="1038028"/>
              <a:ext cx="765848"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美国战略防守计划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3" name="椭圆 12"/>
            <p:cNvSpPr/>
            <p:nvPr/>
          </p:nvSpPr>
          <p:spPr>
            <a:xfrm>
              <a:off x="2937419" y="2313438"/>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grpSp>
        <p:nvGrpSpPr>
          <p:cNvPr id="2" name="组合 1"/>
          <p:cNvGrpSpPr/>
          <p:nvPr/>
        </p:nvGrpSpPr>
        <p:grpSpPr>
          <a:xfrm>
            <a:off x="3783149" y="1299439"/>
            <a:ext cx="874284" cy="1980881"/>
            <a:chOff x="3783149" y="1299439"/>
            <a:chExt cx="874284" cy="1980881"/>
          </a:xfrm>
        </p:grpSpPr>
        <p:sp>
          <p:nvSpPr>
            <p:cNvPr id="14" name="椭圆 13"/>
            <p:cNvSpPr/>
            <p:nvPr/>
          </p:nvSpPr>
          <p:spPr>
            <a:xfrm>
              <a:off x="4045926" y="2739696"/>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5" name="文本框 7"/>
            <p:cNvSpPr txBox="1"/>
            <p:nvPr/>
          </p:nvSpPr>
          <p:spPr>
            <a:xfrm>
              <a:off x="3783149" y="2910988"/>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6" name="文本框 7"/>
            <p:cNvSpPr txBox="1"/>
            <p:nvPr/>
          </p:nvSpPr>
          <p:spPr>
            <a:xfrm>
              <a:off x="3783149" y="1299439"/>
              <a:ext cx="874284"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美苏首脑会晤，建立对话机制</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17" name="组合 16"/>
          <p:cNvGrpSpPr/>
          <p:nvPr/>
        </p:nvGrpSpPr>
        <p:grpSpPr>
          <a:xfrm>
            <a:off x="767203" y="1692205"/>
            <a:ext cx="1010497" cy="1597519"/>
            <a:chOff x="777750" y="1417007"/>
            <a:chExt cx="1010497" cy="1597519"/>
          </a:xfrm>
        </p:grpSpPr>
        <p:sp>
          <p:nvSpPr>
            <p:cNvPr id="18" name="文本框 7"/>
            <p:cNvSpPr txBox="1"/>
            <p:nvPr/>
          </p:nvSpPr>
          <p:spPr>
            <a:xfrm>
              <a:off x="974239" y="264519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1958</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9" name="椭圆 18"/>
            <p:cNvSpPr/>
            <p:nvPr/>
          </p:nvSpPr>
          <p:spPr>
            <a:xfrm>
              <a:off x="1184626" y="2487341"/>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0" name="文本框 7"/>
            <p:cNvSpPr txBox="1"/>
            <p:nvPr/>
          </p:nvSpPr>
          <p:spPr>
            <a:xfrm>
              <a:off x="777750" y="1417007"/>
              <a:ext cx="1010497"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第二次柏林危机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21" name="组合 20"/>
          <p:cNvGrpSpPr/>
          <p:nvPr/>
        </p:nvGrpSpPr>
        <p:grpSpPr>
          <a:xfrm>
            <a:off x="1770326" y="1692205"/>
            <a:ext cx="782115" cy="1597519"/>
            <a:chOff x="1780873" y="1417007"/>
            <a:chExt cx="782115" cy="1597519"/>
          </a:xfrm>
        </p:grpSpPr>
        <p:sp>
          <p:nvSpPr>
            <p:cNvPr id="22" name="椭圆 21"/>
            <p:cNvSpPr/>
            <p:nvPr/>
          </p:nvSpPr>
          <p:spPr>
            <a:xfrm>
              <a:off x="2034892" y="249618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3" name="文本框 7"/>
            <p:cNvSpPr txBox="1"/>
            <p:nvPr/>
          </p:nvSpPr>
          <p:spPr>
            <a:xfrm>
              <a:off x="1780873" y="264519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1962</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4" name="文本框 7"/>
            <p:cNvSpPr txBox="1"/>
            <p:nvPr/>
          </p:nvSpPr>
          <p:spPr>
            <a:xfrm>
              <a:off x="1780873" y="1417007"/>
              <a:ext cx="695104" cy="923330"/>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古巴导弹危机</a:t>
              </a:r>
            </a:p>
          </p:txBody>
        </p:sp>
      </p:grpSp>
      <p:grpSp>
        <p:nvGrpSpPr>
          <p:cNvPr id="25" name="组合 24"/>
          <p:cNvGrpSpPr/>
          <p:nvPr/>
        </p:nvGrpSpPr>
        <p:grpSpPr>
          <a:xfrm>
            <a:off x="7077114" y="1305937"/>
            <a:ext cx="1139189" cy="2007936"/>
            <a:chOff x="6853592" y="1019460"/>
            <a:chExt cx="1139189" cy="2007936"/>
          </a:xfrm>
        </p:grpSpPr>
        <p:sp>
          <p:nvSpPr>
            <p:cNvPr id="26" name="文本框 7"/>
            <p:cNvSpPr txBox="1"/>
            <p:nvPr/>
          </p:nvSpPr>
          <p:spPr>
            <a:xfrm>
              <a:off x="6853592" y="1019460"/>
              <a:ext cx="1139189" cy="1477328"/>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a:t>
              </a:r>
              <a:r>
                <a:rPr lang="zh-CN" altLang="en-US" sz="1800" i="0" dirty="0" smtClean="0">
                  <a:solidFill>
                    <a:srgbClr val="FFFFFF"/>
                  </a:solidFill>
                  <a:effectLst/>
                  <a:latin typeface="黑体" panose="02010609060101010101" pitchFamily="49" charset="-122"/>
                  <a:ea typeface="黑体" panose="02010609060101010101" pitchFamily="49" charset="-122"/>
                </a:rPr>
                <a:t>美苏关于削减和限制进攻性战略武器条约</a:t>
              </a:r>
              <a:r>
                <a:rPr lang="en-US" altLang="zh-CN" sz="1800" i="0" dirty="0" smtClean="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7" name="椭圆 26"/>
            <p:cNvSpPr/>
            <p:nvPr/>
          </p:nvSpPr>
          <p:spPr>
            <a:xfrm>
              <a:off x="7226440" y="2452129"/>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8" name="文本框 7"/>
            <p:cNvSpPr txBox="1"/>
            <p:nvPr/>
          </p:nvSpPr>
          <p:spPr>
            <a:xfrm>
              <a:off x="6933755" y="265806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1991</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29" name="组合 28"/>
          <p:cNvGrpSpPr/>
          <p:nvPr/>
        </p:nvGrpSpPr>
        <p:grpSpPr>
          <a:xfrm>
            <a:off x="5772415" y="1450295"/>
            <a:ext cx="1479025" cy="1857901"/>
            <a:chOff x="5782962" y="1175097"/>
            <a:chExt cx="1479025" cy="1857901"/>
          </a:xfrm>
        </p:grpSpPr>
        <p:sp>
          <p:nvSpPr>
            <p:cNvPr id="30" name="椭圆 29"/>
            <p:cNvSpPr/>
            <p:nvPr/>
          </p:nvSpPr>
          <p:spPr>
            <a:xfrm>
              <a:off x="6257744" y="2459111"/>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1" name="文本框 7"/>
            <p:cNvSpPr txBox="1"/>
            <p:nvPr/>
          </p:nvSpPr>
          <p:spPr>
            <a:xfrm>
              <a:off x="5782962" y="1175097"/>
              <a:ext cx="147902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苏联阿富汗撤军；不干涉东欧；同意德国统一</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2" name="文本框 7"/>
            <p:cNvSpPr txBox="1"/>
            <p:nvPr/>
          </p:nvSpPr>
          <p:spPr>
            <a:xfrm>
              <a:off x="5965061" y="2663666"/>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30423" y="710266"/>
            <a:ext cx="4955203" cy="461665"/>
          </a:xfrm>
          <a:prstGeom prst="rect">
            <a:avLst/>
          </a:prstGeom>
        </p:spPr>
        <p:txBody>
          <a:bodyPr wrap="none">
            <a:spAutoFit/>
          </a:bodyPr>
          <a:lstStyle/>
          <a:p>
            <a:r>
              <a:rPr lang="zh-CN" altLang="en-US" sz="2400" i="0" dirty="0" smtClean="0">
                <a:solidFill>
                  <a:srgbClr val="FFFFFF"/>
                </a:solidFill>
                <a:effectLst/>
                <a:latin typeface="黑体" panose="02010609060101010101" pitchFamily="49" charset="-122"/>
                <a:ea typeface="黑体" panose="02010609060101010101" pitchFamily="49" charset="-122"/>
              </a:rPr>
              <a:t>第二</a:t>
            </a:r>
            <a:r>
              <a:rPr lang="zh-CN" altLang="en-US" sz="2400" i="0" dirty="0">
                <a:solidFill>
                  <a:srgbClr val="FFFFFF"/>
                </a:solidFill>
                <a:effectLst/>
                <a:latin typeface="黑体" panose="02010609060101010101" pitchFamily="49" charset="-122"/>
                <a:ea typeface="黑体" panose="02010609060101010101" pitchFamily="49" charset="-122"/>
              </a:rPr>
              <a:t>次柏林危机（</a:t>
            </a:r>
            <a:r>
              <a:rPr lang="en-US" altLang="zh-CN" sz="2400" i="0" dirty="0">
                <a:solidFill>
                  <a:srgbClr val="FFFFFF"/>
                </a:solidFill>
                <a:effectLst/>
                <a:latin typeface="黑体" panose="02010609060101010101" pitchFamily="49" charset="-122"/>
                <a:ea typeface="黑体" panose="02010609060101010101" pitchFamily="49" charset="-122"/>
              </a:rPr>
              <a:t>1958</a:t>
            </a:r>
            <a:r>
              <a:rPr lang="zh-CN" altLang="en-US" sz="2400" i="0" dirty="0">
                <a:solidFill>
                  <a:srgbClr val="FFFFFF"/>
                </a:solidFill>
                <a:effectLst/>
                <a:latin typeface="黑体" panose="02010609060101010101" pitchFamily="49" charset="-122"/>
                <a:ea typeface="黑体" panose="02010609060101010101" pitchFamily="49" charset="-122"/>
              </a:rPr>
              <a:t>年</a:t>
            </a:r>
            <a:r>
              <a:rPr lang="en-US" altLang="zh-CN" sz="2400" i="0" dirty="0">
                <a:solidFill>
                  <a:srgbClr val="FFFFFF"/>
                </a:solidFill>
                <a:effectLst/>
                <a:latin typeface="黑体" panose="02010609060101010101" pitchFamily="49" charset="-122"/>
                <a:ea typeface="黑体" panose="02010609060101010101" pitchFamily="49" charset="-122"/>
              </a:rPr>
              <a:t>-1961</a:t>
            </a:r>
            <a:r>
              <a:rPr lang="zh-CN" altLang="en-US" sz="2400" i="0" dirty="0">
                <a:solidFill>
                  <a:srgbClr val="FFFFFF"/>
                </a:solidFill>
                <a:effectLst/>
                <a:latin typeface="黑体" panose="02010609060101010101" pitchFamily="49" charset="-122"/>
                <a:ea typeface="黑体" panose="02010609060101010101" pitchFamily="49" charset="-122"/>
              </a:rPr>
              <a:t>年）</a:t>
            </a:r>
          </a:p>
        </p:txBody>
      </p:sp>
      <p:grpSp>
        <p:nvGrpSpPr>
          <p:cNvPr id="3" name="组合 2"/>
          <p:cNvGrpSpPr/>
          <p:nvPr/>
        </p:nvGrpSpPr>
        <p:grpSpPr>
          <a:xfrm>
            <a:off x="899382" y="1380341"/>
            <a:ext cx="7725634" cy="2722102"/>
            <a:chOff x="899382" y="1380341"/>
            <a:chExt cx="7725634" cy="2722102"/>
          </a:xfrm>
        </p:grpSpPr>
        <p:pic>
          <p:nvPicPr>
            <p:cNvPr id="5"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99382" y="1380341"/>
              <a:ext cx="3351342" cy="27221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矩形 1"/>
            <p:cNvSpPr/>
            <p:nvPr/>
          </p:nvSpPr>
          <p:spPr>
            <a:xfrm>
              <a:off x="4386648" y="1488376"/>
              <a:ext cx="4238368" cy="2308324"/>
            </a:xfrm>
            <a:prstGeom prst="rect">
              <a:avLst/>
            </a:prstGeom>
          </p:spPr>
          <p:txBody>
            <a:bodyPr wrap="square">
              <a:spAutoFit/>
            </a:bodyPr>
            <a:lstStyle/>
            <a:p>
              <a:pPr algn="l"/>
              <a:r>
                <a:rPr lang="en-US" altLang="zh-CN" sz="2400" i="0" dirty="0" smtClean="0">
                  <a:solidFill>
                    <a:srgbClr val="FFFFFF"/>
                  </a:solidFill>
                  <a:effectLst/>
                  <a:latin typeface="黑体" panose="02010609060101010101" pitchFamily="49" charset="-122"/>
                  <a:ea typeface="黑体" panose="02010609060101010101" pitchFamily="49" charset="-122"/>
                  <a:cs typeface="+mn-cs"/>
                </a:rPr>
                <a:t>   1958</a:t>
              </a:r>
              <a:r>
                <a:rPr lang="zh-CN" altLang="en-US" sz="2400" i="0" dirty="0">
                  <a:solidFill>
                    <a:srgbClr val="FFFFFF"/>
                  </a:solidFill>
                  <a:effectLst/>
                  <a:latin typeface="黑体" panose="02010609060101010101" pitchFamily="49" charset="-122"/>
                  <a:ea typeface="黑体" panose="02010609060101010101" pitchFamily="49" charset="-122"/>
                  <a:cs typeface="+mn-cs"/>
                </a:rPr>
                <a:t>年</a:t>
              </a:r>
              <a:r>
                <a:rPr lang="en-US" altLang="zh-CN" sz="2400" i="0" dirty="0">
                  <a:solidFill>
                    <a:srgbClr val="FFFFFF"/>
                  </a:solidFill>
                  <a:effectLst/>
                  <a:latin typeface="黑体" panose="02010609060101010101" pitchFamily="49" charset="-122"/>
                  <a:ea typeface="黑体" panose="02010609060101010101" pitchFamily="49" charset="-122"/>
                  <a:cs typeface="+mn-cs"/>
                </a:rPr>
                <a:t>11</a:t>
              </a:r>
              <a:r>
                <a:rPr lang="zh-CN" altLang="en-US" sz="2400" i="0" dirty="0">
                  <a:solidFill>
                    <a:srgbClr val="FFFFFF"/>
                  </a:solidFill>
                  <a:effectLst/>
                  <a:latin typeface="黑体" panose="02010609060101010101" pitchFamily="49" charset="-122"/>
                  <a:ea typeface="黑体" panose="02010609060101010101" pitchFamily="49" charset="-122"/>
                  <a:cs typeface="+mn-cs"/>
                </a:rPr>
                <a:t>月，苏联要求美</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英法从</a:t>
              </a:r>
              <a:r>
                <a:rPr lang="zh-CN" altLang="en-US" sz="2400" i="0" dirty="0">
                  <a:solidFill>
                    <a:srgbClr val="FFFFFF"/>
                  </a:solidFill>
                  <a:effectLst/>
                  <a:latin typeface="黑体" panose="02010609060101010101" pitchFamily="49" charset="-122"/>
                  <a:ea typeface="黑体" panose="02010609060101010101" pitchFamily="49" charset="-122"/>
                  <a:cs typeface="+mn-cs"/>
                </a:rPr>
                <a:t>西柏林撤军，遭到坚决反对，第二次柏林危机爆发。</a:t>
              </a:r>
              <a:r>
                <a:rPr lang="en-US" altLang="zh-CN" sz="2400" i="0" dirty="0">
                  <a:solidFill>
                    <a:srgbClr val="FFFFFF"/>
                  </a:solidFill>
                  <a:effectLst/>
                  <a:latin typeface="黑体" panose="02010609060101010101" pitchFamily="49" charset="-122"/>
                  <a:ea typeface="黑体" panose="02010609060101010101" pitchFamily="49" charset="-122"/>
                  <a:cs typeface="+mn-cs"/>
                </a:rPr>
                <a:t>1961</a:t>
              </a:r>
              <a:r>
                <a:rPr lang="zh-CN" altLang="en-US" sz="2400" i="0" dirty="0">
                  <a:solidFill>
                    <a:srgbClr val="FFFFFF"/>
                  </a:solidFill>
                  <a:effectLst/>
                  <a:latin typeface="黑体" panose="02010609060101010101" pitchFamily="49" charset="-122"/>
                  <a:ea typeface="黑体" panose="02010609060101010101" pitchFamily="49" charset="-122"/>
                  <a:cs typeface="+mn-cs"/>
                </a:rPr>
                <a:t>年</a:t>
              </a:r>
              <a:r>
                <a:rPr lang="en-US" altLang="zh-CN" sz="2400" i="0" dirty="0">
                  <a:solidFill>
                    <a:srgbClr val="FFFFFF"/>
                  </a:solidFill>
                  <a:effectLst/>
                  <a:latin typeface="黑体" panose="02010609060101010101" pitchFamily="49" charset="-122"/>
                  <a:ea typeface="黑体" panose="02010609060101010101" pitchFamily="49" charset="-122"/>
                  <a:cs typeface="+mn-cs"/>
                </a:rPr>
                <a:t>8</a:t>
              </a:r>
              <a:r>
                <a:rPr lang="zh-CN" altLang="en-US" sz="2400" i="0" dirty="0">
                  <a:solidFill>
                    <a:srgbClr val="FFFFFF"/>
                  </a:solidFill>
                  <a:effectLst/>
                  <a:latin typeface="黑体" panose="02010609060101010101" pitchFamily="49" charset="-122"/>
                  <a:ea typeface="黑体" panose="02010609060101010101" pitchFamily="49" charset="-122"/>
                  <a:cs typeface="+mn-cs"/>
                </a:rPr>
                <a:t>月东德在西</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柏林</a:t>
              </a:r>
              <a:r>
                <a:rPr lang="zh-CN" altLang="en-US" sz="2400" i="0" dirty="0">
                  <a:solidFill>
                    <a:srgbClr val="FFFFFF"/>
                  </a:solidFill>
                  <a:effectLst/>
                  <a:latin typeface="黑体" panose="02010609060101010101" pitchFamily="49" charset="-122"/>
                  <a:ea typeface="黑体" panose="02010609060101010101" pitchFamily="49" charset="-122"/>
                  <a:cs typeface="+mn-cs"/>
                </a:rPr>
                <a:t>建起</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水</a:t>
              </a:r>
              <a:r>
                <a:rPr lang="zh-CN" altLang="en-US" sz="2400" i="0" dirty="0">
                  <a:solidFill>
                    <a:srgbClr val="FFFFFF"/>
                  </a:solidFill>
                  <a:effectLst/>
                  <a:latin typeface="黑体" panose="02010609060101010101" pitchFamily="49" charset="-122"/>
                  <a:ea typeface="黑体" panose="02010609060101010101" pitchFamily="49" charset="-122"/>
                  <a:cs typeface="+mn-cs"/>
                </a:rPr>
                <a:t>泥墙</a:t>
              </a:r>
              <a:r>
                <a:rPr lang="zh-CN" altLang="en-US" sz="2400" i="0" dirty="0" smtClean="0">
                  <a:solidFill>
                    <a:srgbClr val="FFFFFF"/>
                  </a:solidFill>
                  <a:effectLst/>
                  <a:latin typeface="黑体" panose="02010609060101010101" pitchFamily="49" charset="-122"/>
                  <a:ea typeface="黑体" panose="02010609060101010101" pitchFamily="49" charset="-122"/>
                  <a:cs typeface="+mn-cs"/>
                </a:rPr>
                <a:t>。美国</a:t>
              </a:r>
              <a:r>
                <a:rPr lang="zh-CN" altLang="en-US" sz="2400" i="0" dirty="0">
                  <a:solidFill>
                    <a:srgbClr val="FFFFFF"/>
                  </a:solidFill>
                  <a:effectLst/>
                  <a:latin typeface="黑体" panose="02010609060101010101" pitchFamily="49" charset="-122"/>
                  <a:ea typeface="黑体" panose="02010609060101010101" pitchFamily="49" charset="-122"/>
                  <a:cs typeface="+mn-cs"/>
                </a:rPr>
                <a:t>派装甲部队来到柏林墙下，与苏联坦克对峙。</a:t>
              </a:r>
            </a:p>
          </p:txBody>
        </p:sp>
      </p:gr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91974" y="697597"/>
            <a:ext cx="4185761" cy="461665"/>
          </a:xfrm>
          <a:prstGeom prst="rect">
            <a:avLst/>
          </a:prstGeom>
        </p:spPr>
        <p:txBody>
          <a:bodyPr wrap="none">
            <a:spAutoFit/>
          </a:bodyPr>
          <a:lstStyle/>
          <a:p>
            <a:r>
              <a:rPr lang="zh-CN" altLang="en-US" sz="2400" i="0" dirty="0" smtClean="0">
                <a:solidFill>
                  <a:srgbClr val="FFFFFF"/>
                </a:solidFill>
                <a:effectLst/>
                <a:latin typeface="黑体" panose="02010609060101010101" pitchFamily="49" charset="-122"/>
                <a:ea typeface="黑体" panose="02010609060101010101" pitchFamily="49" charset="-122"/>
              </a:rPr>
              <a:t>古巴</a:t>
            </a:r>
            <a:r>
              <a:rPr lang="zh-CN" altLang="en-US" sz="2400" i="0" dirty="0">
                <a:solidFill>
                  <a:srgbClr val="FFFFFF"/>
                </a:solidFill>
                <a:effectLst/>
                <a:latin typeface="黑体" panose="02010609060101010101" pitchFamily="49" charset="-122"/>
                <a:ea typeface="黑体" panose="02010609060101010101" pitchFamily="49" charset="-122"/>
              </a:rPr>
              <a:t>导弹危机（</a:t>
            </a:r>
            <a:r>
              <a:rPr lang="en-US" altLang="zh-CN" sz="2400" i="0" dirty="0">
                <a:solidFill>
                  <a:srgbClr val="FFFFFF"/>
                </a:solidFill>
                <a:effectLst/>
                <a:latin typeface="黑体" panose="02010609060101010101" pitchFamily="49" charset="-122"/>
                <a:ea typeface="黑体" panose="02010609060101010101" pitchFamily="49" charset="-122"/>
              </a:rPr>
              <a:t>1962</a:t>
            </a:r>
            <a:r>
              <a:rPr lang="zh-CN" altLang="en-US" sz="2400" i="0" dirty="0">
                <a:solidFill>
                  <a:srgbClr val="FFFFFF"/>
                </a:solidFill>
                <a:effectLst/>
                <a:latin typeface="黑体" panose="02010609060101010101" pitchFamily="49" charset="-122"/>
                <a:ea typeface="黑体" panose="02010609060101010101" pitchFamily="49" charset="-122"/>
              </a:rPr>
              <a:t>年</a:t>
            </a:r>
            <a:r>
              <a:rPr lang="en-US" altLang="zh-CN" sz="2400" i="0" dirty="0">
                <a:solidFill>
                  <a:srgbClr val="FFFFFF"/>
                </a:solidFill>
                <a:effectLst/>
                <a:latin typeface="黑体" panose="02010609060101010101" pitchFamily="49" charset="-122"/>
                <a:ea typeface="黑体" panose="02010609060101010101" pitchFamily="49" charset="-122"/>
              </a:rPr>
              <a:t>10</a:t>
            </a:r>
            <a:r>
              <a:rPr lang="zh-CN" altLang="en-US" sz="2400" i="0" dirty="0">
                <a:solidFill>
                  <a:srgbClr val="FFFFFF"/>
                </a:solidFill>
                <a:effectLst/>
                <a:latin typeface="黑体" panose="02010609060101010101" pitchFamily="49" charset="-122"/>
                <a:ea typeface="黑体" panose="02010609060101010101" pitchFamily="49" charset="-122"/>
              </a:rPr>
              <a:t>月）</a:t>
            </a:r>
          </a:p>
        </p:txBody>
      </p:sp>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74397" y="1357060"/>
            <a:ext cx="3547038" cy="2494419"/>
          </a:xfrm>
          <a:prstGeom prst="rect">
            <a:avLst/>
          </a:prstGeom>
        </p:spPr>
      </p:pic>
      <p:sp>
        <p:nvSpPr>
          <p:cNvPr id="8" name="文本框 5"/>
          <p:cNvSpPr txBox="1"/>
          <p:nvPr/>
        </p:nvSpPr>
        <p:spPr>
          <a:xfrm>
            <a:off x="1500352" y="3851479"/>
            <a:ext cx="2423273" cy="369332"/>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cs typeface="+mn-cs"/>
              </a:rPr>
              <a:t>美苏彼此进行核讹诈</a:t>
            </a:r>
          </a:p>
        </p:txBody>
      </p:sp>
      <p:sp>
        <p:nvSpPr>
          <p:cNvPr id="9" name="矩形 8"/>
          <p:cNvSpPr/>
          <p:nvPr/>
        </p:nvSpPr>
        <p:spPr>
          <a:xfrm>
            <a:off x="4652678" y="1156989"/>
            <a:ext cx="3714750" cy="3170099"/>
          </a:xfrm>
          <a:prstGeom prst="rect">
            <a:avLst/>
          </a:prstGeom>
        </p:spPr>
        <p:txBody>
          <a:bodyPr wrap="square">
            <a:spAutoFit/>
          </a:bodyPr>
          <a:lstStyle/>
          <a:p>
            <a:pPr algn="l">
              <a:lnSpc>
                <a:spcPts val="4000"/>
              </a:lnSpc>
            </a:pPr>
            <a:r>
              <a:rPr lang="zh-CN" altLang="en-US" sz="2400" i="0" dirty="0">
                <a:solidFill>
                  <a:srgbClr val="FFFFFF"/>
                </a:solidFill>
                <a:effectLst/>
                <a:latin typeface="黑体" panose="02010609060101010101" pitchFamily="49" charset="-122"/>
                <a:ea typeface="黑体" panose="02010609060101010101" pitchFamily="49" charset="-122"/>
              </a:rPr>
              <a:t>“尽管我们的阶级对抗是不可调和的，肯尼迪和我在防止军事冲突的问题上，却找到了共同的立场和共同的语言。</a:t>
            </a:r>
            <a:r>
              <a:rPr lang="zh-CN" altLang="en-US" sz="2400" i="0" dirty="0" smtClean="0">
                <a:solidFill>
                  <a:srgbClr val="FFFFFF"/>
                </a:solidFill>
                <a:effectLst/>
                <a:latin typeface="黑体" panose="02010609060101010101" pitchFamily="49" charset="-122"/>
                <a:ea typeface="黑体" panose="02010609060101010101" pitchFamily="49" charset="-122"/>
              </a:rPr>
              <a:t>”</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algn="l">
              <a:lnSpc>
                <a:spcPts val="4000"/>
              </a:lnSpc>
            </a:pPr>
            <a:r>
              <a:rPr lang="en-US" altLang="zh-CN" sz="2400" i="0" dirty="0">
                <a:solidFill>
                  <a:srgbClr val="FFFFFF"/>
                </a:solidFill>
                <a:effectLst/>
                <a:latin typeface="黑体" panose="02010609060101010101" pitchFamily="49" charset="-122"/>
                <a:ea typeface="黑体" panose="02010609060101010101" pitchFamily="49" charset="-122"/>
              </a:rPr>
              <a:t> </a:t>
            </a:r>
            <a:r>
              <a:rPr lang="en-US" altLang="zh-CN" sz="2400" i="0" dirty="0" smtClean="0">
                <a:solidFill>
                  <a:srgbClr val="FFFFFF"/>
                </a:solidFill>
                <a:effectLst/>
                <a:latin typeface="黑体" panose="02010609060101010101" pitchFamily="49" charset="-122"/>
                <a:ea typeface="黑体" panose="02010609060101010101" pitchFamily="49"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rPr>
              <a:t>赫鲁晓夫</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03.imgmini.eastday.com/mobile/20170805/8c29dc7256b93d54eb9b1334364b552e.jpeg"/>
          <p:cNvPicPr>
            <a:picLocks noChangeAspect="1" noChangeArrowheads="1"/>
          </p:cNvPicPr>
          <p:nvPr/>
        </p:nvPicPr>
        <p:blipFill>
          <a:blip r:embed="rId2" cstate="print"/>
          <a:srcRect/>
          <a:stretch>
            <a:fillRect/>
          </a:stretch>
        </p:blipFill>
        <p:spPr bwMode="auto">
          <a:xfrm>
            <a:off x="839947" y="1210962"/>
            <a:ext cx="3830802" cy="287377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7" name="矩形 6"/>
          <p:cNvSpPr/>
          <p:nvPr/>
        </p:nvSpPr>
        <p:spPr>
          <a:xfrm>
            <a:off x="4782063" y="1309023"/>
            <a:ext cx="3694671" cy="2677656"/>
          </a:xfrm>
          <a:prstGeom prst="rect">
            <a:avLst/>
          </a:prstGeom>
        </p:spPr>
        <p:txBody>
          <a:bodyPr wrap="square">
            <a:spAutoFit/>
          </a:bodyPr>
          <a:lstStyle/>
          <a:p>
            <a:pPr algn="l"/>
            <a:r>
              <a:rPr lang="zh-CN" altLang="en-US" sz="2400" i="0" dirty="0" smtClean="0">
                <a:solidFill>
                  <a:srgbClr val="FFFFFF"/>
                </a:solidFill>
                <a:effectLst/>
                <a:latin typeface="黑体" panose="02010609060101010101" pitchFamily="49" charset="-122"/>
                <a:ea typeface="黑体" panose="02010609060101010101" pitchFamily="49" charset="-122"/>
              </a:rPr>
              <a:t>    又</a:t>
            </a:r>
            <a:r>
              <a:rPr lang="zh-CN" altLang="en-US" sz="2400" i="0" dirty="0">
                <a:solidFill>
                  <a:srgbClr val="FFFFFF"/>
                </a:solidFill>
                <a:effectLst/>
                <a:latin typeface="黑体" panose="02010609060101010101" pitchFamily="49" charset="-122"/>
                <a:ea typeface="黑体" panose="02010609060101010101" pitchFamily="49" charset="-122"/>
              </a:rPr>
              <a:t>称“星球大战计划”，是在美国上空</a:t>
            </a:r>
            <a:r>
              <a:rPr lang="zh-CN" altLang="en-US" sz="2400" i="0" dirty="0" smtClean="0">
                <a:solidFill>
                  <a:srgbClr val="FFFFFF"/>
                </a:solidFill>
                <a:effectLst/>
                <a:latin typeface="黑体" panose="02010609060101010101" pitchFamily="49" charset="-122"/>
                <a:ea typeface="黑体" panose="02010609060101010101" pitchFamily="49" charset="-122"/>
              </a:rPr>
              <a:t>建立反弹道导弹</a:t>
            </a:r>
            <a:r>
              <a:rPr lang="zh-CN" altLang="en-US" sz="2400" i="0" dirty="0">
                <a:solidFill>
                  <a:srgbClr val="FFFFFF"/>
                </a:solidFill>
                <a:effectLst/>
                <a:latin typeface="黑体" panose="02010609060101010101" pitchFamily="49" charset="-122"/>
                <a:ea typeface="黑体" panose="02010609060101010101" pitchFamily="49" charset="-122"/>
              </a:rPr>
              <a:t>的核战略</a:t>
            </a:r>
            <a:r>
              <a:rPr lang="zh-CN" altLang="en-US" sz="2400" i="0" dirty="0" smtClean="0">
                <a:solidFill>
                  <a:srgbClr val="FFFFFF"/>
                </a:solidFill>
                <a:effectLst/>
                <a:latin typeface="黑体" panose="02010609060101010101" pitchFamily="49" charset="-122"/>
                <a:ea typeface="黑体" panose="02010609060101010101" pitchFamily="49" charset="-122"/>
              </a:rPr>
              <a:t>防御体系，</a:t>
            </a:r>
            <a:r>
              <a:rPr lang="zh-CN" altLang="en-US" sz="2400" i="0" dirty="0">
                <a:solidFill>
                  <a:srgbClr val="FFFFFF"/>
                </a:solidFill>
                <a:effectLst/>
                <a:latin typeface="黑体" panose="02010609060101010101" pitchFamily="49" charset="-122"/>
                <a:ea typeface="黑体" panose="02010609060101010101" pitchFamily="49" charset="-122"/>
              </a:rPr>
              <a:t>利用太空和地面武器拦截敌方导弹，以保证美国在核攻击时处于安全</a:t>
            </a:r>
            <a:r>
              <a:rPr lang="zh-CN" altLang="en-US" sz="2400" i="0" dirty="0" smtClean="0">
                <a:solidFill>
                  <a:srgbClr val="FFFFFF"/>
                </a:solidFill>
                <a:effectLst/>
                <a:latin typeface="黑体" panose="02010609060101010101" pitchFamily="49" charset="-122"/>
                <a:ea typeface="黑体" panose="02010609060101010101" pitchFamily="49" charset="-122"/>
              </a:rPr>
              <a:t>状态。</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8" name="矩形 7"/>
          <p:cNvSpPr/>
          <p:nvPr/>
        </p:nvSpPr>
        <p:spPr>
          <a:xfrm>
            <a:off x="2732776" y="666462"/>
            <a:ext cx="2646879" cy="461665"/>
          </a:xfrm>
          <a:prstGeom prst="rect">
            <a:avLst/>
          </a:prstGeom>
        </p:spPr>
        <p:txBody>
          <a:bodyPr wrap="none">
            <a:spAutoFit/>
          </a:bodyPr>
          <a:lstStyle/>
          <a:p>
            <a:r>
              <a:rPr lang="zh-CN" altLang="en-US" sz="2400" i="0" dirty="0" smtClean="0">
                <a:solidFill>
                  <a:srgbClr val="FFFFFF"/>
                </a:solidFill>
                <a:effectLst/>
                <a:latin typeface="黑体" panose="02010609060101010101" pitchFamily="49" charset="-122"/>
                <a:ea typeface="黑体" panose="02010609060101010101" pitchFamily="49" charset="-122"/>
              </a:rPr>
              <a:t>“战略防御计划”</a:t>
            </a:r>
            <a:endParaRPr lang="zh-CN" altLang="en-US" sz="2400" dirty="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直播课\18\图片\W020190802412582182439.jpg"/>
          <p:cNvPicPr/>
          <p:nvPr/>
        </p:nvPicPr>
        <p:blipFill>
          <a:blip r:embed="rId2" cstate="print"/>
          <a:stretch>
            <a:fillRect/>
          </a:stretch>
        </p:blipFill>
        <p:spPr>
          <a:xfrm>
            <a:off x="1481931" y="727218"/>
            <a:ext cx="2699191" cy="1590979"/>
          </a:xfrm>
          <a:prstGeom prst="rect">
            <a:avLst/>
          </a:prstGeom>
          <a:noFill/>
          <a:ln w="9525">
            <a:noFill/>
          </a:ln>
        </p:spPr>
      </p:pic>
      <p:pic>
        <p:nvPicPr>
          <p:cNvPr id="5" name="Picture 4" descr="H:\直播课\18\图片\dsj22 (1).jpg"/>
          <p:cNvPicPr/>
          <p:nvPr/>
        </p:nvPicPr>
        <p:blipFill>
          <a:blip r:embed="rId3" cstate="print"/>
          <a:stretch>
            <a:fillRect/>
          </a:stretch>
        </p:blipFill>
        <p:spPr>
          <a:xfrm>
            <a:off x="4865219" y="721641"/>
            <a:ext cx="2772380" cy="1557919"/>
          </a:xfrm>
          <a:prstGeom prst="rect">
            <a:avLst/>
          </a:prstGeom>
          <a:noFill/>
          <a:ln w="9525">
            <a:noFill/>
          </a:ln>
        </p:spPr>
      </p:pic>
      <p:sp>
        <p:nvSpPr>
          <p:cNvPr id="7" name="TextBox 2"/>
          <p:cNvSpPr txBox="1"/>
          <p:nvPr/>
        </p:nvSpPr>
        <p:spPr>
          <a:xfrm>
            <a:off x="4947023" y="2233444"/>
            <a:ext cx="2585112" cy="369332"/>
          </a:xfrm>
          <a:prstGeom prst="rect">
            <a:avLst/>
          </a:prstGeom>
          <a:noFill/>
          <a:ln w="9525">
            <a:noFill/>
          </a:ln>
        </p:spPr>
        <p:txBody>
          <a:bodyPr wrap="square" anchor="t">
            <a:spAutoFit/>
          </a:bodyPr>
          <a:lstStyle/>
          <a:p>
            <a:pPr algn="l" eaLnBrk="0"/>
            <a:r>
              <a:rPr lang="en-US" altLang="zh-CN" sz="1800" i="0" dirty="0">
                <a:solidFill>
                  <a:srgbClr val="FFFFFF"/>
                </a:solidFill>
                <a:effectLst/>
                <a:latin typeface="黑体" panose="02010609060101010101" pitchFamily="49" charset="-122"/>
                <a:ea typeface="黑体" panose="02010609060101010101" pitchFamily="49" charset="-122"/>
              </a:rPr>
              <a:t>1989</a:t>
            </a:r>
            <a:r>
              <a:rPr lang="zh-CN" altLang="en-US" sz="1800" i="0" dirty="0">
                <a:solidFill>
                  <a:srgbClr val="FFFFFF"/>
                </a:solidFill>
                <a:effectLst/>
                <a:latin typeface="黑体" panose="02010609060101010101" pitchFamily="49" charset="-122"/>
                <a:ea typeface="黑体" panose="02010609060101010101" pitchFamily="49" charset="-122"/>
              </a:rPr>
              <a:t>年</a:t>
            </a:r>
            <a:r>
              <a:rPr lang="zh-CN" altLang="en-US" sz="1800" i="0" dirty="0">
                <a:solidFill>
                  <a:srgbClr val="FFFFFF"/>
                </a:solidFill>
                <a:effectLst/>
                <a:latin typeface="黑体" panose="02010609060101010101" pitchFamily="49" charset="-122"/>
                <a:ea typeface="黑体" panose="02010609060101010101" pitchFamily="49" charset="-122"/>
                <a:sym typeface="宋体" panose="02010600030101010101" pitchFamily="2" charset="-122"/>
              </a:rPr>
              <a:t>中苏关系正常化</a:t>
            </a:r>
          </a:p>
        </p:txBody>
      </p:sp>
      <p:sp>
        <p:nvSpPr>
          <p:cNvPr id="9" name="文本框 4"/>
          <p:cNvSpPr txBox="1"/>
          <p:nvPr/>
        </p:nvSpPr>
        <p:spPr>
          <a:xfrm>
            <a:off x="1134993" y="2233444"/>
            <a:ext cx="3711524" cy="369332"/>
          </a:xfrm>
          <a:prstGeom prst="rect">
            <a:avLst/>
          </a:prstGeom>
          <a:noFill/>
          <a:ln w="9525">
            <a:noFill/>
          </a:ln>
        </p:spPr>
        <p:txBody>
          <a:bodyPr wrap="square" anchor="t">
            <a:spAutoFit/>
          </a:bodyPr>
          <a:lstStyle/>
          <a:p>
            <a:pPr algn="l" eaLnBrk="0" hangingPunct="0"/>
            <a:r>
              <a:rPr lang="en-US" altLang="zh-CN" sz="1800" i="0" dirty="0">
                <a:solidFill>
                  <a:srgbClr val="FFFFFF"/>
                </a:solidFill>
                <a:effectLst/>
                <a:latin typeface="黑体" panose="02010609060101010101" pitchFamily="49" charset="-122"/>
                <a:ea typeface="黑体" panose="02010609060101010101" pitchFamily="49" charset="-122"/>
              </a:rPr>
              <a:t>1987</a:t>
            </a:r>
            <a:r>
              <a:rPr lang="zh-CN" altLang="en-US" sz="1800" i="0" dirty="0">
                <a:solidFill>
                  <a:srgbClr val="FFFFFF"/>
                </a:solidFill>
                <a:effectLst/>
                <a:latin typeface="黑体" panose="02010609060101010101" pitchFamily="49" charset="-122"/>
                <a:ea typeface="黑体" panose="02010609060101010101" pitchFamily="49" charset="-122"/>
              </a:rPr>
              <a:t>年签署</a:t>
            </a:r>
            <a:r>
              <a:rPr lang="en-US" altLang="zh-CN" sz="1800" i="0" dirty="0">
                <a:solidFill>
                  <a:srgbClr val="FFFFFF"/>
                </a:solidFill>
                <a:effectLst/>
                <a:latin typeface="黑体" panose="02010609060101010101" pitchFamily="49" charset="-122"/>
                <a:ea typeface="黑体" panose="02010609060101010101" pitchFamily="49" charset="-122"/>
              </a:rPr>
              <a:t>《</a:t>
            </a:r>
            <a:r>
              <a:rPr lang="zh-CN" altLang="en-US" sz="1800" i="0" dirty="0">
                <a:solidFill>
                  <a:srgbClr val="FFFFFF"/>
                </a:solidFill>
                <a:effectLst/>
                <a:latin typeface="黑体" panose="02010609060101010101" pitchFamily="49" charset="-122"/>
                <a:ea typeface="黑体" panose="02010609060101010101" pitchFamily="49" charset="-122"/>
              </a:rPr>
              <a:t>消除中程导弹条约</a:t>
            </a:r>
            <a:r>
              <a:rPr lang="en-US" altLang="zh-CN" sz="1800" i="0" dirty="0">
                <a:solidFill>
                  <a:srgbClr val="FFFFFF"/>
                </a:solidFill>
                <a:effectLst/>
                <a:latin typeface="黑体" panose="02010609060101010101" pitchFamily="49" charset="-122"/>
                <a:ea typeface="黑体" panose="02010609060101010101" pitchFamily="49" charset="-122"/>
              </a:rPr>
              <a:t>》</a:t>
            </a:r>
          </a:p>
        </p:txBody>
      </p:sp>
      <p:pic>
        <p:nvPicPr>
          <p:cNvPr id="10" name="Picture 4" descr="http://news.youth.cn/gj/201708/W020170823269213214902.jpg"/>
          <p:cNvPicPr>
            <a:picLocks noChangeArrowheads="1"/>
          </p:cNvPicPr>
          <p:nvPr/>
        </p:nvPicPr>
        <p:blipFill>
          <a:blip r:embed="rId4" cstate="print"/>
          <a:srcRect/>
          <a:stretch>
            <a:fillRect/>
          </a:stretch>
        </p:blipFill>
        <p:spPr bwMode="auto">
          <a:xfrm>
            <a:off x="1469053" y="2615655"/>
            <a:ext cx="2695176" cy="141786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1" name="文本框 2"/>
          <p:cNvSpPr txBox="1"/>
          <p:nvPr/>
        </p:nvSpPr>
        <p:spPr>
          <a:xfrm>
            <a:off x="1944158" y="4005712"/>
            <a:ext cx="1800493" cy="369332"/>
          </a:xfrm>
          <a:prstGeom prst="rect">
            <a:avLst/>
          </a:prstGeom>
          <a:noFill/>
        </p:spPr>
        <p:txBody>
          <a:bodyPr wrap="none" rtlCol="0">
            <a:spAutoFit/>
          </a:bodyPr>
          <a:lstStyle/>
          <a:p>
            <a:pPr eaLnBrk="0"/>
            <a:r>
              <a:rPr lang="zh-CN" altLang="en-US" sz="1800" i="0" dirty="0">
                <a:solidFill>
                  <a:srgbClr val="FFFFFF"/>
                </a:solidFill>
                <a:effectLst/>
                <a:latin typeface="黑体" panose="02010609060101010101" pitchFamily="49" charset="-122"/>
                <a:ea typeface="黑体" panose="02010609060101010101" pitchFamily="49" charset="-122"/>
                <a:sym typeface="+mn-ea"/>
              </a:rPr>
              <a:t>苏联</a:t>
            </a:r>
            <a:r>
              <a:rPr lang="zh-CN" sz="1800" i="0" dirty="0" smtClean="0">
                <a:solidFill>
                  <a:srgbClr val="FFFFFF"/>
                </a:solidFill>
                <a:effectLst/>
                <a:latin typeface="黑体" panose="02010609060101010101" pitchFamily="49" charset="-122"/>
                <a:ea typeface="黑体" panose="02010609060101010101" pitchFamily="49" charset="-122"/>
                <a:sym typeface="+mn-ea"/>
              </a:rPr>
              <a:t>阿富汗</a:t>
            </a:r>
            <a:r>
              <a:rPr lang="zh-CN" sz="1800" i="0" dirty="0">
                <a:solidFill>
                  <a:srgbClr val="FFFFFF"/>
                </a:solidFill>
                <a:effectLst/>
                <a:latin typeface="黑体" panose="02010609060101010101" pitchFamily="49" charset="-122"/>
                <a:ea typeface="黑体" panose="02010609060101010101" pitchFamily="49" charset="-122"/>
                <a:sym typeface="+mn-ea"/>
              </a:rPr>
              <a:t>撤军</a:t>
            </a:r>
            <a:endParaRPr lang="zh-CN" altLang="en-US" sz="1800" i="0" noProof="1">
              <a:solidFill>
                <a:srgbClr val="FFFFFF"/>
              </a:solidFill>
              <a:effectLst/>
              <a:latin typeface="黑体" panose="02010609060101010101" pitchFamily="49" charset="-122"/>
              <a:ea typeface="黑体" panose="02010609060101010101" pitchFamily="49" charset="-122"/>
              <a:sym typeface="+mn-ea"/>
            </a:endParaRPr>
          </a:p>
        </p:txBody>
      </p:sp>
      <p:pic>
        <p:nvPicPr>
          <p:cNvPr id="12" name="Picture 5" descr="H:\直播课\18\图片\c75c10385343fbf2a01336e2f3daa38664388f5a.png"/>
          <p:cNvPicPr>
            <a:picLocks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754381" y="2602775"/>
            <a:ext cx="2805944" cy="1430739"/>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TextBox 12"/>
          <p:cNvSpPr txBox="1"/>
          <p:nvPr/>
        </p:nvSpPr>
        <p:spPr>
          <a:xfrm>
            <a:off x="5048272" y="4033515"/>
            <a:ext cx="2251726" cy="369332"/>
          </a:xfrm>
          <a:prstGeom prst="rect">
            <a:avLst/>
          </a:prstGeom>
          <a:noFill/>
        </p:spPr>
        <p:txBody>
          <a:bodyPr wrap="square" rtlCol="0">
            <a:spAutoFit/>
          </a:bodyPr>
          <a:lstStyle/>
          <a:p>
            <a:pPr algn="l"/>
            <a:r>
              <a:rPr lang="en-US" altLang="zh-CN" sz="1800" i="0" dirty="0">
                <a:solidFill>
                  <a:srgbClr val="FFFFFF"/>
                </a:solidFill>
                <a:effectLst/>
                <a:latin typeface="黑体" panose="02010609060101010101" pitchFamily="49" charset="-122"/>
                <a:ea typeface="黑体" panose="02010609060101010101" pitchFamily="49" charset="-122"/>
              </a:rPr>
              <a:t>1991</a:t>
            </a:r>
            <a:r>
              <a:rPr lang="zh-CN" altLang="en-US" sz="1800" i="0" dirty="0">
                <a:solidFill>
                  <a:srgbClr val="FFFFFF"/>
                </a:solidFill>
                <a:effectLst/>
                <a:latin typeface="黑体" panose="02010609060101010101" pitchFamily="49" charset="-122"/>
                <a:ea typeface="黑体" panose="02010609060101010101" pitchFamily="49" charset="-122"/>
              </a:rPr>
              <a:t>年美苏核裁军</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箭头连接符 5"/>
          <p:cNvCxnSpPr/>
          <p:nvPr/>
        </p:nvCxnSpPr>
        <p:spPr>
          <a:xfrm>
            <a:off x="823635" y="2629024"/>
            <a:ext cx="7467332" cy="0"/>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grpSp>
        <p:nvGrpSpPr>
          <p:cNvPr id="61" name="组合 60"/>
          <p:cNvGrpSpPr/>
          <p:nvPr/>
        </p:nvGrpSpPr>
        <p:grpSpPr>
          <a:xfrm>
            <a:off x="4677821" y="1073728"/>
            <a:ext cx="1268730" cy="2007838"/>
            <a:chOff x="4696331" y="1028113"/>
            <a:chExt cx="1268730" cy="2007838"/>
          </a:xfrm>
        </p:grpSpPr>
        <p:sp>
          <p:nvSpPr>
            <p:cNvPr id="11" name="椭圆 10"/>
            <p:cNvSpPr/>
            <p:nvPr/>
          </p:nvSpPr>
          <p:spPr>
            <a:xfrm>
              <a:off x="4914803" y="2479808"/>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7" name="文本框 7"/>
            <p:cNvSpPr txBox="1"/>
            <p:nvPr/>
          </p:nvSpPr>
          <p:spPr>
            <a:xfrm>
              <a:off x="4696331" y="2666619"/>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1987</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4" name="文本框 7"/>
            <p:cNvSpPr txBox="1"/>
            <p:nvPr/>
          </p:nvSpPr>
          <p:spPr>
            <a:xfrm>
              <a:off x="4696331" y="1028113"/>
              <a:ext cx="1268730"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a:t>
              </a:r>
              <a:r>
                <a:rPr lang="en-US" altLang="zh-CN" sz="1800" i="0" dirty="0" smtClean="0">
                  <a:solidFill>
                    <a:srgbClr val="FFFFFF"/>
                  </a:solidFill>
                  <a:effectLst/>
                  <a:latin typeface="黑体" panose="02010609060101010101" pitchFamily="49" charset="-122"/>
                  <a:ea typeface="黑体" panose="02010609060101010101" pitchFamily="49" charset="-122"/>
                </a:rPr>
                <a:t>《</a:t>
              </a:r>
              <a:r>
                <a:rPr lang="zh-CN" altLang="en-US" sz="1800" i="0" dirty="0" smtClean="0">
                  <a:solidFill>
                    <a:srgbClr val="FFFFFF"/>
                  </a:solidFill>
                  <a:effectLst/>
                  <a:latin typeface="黑体" panose="02010609060101010101" pitchFamily="49" charset="-122"/>
                  <a:ea typeface="黑体" panose="02010609060101010101" pitchFamily="49" charset="-122"/>
                </a:rPr>
                <a:t>关于消除两国中程和中短程导弹条约</a:t>
              </a:r>
              <a:r>
                <a:rPr lang="en-US" altLang="zh-CN" sz="1800" i="0" dirty="0" smtClean="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18" name="组合 17"/>
          <p:cNvGrpSpPr/>
          <p:nvPr/>
        </p:nvGrpSpPr>
        <p:grpSpPr>
          <a:xfrm>
            <a:off x="2457467" y="1246548"/>
            <a:ext cx="1420383" cy="1791832"/>
            <a:chOff x="2446878" y="1038028"/>
            <a:chExt cx="1420383" cy="1791832"/>
          </a:xfrm>
        </p:grpSpPr>
        <p:sp>
          <p:nvSpPr>
            <p:cNvPr id="7" name="文本框 7"/>
            <p:cNvSpPr txBox="1"/>
            <p:nvPr/>
          </p:nvSpPr>
          <p:spPr>
            <a:xfrm>
              <a:off x="2690160" y="2460528"/>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1979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1" name="文本框 7"/>
            <p:cNvSpPr txBox="1"/>
            <p:nvPr/>
          </p:nvSpPr>
          <p:spPr>
            <a:xfrm>
              <a:off x="2446878" y="1054747"/>
              <a:ext cx="780746"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苏联入侵阿富汗</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3" name="文本框 7"/>
            <p:cNvSpPr txBox="1"/>
            <p:nvPr/>
          </p:nvSpPr>
          <p:spPr>
            <a:xfrm>
              <a:off x="3101413" y="1038028"/>
              <a:ext cx="765848"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美国战略防守计划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0" name="椭圆 9"/>
            <p:cNvSpPr/>
            <p:nvPr/>
          </p:nvSpPr>
          <p:spPr>
            <a:xfrm>
              <a:off x="2937419" y="2313438"/>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grpSp>
      <p:sp>
        <p:nvSpPr>
          <p:cNvPr id="8" name="椭圆 7"/>
          <p:cNvSpPr/>
          <p:nvPr/>
        </p:nvSpPr>
        <p:spPr>
          <a:xfrm>
            <a:off x="4037963" y="2534827"/>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6" name="文本框 7"/>
          <p:cNvSpPr txBox="1"/>
          <p:nvPr/>
        </p:nvSpPr>
        <p:spPr>
          <a:xfrm>
            <a:off x="3775186" y="2669048"/>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1985</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8" name="文本框 7"/>
          <p:cNvSpPr txBox="1"/>
          <p:nvPr/>
        </p:nvSpPr>
        <p:spPr>
          <a:xfrm>
            <a:off x="3775186" y="1057499"/>
            <a:ext cx="874284"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美苏首脑会晤，建立对话机制</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nvGrpSpPr>
          <p:cNvPr id="12" name="组合 11"/>
          <p:cNvGrpSpPr/>
          <p:nvPr/>
        </p:nvGrpSpPr>
        <p:grpSpPr>
          <a:xfrm>
            <a:off x="759240" y="1450265"/>
            <a:ext cx="1010497" cy="1597519"/>
            <a:chOff x="777750" y="1417007"/>
            <a:chExt cx="1010497" cy="1597519"/>
          </a:xfrm>
        </p:grpSpPr>
        <p:sp>
          <p:nvSpPr>
            <p:cNvPr id="46" name="文本框 7"/>
            <p:cNvSpPr txBox="1"/>
            <p:nvPr/>
          </p:nvSpPr>
          <p:spPr>
            <a:xfrm>
              <a:off x="974239" y="264519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1958</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7" name="椭圆 46"/>
            <p:cNvSpPr/>
            <p:nvPr/>
          </p:nvSpPr>
          <p:spPr>
            <a:xfrm>
              <a:off x="1184626" y="2487341"/>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8" name="文本框 7"/>
            <p:cNvSpPr txBox="1"/>
            <p:nvPr/>
          </p:nvSpPr>
          <p:spPr>
            <a:xfrm>
              <a:off x="777750" y="1417007"/>
              <a:ext cx="1010497"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第二次柏林危机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14" name="组合 13"/>
          <p:cNvGrpSpPr/>
          <p:nvPr/>
        </p:nvGrpSpPr>
        <p:grpSpPr>
          <a:xfrm>
            <a:off x="1762363" y="1450265"/>
            <a:ext cx="782115" cy="1597519"/>
            <a:chOff x="1780873" y="1417007"/>
            <a:chExt cx="782115" cy="1597519"/>
          </a:xfrm>
        </p:grpSpPr>
        <p:sp>
          <p:nvSpPr>
            <p:cNvPr id="50" name="椭圆 49"/>
            <p:cNvSpPr/>
            <p:nvPr/>
          </p:nvSpPr>
          <p:spPr>
            <a:xfrm>
              <a:off x="2034892" y="249618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1" name="文本框 7"/>
            <p:cNvSpPr txBox="1"/>
            <p:nvPr/>
          </p:nvSpPr>
          <p:spPr>
            <a:xfrm>
              <a:off x="1780873" y="264519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1962</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2" name="文本框 7"/>
            <p:cNvSpPr txBox="1"/>
            <p:nvPr/>
          </p:nvSpPr>
          <p:spPr>
            <a:xfrm>
              <a:off x="1780873" y="1417007"/>
              <a:ext cx="695104" cy="923330"/>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古巴导弹危机</a:t>
              </a:r>
            </a:p>
          </p:txBody>
        </p:sp>
      </p:grpSp>
      <p:grpSp>
        <p:nvGrpSpPr>
          <p:cNvPr id="60" name="组合 59"/>
          <p:cNvGrpSpPr/>
          <p:nvPr/>
        </p:nvGrpSpPr>
        <p:grpSpPr>
          <a:xfrm>
            <a:off x="7069151" y="1063997"/>
            <a:ext cx="1139189" cy="2007936"/>
            <a:chOff x="6853592" y="1019460"/>
            <a:chExt cx="1139189" cy="2007936"/>
          </a:xfrm>
        </p:grpSpPr>
        <p:sp>
          <p:nvSpPr>
            <p:cNvPr id="25" name="文本框 7"/>
            <p:cNvSpPr txBox="1"/>
            <p:nvPr/>
          </p:nvSpPr>
          <p:spPr>
            <a:xfrm>
              <a:off x="6853592" y="1019460"/>
              <a:ext cx="1139189" cy="1477328"/>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a:t>
              </a:r>
              <a:r>
                <a:rPr lang="zh-CN" altLang="en-US" sz="1800" i="0" dirty="0" smtClean="0">
                  <a:solidFill>
                    <a:srgbClr val="FFFFFF"/>
                  </a:solidFill>
                  <a:effectLst/>
                  <a:latin typeface="黑体" panose="02010609060101010101" pitchFamily="49" charset="-122"/>
                  <a:ea typeface="黑体" panose="02010609060101010101" pitchFamily="49" charset="-122"/>
                </a:rPr>
                <a:t>美苏关于削减和限制进攻性战略武器条约</a:t>
              </a:r>
              <a:r>
                <a:rPr lang="en-US" altLang="zh-CN" sz="1800" i="0" dirty="0" smtClean="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2" name="椭圆 21"/>
            <p:cNvSpPr/>
            <p:nvPr/>
          </p:nvSpPr>
          <p:spPr>
            <a:xfrm>
              <a:off x="7226440" y="247684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3" name="文本框 7"/>
            <p:cNvSpPr txBox="1"/>
            <p:nvPr/>
          </p:nvSpPr>
          <p:spPr>
            <a:xfrm>
              <a:off x="6933755" y="2658064"/>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1991</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grpSp>
        <p:nvGrpSpPr>
          <p:cNvPr id="59" name="组合 58"/>
          <p:cNvGrpSpPr/>
          <p:nvPr/>
        </p:nvGrpSpPr>
        <p:grpSpPr>
          <a:xfrm>
            <a:off x="5764452" y="1208355"/>
            <a:ext cx="1479025" cy="1857901"/>
            <a:chOff x="5782962" y="1175097"/>
            <a:chExt cx="1479025" cy="1857901"/>
          </a:xfrm>
        </p:grpSpPr>
        <p:sp>
          <p:nvSpPr>
            <p:cNvPr id="13" name="椭圆 12"/>
            <p:cNvSpPr/>
            <p:nvPr/>
          </p:nvSpPr>
          <p:spPr>
            <a:xfrm>
              <a:off x="6257744" y="249618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6" name="文本框 7"/>
            <p:cNvSpPr txBox="1"/>
            <p:nvPr/>
          </p:nvSpPr>
          <p:spPr>
            <a:xfrm>
              <a:off x="5782962" y="1175097"/>
              <a:ext cx="147902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苏联阿富汗撤军；不干涉东欧；同意德国统一</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4" name="文本框 7"/>
            <p:cNvSpPr txBox="1"/>
            <p:nvPr/>
          </p:nvSpPr>
          <p:spPr>
            <a:xfrm>
              <a:off x="5965061" y="2663666"/>
              <a:ext cx="782115" cy="369332"/>
            </a:xfrm>
            <a:prstGeom prst="rect">
              <a:avLst/>
            </a:prstGeom>
            <a:noFill/>
          </p:spPr>
          <p:txBody>
            <a:bodyPr wrap="square" rtlCol="0">
              <a:spAutoFit/>
            </a:bodyPr>
            <a:lstStyle/>
            <a:p>
              <a:pPr algn="l"/>
              <a:r>
                <a:rPr lang="en-US" altLang="zh-CN" sz="1800" i="0" dirty="0" smtClean="0">
                  <a:solidFill>
                    <a:srgbClr val="FFFFFF"/>
                  </a:solidFill>
                  <a:effectLst/>
                  <a:latin typeface="黑体" panose="02010609060101010101" pitchFamily="49" charset="-122"/>
                  <a:ea typeface="黑体" panose="02010609060101010101" pitchFamily="49" charset="-122"/>
                </a:rPr>
                <a:t>1989</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grpSp>
      <p:sp>
        <p:nvSpPr>
          <p:cNvPr id="34" name="矩形 33"/>
          <p:cNvSpPr/>
          <p:nvPr/>
        </p:nvSpPr>
        <p:spPr>
          <a:xfrm>
            <a:off x="799094" y="1273126"/>
            <a:ext cx="2976092" cy="1180610"/>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5" name="TextBox 34"/>
          <p:cNvSpPr txBox="1"/>
          <p:nvPr/>
        </p:nvSpPr>
        <p:spPr>
          <a:xfrm>
            <a:off x="1508489" y="3071933"/>
            <a:ext cx="1897956" cy="13952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smtClean="0">
                <a:solidFill>
                  <a:srgbClr val="FFFF00"/>
                </a:solidFill>
                <a:effectLst/>
                <a:latin typeface="黑体" panose="02010609060101010101" pitchFamily="49" charset="-122"/>
                <a:ea typeface="黑体" panose="02010609060101010101" pitchFamily="49" charset="-122"/>
              </a:rPr>
              <a:t>对抗</a:t>
            </a:r>
            <a:endParaRPr lang="en-US" altLang="zh-CN" sz="2800" i="0" dirty="0" smtClean="0">
              <a:solidFill>
                <a:srgbClr val="FFFF00"/>
              </a:solidFill>
              <a:effectLst/>
              <a:latin typeface="黑体" panose="02010609060101010101" pitchFamily="49" charset="-122"/>
              <a:ea typeface="黑体" panose="02010609060101010101" pitchFamily="49" charset="-122"/>
            </a:endParaRPr>
          </a:p>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a:t>
            </a:r>
            <a:r>
              <a:rPr lang="zh-CN" altLang="en-US" sz="2800" i="0" dirty="0" smtClean="0">
                <a:solidFill>
                  <a:srgbClr val="FFFF00"/>
                </a:solidFill>
                <a:effectLst/>
                <a:latin typeface="黑体" panose="02010609060101010101" pitchFamily="49" charset="-122"/>
                <a:ea typeface="黑体" panose="02010609060101010101" pitchFamily="49" charset="-122"/>
              </a:rPr>
              <a:t>核威慑）</a:t>
            </a:r>
            <a:endParaRPr lang="en-US" altLang="zh-CN" sz="2800" i="0" dirty="0" smtClean="0">
              <a:solidFill>
                <a:srgbClr val="FFFF00"/>
              </a:solidFill>
              <a:effectLst/>
              <a:latin typeface="黑体" panose="02010609060101010101" pitchFamily="49" charset="-122"/>
              <a:ea typeface="黑体" panose="02010609060101010101" pitchFamily="49" charset="-122"/>
            </a:endParaRPr>
          </a:p>
          <a:p>
            <a:pPr marL="0" marR="0" indent="0" algn="ctr" defTabSz="825500" rtl="0" fontAlgn="auto" latinLnBrk="0" hangingPunct="0">
              <a:lnSpc>
                <a:spcPct val="100000"/>
              </a:lnSpc>
              <a:spcBef>
                <a:spcPts val="0"/>
              </a:spcBef>
              <a:spcAft>
                <a:spcPts val="0"/>
              </a:spcAft>
              <a:buClrTx/>
              <a:buSzTx/>
              <a:buFontTx/>
              <a:buNone/>
            </a:pPr>
            <a:endParaRPr lang="zh-CN" altLang="en-US" sz="2800" i="0" dirty="0">
              <a:solidFill>
                <a:srgbClr val="FFFF00"/>
              </a:solidFill>
              <a:effectLst/>
              <a:latin typeface="黑体" panose="02010609060101010101" pitchFamily="49" charset="-122"/>
              <a:ea typeface="黑体" panose="02010609060101010101" pitchFamily="49" charset="-122"/>
            </a:endParaRPr>
          </a:p>
        </p:txBody>
      </p:sp>
      <p:sp>
        <p:nvSpPr>
          <p:cNvPr id="36" name="矩形 35"/>
          <p:cNvSpPr/>
          <p:nvPr/>
        </p:nvSpPr>
        <p:spPr>
          <a:xfrm>
            <a:off x="3828422" y="1076353"/>
            <a:ext cx="4330489" cy="1457961"/>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7" name="TextBox 36"/>
          <p:cNvSpPr txBox="1"/>
          <p:nvPr/>
        </p:nvSpPr>
        <p:spPr>
          <a:xfrm>
            <a:off x="5224224" y="3302211"/>
            <a:ext cx="1538883"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缓和对话</a:t>
            </a:r>
          </a:p>
        </p:txBody>
      </p:sp>
      <p:sp>
        <p:nvSpPr>
          <p:cNvPr id="38" name="右箭头 37"/>
          <p:cNvSpPr/>
          <p:nvPr/>
        </p:nvSpPr>
        <p:spPr>
          <a:xfrm>
            <a:off x="3554662" y="3351058"/>
            <a:ext cx="1401366" cy="484632"/>
          </a:xfrm>
          <a:prstGeom prst="rightArrow">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animBg="1"/>
      <p:bldP spid="37" grpId="0"/>
      <p:bldP spid="3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a:off x="703115" y="3096578"/>
            <a:ext cx="7683372" cy="0"/>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sp>
        <p:nvSpPr>
          <p:cNvPr id="7" name="椭圆 6"/>
          <p:cNvSpPr/>
          <p:nvPr/>
        </p:nvSpPr>
        <p:spPr>
          <a:xfrm>
            <a:off x="729396" y="3009648"/>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8" name="文本框 7"/>
          <p:cNvSpPr txBox="1"/>
          <p:nvPr/>
        </p:nvSpPr>
        <p:spPr>
          <a:xfrm>
            <a:off x="686066" y="3128200"/>
            <a:ext cx="1040131"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1947</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9" name="文本框 7"/>
          <p:cNvSpPr txBox="1"/>
          <p:nvPr/>
        </p:nvSpPr>
        <p:spPr>
          <a:xfrm>
            <a:off x="631281" y="1457330"/>
            <a:ext cx="367305" cy="1477328"/>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杜鲁门主义</a:t>
            </a:r>
          </a:p>
        </p:txBody>
      </p:sp>
      <p:sp>
        <p:nvSpPr>
          <p:cNvPr id="10" name="文本框 7"/>
          <p:cNvSpPr txBox="1"/>
          <p:nvPr/>
        </p:nvSpPr>
        <p:spPr>
          <a:xfrm>
            <a:off x="875016" y="1469234"/>
            <a:ext cx="704335" cy="1477328"/>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共产党与工人党情报局</a:t>
            </a:r>
          </a:p>
        </p:txBody>
      </p:sp>
      <p:sp>
        <p:nvSpPr>
          <p:cNvPr id="11" name="椭圆 10"/>
          <p:cNvSpPr/>
          <p:nvPr/>
        </p:nvSpPr>
        <p:spPr>
          <a:xfrm>
            <a:off x="1491896" y="2972280"/>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2" name="文本框 7"/>
          <p:cNvSpPr txBox="1"/>
          <p:nvPr/>
        </p:nvSpPr>
        <p:spPr>
          <a:xfrm>
            <a:off x="1284390" y="3134377"/>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1948</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13" name="文本框 7"/>
          <p:cNvSpPr txBox="1"/>
          <p:nvPr/>
        </p:nvSpPr>
        <p:spPr>
          <a:xfrm>
            <a:off x="1363270" y="1453762"/>
            <a:ext cx="379855"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马歇尔计划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4" name="文本框 7"/>
          <p:cNvSpPr txBox="1"/>
          <p:nvPr/>
        </p:nvSpPr>
        <p:spPr>
          <a:xfrm>
            <a:off x="1590270" y="1518840"/>
            <a:ext cx="379855"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经互会</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5" name="文本框 7"/>
          <p:cNvSpPr txBox="1"/>
          <p:nvPr/>
        </p:nvSpPr>
        <p:spPr>
          <a:xfrm>
            <a:off x="1827327" y="1077907"/>
            <a:ext cx="37985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第一次柏林危机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6" name="椭圆 15"/>
          <p:cNvSpPr/>
          <p:nvPr/>
        </p:nvSpPr>
        <p:spPr>
          <a:xfrm>
            <a:off x="2207182" y="2979788"/>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7" name="文本框 7"/>
          <p:cNvSpPr txBox="1"/>
          <p:nvPr/>
        </p:nvSpPr>
        <p:spPr>
          <a:xfrm>
            <a:off x="1998638" y="310923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18" name="文本框 7"/>
          <p:cNvSpPr txBox="1"/>
          <p:nvPr/>
        </p:nvSpPr>
        <p:spPr>
          <a:xfrm>
            <a:off x="2069369" y="1556116"/>
            <a:ext cx="379855" cy="646331"/>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北约</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9" name="椭圆 18"/>
          <p:cNvSpPr/>
          <p:nvPr/>
        </p:nvSpPr>
        <p:spPr>
          <a:xfrm>
            <a:off x="2601563" y="2984637"/>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0" name="椭圆 19"/>
          <p:cNvSpPr/>
          <p:nvPr/>
        </p:nvSpPr>
        <p:spPr>
          <a:xfrm>
            <a:off x="2994979" y="2977599"/>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1" name="文本框 7"/>
          <p:cNvSpPr txBox="1"/>
          <p:nvPr/>
        </p:nvSpPr>
        <p:spPr>
          <a:xfrm>
            <a:off x="2416768" y="310923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1955</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2" name="文本框 7"/>
          <p:cNvSpPr txBox="1"/>
          <p:nvPr/>
        </p:nvSpPr>
        <p:spPr>
          <a:xfrm>
            <a:off x="2455563" y="1580830"/>
            <a:ext cx="379855" cy="646331"/>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华</a:t>
            </a:r>
            <a:r>
              <a:rPr lang="zh-CN" altLang="en-US" sz="1800" i="0" dirty="0" smtClean="0">
                <a:solidFill>
                  <a:srgbClr val="FFFFFF"/>
                </a:solidFill>
                <a:effectLst/>
                <a:latin typeface="黑体" panose="02010609060101010101" pitchFamily="49" charset="-122"/>
                <a:ea typeface="黑体" panose="02010609060101010101" pitchFamily="49" charset="-122"/>
              </a:rPr>
              <a:t>约</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3" name="文本框 7"/>
          <p:cNvSpPr txBox="1"/>
          <p:nvPr/>
        </p:nvSpPr>
        <p:spPr>
          <a:xfrm>
            <a:off x="2818620" y="3089540"/>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1958</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4" name="文本框 7"/>
          <p:cNvSpPr txBox="1"/>
          <p:nvPr/>
        </p:nvSpPr>
        <p:spPr>
          <a:xfrm>
            <a:off x="2900716" y="1039811"/>
            <a:ext cx="37985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第二次柏林危机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5" name="文本框 7"/>
          <p:cNvSpPr txBox="1"/>
          <p:nvPr/>
        </p:nvSpPr>
        <p:spPr>
          <a:xfrm>
            <a:off x="3606418" y="3088755"/>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1962</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6" name="椭圆 25"/>
          <p:cNvSpPr/>
          <p:nvPr/>
        </p:nvSpPr>
        <p:spPr>
          <a:xfrm>
            <a:off x="3718887" y="296524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7" name="文本框 7"/>
          <p:cNvSpPr txBox="1"/>
          <p:nvPr/>
        </p:nvSpPr>
        <p:spPr>
          <a:xfrm>
            <a:off x="3606418" y="1217954"/>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古巴导弹危机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8" name="椭圆 27"/>
          <p:cNvSpPr/>
          <p:nvPr/>
        </p:nvSpPr>
        <p:spPr>
          <a:xfrm>
            <a:off x="5642621" y="2984637"/>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9" name="文本框 7"/>
          <p:cNvSpPr txBox="1"/>
          <p:nvPr/>
        </p:nvSpPr>
        <p:spPr>
          <a:xfrm>
            <a:off x="5449765" y="313411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1979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0" name="文本框 7"/>
          <p:cNvSpPr txBox="1"/>
          <p:nvPr/>
        </p:nvSpPr>
        <p:spPr>
          <a:xfrm>
            <a:off x="5340432" y="1242668"/>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苏入侵阿富汗</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1" name="文本框 7"/>
          <p:cNvSpPr txBox="1"/>
          <p:nvPr/>
        </p:nvSpPr>
        <p:spPr>
          <a:xfrm>
            <a:off x="5592228" y="1034620"/>
            <a:ext cx="36730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美战略防守计划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2" name="椭圆 31"/>
          <p:cNvSpPr/>
          <p:nvPr/>
        </p:nvSpPr>
        <p:spPr>
          <a:xfrm>
            <a:off x="6042820" y="297581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3" name="文本框 7"/>
          <p:cNvSpPr txBox="1"/>
          <p:nvPr/>
        </p:nvSpPr>
        <p:spPr>
          <a:xfrm>
            <a:off x="5835423" y="3114855"/>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1985</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4" name="文本框 7"/>
          <p:cNvSpPr txBox="1"/>
          <p:nvPr/>
        </p:nvSpPr>
        <p:spPr>
          <a:xfrm>
            <a:off x="5833970" y="1221895"/>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美苏对话机制</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5" name="椭圆 34"/>
          <p:cNvSpPr/>
          <p:nvPr/>
        </p:nvSpPr>
        <p:spPr>
          <a:xfrm>
            <a:off x="6429520" y="298006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6" name="文本框 7"/>
          <p:cNvSpPr txBox="1"/>
          <p:nvPr/>
        </p:nvSpPr>
        <p:spPr>
          <a:xfrm>
            <a:off x="6264762" y="310923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1987</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7" name="矩形 36"/>
          <p:cNvSpPr/>
          <p:nvPr/>
        </p:nvSpPr>
        <p:spPr>
          <a:xfrm>
            <a:off x="6102419" y="1020416"/>
            <a:ext cx="971625" cy="2031325"/>
          </a:xfrm>
          <a:prstGeom prst="rect">
            <a:avLst/>
          </a:prstGeom>
        </p:spPr>
        <p:txBody>
          <a:bodyPr wrap="square">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美苏</a:t>
            </a:r>
            <a:r>
              <a:rPr lang="en-US" altLang="zh-CN" sz="1800" i="0" dirty="0">
                <a:solidFill>
                  <a:srgbClr val="FFFFFF"/>
                </a:solidFill>
                <a:effectLst/>
                <a:latin typeface="黑体" panose="02010609060101010101" pitchFamily="49" charset="-122"/>
                <a:ea typeface="黑体" panose="02010609060101010101" pitchFamily="49" charset="-122"/>
              </a:rPr>
              <a:t>《</a:t>
            </a:r>
            <a:r>
              <a:rPr lang="zh-CN" altLang="en-US" sz="1800" i="0" dirty="0">
                <a:solidFill>
                  <a:srgbClr val="FFFFFF"/>
                </a:solidFill>
                <a:effectLst/>
                <a:latin typeface="黑体" panose="02010609060101010101" pitchFamily="49" charset="-122"/>
                <a:ea typeface="黑体" panose="02010609060101010101" pitchFamily="49" charset="-122"/>
              </a:rPr>
              <a:t>关于消除两国中程和中短程导弹条约</a:t>
            </a:r>
            <a:r>
              <a:rPr lang="en-US" altLang="zh-CN" sz="1800" i="0" dirty="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8" name="椭圆 37"/>
          <p:cNvSpPr/>
          <p:nvPr/>
        </p:nvSpPr>
        <p:spPr>
          <a:xfrm>
            <a:off x="6976153" y="2984637"/>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9" name="文本框 7"/>
          <p:cNvSpPr txBox="1"/>
          <p:nvPr/>
        </p:nvSpPr>
        <p:spPr>
          <a:xfrm>
            <a:off x="6803715" y="3077183"/>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40" name="文本框 7"/>
          <p:cNvSpPr txBox="1"/>
          <p:nvPr/>
        </p:nvSpPr>
        <p:spPr>
          <a:xfrm>
            <a:off x="6817777" y="1220700"/>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苏阿富汗撤军</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1" name="文本框 7"/>
          <p:cNvSpPr txBox="1"/>
          <p:nvPr/>
        </p:nvSpPr>
        <p:spPr>
          <a:xfrm>
            <a:off x="7049330" y="1261234"/>
            <a:ext cx="36730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东欧剧变</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2" name="椭圆 41"/>
          <p:cNvSpPr/>
          <p:nvPr/>
        </p:nvSpPr>
        <p:spPr>
          <a:xfrm>
            <a:off x="7486895" y="2963864"/>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3" name="文本框 7"/>
          <p:cNvSpPr txBox="1"/>
          <p:nvPr/>
        </p:nvSpPr>
        <p:spPr>
          <a:xfrm>
            <a:off x="7314939" y="3059545"/>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1991</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44" name="矩形 43"/>
          <p:cNvSpPr/>
          <p:nvPr/>
        </p:nvSpPr>
        <p:spPr>
          <a:xfrm>
            <a:off x="7267619" y="1002335"/>
            <a:ext cx="980329" cy="2031325"/>
          </a:xfrm>
          <a:prstGeom prst="rect">
            <a:avLst/>
          </a:prstGeom>
        </p:spPr>
        <p:txBody>
          <a:bodyPr wrap="square">
            <a:spAutoFit/>
          </a:bodyPr>
          <a:lstStyle/>
          <a:p>
            <a:pPr algn="l"/>
            <a:r>
              <a:rPr lang="en-US" altLang="zh-CN" sz="1800" i="0" dirty="0">
                <a:solidFill>
                  <a:srgbClr val="FFFFFF"/>
                </a:solidFill>
                <a:effectLst/>
                <a:latin typeface="黑体" panose="02010609060101010101" pitchFamily="49" charset="-122"/>
                <a:ea typeface="黑体" panose="02010609060101010101" pitchFamily="49" charset="-122"/>
              </a:rPr>
              <a:t>《</a:t>
            </a:r>
            <a:r>
              <a:rPr lang="zh-CN" altLang="en-US" sz="1800" i="0" dirty="0">
                <a:solidFill>
                  <a:srgbClr val="FFFFFF"/>
                </a:solidFill>
                <a:effectLst/>
                <a:latin typeface="黑体" panose="02010609060101010101" pitchFamily="49" charset="-122"/>
                <a:ea typeface="黑体" panose="02010609060101010101" pitchFamily="49" charset="-122"/>
              </a:rPr>
              <a:t>美苏关于削减和限制进攻性战略武器条约</a:t>
            </a:r>
            <a:r>
              <a:rPr lang="en-US" altLang="zh-CN" sz="1800" i="0" dirty="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5" name="文本框 7"/>
          <p:cNvSpPr txBox="1"/>
          <p:nvPr/>
        </p:nvSpPr>
        <p:spPr>
          <a:xfrm>
            <a:off x="7969754" y="1439829"/>
            <a:ext cx="36730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苏联解体</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5" name="文本框 7"/>
          <p:cNvSpPr txBox="1"/>
          <p:nvPr/>
        </p:nvSpPr>
        <p:spPr>
          <a:xfrm>
            <a:off x="3994080" y="308934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1967</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grpSp>
        <p:nvGrpSpPr>
          <p:cNvPr id="2" name="组合 1"/>
          <p:cNvGrpSpPr/>
          <p:nvPr/>
        </p:nvGrpSpPr>
        <p:grpSpPr>
          <a:xfrm>
            <a:off x="2396698" y="2947566"/>
            <a:ext cx="3557437" cy="1591940"/>
            <a:chOff x="2396698" y="2947566"/>
            <a:chExt cx="3557437" cy="1591940"/>
          </a:xfrm>
        </p:grpSpPr>
        <p:sp>
          <p:nvSpPr>
            <p:cNvPr id="50" name="文本框 7"/>
            <p:cNvSpPr txBox="1"/>
            <p:nvPr/>
          </p:nvSpPr>
          <p:spPr>
            <a:xfrm>
              <a:off x="2396698" y="3359782"/>
              <a:ext cx="671522" cy="646331"/>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万隆会议</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1" name="椭圆 50"/>
            <p:cNvSpPr/>
            <p:nvPr/>
          </p:nvSpPr>
          <p:spPr>
            <a:xfrm>
              <a:off x="3394042" y="2959923"/>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2" name="文本框 7"/>
            <p:cNvSpPr txBox="1"/>
            <p:nvPr/>
          </p:nvSpPr>
          <p:spPr>
            <a:xfrm>
              <a:off x="3223120" y="3096578"/>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1961</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53" name="文本框 7"/>
            <p:cNvSpPr txBox="1"/>
            <p:nvPr/>
          </p:nvSpPr>
          <p:spPr>
            <a:xfrm>
              <a:off x="3068221" y="3351535"/>
              <a:ext cx="940088"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不结盟运动兴起</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4" name="椭圆 53"/>
            <p:cNvSpPr/>
            <p:nvPr/>
          </p:nvSpPr>
          <p:spPr>
            <a:xfrm>
              <a:off x="4134905" y="2952100"/>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6" name="文本框 7"/>
            <p:cNvSpPr txBox="1"/>
            <p:nvPr/>
          </p:nvSpPr>
          <p:spPr>
            <a:xfrm>
              <a:off x="3872381" y="3336314"/>
              <a:ext cx="671522"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欧共体成立</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57" name="椭圆 56"/>
            <p:cNvSpPr/>
            <p:nvPr/>
          </p:nvSpPr>
          <p:spPr>
            <a:xfrm>
              <a:off x="4634076" y="2968042"/>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8" name="椭圆 57"/>
            <p:cNvSpPr/>
            <p:nvPr/>
          </p:nvSpPr>
          <p:spPr>
            <a:xfrm>
              <a:off x="5110545" y="2947566"/>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59" name="文本框 7"/>
            <p:cNvSpPr txBox="1"/>
            <p:nvPr/>
          </p:nvSpPr>
          <p:spPr>
            <a:xfrm>
              <a:off x="4461638" y="307375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1971</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60" name="文本框 7"/>
            <p:cNvSpPr txBox="1"/>
            <p:nvPr/>
          </p:nvSpPr>
          <p:spPr>
            <a:xfrm>
              <a:off x="4904251" y="307288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1972</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61" name="文本框 7"/>
            <p:cNvSpPr txBox="1"/>
            <p:nvPr/>
          </p:nvSpPr>
          <p:spPr>
            <a:xfrm>
              <a:off x="4350425" y="3326821"/>
              <a:ext cx="954703"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中国恢复联合国合法席位</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62" name="文本框 7"/>
            <p:cNvSpPr txBox="1"/>
            <p:nvPr/>
          </p:nvSpPr>
          <p:spPr>
            <a:xfrm>
              <a:off x="5020044" y="3339177"/>
              <a:ext cx="671522"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中美关系正常化</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63" name="文本框 7"/>
            <p:cNvSpPr txBox="1"/>
            <p:nvPr/>
          </p:nvSpPr>
          <p:spPr>
            <a:xfrm>
              <a:off x="5494337" y="3339140"/>
              <a:ext cx="459798" cy="1200329"/>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日本崛起</a:t>
              </a:r>
            </a:p>
          </p:txBody>
        </p:sp>
      </p:grpSp>
      <p:sp>
        <p:nvSpPr>
          <p:cNvPr id="64" name="TextBox 63"/>
          <p:cNvSpPr txBox="1"/>
          <p:nvPr/>
        </p:nvSpPr>
        <p:spPr>
          <a:xfrm>
            <a:off x="1096118" y="672118"/>
            <a:ext cx="2975174"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800" i="0" dirty="0" smtClean="0">
                <a:solidFill>
                  <a:srgbClr val="FFFF00"/>
                </a:solidFill>
                <a:effectLst/>
                <a:latin typeface="黑体" panose="02010609060101010101" pitchFamily="49" charset="-122"/>
                <a:ea typeface="黑体" panose="02010609060101010101" pitchFamily="49" charset="-122"/>
              </a:rPr>
              <a:t>2.</a:t>
            </a:r>
            <a:r>
              <a:rPr lang="zh-CN" altLang="en-US" sz="2800" i="0" dirty="0" smtClean="0">
                <a:solidFill>
                  <a:srgbClr val="FFFF00"/>
                </a:solidFill>
                <a:effectLst/>
                <a:latin typeface="黑体" panose="02010609060101010101" pitchFamily="49" charset="-122"/>
                <a:ea typeface="黑体" panose="02010609060101010101" pitchFamily="49" charset="-122"/>
              </a:rPr>
              <a:t>多极力量的成长</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57400" y="1410382"/>
            <a:ext cx="2606044" cy="841256"/>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a:solidFill>
                  <a:srgbClr val="FFFFFF"/>
                </a:solidFill>
                <a:effectLst/>
                <a:latin typeface="黑体" panose="02010609060101010101" pitchFamily="49" charset="-122"/>
                <a:ea typeface="黑体" panose="02010609060101010101" pitchFamily="49" charset="-122"/>
              </a:rPr>
              <a:t>西欧</a:t>
            </a:r>
            <a:r>
              <a:rPr lang="zh-CN" altLang="en-US" sz="2400" i="0" dirty="0" smtClean="0">
                <a:solidFill>
                  <a:srgbClr val="FFFFFF"/>
                </a:solidFill>
                <a:effectLst/>
                <a:latin typeface="黑体" panose="02010609060101010101" pitchFamily="49" charset="-122"/>
                <a:ea typeface="黑体" panose="02010609060101010101" pitchFamily="49" charset="-122"/>
              </a:rPr>
              <a:t>：走向</a:t>
            </a:r>
            <a:r>
              <a:rPr lang="zh-CN" altLang="en-US" sz="2400" i="0" dirty="0">
                <a:solidFill>
                  <a:srgbClr val="FFFFFF"/>
                </a:solidFill>
                <a:effectLst/>
                <a:latin typeface="黑体" panose="02010609060101010101" pitchFamily="49" charset="-122"/>
                <a:ea typeface="黑体" panose="02010609060101010101" pitchFamily="49" charset="-122"/>
              </a:rPr>
              <a:t>联合，成立</a:t>
            </a:r>
            <a:r>
              <a:rPr lang="zh-CN" altLang="en-US" sz="2400" i="0" dirty="0" smtClean="0">
                <a:solidFill>
                  <a:srgbClr val="FFFFFF"/>
                </a:solidFill>
                <a:effectLst/>
                <a:latin typeface="黑体" panose="02010609060101010101" pitchFamily="49" charset="-122"/>
                <a:ea typeface="黑体" panose="02010609060101010101" pitchFamily="49" charset="-122"/>
              </a:rPr>
              <a:t>“欧共体”</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8" name="TextBox 7"/>
          <p:cNvSpPr txBox="1"/>
          <p:nvPr/>
        </p:nvSpPr>
        <p:spPr>
          <a:xfrm>
            <a:off x="2057400" y="2432224"/>
            <a:ext cx="2606044" cy="841256"/>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a:solidFill>
                  <a:srgbClr val="FFFFFF"/>
                </a:solidFill>
                <a:effectLst/>
                <a:latin typeface="黑体" panose="02010609060101010101" pitchFamily="49" charset="-122"/>
                <a:ea typeface="黑体" panose="02010609060101010101" pitchFamily="49" charset="-122"/>
              </a:rPr>
              <a:t>日本</a:t>
            </a:r>
            <a:r>
              <a:rPr lang="zh-CN" altLang="en-US" sz="2400" i="0" dirty="0" smtClean="0">
                <a:solidFill>
                  <a:srgbClr val="FFFFFF"/>
                </a:solidFill>
                <a:effectLst/>
                <a:latin typeface="黑体" panose="02010609060101010101" pitchFamily="49" charset="-122"/>
                <a:ea typeface="黑体" panose="02010609060101010101" pitchFamily="49" charset="-122"/>
              </a:rPr>
              <a:t>：经济起飞，谋求政治大国</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12" name="TextBox 11"/>
          <p:cNvSpPr txBox="1"/>
          <p:nvPr/>
        </p:nvSpPr>
        <p:spPr>
          <a:xfrm>
            <a:off x="2140492" y="3456650"/>
            <a:ext cx="4900392" cy="471924"/>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a:solidFill>
                  <a:srgbClr val="FFFFFF"/>
                </a:solidFill>
                <a:effectLst/>
                <a:latin typeface="黑体" panose="02010609060101010101" pitchFamily="49" charset="-122"/>
                <a:ea typeface="黑体" panose="02010609060101010101" pitchFamily="49" charset="-122"/>
              </a:rPr>
              <a:t>第三世界</a:t>
            </a:r>
            <a:r>
              <a:rPr lang="zh-CN" altLang="en-US" sz="2400" i="0" dirty="0" smtClean="0">
                <a:solidFill>
                  <a:srgbClr val="FFFFFF"/>
                </a:solidFill>
                <a:effectLst/>
                <a:latin typeface="黑体" panose="02010609060101010101" pitchFamily="49" charset="-122"/>
                <a:ea typeface="黑体" panose="02010609060101010101" pitchFamily="49" charset="-122"/>
              </a:rPr>
              <a:t>：万隆会议；不结盟运动</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14" name="TextBox 13"/>
          <p:cNvSpPr txBox="1"/>
          <p:nvPr/>
        </p:nvSpPr>
        <p:spPr>
          <a:xfrm>
            <a:off x="7520940" y="1268178"/>
            <a:ext cx="777240" cy="2687915"/>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smtClean="0">
                <a:solidFill>
                  <a:srgbClr val="FFFFFF"/>
                </a:solidFill>
                <a:effectLst/>
                <a:latin typeface="黑体" panose="02010609060101010101" pitchFamily="49" charset="-122"/>
                <a:ea typeface="黑体" panose="02010609060101010101" pitchFamily="49" charset="-122"/>
              </a:rPr>
              <a:t>苏联为首社会主义阵营开始瓦解</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15" name="右箭头 14"/>
          <p:cNvSpPr/>
          <p:nvPr/>
        </p:nvSpPr>
        <p:spPr>
          <a:xfrm>
            <a:off x="7166610" y="1800969"/>
            <a:ext cx="388620" cy="484632"/>
          </a:xfrm>
          <a:prstGeom prst="rightArrow">
            <a:avLst/>
          </a:prstGeom>
          <a:solidFill>
            <a:srgbClr val="FFFF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6" name="右箭头 15"/>
          <p:cNvSpPr/>
          <p:nvPr/>
        </p:nvSpPr>
        <p:spPr>
          <a:xfrm>
            <a:off x="7120890" y="3355600"/>
            <a:ext cx="388620" cy="484632"/>
          </a:xfrm>
          <a:prstGeom prst="rightArrow">
            <a:avLst/>
          </a:prstGeom>
          <a:solidFill>
            <a:srgbClr val="FFFF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7" name="TextBox 16"/>
          <p:cNvSpPr txBox="1"/>
          <p:nvPr/>
        </p:nvSpPr>
        <p:spPr>
          <a:xfrm>
            <a:off x="902233" y="1272837"/>
            <a:ext cx="777240" cy="2687915"/>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smtClean="0">
                <a:solidFill>
                  <a:srgbClr val="FFFFFF"/>
                </a:solidFill>
                <a:effectLst/>
                <a:latin typeface="黑体" panose="02010609060101010101" pitchFamily="49" charset="-122"/>
                <a:ea typeface="黑体" panose="02010609060101010101" pitchFamily="49" charset="-122"/>
              </a:rPr>
              <a:t>美国为首资本主义阵营逐渐分化</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18" name="右箭头 17"/>
          <p:cNvSpPr/>
          <p:nvPr/>
        </p:nvSpPr>
        <p:spPr>
          <a:xfrm rot="10800000">
            <a:off x="1668044" y="1708208"/>
            <a:ext cx="366496" cy="484632"/>
          </a:xfrm>
          <a:prstGeom prst="rightArrow">
            <a:avLst/>
          </a:prstGeom>
          <a:solidFill>
            <a:srgbClr val="FFFF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3" name="右箭头 22"/>
          <p:cNvSpPr/>
          <p:nvPr/>
        </p:nvSpPr>
        <p:spPr>
          <a:xfrm rot="10800000">
            <a:off x="1697786" y="2616794"/>
            <a:ext cx="366496" cy="484632"/>
          </a:xfrm>
          <a:prstGeom prst="rightArrow">
            <a:avLst/>
          </a:prstGeom>
          <a:solidFill>
            <a:srgbClr val="FFFF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4" name="右箭头 23"/>
          <p:cNvSpPr/>
          <p:nvPr/>
        </p:nvSpPr>
        <p:spPr>
          <a:xfrm rot="10800000">
            <a:off x="1690904" y="3434566"/>
            <a:ext cx="366496" cy="484632"/>
          </a:xfrm>
          <a:prstGeom prst="rightArrow">
            <a:avLst/>
          </a:prstGeom>
          <a:solidFill>
            <a:srgbClr val="FFFFFF"/>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0" name="TextBox 9"/>
          <p:cNvSpPr txBox="1"/>
          <p:nvPr/>
        </p:nvSpPr>
        <p:spPr>
          <a:xfrm>
            <a:off x="4686304" y="1401640"/>
            <a:ext cx="2480306" cy="1949252"/>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400" i="0" dirty="0" smtClean="0">
                <a:solidFill>
                  <a:srgbClr val="FFFFFF"/>
                </a:solidFill>
                <a:effectLst/>
                <a:latin typeface="黑体" panose="02010609060101010101" pitchFamily="49" charset="-122"/>
                <a:ea typeface="黑体" panose="02010609060101010101" pitchFamily="49" charset="-122"/>
              </a:rPr>
              <a:t>中国：拥有“两弹一星”；恢复联合国合法席位；中美关系正常化；</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3" name="TextBox 2"/>
          <p:cNvSpPr txBox="1"/>
          <p:nvPr/>
        </p:nvSpPr>
        <p:spPr>
          <a:xfrm>
            <a:off x="2018982" y="765477"/>
            <a:ext cx="4950074"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出现多极化趋势 冲击两极格局</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2" grpId="0" animBg="1"/>
      <p:bldP spid="14" grpId="0" animBg="1"/>
      <p:bldP spid="15" grpId="0" animBg="1"/>
      <p:bldP spid="16" grpId="0" animBg="1"/>
      <p:bldP spid="17" grpId="0" animBg="1"/>
      <p:bldP spid="18" grpId="0" animBg="1"/>
      <p:bldP spid="23" grpId="0" animBg="1"/>
      <p:bldP spid="24" grpId="0" animBg="1"/>
      <p:bldP spid="10" grpId="0" animBg="1"/>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86816" y="817392"/>
            <a:ext cx="7669530" cy="3622787"/>
          </a:xfrm>
          <a:prstGeom prst="rect">
            <a:avLst/>
          </a:prstGeom>
        </p:spPr>
        <p:txBody>
          <a:bodyPr wrap="square">
            <a:spAutoFit/>
          </a:bodyPr>
          <a:lstStyle/>
          <a:p>
            <a:pPr indent="457200" algn="l" eaLnBrk="0">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rPr>
              <a:t> 从经济角度来看，美国</a:t>
            </a:r>
            <a:r>
              <a:rPr lang="zh-CN" altLang="en-US" sz="2400" i="0" dirty="0">
                <a:solidFill>
                  <a:srgbClr val="FFFFFF"/>
                </a:solidFill>
                <a:effectLst/>
                <a:latin typeface="黑体" panose="02010609060101010101" pitchFamily="49" charset="-122"/>
                <a:ea typeface="黑体" panose="02010609060101010101" pitchFamily="49" charset="-122"/>
              </a:rPr>
              <a:t>不再</a:t>
            </a:r>
            <a:r>
              <a:rPr lang="zh-CN" altLang="en-US" sz="2400" i="0" dirty="0" smtClean="0">
                <a:solidFill>
                  <a:srgbClr val="FFFFFF"/>
                </a:solidFill>
                <a:effectLst/>
                <a:latin typeface="黑体" panose="02010609060101010101" pitchFamily="49" charset="-122"/>
                <a:ea typeface="黑体" panose="02010609060101010101" pitchFamily="49" charset="-122"/>
              </a:rPr>
              <a:t>是世界</a:t>
            </a:r>
            <a:r>
              <a:rPr lang="zh-CN" altLang="en-US" sz="2400" i="0" dirty="0">
                <a:solidFill>
                  <a:srgbClr val="FFFFFF"/>
                </a:solidFill>
                <a:effectLst/>
                <a:latin typeface="黑体" panose="02010609060101010101" pitchFamily="49" charset="-122"/>
                <a:ea typeface="黑体" panose="02010609060101010101" pitchFamily="49" charset="-122"/>
              </a:rPr>
              <a:t>头号国家</a:t>
            </a:r>
            <a:r>
              <a:rPr lang="zh-CN" altLang="en-US" sz="2400" i="0" dirty="0" smtClean="0">
                <a:solidFill>
                  <a:srgbClr val="FFFFFF"/>
                </a:solidFill>
                <a:effectLst/>
                <a:latin typeface="黑体" panose="02010609060101010101" pitchFamily="49" charset="-122"/>
                <a:ea typeface="黑体" panose="02010609060101010101" pitchFamily="49" charset="-122"/>
              </a:rPr>
              <a:t>，世界也不再仅有</a:t>
            </a:r>
            <a:r>
              <a:rPr lang="zh-CN" altLang="en-US" sz="2400" i="0" dirty="0">
                <a:solidFill>
                  <a:srgbClr val="FFFFFF"/>
                </a:solidFill>
                <a:effectLst/>
                <a:latin typeface="黑体" panose="02010609060101010101" pitchFamily="49" charset="-122"/>
                <a:ea typeface="黑体" panose="02010609060101010101" pitchFamily="49" charset="-122"/>
              </a:rPr>
              <a:t>两个</a:t>
            </a:r>
            <a:r>
              <a:rPr lang="zh-CN" altLang="en-US" sz="2400" i="0" dirty="0" smtClean="0">
                <a:solidFill>
                  <a:srgbClr val="FFFFFF"/>
                </a:solidFill>
                <a:effectLst/>
                <a:latin typeface="黑体" panose="02010609060101010101" pitchFamily="49" charset="-122"/>
                <a:ea typeface="黑体" panose="02010609060101010101" pitchFamily="49" charset="-122"/>
              </a:rPr>
              <a:t>超级大国。未来五年</a:t>
            </a:r>
            <a:r>
              <a:rPr lang="zh-CN" altLang="en-US" sz="2400" i="0" dirty="0">
                <a:solidFill>
                  <a:srgbClr val="FFFFFF"/>
                </a:solidFill>
                <a:effectLst/>
                <a:latin typeface="黑体" panose="02010609060101010101" pitchFamily="49" charset="-122"/>
                <a:ea typeface="黑体" panose="02010609060101010101" pitchFamily="49" charset="-122"/>
              </a:rPr>
              <a:t>、十年</a:t>
            </a:r>
            <a:r>
              <a:rPr lang="zh-CN" altLang="en-US" sz="2400" i="0" dirty="0" smtClean="0">
                <a:solidFill>
                  <a:srgbClr val="FFFFFF"/>
                </a:solidFill>
                <a:effectLst/>
                <a:latin typeface="黑体" panose="02010609060101010101" pitchFamily="49" charset="-122"/>
                <a:ea typeface="黑体" panose="02010609060101010101" pitchFamily="49" charset="-122"/>
              </a:rPr>
              <a:t>或十五年，我们</a:t>
            </a:r>
            <a:r>
              <a:rPr lang="zh-CN" altLang="en-US" sz="2400" i="0" dirty="0">
                <a:solidFill>
                  <a:srgbClr val="FFFFFF"/>
                </a:solidFill>
                <a:effectLst/>
                <a:latin typeface="黑体" panose="02010609060101010101" pitchFamily="49" charset="-122"/>
                <a:ea typeface="黑体" panose="02010609060101010101" pitchFamily="49" charset="-122"/>
              </a:rPr>
              <a:t>将</a:t>
            </a:r>
            <a:r>
              <a:rPr lang="zh-CN" altLang="en-US" sz="2400" i="0" dirty="0" smtClean="0">
                <a:solidFill>
                  <a:srgbClr val="FFFFFF"/>
                </a:solidFill>
                <a:effectLst/>
                <a:latin typeface="黑体" panose="02010609060101010101" pitchFamily="49" charset="-122"/>
                <a:ea typeface="黑体" panose="02010609060101010101" pitchFamily="49" charset="-122"/>
              </a:rPr>
              <a:t>看到五</a:t>
            </a:r>
            <a:r>
              <a:rPr lang="zh-CN" altLang="en-US" sz="2400" i="0" dirty="0">
                <a:solidFill>
                  <a:srgbClr val="FFFFFF"/>
                </a:solidFill>
                <a:effectLst/>
                <a:latin typeface="黑体" panose="02010609060101010101" pitchFamily="49" charset="-122"/>
                <a:ea typeface="黑体" panose="02010609060101010101" pitchFamily="49" charset="-122"/>
              </a:rPr>
              <a:t>大</a:t>
            </a:r>
            <a:r>
              <a:rPr lang="zh-CN" altLang="en-US" sz="2400" i="0" dirty="0" smtClean="0">
                <a:solidFill>
                  <a:srgbClr val="FFFFFF"/>
                </a:solidFill>
                <a:effectLst/>
                <a:latin typeface="黑体" panose="02010609060101010101" pitchFamily="49" charset="-122"/>
                <a:ea typeface="黑体" panose="02010609060101010101" pitchFamily="49" charset="-122"/>
              </a:rPr>
              <a:t>超级经济力量：美国、</a:t>
            </a:r>
            <a:r>
              <a:rPr lang="zh-CN" altLang="en-US" sz="2400" i="0" dirty="0">
                <a:solidFill>
                  <a:srgbClr val="FFFFFF"/>
                </a:solidFill>
                <a:effectLst/>
                <a:latin typeface="黑体" panose="02010609060101010101" pitchFamily="49" charset="-122"/>
                <a:ea typeface="黑体" panose="02010609060101010101" pitchFamily="49" charset="-122"/>
              </a:rPr>
              <a:t>苏联</a:t>
            </a:r>
            <a:r>
              <a:rPr lang="zh-CN" altLang="en-US" sz="2400" i="0" dirty="0" smtClean="0">
                <a:solidFill>
                  <a:srgbClr val="FFFFFF"/>
                </a:solidFill>
                <a:effectLst/>
                <a:latin typeface="黑体" panose="02010609060101010101" pitchFamily="49" charset="-122"/>
                <a:ea typeface="黑体" panose="02010609060101010101" pitchFamily="49" charset="-122"/>
              </a:rPr>
              <a:t>、西欧、中国</a:t>
            </a:r>
            <a:r>
              <a:rPr lang="zh-CN" altLang="en-US" sz="2400" i="0" dirty="0">
                <a:solidFill>
                  <a:srgbClr val="FFFFFF"/>
                </a:solidFill>
                <a:effectLst/>
                <a:latin typeface="黑体" panose="02010609060101010101" pitchFamily="49" charset="-122"/>
                <a:ea typeface="黑体" panose="02010609060101010101" pitchFamily="49" charset="-122"/>
              </a:rPr>
              <a:t>，当然还有日本。</a:t>
            </a:r>
            <a:r>
              <a:rPr lang="en-US" altLang="zh-CN" sz="2400" i="0" dirty="0">
                <a:solidFill>
                  <a:srgbClr val="FFFFFF"/>
                </a:solidFill>
                <a:effectLst/>
                <a:latin typeface="黑体" panose="02010609060101010101" pitchFamily="49" charset="-122"/>
                <a:ea typeface="黑体" panose="02010609060101010101" pitchFamily="49" charset="-122"/>
              </a:rPr>
              <a:t>……</a:t>
            </a:r>
            <a:r>
              <a:rPr lang="zh-CN" altLang="en-US" sz="2400" i="0" dirty="0">
                <a:solidFill>
                  <a:srgbClr val="FFFFFF"/>
                </a:solidFill>
                <a:effectLst/>
                <a:latin typeface="黑体" panose="02010609060101010101" pitchFamily="49" charset="-122"/>
                <a:ea typeface="黑体" panose="02010609060101010101" pitchFamily="49" charset="-122"/>
              </a:rPr>
              <a:t>这意味着</a:t>
            </a:r>
            <a:r>
              <a:rPr lang="zh-CN" altLang="en-US" sz="2400" i="0" dirty="0" smtClean="0">
                <a:solidFill>
                  <a:srgbClr val="FFFFFF"/>
                </a:solidFill>
                <a:effectLst/>
                <a:latin typeface="黑体" panose="02010609060101010101" pitchFamily="49" charset="-122"/>
                <a:ea typeface="黑体" panose="02010609060101010101" pitchFamily="49" charset="-122"/>
              </a:rPr>
              <a:t>，与我们</a:t>
            </a:r>
            <a:r>
              <a:rPr lang="zh-CN" altLang="en-US" sz="2400" i="0" dirty="0">
                <a:solidFill>
                  <a:srgbClr val="FFFFFF"/>
                </a:solidFill>
                <a:effectLst/>
                <a:latin typeface="黑体" panose="02010609060101010101" pitchFamily="49" charset="-122"/>
                <a:ea typeface="黑体" panose="02010609060101010101" pitchFamily="49" charset="-122"/>
              </a:rPr>
              <a:t>在第二次世界大战结束</a:t>
            </a:r>
            <a:r>
              <a:rPr lang="zh-CN" altLang="en-US" sz="2400" i="0" dirty="0" smtClean="0">
                <a:solidFill>
                  <a:srgbClr val="FFFFFF"/>
                </a:solidFill>
                <a:effectLst/>
                <a:latin typeface="黑体" panose="02010609060101010101" pitchFamily="49" charset="-122"/>
                <a:ea typeface="黑体" panose="02010609060101010101" pitchFamily="49" charset="-122"/>
              </a:rPr>
              <a:t>以后所</a:t>
            </a:r>
            <a:r>
              <a:rPr lang="zh-CN" altLang="en-US" sz="2400" i="0" dirty="0">
                <a:solidFill>
                  <a:srgbClr val="FFFFFF"/>
                </a:solidFill>
                <a:effectLst/>
                <a:latin typeface="黑体" panose="02010609060101010101" pitchFamily="49" charset="-122"/>
                <a:ea typeface="黑体" panose="02010609060101010101" pitchFamily="49" charset="-122"/>
              </a:rPr>
              <a:t>处的地位相比，</a:t>
            </a:r>
            <a:r>
              <a:rPr lang="zh-CN" altLang="en-US" sz="2400" i="0" dirty="0" smtClean="0">
                <a:solidFill>
                  <a:srgbClr val="FFFFFF"/>
                </a:solidFill>
                <a:effectLst/>
                <a:latin typeface="黑体" panose="02010609060101010101" pitchFamily="49" charset="-122"/>
                <a:ea typeface="黑体" panose="02010609060101010101" pitchFamily="49" charset="-122"/>
              </a:rPr>
              <a:t>美国面临着我们甚至连</a:t>
            </a:r>
            <a:r>
              <a:rPr lang="zh-CN" altLang="en-US" sz="2400" i="0" dirty="0">
                <a:solidFill>
                  <a:srgbClr val="FFFFFF"/>
                </a:solidFill>
                <a:effectLst/>
                <a:latin typeface="黑体" panose="02010609060101010101" pitchFamily="49" charset="-122"/>
                <a:ea typeface="黑体" panose="02010609060101010101" pitchFamily="49" charset="-122"/>
              </a:rPr>
              <a:t>做梦也没有</a:t>
            </a:r>
            <a:r>
              <a:rPr lang="zh-CN" altLang="en-US" sz="2400" i="0" dirty="0" smtClean="0">
                <a:solidFill>
                  <a:srgbClr val="FFFFFF"/>
                </a:solidFill>
                <a:effectLst/>
                <a:latin typeface="黑体" panose="02010609060101010101" pitchFamily="49" charset="-122"/>
                <a:ea typeface="黑体" panose="02010609060101010101" pitchFamily="49" charset="-122"/>
              </a:rPr>
              <a:t>想到的挑战。</a:t>
            </a:r>
            <a:endParaRPr lang="en-US" altLang="zh-CN" sz="2400" i="0" dirty="0" smtClean="0">
              <a:solidFill>
                <a:srgbClr val="FFFFFF"/>
              </a:solidFill>
              <a:effectLst/>
              <a:latin typeface="黑体" panose="02010609060101010101" pitchFamily="49" charset="-122"/>
              <a:ea typeface="黑体" panose="02010609060101010101" pitchFamily="49" charset="-122"/>
            </a:endParaRPr>
          </a:p>
          <a:p>
            <a:pPr indent="457200" algn="l" eaLnBrk="0">
              <a:lnSpc>
                <a:spcPts val="3500"/>
              </a:lnSpc>
            </a:pP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摘译自</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尼克松在堪萨斯城的讲话</a:t>
            </a:r>
            <a:r>
              <a:rPr lang="en-US" altLang="zh-CN"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a:t>
            </a:r>
            <a:r>
              <a:rPr lang="en-US" altLang="zh-CN" sz="2400" i="0" dirty="0" smtClean="0">
                <a:solidFill>
                  <a:srgbClr val="FFFFFF"/>
                </a:solidFill>
                <a:effectLst/>
                <a:latin typeface="黑体" panose="02010609060101010101" pitchFamily="49" charset="-122"/>
                <a:ea typeface="黑体" panose="02010609060101010101" pitchFamily="49" charset="-122"/>
              </a:rPr>
              <a:t>1971</a:t>
            </a:r>
            <a:r>
              <a:rPr lang="zh-CN" altLang="en-US" sz="2400" i="0" dirty="0" smtClean="0">
                <a:solidFill>
                  <a:srgbClr val="FFFFFF"/>
                </a:solidFill>
                <a:effectLst/>
                <a:latin typeface="黑体" panose="02010609060101010101" pitchFamily="49" charset="-122"/>
                <a:ea typeface="黑体" panose="02010609060101010101" pitchFamily="49" charset="-122"/>
              </a:rPr>
              <a:t>年</a:t>
            </a:r>
            <a:r>
              <a:rPr lang="en-US" altLang="zh-CN" sz="2400" i="0" dirty="0" smtClean="0">
                <a:solidFill>
                  <a:srgbClr val="FFFFFF"/>
                </a:solidFill>
                <a:effectLst/>
                <a:latin typeface="黑体" panose="02010609060101010101" pitchFamily="49" charset="-122"/>
                <a:ea typeface="黑体" panose="02010609060101010101" pitchFamily="49" charset="-122"/>
              </a:rPr>
              <a:t>7</a:t>
            </a:r>
            <a:r>
              <a:rPr lang="zh-CN" altLang="en-US" sz="2400" i="0" dirty="0" smtClean="0">
                <a:solidFill>
                  <a:srgbClr val="FFFFFF"/>
                </a:solidFill>
                <a:effectLst/>
                <a:latin typeface="黑体" panose="02010609060101010101" pitchFamily="49" charset="-122"/>
                <a:ea typeface="黑体" panose="02010609060101010101" pitchFamily="49" charset="-122"/>
              </a:rPr>
              <a:t>月</a:t>
            </a:r>
            <a:r>
              <a:rPr lang="en-US" altLang="zh-CN" sz="2400" i="0" dirty="0" smtClean="0">
                <a:solidFill>
                  <a:srgbClr val="FFFFFF"/>
                </a:solidFill>
                <a:effectLst/>
                <a:latin typeface="黑体" panose="02010609060101010101" pitchFamily="49" charset="-122"/>
                <a:ea typeface="黑体" panose="02010609060101010101" pitchFamily="49" charset="-122"/>
              </a:rPr>
              <a:t>6</a:t>
            </a:r>
            <a:r>
              <a:rPr lang="zh-CN" altLang="en-US" sz="2400" i="0" dirty="0" smtClean="0">
                <a:solidFill>
                  <a:srgbClr val="FFFFFF"/>
                </a:solidFill>
                <a:effectLst/>
                <a:latin typeface="黑体" panose="02010609060101010101" pitchFamily="49" charset="-122"/>
                <a:ea typeface="黑体" panose="02010609060101010101" pitchFamily="49" charset="-122"/>
              </a:rPr>
              <a:t>日）</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94899" y="653119"/>
            <a:ext cx="4108817" cy="615553"/>
          </a:xfrm>
          <a:prstGeom prst="rect">
            <a:avLst/>
          </a:prstGeom>
        </p:spPr>
        <p:txBody>
          <a:bodyPr wrap="none">
            <a:spAutoFit/>
          </a:bodyPr>
          <a:lstStyle/>
          <a:p>
            <a:pPr algn="l"/>
            <a:r>
              <a:rPr lang="zh-CN" altLang="en-US" sz="3400" i="0" dirty="0">
                <a:solidFill>
                  <a:srgbClr val="FFFF00"/>
                </a:solidFill>
                <a:effectLst/>
                <a:latin typeface="黑体" panose="02010609060101010101" pitchFamily="49" charset="-122"/>
                <a:ea typeface="黑体" panose="02010609060101010101" pitchFamily="49" charset="-122"/>
                <a:cs typeface="+mn-cs"/>
                <a:sym typeface="+mn-ea"/>
              </a:rPr>
              <a:t>三</a:t>
            </a:r>
            <a:r>
              <a:rPr lang="zh-CN" altLang="en-US" sz="3400" i="0" dirty="0" smtClean="0">
                <a:solidFill>
                  <a:srgbClr val="FFFF00"/>
                </a:solidFill>
                <a:effectLst/>
                <a:latin typeface="黑体" panose="02010609060101010101" pitchFamily="49" charset="-122"/>
                <a:ea typeface="黑体" panose="02010609060101010101" pitchFamily="49" charset="-122"/>
                <a:cs typeface="+mn-cs"/>
                <a:sym typeface="+mn-ea"/>
              </a:rPr>
              <a:t>、两极格局的瓦解</a:t>
            </a:r>
            <a:endParaRPr lang="zh-CN" altLang="en-US" sz="3400" i="0" dirty="0">
              <a:solidFill>
                <a:srgbClr val="FFFF00"/>
              </a:solidFill>
              <a:effectLst/>
              <a:latin typeface="黑体" panose="02010609060101010101" pitchFamily="49" charset="-122"/>
              <a:ea typeface="黑体" panose="02010609060101010101" pitchFamily="49" charset="-122"/>
              <a:cs typeface="+mn-cs"/>
            </a:endParaRPr>
          </a:p>
        </p:txBody>
      </p:sp>
      <p:sp>
        <p:nvSpPr>
          <p:cNvPr id="2" name="TextBox 1"/>
          <p:cNvSpPr txBox="1"/>
          <p:nvPr/>
        </p:nvSpPr>
        <p:spPr>
          <a:xfrm>
            <a:off x="1051352" y="1387287"/>
            <a:ext cx="1897955"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en-US" altLang="zh-CN" sz="2800" i="0" dirty="0" smtClean="0">
                <a:solidFill>
                  <a:srgbClr val="FFFFFF"/>
                </a:solidFill>
                <a:effectLst/>
                <a:latin typeface="黑体" panose="02010609060101010101" pitchFamily="49" charset="-122"/>
                <a:ea typeface="黑体" panose="02010609060101010101" pitchFamily="49" charset="-122"/>
              </a:rPr>
              <a:t>1.</a:t>
            </a:r>
            <a:r>
              <a:rPr lang="zh-CN" altLang="en-US" sz="2800" i="0" dirty="0" smtClean="0">
                <a:solidFill>
                  <a:srgbClr val="FFFFFF"/>
                </a:solidFill>
                <a:effectLst/>
                <a:latin typeface="黑体" panose="02010609060101010101" pitchFamily="49" charset="-122"/>
                <a:ea typeface="黑体" panose="02010609060101010101" pitchFamily="49" charset="-122"/>
              </a:rPr>
              <a:t>东欧剧变</a:t>
            </a:r>
            <a:endParaRPr lang="zh-CN" altLang="en-US" sz="2800" i="0" dirty="0">
              <a:solidFill>
                <a:srgbClr val="FFFFFF"/>
              </a:solidFill>
              <a:effectLst/>
              <a:latin typeface="黑体" panose="02010609060101010101" pitchFamily="49" charset="-122"/>
              <a:ea typeface="黑体" panose="02010609060101010101" pitchFamily="49" charset="-122"/>
            </a:endParaRPr>
          </a:p>
        </p:txBody>
      </p:sp>
      <p:sp>
        <p:nvSpPr>
          <p:cNvPr id="9" name="TextBox 8"/>
          <p:cNvSpPr txBox="1"/>
          <p:nvPr/>
        </p:nvSpPr>
        <p:spPr>
          <a:xfrm>
            <a:off x="1051351" y="1941281"/>
            <a:ext cx="1897955"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defTabSz="825500"/>
            <a:r>
              <a:rPr lang="en-US" altLang="zh-CN" sz="2800" i="0" dirty="0" smtClean="0">
                <a:solidFill>
                  <a:srgbClr val="FFFFFF"/>
                </a:solidFill>
                <a:effectLst/>
                <a:latin typeface="黑体" panose="02010609060101010101" pitchFamily="49" charset="-122"/>
                <a:ea typeface="黑体" panose="02010609060101010101" pitchFamily="49" charset="-122"/>
              </a:rPr>
              <a:t>2.</a:t>
            </a:r>
            <a:r>
              <a:rPr lang="zh-CN" altLang="en-US" sz="2800" i="0" dirty="0" smtClean="0">
                <a:solidFill>
                  <a:srgbClr val="FFFFFF"/>
                </a:solidFill>
                <a:effectLst/>
                <a:latin typeface="黑体" panose="02010609060101010101" pitchFamily="49" charset="-122"/>
                <a:ea typeface="黑体" panose="02010609060101010101" pitchFamily="49" charset="-122"/>
              </a:rPr>
              <a:t>苏联解体</a:t>
            </a:r>
            <a:endParaRPr lang="zh-CN" altLang="en-US" sz="2800" i="0" dirty="0">
              <a:solidFill>
                <a:srgbClr val="FFFFFF"/>
              </a:solidFill>
              <a:effectLst/>
              <a:latin typeface="黑体" panose="02010609060101010101" pitchFamily="49" charset="-122"/>
              <a:ea typeface="黑体" panose="02010609060101010101" pitchFamily="49" charset="-122"/>
            </a:endParaRPr>
          </a:p>
        </p:txBody>
      </p:sp>
      <p:grpSp>
        <p:nvGrpSpPr>
          <p:cNvPr id="13" name="组合 12"/>
          <p:cNvGrpSpPr/>
          <p:nvPr/>
        </p:nvGrpSpPr>
        <p:grpSpPr>
          <a:xfrm>
            <a:off x="691802" y="2511195"/>
            <a:ext cx="7682121" cy="1323669"/>
            <a:chOff x="691802" y="2511195"/>
            <a:chExt cx="7682121" cy="1323669"/>
          </a:xfrm>
        </p:grpSpPr>
        <p:sp>
          <p:nvSpPr>
            <p:cNvPr id="10" name="AutoShape 14"/>
            <p:cNvSpPr>
              <a:spLocks noChangeArrowheads="1"/>
            </p:cNvSpPr>
            <p:nvPr/>
          </p:nvSpPr>
          <p:spPr bwMode="auto">
            <a:xfrm>
              <a:off x="691802" y="2511195"/>
              <a:ext cx="7682121" cy="461665"/>
            </a:xfrm>
            <a:prstGeom prst="wedgeRectCallout">
              <a:avLst>
                <a:gd name="adj1" fmla="val -50255"/>
                <a:gd name="adj2" fmla="val -48023"/>
              </a:avLst>
            </a:prstGeom>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l"/>
              <a:r>
                <a:rPr lang="zh-CN" altLang="en-US" sz="2400" i="0" dirty="0">
                  <a:solidFill>
                    <a:srgbClr val="FFFFFF"/>
                  </a:solidFill>
                  <a:effectLst/>
                  <a:latin typeface="黑体" panose="02010609060101010101" pitchFamily="49" charset="-122"/>
                  <a:ea typeface="黑体" panose="02010609060101010101" pitchFamily="49" charset="-122"/>
                </a:rPr>
                <a:t>（</a:t>
              </a:r>
              <a:r>
                <a:rPr lang="en-US" altLang="zh-CN" sz="2400" i="0" dirty="0">
                  <a:solidFill>
                    <a:srgbClr val="FFFFFF"/>
                  </a:solidFill>
                  <a:effectLst/>
                  <a:latin typeface="黑体" panose="02010609060101010101" pitchFamily="49" charset="-122"/>
                  <a:ea typeface="黑体" panose="02010609060101010101" pitchFamily="49" charset="-122"/>
                </a:rPr>
                <a:t>1</a:t>
              </a:r>
              <a:r>
                <a:rPr lang="zh-CN" altLang="en-US" sz="2400" i="0" dirty="0" smtClean="0">
                  <a:solidFill>
                    <a:srgbClr val="FFFFFF"/>
                  </a:solidFill>
                  <a:effectLst/>
                  <a:latin typeface="黑体" panose="02010609060101010101" pitchFamily="49" charset="-122"/>
                  <a:ea typeface="黑体" panose="02010609060101010101" pitchFamily="49" charset="-122"/>
                </a:rPr>
                <a:t>）根本</a:t>
              </a:r>
              <a:r>
                <a:rPr lang="zh-CN" altLang="en-US" sz="2400" i="0" dirty="0">
                  <a:solidFill>
                    <a:srgbClr val="FFFFFF"/>
                  </a:solidFill>
                  <a:effectLst/>
                  <a:latin typeface="黑体" panose="02010609060101010101" pitchFamily="49" charset="-122"/>
                  <a:ea typeface="黑体" panose="02010609060101010101" pitchFamily="49" charset="-122"/>
                </a:rPr>
                <a:t>：高度集中的政治经济体制弊端</a:t>
              </a:r>
            </a:p>
          </p:txBody>
        </p:sp>
        <p:sp>
          <p:nvSpPr>
            <p:cNvPr id="11" name="AutoShape 15"/>
            <p:cNvSpPr>
              <a:spLocks noChangeArrowheads="1"/>
            </p:cNvSpPr>
            <p:nvPr/>
          </p:nvSpPr>
          <p:spPr bwMode="auto">
            <a:xfrm>
              <a:off x="696684" y="2929606"/>
              <a:ext cx="7210714" cy="461665"/>
            </a:xfrm>
            <a:prstGeom prst="wedgeRectCallout">
              <a:avLst>
                <a:gd name="adj1" fmla="val -20875"/>
                <a:gd name="adj2" fmla="val 53954"/>
              </a:avLst>
            </a:prstGeom>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l"/>
              <a:r>
                <a:rPr lang="zh-CN" altLang="en-US" sz="2400" i="0" dirty="0">
                  <a:solidFill>
                    <a:srgbClr val="FFFFFF"/>
                  </a:solidFill>
                  <a:effectLst/>
                  <a:latin typeface="黑体" panose="02010609060101010101" pitchFamily="49" charset="-122"/>
                  <a:ea typeface="黑体" panose="02010609060101010101" pitchFamily="49" charset="-122"/>
                </a:rPr>
                <a:t>（</a:t>
              </a:r>
              <a:r>
                <a:rPr lang="en-US" altLang="zh-CN" sz="2400" i="0" dirty="0">
                  <a:solidFill>
                    <a:srgbClr val="FFFFFF"/>
                  </a:solidFill>
                  <a:effectLst/>
                  <a:latin typeface="黑体" panose="02010609060101010101" pitchFamily="49" charset="-122"/>
                  <a:ea typeface="黑体" panose="02010609060101010101" pitchFamily="49" charset="-122"/>
                </a:rPr>
                <a:t>2</a:t>
              </a:r>
              <a:r>
                <a:rPr lang="zh-CN" altLang="en-US" sz="2400" i="0" dirty="0">
                  <a:solidFill>
                    <a:srgbClr val="FFFFFF"/>
                  </a:solidFill>
                  <a:effectLst/>
                  <a:latin typeface="黑体" panose="02010609060101010101" pitchFamily="49" charset="-122"/>
                  <a:ea typeface="黑体" panose="02010609060101010101" pitchFamily="49" charset="-122"/>
                </a:rPr>
                <a:t>）直接</a:t>
              </a:r>
              <a:r>
                <a:rPr lang="zh-CN" altLang="en-US" sz="2400" i="0" dirty="0" smtClean="0">
                  <a:solidFill>
                    <a:srgbClr val="FFFFFF"/>
                  </a:solidFill>
                  <a:effectLst/>
                  <a:latin typeface="黑体" panose="02010609060101010101" pitchFamily="49" charset="-122"/>
                  <a:ea typeface="黑体" panose="02010609060101010101" pitchFamily="49" charset="-122"/>
                </a:rPr>
                <a:t>：改革</a:t>
              </a:r>
              <a:r>
                <a:rPr lang="zh-CN" altLang="en-US" sz="2400" i="0" dirty="0">
                  <a:solidFill>
                    <a:srgbClr val="FFFFFF"/>
                  </a:solidFill>
                  <a:effectLst/>
                  <a:latin typeface="黑体" panose="02010609060101010101" pitchFamily="49" charset="-122"/>
                  <a:ea typeface="黑体" panose="02010609060101010101" pitchFamily="49" charset="-122"/>
                </a:rPr>
                <a:t>背离了社会主义</a:t>
              </a:r>
            </a:p>
          </p:txBody>
        </p:sp>
        <p:sp>
          <p:nvSpPr>
            <p:cNvPr id="12" name="AutoShape 16"/>
            <p:cNvSpPr>
              <a:spLocks noChangeArrowheads="1"/>
            </p:cNvSpPr>
            <p:nvPr/>
          </p:nvSpPr>
          <p:spPr bwMode="auto">
            <a:xfrm>
              <a:off x="695763" y="3373199"/>
              <a:ext cx="6273452" cy="461665"/>
            </a:xfrm>
            <a:prstGeom prst="wedgeRectCallout">
              <a:avLst>
                <a:gd name="adj1" fmla="val -21352"/>
                <a:gd name="adj2" fmla="val 9852"/>
              </a:avLst>
            </a:prstGeom>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l"/>
              <a:r>
                <a:rPr lang="zh-CN" altLang="en-US" sz="2400" i="0" dirty="0">
                  <a:solidFill>
                    <a:srgbClr val="FFFFFF"/>
                  </a:solidFill>
                  <a:effectLst/>
                  <a:latin typeface="黑体" panose="02010609060101010101" pitchFamily="49" charset="-122"/>
                  <a:ea typeface="黑体" panose="02010609060101010101" pitchFamily="49" charset="-122"/>
                </a:rPr>
                <a:t>（</a:t>
              </a:r>
              <a:r>
                <a:rPr lang="en-US" altLang="zh-CN" sz="2400" i="0" dirty="0">
                  <a:solidFill>
                    <a:srgbClr val="FFFFFF"/>
                  </a:solidFill>
                  <a:effectLst/>
                  <a:latin typeface="黑体" panose="02010609060101010101" pitchFamily="49" charset="-122"/>
                  <a:ea typeface="黑体" panose="02010609060101010101" pitchFamily="49" charset="-122"/>
                </a:rPr>
                <a:t>3</a:t>
              </a:r>
              <a:r>
                <a:rPr lang="zh-CN" altLang="en-US" sz="2400" i="0" dirty="0">
                  <a:solidFill>
                    <a:srgbClr val="FFFFFF"/>
                  </a:solidFill>
                  <a:effectLst/>
                  <a:latin typeface="黑体" panose="02010609060101010101" pitchFamily="49" charset="-122"/>
                  <a:ea typeface="黑体" panose="02010609060101010101" pitchFamily="49" charset="-122"/>
                </a:rPr>
                <a:t>）外部：东欧剧变和西方国家的和平演变</a:t>
              </a:r>
            </a:p>
          </p:txBody>
        </p:sp>
      </p:gr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1358900" y="965216"/>
            <a:ext cx="6419404" cy="2991499"/>
            <a:chOff x="1358900" y="965216"/>
            <a:chExt cx="6419404" cy="2991499"/>
          </a:xfrm>
        </p:grpSpPr>
        <p:pic>
          <p:nvPicPr>
            <p:cNvPr id="25" name="图片 24" descr="u=1810201167,4010665303&amp;gp=48"/>
            <p:cNvPicPr>
              <a:picLocks noChangeAspect="1"/>
            </p:cNvPicPr>
            <p:nvPr/>
          </p:nvPicPr>
          <p:blipFill>
            <a:blip r:embed="rId2" cstate="print"/>
            <a:stretch>
              <a:fillRect/>
            </a:stretch>
          </p:blipFill>
          <p:spPr>
            <a:xfrm>
              <a:off x="2292937" y="3397915"/>
              <a:ext cx="914400" cy="558800"/>
            </a:xfrm>
            <a:prstGeom prst="rect">
              <a:avLst/>
            </a:prstGeom>
            <a:noFill/>
            <a:ln w="9525">
              <a:noFill/>
            </a:ln>
          </p:spPr>
        </p:pic>
        <p:grpSp>
          <p:nvGrpSpPr>
            <p:cNvPr id="43" name="组合 42"/>
            <p:cNvGrpSpPr/>
            <p:nvPr/>
          </p:nvGrpSpPr>
          <p:grpSpPr>
            <a:xfrm>
              <a:off x="1358900" y="965216"/>
              <a:ext cx="6419404" cy="2912154"/>
              <a:chOff x="1358900" y="965216"/>
              <a:chExt cx="6419404" cy="2912154"/>
            </a:xfrm>
          </p:grpSpPr>
          <p:pic>
            <p:nvPicPr>
              <p:cNvPr id="6" name="图片 5" descr="u=2304255396,900709192&amp;gp=-32"/>
              <p:cNvPicPr>
                <a:picLocks noChangeAspect="1"/>
              </p:cNvPicPr>
              <p:nvPr/>
            </p:nvPicPr>
            <p:blipFill>
              <a:blip r:embed="rId3" cstate="print"/>
              <a:stretch>
                <a:fillRect/>
              </a:stretch>
            </p:blipFill>
            <p:spPr>
              <a:xfrm>
                <a:off x="3867149" y="1457702"/>
                <a:ext cx="1219200" cy="795338"/>
              </a:xfrm>
              <a:prstGeom prst="rect">
                <a:avLst/>
              </a:prstGeom>
              <a:noFill/>
              <a:ln w="9525">
                <a:noFill/>
              </a:ln>
            </p:spPr>
          </p:pic>
          <p:sp>
            <p:nvSpPr>
              <p:cNvPr id="7" name="文本框 192519"/>
              <p:cNvSpPr txBox="1"/>
              <p:nvPr/>
            </p:nvSpPr>
            <p:spPr>
              <a:xfrm>
                <a:off x="4086189" y="965216"/>
                <a:ext cx="781121" cy="400110"/>
              </a:xfrm>
              <a:prstGeom prst="rect">
                <a:avLst/>
              </a:prstGeom>
              <a:noFill/>
              <a:ln w="19050">
                <a:solidFill>
                  <a:srgbClr val="FFFFFF"/>
                </a:solidFill>
              </a:ln>
            </p:spPr>
            <p:txBody>
              <a:bodyPr wrap="square">
                <a:spAutoFit/>
              </a:bodyPr>
              <a:lstStyle/>
              <a:p>
                <a:pPr algn="l">
                  <a:spcBef>
                    <a:spcPct val="50000"/>
                  </a:spcBef>
                  <a:buClr>
                    <a:schemeClr val="bg1"/>
                  </a:buClr>
                </a:pPr>
                <a:r>
                  <a:rPr lang="zh-CN" altLang="en-US" sz="2000" i="0" dirty="0" smtClean="0">
                    <a:solidFill>
                      <a:srgbClr val="FFFFFF"/>
                    </a:solidFill>
                    <a:effectLst/>
                    <a:latin typeface="黑体" panose="02010609060101010101" pitchFamily="49" charset="-122"/>
                    <a:ea typeface="黑体" panose="02010609060101010101" pitchFamily="49" charset="-122"/>
                  </a:rPr>
                  <a:t>美国</a:t>
                </a:r>
                <a:endParaRPr lang="zh-CN" altLang="en-US" sz="2000" i="0" dirty="0">
                  <a:solidFill>
                    <a:srgbClr val="FFFFFF"/>
                  </a:solidFill>
                  <a:effectLst/>
                  <a:latin typeface="黑体" panose="02010609060101010101" pitchFamily="49" charset="-122"/>
                  <a:ea typeface="黑体" panose="02010609060101010101" pitchFamily="49" charset="-122"/>
                </a:endParaRPr>
              </a:p>
            </p:txBody>
          </p:sp>
          <p:pic>
            <p:nvPicPr>
              <p:cNvPr id="8" name="图片 7" descr="u=3483791443,3632567980&amp;gp=40"/>
              <p:cNvPicPr>
                <a:picLocks noChangeAspect="1"/>
              </p:cNvPicPr>
              <p:nvPr/>
            </p:nvPicPr>
            <p:blipFill>
              <a:blip r:embed="rId4" cstate="print"/>
              <a:stretch>
                <a:fillRect/>
              </a:stretch>
            </p:blipFill>
            <p:spPr>
              <a:xfrm>
                <a:off x="2292937" y="2279045"/>
                <a:ext cx="914400" cy="558800"/>
              </a:xfrm>
              <a:prstGeom prst="rect">
                <a:avLst/>
              </a:prstGeom>
              <a:noFill/>
              <a:ln w="9525">
                <a:noFill/>
              </a:ln>
            </p:spPr>
          </p:pic>
          <p:cxnSp>
            <p:nvCxnSpPr>
              <p:cNvPr id="10" name="直接连接符 9"/>
              <p:cNvCxnSpPr/>
              <p:nvPr/>
            </p:nvCxnSpPr>
            <p:spPr>
              <a:xfrm flipH="1">
                <a:off x="3017520" y="1745645"/>
                <a:ext cx="849629" cy="507395"/>
              </a:xfrm>
              <a:prstGeom prst="line">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cxnSp>
          <p:sp>
            <p:nvSpPr>
              <p:cNvPr id="15" name="矩形 14"/>
              <p:cNvSpPr/>
              <p:nvPr/>
            </p:nvSpPr>
            <p:spPr>
              <a:xfrm>
                <a:off x="1358900" y="2358390"/>
                <a:ext cx="789940" cy="400110"/>
              </a:xfrm>
              <a:prstGeom prst="rect">
                <a:avLst/>
              </a:prstGeom>
              <a:noFill/>
              <a:ln w="19050">
                <a:solidFill>
                  <a:srgbClr val="FFFFFF"/>
                </a:solidFill>
              </a:ln>
            </p:spPr>
            <p:txBody>
              <a:bodyPr wrap="square">
                <a:spAutoFit/>
              </a:bodyPr>
              <a:lstStyle/>
              <a:p>
                <a:pPr algn="l">
                  <a:buClr>
                    <a:schemeClr val="bg1"/>
                  </a:buClr>
                </a:pPr>
                <a:r>
                  <a:rPr lang="zh-CN" altLang="en-US" sz="2000" i="0" dirty="0" smtClean="0">
                    <a:solidFill>
                      <a:srgbClr val="FFFFFF"/>
                    </a:solidFill>
                    <a:effectLst/>
                    <a:latin typeface="黑体" panose="02010609060101010101" pitchFamily="49" charset="-122"/>
                    <a:ea typeface="黑体" panose="02010609060101010101" pitchFamily="49" charset="-122"/>
                  </a:rPr>
                  <a:t>欧盟</a:t>
                </a:r>
                <a:endParaRPr lang="zh-CN" altLang="en-US" sz="2000" i="0" dirty="0">
                  <a:solidFill>
                    <a:srgbClr val="FFFFFF"/>
                  </a:solidFill>
                  <a:effectLst/>
                  <a:latin typeface="黑体" panose="02010609060101010101" pitchFamily="49" charset="-122"/>
                  <a:ea typeface="黑体" panose="02010609060101010101" pitchFamily="49" charset="-122"/>
                </a:endParaRPr>
              </a:p>
            </p:txBody>
          </p:sp>
          <p:pic>
            <p:nvPicPr>
              <p:cNvPr id="16" name="图片 15" descr="u=1537922013,2927180159&amp;gp=40"/>
              <p:cNvPicPr>
                <a:picLocks noChangeAspect="1"/>
              </p:cNvPicPr>
              <p:nvPr/>
            </p:nvPicPr>
            <p:blipFill>
              <a:blip r:embed="rId5" cstate="print"/>
              <a:stretch>
                <a:fillRect/>
              </a:stretch>
            </p:blipFill>
            <p:spPr>
              <a:xfrm>
                <a:off x="5585494" y="3348732"/>
                <a:ext cx="914400" cy="528638"/>
              </a:xfrm>
              <a:prstGeom prst="rect">
                <a:avLst/>
              </a:prstGeom>
              <a:noFill/>
              <a:ln w="9525">
                <a:noFill/>
              </a:ln>
            </p:spPr>
          </p:pic>
          <p:sp>
            <p:nvSpPr>
              <p:cNvPr id="17" name="矩形 16"/>
              <p:cNvSpPr/>
              <p:nvPr/>
            </p:nvSpPr>
            <p:spPr>
              <a:xfrm>
                <a:off x="6761413" y="3397915"/>
                <a:ext cx="1016891" cy="400110"/>
              </a:xfrm>
              <a:prstGeom prst="rect">
                <a:avLst/>
              </a:prstGeom>
              <a:noFill/>
              <a:ln w="19050">
                <a:solidFill>
                  <a:srgbClr val="FFFFFF"/>
                </a:solidFill>
              </a:ln>
            </p:spPr>
            <p:txBody>
              <a:bodyPr wrap="square">
                <a:spAutoFit/>
              </a:bodyPr>
              <a:lstStyle/>
              <a:p>
                <a:pPr algn="l">
                  <a:spcBef>
                    <a:spcPct val="50000"/>
                  </a:spcBef>
                  <a:buClr>
                    <a:schemeClr val="bg1"/>
                  </a:buClr>
                </a:pPr>
                <a:r>
                  <a:rPr lang="zh-CN" altLang="en-US" sz="2000" i="0" dirty="0" smtClean="0">
                    <a:solidFill>
                      <a:srgbClr val="FFFFFF"/>
                    </a:solidFill>
                    <a:effectLst/>
                    <a:latin typeface="黑体" panose="02010609060101010101" pitchFamily="49" charset="-122"/>
                    <a:ea typeface="黑体" panose="02010609060101010101" pitchFamily="49" charset="-122"/>
                  </a:rPr>
                  <a:t>俄罗斯</a:t>
                </a:r>
                <a:endParaRPr lang="zh-CN" altLang="en-US" sz="2000" i="0" dirty="0">
                  <a:solidFill>
                    <a:srgbClr val="FFFFFF"/>
                  </a:solidFill>
                  <a:effectLst/>
                  <a:latin typeface="黑体" panose="02010609060101010101" pitchFamily="49" charset="-122"/>
                  <a:ea typeface="黑体" panose="02010609060101010101" pitchFamily="49" charset="-122"/>
                </a:endParaRPr>
              </a:p>
            </p:txBody>
          </p:sp>
          <p:cxnSp>
            <p:nvCxnSpPr>
              <p:cNvPr id="18" name="直接连接符 17"/>
              <p:cNvCxnSpPr/>
              <p:nvPr/>
            </p:nvCxnSpPr>
            <p:spPr>
              <a:xfrm flipH="1" flipV="1">
                <a:off x="5084479" y="1736755"/>
                <a:ext cx="925831" cy="653536"/>
              </a:xfrm>
              <a:prstGeom prst="line">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cxnSp>
          <p:sp>
            <p:nvSpPr>
              <p:cNvPr id="26" name="矩形 25"/>
              <p:cNvSpPr/>
              <p:nvPr/>
            </p:nvSpPr>
            <p:spPr>
              <a:xfrm>
                <a:off x="1358900" y="3477260"/>
                <a:ext cx="789940" cy="400110"/>
              </a:xfrm>
              <a:prstGeom prst="rect">
                <a:avLst/>
              </a:prstGeom>
              <a:noFill/>
              <a:ln w="19050">
                <a:solidFill>
                  <a:srgbClr val="FFFFFF"/>
                </a:solidFill>
              </a:ln>
            </p:spPr>
            <p:txBody>
              <a:bodyPr wrap="square">
                <a:spAutoFit/>
              </a:bodyPr>
              <a:lstStyle/>
              <a:p>
                <a:pPr algn="l">
                  <a:buClr>
                    <a:schemeClr val="bg1"/>
                  </a:buClr>
                </a:pPr>
                <a:r>
                  <a:rPr lang="zh-CN" altLang="en-US" sz="2000" i="0" dirty="0">
                    <a:solidFill>
                      <a:srgbClr val="FFFFFF"/>
                    </a:solidFill>
                    <a:effectLst/>
                    <a:latin typeface="黑体" panose="02010609060101010101" pitchFamily="49" charset="-122"/>
                    <a:ea typeface="黑体" panose="02010609060101010101" pitchFamily="49" charset="-122"/>
                  </a:rPr>
                  <a:t>日本</a:t>
                </a:r>
              </a:p>
            </p:txBody>
          </p:sp>
          <p:cxnSp>
            <p:nvCxnSpPr>
              <p:cNvPr id="28" name="直接连接符 27"/>
              <p:cNvCxnSpPr>
                <a:endCxn id="25" idx="0"/>
              </p:cNvCxnSpPr>
              <p:nvPr/>
            </p:nvCxnSpPr>
            <p:spPr>
              <a:xfrm>
                <a:off x="2750137" y="2842630"/>
                <a:ext cx="0" cy="555285"/>
              </a:xfrm>
              <a:prstGeom prst="line">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cxnSp>
          <p:pic>
            <p:nvPicPr>
              <p:cNvPr id="32" name="图片 31" descr="u=3074765503,3246960022&amp;gp=-6"/>
              <p:cNvPicPr>
                <a:picLocks noChangeAspect="1"/>
              </p:cNvPicPr>
              <p:nvPr/>
            </p:nvPicPr>
            <p:blipFill>
              <a:blip r:embed="rId6" cstate="print"/>
              <a:stretch>
                <a:fillRect/>
              </a:stretch>
            </p:blipFill>
            <p:spPr>
              <a:xfrm>
                <a:off x="5547394" y="2358390"/>
                <a:ext cx="952500" cy="533400"/>
              </a:xfrm>
              <a:prstGeom prst="rect">
                <a:avLst/>
              </a:prstGeom>
              <a:noFill/>
              <a:ln w="9525">
                <a:noFill/>
              </a:ln>
            </p:spPr>
          </p:pic>
          <p:cxnSp>
            <p:nvCxnSpPr>
              <p:cNvPr id="33" name="直接连接符 32"/>
              <p:cNvCxnSpPr/>
              <p:nvPr/>
            </p:nvCxnSpPr>
            <p:spPr>
              <a:xfrm>
                <a:off x="6010310" y="2902161"/>
                <a:ext cx="0" cy="446571"/>
              </a:xfrm>
              <a:prstGeom prst="line">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cxnSp>
          <p:sp>
            <p:nvSpPr>
              <p:cNvPr id="35" name="矩形 34"/>
              <p:cNvSpPr/>
              <p:nvPr/>
            </p:nvSpPr>
            <p:spPr>
              <a:xfrm>
                <a:off x="6761413" y="2442520"/>
                <a:ext cx="839537" cy="400110"/>
              </a:xfrm>
              <a:prstGeom prst="rect">
                <a:avLst/>
              </a:prstGeom>
              <a:noFill/>
              <a:ln w="19050">
                <a:solidFill>
                  <a:srgbClr val="FFFFFF"/>
                </a:solidFill>
              </a:ln>
            </p:spPr>
            <p:txBody>
              <a:bodyPr wrap="square">
                <a:spAutoFit/>
              </a:bodyPr>
              <a:lstStyle/>
              <a:p>
                <a:pPr algn="l">
                  <a:spcBef>
                    <a:spcPct val="50000"/>
                  </a:spcBef>
                  <a:buClr>
                    <a:schemeClr val="bg1"/>
                  </a:buClr>
                </a:pPr>
                <a:r>
                  <a:rPr lang="zh-CN" altLang="en-US" sz="2000" i="0" dirty="0" smtClean="0">
                    <a:solidFill>
                      <a:srgbClr val="FFFFFF"/>
                    </a:solidFill>
                    <a:effectLst/>
                    <a:latin typeface="黑体" panose="02010609060101010101" pitchFamily="49" charset="-122"/>
                    <a:ea typeface="黑体" panose="02010609060101010101" pitchFamily="49" charset="-122"/>
                  </a:rPr>
                  <a:t>中国</a:t>
                </a:r>
                <a:endParaRPr lang="zh-CN" altLang="en-US" sz="2000" i="0" dirty="0">
                  <a:solidFill>
                    <a:srgbClr val="FFFFFF"/>
                  </a:solidFill>
                  <a:effectLst/>
                  <a:latin typeface="黑体" panose="02010609060101010101" pitchFamily="49" charset="-122"/>
                  <a:ea typeface="黑体" panose="02010609060101010101" pitchFamily="49" charset="-122"/>
                </a:endParaRPr>
              </a:p>
            </p:txBody>
          </p:sp>
          <p:cxnSp>
            <p:nvCxnSpPr>
              <p:cNvPr id="37" name="直接连接符 36"/>
              <p:cNvCxnSpPr/>
              <p:nvPr/>
            </p:nvCxnSpPr>
            <p:spPr>
              <a:xfrm>
                <a:off x="3207337" y="3704651"/>
                <a:ext cx="2378157" cy="0"/>
              </a:xfrm>
              <a:prstGeom prst="line">
                <a:avLst/>
              </a:prstGeom>
              <a:noFill/>
              <a:ln w="38100" cap="flat">
                <a:solidFill>
                  <a:srgbClr val="FFFFFF"/>
                </a:solidFill>
                <a:prstDash val="solid"/>
                <a:miter lim="400000"/>
              </a:ln>
              <a:effectLst/>
              <a:sp3d/>
            </p:spPr>
            <p:style>
              <a:lnRef idx="0">
                <a:scrgbClr r="0" g="0" b="0"/>
              </a:lnRef>
              <a:fillRef idx="0">
                <a:scrgbClr r="0" g="0" b="0"/>
              </a:fillRef>
              <a:effectRef idx="0">
                <a:scrgbClr r="0" g="0" b="0"/>
              </a:effectRef>
              <a:fontRef idx="none"/>
            </p:style>
          </p:cxnSp>
        </p:grpSp>
      </p:grpSp>
      <p:sp>
        <p:nvSpPr>
          <p:cNvPr id="45" name="矩形 44"/>
          <p:cNvSpPr/>
          <p:nvPr/>
        </p:nvSpPr>
        <p:spPr>
          <a:xfrm>
            <a:off x="3307197" y="2604475"/>
            <a:ext cx="2339103" cy="523220"/>
          </a:xfrm>
          <a:prstGeom prst="rect">
            <a:avLst/>
          </a:prstGeom>
          <a:noFill/>
          <a:ln w="9525">
            <a:noFill/>
          </a:ln>
        </p:spPr>
        <p:txBody>
          <a:bodyPr wrap="none" anchor="t">
            <a:spAutoFit/>
          </a:bodyPr>
          <a:lstStyle/>
          <a:p>
            <a:pPr>
              <a:buClr>
                <a:schemeClr val="bg1"/>
              </a:buClr>
            </a:pPr>
            <a:r>
              <a:rPr lang="en-US" altLang="zh-CN" sz="2800" i="0" dirty="0">
                <a:solidFill>
                  <a:srgbClr val="FFFFFF"/>
                </a:solidFill>
                <a:effectLst/>
                <a:latin typeface="黑体" panose="02010609060101010101" pitchFamily="49" charset="-122"/>
                <a:ea typeface="黑体" panose="02010609060101010101" pitchFamily="49" charset="-122"/>
              </a:rPr>
              <a:t>“</a:t>
            </a:r>
            <a:r>
              <a:rPr lang="zh-CN" altLang="en-US" sz="2800" i="0" dirty="0">
                <a:solidFill>
                  <a:srgbClr val="FFFFFF"/>
                </a:solidFill>
                <a:effectLst/>
                <a:latin typeface="黑体" panose="02010609060101010101" pitchFamily="49" charset="-122"/>
                <a:ea typeface="黑体" panose="02010609060101010101" pitchFamily="49" charset="-122"/>
              </a:rPr>
              <a:t>一超多强”</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a:off x="632722" y="2614055"/>
            <a:ext cx="7683372" cy="0"/>
          </a:xfrm>
          <a:prstGeom prst="straightConnector1">
            <a:avLst/>
          </a:prstGeom>
          <a:noFill/>
          <a:ln w="76200" cap="flat">
            <a:solidFill>
              <a:srgbClr val="FFFFFF"/>
            </a:solidFill>
            <a:prstDash val="solid"/>
            <a:miter lim="400000"/>
            <a:tailEnd type="arrow"/>
          </a:ln>
          <a:effectLst/>
          <a:sp3d/>
        </p:spPr>
        <p:style>
          <a:lnRef idx="0">
            <a:scrgbClr r="0" g="0" b="0"/>
          </a:lnRef>
          <a:fillRef idx="0">
            <a:scrgbClr r="0" g="0" b="0"/>
          </a:fillRef>
          <a:effectRef idx="0">
            <a:scrgbClr r="0" g="0" b="0"/>
          </a:effectRef>
          <a:fontRef idx="none"/>
        </p:style>
      </p:cxnSp>
      <p:sp>
        <p:nvSpPr>
          <p:cNvPr id="7" name="椭圆 6"/>
          <p:cNvSpPr/>
          <p:nvPr/>
        </p:nvSpPr>
        <p:spPr>
          <a:xfrm>
            <a:off x="659003" y="2527125"/>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8" name="文本框 7"/>
          <p:cNvSpPr txBox="1"/>
          <p:nvPr/>
        </p:nvSpPr>
        <p:spPr>
          <a:xfrm>
            <a:off x="615673" y="2645677"/>
            <a:ext cx="1040131"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1947</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9" name="文本框 7"/>
          <p:cNvSpPr txBox="1"/>
          <p:nvPr/>
        </p:nvSpPr>
        <p:spPr>
          <a:xfrm>
            <a:off x="560888" y="974807"/>
            <a:ext cx="367305" cy="1477328"/>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杜鲁门主义</a:t>
            </a:r>
          </a:p>
        </p:txBody>
      </p:sp>
      <p:sp>
        <p:nvSpPr>
          <p:cNvPr id="10" name="文本框 7"/>
          <p:cNvSpPr txBox="1"/>
          <p:nvPr/>
        </p:nvSpPr>
        <p:spPr>
          <a:xfrm>
            <a:off x="804623" y="986711"/>
            <a:ext cx="704335" cy="1477328"/>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共产党与工人党情报局</a:t>
            </a:r>
          </a:p>
        </p:txBody>
      </p:sp>
      <p:sp>
        <p:nvSpPr>
          <p:cNvPr id="11" name="椭圆 10"/>
          <p:cNvSpPr/>
          <p:nvPr/>
        </p:nvSpPr>
        <p:spPr>
          <a:xfrm>
            <a:off x="1421503" y="2489757"/>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2" name="文本框 7"/>
          <p:cNvSpPr txBox="1"/>
          <p:nvPr/>
        </p:nvSpPr>
        <p:spPr>
          <a:xfrm>
            <a:off x="1213997" y="2651854"/>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1948</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13" name="文本框 7"/>
          <p:cNvSpPr txBox="1"/>
          <p:nvPr/>
        </p:nvSpPr>
        <p:spPr>
          <a:xfrm>
            <a:off x="1292877" y="971239"/>
            <a:ext cx="379855" cy="1477328"/>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马歇尔计划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4" name="文本框 7"/>
          <p:cNvSpPr txBox="1"/>
          <p:nvPr/>
        </p:nvSpPr>
        <p:spPr>
          <a:xfrm>
            <a:off x="1519877" y="1036317"/>
            <a:ext cx="379855" cy="923330"/>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经互会</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5" name="文本框 7"/>
          <p:cNvSpPr txBox="1"/>
          <p:nvPr/>
        </p:nvSpPr>
        <p:spPr>
          <a:xfrm>
            <a:off x="1732220" y="595384"/>
            <a:ext cx="37985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第一次柏林危机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6" name="椭圆 15"/>
          <p:cNvSpPr/>
          <p:nvPr/>
        </p:nvSpPr>
        <p:spPr>
          <a:xfrm>
            <a:off x="2136789" y="2497265"/>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17" name="文本框 7"/>
          <p:cNvSpPr txBox="1"/>
          <p:nvPr/>
        </p:nvSpPr>
        <p:spPr>
          <a:xfrm>
            <a:off x="1928245" y="262670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1949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18" name="文本框 7"/>
          <p:cNvSpPr txBox="1"/>
          <p:nvPr/>
        </p:nvSpPr>
        <p:spPr>
          <a:xfrm>
            <a:off x="1998976" y="1073593"/>
            <a:ext cx="379855" cy="646331"/>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北约</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19" name="椭圆 18"/>
          <p:cNvSpPr/>
          <p:nvPr/>
        </p:nvSpPr>
        <p:spPr>
          <a:xfrm>
            <a:off x="2531170" y="2502114"/>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0" name="椭圆 19"/>
          <p:cNvSpPr/>
          <p:nvPr/>
        </p:nvSpPr>
        <p:spPr>
          <a:xfrm>
            <a:off x="2924586" y="2495076"/>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1" name="文本框 7"/>
          <p:cNvSpPr txBox="1"/>
          <p:nvPr/>
        </p:nvSpPr>
        <p:spPr>
          <a:xfrm>
            <a:off x="2346375" y="262670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1955</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2" name="文本框 7"/>
          <p:cNvSpPr txBox="1"/>
          <p:nvPr/>
        </p:nvSpPr>
        <p:spPr>
          <a:xfrm>
            <a:off x="2385170" y="1098307"/>
            <a:ext cx="379855" cy="646331"/>
          </a:xfrm>
          <a:prstGeom prst="rect">
            <a:avLst/>
          </a:prstGeom>
          <a:noFill/>
        </p:spPr>
        <p:txBody>
          <a:bodyPr wrap="square" rtlCol="0">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华</a:t>
            </a:r>
            <a:r>
              <a:rPr lang="zh-CN" altLang="en-US" sz="1800" i="0" dirty="0" smtClean="0">
                <a:solidFill>
                  <a:srgbClr val="FFFFFF"/>
                </a:solidFill>
                <a:effectLst/>
                <a:latin typeface="黑体" panose="02010609060101010101" pitchFamily="49" charset="-122"/>
                <a:ea typeface="黑体" panose="02010609060101010101" pitchFamily="49" charset="-122"/>
              </a:rPr>
              <a:t>约</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3" name="文本框 7"/>
          <p:cNvSpPr txBox="1"/>
          <p:nvPr/>
        </p:nvSpPr>
        <p:spPr>
          <a:xfrm>
            <a:off x="2748227" y="2607017"/>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1958</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4" name="文本框 7"/>
          <p:cNvSpPr txBox="1"/>
          <p:nvPr/>
        </p:nvSpPr>
        <p:spPr>
          <a:xfrm>
            <a:off x="2830323" y="557288"/>
            <a:ext cx="37985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第二次柏林危机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5" name="文本框 7"/>
          <p:cNvSpPr txBox="1"/>
          <p:nvPr/>
        </p:nvSpPr>
        <p:spPr>
          <a:xfrm>
            <a:off x="3536025" y="260623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1962</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26" name="椭圆 25"/>
          <p:cNvSpPr/>
          <p:nvPr/>
        </p:nvSpPr>
        <p:spPr>
          <a:xfrm>
            <a:off x="3648494" y="2482719"/>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7" name="文本框 7"/>
          <p:cNvSpPr txBox="1"/>
          <p:nvPr/>
        </p:nvSpPr>
        <p:spPr>
          <a:xfrm>
            <a:off x="3536025" y="735431"/>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古巴导弹危机</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28" name="椭圆 27"/>
          <p:cNvSpPr/>
          <p:nvPr/>
        </p:nvSpPr>
        <p:spPr>
          <a:xfrm>
            <a:off x="5572228" y="2502114"/>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29" name="文本框 7"/>
          <p:cNvSpPr txBox="1"/>
          <p:nvPr/>
        </p:nvSpPr>
        <p:spPr>
          <a:xfrm>
            <a:off x="5379372" y="2651596"/>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1979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0" name="文本框 7"/>
          <p:cNvSpPr txBox="1"/>
          <p:nvPr/>
        </p:nvSpPr>
        <p:spPr>
          <a:xfrm>
            <a:off x="5270039" y="760145"/>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苏入侵阿富汗</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1" name="文本框 7"/>
          <p:cNvSpPr txBox="1"/>
          <p:nvPr/>
        </p:nvSpPr>
        <p:spPr>
          <a:xfrm>
            <a:off x="5521835" y="638596"/>
            <a:ext cx="367305" cy="2031325"/>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美战略防守计划</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2" name="椭圆 31"/>
          <p:cNvSpPr/>
          <p:nvPr/>
        </p:nvSpPr>
        <p:spPr>
          <a:xfrm>
            <a:off x="5972427" y="2493289"/>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3" name="文本框 7"/>
          <p:cNvSpPr txBox="1"/>
          <p:nvPr/>
        </p:nvSpPr>
        <p:spPr>
          <a:xfrm>
            <a:off x="5765030" y="263233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1985</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4" name="文本框 7"/>
          <p:cNvSpPr txBox="1"/>
          <p:nvPr/>
        </p:nvSpPr>
        <p:spPr>
          <a:xfrm>
            <a:off x="5763577" y="739372"/>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美苏对话机制</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5" name="椭圆 34"/>
          <p:cNvSpPr/>
          <p:nvPr/>
        </p:nvSpPr>
        <p:spPr>
          <a:xfrm>
            <a:off x="6359127" y="2497540"/>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6" name="文本框 7"/>
          <p:cNvSpPr txBox="1"/>
          <p:nvPr/>
        </p:nvSpPr>
        <p:spPr>
          <a:xfrm>
            <a:off x="6194369" y="2626709"/>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1987</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37" name="矩形 36"/>
          <p:cNvSpPr/>
          <p:nvPr/>
        </p:nvSpPr>
        <p:spPr>
          <a:xfrm>
            <a:off x="6032026" y="537893"/>
            <a:ext cx="971625" cy="2031325"/>
          </a:xfrm>
          <a:prstGeom prst="rect">
            <a:avLst/>
          </a:prstGeom>
        </p:spPr>
        <p:txBody>
          <a:bodyPr wrap="square">
            <a:spAutoFit/>
          </a:bodyPr>
          <a:lstStyle/>
          <a:p>
            <a:pPr algn="l"/>
            <a:r>
              <a:rPr lang="zh-CN" altLang="en-US" sz="1800" i="0" dirty="0">
                <a:solidFill>
                  <a:srgbClr val="FFFFFF"/>
                </a:solidFill>
                <a:effectLst/>
                <a:latin typeface="黑体" panose="02010609060101010101" pitchFamily="49" charset="-122"/>
                <a:ea typeface="黑体" panose="02010609060101010101" pitchFamily="49" charset="-122"/>
              </a:rPr>
              <a:t>美苏</a:t>
            </a:r>
            <a:r>
              <a:rPr lang="en-US" altLang="zh-CN" sz="1800" i="0" dirty="0">
                <a:solidFill>
                  <a:srgbClr val="FFFFFF"/>
                </a:solidFill>
                <a:effectLst/>
                <a:latin typeface="黑体" panose="02010609060101010101" pitchFamily="49" charset="-122"/>
                <a:ea typeface="黑体" panose="02010609060101010101" pitchFamily="49" charset="-122"/>
              </a:rPr>
              <a:t>《</a:t>
            </a:r>
            <a:r>
              <a:rPr lang="zh-CN" altLang="en-US" sz="1800" i="0" dirty="0">
                <a:solidFill>
                  <a:srgbClr val="FFFFFF"/>
                </a:solidFill>
                <a:effectLst/>
                <a:latin typeface="黑体" panose="02010609060101010101" pitchFamily="49" charset="-122"/>
                <a:ea typeface="黑体" panose="02010609060101010101" pitchFamily="49" charset="-122"/>
              </a:rPr>
              <a:t>关于消除两国中程和中短程导弹条约</a:t>
            </a:r>
            <a:r>
              <a:rPr lang="en-US" altLang="zh-CN" sz="1800" i="0" dirty="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38" name="椭圆 37"/>
          <p:cNvSpPr/>
          <p:nvPr/>
        </p:nvSpPr>
        <p:spPr>
          <a:xfrm>
            <a:off x="6905760" y="2502114"/>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39" name="文本框 7"/>
          <p:cNvSpPr txBox="1"/>
          <p:nvPr/>
        </p:nvSpPr>
        <p:spPr>
          <a:xfrm>
            <a:off x="6733322" y="2594660"/>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1989</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40" name="文本框 7"/>
          <p:cNvSpPr txBox="1"/>
          <p:nvPr/>
        </p:nvSpPr>
        <p:spPr>
          <a:xfrm>
            <a:off x="6747384" y="738177"/>
            <a:ext cx="367305" cy="1754326"/>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苏阿富汗撤军</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1" name="文本框 7"/>
          <p:cNvSpPr txBox="1"/>
          <p:nvPr/>
        </p:nvSpPr>
        <p:spPr>
          <a:xfrm>
            <a:off x="6978937" y="778711"/>
            <a:ext cx="36730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东欧剧变</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2" name="椭圆 41"/>
          <p:cNvSpPr/>
          <p:nvPr/>
        </p:nvSpPr>
        <p:spPr>
          <a:xfrm>
            <a:off x="7416502" y="2481341"/>
            <a:ext cx="196747" cy="199168"/>
          </a:xfrm>
          <a:prstGeom prst="ellipse">
            <a:avLst/>
          </a:prstGeom>
          <a:solidFill>
            <a:srgbClr val="FFFF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F3F1DF"/>
              </a:solidFill>
              <a:effectLst/>
              <a:uFillTx/>
              <a:latin typeface="+mn-lt"/>
              <a:ea typeface="+mn-ea"/>
              <a:cs typeface="+mn-cs"/>
              <a:sym typeface="Helvetica Neue"/>
            </a:endParaRPr>
          </a:p>
        </p:txBody>
      </p:sp>
      <p:sp>
        <p:nvSpPr>
          <p:cNvPr id="43" name="文本框 7"/>
          <p:cNvSpPr txBox="1"/>
          <p:nvPr/>
        </p:nvSpPr>
        <p:spPr>
          <a:xfrm>
            <a:off x="7244546" y="2577022"/>
            <a:ext cx="738370" cy="338554"/>
          </a:xfrm>
          <a:prstGeom prst="rect">
            <a:avLst/>
          </a:prstGeom>
          <a:noFill/>
        </p:spPr>
        <p:txBody>
          <a:bodyPr wrap="square" rtlCol="0">
            <a:spAutoFit/>
          </a:bodyPr>
          <a:lstStyle/>
          <a:p>
            <a:pPr algn="l"/>
            <a:r>
              <a:rPr lang="en-US" altLang="zh-CN" sz="1600" i="0" dirty="0" smtClean="0">
                <a:solidFill>
                  <a:srgbClr val="FFFFFF"/>
                </a:solidFill>
                <a:effectLst/>
                <a:latin typeface="黑体" panose="02010609060101010101" pitchFamily="49" charset="-122"/>
                <a:ea typeface="黑体" panose="02010609060101010101" pitchFamily="49" charset="-122"/>
              </a:rPr>
              <a:t>1991</a:t>
            </a:r>
            <a:endParaRPr lang="zh-CN" altLang="en-US" sz="1600" i="0" dirty="0">
              <a:solidFill>
                <a:srgbClr val="FFFFFF"/>
              </a:solidFill>
              <a:effectLst/>
              <a:latin typeface="黑体" panose="02010609060101010101" pitchFamily="49" charset="-122"/>
              <a:ea typeface="黑体" panose="02010609060101010101" pitchFamily="49" charset="-122"/>
            </a:endParaRPr>
          </a:p>
        </p:txBody>
      </p:sp>
      <p:sp>
        <p:nvSpPr>
          <p:cNvPr id="44" name="矩形 43"/>
          <p:cNvSpPr/>
          <p:nvPr/>
        </p:nvSpPr>
        <p:spPr>
          <a:xfrm>
            <a:off x="7197226" y="519812"/>
            <a:ext cx="980329" cy="2031325"/>
          </a:xfrm>
          <a:prstGeom prst="rect">
            <a:avLst/>
          </a:prstGeom>
        </p:spPr>
        <p:txBody>
          <a:bodyPr wrap="square">
            <a:spAutoFit/>
          </a:bodyPr>
          <a:lstStyle/>
          <a:p>
            <a:pPr algn="l"/>
            <a:r>
              <a:rPr lang="en-US" altLang="zh-CN" sz="1800" i="0" dirty="0">
                <a:solidFill>
                  <a:srgbClr val="FFFFFF"/>
                </a:solidFill>
                <a:effectLst/>
                <a:latin typeface="黑体" panose="02010609060101010101" pitchFamily="49" charset="-122"/>
                <a:ea typeface="黑体" panose="02010609060101010101" pitchFamily="49" charset="-122"/>
              </a:rPr>
              <a:t>《</a:t>
            </a:r>
            <a:r>
              <a:rPr lang="zh-CN" altLang="en-US" sz="1800" i="0" dirty="0">
                <a:solidFill>
                  <a:srgbClr val="FFFFFF"/>
                </a:solidFill>
                <a:effectLst/>
                <a:latin typeface="黑体" panose="02010609060101010101" pitchFamily="49" charset="-122"/>
                <a:ea typeface="黑体" panose="02010609060101010101" pitchFamily="49" charset="-122"/>
              </a:rPr>
              <a:t>美苏关于削减和限制进攻性战略武器条约</a:t>
            </a:r>
            <a:r>
              <a:rPr lang="en-US" altLang="zh-CN" sz="1800" i="0" dirty="0">
                <a:solidFill>
                  <a:srgbClr val="FFFFFF"/>
                </a:solidFill>
                <a:effectLst/>
                <a:latin typeface="黑体" panose="02010609060101010101" pitchFamily="49" charset="-122"/>
                <a:ea typeface="黑体" panose="02010609060101010101" pitchFamily="49" charset="-122"/>
              </a:rPr>
              <a:t>》</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5" name="文本框 7"/>
          <p:cNvSpPr txBox="1"/>
          <p:nvPr/>
        </p:nvSpPr>
        <p:spPr>
          <a:xfrm>
            <a:off x="7874647" y="957306"/>
            <a:ext cx="367305" cy="1200329"/>
          </a:xfrm>
          <a:prstGeom prst="rect">
            <a:avLst/>
          </a:prstGeom>
          <a:noFill/>
        </p:spPr>
        <p:txBody>
          <a:bodyPr wrap="square" rtlCol="0">
            <a:spAutoFit/>
          </a:bodyPr>
          <a:lstStyle/>
          <a:p>
            <a:pPr algn="l"/>
            <a:r>
              <a:rPr lang="zh-CN" altLang="en-US" sz="1800" i="0" dirty="0" smtClean="0">
                <a:solidFill>
                  <a:srgbClr val="FFFFFF"/>
                </a:solidFill>
                <a:effectLst/>
                <a:latin typeface="黑体" panose="02010609060101010101" pitchFamily="49" charset="-122"/>
                <a:ea typeface="黑体" panose="02010609060101010101" pitchFamily="49" charset="-122"/>
              </a:rPr>
              <a:t>苏联解体</a:t>
            </a:r>
            <a:endParaRPr lang="zh-CN" altLang="en-US" sz="1800" i="0" dirty="0">
              <a:solidFill>
                <a:srgbClr val="FFFFFF"/>
              </a:solidFill>
              <a:effectLst/>
              <a:latin typeface="黑体" panose="02010609060101010101" pitchFamily="49" charset="-122"/>
              <a:ea typeface="黑体" panose="02010609060101010101" pitchFamily="49" charset="-122"/>
            </a:endParaRPr>
          </a:p>
        </p:txBody>
      </p:sp>
      <p:sp>
        <p:nvSpPr>
          <p:cNvPr id="46" name="TextBox 45"/>
          <p:cNvSpPr txBox="1"/>
          <p:nvPr/>
        </p:nvSpPr>
        <p:spPr>
          <a:xfrm>
            <a:off x="735050" y="2906113"/>
            <a:ext cx="523317" cy="157992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冷战特点</a:t>
            </a:r>
            <a:endParaRPr lang="zh-CN" altLang="en-US" sz="2400" i="0" dirty="0">
              <a:solidFill>
                <a:srgbClr val="FFFF00"/>
              </a:solidFill>
              <a:effectLst/>
              <a:latin typeface="黑体" panose="02010609060101010101" pitchFamily="49" charset="-122"/>
              <a:ea typeface="黑体" panose="02010609060101010101" pitchFamily="49" charset="-122"/>
            </a:endParaRPr>
          </a:p>
        </p:txBody>
      </p:sp>
      <p:sp>
        <p:nvSpPr>
          <p:cNvPr id="47" name="TextBox 46"/>
          <p:cNvSpPr txBox="1"/>
          <p:nvPr/>
        </p:nvSpPr>
        <p:spPr>
          <a:xfrm>
            <a:off x="1255441" y="2956597"/>
            <a:ext cx="6986511" cy="1449115"/>
          </a:xfrm>
          <a:prstGeom prst="rect">
            <a:avLst/>
          </a:prstGeom>
          <a:noFill/>
          <a:ln w="12700" cap="flat">
            <a:solidFill>
              <a:srgbClr val="FFFFFF"/>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R="0" algn="l" defTabSz="825500" rtl="0" fontAlgn="auto" latinLnBrk="0" hangingPunct="0">
              <a:lnSpc>
                <a:spcPts val="3500"/>
              </a:lnSpc>
              <a:spcBef>
                <a:spcPts val="0"/>
              </a:spcBef>
              <a:spcAft>
                <a:spcPts val="0"/>
              </a:spcAft>
              <a:buClrTx/>
              <a:buSzTx/>
            </a:pPr>
            <a:r>
              <a:rPr lang="zh-CN" altLang="en-US" sz="2400" i="0" dirty="0">
                <a:solidFill>
                  <a:srgbClr val="FFFF00"/>
                </a:solidFill>
                <a:effectLst/>
                <a:latin typeface="黑体" panose="02010609060101010101" pitchFamily="49" charset="-122"/>
                <a:ea typeface="黑体" panose="02010609060101010101" pitchFamily="49" charset="-122"/>
              </a:rPr>
              <a:t>大国利益</a:t>
            </a:r>
            <a:r>
              <a:rPr lang="zh-CN" altLang="en-US" sz="2400" i="0" dirty="0" smtClean="0">
                <a:solidFill>
                  <a:srgbClr val="FFFF00"/>
                </a:solidFill>
                <a:effectLst/>
                <a:latin typeface="黑体" panose="02010609060101010101" pitchFamily="49" charset="-122"/>
                <a:ea typeface="黑体" panose="02010609060101010101" pitchFamily="49" charset="-122"/>
              </a:rPr>
              <a:t>冲突；明显</a:t>
            </a:r>
            <a:r>
              <a:rPr lang="zh-CN" altLang="en-US" sz="2400" i="0" dirty="0">
                <a:solidFill>
                  <a:srgbClr val="FFFF00"/>
                </a:solidFill>
                <a:effectLst/>
                <a:latin typeface="黑体" panose="02010609060101010101" pitchFamily="49" charset="-122"/>
                <a:ea typeface="黑体" panose="02010609060101010101" pitchFamily="49" charset="-122"/>
              </a:rPr>
              <a:t>的地缘政治</a:t>
            </a:r>
            <a:r>
              <a:rPr lang="zh-CN" altLang="en-US" sz="2400" i="0" dirty="0" smtClean="0">
                <a:solidFill>
                  <a:srgbClr val="FFFF00"/>
                </a:solidFill>
                <a:effectLst/>
                <a:latin typeface="黑体" panose="02010609060101010101" pitchFamily="49" charset="-122"/>
                <a:ea typeface="黑体" panose="02010609060101010101" pitchFamily="49" charset="-122"/>
              </a:rPr>
              <a:t>形态</a:t>
            </a:r>
            <a:r>
              <a:rPr lang="zh-CN" altLang="en-US" sz="2400" i="0" dirty="0">
                <a:solidFill>
                  <a:srgbClr val="FFFF00"/>
                </a:solidFill>
                <a:effectLst/>
                <a:latin typeface="黑体" panose="02010609060101010101" pitchFamily="49" charset="-122"/>
                <a:ea typeface="黑体" panose="02010609060101010101" pitchFamily="49" charset="-122"/>
              </a:rPr>
              <a:t>；</a:t>
            </a:r>
            <a:r>
              <a:rPr lang="zh-CN" altLang="en-US" sz="2400" i="0" dirty="0" smtClean="0">
                <a:solidFill>
                  <a:srgbClr val="FFFF00"/>
                </a:solidFill>
                <a:effectLst/>
                <a:latin typeface="黑体" panose="02010609060101010101" pitchFamily="49" charset="-122"/>
                <a:ea typeface="黑体" panose="02010609060101010101" pitchFamily="49" charset="-122"/>
              </a:rPr>
              <a:t>强烈的意识形态色彩；冷战双方激烈的军备竞赛特别是核竞赛；美</a:t>
            </a:r>
            <a:r>
              <a:rPr lang="zh-CN" altLang="en-US" sz="2400" i="0" dirty="0">
                <a:solidFill>
                  <a:srgbClr val="FFFF00"/>
                </a:solidFill>
                <a:effectLst/>
                <a:latin typeface="黑体" panose="02010609060101010101" pitchFamily="49" charset="-122"/>
                <a:ea typeface="黑体" panose="02010609060101010101" pitchFamily="49" charset="-122"/>
              </a:rPr>
              <a:t>苏两国之间始终避免直接的兵戎相见</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BEBA8EAE-BF5A-486C-A8C5-ECC9F3942E4B}">
                <a14:imgProps xmlns:a14="http://schemas.microsoft.com/office/drawing/2010/main" xmlns="">
                  <a14:imgLayer r:embed="rId3">
                    <a14:imgEffect>
                      <a14:brightnessContrast bright="20000" contrast="40000"/>
                    </a14:imgEffect>
                    <a14:imgEffect>
                      <a14:sharpenSoften amount="25000"/>
                    </a14:imgEffect>
                  </a14:imgLayer>
                </a14:imgProps>
              </a:ext>
              <a:ext uri="{28A0092B-C50C-407E-A947-70E740481C1C}">
                <a14:useLocalDpi xmlns:a14="http://schemas.microsoft.com/office/drawing/2010/main" xmlns="" val="0"/>
              </a:ext>
            </a:extLst>
          </a:blip>
          <a:srcRect/>
          <a:stretch>
            <a:fillRect/>
          </a:stretch>
        </p:blipFill>
        <p:spPr bwMode="auto">
          <a:xfrm>
            <a:off x="951469" y="1544594"/>
            <a:ext cx="7043353" cy="1805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6" name="TextBox 55"/>
          <p:cNvSpPr txBox="1"/>
          <p:nvPr/>
        </p:nvSpPr>
        <p:spPr>
          <a:xfrm>
            <a:off x="647120" y="750898"/>
            <a:ext cx="3180358"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冷战的产生</a:t>
            </a:r>
            <a:endParaRPr lang="en-US" altLang="zh-CN" sz="2400" i="0" dirty="0">
              <a:solidFill>
                <a:srgbClr val="FFFF00"/>
              </a:solidFill>
              <a:effectLst/>
              <a:latin typeface="黑体" panose="02010609060101010101" pitchFamily="49" charset="-122"/>
              <a:ea typeface="黑体" panose="02010609060101010101" pitchFamily="49" charset="-122"/>
            </a:endParaRPr>
          </a:p>
          <a:p>
            <a:pPr marL="0" marR="0" indent="0" algn="ctr" defTabSz="825500" rtl="0" fontAlgn="auto" latinLnBrk="0" hangingPunct="0">
              <a:lnSpc>
                <a:spcPct val="100000"/>
              </a:lnSpc>
              <a:spcBef>
                <a:spcPts val="0"/>
              </a:spcBef>
              <a:spcAft>
                <a:spcPts val="0"/>
              </a:spcAft>
              <a:buClrTx/>
              <a:buSzTx/>
              <a:buFontTx/>
              <a:buNone/>
            </a:pPr>
            <a:r>
              <a:rPr lang="zh-CN" altLang="en-US" sz="2400" i="0" dirty="0">
                <a:solidFill>
                  <a:srgbClr val="FFFF00"/>
                </a:solidFill>
                <a:effectLst/>
                <a:latin typeface="黑体" panose="02010609060101010101" pitchFamily="49" charset="-122"/>
                <a:ea typeface="黑体" panose="02010609060101010101" pitchFamily="49" charset="-122"/>
              </a:rPr>
              <a:t>（</a:t>
            </a:r>
            <a:r>
              <a:rPr lang="zh-CN" altLang="en-US" sz="2400" i="0" dirty="0" smtClean="0">
                <a:solidFill>
                  <a:srgbClr val="FFFF00"/>
                </a:solidFill>
                <a:effectLst/>
                <a:latin typeface="黑体" panose="02010609060101010101" pitchFamily="49" charset="-122"/>
                <a:ea typeface="黑体" panose="02010609060101010101" pitchFamily="49" charset="-122"/>
              </a:rPr>
              <a:t>政经军地全面对抗）</a:t>
            </a:r>
            <a:endParaRPr lang="en-US" altLang="zh-CN" sz="2400" i="0" dirty="0" smtClean="0">
              <a:solidFill>
                <a:srgbClr val="FFFF00"/>
              </a:solidFill>
              <a:effectLst/>
              <a:latin typeface="黑体" panose="02010609060101010101" pitchFamily="49" charset="-122"/>
              <a:ea typeface="黑体" panose="02010609060101010101" pitchFamily="49" charset="-122"/>
            </a:endParaRPr>
          </a:p>
        </p:txBody>
      </p:sp>
      <p:sp>
        <p:nvSpPr>
          <p:cNvPr id="59" name="TextBox 58"/>
          <p:cNvSpPr txBox="1"/>
          <p:nvPr/>
        </p:nvSpPr>
        <p:spPr>
          <a:xfrm>
            <a:off x="3477024" y="735678"/>
            <a:ext cx="2257028"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冷战的发展</a:t>
            </a:r>
            <a:endParaRPr lang="en-US" altLang="zh-CN" sz="2400" i="0" dirty="0" smtClean="0">
              <a:solidFill>
                <a:srgbClr val="FFFF00"/>
              </a:solidFill>
              <a:effectLst/>
              <a:latin typeface="黑体" panose="02010609060101010101" pitchFamily="49" charset="-122"/>
              <a:ea typeface="黑体" panose="02010609060101010101" pitchFamily="49" charset="-122"/>
            </a:endParaRPr>
          </a:p>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（对抗到对话）</a:t>
            </a:r>
            <a:endParaRPr lang="zh-CN" altLang="en-US" sz="2400" i="0" dirty="0">
              <a:solidFill>
                <a:srgbClr val="FFFF00"/>
              </a:solidFill>
              <a:effectLst/>
              <a:latin typeface="黑体" panose="02010609060101010101" pitchFamily="49" charset="-122"/>
              <a:ea typeface="黑体" panose="02010609060101010101" pitchFamily="49" charset="-122"/>
            </a:endParaRPr>
          </a:p>
        </p:txBody>
      </p:sp>
      <p:sp>
        <p:nvSpPr>
          <p:cNvPr id="60" name="TextBox 59"/>
          <p:cNvSpPr txBox="1"/>
          <p:nvPr/>
        </p:nvSpPr>
        <p:spPr>
          <a:xfrm>
            <a:off x="5797463" y="703338"/>
            <a:ext cx="1949253" cy="8412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冷战的结束</a:t>
            </a:r>
            <a:endParaRPr lang="en-US" altLang="zh-CN" sz="2400" i="0" dirty="0" smtClean="0">
              <a:solidFill>
                <a:srgbClr val="FFFF00"/>
              </a:solidFill>
              <a:effectLst/>
              <a:latin typeface="黑体" panose="02010609060101010101" pitchFamily="49" charset="-122"/>
              <a:ea typeface="黑体" panose="02010609060101010101" pitchFamily="49" charset="-122"/>
            </a:endParaRPr>
          </a:p>
          <a:p>
            <a:pPr marL="0" marR="0" indent="0" algn="ctr" defTabSz="825500" rtl="0" fontAlgn="auto" latinLnBrk="0" hangingPunct="0">
              <a:lnSpc>
                <a:spcPct val="100000"/>
              </a:lnSpc>
              <a:spcBef>
                <a:spcPts val="0"/>
              </a:spcBef>
              <a:spcAft>
                <a:spcPts val="0"/>
              </a:spcAft>
              <a:buClrTx/>
              <a:buSzTx/>
              <a:buFontTx/>
              <a:buNone/>
            </a:pPr>
            <a:r>
              <a:rPr lang="zh-CN" altLang="en-US" sz="2400" i="0" dirty="0" smtClean="0">
                <a:solidFill>
                  <a:srgbClr val="FFFF00"/>
                </a:solidFill>
                <a:effectLst/>
                <a:latin typeface="黑体" panose="02010609060101010101" pitchFamily="49" charset="-122"/>
                <a:ea typeface="黑体" panose="02010609060101010101" pitchFamily="49" charset="-122"/>
              </a:rPr>
              <a:t>（苏联解体）</a:t>
            </a:r>
            <a:endParaRPr lang="zh-CN" altLang="en-US" sz="2400" i="0" dirty="0">
              <a:solidFill>
                <a:srgbClr val="FFFF00"/>
              </a:solidFill>
              <a:effectLst/>
              <a:latin typeface="黑体" panose="02010609060101010101" pitchFamily="49" charset="-122"/>
              <a:ea typeface="黑体" panose="02010609060101010101" pitchFamily="49" charset="-122"/>
            </a:endParaRPr>
          </a:p>
        </p:txBody>
      </p:sp>
      <p:sp>
        <p:nvSpPr>
          <p:cNvPr id="61" name="Text Box 4"/>
          <p:cNvSpPr txBox="1">
            <a:spLocks noChangeArrowheads="1"/>
          </p:cNvSpPr>
          <p:nvPr/>
        </p:nvSpPr>
        <p:spPr bwMode="auto">
          <a:xfrm>
            <a:off x="951469" y="3524259"/>
            <a:ext cx="1912938" cy="461665"/>
          </a:xfrm>
          <a:prstGeom prst="rect">
            <a:avLst/>
          </a:prstGeom>
          <a:noFill/>
          <a:ln w="9525">
            <a:noFill/>
            <a:miter lim="800000"/>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defRPr/>
            </a:pPr>
            <a:r>
              <a:rPr lang="zh-CN" altLang="en-US" sz="2400" i="0" dirty="0">
                <a:solidFill>
                  <a:srgbClr val="FFFF00"/>
                </a:solidFill>
                <a:effectLst/>
                <a:latin typeface="黑体" panose="02010609060101010101" pitchFamily="49" charset="-122"/>
                <a:ea typeface="黑体" panose="02010609060101010101" pitchFamily="49" charset="-122"/>
              </a:rPr>
              <a:t>两极格局</a:t>
            </a:r>
          </a:p>
        </p:txBody>
      </p:sp>
      <p:sp>
        <p:nvSpPr>
          <p:cNvPr id="58" name="矩形 57"/>
          <p:cNvSpPr/>
          <p:nvPr/>
        </p:nvSpPr>
        <p:spPr>
          <a:xfrm>
            <a:off x="3175686" y="3401148"/>
            <a:ext cx="2397211" cy="830997"/>
          </a:xfrm>
          <a:prstGeom prst="rect">
            <a:avLst/>
          </a:prstGeom>
        </p:spPr>
        <p:txBody>
          <a:bodyPr wrap="square">
            <a:spAutoFit/>
          </a:bodyPr>
          <a:lstStyle/>
          <a:p>
            <a:pPr algn="l" eaLnBrk="1" hangingPunct="1">
              <a:spcBef>
                <a:spcPct val="50000"/>
              </a:spcBef>
              <a:defRPr/>
            </a:pPr>
            <a:r>
              <a:rPr lang="zh-CN" altLang="en-US" sz="2400" i="0" dirty="0">
                <a:solidFill>
                  <a:srgbClr val="FFFF00"/>
                </a:solidFill>
                <a:effectLst/>
                <a:latin typeface="黑体" panose="02010609060101010101" pitchFamily="49" charset="-122"/>
                <a:ea typeface="黑体" panose="02010609060101010101" pitchFamily="49" charset="-122"/>
              </a:rPr>
              <a:t>两极受冲击，多极化趋势出现</a:t>
            </a:r>
          </a:p>
        </p:txBody>
      </p:sp>
      <p:sp>
        <p:nvSpPr>
          <p:cNvPr id="62" name="矩形 61"/>
          <p:cNvSpPr/>
          <p:nvPr/>
        </p:nvSpPr>
        <p:spPr>
          <a:xfrm>
            <a:off x="5734052" y="3351949"/>
            <a:ext cx="2433764" cy="830997"/>
          </a:xfrm>
          <a:prstGeom prst="rect">
            <a:avLst/>
          </a:prstGeom>
        </p:spPr>
        <p:txBody>
          <a:bodyPr wrap="square">
            <a:spAutoFit/>
          </a:bodyPr>
          <a:lstStyle/>
          <a:p>
            <a:pPr algn="l" eaLnBrk="1" hangingPunct="1">
              <a:spcBef>
                <a:spcPct val="50000"/>
              </a:spcBef>
              <a:defRPr/>
            </a:pPr>
            <a:r>
              <a:rPr lang="zh-CN" altLang="en-US" sz="2400" i="0" dirty="0">
                <a:solidFill>
                  <a:srgbClr val="FFFF00"/>
                </a:solidFill>
                <a:effectLst/>
                <a:latin typeface="黑体" panose="02010609060101010101" pitchFamily="49" charset="-122"/>
                <a:ea typeface="黑体" panose="02010609060101010101" pitchFamily="49" charset="-122"/>
              </a:rPr>
              <a:t>两极格局解体 </a:t>
            </a:r>
            <a:r>
              <a:rPr lang="zh-CN" altLang="en-US" sz="2400" i="0" dirty="0" smtClean="0">
                <a:solidFill>
                  <a:srgbClr val="FFFF00"/>
                </a:solidFill>
                <a:effectLst/>
                <a:latin typeface="黑体" panose="02010609060101010101" pitchFamily="49" charset="-122"/>
                <a:ea typeface="黑体" panose="02010609060101010101" pitchFamily="49" charset="-122"/>
              </a:rPr>
              <a:t>，多极化</a:t>
            </a:r>
            <a:r>
              <a:rPr lang="zh-CN" altLang="en-US" sz="2400" i="0" dirty="0">
                <a:solidFill>
                  <a:srgbClr val="FFFF00"/>
                </a:solidFill>
                <a:effectLst/>
                <a:latin typeface="黑体" panose="02010609060101010101" pitchFamily="49" charset="-122"/>
                <a:ea typeface="黑体" panose="02010609060101010101" pitchFamily="49" charset="-122"/>
              </a:rPr>
              <a:t>趋势发展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9" grpId="0"/>
      <p:bldP spid="60" grpId="0"/>
      <p:bldP spid="61" grpId="0"/>
      <p:bldP spid="58" grpId="0"/>
      <p:bldP spid="6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69569" y="1235676"/>
            <a:ext cx="4668689" cy="23393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矩形 1"/>
          <p:cNvSpPr/>
          <p:nvPr/>
        </p:nvSpPr>
        <p:spPr>
          <a:xfrm>
            <a:off x="3336078" y="716167"/>
            <a:ext cx="2656950" cy="461665"/>
          </a:xfrm>
          <a:prstGeom prst="rect">
            <a:avLst/>
          </a:prstGeom>
        </p:spPr>
        <p:txBody>
          <a:bodyPr wrap="square">
            <a:spAutoFit/>
          </a:bodyPr>
          <a:lstStyle/>
          <a:p>
            <a:pPr algn="l"/>
            <a:r>
              <a:rPr lang="zh-CN" altLang="en-US" sz="2400" i="0" dirty="0">
                <a:solidFill>
                  <a:srgbClr val="FFFF00"/>
                </a:solidFill>
                <a:effectLst/>
                <a:latin typeface="黑体" panose="02010609060101010101" pitchFamily="49" charset="-122"/>
                <a:ea typeface="黑体" panose="02010609060101010101" pitchFamily="49" charset="-122"/>
              </a:rPr>
              <a:t>如何看待</a:t>
            </a:r>
            <a:r>
              <a:rPr lang="zh-CN" altLang="en-US" sz="2400" i="0" dirty="0" smtClean="0">
                <a:solidFill>
                  <a:srgbClr val="FFFF00"/>
                </a:solidFill>
                <a:effectLst/>
                <a:latin typeface="黑体" panose="02010609060101010101" pitchFamily="49" charset="-122"/>
                <a:ea typeface="黑体" panose="02010609060101010101" pitchFamily="49" charset="-122"/>
              </a:rPr>
              <a:t>冷战？</a:t>
            </a:r>
            <a:endParaRPr lang="en-US" altLang="zh-CN" sz="2400" i="0" dirty="0" smtClean="0">
              <a:solidFill>
                <a:srgbClr val="FFFF00"/>
              </a:solidFill>
              <a:effectLst/>
              <a:latin typeface="黑体" panose="02010609060101010101" pitchFamily="49" charset="-122"/>
              <a:ea typeface="黑体" panose="02010609060101010101" pitchFamily="49" charset="-122"/>
            </a:endParaRPr>
          </a:p>
        </p:txBody>
      </p:sp>
      <p:sp>
        <p:nvSpPr>
          <p:cNvPr id="4" name="矩形 3"/>
          <p:cNvSpPr/>
          <p:nvPr/>
        </p:nvSpPr>
        <p:spPr>
          <a:xfrm>
            <a:off x="2143654" y="3674944"/>
            <a:ext cx="5412508" cy="461665"/>
          </a:xfrm>
          <a:prstGeom prst="rect">
            <a:avLst/>
          </a:prstGeom>
        </p:spPr>
        <p:txBody>
          <a:bodyPr wrap="square">
            <a:spAutoFit/>
          </a:bodyPr>
          <a:lstStyle/>
          <a:p>
            <a:pPr algn="l"/>
            <a:r>
              <a:rPr lang="zh-CN" altLang="en-US" sz="2400" i="0" dirty="0">
                <a:solidFill>
                  <a:srgbClr val="FFFFFF"/>
                </a:solidFill>
                <a:effectLst/>
                <a:latin typeface="黑体" panose="02010609060101010101" pitchFamily="49" charset="-122"/>
                <a:ea typeface="黑体" panose="02010609060101010101" pitchFamily="49" charset="-122"/>
              </a:rPr>
              <a:t>提示：</a:t>
            </a:r>
            <a:r>
              <a:rPr lang="zh-CN" altLang="en-US" sz="2400" i="0" dirty="0" smtClean="0">
                <a:solidFill>
                  <a:srgbClr val="FFFFFF"/>
                </a:solidFill>
                <a:effectLst/>
                <a:latin typeface="黑体" panose="02010609060101010101" pitchFamily="49" charset="-122"/>
                <a:ea typeface="黑体" panose="02010609060101010101" pitchFamily="49" charset="-122"/>
              </a:rPr>
              <a:t>形成</a:t>
            </a:r>
            <a:r>
              <a:rPr lang="zh-CN" altLang="en-US" sz="2400" i="0" dirty="0">
                <a:solidFill>
                  <a:srgbClr val="FFFFFF"/>
                </a:solidFill>
                <a:effectLst/>
                <a:latin typeface="黑体" panose="02010609060101010101" pitchFamily="49" charset="-122"/>
                <a:ea typeface="黑体" panose="02010609060101010101" pitchFamily="49" charset="-122"/>
              </a:rPr>
              <a:t>背景、影响、瓦解</a:t>
            </a:r>
            <a:r>
              <a:rPr lang="zh-CN" altLang="en-US" sz="2400" i="0" dirty="0" smtClean="0">
                <a:solidFill>
                  <a:srgbClr val="FFFFFF"/>
                </a:solidFill>
                <a:effectLst/>
                <a:latin typeface="黑体" panose="02010609060101010101" pitchFamily="49" charset="-122"/>
                <a:ea typeface="黑体" panose="02010609060101010101" pitchFamily="49" charset="-122"/>
              </a:rPr>
              <a:t>原因</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00258" y="730004"/>
            <a:ext cx="6636274" cy="461665"/>
          </a:xfrm>
          <a:prstGeom prst="rect">
            <a:avLst/>
          </a:prstGeom>
        </p:spPr>
        <p:txBody>
          <a:bodyPr wrap="square">
            <a:spAutoFit/>
          </a:bodyPr>
          <a:lstStyle/>
          <a:p>
            <a:pPr algn="l"/>
            <a:r>
              <a:rPr lang="zh-CN" altLang="en-US" sz="2400" i="0" dirty="0">
                <a:solidFill>
                  <a:srgbClr val="FFFFFF"/>
                </a:solidFill>
                <a:effectLst/>
                <a:latin typeface="黑体" panose="02010609060101010101" pitchFamily="49" charset="-122"/>
                <a:ea typeface="黑体" panose="02010609060101010101" pitchFamily="49" charset="-122"/>
              </a:rPr>
              <a:t>国家实力、国家利益、社会制度、</a:t>
            </a:r>
            <a:r>
              <a:rPr lang="zh-CN" altLang="en-US" sz="2400" i="0" dirty="0" smtClean="0">
                <a:solidFill>
                  <a:srgbClr val="FFFFFF"/>
                </a:solidFill>
                <a:effectLst/>
                <a:latin typeface="黑体" panose="02010609060101010101" pitchFamily="49" charset="-122"/>
                <a:ea typeface="黑体" panose="02010609060101010101" pitchFamily="49" charset="-122"/>
              </a:rPr>
              <a:t>意识形态</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7" name="TextBox 6"/>
          <p:cNvSpPr txBox="1"/>
          <p:nvPr/>
        </p:nvSpPr>
        <p:spPr>
          <a:xfrm>
            <a:off x="1092516" y="684503"/>
            <a:ext cx="1179811"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smtClean="0">
                <a:solidFill>
                  <a:srgbClr val="FFFF00"/>
                </a:solidFill>
                <a:effectLst/>
                <a:latin typeface="黑体" panose="02010609060101010101" pitchFamily="49" charset="-122"/>
                <a:ea typeface="黑体" panose="02010609060101010101" pitchFamily="49" charset="-122"/>
              </a:rPr>
              <a:t>背景：</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sp>
        <p:nvSpPr>
          <p:cNvPr id="9" name="TextBox 8"/>
          <p:cNvSpPr txBox="1"/>
          <p:nvPr/>
        </p:nvSpPr>
        <p:spPr>
          <a:xfrm>
            <a:off x="1092516" y="1264747"/>
            <a:ext cx="820738"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影响</a:t>
            </a:r>
          </a:p>
        </p:txBody>
      </p:sp>
      <p:sp>
        <p:nvSpPr>
          <p:cNvPr id="10" name="矩形 9"/>
          <p:cNvSpPr/>
          <p:nvPr/>
        </p:nvSpPr>
        <p:spPr>
          <a:xfrm>
            <a:off x="2024465" y="1276630"/>
            <a:ext cx="6341060" cy="2336537"/>
          </a:xfrm>
          <a:prstGeom prst="rect">
            <a:avLst/>
          </a:prstGeom>
        </p:spPr>
        <p:txBody>
          <a:bodyPr wrap="square">
            <a:spAutoFit/>
          </a:bodyPr>
          <a:lstStyle/>
          <a:p>
            <a:pPr algn="l" defTabSz="825500">
              <a:lnSpc>
                <a:spcPts val="3500"/>
              </a:lnSpc>
            </a:pPr>
            <a:r>
              <a:rPr lang="en-US" altLang="zh-CN" sz="2400" i="0" dirty="0">
                <a:solidFill>
                  <a:srgbClr val="FFFFFF"/>
                </a:solidFill>
                <a:effectLst/>
                <a:latin typeface="黑体" panose="02010609060101010101" pitchFamily="49" charset="-122"/>
                <a:ea typeface="黑体" panose="02010609060101010101" pitchFamily="49" charset="-122"/>
              </a:rPr>
              <a:t>1.</a:t>
            </a:r>
            <a:r>
              <a:rPr lang="zh-CN" altLang="en-US" sz="2400" i="0" dirty="0">
                <a:solidFill>
                  <a:srgbClr val="FFFFFF"/>
                </a:solidFill>
                <a:effectLst/>
                <a:latin typeface="黑体" panose="02010609060101010101" pitchFamily="49" charset="-122"/>
                <a:ea typeface="黑体" panose="02010609060101010101" pitchFamily="49" charset="-122"/>
              </a:rPr>
              <a:t>世界被分裂为两部分，一些国家分裂。 </a:t>
            </a:r>
          </a:p>
          <a:p>
            <a:pPr algn="l" defTabSz="825500">
              <a:lnSpc>
                <a:spcPts val="3500"/>
              </a:lnSpc>
            </a:pPr>
            <a:r>
              <a:rPr lang="en-US" altLang="zh-CN" sz="2400" i="0" dirty="0">
                <a:solidFill>
                  <a:srgbClr val="FFFFFF"/>
                </a:solidFill>
                <a:effectLst/>
                <a:latin typeface="黑体" panose="02010609060101010101" pitchFamily="49" charset="-122"/>
                <a:ea typeface="黑体" panose="02010609060101010101" pitchFamily="49" charset="-122"/>
              </a:rPr>
              <a:t>2.</a:t>
            </a:r>
            <a:r>
              <a:rPr lang="zh-CN" altLang="en-US" sz="2400" i="0" dirty="0">
                <a:solidFill>
                  <a:srgbClr val="FFFFFF"/>
                </a:solidFill>
                <a:effectLst/>
                <a:latin typeface="黑体" panose="02010609060101010101" pitchFamily="49" charset="-122"/>
                <a:ea typeface="黑体" panose="02010609060101010101" pitchFamily="49" charset="-122"/>
              </a:rPr>
              <a:t>美苏军备竞赛，使世界处于核战争威胁</a:t>
            </a:r>
            <a:r>
              <a:rPr lang="zh-CN" altLang="en-US" sz="2400" i="0" dirty="0" smtClean="0">
                <a:solidFill>
                  <a:srgbClr val="FFFFFF"/>
                </a:solidFill>
                <a:effectLst/>
                <a:latin typeface="黑体" panose="02010609060101010101" pitchFamily="49" charset="-122"/>
                <a:ea typeface="黑体" panose="02010609060101010101" pitchFamily="49" charset="-122"/>
              </a:rPr>
              <a:t>之下</a:t>
            </a:r>
            <a:r>
              <a:rPr lang="zh-CN" altLang="en-US" sz="2400" i="0" dirty="0">
                <a:solidFill>
                  <a:srgbClr val="FFFFFF"/>
                </a:solidFill>
                <a:effectLst/>
                <a:latin typeface="黑体" panose="02010609060101010101" pitchFamily="49" charset="-122"/>
                <a:ea typeface="黑体" panose="02010609060101010101" pitchFamily="49" charset="-122"/>
              </a:rPr>
              <a:t>，</a:t>
            </a:r>
            <a:r>
              <a:rPr lang="zh-CN" altLang="en-US" sz="2400" i="0" dirty="0" smtClean="0">
                <a:solidFill>
                  <a:srgbClr val="FFFFFF"/>
                </a:solidFill>
                <a:effectLst/>
                <a:latin typeface="黑体" panose="02010609060101010101" pitchFamily="49" charset="-122"/>
                <a:ea typeface="黑体" panose="02010609060101010101" pitchFamily="49" charset="-122"/>
              </a:rPr>
              <a:t>严重</a:t>
            </a:r>
            <a:r>
              <a:rPr lang="zh-CN" altLang="en-US" sz="2400" i="0" dirty="0">
                <a:solidFill>
                  <a:srgbClr val="FFFFFF"/>
                </a:solidFill>
                <a:effectLst/>
                <a:latin typeface="黑体" panose="02010609060101010101" pitchFamily="49" charset="-122"/>
                <a:ea typeface="黑体" panose="02010609060101010101" pitchFamily="49" charset="-122"/>
              </a:rPr>
              <a:t>破坏了世界和平</a:t>
            </a:r>
            <a:r>
              <a:rPr lang="zh-CN" altLang="en-US" sz="2400" i="0" dirty="0" smtClean="0">
                <a:solidFill>
                  <a:srgbClr val="FFFFFF"/>
                </a:solidFill>
                <a:effectLst/>
                <a:latin typeface="黑体" panose="02010609060101010101" pitchFamily="49" charset="-122"/>
                <a:ea typeface="黑体" panose="02010609060101010101" pitchFamily="49" charset="-122"/>
              </a:rPr>
              <a:t>。</a:t>
            </a:r>
            <a:endParaRPr lang="zh-CN" altLang="en-US" sz="2400" i="0" dirty="0">
              <a:solidFill>
                <a:srgbClr val="FFFF00"/>
              </a:solidFill>
              <a:effectLst/>
              <a:latin typeface="黑体" panose="02010609060101010101" pitchFamily="49" charset="-122"/>
              <a:ea typeface="黑体" panose="02010609060101010101" pitchFamily="49" charset="-122"/>
            </a:endParaRPr>
          </a:p>
          <a:p>
            <a:pPr algn="l" defTabSz="825500">
              <a:lnSpc>
                <a:spcPts val="3500"/>
              </a:lnSpc>
            </a:pPr>
            <a:r>
              <a:rPr lang="en-US" altLang="zh-CN" sz="2400" i="0" dirty="0">
                <a:solidFill>
                  <a:srgbClr val="FFFFFF"/>
                </a:solidFill>
                <a:effectLst/>
                <a:latin typeface="黑体" panose="02010609060101010101" pitchFamily="49" charset="-122"/>
                <a:ea typeface="黑体" panose="02010609060101010101" pitchFamily="49" charset="-122"/>
              </a:rPr>
              <a:t>3</a:t>
            </a:r>
            <a:r>
              <a:rPr lang="zh-CN" altLang="en-US" sz="2400" i="0" dirty="0" smtClean="0">
                <a:solidFill>
                  <a:srgbClr val="FFFFFF"/>
                </a:solidFill>
                <a:effectLst/>
                <a:latin typeface="黑体" panose="02010609060101010101" pitchFamily="49" charset="-122"/>
                <a:ea typeface="黑体" panose="02010609060101010101" pitchFamily="49" charset="-122"/>
              </a:rPr>
              <a:t>、</a:t>
            </a:r>
            <a:r>
              <a:rPr lang="zh-CN" altLang="en-US" sz="2400" i="0" dirty="0">
                <a:solidFill>
                  <a:srgbClr val="FFFFFF"/>
                </a:solidFill>
                <a:effectLst/>
                <a:latin typeface="黑体" panose="02010609060101010101" pitchFamily="49" charset="-122"/>
                <a:ea typeface="黑体" panose="02010609060101010101" pitchFamily="49" charset="-122"/>
              </a:rPr>
              <a:t>两大集团势均力敌</a:t>
            </a:r>
            <a:r>
              <a:rPr lang="zh-CN" altLang="en-US" sz="2400" i="0" dirty="0" smtClean="0">
                <a:solidFill>
                  <a:srgbClr val="FFFFFF"/>
                </a:solidFill>
                <a:effectLst/>
                <a:latin typeface="黑体" panose="02010609060101010101" pitchFamily="49" charset="-122"/>
                <a:ea typeface="黑体" panose="02010609060101010101" pitchFamily="49" charset="-122"/>
              </a:rPr>
              <a:t>，不敢</a:t>
            </a:r>
            <a:r>
              <a:rPr lang="zh-CN" altLang="en-US" sz="2400" i="0" dirty="0">
                <a:solidFill>
                  <a:srgbClr val="FFFFFF"/>
                </a:solidFill>
                <a:effectLst/>
                <a:latin typeface="黑体" panose="02010609060101010101" pitchFamily="49" charset="-122"/>
                <a:ea typeface="黑体" panose="02010609060101010101" pitchFamily="49" charset="-122"/>
              </a:rPr>
              <a:t>轻易动武</a:t>
            </a:r>
            <a:r>
              <a:rPr lang="zh-CN" altLang="en-US" sz="2400" i="0" dirty="0" smtClean="0">
                <a:solidFill>
                  <a:srgbClr val="FFFFFF"/>
                </a:solidFill>
                <a:effectLst/>
                <a:latin typeface="黑体" panose="02010609060101010101" pitchFamily="49" charset="-122"/>
                <a:ea typeface="黑体" panose="02010609060101010101" pitchFamily="49" charset="-122"/>
              </a:rPr>
              <a:t>，近</a:t>
            </a:r>
            <a:r>
              <a:rPr lang="zh-CN" altLang="en-US" sz="2400" i="0" dirty="0">
                <a:solidFill>
                  <a:srgbClr val="FFFFFF"/>
                </a:solidFill>
                <a:effectLst/>
                <a:latin typeface="黑体" panose="02010609060101010101" pitchFamily="49" charset="-122"/>
                <a:ea typeface="黑体" panose="02010609060101010101" pitchFamily="49" charset="-122"/>
              </a:rPr>
              <a:t>半个世纪没有爆发新的世界大战。  </a:t>
            </a:r>
          </a:p>
        </p:txBody>
      </p:sp>
      <p:sp>
        <p:nvSpPr>
          <p:cNvPr id="11" name="TextBox 10"/>
          <p:cNvSpPr txBox="1"/>
          <p:nvPr/>
        </p:nvSpPr>
        <p:spPr>
          <a:xfrm>
            <a:off x="1098335" y="3443655"/>
            <a:ext cx="1179811"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瓦解</a:t>
            </a:r>
            <a:r>
              <a:rPr lang="zh-CN" altLang="en-US" sz="2800" i="0" dirty="0" smtClean="0">
                <a:solidFill>
                  <a:srgbClr val="FFFF00"/>
                </a:solidFill>
                <a:effectLst/>
                <a:latin typeface="黑体" panose="02010609060101010101" pitchFamily="49" charset="-122"/>
                <a:ea typeface="黑体" panose="02010609060101010101" pitchFamily="49" charset="-122"/>
              </a:rPr>
              <a:t>：</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sp>
        <p:nvSpPr>
          <p:cNvPr id="12" name="矩形 11"/>
          <p:cNvSpPr/>
          <p:nvPr/>
        </p:nvSpPr>
        <p:spPr>
          <a:xfrm>
            <a:off x="2024465" y="3515469"/>
            <a:ext cx="6636274" cy="461665"/>
          </a:xfrm>
          <a:prstGeom prst="rect">
            <a:avLst/>
          </a:prstGeom>
        </p:spPr>
        <p:txBody>
          <a:bodyPr wrap="square">
            <a:spAutoFit/>
          </a:bodyPr>
          <a:lstStyle/>
          <a:p>
            <a:pPr algn="l"/>
            <a:r>
              <a:rPr lang="zh-CN" altLang="en-US" sz="2400" i="0" dirty="0" smtClean="0">
                <a:solidFill>
                  <a:srgbClr val="FFFFFF"/>
                </a:solidFill>
                <a:effectLst/>
                <a:latin typeface="黑体" panose="02010609060101010101" pitchFamily="49" charset="-122"/>
                <a:ea typeface="黑体" panose="02010609060101010101" pitchFamily="49" charset="-122"/>
              </a:rPr>
              <a:t>多极力量成长，苏联自身经济问题等</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3"/>
          <p:cNvSpPr txBox="1">
            <a:spLocks noChangeArrowheads="1"/>
          </p:cNvSpPr>
          <p:nvPr/>
        </p:nvSpPr>
        <p:spPr bwMode="auto">
          <a:xfrm>
            <a:off x="1714710" y="1565348"/>
            <a:ext cx="5879270" cy="2109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indent="-342900" algn="l">
              <a:lnSpc>
                <a:spcPts val="3500"/>
              </a:lnSpc>
              <a:buFont typeface="Wingdings" panose="05000000000000000000" pitchFamily="2" charset="2"/>
              <a:buChar char="Ø"/>
            </a:pPr>
            <a:r>
              <a:rPr lang="zh-CN" altLang="en-US" sz="2400" i="0" dirty="0">
                <a:solidFill>
                  <a:srgbClr val="FFFFFF"/>
                </a:solidFill>
                <a:effectLst/>
                <a:latin typeface="黑体" panose="02010609060101010101" pitchFamily="49" charset="-122"/>
                <a:ea typeface="黑体" panose="02010609060101010101" pitchFamily="49" charset="-122"/>
              </a:rPr>
              <a:t>采取和平协商方式解决国际争端和冲突</a:t>
            </a:r>
          </a:p>
          <a:p>
            <a:pPr marL="342900" indent="-342900" algn="l">
              <a:lnSpc>
                <a:spcPts val="3500"/>
              </a:lnSpc>
              <a:buFont typeface="Wingdings" panose="05000000000000000000" pitchFamily="2" charset="2"/>
              <a:buChar char="Ø"/>
            </a:pPr>
            <a:r>
              <a:rPr lang="zh-CN" altLang="en-US" sz="2400" i="0" dirty="0" smtClean="0">
                <a:solidFill>
                  <a:srgbClr val="FFFFFF"/>
                </a:solidFill>
                <a:effectLst/>
                <a:latin typeface="黑体" panose="02010609060101010101" pitchFamily="49" charset="-122"/>
                <a:ea typeface="黑体" panose="02010609060101010101" pitchFamily="49" charset="-122"/>
              </a:rPr>
              <a:t>反对</a:t>
            </a:r>
            <a:r>
              <a:rPr lang="zh-CN" altLang="en-US" sz="2400" i="0" dirty="0">
                <a:solidFill>
                  <a:srgbClr val="FFFFFF"/>
                </a:solidFill>
                <a:effectLst/>
                <a:latin typeface="黑体" panose="02010609060101010101" pitchFamily="49" charset="-122"/>
                <a:ea typeface="黑体" panose="02010609060101010101" pitchFamily="49" charset="-122"/>
              </a:rPr>
              <a:t>霸权主义和强权政治</a:t>
            </a:r>
          </a:p>
          <a:p>
            <a:pPr marL="342900" indent="-342900" algn="l">
              <a:lnSpc>
                <a:spcPts val="3500"/>
              </a:lnSpc>
              <a:buFont typeface="Wingdings" panose="05000000000000000000" pitchFamily="2" charset="2"/>
              <a:buChar char="Ø"/>
            </a:pPr>
            <a:r>
              <a:rPr lang="zh-CN" altLang="en-US" sz="2400" i="0" dirty="0" smtClean="0">
                <a:solidFill>
                  <a:srgbClr val="FFFFFF"/>
                </a:solidFill>
                <a:effectLst/>
                <a:latin typeface="黑体" panose="02010609060101010101" pitchFamily="49" charset="-122"/>
                <a:ea typeface="黑体" panose="02010609060101010101" pitchFamily="49" charset="-122"/>
              </a:rPr>
              <a:t>推动</a:t>
            </a:r>
            <a:r>
              <a:rPr lang="zh-CN" altLang="en-US" sz="2400" i="0" dirty="0">
                <a:solidFill>
                  <a:srgbClr val="FFFFFF"/>
                </a:solidFill>
                <a:effectLst/>
                <a:latin typeface="黑体" panose="02010609060101010101" pitchFamily="49" charset="-122"/>
                <a:ea typeface="黑体" panose="02010609060101010101" pitchFamily="49" charset="-122"/>
              </a:rPr>
              <a:t>国际力量的多极化</a:t>
            </a:r>
          </a:p>
          <a:p>
            <a:pPr marL="342900" indent="-342900" algn="l">
              <a:lnSpc>
                <a:spcPts val="3500"/>
              </a:lnSpc>
              <a:buFont typeface="Wingdings" panose="05000000000000000000" pitchFamily="2" charset="2"/>
              <a:buChar char="Ø"/>
            </a:pPr>
            <a:r>
              <a:rPr lang="zh-CN" altLang="en-US" sz="2400" i="0" dirty="0" smtClean="0">
                <a:solidFill>
                  <a:srgbClr val="FFFFFF"/>
                </a:solidFill>
                <a:effectLst/>
                <a:latin typeface="黑体" panose="02010609060101010101" pitchFamily="49" charset="-122"/>
                <a:ea typeface="黑体" panose="02010609060101010101" pitchFamily="49" charset="-122"/>
              </a:rPr>
              <a:t>增强</a:t>
            </a:r>
            <a:r>
              <a:rPr lang="zh-CN" altLang="en-US" sz="2400" i="0" dirty="0">
                <a:solidFill>
                  <a:srgbClr val="FFFFFF"/>
                </a:solidFill>
                <a:effectLst/>
                <a:latin typeface="黑体" panose="02010609060101010101" pitchFamily="49" charset="-122"/>
                <a:ea typeface="黑体" panose="02010609060101010101" pitchFamily="49" charset="-122"/>
              </a:rPr>
              <a:t>自身实力、壮大世界和平民主</a:t>
            </a:r>
            <a:r>
              <a:rPr lang="zh-CN" altLang="en-US" sz="2400" i="0" dirty="0" smtClean="0">
                <a:solidFill>
                  <a:srgbClr val="FFFFFF"/>
                </a:solidFill>
                <a:effectLst/>
                <a:latin typeface="黑体" panose="02010609060101010101" pitchFamily="49" charset="-122"/>
                <a:ea typeface="黑体" panose="02010609060101010101" pitchFamily="49" charset="-122"/>
              </a:rPr>
              <a:t>力量</a:t>
            </a:r>
            <a:endParaRPr lang="zh-CN" altLang="en-US" sz="2400" i="0" dirty="0">
              <a:solidFill>
                <a:srgbClr val="FFFFFF"/>
              </a:solidFill>
              <a:effectLst/>
              <a:latin typeface="黑体" panose="02010609060101010101" pitchFamily="49" charset="-122"/>
              <a:ea typeface="黑体" panose="02010609060101010101" pitchFamily="49" charset="-122"/>
            </a:endParaRPr>
          </a:p>
        </p:txBody>
      </p:sp>
      <p:sp>
        <p:nvSpPr>
          <p:cNvPr id="2" name="TextBox 1"/>
          <p:cNvSpPr txBox="1"/>
          <p:nvPr/>
        </p:nvSpPr>
        <p:spPr>
          <a:xfrm>
            <a:off x="833827" y="803346"/>
            <a:ext cx="7641037" cy="53347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0" hangingPunct="0">
              <a:lnSpc>
                <a:spcPct val="100000"/>
              </a:lnSpc>
              <a:spcBef>
                <a:spcPts val="0"/>
              </a:spcBef>
              <a:spcAft>
                <a:spcPts val="0"/>
              </a:spcAft>
              <a:buClrTx/>
              <a:buSzTx/>
              <a:buFontTx/>
              <a:buNone/>
            </a:pPr>
            <a:r>
              <a:rPr lang="zh-CN" altLang="en-US" sz="2800" i="0" dirty="0">
                <a:solidFill>
                  <a:srgbClr val="FFFF00"/>
                </a:solidFill>
                <a:effectLst/>
                <a:latin typeface="黑体" panose="02010609060101010101" pitchFamily="49" charset="-122"/>
                <a:ea typeface="黑体" panose="02010609060101010101" pitchFamily="49" charset="-122"/>
              </a:rPr>
              <a:t>持续近半个世纪的</a:t>
            </a:r>
            <a:r>
              <a:rPr lang="zh-CN" altLang="en-US" sz="2800" i="0" dirty="0" smtClean="0">
                <a:solidFill>
                  <a:srgbClr val="FFFF00"/>
                </a:solidFill>
                <a:effectLst/>
                <a:latin typeface="黑体" panose="02010609060101010101" pitchFamily="49" charset="-122"/>
                <a:ea typeface="黑体" panose="02010609060101010101" pitchFamily="49" charset="-122"/>
              </a:rPr>
              <a:t>冷战给人类带来怎样的启示？</a:t>
            </a:r>
            <a:endParaRPr lang="zh-CN" altLang="en-US" sz="2800" i="0" dirty="0">
              <a:solidFill>
                <a:srgbClr val="FFFF00"/>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12108" y="1256265"/>
            <a:ext cx="7179276" cy="2336537"/>
          </a:xfrm>
          <a:prstGeom prst="rect">
            <a:avLst/>
          </a:prstGeom>
        </p:spPr>
        <p:txBody>
          <a:bodyPr wrap="square">
            <a:spAutoFit/>
          </a:bodyPr>
          <a:lstStyle/>
          <a:p>
            <a:pPr indent="457200" algn="l" eaLnBrk="0">
              <a:lnSpc>
                <a:spcPts val="3500"/>
              </a:lnSpc>
            </a:pPr>
            <a:r>
              <a:rPr lang="zh-CN" altLang="en-US" sz="2400" i="0" dirty="0" smtClean="0">
                <a:solidFill>
                  <a:srgbClr val="FFFFFF"/>
                </a:solidFill>
                <a:effectLst/>
                <a:latin typeface="黑体" panose="02010609060101010101" pitchFamily="49" charset="-122"/>
                <a:ea typeface="黑体" panose="02010609060101010101" pitchFamily="49" charset="-122"/>
                <a:sym typeface="等线" panose="02010600030101010101" charset="-122"/>
              </a:rPr>
              <a:t> 我们呼吁，各国</a:t>
            </a:r>
            <a:r>
              <a:rPr lang="zh-CN" altLang="en-US" sz="2400" i="0" dirty="0">
                <a:solidFill>
                  <a:srgbClr val="FFFFFF"/>
                </a:solidFill>
                <a:effectLst/>
                <a:latin typeface="黑体" panose="02010609060101010101" pitchFamily="49" charset="-122"/>
                <a:ea typeface="黑体" panose="02010609060101010101" pitchFamily="49" charset="-122"/>
                <a:sym typeface="等线" panose="02010600030101010101" charset="-122"/>
              </a:rPr>
              <a:t>人民同心协力，构建人类命运共同体</a:t>
            </a:r>
            <a:r>
              <a:rPr lang="en-US" altLang="zh-CN" sz="2400" i="0" dirty="0">
                <a:solidFill>
                  <a:srgbClr val="FFFFFF"/>
                </a:solidFill>
                <a:effectLst/>
                <a:latin typeface="黑体" panose="02010609060101010101" pitchFamily="49" charset="-122"/>
                <a:ea typeface="黑体" panose="02010609060101010101" pitchFamily="49" charset="-122"/>
                <a:sym typeface="等线" panose="02010600030101010101" charset="-122"/>
              </a:rPr>
              <a:t>……</a:t>
            </a:r>
            <a:r>
              <a:rPr lang="zh-CN" altLang="en-US" sz="2400" i="0" dirty="0">
                <a:solidFill>
                  <a:srgbClr val="FFFFFF"/>
                </a:solidFill>
                <a:effectLst/>
                <a:latin typeface="黑体" panose="02010609060101010101" pitchFamily="49" charset="-122"/>
                <a:ea typeface="黑体" panose="02010609060101010101" pitchFamily="49" charset="-122"/>
                <a:sym typeface="等线" panose="02010600030101010101" charset="-122"/>
              </a:rPr>
              <a:t>要相互尊重、平等协商、坚决摒弃冷战思维和强权政治，走对话而不对抗、结伴而不结盟的国与国交往新</a:t>
            </a:r>
            <a:r>
              <a:rPr lang="zh-CN" altLang="en-US" sz="2400" i="0" dirty="0" smtClean="0">
                <a:solidFill>
                  <a:srgbClr val="FFFFFF"/>
                </a:solidFill>
                <a:effectLst/>
                <a:latin typeface="黑体" panose="02010609060101010101" pitchFamily="49" charset="-122"/>
                <a:ea typeface="黑体" panose="02010609060101010101" pitchFamily="49" charset="-122"/>
                <a:sym typeface="等线" panose="02010600030101010101" charset="-122"/>
              </a:rPr>
              <a:t>路。</a:t>
            </a:r>
            <a:endParaRPr lang="en-US" altLang="zh-CN" sz="2400" i="0" dirty="0">
              <a:solidFill>
                <a:srgbClr val="FFFFFF"/>
              </a:solidFill>
              <a:effectLst/>
              <a:latin typeface="黑体" panose="02010609060101010101" pitchFamily="49" charset="-122"/>
              <a:ea typeface="黑体" panose="02010609060101010101" pitchFamily="49" charset="-122"/>
              <a:sym typeface="等线" panose="02010600030101010101" charset="-122"/>
            </a:endParaRPr>
          </a:p>
          <a:p>
            <a:pPr indent="457200" eaLnBrk="0">
              <a:lnSpc>
                <a:spcPts val="3500"/>
              </a:lnSpc>
            </a:pPr>
            <a:r>
              <a:rPr lang="zh-CN" altLang="en-US" sz="2400" i="0" dirty="0">
                <a:solidFill>
                  <a:srgbClr val="FFFFFF"/>
                </a:solidFill>
                <a:effectLst/>
                <a:latin typeface="黑体" panose="02010609060101010101" pitchFamily="49" charset="-122"/>
                <a:ea typeface="黑体" panose="02010609060101010101" pitchFamily="49" charset="-122"/>
                <a:sym typeface="等线" panose="02010600030101010101" charset="-122"/>
              </a:rPr>
              <a:t> </a:t>
            </a:r>
            <a:r>
              <a:rPr lang="zh-CN" altLang="en-US" sz="2400" i="0" dirty="0" smtClean="0">
                <a:solidFill>
                  <a:srgbClr val="FFFFFF"/>
                </a:solidFill>
                <a:effectLst/>
                <a:latin typeface="黑体" panose="02010609060101010101" pitchFamily="49" charset="-122"/>
                <a:ea typeface="黑体" panose="02010609060101010101" pitchFamily="49" charset="-122"/>
                <a:sym typeface="等线" panose="02010600030101010101" charset="-122"/>
              </a:rPr>
              <a:t>                   </a:t>
            </a:r>
            <a:r>
              <a:rPr lang="en-US" altLang="zh-CN" sz="2400" i="0" dirty="0">
                <a:solidFill>
                  <a:srgbClr val="FFFFFF"/>
                </a:solidFill>
                <a:effectLst/>
                <a:latin typeface="黑体" panose="02010609060101010101" pitchFamily="49" charset="-122"/>
                <a:ea typeface="黑体" panose="02010609060101010101" pitchFamily="49" charset="-122"/>
              </a:rPr>
              <a:t>——</a:t>
            </a:r>
            <a:r>
              <a:rPr lang="zh-CN" altLang="en-US" sz="2400" i="0" dirty="0">
                <a:solidFill>
                  <a:srgbClr val="FFFFFF"/>
                </a:solidFill>
                <a:effectLst/>
                <a:latin typeface="黑体" panose="02010609060101010101" pitchFamily="49" charset="-122"/>
                <a:ea typeface="黑体" panose="02010609060101010101" pitchFamily="49" charset="-122"/>
                <a:sym typeface="等线" panose="02010600030101010101" charset="-122"/>
              </a:rPr>
              <a:t>习近平十九大报告           </a:t>
            </a:r>
            <a:endParaRPr lang="en-US" altLang="zh-CN" sz="2400" i="0" dirty="0">
              <a:solidFill>
                <a:srgbClr val="FFFFFF"/>
              </a:solidFill>
              <a:effectLst/>
              <a:latin typeface="黑体" panose="02010609060101010101" pitchFamily="49" charset="-122"/>
              <a:ea typeface="黑体" panose="02010609060101010101" pitchFamily="49" charset="-122"/>
              <a:sym typeface="等线" panose="02010600030101010101" charset="-122"/>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5350" y="2127885"/>
            <a:ext cx="7358063" cy="871538"/>
          </a:xfrm>
        </p:spPr>
        <p:txBody>
          <a:bodyPr>
            <a:noAutofit/>
          </a:bodyPr>
          <a:lstStyle/>
          <a:p>
            <a:r>
              <a:rPr lang="zh-CN" altLang="en-US" sz="6000" dirty="0" smtClean="0">
                <a:solidFill>
                  <a:srgbClr val="FFFF00"/>
                </a:solidFill>
                <a:effectLst/>
                <a:latin typeface="黑体" panose="02010609060101010101" pitchFamily="49" charset="-122"/>
                <a:ea typeface="黑体" panose="02010609060101010101" pitchFamily="49" charset="-122"/>
              </a:rPr>
              <a:t>谢谢！</a:t>
            </a:r>
            <a:endParaRPr lang="zh-CN" altLang="en-US" sz="6000" dirty="0">
              <a:solidFill>
                <a:srgbClr val="FFFF00"/>
              </a:solidFill>
              <a:effectLst/>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png"/></Relationships>
</file>

<file path=ppt/theme/theme1.xml><?xml version="1.0" encoding="utf-8"?>
<a:theme xmlns:a="http://schemas.openxmlformats.org/drawingml/2006/main" name="顶峰">
  <a:themeElements>
    <a:clrScheme name="顶峰">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顶峰">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顶峰">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Moroccan">
  <a:themeElements>
    <a:clrScheme name="Moroccan">
      <a:dk1>
        <a:srgbClr val="000000"/>
      </a:dk1>
      <a:lt1>
        <a:srgbClr val="FFFFFF"/>
      </a:lt1>
      <a:dk2>
        <a:srgbClr val="586770"/>
      </a:dk2>
      <a:lt2>
        <a:srgbClr val="C4CBD0"/>
      </a:lt2>
      <a:accent1>
        <a:srgbClr val="61A4C7"/>
      </a:accent1>
      <a:accent2>
        <a:srgbClr val="3C9B4C"/>
      </a:accent2>
      <a:accent3>
        <a:srgbClr val="E0BF64"/>
      </a:accent3>
      <a:accent4>
        <a:srgbClr val="DE9A51"/>
      </a:accent4>
      <a:accent5>
        <a:srgbClr val="C86464"/>
      </a:accent5>
      <a:accent6>
        <a:srgbClr val="896D9B"/>
      </a:accent6>
      <a:hlink>
        <a:srgbClr val="0000FF"/>
      </a:hlink>
      <a:folHlink>
        <a:srgbClr val="FF00FF"/>
      </a:folHlink>
    </a:clrScheme>
    <a:fontScheme name="Moroccan">
      <a:majorFont>
        <a:latin typeface="Helvetica Neue"/>
        <a:ea typeface="Helvetica Neue"/>
        <a:cs typeface="Helvetica Neue"/>
      </a:majorFont>
      <a:minorFont>
        <a:latin typeface="Helvetica Neue"/>
        <a:ea typeface="Helvetica Neue"/>
        <a:cs typeface="Helvetica Neue"/>
      </a:minorFont>
    </a:fontScheme>
    <a:fmtScheme name="Morocca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4400" b="0" i="0" u="none" strike="noStrike" cap="none" spc="0" normalizeH="0" baseline="0">
            <a:ln>
              <a:noFill/>
            </a:ln>
            <a:solidFill>
              <a:srgbClr val="F3F1DF"/>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chemeClr val="accent1">
              <a:satOff val="-17009"/>
              <a:lumOff val="14363"/>
            </a:schemeClr>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5600" b="0" i="1" u="none" strike="noStrike" cap="none" spc="0" normalizeH="0" baseline="0">
            <a:ln>
              <a:noFill/>
            </a:ln>
            <a:solidFill>
              <a:srgbClr val="86837F">
                <a:alpha val="80000"/>
              </a:srgbClr>
            </a:solidFill>
            <a:effectLst>
              <a:outerShdw blurRad="25400" dist="12700" dir="5400000" rotWithShape="0">
                <a:srgbClr val="FFFFFF"/>
              </a:outerShdw>
            </a:effectLst>
            <a:uFillTx/>
            <a:latin typeface="Hoefler Text"/>
            <a:ea typeface="Hoefler Text"/>
            <a:cs typeface="Hoefler Text"/>
            <a:sym typeface="Hoefler Text"/>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0</TotalTime>
  <Words>3744</Words>
  <Application>Microsoft Office PowerPoint</Application>
  <PresentationFormat>全屏显示(16:9)</PresentationFormat>
  <Paragraphs>283</Paragraphs>
  <Slides>41</Slides>
  <Notes>0</Notes>
  <HiddenSlides>0</HiddenSlides>
  <MMClips>0</MMClips>
  <ScaleCrop>false</ScaleCrop>
  <HeadingPairs>
    <vt:vector size="4" baseType="variant">
      <vt:variant>
        <vt:lpstr>主题</vt:lpstr>
      </vt:variant>
      <vt:variant>
        <vt:i4>1</vt:i4>
      </vt:variant>
      <vt:variant>
        <vt:lpstr>幻灯片标题</vt:lpstr>
      </vt:variant>
      <vt:variant>
        <vt:i4>41</vt:i4>
      </vt:variant>
    </vt:vector>
  </HeadingPairs>
  <TitlesOfParts>
    <vt:vector size="42" baseType="lpstr">
      <vt:lpstr>顶峰</vt:lpstr>
      <vt:lpstr>第18课 冷战与国际格局的演变</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杜鲁门主义</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谢谢！</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《我的母亲》</dc:title>
  <dc:creator>Administrator</dc:creator>
  <cp:lastModifiedBy>Administrator</cp:lastModifiedBy>
  <cp:revision>348</cp:revision>
  <dcterms:created xsi:type="dcterms:W3CDTF">2020-06-12T09:07:55Z</dcterms:created>
  <dcterms:modified xsi:type="dcterms:W3CDTF">2021-01-21T02:46:23Z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