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3" r:id="rId2"/>
    <p:sldMasterId id="2147483687" r:id="rId3"/>
    <p:sldMasterId id="2147483701" r:id="rId4"/>
    <p:sldMasterId id="2147483713" r:id="rId5"/>
    <p:sldMasterId id="2147483725" r:id="rId6"/>
    <p:sldMasterId id="2147483739" r:id="rId7"/>
    <p:sldMasterId id="2147483776" r:id="rId8"/>
  </p:sldMasterIdLst>
  <p:notesMasterIdLst>
    <p:notesMasterId r:id="rId30"/>
  </p:notesMasterIdLst>
  <p:sldIdLst>
    <p:sldId id="257" r:id="rId9"/>
    <p:sldId id="473" r:id="rId10"/>
    <p:sldId id="282" r:id="rId11"/>
    <p:sldId id="267" r:id="rId12"/>
    <p:sldId id="268" r:id="rId13"/>
    <p:sldId id="315" r:id="rId14"/>
    <p:sldId id="348" r:id="rId15"/>
    <p:sldId id="270" r:id="rId16"/>
    <p:sldId id="273" r:id="rId17"/>
    <p:sldId id="277" r:id="rId18"/>
    <p:sldId id="325" r:id="rId19"/>
    <p:sldId id="474" r:id="rId20"/>
    <p:sldId id="475" r:id="rId21"/>
    <p:sldId id="476" r:id="rId22"/>
    <p:sldId id="477" r:id="rId23"/>
    <p:sldId id="329" r:id="rId24"/>
    <p:sldId id="332" r:id="rId25"/>
    <p:sldId id="468" r:id="rId26"/>
    <p:sldId id="469" r:id="rId27"/>
    <p:sldId id="470" r:id="rId28"/>
    <p:sldId id="471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tpDown" initials="F" lastIdx="2" clrIdx="0"/>
  <p:cmAuthor id="2" name="Administrator" initials="A" lastIdx="1" clrIdx="0"/>
  <p:cmAuthor id="3" name="微软用户" initials="微" lastIdx="1" clrIdx="0"/>
  <p:cmAuthor id="4" name="新课标第一网" initials="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64D9D-DA51-4CE1-80DC-DFEF2D0B6D5D}" type="datetimeFigureOut">
              <a:rPr lang="zh-CN" altLang="en-US" smtClean="0"/>
              <a:pPr/>
              <a:t>2019/11/28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88B5-5A6D-41C3-ABFE-F824AF6D3D5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574C6-2B14-41A1-8881-41873D8B9077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F64E8-E152-40C6-BAC1-F1E59FF528E0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F9A8F-E717-4FE0-82B2-C34B1155BB60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B4B11-0516-448C-8BCF-33F4189541B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2BBFF-20CD-44B4-A943-499BFCDF9536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7B862-E19F-41AE-9E00-B3DF8C62B480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66E38-D1A0-4103-BC6B-E449CEF7D5C4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90283-3148-4C36-8743-19146179F1A0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5EA2A-865A-46C3-843E-143B1E34ACDD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E0EEC-305D-46F7-AFD0-5EB11D18B3FF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D085A-6289-4F6A-A543-DC7952A049E1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1F5CC-6D3D-43F0-8488-3846C4B9504A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ACCCB-EA17-4AA1-9C97-5E844F57B06D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DF1E9-5D14-4BD5-B1D5-3C57F298CD13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85515-9758-4B55-9D0C-726B77B8CD16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B27CE-FB6E-4A6C-A1A1-BF7DB8AFB71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11B7F-AADE-4F04-A25E-CBB2403ABC03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BD46F-DB36-4F1A-AD76-4BE4E72A3EC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8C2E4-A729-4DE1-8B28-CA8727751264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C162F-C8C6-483C-8504-56DFE4A977D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6A724-34FC-43A8-A275-2F706AB3EAA4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A1852-217D-48B9-B131-0E4DB620206B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  <a:pPr/>
              <a:t>2019/11/28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0E930-F313-42A8-9B8F-917434FD6460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"/>
          <p:cNvSpPr/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文本框"/>
          <p:cNvSpPr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文本框"/>
          <p:cNvSpPr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文本框"/>
          <p:cNvSpPr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2592C6A0-14F7-4C03-A1C7-9A5185E78406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页脚占位符 87041"/>
          <p:cNvSpPr>
            <a:spLocks noGrp="1"/>
          </p:cNvSpPr>
          <p:nvPr>
            <p:ph type="ftr" sz="quarter" idx="10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87042"/>
          <p:cNvSpPr>
            <a:spLocks noGrp="1"/>
          </p:cNvSpPr>
          <p:nvPr>
            <p:ph type="sldNum" sz="quarter" idx="11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B1D21292-8692-4309-B2F0-8F6BA9B0FC8C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5" name="日期占位符 87055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"/>
          <p:cNvSpPr/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文本框"/>
          <p:cNvSpPr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文本框"/>
          <p:cNvSpPr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文本框"/>
          <p:cNvSpPr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2592C6A0-14F7-4C03-A1C7-9A5185E78406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页脚占位符 87041"/>
          <p:cNvSpPr>
            <a:spLocks noGrp="1"/>
          </p:cNvSpPr>
          <p:nvPr>
            <p:ph type="ftr" sz="quarter" idx="10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87042"/>
          <p:cNvSpPr>
            <a:spLocks noGrp="1"/>
          </p:cNvSpPr>
          <p:nvPr>
            <p:ph type="sldNum" sz="quarter" idx="11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B1D21292-8692-4309-B2F0-8F6BA9B0FC8C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5" name="日期占位符 87055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5FBC3-0E8D-4157-B660-041CFB8D234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7467E-BB77-45E9-AA1E-F15C46A61652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B273E-7CD8-4F26-93BE-71E7518F856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C51B9-BBC7-4C08-8932-9D098335912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4EDAE-681D-40F3-B148-6CDA488AFB6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2E93E-1311-4E5A-87AF-A13EC58F50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2EAF9-60D6-43BD-BFED-42E11E921FF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0EE76-74A8-49C9-A8E7-8C116E26B6C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DDB67-FB17-4AD7-BFD4-CBE169F46CE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56799-CEBD-4BE3-92D8-1DD97EC235B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5770B-2C74-4D2B-9F50-1431FB94E2A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A747A-E1A9-40AE-BA9E-F84E085E99B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B45F-B342-4062-8425-BC8059F5285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EA61A-46A7-4DD1-B68D-2C832AC6D9A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2E65-3B38-4CFD-95D2-669C92A1DE87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29FC3-2963-48C1-917A-9B4A6943B59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444FA-0CC2-474D-9EE1-2574680B2B3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9DAA6-524F-48D5-BDD2-28A41F4C6772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35784-85FC-4280-B428-3D223128C0B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270CE-23F4-48DF-A40A-248231B3FDA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449F8-323D-43A8-AF40-914F67542F8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B3BEB-B7E5-4F75-81A0-7855D6DB12E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5FBC3-0E8D-4157-B660-041CFB8D234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7467E-BB77-45E9-AA1E-F15C46A61652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B273E-7CD8-4F26-93BE-71E7518F856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C51B9-BBC7-4C08-8932-9D098335912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4EDAE-681D-40F3-B148-6CDA488AFB6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2E93E-1311-4E5A-87AF-A13EC58F50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2EAF9-60D6-43BD-BFED-42E11E921FF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0EE76-74A8-49C9-A8E7-8C116E26B6C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DDB67-FB17-4AD7-BFD4-CBE169F46CE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56799-CEBD-4BE3-92D8-1DD97EC235B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5770B-2C74-4D2B-9F50-1431FB94E2A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A747A-E1A9-40AE-BA9E-F84E085E99B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6B45F-B342-4062-8425-BC8059F5285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EA61A-46A7-4DD1-B68D-2C832AC6D9A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2E65-3B38-4CFD-95D2-669C92A1DE87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29FC3-2963-48C1-917A-9B4A6943B59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444FA-0CC2-474D-9EE1-2574680B2B3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9DAA6-524F-48D5-BDD2-28A41F4C6772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35784-85FC-4280-B428-3D223128C0B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270CE-23F4-48DF-A40A-248231B3FDA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449F8-323D-43A8-AF40-914F67542F8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B3BEB-B7E5-4F75-81A0-7855D6DB12E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"/>
          <p:cNvSpPr/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文本框"/>
          <p:cNvSpPr>
            <a:spLocks noGrp="1"/>
          </p:cNvSpPr>
          <p:nvPr>
            <p:ph type="dt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文本框"/>
          <p:cNvSpPr>
            <a:spLocks noGrp="1"/>
          </p:cNvSpPr>
          <p:nvPr>
            <p:ph type="ft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文本框"/>
          <p:cNvSpPr>
            <a:spLocks noGrp="1"/>
          </p:cNvSpPr>
          <p:nvPr>
            <p:ph type="sldNum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ln cap="flat"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2592C6A0-14F7-4C03-A1C7-9A5185E78406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页脚占位符 87041"/>
          <p:cNvSpPr>
            <a:spLocks noGrp="1"/>
          </p:cNvSpPr>
          <p:nvPr>
            <p:ph type="ftr" sz="quarter" idx="10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87042"/>
          <p:cNvSpPr>
            <a:spLocks noGrp="1"/>
          </p:cNvSpPr>
          <p:nvPr>
            <p:ph type="sldNum" sz="quarter" idx="11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B1D21292-8692-4309-B2F0-8F6BA9B0FC8C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5" name="日期占位符 87055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44450"/>
            <a:ext cx="7772400" cy="1042988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66800" y="1412875"/>
            <a:ext cx="7772400" cy="46196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106680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AD808-EFA8-4FD6-A6FB-AC406DC33D87}" type="datetimeFigureOut">
              <a:rPr lang="zh-CN" altLang="en-US">
                <a:solidFill>
                  <a:srgbClr val="000000"/>
                </a:solidFill>
              </a:rPr>
              <a:pPr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505200" y="64008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C74C6-E160-4CF4-A939-D5DB6235D4D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1981200"/>
            <a:ext cx="6858000" cy="1470025"/>
          </a:xfrm>
        </p:spPr>
        <p:txBody>
          <a:bodyPr/>
          <a:lstStyle>
            <a:lvl1pPr>
              <a:defRPr sz="36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632200"/>
            <a:ext cx="6172200" cy="838200"/>
          </a:xfrm>
        </p:spPr>
        <p:txBody>
          <a:bodyPr/>
          <a:lstStyle>
            <a:lvl1pPr marL="0" indent="0" algn="ctr">
              <a:buFontTx/>
              <a:buNone/>
              <a:defRPr b="1">
                <a:ea typeface="黑体" panose="02010609060101010101" pitchFamily="49" charset="-122"/>
              </a:defRPr>
            </a:lvl1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245225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048000" y="6245225"/>
            <a:ext cx="2895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5DD2EEB-4EEF-4274-B221-D7E58282D594}" type="slidenum">
              <a:rPr lang="en-US" altLang="zh-CN">
                <a:solidFill>
                  <a:srgbClr val="FFFFFF"/>
                </a:solidFill>
              </a:rPr>
              <a:pPr/>
              <a:t>‹#›</a:t>
            </a:fld>
            <a:endParaRPr lang="en-US" altLang="zh-CN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11079-9C51-4ABF-8AA2-9BA53E7967C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53F2D-398B-432E-9D2B-C1CC5AA4C09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2291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219200"/>
            <a:ext cx="42291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D32D08-DC2B-425E-846C-E53E3FFEBA9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975E6-8343-4BA1-99C9-32840E74B75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19D84-369A-4A1D-8CD5-51361492251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272B9-0999-4B96-A3F5-F2D866863CA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5B958-352E-4108-A3BB-A2283993C67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022E5-3349-4B5F-8076-DD4A0B88CFD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1A99C-0DB6-4147-A7C1-D9895201983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62750" y="76200"/>
            <a:ext cx="2152650" cy="61722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4800" y="76200"/>
            <a:ext cx="6305550" cy="61722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5CDF15-5C07-4AC3-8362-55FE6F0254E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algn="r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  <p:transition>
    <p:split dir="in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"/>
          <p:cNvSpPr/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"/>
          <p:cNvSpPr>
            <a:spLocks noGrp="1"/>
          </p:cNvSpPr>
          <p:nvPr>
            <p:ph type="dt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w="9525" cap="flat">
            <a:noFill/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4" name="文本框"/>
          <p:cNvSpPr>
            <a:spLocks noGrp="1"/>
          </p:cNvSpPr>
          <p:nvPr>
            <p:ph type="ft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w="9525" cap="flat">
            <a:noFill/>
            <a:miter/>
          </a:ln>
        </p:spPr>
        <p:txBody>
          <a:bodyPr vert="horz" wrap="square" lIns="91440" tIns="45720" rIns="91440" bIns="45720" anchor="t" anchorCtr="0"/>
          <a:lstStyle>
            <a:lvl1pPr>
              <a:defRPr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5" name="文本框"/>
          <p:cNvSpPr>
            <a:spLocks noGrp="1"/>
          </p:cNvSpPr>
          <p:nvPr>
            <p:ph type="sldNum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w="9525" cap="flat">
            <a:noFill/>
            <a:miter/>
          </a:ln>
        </p:spPr>
        <p:txBody>
          <a:bodyPr vert="horz" wrap="square" lIns="91440" tIns="45720" rIns="91440" bIns="45720" anchor="t" anchorCtr="0"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pPr lvl="0" eaLnBrk="1" fontAlgn="base" hangingPunct="1"/>
              <a:t>‹#›</a:t>
            </a:fld>
            <a:endParaRPr lang="en-US" altLang="zh-CN" strike="noStrike" noProof="1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63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E8C699-D845-4E8A-8DEF-5B6572829B93}" type="datetimeFigureOut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2019/11/28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A28D63-7963-4F46-875B-2A6182FF07C0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81317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P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02907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o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25608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w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54342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e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475773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r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03713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B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264150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a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478463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r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3808413" y="2627313"/>
            <a:ext cx="2005012" cy="274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200">
                <a:solidFill>
                  <a:srgbClr val="000000"/>
                </a:solidFill>
                <a:ea typeface="微软雅黑" panose="020B0503020204020204" pitchFamily="34" charset="-122"/>
              </a:rPr>
              <a:t>中国专业</a:t>
            </a:r>
            <a:r>
              <a:rPr lang="en-US" altLang="zh-CN" sz="1200">
                <a:solidFill>
                  <a:srgbClr val="000000"/>
                </a:solidFill>
                <a:ea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ea typeface="微软雅黑" panose="020B0503020204020204" pitchFamily="34" charset="-122"/>
              </a:rPr>
              <a:t>设计交流论坛</a:t>
            </a:r>
          </a:p>
        </p:txBody>
      </p:sp>
      <p:pic>
        <p:nvPicPr>
          <p:cNvPr id="19472" name="Picture 16" descr="logo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263" y="2133600"/>
            <a:ext cx="7826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790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3" presetClass="entr" presetSubtype="3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16667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3 -4.07407E-6 L -4.72222E-6 -4.07407E-6 " pathEditMode="relative" rAng="0" ptsTypes="AA">
                                      <p:cBhvr>
                                        <p:cTn id="144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  <p:bldP spid="19465" grpId="0"/>
      <p:bldP spid="19466" grpId="0"/>
      <p:bldP spid="19467" grpId="0"/>
      <p:bldP spid="19468" grpId="0"/>
      <p:bldP spid="19469" grpId="0"/>
      <p:bldP spid="19470" grpId="0"/>
      <p:bldP spid="19471" grpId="0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81317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P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02907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o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25608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w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54342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e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475773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r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03713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B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264150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a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478463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r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3808413" y="2627313"/>
            <a:ext cx="2005012" cy="274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200">
                <a:solidFill>
                  <a:srgbClr val="000000"/>
                </a:solidFill>
                <a:ea typeface="微软雅黑" panose="020B0503020204020204" pitchFamily="34" charset="-122"/>
              </a:rPr>
              <a:t>中国专业</a:t>
            </a:r>
            <a:r>
              <a:rPr lang="en-US" altLang="zh-CN" sz="1200">
                <a:solidFill>
                  <a:srgbClr val="000000"/>
                </a:solidFill>
                <a:ea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ea typeface="微软雅黑" panose="020B0503020204020204" pitchFamily="34" charset="-122"/>
              </a:rPr>
              <a:t>设计交流论坛</a:t>
            </a:r>
          </a:p>
        </p:txBody>
      </p:sp>
      <p:pic>
        <p:nvPicPr>
          <p:cNvPr id="19472" name="Picture 16" descr="logo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263" y="2133600"/>
            <a:ext cx="7826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3" presetClass="entr" presetSubtype="3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16667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3 -4.07407E-6 L -4.72222E-6 -4.07407E-6 " pathEditMode="relative" rAng="0" ptsTypes="AA">
                                      <p:cBhvr>
                                        <p:cTn id="144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  <p:bldP spid="19465" grpId="0"/>
      <p:bldP spid="19466" grpId="0"/>
      <p:bldP spid="19467" grpId="0"/>
      <p:bldP spid="19468" grpId="0"/>
      <p:bldP spid="19469" grpId="0"/>
      <p:bldP spid="19470" grpId="0"/>
      <p:bldP spid="19471" grpId="0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723B03FD-50E4-4E16-BEB1-3ABF5BB0E94F}" type="datetimeFigureOut">
              <a:rPr lang="zh-CN" altLang="en-US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C416FAA3-16A4-4BEE-B0B1-477DCA0B2F58}" type="slidenum">
              <a:rPr lang="zh-CN" altLang="en-US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16" descr="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263" y="2133600"/>
            <a:ext cx="7826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3 -4.07407E-6 L -4.72222E-6 -4.07407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723B03FD-50E4-4E16-BEB1-3ABF5BB0E94F}" type="datetimeFigureOut">
              <a:rPr lang="zh-CN" altLang="en-US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C416FAA3-16A4-4BEE-B0B1-477DCA0B2F58}" type="slidenum">
              <a:rPr lang="zh-CN" altLang="en-US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16" descr="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263" y="2133600"/>
            <a:ext cx="7826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3 -4.07407E-6 L -4.72222E-6 -4.07407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81317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P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02907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o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25608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w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543425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e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475773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r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037138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B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264150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a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478463" y="2144713"/>
            <a:ext cx="3619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smtClean="0">
                <a:solidFill>
                  <a:srgbClr val="000000"/>
                </a:solidFill>
                <a:latin typeface="Impact" panose="020B0806030902050204" pitchFamily="34" charset="0"/>
                <a:sym typeface="宋体" panose="02010600030101010101" pitchFamily="2" charset="-122"/>
              </a:rPr>
              <a:t>r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3808413" y="2627313"/>
            <a:ext cx="2005012" cy="274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200">
                <a:solidFill>
                  <a:srgbClr val="000000"/>
                </a:solidFill>
                <a:ea typeface="微软雅黑" panose="020B0503020204020204" pitchFamily="34" charset="-122"/>
              </a:rPr>
              <a:t>中国专业</a:t>
            </a:r>
            <a:r>
              <a:rPr lang="en-US" altLang="zh-CN" sz="1200">
                <a:solidFill>
                  <a:srgbClr val="000000"/>
                </a:solidFill>
                <a:ea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ea typeface="微软雅黑" panose="020B0503020204020204" pitchFamily="34" charset="-122"/>
              </a:rPr>
              <a:t>设计交流论坛</a:t>
            </a:r>
          </a:p>
        </p:txBody>
      </p:sp>
      <p:pic>
        <p:nvPicPr>
          <p:cNvPr id="19472" name="Picture 16" descr="logo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263" y="2133600"/>
            <a:ext cx="7826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92" r:id="rId14"/>
    <p:sldLayoutId id="214748379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3" presetClass="entr" presetSubtype="3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16667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3 -4.07407E-6 L -4.72222E-6 -4.07407E-6 " pathEditMode="relative" rAng="0" ptsTypes="AA">
                                      <p:cBhvr>
                                        <p:cTn id="144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  <p:bldP spid="19465" grpId="0"/>
      <p:bldP spid="19466" grpId="0"/>
      <p:bldP spid="19467" grpId="0"/>
      <p:bldP spid="19468" grpId="0"/>
      <p:bldP spid="19469" grpId="0"/>
      <p:bldP spid="19470" grpId="0"/>
      <p:bldP spid="19471" grpId="0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62000" y="76200"/>
            <a:ext cx="7620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9"/>
          </p:nvPr>
        </p:nvSpPr>
        <p:spPr bwMode="auto">
          <a:xfrm>
            <a:off x="304800" y="1219200"/>
            <a:ext cx="86106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356350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6900" y="6330950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318250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3F9F16FD-5F75-4BF2-BD5F-E338A2A47CED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80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slide" Target="slide1.xml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" Target="slide6.xml"/><Relationship Id="rId1" Type="http://schemas.openxmlformats.org/officeDocument/2006/relationships/slideLayout" Target="../slideLayouts/slideLayout83.xml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WordArt 3"/>
          <p:cNvSpPr>
            <a:spLocks noChangeArrowheads="1" noChangeShapeType="1" noTextEdit="1"/>
          </p:cNvSpPr>
          <p:nvPr/>
        </p:nvSpPr>
        <p:spPr bwMode="auto">
          <a:xfrm>
            <a:off x="503039" y="2143116"/>
            <a:ext cx="8640961" cy="1872754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13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kern="10" spc="-400" dirty="0" smtClean="0">
                <a:ln w="12700">
                  <a:solidFill>
                    <a:srgbClr val="000099"/>
                  </a:solidFill>
                  <a:rou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1" kern="10" spc="-400" dirty="0">
                <a:ln w="12700">
                  <a:solidFill>
                    <a:srgbClr val="000099"/>
                  </a:solidFill>
                  <a:rou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4000" b="1" kern="10" spc="-400" dirty="0">
                <a:ln w="12700">
                  <a:solidFill>
                    <a:srgbClr val="000099"/>
                  </a:solidFill>
                  <a:rou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</a:t>
            </a:r>
            <a:endParaRPr lang="en-US" altLang="zh-CN" sz="4000" b="1" kern="10" spc="-400" dirty="0" smtClean="0">
              <a:ln w="12700">
                <a:solidFill>
                  <a:srgbClr val="000099"/>
                </a:solidFill>
                <a:round/>
              </a:ln>
              <a:solidFill>
                <a:srgbClr val="FF00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kern="10" spc="-400" dirty="0" smtClean="0">
                <a:ln w="12700">
                  <a:solidFill>
                    <a:srgbClr val="000099"/>
                  </a:solidFill>
                  <a:rou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第二</a:t>
            </a:r>
            <a:r>
              <a:rPr lang="zh-CN" altLang="en-US" sz="4000" b="1" kern="10" spc="-400" dirty="0">
                <a:ln w="12700">
                  <a:solidFill>
                    <a:srgbClr val="000099"/>
                  </a:solidFill>
                  <a:rou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次</a:t>
            </a:r>
            <a:r>
              <a:rPr lang="zh-CN" altLang="en-US" sz="4000" b="1" kern="10" spc="-400" dirty="0" smtClean="0">
                <a:ln w="12700">
                  <a:solidFill>
                    <a:srgbClr val="000099"/>
                  </a:solidFill>
                  <a:rou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工业革命</a:t>
            </a:r>
            <a:endParaRPr lang="zh-CN" altLang="en-US" sz="4000" b="1" kern="10" spc="-400" dirty="0">
              <a:ln w="12700">
                <a:solidFill>
                  <a:srgbClr val="000099"/>
                </a:solidFill>
                <a:round/>
              </a:ln>
              <a:solidFill>
                <a:srgbClr val="FF00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3" name="矩形 6152"/>
          <p:cNvSpPr/>
          <p:nvPr/>
        </p:nvSpPr>
        <p:spPr>
          <a:xfrm>
            <a:off x="2066608" y="3862705"/>
            <a:ext cx="4249737" cy="10064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1796"/>
              </a:avLst>
            </a:prstTxWarp>
            <a:normAutofit/>
            <a:scene3d>
              <a:camera prst="legacyPerspectiveFront">
                <a:rot lat="21120000" lon="780000" rev="0"/>
              </a:camera>
              <a:lightRig rig="legacyHarsh1" dir="t"/>
            </a:scene3d>
            <a:sp3d extrusionH="430200" prstMaterial="legacyMatte">
              <a:extrusionClr>
                <a:schemeClr val="accent1"/>
              </a:extrusionClr>
            </a:sp3d>
          </a:bodyPr>
          <a:lstStyle/>
          <a:p>
            <a:pPr algn="ctr"/>
            <a:endParaRPr lang="zh-CN" altLang="en-US" sz="3600" b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59510" y="3862705"/>
            <a:ext cx="184731" cy="1200329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endParaRPr lang="zh-CN" altLang="en-US" sz="7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表格 27"/>
          <p:cNvGraphicFramePr>
            <a:graphicFrameLocks noGrp="1"/>
          </p:cNvGraphicFramePr>
          <p:nvPr/>
        </p:nvGraphicFramePr>
        <p:xfrm>
          <a:off x="0" y="214290"/>
          <a:ext cx="8863488" cy="5048250"/>
        </p:xfrm>
        <a:graphic>
          <a:graphicData uri="http://schemas.openxmlformats.org/drawingml/2006/table">
            <a:tbl>
              <a:tblPr/>
              <a:tblGrid>
                <a:gridCol w="705326"/>
                <a:gridCol w="1294906"/>
                <a:gridCol w="6863256"/>
              </a:tblGrid>
              <a:tr h="1690370">
                <a:tc rowSpan="4">
                  <a:txBody>
                    <a:bodyPr/>
                    <a:lstStyle/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第</a:t>
                      </a:r>
                      <a:endParaRPr lang="en-US" altLang="zh-CN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二</a:t>
                      </a:r>
                      <a:endParaRPr lang="en-US" altLang="zh-CN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次</a:t>
                      </a:r>
                      <a:endParaRPr lang="en-US" altLang="zh-CN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工</a:t>
                      </a:r>
                      <a:endParaRPr lang="en-US" altLang="zh-CN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业</a:t>
                      </a:r>
                      <a:endParaRPr lang="en-US" altLang="zh-CN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革</a:t>
                      </a:r>
                      <a:endParaRPr lang="en-US" altLang="zh-CN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命</a:t>
                      </a:r>
                      <a:endParaRPr lang="en-US" sz="3200" kern="1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含义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endParaRPr lang="zh-CN" sz="3200" kern="10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924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685800" rtl="0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背景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endParaRPr lang="zh-CN" sz="3200" kern="10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61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685800" rtl="0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理论</a:t>
                      </a:r>
                    </a:p>
                    <a:p>
                      <a:pPr marL="0" algn="ctr" defTabSz="685800" rtl="0" fontAlgn="auto">
                        <a:lnSpc>
                          <a:spcPts val="404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基础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fontAlgn="auto">
                        <a:lnSpc>
                          <a:spcPts val="40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sz="3200" kern="10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4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3200" kern="100" dirty="0" smtClea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Times New Roman" panose="02020603050405020304" pitchFamily="18" charset="0"/>
                        </a:rPr>
                        <a:t>特点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kern="100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lang="en-US" altLang="zh-CN" sz="3200" u="sng" kern="100" dirty="0" smtClean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endParaRPr lang="zh-CN" sz="3200" kern="10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2000232" y="285728"/>
            <a:ext cx="6955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</a:t>
            </a:r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世纪六七十年代，各种新技术、新发明层出不穷，并被迅速应用于工业生产，大大促进了工业的发展，这就是第二次工业革命。</a:t>
            </a:r>
            <a:endParaRPr lang="zh-CN" altLang="en-US" sz="24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88369" y="2071678"/>
            <a:ext cx="6955631" cy="1127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40"/>
              </a:lnSpc>
              <a:spcAft>
                <a:spcPts val="0"/>
              </a:spcAft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资产阶级统治的巩固和扩大；</a:t>
            </a:r>
            <a:r>
              <a:rPr lang="en-US" altLang="zh-CN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zh-CN" altLang="en-US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生产力</a:t>
            </a:r>
            <a:r>
              <a:rPr lang="zh-CN" sz="3200" b="1" kern="1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</a:t>
            </a:r>
            <a:r>
              <a:rPr lang="zh-CN" sz="32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不断发展</a:t>
            </a:r>
            <a:r>
              <a:rPr lang="en-US" sz="3200" b="1" kern="1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;</a:t>
            </a:r>
            <a:r>
              <a:rPr lang="en-US" altLang="zh-CN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</a:t>
            </a:r>
            <a:r>
              <a:rPr lang="zh-CN" altLang="en-US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科学理论</a:t>
            </a:r>
            <a:r>
              <a:rPr lang="zh-CN" sz="3200" b="1" kern="1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</a:t>
            </a:r>
            <a:r>
              <a:rPr lang="zh-CN" sz="32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发展</a:t>
            </a:r>
            <a:endParaRPr lang="zh-CN" altLang="en-US" sz="3200" b="1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28860" y="3571876"/>
            <a:ext cx="4410182" cy="6052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685800" rtl="0" fontAlgn="auto">
              <a:lnSpc>
                <a:spcPts val="40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sz="32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法拉第</a:t>
            </a:r>
            <a:r>
              <a:rPr lang="zh-CN" sz="3200" b="1" kern="1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</a:t>
            </a:r>
            <a:r>
              <a:rPr lang="zh-CN" altLang="en-US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电磁感应现象</a:t>
            </a:r>
            <a:r>
              <a:rPr lang="en-US" altLang="zh-CN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endParaRPr lang="zh-CN" altLang="en-US" sz="3200" b="1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071670" y="4643446"/>
            <a:ext cx="5763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科学研究同工业生产紧密结合</a:t>
            </a:r>
            <a:r>
              <a:rPr lang="en-US" altLang="zh-CN" sz="3200" b="1" kern="1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endParaRPr lang="zh-CN" altLang="en-US" sz="3200" b="1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5239690"/>
            <a:ext cx="9361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</a:t>
            </a:r>
            <a:endParaRPr lang="zh-CN" altLang="en-US" sz="3200" dirty="0"/>
          </a:p>
        </p:txBody>
      </p:sp>
      <p:sp>
        <p:nvSpPr>
          <p:cNvPr id="3077" name="Rectangle 10"/>
          <p:cNvSpPr>
            <a:spLocks noChangeArrowheads="1"/>
          </p:cNvSpPr>
          <p:nvPr/>
        </p:nvSpPr>
        <p:spPr bwMode="auto">
          <a:xfrm>
            <a:off x="381619" y="19333"/>
            <a:ext cx="4612651" cy="584775"/>
          </a:xfrm>
          <a:prstGeom prst="rect">
            <a:avLst/>
          </a:prstGeom>
          <a:gradFill rotWithShape="1">
            <a:gsLst>
              <a:gs pos="0">
                <a:srgbClr val="DAEDEF">
                  <a:tint val="50000"/>
                  <a:satMod val="300000"/>
                </a:srgbClr>
              </a:gs>
              <a:gs pos="35000">
                <a:srgbClr val="DAEDEF">
                  <a:tint val="37000"/>
                  <a:satMod val="300000"/>
                </a:srgbClr>
              </a:gs>
              <a:gs pos="100000">
                <a:srgbClr val="DAEDE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b="1" dirty="0" smtClean="0">
                <a:solidFill>
                  <a:srgbClr val="FF0000"/>
                </a:solidFill>
              </a:rPr>
              <a:t>一、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电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的应用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7158" y="928670"/>
            <a:ext cx="821537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/>
              <a:t> </a:t>
            </a:r>
            <a:r>
              <a:rPr 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1)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英国科学家法拉第发现了电磁感应现象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；</a:t>
            </a:r>
            <a:endParaRPr lang="en-US" altLang="zh-CN" sz="4000" kern="100" dirty="0" smtClean="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2)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美国发明家爱迪生发明了耐用的白炽灯泡</a:t>
            </a:r>
            <a:r>
              <a:rPr lang="en-US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、碱性蓄电池、电影摄影机和放映机等</a:t>
            </a:r>
            <a:r>
              <a:rPr 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;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在纽约建立了美国第一座火力发电站</a:t>
            </a:r>
            <a:r>
              <a:rPr 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他被誉为“发明大王”。人类社会进入“电气时代</a:t>
            </a:r>
            <a:r>
              <a:rPr lang="en-US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lang="zh-CN" altLang="en-US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”</a:t>
            </a:r>
            <a:endParaRPr lang="zh-CN" altLang="en-US" sz="4000" kern="100" dirty="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-264" y="4082787"/>
            <a:ext cx="8900037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Calibri" panose="020F0502020204030204"/>
                <a:sym typeface="宋体" panose="02010600030101010101" pitchFamily="2" charset="-122"/>
              </a:rPr>
              <a:t>❶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1876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德国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奥托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制造出一台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煤气内燃机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087" y="188640"/>
            <a:ext cx="5257009" cy="5835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二、内燃机和新的</a:t>
            </a:r>
            <a:r>
              <a:rPr lang="zh-CN" altLang="en-US" sz="32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交通工具</a:t>
            </a:r>
            <a:endParaRPr lang="zh-CN" altLang="en-US" dirty="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087" y="908720"/>
            <a:ext cx="367283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内燃机的发明 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endParaRPr lang="zh-CN" alt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96493" y="1700808"/>
            <a:ext cx="261109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）地位：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99563" y="2420888"/>
            <a:ext cx="8868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内燃机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的发明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是第二次工业革命中应用技术领域的另一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重大成就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99390" y="3498215"/>
            <a:ext cx="5236210" cy="5835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）内燃机发明过程：</a:t>
            </a:r>
            <a:endParaRPr lang="zh-CN" alt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4869160"/>
            <a:ext cx="9068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Calibri" panose="020F0502020204030204"/>
                <a:sym typeface="宋体" panose="02010600030101010101" pitchFamily="2" charset="-122"/>
              </a:rPr>
              <a:t>❷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1883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德国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工程师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戴姆勒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研制出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汽油内燃机</a:t>
            </a:r>
            <a:r>
              <a:rPr lang="zh-CN" altLang="en-US" sz="3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5" y="5554567"/>
            <a:ext cx="8968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/>
                <a:sym typeface="宋体" panose="02010600030101010101" pitchFamily="2" charset="-122"/>
              </a:rPr>
              <a:t>❸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几年后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，德国工程师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狄塞尔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发明了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柴油内燃机</a:t>
            </a:r>
            <a:r>
              <a:rPr lang="zh-CN" altLang="en-US" sz="32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851910" y="850265"/>
            <a:ext cx="4549140" cy="1570355"/>
          </a:xfrm>
          <a:prstGeom prst="rect">
            <a:avLst/>
          </a:prstGeom>
          <a:solidFill>
            <a:schemeClr val="bg1"/>
          </a:solidFill>
          <a:ln w="60325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新动力：内燃机</a:t>
            </a:r>
            <a:endParaRPr lang="en-US" altLang="zh-CN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新能源：石油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" grpId="0" animBg="1"/>
      <p:bldP spid="5" grpId="0"/>
      <p:bldP spid="6" grpId="0" bldLvl="0" animBg="1"/>
      <p:bldP spid="7" grpId="0"/>
      <p:bldP spid="9" grpId="0"/>
      <p:bldP spid="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04" y="188640"/>
            <a:ext cx="410445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交通工具的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发明：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5747" y="908720"/>
            <a:ext cx="8412717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）发明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条件（也是内燃机发明的意义 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）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endParaRPr lang="zh-CN" alt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25174" y="1628800"/>
            <a:ext cx="8461772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内燃机</a:t>
            </a:r>
            <a:r>
              <a:rPr lang="zh-CN" altLang="en-US" sz="3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的发明解决了交通运输工具的</a:t>
            </a: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发动机</a:t>
            </a:r>
            <a:r>
              <a:rPr lang="zh-CN" altLang="en-US" sz="3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问题，在交通运输领域内引发了</a:t>
            </a: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一场变革</a:t>
            </a:r>
            <a:r>
              <a:rPr lang="zh-CN" altLang="en-US" sz="3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758" y="3356992"/>
            <a:ext cx="8964488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4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①</a:t>
            </a:r>
            <a:r>
              <a:rPr lang="en-US" altLang="zh-CN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zh-CN" altLang="en-US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世纪</a:t>
            </a:r>
            <a:r>
              <a:rPr lang="en-US" altLang="zh-CN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80</a:t>
            </a:r>
            <a:r>
              <a:rPr lang="zh-CN" altLang="en-US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年代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德国</a:t>
            </a:r>
            <a:r>
              <a:rPr lang="zh-CN" altLang="en-US" sz="4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人</a:t>
            </a:r>
            <a:r>
              <a:rPr lang="zh-CN" altLang="en-US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本茨</a:t>
            </a:r>
            <a:r>
              <a:rPr lang="zh-CN" altLang="en-US" sz="4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制造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出一辆内燃机驱动的汽车</a:t>
            </a:r>
            <a:r>
              <a:rPr lang="zh-CN" altLang="en-US" sz="4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。（</a:t>
            </a:r>
            <a:r>
              <a:rPr lang="en-US" altLang="zh-CN" sz="4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1885</a:t>
            </a:r>
            <a:r>
              <a:rPr lang="zh-CN" altLang="en-US" sz="40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1790" y="2656205"/>
            <a:ext cx="5330825" cy="70675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）汽车的</a:t>
            </a:r>
            <a:r>
              <a:rPr lang="zh-CN" altLang="en-US" sz="4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发明：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26184" y="4863470"/>
            <a:ext cx="8964488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40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②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1913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4000" b="1" dirty="0">
                <a:latin typeface="宋体" panose="02010600030101010101" pitchFamily="2" charset="-122"/>
                <a:sym typeface="宋体" panose="02010600030101010101" pitchFamily="2" charset="-122"/>
              </a:rPr>
              <a:t>，美国企业家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福特</a:t>
            </a:r>
            <a:r>
              <a:rPr lang="zh-CN" altLang="en-US" sz="4000" b="1" dirty="0">
                <a:latin typeface="宋体" panose="02010600030101010101" pitchFamily="2" charset="-122"/>
                <a:sym typeface="宋体" panose="02010600030101010101" pitchFamily="2" charset="-122"/>
              </a:rPr>
              <a:t>使用流水线生产</a:t>
            </a:r>
            <a:r>
              <a:rPr lang="zh-CN" altLang="en-US" sz="40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汽车，带来汽车制造业的革命。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3" descr="图片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8294" name="Picture 6" descr="最早的汽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447800"/>
            <a:ext cx="27432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8295" name="Picture 7" descr="奔驰车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221163"/>
            <a:ext cx="28797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WordArt 8"/>
          <p:cNvSpPr>
            <a:spLocks noChangeArrowheads="1" noChangeShapeType="1" noTextEdit="1"/>
          </p:cNvSpPr>
          <p:nvPr/>
        </p:nvSpPr>
        <p:spPr bwMode="auto">
          <a:xfrm>
            <a:off x="2438400" y="533400"/>
            <a:ext cx="4103688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kern="10" smtClean="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汽车的演变</a:t>
            </a:r>
          </a:p>
        </p:txBody>
      </p:sp>
      <p:pic>
        <p:nvPicPr>
          <p:cNvPr id="31750" name="Picture 9" descr="1886年德国的卡尔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671"/>
          <a:stretch>
            <a:fillRect/>
          </a:stretch>
        </p:blipFill>
        <p:spPr bwMode="auto">
          <a:xfrm>
            <a:off x="215583" y="1488758"/>
            <a:ext cx="273685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8298" name="Picture 10" descr="190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484313"/>
            <a:ext cx="3024188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8300" name="Picture 12" descr="老爷车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21163"/>
            <a:ext cx="295275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8301" name="Picture 13" descr="xinshich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3059112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68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8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"/>
                                        <p:tgtEl>
                                          <p:spTgt spid="268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68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3" descr="20091210257187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2"/>
          <p:cNvGrpSpPr/>
          <p:nvPr/>
        </p:nvGrpSpPr>
        <p:grpSpPr bwMode="auto">
          <a:xfrm>
            <a:off x="2590800" y="1371600"/>
            <a:ext cx="5638800" cy="4816475"/>
            <a:chOff x="816" y="624"/>
            <a:chExt cx="3552" cy="3034"/>
          </a:xfrm>
        </p:grpSpPr>
        <p:sp>
          <p:nvSpPr>
            <p:cNvPr id="21521" name="Text Box 17"/>
            <p:cNvSpPr txBox="1">
              <a:spLocks noChangeArrowheads="1"/>
            </p:cNvSpPr>
            <p:nvPr/>
          </p:nvSpPr>
          <p:spPr bwMode="auto">
            <a:xfrm>
              <a:off x="3264" y="624"/>
              <a:ext cx="864" cy="25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r>
                <a:rPr lang="en-US" altLang="zh-CN" sz="2000" b="1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rPr>
                <a:t>2000</a:t>
              </a:r>
              <a:r>
                <a:rPr lang="zh-CN" altLang="en-US" sz="2000" b="1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rPr>
                <a:t>万吨</a:t>
              </a:r>
            </a:p>
          </p:txBody>
        </p:sp>
        <p:grpSp>
          <p:nvGrpSpPr>
            <p:cNvPr id="26631" name="Group 21"/>
            <p:cNvGrpSpPr/>
            <p:nvPr/>
          </p:nvGrpSpPr>
          <p:grpSpPr bwMode="auto">
            <a:xfrm>
              <a:off x="816" y="672"/>
              <a:ext cx="3552" cy="2986"/>
              <a:chOff x="816" y="672"/>
              <a:chExt cx="3552" cy="2986"/>
            </a:xfrm>
          </p:grpSpPr>
          <p:sp>
            <p:nvSpPr>
              <p:cNvPr id="26632" name="Rectangle 12"/>
              <p:cNvSpPr>
                <a:spLocks noChangeArrowheads="1"/>
              </p:cNvSpPr>
              <p:nvPr/>
            </p:nvSpPr>
            <p:spPr bwMode="auto">
              <a:xfrm>
                <a:off x="2016" y="3168"/>
                <a:ext cx="624" cy="144"/>
              </a:xfrm>
              <a:prstGeom prst="rect">
                <a:avLst/>
              </a:prstGeom>
              <a:solidFill>
                <a:srgbClr val="000080"/>
              </a:solidFill>
              <a:ln w="9525">
                <a:solidFill>
                  <a:srgbClr val="000080"/>
                </a:solidFill>
                <a:miter lim="800000"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26633" name="Group 20"/>
              <p:cNvGrpSpPr/>
              <p:nvPr/>
            </p:nvGrpSpPr>
            <p:grpSpPr bwMode="auto">
              <a:xfrm>
                <a:off x="816" y="672"/>
                <a:ext cx="3552" cy="2986"/>
                <a:chOff x="864" y="672"/>
                <a:chExt cx="3552" cy="2986"/>
              </a:xfrm>
            </p:grpSpPr>
            <p:grpSp>
              <p:nvGrpSpPr>
                <p:cNvPr id="26634" name="Group 9"/>
                <p:cNvGrpSpPr/>
                <p:nvPr/>
              </p:nvGrpSpPr>
              <p:grpSpPr bwMode="auto">
                <a:xfrm>
                  <a:off x="1248" y="672"/>
                  <a:ext cx="3168" cy="2640"/>
                  <a:chOff x="1296" y="432"/>
                  <a:chExt cx="3168" cy="2256"/>
                </a:xfrm>
              </p:grpSpPr>
              <p:sp>
                <p:nvSpPr>
                  <p:cNvPr id="26640" name="Line 7"/>
                  <p:cNvSpPr>
                    <a:spLocks noChangeShapeType="1"/>
                  </p:cNvSpPr>
                  <p:nvPr/>
                </p:nvSpPr>
                <p:spPr bwMode="auto">
                  <a:xfrm>
                    <a:off x="1296" y="2688"/>
                    <a:ext cx="3168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 xmlns="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None/>
                    </a:pPr>
                    <a:endParaRPr lang="zh-CN" altLang="en-US" smtClean="0">
                      <a:solidFill>
                        <a:prstClr val="black"/>
                      </a:solidFill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6641" name="Line 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296" y="432"/>
                    <a:ext cx="0" cy="225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 xmlns="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None/>
                    </a:pPr>
                    <a:endParaRPr lang="zh-CN" altLang="en-US" smtClean="0">
                      <a:solidFill>
                        <a:prstClr val="black"/>
                      </a:solidFill>
                      <a:latin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26635" name="Rectangle 13"/>
                <p:cNvSpPr>
                  <a:spLocks noChangeArrowheads="1"/>
                </p:cNvSpPr>
                <p:nvPr/>
              </p:nvSpPr>
              <p:spPr bwMode="auto">
                <a:xfrm>
                  <a:off x="3360" y="912"/>
                  <a:ext cx="624" cy="2400"/>
                </a:xfrm>
                <a:prstGeom prst="rect">
                  <a:avLst/>
                </a:prstGeom>
                <a:solidFill>
                  <a:srgbClr val="000080"/>
                </a:solidFill>
                <a:ln w="9525">
                  <a:solidFill>
                    <a:srgbClr val="000080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endParaRPr lang="zh-CN" altLang="en-US" smtClean="0">
                    <a:solidFill>
                      <a:prstClr val="black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151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2016" y="3408"/>
                  <a:ext cx="672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  <a:defRPr/>
                  </a:pPr>
                  <a:r>
                    <a:rPr lang="en-US" altLang="zh-CN" sz="2000" b="1">
                      <a:solidFill>
                        <a:prstClr val="black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" panose="020B0604020202020204" pitchFamily="34" charset="0"/>
                    </a:rPr>
                    <a:t>1870</a:t>
                  </a:r>
                  <a:r>
                    <a:rPr lang="zh-CN" altLang="en-US" sz="2000" b="1">
                      <a:solidFill>
                        <a:prstClr val="black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" panose="020B0604020202020204" pitchFamily="34" charset="0"/>
                    </a:rPr>
                    <a:t>年</a:t>
                  </a:r>
                </a:p>
              </p:txBody>
            </p:sp>
            <p:sp>
              <p:nvSpPr>
                <p:cNvPr id="2663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408" y="3408"/>
                  <a:ext cx="672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fontAlgn="base" hangingPunct="1">
                    <a:spcBef>
                      <a:spcPct val="5000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</a:pPr>
                  <a:r>
                    <a:rPr lang="en-US" altLang="zh-CN" sz="2000" b="1" smtClean="0">
                      <a:solidFill>
                        <a:prstClr val="black"/>
                      </a:solidFill>
                    </a:rPr>
                    <a:t>1900</a:t>
                  </a:r>
                  <a:r>
                    <a:rPr lang="zh-CN" altLang="en-US" sz="2000" b="1" smtClean="0">
                      <a:solidFill>
                        <a:prstClr val="black"/>
                      </a:solidFill>
                    </a:rPr>
                    <a:t>年</a:t>
                  </a:r>
                </a:p>
              </p:txBody>
            </p:sp>
            <p:sp>
              <p:nvSpPr>
                <p:cNvPr id="2152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2016" y="2832"/>
                  <a:ext cx="672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  <a:defRPr/>
                  </a:pPr>
                  <a:r>
                    <a:rPr lang="en-US" altLang="zh-CN" sz="2000" b="1">
                      <a:solidFill>
                        <a:prstClr val="black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" panose="020B0604020202020204" pitchFamily="34" charset="0"/>
                    </a:rPr>
                    <a:t>80</a:t>
                  </a:r>
                  <a:r>
                    <a:rPr lang="zh-CN" altLang="en-US" sz="2000" b="1">
                      <a:solidFill>
                        <a:prstClr val="black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" panose="020B0604020202020204" pitchFamily="34" charset="0"/>
                    </a:rPr>
                    <a:t>万吨</a:t>
                  </a:r>
                </a:p>
              </p:txBody>
            </p:sp>
            <p:sp>
              <p:nvSpPr>
                <p:cNvPr id="21522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864" y="1248"/>
                  <a:ext cx="346" cy="19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 vert="eaVert"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  <a:buFont typeface="Arial" panose="020B0604020202020204" pitchFamily="34" charset="0"/>
                    <a:buNone/>
                    <a:defRPr/>
                  </a:pPr>
                  <a:r>
                    <a:rPr lang="zh-CN" altLang="en-US" sz="2400" b="1">
                      <a:solidFill>
                        <a:srgbClr val="000099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Arial" panose="020B0604020202020204" pitchFamily="34" charset="0"/>
                    </a:rPr>
                    <a:t>世界石油产量</a:t>
                  </a:r>
                </a:p>
              </p:txBody>
            </p:sp>
          </p:grpSp>
        </p:grpSp>
      </p:grpSp>
      <p:pic>
        <p:nvPicPr>
          <p:cNvPr id="21523" name="Picture 19" descr="2457331_163437778000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4343400"/>
            <a:ext cx="2209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WordArt 24"/>
          <p:cNvSpPr>
            <a:spLocks noChangeArrowheads="1" noChangeShapeType="1" noTextEdit="1"/>
          </p:cNvSpPr>
          <p:nvPr/>
        </p:nvSpPr>
        <p:spPr bwMode="auto">
          <a:xfrm>
            <a:off x="1143000" y="1311275"/>
            <a:ext cx="6858000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  <a:scene3d>
              <a:camera prst="orthographicFront"/>
              <a:lightRig rig="threePt" dir="t"/>
            </a:scene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kern="10" smtClean="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4400" kern="1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</a:rPr>
              <a:t>石油”作为新能源开始广泛使用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4400" kern="1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宋体" panose="02010600030101010101" pitchFamily="2" charset="-122"/>
            </a:endParaRPr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>
            <a:off x="1993900" y="1447800"/>
            <a:ext cx="5347335" cy="650875"/>
          </a:xfrm>
          <a:prstGeom prst="wedgeRoundRectCallout">
            <a:avLst>
              <a:gd name="adj1" fmla="val -24483"/>
              <a:gd name="adj2" fmla="val 5219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新”</a:t>
            </a:r>
            <a:r>
              <a:rPr lang="zh-CN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的能源</a:t>
            </a:r>
            <a:r>
              <a:rPr lang="en-US" altLang="zh-CN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石油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5210" y="3997325"/>
            <a:ext cx="7891780" cy="1076325"/>
          </a:xfrm>
          <a:prstGeom prst="rect">
            <a:avLst/>
          </a:prstGeom>
          <a:solidFill>
            <a:srgbClr val="333399"/>
          </a:solidFill>
          <a:ln w="38100" cap="flat" cmpd="sng" algn="ctr">
            <a:solidFill>
              <a:srgbClr val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sym typeface="宋体" panose="02010600030101010101" pitchFamily="2" charset="-122"/>
              </a:rPr>
              <a:t>内燃机的发明推动了石油开采业的发展，加速了石油化学工业的产生。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 bldLvl="0" animBg="1"/>
      <p:bldP spid="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850" y="188640"/>
            <a:ext cx="388811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）飞机的发明：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217" y="1542873"/>
            <a:ext cx="4264036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3.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内燃机发明的影响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endParaRPr lang="zh-CN" alt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1060" y="944122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1903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， 美国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莱特兄弟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发明的飞机试飞成功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276872"/>
            <a:ext cx="90929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    内燃机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的发明带动了相关的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新兴工业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的发展，以它为发动机的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汽车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轮船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飞机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拖拉机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等出现， 为人们的生产和生活带来了极大的便利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23850" y="4665345"/>
            <a:ext cx="7891780" cy="10763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内燃机的发明推动了石油开采业的发展，加速了石油化学工业的产生。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6713" y="332656"/>
            <a:ext cx="8237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512251" y="156358"/>
            <a:ext cx="4556589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三</a:t>
            </a:r>
            <a:r>
              <a:rPr lang="zh-CN" altLang="en-US" sz="3200" dirty="0">
                <a:solidFill>
                  <a:srgbClr val="FF0000"/>
                </a:solidFill>
              </a:rPr>
              <a:t>、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化学工业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和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新材料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23620" y="332772"/>
            <a:ext cx="2232248" cy="5835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）发明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740" y="1172716"/>
            <a:ext cx="889248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000" b="1" dirty="0" smtClean="0">
                <a:solidFill>
                  <a:srgbClr val="000000"/>
                </a:solidFill>
                <a:latin typeface="Calibri" panose="020F0502020204030204"/>
                <a:sym typeface="宋体" panose="02010600030101010101" pitchFamily="2" charset="-122"/>
              </a:rPr>
              <a:t>        ❶</a:t>
            </a:r>
            <a:r>
              <a:rPr lang="en-US" altLang="zh-CN" sz="30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19 </a:t>
            </a: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世纪 </a:t>
            </a:r>
            <a:r>
              <a:rPr lang="en-US" altLang="zh-CN" sz="3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60—80 </a:t>
            </a:r>
            <a:r>
              <a:rPr lang="zh-CN" altLang="en-US" sz="3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年代， 人们已经能够使用新方法生产</a:t>
            </a:r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碱、硫酸、人造染</a:t>
            </a:r>
            <a:r>
              <a:rPr lang="zh-CN" altLang="en-US" sz="3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料等产品，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159385" y="2563318"/>
            <a:ext cx="9177748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rgbClr val="000000"/>
                </a:solidFill>
                <a:latin typeface="Calibri" panose="020F0502020204030204"/>
                <a:sym typeface="宋体" panose="02010600030101010101" pitchFamily="2" charset="-122"/>
              </a:rPr>
              <a:t>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/>
                <a:sym typeface="宋体" panose="02010600030101010101" pitchFamily="2" charset="-122"/>
              </a:rPr>
              <a:t>❷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1867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瑞典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化学家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诺贝</a:t>
            </a:r>
            <a:r>
              <a:rPr lang="zh-CN" altLang="en-US" sz="32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尔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，发明了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现代炸药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。后来他又研制出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无烟炸药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dirty="0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25537" y="3640086"/>
            <a:ext cx="8460581" cy="1077218"/>
          </a:xfrm>
          <a:prstGeom prst="rect">
            <a:avLst/>
          </a:prstGeom>
          <a:gradFill rotWithShape="1">
            <a:gsLst>
              <a:gs pos="0">
                <a:srgbClr val="333399">
                  <a:tint val="50000"/>
                  <a:satMod val="300000"/>
                </a:srgbClr>
              </a:gs>
              <a:gs pos="35000">
                <a:srgbClr val="333399">
                  <a:tint val="37000"/>
                  <a:satMod val="300000"/>
                </a:srgbClr>
              </a:gs>
              <a:gs pos="100000">
                <a:srgbClr val="33339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333399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/>
                <a:sym typeface="宋体" panose="02010600030101010101" pitchFamily="2" charset="-122"/>
              </a:rPr>
              <a:t>         ❸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1869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，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美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国人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海厄特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发明了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赛璐珞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的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制造技术，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现代塑料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工业由此诞生</a:t>
            </a:r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108705" y="5292333"/>
            <a:ext cx="8640960" cy="1077218"/>
          </a:xfrm>
          <a:prstGeom prst="rect">
            <a:avLst/>
          </a:prstGeom>
          <a:gradFill rotWithShape="1">
            <a:gsLst>
              <a:gs pos="0">
                <a:srgbClr val="BBE0E3">
                  <a:shade val="51000"/>
                  <a:satMod val="130000"/>
                </a:srgbClr>
              </a:gs>
              <a:gs pos="80000">
                <a:srgbClr val="BBE0E3">
                  <a:shade val="93000"/>
                  <a:satMod val="130000"/>
                </a:srgbClr>
              </a:gs>
              <a:gs pos="100000">
                <a:srgbClr val="BBE0E3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BBE0E3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rgbClr val="000000"/>
                </a:solidFill>
                <a:latin typeface="Calibri" panose="020F0502020204030204"/>
                <a:sym typeface="宋体" panose="02010600030101010101" pitchFamily="2" charset="-122"/>
              </a:rPr>
              <a:t>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 panose="020F0502020204030204"/>
                <a:sym typeface="宋体" panose="02010600030101010101" pitchFamily="2" charset="-122"/>
              </a:rPr>
              <a:t>❹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1884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法国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夏尔多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内发明了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人造纤维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，开辟了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新的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纺织品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生产领域。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10" grpId="0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294297" y="908720"/>
            <a:ext cx="8460581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   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）经济上：</a:t>
            </a:r>
            <a:r>
              <a:rPr lang="zh-CN" altLang="en-US" sz="36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促进了生产力的发展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，极大地改善了人们的生活，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使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欧美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主要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资本主义国家取得了跨越式的发展，成为</a:t>
            </a:r>
            <a:r>
              <a:rPr lang="zh-CN" altLang="en-US" sz="36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工业化强国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110838"/>
            <a:ext cx="5472608" cy="5835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第二次工业革命的影响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452" y="3468216"/>
            <a:ext cx="8563867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2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）政治上；主要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资本主义国家出现了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垄断组织，</a:t>
            </a:r>
            <a:r>
              <a:rPr lang="zh-CN" altLang="en-US" sz="3600" b="1" dirty="0" smtClean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资本主义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由自由资本主义向</a:t>
            </a:r>
            <a:r>
              <a:rPr lang="zh-CN" altLang="en-US" sz="36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垄断资本主义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即</a:t>
            </a:r>
            <a:r>
              <a:rPr lang="zh-CN" altLang="en-US" sz="36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帝国主义阶段过渡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。随之而来的资本主义</a:t>
            </a:r>
            <a:r>
              <a:rPr lang="zh-CN" altLang="en-US" sz="36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对外扩张</a:t>
            </a:r>
            <a:r>
              <a:rPr lang="zh-CN" altLang="en-US" sz="36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的增强，对世界产生了</a:t>
            </a:r>
            <a:r>
              <a:rPr lang="zh-CN" altLang="en-US" sz="3600" b="1" dirty="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深远影响</a:t>
            </a:r>
            <a:r>
              <a:rPr lang="zh-CN" altLang="en-US" sz="3200" b="1" dirty="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宋体" panose="02010600030101010101" pitchFamily="2" charset="-122"/>
              </a:rPr>
              <a:t>。 </a:t>
            </a:r>
            <a:endParaRPr lang="zh-CN" altLang="en-US" sz="3200" dirty="0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>
            <a:off x="971550" y="908050"/>
            <a:ext cx="7777163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en-US" altLang="zh-CN" sz="2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1911</a:t>
            </a:r>
            <a:r>
              <a:rPr lang="zh-CN" altLang="en-US" sz="28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的某一天，有一位英国曼彻斯特商人查尔斯，他要取道法国赴美国洽谈生意，他打电话给美国的朋友预约好到达的时间，然后穿上时髦的涤纶面料做的衣服，坐电车到码头，乘汽船渡过英吉利海峡到达法国。当他达到法国时，天已黑暗，看到大街上灯火通明。第二天，他便搭乘飞机匆匆赶往美国华盛顿，到达机场时，他多年的朋友威廉热情地从一辆汽车中迎了出来，把他接到家中，吃过晚餐后，威廉热情地邀请查尔斯去看电影。闲聊中，查尔斯告诉威廉，他这次洽谈的是一笔塑料制品和化肥及电脑配件生意。如果谈成就马上给自己的合伙人发短信报喜，并准备用远洋轮船将货物运回曼彻斯特。</a:t>
            </a:r>
          </a:p>
        </p:txBody>
      </p:sp>
      <p:sp>
        <p:nvSpPr>
          <p:cNvPr id="26627" name="椭圆 11"/>
          <p:cNvSpPr>
            <a:spLocks noChangeArrowheads="1"/>
          </p:cNvSpPr>
          <p:nvPr/>
        </p:nvSpPr>
        <p:spPr bwMode="auto">
          <a:xfrm>
            <a:off x="6477000" y="5105400"/>
            <a:ext cx="1643063" cy="85725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smtClean="0">
              <a:solidFill>
                <a:srgbClr val="FF0000"/>
              </a:solidFill>
            </a:endParaRPr>
          </a:p>
        </p:txBody>
      </p:sp>
      <p:sp>
        <p:nvSpPr>
          <p:cNvPr id="26628" name="椭圆 17"/>
          <p:cNvSpPr>
            <a:spLocks noChangeArrowheads="1"/>
          </p:cNvSpPr>
          <p:nvPr/>
        </p:nvSpPr>
        <p:spPr bwMode="auto">
          <a:xfrm>
            <a:off x="5943600" y="5486400"/>
            <a:ext cx="1643063" cy="85725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600" smtClean="0">
              <a:solidFill>
                <a:srgbClr val="FF0000"/>
              </a:solidFill>
            </a:endParaRPr>
          </a:p>
        </p:txBody>
      </p:sp>
      <p:cxnSp>
        <p:nvCxnSpPr>
          <p:cNvPr id="26629" name="直接连接符 19"/>
          <p:cNvCxnSpPr>
            <a:cxnSpLocks noChangeShapeType="1"/>
          </p:cNvCxnSpPr>
          <p:nvPr/>
        </p:nvCxnSpPr>
        <p:spPr bwMode="auto">
          <a:xfrm>
            <a:off x="900113" y="2205038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0" name="直接连接符 22"/>
          <p:cNvCxnSpPr>
            <a:cxnSpLocks noChangeShapeType="1"/>
          </p:cNvCxnSpPr>
          <p:nvPr/>
        </p:nvCxnSpPr>
        <p:spPr bwMode="auto">
          <a:xfrm>
            <a:off x="2268538" y="2636838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1" name="直接连接符 23"/>
          <p:cNvCxnSpPr>
            <a:cxnSpLocks noChangeShapeType="1"/>
          </p:cNvCxnSpPr>
          <p:nvPr/>
        </p:nvCxnSpPr>
        <p:spPr bwMode="auto">
          <a:xfrm>
            <a:off x="5364163" y="2636838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2" name="直接连接符 24"/>
          <p:cNvCxnSpPr>
            <a:cxnSpLocks noChangeShapeType="1"/>
          </p:cNvCxnSpPr>
          <p:nvPr/>
        </p:nvCxnSpPr>
        <p:spPr bwMode="auto">
          <a:xfrm>
            <a:off x="4572000" y="3429000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3" name="直接连接符 25"/>
          <p:cNvCxnSpPr>
            <a:cxnSpLocks noChangeShapeType="1"/>
          </p:cNvCxnSpPr>
          <p:nvPr/>
        </p:nvCxnSpPr>
        <p:spPr bwMode="auto">
          <a:xfrm>
            <a:off x="1258888" y="3860800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4" name="直接连接符 26"/>
          <p:cNvCxnSpPr>
            <a:cxnSpLocks noChangeShapeType="1"/>
          </p:cNvCxnSpPr>
          <p:nvPr/>
        </p:nvCxnSpPr>
        <p:spPr bwMode="auto">
          <a:xfrm>
            <a:off x="5076825" y="4365625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5" name="直接连接符 27"/>
          <p:cNvCxnSpPr>
            <a:cxnSpLocks noChangeShapeType="1"/>
          </p:cNvCxnSpPr>
          <p:nvPr/>
        </p:nvCxnSpPr>
        <p:spPr bwMode="auto">
          <a:xfrm>
            <a:off x="1905000" y="5257800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6" name="直接连接符 28"/>
          <p:cNvCxnSpPr>
            <a:cxnSpLocks noChangeShapeType="1"/>
          </p:cNvCxnSpPr>
          <p:nvPr/>
        </p:nvCxnSpPr>
        <p:spPr bwMode="auto">
          <a:xfrm>
            <a:off x="3563938" y="5589588"/>
            <a:ext cx="24288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637" name="直接连接符 30"/>
          <p:cNvCxnSpPr>
            <a:cxnSpLocks noChangeShapeType="1"/>
          </p:cNvCxnSpPr>
          <p:nvPr/>
        </p:nvCxnSpPr>
        <p:spPr bwMode="auto">
          <a:xfrm>
            <a:off x="2124075" y="6524625"/>
            <a:ext cx="14287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9470" name="Text Box 5"/>
          <p:cNvSpPr txBox="1"/>
          <p:nvPr/>
        </p:nvSpPr>
        <p:spPr>
          <a:xfrm>
            <a:off x="3133725" y="-93664"/>
            <a:ext cx="5472112" cy="106680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cs typeface="+mn-ea"/>
              </a:rPr>
              <a:t>判断哪些行为可能是真实的？哪些不可能？</a:t>
            </a:r>
            <a:endParaRPr lang="zh-CN" altLang="en-US" sz="3200" b="1" noProof="1"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471" name="Text Box 15"/>
          <p:cNvSpPr txBox="1"/>
          <p:nvPr/>
        </p:nvSpPr>
        <p:spPr>
          <a:xfrm>
            <a:off x="512762" y="145733"/>
            <a:ext cx="262096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noProof="1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ea typeface="隶书" pitchFamily="49" charset="-122"/>
                <a:cs typeface="+mn-ea"/>
              </a:rPr>
              <a:t>情境体验</a:t>
            </a:r>
            <a:endParaRPr lang="zh-CN" altLang="en-US" sz="4400" b="1" noProof="1"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 animBg="1"/>
      <p:bldP spid="26627" grpId="1" bldLvl="0" animBg="1"/>
      <p:bldP spid="26628" grpId="0" bldLvl="0" animBg="1"/>
      <p:bldP spid="26628" grpId="1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6" descr="20091024115319739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675" y="120650"/>
            <a:ext cx="4330700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5463" name="Text Box 7"/>
          <p:cNvSpPr txBox="1">
            <a:spLocks noChangeArrowheads="1"/>
          </p:cNvSpPr>
          <p:nvPr/>
        </p:nvSpPr>
        <p:spPr bwMode="auto">
          <a:xfrm>
            <a:off x="352425" y="1679575"/>
            <a:ext cx="3756025" cy="584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000000"/>
                </a:solidFill>
                <a:latin typeface="Verdana" pitchFamily="34" charset="0"/>
              </a:rPr>
              <a:t>科技是一把双刃剑</a:t>
            </a:r>
          </a:p>
        </p:txBody>
      </p:sp>
      <p:pic>
        <p:nvPicPr>
          <p:cNvPr id="57348" name="Picture 10" descr="eee95eec4196100062d09f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7088" y="120650"/>
            <a:ext cx="4097337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Rectangle 9"/>
          <p:cNvSpPr>
            <a:spLocks noChangeArrowheads="1"/>
          </p:cNvSpPr>
          <p:nvPr/>
        </p:nvSpPr>
        <p:spPr bwMode="auto">
          <a:xfrm>
            <a:off x="647700" y="5853113"/>
            <a:ext cx="78486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经济发展的同时要注意保护环境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5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5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46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52400"/>
            <a:ext cx="8032750" cy="685800"/>
          </a:xfrm>
        </p:spPr>
        <p:txBody>
          <a:bodyPr/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比较两次工业革命的显著特点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95400"/>
            <a:ext cx="82296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、第一次工业革命新发明来源于工匠的生产实践，科学与技术尚为真正结合，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第二次工业革命科学与技术紧密结合。</a:t>
            </a:r>
          </a:p>
          <a:p>
            <a:pPr>
              <a:lnSpc>
                <a:spcPct val="90000"/>
              </a:lnSpc>
            </a:pPr>
            <a:r>
              <a:rPr lang="en-US" altLang="zh-CN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、第一次工业革命新发明主要集中在英国，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第二次工业革命同时在几个国家进行。</a:t>
            </a:r>
          </a:p>
          <a:p>
            <a:pPr>
              <a:lnSpc>
                <a:spcPct val="90000"/>
              </a:lnSpc>
            </a:pPr>
            <a:r>
              <a:rPr lang="en-US" altLang="zh-CN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、第一次工业革命以轻工业为主，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第二次工业革命以重工业为主。</a:t>
            </a:r>
          </a:p>
          <a:p>
            <a:pPr>
              <a:lnSpc>
                <a:spcPct val="90000"/>
              </a:lnSpc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、第二次工业革命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有些国家两次工业革命交叉进行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pic>
        <p:nvPicPr>
          <p:cNvPr id="52231" name="Picture 8" descr="C:\Program Files\Microsoft Office\MEDIA\CAGCAT10\j0212957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5791200"/>
            <a:ext cx="128587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2" name="Picture 8" descr="C:\Program Files\Microsoft Office\MEDIA\CAGCAT10\j0212957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3" y="5791200"/>
            <a:ext cx="128587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8" descr="C:\Program Files\Microsoft Office\MEDIA\CAGCAT10\j0212957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95850" y="5791200"/>
            <a:ext cx="128587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4" name="Picture 8" descr="C:\Program Files\Microsoft Office\MEDIA\CAGCAT10\j0212957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0925" y="5791200"/>
            <a:ext cx="128587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533400" y="1905000"/>
            <a:ext cx="8353425" cy="3387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</a:rPr>
              <a:t>    </a:t>
            </a:r>
            <a:r>
              <a:rPr lang="zh-CN" altLang="en-US" sz="3600" b="1" noProof="1">
                <a:solidFill>
                  <a:srgbClr val="FF0000"/>
                </a:solidFill>
                <a:latin typeface="黑体" panose="02010609060101010101" pitchFamily="49" charset="-122"/>
              </a:rPr>
              <a:t>世界市场</a:t>
            </a:r>
            <a:r>
              <a:rPr lang="en-US" altLang="zh-CN" sz="3600" b="1" noProof="1">
                <a:solidFill>
                  <a:srgbClr val="FF0000"/>
                </a:solidFill>
                <a:latin typeface="黑体" panose="02010609060101010101" pitchFamily="49" charset="-122"/>
              </a:rPr>
              <a:t>:</a:t>
            </a:r>
            <a:r>
              <a:rPr lang="zh-CN" altLang="en-US" sz="3600" b="1" noProof="1">
                <a:latin typeface="黑体" panose="02010609060101010101" pitchFamily="49" charset="-122"/>
              </a:rPr>
              <a:t>是指在世界范围内通过对外贸易联系起来的各国市场的总和。  </a:t>
            </a:r>
          </a:p>
          <a:p>
            <a:r>
              <a:rPr lang="zh-CN" altLang="en-US" sz="3600" b="1" noProof="1">
                <a:latin typeface="黑体" panose="02010609060101010101" pitchFamily="49" charset="-122"/>
              </a:rPr>
              <a:t>    资本主义世界市场既包括资本主义国家国内市场，也包括资本主义国家控制的殖民地，半殖民地市场。</a:t>
            </a:r>
          </a:p>
          <a:p>
            <a:endParaRPr lang="zh-CN" altLang="en-US" sz="3600" b="1" noProof="1">
              <a:latin typeface="黑体" panose="02010609060101010101" pitchFamily="49" charset="-122"/>
            </a:endParaRPr>
          </a:p>
        </p:txBody>
      </p:sp>
      <p:sp>
        <p:nvSpPr>
          <p:cNvPr id="53251" name="Text Box 5"/>
          <p:cNvSpPr txBox="1">
            <a:spLocks noChangeArrowheads="1"/>
          </p:cNvSpPr>
          <p:nvPr/>
        </p:nvSpPr>
        <p:spPr bwMode="auto">
          <a:xfrm>
            <a:off x="900113" y="423863"/>
            <a:ext cx="6911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</a:rPr>
              <a:t>什么是世界市场？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76200" y="188913"/>
            <a:ext cx="65547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世界市场形成过程</a:t>
            </a: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:</a:t>
            </a:r>
          </a:p>
        </p:txBody>
      </p:sp>
      <p:sp>
        <p:nvSpPr>
          <p:cNvPr id="54275" name="Rectangle 8"/>
          <p:cNvSpPr>
            <a:spLocks noChangeArrowheads="1"/>
          </p:cNvSpPr>
          <p:nvPr/>
        </p:nvSpPr>
        <p:spPr bwMode="auto">
          <a:xfrm>
            <a:off x="0" y="908050"/>
            <a:ext cx="6237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en-US" sz="3600" b="1">
                <a:latin typeface="黑体" pitchFamily="49" charset="-122"/>
              </a:rPr>
              <a:t>①</a:t>
            </a:r>
            <a:r>
              <a:rPr lang="en-US" altLang="zh-CN" sz="3600" b="1">
                <a:latin typeface="黑体" pitchFamily="49" charset="-122"/>
              </a:rPr>
              <a:t> </a:t>
            </a:r>
            <a:r>
              <a:rPr lang="zh-CN" altLang="en-US" sz="3600" b="1">
                <a:latin typeface="黑体" pitchFamily="49" charset="-122"/>
              </a:rPr>
              <a:t>世界市场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开始出现</a:t>
            </a:r>
          </a:p>
        </p:txBody>
      </p:sp>
      <p:sp>
        <p:nvSpPr>
          <p:cNvPr id="54276" name="Rectangle 10"/>
          <p:cNvSpPr>
            <a:spLocks noChangeArrowheads="1"/>
          </p:cNvSpPr>
          <p:nvPr/>
        </p:nvSpPr>
        <p:spPr bwMode="auto">
          <a:xfrm>
            <a:off x="914400" y="1644650"/>
            <a:ext cx="7131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r>
              <a:rPr lang="en-US" altLang="zh-CN" sz="3600" b="1">
                <a:latin typeface="黑体" pitchFamily="49" charset="-122"/>
              </a:rPr>
              <a:t>16</a:t>
            </a:r>
            <a:r>
              <a:rPr lang="zh-CN" altLang="en-US" sz="3600" b="1">
                <a:latin typeface="黑体" pitchFamily="49" charset="-122"/>
              </a:rPr>
              <a:t>世纪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新航路开辟</a:t>
            </a:r>
          </a:p>
        </p:txBody>
      </p:sp>
      <p:sp>
        <p:nvSpPr>
          <p:cNvPr id="54277" name="Rectangle 12"/>
          <p:cNvSpPr>
            <a:spLocks noChangeArrowheads="1"/>
          </p:cNvSpPr>
          <p:nvPr/>
        </p:nvSpPr>
        <p:spPr bwMode="auto">
          <a:xfrm>
            <a:off x="0" y="2441575"/>
            <a:ext cx="5429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en-US" sz="3600" b="1">
                <a:latin typeface="黑体" pitchFamily="49" charset="-122"/>
              </a:rPr>
              <a:t>②</a:t>
            </a:r>
            <a:r>
              <a:rPr lang="en-US" altLang="zh-CN" sz="3600" b="1">
                <a:latin typeface="黑体" pitchFamily="49" charset="-122"/>
              </a:rPr>
              <a:t> </a:t>
            </a:r>
            <a:r>
              <a:rPr lang="zh-CN" altLang="en-US" sz="3600" b="1">
                <a:latin typeface="黑体" pitchFamily="49" charset="-122"/>
              </a:rPr>
              <a:t>世界市场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扩大</a:t>
            </a:r>
          </a:p>
        </p:txBody>
      </p:sp>
      <p:sp>
        <p:nvSpPr>
          <p:cNvPr id="54278" name="Rectangle 14"/>
          <p:cNvSpPr>
            <a:spLocks noChangeArrowheads="1"/>
          </p:cNvSpPr>
          <p:nvPr/>
        </p:nvSpPr>
        <p:spPr bwMode="auto">
          <a:xfrm>
            <a:off x="3657600" y="2482850"/>
            <a:ext cx="6248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r>
              <a:rPr lang="en-US" altLang="zh-CN" sz="3600" b="1">
                <a:latin typeface="黑体" pitchFamily="49" charset="-122"/>
              </a:rPr>
              <a:t>17</a:t>
            </a:r>
            <a:r>
              <a:rPr lang="zh-CN" altLang="en-US" sz="3600" b="1">
                <a:latin typeface="黑体" pitchFamily="49" charset="-122"/>
              </a:rPr>
              <a:t>至</a:t>
            </a:r>
            <a:r>
              <a:rPr lang="en-US" altLang="zh-CN" sz="3600" b="1">
                <a:latin typeface="黑体" pitchFamily="49" charset="-122"/>
              </a:rPr>
              <a:t>18</a:t>
            </a:r>
            <a:r>
              <a:rPr lang="zh-CN" altLang="en-US" sz="3600" b="1">
                <a:latin typeface="黑体" pitchFamily="49" charset="-122"/>
              </a:rPr>
              <a:t>世纪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殖民扩张</a:t>
            </a:r>
          </a:p>
        </p:txBody>
      </p:sp>
      <p:sp>
        <p:nvSpPr>
          <p:cNvPr id="128016" name="Rectangle 16"/>
          <p:cNvSpPr>
            <a:spLocks noChangeArrowheads="1"/>
          </p:cNvSpPr>
          <p:nvPr/>
        </p:nvSpPr>
        <p:spPr bwMode="auto">
          <a:xfrm>
            <a:off x="0" y="3244850"/>
            <a:ext cx="496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en-US" sz="3600" b="1">
                <a:latin typeface="黑体" pitchFamily="49" charset="-122"/>
              </a:rPr>
              <a:t>③</a:t>
            </a:r>
            <a:r>
              <a:rPr lang="en-US" altLang="zh-CN" sz="3600" b="1">
                <a:latin typeface="黑体" pitchFamily="49" charset="-122"/>
              </a:rPr>
              <a:t> </a:t>
            </a:r>
            <a:r>
              <a:rPr lang="zh-CN" altLang="en-US" sz="3600" b="1">
                <a:latin typeface="黑体" pitchFamily="49" charset="-122"/>
              </a:rPr>
              <a:t>世界市场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初步形成</a:t>
            </a:r>
          </a:p>
        </p:txBody>
      </p:sp>
      <p:sp>
        <p:nvSpPr>
          <p:cNvPr id="54280" name="Rectangle 19"/>
          <p:cNvSpPr>
            <a:spLocks noChangeArrowheads="1"/>
          </p:cNvSpPr>
          <p:nvPr/>
        </p:nvSpPr>
        <p:spPr bwMode="auto">
          <a:xfrm>
            <a:off x="609600" y="3930650"/>
            <a:ext cx="845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r>
              <a:rPr lang="en-US" altLang="zh-CN" sz="3600" b="1">
                <a:latin typeface="Times New Roman" pitchFamily="18" charset="0"/>
              </a:rPr>
              <a:t>18</a:t>
            </a:r>
            <a:r>
              <a:rPr lang="zh-CN" altLang="en-US" sz="3600" b="1">
                <a:latin typeface="Times New Roman" pitchFamily="18" charset="0"/>
              </a:rPr>
              <a:t>世纪</a:t>
            </a:r>
            <a:r>
              <a:rPr lang="en-US" altLang="zh-CN" sz="3600" b="1">
                <a:latin typeface="Times New Roman" pitchFamily="18" charset="0"/>
              </a:rPr>
              <a:t>60</a:t>
            </a:r>
            <a:r>
              <a:rPr lang="zh-CN" altLang="en-US" sz="3600" b="1">
                <a:latin typeface="Times New Roman" pitchFamily="18" charset="0"/>
              </a:rPr>
              <a:t>年代开始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第一次工业革命</a:t>
            </a:r>
          </a:p>
        </p:txBody>
      </p:sp>
      <p:sp>
        <p:nvSpPr>
          <p:cNvPr id="128021" name="Rectangle 21"/>
          <p:cNvSpPr>
            <a:spLocks noChangeArrowheads="1"/>
          </p:cNvSpPr>
          <p:nvPr/>
        </p:nvSpPr>
        <p:spPr bwMode="auto">
          <a:xfrm>
            <a:off x="0" y="4768850"/>
            <a:ext cx="5040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en-US" sz="3200" b="1">
                <a:latin typeface="黑体" pitchFamily="49" charset="-122"/>
              </a:rPr>
              <a:t>④</a:t>
            </a:r>
            <a:r>
              <a:rPr lang="en-US" altLang="zh-CN" sz="3200" b="1">
                <a:latin typeface="黑体" pitchFamily="49" charset="-122"/>
              </a:rPr>
              <a:t> </a:t>
            </a:r>
            <a:r>
              <a:rPr lang="zh-CN" altLang="en-US" sz="3600" b="1">
                <a:latin typeface="黑体" pitchFamily="49" charset="-122"/>
              </a:rPr>
              <a:t>世界市场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最终形成</a:t>
            </a:r>
          </a:p>
        </p:txBody>
      </p:sp>
      <p:sp>
        <p:nvSpPr>
          <p:cNvPr id="54282" name="Rectangle 23"/>
          <p:cNvSpPr>
            <a:spLocks noChangeArrowheads="1"/>
          </p:cNvSpPr>
          <p:nvPr/>
        </p:nvSpPr>
        <p:spPr bwMode="auto">
          <a:xfrm>
            <a:off x="381000" y="5454650"/>
            <a:ext cx="967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——</a:t>
            </a:r>
            <a:r>
              <a:rPr lang="en-US" altLang="zh-CN" sz="3600" b="1">
                <a:latin typeface="黑体" pitchFamily="49" charset="-122"/>
              </a:rPr>
              <a:t>19</a:t>
            </a:r>
            <a:r>
              <a:rPr lang="zh-CN" altLang="en-US" sz="3600" b="1">
                <a:latin typeface="黑体" pitchFamily="49" charset="-122"/>
              </a:rPr>
              <a:t>世纪末</a:t>
            </a:r>
            <a:r>
              <a:rPr lang="en-US" altLang="zh-CN" sz="3600" b="1">
                <a:latin typeface="黑体" pitchFamily="49" charset="-122"/>
              </a:rPr>
              <a:t>20</a:t>
            </a:r>
            <a:r>
              <a:rPr lang="zh-CN" altLang="en-US" sz="3600" b="1">
                <a:latin typeface="黑体" pitchFamily="49" charset="-122"/>
              </a:rPr>
              <a:t>世纪初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</a:rPr>
              <a:t>第二次工业革命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8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8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8" grpId="0"/>
      <p:bldP spid="128016" grpId="0"/>
      <p:bldP spid="54280" grpId="0"/>
      <p:bldP spid="128021" grpId="0"/>
      <p:bldP spid="542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5" name="表格 23554"/>
          <p:cNvGraphicFramePr/>
          <p:nvPr/>
        </p:nvGraphicFramePr>
        <p:xfrm>
          <a:off x="323850" y="1196975"/>
          <a:ext cx="7162800" cy="5391150"/>
        </p:xfrm>
        <a:graphic>
          <a:graphicData uri="http://schemas.openxmlformats.org/drawingml/2006/table">
            <a:tbl>
              <a:tblPr/>
              <a:tblGrid>
                <a:gridCol w="465138"/>
                <a:gridCol w="1192212"/>
                <a:gridCol w="2697163"/>
                <a:gridCol w="2808287"/>
              </a:tblGrid>
              <a:tr h="720725"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39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1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内 容</a:t>
                      </a: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6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隶书" pitchFamily="49" charset="-122"/>
                        </a:rPr>
                        <a:t>第一次工业革命</a:t>
                      </a:r>
                      <a:endParaRPr lang="zh-CN" altLang="en-US" sz="26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隶书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6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隶书" pitchFamily="49" charset="-122"/>
                        </a:rPr>
                        <a:t>第二次工业革命</a:t>
                      </a:r>
                      <a:endParaRPr lang="zh-CN" altLang="en-US" sz="26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隶书" pitchFamily="49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4675">
                <a:tc rowSpan="6"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2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不</a:t>
                      </a:r>
                    </a:p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200" b="1" dirty="0">
                        <a:solidFill>
                          <a:srgbClr val="000058"/>
                        </a:solidFill>
                        <a:latin typeface="宋体" panose="02010600030101010101" pitchFamily="2" charset="-122"/>
                        <a:ea typeface="Times New Roman" panose="02020603050405020304" charset="0"/>
                      </a:endParaRPr>
                    </a:p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2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同</a:t>
                      </a:r>
                    </a:p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200" b="1" dirty="0">
                        <a:solidFill>
                          <a:srgbClr val="000058"/>
                        </a:solidFill>
                        <a:latin typeface="宋体" panose="02010600030101010101" pitchFamily="2" charset="-122"/>
                        <a:ea typeface="Times New Roman" panose="02020603050405020304" charset="0"/>
                      </a:endParaRPr>
                    </a:p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2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点</a:t>
                      </a:r>
                      <a:endParaRPr lang="zh-CN" altLang="en-US" sz="22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1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发明者</a:t>
                      </a: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928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1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发明基础</a:t>
                      </a: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39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39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3033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2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时 间</a:t>
                      </a: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1700" b="1" dirty="0">
                        <a:solidFill>
                          <a:srgbClr val="003300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913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200" b="1" dirty="0">
                          <a:solidFill>
                            <a:srgbClr val="000058"/>
                          </a:solidFill>
                          <a:latin typeface="Wingdings" panose="05000000000000000000" pitchFamily="2" charset="2"/>
                          <a:ea typeface="宋体" panose="02010600030101010101" pitchFamily="2" charset="-122"/>
                        </a:rPr>
                        <a:t>主要国家</a:t>
                      </a: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77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1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重要标志</a:t>
                      </a: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宋体" panose="02010600030101010101" pitchFamily="2" charset="-122"/>
                        <a:ea typeface="Times New Roman" panose="02020603050405020304" charset="0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928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Clr>
                          <a:schemeClr val="accent2"/>
                        </a:buClr>
                        <a:buNone/>
                      </a:pPr>
                      <a:r>
                        <a:rPr lang="zh-CN" altLang="en-US" sz="2100" b="1" dirty="0">
                          <a:solidFill>
                            <a:srgbClr val="000058"/>
                          </a:solidFill>
                          <a:latin typeface="宋体" panose="02010600030101010101" pitchFamily="2" charset="-122"/>
                          <a:ea typeface="Times New Roman" panose="02020603050405020304" charset="0"/>
                        </a:rPr>
                        <a:t>开始部门</a:t>
                      </a: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Clr>
                          <a:schemeClr val="accent2"/>
                        </a:buClr>
                        <a:buNone/>
                      </a:pPr>
                      <a:endParaRPr lang="zh-CN" altLang="en-US" sz="2100" b="1" dirty="0">
                        <a:solidFill>
                          <a:srgbClr val="000058"/>
                        </a:solidFill>
                        <a:latin typeface="Wingdings" panose="05000000000000000000" pitchFamily="2" charset="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triangl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42"/>
          <p:cNvGrpSpPr/>
          <p:nvPr/>
        </p:nvGrpSpPr>
        <p:grpSpPr bwMode="auto">
          <a:xfrm>
            <a:off x="7162800" y="4038600"/>
            <a:ext cx="1738313" cy="1828800"/>
            <a:chOff x="4416" y="777"/>
            <a:chExt cx="1095" cy="1152"/>
          </a:xfrm>
        </p:grpSpPr>
        <p:sp>
          <p:nvSpPr>
            <p:cNvPr id="20519" name="Text Box 43"/>
            <p:cNvSpPr txBox="1">
              <a:spLocks noChangeArrowheads="1"/>
            </p:cNvSpPr>
            <p:nvPr/>
          </p:nvSpPr>
          <p:spPr bwMode="auto">
            <a:xfrm>
              <a:off x="4785" y="777"/>
              <a:ext cx="726" cy="11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15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smtClean="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多个国家同时进行</a:t>
              </a:r>
            </a:p>
          </p:txBody>
        </p:sp>
        <p:sp>
          <p:nvSpPr>
            <p:cNvPr id="20520" name="AutoShape 44"/>
            <p:cNvSpPr>
              <a:spLocks noChangeArrowheads="1"/>
            </p:cNvSpPr>
            <p:nvPr/>
          </p:nvSpPr>
          <p:spPr bwMode="auto">
            <a:xfrm>
              <a:off x="4416" y="1094"/>
              <a:ext cx="363" cy="409"/>
            </a:xfrm>
            <a:custGeom>
              <a:avLst/>
              <a:gdLst>
                <a:gd name="T0" fmla="*/ 16200 w 21600"/>
                <a:gd name="T1" fmla="*/ 0 h 21600"/>
                <a:gd name="T2" fmla="*/ 16200 w 21600"/>
                <a:gd name="T3" fmla="*/ 5400 h 21600"/>
                <a:gd name="T4" fmla="*/ 3375 w 21600"/>
                <a:gd name="T5" fmla="*/ 5400 h 21600"/>
                <a:gd name="T6" fmla="*/ 3375 w 21600"/>
                <a:gd name="T7" fmla="*/ 16200 h 21600"/>
                <a:gd name="T8" fmla="*/ 16200 w 21600"/>
                <a:gd name="T9" fmla="*/ 16200 h 21600"/>
                <a:gd name="T10" fmla="*/ 16200 w 21600"/>
                <a:gd name="T11" fmla="*/ 21600 h 21600"/>
                <a:gd name="T12" fmla="*/ 21600 w 21600"/>
                <a:gd name="T13" fmla="*/ 10800 h 21600"/>
                <a:gd name="T14" fmla="*/ 16200 w 21600"/>
                <a:gd name="T15" fmla="*/ 0 h 21600"/>
                <a:gd name="T16" fmla="*/ 1350 w 21600"/>
                <a:gd name="T17" fmla="*/ 5400 h 21600"/>
                <a:gd name="T18" fmla="*/ 1350 w 21600"/>
                <a:gd name="T19" fmla="*/ 16200 h 21600"/>
                <a:gd name="T20" fmla="*/ 2700 w 21600"/>
                <a:gd name="T21" fmla="*/ 16200 h 21600"/>
                <a:gd name="T22" fmla="*/ 2700 w 21600"/>
                <a:gd name="T23" fmla="*/ 5400 h 21600"/>
                <a:gd name="T24" fmla="*/ 1350 w 21600"/>
                <a:gd name="T25" fmla="*/ 5400 h 21600"/>
                <a:gd name="T26" fmla="*/ 0 w 21600"/>
                <a:gd name="T27" fmla="*/ 5400 h 21600"/>
                <a:gd name="T28" fmla="*/ 0 w 21600"/>
                <a:gd name="T29" fmla="*/ 16200 h 21600"/>
                <a:gd name="T30" fmla="*/ 675 w 21600"/>
                <a:gd name="T31" fmla="*/ 16200 h 21600"/>
                <a:gd name="T32" fmla="*/ 675 w 21600"/>
                <a:gd name="T33" fmla="*/ 5400 h 21600"/>
                <a:gd name="T34" fmla="*/ 0 w 21600"/>
                <a:gd name="T35" fmla="*/ 54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3300"/>
            </a:solidFill>
            <a:ln w="38100">
              <a:solidFill>
                <a:srgbClr val="FFFF00"/>
              </a:solidFill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63885" name="Text Box 45"/>
          <p:cNvSpPr txBox="1">
            <a:spLocks noChangeArrowheads="1"/>
          </p:cNvSpPr>
          <p:nvPr/>
        </p:nvSpPr>
        <p:spPr bwMode="auto">
          <a:xfrm>
            <a:off x="2124075" y="1989138"/>
            <a:ext cx="2449513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58"/>
                </a:solidFill>
                <a:latin typeface="Times New Roman" panose="02020603050405020304" charset="0"/>
              </a:rPr>
              <a:t>工匠、技师	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000" b="1" smtClean="0">
              <a:solidFill>
                <a:srgbClr val="000058"/>
              </a:solidFill>
              <a:latin typeface="Times New Roman" panose="02020603050405020304" charset="0"/>
            </a:endParaRP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b="1" smtClean="0">
              <a:solidFill>
                <a:srgbClr val="009999"/>
              </a:solidFill>
              <a:latin typeface="Times New Roman" panose="02020603050405020304" charset="0"/>
            </a:endParaRPr>
          </a:p>
        </p:txBody>
      </p:sp>
      <p:sp>
        <p:nvSpPr>
          <p:cNvPr id="163887" name="Text Box 47"/>
          <p:cNvSpPr txBox="1">
            <a:spLocks noChangeArrowheads="1"/>
          </p:cNvSpPr>
          <p:nvPr/>
        </p:nvSpPr>
        <p:spPr bwMode="auto">
          <a:xfrm>
            <a:off x="1901825" y="5313363"/>
            <a:ext cx="29718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smtClean="0">
                <a:solidFill>
                  <a:srgbClr val="000058"/>
                </a:solidFill>
                <a:latin typeface="Times New Roman" panose="02020603050405020304" charset="0"/>
              </a:rPr>
              <a:t>改良蒸汽机－</a:t>
            </a:r>
            <a:r>
              <a:rPr lang="zh-CN" altLang="en-US" sz="2000" b="1" smtClean="0">
                <a:solidFill>
                  <a:srgbClr val="FF0000"/>
                </a:solidFill>
                <a:latin typeface="Times New Roman" panose="02020603050405020304" charset="0"/>
              </a:rPr>
              <a:t>蒸汽时代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b="1" smtClean="0">
              <a:solidFill>
                <a:srgbClr val="000058"/>
              </a:solidFill>
              <a:latin typeface="Times New Roman" panose="0202060305040502030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FF"/>
                </a:solidFill>
                <a:latin typeface="Times New Roman" panose="02020603050405020304" charset="0"/>
              </a:rPr>
              <a:t>       棉纺织</a:t>
            </a:r>
            <a:endParaRPr lang="zh-CN" altLang="en-US" sz="2400" b="1" smtClean="0">
              <a:solidFill>
                <a:srgbClr val="FF0000"/>
              </a:solidFill>
              <a:latin typeface="Times New Roman" panose="02020603050405020304" charset="0"/>
            </a:endParaRPr>
          </a:p>
        </p:txBody>
      </p:sp>
      <p:sp>
        <p:nvSpPr>
          <p:cNvPr id="20523" name="Text Box 48"/>
          <p:cNvSpPr txBox="1">
            <a:spLocks noChangeArrowheads="1"/>
          </p:cNvSpPr>
          <p:nvPr/>
        </p:nvSpPr>
        <p:spPr bwMode="auto">
          <a:xfrm>
            <a:off x="1908175" y="4510088"/>
            <a:ext cx="280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smtClean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163889" name="Text Box 49"/>
          <p:cNvSpPr txBox="1">
            <a:spLocks noChangeArrowheads="1"/>
          </p:cNvSpPr>
          <p:nvPr/>
        </p:nvSpPr>
        <p:spPr bwMode="auto">
          <a:xfrm>
            <a:off x="2057400" y="3352800"/>
            <a:ext cx="2362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 b="1" smtClean="0">
                <a:solidFill>
                  <a:srgbClr val="000058"/>
                </a:solidFill>
                <a:latin typeface="Times New Roman" panose="02020603050405020304" charset="0"/>
              </a:rPr>
              <a:t>18</a:t>
            </a:r>
            <a:r>
              <a:rPr lang="zh-CN" altLang="en-US" sz="2000" b="1" smtClean="0">
                <a:solidFill>
                  <a:srgbClr val="000058"/>
                </a:solidFill>
                <a:latin typeface="Times New Roman" panose="02020603050405020304" charset="0"/>
              </a:rPr>
              <a:t>世纪中期</a:t>
            </a:r>
            <a:r>
              <a:rPr lang="en-US" altLang="zh-CN" sz="2000" b="1" smtClean="0">
                <a:solidFill>
                  <a:srgbClr val="000058"/>
                </a:solidFill>
                <a:latin typeface="Times New Roman" panose="02020603050405020304" charset="0"/>
              </a:rPr>
              <a:t>-19</a:t>
            </a:r>
            <a:r>
              <a:rPr lang="zh-CN" altLang="en-US" sz="2000" b="1" smtClean="0">
                <a:solidFill>
                  <a:srgbClr val="000058"/>
                </a:solidFill>
                <a:latin typeface="Times New Roman" panose="02020603050405020304" charset="0"/>
              </a:rPr>
              <a:t>世纪中期</a:t>
            </a:r>
          </a:p>
        </p:txBody>
      </p:sp>
      <p:sp>
        <p:nvSpPr>
          <p:cNvPr id="163890" name="Text Box 50"/>
          <p:cNvSpPr txBox="1">
            <a:spLocks noChangeArrowheads="1"/>
          </p:cNvSpPr>
          <p:nvPr/>
        </p:nvSpPr>
        <p:spPr bwMode="auto">
          <a:xfrm>
            <a:off x="4645025" y="3213100"/>
            <a:ext cx="3024188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58"/>
                </a:solidFill>
                <a:latin typeface="Times New Roman" panose="02020603050405020304" charset="0"/>
              </a:rPr>
              <a:t>  </a:t>
            </a:r>
            <a:r>
              <a:rPr lang="en-US" altLang="zh-CN" sz="2400" b="1" smtClean="0">
                <a:solidFill>
                  <a:srgbClr val="000058"/>
                </a:solidFill>
                <a:latin typeface="Times New Roman" panose="02020603050405020304" charset="0"/>
              </a:rPr>
              <a:t>19</a:t>
            </a:r>
            <a:r>
              <a:rPr lang="zh-CN" altLang="en-US" sz="2400" b="1" smtClean="0">
                <a:solidFill>
                  <a:srgbClr val="000058"/>
                </a:solidFill>
                <a:latin typeface="Times New Roman" panose="02020603050405020304" charset="0"/>
              </a:rPr>
              <a:t>世纪六七十年代</a:t>
            </a:r>
            <a:r>
              <a:rPr lang="en-US" altLang="zh-CN" sz="2400" b="1" smtClean="0">
                <a:solidFill>
                  <a:srgbClr val="000058"/>
                </a:solidFill>
                <a:latin typeface="Times New Roman" panose="02020603050405020304" charset="0"/>
              </a:rPr>
              <a:t>-----20</a:t>
            </a:r>
            <a:r>
              <a:rPr lang="zh-CN" altLang="en-US" sz="2400" b="1" smtClean="0">
                <a:solidFill>
                  <a:srgbClr val="000058"/>
                </a:solidFill>
                <a:latin typeface="Times New Roman" panose="02020603050405020304" charset="0"/>
              </a:rPr>
              <a:t>世纪初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charset="0"/>
              </a:rPr>
              <a:t>       </a:t>
            </a:r>
            <a:endParaRPr lang="zh-CN" altLang="en-US" sz="3200" smtClean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163891" name="Text Box 51"/>
          <p:cNvSpPr txBox="1">
            <a:spLocks noChangeArrowheads="1"/>
          </p:cNvSpPr>
          <p:nvPr/>
        </p:nvSpPr>
        <p:spPr bwMode="auto">
          <a:xfrm>
            <a:off x="4789488" y="1989138"/>
            <a:ext cx="23764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58"/>
                </a:solidFill>
                <a:latin typeface="Times New Roman" panose="02020603050405020304" charset="0"/>
              </a:rPr>
              <a:t>科学家、工程师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000" b="1" smtClean="0">
              <a:solidFill>
                <a:srgbClr val="000058"/>
              </a:solidFill>
              <a:latin typeface="Times New Roman" panose="02020603050405020304" charset="0"/>
            </a:endParaRPr>
          </a:p>
        </p:txBody>
      </p:sp>
      <p:sp>
        <p:nvSpPr>
          <p:cNvPr id="163892" name="Text Box 52"/>
          <p:cNvSpPr txBox="1">
            <a:spLocks noChangeArrowheads="1"/>
          </p:cNvSpPr>
          <p:nvPr/>
        </p:nvSpPr>
        <p:spPr bwMode="auto">
          <a:xfrm>
            <a:off x="4789488" y="4602163"/>
            <a:ext cx="2447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FF"/>
                </a:solidFill>
                <a:latin typeface="Times New Roman" panose="02020603050405020304" charset="0"/>
              </a:rPr>
              <a:t>主要美、德</a:t>
            </a:r>
          </a:p>
        </p:txBody>
      </p:sp>
      <p:sp>
        <p:nvSpPr>
          <p:cNvPr id="163893" name="Text Box 53"/>
          <p:cNvSpPr txBox="1">
            <a:spLocks noChangeArrowheads="1"/>
          </p:cNvSpPr>
          <p:nvPr/>
        </p:nvSpPr>
        <p:spPr bwMode="auto">
          <a:xfrm>
            <a:off x="2362200" y="47244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FF"/>
                </a:solidFill>
                <a:latin typeface="Times New Roman" panose="02020603050405020304" charset="0"/>
              </a:rPr>
              <a:t>英国</a:t>
            </a:r>
            <a:endParaRPr lang="zh-CN" altLang="en-US" sz="2400" b="1" smtClean="0">
              <a:solidFill>
                <a:srgbClr val="009999"/>
              </a:solidFill>
              <a:latin typeface="Times New Roman" panose="02020603050405020304" charset="0"/>
            </a:endParaRPr>
          </a:p>
        </p:txBody>
      </p:sp>
      <p:sp>
        <p:nvSpPr>
          <p:cNvPr id="20529" name="Line 54"/>
          <p:cNvSpPr>
            <a:spLocks noChangeShapeType="1"/>
          </p:cNvSpPr>
          <p:nvPr/>
        </p:nvSpPr>
        <p:spPr bwMode="auto">
          <a:xfrm>
            <a:off x="757238" y="1917700"/>
            <a:ext cx="6696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20530" name="Line 55"/>
          <p:cNvSpPr>
            <a:spLocks noChangeShapeType="1"/>
          </p:cNvSpPr>
          <p:nvPr/>
        </p:nvSpPr>
        <p:spPr bwMode="auto">
          <a:xfrm>
            <a:off x="757238" y="3141663"/>
            <a:ext cx="6696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20531" name="Line 56"/>
          <p:cNvSpPr>
            <a:spLocks noChangeShapeType="1"/>
          </p:cNvSpPr>
          <p:nvPr/>
        </p:nvSpPr>
        <p:spPr bwMode="auto">
          <a:xfrm>
            <a:off x="757238" y="5229225"/>
            <a:ext cx="6696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163897" name="Text Box 57"/>
          <p:cNvSpPr txBox="1">
            <a:spLocks noChangeArrowheads="1"/>
          </p:cNvSpPr>
          <p:nvPr/>
        </p:nvSpPr>
        <p:spPr bwMode="auto">
          <a:xfrm>
            <a:off x="4573588" y="5302250"/>
            <a:ext cx="30956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smtClean="0">
                <a:solidFill>
                  <a:srgbClr val="000058"/>
                </a:solidFill>
                <a:latin typeface="Times New Roman" panose="02020603050405020304" charset="0"/>
              </a:rPr>
              <a:t>电力广泛应用－</a:t>
            </a:r>
            <a:r>
              <a:rPr lang="zh-CN" altLang="en-US" sz="2000" b="1" smtClean="0">
                <a:solidFill>
                  <a:srgbClr val="FF0000"/>
                </a:solidFill>
                <a:latin typeface="Times New Roman" panose="02020603050405020304" charset="0"/>
              </a:rPr>
              <a:t>电气时代</a:t>
            </a:r>
            <a:endParaRPr lang="zh-CN" altLang="en-US" sz="2000" b="1" smtClean="0">
              <a:solidFill>
                <a:srgbClr val="000058"/>
              </a:solidFill>
              <a:latin typeface="Times New Roman" panose="0202060305040502030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000" b="1" smtClean="0">
              <a:solidFill>
                <a:srgbClr val="000058"/>
              </a:solidFill>
              <a:latin typeface="Times New Roman" panose="0202060305040502030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58"/>
                </a:solidFill>
                <a:latin typeface="Times New Roman" panose="02020603050405020304" charset="0"/>
              </a:rPr>
              <a:t>　     电力</a:t>
            </a:r>
            <a:endParaRPr lang="zh-CN" altLang="en-US" sz="2400" b="1" smtClean="0">
              <a:solidFill>
                <a:srgbClr val="FF0000"/>
              </a:solidFill>
              <a:latin typeface="Times New Roman" panose="02020603050405020304" charset="0"/>
            </a:endParaRPr>
          </a:p>
        </p:txBody>
      </p:sp>
      <p:sp>
        <p:nvSpPr>
          <p:cNvPr id="163908" name="Text Box 68"/>
          <p:cNvSpPr txBox="1">
            <a:spLocks noChangeArrowheads="1"/>
          </p:cNvSpPr>
          <p:nvPr/>
        </p:nvSpPr>
        <p:spPr bwMode="auto">
          <a:xfrm>
            <a:off x="2124075" y="2636838"/>
            <a:ext cx="2376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smtClean="0">
                <a:solidFill>
                  <a:srgbClr val="0000FF"/>
                </a:solidFill>
                <a:latin typeface="Times New Roman" panose="02020603050405020304" charset="0"/>
              </a:rPr>
              <a:t>生产实践</a:t>
            </a:r>
            <a:r>
              <a:rPr lang="zh-CN" altLang="en-US" sz="2400" b="1" smtClean="0">
                <a:solidFill>
                  <a:srgbClr val="FF0000"/>
                </a:solidFill>
                <a:ea typeface="黑体" panose="02010609060101010101" pitchFamily="49" charset="-122"/>
              </a:rPr>
              <a:t>的总结</a:t>
            </a:r>
          </a:p>
        </p:txBody>
      </p:sp>
      <p:sp>
        <p:nvSpPr>
          <p:cNvPr id="163909" name="Text Box 69"/>
          <p:cNvSpPr txBox="1">
            <a:spLocks noChangeArrowheads="1"/>
          </p:cNvSpPr>
          <p:nvPr/>
        </p:nvSpPr>
        <p:spPr bwMode="auto">
          <a:xfrm>
            <a:off x="4860925" y="2636838"/>
            <a:ext cx="2520950" cy="10445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charset="0"/>
              </a:rPr>
              <a:t>自然科学成果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zh-CN" altLang="en-US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23608" name="WordArt 70"/>
          <p:cNvSpPr>
            <a:spLocks noTextEdit="1"/>
          </p:cNvSpPr>
          <p:nvPr/>
        </p:nvSpPr>
        <p:spPr>
          <a:xfrm>
            <a:off x="468630" y="260350"/>
            <a:ext cx="2357120" cy="7448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本课内容回顾</a:t>
            </a:r>
            <a:endParaRPr lang="zh-CN" altLang="en-US" sz="3600" b="1" noProof="1"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36" name="Rectangle 72"/>
          <p:cNvSpPr>
            <a:spLocks noChangeArrowheads="1"/>
          </p:cNvSpPr>
          <p:nvPr/>
        </p:nvSpPr>
        <p:spPr bwMode="auto">
          <a:xfrm>
            <a:off x="4500563" y="333375"/>
            <a:ext cx="4175125" cy="64928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smtClean="0">
                <a:solidFill>
                  <a:srgbClr val="FFFFFF"/>
                </a:solidFill>
                <a:ea typeface="华文细黑" pitchFamily="2" charset="-122"/>
              </a:rPr>
              <a:t>第二次工业革命的内容</a:t>
            </a:r>
          </a:p>
        </p:txBody>
      </p:sp>
      <p:grpSp>
        <p:nvGrpSpPr>
          <p:cNvPr id="4" name="Group 42"/>
          <p:cNvGrpSpPr/>
          <p:nvPr/>
        </p:nvGrpSpPr>
        <p:grpSpPr bwMode="auto">
          <a:xfrm>
            <a:off x="7245350" y="1196975"/>
            <a:ext cx="1728788" cy="2255838"/>
            <a:chOff x="4416" y="409"/>
            <a:chExt cx="1089" cy="1421"/>
          </a:xfrm>
        </p:grpSpPr>
        <p:sp>
          <p:nvSpPr>
            <p:cNvPr id="20538" name="Text Box 43"/>
            <p:cNvSpPr txBox="1">
              <a:spLocks noChangeArrowheads="1"/>
            </p:cNvSpPr>
            <p:nvPr/>
          </p:nvSpPr>
          <p:spPr bwMode="auto">
            <a:xfrm>
              <a:off x="4779" y="409"/>
              <a:ext cx="726" cy="14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15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800" b="1" smtClean="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科学和技术紧密结合</a:t>
              </a:r>
            </a:p>
          </p:txBody>
        </p:sp>
        <p:sp>
          <p:nvSpPr>
            <p:cNvPr id="20539" name="AutoShape 44"/>
            <p:cNvSpPr>
              <a:spLocks noChangeArrowheads="1"/>
            </p:cNvSpPr>
            <p:nvPr/>
          </p:nvSpPr>
          <p:spPr bwMode="auto">
            <a:xfrm>
              <a:off x="4416" y="1094"/>
              <a:ext cx="363" cy="409"/>
            </a:xfrm>
            <a:custGeom>
              <a:avLst/>
              <a:gdLst>
                <a:gd name="T0" fmla="*/ 16200 w 21600"/>
                <a:gd name="T1" fmla="*/ 0 h 21600"/>
                <a:gd name="T2" fmla="*/ 16200 w 21600"/>
                <a:gd name="T3" fmla="*/ 5400 h 21600"/>
                <a:gd name="T4" fmla="*/ 3375 w 21600"/>
                <a:gd name="T5" fmla="*/ 5400 h 21600"/>
                <a:gd name="T6" fmla="*/ 3375 w 21600"/>
                <a:gd name="T7" fmla="*/ 16200 h 21600"/>
                <a:gd name="T8" fmla="*/ 16200 w 21600"/>
                <a:gd name="T9" fmla="*/ 16200 h 21600"/>
                <a:gd name="T10" fmla="*/ 16200 w 21600"/>
                <a:gd name="T11" fmla="*/ 21600 h 21600"/>
                <a:gd name="T12" fmla="*/ 21600 w 21600"/>
                <a:gd name="T13" fmla="*/ 10800 h 21600"/>
                <a:gd name="T14" fmla="*/ 16200 w 21600"/>
                <a:gd name="T15" fmla="*/ 0 h 21600"/>
                <a:gd name="T16" fmla="*/ 1350 w 21600"/>
                <a:gd name="T17" fmla="*/ 5400 h 21600"/>
                <a:gd name="T18" fmla="*/ 1350 w 21600"/>
                <a:gd name="T19" fmla="*/ 16200 h 21600"/>
                <a:gd name="T20" fmla="*/ 2700 w 21600"/>
                <a:gd name="T21" fmla="*/ 16200 h 21600"/>
                <a:gd name="T22" fmla="*/ 2700 w 21600"/>
                <a:gd name="T23" fmla="*/ 5400 h 21600"/>
                <a:gd name="T24" fmla="*/ 1350 w 21600"/>
                <a:gd name="T25" fmla="*/ 5400 h 21600"/>
                <a:gd name="T26" fmla="*/ 0 w 21600"/>
                <a:gd name="T27" fmla="*/ 5400 h 21600"/>
                <a:gd name="T28" fmla="*/ 0 w 21600"/>
                <a:gd name="T29" fmla="*/ 16200 h 21600"/>
                <a:gd name="T30" fmla="*/ 675 w 21600"/>
                <a:gd name="T31" fmla="*/ 16200 h 21600"/>
                <a:gd name="T32" fmla="*/ 675 w 21600"/>
                <a:gd name="T33" fmla="*/ 5400 h 21600"/>
                <a:gd name="T34" fmla="*/ 0 w 21600"/>
                <a:gd name="T35" fmla="*/ 54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3300"/>
            </a:solidFill>
            <a:ln w="38100">
              <a:solidFill>
                <a:srgbClr val="FFFF00"/>
              </a:solidFill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3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3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63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3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63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63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5" grpId="0"/>
      <p:bldP spid="163889" grpId="0"/>
      <p:bldP spid="163890" grpId="0"/>
      <p:bldP spid="163891" grpId="0"/>
      <p:bldP spid="163892" grpId="0"/>
      <p:bldP spid="163893" grpId="0"/>
      <p:bldP spid="1638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93980"/>
            <a:ext cx="9144000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反思：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在两次工业革命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(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第一次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18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世纪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60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年代到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19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世纪中期，第二次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19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世纪六七十年代到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20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世纪初</a:t>
            </a:r>
            <a:r>
              <a:rPr lang="en-US" altLang="zh-CN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)</a:t>
            </a:r>
            <a:r>
              <a:rPr lang="zh-CN" altLang="en-US" sz="3200" b="1" noProof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过程中，中国社会的状况如何？有何启示？</a:t>
            </a:r>
            <a:endParaRPr lang="zh-CN" altLang="en-US" sz="3200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-6350" y="1815148"/>
            <a:ext cx="8750300" cy="18224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00" b="1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第一次工业革命：之前</a:t>
            </a:r>
            <a:r>
              <a:rPr lang="zh-CN" altLang="en-US" sz="2500" b="1" u="sng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闭关锁国</a:t>
            </a:r>
            <a:r>
              <a:rPr lang="zh-CN" altLang="en-US" sz="2500" b="1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，爆发鸦片战争后，</a:t>
            </a:r>
            <a:r>
              <a:rPr lang="zh-CN" altLang="en-US" sz="2500" b="1" u="sng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被迫开放</a:t>
            </a:r>
            <a:r>
              <a:rPr lang="zh-CN" altLang="en-US" sz="2500" b="1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，开始沦为半殖民地半封建社会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00" b="1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第二次工业革命：</a:t>
            </a:r>
            <a:r>
              <a:rPr lang="zh-CN" altLang="en-US" sz="2500" b="1" u="sng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八国联军侵华</a:t>
            </a:r>
            <a:r>
              <a:rPr lang="zh-CN" altLang="en-US" sz="2500" b="1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，完全沦为半殖民地半封建社会，</a:t>
            </a:r>
            <a:r>
              <a:rPr lang="zh-CN" altLang="en-US" sz="2500" b="1" u="sng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民族危机加重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09550" y="4110990"/>
            <a:ext cx="7861300" cy="23685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启示：</a:t>
            </a: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科学技术是推动社会发展的重要力量，落后就是挨打。</a:t>
            </a:r>
            <a:endParaRPr lang="zh-CN" altLang="en-US" sz="3600" dirty="0" smtClean="0">
              <a:solidFill>
                <a:srgbClr val="0000FF"/>
              </a:solidFill>
              <a:latin typeface="黑体" panose="02010609060101010101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noProof="1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主动</a:t>
            </a:r>
            <a:r>
              <a:rPr lang="zh-CN" altLang="en-US" sz="3600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融入世界潮流；坚持对外开放；坚决捍卫国家主权；科技创新；</a:t>
            </a:r>
            <a:r>
              <a:rPr lang="zh-CN" altLang="en-US" sz="4000" b="1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5"/>
          <p:cNvSpPr/>
          <p:nvPr/>
        </p:nvSpPr>
        <p:spPr>
          <a:xfrm>
            <a:off x="28575" y="796925"/>
            <a:ext cx="9110663" cy="629285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某校历史学习小组正在举行有关第二次工业革命成果展览。如果聘请你当解说员，你将如何协助他们完成下面任务？</a:t>
            </a:r>
            <a:b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本次展览会的主题，你认为下面哪一个最合适：（   ）</a:t>
            </a:r>
            <a:b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．科技与军事          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．科技破坏环境 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．科技让地球变暖 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．科技让生活飞腾</a:t>
            </a:r>
            <a:b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在介绍最早研制成功的汽车、飞机的动力机时，你会选  择（      ）</a:t>
            </a:r>
            <a:b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．蒸汽机               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．电动机 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．发电机       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．内燃机</a:t>
            </a:r>
            <a:b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/>
            </a:r>
            <a:b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58" name="Text Box 6"/>
          <p:cNvSpPr txBox="1"/>
          <p:nvPr/>
        </p:nvSpPr>
        <p:spPr>
          <a:xfrm>
            <a:off x="7596188" y="2420938"/>
            <a:ext cx="5762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8792" name="Text Box 8"/>
          <p:cNvSpPr txBox="1"/>
          <p:nvPr/>
        </p:nvSpPr>
        <p:spPr>
          <a:xfrm>
            <a:off x="8291513" y="2328863"/>
            <a:ext cx="5048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118795" name="Text Box 11"/>
          <p:cNvSpPr txBox="1"/>
          <p:nvPr/>
        </p:nvSpPr>
        <p:spPr>
          <a:xfrm>
            <a:off x="1552575" y="4464050"/>
            <a:ext cx="431800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 </a:t>
            </a:r>
          </a:p>
        </p:txBody>
      </p:sp>
      <p:sp>
        <p:nvSpPr>
          <p:cNvPr id="45061" name="文本框 1"/>
          <p:cNvSpPr txBox="1"/>
          <p:nvPr/>
        </p:nvSpPr>
        <p:spPr>
          <a:xfrm>
            <a:off x="28575" y="12700"/>
            <a:ext cx="69865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>
                <a:solidFill>
                  <a:srgbClr val="474BE7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当堂训练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8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/>
          </p:cNvSpPr>
          <p:nvPr>
            <p:ph idx="1"/>
          </p:nvPr>
        </p:nvSpPr>
        <p:spPr>
          <a:xfrm>
            <a:off x="79375" y="361950"/>
            <a:ext cx="9048750" cy="56165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 b="1" dirty="0"/>
              <a:t>   3. </a:t>
            </a:r>
            <a:r>
              <a:rPr lang="zh-CN" altLang="en-US" sz="2800" b="1" dirty="0">
                <a:latin typeface="宋体" panose="02010600030101010101" pitchFamily="2" charset="-122"/>
              </a:rPr>
              <a:t>你对参观者说：</a:t>
            </a:r>
            <a:r>
              <a:rPr lang="en-US" altLang="zh-CN" sz="2800" b="1" dirty="0">
                <a:latin typeface="宋体" panose="02010600030101010101" pitchFamily="2" charset="-122"/>
              </a:rPr>
              <a:t>1915</a:t>
            </a:r>
            <a:r>
              <a:rPr lang="zh-CN" altLang="en-US" sz="2800" b="1" dirty="0">
                <a:latin typeface="宋体" panose="02010600030101010101" pitchFamily="2" charset="-122"/>
              </a:rPr>
              <a:t>年美国的普通家庭可以做到（    ） </a:t>
            </a:r>
            <a:br>
              <a:rPr lang="zh-CN" altLang="en-US" sz="2800" b="1" dirty="0">
                <a:latin typeface="宋体" panose="02010600030101010101" pitchFamily="2" charset="-122"/>
              </a:rPr>
            </a:br>
            <a:r>
              <a:rPr lang="zh-CN" altLang="en-US" sz="2800" b="1" dirty="0">
                <a:latin typeface="宋体" panose="02010600030101010101" pitchFamily="2" charset="-122"/>
              </a:rPr>
              <a:t>  ①驾驶汽车旅游      ②用电脑上网聊天 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 ③利用手机交流      ④在电灯下读书</a:t>
            </a:r>
            <a:br>
              <a:rPr lang="zh-CN" altLang="en-US" sz="2800" b="1" dirty="0">
                <a:latin typeface="宋体" panose="02010600030101010101" pitchFamily="2" charset="-122"/>
              </a:rPr>
            </a:br>
            <a:r>
              <a:rPr lang="zh-CN" altLang="en-US" sz="2800" b="1" dirty="0">
                <a:latin typeface="宋体" panose="02010600030101010101" pitchFamily="2" charset="-122"/>
              </a:rPr>
              <a:t>       </a:t>
            </a:r>
            <a:r>
              <a:rPr lang="en-US" altLang="zh-CN" sz="2800" b="1" dirty="0"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</a:rPr>
              <a:t>．①②④  </a:t>
            </a:r>
            <a:r>
              <a:rPr lang="en-US" altLang="zh-CN" sz="2800" b="1" dirty="0"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．①③④   </a:t>
            </a:r>
            <a:r>
              <a:rPr lang="en-US" altLang="zh-CN" sz="2800" b="1" dirty="0"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</a:rPr>
              <a:t>．①④    </a:t>
            </a:r>
            <a:r>
              <a:rPr lang="en-US" altLang="zh-CN" sz="2800" b="1" dirty="0">
                <a:latin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．①②③④</a:t>
            </a:r>
            <a:r>
              <a:rPr lang="zh-CN" altLang="en-US" sz="2800" b="1" dirty="0"/>
              <a:t/>
            </a:r>
            <a:br>
              <a:rPr lang="zh-CN" altLang="en-US" sz="2800" b="1" dirty="0"/>
            </a:br>
            <a:endParaRPr lang="zh-CN" altLang="en-US" sz="2800" b="1" dirty="0"/>
          </a:p>
          <a:p>
            <a:pPr>
              <a:lnSpc>
                <a:spcPct val="120000"/>
              </a:lnSpc>
              <a:buNone/>
            </a:pPr>
            <a:r>
              <a:rPr lang="en-US" altLang="zh-CN" sz="2800" b="1" dirty="0"/>
              <a:t>   4. </a:t>
            </a:r>
            <a:r>
              <a:rPr lang="zh-CN" altLang="en-US" sz="2800" b="1" dirty="0"/>
              <a:t>讲述在电力应用方面居于领先的国家时，你会介绍：（    ）</a:t>
            </a:r>
            <a:br>
              <a:rPr lang="zh-CN" altLang="en-US" sz="2800" b="1" dirty="0"/>
            </a:br>
            <a:r>
              <a:rPr lang="zh-CN" altLang="en-US" sz="2800" b="1" dirty="0"/>
              <a:t>  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．英国、法国   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．英国、美国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b="1" dirty="0"/>
              <a:t>       C</a:t>
            </a:r>
            <a:r>
              <a:rPr lang="zh-CN" altLang="en-US" sz="2800" b="1" dirty="0"/>
              <a:t>．德国、美国     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．法国、德国</a:t>
            </a:r>
            <a:br>
              <a:rPr lang="zh-CN" altLang="en-US" sz="2800" b="1" dirty="0"/>
            </a:br>
            <a:endParaRPr lang="zh-CN" altLang="en-US" sz="2800" b="1" dirty="0"/>
          </a:p>
        </p:txBody>
      </p:sp>
      <p:sp>
        <p:nvSpPr>
          <p:cNvPr id="120836" name="Text Box 4"/>
          <p:cNvSpPr txBox="1"/>
          <p:nvPr/>
        </p:nvSpPr>
        <p:spPr>
          <a:xfrm>
            <a:off x="962025" y="812800"/>
            <a:ext cx="503238" cy="706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120837" name="Text Box 5"/>
          <p:cNvSpPr txBox="1"/>
          <p:nvPr/>
        </p:nvSpPr>
        <p:spPr>
          <a:xfrm>
            <a:off x="763588" y="4600575"/>
            <a:ext cx="576262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0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/>
          <p:nvPr/>
        </p:nvSpPr>
        <p:spPr>
          <a:xfrm>
            <a:off x="412750" y="344488"/>
            <a:ext cx="7410450" cy="27479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、下列当今社会生活里，与第</a:t>
            </a: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次工业革命中的创造发明无关的是（    ）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just" eaLnBrk="0" hangingPunct="0"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．打电话拜年     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B.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乘公交车上班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just" eaLnBrk="0" hangingPunct="0"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．用电脑办公     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．坐飞机旅游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36" name="Text Box 4"/>
          <p:cNvSpPr txBox="1"/>
          <p:nvPr/>
        </p:nvSpPr>
        <p:spPr>
          <a:xfrm>
            <a:off x="5715000" y="814388"/>
            <a:ext cx="503238" cy="706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48131" name="Rectangle 4"/>
          <p:cNvSpPr>
            <a:spLocks noGrp="1"/>
          </p:cNvSpPr>
          <p:nvPr/>
        </p:nvSpPr>
        <p:spPr>
          <a:xfrm>
            <a:off x="200025" y="2740025"/>
            <a:ext cx="8229600" cy="3886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marL="342900" indent="-342900">
              <a:spcBef>
                <a:spcPct val="20000"/>
              </a:spcBef>
              <a:buChar char="•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7. 19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世纪末，一位生活在美国的公民，如果他远行欧洲，他可以选择的交通工具是（　　）</a:t>
            </a: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轮船  ②火车　　③汽车　  ④飞机　</a:t>
            </a: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A.①②③        B.①③④       </a:t>
            </a: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C.①②④        D.①②③④</a:t>
            </a:r>
          </a:p>
        </p:txBody>
      </p:sp>
      <p:sp>
        <p:nvSpPr>
          <p:cNvPr id="48133" name="Text Box 5"/>
          <p:cNvSpPr txBox="1"/>
          <p:nvPr/>
        </p:nvSpPr>
        <p:spPr>
          <a:xfrm>
            <a:off x="1208088" y="3676650"/>
            <a:ext cx="576262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33375"/>
            <a:ext cx="8675688" cy="2767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4" name="Rectangle 3"/>
          <p:cNvSpPr/>
          <p:nvPr/>
        </p:nvSpPr>
        <p:spPr>
          <a:xfrm>
            <a:off x="285750" y="3343275"/>
            <a:ext cx="8823325" cy="30464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、材料二是几个科学家的发明，请你从给出的发明家中选出图一、图二的发明者（填字母）</a:t>
            </a:r>
          </a:p>
          <a:p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．莱特兄弟 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．富尔顿 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．本茨 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斯蒂芬森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图一的发明者</a:t>
            </a:r>
            <a:r>
              <a:rPr lang="zh-CN" altLang="en-US" sz="3200" b="1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图二的发明者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________</a:t>
            </a:r>
          </a:p>
          <a:p>
            <a:r>
              <a:rPr lang="zh-CN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图三的发明者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______   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图四的发明者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______    </a:t>
            </a:r>
          </a:p>
        </p:txBody>
      </p:sp>
      <p:sp>
        <p:nvSpPr>
          <p:cNvPr id="238596" name="Text Box 4"/>
          <p:cNvSpPr txBox="1">
            <a:spLocks noChangeArrowheads="1"/>
          </p:cNvSpPr>
          <p:nvPr/>
        </p:nvSpPr>
        <p:spPr bwMode="auto">
          <a:xfrm>
            <a:off x="3121025" y="5059363"/>
            <a:ext cx="555625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B</a:t>
            </a:r>
          </a:p>
        </p:txBody>
      </p:sp>
      <p:sp>
        <p:nvSpPr>
          <p:cNvPr id="238597" name="Text Box 5"/>
          <p:cNvSpPr txBox="1">
            <a:spLocks noChangeArrowheads="1"/>
          </p:cNvSpPr>
          <p:nvPr/>
        </p:nvSpPr>
        <p:spPr bwMode="auto">
          <a:xfrm>
            <a:off x="7537450" y="5141913"/>
            <a:ext cx="555625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A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979738" y="5721350"/>
            <a:ext cx="549275" cy="70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C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361238" y="5721350"/>
            <a:ext cx="549275" cy="70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6" grpId="0" bldLvl="0" animBg="1"/>
      <p:bldP spid="238597" grpId="0" bldLvl="0" animBg="1"/>
      <p:bldP spid="2" grpId="0" bldLvl="0" animBg="1"/>
      <p:bldP spid="3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1381</Words>
  <PresentationFormat>全屏显示(4:3)</PresentationFormat>
  <Paragraphs>152</Paragraphs>
  <Slides>21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8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默认设计模板</vt:lpstr>
      <vt:lpstr>自定义设计方案</vt:lpstr>
      <vt:lpstr>1_自定义设计方案</vt:lpstr>
      <vt:lpstr>1_Office 主题</vt:lpstr>
      <vt:lpstr>2_Office 主题</vt:lpstr>
      <vt:lpstr>2_自定义设计方案</vt:lpstr>
      <vt:lpstr>3_默认设计模板</vt:lpstr>
      <vt:lpstr>1_默认设计模板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比较两次工业革命的显著特点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2018-12-29T00:07:00Z</dcterms:created>
  <dcterms:modified xsi:type="dcterms:W3CDTF">2019-11-28T06:34:50Z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