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4" d="100"/>
          <a:sy n="104" d="100"/>
        </p:scale>
        <p:origin x="284" y="10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5F198692-8931-3B9B-B25D-A94361731119}"/>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id="{387BA86D-FA27-8E6C-84D9-ECA900678F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id="{0D620A24-7DEA-8BA9-E649-3D130A0E1D48}"/>
              </a:ext>
            </a:extLst>
          </p:cNvPr>
          <p:cNvSpPr>
            <a:spLocks noGrp="1"/>
          </p:cNvSpPr>
          <p:nvPr>
            <p:ph type="dt" sz="half" idx="10"/>
          </p:nvPr>
        </p:nvSpPr>
        <p:spPr/>
        <p:txBody>
          <a:bodyPr/>
          <a:lstStyle/>
          <a:p>
            <a:fld id="{B7375CB7-0A20-4344-9373-C06A23359C7A}" type="datetimeFigureOut">
              <a:rPr lang="zh-CN" altLang="en-US" smtClean="0"/>
              <a:t>2022/10/7</a:t>
            </a:fld>
            <a:endParaRPr lang="zh-CN" altLang="en-US"/>
          </a:p>
        </p:txBody>
      </p:sp>
      <p:sp>
        <p:nvSpPr>
          <p:cNvPr id="5" name="页脚占位符 4">
            <a:extLst>
              <a:ext uri="{FF2B5EF4-FFF2-40B4-BE49-F238E27FC236}">
                <a16:creationId xmlns:a16="http://schemas.microsoft.com/office/drawing/2014/main" id="{BBD71737-4208-6A95-55DA-BF898AA2376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5E5D7130-BEF0-1ADB-7BD1-2FF42028BDE6}"/>
              </a:ext>
            </a:extLst>
          </p:cNvPr>
          <p:cNvSpPr>
            <a:spLocks noGrp="1"/>
          </p:cNvSpPr>
          <p:nvPr>
            <p:ph type="sldNum" sz="quarter" idx="12"/>
          </p:nvPr>
        </p:nvSpPr>
        <p:spPr/>
        <p:txBody>
          <a:bodyPr/>
          <a:lstStyle/>
          <a:p>
            <a:fld id="{4467F3F3-F326-45BC-B690-716DA5C7E969}" type="slidenum">
              <a:rPr lang="zh-CN" altLang="en-US" smtClean="0"/>
              <a:t>‹#›</a:t>
            </a:fld>
            <a:endParaRPr lang="zh-CN" altLang="en-US"/>
          </a:p>
        </p:txBody>
      </p:sp>
    </p:spTree>
    <p:extLst>
      <p:ext uri="{BB962C8B-B14F-4D97-AF65-F5344CB8AC3E}">
        <p14:creationId xmlns:p14="http://schemas.microsoft.com/office/powerpoint/2010/main" val="36875721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62A5C27-25F0-EF10-6990-77360CE2FB49}"/>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A88EB8A4-5F70-44B7-13BA-65C43118F5AD}"/>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7F669830-5E8D-D223-AD62-1DE2E66B77AE}"/>
              </a:ext>
            </a:extLst>
          </p:cNvPr>
          <p:cNvSpPr>
            <a:spLocks noGrp="1"/>
          </p:cNvSpPr>
          <p:nvPr>
            <p:ph type="dt" sz="half" idx="10"/>
          </p:nvPr>
        </p:nvSpPr>
        <p:spPr/>
        <p:txBody>
          <a:bodyPr/>
          <a:lstStyle/>
          <a:p>
            <a:fld id="{B7375CB7-0A20-4344-9373-C06A23359C7A}" type="datetimeFigureOut">
              <a:rPr lang="zh-CN" altLang="en-US" smtClean="0"/>
              <a:t>2022/10/7</a:t>
            </a:fld>
            <a:endParaRPr lang="zh-CN" altLang="en-US"/>
          </a:p>
        </p:txBody>
      </p:sp>
      <p:sp>
        <p:nvSpPr>
          <p:cNvPr id="5" name="页脚占位符 4">
            <a:extLst>
              <a:ext uri="{FF2B5EF4-FFF2-40B4-BE49-F238E27FC236}">
                <a16:creationId xmlns:a16="http://schemas.microsoft.com/office/drawing/2014/main" id="{962C703E-6680-BA36-F705-D1EF0EC7B498}"/>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5C12400-7AC0-DC9A-28D4-E440DEB2EC1D}"/>
              </a:ext>
            </a:extLst>
          </p:cNvPr>
          <p:cNvSpPr>
            <a:spLocks noGrp="1"/>
          </p:cNvSpPr>
          <p:nvPr>
            <p:ph type="sldNum" sz="quarter" idx="12"/>
          </p:nvPr>
        </p:nvSpPr>
        <p:spPr/>
        <p:txBody>
          <a:bodyPr/>
          <a:lstStyle/>
          <a:p>
            <a:fld id="{4467F3F3-F326-45BC-B690-716DA5C7E969}" type="slidenum">
              <a:rPr lang="zh-CN" altLang="en-US" smtClean="0"/>
              <a:t>‹#›</a:t>
            </a:fld>
            <a:endParaRPr lang="zh-CN" altLang="en-US"/>
          </a:p>
        </p:txBody>
      </p:sp>
    </p:spTree>
    <p:extLst>
      <p:ext uri="{BB962C8B-B14F-4D97-AF65-F5344CB8AC3E}">
        <p14:creationId xmlns:p14="http://schemas.microsoft.com/office/powerpoint/2010/main" val="879110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3E82A860-FFFA-9AFF-1299-477BA10C7F12}"/>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B80B1E49-BC30-5239-0321-88942503B67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60967CEA-0693-7D3E-6A53-1A75A2950073}"/>
              </a:ext>
            </a:extLst>
          </p:cNvPr>
          <p:cNvSpPr>
            <a:spLocks noGrp="1"/>
          </p:cNvSpPr>
          <p:nvPr>
            <p:ph type="dt" sz="half" idx="10"/>
          </p:nvPr>
        </p:nvSpPr>
        <p:spPr/>
        <p:txBody>
          <a:bodyPr/>
          <a:lstStyle/>
          <a:p>
            <a:fld id="{B7375CB7-0A20-4344-9373-C06A23359C7A}" type="datetimeFigureOut">
              <a:rPr lang="zh-CN" altLang="en-US" smtClean="0"/>
              <a:t>2022/10/7</a:t>
            </a:fld>
            <a:endParaRPr lang="zh-CN" altLang="en-US"/>
          </a:p>
        </p:txBody>
      </p:sp>
      <p:sp>
        <p:nvSpPr>
          <p:cNvPr id="5" name="页脚占位符 4">
            <a:extLst>
              <a:ext uri="{FF2B5EF4-FFF2-40B4-BE49-F238E27FC236}">
                <a16:creationId xmlns:a16="http://schemas.microsoft.com/office/drawing/2014/main" id="{4B15421C-A2EF-E99D-EE22-E262FA6D42DF}"/>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73F2E0B0-E30C-B9B2-AFDC-60DA1E26CF0E}"/>
              </a:ext>
            </a:extLst>
          </p:cNvPr>
          <p:cNvSpPr>
            <a:spLocks noGrp="1"/>
          </p:cNvSpPr>
          <p:nvPr>
            <p:ph type="sldNum" sz="quarter" idx="12"/>
          </p:nvPr>
        </p:nvSpPr>
        <p:spPr/>
        <p:txBody>
          <a:bodyPr/>
          <a:lstStyle/>
          <a:p>
            <a:fld id="{4467F3F3-F326-45BC-B690-716DA5C7E969}" type="slidenum">
              <a:rPr lang="zh-CN" altLang="en-US" smtClean="0"/>
              <a:t>‹#›</a:t>
            </a:fld>
            <a:endParaRPr lang="zh-CN" altLang="en-US"/>
          </a:p>
        </p:txBody>
      </p:sp>
    </p:spTree>
    <p:extLst>
      <p:ext uri="{BB962C8B-B14F-4D97-AF65-F5344CB8AC3E}">
        <p14:creationId xmlns:p14="http://schemas.microsoft.com/office/powerpoint/2010/main" val="31273987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59EF76F-A1CD-06DD-7CF2-7F16712DA604}"/>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id="{A1AE9A5F-DF0C-597D-C9BE-B719930163FB}"/>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a16="http://schemas.microsoft.com/office/drawing/2014/main" id="{757D14A5-4942-0B0F-C142-967589429E9F}"/>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a16="http://schemas.microsoft.com/office/drawing/2014/main" id="{E1B1716B-EAAB-BEDC-3068-D7DDF04E6A1F}"/>
              </a:ext>
            </a:extLst>
          </p:cNvPr>
          <p:cNvSpPr>
            <a:spLocks noGrp="1"/>
          </p:cNvSpPr>
          <p:nvPr>
            <p:ph type="dt" sz="half" idx="10"/>
          </p:nvPr>
        </p:nvSpPr>
        <p:spPr/>
        <p:txBody>
          <a:bodyPr/>
          <a:lstStyle/>
          <a:p>
            <a:fld id="{B7375CB7-0A20-4344-9373-C06A23359C7A}" type="datetimeFigureOut">
              <a:rPr lang="zh-CN" altLang="en-US" smtClean="0"/>
              <a:t>2022/10/7</a:t>
            </a:fld>
            <a:endParaRPr lang="zh-CN" altLang="en-US"/>
          </a:p>
        </p:txBody>
      </p:sp>
      <p:sp>
        <p:nvSpPr>
          <p:cNvPr id="6" name="页脚占位符 5">
            <a:extLst>
              <a:ext uri="{FF2B5EF4-FFF2-40B4-BE49-F238E27FC236}">
                <a16:creationId xmlns:a16="http://schemas.microsoft.com/office/drawing/2014/main" id="{075011AF-E44D-36CE-B6D7-724A496E8A5D}"/>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64F00099-BB6B-8811-A288-1DC341DAB412}"/>
              </a:ext>
            </a:extLst>
          </p:cNvPr>
          <p:cNvSpPr>
            <a:spLocks noGrp="1"/>
          </p:cNvSpPr>
          <p:nvPr>
            <p:ph type="sldNum" sz="quarter" idx="12"/>
          </p:nvPr>
        </p:nvSpPr>
        <p:spPr/>
        <p:txBody>
          <a:bodyPr/>
          <a:lstStyle/>
          <a:p>
            <a:fld id="{4467F3F3-F326-45BC-B690-716DA5C7E969}" type="slidenum">
              <a:rPr lang="zh-CN" altLang="en-US" smtClean="0"/>
              <a:t>‹#›</a:t>
            </a:fld>
            <a:endParaRPr lang="zh-CN" altLang="en-US"/>
          </a:p>
        </p:txBody>
      </p:sp>
    </p:spTree>
    <p:extLst>
      <p:ext uri="{BB962C8B-B14F-4D97-AF65-F5344CB8AC3E}">
        <p14:creationId xmlns:p14="http://schemas.microsoft.com/office/powerpoint/2010/main" val="327390365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EE8F87AD-79F0-086E-27DA-2BB5655440A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D5F5F51B-A620-4924-ACB0-E8242E90515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BBA0E3C4-0325-8723-BC07-071505A2CE2A}"/>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0A6C226F-39EB-7936-8F09-DE8D5BCF63D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976865B1-DF19-0801-8625-BD0B04590B50}"/>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903F4666-D05A-2C77-CDA1-903285F377C1}"/>
              </a:ext>
            </a:extLst>
          </p:cNvPr>
          <p:cNvSpPr>
            <a:spLocks noGrp="1"/>
          </p:cNvSpPr>
          <p:nvPr>
            <p:ph type="dt" sz="half" idx="10"/>
          </p:nvPr>
        </p:nvSpPr>
        <p:spPr/>
        <p:txBody>
          <a:bodyPr/>
          <a:lstStyle/>
          <a:p>
            <a:fld id="{B7375CB7-0A20-4344-9373-C06A23359C7A}" type="datetimeFigureOut">
              <a:rPr lang="zh-CN" altLang="en-US" smtClean="0"/>
              <a:t>2022/10/7</a:t>
            </a:fld>
            <a:endParaRPr lang="zh-CN" altLang="en-US"/>
          </a:p>
        </p:txBody>
      </p:sp>
      <p:sp>
        <p:nvSpPr>
          <p:cNvPr id="8" name="页脚占位符 7">
            <a:extLst>
              <a:ext uri="{FF2B5EF4-FFF2-40B4-BE49-F238E27FC236}">
                <a16:creationId xmlns:a16="http://schemas.microsoft.com/office/drawing/2014/main" id="{A87550FA-998D-067A-F8CC-88BC057DA69C}"/>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09DADE46-0C4F-D6D6-2331-022C390F6BB5}"/>
              </a:ext>
            </a:extLst>
          </p:cNvPr>
          <p:cNvSpPr>
            <a:spLocks noGrp="1"/>
          </p:cNvSpPr>
          <p:nvPr>
            <p:ph type="sldNum" sz="quarter" idx="12"/>
          </p:nvPr>
        </p:nvSpPr>
        <p:spPr/>
        <p:txBody>
          <a:bodyPr/>
          <a:lstStyle/>
          <a:p>
            <a:fld id="{4467F3F3-F326-45BC-B690-716DA5C7E969}" type="slidenum">
              <a:rPr lang="zh-CN" altLang="en-US" smtClean="0"/>
              <a:t>‹#›</a:t>
            </a:fld>
            <a:endParaRPr lang="zh-CN" altLang="en-US"/>
          </a:p>
        </p:txBody>
      </p:sp>
    </p:spTree>
    <p:extLst>
      <p:ext uri="{BB962C8B-B14F-4D97-AF65-F5344CB8AC3E}">
        <p14:creationId xmlns:p14="http://schemas.microsoft.com/office/powerpoint/2010/main" val="34743125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B5A91DB-978D-0965-1D0C-FBB1818E2272}"/>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12D60264-2C9C-52E5-21B5-15FE4029BF7B}"/>
              </a:ext>
            </a:extLst>
          </p:cNvPr>
          <p:cNvSpPr>
            <a:spLocks noGrp="1"/>
          </p:cNvSpPr>
          <p:nvPr>
            <p:ph type="dt" sz="half" idx="10"/>
          </p:nvPr>
        </p:nvSpPr>
        <p:spPr/>
        <p:txBody>
          <a:bodyPr/>
          <a:lstStyle/>
          <a:p>
            <a:fld id="{B7375CB7-0A20-4344-9373-C06A23359C7A}" type="datetimeFigureOut">
              <a:rPr lang="zh-CN" altLang="en-US" smtClean="0"/>
              <a:t>2022/10/7</a:t>
            </a:fld>
            <a:endParaRPr lang="zh-CN" altLang="en-US"/>
          </a:p>
        </p:txBody>
      </p:sp>
      <p:sp>
        <p:nvSpPr>
          <p:cNvPr id="4" name="页脚占位符 3">
            <a:extLst>
              <a:ext uri="{FF2B5EF4-FFF2-40B4-BE49-F238E27FC236}">
                <a16:creationId xmlns:a16="http://schemas.microsoft.com/office/drawing/2014/main" id="{EDEA6631-8C62-D60E-6D4D-E044B302BF67}"/>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2566697B-5EF1-EA6A-F2CF-0A2DD1B4B76A}"/>
              </a:ext>
            </a:extLst>
          </p:cNvPr>
          <p:cNvSpPr>
            <a:spLocks noGrp="1"/>
          </p:cNvSpPr>
          <p:nvPr>
            <p:ph type="sldNum" sz="quarter" idx="12"/>
          </p:nvPr>
        </p:nvSpPr>
        <p:spPr/>
        <p:txBody>
          <a:bodyPr/>
          <a:lstStyle/>
          <a:p>
            <a:fld id="{4467F3F3-F326-45BC-B690-716DA5C7E969}" type="slidenum">
              <a:rPr lang="zh-CN" altLang="en-US" smtClean="0"/>
              <a:t>‹#›</a:t>
            </a:fld>
            <a:endParaRPr lang="zh-CN" altLang="en-US"/>
          </a:p>
        </p:txBody>
      </p:sp>
    </p:spTree>
    <p:extLst>
      <p:ext uri="{BB962C8B-B14F-4D97-AF65-F5344CB8AC3E}">
        <p14:creationId xmlns:p14="http://schemas.microsoft.com/office/powerpoint/2010/main" val="21952276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13031EF8-DC32-701F-539B-2A065A702541}"/>
              </a:ext>
            </a:extLst>
          </p:cNvPr>
          <p:cNvSpPr>
            <a:spLocks noGrp="1"/>
          </p:cNvSpPr>
          <p:nvPr>
            <p:ph type="dt" sz="half" idx="10"/>
          </p:nvPr>
        </p:nvSpPr>
        <p:spPr/>
        <p:txBody>
          <a:bodyPr/>
          <a:lstStyle/>
          <a:p>
            <a:fld id="{B7375CB7-0A20-4344-9373-C06A23359C7A}" type="datetimeFigureOut">
              <a:rPr lang="zh-CN" altLang="en-US" smtClean="0"/>
              <a:t>2022/10/7</a:t>
            </a:fld>
            <a:endParaRPr lang="zh-CN" altLang="en-US"/>
          </a:p>
        </p:txBody>
      </p:sp>
      <p:sp>
        <p:nvSpPr>
          <p:cNvPr id="3" name="页脚占位符 2">
            <a:extLst>
              <a:ext uri="{FF2B5EF4-FFF2-40B4-BE49-F238E27FC236}">
                <a16:creationId xmlns:a16="http://schemas.microsoft.com/office/drawing/2014/main" id="{25C52E23-1589-6658-5B8B-03C01E7C3653}"/>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8FA499BB-CC19-DE10-F532-E0909A2F30FA}"/>
              </a:ext>
            </a:extLst>
          </p:cNvPr>
          <p:cNvSpPr>
            <a:spLocks noGrp="1"/>
          </p:cNvSpPr>
          <p:nvPr>
            <p:ph type="sldNum" sz="quarter" idx="12"/>
          </p:nvPr>
        </p:nvSpPr>
        <p:spPr/>
        <p:txBody>
          <a:bodyPr/>
          <a:lstStyle/>
          <a:p>
            <a:fld id="{4467F3F3-F326-45BC-B690-716DA5C7E969}" type="slidenum">
              <a:rPr lang="zh-CN" altLang="en-US" smtClean="0"/>
              <a:t>‹#›</a:t>
            </a:fld>
            <a:endParaRPr lang="zh-CN" altLang="en-US"/>
          </a:p>
        </p:txBody>
      </p:sp>
    </p:spTree>
    <p:extLst>
      <p:ext uri="{BB962C8B-B14F-4D97-AF65-F5344CB8AC3E}">
        <p14:creationId xmlns:p14="http://schemas.microsoft.com/office/powerpoint/2010/main" val="11708981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67AE49CD-42F6-7885-CF89-CAC320142014}"/>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328FAC15-4503-7612-9C22-C47848FAAD8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3CC8475F-D347-7F0E-0E00-465785DFE6B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B1EC8848-D4EF-14B9-56DD-CAE98C2E6D2F}"/>
              </a:ext>
            </a:extLst>
          </p:cNvPr>
          <p:cNvSpPr>
            <a:spLocks noGrp="1"/>
          </p:cNvSpPr>
          <p:nvPr>
            <p:ph type="dt" sz="half" idx="10"/>
          </p:nvPr>
        </p:nvSpPr>
        <p:spPr/>
        <p:txBody>
          <a:bodyPr/>
          <a:lstStyle/>
          <a:p>
            <a:fld id="{B7375CB7-0A20-4344-9373-C06A23359C7A}" type="datetimeFigureOut">
              <a:rPr lang="zh-CN" altLang="en-US" smtClean="0"/>
              <a:t>2022/10/7</a:t>
            </a:fld>
            <a:endParaRPr lang="zh-CN" altLang="en-US"/>
          </a:p>
        </p:txBody>
      </p:sp>
      <p:sp>
        <p:nvSpPr>
          <p:cNvPr id="6" name="页脚占位符 5">
            <a:extLst>
              <a:ext uri="{FF2B5EF4-FFF2-40B4-BE49-F238E27FC236}">
                <a16:creationId xmlns:a16="http://schemas.microsoft.com/office/drawing/2014/main" id="{8EE5656B-73F4-DE65-7F72-B2D49C73896B}"/>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0FEBA37E-852C-473F-6CF5-E0250A274D59}"/>
              </a:ext>
            </a:extLst>
          </p:cNvPr>
          <p:cNvSpPr>
            <a:spLocks noGrp="1"/>
          </p:cNvSpPr>
          <p:nvPr>
            <p:ph type="sldNum" sz="quarter" idx="12"/>
          </p:nvPr>
        </p:nvSpPr>
        <p:spPr/>
        <p:txBody>
          <a:bodyPr/>
          <a:lstStyle/>
          <a:p>
            <a:fld id="{4467F3F3-F326-45BC-B690-716DA5C7E969}" type="slidenum">
              <a:rPr lang="zh-CN" altLang="en-US" smtClean="0"/>
              <a:t>‹#›</a:t>
            </a:fld>
            <a:endParaRPr lang="zh-CN" altLang="en-US"/>
          </a:p>
        </p:txBody>
      </p:sp>
    </p:spTree>
    <p:extLst>
      <p:ext uri="{BB962C8B-B14F-4D97-AF65-F5344CB8AC3E}">
        <p14:creationId xmlns:p14="http://schemas.microsoft.com/office/powerpoint/2010/main" val="3624433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041E782-E00F-D739-28F3-1BD52FA07B0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EBCE7590-57DE-A348-C5C4-06486C77B7E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B8D6568A-62F3-00E0-DA93-CFD3C0748E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99557B98-31DD-450E-1115-50BBD4B2B489}"/>
              </a:ext>
            </a:extLst>
          </p:cNvPr>
          <p:cNvSpPr>
            <a:spLocks noGrp="1"/>
          </p:cNvSpPr>
          <p:nvPr>
            <p:ph type="dt" sz="half" idx="10"/>
          </p:nvPr>
        </p:nvSpPr>
        <p:spPr/>
        <p:txBody>
          <a:bodyPr/>
          <a:lstStyle/>
          <a:p>
            <a:fld id="{B7375CB7-0A20-4344-9373-C06A23359C7A}" type="datetimeFigureOut">
              <a:rPr lang="zh-CN" altLang="en-US" smtClean="0"/>
              <a:t>2022/10/7</a:t>
            </a:fld>
            <a:endParaRPr lang="zh-CN" altLang="en-US"/>
          </a:p>
        </p:txBody>
      </p:sp>
      <p:sp>
        <p:nvSpPr>
          <p:cNvPr id="6" name="页脚占位符 5">
            <a:extLst>
              <a:ext uri="{FF2B5EF4-FFF2-40B4-BE49-F238E27FC236}">
                <a16:creationId xmlns:a16="http://schemas.microsoft.com/office/drawing/2014/main" id="{E6415A02-B8B2-0D29-2DFE-830CA9BF41D0}"/>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5B40BDA2-E880-4F3E-438B-6359D5703A00}"/>
              </a:ext>
            </a:extLst>
          </p:cNvPr>
          <p:cNvSpPr>
            <a:spLocks noGrp="1"/>
          </p:cNvSpPr>
          <p:nvPr>
            <p:ph type="sldNum" sz="quarter" idx="12"/>
          </p:nvPr>
        </p:nvSpPr>
        <p:spPr/>
        <p:txBody>
          <a:bodyPr/>
          <a:lstStyle/>
          <a:p>
            <a:fld id="{4467F3F3-F326-45BC-B690-716DA5C7E969}" type="slidenum">
              <a:rPr lang="zh-CN" altLang="en-US" smtClean="0"/>
              <a:t>‹#›</a:t>
            </a:fld>
            <a:endParaRPr lang="zh-CN" altLang="en-US"/>
          </a:p>
        </p:txBody>
      </p:sp>
    </p:spTree>
    <p:extLst>
      <p:ext uri="{BB962C8B-B14F-4D97-AF65-F5344CB8AC3E}">
        <p14:creationId xmlns:p14="http://schemas.microsoft.com/office/powerpoint/2010/main" val="1364422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80616B16-A4AF-3DDB-5D88-51EAC6FCC142}"/>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52119977-BC07-D15B-0161-3C272D0FAAB8}"/>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1F8E960A-F9B4-F481-A92A-0A454DEAA3CB}"/>
              </a:ext>
            </a:extLst>
          </p:cNvPr>
          <p:cNvSpPr>
            <a:spLocks noGrp="1"/>
          </p:cNvSpPr>
          <p:nvPr>
            <p:ph type="dt" sz="half" idx="10"/>
          </p:nvPr>
        </p:nvSpPr>
        <p:spPr/>
        <p:txBody>
          <a:bodyPr/>
          <a:lstStyle/>
          <a:p>
            <a:fld id="{B7375CB7-0A20-4344-9373-C06A23359C7A}" type="datetimeFigureOut">
              <a:rPr lang="zh-CN" altLang="en-US" smtClean="0"/>
              <a:t>2022/10/7</a:t>
            </a:fld>
            <a:endParaRPr lang="zh-CN" altLang="en-US"/>
          </a:p>
        </p:txBody>
      </p:sp>
      <p:sp>
        <p:nvSpPr>
          <p:cNvPr id="5" name="页脚占位符 4">
            <a:extLst>
              <a:ext uri="{FF2B5EF4-FFF2-40B4-BE49-F238E27FC236}">
                <a16:creationId xmlns:a16="http://schemas.microsoft.com/office/drawing/2014/main" id="{8DB688B5-290D-491C-B8CB-13EFDD8A74E0}"/>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CA59A1BF-8A8F-5372-36EE-B85999FA3570}"/>
              </a:ext>
            </a:extLst>
          </p:cNvPr>
          <p:cNvSpPr>
            <a:spLocks noGrp="1"/>
          </p:cNvSpPr>
          <p:nvPr>
            <p:ph type="sldNum" sz="quarter" idx="12"/>
          </p:nvPr>
        </p:nvSpPr>
        <p:spPr/>
        <p:txBody>
          <a:bodyPr/>
          <a:lstStyle/>
          <a:p>
            <a:fld id="{4467F3F3-F326-45BC-B690-716DA5C7E969}" type="slidenum">
              <a:rPr lang="zh-CN" altLang="en-US" smtClean="0"/>
              <a:t>‹#›</a:t>
            </a:fld>
            <a:endParaRPr lang="zh-CN" altLang="en-US"/>
          </a:p>
        </p:txBody>
      </p:sp>
    </p:spTree>
    <p:extLst>
      <p:ext uri="{BB962C8B-B14F-4D97-AF65-F5344CB8AC3E}">
        <p14:creationId xmlns:p14="http://schemas.microsoft.com/office/powerpoint/2010/main" val="4614134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D54AF3D2-5C8A-AD33-6C96-A97AB04E57D7}"/>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45F3DC39-A372-1453-CF02-7F053757CBBC}"/>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01AD48C9-9A64-C8C1-5A00-E96441810232}"/>
              </a:ext>
            </a:extLst>
          </p:cNvPr>
          <p:cNvSpPr>
            <a:spLocks noGrp="1"/>
          </p:cNvSpPr>
          <p:nvPr>
            <p:ph type="dt" sz="half" idx="10"/>
          </p:nvPr>
        </p:nvSpPr>
        <p:spPr/>
        <p:txBody>
          <a:bodyPr/>
          <a:lstStyle/>
          <a:p>
            <a:fld id="{B7375CB7-0A20-4344-9373-C06A23359C7A}" type="datetimeFigureOut">
              <a:rPr lang="zh-CN" altLang="en-US" smtClean="0"/>
              <a:t>2022/10/7</a:t>
            </a:fld>
            <a:endParaRPr lang="zh-CN" altLang="en-US"/>
          </a:p>
        </p:txBody>
      </p:sp>
      <p:sp>
        <p:nvSpPr>
          <p:cNvPr id="5" name="页脚占位符 4">
            <a:extLst>
              <a:ext uri="{FF2B5EF4-FFF2-40B4-BE49-F238E27FC236}">
                <a16:creationId xmlns:a16="http://schemas.microsoft.com/office/drawing/2014/main" id="{BC2D086E-CB18-0096-940D-396C4C328BA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22B3B29B-8B3D-EDA4-051B-798C57613C1A}"/>
              </a:ext>
            </a:extLst>
          </p:cNvPr>
          <p:cNvSpPr>
            <a:spLocks noGrp="1"/>
          </p:cNvSpPr>
          <p:nvPr>
            <p:ph type="sldNum" sz="quarter" idx="12"/>
          </p:nvPr>
        </p:nvSpPr>
        <p:spPr/>
        <p:txBody>
          <a:bodyPr/>
          <a:lstStyle/>
          <a:p>
            <a:fld id="{4467F3F3-F326-45BC-B690-716DA5C7E969}" type="slidenum">
              <a:rPr lang="zh-CN" altLang="en-US" smtClean="0"/>
              <a:t>‹#›</a:t>
            </a:fld>
            <a:endParaRPr lang="zh-CN" altLang="en-US"/>
          </a:p>
        </p:txBody>
      </p:sp>
    </p:spTree>
    <p:extLst>
      <p:ext uri="{BB962C8B-B14F-4D97-AF65-F5344CB8AC3E}">
        <p14:creationId xmlns:p14="http://schemas.microsoft.com/office/powerpoint/2010/main" val="15489813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2E78E3FA-9388-0B1F-2024-BF744B6AA6F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id="{22C34D1A-209B-11DB-FAA4-B5F5EF78EC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625C4707-7A47-CABC-BFF2-A10BCC1740E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375CB7-0A20-4344-9373-C06A23359C7A}" type="datetimeFigureOut">
              <a:rPr lang="zh-CN" altLang="en-US" smtClean="0"/>
              <a:t>2022/10/7</a:t>
            </a:fld>
            <a:endParaRPr lang="zh-CN" altLang="en-US"/>
          </a:p>
        </p:txBody>
      </p:sp>
      <p:sp>
        <p:nvSpPr>
          <p:cNvPr id="5" name="页脚占位符 4">
            <a:extLst>
              <a:ext uri="{FF2B5EF4-FFF2-40B4-BE49-F238E27FC236}">
                <a16:creationId xmlns:a16="http://schemas.microsoft.com/office/drawing/2014/main" id="{E52470B5-2FD4-97CB-4C72-75755456233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8843415F-7D9E-1167-48FE-E6A67CB5D4C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467F3F3-F326-45BC-B690-716DA5C7E969}" type="slidenum">
              <a:rPr lang="zh-CN" altLang="en-US" smtClean="0"/>
              <a:t>‹#›</a:t>
            </a:fld>
            <a:endParaRPr lang="zh-CN" altLang="en-US"/>
          </a:p>
        </p:txBody>
      </p:sp>
    </p:spTree>
    <p:extLst>
      <p:ext uri="{BB962C8B-B14F-4D97-AF65-F5344CB8AC3E}">
        <p14:creationId xmlns:p14="http://schemas.microsoft.com/office/powerpoint/2010/main" val="245708728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baike.baidu.com/item/%E5%90%88%E5%B7%9D%E5%8C%BA/10662422?fromModule=lemma_inlink" TargetMode="External"/><Relationship Id="rId2" Type="http://schemas.openxmlformats.org/officeDocument/2006/relationships/hyperlink" Target="https://baike.baidu.com/item/%E9%87%8D%E5%BA%86%E5%B8%82/436625?fromModule=lemma_inlink" TargetMode="Externa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9.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17B945CB-7527-82A1-C2D6-ACB5F55473FE}"/>
              </a:ext>
            </a:extLst>
          </p:cNvPr>
          <p:cNvSpPr>
            <a:spLocks noGrp="1"/>
          </p:cNvSpPr>
          <p:nvPr>
            <p:ph type="ctrTitle"/>
          </p:nvPr>
        </p:nvSpPr>
        <p:spPr>
          <a:xfrm>
            <a:off x="1523999" y="68894"/>
            <a:ext cx="9160701" cy="922834"/>
          </a:xfrm>
        </p:spPr>
        <p:txBody>
          <a:bodyPr>
            <a:normAutofit/>
          </a:bodyPr>
          <a:lstStyle/>
          <a:p>
            <a:r>
              <a:rPr lang="zh-CN" altLang="en-US" dirty="0">
                <a:solidFill>
                  <a:srgbClr val="FF0000"/>
                </a:solidFill>
              </a:rPr>
              <a:t>行是知之始，知是行之成</a:t>
            </a:r>
          </a:p>
        </p:txBody>
      </p:sp>
      <p:sp>
        <p:nvSpPr>
          <p:cNvPr id="3" name="副标题 2">
            <a:extLst>
              <a:ext uri="{FF2B5EF4-FFF2-40B4-BE49-F238E27FC236}">
                <a16:creationId xmlns:a16="http://schemas.microsoft.com/office/drawing/2014/main" id="{EDD8FD69-7DC2-856B-AFC9-333A498230EF}"/>
              </a:ext>
            </a:extLst>
          </p:cNvPr>
          <p:cNvSpPr>
            <a:spLocks noGrp="1"/>
          </p:cNvSpPr>
          <p:nvPr>
            <p:ph type="subTitle" idx="1"/>
          </p:nvPr>
        </p:nvSpPr>
        <p:spPr>
          <a:xfrm>
            <a:off x="239341" y="1083502"/>
            <a:ext cx="3581097" cy="507304"/>
          </a:xfrm>
        </p:spPr>
        <p:txBody>
          <a:bodyPr/>
          <a:lstStyle/>
          <a:p>
            <a:r>
              <a:rPr lang="zh-CN" altLang="en-US" dirty="0">
                <a:highlight>
                  <a:srgbClr val="C0C0C0"/>
                </a:highlight>
              </a:rPr>
              <a:t>陶行知纪念馆的历史资料：</a:t>
            </a:r>
          </a:p>
        </p:txBody>
      </p:sp>
      <p:sp>
        <p:nvSpPr>
          <p:cNvPr id="4" name="文本框 3">
            <a:extLst>
              <a:ext uri="{FF2B5EF4-FFF2-40B4-BE49-F238E27FC236}">
                <a16:creationId xmlns:a16="http://schemas.microsoft.com/office/drawing/2014/main" id="{BA99A982-31C4-F0BC-91F0-5D3228C82980}"/>
              </a:ext>
            </a:extLst>
          </p:cNvPr>
          <p:cNvSpPr txBox="1"/>
          <p:nvPr/>
        </p:nvSpPr>
        <p:spPr>
          <a:xfrm>
            <a:off x="294363" y="1828800"/>
            <a:ext cx="4127326" cy="1245599"/>
          </a:xfrm>
          <a:prstGeom prst="rect">
            <a:avLst/>
          </a:prstGeom>
          <a:noFill/>
        </p:spPr>
        <p:txBody>
          <a:bodyPr wrap="square" rtlCol="0">
            <a:spAutoFit/>
          </a:bodyPr>
          <a:lstStyle/>
          <a:p>
            <a:r>
              <a:rPr lang="zh-CN" altLang="en-US" b="0" i="0" dirty="0">
                <a:solidFill>
                  <a:srgbClr val="333333"/>
                </a:solidFill>
                <a:effectLst/>
                <a:latin typeface="Helvetica Neue"/>
              </a:rPr>
              <a:t>陶行知先生纪念馆，位于</a:t>
            </a:r>
            <a:r>
              <a:rPr lang="zh-CN" altLang="en-US" b="0" i="0" u="none" strike="noStrike" dirty="0">
                <a:solidFill>
                  <a:srgbClr val="136EC2"/>
                </a:solidFill>
                <a:effectLst/>
                <a:latin typeface="Helvetica Neue"/>
                <a:hlinkClick r:id="rId2"/>
              </a:rPr>
              <a:t>重庆市</a:t>
            </a:r>
            <a:r>
              <a:rPr lang="zh-CN" altLang="en-US" b="0" i="0" dirty="0">
                <a:solidFill>
                  <a:srgbClr val="333333"/>
                </a:solidFill>
                <a:effectLst/>
                <a:latin typeface="Helvetica Neue"/>
              </a:rPr>
              <a:t>合川区草街街道办事处古圣村凤凰山，占地面积</a:t>
            </a:r>
            <a:r>
              <a:rPr lang="en-US" altLang="zh-CN" b="0" i="0" dirty="0">
                <a:solidFill>
                  <a:srgbClr val="333333"/>
                </a:solidFill>
                <a:effectLst/>
                <a:latin typeface="Helvetica Neue"/>
              </a:rPr>
              <a:t>11000</a:t>
            </a:r>
            <a:r>
              <a:rPr lang="zh-CN" altLang="en-US" b="0" i="0" dirty="0">
                <a:solidFill>
                  <a:srgbClr val="333333"/>
                </a:solidFill>
                <a:effectLst/>
                <a:latin typeface="Helvetica Neue"/>
              </a:rPr>
              <a:t>平方米、建筑面积</a:t>
            </a:r>
            <a:r>
              <a:rPr lang="en-US" altLang="zh-CN" b="0" i="0" dirty="0">
                <a:solidFill>
                  <a:srgbClr val="333333"/>
                </a:solidFill>
                <a:effectLst/>
                <a:latin typeface="Helvetica Neue"/>
              </a:rPr>
              <a:t>4500</a:t>
            </a:r>
            <a:r>
              <a:rPr lang="zh-CN" altLang="en-US" b="0" i="0" dirty="0">
                <a:solidFill>
                  <a:srgbClr val="333333"/>
                </a:solidFill>
                <a:effectLst/>
                <a:latin typeface="Helvetica Neue"/>
              </a:rPr>
              <a:t>平方米属社会科学类名人专题纪念馆。</a:t>
            </a:r>
            <a:endParaRPr lang="zh-CN" altLang="en-US" dirty="0"/>
          </a:p>
        </p:txBody>
      </p:sp>
      <p:sp>
        <p:nvSpPr>
          <p:cNvPr id="5" name="文本框 4">
            <a:extLst>
              <a:ext uri="{FF2B5EF4-FFF2-40B4-BE49-F238E27FC236}">
                <a16:creationId xmlns:a16="http://schemas.microsoft.com/office/drawing/2014/main" id="{38F989C5-3C84-9190-57DE-C87DE7779357}"/>
              </a:ext>
            </a:extLst>
          </p:cNvPr>
          <p:cNvSpPr txBox="1"/>
          <p:nvPr/>
        </p:nvSpPr>
        <p:spPr>
          <a:xfrm>
            <a:off x="294363" y="3156560"/>
            <a:ext cx="4127326" cy="1477328"/>
          </a:xfrm>
          <a:prstGeom prst="rect">
            <a:avLst/>
          </a:prstGeom>
          <a:noFill/>
        </p:spPr>
        <p:txBody>
          <a:bodyPr wrap="square" rtlCol="0">
            <a:spAutoFit/>
          </a:bodyPr>
          <a:lstStyle/>
          <a:p>
            <a:r>
              <a:rPr lang="en-US" altLang="zh-CN" b="0" i="0" dirty="0">
                <a:solidFill>
                  <a:srgbClr val="333333"/>
                </a:solidFill>
                <a:effectLst/>
                <a:latin typeface="Helvetica Neue"/>
              </a:rPr>
              <a:t>2009</a:t>
            </a:r>
            <a:r>
              <a:rPr lang="zh-CN" altLang="en-US" b="0" i="0" dirty="0">
                <a:solidFill>
                  <a:srgbClr val="333333"/>
                </a:solidFill>
                <a:effectLst/>
                <a:latin typeface="Helvetica Neue"/>
              </a:rPr>
              <a:t>年</a:t>
            </a:r>
            <a:r>
              <a:rPr lang="en-US" altLang="zh-CN" b="0" i="0" dirty="0">
                <a:solidFill>
                  <a:srgbClr val="333333"/>
                </a:solidFill>
                <a:effectLst/>
                <a:latin typeface="Helvetica Neue"/>
              </a:rPr>
              <a:t>5</a:t>
            </a:r>
            <a:r>
              <a:rPr lang="zh-CN" altLang="en-US" b="0" i="0" dirty="0">
                <a:solidFill>
                  <a:srgbClr val="333333"/>
                </a:solidFill>
                <a:effectLst/>
                <a:latin typeface="Helvetica Neue"/>
              </a:rPr>
              <a:t>月，陶行知先生纪念馆正式免费对外开放。主要陈列有陶行知胸像雕塑及书画家所录陶行知经典语录及画像。</a:t>
            </a:r>
            <a:r>
              <a:rPr lang="zh-CN" altLang="en-US" b="0" i="0" baseline="30000" dirty="0">
                <a:solidFill>
                  <a:srgbClr val="3366CC"/>
                </a:solidFill>
                <a:effectLst/>
                <a:latin typeface="Helvetica Neue"/>
              </a:rPr>
              <a:t> </a:t>
            </a:r>
            <a:r>
              <a:rPr lang="en-US" altLang="zh-CN" b="0" i="0" baseline="30000" dirty="0">
                <a:solidFill>
                  <a:srgbClr val="3366CC"/>
                </a:solidFill>
                <a:effectLst/>
                <a:latin typeface="Helvetica Neue"/>
              </a:rPr>
              <a:t>[3]</a:t>
            </a:r>
            <a:r>
              <a:rPr lang="zh-CN" altLang="en-US" b="0" i="0" u="none" strike="noStrike" dirty="0">
                <a:solidFill>
                  <a:srgbClr val="136EC2"/>
                </a:solidFill>
                <a:effectLst/>
                <a:latin typeface="Helvetica Neue"/>
              </a:rPr>
              <a:t> </a:t>
            </a:r>
            <a:r>
              <a:rPr lang="zh-CN" altLang="en-US" b="0" i="0" dirty="0">
                <a:solidFill>
                  <a:srgbClr val="333333"/>
                </a:solidFill>
                <a:effectLst/>
                <a:latin typeface="Helvetica Neue"/>
              </a:rPr>
              <a:t> 截至</a:t>
            </a:r>
            <a:r>
              <a:rPr lang="en-US" altLang="zh-CN" b="0" i="0" dirty="0">
                <a:solidFill>
                  <a:srgbClr val="333333"/>
                </a:solidFill>
                <a:effectLst/>
                <a:latin typeface="Helvetica Neue"/>
              </a:rPr>
              <a:t>2019</a:t>
            </a:r>
            <a:r>
              <a:rPr lang="zh-CN" altLang="en-US" b="0" i="0" dirty="0">
                <a:solidFill>
                  <a:srgbClr val="333333"/>
                </a:solidFill>
                <a:effectLst/>
                <a:latin typeface="Helvetica Neue"/>
              </a:rPr>
              <a:t>年末，纪念馆有藏品总数</a:t>
            </a:r>
            <a:r>
              <a:rPr lang="en-US" altLang="zh-CN" b="0" i="0" dirty="0">
                <a:solidFill>
                  <a:srgbClr val="333333"/>
                </a:solidFill>
                <a:effectLst/>
                <a:latin typeface="Helvetica Neue"/>
              </a:rPr>
              <a:t>3169</a:t>
            </a:r>
            <a:r>
              <a:rPr lang="zh-CN" altLang="en-US" b="0" i="0" dirty="0">
                <a:solidFill>
                  <a:srgbClr val="333333"/>
                </a:solidFill>
                <a:effectLst/>
                <a:latin typeface="Helvetica Neue"/>
              </a:rPr>
              <a:t>件</a:t>
            </a:r>
            <a:r>
              <a:rPr lang="en-US" altLang="zh-CN" b="0" i="0" dirty="0">
                <a:solidFill>
                  <a:srgbClr val="333333"/>
                </a:solidFill>
                <a:effectLst/>
                <a:latin typeface="Helvetica Neue"/>
              </a:rPr>
              <a:t>/</a:t>
            </a:r>
            <a:r>
              <a:rPr lang="zh-CN" altLang="en-US" b="0" i="0" dirty="0">
                <a:solidFill>
                  <a:srgbClr val="333333"/>
                </a:solidFill>
                <a:effectLst/>
                <a:latin typeface="Helvetica Neue"/>
              </a:rPr>
              <a:t>套。</a:t>
            </a:r>
            <a:endParaRPr lang="zh-CN" altLang="en-US" dirty="0"/>
          </a:p>
        </p:txBody>
      </p:sp>
      <p:graphicFrame>
        <p:nvGraphicFramePr>
          <p:cNvPr id="25" name="表格 25">
            <a:extLst>
              <a:ext uri="{FF2B5EF4-FFF2-40B4-BE49-F238E27FC236}">
                <a16:creationId xmlns:a16="http://schemas.microsoft.com/office/drawing/2014/main" id="{1406322F-ADD7-4F24-721C-1CDEA44757B4}"/>
              </a:ext>
            </a:extLst>
          </p:cNvPr>
          <p:cNvGraphicFramePr>
            <a:graphicFrameLocks noGrp="1"/>
          </p:cNvGraphicFramePr>
          <p:nvPr>
            <p:extLst>
              <p:ext uri="{D42A27DB-BD31-4B8C-83A1-F6EECF244321}">
                <p14:modId xmlns:p14="http://schemas.microsoft.com/office/powerpoint/2010/main" val="3445639367"/>
              </p:ext>
            </p:extLst>
          </p:nvPr>
        </p:nvGraphicFramePr>
        <p:xfrm>
          <a:off x="4972831" y="1039661"/>
          <a:ext cx="7095996" cy="5125621"/>
        </p:xfrm>
        <a:graphic>
          <a:graphicData uri="http://schemas.openxmlformats.org/drawingml/2006/table">
            <a:tbl>
              <a:tblPr firstRow="1" bandRow="1">
                <a:tableStyleId>{5C22544A-7EE6-4342-B048-85BDC9FD1C3A}</a:tableStyleId>
              </a:tblPr>
              <a:tblGrid>
                <a:gridCol w="1773999">
                  <a:extLst>
                    <a:ext uri="{9D8B030D-6E8A-4147-A177-3AD203B41FA5}">
                      <a16:colId xmlns:a16="http://schemas.microsoft.com/office/drawing/2014/main" val="590816999"/>
                    </a:ext>
                  </a:extLst>
                </a:gridCol>
                <a:gridCol w="1773999">
                  <a:extLst>
                    <a:ext uri="{9D8B030D-6E8A-4147-A177-3AD203B41FA5}">
                      <a16:colId xmlns:a16="http://schemas.microsoft.com/office/drawing/2014/main" val="468807553"/>
                    </a:ext>
                  </a:extLst>
                </a:gridCol>
                <a:gridCol w="1773999">
                  <a:extLst>
                    <a:ext uri="{9D8B030D-6E8A-4147-A177-3AD203B41FA5}">
                      <a16:colId xmlns:a16="http://schemas.microsoft.com/office/drawing/2014/main" val="1007706107"/>
                    </a:ext>
                  </a:extLst>
                </a:gridCol>
                <a:gridCol w="1773999">
                  <a:extLst>
                    <a:ext uri="{9D8B030D-6E8A-4147-A177-3AD203B41FA5}">
                      <a16:colId xmlns:a16="http://schemas.microsoft.com/office/drawing/2014/main" val="608130824"/>
                    </a:ext>
                  </a:extLst>
                </a:gridCol>
              </a:tblGrid>
              <a:tr h="674516">
                <a:tc>
                  <a:txBody>
                    <a:bodyPr/>
                    <a:lstStyle/>
                    <a:p>
                      <a:r>
                        <a:rPr lang="zh-CN" altLang="en-US" sz="1800" b="1" i="0" kern="1200" dirty="0">
                          <a:solidFill>
                            <a:schemeClr val="lt1"/>
                          </a:solidFill>
                          <a:effectLst/>
                          <a:latin typeface="+mn-lt"/>
                          <a:ea typeface="+mn-ea"/>
                          <a:cs typeface="+mn-cs"/>
                        </a:rPr>
                        <a:t>中文名</a:t>
                      </a:r>
                      <a:endParaRPr lang="zh-CN" altLang="en-US" dirty="0"/>
                    </a:p>
                  </a:txBody>
                  <a:tcPr/>
                </a:tc>
                <a:tc>
                  <a:txBody>
                    <a:bodyPr/>
                    <a:lstStyle/>
                    <a:p>
                      <a:r>
                        <a:rPr lang="zh-CN" altLang="en-US" sz="1800" b="0" i="0" kern="1200" dirty="0">
                          <a:solidFill>
                            <a:schemeClr val="lt1"/>
                          </a:solidFill>
                          <a:effectLst/>
                          <a:latin typeface="+mn-lt"/>
                          <a:ea typeface="+mn-ea"/>
                          <a:cs typeface="+mn-cs"/>
                        </a:rPr>
                        <a:t>陶行知先生纪念馆</a:t>
                      </a:r>
                      <a:endParaRPr lang="zh-CN" altLang="en-US" dirty="0"/>
                    </a:p>
                  </a:txBody>
                  <a:tcPr/>
                </a:tc>
                <a:tc>
                  <a:txBody>
                    <a:bodyPr/>
                    <a:lstStyle/>
                    <a:p>
                      <a:r>
                        <a:rPr lang="zh-CN" altLang="en-US" sz="1800" b="1" i="0" kern="1200" dirty="0">
                          <a:solidFill>
                            <a:schemeClr val="lt1"/>
                          </a:solidFill>
                          <a:effectLst/>
                          <a:latin typeface="+mn-lt"/>
                          <a:ea typeface="+mn-ea"/>
                          <a:cs typeface="+mn-cs"/>
                        </a:rPr>
                        <a:t>投用时间</a:t>
                      </a:r>
                      <a:endParaRPr lang="zh-CN" altLang="en-US" dirty="0"/>
                    </a:p>
                  </a:txBody>
                  <a:tcPr/>
                </a:tc>
                <a:tc>
                  <a:txBody>
                    <a:bodyPr/>
                    <a:lstStyle/>
                    <a:p>
                      <a:r>
                        <a:rPr lang="en-US" altLang="zh-CN" sz="1800" b="0" i="0" kern="1200" dirty="0">
                          <a:solidFill>
                            <a:schemeClr val="lt1"/>
                          </a:solidFill>
                          <a:effectLst/>
                          <a:latin typeface="+mn-lt"/>
                          <a:ea typeface="+mn-ea"/>
                          <a:cs typeface="+mn-cs"/>
                        </a:rPr>
                        <a:t>2006</a:t>
                      </a:r>
                      <a:r>
                        <a:rPr lang="zh-CN" altLang="en-US" sz="1800" b="0" i="0" kern="1200" dirty="0">
                          <a:solidFill>
                            <a:schemeClr val="lt1"/>
                          </a:solidFill>
                          <a:effectLst/>
                          <a:latin typeface="+mn-lt"/>
                          <a:ea typeface="+mn-ea"/>
                          <a:cs typeface="+mn-cs"/>
                        </a:rPr>
                        <a:t>年</a:t>
                      </a:r>
                      <a:r>
                        <a:rPr lang="en-US" altLang="zh-CN" sz="1800" b="0" i="0" kern="1200" dirty="0">
                          <a:solidFill>
                            <a:schemeClr val="lt1"/>
                          </a:solidFill>
                          <a:effectLst/>
                          <a:latin typeface="+mn-lt"/>
                          <a:ea typeface="+mn-ea"/>
                          <a:cs typeface="+mn-cs"/>
                        </a:rPr>
                        <a:t>3</a:t>
                      </a:r>
                      <a:r>
                        <a:rPr lang="zh-CN" altLang="en-US" sz="1800" b="0" i="0" kern="1200" dirty="0">
                          <a:solidFill>
                            <a:schemeClr val="lt1"/>
                          </a:solidFill>
                          <a:effectLst/>
                          <a:latin typeface="+mn-lt"/>
                          <a:ea typeface="+mn-ea"/>
                          <a:cs typeface="+mn-cs"/>
                        </a:rPr>
                        <a:t>月</a:t>
                      </a:r>
                      <a:endParaRPr lang="zh-CN" altLang="en-US" dirty="0"/>
                    </a:p>
                  </a:txBody>
                  <a:tcPr/>
                </a:tc>
                <a:extLst>
                  <a:ext uri="{0D108BD9-81ED-4DB2-BD59-A6C34878D82A}">
                    <a16:rowId xmlns:a16="http://schemas.microsoft.com/office/drawing/2014/main" val="4073416771"/>
                  </a:ext>
                </a:extLst>
              </a:tr>
              <a:tr h="960828">
                <a:tc>
                  <a:txBody>
                    <a:bodyPr/>
                    <a:lstStyle/>
                    <a:p>
                      <a:r>
                        <a:rPr lang="zh-CN" altLang="en-US" sz="1800" b="1" i="0" kern="1200" dirty="0">
                          <a:solidFill>
                            <a:schemeClr val="dk1"/>
                          </a:solidFill>
                          <a:effectLst/>
                          <a:latin typeface="+mn-lt"/>
                          <a:ea typeface="+mn-ea"/>
                          <a:cs typeface="+mn-cs"/>
                        </a:rPr>
                        <a:t>外文名</a:t>
                      </a:r>
                      <a:endParaRPr lang="zh-CN" altLang="en-US" dirty="0"/>
                    </a:p>
                  </a:txBody>
                  <a:tcPr/>
                </a:tc>
                <a:tc>
                  <a:txBody>
                    <a:bodyPr/>
                    <a:lstStyle/>
                    <a:p>
                      <a:r>
                        <a:rPr lang="en-US" altLang="zh-CN" sz="1800" b="0" i="0" kern="1200" dirty="0">
                          <a:solidFill>
                            <a:schemeClr val="dk1"/>
                          </a:solidFill>
                          <a:effectLst/>
                          <a:latin typeface="+mn-lt"/>
                          <a:ea typeface="+mn-ea"/>
                          <a:cs typeface="+mn-cs"/>
                        </a:rPr>
                        <a:t>Tao </a:t>
                      </a:r>
                      <a:r>
                        <a:rPr lang="en-US" altLang="zh-CN" sz="1800" b="0" i="0" kern="1200" dirty="0" err="1">
                          <a:solidFill>
                            <a:schemeClr val="dk1"/>
                          </a:solidFill>
                          <a:effectLst/>
                          <a:latin typeface="+mn-lt"/>
                          <a:ea typeface="+mn-ea"/>
                          <a:cs typeface="+mn-cs"/>
                        </a:rPr>
                        <a:t>Xingzhi</a:t>
                      </a:r>
                      <a:r>
                        <a:rPr lang="en-US" altLang="zh-CN" sz="1800" b="0" i="0" kern="1200" dirty="0">
                          <a:solidFill>
                            <a:schemeClr val="dk1"/>
                          </a:solidFill>
                          <a:effectLst/>
                          <a:latin typeface="+mn-lt"/>
                          <a:ea typeface="+mn-ea"/>
                          <a:cs typeface="+mn-cs"/>
                        </a:rPr>
                        <a:t> Memorial Hall</a:t>
                      </a:r>
                      <a:endParaRPr lang="zh-CN" altLang="en-US" dirty="0"/>
                    </a:p>
                  </a:txBody>
                  <a:tcPr/>
                </a:tc>
                <a:tc>
                  <a:txBody>
                    <a:bodyPr/>
                    <a:lstStyle/>
                    <a:p>
                      <a:r>
                        <a:rPr lang="zh-CN" altLang="en-US" sz="1800" b="1" i="0" kern="1200" dirty="0">
                          <a:solidFill>
                            <a:schemeClr val="dk1"/>
                          </a:solidFill>
                          <a:effectLst/>
                          <a:latin typeface="+mn-lt"/>
                          <a:ea typeface="+mn-ea"/>
                          <a:cs typeface="+mn-cs"/>
                        </a:rPr>
                        <a:t>开放时间</a:t>
                      </a:r>
                      <a:endParaRPr lang="zh-CN" altLang="en-US" dirty="0"/>
                    </a:p>
                  </a:txBody>
                  <a:tcPr/>
                </a:tc>
                <a:tc>
                  <a:txBody>
                    <a:bodyPr/>
                    <a:lstStyle/>
                    <a:p>
                      <a:r>
                        <a:rPr lang="zh-CN" altLang="en-US" sz="1800" b="0" i="0" kern="1200" dirty="0">
                          <a:solidFill>
                            <a:schemeClr val="dk1"/>
                          </a:solidFill>
                          <a:effectLst/>
                          <a:latin typeface="+mn-lt"/>
                          <a:ea typeface="+mn-ea"/>
                          <a:cs typeface="+mn-cs"/>
                        </a:rPr>
                        <a:t>周一至周日（</a:t>
                      </a:r>
                      <a:r>
                        <a:rPr lang="en-US" altLang="zh-CN" sz="1800" b="0" i="0" kern="1200" dirty="0">
                          <a:solidFill>
                            <a:schemeClr val="dk1"/>
                          </a:solidFill>
                          <a:effectLst/>
                          <a:latin typeface="+mn-lt"/>
                          <a:ea typeface="+mn-ea"/>
                          <a:cs typeface="+mn-cs"/>
                        </a:rPr>
                        <a:t>9:00-17:00</a:t>
                      </a:r>
                      <a:r>
                        <a:rPr lang="zh-CN" altLang="en-US" sz="1800" b="0" i="0" kern="1200" dirty="0">
                          <a:solidFill>
                            <a:schemeClr val="dk1"/>
                          </a:solidFill>
                          <a:effectLst/>
                          <a:latin typeface="+mn-lt"/>
                          <a:ea typeface="+mn-ea"/>
                          <a:cs typeface="+mn-cs"/>
                        </a:rPr>
                        <a:t>）</a:t>
                      </a:r>
                      <a:endParaRPr lang="zh-CN" altLang="en-US" dirty="0"/>
                    </a:p>
                  </a:txBody>
                  <a:tcPr/>
                </a:tc>
                <a:extLst>
                  <a:ext uri="{0D108BD9-81ED-4DB2-BD59-A6C34878D82A}">
                    <a16:rowId xmlns:a16="http://schemas.microsoft.com/office/drawing/2014/main" val="2788704373"/>
                  </a:ext>
                </a:extLst>
              </a:tr>
              <a:tr h="1226845">
                <a:tc>
                  <a:txBody>
                    <a:bodyPr/>
                    <a:lstStyle/>
                    <a:p>
                      <a:r>
                        <a:rPr lang="zh-CN" altLang="en-US" sz="1800" b="1" i="0" kern="1200" dirty="0">
                          <a:solidFill>
                            <a:schemeClr val="dk1"/>
                          </a:solidFill>
                          <a:effectLst/>
                          <a:latin typeface="+mn-lt"/>
                          <a:ea typeface="+mn-ea"/>
                          <a:cs typeface="+mn-cs"/>
                        </a:rPr>
                        <a:t>地理位置</a:t>
                      </a:r>
                      <a:endParaRPr lang="zh-CN" altLang="en-US" dirty="0"/>
                    </a:p>
                  </a:txBody>
                  <a:tcPr/>
                </a:tc>
                <a:tc>
                  <a:txBody>
                    <a:bodyPr/>
                    <a:lstStyle/>
                    <a:p>
                      <a:r>
                        <a:rPr lang="zh-CN" altLang="en-US" sz="1800" b="0" i="0" kern="1200" dirty="0">
                          <a:solidFill>
                            <a:schemeClr val="dk1"/>
                          </a:solidFill>
                          <a:effectLst/>
                          <a:latin typeface="+mn-lt"/>
                          <a:ea typeface="+mn-ea"/>
                          <a:cs typeface="+mn-cs"/>
                        </a:rPr>
                        <a:t>重庆市</a:t>
                      </a:r>
                      <a:r>
                        <a:rPr lang="zh-CN" altLang="en-US" sz="1800" b="0" i="0" u="none" strike="noStrike" kern="1200" dirty="0">
                          <a:solidFill>
                            <a:schemeClr val="dk1"/>
                          </a:solidFill>
                          <a:effectLst/>
                          <a:latin typeface="+mn-lt"/>
                          <a:ea typeface="+mn-ea"/>
                          <a:cs typeface="+mn-cs"/>
                          <a:hlinkClick r:id="rId3"/>
                        </a:rPr>
                        <a:t>合川区</a:t>
                      </a:r>
                      <a:r>
                        <a:rPr lang="zh-CN" altLang="en-US" sz="1800" b="0" i="0" kern="1200" dirty="0">
                          <a:solidFill>
                            <a:schemeClr val="dk1"/>
                          </a:solidFill>
                          <a:effectLst/>
                          <a:latin typeface="+mn-lt"/>
                          <a:ea typeface="+mn-ea"/>
                          <a:cs typeface="+mn-cs"/>
                        </a:rPr>
                        <a:t>草街街道办事处古圣村凤凰山</a:t>
                      </a:r>
                      <a:endParaRPr lang="zh-CN" altLang="en-US" dirty="0"/>
                    </a:p>
                  </a:txBody>
                  <a:tcPr/>
                </a:tc>
                <a:tc>
                  <a:txBody>
                    <a:bodyPr/>
                    <a:lstStyle/>
                    <a:p>
                      <a:r>
                        <a:rPr lang="zh-CN" altLang="en-US" sz="1800" b="1" i="0" kern="1200" dirty="0">
                          <a:solidFill>
                            <a:schemeClr val="dk1"/>
                          </a:solidFill>
                          <a:effectLst/>
                          <a:latin typeface="+mn-lt"/>
                          <a:ea typeface="+mn-ea"/>
                          <a:cs typeface="+mn-cs"/>
                        </a:rPr>
                        <a:t>门票价格</a:t>
                      </a:r>
                      <a:endParaRPr lang="zh-CN" altLang="en-US" dirty="0"/>
                    </a:p>
                  </a:txBody>
                  <a:tcPr/>
                </a:tc>
                <a:tc>
                  <a:txBody>
                    <a:bodyPr/>
                    <a:lstStyle/>
                    <a:p>
                      <a:r>
                        <a:rPr lang="zh-CN" altLang="en-US" sz="1800" b="0" i="0" kern="1200" dirty="0">
                          <a:solidFill>
                            <a:schemeClr val="dk1"/>
                          </a:solidFill>
                          <a:effectLst/>
                          <a:latin typeface="+mn-lt"/>
                          <a:ea typeface="+mn-ea"/>
                          <a:cs typeface="+mn-cs"/>
                        </a:rPr>
                        <a:t>免费</a:t>
                      </a:r>
                      <a:endParaRPr lang="zh-CN" altLang="en-US" dirty="0"/>
                    </a:p>
                  </a:txBody>
                  <a:tcPr/>
                </a:tc>
                <a:extLst>
                  <a:ext uri="{0D108BD9-81ED-4DB2-BD59-A6C34878D82A}">
                    <a16:rowId xmlns:a16="http://schemas.microsoft.com/office/drawing/2014/main" val="871682039"/>
                  </a:ext>
                </a:extLst>
              </a:tr>
              <a:tr h="886872">
                <a:tc>
                  <a:txBody>
                    <a:bodyPr/>
                    <a:lstStyle/>
                    <a:p>
                      <a:r>
                        <a:rPr lang="zh-CN" altLang="en-US" sz="1800" b="1" i="0" kern="1200" dirty="0">
                          <a:solidFill>
                            <a:schemeClr val="dk1"/>
                          </a:solidFill>
                          <a:effectLst/>
                          <a:latin typeface="+mn-lt"/>
                          <a:ea typeface="+mn-ea"/>
                          <a:cs typeface="+mn-cs"/>
                        </a:rPr>
                        <a:t>占地面积</a:t>
                      </a:r>
                      <a:endParaRPr lang="zh-CN" altLang="en-US" dirty="0"/>
                    </a:p>
                  </a:txBody>
                  <a:tcPr/>
                </a:tc>
                <a:tc>
                  <a:txBody>
                    <a:bodyPr/>
                    <a:lstStyle/>
                    <a:p>
                      <a:r>
                        <a:rPr lang="en-US" altLang="zh-CN" sz="1800" b="0" i="0" kern="1200" dirty="0">
                          <a:solidFill>
                            <a:schemeClr val="dk1"/>
                          </a:solidFill>
                          <a:effectLst/>
                          <a:latin typeface="+mn-lt"/>
                          <a:ea typeface="+mn-ea"/>
                          <a:cs typeface="+mn-cs"/>
                        </a:rPr>
                        <a:t>11000 m²</a:t>
                      </a:r>
                      <a:endParaRPr lang="zh-CN" altLang="en-US" dirty="0"/>
                    </a:p>
                  </a:txBody>
                  <a:tcPr/>
                </a:tc>
                <a:tc>
                  <a:txBody>
                    <a:bodyPr/>
                    <a:lstStyle/>
                    <a:p>
                      <a:r>
                        <a:rPr lang="zh-CN" altLang="en-US" sz="1800" b="1" i="0" kern="1200" dirty="0">
                          <a:solidFill>
                            <a:schemeClr val="dk1"/>
                          </a:solidFill>
                          <a:effectLst/>
                          <a:latin typeface="+mn-lt"/>
                          <a:ea typeface="+mn-ea"/>
                          <a:cs typeface="+mn-cs"/>
                        </a:rPr>
                        <a:t>隶    属</a:t>
                      </a:r>
                      <a:endParaRPr lang="zh-CN" altLang="en-US" dirty="0"/>
                    </a:p>
                  </a:txBody>
                  <a:tcPr/>
                </a:tc>
                <a:tc>
                  <a:txBody>
                    <a:bodyPr/>
                    <a:lstStyle/>
                    <a:p>
                      <a:r>
                        <a:rPr lang="zh-CN" altLang="en-US" sz="1800" b="0" i="0" kern="1200" dirty="0">
                          <a:solidFill>
                            <a:schemeClr val="dk1"/>
                          </a:solidFill>
                          <a:effectLst/>
                          <a:latin typeface="+mn-lt"/>
                          <a:ea typeface="+mn-ea"/>
                          <a:cs typeface="+mn-cs"/>
                        </a:rPr>
                        <a:t>重庆市合川区文化广电新闻出版局</a:t>
                      </a:r>
                      <a:endParaRPr lang="zh-CN" altLang="en-US" dirty="0"/>
                    </a:p>
                  </a:txBody>
                  <a:tcPr/>
                </a:tc>
                <a:extLst>
                  <a:ext uri="{0D108BD9-81ED-4DB2-BD59-A6C34878D82A}">
                    <a16:rowId xmlns:a16="http://schemas.microsoft.com/office/drawing/2014/main" val="3393441448"/>
                  </a:ext>
                </a:extLst>
              </a:tr>
              <a:tr h="674516">
                <a:tc>
                  <a:txBody>
                    <a:bodyPr/>
                    <a:lstStyle/>
                    <a:p>
                      <a:r>
                        <a:rPr lang="zh-CN" altLang="en-US" sz="1800" b="1" i="0" kern="1200" dirty="0">
                          <a:solidFill>
                            <a:schemeClr val="dk1"/>
                          </a:solidFill>
                          <a:effectLst/>
                          <a:latin typeface="+mn-lt"/>
                          <a:ea typeface="+mn-ea"/>
                          <a:cs typeface="+mn-cs"/>
                        </a:rPr>
                        <a:t>类    别</a:t>
                      </a:r>
                      <a:endParaRPr lang="zh-CN" altLang="en-US" dirty="0"/>
                    </a:p>
                  </a:txBody>
                  <a:tcPr/>
                </a:tc>
                <a:tc>
                  <a:txBody>
                    <a:bodyPr/>
                    <a:lstStyle/>
                    <a:p>
                      <a:r>
                        <a:rPr lang="zh-CN" altLang="en-US" sz="1800" b="0" i="0" kern="1200" dirty="0">
                          <a:solidFill>
                            <a:schemeClr val="dk1"/>
                          </a:solidFill>
                          <a:effectLst/>
                          <a:latin typeface="+mn-lt"/>
                          <a:ea typeface="+mn-ea"/>
                          <a:cs typeface="+mn-cs"/>
                        </a:rPr>
                        <a:t>社会科学类名人专题纪念馆</a:t>
                      </a:r>
                      <a:endParaRPr lang="zh-CN" altLang="en-US" dirty="0"/>
                    </a:p>
                  </a:txBody>
                  <a:tcPr/>
                </a:tc>
                <a:tc>
                  <a:txBody>
                    <a:bodyPr/>
                    <a:lstStyle/>
                    <a:p>
                      <a:r>
                        <a:rPr lang="zh-CN" altLang="en-US" sz="1800" b="1" i="0" kern="1200" dirty="0">
                          <a:solidFill>
                            <a:schemeClr val="dk1"/>
                          </a:solidFill>
                          <a:effectLst/>
                          <a:latin typeface="+mn-lt"/>
                          <a:ea typeface="+mn-ea"/>
                          <a:cs typeface="+mn-cs"/>
                        </a:rPr>
                        <a:t>建筑面积</a:t>
                      </a:r>
                      <a:endParaRPr lang="zh-CN" altLang="en-US" dirty="0"/>
                    </a:p>
                  </a:txBody>
                  <a:tcPr/>
                </a:tc>
                <a:tc>
                  <a:txBody>
                    <a:bodyPr/>
                    <a:lstStyle/>
                    <a:p>
                      <a:r>
                        <a:rPr lang="en-US" altLang="zh-CN" sz="1800" b="0" i="0" kern="1200" dirty="0">
                          <a:solidFill>
                            <a:schemeClr val="dk1"/>
                          </a:solidFill>
                          <a:effectLst/>
                          <a:latin typeface="+mn-lt"/>
                          <a:ea typeface="+mn-ea"/>
                          <a:cs typeface="+mn-cs"/>
                        </a:rPr>
                        <a:t>4500 m²</a:t>
                      </a:r>
                      <a:endParaRPr lang="zh-CN" altLang="en-US" dirty="0"/>
                    </a:p>
                  </a:txBody>
                  <a:tcPr/>
                </a:tc>
                <a:extLst>
                  <a:ext uri="{0D108BD9-81ED-4DB2-BD59-A6C34878D82A}">
                    <a16:rowId xmlns:a16="http://schemas.microsoft.com/office/drawing/2014/main" val="2000976802"/>
                  </a:ext>
                </a:extLst>
              </a:tr>
              <a:tr h="674516">
                <a:tc>
                  <a:txBody>
                    <a:bodyPr/>
                    <a:lstStyle/>
                    <a:p>
                      <a:r>
                        <a:rPr lang="zh-CN" altLang="en-US" sz="1800" b="1" i="0" kern="1200" dirty="0">
                          <a:solidFill>
                            <a:schemeClr val="dk1"/>
                          </a:solidFill>
                          <a:effectLst/>
                          <a:latin typeface="+mn-lt"/>
                          <a:ea typeface="+mn-ea"/>
                          <a:cs typeface="+mn-cs"/>
                        </a:rPr>
                        <a:t>景点级别</a:t>
                      </a:r>
                      <a:endParaRPr lang="zh-CN" altLang="en-US" dirty="0"/>
                    </a:p>
                  </a:txBody>
                  <a:tcPr/>
                </a:tc>
                <a:tc>
                  <a:txBody>
                    <a:bodyPr/>
                    <a:lstStyle/>
                    <a:p>
                      <a:r>
                        <a:rPr lang="zh-CN" altLang="en-US" sz="1800" b="0" i="0" kern="1200" dirty="0">
                          <a:solidFill>
                            <a:schemeClr val="dk1"/>
                          </a:solidFill>
                          <a:effectLst/>
                          <a:latin typeface="+mn-lt"/>
                          <a:ea typeface="+mn-ea"/>
                          <a:cs typeface="+mn-cs"/>
                        </a:rPr>
                        <a:t>重庆市廉政教育示范基地</a:t>
                      </a:r>
                      <a:endParaRPr lang="zh-CN" altLang="en-US" dirty="0"/>
                    </a:p>
                  </a:txBody>
                  <a:tcPr/>
                </a:tc>
                <a:tc>
                  <a:txBody>
                    <a:bodyPr/>
                    <a:lstStyle/>
                    <a:p>
                      <a:r>
                        <a:rPr lang="zh-CN" altLang="en-US" sz="1800" b="1" i="0" kern="1200" dirty="0">
                          <a:solidFill>
                            <a:schemeClr val="dk1"/>
                          </a:solidFill>
                          <a:effectLst/>
                          <a:latin typeface="+mn-lt"/>
                          <a:ea typeface="+mn-ea"/>
                          <a:cs typeface="+mn-cs"/>
                        </a:rPr>
                        <a:t>藏馆精品</a:t>
                      </a:r>
                      <a:endParaRPr lang="zh-CN" altLang="en-US" dirty="0"/>
                    </a:p>
                  </a:txBody>
                  <a:tcPr/>
                </a:tc>
                <a:tc>
                  <a:txBody>
                    <a:bodyPr/>
                    <a:lstStyle/>
                    <a:p>
                      <a:r>
                        <a:rPr lang="zh-CN" altLang="en-US" sz="1800" b="0" i="0" kern="1200" dirty="0">
                          <a:solidFill>
                            <a:schemeClr val="dk1"/>
                          </a:solidFill>
                          <a:effectLst/>
                          <a:latin typeface="+mn-lt"/>
                          <a:ea typeface="+mn-ea"/>
                          <a:cs typeface="+mn-cs"/>
                        </a:rPr>
                        <a:t>陶行知生平事迹</a:t>
                      </a:r>
                      <a:endParaRPr lang="zh-CN" altLang="en-US" dirty="0"/>
                    </a:p>
                  </a:txBody>
                  <a:tcPr/>
                </a:tc>
                <a:extLst>
                  <a:ext uri="{0D108BD9-81ED-4DB2-BD59-A6C34878D82A}">
                    <a16:rowId xmlns:a16="http://schemas.microsoft.com/office/drawing/2014/main" val="345508563"/>
                  </a:ext>
                </a:extLst>
              </a:tr>
            </a:tbl>
          </a:graphicData>
        </a:graphic>
      </p:graphicFrame>
      <p:sp>
        <p:nvSpPr>
          <p:cNvPr id="26" name="文本框 25">
            <a:extLst>
              <a:ext uri="{FF2B5EF4-FFF2-40B4-BE49-F238E27FC236}">
                <a16:creationId xmlns:a16="http://schemas.microsoft.com/office/drawing/2014/main" id="{9F93BCC4-5758-EFBB-6DA0-AC7CAD642455}"/>
              </a:ext>
            </a:extLst>
          </p:cNvPr>
          <p:cNvSpPr txBox="1"/>
          <p:nvPr/>
        </p:nvSpPr>
        <p:spPr>
          <a:xfrm>
            <a:off x="294363" y="4716049"/>
            <a:ext cx="4127326" cy="920663"/>
          </a:xfrm>
          <a:prstGeom prst="rect">
            <a:avLst/>
          </a:prstGeom>
          <a:noFill/>
        </p:spPr>
        <p:txBody>
          <a:bodyPr wrap="square" rtlCol="0">
            <a:spAutoFit/>
          </a:bodyPr>
          <a:lstStyle/>
          <a:p>
            <a:r>
              <a:rPr lang="en-US" altLang="zh-CN" b="0" i="0" dirty="0">
                <a:solidFill>
                  <a:srgbClr val="333333"/>
                </a:solidFill>
                <a:effectLst/>
                <a:latin typeface="Helvetica Neue"/>
              </a:rPr>
              <a:t>2006</a:t>
            </a:r>
            <a:r>
              <a:rPr lang="zh-CN" altLang="en-US" b="0" i="0" dirty="0">
                <a:solidFill>
                  <a:srgbClr val="333333"/>
                </a:solidFill>
                <a:effectLst/>
                <a:latin typeface="Helvetica Neue"/>
              </a:rPr>
              <a:t>年，陶行知先生纪念馆育才学校旧址古圣寺被公布为第六批全国重点文物保护单位。</a:t>
            </a:r>
            <a:endParaRPr lang="zh-CN" altLang="en-US" dirty="0"/>
          </a:p>
        </p:txBody>
      </p:sp>
      <p:sp>
        <p:nvSpPr>
          <p:cNvPr id="27" name="文本框 26">
            <a:extLst>
              <a:ext uri="{FF2B5EF4-FFF2-40B4-BE49-F238E27FC236}">
                <a16:creationId xmlns:a16="http://schemas.microsoft.com/office/drawing/2014/main" id="{2397D918-D876-29C8-98F5-D2AF92D1B375}"/>
              </a:ext>
            </a:extLst>
          </p:cNvPr>
          <p:cNvSpPr txBox="1"/>
          <p:nvPr/>
        </p:nvSpPr>
        <p:spPr>
          <a:xfrm>
            <a:off x="5649239" y="6213215"/>
            <a:ext cx="6144016" cy="369332"/>
          </a:xfrm>
          <a:prstGeom prst="rect">
            <a:avLst/>
          </a:prstGeom>
          <a:noFill/>
        </p:spPr>
        <p:txBody>
          <a:bodyPr wrap="square" rtlCol="0">
            <a:spAutoFit/>
          </a:bodyPr>
          <a:lstStyle/>
          <a:p>
            <a:r>
              <a:rPr lang="zh-CN" altLang="en-US" b="1" i="0" dirty="0">
                <a:solidFill>
                  <a:srgbClr val="999999"/>
                </a:solidFill>
                <a:effectLst/>
                <a:latin typeface="Helvetica Neue"/>
              </a:rPr>
              <a:t>补充：        藏品数量    </a:t>
            </a:r>
            <a:r>
              <a:rPr lang="en-US" altLang="zh-CN" b="1" i="0" dirty="0">
                <a:solidFill>
                  <a:srgbClr val="999999"/>
                </a:solidFill>
                <a:effectLst/>
                <a:latin typeface="Helvetica Neue"/>
              </a:rPr>
              <a:t>3169</a:t>
            </a:r>
            <a:r>
              <a:rPr lang="zh-CN" altLang="en-US" b="1" i="0" dirty="0">
                <a:solidFill>
                  <a:srgbClr val="999999"/>
                </a:solidFill>
                <a:effectLst/>
                <a:latin typeface="Helvetica Neue"/>
              </a:rPr>
              <a:t>件</a:t>
            </a:r>
            <a:r>
              <a:rPr lang="en-US" altLang="zh-CN" b="1" i="0" dirty="0">
                <a:solidFill>
                  <a:srgbClr val="999999"/>
                </a:solidFill>
                <a:effectLst/>
                <a:latin typeface="Helvetica Neue"/>
              </a:rPr>
              <a:t>/</a:t>
            </a:r>
            <a:r>
              <a:rPr lang="zh-CN" altLang="en-US" b="1" i="0" dirty="0">
                <a:solidFill>
                  <a:srgbClr val="999999"/>
                </a:solidFill>
                <a:effectLst/>
                <a:latin typeface="Helvetica Neue"/>
              </a:rPr>
              <a:t>套（截至</a:t>
            </a:r>
            <a:r>
              <a:rPr lang="en-US" altLang="zh-CN" b="1" i="0" dirty="0">
                <a:solidFill>
                  <a:srgbClr val="999999"/>
                </a:solidFill>
                <a:effectLst/>
                <a:latin typeface="Helvetica Neue"/>
              </a:rPr>
              <a:t>2019</a:t>
            </a:r>
            <a:r>
              <a:rPr lang="zh-CN" altLang="en-US" b="1" i="0" dirty="0">
                <a:solidFill>
                  <a:srgbClr val="999999"/>
                </a:solidFill>
                <a:effectLst/>
                <a:latin typeface="Helvetica Neue"/>
              </a:rPr>
              <a:t>年末）                </a:t>
            </a:r>
            <a:endParaRPr lang="zh-CN" altLang="en-US" dirty="0"/>
          </a:p>
        </p:txBody>
      </p:sp>
      <p:sp>
        <p:nvSpPr>
          <p:cNvPr id="30" name="Rectangle 19">
            <a:extLst>
              <a:ext uri="{FF2B5EF4-FFF2-40B4-BE49-F238E27FC236}">
                <a16:creationId xmlns:a16="http://schemas.microsoft.com/office/drawing/2014/main" id="{FC1CFCD6-BDE7-FC08-472E-1B938C0AB5D1}"/>
              </a:ext>
            </a:extLst>
          </p:cNvPr>
          <p:cNvSpPr>
            <a:spLocks noChangeArrowheads="1"/>
          </p:cNvSpPr>
          <p:nvPr/>
        </p:nvSpPr>
        <p:spPr bwMode="auto">
          <a:xfrm>
            <a:off x="304800" y="97051"/>
            <a:ext cx="65" cy="41549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0" tIns="0" rIns="0" bIns="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zh-CN" sz="900" b="0" i="0" u="none" strike="noStrike" cap="none" normalizeH="0" baseline="0" dirty="0">
              <a:ln>
                <a:noFill/>
              </a:ln>
              <a:solidFill>
                <a:srgbClr val="333333"/>
              </a:solidFill>
              <a:effectLst/>
              <a:latin typeface="Arial" panose="020B0604020202020204" pitchFamily="34" charset="0"/>
              <a:ea typeface="Helvetica Neue"/>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zh-CN" altLang="zh-CN" sz="1800" b="0" i="0" u="none" strike="noStrike" cap="none" normalizeH="0" baseline="0" dirty="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7956844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circle(in)">
                                      <p:cBhvr>
                                        <p:cTn id="17" dur="2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circle(in)">
                                      <p:cBhvr>
                                        <p:cTn id="22" dur="2000"/>
                                        <p:tgtEl>
                                          <p:spTgt spid="5"/>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26"/>
                                        </p:tgtEl>
                                        <p:attrNameLst>
                                          <p:attrName>style.visibility</p:attrName>
                                        </p:attrNameLst>
                                      </p:cBhvr>
                                      <p:to>
                                        <p:strVal val="visible"/>
                                      </p:to>
                                    </p:set>
                                    <p:animEffect transition="in" filter="circle(in)">
                                      <p:cBhvr>
                                        <p:cTn id="27" dur="2000"/>
                                        <p:tgtEl>
                                          <p:spTgt spid="26"/>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nodeType="click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1000" fill="hold"/>
                                        <p:tgtEl>
                                          <p:spTgt spid="25"/>
                                        </p:tgtEl>
                                        <p:attrNameLst>
                                          <p:attrName>ppt_w</p:attrName>
                                        </p:attrNameLst>
                                      </p:cBhvr>
                                      <p:tavLst>
                                        <p:tav tm="0">
                                          <p:val>
                                            <p:fltVal val="0"/>
                                          </p:val>
                                        </p:tav>
                                        <p:tav tm="100000">
                                          <p:val>
                                            <p:strVal val="#ppt_w"/>
                                          </p:val>
                                        </p:tav>
                                      </p:tavLst>
                                    </p:anim>
                                    <p:anim calcmode="lin" valueType="num">
                                      <p:cBhvr>
                                        <p:cTn id="33" dur="1000" fill="hold"/>
                                        <p:tgtEl>
                                          <p:spTgt spid="25"/>
                                        </p:tgtEl>
                                        <p:attrNameLst>
                                          <p:attrName>ppt_h</p:attrName>
                                        </p:attrNameLst>
                                      </p:cBhvr>
                                      <p:tavLst>
                                        <p:tav tm="0">
                                          <p:val>
                                            <p:fltVal val="0"/>
                                          </p:val>
                                        </p:tav>
                                        <p:tav tm="100000">
                                          <p:val>
                                            <p:strVal val="#ppt_h"/>
                                          </p:val>
                                        </p:tav>
                                      </p:tavLst>
                                    </p:anim>
                                    <p:anim calcmode="lin" valueType="num">
                                      <p:cBhvr>
                                        <p:cTn id="34" dur="1000" fill="hold"/>
                                        <p:tgtEl>
                                          <p:spTgt spid="25"/>
                                        </p:tgtEl>
                                        <p:attrNameLst>
                                          <p:attrName>style.rotation</p:attrName>
                                        </p:attrNameLst>
                                      </p:cBhvr>
                                      <p:tavLst>
                                        <p:tav tm="0">
                                          <p:val>
                                            <p:fltVal val="90"/>
                                          </p:val>
                                        </p:tav>
                                        <p:tav tm="100000">
                                          <p:val>
                                            <p:fltVal val="0"/>
                                          </p:val>
                                        </p:tav>
                                      </p:tavLst>
                                    </p:anim>
                                    <p:animEffect transition="in" filter="fade">
                                      <p:cBhvr>
                                        <p:cTn id="35" dur="1000"/>
                                        <p:tgtEl>
                                          <p:spTgt spid="25"/>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16" fill="hold" grpId="0" nodeType="clickEffect">
                                  <p:stCondLst>
                                    <p:cond delay="0"/>
                                  </p:stCondLst>
                                  <p:childTnLst>
                                    <p:set>
                                      <p:cBhvr>
                                        <p:cTn id="39" dur="1" fill="hold">
                                          <p:stCondLst>
                                            <p:cond delay="0"/>
                                          </p:stCondLst>
                                        </p:cTn>
                                        <p:tgtEl>
                                          <p:spTgt spid="27"/>
                                        </p:tgtEl>
                                        <p:attrNameLst>
                                          <p:attrName>style.visibility</p:attrName>
                                        </p:attrNameLst>
                                      </p:cBhvr>
                                      <p:to>
                                        <p:strVal val="visible"/>
                                      </p:to>
                                    </p:set>
                                    <p:anim calcmode="lin" valueType="num">
                                      <p:cBhvr>
                                        <p:cTn id="40" dur="500" fill="hold"/>
                                        <p:tgtEl>
                                          <p:spTgt spid="27"/>
                                        </p:tgtEl>
                                        <p:attrNameLst>
                                          <p:attrName>ppt_w</p:attrName>
                                        </p:attrNameLst>
                                      </p:cBhvr>
                                      <p:tavLst>
                                        <p:tav tm="0">
                                          <p:val>
                                            <p:fltVal val="0"/>
                                          </p:val>
                                        </p:tav>
                                        <p:tav tm="100000">
                                          <p:val>
                                            <p:strVal val="#ppt_w"/>
                                          </p:val>
                                        </p:tav>
                                      </p:tavLst>
                                    </p:anim>
                                    <p:anim calcmode="lin" valueType="num">
                                      <p:cBhvr>
                                        <p:cTn id="41" dur="500" fill="hold"/>
                                        <p:tgtEl>
                                          <p:spTgt spid="27"/>
                                        </p:tgtEl>
                                        <p:attrNameLst>
                                          <p:attrName>ppt_h</p:attrName>
                                        </p:attrNameLst>
                                      </p:cBhvr>
                                      <p:tavLst>
                                        <p:tav tm="0">
                                          <p:val>
                                            <p:fltVal val="0"/>
                                          </p:val>
                                        </p:tav>
                                        <p:tav tm="100000">
                                          <p:val>
                                            <p:strVal val="#ppt_h"/>
                                          </p:val>
                                        </p:tav>
                                      </p:tavLst>
                                    </p:anim>
                                    <p:animEffect transition="in" filter="fade">
                                      <p:cBhvr>
                                        <p:cTn id="4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4" grpId="0"/>
      <p:bldP spid="5" grpId="0"/>
      <p:bldP spid="26" grpId="0"/>
      <p:bldP spid="2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占位符 7">
            <a:extLst>
              <a:ext uri="{FF2B5EF4-FFF2-40B4-BE49-F238E27FC236}">
                <a16:creationId xmlns:a16="http://schemas.microsoft.com/office/drawing/2014/main" id="{194858C0-8E53-4140-A187-2DAF2293198A}"/>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3915" r="3915"/>
          <a:stretch>
            <a:fillRect/>
          </a:stretch>
        </p:blipFill>
        <p:spPr>
          <a:xfrm>
            <a:off x="5183188" y="832981"/>
            <a:ext cx="6942007" cy="5713203"/>
          </a:xfrm>
        </p:spPr>
      </p:pic>
      <p:sp>
        <p:nvSpPr>
          <p:cNvPr id="4" name="文本占位符 3">
            <a:extLst>
              <a:ext uri="{FF2B5EF4-FFF2-40B4-BE49-F238E27FC236}">
                <a16:creationId xmlns:a16="http://schemas.microsoft.com/office/drawing/2014/main" id="{316312EC-DCC9-6B9B-FAEC-35A86D742467}"/>
              </a:ext>
            </a:extLst>
          </p:cNvPr>
          <p:cNvSpPr>
            <a:spLocks noGrp="1"/>
          </p:cNvSpPr>
          <p:nvPr>
            <p:ph type="body" sz="half" idx="2"/>
          </p:nvPr>
        </p:nvSpPr>
        <p:spPr>
          <a:xfrm>
            <a:off x="244259" y="1064713"/>
            <a:ext cx="4722311" cy="5398718"/>
          </a:xfrm>
        </p:spPr>
        <p:txBody>
          <a:bodyPr/>
          <a:lstStyle/>
          <a:p>
            <a:pPr algn="l"/>
            <a:r>
              <a:rPr lang="zh-CN" altLang="en-US" b="0" i="0" dirty="0">
                <a:solidFill>
                  <a:schemeClr val="accent1">
                    <a:lumMod val="75000"/>
                  </a:schemeClr>
                </a:solidFill>
                <a:effectLst/>
                <a:latin typeface="Helvetica Neue"/>
              </a:rPr>
              <a:t>育才学校是南方局在抗战时期对教育界、文化界进行统战工作的重要场所。</a:t>
            </a:r>
          </a:p>
          <a:p>
            <a:pPr algn="l"/>
            <a:r>
              <a:rPr lang="en-US" altLang="zh-CN" b="0" i="0" dirty="0">
                <a:solidFill>
                  <a:schemeClr val="accent1">
                    <a:lumMod val="75000"/>
                  </a:schemeClr>
                </a:solidFill>
                <a:effectLst/>
                <a:latin typeface="Helvetica Neue"/>
              </a:rPr>
              <a:t>1939</a:t>
            </a:r>
            <a:r>
              <a:rPr lang="zh-CN" altLang="en-US" b="0" i="0" dirty="0">
                <a:solidFill>
                  <a:schemeClr val="accent1">
                    <a:lumMod val="75000"/>
                  </a:schemeClr>
                </a:solidFill>
                <a:effectLst/>
                <a:latin typeface="Helvetica Neue"/>
              </a:rPr>
              <a:t>年</a:t>
            </a:r>
            <a:r>
              <a:rPr lang="en-US" altLang="zh-CN" b="0" i="0" dirty="0">
                <a:solidFill>
                  <a:schemeClr val="accent1">
                    <a:lumMod val="75000"/>
                  </a:schemeClr>
                </a:solidFill>
                <a:effectLst/>
                <a:latin typeface="Helvetica Neue"/>
              </a:rPr>
              <a:t>7</a:t>
            </a:r>
            <a:r>
              <a:rPr lang="zh-CN" altLang="en-US" b="0" i="0" dirty="0">
                <a:solidFill>
                  <a:schemeClr val="accent1">
                    <a:lumMod val="75000"/>
                  </a:schemeClr>
                </a:solidFill>
                <a:effectLst/>
                <a:latin typeface="Helvetica Neue"/>
              </a:rPr>
              <a:t>月</a:t>
            </a:r>
            <a:r>
              <a:rPr lang="en-US" altLang="zh-CN" b="0" i="0" dirty="0">
                <a:solidFill>
                  <a:schemeClr val="accent1">
                    <a:lumMod val="75000"/>
                  </a:schemeClr>
                </a:solidFill>
                <a:effectLst/>
                <a:latin typeface="Helvetica Neue"/>
              </a:rPr>
              <a:t>20</a:t>
            </a:r>
            <a:r>
              <a:rPr lang="zh-CN" altLang="en-US" b="0" i="0" dirty="0">
                <a:solidFill>
                  <a:schemeClr val="accent1">
                    <a:lumMod val="75000"/>
                  </a:schemeClr>
                </a:solidFill>
                <a:effectLst/>
                <a:latin typeface="Helvetica Neue"/>
              </a:rPr>
              <a:t>日，陶行知创办的育才学校在重庆合川草街子凤凰山上的古圣寺开学，学生是来自</a:t>
            </a:r>
            <a:r>
              <a:rPr lang="en-US" altLang="zh-CN" b="0" i="0" dirty="0">
                <a:solidFill>
                  <a:schemeClr val="accent1">
                    <a:lumMod val="75000"/>
                  </a:schemeClr>
                </a:solidFill>
                <a:effectLst/>
                <a:latin typeface="Helvetica Neue"/>
              </a:rPr>
              <a:t>15</a:t>
            </a:r>
            <a:r>
              <a:rPr lang="zh-CN" altLang="en-US" b="0" i="0" dirty="0">
                <a:solidFill>
                  <a:schemeClr val="accent1">
                    <a:lumMod val="75000"/>
                  </a:schemeClr>
                </a:solidFill>
                <a:effectLst/>
                <a:latin typeface="Helvetica Neue"/>
              </a:rPr>
              <a:t>个省的战区难童。学校根据学生的爱好及特长授课，在主课之外还开设了音乐、戏剧、文学等小组，陶行知明确规定了办学宗旨，即“用生活教育之原理与方法，培养难童之优秀儿童，使之成为抗战建国之人才” 。</a:t>
            </a:r>
          </a:p>
          <a:p>
            <a:pPr algn="l"/>
            <a:r>
              <a:rPr lang="zh-CN" altLang="en-US" b="0" i="0" dirty="0">
                <a:solidFill>
                  <a:schemeClr val="accent1">
                    <a:lumMod val="75000"/>
                  </a:schemeClr>
                </a:solidFill>
                <a:effectLst/>
                <a:latin typeface="Helvetica Neue"/>
              </a:rPr>
              <a:t>中共中央南方局遵照周恩来指示在育才建立了直属地下党支部，帮助陶行知办好育才学校。周恩来、叶剑英、董必武、吴玉章、邓颖超等曾在育才学校留下足迹，翦伯赞、艾青、戴爱莲、田汉、史良、贺绿汀等曾在这里执教。</a:t>
            </a:r>
            <a:r>
              <a:rPr lang="en-US" altLang="zh-CN" b="0" i="0" dirty="0">
                <a:solidFill>
                  <a:schemeClr val="accent1">
                    <a:lumMod val="75000"/>
                  </a:schemeClr>
                </a:solidFill>
                <a:effectLst/>
                <a:latin typeface="Helvetica Neue"/>
              </a:rPr>
              <a:t>600</a:t>
            </a:r>
            <a:r>
              <a:rPr lang="zh-CN" altLang="en-US" b="0" i="0" dirty="0">
                <a:solidFill>
                  <a:schemeClr val="accent1">
                    <a:lumMod val="75000"/>
                  </a:schemeClr>
                </a:solidFill>
                <a:effectLst/>
                <a:latin typeface="Helvetica Neue"/>
              </a:rPr>
              <a:t>多名育才学校的师生，有</a:t>
            </a:r>
            <a:r>
              <a:rPr lang="en-US" altLang="zh-CN" b="0" i="0" dirty="0">
                <a:solidFill>
                  <a:schemeClr val="accent1">
                    <a:lumMod val="75000"/>
                  </a:schemeClr>
                </a:solidFill>
                <a:effectLst/>
                <a:latin typeface="Helvetica Neue"/>
              </a:rPr>
              <a:t>300</a:t>
            </a:r>
            <a:r>
              <a:rPr lang="zh-CN" altLang="en-US" b="0" i="0" dirty="0">
                <a:solidFill>
                  <a:schemeClr val="accent1">
                    <a:lumMod val="75000"/>
                  </a:schemeClr>
                </a:solidFill>
                <a:effectLst/>
                <a:latin typeface="Helvetica Neue"/>
              </a:rPr>
              <a:t>多人加入了中共地下党组织。在</a:t>
            </a:r>
            <a:r>
              <a:rPr lang="en-US" altLang="zh-CN" b="0" i="0" dirty="0">
                <a:solidFill>
                  <a:schemeClr val="accent1">
                    <a:lumMod val="75000"/>
                  </a:schemeClr>
                </a:solidFill>
                <a:effectLst/>
                <a:latin typeface="Helvetica Neue"/>
              </a:rPr>
              <a:t>1947</a:t>
            </a:r>
            <a:r>
              <a:rPr lang="zh-CN" altLang="en-US" b="0" i="0" dirty="0">
                <a:solidFill>
                  <a:schemeClr val="accent1">
                    <a:lumMod val="75000"/>
                  </a:schemeClr>
                </a:solidFill>
                <a:effectLst/>
                <a:latin typeface="Helvetica Neue"/>
              </a:rPr>
              <a:t>年的重庆学运中，育才学生发挥了骨干作用。</a:t>
            </a:r>
          </a:p>
          <a:p>
            <a:pPr algn="l"/>
            <a:r>
              <a:rPr lang="zh-CN" altLang="en-US" b="0" i="0" dirty="0">
                <a:solidFill>
                  <a:schemeClr val="accent1">
                    <a:lumMod val="75000"/>
                  </a:schemeClr>
                </a:solidFill>
                <a:effectLst/>
                <a:latin typeface="Helvetica Neue"/>
              </a:rPr>
              <a:t>位于育才学校旧址的陶行知纪念馆，为仿古设计，纪念与陈列并举，教育与旅游相结合。</a:t>
            </a:r>
          </a:p>
          <a:p>
            <a:endParaRPr lang="zh-CN" altLang="en-US" dirty="0">
              <a:solidFill>
                <a:schemeClr val="accent1">
                  <a:lumMod val="75000"/>
                </a:schemeClr>
              </a:solidFill>
            </a:endParaRPr>
          </a:p>
        </p:txBody>
      </p:sp>
    </p:spTree>
    <p:extLst>
      <p:ext uri="{BB962C8B-B14F-4D97-AF65-F5344CB8AC3E}">
        <p14:creationId xmlns:p14="http://schemas.microsoft.com/office/powerpoint/2010/main" val="32992749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500" fill="hold"/>
                                        <p:tgtEl>
                                          <p:spTgt spid="8"/>
                                        </p:tgtEl>
                                        <p:attrNameLst>
                                          <p:attrName>ppt_x</p:attrName>
                                        </p:attrNameLst>
                                      </p:cBhvr>
                                      <p:tavLst>
                                        <p:tav tm="0">
                                          <p:val>
                                            <p:strVal val="#ppt_x"/>
                                          </p:val>
                                        </p:tav>
                                        <p:tav tm="100000">
                                          <p:val>
                                            <p:strVal val="#ppt_x"/>
                                          </p:val>
                                        </p:tav>
                                      </p:tavLst>
                                    </p:anim>
                                    <p:anim calcmode="lin" valueType="num">
                                      <p:cBhvr additive="base">
                                        <p:cTn id="2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占位符 7">
            <a:extLst>
              <a:ext uri="{FF2B5EF4-FFF2-40B4-BE49-F238E27FC236}">
                <a16:creationId xmlns:a16="http://schemas.microsoft.com/office/drawing/2014/main" id="{56E7047F-4727-33FE-94A0-90976B7DDE1E}"/>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t="21944" b="21944"/>
          <a:stretch>
            <a:fillRect/>
          </a:stretch>
        </p:blipFill>
        <p:spPr>
          <a:xfrm flipH="1">
            <a:off x="166095" y="2993721"/>
            <a:ext cx="4744107" cy="3549338"/>
          </a:xfrm>
        </p:spPr>
      </p:pic>
      <p:sp>
        <p:nvSpPr>
          <p:cNvPr id="4" name="文本占位符 3">
            <a:extLst>
              <a:ext uri="{FF2B5EF4-FFF2-40B4-BE49-F238E27FC236}">
                <a16:creationId xmlns:a16="http://schemas.microsoft.com/office/drawing/2014/main" id="{C127B126-33A4-7D35-44E1-4317C7F348FD}"/>
              </a:ext>
            </a:extLst>
          </p:cNvPr>
          <p:cNvSpPr>
            <a:spLocks noGrp="1"/>
          </p:cNvSpPr>
          <p:nvPr>
            <p:ph type="body" sz="half" idx="2"/>
          </p:nvPr>
        </p:nvSpPr>
        <p:spPr>
          <a:xfrm>
            <a:off x="363256" y="294362"/>
            <a:ext cx="4102273" cy="2899775"/>
          </a:xfrm>
        </p:spPr>
        <p:txBody>
          <a:bodyPr>
            <a:normAutofit lnSpcReduction="10000"/>
          </a:bodyPr>
          <a:lstStyle/>
          <a:p>
            <a:pPr algn="l"/>
            <a:r>
              <a:rPr lang="zh-CN" altLang="en-US" b="1" dirty="0">
                <a:solidFill>
                  <a:srgbClr val="444444"/>
                </a:solidFill>
                <a:effectLst/>
                <a:latin typeface="Microsoft YaHei" panose="020B0503020204020204" pitchFamily="34" charset="-122"/>
                <a:ea typeface="Microsoft YaHei" panose="020B0503020204020204" pitchFamily="34" charset="-122"/>
              </a:rPr>
              <a:t>合川陶行知纪念馆</a:t>
            </a:r>
          </a:p>
          <a:p>
            <a:pPr algn="l"/>
            <a:r>
              <a:rPr lang="zh-CN" altLang="en-US" b="0" i="0" dirty="0">
                <a:solidFill>
                  <a:srgbClr val="666666"/>
                </a:solidFill>
                <a:effectLst/>
                <a:latin typeface="Arial" panose="020B0604020202020204" pitchFamily="34" charset="0"/>
              </a:rPr>
              <a:t>重庆合川陶行知纪念馆位于原合川育才学校旧址，为仿古设计，纪念与陈列并举，教育与旅游相结合。育才学校是中共中央南方局在抗战时期对教育界、文化界进行统战工作的重要场所。</a:t>
            </a:r>
          </a:p>
          <a:p>
            <a:pPr algn="l">
              <a:buFont typeface="Arial" panose="020B0604020202020204" pitchFamily="34" charset="0"/>
              <a:buChar char="•"/>
            </a:pPr>
            <a:r>
              <a:rPr lang="zh-CN" altLang="en-US" b="1" i="0" dirty="0">
                <a:solidFill>
                  <a:srgbClr val="767676"/>
                </a:solidFill>
                <a:effectLst/>
                <a:latin typeface="Arial" panose="020B0604020202020204" pitchFamily="34" charset="0"/>
              </a:rPr>
              <a:t>中文名：</a:t>
            </a:r>
            <a:r>
              <a:rPr lang="zh-CN" altLang="en-US" b="0" i="0" dirty="0">
                <a:solidFill>
                  <a:srgbClr val="767676"/>
                </a:solidFill>
                <a:effectLst/>
                <a:latin typeface="Arial" panose="020B0604020202020204" pitchFamily="34" charset="0"/>
              </a:rPr>
              <a:t> 合川陶行知纪念馆</a:t>
            </a:r>
          </a:p>
          <a:p>
            <a:pPr algn="l">
              <a:buFont typeface="Arial" panose="020B0604020202020204" pitchFamily="34" charset="0"/>
              <a:buChar char="•"/>
            </a:pPr>
            <a:r>
              <a:rPr lang="zh-CN" altLang="en-US" b="1" i="0" dirty="0">
                <a:solidFill>
                  <a:srgbClr val="767676"/>
                </a:solidFill>
                <a:effectLst/>
                <a:latin typeface="Arial" panose="020B0604020202020204" pitchFamily="34" charset="0"/>
              </a:rPr>
              <a:t>著名人物：</a:t>
            </a:r>
            <a:r>
              <a:rPr lang="zh-CN" altLang="en-US" b="0" i="0" dirty="0">
                <a:solidFill>
                  <a:srgbClr val="767676"/>
                </a:solidFill>
                <a:effectLst/>
                <a:latin typeface="Arial" panose="020B0604020202020204" pitchFamily="34" charset="0"/>
              </a:rPr>
              <a:t> 周恩来、叶剑英、董必武等</a:t>
            </a:r>
          </a:p>
          <a:p>
            <a:pPr algn="l">
              <a:buFont typeface="Arial" panose="020B0604020202020204" pitchFamily="34" charset="0"/>
              <a:buChar char="•"/>
            </a:pPr>
            <a:r>
              <a:rPr lang="zh-CN" altLang="en-US" b="1" i="0" dirty="0">
                <a:solidFill>
                  <a:srgbClr val="767676"/>
                </a:solidFill>
                <a:effectLst/>
                <a:latin typeface="Arial" panose="020B0604020202020204" pitchFamily="34" charset="0"/>
              </a:rPr>
              <a:t>办学宗旨：</a:t>
            </a:r>
            <a:r>
              <a:rPr lang="zh-CN" altLang="en-US" b="0" i="0" dirty="0">
                <a:solidFill>
                  <a:srgbClr val="767676"/>
                </a:solidFill>
                <a:effectLst/>
                <a:latin typeface="Arial" panose="020B0604020202020204" pitchFamily="34" charset="0"/>
              </a:rPr>
              <a:t> 用生活教育之原理与方法</a:t>
            </a:r>
          </a:p>
          <a:p>
            <a:pPr algn="l">
              <a:buFont typeface="Arial" panose="020B0604020202020204" pitchFamily="34" charset="0"/>
              <a:buChar char="•"/>
            </a:pPr>
            <a:r>
              <a:rPr lang="zh-CN" altLang="en-US" b="1" i="0" dirty="0">
                <a:solidFill>
                  <a:srgbClr val="767676"/>
                </a:solidFill>
                <a:effectLst/>
                <a:latin typeface="Arial" panose="020B0604020202020204" pitchFamily="34" charset="0"/>
              </a:rPr>
              <a:t>开设课程：</a:t>
            </a:r>
            <a:r>
              <a:rPr lang="zh-CN" altLang="en-US" b="0" i="0" dirty="0">
                <a:solidFill>
                  <a:srgbClr val="767676"/>
                </a:solidFill>
                <a:effectLst/>
                <a:latin typeface="Arial" panose="020B0604020202020204" pitchFamily="34" charset="0"/>
              </a:rPr>
              <a:t> 音乐、戏剧、文学等</a:t>
            </a:r>
          </a:p>
          <a:p>
            <a:endParaRPr lang="zh-CN" altLang="en-US" dirty="0"/>
          </a:p>
        </p:txBody>
      </p:sp>
      <p:sp>
        <p:nvSpPr>
          <p:cNvPr id="6" name="文本框 5">
            <a:extLst>
              <a:ext uri="{FF2B5EF4-FFF2-40B4-BE49-F238E27FC236}">
                <a16:creationId xmlns:a16="http://schemas.microsoft.com/office/drawing/2014/main" id="{A4AAA681-79D1-9EE4-767A-AC74AE90FB88}"/>
              </a:ext>
            </a:extLst>
          </p:cNvPr>
          <p:cNvSpPr txBox="1"/>
          <p:nvPr/>
        </p:nvSpPr>
        <p:spPr>
          <a:xfrm>
            <a:off x="4972833" y="206679"/>
            <a:ext cx="6751529" cy="6186309"/>
          </a:xfrm>
          <a:prstGeom prst="rect">
            <a:avLst/>
          </a:prstGeom>
          <a:noFill/>
        </p:spPr>
        <p:txBody>
          <a:bodyPr wrap="square" rtlCol="0">
            <a:spAutoFit/>
          </a:bodyPr>
          <a:lstStyle/>
          <a:p>
            <a:pPr algn="l"/>
            <a:r>
              <a:rPr lang="zh-CN" altLang="en-US" b="0" i="0" dirty="0">
                <a:effectLst/>
                <a:highlight>
                  <a:srgbClr val="00FFFF"/>
                </a:highlight>
                <a:latin typeface="楷体_GB2312"/>
              </a:rPr>
              <a:t> 陶行知简介</a:t>
            </a:r>
          </a:p>
          <a:p>
            <a:pPr algn="l"/>
            <a:r>
              <a:rPr lang="zh-CN" altLang="en-US" b="0" i="0" dirty="0">
                <a:effectLst/>
                <a:highlight>
                  <a:srgbClr val="00FFFF"/>
                </a:highlight>
                <a:latin typeface="楷体_GB2312"/>
              </a:rPr>
              <a:t>    陶行知（</a:t>
            </a:r>
            <a:r>
              <a:rPr lang="en-US" altLang="zh-CN" b="0" i="0" dirty="0">
                <a:effectLst/>
                <a:highlight>
                  <a:srgbClr val="00FFFF"/>
                </a:highlight>
                <a:latin typeface="楷体_GB2312"/>
              </a:rPr>
              <a:t>1891</a:t>
            </a:r>
            <a:r>
              <a:rPr lang="zh-CN" altLang="en-US" b="0" i="0" dirty="0">
                <a:effectLst/>
                <a:highlight>
                  <a:srgbClr val="00FFFF"/>
                </a:highlight>
                <a:latin typeface="楷体_GB2312"/>
              </a:rPr>
              <a:t>年</a:t>
            </a:r>
            <a:r>
              <a:rPr lang="en-US" altLang="zh-CN" b="0" i="0" dirty="0">
                <a:effectLst/>
                <a:highlight>
                  <a:srgbClr val="00FFFF"/>
                </a:highlight>
                <a:latin typeface="楷体_GB2312"/>
              </a:rPr>
              <a:t>10</a:t>
            </a:r>
            <a:r>
              <a:rPr lang="zh-CN" altLang="en-US" b="0" i="0" dirty="0">
                <a:effectLst/>
                <a:highlight>
                  <a:srgbClr val="00FFFF"/>
                </a:highlight>
                <a:latin typeface="楷体_GB2312"/>
              </a:rPr>
              <a:t>月</a:t>
            </a:r>
            <a:r>
              <a:rPr lang="en-US" altLang="zh-CN" b="0" i="0" dirty="0">
                <a:effectLst/>
                <a:highlight>
                  <a:srgbClr val="00FFFF"/>
                </a:highlight>
                <a:latin typeface="楷体_GB2312"/>
              </a:rPr>
              <a:t>18</a:t>
            </a:r>
            <a:r>
              <a:rPr lang="zh-CN" altLang="en-US" b="0" i="0" dirty="0">
                <a:effectLst/>
                <a:highlight>
                  <a:srgbClr val="00FFFF"/>
                </a:highlight>
                <a:latin typeface="楷体_GB2312"/>
              </a:rPr>
              <a:t>日－</a:t>
            </a:r>
            <a:r>
              <a:rPr lang="en-US" altLang="zh-CN" b="0" i="0" dirty="0">
                <a:effectLst/>
                <a:highlight>
                  <a:srgbClr val="00FFFF"/>
                </a:highlight>
                <a:latin typeface="楷体_GB2312"/>
              </a:rPr>
              <a:t>1946</a:t>
            </a:r>
            <a:r>
              <a:rPr lang="zh-CN" altLang="en-US" b="0" i="0" dirty="0">
                <a:effectLst/>
                <a:highlight>
                  <a:srgbClr val="00FFFF"/>
                </a:highlight>
                <a:latin typeface="楷体_GB2312"/>
              </a:rPr>
              <a:t>年</a:t>
            </a:r>
            <a:r>
              <a:rPr lang="en-US" altLang="zh-CN" b="0" i="0" dirty="0">
                <a:effectLst/>
                <a:highlight>
                  <a:srgbClr val="00FFFF"/>
                </a:highlight>
                <a:latin typeface="楷体_GB2312"/>
              </a:rPr>
              <a:t>7</a:t>
            </a:r>
            <a:r>
              <a:rPr lang="zh-CN" altLang="en-US" b="0" i="0" dirty="0">
                <a:effectLst/>
                <a:highlight>
                  <a:srgbClr val="00FFFF"/>
                </a:highlight>
                <a:latin typeface="楷体_GB2312"/>
              </a:rPr>
              <a:t>月</a:t>
            </a:r>
            <a:r>
              <a:rPr lang="en-US" altLang="zh-CN" b="0" i="0" dirty="0">
                <a:effectLst/>
                <a:highlight>
                  <a:srgbClr val="00FFFF"/>
                </a:highlight>
                <a:latin typeface="楷体_GB2312"/>
              </a:rPr>
              <a:t>25</a:t>
            </a:r>
            <a:r>
              <a:rPr lang="zh-CN" altLang="en-US" b="0" i="0" dirty="0">
                <a:effectLst/>
                <a:highlight>
                  <a:srgbClr val="00FFFF"/>
                </a:highlight>
                <a:latin typeface="楷体_GB2312"/>
              </a:rPr>
              <a:t>日），安徽省歙县人，中国人民教育家、思想家，伟大的民主主义战士，爱国者，中国人民救国会和中国民主同盟的主要领导人之一。</a:t>
            </a:r>
          </a:p>
          <a:p>
            <a:pPr algn="l"/>
            <a:r>
              <a:rPr lang="zh-CN" altLang="en-US" b="0" i="0" dirty="0">
                <a:effectLst/>
                <a:highlight>
                  <a:srgbClr val="00FFFF"/>
                </a:highlight>
                <a:latin typeface="楷体_GB2312"/>
              </a:rPr>
              <a:t>    </a:t>
            </a:r>
            <a:r>
              <a:rPr lang="en-US" altLang="zh-CN" b="0" i="0" dirty="0">
                <a:effectLst/>
                <a:highlight>
                  <a:srgbClr val="00FFFF"/>
                </a:highlight>
                <a:latin typeface="楷体_GB2312"/>
              </a:rPr>
              <a:t>1908</a:t>
            </a:r>
            <a:r>
              <a:rPr lang="zh-CN" altLang="en-US" b="0" i="0" dirty="0">
                <a:effectLst/>
                <a:highlight>
                  <a:srgbClr val="00FFFF"/>
                </a:highlight>
                <a:latin typeface="楷体_GB2312"/>
              </a:rPr>
              <a:t>年十七岁时他考入了杭州广济医学堂。</a:t>
            </a:r>
            <a:r>
              <a:rPr lang="en-US" altLang="zh-CN" b="0" i="0" dirty="0">
                <a:effectLst/>
                <a:highlight>
                  <a:srgbClr val="00FFFF"/>
                </a:highlight>
                <a:latin typeface="楷体_GB2312"/>
              </a:rPr>
              <a:t>1917</a:t>
            </a:r>
            <a:r>
              <a:rPr lang="zh-CN" altLang="en-US" b="0" i="0" dirty="0">
                <a:effectLst/>
                <a:highlight>
                  <a:srgbClr val="00FFFF"/>
                </a:highlight>
                <a:latin typeface="楷体_GB2312"/>
              </a:rPr>
              <a:t>年秋回国，先后任南京高等师范学校、国立东南大学教授、教务主任等职。</a:t>
            </a:r>
            <a:r>
              <a:rPr lang="en-US" altLang="zh-CN" b="0" i="0" dirty="0">
                <a:effectLst/>
                <a:highlight>
                  <a:srgbClr val="00FFFF"/>
                </a:highlight>
                <a:latin typeface="楷体_GB2312"/>
              </a:rPr>
              <a:t>1926</a:t>
            </a:r>
            <a:r>
              <a:rPr lang="zh-CN" altLang="en-US" b="0" i="0" dirty="0">
                <a:effectLst/>
                <a:highlight>
                  <a:srgbClr val="00FFFF"/>
                </a:highlight>
                <a:latin typeface="楷体_GB2312"/>
              </a:rPr>
              <a:t>年起发表了</a:t>
            </a:r>
            <a:r>
              <a:rPr lang="en-US" altLang="zh-CN" b="0" i="0" dirty="0">
                <a:effectLst/>
                <a:highlight>
                  <a:srgbClr val="00FFFF"/>
                </a:highlight>
                <a:latin typeface="楷体_GB2312"/>
              </a:rPr>
              <a:t>《</a:t>
            </a:r>
            <a:r>
              <a:rPr lang="zh-CN" altLang="en-US" b="0" i="0" dirty="0">
                <a:effectLst/>
                <a:highlight>
                  <a:srgbClr val="00FFFF"/>
                </a:highlight>
                <a:latin typeface="楷体_GB2312"/>
              </a:rPr>
              <a:t>中华教育改进社改造全国乡村教育宣言</a:t>
            </a:r>
            <a:r>
              <a:rPr lang="en-US" altLang="zh-CN" b="0" i="0" dirty="0">
                <a:effectLst/>
                <a:highlight>
                  <a:srgbClr val="00FFFF"/>
                </a:highlight>
                <a:latin typeface="楷体_GB2312"/>
              </a:rPr>
              <a:t>》</a:t>
            </a:r>
            <a:r>
              <a:rPr lang="zh-CN" altLang="en-US" b="0" i="0" dirty="0">
                <a:effectLst/>
                <a:highlight>
                  <a:srgbClr val="00FFFF"/>
                </a:highlight>
                <a:latin typeface="楷体_GB2312"/>
              </a:rPr>
              <a:t>。</a:t>
            </a:r>
            <a:r>
              <a:rPr lang="en-US" altLang="zh-CN" b="0" i="0" dirty="0">
                <a:effectLst/>
                <a:highlight>
                  <a:srgbClr val="00FFFF"/>
                </a:highlight>
                <a:latin typeface="楷体_GB2312"/>
              </a:rPr>
              <a:t>1929</a:t>
            </a:r>
            <a:r>
              <a:rPr lang="zh-CN" altLang="en-US" b="0" i="0" dirty="0">
                <a:effectLst/>
                <a:highlight>
                  <a:srgbClr val="00FFFF"/>
                </a:highlight>
                <a:latin typeface="楷体_GB2312"/>
              </a:rPr>
              <a:t>年圣约翰大学授予他荣誉科学博士学位，表彰他为中国教育改造事业作出的贡献。</a:t>
            </a:r>
            <a:r>
              <a:rPr lang="en-US" altLang="zh-CN" b="0" i="0" dirty="0">
                <a:effectLst/>
                <a:highlight>
                  <a:srgbClr val="00FFFF"/>
                </a:highlight>
                <a:latin typeface="楷体_GB2312"/>
              </a:rPr>
              <a:t>1931</a:t>
            </a:r>
            <a:r>
              <a:rPr lang="zh-CN" altLang="en-US" b="0" i="0" dirty="0">
                <a:effectLst/>
                <a:highlight>
                  <a:srgbClr val="00FFFF"/>
                </a:highlight>
                <a:latin typeface="楷体_GB2312"/>
              </a:rPr>
              <a:t>年主编</a:t>
            </a:r>
            <a:r>
              <a:rPr lang="en-US" altLang="zh-CN" b="0" i="0" dirty="0">
                <a:effectLst/>
                <a:highlight>
                  <a:srgbClr val="00FFFF"/>
                </a:highlight>
                <a:latin typeface="楷体_GB2312"/>
              </a:rPr>
              <a:t>《</a:t>
            </a:r>
            <a:r>
              <a:rPr lang="zh-CN" altLang="en-US" b="0" i="0" dirty="0">
                <a:effectLst/>
                <a:highlight>
                  <a:srgbClr val="00FFFF"/>
                </a:highlight>
                <a:latin typeface="楷体_GB2312"/>
              </a:rPr>
              <a:t>儿童科学丛书</a:t>
            </a:r>
            <a:r>
              <a:rPr lang="en-US" altLang="zh-CN" b="0" i="0" dirty="0">
                <a:effectLst/>
                <a:highlight>
                  <a:srgbClr val="00FFFF"/>
                </a:highlight>
                <a:latin typeface="楷体_GB2312"/>
              </a:rPr>
              <a:t>》</a:t>
            </a:r>
            <a:r>
              <a:rPr lang="zh-CN" altLang="en-US" b="0" i="0" dirty="0">
                <a:effectLst/>
                <a:highlight>
                  <a:srgbClr val="00FFFF"/>
                </a:highlight>
                <a:latin typeface="楷体_GB2312"/>
              </a:rPr>
              <a:t>。</a:t>
            </a:r>
            <a:r>
              <a:rPr lang="en-US" altLang="zh-CN" b="0" i="0" dirty="0">
                <a:effectLst/>
                <a:highlight>
                  <a:srgbClr val="00FFFF"/>
                </a:highlight>
                <a:latin typeface="楷体_GB2312"/>
              </a:rPr>
              <a:t>1935</a:t>
            </a:r>
            <a:r>
              <a:rPr lang="zh-CN" altLang="en-US" b="0" i="0" dirty="0">
                <a:effectLst/>
                <a:highlight>
                  <a:srgbClr val="00FFFF"/>
                </a:highlight>
                <a:latin typeface="楷体_GB2312"/>
              </a:rPr>
              <a:t>年，在中国共产党“八一宣言”的感召下积极投身抗日救亡运动。</a:t>
            </a:r>
            <a:r>
              <a:rPr lang="en-US" altLang="zh-CN" b="0" i="0" dirty="0">
                <a:effectLst/>
                <a:highlight>
                  <a:srgbClr val="00FFFF"/>
                </a:highlight>
                <a:latin typeface="楷体_GB2312"/>
              </a:rPr>
              <a:t>1945</a:t>
            </a:r>
            <a:r>
              <a:rPr lang="zh-CN" altLang="en-US" b="0" i="0" dirty="0">
                <a:effectLst/>
                <a:highlight>
                  <a:srgbClr val="00FFFF"/>
                </a:highlight>
                <a:latin typeface="楷体_GB2312"/>
              </a:rPr>
              <a:t>年当选中国民主同盟中央常委兼教育委员会主任委员，兼教育委员会主任委员。</a:t>
            </a:r>
            <a:r>
              <a:rPr lang="en-US" altLang="zh-CN" b="0" i="0" dirty="0">
                <a:effectLst/>
                <a:highlight>
                  <a:srgbClr val="00FFFF"/>
                </a:highlight>
                <a:latin typeface="楷体_GB2312"/>
              </a:rPr>
              <a:t>1946</a:t>
            </a:r>
            <a:r>
              <a:rPr lang="zh-CN" altLang="en-US" b="0" i="0" dirty="0">
                <a:effectLst/>
                <a:highlight>
                  <a:srgbClr val="00FFFF"/>
                </a:highlight>
                <a:latin typeface="楷体_GB2312"/>
              </a:rPr>
              <a:t>年</a:t>
            </a:r>
            <a:r>
              <a:rPr lang="en-US" altLang="zh-CN" b="0" i="0" dirty="0">
                <a:effectLst/>
                <a:highlight>
                  <a:srgbClr val="00FFFF"/>
                </a:highlight>
                <a:latin typeface="楷体_GB2312"/>
              </a:rPr>
              <a:t>7</a:t>
            </a:r>
            <a:r>
              <a:rPr lang="zh-CN" altLang="en-US" b="0" i="0" dirty="0">
                <a:effectLst/>
                <a:highlight>
                  <a:srgbClr val="00FFFF"/>
                </a:highlight>
                <a:latin typeface="楷体_GB2312"/>
              </a:rPr>
              <a:t>月</a:t>
            </a:r>
            <a:r>
              <a:rPr lang="en-US" altLang="zh-CN" b="0" i="0" dirty="0">
                <a:effectLst/>
                <a:highlight>
                  <a:srgbClr val="00FFFF"/>
                </a:highlight>
                <a:latin typeface="楷体_GB2312"/>
              </a:rPr>
              <a:t>25</a:t>
            </a:r>
            <a:r>
              <a:rPr lang="zh-CN" altLang="en-US" b="0" i="0" dirty="0">
                <a:effectLst/>
                <a:highlight>
                  <a:srgbClr val="00FFFF"/>
                </a:highlight>
                <a:latin typeface="楷体_GB2312"/>
              </a:rPr>
              <a:t>日上午，因长期劳累过度，不幸逝世于上海，享年</a:t>
            </a:r>
            <a:r>
              <a:rPr lang="en-US" altLang="zh-CN" b="0" i="0" dirty="0">
                <a:effectLst/>
                <a:highlight>
                  <a:srgbClr val="00FFFF"/>
                </a:highlight>
                <a:latin typeface="楷体_GB2312"/>
              </a:rPr>
              <a:t>55</a:t>
            </a:r>
            <a:r>
              <a:rPr lang="zh-CN" altLang="en-US" b="0" i="0" dirty="0">
                <a:effectLst/>
                <a:highlight>
                  <a:srgbClr val="00FFFF"/>
                </a:highlight>
                <a:latin typeface="楷体_GB2312"/>
              </a:rPr>
              <a:t>岁。</a:t>
            </a:r>
          </a:p>
          <a:p>
            <a:pPr algn="l"/>
            <a:r>
              <a:rPr lang="zh-CN" altLang="en-US" b="0" i="0" dirty="0">
                <a:effectLst/>
                <a:highlight>
                  <a:srgbClr val="00FFFF"/>
                </a:highlight>
                <a:latin typeface="楷体_GB2312"/>
              </a:rPr>
              <a:t>    陶行知以民为本，结合中国国情创立了“生活教育”理论，紧随时代的脉搏，先后倡行平民教育、乡村教育、普及教育、国难教育、抗战教育、民主教育六次教育改革运动。陶行知先生教育救国，对积贫积弱的近代中国意义重大。毛泽东称赞他为“伟大的人民教育家”；他无私奉献的精神，淡泊名利的美德被宋庆龄尊称为“万世师表”；周恩来赞其“无保留追随党的党外布尔什维克”。</a:t>
            </a:r>
          </a:p>
          <a:p>
            <a:pPr algn="l"/>
            <a:r>
              <a:rPr lang="zh-CN" altLang="en-US" b="0" i="0" dirty="0">
                <a:effectLst/>
                <a:highlight>
                  <a:srgbClr val="00FFFF"/>
                </a:highlight>
                <a:latin typeface="楷体_GB2312"/>
              </a:rPr>
              <a:t>    泰戈尔说“陶行知不仅是一个很有创造力的教育家，也是一个勇敢的出色的反法西斯斗士”；华莱士赞曰：“陶博士并不仅仅属于中国，而是属于世界的。”</a:t>
            </a:r>
          </a:p>
        </p:txBody>
      </p:sp>
      <p:sp>
        <p:nvSpPr>
          <p:cNvPr id="9" name="文本框 8">
            <a:extLst>
              <a:ext uri="{FF2B5EF4-FFF2-40B4-BE49-F238E27FC236}">
                <a16:creationId xmlns:a16="http://schemas.microsoft.com/office/drawing/2014/main" id="{5140A81A-E116-B681-963C-A2A82EDAE0D4}"/>
              </a:ext>
            </a:extLst>
          </p:cNvPr>
          <p:cNvSpPr txBox="1"/>
          <p:nvPr/>
        </p:nvSpPr>
        <p:spPr>
          <a:xfrm>
            <a:off x="1803749" y="6488482"/>
            <a:ext cx="901874" cy="369518"/>
          </a:xfrm>
          <a:prstGeom prst="rect">
            <a:avLst/>
          </a:prstGeom>
          <a:noFill/>
        </p:spPr>
        <p:txBody>
          <a:bodyPr wrap="square" rtlCol="0">
            <a:spAutoFit/>
          </a:bodyPr>
          <a:lstStyle/>
          <a:p>
            <a:r>
              <a:rPr lang="zh-CN" altLang="en-US" dirty="0">
                <a:highlight>
                  <a:srgbClr val="FF0000"/>
                </a:highlight>
              </a:rPr>
              <a:t>陶行知</a:t>
            </a:r>
            <a:endParaRPr lang="en-US" altLang="zh-CN" dirty="0">
              <a:highlight>
                <a:srgbClr val="FF0000"/>
              </a:highlight>
            </a:endParaRPr>
          </a:p>
        </p:txBody>
      </p:sp>
    </p:spTree>
    <p:extLst>
      <p:ext uri="{BB962C8B-B14F-4D97-AF65-F5344CB8AC3E}">
        <p14:creationId xmlns:p14="http://schemas.microsoft.com/office/powerpoint/2010/main" val="34735532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4">
                                            <p:txEl>
                                              <p:pRg st="1" end="1"/>
                                            </p:txEl>
                                          </p:spTgt>
                                        </p:tgtEl>
                                        <p:attrNameLst>
                                          <p:attrName>style.visibility</p:attrName>
                                        </p:attrNameLst>
                                      </p:cBhvr>
                                      <p:to>
                                        <p:strVal val="visible"/>
                                      </p:to>
                                    </p:set>
                                    <p:animEffect transition="in" filter="fade">
                                      <p:cBhvr>
                                        <p:cTn id="14" dur="1000"/>
                                        <p:tgtEl>
                                          <p:spTgt spid="4">
                                            <p:txEl>
                                              <p:pRg st="1" end="1"/>
                                            </p:txEl>
                                          </p:spTgt>
                                        </p:tgtEl>
                                      </p:cBhvr>
                                    </p:animEffect>
                                    <p:anim calcmode="lin" valueType="num">
                                      <p:cBhvr>
                                        <p:cTn id="15" dur="1000" fill="hold"/>
                                        <p:tgtEl>
                                          <p:spTgt spid="4">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4">
                                            <p:txEl>
                                              <p:pRg st="2" end="2"/>
                                            </p:txEl>
                                          </p:spTgt>
                                        </p:tgtEl>
                                        <p:attrNameLst>
                                          <p:attrName>style.visibility</p:attrName>
                                        </p:attrNameLst>
                                      </p:cBhvr>
                                      <p:to>
                                        <p:strVal val="visible"/>
                                      </p:to>
                                    </p:set>
                                    <p:animEffect transition="in" filter="fade">
                                      <p:cBhvr>
                                        <p:cTn id="21" dur="1000"/>
                                        <p:tgtEl>
                                          <p:spTgt spid="4">
                                            <p:txEl>
                                              <p:pRg st="2" end="2"/>
                                            </p:txEl>
                                          </p:spTgt>
                                        </p:tgtEl>
                                      </p:cBhvr>
                                    </p:animEffect>
                                    <p:anim calcmode="lin" valueType="num">
                                      <p:cBhvr>
                                        <p:cTn id="22"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4">
                                            <p:txEl>
                                              <p:pRg st="3" end="3"/>
                                            </p:txEl>
                                          </p:spTgt>
                                        </p:tgtEl>
                                        <p:attrNameLst>
                                          <p:attrName>style.visibility</p:attrName>
                                        </p:attrNameLst>
                                      </p:cBhvr>
                                      <p:to>
                                        <p:strVal val="visible"/>
                                      </p:to>
                                    </p:set>
                                    <p:animEffect transition="in" filter="fade">
                                      <p:cBhvr>
                                        <p:cTn id="28" dur="1000"/>
                                        <p:tgtEl>
                                          <p:spTgt spid="4">
                                            <p:txEl>
                                              <p:pRg st="3" end="3"/>
                                            </p:txEl>
                                          </p:spTgt>
                                        </p:tgtEl>
                                      </p:cBhvr>
                                    </p:animEffect>
                                    <p:anim calcmode="lin" valueType="num">
                                      <p:cBhvr>
                                        <p:cTn id="29" dur="1000" fill="hold"/>
                                        <p:tgtEl>
                                          <p:spTgt spid="4">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4">
                                            <p:txEl>
                                              <p:pRg st="4" end="4"/>
                                            </p:txEl>
                                          </p:spTgt>
                                        </p:tgtEl>
                                        <p:attrNameLst>
                                          <p:attrName>style.visibility</p:attrName>
                                        </p:attrNameLst>
                                      </p:cBhvr>
                                      <p:to>
                                        <p:strVal val="visible"/>
                                      </p:to>
                                    </p:set>
                                    <p:animEffect transition="in" filter="fade">
                                      <p:cBhvr>
                                        <p:cTn id="35" dur="1000"/>
                                        <p:tgtEl>
                                          <p:spTgt spid="4">
                                            <p:txEl>
                                              <p:pRg st="4" end="4"/>
                                            </p:txEl>
                                          </p:spTgt>
                                        </p:tgtEl>
                                      </p:cBhvr>
                                    </p:animEffect>
                                    <p:anim calcmode="lin" valueType="num">
                                      <p:cBhvr>
                                        <p:cTn id="36"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37"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4">
                                            <p:txEl>
                                              <p:pRg st="5" end="5"/>
                                            </p:txEl>
                                          </p:spTgt>
                                        </p:tgtEl>
                                        <p:attrNameLst>
                                          <p:attrName>style.visibility</p:attrName>
                                        </p:attrNameLst>
                                      </p:cBhvr>
                                      <p:to>
                                        <p:strVal val="visible"/>
                                      </p:to>
                                    </p:set>
                                    <p:animEffect transition="in" filter="fade">
                                      <p:cBhvr>
                                        <p:cTn id="42" dur="1000"/>
                                        <p:tgtEl>
                                          <p:spTgt spid="4">
                                            <p:txEl>
                                              <p:pRg st="5" end="5"/>
                                            </p:txEl>
                                          </p:spTgt>
                                        </p:tgtEl>
                                      </p:cBhvr>
                                    </p:animEffect>
                                    <p:anim calcmode="lin" valueType="num">
                                      <p:cBhvr>
                                        <p:cTn id="43" dur="1000" fill="hold"/>
                                        <p:tgtEl>
                                          <p:spTgt spid="4">
                                            <p:txEl>
                                              <p:pRg st="5" end="5"/>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5" end="5"/>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8"/>
                                        </p:tgtEl>
                                        <p:attrNameLst>
                                          <p:attrName>style.visibility</p:attrName>
                                        </p:attrNameLst>
                                      </p:cBhvr>
                                      <p:to>
                                        <p:strVal val="visible"/>
                                      </p:to>
                                    </p:set>
                                    <p:animEffect transition="in" filter="barn(inVertical)">
                                      <p:cBhvr>
                                        <p:cTn id="49" dur="500"/>
                                        <p:tgtEl>
                                          <p:spTgt spid="8"/>
                                        </p:tgtEl>
                                      </p:cBhvr>
                                    </p:animEffect>
                                  </p:childTnLst>
                                </p:cTn>
                              </p:par>
                            </p:childTnLst>
                          </p:cTn>
                        </p:par>
                      </p:childTnLst>
                    </p:cTn>
                  </p:par>
                  <p:par>
                    <p:cTn id="50" fill="hold">
                      <p:stCondLst>
                        <p:cond delay="indefinite"/>
                      </p:stCondLst>
                      <p:childTnLst>
                        <p:par>
                          <p:cTn id="51" fill="hold">
                            <p:stCondLst>
                              <p:cond delay="0"/>
                            </p:stCondLst>
                            <p:childTnLst>
                              <p:par>
                                <p:cTn id="52" presetID="1" presetClass="entr" presetSubtype="0" fill="hold" nodeType="clickEffect">
                                  <p:stCondLst>
                                    <p:cond delay="0"/>
                                  </p:stCondLst>
                                  <p:childTnLst>
                                    <p:set>
                                      <p:cBhvr>
                                        <p:cTn id="53"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54" fill="hold">
                      <p:stCondLst>
                        <p:cond delay="indefinite"/>
                      </p:stCondLst>
                      <p:childTnLst>
                        <p:par>
                          <p:cTn id="55" fill="hold">
                            <p:stCondLst>
                              <p:cond delay="0"/>
                            </p:stCondLst>
                            <p:childTnLst>
                              <p:par>
                                <p:cTn id="56" presetID="14" presetClass="entr" presetSubtype="10" fill="hold" grpId="0" nodeType="click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randombar(horizontal)">
                                      <p:cBhvr>
                                        <p:cTn id="5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图片占位符 13">
            <a:extLst>
              <a:ext uri="{FF2B5EF4-FFF2-40B4-BE49-F238E27FC236}">
                <a16:creationId xmlns:a16="http://schemas.microsoft.com/office/drawing/2014/main" id="{9C42D1E8-5DE2-E82A-3C54-3B09B8E7F0BC}"/>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l="2508" r="2508"/>
          <a:stretch>
            <a:fillRect/>
          </a:stretch>
        </p:blipFill>
        <p:spPr>
          <a:xfrm>
            <a:off x="1141466" y="163094"/>
            <a:ext cx="9702459" cy="6437502"/>
          </a:xfrm>
        </p:spPr>
      </p:pic>
    </p:spTree>
    <p:extLst>
      <p:ext uri="{BB962C8B-B14F-4D97-AF65-F5344CB8AC3E}">
        <p14:creationId xmlns:p14="http://schemas.microsoft.com/office/powerpoint/2010/main" val="3111038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randombar(horizontal)">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副标题 2">
            <a:extLst>
              <a:ext uri="{FF2B5EF4-FFF2-40B4-BE49-F238E27FC236}">
                <a16:creationId xmlns:a16="http://schemas.microsoft.com/office/drawing/2014/main" id="{28F2BE69-2632-7ECF-9741-4D810B30564F}"/>
              </a:ext>
            </a:extLst>
          </p:cNvPr>
          <p:cNvSpPr>
            <a:spLocks noGrp="1"/>
          </p:cNvSpPr>
          <p:nvPr>
            <p:ph type="subTitle" idx="1"/>
          </p:nvPr>
        </p:nvSpPr>
        <p:spPr>
          <a:xfrm>
            <a:off x="147286" y="196380"/>
            <a:ext cx="8272558" cy="6529675"/>
          </a:xfrm>
        </p:spPr>
        <p:txBody>
          <a:bodyPr>
            <a:normAutofit/>
          </a:bodyPr>
          <a:lstStyle/>
          <a:p>
            <a:pPr algn="l"/>
            <a:r>
              <a:rPr lang="zh-CN" altLang="en-US"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稿费的故事：</a:t>
            </a:r>
          </a:p>
          <a:p>
            <a:pPr algn="l"/>
            <a:r>
              <a:rPr lang="zh-CN" altLang="en-US"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陶行知是我国近代人民教育家。他有一句名言：“人生天地间，各自有禀赋。为一大事来，做一大事去。”他非常重视国民教育，认为“教育是共和国的保障”，因此，他把毕生精力都投入到“教育”这一大事中来。</a:t>
            </a:r>
          </a:p>
          <a:p>
            <a:pPr algn="l"/>
            <a:r>
              <a:rPr lang="en-US" altLang="zh-CN"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1923</a:t>
            </a:r>
            <a:r>
              <a:rPr lang="zh-CN" altLang="en-US"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年，他组织了平民教育促进会，编写</a:t>
            </a:r>
            <a:r>
              <a:rPr lang="en-US" altLang="zh-CN"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a:t>
            </a:r>
            <a:r>
              <a:rPr lang="zh-CN" altLang="en-US"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平民千字课</a:t>
            </a:r>
            <a:r>
              <a:rPr lang="en-US" altLang="zh-CN"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a:t>
            </a:r>
            <a:r>
              <a:rPr lang="zh-CN" altLang="en-US"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，奔波于全国十几个省市，致力于平民教育。他把</a:t>
            </a:r>
            <a:r>
              <a:rPr lang="en-US" altLang="zh-CN"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a:t>
            </a:r>
            <a:r>
              <a:rPr lang="zh-CN" altLang="en-US"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平民千字课</a:t>
            </a:r>
            <a:r>
              <a:rPr lang="en-US" altLang="zh-CN"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a:t>
            </a:r>
            <a:r>
              <a:rPr lang="zh-CN" altLang="en-US"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作为教材，送到平民百姓家里，劝家家户户都要识字读书。他活动的经费多数都是自己写书得的稿费。</a:t>
            </a:r>
          </a:p>
          <a:p>
            <a:pPr algn="l"/>
            <a:r>
              <a:rPr lang="zh-CN" altLang="en-US"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一次，他得到了</a:t>
            </a:r>
            <a:r>
              <a:rPr lang="en-US" altLang="zh-CN"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1</a:t>
            </a:r>
            <a:r>
              <a:rPr lang="zh-CN" altLang="en-US"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万多元稿费，拿回家锁在柜子里，承担着所有家务的妹妹看见了，问他：“家里有老有小，钱也不多，能不能留</a:t>
            </a:r>
            <a:r>
              <a:rPr lang="en-US" altLang="zh-CN"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1/4</a:t>
            </a:r>
            <a:r>
              <a:rPr lang="zh-CN" altLang="en-US"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给家里用？”陶行知想了想，温和地说：“我要去南京劳山脚下办晓庄师范，这钱要作为办学的经费。我们家虽穷，粗茶淡饭还能维持。中国</a:t>
            </a:r>
            <a:r>
              <a:rPr lang="en-US" altLang="zh-CN"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34000</a:t>
            </a:r>
            <a:r>
              <a:rPr lang="zh-CN" altLang="en-US"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万农民非但没有饭吃，更没有文化。用这钱去办学校，是为农民烧心香，是尽我们的绵薄之力去帮助他们。你在家里省着点用，算是帮我去办大事吧！”妹妹理解了他，默默地点了点头。</a:t>
            </a:r>
          </a:p>
          <a:p>
            <a:pPr algn="l"/>
            <a:r>
              <a:rPr lang="en-US" altLang="zh-CN"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1927</a:t>
            </a:r>
            <a:r>
              <a:rPr lang="zh-CN" altLang="en-US"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年，陶行知办起了晓庄师范学校，开展乡村教育活动。</a:t>
            </a:r>
            <a:r>
              <a:rPr lang="en-US" altLang="zh-CN"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1930</a:t>
            </a:r>
            <a:r>
              <a:rPr lang="zh-CN" altLang="en-US"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年</a:t>
            </a:r>
            <a:r>
              <a:rPr lang="en-US" altLang="zh-CN"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4</a:t>
            </a:r>
            <a:r>
              <a:rPr lang="zh-CN" altLang="en-US"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月，国民党反动政府武力封闭了这所学校，还通缉陶行知。 </a:t>
            </a:r>
            <a:r>
              <a:rPr lang="en-US" altLang="zh-CN"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1932</a:t>
            </a:r>
            <a:r>
              <a:rPr lang="zh-CN" altLang="en-US" sz="2000" b="0" i="0" dirty="0">
                <a:solidFill>
                  <a:srgbClr val="333333"/>
                </a:solidFill>
                <a:effectLst/>
                <a:highlight>
                  <a:srgbClr val="FFFF00"/>
                </a:highlight>
                <a:latin typeface="Microsoft YaHei" panose="020B0503020204020204" pitchFamily="34" charset="-122"/>
                <a:ea typeface="Microsoft YaHei" panose="020B0503020204020204" pitchFamily="34" charset="-122"/>
              </a:rPr>
              <a:t>年，陶行知在上海先后创办了“山海工学团”、“晨更工学团”、“劳工幼儿园”，继续推行中华普及教育运动。</a:t>
            </a:r>
          </a:p>
          <a:p>
            <a:endParaRPr lang="zh-CN" altLang="en-US" sz="2000" dirty="0">
              <a:highlight>
                <a:srgbClr val="FFFF00"/>
              </a:highlight>
            </a:endParaRPr>
          </a:p>
        </p:txBody>
      </p:sp>
      <p:sp>
        <p:nvSpPr>
          <p:cNvPr id="6" name="文本框 5">
            <a:extLst>
              <a:ext uri="{FF2B5EF4-FFF2-40B4-BE49-F238E27FC236}">
                <a16:creationId xmlns:a16="http://schemas.microsoft.com/office/drawing/2014/main" id="{D0BDFD5B-1162-0C5D-FA71-9BA23BA84038}"/>
              </a:ext>
            </a:extLst>
          </p:cNvPr>
          <p:cNvSpPr txBox="1"/>
          <p:nvPr/>
        </p:nvSpPr>
        <p:spPr>
          <a:xfrm>
            <a:off x="8327791" y="693470"/>
            <a:ext cx="3716923" cy="1477328"/>
          </a:xfrm>
          <a:prstGeom prst="rect">
            <a:avLst/>
          </a:prstGeom>
          <a:noFill/>
        </p:spPr>
        <p:txBody>
          <a:bodyPr wrap="square" rtlCol="0">
            <a:spAutoFit/>
          </a:bodyPr>
          <a:lstStyle/>
          <a:p>
            <a:pPr algn="l"/>
            <a:r>
              <a:rPr lang="zh-CN" altLang="en-US" b="1" i="0" dirty="0">
                <a:solidFill>
                  <a:schemeClr val="accent5">
                    <a:lumMod val="50000"/>
                  </a:schemeClr>
                </a:solidFill>
                <a:effectLst/>
                <a:latin typeface="Arial" panose="020B0604020202020204" pitchFamily="34" charset="0"/>
              </a:rPr>
              <a:t>主要成就</a:t>
            </a:r>
            <a:r>
              <a:rPr lang="en-US" altLang="zh-CN" b="1" i="0" dirty="0">
                <a:solidFill>
                  <a:schemeClr val="accent5">
                    <a:lumMod val="50000"/>
                  </a:schemeClr>
                </a:solidFill>
                <a:effectLst/>
                <a:latin typeface="Arial" panose="020B0604020202020204" pitchFamily="34" charset="0"/>
              </a:rPr>
              <a:t>: </a:t>
            </a:r>
            <a:r>
              <a:rPr lang="zh-CN" altLang="en-US" b="0" i="0" dirty="0">
                <a:solidFill>
                  <a:schemeClr val="accent5">
                    <a:lumMod val="50000"/>
                  </a:schemeClr>
                </a:solidFill>
                <a:effectLst/>
                <a:latin typeface="Arial" panose="020B0604020202020204" pitchFamily="34" charset="0"/>
              </a:rPr>
              <a:t>开创中国近代教育典范</a:t>
            </a:r>
          </a:p>
          <a:p>
            <a:pPr algn="l"/>
            <a:r>
              <a:rPr lang="zh-CN" altLang="en-US" b="1" i="0" dirty="0">
                <a:solidFill>
                  <a:schemeClr val="accent5">
                    <a:lumMod val="50000"/>
                  </a:schemeClr>
                </a:solidFill>
                <a:effectLst/>
                <a:latin typeface="Arial" panose="020B0604020202020204" pitchFamily="34" charset="0"/>
              </a:rPr>
              <a:t>代表作品</a:t>
            </a:r>
            <a:r>
              <a:rPr lang="en-US" altLang="zh-CN" b="1" i="0" dirty="0">
                <a:solidFill>
                  <a:schemeClr val="accent5">
                    <a:lumMod val="50000"/>
                  </a:schemeClr>
                </a:solidFill>
                <a:effectLst/>
                <a:latin typeface="Arial" panose="020B0604020202020204" pitchFamily="34" charset="0"/>
              </a:rPr>
              <a:t>: </a:t>
            </a:r>
            <a:r>
              <a:rPr lang="en-US" altLang="zh-CN" b="0" i="0" dirty="0">
                <a:solidFill>
                  <a:schemeClr val="accent5">
                    <a:lumMod val="50000"/>
                  </a:schemeClr>
                </a:solidFill>
                <a:effectLst/>
                <a:latin typeface="Arial" panose="020B0604020202020204" pitchFamily="34" charset="0"/>
              </a:rPr>
              <a:t>《</a:t>
            </a:r>
            <a:r>
              <a:rPr lang="zh-CN" altLang="en-US" b="0" i="0" dirty="0">
                <a:solidFill>
                  <a:schemeClr val="accent5">
                    <a:lumMod val="50000"/>
                  </a:schemeClr>
                </a:solidFill>
                <a:effectLst/>
                <a:latin typeface="Arial" panose="020B0604020202020204" pitchFamily="34" charset="0"/>
              </a:rPr>
              <a:t>中国教育改造</a:t>
            </a:r>
            <a:r>
              <a:rPr lang="en-US" altLang="zh-CN" b="0" i="0" dirty="0">
                <a:solidFill>
                  <a:schemeClr val="accent5">
                    <a:lumMod val="50000"/>
                  </a:schemeClr>
                </a:solidFill>
                <a:effectLst/>
                <a:latin typeface="Arial" panose="020B0604020202020204" pitchFamily="34" charset="0"/>
              </a:rPr>
              <a:t>》</a:t>
            </a:r>
            <a:r>
              <a:rPr lang="zh-CN" altLang="en-US" b="0" i="0" dirty="0">
                <a:solidFill>
                  <a:schemeClr val="accent5">
                    <a:lumMod val="50000"/>
                  </a:schemeClr>
                </a:solidFill>
                <a:effectLst/>
                <a:latin typeface="Arial" panose="020B0604020202020204" pitchFamily="34" charset="0"/>
              </a:rPr>
              <a:t>、</a:t>
            </a:r>
            <a:r>
              <a:rPr lang="en-US" altLang="zh-CN" b="0" i="0" dirty="0">
                <a:solidFill>
                  <a:schemeClr val="accent5">
                    <a:lumMod val="50000"/>
                  </a:schemeClr>
                </a:solidFill>
                <a:effectLst/>
                <a:latin typeface="Arial" panose="020B0604020202020204" pitchFamily="34" charset="0"/>
              </a:rPr>
              <a:t>《</a:t>
            </a:r>
            <a:r>
              <a:rPr lang="zh-CN" altLang="en-US" b="0" i="0" dirty="0">
                <a:solidFill>
                  <a:schemeClr val="accent5">
                    <a:lumMod val="50000"/>
                  </a:schemeClr>
                </a:solidFill>
                <a:effectLst/>
                <a:latin typeface="Arial" panose="020B0604020202020204" pitchFamily="34" charset="0"/>
              </a:rPr>
              <a:t>古庙敲钟录</a:t>
            </a:r>
            <a:r>
              <a:rPr lang="en-US" altLang="zh-CN" b="0" i="0" dirty="0">
                <a:solidFill>
                  <a:schemeClr val="accent5">
                    <a:lumMod val="50000"/>
                  </a:schemeClr>
                </a:solidFill>
                <a:effectLst/>
                <a:latin typeface="Arial" panose="020B0604020202020204" pitchFamily="34" charset="0"/>
              </a:rPr>
              <a:t>》</a:t>
            </a:r>
            <a:r>
              <a:rPr lang="zh-CN" altLang="en-US" b="0" i="0" dirty="0">
                <a:solidFill>
                  <a:schemeClr val="accent5">
                    <a:lumMod val="50000"/>
                  </a:schemeClr>
                </a:solidFill>
                <a:effectLst/>
                <a:latin typeface="Arial" panose="020B0604020202020204" pitchFamily="34" charset="0"/>
              </a:rPr>
              <a:t>、</a:t>
            </a:r>
            <a:r>
              <a:rPr lang="en-US" altLang="zh-CN" b="0" i="0" dirty="0">
                <a:solidFill>
                  <a:schemeClr val="accent5">
                    <a:lumMod val="50000"/>
                  </a:schemeClr>
                </a:solidFill>
                <a:effectLst/>
                <a:latin typeface="Arial" panose="020B0604020202020204" pitchFamily="34" charset="0"/>
              </a:rPr>
              <a:t>《</a:t>
            </a:r>
            <a:r>
              <a:rPr lang="zh-CN" altLang="en-US" b="0" i="0" dirty="0">
                <a:solidFill>
                  <a:schemeClr val="accent5">
                    <a:lumMod val="50000"/>
                  </a:schemeClr>
                </a:solidFill>
                <a:effectLst/>
                <a:latin typeface="Arial" panose="020B0604020202020204" pitchFamily="34" charset="0"/>
              </a:rPr>
              <a:t>斋夫自由谈</a:t>
            </a:r>
            <a:r>
              <a:rPr lang="en-US" altLang="zh-CN" b="0" i="0" dirty="0">
                <a:solidFill>
                  <a:schemeClr val="accent5">
                    <a:lumMod val="50000"/>
                  </a:schemeClr>
                </a:solidFill>
                <a:effectLst/>
                <a:latin typeface="Arial" panose="020B0604020202020204" pitchFamily="34" charset="0"/>
              </a:rPr>
              <a:t>》</a:t>
            </a:r>
          </a:p>
          <a:p>
            <a:pPr algn="l"/>
            <a:r>
              <a:rPr lang="zh-CN" altLang="en-US" b="1" i="0" dirty="0">
                <a:solidFill>
                  <a:schemeClr val="accent5">
                    <a:lumMod val="50000"/>
                  </a:schemeClr>
                </a:solidFill>
                <a:effectLst/>
                <a:latin typeface="Arial" panose="020B0604020202020204" pitchFamily="34" charset="0"/>
              </a:rPr>
              <a:t>出生地</a:t>
            </a:r>
            <a:r>
              <a:rPr lang="en-US" altLang="zh-CN" b="1" i="0" dirty="0">
                <a:solidFill>
                  <a:schemeClr val="accent5">
                    <a:lumMod val="50000"/>
                  </a:schemeClr>
                </a:solidFill>
                <a:effectLst/>
                <a:latin typeface="Arial" panose="020B0604020202020204" pitchFamily="34" charset="0"/>
              </a:rPr>
              <a:t>: </a:t>
            </a:r>
            <a:r>
              <a:rPr lang="zh-CN" altLang="en-US" b="0" i="0" dirty="0">
                <a:solidFill>
                  <a:schemeClr val="accent5">
                    <a:lumMod val="50000"/>
                  </a:schemeClr>
                </a:solidFill>
                <a:effectLst/>
                <a:latin typeface="Arial" panose="020B0604020202020204" pitchFamily="34" charset="0"/>
              </a:rPr>
              <a:t>安徽歙县西乡黄潭源村</a:t>
            </a:r>
          </a:p>
          <a:p>
            <a:pPr algn="l"/>
            <a:r>
              <a:rPr lang="zh-CN" altLang="en-US" b="1" i="0" dirty="0">
                <a:solidFill>
                  <a:schemeClr val="accent5">
                    <a:lumMod val="50000"/>
                  </a:schemeClr>
                </a:solidFill>
                <a:effectLst/>
                <a:latin typeface="Arial" panose="020B0604020202020204" pitchFamily="34" charset="0"/>
              </a:rPr>
              <a:t>出生日期</a:t>
            </a:r>
            <a:r>
              <a:rPr lang="en-US" altLang="zh-CN" b="1" i="0" dirty="0">
                <a:solidFill>
                  <a:schemeClr val="accent5">
                    <a:lumMod val="50000"/>
                  </a:schemeClr>
                </a:solidFill>
                <a:effectLst/>
                <a:latin typeface="Arial" panose="020B0604020202020204" pitchFamily="34" charset="0"/>
              </a:rPr>
              <a:t>: </a:t>
            </a:r>
            <a:r>
              <a:rPr lang="en-US" altLang="zh-CN" b="0" i="0" dirty="0">
                <a:solidFill>
                  <a:schemeClr val="accent5">
                    <a:lumMod val="50000"/>
                  </a:schemeClr>
                </a:solidFill>
                <a:effectLst/>
                <a:latin typeface="Arial" panose="020B0604020202020204" pitchFamily="34" charset="0"/>
              </a:rPr>
              <a:t>1891</a:t>
            </a:r>
            <a:r>
              <a:rPr lang="zh-CN" altLang="en-US" b="0" i="0" dirty="0">
                <a:solidFill>
                  <a:schemeClr val="accent5">
                    <a:lumMod val="50000"/>
                  </a:schemeClr>
                </a:solidFill>
                <a:effectLst/>
                <a:latin typeface="Arial" panose="020B0604020202020204" pitchFamily="34" charset="0"/>
              </a:rPr>
              <a:t>年</a:t>
            </a:r>
            <a:r>
              <a:rPr lang="en-US" altLang="zh-CN" b="0" i="0" dirty="0">
                <a:solidFill>
                  <a:schemeClr val="accent5">
                    <a:lumMod val="50000"/>
                  </a:schemeClr>
                </a:solidFill>
                <a:effectLst/>
                <a:latin typeface="Arial" panose="020B0604020202020204" pitchFamily="34" charset="0"/>
              </a:rPr>
              <a:t>10</a:t>
            </a:r>
            <a:r>
              <a:rPr lang="zh-CN" altLang="en-US" b="0" i="0" dirty="0">
                <a:solidFill>
                  <a:schemeClr val="accent5">
                    <a:lumMod val="50000"/>
                  </a:schemeClr>
                </a:solidFill>
                <a:effectLst/>
                <a:latin typeface="Arial" panose="020B0604020202020204" pitchFamily="34" charset="0"/>
              </a:rPr>
              <a:t>月</a:t>
            </a:r>
            <a:r>
              <a:rPr lang="en-US" altLang="zh-CN" b="0" i="0" dirty="0">
                <a:solidFill>
                  <a:schemeClr val="accent5">
                    <a:lumMod val="50000"/>
                  </a:schemeClr>
                </a:solidFill>
                <a:effectLst/>
                <a:latin typeface="Arial" panose="020B0604020202020204" pitchFamily="34" charset="0"/>
              </a:rPr>
              <a:t>18</a:t>
            </a:r>
            <a:r>
              <a:rPr lang="zh-CN" altLang="en-US" b="0" i="0" dirty="0">
                <a:solidFill>
                  <a:schemeClr val="accent5">
                    <a:lumMod val="50000"/>
                  </a:schemeClr>
                </a:solidFill>
                <a:effectLst/>
                <a:latin typeface="Arial" panose="020B0604020202020204" pitchFamily="34" charset="0"/>
              </a:rPr>
              <a:t>日</a:t>
            </a:r>
          </a:p>
        </p:txBody>
      </p:sp>
      <p:pic>
        <p:nvPicPr>
          <p:cNvPr id="8" name="图片 7">
            <a:extLst>
              <a:ext uri="{FF2B5EF4-FFF2-40B4-BE49-F238E27FC236}">
                <a16:creationId xmlns:a16="http://schemas.microsoft.com/office/drawing/2014/main" id="{A57EA8A8-781D-799D-D0F6-BA4D3DB48D5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70435" y="2383356"/>
            <a:ext cx="3031633" cy="4130141"/>
          </a:xfrm>
          <a:prstGeom prst="rect">
            <a:avLst/>
          </a:prstGeom>
        </p:spPr>
      </p:pic>
    </p:spTree>
    <p:extLst>
      <p:ext uri="{BB962C8B-B14F-4D97-AF65-F5344CB8AC3E}">
        <p14:creationId xmlns:p14="http://schemas.microsoft.com/office/powerpoint/2010/main" val="36740646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fade">
                                      <p:cBhvr>
                                        <p:cTn id="35" dur="2000"/>
                                        <p:tgtEl>
                                          <p:spTgt spid="3">
                                            <p:txEl>
                                              <p:pRg st="4" end="4"/>
                                            </p:txEl>
                                          </p:spTgt>
                                        </p:tgtEl>
                                      </p:cBhvr>
                                    </p:animEffect>
                                    <p:anim calcmode="lin" valueType="num">
                                      <p:cBhvr>
                                        <p:cTn id="36" dur="2000" fill="hold"/>
                                        <p:tgtEl>
                                          <p:spTgt spid="3">
                                            <p:txEl>
                                              <p:pRg st="4" end="4"/>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4" end="4"/>
                                            </p:txEl>
                                          </p:spTgt>
                                        </p:tgtEl>
                                        <p:attrNameLst>
                                          <p:attrName>ppt_h</p:attrName>
                                        </p:attrNameLst>
                                      </p:cBhvr>
                                      <p:tavLst>
                                        <p:tav tm="0">
                                          <p:val>
                                            <p:strVal val="#ppt_h"/>
                                          </p:val>
                                        </p:tav>
                                        <p:tav tm="100000">
                                          <p:val>
                                            <p:strVal val="#ppt_h"/>
                                          </p:val>
                                        </p:tav>
                                      </p:tavLst>
                                    </p:anim>
                                  </p:childTnLst>
                                </p:cTn>
                              </p:par>
                            </p:childTnLst>
                          </p:cTn>
                        </p:par>
                      </p:childTnLst>
                    </p:cTn>
                  </p:par>
                  <p:par>
                    <p:cTn id="38" fill="hold">
                      <p:stCondLst>
                        <p:cond delay="indefinite"/>
                      </p:stCondLst>
                      <p:childTnLst>
                        <p:par>
                          <p:cTn id="39" fill="hold">
                            <p:stCondLst>
                              <p:cond delay="0"/>
                            </p:stCondLst>
                            <p:childTnLst>
                              <p:par>
                                <p:cTn id="40" presetID="21" presetClass="entr" presetSubtype="1" fill="hold" grpId="0" nodeType="clickEffect">
                                  <p:stCondLst>
                                    <p:cond delay="0"/>
                                  </p:stCondLst>
                                  <p:childTnLst>
                                    <p:set>
                                      <p:cBhvr>
                                        <p:cTn id="41" dur="1" fill="hold">
                                          <p:stCondLst>
                                            <p:cond delay="0"/>
                                          </p:stCondLst>
                                        </p:cTn>
                                        <p:tgtEl>
                                          <p:spTgt spid="6"/>
                                        </p:tgtEl>
                                        <p:attrNameLst>
                                          <p:attrName>style.visibility</p:attrName>
                                        </p:attrNameLst>
                                      </p:cBhvr>
                                      <p:to>
                                        <p:strVal val="visible"/>
                                      </p:to>
                                    </p:set>
                                    <p:animEffect transition="in" filter="wheel(1)">
                                      <p:cBhvr>
                                        <p:cTn id="42" dur="2000"/>
                                        <p:tgtEl>
                                          <p:spTgt spid="6"/>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nodeType="click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wipe(down)">
                                      <p:cBhvr>
                                        <p:cTn id="4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占位符 3">
            <a:extLst>
              <a:ext uri="{FF2B5EF4-FFF2-40B4-BE49-F238E27FC236}">
                <a16:creationId xmlns:a16="http://schemas.microsoft.com/office/drawing/2014/main" id="{0FB570EC-09EA-11AB-28BF-CAC3BCED8FDB}"/>
              </a:ext>
            </a:extLst>
          </p:cNvPr>
          <p:cNvSpPr>
            <a:spLocks noGrp="1"/>
          </p:cNvSpPr>
          <p:nvPr>
            <p:ph type="body" sz="half" idx="2"/>
          </p:nvPr>
        </p:nvSpPr>
        <p:spPr>
          <a:xfrm>
            <a:off x="79780" y="104328"/>
            <a:ext cx="4467671" cy="5345251"/>
          </a:xfrm>
        </p:spPr>
        <p:txBody>
          <a:bodyPr>
            <a:noAutofit/>
          </a:bodyPr>
          <a:lstStyle/>
          <a:p>
            <a:r>
              <a:rPr lang="zh-CN" altLang="en-US" sz="4800" b="0" i="0" dirty="0">
                <a:solidFill>
                  <a:srgbClr val="121212"/>
                </a:solidFill>
                <a:effectLst/>
                <a:highlight>
                  <a:srgbClr val="00FF00"/>
                </a:highlight>
                <a:latin typeface="-apple-system"/>
              </a:rPr>
              <a:t>陶行知是一位出色的教育家，他渴望以教育为手段改造社会，期望社会进步，尤其是关系到广大民众利益的乡村社会。</a:t>
            </a:r>
            <a:endParaRPr lang="zh-CN" altLang="en-US" sz="4800" dirty="0">
              <a:highlight>
                <a:srgbClr val="00FF00"/>
              </a:highlight>
            </a:endParaRPr>
          </a:p>
        </p:txBody>
      </p:sp>
      <p:pic>
        <p:nvPicPr>
          <p:cNvPr id="18" name="图片占位符 17">
            <a:extLst>
              <a:ext uri="{FF2B5EF4-FFF2-40B4-BE49-F238E27FC236}">
                <a16:creationId xmlns:a16="http://schemas.microsoft.com/office/drawing/2014/main" id="{A2794E0C-7ACB-4066-1062-0B5DC396D0BC}"/>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t="553" b="553"/>
          <a:stretch>
            <a:fillRect/>
          </a:stretch>
        </p:blipFill>
        <p:spPr>
          <a:xfrm>
            <a:off x="4604063" y="0"/>
            <a:ext cx="7587937" cy="6858000"/>
          </a:xfrm>
        </p:spPr>
      </p:pic>
      <p:sp>
        <p:nvSpPr>
          <p:cNvPr id="19" name="文本框 18">
            <a:extLst>
              <a:ext uri="{FF2B5EF4-FFF2-40B4-BE49-F238E27FC236}">
                <a16:creationId xmlns:a16="http://schemas.microsoft.com/office/drawing/2014/main" id="{E75C7432-8BEE-F05A-D105-212628A2FDDE}"/>
              </a:ext>
            </a:extLst>
          </p:cNvPr>
          <p:cNvSpPr txBox="1"/>
          <p:nvPr/>
        </p:nvSpPr>
        <p:spPr>
          <a:xfrm>
            <a:off x="79779" y="5695055"/>
            <a:ext cx="4259017" cy="830997"/>
          </a:xfrm>
          <a:prstGeom prst="rect">
            <a:avLst/>
          </a:prstGeom>
          <a:noFill/>
        </p:spPr>
        <p:txBody>
          <a:bodyPr wrap="square" rtlCol="0">
            <a:spAutoFit/>
          </a:bodyPr>
          <a:lstStyle/>
          <a:p>
            <a:r>
              <a:rPr lang="zh-CN" altLang="en-US" sz="2400" dirty="0">
                <a:solidFill>
                  <a:srgbClr val="C00000"/>
                </a:solidFill>
              </a:rPr>
              <a:t>谢谢大家！</a:t>
            </a:r>
            <a:endParaRPr lang="en-US" altLang="zh-CN" sz="2400" dirty="0">
              <a:solidFill>
                <a:srgbClr val="C00000"/>
              </a:solidFill>
            </a:endParaRPr>
          </a:p>
          <a:p>
            <a:r>
              <a:rPr lang="zh-CN" altLang="en-US" sz="2400" dirty="0">
                <a:solidFill>
                  <a:srgbClr val="C00000"/>
                </a:solidFill>
              </a:rPr>
              <a:t>初一三班黄浠瑜</a:t>
            </a:r>
          </a:p>
        </p:txBody>
      </p:sp>
    </p:spTree>
    <p:extLst>
      <p:ext uri="{BB962C8B-B14F-4D97-AF65-F5344CB8AC3E}">
        <p14:creationId xmlns:p14="http://schemas.microsoft.com/office/powerpoint/2010/main" val="23581853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anim calcmode="lin" valueType="num">
                                      <p:cBhvr additive="base">
                                        <p:cTn id="11" dur="500" fill="hold"/>
                                        <p:tgtEl>
                                          <p:spTgt spid="18"/>
                                        </p:tgtEl>
                                        <p:attrNameLst>
                                          <p:attrName>ppt_x</p:attrName>
                                        </p:attrNameLst>
                                      </p:cBhvr>
                                      <p:tavLst>
                                        <p:tav tm="0">
                                          <p:val>
                                            <p:strVal val="#ppt_x"/>
                                          </p:val>
                                        </p:tav>
                                        <p:tav tm="100000">
                                          <p:val>
                                            <p:strVal val="#ppt_x"/>
                                          </p:val>
                                        </p:tav>
                                      </p:tavLst>
                                    </p:anim>
                                    <p:anim calcmode="lin" valueType="num">
                                      <p:cBhvr additive="base">
                                        <p:cTn id="12"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19" grpId="0"/>
    </p:bldLst>
  </p:timing>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176</TotalTime>
  <Words>1272</Words>
  <Application>Microsoft Office PowerPoint</Application>
  <PresentationFormat>宽屏</PresentationFormat>
  <Paragraphs>58</Paragraphs>
  <Slides>6</Slides>
  <Notes>0</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6</vt:i4>
      </vt:variant>
    </vt:vector>
  </HeadingPairs>
  <TitlesOfParts>
    <vt:vector size="14" baseType="lpstr">
      <vt:lpstr>-apple-system</vt:lpstr>
      <vt:lpstr>Helvetica Neue</vt:lpstr>
      <vt:lpstr>等线</vt:lpstr>
      <vt:lpstr>等线 Light</vt:lpstr>
      <vt:lpstr>楷体_GB2312</vt:lpstr>
      <vt:lpstr>Microsoft YaHei</vt:lpstr>
      <vt:lpstr>Arial</vt:lpstr>
      <vt:lpstr>Office 主题​​</vt:lpstr>
      <vt:lpstr>行是知之始，知是行之成</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行是知之始，知是行之成</dc:title>
  <dc:creator>@ Lin</dc:creator>
  <cp:lastModifiedBy>@ Lin</cp:lastModifiedBy>
  <cp:revision>4</cp:revision>
  <dcterms:created xsi:type="dcterms:W3CDTF">2022-10-07T03:36:07Z</dcterms:created>
  <dcterms:modified xsi:type="dcterms:W3CDTF">2022-10-07T08:04:02Z</dcterms:modified>
</cp:coreProperties>
</file>