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p:sldMasterIdLst>
    <p:sldMasterId id="2147483648" r:id="rId1"/>
  </p:sldMasterIdLst>
  <p:notesMasterIdLst>
    <p:notesMasterId r:id="rId4"/>
  </p:notesMasterIdLst>
  <p:sldIdLst>
    <p:sldId id="257" r:id="rId3"/>
    <p:sldId id="258" r:id="rId5"/>
    <p:sldId id="259" r:id="rId6"/>
    <p:sldId id="260" r:id="rId7"/>
    <p:sldId id="261" r:id="rId8"/>
    <p:sldId id="256" r:id="rId9"/>
    <p:sldId id="262" r:id="rId10"/>
    <p:sldId id="263" r:id="rId11"/>
    <p:sldId id="265" r:id="rId12"/>
    <p:sldId id="264" r:id="rId13"/>
    <p:sldId id="267" r:id="rId14"/>
    <p:sldId id="268" r:id="rId15"/>
    <p:sldId id="270" r:id="rId16"/>
    <p:sldId id="269" r:id="rId17"/>
    <p:sldId id="271" r:id="rId18"/>
    <p:sldId id="272" r:id="rId19"/>
    <p:sldId id="273" r:id="rId20"/>
    <p:sldId id="274" r:id="rId21"/>
    <p:sldId id="275" r:id="rId22"/>
    <p:sldId id="276" r:id="rId23"/>
    <p:sldId id="277" r:id="rId24"/>
    <p:sldId id="278" r:id="rId25"/>
    <p:sldId id="279" r:id="rId26"/>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860" autoAdjust="0"/>
    <p:restoredTop sz="94660"/>
  </p:normalViewPr>
  <p:slideViewPr>
    <p:cSldViewPr snapToGrid="0">
      <p:cViewPr varScale="1">
        <p:scale>
          <a:sx n="115" d="100"/>
          <a:sy n="115" d="100"/>
        </p:scale>
        <p:origin x="612"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notesMaster" Target="notesMasters/notesMaster1.xml"/><Relationship Id="rId3" Type="http://schemas.openxmlformats.org/officeDocument/2006/relationships/slide" Target="slides/slide1.xml"/><Relationship Id="rId29" Type="http://schemas.openxmlformats.org/officeDocument/2006/relationships/tableStyles" Target="tableStyles.xml"/><Relationship Id="rId28" Type="http://schemas.openxmlformats.org/officeDocument/2006/relationships/viewProps" Target="viewProps.xml"/><Relationship Id="rId27" Type="http://schemas.openxmlformats.org/officeDocument/2006/relationships/presProps" Target="presProps.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F25A8C7-CC1A-4A08-9B4B-31F43B054C7F}"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E1B693-632D-4080-9CF6-EA28B66DC801}"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eaLnBrk="0" fontAlgn="base" latinLnBrk="0" hangingPunct="0">
              <a:lnSpc>
                <a:spcPct val="100000"/>
              </a:lnSpc>
              <a:spcBef>
                <a:spcPct val="0"/>
              </a:spcBef>
              <a:spcAft>
                <a:spcPct val="0"/>
              </a:spcAft>
              <a:buClrTx/>
              <a:buSzTx/>
              <a:buFontTx/>
              <a:buNone/>
              <a:defRPr/>
            </a:pPr>
            <a:fld id="{39AD698A-D66C-4FA1-BBD8-F72AE9E6E751}"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pitchFamily="34" charset="0"/>
                <a:ea typeface="微软雅黑" panose="020B0503020204020204" pitchFamily="34" charset="-122"/>
              </a:rPr>
            </a:fld>
            <a:endParaRPr kumimoji="0" lang="zh-CN" altLang="en-US" sz="1200" b="0" i="0" u="none" strike="noStrike" kern="1200" cap="none" spc="0" normalizeH="0" baseline="0" noProof="0">
              <a:ln>
                <a:noFill/>
              </a:ln>
              <a:solidFill>
                <a:prstClr val="black"/>
              </a:solidFill>
              <a:effectLst/>
              <a:uLnTx/>
              <a:uFillTx/>
              <a:latin typeface="Calibri" panose="020F0502020204030204" pitchFamily="34" charset="0"/>
              <a:ea typeface="微软雅黑" panose="020B0503020204020204" pitchFamily="34" charset="-122"/>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eaLnBrk="0" fontAlgn="base" latinLnBrk="0" hangingPunct="0">
              <a:lnSpc>
                <a:spcPct val="100000"/>
              </a:lnSpc>
              <a:spcBef>
                <a:spcPct val="0"/>
              </a:spcBef>
              <a:spcAft>
                <a:spcPct val="0"/>
              </a:spcAft>
              <a:buClrTx/>
              <a:buSzTx/>
              <a:buFontTx/>
              <a:buNone/>
              <a:defRPr/>
            </a:pPr>
            <a:fld id="{39AD698A-D66C-4FA1-BBD8-F72AE9E6E751}"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pitchFamily="34" charset="0"/>
                <a:ea typeface="微软雅黑" panose="020B0503020204020204" pitchFamily="34" charset="-122"/>
              </a:rPr>
            </a:fld>
            <a:endParaRPr kumimoji="0" lang="zh-CN" altLang="en-US" sz="1200" b="0" i="0" u="none" strike="noStrike" kern="1200" cap="none" spc="0" normalizeH="0" baseline="0" noProof="0">
              <a:ln>
                <a:noFill/>
              </a:ln>
              <a:solidFill>
                <a:prstClr val="black"/>
              </a:solidFill>
              <a:effectLst/>
              <a:uLnTx/>
              <a:uFillTx/>
              <a:latin typeface="Calibri" panose="020F0502020204030204" pitchFamily="34" charset="0"/>
              <a:ea typeface="微软雅黑" panose="020B0503020204020204" pitchFamily="34" charset="-122"/>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nvPr>
        </p:nvSpPr>
        <p:spPr>
          <a:xfrm>
            <a:off x="1524000" y="1854199"/>
            <a:ext cx="9144000" cy="1655763"/>
          </a:xfrm>
        </p:spPr>
        <p:txBody>
          <a:bodyPr anchor="b">
            <a:normAutofit/>
          </a:bodyPr>
          <a:lstStyle>
            <a:lvl1pPr algn="ctr">
              <a:defRPr sz="7200" b="0"/>
            </a:lvl1pPr>
          </a:lstStyle>
          <a:p>
            <a:r>
              <a:rPr lang="zh-CN" altLang="en-US" dirty="0"/>
              <a:t>单击此处编辑标题</a:t>
            </a:r>
            <a:endParaRPr lang="zh-CN" altLang="en-US" dirty="0"/>
          </a:p>
        </p:txBody>
      </p:sp>
      <p:sp>
        <p:nvSpPr>
          <p:cNvPr id="3" name="副标题 2"/>
          <p:cNvSpPr>
            <a:spLocks noGrp="1"/>
          </p:cNvSpPr>
          <p:nvPr>
            <p:ph type="subTitle" idx="1"/>
          </p:nvPr>
        </p:nvSpPr>
        <p:spPr>
          <a:xfrm>
            <a:off x="1524000" y="3602038"/>
            <a:ext cx="9144000" cy="1655762"/>
          </a:xfrm>
        </p:spPr>
        <p:txBody>
          <a:bodyPr>
            <a:normAutofit/>
          </a:bodyPr>
          <a:lstStyle>
            <a:lvl1pPr marL="0" indent="0" algn="ctr">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单击此处编辑母版副标题样式</a:t>
            </a:r>
            <a:endParaRPr lang="zh-CN" altLang="en-US" dirty="0"/>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dirty="0"/>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nchor="ctr" anchorCtr="0"/>
          <a:lstStyle/>
          <a:p>
            <a:r>
              <a:rPr lang="zh-CN" altLang="en-US" dirty="0"/>
              <a:t>单击此处编辑母版标题样式</a:t>
            </a:r>
            <a:endParaRPr lang="zh-CN" altLang="en-US" dirty="0"/>
          </a:p>
        </p:txBody>
      </p:sp>
      <p:sp>
        <p:nvSpPr>
          <p:cNvPr id="3" name="内容占位符 2"/>
          <p:cNvSpPr>
            <a:spLocks noGrp="1"/>
          </p:cNvSpPr>
          <p:nvPr>
            <p:ph idx="1"/>
          </p:nvPr>
        </p:nvSpPr>
        <p:spPr/>
        <p:txBody>
          <a:bodyPr/>
          <a:lstStyle>
            <a:lvl1pPr>
              <a:defRPr sz="2400"/>
            </a:lvl1pPr>
            <a:lvl2pPr>
              <a:defRPr sz="2000"/>
            </a:lvl2pPr>
            <a:lvl3pPr>
              <a:defRPr sz="1800"/>
            </a:lvl3pPr>
            <a:lvl4pPr>
              <a:defRPr sz="1800"/>
            </a:lvl4pPr>
            <a:lvl5pPr>
              <a:defRPr sz="1800"/>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nvPr>
        </p:nvSpPr>
        <p:spPr/>
        <p:txBody>
          <a:bodyPr/>
          <a:lstStyle/>
          <a:p>
            <a:fld id="{760FBDFE-C587-4B4C-A407-44438C67B59E}" type="datetimeFigureOut">
              <a:rPr lang="zh-CN" altLang="en-US" smtClean="0"/>
            </a:fld>
            <a:endParaRPr lang="zh-CN" altLang="en-US" dirty="0"/>
          </a:p>
        </p:txBody>
      </p:sp>
      <p:sp>
        <p:nvSpPr>
          <p:cNvPr id="5" name="页脚占位符 4"/>
          <p:cNvSpPr>
            <a:spLocks noGrp="1"/>
          </p:cNvSpPr>
          <p:nvPr>
            <p:ph type="ftr" sz="quarter" idx="11"/>
          </p:nvPr>
        </p:nvSpPr>
        <p:spPr/>
        <p:txBody>
          <a:bodyPr/>
          <a:lstStyle/>
          <a:p>
            <a:endParaRPr lang="zh-CN" altLang="en-US" dirty="0"/>
          </a:p>
        </p:txBody>
      </p:sp>
      <p:sp>
        <p:nvSpPr>
          <p:cNvPr id="6" name="灯片编号占位符 5"/>
          <p:cNvSpPr>
            <a:spLocks noGrp="1"/>
          </p:cNvSpPr>
          <p:nvPr>
            <p:ph type="sldNum" sz="quarter" idx="12"/>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节标题">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0DD7636-5BE1-44BC-BB5F-15739D9E18E1}"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E87C0E1D-24C4-406F-9615-DBDA8D2D1F93}" type="slidenum">
              <a:rPr lang="zh-CN" altLang="en-US" smtClean="0"/>
            </a:fld>
            <a:endParaRPr lang="zh-CN" altLang="en-US"/>
          </a:p>
        </p:txBody>
      </p:sp>
      <p:sp>
        <p:nvSpPr>
          <p:cNvPr id="5" name="标题 4"/>
          <p:cNvSpPr>
            <a:spLocks noGrp="1"/>
          </p:cNvSpPr>
          <p:nvPr>
            <p:ph type="title" hasCustomPrompt="1"/>
          </p:nvPr>
        </p:nvSpPr>
        <p:spPr>
          <a:xfrm>
            <a:off x="838200" y="2187443"/>
            <a:ext cx="10515600" cy="2483115"/>
          </a:xfrm>
        </p:spPr>
        <p:txBody>
          <a:bodyPr>
            <a:normAutofit/>
          </a:bodyPr>
          <a:lstStyle>
            <a:lvl1pPr algn="ctr">
              <a:defRPr sz="6000" b="0"/>
            </a:lvl1pPr>
          </a:lstStyle>
          <a:p>
            <a:r>
              <a:rPr lang="zh-CN" altLang="en-US" dirty="0"/>
              <a:t>单击此处编辑标题</a:t>
            </a:r>
            <a:endParaRPr lang="zh-CN" alt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nchor="ctr" anchorCtr="0"/>
          <a:lstStyle/>
          <a:p>
            <a:r>
              <a:rPr lang="zh-CN" altLang="en-US"/>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内容占位符 3"/>
          <p:cNvSpPr>
            <a:spLocks noGrp="1"/>
          </p:cNvSpPr>
          <p:nvPr>
            <p:ph sz="half" idx="2"/>
          </p:nvPr>
        </p:nvSpPr>
        <p:spPr>
          <a:xfrm>
            <a:off x="6172200" y="1825625"/>
            <a:ext cx="5181600" cy="4351338"/>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spLocks noGrp="1"/>
          </p:cNvSpPr>
          <p:nvPr>
            <p:ph type="dt" sz="half" idx="10"/>
          </p:nvPr>
        </p:nvSpPr>
        <p:spPr/>
        <p:txBody>
          <a:bodyPr/>
          <a:lstStyle/>
          <a:p>
            <a:fld id="{760FBDFE-C587-4B4C-A407-44438C67B59E}"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nchor="ctr" anchorCtr="0"/>
          <a:lstStyle/>
          <a:p>
            <a:r>
              <a:rPr lang="zh-CN" altLang="en-US"/>
              <a:t>单击此处编辑母版标题样式</a:t>
            </a:r>
            <a:endParaRPr lang="zh-CN" altLang="en-US"/>
          </a:p>
        </p:txBody>
      </p:sp>
      <p:sp>
        <p:nvSpPr>
          <p:cNvPr id="3" name="文本占位符 2"/>
          <p:cNvSpPr>
            <a:spLocks noGrp="1"/>
          </p:cNvSpPr>
          <p:nvPr>
            <p:ph type="body" idx="1"/>
          </p:nvPr>
        </p:nvSpPr>
        <p:spPr>
          <a:xfrm>
            <a:off x="839788" y="1744961"/>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单击此处编辑母版文本样式</a:t>
            </a:r>
            <a:endParaRPr lang="zh-CN" altLang="en-US" dirty="0"/>
          </a:p>
        </p:txBody>
      </p:sp>
      <p:sp>
        <p:nvSpPr>
          <p:cNvPr id="4" name="内容占位符 3"/>
          <p:cNvSpPr>
            <a:spLocks noGrp="1"/>
          </p:cNvSpPr>
          <p:nvPr>
            <p:ph sz="half" idx="2"/>
          </p:nvPr>
        </p:nvSpPr>
        <p:spPr>
          <a:xfrm>
            <a:off x="839788" y="2615609"/>
            <a:ext cx="5157787" cy="3574054"/>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文本占位符 4"/>
          <p:cNvSpPr>
            <a:spLocks noGrp="1"/>
          </p:cNvSpPr>
          <p:nvPr>
            <p:ph type="body" sz="quarter" idx="3"/>
          </p:nvPr>
        </p:nvSpPr>
        <p:spPr>
          <a:xfrm>
            <a:off x="6172200" y="1744961"/>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单击此处编辑母版文本样式</a:t>
            </a:r>
            <a:endParaRPr lang="zh-CN" altLang="en-US" dirty="0"/>
          </a:p>
        </p:txBody>
      </p:sp>
      <p:sp>
        <p:nvSpPr>
          <p:cNvPr id="6" name="内容占位符 5"/>
          <p:cNvSpPr>
            <a:spLocks noGrp="1"/>
          </p:cNvSpPr>
          <p:nvPr>
            <p:ph sz="quarter" idx="4"/>
          </p:nvPr>
        </p:nvSpPr>
        <p:spPr>
          <a:xfrm>
            <a:off x="6172200" y="2615609"/>
            <a:ext cx="5183188" cy="3574054"/>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7" name="日期占位符 6"/>
          <p:cNvSpPr>
            <a:spLocks noGrp="1"/>
          </p:cNvSpPr>
          <p:nvPr>
            <p:ph type="dt" sz="half" idx="10"/>
          </p:nvPr>
        </p:nvSpPr>
        <p:spPr/>
        <p:txBody>
          <a:bodyPr/>
          <a:lstStyle/>
          <a:p>
            <a:fld id="{760FBDFE-C587-4B4C-A407-44438C67B59E}"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仅标题">
    <p:spTree>
      <p:nvGrpSpPr>
        <p:cNvPr id="1" name=""/>
        <p:cNvGrpSpPr/>
        <p:nvPr/>
      </p:nvGrpSpPr>
      <p:grpSpPr>
        <a:xfrm>
          <a:off x="0" y="0"/>
          <a:ext cx="0" cy="0"/>
          <a:chOff x="0" y="0"/>
          <a:chExt cx="0" cy="0"/>
        </a:xfrm>
      </p:grpSpPr>
      <p:sp>
        <p:nvSpPr>
          <p:cNvPr id="2" name="标题 1"/>
          <p:cNvSpPr>
            <a:spLocks noGrp="1"/>
          </p:cNvSpPr>
          <p:nvPr>
            <p:ph type="title" hasCustomPrompt="1"/>
          </p:nvPr>
        </p:nvSpPr>
        <p:spPr>
          <a:xfrm>
            <a:off x="3238500" y="2159000"/>
            <a:ext cx="5715000" cy="1382450"/>
          </a:xfrm>
        </p:spPr>
        <p:txBody>
          <a:bodyPr anchor="b" anchorCtr="0">
            <a:normAutofit/>
          </a:bodyPr>
          <a:lstStyle>
            <a:lvl1pPr algn="ctr">
              <a:defRPr sz="8000" b="0">
                <a:solidFill>
                  <a:schemeClr val="tx1"/>
                </a:solidFill>
              </a:defRPr>
            </a:lvl1pPr>
          </a:lstStyle>
          <a:p>
            <a:r>
              <a:rPr lang="zh-CN" altLang="en-US" dirty="0"/>
              <a:t>编辑标题</a:t>
            </a:r>
            <a:endParaRPr lang="zh-CN" altLang="en-US" dirty="0"/>
          </a:p>
        </p:txBody>
      </p:sp>
      <p:sp>
        <p:nvSpPr>
          <p:cNvPr id="3" name="日期占位符 2"/>
          <p:cNvSpPr>
            <a:spLocks noGrp="1"/>
          </p:cNvSpPr>
          <p:nvPr>
            <p:ph type="dt" sz="half" idx="10"/>
          </p:nvPr>
        </p:nvSpPr>
        <p:spPr/>
        <p:txBody>
          <a:bodyPr/>
          <a:lstStyle/>
          <a:p>
            <a:fld id="{20DD7636-5BE1-44BC-BB5F-15739D9E18E1}"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87C0E1D-24C4-406F-9615-DBDA8D2D1F93}" type="slidenum">
              <a:rPr lang="zh-CN" altLang="en-US" smtClean="0"/>
            </a:fld>
            <a:endParaRPr lang="zh-CN" altLang="en-US"/>
          </a:p>
        </p:txBody>
      </p:sp>
      <p:sp>
        <p:nvSpPr>
          <p:cNvPr id="37" name="内容占位符 36"/>
          <p:cNvSpPr>
            <a:spLocks noGrp="1"/>
          </p:cNvSpPr>
          <p:nvPr>
            <p:ph sz="quarter" idx="13" hasCustomPrompt="1"/>
          </p:nvPr>
        </p:nvSpPr>
        <p:spPr>
          <a:xfrm>
            <a:off x="3238500" y="3733201"/>
            <a:ext cx="5715000" cy="1185937"/>
          </a:xfrm>
        </p:spPr>
        <p:txBody>
          <a:bodyPr>
            <a:normAutofit/>
          </a:bodyPr>
          <a:lstStyle>
            <a:lvl1pPr marL="0" indent="0" algn="ctr">
              <a:buNone/>
              <a:defRPr sz="3200">
                <a:solidFill>
                  <a:schemeClr val="tx1"/>
                </a:solidFill>
              </a:defRPr>
            </a:lvl1pPr>
          </a:lstStyle>
          <a:p>
            <a:pPr lvl="0"/>
            <a:r>
              <a:rPr lang="zh-CN" altLang="en-US" dirty="0"/>
              <a:t>编辑文本</a:t>
            </a:r>
            <a:endParaRPr lang="zh-CN" alt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760FBDFE-C587-4B4C-A407-44438C67B59E}"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hasCustomPrompt="1"/>
          </p:nvPr>
        </p:nvSpPr>
        <p:spPr>
          <a:xfrm>
            <a:off x="838200" y="713673"/>
            <a:ext cx="4681654" cy="1428161"/>
          </a:xfrm>
        </p:spPr>
        <p:txBody>
          <a:bodyPr anchor="t" anchorCtr="0">
            <a:normAutofit/>
          </a:bodyPr>
          <a:lstStyle>
            <a:lvl1pPr>
              <a:defRPr sz="3600"/>
            </a:lvl1pPr>
          </a:lstStyle>
          <a:p>
            <a:r>
              <a:rPr lang="zh-CN" altLang="en-US" dirty="0"/>
              <a:t>单击此处编辑标题</a:t>
            </a:r>
            <a:endParaRPr lang="zh-CN" altLang="en-US" dirty="0"/>
          </a:p>
        </p:txBody>
      </p:sp>
      <p:sp>
        <p:nvSpPr>
          <p:cNvPr id="3" name="图片占位符 2"/>
          <p:cNvSpPr>
            <a:spLocks noGrp="1" noChangeAspect="1"/>
          </p:cNvSpPr>
          <p:nvPr>
            <p:ph type="pic" idx="1"/>
          </p:nvPr>
        </p:nvSpPr>
        <p:spPr>
          <a:xfrm>
            <a:off x="5642517" y="713673"/>
            <a:ext cx="5711882" cy="54036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dirty="0"/>
          </a:p>
        </p:txBody>
      </p:sp>
      <p:sp>
        <p:nvSpPr>
          <p:cNvPr id="4" name="文本占位符 3"/>
          <p:cNvSpPr>
            <a:spLocks noGrp="1"/>
          </p:cNvSpPr>
          <p:nvPr>
            <p:ph type="body" sz="half" idx="2"/>
          </p:nvPr>
        </p:nvSpPr>
        <p:spPr>
          <a:xfrm>
            <a:off x="838200" y="2313873"/>
            <a:ext cx="4681654" cy="3811588"/>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a:t>单击此处编辑母版文本样式</a:t>
            </a:r>
            <a:endParaRPr lang="zh-CN" altLang="en-US" dirty="0"/>
          </a:p>
        </p:txBody>
      </p:sp>
      <p:sp>
        <p:nvSpPr>
          <p:cNvPr id="5" name="日期占位符 4"/>
          <p:cNvSpPr>
            <a:spLocks noGrp="1"/>
          </p:cNvSpPr>
          <p:nvPr>
            <p:ph type="dt" sz="half" idx="10"/>
          </p:nvPr>
        </p:nvSpPr>
        <p:spPr/>
        <p:txBody>
          <a:bodyPr/>
          <a:lstStyle/>
          <a:p>
            <a:fld id="{9EFD9D74-47D9-4702-A33C-335B63B48DBF}" type="datetimeFigureOut">
              <a:rPr lang="zh-CN" altLang="en-US" smtClean="0"/>
            </a:fld>
            <a:endParaRPr lang="zh-CN" altLang="en-US" dirty="0"/>
          </a:p>
        </p:txBody>
      </p:sp>
      <p:sp>
        <p:nvSpPr>
          <p:cNvPr id="6" name="页脚占位符 5"/>
          <p:cNvSpPr>
            <a:spLocks noGrp="1"/>
          </p:cNvSpPr>
          <p:nvPr>
            <p:ph type="ftr" sz="quarter" idx="11"/>
          </p:nvPr>
        </p:nvSpPr>
        <p:spPr/>
        <p:txBody>
          <a:bodyPr/>
          <a:lstStyle/>
          <a:p>
            <a:endParaRPr lang="zh-CN" altLang="en-US" dirty="0"/>
          </a:p>
        </p:txBody>
      </p:sp>
      <p:sp>
        <p:nvSpPr>
          <p:cNvPr id="7" name="灯片编号占位符 6"/>
          <p:cNvSpPr>
            <a:spLocks noGrp="1"/>
          </p:cNvSpPr>
          <p:nvPr>
            <p:ph type="sldNum" sz="quarter" idx="12"/>
          </p:nvPr>
        </p:nvSpPr>
        <p:spPr/>
        <p:txBody>
          <a:bodyPr/>
          <a:lstStyle/>
          <a:p>
            <a:fld id="{FABC47A4-756D-490B-A52F-7D9E2C9FC05F}"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hasCustomPrompt="1"/>
          </p:nvPr>
        </p:nvSpPr>
        <p:spPr>
          <a:xfrm>
            <a:off x="10444898" y="365125"/>
            <a:ext cx="908901" cy="5811838"/>
          </a:xfrm>
        </p:spPr>
        <p:txBody>
          <a:bodyPr vert="eaVert">
            <a:normAutofit/>
          </a:bodyPr>
          <a:lstStyle>
            <a:lvl1pPr>
              <a:defRPr sz="4400"/>
            </a:lvl1pPr>
          </a:lstStyle>
          <a:p>
            <a:r>
              <a:rPr lang="zh-CN" altLang="en-US" dirty="0"/>
              <a:t>单击此处编辑标题</a:t>
            </a:r>
            <a:endParaRPr lang="zh-CN" altLang="en-US" dirty="0"/>
          </a:p>
        </p:txBody>
      </p:sp>
      <p:sp>
        <p:nvSpPr>
          <p:cNvPr id="3" name="竖排文字占位符 2"/>
          <p:cNvSpPr>
            <a:spLocks noGrp="1"/>
          </p:cNvSpPr>
          <p:nvPr>
            <p:ph type="body" orient="vert" idx="1"/>
          </p:nvPr>
        </p:nvSpPr>
        <p:spPr>
          <a:xfrm>
            <a:off x="838199" y="365125"/>
            <a:ext cx="9446443" cy="5811838"/>
          </a:xfrm>
        </p:spPr>
        <p:txBody>
          <a:bodyPr vert="eaVert"/>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fld>
            <a:endParaRPr lang="zh-CN" altLang="en-US"/>
          </a:p>
        </p:txBody>
      </p:sp>
      <p:sp>
        <p:nvSpPr>
          <p:cNvPr id="7" name="内容占位符 6"/>
          <p:cNvSpPr>
            <a:spLocks noGrp="1"/>
          </p:cNvSpPr>
          <p:nvPr>
            <p:ph sz="quarter" idx="13"/>
          </p:nvPr>
        </p:nvSpPr>
        <p:spPr>
          <a:xfrm>
            <a:off x="838200" y="551543"/>
            <a:ext cx="10515600" cy="5558971"/>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4" Type="http://schemas.openxmlformats.org/officeDocument/2006/relationships/theme" Target="../theme/theme1.xml"/><Relationship Id="rId13" Type="http://schemas.openxmlformats.org/officeDocument/2006/relationships/tags" Target="../tags/tag3.xml"/><Relationship Id="rId12" Type="http://schemas.openxmlformats.org/officeDocument/2006/relationships/tags" Target="../tags/tag2.xml"/><Relationship Id="rId11" Type="http://schemas.openxmlformats.org/officeDocument/2006/relationships/tags" Target="../tags/tag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7" name="标题占位符 1"/>
          <p:cNvSpPr>
            <a:spLocks noGrp="1"/>
          </p:cNvSpPr>
          <p:nvPr>
            <p:ph type="title"/>
            <p:custDataLst>
              <p:tags r:id="rId11"/>
            </p:custDataLst>
          </p:nvPr>
        </p:nvSpPr>
        <p:spPr>
          <a:xfrm>
            <a:off x="838200" y="365125"/>
            <a:ext cx="10515600" cy="1325563"/>
          </a:xfrm>
          <a:prstGeom prst="rect">
            <a:avLst/>
          </a:prstGeom>
        </p:spPr>
        <p:txBody>
          <a:bodyPr vert="horz" lIns="91440" tIns="45720" rIns="91440" bIns="45720" rtlCol="0" anchor="ctr">
            <a:normAutofit/>
          </a:bodyPr>
          <a:lstStyle/>
          <a:p>
            <a:r>
              <a:rPr lang="zh-CN" altLang="en-US" dirty="0"/>
              <a:t>单击此处编辑母版标题样式</a:t>
            </a:r>
            <a:endParaRPr lang="zh-CN" altLang="en-US" dirty="0"/>
          </a:p>
        </p:txBody>
      </p:sp>
      <p:sp>
        <p:nvSpPr>
          <p:cNvPr id="8" name="文本占位符 2"/>
          <p:cNvSpPr>
            <a:spLocks noGrp="1"/>
          </p:cNvSpPr>
          <p:nvPr>
            <p:ph type="body" idx="1"/>
            <p:custDataLst>
              <p:tags r:id="rId12"/>
            </p:custDataLst>
          </p:nvPr>
        </p:nvSpPr>
        <p:spPr>
          <a:xfrm>
            <a:off x="838200" y="1825625"/>
            <a:ext cx="10515600" cy="4351338"/>
          </a:xfrm>
          <a:prstGeom prst="rect">
            <a:avLst/>
          </a:prstGeom>
        </p:spPr>
        <p:txBody>
          <a:bodyPr vert="horz" lIns="91440" tIns="45720" rIns="91440" bIns="4572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9"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0030101010101" pitchFamily="49" charset="-122"/>
                <a:ea typeface="黑体" panose="02010600030101010101" pitchFamily="49" charset="-122"/>
              </a:defRPr>
            </a:lvl1pPr>
          </a:lstStyle>
          <a:p>
            <a:fld id="{D997B5FA-0921-464F-AAE1-844C04324D75}" type="datetimeFigureOut">
              <a:rPr lang="zh-CN" altLang="en-US" smtClean="0"/>
            </a:fld>
            <a:endParaRPr lang="zh-CN" altLang="en-US" dirty="0"/>
          </a:p>
        </p:txBody>
      </p:sp>
      <p:sp>
        <p:nvSpPr>
          <p:cNvPr id="10"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0030101010101" pitchFamily="49" charset="-122"/>
                <a:ea typeface="黑体" panose="02010600030101010101" pitchFamily="49" charset="-122"/>
              </a:defRPr>
            </a:lvl1pPr>
          </a:lstStyle>
          <a:p>
            <a:endParaRPr lang="zh-CN" altLang="en-US"/>
          </a:p>
        </p:txBody>
      </p:sp>
      <p:sp>
        <p:nvSpPr>
          <p:cNvPr id="11"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0030101010101" pitchFamily="49" charset="-122"/>
                <a:ea typeface="黑体" panose="02010600030101010101" pitchFamily="49" charset="-122"/>
              </a:defRPr>
            </a:lvl1pPr>
          </a:lstStyle>
          <a:p>
            <a:fld id="{565CE74E-AB26-4998-AD42-012C4C1AD076}" type="slidenum">
              <a:rPr lang="zh-CN" altLang="en-US" smtClean="0"/>
            </a:fld>
            <a:endParaRPr lang="zh-CN" altLang="en-US"/>
          </a:p>
        </p:txBody>
      </p:sp>
      <p:sp>
        <p:nvSpPr>
          <p:cNvPr id="2" name="KSO_TEMPLATE" hidden="1"/>
          <p:cNvSpPr/>
          <p:nvPr userDrawn="1">
            <p:custDataLst>
              <p:tags r:id="rId13"/>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4" Type="http://schemas.openxmlformats.org/officeDocument/2006/relationships/notesSlide" Target="../notesSlides/notesSlide1.xml"/><Relationship Id="rId3" Type="http://schemas.openxmlformats.org/officeDocument/2006/relationships/slideLayout" Target="../slideLayouts/slideLayout1.xml"/><Relationship Id="rId2" Type="http://schemas.openxmlformats.org/officeDocument/2006/relationships/tags" Target="../tags/tag5.xml"/><Relationship Id="rId1" Type="http://schemas.openxmlformats.org/officeDocument/2006/relationships/tags" Target="../tags/tag4.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2.png"/><Relationship Id="rId1" Type="http://schemas.openxmlformats.org/officeDocument/2006/relationships/image" Target="../media/image1.png"/></Relationships>
</file>

<file path=ppt/slides/_rels/slide5.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6.jpeg"/><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image" Target="../media/image3.jpe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xml"/><Relationship Id="rId1" Type="http://schemas.openxmlformats.org/officeDocument/2006/relationships/tags" Target="../tags/tag6.xml"/></Relationships>
</file>

<file path=ppt/slides/_rels/slide7.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tags" Target="../tags/tag7.xml"/><Relationship Id="rId2" Type="http://schemas.openxmlformats.org/officeDocument/2006/relationships/image" Target="../media/image8.jpeg"/><Relationship Id="rId1" Type="http://schemas.openxmlformats.org/officeDocument/2006/relationships/image" Target="../media/image7.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12.jpeg"/><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image" Target="../media/image9.jpe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4.jpeg"/><Relationship Id="rId1" Type="http://schemas.openxmlformats.org/officeDocument/2006/relationships/image" Target="../media/image13.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6.jpeg"/><Relationship Id="rId1" Type="http://schemas.openxmlformats.org/officeDocument/2006/relationships/image" Target="../media/image15.jpeg"/></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8.jpeg"/><Relationship Id="rId1" Type="http://schemas.openxmlformats.org/officeDocument/2006/relationships/image" Target="../media/image17.jpe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22.png"/><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image" Target="../media/image19.jpeg"/></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24.png"/><Relationship Id="rId1" Type="http://schemas.openxmlformats.org/officeDocument/2006/relationships/image" Target="../media/image23.png"/></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26.png"/><Relationship Id="rId1" Type="http://schemas.openxmlformats.org/officeDocument/2006/relationships/image" Target="../media/image25.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hyperlink" Target="&#25991;&#26126;&#24320;&#21270;.MPG"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custDataLst>
              <p:tags r:id="rId1"/>
            </p:custDataLst>
          </p:nvPr>
        </p:nvSpPr>
        <p:spPr>
          <a:xfrm>
            <a:off x="302895" y="158115"/>
            <a:ext cx="11633835" cy="6406515"/>
          </a:xfrm>
        </p:spPr>
        <p:txBody>
          <a:bodyPr>
            <a:normAutofit/>
          </a:bodyPr>
          <a:lstStyle/>
          <a:p>
            <a:pPr algn="ctr">
              <a:lnSpc>
                <a:spcPct val="150000"/>
              </a:lnSpc>
            </a:pPr>
            <a:r>
              <a:rPr sz="6000" b="1" dirty="0">
                <a:latin typeface="黑体" panose="02010600030101010101" pitchFamily="49" charset="-122"/>
                <a:ea typeface="黑体" panose="02010600030101010101" pitchFamily="49" charset="-122"/>
                <a:cs typeface="黑体" panose="02010600030101010101" pitchFamily="49" charset="-122"/>
              </a:rPr>
              <a:t>部编人教版九年级历史下册</a:t>
            </a:r>
            <a:br>
              <a:rPr b="1" dirty="0">
                <a:latin typeface="黑体" panose="02010600030101010101" pitchFamily="49" charset="-122"/>
                <a:ea typeface="黑体" panose="02010600030101010101" pitchFamily="49" charset="-122"/>
                <a:cs typeface="黑体" panose="02010600030101010101" pitchFamily="49" charset="-122"/>
              </a:rPr>
            </a:br>
            <a:r>
              <a:rPr sz="4800" dirty="0">
                <a:latin typeface="黑体" panose="02010600030101010101" pitchFamily="49" charset="-122"/>
                <a:ea typeface="黑体" panose="02010600030101010101" pitchFamily="49" charset="-122"/>
                <a:cs typeface="黑体" panose="02010600030101010101" pitchFamily="49" charset="-122"/>
              </a:rPr>
              <a:t>第</a:t>
            </a:r>
            <a:r>
              <a:rPr lang="zh-CN" sz="4800" dirty="0">
                <a:latin typeface="黑体" panose="02010600030101010101" pitchFamily="49" charset="-122"/>
                <a:ea typeface="黑体" panose="02010600030101010101" pitchFamily="49" charset="-122"/>
                <a:cs typeface="黑体" panose="02010600030101010101" pitchFamily="49" charset="-122"/>
              </a:rPr>
              <a:t>六</a:t>
            </a:r>
            <a:r>
              <a:rPr sz="4800" dirty="0">
                <a:latin typeface="黑体" panose="02010600030101010101" pitchFamily="49" charset="-122"/>
                <a:ea typeface="黑体" panose="02010600030101010101" pitchFamily="49" charset="-122"/>
                <a:cs typeface="黑体" panose="02010600030101010101" pitchFamily="49" charset="-122"/>
              </a:rPr>
              <a:t>单元</a:t>
            </a:r>
            <a:br>
              <a:rPr sz="5400" b="1" dirty="0">
                <a:latin typeface="黑体" panose="02010600030101010101" pitchFamily="49" charset="-122"/>
                <a:ea typeface="黑体" panose="02010600030101010101" pitchFamily="49" charset="-122"/>
                <a:cs typeface="黑体" panose="02010600030101010101" pitchFamily="49" charset="-122"/>
              </a:rPr>
            </a:br>
            <a:r>
              <a:rPr sz="6000" b="1" dirty="0">
                <a:latin typeface="黑体" panose="02010600030101010101" pitchFamily="49" charset="-122"/>
                <a:ea typeface="黑体" panose="02010600030101010101" pitchFamily="49" charset="-122"/>
                <a:cs typeface="黑体" panose="02010600030101010101" pitchFamily="49" charset="-122"/>
                <a:sym typeface="+mn-ea"/>
              </a:rPr>
              <a:t>第22课 不断发展的现代社会</a:t>
            </a:r>
            <a:br>
              <a:rPr sz="6000" b="1" dirty="0">
                <a:latin typeface="黑体" panose="02010600030101010101" pitchFamily="49" charset="-122"/>
                <a:ea typeface="黑体" panose="02010600030101010101" pitchFamily="49" charset="-122"/>
                <a:cs typeface="黑体" panose="02010600030101010101" pitchFamily="49" charset="-122"/>
              </a:rPr>
            </a:br>
            <a:r>
              <a:rPr lang="zh-CN" sz="4000" b="1" dirty="0">
                <a:latin typeface="黑体" panose="02010600030101010101" pitchFamily="49" charset="-122"/>
                <a:ea typeface="黑体" panose="02010600030101010101" pitchFamily="49" charset="-122"/>
                <a:cs typeface="黑体" panose="02010600030101010101" pitchFamily="49" charset="-122"/>
              </a:rPr>
              <a:t>（共</a:t>
            </a:r>
            <a:r>
              <a:rPr lang="en-US" altLang="zh-CN" sz="4000" b="1" dirty="0">
                <a:latin typeface="黑体" panose="02010600030101010101" pitchFamily="49" charset="-122"/>
                <a:ea typeface="黑体" panose="02010600030101010101" pitchFamily="49" charset="-122"/>
                <a:cs typeface="黑体" panose="02010600030101010101" pitchFamily="49" charset="-122"/>
              </a:rPr>
              <a:t>23</a:t>
            </a:r>
            <a:r>
              <a:rPr lang="zh-CN" altLang="en-US" sz="4000" b="1" dirty="0">
                <a:latin typeface="黑体" panose="02010600030101010101" pitchFamily="49" charset="-122"/>
                <a:ea typeface="黑体" panose="02010600030101010101" pitchFamily="49" charset="-122"/>
                <a:cs typeface="黑体" panose="02010600030101010101" pitchFamily="49" charset="-122"/>
              </a:rPr>
              <a:t>张</a:t>
            </a:r>
            <a:r>
              <a:rPr lang="en-US" altLang="zh-CN" sz="4000" b="1" dirty="0">
                <a:latin typeface="黑体" panose="02010600030101010101" pitchFamily="49" charset="-122"/>
                <a:ea typeface="黑体" panose="02010600030101010101" pitchFamily="49" charset="-122"/>
                <a:cs typeface="黑体" panose="02010600030101010101" pitchFamily="49" charset="-122"/>
              </a:rPr>
              <a:t>PPT</a:t>
            </a:r>
            <a:r>
              <a:rPr lang="zh-CN" sz="4000" b="1" dirty="0">
                <a:latin typeface="黑体" panose="02010600030101010101" pitchFamily="49" charset="-122"/>
                <a:ea typeface="黑体" panose="02010600030101010101" pitchFamily="49" charset="-122"/>
                <a:cs typeface="黑体" panose="02010600030101010101" pitchFamily="49" charset="-122"/>
              </a:rPr>
              <a:t>）</a:t>
            </a:r>
            <a:br>
              <a:rPr lang="zh-CN" altLang="en-US" sz="4400" dirty="0"/>
            </a:br>
            <a:endParaRPr lang="zh-CN" altLang="en-US" sz="4400" dirty="0"/>
          </a:p>
        </p:txBody>
      </p:sp>
    </p:spTree>
    <p:custDataLst>
      <p:tags r:id="rId2"/>
    </p:custData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3313" name="文本框 1"/>
          <p:cNvSpPr txBox="1"/>
          <p:nvPr/>
        </p:nvSpPr>
        <p:spPr>
          <a:xfrm>
            <a:off x="609600" y="305435"/>
            <a:ext cx="10981055" cy="3816985"/>
          </a:xfrm>
          <a:prstGeom prst="rect">
            <a:avLst/>
          </a:prstGeom>
          <a:noFill/>
          <a:ln w="9525">
            <a:noFill/>
          </a:ln>
        </p:spPr>
        <p:txBody>
          <a:bodyPr wrap="square" anchor="t">
            <a:spAutoFit/>
          </a:bodyPr>
          <a:p>
            <a:pPr algn="ctr" eaLnBrk="0" hangingPunct="0">
              <a:lnSpc>
                <a:spcPts val="4000"/>
              </a:lnSpc>
              <a:spcBef>
                <a:spcPct val="20000"/>
              </a:spcBef>
            </a:pPr>
            <a:r>
              <a:rPr lang="zh-CN" altLang="zh-CN" sz="4400" b="1" dirty="0">
                <a:latin typeface="宋体" panose="02010600030101010101" pitchFamily="2" charset="-122"/>
                <a:ea typeface="宋体" panose="02010600030101010101" pitchFamily="2" charset="-122"/>
                <a:sym typeface="宋体" panose="02010600030101010101" pitchFamily="2" charset="-122"/>
              </a:rPr>
              <a:t>【学习目标】</a:t>
            </a:r>
            <a:endParaRPr lang="zh-CN" altLang="zh-CN" sz="4400" b="1" dirty="0">
              <a:latin typeface="宋体" panose="02010600030101010101" pitchFamily="2" charset="-122"/>
              <a:ea typeface="宋体" panose="02010600030101010101" pitchFamily="2" charset="-122"/>
              <a:sym typeface="宋体" panose="02010600030101010101" pitchFamily="2" charset="-122"/>
            </a:endParaRPr>
          </a:p>
          <a:p>
            <a:pPr algn="ctr" eaLnBrk="0" hangingPunct="0">
              <a:lnSpc>
                <a:spcPts val="4000"/>
              </a:lnSpc>
              <a:spcBef>
                <a:spcPct val="20000"/>
              </a:spcBef>
            </a:pPr>
            <a:endParaRPr lang="zh-CN" altLang="zh-CN" sz="4400" b="1" dirty="0">
              <a:solidFill>
                <a:srgbClr val="000000"/>
              </a:solidFill>
              <a:latin typeface="宋体" panose="02010600030101010101" pitchFamily="2" charset="-122"/>
              <a:ea typeface="宋体" panose="02010600030101010101" pitchFamily="2" charset="-122"/>
              <a:sym typeface="宋体" panose="02010600030101010101" pitchFamily="2" charset="-122"/>
            </a:endParaRPr>
          </a:p>
          <a:p>
            <a:pPr algn="just" eaLnBrk="0" hangingPunct="0">
              <a:lnSpc>
                <a:spcPts val="4000"/>
              </a:lnSpc>
            </a:pPr>
            <a:r>
              <a:rPr lang="zh-CN" altLang="en-US" sz="4000" b="1" dirty="0">
                <a:latin typeface="宋体" panose="02010600030101010101" pitchFamily="2" charset="-122"/>
                <a:ea typeface="宋体" panose="02010600030101010101" pitchFamily="2" charset="-122"/>
                <a:sym typeface="宋体" panose="02010600030101010101" pitchFamily="2" charset="-122"/>
              </a:rPr>
              <a:t>电子计算机网络的普及改变了生产生活方式</a:t>
            </a:r>
            <a:endParaRPr lang="zh-CN" altLang="en-US" sz="4000" b="1" dirty="0">
              <a:latin typeface="宋体" panose="02010600030101010101" pitchFamily="2" charset="-122"/>
              <a:ea typeface="宋体" panose="02010600030101010101" pitchFamily="2" charset="-122"/>
              <a:sym typeface="宋体" panose="02010600030101010101" pitchFamily="2" charset="-122"/>
            </a:endParaRPr>
          </a:p>
          <a:p>
            <a:pPr algn="just" eaLnBrk="0" hangingPunct="0">
              <a:lnSpc>
                <a:spcPts val="4000"/>
              </a:lnSpc>
            </a:pPr>
            <a:endParaRPr lang="zh-CN" altLang="en-US" sz="4000" b="1" dirty="0">
              <a:latin typeface="宋体" panose="02010600030101010101" pitchFamily="2" charset="-122"/>
              <a:ea typeface="宋体" panose="02010600030101010101" pitchFamily="2" charset="-122"/>
              <a:sym typeface="宋体" panose="02010600030101010101" pitchFamily="2" charset="-122"/>
            </a:endParaRPr>
          </a:p>
          <a:p>
            <a:pPr algn="just" eaLnBrk="0" hangingPunct="0">
              <a:lnSpc>
                <a:spcPts val="4000"/>
              </a:lnSpc>
            </a:pPr>
            <a:r>
              <a:rPr lang="en-US" altLang="zh-CN" sz="4000" b="1" dirty="0">
                <a:latin typeface="宋体" panose="02010600030101010101" pitchFamily="2" charset="-122"/>
                <a:ea typeface="宋体" panose="02010600030101010101" pitchFamily="2" charset="-122"/>
                <a:sym typeface="宋体" panose="02010600030101010101" pitchFamily="2" charset="-122"/>
              </a:rPr>
              <a:t>19</a:t>
            </a:r>
            <a:r>
              <a:rPr lang="zh-CN" altLang="en-US" sz="4000" b="1" dirty="0">
                <a:latin typeface="宋体" panose="02010600030101010101" pitchFamily="2" charset="-122"/>
                <a:ea typeface="宋体" panose="02010600030101010101" pitchFamily="2" charset="-122"/>
                <a:sym typeface="宋体" panose="02010600030101010101" pitchFamily="2" charset="-122"/>
              </a:rPr>
              <a:t>世纪中叶以来妇女地位不断提高</a:t>
            </a:r>
            <a:endParaRPr lang="zh-CN" altLang="en-US" sz="4000" b="1" dirty="0">
              <a:latin typeface="宋体" panose="02010600030101010101" pitchFamily="2" charset="-122"/>
              <a:ea typeface="宋体" panose="02010600030101010101" pitchFamily="2" charset="-122"/>
              <a:sym typeface="宋体" panose="02010600030101010101" pitchFamily="2" charset="-122"/>
            </a:endParaRPr>
          </a:p>
          <a:p>
            <a:pPr algn="just" eaLnBrk="0" hangingPunct="0">
              <a:lnSpc>
                <a:spcPts val="4000"/>
              </a:lnSpc>
            </a:pPr>
            <a:endParaRPr lang="zh-CN" altLang="en-US" sz="4000" b="1" dirty="0">
              <a:latin typeface="宋体" panose="02010600030101010101" pitchFamily="2" charset="-122"/>
              <a:ea typeface="宋体" panose="02010600030101010101" pitchFamily="2" charset="-122"/>
              <a:sym typeface="宋体" panose="02010600030101010101" pitchFamily="2" charset="-122"/>
            </a:endParaRPr>
          </a:p>
          <a:p>
            <a:pPr algn="just" eaLnBrk="0" hangingPunct="0">
              <a:lnSpc>
                <a:spcPts val="4000"/>
              </a:lnSpc>
            </a:pPr>
            <a:r>
              <a:rPr lang="zh-CN" altLang="en-US" sz="4000" b="1" dirty="0">
                <a:latin typeface="宋体" panose="02010600030101010101" pitchFamily="2" charset="-122"/>
                <a:ea typeface="宋体" panose="02010600030101010101" pitchFamily="2" charset="-122"/>
                <a:sym typeface="宋体" panose="02010600030101010101" pitchFamily="2" charset="-122"/>
              </a:rPr>
              <a:t>生态恶化人口增长过多</a:t>
            </a:r>
            <a:endParaRPr lang="en-US" altLang="zh-CN" sz="2800" b="1" dirty="0">
              <a:latin typeface="宋体" panose="02010600030101010101" pitchFamily="2" charset="-122"/>
              <a:ea typeface="宋体" panose="02010600030101010101" pitchFamily="2" charset="-122"/>
              <a:sym typeface="宋体" panose="02010600030101010101" pitchFamily="2" charset="-122"/>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1981200" y="71755"/>
            <a:ext cx="8229600" cy="881380"/>
          </a:xfrm>
        </p:spPr>
        <p:txBody>
          <a:bodyPr/>
          <a:p>
            <a:r>
              <a:rPr lang="zh-CN" altLang="en-US" sz="4000"/>
              <a:t>一、计算机网络与现代社会生活</a:t>
            </a:r>
            <a:endParaRPr lang="zh-CN" altLang="en-US" sz="4000"/>
          </a:p>
        </p:txBody>
      </p:sp>
      <p:sp>
        <p:nvSpPr>
          <p:cNvPr id="7" name="内容占位符 6"/>
          <p:cNvSpPr>
            <a:spLocks noGrp="1"/>
          </p:cNvSpPr>
          <p:nvPr>
            <p:ph sz="half" idx="1"/>
          </p:nvPr>
        </p:nvSpPr>
        <p:spPr>
          <a:xfrm>
            <a:off x="300355" y="1121410"/>
            <a:ext cx="11049000" cy="675640"/>
          </a:xfrm>
        </p:spPr>
        <p:txBody>
          <a:bodyPr>
            <a:normAutofit/>
          </a:bodyPr>
          <a:p>
            <a:pPr marL="0" indent="0" algn="l">
              <a:buNone/>
            </a:pPr>
            <a:r>
              <a:rPr lang="en-US" altLang="zh-CN" sz="4000">
                <a:sym typeface="+mn-ea"/>
              </a:rPr>
              <a:t>1</a:t>
            </a:r>
            <a:r>
              <a:rPr lang="zh-CN" altLang="zh-CN" sz="4000">
                <a:ea typeface="宋体" panose="02010600030101010101" pitchFamily="2" charset="-122"/>
                <a:sym typeface="+mn-ea"/>
              </a:rPr>
              <a:t>、计算机是何时发明的</a:t>
            </a:r>
            <a:r>
              <a:rPr lang="zh-CN" sz="4000" b="1">
                <a:ea typeface="宋体" panose="02010600030101010101" pitchFamily="2" charset="-122"/>
                <a:sym typeface="+mn-ea"/>
              </a:rPr>
              <a:t>？</a:t>
            </a:r>
            <a:endParaRPr sz="4000" b="1"/>
          </a:p>
        </p:txBody>
      </p:sp>
      <p:sp>
        <p:nvSpPr>
          <p:cNvPr id="3" name="文本框 2"/>
          <p:cNvSpPr txBox="1"/>
          <p:nvPr/>
        </p:nvSpPr>
        <p:spPr>
          <a:xfrm>
            <a:off x="6571933" y="1151890"/>
            <a:ext cx="3855720" cy="645160"/>
          </a:xfrm>
          <a:prstGeom prst="rect">
            <a:avLst/>
          </a:prstGeom>
          <a:solidFill>
            <a:srgbClr val="FFFF00"/>
          </a:solidFill>
          <a:ln w="9525">
            <a:solidFill>
              <a:srgbClr val="C00000"/>
            </a:solidFill>
          </a:ln>
        </p:spPr>
        <p:txBody>
          <a:bodyPr wrap="none" anchor="t">
            <a:spAutoFit/>
          </a:bodyPr>
          <a:p>
            <a:r>
              <a:rPr lang="zh-CN" altLang="en-US" sz="3600" b="1" dirty="0">
                <a:solidFill>
                  <a:schemeClr val="tx1"/>
                </a:solidFill>
                <a:latin typeface="宋体" panose="02010600030101010101" pitchFamily="2" charset="-122"/>
                <a:ea typeface="宋体" panose="02010600030101010101" pitchFamily="2" charset="-122"/>
              </a:rPr>
              <a:t>第二次世界大战后</a:t>
            </a:r>
            <a:endParaRPr lang="zh-CN" altLang="en-US" sz="3600" b="1" dirty="0">
              <a:solidFill>
                <a:schemeClr val="tx1"/>
              </a:solidFill>
              <a:latin typeface="宋体" panose="02010600030101010101" pitchFamily="2" charset="-122"/>
              <a:ea typeface="宋体" panose="02010600030101010101" pitchFamily="2" charset="-122"/>
            </a:endParaRPr>
          </a:p>
        </p:txBody>
      </p:sp>
      <p:sp>
        <p:nvSpPr>
          <p:cNvPr id="4" name="内容占位符 6"/>
          <p:cNvSpPr>
            <a:spLocks noGrp="1"/>
          </p:cNvSpPr>
          <p:nvPr/>
        </p:nvSpPr>
        <p:spPr>
          <a:xfrm>
            <a:off x="396240" y="2894330"/>
            <a:ext cx="5958840" cy="675640"/>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l">
              <a:buNone/>
            </a:pPr>
            <a:r>
              <a:rPr lang="en-US" altLang="zh-CN" sz="4000">
                <a:sym typeface="+mn-ea"/>
              </a:rPr>
              <a:t>2</a:t>
            </a:r>
            <a:r>
              <a:rPr lang="zh-CN" altLang="zh-CN" sz="4000">
                <a:ea typeface="宋体" panose="02010600030101010101" pitchFamily="2" charset="-122"/>
                <a:sym typeface="+mn-ea"/>
              </a:rPr>
              <a:t>、</a:t>
            </a:r>
            <a:r>
              <a:rPr lang="zh-CN" altLang="en-US" sz="4000" dirty="0">
                <a:solidFill>
                  <a:schemeClr val="tx1"/>
                </a:solidFill>
                <a:latin typeface="宋体" panose="02010600030101010101" pitchFamily="2" charset="-122"/>
                <a:ea typeface="宋体" panose="02010600030101010101" pitchFamily="2" charset="-122"/>
                <a:sym typeface="+mn-ea"/>
              </a:rPr>
              <a:t>互联网</a:t>
            </a:r>
            <a:r>
              <a:rPr lang="zh-CN" altLang="zh-CN" sz="4000">
                <a:ea typeface="宋体" panose="02010600030101010101" pitchFamily="2" charset="-122"/>
                <a:sym typeface="+mn-ea"/>
              </a:rPr>
              <a:t>是何时普及的</a:t>
            </a:r>
            <a:r>
              <a:rPr lang="zh-CN" sz="4000" b="1">
                <a:ea typeface="宋体" panose="02010600030101010101" pitchFamily="2" charset="-122"/>
                <a:sym typeface="+mn-ea"/>
              </a:rPr>
              <a:t>？</a:t>
            </a:r>
            <a:endParaRPr sz="4000" b="1"/>
          </a:p>
        </p:txBody>
      </p:sp>
      <p:sp>
        <p:nvSpPr>
          <p:cNvPr id="5" name="文本框 4"/>
          <p:cNvSpPr txBox="1"/>
          <p:nvPr/>
        </p:nvSpPr>
        <p:spPr>
          <a:xfrm>
            <a:off x="6354763" y="3438525"/>
            <a:ext cx="2941320" cy="645160"/>
          </a:xfrm>
          <a:prstGeom prst="rect">
            <a:avLst/>
          </a:prstGeom>
          <a:solidFill>
            <a:srgbClr val="FFFF00"/>
          </a:solidFill>
          <a:ln w="9525">
            <a:solidFill>
              <a:srgbClr val="C00000"/>
            </a:solidFill>
          </a:ln>
        </p:spPr>
        <p:txBody>
          <a:bodyPr wrap="none" anchor="t">
            <a:spAutoFit/>
          </a:bodyPr>
          <a:p>
            <a:pPr algn="l"/>
            <a:r>
              <a:rPr lang="en-US" altLang="zh-CN" sz="3600" b="1" dirty="0">
                <a:solidFill>
                  <a:srgbClr val="000000"/>
                </a:solidFill>
                <a:latin typeface="宋体" panose="02010600030101010101" pitchFamily="2" charset="-122"/>
                <a:ea typeface="宋体" panose="02010600030101010101" pitchFamily="2" charset="-122"/>
                <a:sym typeface="+mn-ea"/>
              </a:rPr>
              <a:t>20</a:t>
            </a:r>
            <a:r>
              <a:rPr lang="zh-CN" altLang="en-US" sz="3600" b="1" dirty="0">
                <a:solidFill>
                  <a:srgbClr val="000000"/>
                </a:solidFill>
                <a:latin typeface="宋体" panose="02010600030101010101" pitchFamily="2" charset="-122"/>
                <a:ea typeface="宋体" panose="02010600030101010101" pitchFamily="2" charset="-122"/>
                <a:sym typeface="+mn-ea"/>
              </a:rPr>
              <a:t>世纪</a:t>
            </a:r>
            <a:r>
              <a:rPr lang="en-US" altLang="zh-CN" sz="3600" b="1" dirty="0">
                <a:solidFill>
                  <a:srgbClr val="000000"/>
                </a:solidFill>
                <a:latin typeface="宋体" panose="02010600030101010101" pitchFamily="2" charset="-122"/>
                <a:ea typeface="宋体" panose="02010600030101010101" pitchFamily="2" charset="-122"/>
                <a:sym typeface="+mn-ea"/>
              </a:rPr>
              <a:t>90</a:t>
            </a:r>
            <a:r>
              <a:rPr lang="zh-CN" altLang="en-US" sz="3600" b="1" dirty="0">
                <a:solidFill>
                  <a:srgbClr val="000000"/>
                </a:solidFill>
                <a:latin typeface="宋体" panose="02010600030101010101" pitchFamily="2" charset="-122"/>
                <a:ea typeface="宋体" panose="02010600030101010101" pitchFamily="2" charset="-122"/>
                <a:sym typeface="+mn-ea"/>
              </a:rPr>
              <a:t>年代</a:t>
            </a:r>
            <a:endParaRPr lang="zh-CN" altLang="en-US" sz="3600" b="1" dirty="0">
              <a:solidFill>
                <a:schemeClr val="tx1"/>
              </a:solidFill>
              <a:latin typeface="宋体" panose="02010600030101010101" pitchFamily="2" charset="-122"/>
              <a:ea typeface="宋体" panose="02010600030101010101" pitchFamily="2" charset="-122"/>
            </a:endParaRPr>
          </a:p>
        </p:txBody>
      </p:sp>
      <p:sp>
        <p:nvSpPr>
          <p:cNvPr id="6" name="内容占位符 6"/>
          <p:cNvSpPr>
            <a:spLocks noGrp="1"/>
          </p:cNvSpPr>
          <p:nvPr/>
        </p:nvSpPr>
        <p:spPr>
          <a:xfrm>
            <a:off x="396240" y="4450715"/>
            <a:ext cx="11049000" cy="67564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l">
              <a:buNone/>
            </a:pPr>
            <a:r>
              <a:rPr lang="en-US" altLang="zh-CN" sz="4000">
                <a:sym typeface="+mn-ea"/>
              </a:rPr>
              <a:t>3</a:t>
            </a:r>
            <a:r>
              <a:rPr lang="zh-CN" altLang="zh-CN" sz="4000">
                <a:ea typeface="宋体" panose="02010600030101010101" pitchFamily="2" charset="-122"/>
                <a:sym typeface="+mn-ea"/>
              </a:rPr>
              <a:t>、</a:t>
            </a:r>
            <a:r>
              <a:rPr lang="zh-CN" altLang="en-US" sz="4000" dirty="0">
                <a:solidFill>
                  <a:schemeClr val="tx1"/>
                </a:solidFill>
                <a:latin typeface="宋体" panose="02010600030101010101" pitchFamily="2" charset="-122"/>
                <a:ea typeface="宋体" panose="02010600030101010101" pitchFamily="2" charset="-122"/>
                <a:sym typeface="+mn-ea"/>
              </a:rPr>
              <a:t>互联网</a:t>
            </a:r>
            <a:r>
              <a:rPr lang="zh-CN" altLang="zh-CN" sz="4000">
                <a:ea typeface="宋体" panose="02010600030101010101" pitchFamily="2" charset="-122"/>
                <a:sym typeface="+mn-ea"/>
              </a:rPr>
              <a:t>的</a:t>
            </a:r>
            <a:r>
              <a:rPr lang="zh-CN" altLang="zh-CN" sz="4000">
                <a:ea typeface="宋体" panose="02010600030101010101" pitchFamily="2" charset="-122"/>
                <a:sym typeface="+mn-ea"/>
              </a:rPr>
              <a:t>普及标志着人类社会进入什么时代</a:t>
            </a:r>
            <a:r>
              <a:rPr lang="zh-CN" sz="4000" b="1">
                <a:ea typeface="宋体" panose="02010600030101010101" pitchFamily="2" charset="-122"/>
                <a:sym typeface="+mn-ea"/>
              </a:rPr>
              <a:t>？</a:t>
            </a:r>
            <a:endParaRPr sz="4000" b="1"/>
          </a:p>
        </p:txBody>
      </p:sp>
      <p:sp>
        <p:nvSpPr>
          <p:cNvPr id="8" name="文本框 7"/>
          <p:cNvSpPr txBox="1"/>
          <p:nvPr/>
        </p:nvSpPr>
        <p:spPr>
          <a:xfrm>
            <a:off x="8066088" y="5530850"/>
            <a:ext cx="2019300" cy="645160"/>
          </a:xfrm>
          <a:prstGeom prst="rect">
            <a:avLst/>
          </a:prstGeom>
          <a:solidFill>
            <a:srgbClr val="FFFF00"/>
          </a:solidFill>
          <a:ln w="9525">
            <a:solidFill>
              <a:srgbClr val="C00000"/>
            </a:solidFill>
          </a:ln>
        </p:spPr>
        <p:txBody>
          <a:bodyPr wrap="none" anchor="t">
            <a:spAutoFit/>
          </a:bodyPr>
          <a:p>
            <a:pPr algn="l"/>
            <a:r>
              <a:rPr lang="zh-CN" altLang="en-US" sz="3600" b="1" dirty="0">
                <a:solidFill>
                  <a:schemeClr val="tx1"/>
                </a:solidFill>
                <a:latin typeface="宋体" panose="02010600030101010101" pitchFamily="2" charset="-122"/>
                <a:ea typeface="宋体" panose="02010600030101010101" pitchFamily="2" charset="-122"/>
              </a:rPr>
              <a:t>信息时代</a:t>
            </a:r>
            <a:endParaRPr lang="zh-CN" altLang="en-US" sz="3600" b="1" dirty="0">
              <a:solidFill>
                <a:schemeClr val="tx1"/>
              </a:solidFill>
              <a:latin typeface="宋体" panose="02010600030101010101" pitchFamily="2" charset="-122"/>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animBg="1"/>
      <p:bldP spid="5" grpId="0" bldLvl="0" animBg="1"/>
      <p:bldP spid="8" grpId="0" bldLvl="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 name="图片 3"/>
          <p:cNvPicPr>
            <a:picLocks noChangeAspect="1"/>
          </p:cNvPicPr>
          <p:nvPr/>
        </p:nvPicPr>
        <p:blipFill>
          <a:blip r:embed="rId1"/>
          <a:stretch>
            <a:fillRect/>
          </a:stretch>
        </p:blipFill>
        <p:spPr>
          <a:xfrm>
            <a:off x="440690" y="193040"/>
            <a:ext cx="4276090" cy="3957320"/>
          </a:xfrm>
          <a:prstGeom prst="rect">
            <a:avLst/>
          </a:prstGeom>
        </p:spPr>
      </p:pic>
      <p:pic>
        <p:nvPicPr>
          <p:cNvPr id="5" name="图片 4"/>
          <p:cNvPicPr>
            <a:picLocks noChangeAspect="1"/>
          </p:cNvPicPr>
          <p:nvPr/>
        </p:nvPicPr>
        <p:blipFill>
          <a:blip r:embed="rId2"/>
          <a:stretch>
            <a:fillRect/>
          </a:stretch>
        </p:blipFill>
        <p:spPr>
          <a:xfrm>
            <a:off x="5225415" y="331470"/>
            <a:ext cx="6196330" cy="3818890"/>
          </a:xfrm>
          <a:prstGeom prst="rect">
            <a:avLst/>
          </a:prstGeom>
        </p:spPr>
      </p:pic>
      <p:sp>
        <p:nvSpPr>
          <p:cNvPr id="6" name="文本框 5"/>
          <p:cNvSpPr txBox="1"/>
          <p:nvPr/>
        </p:nvSpPr>
        <p:spPr>
          <a:xfrm>
            <a:off x="242570" y="4532630"/>
            <a:ext cx="11420475" cy="1568450"/>
          </a:xfrm>
          <a:prstGeom prst="rect">
            <a:avLst/>
          </a:prstGeom>
          <a:noFill/>
        </p:spPr>
        <p:txBody>
          <a:bodyPr wrap="square" rtlCol="0" anchor="t">
            <a:spAutoFit/>
          </a:bodyPr>
          <a:p>
            <a:r>
              <a:rPr lang="zh-CN" altLang="en-US" sz="3200" b="1">
                <a:latin typeface="楷体_GB2312" panose="02010609030101010101" charset="-122"/>
                <a:ea typeface="楷体_GB2312" panose="02010609030101010101" charset="-122"/>
                <a:cs typeface="楷体_GB2312" panose="02010609030101010101" charset="-122"/>
              </a:rPr>
              <a:t>世界上第一台通用计算机于</a:t>
            </a:r>
            <a:r>
              <a:rPr lang="zh-CN" altLang="en-US" sz="3200" b="1">
                <a:solidFill>
                  <a:srgbClr val="FF0000"/>
                </a:solidFill>
                <a:latin typeface="楷体_GB2312" panose="02010609030101010101" charset="-122"/>
                <a:ea typeface="楷体_GB2312" panose="02010609030101010101" charset="-122"/>
                <a:cs typeface="楷体_GB2312" panose="02010609030101010101" charset="-122"/>
              </a:rPr>
              <a:t>1946年</a:t>
            </a:r>
            <a:r>
              <a:rPr lang="zh-CN" altLang="en-US" sz="3200" b="1">
                <a:latin typeface="楷体_GB2312" panose="02010609030101010101" charset="-122"/>
                <a:ea typeface="楷体_GB2312" panose="02010609030101010101" charset="-122"/>
                <a:cs typeface="楷体_GB2312" panose="02010609030101010101" charset="-122"/>
              </a:rPr>
              <a:t>在</a:t>
            </a:r>
            <a:r>
              <a:rPr lang="zh-CN" altLang="en-US" sz="3200" b="1">
                <a:solidFill>
                  <a:srgbClr val="FF0000"/>
                </a:solidFill>
                <a:latin typeface="楷体_GB2312" panose="02010609030101010101" charset="-122"/>
                <a:ea typeface="楷体_GB2312" panose="02010609030101010101" charset="-122"/>
                <a:cs typeface="楷体_GB2312" panose="02010609030101010101" charset="-122"/>
              </a:rPr>
              <a:t>美国宾夕法尼亚大学</a:t>
            </a:r>
            <a:r>
              <a:rPr lang="zh-CN" altLang="en-US" sz="3200" b="1">
                <a:latin typeface="楷体_GB2312" panose="02010609030101010101" charset="-122"/>
                <a:ea typeface="楷体_GB2312" panose="02010609030101010101" charset="-122"/>
                <a:cs typeface="楷体_GB2312" panose="02010609030101010101" charset="-122"/>
              </a:rPr>
              <a:t>诞生。占地170平方米，重达30吨，</a:t>
            </a:r>
            <a:r>
              <a:rPr lang="zh-CN" altLang="en-US" sz="3200" b="1" dirty="0">
                <a:latin typeface="楷体_GB2312" panose="02010609030101010101" charset="-122"/>
                <a:ea typeface="楷体_GB2312" panose="02010609030101010101" charset="-122"/>
                <a:cs typeface="楷体_GB2312" panose="02010609030101010101" charset="-122"/>
                <a:sym typeface="+mn-ea"/>
              </a:rPr>
              <a:t>造价</a:t>
            </a:r>
            <a:r>
              <a:rPr lang="en-US" altLang="zh-CN" sz="3200" b="1" dirty="0">
                <a:latin typeface="楷体_GB2312" panose="02010609030101010101" charset="-122"/>
                <a:ea typeface="楷体_GB2312" panose="02010609030101010101" charset="-122"/>
                <a:cs typeface="楷体_GB2312" panose="02010609030101010101" charset="-122"/>
                <a:sym typeface="+mn-ea"/>
              </a:rPr>
              <a:t>48</a:t>
            </a:r>
            <a:r>
              <a:rPr lang="zh-CN" altLang="en-US" sz="3200" b="1" dirty="0">
                <a:latin typeface="楷体_GB2312" panose="02010609030101010101" charset="-122"/>
                <a:ea typeface="楷体_GB2312" panose="02010609030101010101" charset="-122"/>
                <a:cs typeface="楷体_GB2312" panose="02010609030101010101" charset="-122"/>
                <a:sym typeface="+mn-ea"/>
              </a:rPr>
              <a:t>万美元</a:t>
            </a:r>
            <a:r>
              <a:rPr lang="zh-CN" altLang="en-US" sz="3200" b="1">
                <a:latin typeface="楷体_GB2312" panose="02010609030101010101" charset="-122"/>
                <a:ea typeface="楷体_GB2312" panose="02010609030101010101" charset="-122"/>
                <a:cs typeface="楷体_GB2312" panose="02010609030101010101" charset="-122"/>
              </a:rPr>
              <a:t>耗电功率约150千瓦，每秒钟可进行5000次运算。被美国国防部用来进行弹道计算。</a:t>
            </a:r>
            <a:endParaRPr lang="zh-CN" altLang="en-US" sz="3200" b="1">
              <a:latin typeface="楷体_GB2312" panose="02010609030101010101" charset="-122"/>
              <a:ea typeface="楷体_GB2312" panose="02010609030101010101" charset="-122"/>
              <a:cs typeface="楷体_GB2312" panose="02010609030101010101" charset="-122"/>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8433" name="Picture 6" descr="https://gss3.bdstatic.com/-Po3dSag_xI4khGkpoWK1HF6hhy/baike/w%3D268%3Bg%3D0/sign=1cad25f89d2f07085f052d06d11fdfa4/5fdf8db1cb1349549258dfd3554e9258d0094ac6.jpg"/>
          <p:cNvPicPr>
            <a:picLocks noChangeAspect="1"/>
          </p:cNvPicPr>
          <p:nvPr/>
        </p:nvPicPr>
        <p:blipFill>
          <a:blip r:embed="rId1"/>
          <a:stretch>
            <a:fillRect/>
          </a:stretch>
        </p:blipFill>
        <p:spPr>
          <a:xfrm>
            <a:off x="438785" y="338455"/>
            <a:ext cx="5104765" cy="2176145"/>
          </a:xfrm>
          <a:prstGeom prst="rect">
            <a:avLst/>
          </a:prstGeom>
          <a:noFill/>
          <a:ln w="9525">
            <a:noFill/>
          </a:ln>
        </p:spPr>
      </p:pic>
      <p:sp>
        <p:nvSpPr>
          <p:cNvPr id="7171" name="矩形 2"/>
          <p:cNvSpPr/>
          <p:nvPr/>
        </p:nvSpPr>
        <p:spPr>
          <a:xfrm>
            <a:off x="549593" y="2672398"/>
            <a:ext cx="4467860" cy="460375"/>
          </a:xfrm>
          <a:prstGeom prst="rect">
            <a:avLst/>
          </a:prstGeom>
          <a:noFill/>
          <a:ln w="9525">
            <a:noFill/>
          </a:ln>
        </p:spPr>
        <p:txBody>
          <a:bodyPr wrap="none" anchor="t">
            <a:spAutoFit/>
          </a:bodyPr>
          <a:p>
            <a:r>
              <a:rPr lang="zh-CN" altLang="en-US" sz="2400" b="1" dirty="0">
                <a:solidFill>
                  <a:schemeClr val="tx1"/>
                </a:solidFill>
                <a:latin typeface="黑体" panose="02010600030101010101" pitchFamily="49" charset="-122"/>
                <a:ea typeface="黑体" panose="02010600030101010101" pitchFamily="49" charset="-122"/>
              </a:rPr>
              <a:t>第一媒体：以纸质为媒介的报纸</a:t>
            </a:r>
            <a:endParaRPr lang="zh-CN" altLang="en-US" sz="2400" b="1" dirty="0">
              <a:solidFill>
                <a:schemeClr val="tx1"/>
              </a:solidFill>
              <a:latin typeface="黑体" panose="02010600030101010101" pitchFamily="49" charset="-122"/>
              <a:ea typeface="黑体" panose="02010600030101010101" pitchFamily="49" charset="-122"/>
            </a:endParaRPr>
          </a:p>
        </p:txBody>
      </p:sp>
      <p:sp>
        <p:nvSpPr>
          <p:cNvPr id="7172" name="矩形 3"/>
          <p:cNvSpPr/>
          <p:nvPr/>
        </p:nvSpPr>
        <p:spPr>
          <a:xfrm>
            <a:off x="6204585" y="2514283"/>
            <a:ext cx="4467860" cy="460375"/>
          </a:xfrm>
          <a:prstGeom prst="rect">
            <a:avLst/>
          </a:prstGeom>
          <a:noFill/>
          <a:ln w="9525">
            <a:noFill/>
          </a:ln>
        </p:spPr>
        <p:txBody>
          <a:bodyPr wrap="none" anchor="t">
            <a:spAutoFit/>
          </a:bodyPr>
          <a:p>
            <a:r>
              <a:rPr lang="zh-CN" altLang="en-US" sz="2400" b="1" dirty="0">
                <a:solidFill>
                  <a:schemeClr val="tx1"/>
                </a:solidFill>
                <a:latin typeface="黑体" panose="02010600030101010101" pitchFamily="49" charset="-122"/>
                <a:ea typeface="黑体" panose="02010600030101010101" pitchFamily="49" charset="-122"/>
              </a:rPr>
              <a:t>第二媒体：以电波为媒介的广播</a:t>
            </a:r>
            <a:endParaRPr lang="zh-CN" altLang="en-US" sz="2400" b="1" dirty="0">
              <a:solidFill>
                <a:schemeClr val="tx1"/>
              </a:solidFill>
              <a:latin typeface="黑体" panose="02010600030101010101" pitchFamily="49" charset="-122"/>
              <a:ea typeface="黑体" panose="02010600030101010101" pitchFamily="49" charset="-122"/>
            </a:endParaRPr>
          </a:p>
        </p:txBody>
      </p:sp>
      <p:pic>
        <p:nvPicPr>
          <p:cNvPr id="7173" name="Picture 10" descr="https://gss3.bdstatic.com/-Po3dSag_xI4khGkpoWK1HF6hhy/baike/c0%3Dbaike116%2C5%2C5%2C116%2C38/sign=3e197c230ef41bd5ce5ee0a630b3eaae/72f082025aafa40f08fc55d5ab64034f78f019fb.jpg"/>
          <p:cNvPicPr>
            <a:picLocks noChangeAspect="1"/>
          </p:cNvPicPr>
          <p:nvPr/>
        </p:nvPicPr>
        <p:blipFill>
          <a:blip r:embed="rId2"/>
          <a:stretch>
            <a:fillRect/>
          </a:stretch>
        </p:blipFill>
        <p:spPr>
          <a:xfrm>
            <a:off x="5910580" y="482600"/>
            <a:ext cx="4761865" cy="1889125"/>
          </a:xfrm>
          <a:prstGeom prst="rect">
            <a:avLst/>
          </a:prstGeom>
          <a:noFill/>
          <a:ln w="9525">
            <a:noFill/>
          </a:ln>
        </p:spPr>
      </p:pic>
      <p:sp>
        <p:nvSpPr>
          <p:cNvPr id="7174" name="矩形 5"/>
          <p:cNvSpPr/>
          <p:nvPr/>
        </p:nvSpPr>
        <p:spPr>
          <a:xfrm>
            <a:off x="550545" y="5832475"/>
            <a:ext cx="5164455" cy="460375"/>
          </a:xfrm>
          <a:prstGeom prst="rect">
            <a:avLst/>
          </a:prstGeom>
          <a:noFill/>
          <a:ln w="9525">
            <a:noFill/>
          </a:ln>
        </p:spPr>
        <p:txBody>
          <a:bodyPr wrap="square" anchor="t">
            <a:spAutoFit/>
          </a:bodyPr>
          <a:p>
            <a:r>
              <a:rPr lang="zh-CN" altLang="en-US" sz="2400" b="1" dirty="0">
                <a:solidFill>
                  <a:schemeClr val="tx1"/>
                </a:solidFill>
                <a:latin typeface="黑体" panose="02010600030101010101" pitchFamily="49" charset="-122"/>
                <a:ea typeface="黑体" panose="02010600030101010101" pitchFamily="49" charset="-122"/>
              </a:rPr>
              <a:t>第三媒体：以图像为媒介的电视</a:t>
            </a:r>
            <a:endParaRPr lang="zh-CN" altLang="en-US" sz="2400" b="1" dirty="0">
              <a:solidFill>
                <a:schemeClr val="tx1"/>
              </a:solidFill>
              <a:latin typeface="黑体" panose="02010600030101010101" pitchFamily="49" charset="-122"/>
              <a:ea typeface="黑体" panose="02010600030101010101" pitchFamily="49" charset="-122"/>
            </a:endParaRPr>
          </a:p>
        </p:txBody>
      </p:sp>
      <p:pic>
        <p:nvPicPr>
          <p:cNvPr id="7175" name="Picture 2" descr="https://timgsa.baidu.com/timg?image&amp;quality=80&amp;size=b9999_10000&amp;sec=1536428297768&amp;di=eedf821fb6656dccc5fcc1a0e7b30869&amp;imgtype=0&amp;src=http%3A%2F%2Fe.hiphotos.baidu.com%2Fzhidao%2Fpic%2Fitem%2F6159252dd42a2834b0c1c7ba50b5c9ea15cebf18.jpg"/>
          <p:cNvPicPr>
            <a:picLocks noChangeAspect="1"/>
          </p:cNvPicPr>
          <p:nvPr/>
        </p:nvPicPr>
        <p:blipFill>
          <a:blip r:embed="rId3"/>
          <a:stretch>
            <a:fillRect/>
          </a:stretch>
        </p:blipFill>
        <p:spPr>
          <a:xfrm>
            <a:off x="-16510" y="3291205"/>
            <a:ext cx="6049010" cy="2590800"/>
          </a:xfrm>
          <a:prstGeom prst="rect">
            <a:avLst/>
          </a:prstGeom>
          <a:noFill/>
          <a:ln w="9525">
            <a:noFill/>
          </a:ln>
        </p:spPr>
      </p:pic>
      <p:sp>
        <p:nvSpPr>
          <p:cNvPr id="7176" name="矩形 7"/>
          <p:cNvSpPr/>
          <p:nvPr/>
        </p:nvSpPr>
        <p:spPr>
          <a:xfrm>
            <a:off x="5910580" y="5759450"/>
            <a:ext cx="5859780" cy="829945"/>
          </a:xfrm>
          <a:prstGeom prst="rect">
            <a:avLst/>
          </a:prstGeom>
          <a:noFill/>
          <a:ln w="9525">
            <a:noFill/>
          </a:ln>
        </p:spPr>
        <p:txBody>
          <a:bodyPr wrap="square" anchor="t">
            <a:spAutoFit/>
          </a:bodyPr>
          <a:p>
            <a:r>
              <a:rPr lang="zh-CN" altLang="en-US" sz="2400" b="1" dirty="0">
                <a:solidFill>
                  <a:schemeClr val="tx1"/>
                </a:solidFill>
                <a:latin typeface="黑体" panose="02010600030101010101" pitchFamily="49" charset="-122"/>
                <a:ea typeface="黑体" panose="02010600030101010101" pitchFamily="49" charset="-122"/>
              </a:rPr>
              <a:t>“第四媒体”：以数字化的方式存储、处理和传播的互联网</a:t>
            </a:r>
            <a:endParaRPr lang="zh-CN" altLang="en-US" sz="2400" b="1" dirty="0">
              <a:solidFill>
                <a:schemeClr val="tx1"/>
              </a:solidFill>
              <a:latin typeface="黑体" panose="02010600030101010101" pitchFamily="49" charset="-122"/>
              <a:ea typeface="黑体" panose="02010600030101010101" pitchFamily="49" charset="-122"/>
            </a:endParaRPr>
          </a:p>
        </p:txBody>
      </p:sp>
      <p:pic>
        <p:nvPicPr>
          <p:cNvPr id="7177" name="Picture 4" descr="http://images.laoqianzhuang.com/2017/0818/20170818015044609.jpg"/>
          <p:cNvPicPr>
            <a:picLocks noChangeAspect="1"/>
          </p:cNvPicPr>
          <p:nvPr/>
        </p:nvPicPr>
        <p:blipFill>
          <a:blip r:embed="rId4"/>
          <a:stretch>
            <a:fillRect/>
          </a:stretch>
        </p:blipFill>
        <p:spPr>
          <a:xfrm>
            <a:off x="6031865" y="3291205"/>
            <a:ext cx="4940300" cy="2251075"/>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171"/>
                                        </p:tgtEl>
                                        <p:attrNameLst>
                                          <p:attrName>style.visibility</p:attrName>
                                        </p:attrNameLst>
                                      </p:cBhvr>
                                      <p:to>
                                        <p:strVal val="visible"/>
                                      </p:to>
                                    </p:set>
                                    <p:anim calcmode="lin" valueType="num">
                                      <p:cBhvr>
                                        <p:cTn id="7" dur="500" fill="hold"/>
                                        <p:tgtEl>
                                          <p:spTgt spid="7171"/>
                                        </p:tgtEl>
                                        <p:attrNameLst>
                                          <p:attrName>ppt_x</p:attrName>
                                        </p:attrNameLst>
                                      </p:cBhvr>
                                      <p:tavLst>
                                        <p:tav tm="0">
                                          <p:val>
                                            <p:strVal val="#ppt_x"/>
                                          </p:val>
                                        </p:tav>
                                        <p:tav tm="100000">
                                          <p:val>
                                            <p:strVal val="#ppt_x"/>
                                          </p:val>
                                        </p:tav>
                                      </p:tavLst>
                                    </p:anim>
                                    <p:anim calcmode="lin" valueType="num">
                                      <p:cBhvr>
                                        <p:cTn id="8" dur="500" fill="hold"/>
                                        <p:tgtEl>
                                          <p:spTgt spid="717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7173"/>
                                        </p:tgtEl>
                                        <p:attrNameLst>
                                          <p:attrName>style.visibility</p:attrName>
                                        </p:attrNameLst>
                                      </p:cBhvr>
                                      <p:to>
                                        <p:strVal val="visible"/>
                                      </p:to>
                                    </p:set>
                                    <p:anim calcmode="lin" valueType="num">
                                      <p:cBhvr>
                                        <p:cTn id="13" dur="500" fill="hold"/>
                                        <p:tgtEl>
                                          <p:spTgt spid="7173"/>
                                        </p:tgtEl>
                                        <p:attrNameLst>
                                          <p:attrName>ppt_x</p:attrName>
                                        </p:attrNameLst>
                                      </p:cBhvr>
                                      <p:tavLst>
                                        <p:tav tm="0">
                                          <p:val>
                                            <p:strVal val="#ppt_x"/>
                                          </p:val>
                                        </p:tav>
                                        <p:tav tm="100000">
                                          <p:val>
                                            <p:strVal val="#ppt_x"/>
                                          </p:val>
                                        </p:tav>
                                      </p:tavLst>
                                    </p:anim>
                                    <p:anim calcmode="lin" valueType="num">
                                      <p:cBhvr>
                                        <p:cTn id="14" dur="500" fill="hold"/>
                                        <p:tgtEl>
                                          <p:spTgt spid="717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172"/>
                                        </p:tgtEl>
                                        <p:attrNameLst>
                                          <p:attrName>style.visibility</p:attrName>
                                        </p:attrNameLst>
                                      </p:cBhvr>
                                      <p:to>
                                        <p:strVal val="visible"/>
                                      </p:to>
                                    </p:set>
                                    <p:anim calcmode="lin" valueType="num">
                                      <p:cBhvr>
                                        <p:cTn id="19" dur="500" fill="hold"/>
                                        <p:tgtEl>
                                          <p:spTgt spid="7172"/>
                                        </p:tgtEl>
                                        <p:attrNameLst>
                                          <p:attrName>ppt_x</p:attrName>
                                        </p:attrNameLst>
                                      </p:cBhvr>
                                      <p:tavLst>
                                        <p:tav tm="0">
                                          <p:val>
                                            <p:strVal val="#ppt_x"/>
                                          </p:val>
                                        </p:tav>
                                        <p:tav tm="100000">
                                          <p:val>
                                            <p:strVal val="#ppt_x"/>
                                          </p:val>
                                        </p:tav>
                                      </p:tavLst>
                                    </p:anim>
                                    <p:anim calcmode="lin" valueType="num">
                                      <p:cBhvr>
                                        <p:cTn id="20" dur="500" fill="hold"/>
                                        <p:tgtEl>
                                          <p:spTgt spid="7172"/>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7175"/>
                                        </p:tgtEl>
                                        <p:attrNameLst>
                                          <p:attrName>style.visibility</p:attrName>
                                        </p:attrNameLst>
                                      </p:cBhvr>
                                      <p:to>
                                        <p:strVal val="visible"/>
                                      </p:to>
                                    </p:set>
                                    <p:anim calcmode="lin" valueType="num">
                                      <p:cBhvr>
                                        <p:cTn id="25" dur="500" fill="hold"/>
                                        <p:tgtEl>
                                          <p:spTgt spid="7175"/>
                                        </p:tgtEl>
                                        <p:attrNameLst>
                                          <p:attrName>ppt_x</p:attrName>
                                        </p:attrNameLst>
                                      </p:cBhvr>
                                      <p:tavLst>
                                        <p:tav tm="0">
                                          <p:val>
                                            <p:strVal val="#ppt_x"/>
                                          </p:val>
                                        </p:tav>
                                        <p:tav tm="100000">
                                          <p:val>
                                            <p:strVal val="#ppt_x"/>
                                          </p:val>
                                        </p:tav>
                                      </p:tavLst>
                                    </p:anim>
                                    <p:anim calcmode="lin" valueType="num">
                                      <p:cBhvr>
                                        <p:cTn id="26" dur="500" fill="hold"/>
                                        <p:tgtEl>
                                          <p:spTgt spid="7175"/>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7174"/>
                                        </p:tgtEl>
                                        <p:attrNameLst>
                                          <p:attrName>style.visibility</p:attrName>
                                        </p:attrNameLst>
                                      </p:cBhvr>
                                      <p:to>
                                        <p:strVal val="visible"/>
                                      </p:to>
                                    </p:set>
                                    <p:anim calcmode="lin" valueType="num">
                                      <p:cBhvr>
                                        <p:cTn id="31" dur="500" fill="hold"/>
                                        <p:tgtEl>
                                          <p:spTgt spid="7174"/>
                                        </p:tgtEl>
                                        <p:attrNameLst>
                                          <p:attrName>ppt_x</p:attrName>
                                        </p:attrNameLst>
                                      </p:cBhvr>
                                      <p:tavLst>
                                        <p:tav tm="0">
                                          <p:val>
                                            <p:strVal val="#ppt_x"/>
                                          </p:val>
                                        </p:tav>
                                        <p:tav tm="100000">
                                          <p:val>
                                            <p:strVal val="#ppt_x"/>
                                          </p:val>
                                        </p:tav>
                                      </p:tavLst>
                                    </p:anim>
                                    <p:anim calcmode="lin" valueType="num">
                                      <p:cBhvr>
                                        <p:cTn id="32" dur="500" fill="hold"/>
                                        <p:tgtEl>
                                          <p:spTgt spid="7174"/>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7177"/>
                                        </p:tgtEl>
                                        <p:attrNameLst>
                                          <p:attrName>style.visibility</p:attrName>
                                        </p:attrNameLst>
                                      </p:cBhvr>
                                      <p:to>
                                        <p:strVal val="visible"/>
                                      </p:to>
                                    </p:set>
                                    <p:anim calcmode="lin" valueType="num">
                                      <p:cBhvr>
                                        <p:cTn id="37" dur="500" fill="hold"/>
                                        <p:tgtEl>
                                          <p:spTgt spid="7177"/>
                                        </p:tgtEl>
                                        <p:attrNameLst>
                                          <p:attrName>ppt_x</p:attrName>
                                        </p:attrNameLst>
                                      </p:cBhvr>
                                      <p:tavLst>
                                        <p:tav tm="0">
                                          <p:val>
                                            <p:strVal val="#ppt_x"/>
                                          </p:val>
                                        </p:tav>
                                        <p:tav tm="100000">
                                          <p:val>
                                            <p:strVal val="#ppt_x"/>
                                          </p:val>
                                        </p:tav>
                                      </p:tavLst>
                                    </p:anim>
                                    <p:anim calcmode="lin" valueType="num">
                                      <p:cBhvr>
                                        <p:cTn id="38" dur="500" fill="hold"/>
                                        <p:tgtEl>
                                          <p:spTgt spid="7177"/>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7176"/>
                                        </p:tgtEl>
                                        <p:attrNameLst>
                                          <p:attrName>style.visibility</p:attrName>
                                        </p:attrNameLst>
                                      </p:cBhvr>
                                      <p:to>
                                        <p:strVal val="visible"/>
                                      </p:to>
                                    </p:set>
                                    <p:anim calcmode="lin" valueType="num">
                                      <p:cBhvr>
                                        <p:cTn id="43" dur="500" fill="hold"/>
                                        <p:tgtEl>
                                          <p:spTgt spid="7176"/>
                                        </p:tgtEl>
                                        <p:attrNameLst>
                                          <p:attrName>ppt_x</p:attrName>
                                        </p:attrNameLst>
                                      </p:cBhvr>
                                      <p:tavLst>
                                        <p:tav tm="0">
                                          <p:val>
                                            <p:strVal val="#ppt_x"/>
                                          </p:val>
                                        </p:tav>
                                        <p:tav tm="100000">
                                          <p:val>
                                            <p:strVal val="#ppt_x"/>
                                          </p:val>
                                        </p:tav>
                                      </p:tavLst>
                                    </p:anim>
                                    <p:anim calcmode="lin" valueType="num">
                                      <p:cBhvr>
                                        <p:cTn id="44" dur="500" fill="hold"/>
                                        <p:tgtEl>
                                          <p:spTgt spid="717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1" grpId="0"/>
      <p:bldP spid="7172" grpId="0"/>
      <p:bldP spid="7174" grpId="0"/>
      <p:bldP spid="717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内容占位符 6"/>
          <p:cNvSpPr>
            <a:spLocks noGrp="1"/>
          </p:cNvSpPr>
          <p:nvPr/>
        </p:nvSpPr>
        <p:spPr>
          <a:xfrm>
            <a:off x="571500" y="167640"/>
            <a:ext cx="11049000" cy="67564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l">
              <a:buNone/>
            </a:pPr>
            <a:r>
              <a:rPr lang="en-US" altLang="zh-CN" sz="4000">
                <a:sym typeface="+mn-ea"/>
              </a:rPr>
              <a:t>4</a:t>
            </a:r>
            <a:r>
              <a:rPr lang="zh-CN" altLang="zh-CN" sz="4000">
                <a:ea typeface="宋体" panose="02010600030101010101" pitchFamily="2" charset="-122"/>
                <a:sym typeface="+mn-ea"/>
              </a:rPr>
              <a:t>、互联网</a:t>
            </a:r>
            <a:r>
              <a:rPr lang="zh-CN" sz="4000">
                <a:ea typeface="宋体" panose="02010600030101010101" pitchFamily="2" charset="-122"/>
                <a:sym typeface="+mn-ea"/>
              </a:rPr>
              <a:t>对现代社会生活产生了什么影响</a:t>
            </a:r>
            <a:r>
              <a:rPr lang="zh-CN" sz="4000" b="1">
                <a:ea typeface="宋体" panose="02010600030101010101" pitchFamily="2" charset="-122"/>
                <a:sym typeface="+mn-ea"/>
              </a:rPr>
              <a:t>？</a:t>
            </a:r>
            <a:endParaRPr sz="4000" b="1"/>
          </a:p>
        </p:txBody>
      </p:sp>
      <p:sp>
        <p:nvSpPr>
          <p:cNvPr id="6" name="内容占位符 2"/>
          <p:cNvSpPr>
            <a:spLocks noGrp="1"/>
          </p:cNvSpPr>
          <p:nvPr/>
        </p:nvSpPr>
        <p:spPr>
          <a:xfrm>
            <a:off x="363855" y="1019810"/>
            <a:ext cx="11557635" cy="5440680"/>
          </a:xfrm>
          <a:prstGeom prst="rect">
            <a:avLst/>
          </a:prstGeom>
          <a:solidFill>
            <a:srgbClr val="FFFF00"/>
          </a:solidFill>
          <a:ln>
            <a:solidFill>
              <a:schemeClr val="accent1"/>
            </a:solidFill>
          </a:ln>
        </p:spPr>
        <p:txBody>
          <a:bodyPr vert="horz" lIns="91440" tIns="45720" rIns="91440" bIns="45720" rtlCol="0">
            <a:normAutofit fontScale="90000"/>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None/>
            </a:pPr>
            <a:r>
              <a:rPr sz="4000">
                <a:latin typeface="楷体_GB2312" panose="02010609030101010101" charset="-122"/>
                <a:ea typeface="楷体_GB2312" panose="02010609030101010101" charset="-122"/>
                <a:cs typeface="黑体" panose="02010600030101010101" pitchFamily="49" charset="-122"/>
              </a:rPr>
              <a:t>计算机网络</a:t>
            </a:r>
            <a:r>
              <a:rPr sz="4000">
                <a:solidFill>
                  <a:srgbClr val="FF0000"/>
                </a:solidFill>
                <a:latin typeface="楷体_GB2312" panose="02010609030101010101" charset="-122"/>
                <a:ea typeface="楷体_GB2312" panose="02010609030101010101" charset="-122"/>
                <a:cs typeface="黑体" panose="02010600030101010101" pitchFamily="49" charset="-122"/>
              </a:rPr>
              <a:t>将世界</a:t>
            </a:r>
            <a:r>
              <a:rPr sz="4000">
                <a:latin typeface="楷体_GB2312" panose="02010609030101010101" charset="-122"/>
                <a:ea typeface="楷体_GB2312" panose="02010609030101010101" charset="-122"/>
                <a:cs typeface="黑体" panose="02010600030101010101" pitchFamily="49" charset="-122"/>
              </a:rPr>
              <a:t>各地</a:t>
            </a:r>
            <a:r>
              <a:rPr sz="4000">
                <a:solidFill>
                  <a:srgbClr val="FF0000"/>
                </a:solidFill>
                <a:latin typeface="楷体_GB2312" panose="02010609030101010101" charset="-122"/>
                <a:ea typeface="楷体_GB2312" panose="02010609030101010101" charset="-122"/>
                <a:cs typeface="黑体" panose="02010600030101010101" pitchFamily="49" charset="-122"/>
              </a:rPr>
              <a:t>联结成一个整体</a:t>
            </a:r>
            <a:r>
              <a:rPr sz="4000">
                <a:latin typeface="楷体_GB2312" panose="02010609030101010101" charset="-122"/>
                <a:ea typeface="楷体_GB2312" panose="02010609030101010101" charset="-122"/>
                <a:cs typeface="黑体" panose="02010600030101010101" pitchFamily="49" charset="-122"/>
              </a:rPr>
              <a:t>，创造了人类新的生活模式和文化观念。</a:t>
            </a:r>
            <a:endParaRPr sz="4000">
              <a:latin typeface="楷体_GB2312" panose="02010609030101010101" charset="-122"/>
              <a:ea typeface="楷体_GB2312" panose="02010609030101010101" charset="-122"/>
              <a:cs typeface="黑体" panose="02010600030101010101" pitchFamily="49" charset="-122"/>
            </a:endParaRPr>
          </a:p>
          <a:p>
            <a:pPr marL="0" indent="0">
              <a:lnSpc>
                <a:spcPct val="150000"/>
              </a:lnSpc>
              <a:buNone/>
            </a:pPr>
            <a:r>
              <a:rPr sz="4000">
                <a:latin typeface="楷体_GB2312" panose="02010609030101010101" charset="-122"/>
                <a:ea typeface="楷体_GB2312" panose="02010609030101010101" charset="-122"/>
                <a:cs typeface="黑体" panose="02010600030101010101" pitchFamily="49" charset="-122"/>
              </a:rPr>
              <a:t>网络不仅极大地</a:t>
            </a:r>
            <a:r>
              <a:rPr sz="4000">
                <a:solidFill>
                  <a:srgbClr val="FF0000"/>
                </a:solidFill>
                <a:latin typeface="楷体_GB2312" panose="02010609030101010101" charset="-122"/>
                <a:ea typeface="楷体_GB2312" panose="02010609030101010101" charset="-122"/>
                <a:cs typeface="黑体" panose="02010600030101010101" pitchFamily="49" charset="-122"/>
              </a:rPr>
              <a:t>拓展了人类的生活空间</a:t>
            </a:r>
            <a:r>
              <a:rPr sz="4000">
                <a:latin typeface="楷体_GB2312" panose="02010609030101010101" charset="-122"/>
                <a:ea typeface="楷体_GB2312" panose="02010609030101010101" charset="-122"/>
                <a:cs typeface="黑体" panose="02010600030101010101" pitchFamily="49" charset="-122"/>
              </a:rPr>
              <a:t>，还对人类经济活动产生了直接影响，</a:t>
            </a:r>
            <a:r>
              <a:rPr sz="4000">
                <a:solidFill>
                  <a:srgbClr val="FF0000"/>
                </a:solidFill>
                <a:latin typeface="楷体_GB2312" panose="02010609030101010101" charset="-122"/>
                <a:ea typeface="楷体_GB2312" panose="02010609030101010101" charset="-122"/>
                <a:cs typeface="黑体" panose="02010600030101010101" pitchFamily="49" charset="-122"/>
              </a:rPr>
              <a:t>推进了全球经济的一体化</a:t>
            </a:r>
            <a:r>
              <a:rPr sz="4000">
                <a:latin typeface="楷体_GB2312" panose="02010609030101010101" charset="-122"/>
                <a:ea typeface="楷体_GB2312" panose="02010609030101010101" charset="-122"/>
                <a:cs typeface="黑体" panose="02010600030101010101" pitchFamily="49" charset="-122"/>
              </a:rPr>
              <a:t>。</a:t>
            </a:r>
            <a:endParaRPr sz="4000">
              <a:latin typeface="楷体_GB2312" panose="02010609030101010101" charset="-122"/>
              <a:ea typeface="楷体_GB2312" panose="02010609030101010101" charset="-122"/>
              <a:cs typeface="黑体" panose="02010600030101010101" pitchFamily="49" charset="-122"/>
            </a:endParaRPr>
          </a:p>
          <a:p>
            <a:pPr marL="0" indent="0">
              <a:lnSpc>
                <a:spcPct val="150000"/>
              </a:lnSpc>
              <a:buNone/>
            </a:pPr>
            <a:r>
              <a:rPr sz="4000">
                <a:latin typeface="楷体_GB2312" panose="02010609030101010101" charset="-122"/>
                <a:ea typeface="楷体_GB2312" panose="02010609030101010101" charset="-122"/>
                <a:cs typeface="黑体" panose="02010600030101010101" pitchFamily="49" charset="-122"/>
              </a:rPr>
              <a:t>随着互联网的发展，</a:t>
            </a:r>
            <a:r>
              <a:rPr sz="4000">
                <a:solidFill>
                  <a:srgbClr val="FF0000"/>
                </a:solidFill>
                <a:latin typeface="楷体_GB2312" panose="02010609030101010101" charset="-122"/>
                <a:ea typeface="楷体_GB2312" panose="02010609030101010101" charset="-122"/>
                <a:cs typeface="黑体" panose="02010600030101010101" pitchFamily="49" charset="-122"/>
              </a:rPr>
              <a:t>网络安全问题</a:t>
            </a:r>
            <a:r>
              <a:rPr sz="4000">
                <a:latin typeface="楷体_GB2312" panose="02010609030101010101" charset="-122"/>
                <a:ea typeface="楷体_GB2312" panose="02010609030101010101" charset="-122"/>
                <a:cs typeface="黑体" panose="02010600030101010101" pitchFamily="49" charset="-122"/>
              </a:rPr>
              <a:t>日益凸显，引起社会的广泛关注。</a:t>
            </a:r>
            <a:endParaRPr sz="4000">
              <a:latin typeface="楷体_GB2312" panose="02010609030101010101" charset="-122"/>
              <a:ea typeface="楷体_GB2312" panose="02010609030101010101" charset="-122"/>
              <a:cs typeface="黑体" panose="02010600030101010101" pitchFamily="49" charset="-122"/>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1506" name="Picture 11" descr="http://p0.so.qhimgs1.com/bdr/_240_/t01f8fe2a90a1549240.jpg"/>
          <p:cNvPicPr>
            <a:picLocks noChangeAspect="1"/>
          </p:cNvPicPr>
          <p:nvPr>
            <p:ph idx="1"/>
          </p:nvPr>
        </p:nvPicPr>
        <p:blipFill>
          <a:blip r:embed="rId1"/>
          <a:stretch>
            <a:fillRect/>
          </a:stretch>
        </p:blipFill>
        <p:spPr>
          <a:xfrm>
            <a:off x="511810" y="494030"/>
            <a:ext cx="5151755" cy="4625975"/>
          </a:xfrm>
          <a:prstGeom prst="rect">
            <a:avLst/>
          </a:prstGeom>
          <a:noFill/>
          <a:ln w="9525">
            <a:noFill/>
          </a:ln>
        </p:spPr>
      </p:pic>
      <p:pic>
        <p:nvPicPr>
          <p:cNvPr id="21505" name="Picture 9" descr="http://p5.so.qhimgs1.com/bdr/_240_/t017329faa733066b6b.jpg"/>
          <p:cNvPicPr>
            <a:picLocks noChangeAspect="1"/>
          </p:cNvPicPr>
          <p:nvPr/>
        </p:nvPicPr>
        <p:blipFill>
          <a:blip r:embed="rId2"/>
          <a:stretch>
            <a:fillRect/>
          </a:stretch>
        </p:blipFill>
        <p:spPr>
          <a:xfrm>
            <a:off x="6371590" y="629920"/>
            <a:ext cx="5334000" cy="4318635"/>
          </a:xfrm>
          <a:prstGeom prst="rect">
            <a:avLst/>
          </a:prstGeom>
          <a:noFill/>
          <a:ln w="9525">
            <a:noFill/>
          </a:ln>
        </p:spPr>
      </p:pic>
    </p:spTree>
    <p:custDataLst>
      <p:tags r:id="rId3"/>
    </p:custData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5601" name="TextBox 1"/>
          <p:cNvSpPr txBox="1"/>
          <p:nvPr/>
        </p:nvSpPr>
        <p:spPr>
          <a:xfrm>
            <a:off x="2576195" y="61595"/>
            <a:ext cx="6534150" cy="706755"/>
          </a:xfrm>
          <a:prstGeom prst="rect">
            <a:avLst/>
          </a:prstGeom>
          <a:noFill/>
          <a:ln w="9525">
            <a:noFill/>
          </a:ln>
          <a:extLst>
            <a:ext uri="{909E8E84-426E-40DD-AFC4-6F175D3DCCD1}">
              <a14:hiddenFill xmlns:a14="http://schemas.microsoft.com/office/drawing/2010/main">
                <a:solidFill>
                  <a:srgbClr val="9EFAEE"/>
                </a:solidFill>
              </a14:hiddenFill>
            </a:ext>
          </a:extLst>
        </p:spPr>
        <p:txBody>
          <a:bodyPr wrap="square" anchor="t">
            <a:spAutoFit/>
          </a:bodyPr>
          <a:p>
            <a:r>
              <a:rPr lang="zh-CN" altLang="en-US" sz="4000" b="1" dirty="0">
                <a:latin typeface="Calibri" panose="020F0502020204030204" pitchFamily="34" charset="0"/>
                <a:ea typeface="宋体" panose="02010600030101010101" pitchFamily="2" charset="-122"/>
              </a:rPr>
              <a:t>二、妇女地位的提高</a:t>
            </a:r>
            <a:endParaRPr lang="zh-CN" altLang="en-US" sz="4000" b="1" dirty="0">
              <a:latin typeface="Calibri" panose="020F0502020204030204" pitchFamily="34" charset="0"/>
              <a:ea typeface="宋体" panose="02010600030101010101" pitchFamily="2" charset="-122"/>
            </a:endParaRPr>
          </a:p>
        </p:txBody>
      </p:sp>
      <p:sp>
        <p:nvSpPr>
          <p:cNvPr id="25603" name="TextBox 4"/>
          <p:cNvSpPr txBox="1"/>
          <p:nvPr/>
        </p:nvSpPr>
        <p:spPr>
          <a:xfrm>
            <a:off x="300355" y="1659890"/>
            <a:ext cx="11516995" cy="4815840"/>
          </a:xfrm>
          <a:prstGeom prst="rect">
            <a:avLst/>
          </a:prstGeom>
          <a:solidFill>
            <a:srgbClr val="FFFF00"/>
          </a:solidFill>
          <a:ln w="9525">
            <a:solidFill>
              <a:srgbClr val="FF0000"/>
            </a:solidFill>
          </a:ln>
        </p:spPr>
        <p:txBody>
          <a:bodyPr wrap="square" anchor="t">
            <a:spAutoFit/>
          </a:bodyPr>
          <a:p>
            <a:pPr>
              <a:lnSpc>
                <a:spcPct val="160000"/>
              </a:lnSpc>
            </a:pPr>
            <a:r>
              <a:rPr sz="3200" b="1" dirty="0">
                <a:latin typeface="Calibri" panose="020F0502020204030204" pitchFamily="34" charset="0"/>
                <a:ea typeface="宋体" panose="02010600030101010101" pitchFamily="2" charset="-122"/>
              </a:rPr>
              <a:t>19世纪末20世纪初，西方资本主义国家的妇女开始获得选举权。20世纪六七十年代，随着妇女解放运动的发展，欧美发达国家妇女的独立意识增强。她们成立团体，举行各种抗议和示威活动，反对性别歧视，争取平等权利。不少国家制定了专门法规，以保障妇女的权利，妇女的地位有了明显的提高。</a:t>
            </a:r>
            <a:endParaRPr sz="3200" b="1" dirty="0">
              <a:latin typeface="Calibri" panose="020F0502020204030204" pitchFamily="34" charset="0"/>
              <a:ea typeface="宋体" panose="02010600030101010101" pitchFamily="2" charset="-122"/>
            </a:endParaRPr>
          </a:p>
          <a:p>
            <a:pPr>
              <a:lnSpc>
                <a:spcPct val="160000"/>
              </a:lnSpc>
            </a:pPr>
            <a:r>
              <a:rPr sz="3200" b="1" dirty="0">
                <a:latin typeface="Calibri" panose="020F0502020204030204" pitchFamily="34" charset="0"/>
                <a:ea typeface="宋体" panose="02010600030101010101" pitchFamily="2" charset="-122"/>
              </a:rPr>
              <a:t>今天，全世界绝大多数的国家和地区的妇女都有了选举权。</a:t>
            </a:r>
            <a:endParaRPr sz="3200" b="1" dirty="0">
              <a:latin typeface="Calibri" panose="020F0502020204030204" pitchFamily="34" charset="0"/>
              <a:ea typeface="宋体" panose="02010600030101010101" pitchFamily="2" charset="-122"/>
            </a:endParaRPr>
          </a:p>
        </p:txBody>
      </p:sp>
      <p:sp>
        <p:nvSpPr>
          <p:cNvPr id="7" name="内容占位符 6"/>
          <p:cNvSpPr>
            <a:spLocks noGrp="1"/>
          </p:cNvSpPr>
          <p:nvPr/>
        </p:nvSpPr>
        <p:spPr>
          <a:xfrm>
            <a:off x="300355" y="768350"/>
            <a:ext cx="11049000" cy="67564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l">
              <a:buNone/>
            </a:pPr>
            <a:r>
              <a:rPr lang="en-US" altLang="zh-CN" sz="3600">
                <a:sym typeface="+mn-ea"/>
              </a:rPr>
              <a:t>1</a:t>
            </a:r>
            <a:r>
              <a:rPr lang="zh-CN" altLang="zh-CN" sz="3600">
                <a:ea typeface="宋体" panose="02010600030101010101" pitchFamily="2" charset="-122"/>
                <a:sym typeface="+mn-ea"/>
              </a:rPr>
              <a:t>、妇女地位的提高经历的过程</a:t>
            </a:r>
            <a:r>
              <a:rPr lang="zh-CN" sz="3600" b="1">
                <a:ea typeface="宋体" panose="02010600030101010101" pitchFamily="2" charset="-122"/>
                <a:sym typeface="+mn-ea"/>
              </a:rPr>
              <a:t>？</a:t>
            </a:r>
            <a:endParaRPr sz="3600" b="1"/>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5603" name="TextBox 4"/>
          <p:cNvSpPr txBox="1"/>
          <p:nvPr/>
        </p:nvSpPr>
        <p:spPr>
          <a:xfrm>
            <a:off x="300355" y="1294130"/>
            <a:ext cx="11516995" cy="3636010"/>
          </a:xfrm>
          <a:prstGeom prst="rect">
            <a:avLst/>
          </a:prstGeom>
          <a:solidFill>
            <a:srgbClr val="FFFF00"/>
          </a:solidFill>
          <a:ln w="9525">
            <a:solidFill>
              <a:srgbClr val="FF0000"/>
            </a:solidFill>
          </a:ln>
        </p:spPr>
        <p:txBody>
          <a:bodyPr wrap="square" anchor="t">
            <a:spAutoFit/>
          </a:bodyPr>
          <a:p>
            <a:pPr>
              <a:lnSpc>
                <a:spcPct val="160000"/>
              </a:lnSpc>
            </a:pPr>
            <a:r>
              <a:rPr sz="3600" b="1" dirty="0">
                <a:latin typeface="Calibri" panose="020F0502020204030204" pitchFamily="34" charset="0"/>
                <a:ea typeface="宋体" panose="02010600030101010101" pitchFamily="2" charset="-122"/>
              </a:rPr>
              <a:t>受历史、文化传统等诸多因素的影响，妇女在许多方面还没有取得与男性完全平等的权利。1979年，联合国大会通过了《消除对妇女一切形式歧视公约》。实现妇女和男性的完全平等，还需要人类社会不断努力。</a:t>
            </a:r>
            <a:endParaRPr sz="3600" b="1" dirty="0">
              <a:latin typeface="Calibri" panose="020F0502020204030204" pitchFamily="34" charset="0"/>
              <a:ea typeface="宋体" panose="02010600030101010101" pitchFamily="2" charset="-122"/>
            </a:endParaRPr>
          </a:p>
        </p:txBody>
      </p:sp>
      <p:sp>
        <p:nvSpPr>
          <p:cNvPr id="7" name="内容占位符 6"/>
          <p:cNvSpPr>
            <a:spLocks noGrp="1"/>
          </p:cNvSpPr>
          <p:nvPr/>
        </p:nvSpPr>
        <p:spPr>
          <a:xfrm>
            <a:off x="300355" y="401955"/>
            <a:ext cx="11049000" cy="67564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l">
              <a:buNone/>
            </a:pPr>
            <a:r>
              <a:rPr lang="en-US" altLang="zh-CN" sz="4000">
                <a:sym typeface="+mn-ea"/>
              </a:rPr>
              <a:t>2</a:t>
            </a:r>
            <a:r>
              <a:rPr lang="zh-CN" altLang="zh-CN" sz="4000">
                <a:ea typeface="宋体" panose="02010600030101010101" pitchFamily="2" charset="-122"/>
                <a:sym typeface="+mn-ea"/>
              </a:rPr>
              <a:t>、男女平等问题</a:t>
            </a:r>
            <a:endParaRPr sz="4000" b="1"/>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5603"/>
                                        </p:tgtEl>
                                        <p:attrNameLst>
                                          <p:attrName>style.visibility</p:attrName>
                                        </p:attrNameLst>
                                      </p:cBhvr>
                                      <p:to>
                                        <p:strVal val="visible"/>
                                      </p:to>
                                    </p:set>
                                    <p:anim calcmode="lin" valueType="num">
                                      <p:cBhvr additive="base">
                                        <p:cTn id="7" dur="500" fill="hold"/>
                                        <p:tgtEl>
                                          <p:spTgt spid="25603"/>
                                        </p:tgtEl>
                                        <p:attrNameLst>
                                          <p:attrName>ppt_x</p:attrName>
                                        </p:attrNameLst>
                                      </p:cBhvr>
                                      <p:tavLst>
                                        <p:tav tm="0">
                                          <p:val>
                                            <p:strVal val="#ppt_x"/>
                                          </p:val>
                                        </p:tav>
                                        <p:tav tm="100000">
                                          <p:val>
                                            <p:strVal val="#ppt_x"/>
                                          </p:val>
                                        </p:tav>
                                      </p:tavLst>
                                    </p:anim>
                                    <p:anim calcmode="lin" valueType="num">
                                      <p:cBhvr additive="base">
                                        <p:cTn id="8" dur="500" fill="hold"/>
                                        <p:tgtEl>
                                          <p:spTgt spid="2560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210185" y="295275"/>
            <a:ext cx="11467465" cy="6550660"/>
          </a:xfrm>
          <a:prstGeom prst="rect">
            <a:avLst/>
          </a:prstGeom>
          <a:noFill/>
        </p:spPr>
        <p:txBody>
          <a:bodyPr wrap="square" rtlCol="0" anchor="t">
            <a:spAutoFit/>
          </a:bodyPr>
          <a:p>
            <a:pPr algn="ctr"/>
            <a:r>
              <a:rPr lang="zh-CN" altLang="en-US" sz="3600" b="1"/>
              <a:t>“三八”妇女节的由来</a:t>
            </a:r>
            <a:endParaRPr lang="zh-CN" altLang="en-US" sz="3600" b="1"/>
          </a:p>
          <a:p>
            <a:pPr>
              <a:lnSpc>
                <a:spcPct val="120000"/>
              </a:lnSpc>
            </a:pPr>
            <a:r>
              <a:rPr lang="zh-CN" altLang="en-US" sz="3200"/>
              <a:t>　　1903年3月8日，美国芝加哥市的女工为了反对压迫、剥削、和歧视，争取自由平等，举行了大罢工和示威游行。这一斗争得到了美国广大劳动妇女的 支持和热烈响应。</a:t>
            </a:r>
            <a:endParaRPr lang="zh-CN" altLang="en-US" sz="3200"/>
          </a:p>
          <a:p>
            <a:pPr>
              <a:lnSpc>
                <a:spcPct val="120000"/>
              </a:lnSpc>
            </a:pPr>
            <a:r>
              <a:rPr lang="zh-CN" altLang="en-US" sz="3200"/>
              <a:t>      1910年，一些国家的先进妇女在丹麦首都哥本哈根举行第二次国际社会主义者妇女代表大会。大会根据蔡特金 的建议，为了加强世界劳动妇女的团结和支持妇女争取自由平等的斗争，规定每年的3月8日为国际妇女节。</a:t>
            </a:r>
            <a:endParaRPr lang="zh-CN" altLang="en-US" sz="3200"/>
          </a:p>
          <a:p>
            <a:pPr>
              <a:lnSpc>
                <a:spcPct val="120000"/>
              </a:lnSpc>
            </a:pPr>
            <a:r>
              <a:rPr lang="zh-CN" altLang="en-US" sz="3200"/>
              <a:t>        联合国从1975年国际妇女开始庆祝国际妇女节，从 此"三八"节就成为全世界劳动妇女为争取和平、争取妇女儿童的权利、争取妇女解放而斗争的伟大节日。</a:t>
            </a:r>
            <a:endParaRPr lang="zh-CN" altLang="en-US" sz="320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9697" name="矩形 3"/>
          <p:cNvSpPr/>
          <p:nvPr/>
        </p:nvSpPr>
        <p:spPr>
          <a:xfrm>
            <a:off x="6384925" y="2708275"/>
            <a:ext cx="3983355" cy="521970"/>
          </a:xfrm>
          <a:prstGeom prst="rect">
            <a:avLst/>
          </a:prstGeom>
          <a:noFill/>
          <a:ln w="9525">
            <a:noFill/>
          </a:ln>
        </p:spPr>
        <p:txBody>
          <a:bodyPr wrap="none" anchor="t">
            <a:spAutoFit/>
          </a:bodyPr>
          <a:p>
            <a:r>
              <a:rPr lang="zh-CN" altLang="en-US" sz="2800" b="1" dirty="0">
                <a:latin typeface="Calibri" panose="020F0502020204030204" pitchFamily="34" charset="0"/>
                <a:ea typeface="宋体" panose="02010600030101010101" pitchFamily="2" charset="-122"/>
              </a:rPr>
              <a:t>丹麦女首相托宁</a:t>
            </a:r>
            <a:r>
              <a:rPr lang="en-US" altLang="zh-CN" sz="2800" b="1" dirty="0">
                <a:latin typeface="Calibri" panose="020F0502020204030204" pitchFamily="34" charset="0"/>
                <a:ea typeface="宋体" panose="02010600030101010101" pitchFamily="2" charset="-122"/>
              </a:rPr>
              <a:t>·</a:t>
            </a:r>
            <a:r>
              <a:rPr lang="zh-CN" altLang="en-US" sz="2800" b="1" dirty="0">
                <a:latin typeface="Calibri" panose="020F0502020204030204" pitchFamily="34" charset="0"/>
                <a:ea typeface="宋体" panose="02010600030101010101" pitchFamily="2" charset="-122"/>
              </a:rPr>
              <a:t>施密特</a:t>
            </a:r>
            <a:endParaRPr lang="zh-CN" altLang="en-US" sz="2800" b="1" dirty="0">
              <a:latin typeface="Calibri" panose="020F0502020204030204" pitchFamily="34" charset="0"/>
              <a:ea typeface="宋体" panose="02010600030101010101" pitchFamily="2" charset="-122"/>
            </a:endParaRPr>
          </a:p>
        </p:txBody>
      </p:sp>
      <p:pic>
        <p:nvPicPr>
          <p:cNvPr id="29698" name="Picture 4" descr="http://p4.so.qhmsg.com/bdr/_240_/t014706192592adfbf9.jpg"/>
          <p:cNvPicPr>
            <a:picLocks noChangeAspect="1"/>
          </p:cNvPicPr>
          <p:nvPr/>
        </p:nvPicPr>
        <p:blipFill>
          <a:blip r:embed="rId1"/>
          <a:stretch>
            <a:fillRect/>
          </a:stretch>
        </p:blipFill>
        <p:spPr>
          <a:xfrm>
            <a:off x="6152515" y="260350"/>
            <a:ext cx="3998913" cy="2447925"/>
          </a:xfrm>
          <a:prstGeom prst="rect">
            <a:avLst/>
          </a:prstGeom>
          <a:noFill/>
          <a:ln w="9525">
            <a:noFill/>
          </a:ln>
        </p:spPr>
      </p:pic>
      <p:pic>
        <p:nvPicPr>
          <p:cNvPr id="29699" name="Picture 6" descr="http://p1.so.qhimgs1.com/bdr/_240_/t01a4ccebe934cf012d.jpg"/>
          <p:cNvPicPr>
            <a:picLocks noChangeAspect="1"/>
          </p:cNvPicPr>
          <p:nvPr/>
        </p:nvPicPr>
        <p:blipFill>
          <a:blip r:embed="rId2"/>
          <a:stretch>
            <a:fillRect/>
          </a:stretch>
        </p:blipFill>
        <p:spPr>
          <a:xfrm>
            <a:off x="6295390" y="3349943"/>
            <a:ext cx="4032250" cy="2646362"/>
          </a:xfrm>
          <a:prstGeom prst="rect">
            <a:avLst/>
          </a:prstGeom>
          <a:noFill/>
          <a:ln w="9525">
            <a:noFill/>
          </a:ln>
        </p:spPr>
      </p:pic>
      <p:sp>
        <p:nvSpPr>
          <p:cNvPr id="29700" name="TextBox 6"/>
          <p:cNvSpPr txBox="1"/>
          <p:nvPr/>
        </p:nvSpPr>
        <p:spPr>
          <a:xfrm>
            <a:off x="6295073" y="6134735"/>
            <a:ext cx="4291012" cy="521970"/>
          </a:xfrm>
          <a:prstGeom prst="rect">
            <a:avLst/>
          </a:prstGeom>
          <a:noFill/>
          <a:ln w="9525">
            <a:noFill/>
          </a:ln>
        </p:spPr>
        <p:txBody>
          <a:bodyPr wrap="square" anchor="t">
            <a:spAutoFit/>
          </a:bodyPr>
          <a:p>
            <a:pPr algn="ctr"/>
            <a:r>
              <a:rPr lang="zh-CN" altLang="en-US" sz="2800" b="1" dirty="0">
                <a:latin typeface="Calibri" panose="020F0502020204030204" pitchFamily="34" charset="0"/>
                <a:ea typeface="宋体" panose="02010600030101010101" pitchFamily="2" charset="-122"/>
              </a:rPr>
              <a:t>尼泊尔首位女总统班达里</a:t>
            </a:r>
            <a:endParaRPr lang="zh-CN" altLang="en-US" sz="2800" b="1" dirty="0">
              <a:latin typeface="Calibri" panose="020F0502020204030204" pitchFamily="34" charset="0"/>
              <a:ea typeface="宋体" panose="02010600030101010101" pitchFamily="2" charset="-122"/>
            </a:endParaRPr>
          </a:p>
        </p:txBody>
      </p:sp>
      <p:sp>
        <p:nvSpPr>
          <p:cNvPr id="29701" name="TextBox 7"/>
          <p:cNvSpPr txBox="1"/>
          <p:nvPr/>
        </p:nvSpPr>
        <p:spPr>
          <a:xfrm>
            <a:off x="1673860" y="6268720"/>
            <a:ext cx="3487738" cy="521970"/>
          </a:xfrm>
          <a:prstGeom prst="rect">
            <a:avLst/>
          </a:prstGeom>
          <a:noFill/>
          <a:ln w="9525">
            <a:noFill/>
          </a:ln>
        </p:spPr>
        <p:txBody>
          <a:bodyPr wrap="square" anchor="t">
            <a:spAutoFit/>
          </a:bodyPr>
          <a:p>
            <a:pPr algn="ctr"/>
            <a:r>
              <a:rPr lang="zh-CN" altLang="en-US" sz="2800" b="1" dirty="0">
                <a:latin typeface="Calibri" panose="020F0502020204030204" pitchFamily="34" charset="0"/>
                <a:ea typeface="宋体" panose="02010600030101010101" pitchFamily="2" charset="-122"/>
              </a:rPr>
              <a:t>巴西女总统罗塞夫</a:t>
            </a:r>
            <a:endParaRPr lang="zh-CN" altLang="en-US" sz="2800" b="1" dirty="0">
              <a:latin typeface="Calibri" panose="020F0502020204030204" pitchFamily="34" charset="0"/>
              <a:ea typeface="宋体" panose="02010600030101010101" pitchFamily="2" charset="-122"/>
            </a:endParaRPr>
          </a:p>
        </p:txBody>
      </p:sp>
      <p:pic>
        <p:nvPicPr>
          <p:cNvPr id="29702" name="Picture 8" descr="http://himg2.huanqiu.com/attachment2010/2016/0901/20160901082800332.jpg"/>
          <p:cNvPicPr>
            <a:picLocks noChangeAspect="1"/>
          </p:cNvPicPr>
          <p:nvPr/>
        </p:nvPicPr>
        <p:blipFill>
          <a:blip r:embed="rId3"/>
          <a:stretch>
            <a:fillRect/>
          </a:stretch>
        </p:blipFill>
        <p:spPr>
          <a:xfrm>
            <a:off x="1493838" y="3470593"/>
            <a:ext cx="3527425" cy="2663825"/>
          </a:xfrm>
          <a:prstGeom prst="rect">
            <a:avLst/>
          </a:prstGeom>
          <a:noFill/>
          <a:ln w="9525">
            <a:noFill/>
          </a:ln>
        </p:spPr>
      </p:pic>
      <p:sp>
        <p:nvSpPr>
          <p:cNvPr id="29703" name="TextBox 10"/>
          <p:cNvSpPr txBox="1"/>
          <p:nvPr/>
        </p:nvSpPr>
        <p:spPr>
          <a:xfrm>
            <a:off x="1493838" y="2828290"/>
            <a:ext cx="3570287" cy="521970"/>
          </a:xfrm>
          <a:prstGeom prst="rect">
            <a:avLst/>
          </a:prstGeom>
          <a:noFill/>
          <a:ln w="9525">
            <a:noFill/>
          </a:ln>
        </p:spPr>
        <p:txBody>
          <a:bodyPr wrap="square" anchor="t">
            <a:spAutoFit/>
          </a:bodyPr>
          <a:p>
            <a:pPr algn="ctr"/>
            <a:r>
              <a:rPr lang="zh-CN" altLang="en-US" sz="2800" b="1" dirty="0">
                <a:latin typeface="Calibri" panose="020F0502020204030204" pitchFamily="34" charset="0"/>
                <a:ea typeface="宋体" panose="02010600030101010101" pitchFamily="2" charset="-122"/>
              </a:rPr>
              <a:t>英国铁娘子撒切尔夫</a:t>
            </a:r>
            <a:endParaRPr lang="zh-CN" altLang="en-US" sz="2800" b="1" dirty="0">
              <a:latin typeface="Calibri" panose="020F0502020204030204" pitchFamily="34" charset="0"/>
              <a:ea typeface="宋体" panose="02010600030101010101" pitchFamily="2" charset="-122"/>
            </a:endParaRPr>
          </a:p>
        </p:txBody>
      </p:sp>
      <p:pic>
        <p:nvPicPr>
          <p:cNvPr id="29704" name="Picture 12" descr="http://p2.so.qhimgs1.com/bdr/_240_/t01f6367b2c0b7ebb12.jpg"/>
          <p:cNvPicPr>
            <a:picLocks noChangeAspect="1"/>
          </p:cNvPicPr>
          <p:nvPr/>
        </p:nvPicPr>
        <p:blipFill>
          <a:blip r:embed="rId4"/>
          <a:stretch>
            <a:fillRect/>
          </a:stretch>
        </p:blipFill>
        <p:spPr>
          <a:xfrm>
            <a:off x="1493838" y="260350"/>
            <a:ext cx="3498850" cy="2447925"/>
          </a:xfrm>
          <a:prstGeom prst="rect">
            <a:avLst/>
          </a:prstGeom>
          <a:noFill/>
          <a:ln w="9525">
            <a:noFill/>
          </a:ln>
        </p:spPr>
      </p:pic>
      <p:sp>
        <p:nvSpPr>
          <p:cNvPr id="29705" name="TextBox 12"/>
          <p:cNvSpPr txBox="1"/>
          <p:nvPr/>
        </p:nvSpPr>
        <p:spPr>
          <a:xfrm>
            <a:off x="319405" y="1118553"/>
            <a:ext cx="576263" cy="5015865"/>
          </a:xfrm>
          <a:prstGeom prst="rect">
            <a:avLst/>
          </a:prstGeom>
          <a:solidFill>
            <a:srgbClr val="9EFAEE"/>
          </a:solidFill>
          <a:ln w="9525">
            <a:noFill/>
          </a:ln>
        </p:spPr>
        <p:txBody>
          <a:bodyPr anchor="t">
            <a:spAutoFit/>
          </a:bodyPr>
          <a:p>
            <a:r>
              <a:rPr lang="zh-CN" altLang="en-US" sz="4000" b="1" dirty="0">
                <a:latin typeface="Calibri" panose="020F0502020204030204" pitchFamily="34" charset="0"/>
                <a:ea typeface="宋体" panose="02010600030101010101" pitchFamily="2" charset="-122"/>
              </a:rPr>
              <a:t>活跃在政坛的女性</a:t>
            </a:r>
            <a:endParaRPr lang="zh-CN" altLang="en-US" sz="4000" b="1" dirty="0">
              <a:latin typeface="Calibri" panose="020F0502020204030204" pitchFamily="34" charset="0"/>
              <a:ea typeface="宋体" panose="02010600030101010101" pitchFamily="2" charset="-122"/>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4818" name="TextBox 5"/>
          <p:cNvSpPr txBox="1"/>
          <p:nvPr/>
        </p:nvSpPr>
        <p:spPr>
          <a:xfrm>
            <a:off x="2279650" y="52388"/>
            <a:ext cx="7632700" cy="706755"/>
          </a:xfrm>
          <a:prstGeom prst="rect">
            <a:avLst/>
          </a:prstGeom>
          <a:noFill/>
          <a:ln w="9525">
            <a:noFill/>
          </a:ln>
          <a:extLst>
            <a:ext uri="{909E8E84-426E-40DD-AFC4-6F175D3DCCD1}">
              <a14:hiddenFill xmlns:a14="http://schemas.microsoft.com/office/drawing/2010/main">
                <a:solidFill>
                  <a:srgbClr val="9EFAEE"/>
                </a:solidFill>
              </a14:hiddenFill>
            </a:ext>
          </a:extLst>
        </p:spPr>
        <p:txBody>
          <a:bodyPr anchor="t">
            <a:spAutoFit/>
          </a:bodyPr>
          <a:p>
            <a:pPr algn="ctr"/>
            <a:r>
              <a:rPr lang="zh-CN" altLang="en-US" sz="4000" b="1" dirty="0">
                <a:solidFill>
                  <a:schemeClr val="tx1"/>
                </a:solidFill>
                <a:latin typeface="Calibri" panose="020F0502020204030204" pitchFamily="34" charset="0"/>
                <a:ea typeface="宋体" panose="02010600030101010101" pitchFamily="2" charset="-122"/>
              </a:rPr>
              <a:t>三、</a:t>
            </a:r>
            <a:r>
              <a:rPr lang="zh-CN" altLang="en-US" sz="4000" b="1" dirty="0">
                <a:solidFill>
                  <a:schemeClr val="tx1"/>
                </a:solidFill>
                <a:latin typeface="宋体" panose="02010600030101010101" pitchFamily="2" charset="-122"/>
                <a:ea typeface="宋体" panose="02010600030101010101" pitchFamily="2" charset="-122"/>
                <a:sym typeface="宋体" panose="02010600030101010101" pitchFamily="2" charset="-122"/>
              </a:rPr>
              <a:t>生态问题</a:t>
            </a:r>
            <a:endParaRPr lang="zh-CN" altLang="en-US" sz="4000" b="1" dirty="0">
              <a:solidFill>
                <a:schemeClr val="tx1"/>
              </a:solidFill>
              <a:latin typeface="宋体" panose="02010600030101010101" pitchFamily="2" charset="-122"/>
              <a:ea typeface="宋体" panose="02010600030101010101" pitchFamily="2" charset="-122"/>
              <a:sym typeface="宋体" panose="02010600030101010101" pitchFamily="2" charset="-122"/>
            </a:endParaRPr>
          </a:p>
        </p:txBody>
      </p:sp>
      <p:sp>
        <p:nvSpPr>
          <p:cNvPr id="7" name="内容占位符 6"/>
          <p:cNvSpPr>
            <a:spLocks noGrp="1"/>
          </p:cNvSpPr>
          <p:nvPr/>
        </p:nvSpPr>
        <p:spPr>
          <a:xfrm>
            <a:off x="300355" y="768350"/>
            <a:ext cx="11049000" cy="67564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l">
              <a:buNone/>
            </a:pPr>
            <a:r>
              <a:rPr lang="en-US" altLang="zh-CN" sz="3600">
                <a:sym typeface="+mn-ea"/>
              </a:rPr>
              <a:t>1</a:t>
            </a:r>
            <a:r>
              <a:rPr lang="zh-CN" altLang="zh-CN" sz="3600">
                <a:ea typeface="宋体" panose="02010600030101010101" pitchFamily="2" charset="-122"/>
                <a:sym typeface="+mn-ea"/>
              </a:rPr>
              <a:t>、地球生态环境恶化的原因是什么？</a:t>
            </a:r>
            <a:endParaRPr sz="3600" b="1"/>
          </a:p>
        </p:txBody>
      </p:sp>
      <p:sp>
        <p:nvSpPr>
          <p:cNvPr id="3" name="文本框 2"/>
          <p:cNvSpPr txBox="1"/>
          <p:nvPr/>
        </p:nvSpPr>
        <p:spPr>
          <a:xfrm>
            <a:off x="8116253" y="759460"/>
            <a:ext cx="2937510" cy="645160"/>
          </a:xfrm>
          <a:prstGeom prst="rect">
            <a:avLst/>
          </a:prstGeom>
          <a:solidFill>
            <a:srgbClr val="FFFF00"/>
          </a:solidFill>
          <a:ln w="9525">
            <a:solidFill>
              <a:srgbClr val="C00000"/>
            </a:solidFill>
          </a:ln>
        </p:spPr>
        <p:txBody>
          <a:bodyPr wrap="none" anchor="t">
            <a:spAutoFit/>
          </a:bodyPr>
          <a:p>
            <a:r>
              <a:rPr lang="zh-CN" altLang="en-US" sz="3600" b="1" dirty="0">
                <a:solidFill>
                  <a:schemeClr val="tx1"/>
                </a:solidFill>
                <a:latin typeface="宋体" panose="02010600030101010101" pitchFamily="2" charset="-122"/>
                <a:ea typeface="宋体" panose="02010600030101010101" pitchFamily="2" charset="-122"/>
              </a:rPr>
              <a:t>工业化的推进</a:t>
            </a:r>
            <a:endParaRPr lang="zh-CN" altLang="en-US" sz="3600" b="1" dirty="0">
              <a:solidFill>
                <a:schemeClr val="tx1"/>
              </a:solidFill>
              <a:latin typeface="宋体" panose="02010600030101010101" pitchFamily="2" charset="-122"/>
              <a:ea typeface="宋体" panose="02010600030101010101" pitchFamily="2" charset="-122"/>
            </a:endParaRPr>
          </a:p>
        </p:txBody>
      </p:sp>
      <p:sp>
        <p:nvSpPr>
          <p:cNvPr id="2" name="内容占位符 6"/>
          <p:cNvSpPr>
            <a:spLocks noGrp="1"/>
          </p:cNvSpPr>
          <p:nvPr/>
        </p:nvSpPr>
        <p:spPr>
          <a:xfrm>
            <a:off x="300355" y="1969135"/>
            <a:ext cx="11049000" cy="67564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l">
              <a:buNone/>
            </a:pPr>
            <a:r>
              <a:rPr lang="en-US" altLang="zh-CN" sz="3600">
                <a:sym typeface="+mn-ea"/>
              </a:rPr>
              <a:t>2</a:t>
            </a:r>
            <a:r>
              <a:rPr lang="zh-CN" altLang="zh-CN" sz="3600">
                <a:ea typeface="宋体" panose="02010600030101010101" pitchFamily="2" charset="-122"/>
                <a:sym typeface="+mn-ea"/>
              </a:rPr>
              <a:t>、地球生态环境恶化的表现是什么？</a:t>
            </a:r>
            <a:endParaRPr sz="3600" b="1"/>
          </a:p>
        </p:txBody>
      </p:sp>
      <p:sp>
        <p:nvSpPr>
          <p:cNvPr id="25603" name="TextBox 4"/>
          <p:cNvSpPr txBox="1"/>
          <p:nvPr/>
        </p:nvSpPr>
        <p:spPr>
          <a:xfrm>
            <a:off x="146685" y="2804160"/>
            <a:ext cx="11899265" cy="3537585"/>
          </a:xfrm>
          <a:prstGeom prst="rect">
            <a:avLst/>
          </a:prstGeom>
          <a:solidFill>
            <a:srgbClr val="FFFF00"/>
          </a:solidFill>
          <a:ln w="9525">
            <a:solidFill>
              <a:srgbClr val="FF0000"/>
            </a:solidFill>
          </a:ln>
        </p:spPr>
        <p:txBody>
          <a:bodyPr wrap="square" anchor="t">
            <a:spAutoFit/>
          </a:bodyPr>
          <a:p>
            <a:pPr>
              <a:lnSpc>
                <a:spcPct val="140000"/>
              </a:lnSpc>
            </a:pPr>
            <a:r>
              <a:rPr lang="zh-CN" sz="3200" dirty="0">
                <a:latin typeface="Calibri" panose="020F0502020204030204" pitchFamily="34" charset="0"/>
                <a:ea typeface="宋体" panose="02010600030101010101" pitchFamily="2" charset="-122"/>
              </a:rPr>
              <a:t>（</a:t>
            </a:r>
            <a:r>
              <a:rPr lang="en-US" altLang="zh-CN" sz="3200" dirty="0">
                <a:latin typeface="Calibri" panose="020F0502020204030204" pitchFamily="34" charset="0"/>
                <a:ea typeface="宋体" panose="02010600030101010101" pitchFamily="2" charset="-122"/>
              </a:rPr>
              <a:t>1</a:t>
            </a:r>
            <a:r>
              <a:rPr lang="zh-CN" sz="3200" dirty="0">
                <a:latin typeface="Calibri" panose="020F0502020204030204" pitchFamily="34" charset="0"/>
                <a:ea typeface="宋体" panose="02010600030101010101" pitchFamily="2" charset="-122"/>
              </a:rPr>
              <a:t>）</a:t>
            </a:r>
            <a:r>
              <a:rPr sz="3200" dirty="0">
                <a:latin typeface="Calibri" panose="020F0502020204030204" pitchFamily="34" charset="0"/>
                <a:ea typeface="宋体" panose="02010600030101010101" pitchFamily="2" charset="-122"/>
              </a:rPr>
              <a:t>人类使用煤炭、石油等矿物燃料，排放了大量的二  氧化碳，产生了温室效应，导致全球气候变暖、冰川融化、海平面上升。</a:t>
            </a:r>
            <a:endParaRPr sz="3200" dirty="0">
              <a:latin typeface="Calibri" panose="020F0502020204030204" pitchFamily="34" charset="0"/>
              <a:ea typeface="宋体" panose="02010600030101010101" pitchFamily="2" charset="-122"/>
            </a:endParaRPr>
          </a:p>
          <a:p>
            <a:pPr>
              <a:lnSpc>
                <a:spcPct val="140000"/>
              </a:lnSpc>
            </a:pPr>
            <a:endParaRPr lang="zh-CN" sz="3200" dirty="0">
              <a:latin typeface="Calibri" panose="020F0502020204030204" pitchFamily="34" charset="0"/>
              <a:ea typeface="宋体" panose="02010600030101010101" pitchFamily="2" charset="-122"/>
            </a:endParaRPr>
          </a:p>
          <a:p>
            <a:pPr>
              <a:lnSpc>
                <a:spcPct val="140000"/>
              </a:lnSpc>
            </a:pPr>
            <a:r>
              <a:rPr lang="zh-CN" sz="3200" dirty="0">
                <a:latin typeface="Calibri" panose="020F0502020204030204" pitchFamily="34" charset="0"/>
                <a:ea typeface="宋体" panose="02010600030101010101" pitchFamily="2" charset="-122"/>
              </a:rPr>
              <a:t>（</a:t>
            </a:r>
            <a:r>
              <a:rPr lang="en-US" altLang="zh-CN" sz="3200" dirty="0">
                <a:latin typeface="Calibri" panose="020F0502020204030204" pitchFamily="34" charset="0"/>
                <a:ea typeface="宋体" panose="02010600030101010101" pitchFamily="2" charset="-122"/>
              </a:rPr>
              <a:t>2</a:t>
            </a:r>
            <a:r>
              <a:rPr lang="zh-CN" sz="3200" dirty="0">
                <a:latin typeface="Calibri" panose="020F0502020204030204" pitchFamily="34" charset="0"/>
                <a:ea typeface="宋体" panose="02010600030101010101" pitchFamily="2" charset="-122"/>
              </a:rPr>
              <a:t>）</a:t>
            </a:r>
            <a:r>
              <a:rPr sz="3200" dirty="0">
                <a:latin typeface="Calibri" panose="020F0502020204030204" pitchFamily="34" charset="0"/>
                <a:ea typeface="宋体" panose="02010600030101010101" pitchFamily="2" charset="-122"/>
              </a:rPr>
              <a:t>大气中的臭氧层可以吸收太阳紫外线，保护地球生命，但化学污染破坏了臭氧层，直接威胁到人类的生存。</a:t>
            </a:r>
            <a:endParaRPr sz="3200" dirty="0">
              <a:latin typeface="Calibri" panose="020F0502020204030204" pitchFamily="34" charset="0"/>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5603"/>
                                        </p:tgtEl>
                                        <p:attrNameLst>
                                          <p:attrName>style.visibility</p:attrName>
                                        </p:attrNameLst>
                                      </p:cBhvr>
                                      <p:to>
                                        <p:strVal val="visible"/>
                                      </p:to>
                                    </p:set>
                                    <p:anim calcmode="lin" valueType="num">
                                      <p:cBhvr additive="base">
                                        <p:cTn id="13" dur="500" fill="hold"/>
                                        <p:tgtEl>
                                          <p:spTgt spid="25603"/>
                                        </p:tgtEl>
                                        <p:attrNameLst>
                                          <p:attrName>ppt_x</p:attrName>
                                        </p:attrNameLst>
                                      </p:cBhvr>
                                      <p:tavLst>
                                        <p:tav tm="0">
                                          <p:val>
                                            <p:strVal val="#ppt_x"/>
                                          </p:val>
                                        </p:tav>
                                        <p:tav tm="100000">
                                          <p:val>
                                            <p:strVal val="#ppt_x"/>
                                          </p:val>
                                        </p:tav>
                                      </p:tavLst>
                                    </p:anim>
                                    <p:anim calcmode="lin" valueType="num">
                                      <p:cBhvr additive="base">
                                        <p:cTn id="14" dur="500" fill="hold"/>
                                        <p:tgtEl>
                                          <p:spTgt spid="2560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animBg="1"/>
      <p:bldP spid="2560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8913" name="Picture 2" descr="http://p2.so.qhimgs1.com/bdr/_240_/t015ec27d545d30fd5e.jpg"/>
          <p:cNvPicPr>
            <a:picLocks noChangeAspect="1"/>
          </p:cNvPicPr>
          <p:nvPr/>
        </p:nvPicPr>
        <p:blipFill>
          <a:blip r:embed="rId1"/>
          <a:stretch>
            <a:fillRect/>
          </a:stretch>
        </p:blipFill>
        <p:spPr>
          <a:xfrm>
            <a:off x="565150" y="1268730"/>
            <a:ext cx="5694680" cy="2520950"/>
          </a:xfrm>
          <a:prstGeom prst="rect">
            <a:avLst/>
          </a:prstGeom>
          <a:noFill/>
          <a:ln w="9525">
            <a:noFill/>
          </a:ln>
        </p:spPr>
      </p:pic>
      <p:sp>
        <p:nvSpPr>
          <p:cNvPr id="38914" name="TextBox 4"/>
          <p:cNvSpPr txBox="1"/>
          <p:nvPr/>
        </p:nvSpPr>
        <p:spPr>
          <a:xfrm>
            <a:off x="6393180" y="1127125"/>
            <a:ext cx="5535295" cy="5507990"/>
          </a:xfrm>
          <a:prstGeom prst="rect">
            <a:avLst/>
          </a:prstGeom>
          <a:noFill/>
          <a:ln w="9525">
            <a:noFill/>
          </a:ln>
        </p:spPr>
        <p:txBody>
          <a:bodyPr wrap="square" anchor="t">
            <a:spAutoFit/>
          </a:bodyPr>
          <a:p>
            <a:r>
              <a:rPr lang="zh-CN" altLang="en-US" sz="2800" b="1" dirty="0">
                <a:latin typeface="Calibri" panose="020F0502020204030204" pitchFamily="34" charset="0"/>
                <a:ea typeface="宋体" panose="02010600030101010101" pitchFamily="2" charset="-122"/>
              </a:rPr>
              <a:t>     </a:t>
            </a:r>
            <a:r>
              <a:rPr lang="zh-CN" altLang="en-US" sz="3200" b="1" dirty="0">
                <a:latin typeface="Calibri" panose="020F0502020204030204" pitchFamily="34" charset="0"/>
                <a:ea typeface="宋体" panose="02010600030101010101" pitchFamily="2" charset="-122"/>
              </a:rPr>
              <a:t> 根据海温和山地冰川的观测分析，估计由于近百年海温变暖造成</a:t>
            </a:r>
            <a:r>
              <a:rPr lang="zh-CN" altLang="en-US" sz="3200" b="1" dirty="0">
                <a:solidFill>
                  <a:srgbClr val="FF0000"/>
                </a:solidFill>
                <a:latin typeface="Calibri" panose="020F0502020204030204" pitchFamily="34" charset="0"/>
                <a:ea typeface="宋体" panose="02010600030101010101" pitchFamily="2" charset="-122"/>
              </a:rPr>
              <a:t>海平面上升量约为</a:t>
            </a:r>
            <a:r>
              <a:rPr lang="en-US" altLang="zh-CN" sz="3200" b="1" dirty="0">
                <a:solidFill>
                  <a:srgbClr val="FF0000"/>
                </a:solidFill>
                <a:latin typeface="Calibri" panose="020F0502020204030204" pitchFamily="34" charset="0"/>
                <a:ea typeface="宋体" panose="02010600030101010101" pitchFamily="2" charset="-122"/>
              </a:rPr>
              <a:t>2</a:t>
            </a:r>
            <a:r>
              <a:rPr lang="zh-CN" altLang="en-US" sz="3200" b="1" dirty="0">
                <a:solidFill>
                  <a:srgbClr val="FF0000"/>
                </a:solidFill>
                <a:latin typeface="Calibri" panose="020F0502020204030204" pitchFamily="34" charset="0"/>
                <a:ea typeface="宋体" panose="02010600030101010101" pitchFamily="2" charset="-122"/>
              </a:rPr>
              <a:t>～</a:t>
            </a:r>
            <a:r>
              <a:rPr lang="en-US" altLang="zh-CN" sz="3200" b="1" dirty="0">
                <a:solidFill>
                  <a:srgbClr val="FF0000"/>
                </a:solidFill>
                <a:latin typeface="Calibri" panose="020F0502020204030204" pitchFamily="34" charset="0"/>
                <a:ea typeface="宋体" panose="02010600030101010101" pitchFamily="2" charset="-122"/>
              </a:rPr>
              <a:t>6</a:t>
            </a:r>
            <a:r>
              <a:rPr lang="zh-CN" altLang="en-US" sz="3200" b="1" dirty="0">
                <a:solidFill>
                  <a:srgbClr val="FF0000"/>
                </a:solidFill>
                <a:latin typeface="Calibri" panose="020F0502020204030204" pitchFamily="34" charset="0"/>
                <a:ea typeface="宋体" panose="02010600030101010101" pitchFamily="2" charset="-122"/>
              </a:rPr>
              <a:t>厘米。</a:t>
            </a:r>
            <a:r>
              <a:rPr lang="zh-CN" altLang="en-US" sz="3200" b="1" dirty="0">
                <a:latin typeface="Calibri" panose="020F0502020204030204" pitchFamily="34" charset="0"/>
                <a:ea typeface="宋体" panose="02010600030101010101" pitchFamily="2" charset="-122"/>
              </a:rPr>
              <a:t>其中</a:t>
            </a:r>
            <a:r>
              <a:rPr lang="zh-CN" altLang="en-US" sz="3200" b="1" dirty="0">
                <a:solidFill>
                  <a:srgbClr val="FF0000"/>
                </a:solidFill>
                <a:latin typeface="Calibri" panose="020F0502020204030204" pitchFamily="34" charset="0"/>
                <a:ea typeface="宋体" panose="02010600030101010101" pitchFamily="2" charset="-122"/>
              </a:rPr>
              <a:t>格陵兰冰盖</a:t>
            </a:r>
            <a:r>
              <a:rPr lang="zh-CN" altLang="en-US" sz="3200" b="1" dirty="0">
                <a:latin typeface="Calibri" panose="020F0502020204030204" pitchFamily="34" charset="0"/>
                <a:ea typeface="宋体" panose="02010600030101010101" pitchFamily="2" charset="-122"/>
              </a:rPr>
              <a:t>融化已经使全球海平面上升了约</a:t>
            </a:r>
            <a:r>
              <a:rPr lang="en-US" altLang="zh-CN" sz="3200" b="1" dirty="0">
                <a:solidFill>
                  <a:srgbClr val="FF0000"/>
                </a:solidFill>
                <a:latin typeface="Calibri" panose="020F0502020204030204" pitchFamily="34" charset="0"/>
                <a:ea typeface="宋体" panose="02010600030101010101" pitchFamily="2" charset="-122"/>
              </a:rPr>
              <a:t>2.5</a:t>
            </a:r>
            <a:r>
              <a:rPr lang="zh-CN" altLang="en-US" sz="3200" b="1" dirty="0">
                <a:solidFill>
                  <a:srgbClr val="FF0000"/>
                </a:solidFill>
                <a:latin typeface="Calibri" panose="020F0502020204030204" pitchFamily="34" charset="0"/>
                <a:ea typeface="宋体" panose="02010600030101010101" pitchFamily="2" charset="-122"/>
              </a:rPr>
              <a:t>厘米</a:t>
            </a:r>
            <a:r>
              <a:rPr lang="zh-CN" altLang="en-US" sz="3200" b="1" dirty="0">
                <a:latin typeface="Calibri" panose="020F0502020204030204" pitchFamily="34" charset="0"/>
                <a:ea typeface="宋体" panose="02010600030101010101" pitchFamily="2" charset="-122"/>
              </a:rPr>
              <a:t>。全球冰川体积平衡的变化，对地球液态水量变化起着决定性作用。如果南极及其他地区冰盖全部融化，地球上绝大部分人类将失去立足之地。</a:t>
            </a:r>
            <a:endParaRPr lang="zh-CN" altLang="en-US" sz="3200" b="1" dirty="0">
              <a:latin typeface="Calibri" panose="020F0502020204030204" pitchFamily="34" charset="0"/>
              <a:ea typeface="宋体" panose="02010600030101010101" pitchFamily="2" charset="-122"/>
            </a:endParaRPr>
          </a:p>
        </p:txBody>
      </p:sp>
      <p:pic>
        <p:nvPicPr>
          <p:cNvPr id="38915" name="Picture 4" descr="http://p0.so.qhimgs1.com/bdr/_240_/t013248c4486c09bb40.jpg"/>
          <p:cNvPicPr>
            <a:picLocks noChangeAspect="1"/>
          </p:cNvPicPr>
          <p:nvPr/>
        </p:nvPicPr>
        <p:blipFill>
          <a:blip r:embed="rId2"/>
          <a:stretch>
            <a:fillRect/>
          </a:stretch>
        </p:blipFill>
        <p:spPr>
          <a:xfrm>
            <a:off x="565150" y="3933825"/>
            <a:ext cx="5675630" cy="2501900"/>
          </a:xfrm>
          <a:prstGeom prst="rect">
            <a:avLst/>
          </a:prstGeom>
          <a:noFill/>
          <a:ln w="9525">
            <a:noFill/>
          </a:ln>
        </p:spPr>
      </p:pic>
      <p:sp>
        <p:nvSpPr>
          <p:cNvPr id="38916" name="TextBox 6"/>
          <p:cNvSpPr txBox="1"/>
          <p:nvPr/>
        </p:nvSpPr>
        <p:spPr>
          <a:xfrm>
            <a:off x="2913380" y="180975"/>
            <a:ext cx="6195695" cy="706755"/>
          </a:xfrm>
          <a:prstGeom prst="rect">
            <a:avLst/>
          </a:prstGeom>
          <a:noFill/>
          <a:ln w="9525">
            <a:noFill/>
          </a:ln>
        </p:spPr>
        <p:txBody>
          <a:bodyPr wrap="square" anchor="t">
            <a:spAutoFit/>
          </a:bodyPr>
          <a:p>
            <a:r>
              <a:rPr lang="zh-CN" altLang="en-US" sz="4000" b="1" dirty="0">
                <a:solidFill>
                  <a:schemeClr val="tx1"/>
                </a:solidFill>
                <a:latin typeface="Calibri" panose="020F0502020204030204" pitchFamily="34" charset="0"/>
                <a:ea typeface="宋体" panose="02010600030101010101" pitchFamily="2" charset="-122"/>
              </a:rPr>
              <a:t>全球气候变暖、冰川融化</a:t>
            </a:r>
            <a:endParaRPr lang="zh-CN" altLang="en-US" sz="4000" b="1" dirty="0">
              <a:solidFill>
                <a:schemeClr val="tx1"/>
              </a:solidFill>
              <a:latin typeface="Calibri" panose="020F0502020204030204" pitchFamily="34" charset="0"/>
              <a:ea typeface="宋体" panose="02010600030101010101" pitchFamily="2" charset="-122"/>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5603" name="TextBox 4"/>
          <p:cNvSpPr txBox="1"/>
          <p:nvPr/>
        </p:nvSpPr>
        <p:spPr>
          <a:xfrm>
            <a:off x="146685" y="1378585"/>
            <a:ext cx="11899265" cy="4742815"/>
          </a:xfrm>
          <a:prstGeom prst="rect">
            <a:avLst/>
          </a:prstGeom>
          <a:solidFill>
            <a:srgbClr val="FFFF00"/>
          </a:solidFill>
          <a:ln w="9525">
            <a:solidFill>
              <a:srgbClr val="FF0000"/>
            </a:solidFill>
          </a:ln>
        </p:spPr>
        <p:txBody>
          <a:bodyPr wrap="square" anchor="t">
            <a:spAutoFit/>
          </a:bodyPr>
          <a:p>
            <a:pPr>
              <a:lnSpc>
                <a:spcPct val="140000"/>
              </a:lnSpc>
            </a:pPr>
            <a:r>
              <a:rPr lang="zh-CN" sz="3600" dirty="0">
                <a:latin typeface="Calibri" panose="020F0502020204030204" pitchFamily="34" charset="0"/>
                <a:ea typeface="宋体" panose="02010600030101010101" pitchFamily="2" charset="-122"/>
              </a:rPr>
              <a:t>（</a:t>
            </a:r>
            <a:r>
              <a:rPr lang="en-US" altLang="zh-CN" sz="3600" dirty="0">
                <a:latin typeface="Calibri" panose="020F0502020204030204" pitchFamily="34" charset="0"/>
                <a:ea typeface="宋体" panose="02010600030101010101" pitchFamily="2" charset="-122"/>
              </a:rPr>
              <a:t>3</a:t>
            </a:r>
            <a:r>
              <a:rPr lang="zh-CN" sz="3600" dirty="0">
                <a:latin typeface="Calibri" panose="020F0502020204030204" pitchFamily="34" charset="0"/>
                <a:ea typeface="宋体" panose="02010600030101010101" pitchFamily="2" charset="-122"/>
              </a:rPr>
              <a:t>）</a:t>
            </a:r>
            <a:r>
              <a:rPr sz="3600" dirty="0">
                <a:latin typeface="Calibri" panose="020F0502020204030204" pitchFamily="34" charset="0"/>
                <a:ea typeface="宋体" panose="02010600030101010101" pitchFamily="2" charset="-122"/>
              </a:rPr>
              <a:t>污染和浪费也使有限的淡水资源面临短缺危机。在干旱和半干旱地区，土地荒漠化越来越严重。</a:t>
            </a:r>
            <a:endParaRPr sz="3600" dirty="0">
              <a:latin typeface="Calibri" panose="020F0502020204030204" pitchFamily="34" charset="0"/>
              <a:ea typeface="宋体" panose="02010600030101010101" pitchFamily="2" charset="-122"/>
            </a:endParaRPr>
          </a:p>
          <a:p>
            <a:pPr>
              <a:lnSpc>
                <a:spcPct val="140000"/>
              </a:lnSpc>
            </a:pPr>
            <a:r>
              <a:rPr lang="zh-CN" sz="3600" dirty="0">
                <a:latin typeface="Calibri" panose="020F0502020204030204" pitchFamily="34" charset="0"/>
                <a:ea typeface="宋体" panose="02010600030101010101" pitchFamily="2" charset="-122"/>
              </a:rPr>
              <a:t>（</a:t>
            </a:r>
            <a:r>
              <a:rPr lang="en-US" altLang="zh-CN" sz="3600" dirty="0">
                <a:latin typeface="Calibri" panose="020F0502020204030204" pitchFamily="34" charset="0"/>
                <a:ea typeface="宋体" panose="02010600030101010101" pitchFamily="2" charset="-122"/>
              </a:rPr>
              <a:t>4</a:t>
            </a:r>
            <a:r>
              <a:rPr lang="zh-CN" sz="3600" dirty="0">
                <a:latin typeface="Calibri" panose="020F0502020204030204" pitchFamily="34" charset="0"/>
                <a:ea typeface="宋体" panose="02010600030101010101" pitchFamily="2" charset="-122"/>
              </a:rPr>
              <a:t>）</a:t>
            </a:r>
            <a:r>
              <a:rPr sz="3600" dirty="0">
                <a:latin typeface="Calibri" panose="020F0502020204030204" pitchFamily="34" charset="0"/>
                <a:ea typeface="宋体" panose="02010600030101010101" pitchFamily="2" charset="-122"/>
              </a:rPr>
              <a:t>对森林资源的乱砍滥伐，导致热带雨林大片消失，直接影响到全球的生态平衡。</a:t>
            </a:r>
            <a:endParaRPr sz="3600" dirty="0">
              <a:latin typeface="Calibri" panose="020F0502020204030204" pitchFamily="34" charset="0"/>
              <a:ea typeface="宋体" panose="02010600030101010101" pitchFamily="2" charset="-122"/>
            </a:endParaRPr>
          </a:p>
          <a:p>
            <a:pPr>
              <a:lnSpc>
                <a:spcPct val="140000"/>
              </a:lnSpc>
            </a:pPr>
            <a:r>
              <a:rPr sz="3600" dirty="0">
                <a:latin typeface="Calibri" panose="020F0502020204030204" pitchFamily="34" charset="0"/>
                <a:ea typeface="宋体" panose="02010600030101010101" pitchFamily="2" charset="-122"/>
              </a:rPr>
              <a:t>      这些环境危机不仅仅是生态问题，也是现代社会面临的重大经济和社会问题。</a:t>
            </a:r>
            <a:endParaRPr sz="3600" dirty="0">
              <a:latin typeface="Calibri" panose="020F0502020204030204" pitchFamily="34" charset="0"/>
              <a:ea typeface="宋体" panose="02010600030101010101" pitchFamily="2" charset="-122"/>
            </a:endParaRPr>
          </a:p>
        </p:txBody>
      </p:sp>
      <p:sp>
        <p:nvSpPr>
          <p:cNvPr id="3" name="内容占位符 6"/>
          <p:cNvSpPr>
            <a:spLocks noGrp="1"/>
          </p:cNvSpPr>
          <p:nvPr/>
        </p:nvSpPr>
        <p:spPr>
          <a:xfrm>
            <a:off x="571500" y="377825"/>
            <a:ext cx="11049000" cy="67564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l">
              <a:buNone/>
            </a:pPr>
            <a:r>
              <a:rPr lang="en-US" altLang="zh-CN" sz="3600">
                <a:sym typeface="+mn-ea"/>
              </a:rPr>
              <a:t>2</a:t>
            </a:r>
            <a:r>
              <a:rPr lang="zh-CN" altLang="zh-CN" sz="3600">
                <a:ea typeface="宋体" panose="02010600030101010101" pitchFamily="2" charset="-122"/>
                <a:sym typeface="+mn-ea"/>
              </a:rPr>
              <a:t>、地球生态环境恶化的表现是什么？</a:t>
            </a:r>
            <a:endParaRPr sz="3600" b="1"/>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5603"/>
                                        </p:tgtEl>
                                        <p:attrNameLst>
                                          <p:attrName>style.visibility</p:attrName>
                                        </p:attrNameLst>
                                      </p:cBhvr>
                                      <p:to>
                                        <p:strVal val="visible"/>
                                      </p:to>
                                    </p:set>
                                    <p:anim calcmode="lin" valueType="num">
                                      <p:cBhvr additive="base">
                                        <p:cTn id="7" dur="500" fill="hold"/>
                                        <p:tgtEl>
                                          <p:spTgt spid="25603"/>
                                        </p:tgtEl>
                                        <p:attrNameLst>
                                          <p:attrName>ppt_x</p:attrName>
                                        </p:attrNameLst>
                                      </p:cBhvr>
                                      <p:tavLst>
                                        <p:tav tm="0">
                                          <p:val>
                                            <p:strVal val="#ppt_x"/>
                                          </p:val>
                                        </p:tav>
                                        <p:tav tm="100000">
                                          <p:val>
                                            <p:strVal val="#ppt_x"/>
                                          </p:val>
                                        </p:tav>
                                      </p:tavLst>
                                    </p:anim>
                                    <p:anim calcmode="lin" valueType="num">
                                      <p:cBhvr additive="base">
                                        <p:cTn id="8" dur="500" fill="hold"/>
                                        <p:tgtEl>
                                          <p:spTgt spid="2560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3" grpId="0" bldLvl="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9937" name="Picture 2" descr="http://p0.so.qhimgs1.com/bdr/_240_/t0159021dbe7e88aa44.jpg"/>
          <p:cNvPicPr>
            <a:picLocks noChangeAspect="1"/>
          </p:cNvPicPr>
          <p:nvPr/>
        </p:nvPicPr>
        <p:blipFill>
          <a:blip r:embed="rId1"/>
          <a:stretch>
            <a:fillRect/>
          </a:stretch>
        </p:blipFill>
        <p:spPr>
          <a:xfrm>
            <a:off x="455295" y="3860800"/>
            <a:ext cx="5424805" cy="2508250"/>
          </a:xfrm>
          <a:prstGeom prst="rect">
            <a:avLst/>
          </a:prstGeom>
          <a:noFill/>
          <a:ln w="9525">
            <a:noFill/>
          </a:ln>
        </p:spPr>
      </p:pic>
      <p:pic>
        <p:nvPicPr>
          <p:cNvPr id="39938" name="Picture 4" descr="http://p2.so.qhmsg.com/bdr/_240_/t01f883c4aaf7098ba7.jpg"/>
          <p:cNvPicPr>
            <a:picLocks noChangeAspect="1"/>
          </p:cNvPicPr>
          <p:nvPr/>
        </p:nvPicPr>
        <p:blipFill>
          <a:blip r:embed="rId2"/>
          <a:stretch>
            <a:fillRect/>
          </a:stretch>
        </p:blipFill>
        <p:spPr>
          <a:xfrm>
            <a:off x="455295" y="908050"/>
            <a:ext cx="5424805" cy="2605405"/>
          </a:xfrm>
          <a:prstGeom prst="rect">
            <a:avLst/>
          </a:prstGeom>
          <a:noFill/>
          <a:ln w="9525">
            <a:noFill/>
          </a:ln>
        </p:spPr>
      </p:pic>
      <p:sp>
        <p:nvSpPr>
          <p:cNvPr id="39939" name="TextBox 3"/>
          <p:cNvSpPr txBox="1"/>
          <p:nvPr/>
        </p:nvSpPr>
        <p:spPr>
          <a:xfrm>
            <a:off x="6383655" y="836930"/>
            <a:ext cx="5385435" cy="5507990"/>
          </a:xfrm>
          <a:prstGeom prst="rect">
            <a:avLst/>
          </a:prstGeom>
          <a:noFill/>
          <a:ln w="9525">
            <a:noFill/>
          </a:ln>
        </p:spPr>
        <p:txBody>
          <a:bodyPr wrap="square" anchor="t">
            <a:spAutoFit/>
          </a:bodyPr>
          <a:p>
            <a:r>
              <a:rPr lang="zh-CN" altLang="en-US" sz="2800" b="1" dirty="0">
                <a:latin typeface="Calibri" panose="020F0502020204030204" pitchFamily="34" charset="0"/>
                <a:ea typeface="宋体" panose="02010600030101010101" pitchFamily="2" charset="-122"/>
              </a:rPr>
              <a:t>    </a:t>
            </a:r>
            <a:r>
              <a:rPr lang="zh-CN" altLang="en-US" sz="3200" b="1" dirty="0">
                <a:latin typeface="Calibri" panose="020F0502020204030204" pitchFamily="34" charset="0"/>
                <a:ea typeface="宋体" panose="02010600030101010101" pitchFamily="2" charset="-122"/>
              </a:rPr>
              <a:t>联合国防治荒漠化公约秘书处发表公报指出</a:t>
            </a:r>
            <a:r>
              <a:rPr lang="en-US" altLang="zh-CN" sz="3200" b="1" dirty="0">
                <a:latin typeface="Calibri" panose="020F0502020204030204" pitchFamily="34" charset="0"/>
                <a:ea typeface="宋体" panose="02010600030101010101" pitchFamily="2" charset="-122"/>
              </a:rPr>
              <a:t>:</a:t>
            </a:r>
            <a:r>
              <a:rPr lang="zh-CN" altLang="en-US" sz="3200" b="1" dirty="0">
                <a:latin typeface="Calibri" panose="020F0502020204030204" pitchFamily="34" charset="0"/>
                <a:ea typeface="宋体" panose="02010600030101010101" pitchFamily="2" charset="-122"/>
              </a:rPr>
              <a:t>当前世界荒漠化现象仍在加剧。全球现有</a:t>
            </a:r>
            <a:r>
              <a:rPr lang="en-US" altLang="zh-CN" sz="3200" b="1" dirty="0">
                <a:solidFill>
                  <a:srgbClr val="FF0000"/>
                </a:solidFill>
                <a:latin typeface="Calibri" panose="020F0502020204030204" pitchFamily="34" charset="0"/>
                <a:ea typeface="宋体" panose="02010600030101010101" pitchFamily="2" charset="-122"/>
              </a:rPr>
              <a:t>12</a:t>
            </a:r>
            <a:r>
              <a:rPr lang="zh-CN" altLang="en-US" sz="3200" b="1" dirty="0">
                <a:solidFill>
                  <a:srgbClr val="FF0000"/>
                </a:solidFill>
                <a:latin typeface="Calibri" panose="020F0502020204030204" pitchFamily="34" charset="0"/>
                <a:ea typeface="宋体" panose="02010600030101010101" pitchFamily="2" charset="-122"/>
              </a:rPr>
              <a:t>亿多人</a:t>
            </a:r>
            <a:r>
              <a:rPr lang="zh-CN" altLang="en-US" sz="3200" b="1" dirty="0">
                <a:latin typeface="Calibri" panose="020F0502020204030204" pitchFamily="34" charset="0"/>
                <a:ea typeface="宋体" panose="02010600030101010101" pitchFamily="2" charset="-122"/>
              </a:rPr>
              <a:t>受到荒漠化的直接威胁，其中有</a:t>
            </a:r>
            <a:r>
              <a:rPr lang="en-US" altLang="zh-CN" sz="3200" b="1" dirty="0">
                <a:solidFill>
                  <a:srgbClr val="FF0000"/>
                </a:solidFill>
                <a:latin typeface="Calibri" panose="020F0502020204030204" pitchFamily="34" charset="0"/>
                <a:ea typeface="宋体" panose="02010600030101010101" pitchFamily="2" charset="-122"/>
              </a:rPr>
              <a:t>1.35</a:t>
            </a:r>
            <a:r>
              <a:rPr lang="zh-CN" altLang="en-US" sz="3200" b="1" dirty="0">
                <a:solidFill>
                  <a:srgbClr val="FF0000"/>
                </a:solidFill>
                <a:latin typeface="Calibri" panose="020F0502020204030204" pitchFamily="34" charset="0"/>
                <a:ea typeface="宋体" panose="02010600030101010101" pitchFamily="2" charset="-122"/>
              </a:rPr>
              <a:t>亿</a:t>
            </a:r>
            <a:r>
              <a:rPr lang="zh-CN" altLang="en-US" sz="3200" b="1" dirty="0">
                <a:latin typeface="Calibri" panose="020F0502020204030204" pitchFamily="34" charset="0"/>
                <a:ea typeface="宋体" panose="02010600030101010101" pitchFamily="2" charset="-122"/>
              </a:rPr>
              <a:t>人在短期内有失去土地的危险。荒漠化已经不再是一个单纯的生态环境问题，而且演变为经济问题和社会问题，它给人类带来贫困和社会不稳定。</a:t>
            </a:r>
            <a:endParaRPr lang="zh-CN" altLang="en-US" sz="3200" b="1" dirty="0">
              <a:latin typeface="Calibri" panose="020F0502020204030204" pitchFamily="34" charset="0"/>
              <a:ea typeface="宋体" panose="02010600030101010101" pitchFamily="2" charset="-122"/>
            </a:endParaRPr>
          </a:p>
        </p:txBody>
      </p:sp>
      <p:sp>
        <p:nvSpPr>
          <p:cNvPr id="39940" name="TextBox 4"/>
          <p:cNvSpPr txBox="1"/>
          <p:nvPr/>
        </p:nvSpPr>
        <p:spPr>
          <a:xfrm>
            <a:off x="2458720" y="130175"/>
            <a:ext cx="7940040" cy="706755"/>
          </a:xfrm>
          <a:prstGeom prst="rect">
            <a:avLst/>
          </a:prstGeom>
          <a:noFill/>
          <a:ln w="9525">
            <a:noFill/>
          </a:ln>
        </p:spPr>
        <p:txBody>
          <a:bodyPr wrap="square" anchor="t">
            <a:spAutoFit/>
          </a:bodyPr>
          <a:p>
            <a:r>
              <a:rPr lang="zh-CN" altLang="en-US" sz="4000" b="1" dirty="0">
                <a:solidFill>
                  <a:schemeClr val="tx1"/>
                </a:solidFill>
                <a:latin typeface="Calibri" panose="020F0502020204030204" pitchFamily="34" charset="0"/>
                <a:ea typeface="宋体" panose="02010600030101010101" pitchFamily="2" charset="-122"/>
              </a:rPr>
              <a:t>淡水资源短缺、土地荒漠化严重</a:t>
            </a:r>
            <a:endParaRPr lang="zh-CN" altLang="en-US" sz="4000" b="1" dirty="0">
              <a:solidFill>
                <a:schemeClr val="tx1"/>
              </a:solidFill>
              <a:latin typeface="Calibri" panose="020F0502020204030204" pitchFamily="34" charset="0"/>
              <a:ea typeface="宋体" panose="02010600030101010101" pitchFamily="2" charset="-122"/>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1985" name="Picture 2" descr="http://p0.so.qhimgs1.com/bdr/_240_/t0102c5ef1f59572e54.jpg"/>
          <p:cNvPicPr>
            <a:picLocks noChangeAspect="1"/>
          </p:cNvPicPr>
          <p:nvPr/>
        </p:nvPicPr>
        <p:blipFill>
          <a:blip r:embed="rId1"/>
          <a:stretch>
            <a:fillRect/>
          </a:stretch>
        </p:blipFill>
        <p:spPr>
          <a:xfrm>
            <a:off x="167005" y="3653155"/>
            <a:ext cx="5969000" cy="2762885"/>
          </a:xfrm>
          <a:prstGeom prst="rect">
            <a:avLst/>
          </a:prstGeom>
          <a:noFill/>
          <a:ln w="9525">
            <a:noFill/>
          </a:ln>
        </p:spPr>
      </p:pic>
      <p:pic>
        <p:nvPicPr>
          <p:cNvPr id="41986" name="Picture 4" descr="http://p1.so.qhimgs1.com/bdr/_240_/t017cab009d83735d2d.jpg"/>
          <p:cNvPicPr>
            <a:picLocks noChangeAspect="1"/>
          </p:cNvPicPr>
          <p:nvPr/>
        </p:nvPicPr>
        <p:blipFill>
          <a:blip r:embed="rId2"/>
          <a:stretch>
            <a:fillRect/>
          </a:stretch>
        </p:blipFill>
        <p:spPr>
          <a:xfrm>
            <a:off x="167005" y="836930"/>
            <a:ext cx="5969000" cy="2520950"/>
          </a:xfrm>
          <a:prstGeom prst="rect">
            <a:avLst/>
          </a:prstGeom>
          <a:noFill/>
          <a:ln w="9525">
            <a:noFill/>
          </a:ln>
        </p:spPr>
      </p:pic>
      <p:sp>
        <p:nvSpPr>
          <p:cNvPr id="41988" name="TextBox 5"/>
          <p:cNvSpPr txBox="1"/>
          <p:nvPr/>
        </p:nvSpPr>
        <p:spPr>
          <a:xfrm>
            <a:off x="6692900" y="908050"/>
            <a:ext cx="5146040" cy="5077460"/>
          </a:xfrm>
          <a:prstGeom prst="rect">
            <a:avLst/>
          </a:prstGeom>
          <a:noFill/>
          <a:ln w="9525">
            <a:noFill/>
          </a:ln>
        </p:spPr>
        <p:txBody>
          <a:bodyPr wrap="square" anchor="t">
            <a:spAutoFit/>
          </a:bodyPr>
          <a:p>
            <a:r>
              <a:rPr lang="zh-CN" altLang="en-US" sz="3600" b="1" dirty="0">
                <a:latin typeface="Calibri" panose="020F0502020204030204" pitchFamily="34" charset="0"/>
                <a:ea typeface="宋体" panose="02010600030101010101" pitchFamily="2" charset="-122"/>
              </a:rPr>
              <a:t>时至今日，全球仅有森林不足</a:t>
            </a:r>
            <a:r>
              <a:rPr lang="en-US" altLang="zh-CN" sz="3600" b="1" dirty="0">
                <a:solidFill>
                  <a:srgbClr val="FF0000"/>
                </a:solidFill>
                <a:latin typeface="Calibri" panose="020F0502020204030204" pitchFamily="34" charset="0"/>
                <a:ea typeface="宋体" panose="02010600030101010101" pitchFamily="2" charset="-122"/>
              </a:rPr>
              <a:t>3</a:t>
            </a:r>
            <a:r>
              <a:rPr lang="zh-CN" altLang="en-US" sz="3600" b="1" dirty="0">
                <a:solidFill>
                  <a:srgbClr val="FF0000"/>
                </a:solidFill>
                <a:latin typeface="Calibri" panose="020F0502020204030204" pitchFamily="34" charset="0"/>
                <a:ea typeface="宋体" panose="02010600030101010101" pitchFamily="2" charset="-122"/>
              </a:rPr>
              <a:t>亿公顷</a:t>
            </a:r>
            <a:r>
              <a:rPr lang="zh-CN" altLang="en-US" sz="3600" b="1" dirty="0">
                <a:latin typeface="Calibri" panose="020F0502020204030204" pitchFamily="34" charset="0"/>
                <a:ea typeface="宋体" panose="02010600030101010101" pitchFamily="2" charset="-122"/>
              </a:rPr>
              <a:t>。森林正以</a:t>
            </a:r>
            <a:r>
              <a:rPr lang="zh-CN" altLang="en-US" sz="3600" b="1" dirty="0">
                <a:solidFill>
                  <a:srgbClr val="FF0000"/>
                </a:solidFill>
                <a:latin typeface="Calibri" panose="020F0502020204030204" pitchFamily="34" charset="0"/>
                <a:ea typeface="宋体" panose="02010600030101010101" pitchFamily="2" charset="-122"/>
              </a:rPr>
              <a:t>平均每年</a:t>
            </a:r>
            <a:r>
              <a:rPr lang="en-US" altLang="zh-CN" sz="3600" b="1" dirty="0">
                <a:solidFill>
                  <a:srgbClr val="FF0000"/>
                </a:solidFill>
                <a:latin typeface="Calibri" panose="020F0502020204030204" pitchFamily="34" charset="0"/>
                <a:ea typeface="宋体" panose="02010600030101010101" pitchFamily="2" charset="-122"/>
              </a:rPr>
              <a:t>4000</a:t>
            </a:r>
            <a:r>
              <a:rPr lang="zh-CN" altLang="en-US" sz="3600" b="1" dirty="0">
                <a:solidFill>
                  <a:srgbClr val="FF0000"/>
                </a:solidFill>
                <a:latin typeface="Calibri" panose="020F0502020204030204" pitchFamily="34" charset="0"/>
                <a:ea typeface="宋体" panose="02010600030101010101" pitchFamily="2" charset="-122"/>
              </a:rPr>
              <a:t>平方公里</a:t>
            </a:r>
            <a:r>
              <a:rPr lang="zh-CN" altLang="en-US" sz="3600" b="1" dirty="0">
                <a:latin typeface="Calibri" panose="020F0502020204030204" pitchFamily="34" charset="0"/>
                <a:ea typeface="宋体" panose="02010600030101010101" pitchFamily="2" charset="-122"/>
              </a:rPr>
              <a:t>的速度消失。世界热带雨林的面积也在剧减，</a:t>
            </a:r>
            <a:r>
              <a:rPr lang="en-US" altLang="zh-CN" sz="3600" b="1" dirty="0">
                <a:latin typeface="Calibri" panose="020F0502020204030204" pitchFamily="34" charset="0"/>
                <a:ea typeface="宋体" panose="02010600030101010101" pitchFamily="2" charset="-122"/>
              </a:rPr>
              <a:t>1999</a:t>
            </a:r>
            <a:r>
              <a:rPr lang="zh-CN" altLang="en-US" sz="3600" b="1" dirty="0">
                <a:latin typeface="Calibri" panose="020F0502020204030204" pitchFamily="34" charset="0"/>
                <a:ea typeface="宋体" panose="02010600030101010101" pitchFamily="2" charset="-122"/>
              </a:rPr>
              <a:t>年仍以</a:t>
            </a:r>
            <a:r>
              <a:rPr lang="zh-CN" altLang="en-US" sz="3600" b="1" dirty="0">
                <a:solidFill>
                  <a:srgbClr val="FF0000"/>
                </a:solidFill>
                <a:latin typeface="Calibri" panose="020F0502020204030204" pitchFamily="34" charset="0"/>
                <a:ea typeface="宋体" panose="02010600030101010101" pitchFamily="2" charset="-122"/>
              </a:rPr>
              <a:t>每分钟</a:t>
            </a:r>
            <a:r>
              <a:rPr lang="en-US" altLang="zh-CN" sz="3600" b="1" dirty="0">
                <a:solidFill>
                  <a:srgbClr val="FF0000"/>
                </a:solidFill>
                <a:latin typeface="Calibri" panose="020F0502020204030204" pitchFamily="34" charset="0"/>
                <a:ea typeface="宋体" panose="02010600030101010101" pitchFamily="2" charset="-122"/>
              </a:rPr>
              <a:t>20</a:t>
            </a:r>
            <a:r>
              <a:rPr lang="zh-CN" altLang="en-US" sz="3600" b="1" dirty="0">
                <a:solidFill>
                  <a:srgbClr val="FF0000"/>
                </a:solidFill>
                <a:latin typeface="Calibri" panose="020F0502020204030204" pitchFamily="34" charset="0"/>
                <a:ea typeface="宋体" panose="02010600030101010101" pitchFamily="2" charset="-122"/>
              </a:rPr>
              <a:t>公顷</a:t>
            </a:r>
            <a:r>
              <a:rPr lang="zh-CN" altLang="en-US" sz="3600" b="1" dirty="0">
                <a:latin typeface="Calibri" panose="020F0502020204030204" pitchFamily="34" charset="0"/>
                <a:ea typeface="宋体" panose="02010600030101010101" pitchFamily="2" charset="-122"/>
              </a:rPr>
              <a:t>的速度消失。照此速度，</a:t>
            </a:r>
            <a:r>
              <a:rPr lang="en-US" altLang="zh-CN" sz="3600" b="1" dirty="0">
                <a:solidFill>
                  <a:srgbClr val="FF0000"/>
                </a:solidFill>
                <a:latin typeface="Calibri" panose="020F0502020204030204" pitchFamily="34" charset="0"/>
                <a:ea typeface="宋体" panose="02010600030101010101" pitchFamily="2" charset="-122"/>
              </a:rPr>
              <a:t>2030</a:t>
            </a:r>
            <a:r>
              <a:rPr lang="zh-CN" altLang="en-US" sz="3600" b="1" dirty="0">
                <a:solidFill>
                  <a:srgbClr val="FF0000"/>
                </a:solidFill>
                <a:latin typeface="Calibri" panose="020F0502020204030204" pitchFamily="34" charset="0"/>
                <a:ea typeface="宋体" panose="02010600030101010101" pitchFamily="2" charset="-122"/>
              </a:rPr>
              <a:t>年世界将无热带雨林。</a:t>
            </a:r>
            <a:endParaRPr lang="zh-CN" altLang="en-US" sz="3600" b="1" dirty="0">
              <a:solidFill>
                <a:srgbClr val="FF0000"/>
              </a:solidFill>
              <a:latin typeface="Calibri" panose="020F0502020204030204" pitchFamily="34" charset="0"/>
              <a:ea typeface="宋体" panose="02010600030101010101" pitchFamily="2" charset="-122"/>
            </a:endParaRPr>
          </a:p>
        </p:txBody>
      </p:sp>
      <p:sp>
        <p:nvSpPr>
          <p:cNvPr id="41989" name="TextBox 6"/>
          <p:cNvSpPr txBox="1"/>
          <p:nvPr/>
        </p:nvSpPr>
        <p:spPr>
          <a:xfrm>
            <a:off x="2846705" y="130175"/>
            <a:ext cx="4886960" cy="706755"/>
          </a:xfrm>
          <a:prstGeom prst="rect">
            <a:avLst/>
          </a:prstGeom>
          <a:noFill/>
          <a:ln w="9525">
            <a:noFill/>
          </a:ln>
        </p:spPr>
        <p:txBody>
          <a:bodyPr wrap="square" anchor="t">
            <a:spAutoFit/>
          </a:bodyPr>
          <a:p>
            <a:r>
              <a:rPr lang="zh-CN" altLang="en-US" sz="4000" b="1" dirty="0">
                <a:solidFill>
                  <a:schemeClr val="tx1"/>
                </a:solidFill>
                <a:latin typeface="Calibri" panose="020F0502020204030204" pitchFamily="34" charset="0"/>
                <a:ea typeface="宋体" panose="02010600030101010101" pitchFamily="2" charset="-122"/>
              </a:rPr>
              <a:t>热带雨林消失</a:t>
            </a:r>
            <a:endParaRPr lang="zh-CN" altLang="en-US" sz="4000" b="1" dirty="0">
              <a:solidFill>
                <a:schemeClr val="tx1"/>
              </a:solidFill>
              <a:latin typeface="Calibri" panose="020F0502020204030204" pitchFamily="34" charset="0"/>
              <a:ea typeface="宋体" panose="02010600030101010101" pitchFamily="2" charset="-122"/>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4818" name="TextBox 5"/>
          <p:cNvSpPr txBox="1"/>
          <p:nvPr/>
        </p:nvSpPr>
        <p:spPr>
          <a:xfrm>
            <a:off x="2279650" y="52388"/>
            <a:ext cx="7632700" cy="706755"/>
          </a:xfrm>
          <a:prstGeom prst="rect">
            <a:avLst/>
          </a:prstGeom>
          <a:noFill/>
          <a:ln w="9525">
            <a:noFill/>
          </a:ln>
          <a:extLst>
            <a:ext uri="{909E8E84-426E-40DD-AFC4-6F175D3DCCD1}">
              <a14:hiddenFill xmlns:a14="http://schemas.microsoft.com/office/drawing/2010/main">
                <a:solidFill>
                  <a:srgbClr val="9EFAEE"/>
                </a:solidFill>
              </a14:hiddenFill>
            </a:ext>
          </a:extLst>
        </p:spPr>
        <p:txBody>
          <a:bodyPr anchor="t">
            <a:spAutoFit/>
          </a:bodyPr>
          <a:p>
            <a:pPr algn="ctr"/>
            <a:r>
              <a:rPr lang="zh-CN" altLang="en-US" sz="4000" b="1" dirty="0">
                <a:solidFill>
                  <a:schemeClr val="tx1"/>
                </a:solidFill>
                <a:latin typeface="Calibri" panose="020F0502020204030204" pitchFamily="34" charset="0"/>
                <a:ea typeface="宋体" panose="02010600030101010101" pitchFamily="2" charset="-122"/>
              </a:rPr>
              <a:t>四、</a:t>
            </a:r>
            <a:r>
              <a:rPr lang="zh-CN" altLang="en-US" sz="4000" b="1" dirty="0">
                <a:solidFill>
                  <a:schemeClr val="tx1"/>
                </a:solidFill>
                <a:latin typeface="宋体" panose="02010600030101010101" pitchFamily="2" charset="-122"/>
                <a:ea typeface="宋体" panose="02010600030101010101" pitchFamily="2" charset="-122"/>
                <a:sym typeface="宋体" panose="02010600030101010101" pitchFamily="2" charset="-122"/>
              </a:rPr>
              <a:t>人口问题</a:t>
            </a:r>
            <a:endParaRPr lang="zh-CN" altLang="en-US" sz="4000" b="1" dirty="0">
              <a:solidFill>
                <a:schemeClr val="tx1"/>
              </a:solidFill>
              <a:latin typeface="宋体" panose="02010600030101010101" pitchFamily="2" charset="-122"/>
              <a:ea typeface="宋体" panose="02010600030101010101" pitchFamily="2" charset="-122"/>
              <a:sym typeface="宋体" panose="02010600030101010101" pitchFamily="2" charset="-122"/>
            </a:endParaRPr>
          </a:p>
        </p:txBody>
      </p:sp>
      <p:sp>
        <p:nvSpPr>
          <p:cNvPr id="7" name="内容占位符 6"/>
          <p:cNvSpPr>
            <a:spLocks noGrp="1"/>
          </p:cNvSpPr>
          <p:nvPr/>
        </p:nvSpPr>
        <p:spPr>
          <a:xfrm>
            <a:off x="300355" y="911225"/>
            <a:ext cx="11558270" cy="137541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l">
              <a:buNone/>
            </a:pPr>
            <a:r>
              <a:rPr lang="en-US" altLang="zh-CN" sz="3600">
                <a:sym typeface="+mn-ea"/>
              </a:rPr>
              <a:t>1</a:t>
            </a:r>
            <a:r>
              <a:rPr lang="zh-CN" altLang="zh-CN" sz="3600">
                <a:ea typeface="宋体" panose="02010600030101010101" pitchFamily="2" charset="-122"/>
                <a:sym typeface="+mn-ea"/>
              </a:rPr>
              <a:t>、人口增长过快，是人类社会面临的另一个严重问题。 </a:t>
            </a:r>
            <a:endParaRPr lang="zh-CN" altLang="zh-CN" sz="3600">
              <a:ea typeface="宋体" panose="02010600030101010101" pitchFamily="2" charset="-122"/>
              <a:sym typeface="+mn-ea"/>
            </a:endParaRPr>
          </a:p>
          <a:p>
            <a:pPr marL="0" indent="0" algn="l">
              <a:buNone/>
            </a:pPr>
            <a:r>
              <a:rPr lang="zh-CN" altLang="zh-CN" sz="3600">
                <a:ea typeface="宋体" panose="02010600030101010101" pitchFamily="2" charset="-122"/>
                <a:sym typeface="+mn-ea"/>
              </a:rPr>
              <a:t>    </a:t>
            </a:r>
            <a:r>
              <a:rPr lang="en-US" altLang="zh-CN" sz="3600">
                <a:ea typeface="宋体" panose="02010600030101010101" pitchFamily="2" charset="-122"/>
                <a:sym typeface="+mn-ea"/>
              </a:rPr>
              <a:t>1950</a:t>
            </a:r>
            <a:r>
              <a:rPr lang="zh-CN" altLang="en-US" sz="3600">
                <a:ea typeface="宋体" panose="02010600030101010101" pitchFamily="2" charset="-122"/>
                <a:sym typeface="+mn-ea"/>
              </a:rPr>
              <a:t>年以来世界人口增长情况怎样</a:t>
            </a:r>
            <a:r>
              <a:rPr lang="zh-CN" altLang="zh-CN" sz="3600">
                <a:ea typeface="宋体" panose="02010600030101010101" pitchFamily="2" charset="-122"/>
                <a:sym typeface="+mn-ea"/>
              </a:rPr>
              <a:t>？</a:t>
            </a:r>
            <a:endParaRPr sz="3600" b="1"/>
          </a:p>
        </p:txBody>
      </p:sp>
      <p:sp>
        <p:nvSpPr>
          <p:cNvPr id="25603" name="TextBox 4"/>
          <p:cNvSpPr txBox="1"/>
          <p:nvPr/>
        </p:nvSpPr>
        <p:spPr>
          <a:xfrm>
            <a:off x="300355" y="2756535"/>
            <a:ext cx="11558270" cy="3412490"/>
          </a:xfrm>
          <a:prstGeom prst="rect">
            <a:avLst/>
          </a:prstGeom>
          <a:solidFill>
            <a:srgbClr val="FFFF00"/>
          </a:solidFill>
          <a:ln w="9525">
            <a:solidFill>
              <a:srgbClr val="FF0000"/>
            </a:solidFill>
          </a:ln>
        </p:spPr>
        <p:txBody>
          <a:bodyPr wrap="square" anchor="t">
            <a:spAutoFit/>
          </a:bodyPr>
          <a:p>
            <a:pPr>
              <a:lnSpc>
                <a:spcPct val="120000"/>
              </a:lnSpc>
            </a:pPr>
            <a:r>
              <a:rPr sz="3600" dirty="0">
                <a:latin typeface="Calibri" panose="020F0502020204030204" pitchFamily="34" charset="0"/>
                <a:ea typeface="宋体" panose="02010600030101010101" pitchFamily="2" charset="-122"/>
              </a:rPr>
              <a:t>1950年，世界人口为25亿。</a:t>
            </a:r>
            <a:endParaRPr sz="3600" dirty="0">
              <a:latin typeface="Calibri" panose="020F0502020204030204" pitchFamily="34" charset="0"/>
              <a:ea typeface="宋体" panose="02010600030101010101" pitchFamily="2" charset="-122"/>
            </a:endParaRPr>
          </a:p>
          <a:p>
            <a:pPr>
              <a:lnSpc>
                <a:spcPct val="120000"/>
              </a:lnSpc>
            </a:pPr>
            <a:r>
              <a:rPr sz="3600" dirty="0">
                <a:latin typeface="Calibri" panose="020F0502020204030204" pitchFamily="34" charset="0"/>
                <a:ea typeface="宋体" panose="02010600030101010101" pitchFamily="2" charset="-122"/>
              </a:rPr>
              <a:t>1987年7月11日，地球人口突破50亿。</a:t>
            </a:r>
            <a:endParaRPr sz="3600" dirty="0">
              <a:latin typeface="Calibri" panose="020F0502020204030204" pitchFamily="34" charset="0"/>
              <a:ea typeface="宋体" panose="02010600030101010101" pitchFamily="2" charset="-122"/>
            </a:endParaRPr>
          </a:p>
          <a:p>
            <a:pPr>
              <a:lnSpc>
                <a:spcPct val="120000"/>
              </a:lnSpc>
            </a:pPr>
            <a:r>
              <a:rPr sz="3600" dirty="0">
                <a:latin typeface="Calibri" panose="020F0502020204030204" pitchFamily="34" charset="0"/>
                <a:ea typeface="宋体" panose="02010600030101010101" pitchFamily="2" charset="-122"/>
              </a:rPr>
              <a:t>2011年，全球人口达到70亿。</a:t>
            </a:r>
            <a:endParaRPr sz="3600" dirty="0">
              <a:latin typeface="Calibri" panose="020F0502020204030204" pitchFamily="34" charset="0"/>
              <a:ea typeface="宋体" panose="02010600030101010101" pitchFamily="2" charset="-122"/>
            </a:endParaRPr>
          </a:p>
          <a:p>
            <a:pPr>
              <a:lnSpc>
                <a:spcPct val="120000"/>
              </a:lnSpc>
            </a:pPr>
            <a:r>
              <a:rPr sz="3600" dirty="0">
                <a:latin typeface="Calibri" panose="020F0502020204030204" pitchFamily="34" charset="0"/>
                <a:ea typeface="宋体" panose="02010600030101010101" pitchFamily="2" charset="-122"/>
                <a:sym typeface="+mn-ea"/>
              </a:rPr>
              <a:t>联合国把每年的7月11日定为世界人口日，以提高人们对人口问题的重视。</a:t>
            </a:r>
            <a:endParaRPr sz="3600" dirty="0">
              <a:latin typeface="Calibri" panose="020F0502020204030204" pitchFamily="34" charset="0"/>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5603"/>
                                        </p:tgtEl>
                                        <p:attrNameLst>
                                          <p:attrName>style.visibility</p:attrName>
                                        </p:attrNameLst>
                                      </p:cBhvr>
                                      <p:to>
                                        <p:strVal val="visible"/>
                                      </p:to>
                                    </p:set>
                                    <p:anim calcmode="lin" valueType="num">
                                      <p:cBhvr additive="base">
                                        <p:cTn id="7" dur="500" fill="hold"/>
                                        <p:tgtEl>
                                          <p:spTgt spid="25603"/>
                                        </p:tgtEl>
                                        <p:attrNameLst>
                                          <p:attrName>ppt_x</p:attrName>
                                        </p:attrNameLst>
                                      </p:cBhvr>
                                      <p:tavLst>
                                        <p:tav tm="0">
                                          <p:val>
                                            <p:strVal val="#ppt_x"/>
                                          </p:val>
                                        </p:tav>
                                        <p:tav tm="100000">
                                          <p:val>
                                            <p:strVal val="#ppt_x"/>
                                          </p:val>
                                        </p:tav>
                                      </p:tavLst>
                                    </p:anim>
                                    <p:anim calcmode="lin" valueType="num">
                                      <p:cBhvr additive="base">
                                        <p:cTn id="8" dur="500" fill="hold"/>
                                        <p:tgtEl>
                                          <p:spTgt spid="2560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 name="内容占位符 6"/>
          <p:cNvSpPr>
            <a:spLocks noGrp="1"/>
          </p:cNvSpPr>
          <p:nvPr/>
        </p:nvSpPr>
        <p:spPr>
          <a:xfrm>
            <a:off x="300355" y="386080"/>
            <a:ext cx="7659370" cy="659765"/>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l">
              <a:buNone/>
            </a:pPr>
            <a:r>
              <a:rPr lang="en-US" altLang="zh-CN" sz="4000">
                <a:sym typeface="+mn-ea"/>
              </a:rPr>
              <a:t>2</a:t>
            </a:r>
            <a:r>
              <a:rPr lang="zh-CN" altLang="zh-CN" sz="4000">
                <a:ea typeface="宋体" panose="02010600030101010101" pitchFamily="2" charset="-122"/>
                <a:sym typeface="+mn-ea"/>
              </a:rPr>
              <a:t>、人口增长过快带来哪些问题？</a:t>
            </a:r>
            <a:endParaRPr sz="4000" b="1"/>
          </a:p>
        </p:txBody>
      </p:sp>
      <p:sp>
        <p:nvSpPr>
          <p:cNvPr id="25603" name="TextBox 4"/>
          <p:cNvSpPr txBox="1"/>
          <p:nvPr/>
        </p:nvSpPr>
        <p:spPr>
          <a:xfrm>
            <a:off x="300355" y="1045845"/>
            <a:ext cx="11558270" cy="5405755"/>
          </a:xfrm>
          <a:prstGeom prst="rect">
            <a:avLst/>
          </a:prstGeom>
          <a:solidFill>
            <a:srgbClr val="FFFF00"/>
          </a:solidFill>
          <a:ln w="9525">
            <a:solidFill>
              <a:srgbClr val="FF0000"/>
            </a:solidFill>
          </a:ln>
        </p:spPr>
        <p:txBody>
          <a:bodyPr wrap="square" anchor="t">
            <a:spAutoFit/>
          </a:bodyPr>
          <a:p>
            <a:pPr>
              <a:lnSpc>
                <a:spcPct val="120000"/>
              </a:lnSpc>
            </a:pPr>
            <a:r>
              <a:rPr sz="3600" dirty="0">
                <a:latin typeface="Calibri" panose="020F0502020204030204" pitchFamily="34" charset="0"/>
                <a:ea typeface="宋体" panose="02010600030101010101" pitchFamily="2" charset="-122"/>
              </a:rPr>
              <a:t>人口过快增长带来了巨大的环境压力，世界粮食问题日益尖锐。在教育、就业、住房、社会保障等方面，也构成了新的挑战。</a:t>
            </a:r>
            <a:endParaRPr sz="3600" dirty="0">
              <a:latin typeface="Calibri" panose="020F0502020204030204" pitchFamily="34" charset="0"/>
              <a:ea typeface="宋体" panose="02010600030101010101" pitchFamily="2" charset="-122"/>
            </a:endParaRPr>
          </a:p>
          <a:p>
            <a:pPr>
              <a:lnSpc>
                <a:spcPct val="120000"/>
              </a:lnSpc>
            </a:pPr>
            <a:r>
              <a:rPr sz="3600" dirty="0">
                <a:latin typeface="Calibri" panose="020F0502020204030204" pitchFamily="34" charset="0"/>
                <a:ea typeface="宋体" panose="02010600030101010101" pitchFamily="2" charset="-122"/>
              </a:rPr>
              <a:t>由于发展程度不同，不同国家人口的生存质量存在着巨大的差距。在不少发展中国家，人们的卫生和健康状况难以迅速改善。同时，耕地和水资源的缺乏，加上自然灾害的影响，经常导致普遍的饥饿。生态与人口存在的种种问题，需要全世界共同努力。</a:t>
            </a:r>
            <a:endParaRPr sz="3600" dirty="0">
              <a:latin typeface="Calibri" panose="020F0502020204030204" pitchFamily="34" charset="0"/>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5603"/>
                                        </p:tgtEl>
                                        <p:attrNameLst>
                                          <p:attrName>style.visibility</p:attrName>
                                        </p:attrNameLst>
                                      </p:cBhvr>
                                      <p:to>
                                        <p:strVal val="visible"/>
                                      </p:to>
                                    </p:set>
                                    <p:anim calcmode="lin" valueType="num">
                                      <p:cBhvr additive="base">
                                        <p:cTn id="7" dur="500" fill="hold"/>
                                        <p:tgtEl>
                                          <p:spTgt spid="25603"/>
                                        </p:tgtEl>
                                        <p:attrNameLst>
                                          <p:attrName>ppt_x</p:attrName>
                                        </p:attrNameLst>
                                      </p:cBhvr>
                                      <p:tavLst>
                                        <p:tav tm="0">
                                          <p:val>
                                            <p:strVal val="#ppt_x"/>
                                          </p:val>
                                        </p:tav>
                                        <p:tav tm="100000">
                                          <p:val>
                                            <p:strVal val="#ppt_x"/>
                                          </p:val>
                                        </p:tav>
                                      </p:tavLst>
                                    </p:anim>
                                    <p:anim calcmode="lin" valueType="num">
                                      <p:cBhvr additive="base">
                                        <p:cTn id="8" dur="500" fill="hold"/>
                                        <p:tgtEl>
                                          <p:spTgt spid="2560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6082" name="图片 3" descr="汽车尾气"/>
          <p:cNvPicPr>
            <a:picLocks noChangeAspect="1"/>
          </p:cNvPicPr>
          <p:nvPr/>
        </p:nvPicPr>
        <p:blipFill>
          <a:blip r:embed="rId1"/>
          <a:stretch>
            <a:fillRect/>
          </a:stretch>
        </p:blipFill>
        <p:spPr>
          <a:xfrm>
            <a:off x="273685" y="965200"/>
            <a:ext cx="5330825" cy="2831465"/>
          </a:xfrm>
          <a:prstGeom prst="rect">
            <a:avLst/>
          </a:prstGeom>
          <a:noFill/>
          <a:ln w="9525">
            <a:noFill/>
          </a:ln>
        </p:spPr>
      </p:pic>
      <p:sp>
        <p:nvSpPr>
          <p:cNvPr id="46083" name="文本框 40964"/>
          <p:cNvSpPr txBox="1"/>
          <p:nvPr/>
        </p:nvSpPr>
        <p:spPr>
          <a:xfrm>
            <a:off x="4645660" y="38100"/>
            <a:ext cx="2408555" cy="706755"/>
          </a:xfrm>
          <a:prstGeom prst="rect">
            <a:avLst/>
          </a:prstGeom>
          <a:noFill/>
          <a:ln w="9525">
            <a:noFill/>
          </a:ln>
        </p:spPr>
        <p:txBody>
          <a:bodyPr wrap="square" anchor="t">
            <a:spAutoFit/>
          </a:bodyPr>
          <a:p>
            <a:pPr defTabSz="685800">
              <a:spcBef>
                <a:spcPct val="50000"/>
              </a:spcBef>
            </a:pPr>
            <a:r>
              <a:rPr lang="zh-CN" altLang="en-US" sz="4000" b="1" dirty="0">
                <a:latin typeface="Arial" panose="020B0604020202020204" pitchFamily="34" charset="0"/>
                <a:ea typeface="黑体" panose="02010600030101010101" pitchFamily="49" charset="-122"/>
              </a:rPr>
              <a:t>交通拥堵</a:t>
            </a:r>
            <a:endParaRPr lang="zh-CN" altLang="en-US" sz="4000" b="1" dirty="0">
              <a:latin typeface="Arial" panose="020B0604020202020204" pitchFamily="34" charset="0"/>
              <a:ea typeface="黑体" panose="02010600030101010101" pitchFamily="49" charset="-122"/>
            </a:endParaRPr>
          </a:p>
        </p:txBody>
      </p:sp>
      <p:pic>
        <p:nvPicPr>
          <p:cNvPr id="2" name="图片 1"/>
          <p:cNvPicPr>
            <a:picLocks noChangeAspect="1"/>
          </p:cNvPicPr>
          <p:nvPr/>
        </p:nvPicPr>
        <p:blipFill>
          <a:blip r:embed="rId2"/>
          <a:stretch>
            <a:fillRect/>
          </a:stretch>
        </p:blipFill>
        <p:spPr>
          <a:xfrm>
            <a:off x="6281420" y="965200"/>
            <a:ext cx="5661025" cy="2831465"/>
          </a:xfrm>
          <a:prstGeom prst="rect">
            <a:avLst/>
          </a:prstGeom>
        </p:spPr>
      </p:pic>
      <p:pic>
        <p:nvPicPr>
          <p:cNvPr id="3" name="图片 2"/>
          <p:cNvPicPr>
            <a:picLocks noChangeAspect="1"/>
          </p:cNvPicPr>
          <p:nvPr/>
        </p:nvPicPr>
        <p:blipFill>
          <a:blip r:embed="rId3"/>
          <a:stretch>
            <a:fillRect/>
          </a:stretch>
        </p:blipFill>
        <p:spPr>
          <a:xfrm>
            <a:off x="273685" y="3933825"/>
            <a:ext cx="5330190" cy="2602230"/>
          </a:xfrm>
          <a:prstGeom prst="rect">
            <a:avLst/>
          </a:prstGeom>
        </p:spPr>
      </p:pic>
      <p:pic>
        <p:nvPicPr>
          <p:cNvPr id="4" name="图片 3"/>
          <p:cNvPicPr>
            <a:picLocks noChangeAspect="1"/>
          </p:cNvPicPr>
          <p:nvPr/>
        </p:nvPicPr>
        <p:blipFill>
          <a:blip r:embed="rId4"/>
          <a:stretch>
            <a:fillRect/>
          </a:stretch>
        </p:blipFill>
        <p:spPr>
          <a:xfrm>
            <a:off x="6281420" y="4052570"/>
            <a:ext cx="5661660" cy="2588895"/>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7106" name="文本框 40964"/>
          <p:cNvSpPr txBox="1"/>
          <p:nvPr/>
        </p:nvSpPr>
        <p:spPr>
          <a:xfrm>
            <a:off x="1605280" y="141605"/>
            <a:ext cx="2774315" cy="706755"/>
          </a:xfrm>
          <a:prstGeom prst="rect">
            <a:avLst/>
          </a:prstGeom>
          <a:noFill/>
          <a:ln w="9525">
            <a:noFill/>
          </a:ln>
        </p:spPr>
        <p:txBody>
          <a:bodyPr wrap="square" anchor="t">
            <a:spAutoFit/>
          </a:bodyPr>
          <a:p>
            <a:pPr defTabSz="685800">
              <a:spcBef>
                <a:spcPct val="50000"/>
              </a:spcBef>
            </a:pPr>
            <a:r>
              <a:rPr lang="zh-CN" altLang="en-US" sz="4000" b="1" dirty="0">
                <a:latin typeface="Arial" panose="020B0604020202020204" pitchFamily="34" charset="0"/>
                <a:ea typeface="黑体" panose="02010600030101010101" pitchFamily="49" charset="-122"/>
              </a:rPr>
              <a:t>住房拥挤</a:t>
            </a:r>
            <a:endParaRPr lang="zh-CN" altLang="en-US" sz="4000" b="1" dirty="0">
              <a:latin typeface="Arial" panose="020B0604020202020204" pitchFamily="34" charset="0"/>
              <a:ea typeface="黑体" panose="02010600030101010101" pitchFamily="49" charset="-122"/>
            </a:endParaRPr>
          </a:p>
        </p:txBody>
      </p:sp>
      <p:pic>
        <p:nvPicPr>
          <p:cNvPr id="48130" name="图片 3"/>
          <p:cNvPicPr>
            <a:picLocks noChangeAspect="1"/>
          </p:cNvPicPr>
          <p:nvPr/>
        </p:nvPicPr>
        <p:blipFill>
          <a:blip r:embed="rId1"/>
          <a:stretch>
            <a:fillRect/>
          </a:stretch>
        </p:blipFill>
        <p:spPr>
          <a:xfrm>
            <a:off x="6289675" y="1029335"/>
            <a:ext cx="5712460" cy="4882515"/>
          </a:xfrm>
          <a:prstGeom prst="rect">
            <a:avLst/>
          </a:prstGeom>
          <a:noFill/>
          <a:ln w="9525">
            <a:noFill/>
          </a:ln>
        </p:spPr>
      </p:pic>
      <p:sp>
        <p:nvSpPr>
          <p:cNvPr id="48131" name="文本框 43012"/>
          <p:cNvSpPr txBox="1"/>
          <p:nvPr/>
        </p:nvSpPr>
        <p:spPr>
          <a:xfrm>
            <a:off x="7997190" y="141605"/>
            <a:ext cx="2296795" cy="706755"/>
          </a:xfrm>
          <a:prstGeom prst="rect">
            <a:avLst/>
          </a:prstGeom>
          <a:noFill/>
          <a:ln w="9525">
            <a:noFill/>
          </a:ln>
        </p:spPr>
        <p:txBody>
          <a:bodyPr wrap="square" anchor="t">
            <a:spAutoFit/>
          </a:bodyPr>
          <a:p>
            <a:pPr defTabSz="685800">
              <a:spcBef>
                <a:spcPct val="50000"/>
              </a:spcBef>
            </a:pPr>
            <a:r>
              <a:rPr lang="zh-CN" altLang="en-US" sz="4000" b="1" dirty="0">
                <a:latin typeface="Arial" panose="020B0604020202020204" pitchFamily="34" charset="0"/>
                <a:ea typeface="黑体" panose="02010600030101010101" pitchFamily="49" charset="-122"/>
              </a:rPr>
              <a:t>就业困难</a:t>
            </a:r>
            <a:endParaRPr lang="zh-CN" altLang="en-US" sz="4000" b="1" dirty="0">
              <a:latin typeface="Arial" panose="020B0604020202020204" pitchFamily="34" charset="0"/>
              <a:ea typeface="黑体" panose="02010600030101010101" pitchFamily="49" charset="-122"/>
            </a:endParaRPr>
          </a:p>
        </p:txBody>
      </p:sp>
      <p:pic>
        <p:nvPicPr>
          <p:cNvPr id="2" name="图片 1"/>
          <p:cNvPicPr>
            <a:picLocks noChangeAspect="1"/>
          </p:cNvPicPr>
          <p:nvPr/>
        </p:nvPicPr>
        <p:blipFill>
          <a:blip r:embed="rId2"/>
          <a:stretch>
            <a:fillRect/>
          </a:stretch>
        </p:blipFill>
        <p:spPr>
          <a:xfrm>
            <a:off x="744220" y="1029335"/>
            <a:ext cx="5323205" cy="4882515"/>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p:cNvPicPr>
            <a:picLocks noChangeAspect="1"/>
          </p:cNvPicPr>
          <p:nvPr/>
        </p:nvPicPr>
        <p:blipFill>
          <a:blip r:embed="rId1"/>
          <a:stretch>
            <a:fillRect/>
          </a:stretch>
        </p:blipFill>
        <p:spPr>
          <a:xfrm>
            <a:off x="299085" y="236220"/>
            <a:ext cx="4750435" cy="4635500"/>
          </a:xfrm>
          <a:prstGeom prst="rect">
            <a:avLst/>
          </a:prstGeom>
        </p:spPr>
      </p:pic>
      <p:pic>
        <p:nvPicPr>
          <p:cNvPr id="3" name="图片 2"/>
          <p:cNvPicPr>
            <a:picLocks noChangeAspect="1"/>
          </p:cNvPicPr>
          <p:nvPr/>
        </p:nvPicPr>
        <p:blipFill>
          <a:blip r:embed="rId2"/>
          <a:stretch>
            <a:fillRect/>
          </a:stretch>
        </p:blipFill>
        <p:spPr>
          <a:xfrm>
            <a:off x="5589270" y="235585"/>
            <a:ext cx="5517515" cy="4636770"/>
          </a:xfrm>
          <a:prstGeom prst="rect">
            <a:avLst/>
          </a:prstGeom>
        </p:spPr>
      </p:pic>
      <p:sp>
        <p:nvSpPr>
          <p:cNvPr id="49155" name="文本框 39940"/>
          <p:cNvSpPr txBox="1"/>
          <p:nvPr/>
        </p:nvSpPr>
        <p:spPr>
          <a:xfrm>
            <a:off x="4474210" y="5266690"/>
            <a:ext cx="2342515" cy="706755"/>
          </a:xfrm>
          <a:prstGeom prst="rect">
            <a:avLst/>
          </a:prstGeom>
          <a:noFill/>
          <a:ln w="9525">
            <a:noFill/>
          </a:ln>
        </p:spPr>
        <p:txBody>
          <a:bodyPr wrap="square" anchor="t">
            <a:spAutoFit/>
          </a:bodyPr>
          <a:p>
            <a:pPr defTabSz="685800">
              <a:spcBef>
                <a:spcPct val="50000"/>
              </a:spcBef>
            </a:pPr>
            <a:r>
              <a:rPr lang="zh-CN" altLang="en-US" sz="4000" b="1" dirty="0">
                <a:latin typeface="Arial" panose="020B0604020202020204" pitchFamily="34" charset="0"/>
                <a:ea typeface="黑体" panose="02010600030101010101" pitchFamily="49" charset="-122"/>
              </a:rPr>
              <a:t>饥饿贫穷</a:t>
            </a:r>
            <a:endParaRPr lang="zh-CN" altLang="en-US" sz="4000" b="1" dirty="0">
              <a:latin typeface="Arial" panose="020B0604020202020204" pitchFamily="34" charset="0"/>
              <a:ea typeface="黑体" panose="02010600030101010101" pitchFamily="49" charset="-122"/>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0178" name="TextBox 3"/>
          <p:cNvSpPr txBox="1"/>
          <p:nvPr/>
        </p:nvSpPr>
        <p:spPr>
          <a:xfrm>
            <a:off x="454660" y="170180"/>
            <a:ext cx="11222990" cy="1260475"/>
          </a:xfrm>
          <a:prstGeom prst="rect">
            <a:avLst/>
          </a:prstGeom>
          <a:noFill/>
          <a:ln w="9525">
            <a:noFill/>
          </a:ln>
        </p:spPr>
        <p:txBody>
          <a:bodyPr wrap="square" anchor="t">
            <a:spAutoFit/>
          </a:bodyPr>
          <a:p>
            <a:r>
              <a:rPr lang="zh-CN" altLang="en-US" sz="4000" b="1" dirty="0">
                <a:solidFill>
                  <a:schemeClr val="tx1"/>
                </a:solidFill>
                <a:latin typeface="Calibri" panose="020F0502020204030204" pitchFamily="34" charset="0"/>
                <a:ea typeface="宋体" panose="02010600030101010101" pitchFamily="2" charset="-122"/>
              </a:rPr>
              <a:t>探究题：</a:t>
            </a:r>
            <a:endParaRPr lang="zh-CN" altLang="en-US" sz="3200" b="1" dirty="0">
              <a:solidFill>
                <a:srgbClr val="FF0000"/>
              </a:solidFill>
              <a:latin typeface="Calibri" panose="020F0502020204030204" pitchFamily="34" charset="0"/>
              <a:ea typeface="宋体" panose="02010600030101010101" pitchFamily="2" charset="-122"/>
            </a:endParaRPr>
          </a:p>
          <a:p>
            <a:r>
              <a:rPr lang="zh-CN" altLang="en-US" sz="3600" b="1" dirty="0">
                <a:latin typeface="Calibri" panose="020F0502020204030204" pitchFamily="34" charset="0"/>
                <a:ea typeface="宋体" panose="02010600030101010101" pitchFamily="2" charset="-122"/>
              </a:rPr>
              <a:t>面对日益严重的生态与人口问题，你有什么好的建议吗？</a:t>
            </a:r>
            <a:endParaRPr lang="zh-CN" altLang="en-US" sz="3600" b="1" dirty="0">
              <a:latin typeface="Calibri" panose="020F0502020204030204" pitchFamily="34" charset="0"/>
              <a:ea typeface="宋体" panose="02010600030101010101" pitchFamily="2" charset="-122"/>
            </a:endParaRPr>
          </a:p>
        </p:txBody>
      </p:sp>
      <p:sp>
        <p:nvSpPr>
          <p:cNvPr id="252955" name="矩形 252954"/>
          <p:cNvSpPr/>
          <p:nvPr/>
        </p:nvSpPr>
        <p:spPr>
          <a:xfrm>
            <a:off x="313055" y="1605280"/>
            <a:ext cx="11265535" cy="3580765"/>
          </a:xfrm>
          <a:prstGeom prst="rect">
            <a:avLst/>
          </a:prstGeom>
          <a:solidFill>
            <a:schemeClr val="bg1"/>
          </a:solidFill>
          <a:ln w="9525" cap="flat" cmpd="sng">
            <a:solidFill>
              <a:schemeClr val="tx1"/>
            </a:solidFill>
            <a:prstDash val="solid"/>
            <a:miter/>
            <a:headEnd type="none" w="med" len="med"/>
            <a:tailEnd type="none" w="med" len="med"/>
          </a:ln>
        </p:spPr>
        <p:txBody>
          <a:bodyPr wrap="square" anchor="t">
            <a:spAutoFit/>
          </a:bodyPr>
          <a:p>
            <a:pPr>
              <a:lnSpc>
                <a:spcPct val="210000"/>
              </a:lnSpc>
            </a:pPr>
            <a:r>
              <a:rPr lang="zh-CN" altLang="en-US" sz="3600" b="1" dirty="0">
                <a:solidFill>
                  <a:srgbClr val="D8090F"/>
                </a:solidFill>
                <a:latin typeface="Arial" panose="020B0604020202020204" pitchFamily="34" charset="0"/>
                <a:ea typeface="宋体" panose="02010600030101010101" pitchFamily="2" charset="-122"/>
              </a:rPr>
              <a:t>①加强国际合作，共同努力，认真应对；</a:t>
            </a:r>
            <a:endParaRPr lang="zh-CN" altLang="en-US" sz="3600" b="1" dirty="0">
              <a:solidFill>
                <a:srgbClr val="D8090F"/>
              </a:solidFill>
              <a:latin typeface="Arial" panose="020B0604020202020204" pitchFamily="34" charset="0"/>
              <a:ea typeface="宋体" panose="02010600030101010101" pitchFamily="2" charset="-122"/>
            </a:endParaRPr>
          </a:p>
          <a:p>
            <a:pPr>
              <a:lnSpc>
                <a:spcPct val="210000"/>
              </a:lnSpc>
            </a:pPr>
            <a:r>
              <a:rPr lang="zh-CN" altLang="en-US" sz="3600" b="1" dirty="0">
                <a:solidFill>
                  <a:srgbClr val="D8090F"/>
                </a:solidFill>
                <a:latin typeface="Arial" panose="020B0604020202020204" pitchFamily="34" charset="0"/>
                <a:ea typeface="宋体" panose="02010600030101010101" pitchFamily="2" charset="-122"/>
              </a:rPr>
              <a:t>②保护生态环境，合理利用资源，推行可持续发展战略；</a:t>
            </a:r>
            <a:endParaRPr lang="zh-CN" altLang="en-US" sz="3600" b="1" dirty="0">
              <a:solidFill>
                <a:srgbClr val="D8090F"/>
              </a:solidFill>
              <a:latin typeface="Arial" panose="020B0604020202020204" pitchFamily="34" charset="0"/>
              <a:ea typeface="宋体" panose="02010600030101010101" pitchFamily="2" charset="-122"/>
            </a:endParaRPr>
          </a:p>
          <a:p>
            <a:pPr>
              <a:lnSpc>
                <a:spcPct val="210000"/>
              </a:lnSpc>
            </a:pPr>
            <a:r>
              <a:rPr lang="zh-CN" altLang="en-US" sz="3600" b="1" dirty="0">
                <a:solidFill>
                  <a:srgbClr val="D8090F"/>
                </a:solidFill>
                <a:latin typeface="Arial" panose="020B0604020202020204" pitchFamily="34" charset="0"/>
                <a:ea typeface="宋体" panose="02010600030101010101" pitchFamily="2" charset="-122"/>
                <a:sym typeface="宋体" panose="02010600030101010101" pitchFamily="2" charset="-122"/>
              </a:rPr>
              <a:t>③实行计划生育，</a:t>
            </a:r>
            <a:r>
              <a:rPr lang="zh-CN" altLang="en-US" sz="3600" b="1" dirty="0">
                <a:solidFill>
                  <a:srgbClr val="D8090F"/>
                </a:solidFill>
                <a:latin typeface="Arial" panose="020B0604020202020204" pitchFamily="34" charset="0"/>
                <a:ea typeface="宋体" panose="02010600030101010101" pitchFamily="2" charset="-122"/>
              </a:rPr>
              <a:t>控制人口数量、提高人口素质；</a:t>
            </a:r>
            <a:endParaRPr lang="zh-CN" altLang="en-US" sz="3600" b="1" dirty="0">
              <a:solidFill>
                <a:srgbClr val="D8090F"/>
              </a:solidFill>
              <a:latin typeface="Arial" panose="020B0604020202020204" pitchFamily="34" charset="0"/>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52955">
                                            <p:txEl>
                                              <p:charRg st="0" end="19"/>
                                            </p:txEl>
                                          </p:spTgt>
                                        </p:tgtEl>
                                        <p:attrNameLst>
                                          <p:attrName>style.visibility</p:attrName>
                                        </p:attrNameLst>
                                      </p:cBhvr>
                                      <p:to>
                                        <p:strVal val="visible"/>
                                      </p:to>
                                    </p:set>
                                    <p:anim calcmode="lin" valueType="num">
                                      <p:cBhvr additive="base">
                                        <p:cTn id="7" dur="500" fill="hold"/>
                                        <p:tgtEl>
                                          <p:spTgt spid="252955">
                                            <p:txEl>
                                              <p:charRg st="0" end="19"/>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52955">
                                            <p:txEl>
                                              <p:charRg st="0" end="19"/>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52955">
                                            <p:txEl>
                                              <p:charRg st="19" end="45"/>
                                            </p:txEl>
                                          </p:spTgt>
                                        </p:tgtEl>
                                        <p:attrNameLst>
                                          <p:attrName>style.visibility</p:attrName>
                                        </p:attrNameLst>
                                      </p:cBhvr>
                                      <p:to>
                                        <p:strVal val="visible"/>
                                      </p:to>
                                    </p:set>
                                    <p:anim calcmode="lin" valueType="num">
                                      <p:cBhvr additive="base">
                                        <p:cTn id="13" dur="500" fill="hold"/>
                                        <p:tgtEl>
                                          <p:spTgt spid="252955">
                                            <p:txEl>
                                              <p:charRg st="19" end="45"/>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52955">
                                            <p:txEl>
                                              <p:charRg st="19" end="45"/>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52955">
                                            <p:txEl>
                                              <p:charRg st="45" end="68"/>
                                            </p:txEl>
                                          </p:spTgt>
                                        </p:tgtEl>
                                        <p:attrNameLst>
                                          <p:attrName>style.visibility</p:attrName>
                                        </p:attrNameLst>
                                      </p:cBhvr>
                                      <p:to>
                                        <p:strVal val="visible"/>
                                      </p:to>
                                    </p:set>
                                    <p:anim calcmode="lin" valueType="num">
                                      <p:cBhvr additive="base">
                                        <p:cTn id="19" dur="500" fill="hold"/>
                                        <p:tgtEl>
                                          <p:spTgt spid="252955">
                                            <p:txEl>
                                              <p:charRg st="45" end="68"/>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52955">
                                            <p:txEl>
                                              <p:charRg st="45" end="6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4274" name="矩形 6147"/>
          <p:cNvSpPr/>
          <p:nvPr/>
        </p:nvSpPr>
        <p:spPr>
          <a:xfrm>
            <a:off x="4648200" y="1219200"/>
            <a:ext cx="5562600" cy="2743200"/>
          </a:xfrm>
          <a:prstGeom prst="rect">
            <a:avLst/>
          </a:prstGeom>
          <a:noFill/>
          <a:ln w="9525">
            <a:noFill/>
          </a:ln>
        </p:spPr>
        <p:txBody>
          <a:bodyPr anchor="t"/>
          <a:p>
            <a:endParaRPr lang="zh-CN" altLang="en-US" sz="2800" dirty="0">
              <a:latin typeface="Calibri" panose="020F0502020204030204" pitchFamily="34" charset="0"/>
              <a:ea typeface="宋体" panose="02010600030101010101" pitchFamily="2" charset="-122"/>
            </a:endParaRPr>
          </a:p>
        </p:txBody>
      </p:sp>
      <p:sp>
        <p:nvSpPr>
          <p:cNvPr id="54275" name="文本框 6148"/>
          <p:cNvSpPr txBox="1"/>
          <p:nvPr/>
        </p:nvSpPr>
        <p:spPr>
          <a:xfrm>
            <a:off x="1900873" y="890905"/>
            <a:ext cx="5040312" cy="521970"/>
          </a:xfrm>
          <a:prstGeom prst="rect">
            <a:avLst/>
          </a:prstGeom>
          <a:solidFill>
            <a:schemeClr val="accent5">
              <a:lumMod val="20000"/>
              <a:lumOff val="80000"/>
            </a:schemeClr>
          </a:solidFill>
          <a:ln w="9525">
            <a:noFill/>
          </a:ln>
        </p:spPr>
        <p:txBody>
          <a:bodyPr anchor="t">
            <a:spAutoFit/>
          </a:bodyPr>
          <a:p>
            <a:pPr defTabSz="914400">
              <a:spcBef>
                <a:spcPct val="50000"/>
              </a:spcBef>
              <a:buFont typeface="Arial" panose="020B0604020202020204" pitchFamily="34" charset="0"/>
              <a:buNone/>
            </a:pPr>
            <a:r>
              <a:rPr lang="zh-CN" altLang="en-US" sz="2800" b="1" dirty="0">
                <a:solidFill>
                  <a:srgbClr val="663300"/>
                </a:solidFill>
                <a:latin typeface="宋体" panose="02010600030101010101" pitchFamily="2" charset="-122"/>
                <a:ea typeface="宋体" panose="02010600030101010101" pitchFamily="2" charset="-122"/>
              </a:rPr>
              <a:t>计算机网络与现代社会生活</a:t>
            </a:r>
            <a:endParaRPr lang="zh-CN" altLang="en-US" sz="2800" b="1" dirty="0">
              <a:solidFill>
                <a:srgbClr val="663300"/>
              </a:solidFill>
              <a:latin typeface="宋体" panose="02010600030101010101" pitchFamily="2" charset="-122"/>
              <a:ea typeface="宋体" panose="02010600030101010101" pitchFamily="2" charset="-122"/>
            </a:endParaRPr>
          </a:p>
        </p:txBody>
      </p:sp>
      <p:sp>
        <p:nvSpPr>
          <p:cNvPr id="54276" name="文本框 6150"/>
          <p:cNvSpPr txBox="1"/>
          <p:nvPr/>
        </p:nvSpPr>
        <p:spPr>
          <a:xfrm>
            <a:off x="1900873" y="4455795"/>
            <a:ext cx="5256212" cy="521970"/>
          </a:xfrm>
          <a:prstGeom prst="rect">
            <a:avLst/>
          </a:prstGeom>
          <a:solidFill>
            <a:schemeClr val="accent5">
              <a:lumMod val="20000"/>
              <a:lumOff val="80000"/>
            </a:schemeClr>
          </a:solidFill>
          <a:ln w="9525">
            <a:noFill/>
          </a:ln>
        </p:spPr>
        <p:txBody>
          <a:bodyPr anchor="t">
            <a:spAutoFit/>
          </a:bodyPr>
          <a:p>
            <a:pPr defTabSz="914400">
              <a:spcBef>
                <a:spcPct val="50000"/>
              </a:spcBef>
              <a:buFont typeface="Arial" panose="020B0604020202020204" pitchFamily="34" charset="0"/>
              <a:buNone/>
            </a:pPr>
            <a:r>
              <a:rPr lang="zh-CN" altLang="en-US" sz="2800" b="1" dirty="0">
                <a:solidFill>
                  <a:srgbClr val="663300"/>
                </a:solidFill>
                <a:latin typeface="宋体" panose="02010600030101010101" pitchFamily="2" charset="-122"/>
                <a:ea typeface="宋体" panose="02010600030101010101" pitchFamily="2" charset="-122"/>
              </a:rPr>
              <a:t>生态与人口问题</a:t>
            </a:r>
            <a:endParaRPr lang="zh-CN" altLang="en-US" sz="2800" b="1" dirty="0">
              <a:solidFill>
                <a:srgbClr val="663300"/>
              </a:solidFill>
              <a:latin typeface="宋体" panose="02010600030101010101" pitchFamily="2" charset="-122"/>
              <a:ea typeface="宋体" panose="02010600030101010101" pitchFamily="2" charset="-122"/>
            </a:endParaRPr>
          </a:p>
        </p:txBody>
      </p:sp>
      <p:sp>
        <p:nvSpPr>
          <p:cNvPr id="54277" name="文本框 6151">
            <a:hlinkClick r:id="rId1" action="ppaction://hlinkfile"/>
          </p:cNvPr>
          <p:cNvSpPr txBox="1"/>
          <p:nvPr/>
        </p:nvSpPr>
        <p:spPr>
          <a:xfrm>
            <a:off x="1900873" y="2744470"/>
            <a:ext cx="5256212" cy="521970"/>
          </a:xfrm>
          <a:prstGeom prst="rect">
            <a:avLst/>
          </a:prstGeom>
          <a:solidFill>
            <a:schemeClr val="accent5">
              <a:lumMod val="20000"/>
              <a:lumOff val="80000"/>
            </a:schemeClr>
          </a:solidFill>
          <a:ln w="9525">
            <a:noFill/>
          </a:ln>
        </p:spPr>
        <p:txBody>
          <a:bodyPr anchor="t">
            <a:spAutoFit/>
          </a:bodyPr>
          <a:p>
            <a:pPr defTabSz="914400">
              <a:spcBef>
                <a:spcPct val="50000"/>
              </a:spcBef>
              <a:buFont typeface="Arial" panose="020B0604020202020204" pitchFamily="34" charset="0"/>
              <a:buNone/>
            </a:pPr>
            <a:r>
              <a:rPr lang="zh-CN" altLang="en-US" sz="2800" b="1" dirty="0">
                <a:solidFill>
                  <a:srgbClr val="663300"/>
                </a:solidFill>
                <a:latin typeface="宋体" panose="02010600030101010101" pitchFamily="2" charset="-122"/>
                <a:ea typeface="宋体" panose="02010600030101010101" pitchFamily="2" charset="-122"/>
              </a:rPr>
              <a:t>妇女地位的提高</a:t>
            </a:r>
            <a:endParaRPr lang="zh-CN" altLang="en-US" sz="2800" b="1" dirty="0">
              <a:solidFill>
                <a:srgbClr val="663300"/>
              </a:solidFill>
              <a:latin typeface="宋体" panose="02010600030101010101" pitchFamily="2" charset="-122"/>
              <a:ea typeface="宋体" panose="02010600030101010101" pitchFamily="2" charset="-122"/>
            </a:endParaRPr>
          </a:p>
        </p:txBody>
      </p:sp>
      <p:sp>
        <p:nvSpPr>
          <p:cNvPr id="54278" name="文本框 6152"/>
          <p:cNvSpPr txBox="1"/>
          <p:nvPr/>
        </p:nvSpPr>
        <p:spPr>
          <a:xfrm>
            <a:off x="584200" y="1610678"/>
            <a:ext cx="576263" cy="3969385"/>
          </a:xfrm>
          <a:prstGeom prst="rect">
            <a:avLst/>
          </a:prstGeom>
          <a:solidFill>
            <a:schemeClr val="accent2">
              <a:lumMod val="20000"/>
              <a:lumOff val="80000"/>
            </a:schemeClr>
          </a:solidFill>
          <a:ln w="9525">
            <a:noFill/>
          </a:ln>
        </p:spPr>
        <p:txBody>
          <a:bodyPr anchor="t">
            <a:spAutoFit/>
          </a:bodyPr>
          <a:p>
            <a:pPr algn="ctr" defTabSz="914400">
              <a:spcBef>
                <a:spcPct val="50000"/>
              </a:spcBef>
              <a:buFont typeface="Arial" panose="020B0604020202020204" pitchFamily="34" charset="0"/>
              <a:buNone/>
            </a:pPr>
            <a:r>
              <a:rPr lang="zh-CN" altLang="en-US" sz="2800" b="1" dirty="0">
                <a:solidFill>
                  <a:srgbClr val="663300"/>
                </a:solidFill>
                <a:latin typeface="宋体" panose="02010600030101010101" pitchFamily="2" charset="-122"/>
                <a:ea typeface="宋体" panose="02010600030101010101" pitchFamily="2" charset="-122"/>
              </a:rPr>
              <a:t>不断发展的现代社会</a:t>
            </a:r>
            <a:endParaRPr lang="zh-CN" altLang="en-US" sz="2800" b="1" dirty="0">
              <a:solidFill>
                <a:srgbClr val="663300"/>
              </a:solidFill>
              <a:latin typeface="宋体" panose="02010600030101010101" pitchFamily="2" charset="-122"/>
              <a:ea typeface="宋体" panose="02010600030101010101" pitchFamily="2" charset="-122"/>
            </a:endParaRPr>
          </a:p>
        </p:txBody>
      </p:sp>
      <p:sp>
        <p:nvSpPr>
          <p:cNvPr id="54279" name="左大括号 7"/>
          <p:cNvSpPr/>
          <p:nvPr/>
        </p:nvSpPr>
        <p:spPr>
          <a:xfrm>
            <a:off x="1390650" y="1219200"/>
            <a:ext cx="144463" cy="5449888"/>
          </a:xfrm>
          <a:prstGeom prst="leftBrace">
            <a:avLst>
              <a:gd name="adj1" fmla="val 249754"/>
              <a:gd name="adj2" fmla="val 50000"/>
            </a:avLst>
          </a:prstGeom>
          <a:noFill/>
          <a:ln w="38100" cap="flat" cmpd="sng">
            <a:solidFill>
              <a:srgbClr val="808000"/>
            </a:solidFill>
            <a:prstDash val="solid"/>
            <a:miter/>
            <a:headEnd type="none" w="med" len="med"/>
            <a:tailEnd type="none" w="med" len="med"/>
          </a:ln>
        </p:spPr>
        <p:txBody>
          <a:bodyPr anchor="t"/>
          <a:p>
            <a:endParaRPr lang="zh-CN" altLang="en-US" sz="2800" dirty="0">
              <a:latin typeface="Calibri" panose="020F0502020204030204" pitchFamily="34" charset="0"/>
              <a:ea typeface="宋体" panose="02010600030101010101" pitchFamily="2" charset="-122"/>
            </a:endParaRPr>
          </a:p>
        </p:txBody>
      </p:sp>
      <p:sp>
        <p:nvSpPr>
          <p:cNvPr id="54280" name="TextBox 25"/>
          <p:cNvSpPr txBox="1"/>
          <p:nvPr/>
        </p:nvSpPr>
        <p:spPr>
          <a:xfrm>
            <a:off x="1901190" y="1610995"/>
            <a:ext cx="9576435" cy="953135"/>
          </a:xfrm>
          <a:prstGeom prst="rect">
            <a:avLst/>
          </a:prstGeom>
          <a:noFill/>
          <a:ln w="9525">
            <a:noFill/>
          </a:ln>
        </p:spPr>
        <p:txBody>
          <a:bodyPr wrap="square" anchor="t">
            <a:spAutoFit/>
          </a:bodyPr>
          <a:p>
            <a:r>
              <a:rPr lang="zh-CN" altLang="en-US" sz="2800" b="1" dirty="0">
                <a:solidFill>
                  <a:srgbClr val="D8090F"/>
                </a:solidFill>
                <a:latin typeface="宋体" panose="02010600030101010101" pitchFamily="2" charset="-122"/>
                <a:ea typeface="宋体" panose="02010600030101010101" pitchFamily="2" charset="-122"/>
              </a:rPr>
              <a:t>影响：</a:t>
            </a:r>
            <a:r>
              <a:rPr lang="zh-CN" altLang="en-US" sz="2800" b="1" dirty="0">
                <a:latin typeface="宋体" panose="02010600030101010101" pitchFamily="2" charset="-122"/>
                <a:ea typeface="宋体" panose="02010600030101010101" pitchFamily="2" charset="-122"/>
              </a:rPr>
              <a:t>人类进入“信息时代”</a:t>
            </a:r>
            <a:r>
              <a:rPr lang="zh-CN" altLang="en-US" sz="2800" b="1" dirty="0">
                <a:latin typeface="宋体" panose="02010600030101010101" pitchFamily="2" charset="-122"/>
                <a:ea typeface="宋体" panose="02010600030101010101" pitchFamily="2" charset="-122"/>
                <a:sym typeface="+mn-ea"/>
              </a:rPr>
              <a:t>拓展人类的生活空间</a:t>
            </a:r>
            <a:endParaRPr lang="zh-CN" altLang="en-US" sz="2800" b="1" dirty="0">
              <a:latin typeface="宋体" panose="02010600030101010101" pitchFamily="2" charset="-122"/>
              <a:ea typeface="宋体" panose="02010600030101010101" pitchFamily="2" charset="-122"/>
              <a:sym typeface="+mn-ea"/>
            </a:endParaRPr>
          </a:p>
          <a:p>
            <a:r>
              <a:rPr lang="zh-CN" altLang="en-US" sz="2800" b="1" dirty="0">
                <a:latin typeface="宋体" panose="02010600030101010101" pitchFamily="2" charset="-122"/>
                <a:ea typeface="宋体" panose="02010600030101010101" pitchFamily="2" charset="-122"/>
                <a:sym typeface="+mn-ea"/>
              </a:rPr>
              <a:t>      推动了全球经济一体化</a:t>
            </a:r>
            <a:endParaRPr lang="zh-CN" altLang="en-US" sz="2800" b="1" dirty="0">
              <a:latin typeface="宋体" panose="02010600030101010101" pitchFamily="2" charset="-122"/>
              <a:ea typeface="宋体" panose="02010600030101010101" pitchFamily="2" charset="-122"/>
            </a:endParaRPr>
          </a:p>
        </p:txBody>
      </p:sp>
      <p:sp>
        <p:nvSpPr>
          <p:cNvPr id="54283" name="TextBox 30"/>
          <p:cNvSpPr txBox="1"/>
          <p:nvPr/>
        </p:nvSpPr>
        <p:spPr>
          <a:xfrm>
            <a:off x="1901190" y="3446780"/>
            <a:ext cx="9077960" cy="953135"/>
          </a:xfrm>
          <a:prstGeom prst="rect">
            <a:avLst/>
          </a:prstGeom>
          <a:noFill/>
          <a:ln w="9525">
            <a:noFill/>
          </a:ln>
        </p:spPr>
        <p:txBody>
          <a:bodyPr wrap="square" anchor="t">
            <a:spAutoFit/>
          </a:bodyPr>
          <a:p>
            <a:r>
              <a:rPr lang="zh-CN" altLang="en-US" sz="2800" b="1" dirty="0">
                <a:solidFill>
                  <a:srgbClr val="D8090F"/>
                </a:solidFill>
                <a:latin typeface="Calibri" panose="020F0502020204030204" pitchFamily="34" charset="0"/>
                <a:ea typeface="宋体" panose="02010600030101010101" pitchFamily="2" charset="-122"/>
              </a:rPr>
              <a:t>表现：</a:t>
            </a:r>
            <a:r>
              <a:rPr lang="zh-CN" altLang="en-US" sz="2800" b="1" dirty="0">
                <a:latin typeface="Calibri" panose="020F0502020204030204" pitchFamily="34" charset="0"/>
                <a:ea typeface="宋体" panose="02010600030101010101" pitchFamily="2" charset="-122"/>
              </a:rPr>
              <a:t>世界绝大多数国家和地区妇女有了选举权；</a:t>
            </a:r>
            <a:endParaRPr lang="zh-CN" altLang="en-US" sz="2800" b="1" dirty="0">
              <a:latin typeface="Calibri" panose="020F0502020204030204" pitchFamily="34" charset="0"/>
              <a:ea typeface="宋体" panose="02010600030101010101" pitchFamily="2" charset="-122"/>
            </a:endParaRPr>
          </a:p>
          <a:p>
            <a:r>
              <a:rPr lang="zh-CN" altLang="en-US" sz="2800" b="1" dirty="0">
                <a:latin typeface="Calibri" panose="020F0502020204030204" pitchFamily="34" charset="0"/>
                <a:ea typeface="宋体" panose="02010600030101010101" pitchFamily="2" charset="-122"/>
              </a:rPr>
              <a:t>         </a:t>
            </a:r>
            <a:r>
              <a:rPr lang="zh-CN" altLang="en-US" sz="2800" b="1" dirty="0">
                <a:latin typeface="Calibri" panose="020F0502020204030204" pitchFamily="34" charset="0"/>
                <a:ea typeface="宋体" panose="02010600030101010101" pitchFamily="2" charset="-122"/>
                <a:sym typeface="+mn-ea"/>
              </a:rPr>
              <a:t>女性就业率持续增长</a:t>
            </a:r>
            <a:endParaRPr lang="zh-CN" altLang="en-US" sz="2800" b="1" dirty="0">
              <a:latin typeface="Calibri" panose="020F0502020204030204" pitchFamily="34" charset="0"/>
              <a:ea typeface="宋体" panose="02010600030101010101" pitchFamily="2" charset="-122"/>
            </a:endParaRPr>
          </a:p>
        </p:txBody>
      </p:sp>
      <p:sp>
        <p:nvSpPr>
          <p:cNvPr id="54284" name="TextBox 31"/>
          <p:cNvSpPr txBox="1"/>
          <p:nvPr/>
        </p:nvSpPr>
        <p:spPr>
          <a:xfrm>
            <a:off x="3503613" y="3933825"/>
            <a:ext cx="5521325" cy="521970"/>
          </a:xfrm>
          <a:prstGeom prst="rect">
            <a:avLst/>
          </a:prstGeom>
          <a:noFill/>
          <a:ln w="9525">
            <a:noFill/>
          </a:ln>
        </p:spPr>
        <p:txBody>
          <a:bodyPr wrap="square" anchor="t">
            <a:spAutoFit/>
          </a:bodyPr>
          <a:p>
            <a:r>
              <a:rPr lang="en-US" altLang="zh-CN" sz="2800" b="1" dirty="0">
                <a:latin typeface="Calibri" panose="020F0502020204030204" pitchFamily="34" charset="0"/>
                <a:ea typeface="宋体" panose="02010600030101010101" pitchFamily="2" charset="-122"/>
              </a:rPr>
              <a:t>    </a:t>
            </a:r>
            <a:endParaRPr lang="zh-CN" altLang="en-US" sz="2800" b="1" dirty="0">
              <a:latin typeface="Calibri" panose="020F0502020204030204" pitchFamily="34" charset="0"/>
              <a:ea typeface="宋体" panose="02010600030101010101" pitchFamily="2" charset="-122"/>
            </a:endParaRPr>
          </a:p>
        </p:txBody>
      </p:sp>
      <p:sp>
        <p:nvSpPr>
          <p:cNvPr id="54285" name="TextBox 32"/>
          <p:cNvSpPr txBox="1"/>
          <p:nvPr/>
        </p:nvSpPr>
        <p:spPr>
          <a:xfrm>
            <a:off x="2011680" y="4970780"/>
            <a:ext cx="9687560" cy="521970"/>
          </a:xfrm>
          <a:prstGeom prst="rect">
            <a:avLst/>
          </a:prstGeom>
          <a:noFill/>
          <a:ln w="9525">
            <a:noFill/>
          </a:ln>
        </p:spPr>
        <p:txBody>
          <a:bodyPr wrap="square" anchor="t">
            <a:spAutoFit/>
          </a:bodyPr>
          <a:p>
            <a:r>
              <a:rPr lang="en-US" altLang="zh-CN" sz="2800" b="1" dirty="0">
                <a:solidFill>
                  <a:srgbClr val="D8090F"/>
                </a:solidFill>
                <a:latin typeface="Calibri" panose="020F0502020204030204" pitchFamily="34" charset="0"/>
                <a:ea typeface="宋体" panose="02010600030101010101" pitchFamily="2" charset="-122"/>
              </a:rPr>
              <a:t>1.</a:t>
            </a:r>
            <a:r>
              <a:rPr lang="zh-CN" altLang="en-US" sz="2800" b="1" dirty="0">
                <a:solidFill>
                  <a:srgbClr val="D8090F"/>
                </a:solidFill>
                <a:latin typeface="Calibri" panose="020F0502020204030204" pitchFamily="34" charset="0"/>
                <a:ea typeface="宋体" panose="02010600030101010101" pitchFamily="2" charset="-122"/>
              </a:rPr>
              <a:t>生态问题：</a:t>
            </a:r>
            <a:r>
              <a:rPr lang="zh-CN" altLang="en-US" sz="2800" b="1" dirty="0">
                <a:latin typeface="Calibri" panose="020F0502020204030204" pitchFamily="34" charset="0"/>
                <a:ea typeface="宋体" panose="02010600030101010101" pitchFamily="2" charset="-122"/>
              </a:rPr>
              <a:t>环境恶化、淡水资源短缺、土地荒漠化等</a:t>
            </a:r>
            <a:endParaRPr lang="zh-CN" altLang="en-US" sz="2800" b="1" dirty="0">
              <a:latin typeface="Calibri" panose="020F0502020204030204" pitchFamily="34" charset="0"/>
              <a:ea typeface="宋体" panose="02010600030101010101" pitchFamily="2" charset="-122"/>
            </a:endParaRPr>
          </a:p>
        </p:txBody>
      </p:sp>
      <p:sp>
        <p:nvSpPr>
          <p:cNvPr id="54286" name="TextBox 33"/>
          <p:cNvSpPr txBox="1"/>
          <p:nvPr/>
        </p:nvSpPr>
        <p:spPr>
          <a:xfrm>
            <a:off x="1901190" y="5580380"/>
            <a:ext cx="9995535" cy="521970"/>
          </a:xfrm>
          <a:prstGeom prst="rect">
            <a:avLst/>
          </a:prstGeom>
          <a:noFill/>
          <a:ln w="9525">
            <a:noFill/>
          </a:ln>
        </p:spPr>
        <p:txBody>
          <a:bodyPr wrap="square" anchor="t">
            <a:spAutoFit/>
          </a:bodyPr>
          <a:p>
            <a:r>
              <a:rPr lang="en-US" altLang="zh-CN" sz="2800" b="1" dirty="0">
                <a:solidFill>
                  <a:srgbClr val="D8090F"/>
                </a:solidFill>
                <a:latin typeface="Calibri" panose="020F0502020204030204" pitchFamily="34" charset="0"/>
                <a:ea typeface="宋体" panose="02010600030101010101" pitchFamily="2" charset="-122"/>
              </a:rPr>
              <a:t>2.</a:t>
            </a:r>
            <a:r>
              <a:rPr lang="zh-CN" altLang="en-US" sz="2800" b="1" dirty="0">
                <a:solidFill>
                  <a:srgbClr val="D8090F"/>
                </a:solidFill>
                <a:latin typeface="Calibri" panose="020F0502020204030204" pitchFamily="34" charset="0"/>
                <a:ea typeface="宋体" panose="02010600030101010101" pitchFamily="2" charset="-122"/>
              </a:rPr>
              <a:t>人口问题：</a:t>
            </a:r>
            <a:r>
              <a:rPr lang="zh-CN" altLang="en-US" sz="2800" b="1" dirty="0">
                <a:latin typeface="Calibri" panose="020F0502020204030204" pitchFamily="34" charset="0"/>
                <a:ea typeface="宋体" panose="02010600030101010101" pitchFamily="2" charset="-122"/>
              </a:rPr>
              <a:t>环境压力、粮食问题、教育就业住房社会保障等</a:t>
            </a:r>
            <a:endParaRPr lang="zh-CN" altLang="en-US" sz="2800" b="1" dirty="0">
              <a:latin typeface="Calibri" panose="020F0502020204030204" pitchFamily="34" charset="0"/>
              <a:ea typeface="宋体" panose="02010600030101010101" pitchFamily="2" charset="-122"/>
            </a:endParaRPr>
          </a:p>
        </p:txBody>
      </p:sp>
      <p:sp>
        <p:nvSpPr>
          <p:cNvPr id="2" name="文本框 1"/>
          <p:cNvSpPr txBox="1"/>
          <p:nvPr/>
        </p:nvSpPr>
        <p:spPr>
          <a:xfrm>
            <a:off x="4153535" y="-48895"/>
            <a:ext cx="2214880" cy="706755"/>
          </a:xfrm>
          <a:prstGeom prst="rect">
            <a:avLst/>
          </a:prstGeom>
          <a:solidFill>
            <a:srgbClr val="92D050"/>
          </a:solidFill>
        </p:spPr>
        <p:txBody>
          <a:bodyPr wrap="none" rtlCol="0">
            <a:spAutoFit/>
          </a:bodyPr>
          <a:p>
            <a:r>
              <a:rPr lang="zh-CN" altLang="en-US" sz="4000"/>
              <a:t>要点回顾</a:t>
            </a:r>
            <a:endParaRPr lang="zh-CN" altLang="en-US" sz="4000"/>
          </a:p>
        </p:txBody>
      </p:sp>
    </p:spTree>
  </p:cSld>
  <p:clrMapOvr>
    <a:masterClrMapping/>
  </p:clrMapOvr>
</p:sld>
</file>

<file path=ppt/tags/tag1.xml><?xml version="1.0" encoding="utf-8"?>
<p:tagLst xmlns:p="http://schemas.openxmlformats.org/presentationml/2006/main">
  <p:tag name="KSO_WM_TAG_VERSION" val="1.0"/>
  <p:tag name="KSO_WM_TEMPLATE_CATEGORY" val="custom"/>
  <p:tag name="KSO_WM_TEMPLATE_INDEX" val="20184553"/>
</p:tagLst>
</file>

<file path=ppt/tags/tag2.xml><?xml version="1.0" encoding="utf-8"?>
<p:tagLst xmlns:p="http://schemas.openxmlformats.org/presentationml/2006/main">
  <p:tag name="KSO_WM_TAG_VERSION" val="1.0"/>
  <p:tag name="KSO_WM_TEMPLATE_CATEGORY" val="custom"/>
  <p:tag name="KSO_WM_TEMPLATE_INDEX" val="20184553"/>
</p:tagLst>
</file>

<file path=ppt/tags/tag3.xml><?xml version="1.0" encoding="utf-8"?>
<p:tagLst xmlns:p="http://schemas.openxmlformats.org/presentationml/2006/main">
  <p:tag name="KSO_WM_TEMPLATE_TOPIC_DEFAULT" val="1"/>
  <p:tag name="KSO_WM_TEMPLATE_JOB_ID" val="2"/>
  <p:tag name="KSO_WM_TEMPLATE_SCENE_ID" val="1"/>
  <p:tag name="KSO_WM_TEMPLATE_OUTLINE_ID" val="15"/>
  <p:tag name="KSO_WM_TEMPLATE_TOPIC_ID" val="2869567"/>
  <p:tag name="KSO_WM_BEAUTIFY_FLAG" val="#wm#"/>
  <p:tag name="KSO_WM_TAG_VERSION" val="1.0"/>
  <p:tag name="KSO_WM_TEMPLATE_INDEX" val="20184553"/>
  <p:tag name="KSO_WM_TEMPLATE_CATEGORY" val="custom"/>
  <p:tag name="KSO_WM_TEMPLATE_THUMBS_INDEX" val="1、6、10、14、20、26、27、28、29、31"/>
</p:tagLst>
</file>

<file path=ppt/tags/tag4.xml><?xml version="1.0" encoding="utf-8"?>
<p:tagLst xmlns:p="http://schemas.openxmlformats.org/presentationml/2006/main">
  <p:tag name="KSO_WM_TAG_VERSION" val="1.0"/>
  <p:tag name="KSO_WM_TEMPLATE_CATEGORY" val="custom"/>
  <p:tag name="KSO_WM_TEMPLATE_INDEX" val="20184553"/>
  <p:tag name="KSO_WM_UNIT_TYPE" val="a"/>
  <p:tag name="KSO_WM_UNIT_INDEX" val="1"/>
  <p:tag name="KSO_WM_UNIT_ID" val="custom20184553_1*a*1"/>
  <p:tag name="KSO_WM_UNIT_LAYERLEVEL" val="1"/>
  <p:tag name="KSO_WM_UNIT_VALUE" val="10"/>
  <p:tag name="KSO_WM_UNIT_ISCONTENTSTITLE" val="0"/>
  <p:tag name="KSO_WM_UNIT_HIGHLIGHT" val="0"/>
  <p:tag name="KSO_WM_UNIT_COMPATIBLE" val="0"/>
  <p:tag name="KSO_WM_UNIT_CLEAR" val="0"/>
  <p:tag name="KSO_WM_BEAUTIFY_FLAG" val="#wm#"/>
  <p:tag name="KSO_WM_UNIT_PRESET_TEXT" val="空白演示"/>
</p:tagLst>
</file>

<file path=ppt/tags/tag5.xml><?xml version="1.0" encoding="utf-8"?>
<p:tagLst xmlns:p="http://schemas.openxmlformats.org/presentationml/2006/main">
  <p:tag name="KSO_WM_SLIDE_SUBTYPE" val="pureTxt"/>
  <p:tag name="KSO_WM_TEMPLATE_TOPIC_DEFAULT" val="1"/>
  <p:tag name="KSO_WM_TEMPLATE_JOB_ID" val="2"/>
  <p:tag name="KSO_WM_TEMPLATE_SCENE_ID" val="1"/>
  <p:tag name="KSO_WM_TEMPLATE_OUTLINE_ID" val="15"/>
  <p:tag name="KSO_WM_TEMPLATE_TOPIC_ID" val="2869567"/>
  <p:tag name="KSO_WM_SLIDE_SIZE" val="828*343"/>
  <p:tag name="KSO_WM_SLIDE_POSITION" val="66*144"/>
  <p:tag name="KSO_WM_BEAUTIFY_FLAG" val="#wm#"/>
  <p:tag name="KSO_WM_SLIDE_TYPE" val="title"/>
  <p:tag name="KSO_WM_SLIDE_LAYOUT_CNT" val="1_1"/>
  <p:tag name="KSO_WM_SLIDE_LAYOUT" val="a_b"/>
  <p:tag name="KSO_WM_SLIDE_ITEM_CNT" val="2"/>
  <p:tag name="KSO_WM_SLIDE_INDEX" val="1"/>
  <p:tag name="KSO_WM_SLIDE_ID" val="custom20184553_1"/>
  <p:tag name="KSO_WM_TAG_VERSION" val="1.0"/>
  <p:tag name="KSO_WM_TEMPLATE_INDEX" val="20184553"/>
  <p:tag name="KSO_WM_TEMPLATE_CATEGORY" val="custom"/>
  <p:tag name="KSO_WM_TEMPLATE_THUMBS_INDEX" val="1、6、10、14、20、26、27、28、29、31"/>
</p:tagLst>
</file>

<file path=ppt/tags/tag6.xml><?xml version="1.0" encoding="utf-8"?>
<p:tagLst xmlns:p="http://schemas.openxmlformats.org/presentationml/2006/main">
  <p:tag name="KSO_WM_SLIDE_SUBTYPE" val="pureTxt"/>
  <p:tag name="KSO_WM_TEMPLATE_TOPIC_DEFAULT" val="1"/>
  <p:tag name="KSO_WM_TEMPLATE_JOB_ID" val="2"/>
  <p:tag name="KSO_WM_TEMPLATE_SCENE_ID" val="1"/>
  <p:tag name="KSO_WM_TEMPLATE_OUTLINE_ID" val="15"/>
  <p:tag name="KSO_WM_TEMPLATE_TOPIC_ID" val="2869567"/>
  <p:tag name="KSO_WM_SLIDE_SIZE" val="828*343"/>
  <p:tag name="KSO_WM_SLIDE_POSITION" val="66*144"/>
  <p:tag name="KSO_WM_BEAUTIFY_FLAG" val="#wm#"/>
  <p:tag name="KSO_WM_SLIDE_TYPE" val="title"/>
  <p:tag name="KSO_WM_SLIDE_LAYOUT_CNT" val="1_1"/>
  <p:tag name="KSO_WM_SLIDE_LAYOUT" val="a_b"/>
  <p:tag name="KSO_WM_SLIDE_ITEM_CNT" val="2"/>
  <p:tag name="KSO_WM_SLIDE_INDEX" val="1"/>
  <p:tag name="KSO_WM_SLIDE_ID" val="custom20184553_1"/>
  <p:tag name="KSO_WM_TAG_VERSION" val="1.0"/>
  <p:tag name="KSO_WM_TEMPLATE_INDEX" val="20184553"/>
  <p:tag name="KSO_WM_TEMPLATE_CATEGORY" val="custom"/>
  <p:tag name="KSO_WM_TEMPLATE_THUMBS_INDEX" val="1、6、10、14、20、26、27、28、29、31"/>
</p:tagLst>
</file>

<file path=ppt/tags/tag7.xml><?xml version="1.0" encoding="utf-8"?>
<p:tagLst xmlns:p="http://schemas.openxmlformats.org/presentationml/2006/main">
  <p:tag name="KSO_WM_BEAUTIFY_FLAG" val="#wm#"/>
  <p:tag name="KSO_WM_TEMPLATE_CATEGORY" val="custom"/>
  <p:tag name="KSO_WM_TEMPLATE_INDEX" val="20184553"/>
</p:tagLst>
</file>

<file path=ppt/theme/theme1.xml><?xml version="1.0" encoding="utf-8"?>
<a:theme xmlns:a="http://schemas.openxmlformats.org/drawingml/2006/main" name="Office 主题">
  <a:themeElements>
    <a:clrScheme name="自定义 214">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2365</Words>
  <PresentationFormat>宽屏</PresentationFormat>
  <Paragraphs>148</Paragraphs>
  <Slides>23</Slides>
  <Notes>31</Notes>
  <HiddenSlides>0</HiddenSlides>
  <MMClips>0</MMClips>
  <ScaleCrop>false</ScaleCrop>
  <HeadingPairs>
    <vt:vector size="6" baseType="variant">
      <vt:variant>
        <vt:lpstr>已用的字体</vt:lpstr>
      </vt:variant>
      <vt:variant>
        <vt:i4>12</vt:i4>
      </vt:variant>
      <vt:variant>
        <vt:lpstr>主题</vt:lpstr>
      </vt:variant>
      <vt:variant>
        <vt:i4>1</vt:i4>
      </vt:variant>
      <vt:variant>
        <vt:lpstr>幻灯片标题</vt:lpstr>
      </vt:variant>
      <vt:variant>
        <vt:i4>23</vt:i4>
      </vt:variant>
    </vt:vector>
  </HeadingPairs>
  <TitlesOfParts>
    <vt:vector size="36" baseType="lpstr">
      <vt:lpstr>Arial</vt:lpstr>
      <vt:lpstr>宋体</vt:lpstr>
      <vt:lpstr>Wingdings</vt:lpstr>
      <vt:lpstr>黑体</vt:lpstr>
      <vt:lpstr>Calibri</vt:lpstr>
      <vt:lpstr>微软雅黑</vt:lpstr>
      <vt:lpstr>Arial Unicode MS</vt:lpstr>
      <vt:lpstr>Lucida Sans Unicode</vt:lpstr>
      <vt:lpstr>微软雅黑</vt:lpstr>
      <vt:lpstr>Times New Roman</vt:lpstr>
      <vt:lpstr>楷体_GB2312</vt:lpstr>
      <vt:lpstr>华文中宋</vt:lpstr>
      <vt:lpstr>Office 主题</vt:lpstr>
      <vt:lpstr>部编人教版九年级历史下册 第六单元 第21课  冷战后的世界格局 （共20张PPT） </vt:lpstr>
      <vt:lpstr>PowerPoint 演示文稿</vt:lpstr>
      <vt:lpstr>一、计算机网络与现代社会生活</vt:lpstr>
      <vt:lpstr>PowerPoint 演示文稿</vt:lpstr>
      <vt:lpstr>PowerPoint 演示文稿</vt:lpstr>
      <vt:lpstr>空白演示</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dcterms:created xsi:type="dcterms:W3CDTF">2018-03-01T02:03:00Z</dcterms:created>
  <dcterms:modified xsi:type="dcterms:W3CDTF">2018-12-05T00:56:06Z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2052-10.1.0.7670</vt:lpwstr>
  </property>
</Properties>
</file>