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handoutMasterIdLst>
    <p:handoutMasterId r:id="rId36"/>
  </p:handoutMasterIdLst>
  <p:sldIdLst>
    <p:sldId id="961" r:id="rId3"/>
    <p:sldId id="1250" r:id="rId4"/>
    <p:sldId id="1016" r:id="rId5"/>
    <p:sldId id="1196" r:id="rId6"/>
    <p:sldId id="1253" r:id="rId7"/>
    <p:sldId id="1198" r:id="rId9"/>
    <p:sldId id="1256" r:id="rId10"/>
    <p:sldId id="1257" r:id="rId11"/>
    <p:sldId id="1258" r:id="rId12"/>
    <p:sldId id="1259" r:id="rId13"/>
    <p:sldId id="1260" r:id="rId14"/>
    <p:sldId id="1254" r:id="rId15"/>
    <p:sldId id="1255" r:id="rId16"/>
    <p:sldId id="1261" r:id="rId17"/>
    <p:sldId id="1205" r:id="rId18"/>
    <p:sldId id="1263" r:id="rId19"/>
    <p:sldId id="1264" r:id="rId20"/>
    <p:sldId id="1265" r:id="rId21"/>
    <p:sldId id="1266" r:id="rId22"/>
    <p:sldId id="1272" r:id="rId23"/>
    <p:sldId id="1274" r:id="rId24"/>
    <p:sldId id="1275" r:id="rId25"/>
    <p:sldId id="1292" r:id="rId26"/>
    <p:sldId id="1285" r:id="rId27"/>
    <p:sldId id="1286" r:id="rId28"/>
    <p:sldId id="1288" r:id="rId29"/>
    <p:sldId id="1280" r:id="rId30"/>
    <p:sldId id="1281" r:id="rId31"/>
    <p:sldId id="1229" r:id="rId32"/>
    <p:sldId id="1228" r:id="rId33"/>
    <p:sldId id="1293" r:id="rId34"/>
    <p:sldId id="1294" r:id="rId35"/>
  </p:sldIdLst>
  <p:sldSz cx="9144000" cy="5143500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B07B9"/>
    <a:srgbClr val="FFF5E2"/>
    <a:srgbClr val="BABCB1"/>
    <a:srgbClr val="CEDA9D"/>
    <a:srgbClr val="999933"/>
    <a:srgbClr val="9DA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00"/>
    <p:restoredTop sz="94600"/>
  </p:normalViewPr>
  <p:slideViewPr>
    <p:cSldViewPr showGuides="1">
      <p:cViewPr varScale="1">
        <p:scale>
          <a:sx n="84" d="100"/>
          <a:sy n="84" d="100"/>
        </p:scale>
        <p:origin x="-1152" y="-78"/>
      </p:cViewPr>
      <p:guideLst>
        <p:guide orient="horz" pos="1994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handoutMaster" Target="handoutMasters/handoutMaster1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8" name="Rectangle 4"/>
          <p:cNvSpPr>
            <a:spLocks noRo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12290" name="Rectangle 2"/>
          <p:cNvSpPr>
            <a:spLocks noRot="1" noTextEdit="1"/>
          </p:cNvSpPr>
          <p:nvPr>
            <p:ph type="sldImg"/>
          </p:nvPr>
        </p:nvSpPr>
        <p:spPr>
          <a:xfrm>
            <a:off x="1141413" y="754063"/>
            <a:ext cx="4392612" cy="3294062"/>
          </a:xfrm>
        </p:spPr>
      </p:sp>
      <p:sp>
        <p:nvSpPr>
          <p:cNvPr id="12291" name="Rectangle 3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258300" cy="5151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圆角矩形 11"/>
          <p:cNvSpPr/>
          <p:nvPr/>
        </p:nvSpPr>
        <p:spPr>
          <a:xfrm>
            <a:off x="2503488" y="568325"/>
            <a:ext cx="4362450" cy="114776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聚焦中考</a:t>
            </a:r>
            <a:r>
              <a:rPr kumimoji="0" lang="en-US" altLang="zh-CN" sz="3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——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河南专版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314380"/>
            <a:ext cx="77724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0" y="1343260"/>
            <a:ext cx="7772400" cy="308664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VertTx">
  <p:cSld name="标题，剪贴画与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8396"/>
            <a:ext cx="8229600" cy="855018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/>
          </p:nvPr>
        </p:nvSpPr>
        <p:spPr>
          <a:xfrm>
            <a:off x="457200" y="1200360"/>
            <a:ext cx="4038600" cy="3398638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171450" marR="0" lvl="0" indent="-171450" algn="l" defTabSz="685800" rtl="0" eaLnBrk="0" fontAlgn="base" latinLnBrk="0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21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竖排文字占位符 3"/>
          <p:cNvSpPr>
            <a:spLocks noGrp="1"/>
          </p:cNvSpPr>
          <p:nvPr>
            <p:ph type="body" orient="vert" sz="half" idx="2"/>
          </p:nvPr>
        </p:nvSpPr>
        <p:spPr>
          <a:xfrm>
            <a:off x="4648200" y="1200360"/>
            <a:ext cx="4038600" cy="33986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CE1D588-4302-4848-B52C-758A16D78D1B}" type="slidenum">
              <a:rPr kumimoji="0" lang="en-US" altLang="zh-CN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3375"/>
            </a:lvl1pPr>
          </a:lstStyle>
          <a:p>
            <a:pPr fontAlgn="base"/>
            <a:r>
              <a:rPr lang="zh-CN" altLang="en-US" sz="33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8035" indent="0" algn="ctr">
              <a:buNone/>
              <a:defRPr sz="900"/>
            </a:lvl9pPr>
          </a:lstStyle>
          <a:p>
            <a:pPr fontAlgn="base"/>
            <a:r>
              <a:rPr lang="zh-CN" altLang="en-US" sz="1350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标题，剪贴画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8396"/>
            <a:ext cx="8229600" cy="855018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/>
          </p:nvPr>
        </p:nvSpPr>
        <p:spPr>
          <a:xfrm>
            <a:off x="457200" y="1200360"/>
            <a:ext cx="4038600" cy="3398638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171450" marR="0" lvl="0" indent="-171450" algn="l" defTabSz="685800" rtl="0" eaLnBrk="0" fontAlgn="base" latinLnBrk="0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21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48200" y="1200360"/>
            <a:ext cx="4038600" cy="33986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9FF9DE-21BF-495E-827E-2911EE9CEDAC}" type="slidenum">
              <a:rPr kumimoji="0" lang="en-US" altLang="zh-CN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08396"/>
            <a:ext cx="8229600" cy="4390602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70A83C1-3A2E-4CAF-948A-19D3DAC1E273}" type="slidenum">
              <a:rPr kumimoji="0" lang="en-US" altLang="zh-CN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8396"/>
            <a:ext cx="8229600" cy="855018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200360"/>
            <a:ext cx="4038600" cy="33986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200360"/>
            <a:ext cx="4038600" cy="3398638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171450" marR="0" lvl="0" indent="-171450" algn="l" defTabSz="685800" rtl="0" eaLnBrk="0" fontAlgn="base" latinLnBrk="0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21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827EE74-1C60-49EE-9FFA-0CC83E07629D}" type="slidenum">
              <a:rPr kumimoji="0" lang="en-US" altLang="zh-CN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defRPr/>
            </a:pPr>
            <a:fld id="{E14CA20F-3FF9-4EA1-A208-CCCE9C9871C8}" type="datetimeFigureOut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defRPr/>
            </a:pPr>
            <a:endParaRPr lang="zh-CN" altLang="en-US" strike="noStrike" noProof="1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fontAlgn="base">
              <a:defRPr/>
            </a:pPr>
            <a:fld id="{CC7FC748-FB75-4C9A-AEC4-BA0F01A2742C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p:transition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8" name="组合 6"/>
          <p:cNvGrpSpPr/>
          <p:nvPr userDrawn="1"/>
        </p:nvGrpSpPr>
        <p:grpSpPr>
          <a:xfrm>
            <a:off x="0" y="-114300"/>
            <a:ext cx="9144000" cy="658813"/>
            <a:chOff x="0" y="-152902"/>
            <a:chExt cx="12192000" cy="880310"/>
          </a:xfrm>
        </p:grpSpPr>
        <p:pic>
          <p:nvPicPr>
            <p:cNvPr id="10249" name="图片 7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50" name="图片 8"/>
            <p:cNvPicPr>
              <a:picLocks noChangeAspect="1"/>
            </p:cNvPicPr>
            <p:nvPr userDrawn="1"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614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charset="-122"/>
                  <a:ea typeface="华文行楷" charset="-122"/>
                  <a:cs typeface="+mn-cs"/>
                </a:rPr>
                <a:t>合作探究</a:t>
              </a: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charset="-122"/>
                <a:ea typeface="华文行楷" charset="-122"/>
                <a:cs typeface="+mn-cs"/>
              </a:endParaRPr>
            </a:p>
          </p:txBody>
        </p:sp>
        <p:pic>
          <p:nvPicPr>
            <p:cNvPr id="10252" name="图片 10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72" name="组合 6"/>
          <p:cNvGrpSpPr/>
          <p:nvPr userDrawn="1"/>
        </p:nvGrpSpPr>
        <p:grpSpPr>
          <a:xfrm>
            <a:off x="0" y="-114300"/>
            <a:ext cx="9144000" cy="658813"/>
            <a:chOff x="0" y="-152902"/>
            <a:chExt cx="12192000" cy="880310"/>
          </a:xfrm>
        </p:grpSpPr>
        <p:pic>
          <p:nvPicPr>
            <p:cNvPr id="11273" name="图片 7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274" name="图片 8"/>
            <p:cNvPicPr>
              <a:picLocks noChangeAspect="1"/>
            </p:cNvPicPr>
            <p:nvPr userDrawn="1"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614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charset="-122"/>
                  <a:ea typeface="华文行楷" charset="-122"/>
                  <a:cs typeface="+mn-cs"/>
                </a:rPr>
                <a:t>课堂小结</a:t>
              </a: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charset="-122"/>
                <a:ea typeface="华文行楷" charset="-122"/>
                <a:cs typeface="+mn-cs"/>
              </a:endParaRPr>
            </a:p>
          </p:txBody>
        </p:sp>
        <p:pic>
          <p:nvPicPr>
            <p:cNvPr id="11276" name="图片 10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alibri" panose="020F050202020403020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fontAlgn="base"/>
            <a:fld id="{53A34AF9-1664-4634-98DD-8A193B72BA2B}" type="datetime1">
              <a:rPr lang="zh-CN" altLang="en-US" strike="noStrike" noProof="1" smtClean="0">
                <a:solidFill>
                  <a:srgbClr val="003760">
                    <a:tint val="75000"/>
                  </a:srgbClr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solidFill>
                <a:srgbClr val="00376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8"/>
          </a:xfrm>
          <a:prstGeom prst="rect">
            <a:avLst/>
          </a:prstGeom>
        </p:spPr>
        <p:txBody>
          <a:bodyPr/>
          <a:lstStyle/>
          <a:p>
            <a:pPr fontAlgn="base"/>
            <a:endParaRPr lang="zh-CN" altLang="en-US" strike="noStrike" noProof="1">
              <a:solidFill>
                <a:srgbClr val="00376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fontAlgn="base"/>
            <a:fld id="{0C913308-F349-4B6D-A68A-DD1791B4A57B}" type="slidenum">
              <a:rPr lang="zh-CN" altLang="en-US" strike="noStrike" noProof="1" smtClean="0">
                <a:solidFill>
                  <a:srgbClr val="003760">
                    <a:tint val="75000"/>
                  </a:srgbClr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solidFill>
                <a:srgbClr val="00376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5263" y="171450"/>
            <a:ext cx="8015287" cy="6858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日期占位符 29703"/>
          <p:cNvSpPr>
            <a:spLocks noGrp="1"/>
          </p:cNvSpPr>
          <p:nvPr>
            <p:ph type="dt" sz="half" idx="2"/>
          </p:nvPr>
        </p:nvSpPr>
        <p:spPr>
          <a:xfrm>
            <a:off x="457200" y="4686300"/>
            <a:ext cx="2133600" cy="342900"/>
          </a:xfrm>
          <a:prstGeom prst="rect">
            <a:avLst/>
          </a:prstGeom>
        </p:spPr>
        <p:txBody>
          <a:bodyPr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29704"/>
          <p:cNvSpPr>
            <a:spLocks noGrp="1"/>
          </p:cNvSpPr>
          <p:nvPr>
            <p:ph type="ftr" sz="quarter" idx="3"/>
          </p:nvPr>
        </p:nvSpPr>
        <p:spPr>
          <a:xfrm>
            <a:off x="3124200" y="4686300"/>
            <a:ext cx="2895600" cy="342900"/>
          </a:xfrm>
          <a:prstGeom prst="rect">
            <a:avLst/>
          </a:prstGeom>
        </p:spPr>
        <p:txBody>
          <a:bodyPr anchor="b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灯片编号占位符 29705"/>
          <p:cNvSpPr>
            <a:spLocks noGrp="1"/>
          </p:cNvSpPr>
          <p:nvPr>
            <p:ph type="sldNum" sz="quarter" idx="4"/>
          </p:nvPr>
        </p:nvSpPr>
        <p:spPr>
          <a:xfrm>
            <a:off x="6553200" y="4686300"/>
            <a:ext cx="21336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 fontAlgn="base"/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000" cy="51911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4703763"/>
            <a:ext cx="9144000" cy="0"/>
          </a:xfrm>
          <a:prstGeom prst="line">
            <a:avLst/>
          </a:prstGeom>
          <a:ln w="2540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23888" y="4710113"/>
            <a:ext cx="2132013" cy="2984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行楷" charset="-122"/>
                <a:ea typeface="华文行楷" charset="-122"/>
                <a:cs typeface="+mn-cs"/>
              </a:rPr>
              <a:t>山 东 省 宁 阳 第 四 中 学</a:t>
            </a:r>
            <a:endParaRPr kumimoji="0" lang="zh-CN" altLang="en-US" sz="135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行楷" charset="-122"/>
              <a:ea typeface="华文行楷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23888" y="4872038"/>
            <a:ext cx="3079750" cy="2984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35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ShanDongShengNingYangDiSiZhongXue</a:t>
            </a:r>
            <a:endParaRPr kumimoji="0" lang="zh-CN" altLang="en-US" sz="135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4348" name="图片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" y="4686300"/>
            <a:ext cx="603250" cy="452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/>
        </p:nvSpPr>
        <p:spPr>
          <a:xfrm>
            <a:off x="5868143" y="27840"/>
            <a:ext cx="3312368" cy="4140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100" b="1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诱思导学</a:t>
            </a:r>
            <a:r>
              <a:rPr kumimoji="0" lang="en-US" altLang="zh-CN" sz="2100" b="1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*</a:t>
            </a:r>
            <a:r>
              <a:rPr kumimoji="0" lang="zh-CN" altLang="en-US" sz="2100" b="1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主体探究</a:t>
            </a:r>
            <a:endParaRPr kumimoji="0" lang="zh-CN" altLang="en-US" sz="2100" b="1" i="0" u="none" strike="noStrike" kern="1200" cap="all" spc="0" normalizeH="0" baseline="0" noProof="0" dirty="0">
              <a:ln>
                <a:noFill/>
              </a:ln>
              <a:solidFill>
                <a:schemeClr val="bg1"/>
              </a:solidFill>
              <a:effectLst>
                <a:reflection blurRad="10000" stA="55000" endPos="48000" dist="500" dir="5400000" sy="-100000" algn="bl" rotWithShape="0"/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transition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4" Type="http://schemas.openxmlformats.org/officeDocument/2006/relationships/theme" Target="../theme/theme1.xml"/><Relationship Id="rId23" Type="http://schemas.openxmlformats.org/officeDocument/2006/relationships/image" Target="../media/image10.png"/><Relationship Id="rId22" Type="http://schemas.openxmlformats.org/officeDocument/2006/relationships/image" Target="../media/image9.png"/><Relationship Id="rId21" Type="http://schemas.openxmlformats.org/officeDocument/2006/relationships/image" Target="../media/image8.png"/><Relationship Id="rId20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588" y="0"/>
            <a:ext cx="9142412" cy="5145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标题 1"/>
          <p:cNvSpPr txBox="1"/>
          <p:nvPr/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3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+mn-ea"/>
              </a:rPr>
              <a:t>单击此处编辑母版标题样式</a:t>
            </a:r>
            <a:endParaRPr kumimoji="0" lang="zh-CN" altLang="en-US" sz="33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  <a:sym typeface="+mn-ea"/>
            </a:endParaRPr>
          </a:p>
        </p:txBody>
      </p:sp>
      <p:sp>
        <p:nvSpPr>
          <p:cNvPr id="4" name="内容占位符 2"/>
          <p:cNvSpPr txBox="1"/>
          <p:nvPr/>
        </p:nvSpPr>
        <p:spPr>
          <a:xfrm>
            <a:off x="628650" y="1370013"/>
            <a:ext cx="7886700" cy="3263900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1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单击此处编辑母版文本样式</a:t>
            </a:r>
            <a:endParaRPr kumimoji="0" lang="zh-CN" altLang="en-US" sz="21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  <a:p>
            <a:pPr marL="685800" marR="0" lvl="1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第二级</a:t>
            </a: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  <a:p>
            <a:pPr marL="1143000" marR="0" lvl="2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5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第三级</a:t>
            </a:r>
            <a:endParaRPr kumimoji="0" lang="zh-CN" altLang="en-US" sz="15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  <a:p>
            <a:pPr marL="1600200" marR="0" lvl="3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35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第四级</a:t>
            </a:r>
            <a:endParaRPr kumimoji="0" lang="zh-CN" altLang="en-US" sz="135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  <a:p>
            <a:pPr marL="2057400" marR="0" lvl="4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135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第五级</a:t>
            </a: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850"/>
            <a:ext cx="2057400" cy="2730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850"/>
            <a:ext cx="3086100" cy="2730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850"/>
            <a:ext cx="205740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pic>
        <p:nvPicPr>
          <p:cNvPr id="1032" name="图片 7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3" name="图片 8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0" y="0"/>
            <a:ext cx="979488" cy="3429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4" name="图片 9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472488" y="0"/>
            <a:ext cx="671512" cy="103663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ransition>
    <p:fade thruBlk="1"/>
  </p:transition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audio1.wav"/><Relationship Id="rId1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6.GIF"/><Relationship Id="rId1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8.jpeg"/><Relationship Id="rId1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slide" Target="slide1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slide" Target="slid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audio3.wav"/><Relationship Id="rId1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5.xml"/><Relationship Id="rId4" Type="http://schemas.openxmlformats.org/officeDocument/2006/relationships/image" Target="../media/image27.png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35.png"/><Relationship Id="rId1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文本框 1"/>
          <p:cNvSpPr txBox="1"/>
          <p:nvPr/>
        </p:nvSpPr>
        <p:spPr>
          <a:xfrm>
            <a:off x="908050" y="1228725"/>
            <a:ext cx="7958138" cy="21837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第一单元 殖民地人民的反抗与资本主义制度的扩展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buFont typeface="Arial" panose="020B0604020202020204" pitchFamily="34" charset="0"/>
              <a:buNone/>
            </a:pPr>
            <a:endParaRPr lang="zh-CN" altLang="zh-CN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第三课  美国内战</a:t>
            </a:r>
            <a:endParaRPr lang="zh-CN" altLang="zh-CN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2057400" y="153670"/>
            <a:ext cx="61099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GB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“美国人心目中最伟大的总统”评选的结果 </a:t>
            </a:r>
            <a:endParaRPr lang="zh-CN" altLang="en-GB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123" name="表格 5122"/>
          <p:cNvGraphicFramePr/>
          <p:nvPr/>
        </p:nvGraphicFramePr>
        <p:xfrm>
          <a:off x="1428750" y="861695"/>
          <a:ext cx="4800600" cy="1922780"/>
        </p:xfrm>
        <a:graphic>
          <a:graphicData uri="http://schemas.openxmlformats.org/drawingml/2006/table">
            <a:tbl>
              <a:tblPr/>
              <a:tblGrid>
                <a:gridCol w="818515"/>
                <a:gridCol w="995045"/>
                <a:gridCol w="995680"/>
                <a:gridCol w="995045"/>
                <a:gridCol w="996315"/>
              </a:tblGrid>
              <a:tr h="45974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排名                 </a:t>
                      </a:r>
                      <a:endParaRPr lang="zh-CN" altLang="en-GB" sz="21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GB" altLang="zh-CN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1948</a:t>
                      </a:r>
                      <a:r>
                        <a:rPr lang="zh-CN" altLang="en-GB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年 </a:t>
                      </a:r>
                      <a:endParaRPr lang="zh-CN" altLang="en-GB" sz="21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GB" altLang="zh-CN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1969</a:t>
                      </a:r>
                      <a:r>
                        <a:rPr lang="zh-CN" altLang="en-GB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年</a:t>
                      </a:r>
                      <a:endParaRPr lang="zh-CN" altLang="en-GB" sz="21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GB" altLang="zh-CN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1998</a:t>
                      </a:r>
                      <a:r>
                        <a:rPr lang="zh-CN" altLang="en-GB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年 </a:t>
                      </a:r>
                      <a:endParaRPr lang="zh-CN" altLang="en-GB" sz="21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GB" altLang="zh-CN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2010</a:t>
                      </a:r>
                      <a:r>
                        <a:rPr lang="zh-CN" altLang="en-GB" sz="2100" b="1" dirty="0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  <a:ea typeface="微软雅黑" panose="020B0503020204020204" pitchFamily="34" charset="-122"/>
                        </a:rPr>
                        <a:t>年</a:t>
                      </a:r>
                      <a:endParaRPr lang="zh-CN" altLang="en-GB" sz="21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  <a:ea typeface="微软雅黑" panose="020B0503020204020204" pitchFamily="34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48133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1</a:t>
                      </a:r>
                      <a:endParaRPr lang="zh-CN" altLang="en-US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林肯</a:t>
                      </a:r>
                      <a:endParaRPr lang="zh-CN" altLang="en-GB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林肯</a:t>
                      </a:r>
                      <a:endParaRPr lang="zh-CN" altLang="en-GB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林肯</a:t>
                      </a:r>
                      <a:endParaRPr lang="zh-CN" altLang="en-GB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林肯</a:t>
                      </a:r>
                      <a:endParaRPr lang="zh-CN" altLang="en-GB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667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2</a:t>
                      </a:r>
                      <a:endParaRPr lang="zh-CN" altLang="en-US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华盛顿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华盛顿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华盛顿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罗斯福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1498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100" dirty="0">
                          <a:latin typeface="Times New Roman" panose="02020603050405020304" pitchFamily="18" charset="0"/>
                          <a:ea typeface="楷体_GB2312" pitchFamily="49" charset="-122"/>
                        </a:rPr>
                        <a:t>3</a:t>
                      </a:r>
                      <a:endParaRPr lang="zh-CN" altLang="en-US" sz="2100" dirty="0">
                        <a:latin typeface="Times New Roman" panose="02020603050405020304" pitchFamily="18" charset="0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罗斯福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罗斯福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罗斯福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GB" sz="2100" dirty="0">
                          <a:latin typeface="楷体_GB2312" pitchFamily="49" charset="-122"/>
                          <a:ea typeface="楷体_GB2312" pitchFamily="49" charset="-122"/>
                        </a:rPr>
                        <a:t>华盛顿 </a:t>
                      </a:r>
                      <a:endParaRPr lang="zh-CN" altLang="en-GB" sz="2100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68580" marR="68580" marT="67627" marB="67627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464185" y="139621"/>
            <a:ext cx="1254760" cy="4140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情景导入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3520" y="2959100"/>
            <a:ext cx="8836660" cy="2091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04800">
              <a:lnSpc>
                <a:spcPct val="130000"/>
              </a:lnSpc>
            </a:pP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美国人心目中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最伟大的总统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，排名第一的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林肯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，从他入主白宫到遇刺身亡，只有四年的时间，四年里他只做了一件事，领导了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美国内战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，这场战争导致美国损失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618000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个青壮年劳力，伤亡人数超过了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150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多万，成千上万的家庭流离失所。而与这场战争息息相关的林肯，为什么依旧是美国人心目中最受尊重的总统呢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? 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让我们回到那场如火如荼的美国内战中去一探究竟。</a:t>
            </a:r>
            <a:r>
              <a:rPr lang="zh-CN" altLang="en-US" sz="2000" b="1" dirty="0"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000" b="1" dirty="0">
              <a:latin typeface="宋体" panose="02010600030101010101" pitchFamily="2" charset="-122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4" descr="Abraham Lincoln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43650" y="769620"/>
            <a:ext cx="2060575" cy="22078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RTR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ldLvl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01" name="组合 6147"/>
          <p:cNvGrpSpPr/>
          <p:nvPr/>
        </p:nvGrpSpPr>
        <p:grpSpPr>
          <a:xfrm>
            <a:off x="166688" y="88900"/>
            <a:ext cx="1884362" cy="763588"/>
            <a:chOff x="-151" y="0"/>
            <a:chExt cx="3667" cy="1214"/>
          </a:xfrm>
        </p:grpSpPr>
        <p:sp>
          <p:nvSpPr>
            <p:cNvPr id="25602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03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04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161953" rIns="134802" bIns="0" anchor="ctr"/>
            <a:p>
              <a:pPr algn="ctr"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5605" name="文本框 6152"/>
            <p:cNvSpPr txBox="1"/>
            <p:nvPr/>
          </p:nvSpPr>
          <p:spPr>
            <a:xfrm>
              <a:off x="-151" y="453"/>
              <a:ext cx="872" cy="73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chemeClr val="accent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一</a:t>
              </a:r>
              <a:endPara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5606" name="文本框 4103"/>
          <p:cNvSpPr txBox="1"/>
          <p:nvPr/>
        </p:nvSpPr>
        <p:spPr>
          <a:xfrm>
            <a:off x="101600" y="71438"/>
            <a:ext cx="971550" cy="315912"/>
          </a:xfrm>
          <a:prstGeom prst="rect">
            <a:avLst/>
          </a:prstGeom>
          <a:noFill/>
          <a:ln w="9525">
            <a:noFill/>
          </a:ln>
        </p:spPr>
        <p:txBody>
          <a:bodyPr lIns="67639" tIns="35248" rIns="67639" bIns="35248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1600" b="1" dirty="0">
                <a:solidFill>
                  <a:srgbClr val="006666"/>
                </a:solidFill>
                <a:latin typeface="Arial" panose="020B0604020202020204" pitchFamily="34" charset="0"/>
                <a:ea typeface="方正姚体" pitchFamily="2" charset="-122"/>
              </a:rPr>
              <a:t>新课</a:t>
            </a:r>
            <a:r>
              <a:rPr lang="zh-CN" altLang="en-US" sz="1600" b="1" dirty="0">
                <a:solidFill>
                  <a:srgbClr val="006666"/>
                </a:solidFill>
                <a:latin typeface="Arial" panose="020B0604020202020204" pitchFamily="34" charset="0"/>
                <a:ea typeface="方正姚体" pitchFamily="2" charset="-122"/>
              </a:rPr>
              <a:t>探究</a:t>
            </a:r>
            <a:endParaRPr lang="zh-CN" altLang="en-US" sz="1600" b="1" dirty="0">
              <a:solidFill>
                <a:srgbClr val="006666"/>
              </a:solidFill>
              <a:latin typeface="Arial" panose="020B0604020202020204" pitchFamily="34" charset="0"/>
              <a:ea typeface="方正姚体" pitchFamily="2" charset="-122"/>
            </a:endParaRPr>
          </a:p>
        </p:txBody>
      </p:sp>
      <p:sp>
        <p:nvSpPr>
          <p:cNvPr id="25607" name="文本框 6151"/>
          <p:cNvSpPr txBox="1"/>
          <p:nvPr/>
        </p:nvSpPr>
        <p:spPr>
          <a:xfrm>
            <a:off x="581025" y="376238"/>
            <a:ext cx="35496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666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探究点：南北矛盾的加剧</a:t>
            </a:r>
            <a:endParaRPr lang="en-US" altLang="zh-CN" sz="2400" b="1" dirty="0">
              <a:solidFill>
                <a:srgbClr val="006666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5122" name="Picture 2" descr="图片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6585" y="1035526"/>
            <a:ext cx="2430066" cy="151209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3" name="Picture 3" descr="图片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8040" y="2926874"/>
            <a:ext cx="2740819" cy="160258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Text Box 4"/>
          <p:cNvSpPr txBox="1"/>
          <p:nvPr/>
        </p:nvSpPr>
        <p:spPr>
          <a:xfrm>
            <a:off x="811848" y="2496424"/>
            <a:ext cx="11010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独立初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125" name="Text Box 5"/>
          <p:cNvSpPr txBox="1"/>
          <p:nvPr/>
        </p:nvSpPr>
        <p:spPr>
          <a:xfrm>
            <a:off x="6847761" y="4568905"/>
            <a:ext cx="113411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20世纪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5126" name="Text Box 6"/>
          <p:cNvSpPr txBox="1"/>
          <p:nvPr/>
        </p:nvSpPr>
        <p:spPr>
          <a:xfrm>
            <a:off x="4058761" y="2607072"/>
            <a:ext cx="14401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19世纪初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pic>
        <p:nvPicPr>
          <p:cNvPr id="5127" name="Picture 6" descr="18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596" y="1035526"/>
            <a:ext cx="2700338" cy="1566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6" name="Text Box 8"/>
          <p:cNvSpPr txBox="1"/>
          <p:nvPr/>
        </p:nvSpPr>
        <p:spPr>
          <a:xfrm>
            <a:off x="437515" y="3217466"/>
            <a:ext cx="4158853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楷体" panose="02010609060101010101" pitchFamily="49" charset="-122"/>
                <a:sym typeface="宋体" panose="02010600030101010101" pitchFamily="2" charset="-122"/>
              </a:rPr>
              <a:t>三个时期的美国国旗有什么变化？</a:t>
            </a:r>
            <a:endParaRPr lang="zh-CN" altLang="en-US" sz="2800" b="1" dirty="0">
              <a:latin typeface="宋体" panose="02010600030101010101" pitchFamily="2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7177" name="Text Box 9"/>
          <p:cNvSpPr txBox="1"/>
          <p:nvPr/>
        </p:nvSpPr>
        <p:spPr>
          <a:xfrm>
            <a:off x="437674" y="4314349"/>
            <a:ext cx="48304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楷体" panose="02010609060101010101" pitchFamily="49" charset="-122"/>
                <a:sym typeface="宋体" panose="02010600030101010101" pitchFamily="2" charset="-122"/>
              </a:rPr>
              <a:t>你知道这一变化说明了什么？</a:t>
            </a:r>
            <a:endParaRPr lang="zh-CN" altLang="en-US" sz="2800" b="1" dirty="0">
              <a:latin typeface="宋体" panose="02010600030101010101" pitchFamily="2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 bldLvl="0"/>
      <p:bldP spid="7177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Picture 2" descr="美国领土扩张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1891" y="-13096"/>
            <a:ext cx="5886450" cy="515659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11" name="AutoShape 3"/>
          <p:cNvSpPr/>
          <p:nvPr/>
        </p:nvSpPr>
        <p:spPr>
          <a:xfrm>
            <a:off x="1083310" y="3500120"/>
            <a:ext cx="2220595" cy="328295"/>
          </a:xfrm>
          <a:prstGeom prst="wedgeRectCallout">
            <a:avLst>
              <a:gd name="adj1" fmla="val 28935"/>
              <a:gd name="adj2" fmla="val 134069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800" b="1" dirty="0">
                <a:solidFill>
                  <a:srgbClr val="008000"/>
                </a:solidFill>
                <a:latin typeface="Arial" panose="020B0604020202020204" pitchFamily="34" charset="0"/>
              </a:rPr>
              <a:t>1867年从俄国购得</a:t>
            </a:r>
            <a:endParaRPr lang="zh-CN" altLang="en-US" sz="1800" b="1" dirty="0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  <p:sp>
        <p:nvSpPr>
          <p:cNvPr id="68612" name="AutoShape 4"/>
          <p:cNvSpPr/>
          <p:nvPr/>
        </p:nvSpPr>
        <p:spPr>
          <a:xfrm>
            <a:off x="4564380" y="3382645"/>
            <a:ext cx="1489710" cy="252095"/>
          </a:xfrm>
          <a:prstGeom prst="wedgeRectCallout">
            <a:avLst>
              <a:gd name="adj1" fmla="val -43787"/>
              <a:gd name="adj2" fmla="val 17687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1800" b="1" dirty="0">
                <a:solidFill>
                  <a:srgbClr val="008000"/>
                </a:solidFill>
                <a:latin typeface="Arial" panose="020B0604020202020204" pitchFamily="34" charset="0"/>
              </a:rPr>
              <a:t>1898年吞并</a:t>
            </a:r>
            <a:endParaRPr lang="zh-CN" altLang="en-US" sz="1800" b="1" dirty="0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4747022" y="195263"/>
            <a:ext cx="2740819" cy="2757488"/>
            <a:chOff x="2913" y="164"/>
            <a:chExt cx="2302" cy="2316"/>
          </a:xfrm>
        </p:grpSpPr>
        <p:sp>
          <p:nvSpPr>
            <p:cNvPr id="6172" name="Freeform 6"/>
            <p:cNvSpPr/>
            <p:nvPr/>
          </p:nvSpPr>
          <p:spPr>
            <a:xfrm>
              <a:off x="2913" y="354"/>
              <a:ext cx="2216" cy="2126"/>
            </a:xfrm>
            <a:custGeom>
              <a:avLst/>
              <a:gdLst>
                <a:gd name="txL" fmla="*/ 0 w 2216"/>
                <a:gd name="txT" fmla="*/ 0 h 2126"/>
                <a:gd name="txR" fmla="*/ 2216 w 2216"/>
                <a:gd name="txB" fmla="*/ 2126 h 2126"/>
              </a:gdLst>
              <a:ahLst/>
              <a:cxnLst>
                <a:cxn ang="0">
                  <a:pos x="132" y="167"/>
                </a:cxn>
                <a:cxn ang="0">
                  <a:pos x="324" y="222"/>
                </a:cxn>
                <a:cxn ang="0">
                  <a:pos x="424" y="249"/>
                </a:cxn>
                <a:cxn ang="0">
                  <a:pos x="296" y="313"/>
                </a:cxn>
                <a:cxn ang="0">
                  <a:pos x="296" y="377"/>
                </a:cxn>
                <a:cxn ang="0">
                  <a:pos x="534" y="304"/>
                </a:cxn>
                <a:cxn ang="0">
                  <a:pos x="634" y="368"/>
                </a:cxn>
                <a:cxn ang="0">
                  <a:pos x="817" y="341"/>
                </a:cxn>
                <a:cxn ang="0">
                  <a:pos x="845" y="387"/>
                </a:cxn>
                <a:cxn ang="0">
                  <a:pos x="735" y="432"/>
                </a:cxn>
                <a:cxn ang="0">
                  <a:pos x="634" y="569"/>
                </a:cxn>
                <a:cxn ang="0">
                  <a:pos x="634" y="697"/>
                </a:cxn>
                <a:cxn ang="0">
                  <a:pos x="772" y="789"/>
                </a:cxn>
                <a:cxn ang="0">
                  <a:pos x="808" y="524"/>
                </a:cxn>
                <a:cxn ang="0">
                  <a:pos x="890" y="460"/>
                </a:cxn>
                <a:cxn ang="0">
                  <a:pos x="954" y="652"/>
                </a:cxn>
                <a:cxn ang="0">
                  <a:pos x="1055" y="688"/>
                </a:cxn>
                <a:cxn ang="0">
                  <a:pos x="1018" y="844"/>
                </a:cxn>
                <a:cxn ang="0">
                  <a:pos x="1366" y="697"/>
                </a:cxn>
                <a:cxn ang="0">
                  <a:pos x="1540" y="560"/>
                </a:cxn>
                <a:cxn ang="0">
                  <a:pos x="1576" y="441"/>
                </a:cxn>
                <a:cxn ang="0">
                  <a:pos x="1878" y="304"/>
                </a:cxn>
                <a:cxn ang="0">
                  <a:pos x="1969" y="21"/>
                </a:cxn>
                <a:cxn ang="0">
                  <a:pos x="2125" y="158"/>
                </a:cxn>
                <a:cxn ang="0">
                  <a:pos x="2097" y="332"/>
                </a:cxn>
                <a:cxn ang="0">
                  <a:pos x="2033" y="615"/>
                </a:cxn>
                <a:cxn ang="0">
                  <a:pos x="2052" y="661"/>
                </a:cxn>
                <a:cxn ang="0">
                  <a:pos x="1951" y="707"/>
                </a:cxn>
                <a:cxn ang="0">
                  <a:pos x="1850" y="780"/>
                </a:cxn>
                <a:cxn ang="0">
                  <a:pos x="1924" y="771"/>
                </a:cxn>
                <a:cxn ang="0">
                  <a:pos x="1759" y="1008"/>
                </a:cxn>
                <a:cxn ang="0">
                  <a:pos x="1722" y="1191"/>
                </a:cxn>
                <a:cxn ang="0">
                  <a:pos x="1677" y="1109"/>
                </a:cxn>
                <a:cxn ang="0">
                  <a:pos x="1686" y="1200"/>
                </a:cxn>
                <a:cxn ang="0">
                  <a:pos x="1722" y="1356"/>
                </a:cxn>
                <a:cxn ang="0">
                  <a:pos x="1732" y="1475"/>
                </a:cxn>
                <a:cxn ang="0">
                  <a:pos x="1549" y="1676"/>
                </a:cxn>
                <a:cxn ang="0">
                  <a:pos x="1000" y="2051"/>
                </a:cxn>
                <a:cxn ang="0">
                  <a:pos x="442" y="1950"/>
                </a:cxn>
                <a:cxn ang="0">
                  <a:pos x="424" y="1776"/>
                </a:cxn>
                <a:cxn ang="0">
                  <a:pos x="506" y="1648"/>
                </a:cxn>
                <a:cxn ang="0">
                  <a:pos x="570" y="1447"/>
                </a:cxn>
                <a:cxn ang="0">
                  <a:pos x="433" y="1209"/>
                </a:cxn>
                <a:cxn ang="0">
                  <a:pos x="369" y="1063"/>
                </a:cxn>
                <a:cxn ang="0">
                  <a:pos x="424" y="844"/>
                </a:cxn>
                <a:cxn ang="0">
                  <a:pos x="296" y="652"/>
                </a:cxn>
                <a:cxn ang="0">
                  <a:pos x="141" y="414"/>
                </a:cxn>
                <a:cxn ang="0">
                  <a:pos x="95" y="304"/>
                </a:cxn>
              </a:cxnLst>
              <a:rect l="txL" t="txT" r="txR" b="txB"/>
              <a:pathLst>
                <a:path w="2216" h="2126">
                  <a:moveTo>
                    <a:pt x="40" y="94"/>
                  </a:moveTo>
                  <a:cubicBezTo>
                    <a:pt x="124" y="121"/>
                    <a:pt x="0" y="72"/>
                    <a:pt x="77" y="149"/>
                  </a:cubicBezTo>
                  <a:cubicBezTo>
                    <a:pt x="91" y="163"/>
                    <a:pt x="132" y="167"/>
                    <a:pt x="132" y="167"/>
                  </a:cubicBezTo>
                  <a:cubicBezTo>
                    <a:pt x="155" y="162"/>
                    <a:pt x="191" y="149"/>
                    <a:pt x="214" y="167"/>
                  </a:cubicBezTo>
                  <a:cubicBezTo>
                    <a:pt x="222" y="173"/>
                    <a:pt x="216" y="188"/>
                    <a:pt x="223" y="195"/>
                  </a:cubicBezTo>
                  <a:cubicBezTo>
                    <a:pt x="242" y="215"/>
                    <a:pt x="297" y="213"/>
                    <a:pt x="324" y="222"/>
                  </a:cubicBezTo>
                  <a:cubicBezTo>
                    <a:pt x="333" y="216"/>
                    <a:pt x="340" y="204"/>
                    <a:pt x="351" y="204"/>
                  </a:cubicBezTo>
                  <a:cubicBezTo>
                    <a:pt x="370" y="204"/>
                    <a:pt x="406" y="222"/>
                    <a:pt x="406" y="222"/>
                  </a:cubicBezTo>
                  <a:cubicBezTo>
                    <a:pt x="412" y="231"/>
                    <a:pt x="427" y="238"/>
                    <a:pt x="424" y="249"/>
                  </a:cubicBezTo>
                  <a:cubicBezTo>
                    <a:pt x="422" y="258"/>
                    <a:pt x="405" y="254"/>
                    <a:pt x="397" y="259"/>
                  </a:cubicBezTo>
                  <a:cubicBezTo>
                    <a:pt x="390" y="264"/>
                    <a:pt x="386" y="273"/>
                    <a:pt x="378" y="277"/>
                  </a:cubicBezTo>
                  <a:cubicBezTo>
                    <a:pt x="354" y="291"/>
                    <a:pt x="323" y="304"/>
                    <a:pt x="296" y="313"/>
                  </a:cubicBezTo>
                  <a:cubicBezTo>
                    <a:pt x="293" y="322"/>
                    <a:pt x="291" y="332"/>
                    <a:pt x="287" y="341"/>
                  </a:cubicBezTo>
                  <a:cubicBezTo>
                    <a:pt x="282" y="351"/>
                    <a:pt x="266" y="358"/>
                    <a:pt x="269" y="368"/>
                  </a:cubicBezTo>
                  <a:cubicBezTo>
                    <a:pt x="271" y="377"/>
                    <a:pt x="287" y="374"/>
                    <a:pt x="296" y="377"/>
                  </a:cubicBezTo>
                  <a:cubicBezTo>
                    <a:pt x="362" y="356"/>
                    <a:pt x="341" y="343"/>
                    <a:pt x="369" y="387"/>
                  </a:cubicBezTo>
                  <a:cubicBezTo>
                    <a:pt x="399" y="376"/>
                    <a:pt x="422" y="360"/>
                    <a:pt x="452" y="350"/>
                  </a:cubicBezTo>
                  <a:cubicBezTo>
                    <a:pt x="476" y="314"/>
                    <a:pt x="492" y="314"/>
                    <a:pt x="534" y="304"/>
                  </a:cubicBezTo>
                  <a:cubicBezTo>
                    <a:pt x="536" y="303"/>
                    <a:pt x="581" y="269"/>
                    <a:pt x="589" y="277"/>
                  </a:cubicBezTo>
                  <a:cubicBezTo>
                    <a:pt x="601" y="289"/>
                    <a:pt x="564" y="320"/>
                    <a:pt x="561" y="323"/>
                  </a:cubicBezTo>
                  <a:cubicBezTo>
                    <a:pt x="602" y="336"/>
                    <a:pt x="593" y="354"/>
                    <a:pt x="634" y="368"/>
                  </a:cubicBezTo>
                  <a:cubicBezTo>
                    <a:pt x="729" y="356"/>
                    <a:pt x="683" y="367"/>
                    <a:pt x="762" y="341"/>
                  </a:cubicBezTo>
                  <a:cubicBezTo>
                    <a:pt x="771" y="338"/>
                    <a:pt x="790" y="332"/>
                    <a:pt x="790" y="332"/>
                  </a:cubicBezTo>
                  <a:cubicBezTo>
                    <a:pt x="825" y="295"/>
                    <a:pt x="793" y="317"/>
                    <a:pt x="817" y="341"/>
                  </a:cubicBezTo>
                  <a:cubicBezTo>
                    <a:pt x="824" y="348"/>
                    <a:pt x="836" y="347"/>
                    <a:pt x="845" y="350"/>
                  </a:cubicBezTo>
                  <a:cubicBezTo>
                    <a:pt x="854" y="356"/>
                    <a:pt x="872" y="357"/>
                    <a:pt x="872" y="368"/>
                  </a:cubicBezTo>
                  <a:cubicBezTo>
                    <a:pt x="872" y="379"/>
                    <a:pt x="855" y="382"/>
                    <a:pt x="845" y="387"/>
                  </a:cubicBezTo>
                  <a:cubicBezTo>
                    <a:pt x="827" y="395"/>
                    <a:pt x="808" y="399"/>
                    <a:pt x="790" y="405"/>
                  </a:cubicBezTo>
                  <a:cubicBezTo>
                    <a:pt x="781" y="408"/>
                    <a:pt x="762" y="414"/>
                    <a:pt x="762" y="414"/>
                  </a:cubicBezTo>
                  <a:cubicBezTo>
                    <a:pt x="753" y="420"/>
                    <a:pt x="745" y="428"/>
                    <a:pt x="735" y="432"/>
                  </a:cubicBezTo>
                  <a:cubicBezTo>
                    <a:pt x="717" y="440"/>
                    <a:pt x="680" y="451"/>
                    <a:pt x="680" y="451"/>
                  </a:cubicBezTo>
                  <a:cubicBezTo>
                    <a:pt x="655" y="476"/>
                    <a:pt x="649" y="500"/>
                    <a:pt x="625" y="524"/>
                  </a:cubicBezTo>
                  <a:cubicBezTo>
                    <a:pt x="604" y="588"/>
                    <a:pt x="589" y="586"/>
                    <a:pt x="634" y="569"/>
                  </a:cubicBezTo>
                  <a:cubicBezTo>
                    <a:pt x="640" y="563"/>
                    <a:pt x="650" y="543"/>
                    <a:pt x="653" y="551"/>
                  </a:cubicBezTo>
                  <a:cubicBezTo>
                    <a:pt x="658" y="566"/>
                    <a:pt x="646" y="582"/>
                    <a:pt x="644" y="597"/>
                  </a:cubicBezTo>
                  <a:cubicBezTo>
                    <a:pt x="640" y="630"/>
                    <a:pt x="637" y="664"/>
                    <a:pt x="634" y="697"/>
                  </a:cubicBezTo>
                  <a:cubicBezTo>
                    <a:pt x="638" y="757"/>
                    <a:pt x="611" y="857"/>
                    <a:pt x="680" y="880"/>
                  </a:cubicBezTo>
                  <a:cubicBezTo>
                    <a:pt x="701" y="877"/>
                    <a:pt x="727" y="884"/>
                    <a:pt x="744" y="871"/>
                  </a:cubicBezTo>
                  <a:cubicBezTo>
                    <a:pt x="767" y="853"/>
                    <a:pt x="762" y="816"/>
                    <a:pt x="772" y="789"/>
                  </a:cubicBezTo>
                  <a:cubicBezTo>
                    <a:pt x="748" y="719"/>
                    <a:pt x="757" y="753"/>
                    <a:pt x="744" y="688"/>
                  </a:cubicBezTo>
                  <a:cubicBezTo>
                    <a:pt x="750" y="625"/>
                    <a:pt x="744" y="567"/>
                    <a:pt x="781" y="515"/>
                  </a:cubicBezTo>
                  <a:cubicBezTo>
                    <a:pt x="790" y="518"/>
                    <a:pt x="801" y="531"/>
                    <a:pt x="808" y="524"/>
                  </a:cubicBezTo>
                  <a:cubicBezTo>
                    <a:pt x="813" y="519"/>
                    <a:pt x="832" y="447"/>
                    <a:pt x="836" y="432"/>
                  </a:cubicBezTo>
                  <a:cubicBezTo>
                    <a:pt x="848" y="435"/>
                    <a:pt x="861" y="435"/>
                    <a:pt x="872" y="441"/>
                  </a:cubicBezTo>
                  <a:cubicBezTo>
                    <a:pt x="880" y="445"/>
                    <a:pt x="882" y="456"/>
                    <a:pt x="890" y="460"/>
                  </a:cubicBezTo>
                  <a:cubicBezTo>
                    <a:pt x="907" y="469"/>
                    <a:pt x="945" y="478"/>
                    <a:pt x="945" y="478"/>
                  </a:cubicBezTo>
                  <a:cubicBezTo>
                    <a:pt x="968" y="545"/>
                    <a:pt x="959" y="514"/>
                    <a:pt x="973" y="569"/>
                  </a:cubicBezTo>
                  <a:cubicBezTo>
                    <a:pt x="956" y="621"/>
                    <a:pt x="940" y="593"/>
                    <a:pt x="954" y="652"/>
                  </a:cubicBezTo>
                  <a:cubicBezTo>
                    <a:pt x="963" y="649"/>
                    <a:pt x="976" y="651"/>
                    <a:pt x="982" y="643"/>
                  </a:cubicBezTo>
                  <a:cubicBezTo>
                    <a:pt x="1014" y="604"/>
                    <a:pt x="964" y="597"/>
                    <a:pt x="1018" y="615"/>
                  </a:cubicBezTo>
                  <a:cubicBezTo>
                    <a:pt x="1051" y="646"/>
                    <a:pt x="1034" y="625"/>
                    <a:pt x="1055" y="688"/>
                  </a:cubicBezTo>
                  <a:cubicBezTo>
                    <a:pt x="1058" y="697"/>
                    <a:pt x="1061" y="707"/>
                    <a:pt x="1064" y="716"/>
                  </a:cubicBezTo>
                  <a:cubicBezTo>
                    <a:pt x="1067" y="725"/>
                    <a:pt x="1073" y="743"/>
                    <a:pt x="1073" y="743"/>
                  </a:cubicBezTo>
                  <a:cubicBezTo>
                    <a:pt x="1057" y="791"/>
                    <a:pt x="1053" y="809"/>
                    <a:pt x="1018" y="844"/>
                  </a:cubicBezTo>
                  <a:cubicBezTo>
                    <a:pt x="1063" y="886"/>
                    <a:pt x="1088" y="869"/>
                    <a:pt x="1156" y="862"/>
                  </a:cubicBezTo>
                  <a:cubicBezTo>
                    <a:pt x="1187" y="841"/>
                    <a:pt x="1221" y="810"/>
                    <a:pt x="1256" y="798"/>
                  </a:cubicBezTo>
                  <a:cubicBezTo>
                    <a:pt x="1292" y="762"/>
                    <a:pt x="1331" y="734"/>
                    <a:pt x="1366" y="697"/>
                  </a:cubicBezTo>
                  <a:cubicBezTo>
                    <a:pt x="1360" y="679"/>
                    <a:pt x="1335" y="657"/>
                    <a:pt x="1348" y="643"/>
                  </a:cubicBezTo>
                  <a:cubicBezTo>
                    <a:pt x="1382" y="607"/>
                    <a:pt x="1414" y="612"/>
                    <a:pt x="1466" y="606"/>
                  </a:cubicBezTo>
                  <a:cubicBezTo>
                    <a:pt x="1498" y="596"/>
                    <a:pt x="1517" y="583"/>
                    <a:pt x="1540" y="560"/>
                  </a:cubicBezTo>
                  <a:cubicBezTo>
                    <a:pt x="1543" y="551"/>
                    <a:pt x="1547" y="542"/>
                    <a:pt x="1549" y="533"/>
                  </a:cubicBezTo>
                  <a:cubicBezTo>
                    <a:pt x="1553" y="509"/>
                    <a:pt x="1551" y="484"/>
                    <a:pt x="1558" y="460"/>
                  </a:cubicBezTo>
                  <a:cubicBezTo>
                    <a:pt x="1560" y="452"/>
                    <a:pt x="1571" y="448"/>
                    <a:pt x="1576" y="441"/>
                  </a:cubicBezTo>
                  <a:cubicBezTo>
                    <a:pt x="1599" y="411"/>
                    <a:pt x="1603" y="399"/>
                    <a:pt x="1640" y="387"/>
                  </a:cubicBezTo>
                  <a:cubicBezTo>
                    <a:pt x="1677" y="348"/>
                    <a:pt x="1720" y="353"/>
                    <a:pt x="1768" y="341"/>
                  </a:cubicBezTo>
                  <a:cubicBezTo>
                    <a:pt x="1805" y="332"/>
                    <a:pt x="1842" y="316"/>
                    <a:pt x="1878" y="304"/>
                  </a:cubicBezTo>
                  <a:cubicBezTo>
                    <a:pt x="1919" y="242"/>
                    <a:pt x="1898" y="264"/>
                    <a:pt x="1933" y="231"/>
                  </a:cubicBezTo>
                  <a:cubicBezTo>
                    <a:pt x="1970" y="83"/>
                    <a:pt x="1935" y="241"/>
                    <a:pt x="1960" y="48"/>
                  </a:cubicBezTo>
                  <a:cubicBezTo>
                    <a:pt x="1961" y="39"/>
                    <a:pt x="1960" y="25"/>
                    <a:pt x="1969" y="21"/>
                  </a:cubicBezTo>
                  <a:cubicBezTo>
                    <a:pt x="1988" y="11"/>
                    <a:pt x="2012" y="15"/>
                    <a:pt x="2033" y="12"/>
                  </a:cubicBezTo>
                  <a:cubicBezTo>
                    <a:pt x="2042" y="9"/>
                    <a:pt x="2052" y="0"/>
                    <a:pt x="2061" y="3"/>
                  </a:cubicBezTo>
                  <a:cubicBezTo>
                    <a:pt x="2098" y="15"/>
                    <a:pt x="2115" y="128"/>
                    <a:pt x="2125" y="158"/>
                  </a:cubicBezTo>
                  <a:cubicBezTo>
                    <a:pt x="2128" y="167"/>
                    <a:pt x="2143" y="164"/>
                    <a:pt x="2152" y="167"/>
                  </a:cubicBezTo>
                  <a:cubicBezTo>
                    <a:pt x="2177" y="207"/>
                    <a:pt x="2190" y="192"/>
                    <a:pt x="2216" y="231"/>
                  </a:cubicBezTo>
                  <a:cubicBezTo>
                    <a:pt x="2186" y="277"/>
                    <a:pt x="2135" y="294"/>
                    <a:pt x="2097" y="332"/>
                  </a:cubicBezTo>
                  <a:cubicBezTo>
                    <a:pt x="2083" y="374"/>
                    <a:pt x="2066" y="364"/>
                    <a:pt x="2042" y="396"/>
                  </a:cubicBezTo>
                  <a:cubicBezTo>
                    <a:pt x="2008" y="442"/>
                    <a:pt x="2001" y="462"/>
                    <a:pt x="1988" y="515"/>
                  </a:cubicBezTo>
                  <a:cubicBezTo>
                    <a:pt x="1995" y="568"/>
                    <a:pt x="1983" y="598"/>
                    <a:pt x="2033" y="615"/>
                  </a:cubicBezTo>
                  <a:cubicBezTo>
                    <a:pt x="2039" y="621"/>
                    <a:pt x="2045" y="628"/>
                    <a:pt x="2052" y="633"/>
                  </a:cubicBezTo>
                  <a:cubicBezTo>
                    <a:pt x="2060" y="638"/>
                    <a:pt x="2079" y="633"/>
                    <a:pt x="2079" y="643"/>
                  </a:cubicBezTo>
                  <a:cubicBezTo>
                    <a:pt x="2079" y="654"/>
                    <a:pt x="2062" y="658"/>
                    <a:pt x="2052" y="661"/>
                  </a:cubicBezTo>
                  <a:cubicBezTo>
                    <a:pt x="2031" y="667"/>
                    <a:pt x="2009" y="667"/>
                    <a:pt x="1988" y="670"/>
                  </a:cubicBezTo>
                  <a:cubicBezTo>
                    <a:pt x="1985" y="679"/>
                    <a:pt x="1985" y="690"/>
                    <a:pt x="1978" y="697"/>
                  </a:cubicBezTo>
                  <a:cubicBezTo>
                    <a:pt x="1971" y="704"/>
                    <a:pt x="1959" y="702"/>
                    <a:pt x="1951" y="707"/>
                  </a:cubicBezTo>
                  <a:cubicBezTo>
                    <a:pt x="1932" y="718"/>
                    <a:pt x="1914" y="731"/>
                    <a:pt x="1896" y="743"/>
                  </a:cubicBezTo>
                  <a:cubicBezTo>
                    <a:pt x="1887" y="749"/>
                    <a:pt x="1878" y="755"/>
                    <a:pt x="1869" y="761"/>
                  </a:cubicBezTo>
                  <a:cubicBezTo>
                    <a:pt x="1862" y="766"/>
                    <a:pt x="1842" y="776"/>
                    <a:pt x="1850" y="780"/>
                  </a:cubicBezTo>
                  <a:cubicBezTo>
                    <a:pt x="1856" y="784"/>
                    <a:pt x="1905" y="764"/>
                    <a:pt x="1914" y="761"/>
                  </a:cubicBezTo>
                  <a:cubicBezTo>
                    <a:pt x="1920" y="755"/>
                    <a:pt x="1927" y="737"/>
                    <a:pt x="1933" y="743"/>
                  </a:cubicBezTo>
                  <a:cubicBezTo>
                    <a:pt x="1940" y="750"/>
                    <a:pt x="1931" y="764"/>
                    <a:pt x="1924" y="771"/>
                  </a:cubicBezTo>
                  <a:cubicBezTo>
                    <a:pt x="1917" y="778"/>
                    <a:pt x="1905" y="777"/>
                    <a:pt x="1896" y="780"/>
                  </a:cubicBezTo>
                  <a:cubicBezTo>
                    <a:pt x="1847" y="813"/>
                    <a:pt x="1863" y="814"/>
                    <a:pt x="1796" y="825"/>
                  </a:cubicBezTo>
                  <a:cubicBezTo>
                    <a:pt x="1815" y="882"/>
                    <a:pt x="1829" y="985"/>
                    <a:pt x="1759" y="1008"/>
                  </a:cubicBezTo>
                  <a:cubicBezTo>
                    <a:pt x="1750" y="1005"/>
                    <a:pt x="1734" y="990"/>
                    <a:pt x="1732" y="999"/>
                  </a:cubicBezTo>
                  <a:cubicBezTo>
                    <a:pt x="1727" y="1025"/>
                    <a:pt x="1754" y="1060"/>
                    <a:pt x="1768" y="1081"/>
                  </a:cubicBezTo>
                  <a:cubicBezTo>
                    <a:pt x="1760" y="1137"/>
                    <a:pt x="1768" y="1162"/>
                    <a:pt x="1722" y="1191"/>
                  </a:cubicBezTo>
                  <a:cubicBezTo>
                    <a:pt x="1725" y="1182"/>
                    <a:pt x="1734" y="1173"/>
                    <a:pt x="1732" y="1164"/>
                  </a:cubicBezTo>
                  <a:cubicBezTo>
                    <a:pt x="1730" y="1155"/>
                    <a:pt x="1718" y="1153"/>
                    <a:pt x="1713" y="1145"/>
                  </a:cubicBezTo>
                  <a:cubicBezTo>
                    <a:pt x="1689" y="1105"/>
                    <a:pt x="1725" y="1125"/>
                    <a:pt x="1677" y="1109"/>
                  </a:cubicBezTo>
                  <a:cubicBezTo>
                    <a:pt x="1669" y="1083"/>
                    <a:pt x="1671" y="1007"/>
                    <a:pt x="1649" y="1072"/>
                  </a:cubicBezTo>
                  <a:cubicBezTo>
                    <a:pt x="1655" y="1098"/>
                    <a:pt x="1660" y="1119"/>
                    <a:pt x="1668" y="1145"/>
                  </a:cubicBezTo>
                  <a:cubicBezTo>
                    <a:pt x="1674" y="1163"/>
                    <a:pt x="1686" y="1200"/>
                    <a:pt x="1686" y="1200"/>
                  </a:cubicBezTo>
                  <a:cubicBezTo>
                    <a:pt x="1689" y="1221"/>
                    <a:pt x="1681" y="1248"/>
                    <a:pt x="1695" y="1264"/>
                  </a:cubicBezTo>
                  <a:cubicBezTo>
                    <a:pt x="1707" y="1278"/>
                    <a:pt x="1740" y="1257"/>
                    <a:pt x="1750" y="1273"/>
                  </a:cubicBezTo>
                  <a:cubicBezTo>
                    <a:pt x="1774" y="1311"/>
                    <a:pt x="1742" y="1336"/>
                    <a:pt x="1722" y="1356"/>
                  </a:cubicBezTo>
                  <a:cubicBezTo>
                    <a:pt x="1743" y="1363"/>
                    <a:pt x="1773" y="1356"/>
                    <a:pt x="1786" y="1374"/>
                  </a:cubicBezTo>
                  <a:cubicBezTo>
                    <a:pt x="1807" y="1402"/>
                    <a:pt x="1732" y="1417"/>
                    <a:pt x="1722" y="1420"/>
                  </a:cubicBezTo>
                  <a:cubicBezTo>
                    <a:pt x="1725" y="1438"/>
                    <a:pt x="1732" y="1456"/>
                    <a:pt x="1732" y="1475"/>
                  </a:cubicBezTo>
                  <a:cubicBezTo>
                    <a:pt x="1732" y="1506"/>
                    <a:pt x="1696" y="1519"/>
                    <a:pt x="1677" y="1539"/>
                  </a:cubicBezTo>
                  <a:cubicBezTo>
                    <a:pt x="1648" y="1622"/>
                    <a:pt x="1671" y="1577"/>
                    <a:pt x="1604" y="1621"/>
                  </a:cubicBezTo>
                  <a:cubicBezTo>
                    <a:pt x="1588" y="1663"/>
                    <a:pt x="1578" y="1645"/>
                    <a:pt x="1549" y="1676"/>
                  </a:cubicBezTo>
                  <a:cubicBezTo>
                    <a:pt x="1525" y="1747"/>
                    <a:pt x="1459" y="1776"/>
                    <a:pt x="1402" y="1813"/>
                  </a:cubicBezTo>
                  <a:cubicBezTo>
                    <a:pt x="1380" y="1879"/>
                    <a:pt x="1370" y="1948"/>
                    <a:pt x="1348" y="2014"/>
                  </a:cubicBezTo>
                  <a:cubicBezTo>
                    <a:pt x="1385" y="2126"/>
                    <a:pt x="1138" y="2055"/>
                    <a:pt x="1000" y="2051"/>
                  </a:cubicBezTo>
                  <a:cubicBezTo>
                    <a:pt x="929" y="2025"/>
                    <a:pt x="1012" y="2051"/>
                    <a:pt x="854" y="2051"/>
                  </a:cubicBezTo>
                  <a:cubicBezTo>
                    <a:pt x="699" y="2051"/>
                    <a:pt x="543" y="2044"/>
                    <a:pt x="388" y="2041"/>
                  </a:cubicBezTo>
                  <a:cubicBezTo>
                    <a:pt x="406" y="1987"/>
                    <a:pt x="394" y="1966"/>
                    <a:pt x="442" y="1950"/>
                  </a:cubicBezTo>
                  <a:cubicBezTo>
                    <a:pt x="461" y="1899"/>
                    <a:pt x="453" y="1945"/>
                    <a:pt x="433" y="1904"/>
                  </a:cubicBezTo>
                  <a:cubicBezTo>
                    <a:pt x="424" y="1887"/>
                    <a:pt x="415" y="1849"/>
                    <a:pt x="415" y="1849"/>
                  </a:cubicBezTo>
                  <a:cubicBezTo>
                    <a:pt x="418" y="1825"/>
                    <a:pt x="415" y="1799"/>
                    <a:pt x="424" y="1776"/>
                  </a:cubicBezTo>
                  <a:cubicBezTo>
                    <a:pt x="428" y="1766"/>
                    <a:pt x="446" y="1767"/>
                    <a:pt x="452" y="1758"/>
                  </a:cubicBezTo>
                  <a:cubicBezTo>
                    <a:pt x="459" y="1747"/>
                    <a:pt x="456" y="1733"/>
                    <a:pt x="461" y="1721"/>
                  </a:cubicBezTo>
                  <a:cubicBezTo>
                    <a:pt x="471" y="1696"/>
                    <a:pt x="488" y="1667"/>
                    <a:pt x="506" y="1648"/>
                  </a:cubicBezTo>
                  <a:cubicBezTo>
                    <a:pt x="521" y="1607"/>
                    <a:pt x="522" y="1571"/>
                    <a:pt x="534" y="1529"/>
                  </a:cubicBezTo>
                  <a:cubicBezTo>
                    <a:pt x="537" y="1519"/>
                    <a:pt x="548" y="1512"/>
                    <a:pt x="552" y="1502"/>
                  </a:cubicBezTo>
                  <a:cubicBezTo>
                    <a:pt x="560" y="1484"/>
                    <a:pt x="570" y="1447"/>
                    <a:pt x="570" y="1447"/>
                  </a:cubicBezTo>
                  <a:cubicBezTo>
                    <a:pt x="557" y="1395"/>
                    <a:pt x="547" y="1376"/>
                    <a:pt x="516" y="1328"/>
                  </a:cubicBezTo>
                  <a:cubicBezTo>
                    <a:pt x="489" y="1287"/>
                    <a:pt x="495" y="1236"/>
                    <a:pt x="461" y="1200"/>
                  </a:cubicBezTo>
                  <a:cubicBezTo>
                    <a:pt x="452" y="1203"/>
                    <a:pt x="442" y="1213"/>
                    <a:pt x="433" y="1209"/>
                  </a:cubicBezTo>
                  <a:cubicBezTo>
                    <a:pt x="411" y="1200"/>
                    <a:pt x="417" y="1169"/>
                    <a:pt x="406" y="1155"/>
                  </a:cubicBezTo>
                  <a:cubicBezTo>
                    <a:pt x="399" y="1146"/>
                    <a:pt x="387" y="1142"/>
                    <a:pt x="378" y="1136"/>
                  </a:cubicBezTo>
                  <a:cubicBezTo>
                    <a:pt x="336" y="1072"/>
                    <a:pt x="324" y="1093"/>
                    <a:pt x="369" y="1063"/>
                  </a:cubicBezTo>
                  <a:cubicBezTo>
                    <a:pt x="393" y="993"/>
                    <a:pt x="392" y="1027"/>
                    <a:pt x="378" y="963"/>
                  </a:cubicBezTo>
                  <a:cubicBezTo>
                    <a:pt x="420" y="948"/>
                    <a:pt x="409" y="935"/>
                    <a:pt x="433" y="899"/>
                  </a:cubicBezTo>
                  <a:cubicBezTo>
                    <a:pt x="444" y="866"/>
                    <a:pt x="449" y="873"/>
                    <a:pt x="424" y="844"/>
                  </a:cubicBezTo>
                  <a:cubicBezTo>
                    <a:pt x="410" y="828"/>
                    <a:pt x="378" y="798"/>
                    <a:pt x="378" y="798"/>
                  </a:cubicBezTo>
                  <a:cubicBezTo>
                    <a:pt x="357" y="733"/>
                    <a:pt x="371" y="759"/>
                    <a:pt x="342" y="716"/>
                  </a:cubicBezTo>
                  <a:cubicBezTo>
                    <a:pt x="321" y="652"/>
                    <a:pt x="342" y="667"/>
                    <a:pt x="296" y="652"/>
                  </a:cubicBezTo>
                  <a:cubicBezTo>
                    <a:pt x="267" y="632"/>
                    <a:pt x="254" y="621"/>
                    <a:pt x="223" y="606"/>
                  </a:cubicBezTo>
                  <a:cubicBezTo>
                    <a:pt x="193" y="591"/>
                    <a:pt x="182" y="571"/>
                    <a:pt x="150" y="560"/>
                  </a:cubicBezTo>
                  <a:cubicBezTo>
                    <a:pt x="116" y="509"/>
                    <a:pt x="73" y="479"/>
                    <a:pt x="141" y="414"/>
                  </a:cubicBezTo>
                  <a:cubicBezTo>
                    <a:pt x="144" y="405"/>
                    <a:pt x="145" y="395"/>
                    <a:pt x="150" y="387"/>
                  </a:cubicBezTo>
                  <a:cubicBezTo>
                    <a:pt x="154" y="379"/>
                    <a:pt x="167" y="377"/>
                    <a:pt x="168" y="368"/>
                  </a:cubicBezTo>
                  <a:cubicBezTo>
                    <a:pt x="176" y="317"/>
                    <a:pt x="129" y="311"/>
                    <a:pt x="95" y="304"/>
                  </a:cubicBezTo>
                  <a:cubicBezTo>
                    <a:pt x="77" y="250"/>
                    <a:pt x="63" y="188"/>
                    <a:pt x="31" y="140"/>
                  </a:cubicBezTo>
                  <a:cubicBezTo>
                    <a:pt x="42" y="106"/>
                    <a:pt x="40" y="122"/>
                    <a:pt x="40" y="94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  <p:sp>
          <p:nvSpPr>
            <p:cNvPr id="6173" name="AutoShape 7"/>
            <p:cNvSpPr/>
            <p:nvPr/>
          </p:nvSpPr>
          <p:spPr>
            <a:xfrm>
              <a:off x="3878" y="164"/>
              <a:ext cx="1337" cy="499"/>
            </a:xfrm>
            <a:prstGeom prst="wedgeRectCallout">
              <a:avLst>
                <a:gd name="adj1" fmla="val -17389"/>
                <a:gd name="adj2" fmla="val 154009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latin typeface="宋体" panose="02010600030101010101" pitchFamily="2" charset="-122"/>
                </a:rPr>
                <a:t>1783年美国独立时的领土</a:t>
              </a:r>
              <a:endParaRPr lang="zh-CN" altLang="en-US" sz="1800" b="1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" name="Group 8"/>
          <p:cNvGrpSpPr/>
          <p:nvPr/>
        </p:nvGrpSpPr>
        <p:grpSpPr>
          <a:xfrm>
            <a:off x="3188494" y="0"/>
            <a:ext cx="2270522" cy="3092054"/>
            <a:chOff x="1604" y="0"/>
            <a:chExt cx="1907" cy="2597"/>
          </a:xfrm>
        </p:grpSpPr>
        <p:sp>
          <p:nvSpPr>
            <p:cNvPr id="6170" name="Freeform 9"/>
            <p:cNvSpPr/>
            <p:nvPr/>
          </p:nvSpPr>
          <p:spPr>
            <a:xfrm>
              <a:off x="1604" y="375"/>
              <a:ext cx="1907" cy="2222"/>
            </a:xfrm>
            <a:custGeom>
              <a:avLst/>
              <a:gdLst>
                <a:gd name="txL" fmla="*/ 0 w 1907"/>
                <a:gd name="txT" fmla="*/ 0 h 2222"/>
                <a:gd name="txR" fmla="*/ 1907 w 1907"/>
                <a:gd name="txB" fmla="*/ 2222 h 2222"/>
              </a:gdLst>
              <a:ahLst/>
              <a:cxnLst>
                <a:cxn ang="0">
                  <a:pos x="197" y="36"/>
                </a:cxn>
                <a:cxn ang="0">
                  <a:pos x="746" y="100"/>
                </a:cxn>
                <a:cxn ang="0">
                  <a:pos x="837" y="137"/>
                </a:cxn>
                <a:cxn ang="0">
                  <a:pos x="883" y="174"/>
                </a:cxn>
                <a:cxn ang="0">
                  <a:pos x="947" y="219"/>
                </a:cxn>
                <a:cxn ang="0">
                  <a:pos x="1148" y="375"/>
                </a:cxn>
                <a:cxn ang="0">
                  <a:pos x="1294" y="484"/>
                </a:cxn>
                <a:cxn ang="0">
                  <a:pos x="1340" y="420"/>
                </a:cxn>
                <a:cxn ang="0">
                  <a:pos x="1441" y="320"/>
                </a:cxn>
                <a:cxn ang="0">
                  <a:pos x="1413" y="439"/>
                </a:cxn>
                <a:cxn ang="0">
                  <a:pos x="1514" y="558"/>
                </a:cxn>
                <a:cxn ang="0">
                  <a:pos x="1642" y="686"/>
                </a:cxn>
                <a:cxn ang="0">
                  <a:pos x="1697" y="786"/>
                </a:cxn>
                <a:cxn ang="0">
                  <a:pos x="1724" y="932"/>
                </a:cxn>
                <a:cxn ang="0">
                  <a:pos x="1687" y="1143"/>
                </a:cxn>
                <a:cxn ang="0">
                  <a:pos x="1788" y="1252"/>
                </a:cxn>
                <a:cxn ang="0">
                  <a:pos x="1815" y="1335"/>
                </a:cxn>
                <a:cxn ang="0">
                  <a:pos x="1843" y="1417"/>
                </a:cxn>
                <a:cxn ang="0">
                  <a:pos x="1779" y="1655"/>
                </a:cxn>
                <a:cxn ang="0">
                  <a:pos x="1715" y="2048"/>
                </a:cxn>
                <a:cxn ang="0">
                  <a:pos x="1779" y="2158"/>
                </a:cxn>
                <a:cxn ang="0">
                  <a:pos x="1889" y="2148"/>
                </a:cxn>
                <a:cxn ang="0">
                  <a:pos x="1559" y="2212"/>
                </a:cxn>
                <a:cxn ang="0">
                  <a:pos x="1523" y="2130"/>
                </a:cxn>
                <a:cxn ang="0">
                  <a:pos x="1505" y="1883"/>
                </a:cxn>
                <a:cxn ang="0">
                  <a:pos x="1221" y="1764"/>
                </a:cxn>
                <a:cxn ang="0">
                  <a:pos x="974" y="1682"/>
                </a:cxn>
                <a:cxn ang="0">
                  <a:pos x="929" y="1646"/>
                </a:cxn>
                <a:cxn ang="0">
                  <a:pos x="947" y="1463"/>
                </a:cxn>
                <a:cxn ang="0">
                  <a:pos x="892" y="1344"/>
                </a:cxn>
                <a:cxn ang="0">
                  <a:pos x="618" y="1271"/>
                </a:cxn>
                <a:cxn ang="0">
                  <a:pos x="453" y="1234"/>
                </a:cxn>
                <a:cxn ang="0">
                  <a:pos x="453" y="978"/>
                </a:cxn>
                <a:cxn ang="0">
                  <a:pos x="389" y="841"/>
                </a:cxn>
                <a:cxn ang="0">
                  <a:pos x="334" y="814"/>
                </a:cxn>
                <a:cxn ang="0">
                  <a:pos x="234" y="640"/>
                </a:cxn>
                <a:cxn ang="0">
                  <a:pos x="179" y="576"/>
                </a:cxn>
                <a:cxn ang="0">
                  <a:pos x="133" y="539"/>
                </a:cxn>
                <a:cxn ang="0">
                  <a:pos x="14" y="466"/>
                </a:cxn>
                <a:cxn ang="0">
                  <a:pos x="60" y="366"/>
                </a:cxn>
                <a:cxn ang="0">
                  <a:pos x="51" y="0"/>
                </a:cxn>
              </a:cxnLst>
              <a:rect l="txL" t="txT" r="txR" b="txB"/>
              <a:pathLst>
                <a:path w="1907" h="2222">
                  <a:moveTo>
                    <a:pt x="51" y="0"/>
                  </a:moveTo>
                  <a:cubicBezTo>
                    <a:pt x="101" y="12"/>
                    <a:pt x="146" y="28"/>
                    <a:pt x="197" y="36"/>
                  </a:cubicBezTo>
                  <a:cubicBezTo>
                    <a:pt x="258" y="58"/>
                    <a:pt x="326" y="64"/>
                    <a:pt x="389" y="73"/>
                  </a:cubicBezTo>
                  <a:cubicBezTo>
                    <a:pt x="540" y="122"/>
                    <a:pt x="425" y="90"/>
                    <a:pt x="746" y="100"/>
                  </a:cubicBezTo>
                  <a:cubicBezTo>
                    <a:pt x="770" y="103"/>
                    <a:pt x="796" y="101"/>
                    <a:pt x="819" y="110"/>
                  </a:cubicBezTo>
                  <a:cubicBezTo>
                    <a:pt x="829" y="114"/>
                    <a:pt x="828" y="130"/>
                    <a:pt x="837" y="137"/>
                  </a:cubicBezTo>
                  <a:cubicBezTo>
                    <a:pt x="845" y="143"/>
                    <a:pt x="856" y="143"/>
                    <a:pt x="865" y="146"/>
                  </a:cubicBezTo>
                  <a:cubicBezTo>
                    <a:pt x="871" y="155"/>
                    <a:pt x="874" y="167"/>
                    <a:pt x="883" y="174"/>
                  </a:cubicBezTo>
                  <a:cubicBezTo>
                    <a:pt x="890" y="180"/>
                    <a:pt x="903" y="176"/>
                    <a:pt x="910" y="183"/>
                  </a:cubicBezTo>
                  <a:cubicBezTo>
                    <a:pt x="958" y="231"/>
                    <a:pt x="873" y="195"/>
                    <a:pt x="947" y="219"/>
                  </a:cubicBezTo>
                  <a:cubicBezTo>
                    <a:pt x="986" y="247"/>
                    <a:pt x="1029" y="245"/>
                    <a:pt x="1075" y="256"/>
                  </a:cubicBezTo>
                  <a:cubicBezTo>
                    <a:pt x="1093" y="312"/>
                    <a:pt x="1108" y="333"/>
                    <a:pt x="1148" y="375"/>
                  </a:cubicBezTo>
                  <a:cubicBezTo>
                    <a:pt x="1160" y="433"/>
                    <a:pt x="1182" y="473"/>
                    <a:pt x="1239" y="494"/>
                  </a:cubicBezTo>
                  <a:cubicBezTo>
                    <a:pt x="1257" y="491"/>
                    <a:pt x="1278" y="493"/>
                    <a:pt x="1294" y="484"/>
                  </a:cubicBezTo>
                  <a:cubicBezTo>
                    <a:pt x="1302" y="479"/>
                    <a:pt x="1298" y="465"/>
                    <a:pt x="1303" y="457"/>
                  </a:cubicBezTo>
                  <a:cubicBezTo>
                    <a:pt x="1312" y="442"/>
                    <a:pt x="1328" y="433"/>
                    <a:pt x="1340" y="420"/>
                  </a:cubicBezTo>
                  <a:cubicBezTo>
                    <a:pt x="1351" y="375"/>
                    <a:pt x="1375" y="338"/>
                    <a:pt x="1386" y="292"/>
                  </a:cubicBezTo>
                  <a:cubicBezTo>
                    <a:pt x="1406" y="298"/>
                    <a:pt x="1430" y="298"/>
                    <a:pt x="1441" y="320"/>
                  </a:cubicBezTo>
                  <a:cubicBezTo>
                    <a:pt x="1450" y="337"/>
                    <a:pt x="1459" y="375"/>
                    <a:pt x="1459" y="375"/>
                  </a:cubicBezTo>
                  <a:cubicBezTo>
                    <a:pt x="1440" y="431"/>
                    <a:pt x="1431" y="382"/>
                    <a:pt x="1413" y="439"/>
                  </a:cubicBezTo>
                  <a:cubicBezTo>
                    <a:pt x="1422" y="495"/>
                    <a:pt x="1418" y="504"/>
                    <a:pt x="1468" y="521"/>
                  </a:cubicBezTo>
                  <a:cubicBezTo>
                    <a:pt x="1500" y="569"/>
                    <a:pt x="1468" y="532"/>
                    <a:pt x="1514" y="558"/>
                  </a:cubicBezTo>
                  <a:cubicBezTo>
                    <a:pt x="1533" y="569"/>
                    <a:pt x="1569" y="594"/>
                    <a:pt x="1569" y="594"/>
                  </a:cubicBezTo>
                  <a:cubicBezTo>
                    <a:pt x="1581" y="632"/>
                    <a:pt x="1616" y="654"/>
                    <a:pt x="1642" y="686"/>
                  </a:cubicBezTo>
                  <a:cubicBezTo>
                    <a:pt x="1667" y="717"/>
                    <a:pt x="1664" y="725"/>
                    <a:pt x="1678" y="768"/>
                  </a:cubicBezTo>
                  <a:cubicBezTo>
                    <a:pt x="1681" y="776"/>
                    <a:pt x="1692" y="779"/>
                    <a:pt x="1697" y="786"/>
                  </a:cubicBezTo>
                  <a:cubicBezTo>
                    <a:pt x="1725" y="821"/>
                    <a:pt x="1711" y="832"/>
                    <a:pt x="1751" y="859"/>
                  </a:cubicBezTo>
                  <a:cubicBezTo>
                    <a:pt x="1766" y="901"/>
                    <a:pt x="1770" y="917"/>
                    <a:pt x="1724" y="932"/>
                  </a:cubicBezTo>
                  <a:cubicBezTo>
                    <a:pt x="1713" y="967"/>
                    <a:pt x="1689" y="980"/>
                    <a:pt x="1678" y="1015"/>
                  </a:cubicBezTo>
                  <a:cubicBezTo>
                    <a:pt x="1681" y="1058"/>
                    <a:pt x="1679" y="1101"/>
                    <a:pt x="1687" y="1143"/>
                  </a:cubicBezTo>
                  <a:cubicBezTo>
                    <a:pt x="1691" y="1163"/>
                    <a:pt x="1738" y="1181"/>
                    <a:pt x="1751" y="1198"/>
                  </a:cubicBezTo>
                  <a:cubicBezTo>
                    <a:pt x="1764" y="1215"/>
                    <a:pt x="1788" y="1252"/>
                    <a:pt x="1788" y="1252"/>
                  </a:cubicBezTo>
                  <a:cubicBezTo>
                    <a:pt x="1791" y="1273"/>
                    <a:pt x="1790" y="1296"/>
                    <a:pt x="1797" y="1316"/>
                  </a:cubicBezTo>
                  <a:cubicBezTo>
                    <a:pt x="1800" y="1324"/>
                    <a:pt x="1810" y="1328"/>
                    <a:pt x="1815" y="1335"/>
                  </a:cubicBezTo>
                  <a:cubicBezTo>
                    <a:pt x="1820" y="1343"/>
                    <a:pt x="1822" y="1353"/>
                    <a:pt x="1825" y="1362"/>
                  </a:cubicBezTo>
                  <a:cubicBezTo>
                    <a:pt x="1831" y="1380"/>
                    <a:pt x="1837" y="1399"/>
                    <a:pt x="1843" y="1417"/>
                  </a:cubicBezTo>
                  <a:cubicBezTo>
                    <a:pt x="1846" y="1426"/>
                    <a:pt x="1852" y="1444"/>
                    <a:pt x="1852" y="1444"/>
                  </a:cubicBezTo>
                  <a:cubicBezTo>
                    <a:pt x="1842" y="1530"/>
                    <a:pt x="1825" y="1585"/>
                    <a:pt x="1779" y="1655"/>
                  </a:cubicBezTo>
                  <a:cubicBezTo>
                    <a:pt x="1763" y="1679"/>
                    <a:pt x="1761" y="1710"/>
                    <a:pt x="1751" y="1737"/>
                  </a:cubicBezTo>
                  <a:cubicBezTo>
                    <a:pt x="1740" y="1841"/>
                    <a:pt x="1747" y="1948"/>
                    <a:pt x="1715" y="2048"/>
                  </a:cubicBezTo>
                  <a:cubicBezTo>
                    <a:pt x="1718" y="2078"/>
                    <a:pt x="1709" y="2113"/>
                    <a:pt x="1724" y="2139"/>
                  </a:cubicBezTo>
                  <a:cubicBezTo>
                    <a:pt x="1734" y="2156"/>
                    <a:pt x="1761" y="2152"/>
                    <a:pt x="1779" y="2158"/>
                  </a:cubicBezTo>
                  <a:cubicBezTo>
                    <a:pt x="1788" y="2161"/>
                    <a:pt x="1806" y="2167"/>
                    <a:pt x="1806" y="2167"/>
                  </a:cubicBezTo>
                  <a:cubicBezTo>
                    <a:pt x="1836" y="2137"/>
                    <a:pt x="1847" y="2138"/>
                    <a:pt x="1889" y="2148"/>
                  </a:cubicBezTo>
                  <a:cubicBezTo>
                    <a:pt x="1903" y="2192"/>
                    <a:pt x="1907" y="2205"/>
                    <a:pt x="1861" y="2222"/>
                  </a:cubicBezTo>
                  <a:cubicBezTo>
                    <a:pt x="1760" y="2219"/>
                    <a:pt x="1660" y="2218"/>
                    <a:pt x="1559" y="2212"/>
                  </a:cubicBezTo>
                  <a:cubicBezTo>
                    <a:pt x="1484" y="2208"/>
                    <a:pt x="1589" y="2189"/>
                    <a:pt x="1495" y="2212"/>
                  </a:cubicBezTo>
                  <a:cubicBezTo>
                    <a:pt x="1512" y="2165"/>
                    <a:pt x="1501" y="2197"/>
                    <a:pt x="1523" y="2130"/>
                  </a:cubicBezTo>
                  <a:cubicBezTo>
                    <a:pt x="1526" y="2121"/>
                    <a:pt x="1532" y="2103"/>
                    <a:pt x="1532" y="2103"/>
                  </a:cubicBezTo>
                  <a:cubicBezTo>
                    <a:pt x="1524" y="2029"/>
                    <a:pt x="1513" y="1957"/>
                    <a:pt x="1505" y="1883"/>
                  </a:cubicBezTo>
                  <a:cubicBezTo>
                    <a:pt x="1480" y="1954"/>
                    <a:pt x="1494" y="1845"/>
                    <a:pt x="1459" y="1819"/>
                  </a:cubicBezTo>
                  <a:cubicBezTo>
                    <a:pt x="1374" y="1755"/>
                    <a:pt x="1348" y="1772"/>
                    <a:pt x="1221" y="1764"/>
                  </a:cubicBezTo>
                  <a:cubicBezTo>
                    <a:pt x="1124" y="1740"/>
                    <a:pt x="1173" y="1749"/>
                    <a:pt x="1075" y="1737"/>
                  </a:cubicBezTo>
                  <a:cubicBezTo>
                    <a:pt x="1035" y="1724"/>
                    <a:pt x="1013" y="1694"/>
                    <a:pt x="974" y="1682"/>
                  </a:cubicBezTo>
                  <a:cubicBezTo>
                    <a:pt x="968" y="1673"/>
                    <a:pt x="964" y="1662"/>
                    <a:pt x="956" y="1655"/>
                  </a:cubicBezTo>
                  <a:cubicBezTo>
                    <a:pt x="949" y="1649"/>
                    <a:pt x="935" y="1654"/>
                    <a:pt x="929" y="1646"/>
                  </a:cubicBezTo>
                  <a:cubicBezTo>
                    <a:pt x="918" y="1630"/>
                    <a:pt x="910" y="1591"/>
                    <a:pt x="910" y="1591"/>
                  </a:cubicBezTo>
                  <a:cubicBezTo>
                    <a:pt x="917" y="1532"/>
                    <a:pt x="917" y="1509"/>
                    <a:pt x="947" y="1463"/>
                  </a:cubicBezTo>
                  <a:cubicBezTo>
                    <a:pt x="957" y="1430"/>
                    <a:pt x="972" y="1398"/>
                    <a:pt x="947" y="1362"/>
                  </a:cubicBezTo>
                  <a:cubicBezTo>
                    <a:pt x="936" y="1346"/>
                    <a:pt x="910" y="1350"/>
                    <a:pt x="892" y="1344"/>
                  </a:cubicBezTo>
                  <a:cubicBezTo>
                    <a:pt x="871" y="1337"/>
                    <a:pt x="855" y="1319"/>
                    <a:pt x="837" y="1307"/>
                  </a:cubicBezTo>
                  <a:cubicBezTo>
                    <a:pt x="784" y="1271"/>
                    <a:pt x="666" y="1274"/>
                    <a:pt x="618" y="1271"/>
                  </a:cubicBezTo>
                  <a:cubicBezTo>
                    <a:pt x="579" y="1265"/>
                    <a:pt x="546" y="1262"/>
                    <a:pt x="508" y="1252"/>
                  </a:cubicBezTo>
                  <a:cubicBezTo>
                    <a:pt x="489" y="1247"/>
                    <a:pt x="453" y="1234"/>
                    <a:pt x="453" y="1234"/>
                  </a:cubicBezTo>
                  <a:cubicBezTo>
                    <a:pt x="377" y="1183"/>
                    <a:pt x="414" y="1219"/>
                    <a:pt x="435" y="1033"/>
                  </a:cubicBezTo>
                  <a:cubicBezTo>
                    <a:pt x="437" y="1014"/>
                    <a:pt x="453" y="978"/>
                    <a:pt x="453" y="978"/>
                  </a:cubicBezTo>
                  <a:cubicBezTo>
                    <a:pt x="450" y="938"/>
                    <a:pt x="461" y="895"/>
                    <a:pt x="444" y="859"/>
                  </a:cubicBezTo>
                  <a:cubicBezTo>
                    <a:pt x="436" y="842"/>
                    <a:pt x="389" y="841"/>
                    <a:pt x="389" y="841"/>
                  </a:cubicBezTo>
                  <a:cubicBezTo>
                    <a:pt x="380" y="835"/>
                    <a:pt x="372" y="828"/>
                    <a:pt x="362" y="823"/>
                  </a:cubicBezTo>
                  <a:cubicBezTo>
                    <a:pt x="353" y="819"/>
                    <a:pt x="342" y="819"/>
                    <a:pt x="334" y="814"/>
                  </a:cubicBezTo>
                  <a:cubicBezTo>
                    <a:pt x="311" y="800"/>
                    <a:pt x="298" y="768"/>
                    <a:pt x="279" y="750"/>
                  </a:cubicBezTo>
                  <a:cubicBezTo>
                    <a:pt x="267" y="712"/>
                    <a:pt x="260" y="671"/>
                    <a:pt x="234" y="640"/>
                  </a:cubicBezTo>
                  <a:cubicBezTo>
                    <a:pt x="185" y="580"/>
                    <a:pt x="245" y="664"/>
                    <a:pt x="197" y="603"/>
                  </a:cubicBezTo>
                  <a:cubicBezTo>
                    <a:pt x="190" y="594"/>
                    <a:pt x="187" y="584"/>
                    <a:pt x="179" y="576"/>
                  </a:cubicBezTo>
                  <a:cubicBezTo>
                    <a:pt x="171" y="568"/>
                    <a:pt x="160" y="565"/>
                    <a:pt x="151" y="558"/>
                  </a:cubicBezTo>
                  <a:cubicBezTo>
                    <a:pt x="144" y="553"/>
                    <a:pt x="141" y="543"/>
                    <a:pt x="133" y="539"/>
                  </a:cubicBezTo>
                  <a:cubicBezTo>
                    <a:pt x="116" y="530"/>
                    <a:pt x="78" y="521"/>
                    <a:pt x="78" y="521"/>
                  </a:cubicBezTo>
                  <a:cubicBezTo>
                    <a:pt x="53" y="504"/>
                    <a:pt x="36" y="486"/>
                    <a:pt x="14" y="466"/>
                  </a:cubicBezTo>
                  <a:cubicBezTo>
                    <a:pt x="1" y="426"/>
                    <a:pt x="0" y="451"/>
                    <a:pt x="23" y="420"/>
                  </a:cubicBezTo>
                  <a:cubicBezTo>
                    <a:pt x="36" y="403"/>
                    <a:pt x="60" y="366"/>
                    <a:pt x="60" y="366"/>
                  </a:cubicBezTo>
                  <a:cubicBezTo>
                    <a:pt x="86" y="286"/>
                    <a:pt x="39" y="246"/>
                    <a:pt x="42" y="192"/>
                  </a:cubicBezTo>
                  <a:cubicBezTo>
                    <a:pt x="45" y="128"/>
                    <a:pt x="48" y="64"/>
                    <a:pt x="51" y="0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  <p:sp>
          <p:nvSpPr>
            <p:cNvPr id="6171" name="AutoShape 10"/>
            <p:cNvSpPr/>
            <p:nvPr/>
          </p:nvSpPr>
          <p:spPr>
            <a:xfrm>
              <a:off x="1701" y="0"/>
              <a:ext cx="1588" cy="317"/>
            </a:xfrm>
            <a:prstGeom prst="wedgeRectCallout">
              <a:avLst>
                <a:gd name="adj1" fmla="val -9194"/>
                <a:gd name="adj2" fmla="val 186593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solidFill>
                    <a:srgbClr val="008000"/>
                  </a:solidFill>
                  <a:latin typeface="宋体" panose="02010600030101010101" pitchFamily="2" charset="-122"/>
                </a:rPr>
                <a:t>1803年从法购得</a:t>
              </a:r>
              <a:endParaRPr lang="zh-CN" altLang="en-US" sz="1800" b="1" dirty="0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4" name="Group 11"/>
          <p:cNvGrpSpPr/>
          <p:nvPr/>
        </p:nvGrpSpPr>
        <p:grpSpPr>
          <a:xfrm>
            <a:off x="5208985" y="2851547"/>
            <a:ext cx="3378993" cy="1395413"/>
            <a:chOff x="3301" y="2395"/>
            <a:chExt cx="2838" cy="1172"/>
          </a:xfrm>
        </p:grpSpPr>
        <p:sp>
          <p:nvSpPr>
            <p:cNvPr id="6168" name="Freeform 12"/>
            <p:cNvSpPr/>
            <p:nvPr/>
          </p:nvSpPr>
          <p:spPr>
            <a:xfrm>
              <a:off x="3301" y="2395"/>
              <a:ext cx="1203" cy="594"/>
            </a:xfrm>
            <a:custGeom>
              <a:avLst/>
              <a:gdLst>
                <a:gd name="txL" fmla="*/ 0 w 1203"/>
                <a:gd name="txT" fmla="*/ 0 h 594"/>
                <a:gd name="txR" fmla="*/ 1203 w 1203"/>
                <a:gd name="txB" fmla="*/ 594 h 594"/>
              </a:gdLst>
              <a:ahLst/>
              <a:cxnLst>
                <a:cxn ang="0">
                  <a:pos x="0" y="0"/>
                </a:cxn>
                <a:cxn ang="0">
                  <a:pos x="813" y="28"/>
                </a:cxn>
                <a:cxn ang="0">
                  <a:pos x="960" y="19"/>
                </a:cxn>
                <a:cxn ang="0">
                  <a:pos x="996" y="28"/>
                </a:cxn>
                <a:cxn ang="0">
                  <a:pos x="1024" y="119"/>
                </a:cxn>
                <a:cxn ang="0">
                  <a:pos x="1097" y="211"/>
                </a:cxn>
                <a:cxn ang="0">
                  <a:pos x="1115" y="266"/>
                </a:cxn>
                <a:cxn ang="0">
                  <a:pos x="1133" y="293"/>
                </a:cxn>
                <a:cxn ang="0">
                  <a:pos x="1170" y="375"/>
                </a:cxn>
                <a:cxn ang="0">
                  <a:pos x="1197" y="476"/>
                </a:cxn>
                <a:cxn ang="0">
                  <a:pos x="1106" y="576"/>
                </a:cxn>
                <a:cxn ang="0">
                  <a:pos x="1033" y="503"/>
                </a:cxn>
                <a:cxn ang="0">
                  <a:pos x="987" y="439"/>
                </a:cxn>
                <a:cxn ang="0">
                  <a:pos x="932" y="384"/>
                </a:cxn>
                <a:cxn ang="0">
                  <a:pos x="923" y="357"/>
                </a:cxn>
                <a:cxn ang="0">
                  <a:pos x="941" y="302"/>
                </a:cxn>
                <a:cxn ang="0">
                  <a:pos x="914" y="284"/>
                </a:cxn>
                <a:cxn ang="0">
                  <a:pos x="896" y="284"/>
                </a:cxn>
                <a:cxn ang="0">
                  <a:pos x="813" y="128"/>
                </a:cxn>
                <a:cxn ang="0">
                  <a:pos x="731" y="92"/>
                </a:cxn>
                <a:cxn ang="0">
                  <a:pos x="685" y="128"/>
                </a:cxn>
                <a:cxn ang="0">
                  <a:pos x="621" y="147"/>
                </a:cxn>
                <a:cxn ang="0">
                  <a:pos x="576" y="119"/>
                </a:cxn>
                <a:cxn ang="0">
                  <a:pos x="557" y="101"/>
                </a:cxn>
                <a:cxn ang="0">
                  <a:pos x="448" y="74"/>
                </a:cxn>
                <a:cxn ang="0">
                  <a:pos x="283" y="83"/>
                </a:cxn>
                <a:cxn ang="0">
                  <a:pos x="228" y="101"/>
                </a:cxn>
                <a:cxn ang="0">
                  <a:pos x="109" y="147"/>
                </a:cxn>
                <a:cxn ang="0">
                  <a:pos x="36" y="92"/>
                </a:cxn>
                <a:cxn ang="0">
                  <a:pos x="0" y="0"/>
                </a:cxn>
              </a:cxnLst>
              <a:rect l="txL" t="txT" r="txR" b="txB"/>
              <a:pathLst>
                <a:path w="1203" h="594">
                  <a:moveTo>
                    <a:pt x="0" y="0"/>
                  </a:moveTo>
                  <a:cubicBezTo>
                    <a:pt x="673" y="21"/>
                    <a:pt x="402" y="10"/>
                    <a:pt x="813" y="28"/>
                  </a:cubicBezTo>
                  <a:cubicBezTo>
                    <a:pt x="863" y="44"/>
                    <a:pt x="911" y="35"/>
                    <a:pt x="960" y="19"/>
                  </a:cubicBezTo>
                  <a:cubicBezTo>
                    <a:pt x="972" y="22"/>
                    <a:pt x="987" y="19"/>
                    <a:pt x="996" y="28"/>
                  </a:cubicBezTo>
                  <a:cubicBezTo>
                    <a:pt x="1004" y="36"/>
                    <a:pt x="1014" y="103"/>
                    <a:pt x="1024" y="119"/>
                  </a:cubicBezTo>
                  <a:cubicBezTo>
                    <a:pt x="1044" y="151"/>
                    <a:pt x="1070" y="184"/>
                    <a:pt x="1097" y="211"/>
                  </a:cubicBezTo>
                  <a:cubicBezTo>
                    <a:pt x="1103" y="229"/>
                    <a:pt x="1104" y="250"/>
                    <a:pt x="1115" y="266"/>
                  </a:cubicBezTo>
                  <a:cubicBezTo>
                    <a:pt x="1121" y="275"/>
                    <a:pt x="1129" y="283"/>
                    <a:pt x="1133" y="293"/>
                  </a:cubicBezTo>
                  <a:cubicBezTo>
                    <a:pt x="1177" y="390"/>
                    <a:pt x="1129" y="314"/>
                    <a:pt x="1170" y="375"/>
                  </a:cubicBezTo>
                  <a:cubicBezTo>
                    <a:pt x="1193" y="445"/>
                    <a:pt x="1184" y="411"/>
                    <a:pt x="1197" y="476"/>
                  </a:cubicBezTo>
                  <a:cubicBezTo>
                    <a:pt x="1187" y="571"/>
                    <a:pt x="1203" y="594"/>
                    <a:pt x="1106" y="576"/>
                  </a:cubicBezTo>
                  <a:cubicBezTo>
                    <a:pt x="1093" y="538"/>
                    <a:pt x="1071" y="516"/>
                    <a:pt x="1033" y="503"/>
                  </a:cubicBezTo>
                  <a:cubicBezTo>
                    <a:pt x="1023" y="472"/>
                    <a:pt x="1009" y="462"/>
                    <a:pt x="987" y="439"/>
                  </a:cubicBezTo>
                  <a:cubicBezTo>
                    <a:pt x="973" y="396"/>
                    <a:pt x="962" y="415"/>
                    <a:pt x="932" y="384"/>
                  </a:cubicBezTo>
                  <a:cubicBezTo>
                    <a:pt x="929" y="375"/>
                    <a:pt x="922" y="366"/>
                    <a:pt x="923" y="357"/>
                  </a:cubicBezTo>
                  <a:cubicBezTo>
                    <a:pt x="925" y="338"/>
                    <a:pt x="941" y="302"/>
                    <a:pt x="941" y="302"/>
                  </a:cubicBezTo>
                  <a:cubicBezTo>
                    <a:pt x="932" y="296"/>
                    <a:pt x="924" y="281"/>
                    <a:pt x="914" y="284"/>
                  </a:cubicBezTo>
                  <a:cubicBezTo>
                    <a:pt x="892" y="290"/>
                    <a:pt x="918" y="350"/>
                    <a:pt x="896" y="284"/>
                  </a:cubicBezTo>
                  <a:cubicBezTo>
                    <a:pt x="885" y="202"/>
                    <a:pt x="875" y="177"/>
                    <a:pt x="813" y="128"/>
                  </a:cubicBezTo>
                  <a:cubicBezTo>
                    <a:pt x="790" y="109"/>
                    <a:pt x="731" y="92"/>
                    <a:pt x="731" y="92"/>
                  </a:cubicBezTo>
                  <a:cubicBezTo>
                    <a:pt x="647" y="120"/>
                    <a:pt x="763" y="75"/>
                    <a:pt x="685" y="128"/>
                  </a:cubicBezTo>
                  <a:cubicBezTo>
                    <a:pt x="667" y="140"/>
                    <a:pt x="642" y="140"/>
                    <a:pt x="621" y="147"/>
                  </a:cubicBezTo>
                  <a:cubicBezTo>
                    <a:pt x="579" y="103"/>
                    <a:pt x="630" y="151"/>
                    <a:pt x="576" y="119"/>
                  </a:cubicBezTo>
                  <a:cubicBezTo>
                    <a:pt x="568" y="115"/>
                    <a:pt x="565" y="105"/>
                    <a:pt x="557" y="101"/>
                  </a:cubicBezTo>
                  <a:cubicBezTo>
                    <a:pt x="528" y="84"/>
                    <a:pt x="480" y="80"/>
                    <a:pt x="448" y="74"/>
                  </a:cubicBezTo>
                  <a:cubicBezTo>
                    <a:pt x="393" y="77"/>
                    <a:pt x="338" y="76"/>
                    <a:pt x="283" y="83"/>
                  </a:cubicBezTo>
                  <a:cubicBezTo>
                    <a:pt x="264" y="85"/>
                    <a:pt x="228" y="101"/>
                    <a:pt x="228" y="101"/>
                  </a:cubicBezTo>
                  <a:cubicBezTo>
                    <a:pt x="191" y="126"/>
                    <a:pt x="151" y="133"/>
                    <a:pt x="109" y="147"/>
                  </a:cubicBezTo>
                  <a:cubicBezTo>
                    <a:pt x="66" y="136"/>
                    <a:pt x="60" y="128"/>
                    <a:pt x="36" y="92"/>
                  </a:cubicBezTo>
                  <a:cubicBezTo>
                    <a:pt x="14" y="24"/>
                    <a:pt x="26" y="54"/>
                    <a:pt x="0" y="0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800"/>
            </a:p>
          </p:txBody>
        </p:sp>
        <p:sp>
          <p:nvSpPr>
            <p:cNvPr id="6169" name="AutoShape 13"/>
            <p:cNvSpPr/>
            <p:nvPr/>
          </p:nvSpPr>
          <p:spPr>
            <a:xfrm>
              <a:off x="3939" y="3278"/>
              <a:ext cx="2200" cy="289"/>
            </a:xfrm>
            <a:prstGeom prst="wedgeRoundRectCallout">
              <a:avLst>
                <a:gd name="adj1" fmla="val -29954"/>
                <a:gd name="adj2" fmla="val -196694"/>
                <a:gd name="adj3" fmla="val 16667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solidFill>
                    <a:srgbClr val="008000"/>
                  </a:solidFill>
                  <a:latin typeface="Arial" panose="020B0604020202020204" pitchFamily="34" charset="0"/>
                </a:rPr>
                <a:t>1810-1819取自西班牙</a:t>
              </a:r>
              <a:endParaRPr lang="zh-CN" altLang="en-US" sz="1800" b="1" dirty="0">
                <a:solidFill>
                  <a:srgbClr val="008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14"/>
          <p:cNvGrpSpPr/>
          <p:nvPr/>
        </p:nvGrpSpPr>
        <p:grpSpPr>
          <a:xfrm>
            <a:off x="1251347" y="33338"/>
            <a:ext cx="2324100" cy="1403747"/>
            <a:chOff x="-23" y="28"/>
            <a:chExt cx="1952" cy="1179"/>
          </a:xfrm>
        </p:grpSpPr>
        <p:sp>
          <p:nvSpPr>
            <p:cNvPr id="6166" name="Freeform 15"/>
            <p:cNvSpPr/>
            <p:nvPr/>
          </p:nvSpPr>
          <p:spPr>
            <a:xfrm>
              <a:off x="609" y="226"/>
              <a:ext cx="1320" cy="981"/>
            </a:xfrm>
            <a:custGeom>
              <a:avLst/>
              <a:gdLst>
                <a:gd name="txL" fmla="*/ 0 w 1320"/>
                <a:gd name="txT" fmla="*/ 0 h 981"/>
                <a:gd name="txR" fmla="*/ 1320 w 1320"/>
                <a:gd name="txB" fmla="*/ 981 h 981"/>
              </a:gdLst>
              <a:ahLst/>
              <a:cxnLst>
                <a:cxn ang="0">
                  <a:pos x="1028" y="167"/>
                </a:cxn>
                <a:cxn ang="0">
                  <a:pos x="790" y="121"/>
                </a:cxn>
                <a:cxn ang="0">
                  <a:pos x="488" y="48"/>
                </a:cxn>
                <a:cxn ang="0">
                  <a:pos x="351" y="12"/>
                </a:cxn>
                <a:cxn ang="0">
                  <a:pos x="333" y="112"/>
                </a:cxn>
                <a:cxn ang="0">
                  <a:pos x="287" y="195"/>
                </a:cxn>
                <a:cxn ang="0">
                  <a:pos x="305" y="112"/>
                </a:cxn>
                <a:cxn ang="0">
                  <a:pos x="205" y="48"/>
                </a:cxn>
                <a:cxn ang="0">
                  <a:pos x="150" y="39"/>
                </a:cxn>
                <a:cxn ang="0">
                  <a:pos x="168" y="131"/>
                </a:cxn>
                <a:cxn ang="0">
                  <a:pos x="122" y="359"/>
                </a:cxn>
                <a:cxn ang="0">
                  <a:pos x="58" y="515"/>
                </a:cxn>
                <a:cxn ang="0">
                  <a:pos x="40" y="569"/>
                </a:cxn>
                <a:cxn ang="0">
                  <a:pos x="22" y="597"/>
                </a:cxn>
                <a:cxn ang="0">
                  <a:pos x="4" y="652"/>
                </a:cxn>
                <a:cxn ang="0">
                  <a:pos x="13" y="716"/>
                </a:cxn>
                <a:cxn ang="0">
                  <a:pos x="58" y="725"/>
                </a:cxn>
                <a:cxn ang="0">
                  <a:pos x="113" y="743"/>
                </a:cxn>
                <a:cxn ang="0">
                  <a:pos x="168" y="761"/>
                </a:cxn>
                <a:cxn ang="0">
                  <a:pos x="351" y="825"/>
                </a:cxn>
                <a:cxn ang="0">
                  <a:pos x="616" y="871"/>
                </a:cxn>
                <a:cxn ang="0">
                  <a:pos x="744" y="899"/>
                </a:cxn>
                <a:cxn ang="0">
                  <a:pos x="826" y="926"/>
                </a:cxn>
                <a:cxn ang="0">
                  <a:pos x="1028" y="935"/>
                </a:cxn>
                <a:cxn ang="0">
                  <a:pos x="1156" y="963"/>
                </a:cxn>
                <a:cxn ang="0">
                  <a:pos x="1320" y="981"/>
                </a:cxn>
                <a:cxn ang="0">
                  <a:pos x="1256" y="889"/>
                </a:cxn>
                <a:cxn ang="0">
                  <a:pos x="1210" y="771"/>
                </a:cxn>
                <a:cxn ang="0">
                  <a:pos x="1201" y="743"/>
                </a:cxn>
                <a:cxn ang="0">
                  <a:pos x="1128" y="688"/>
                </a:cxn>
                <a:cxn ang="0">
                  <a:pos x="1101" y="670"/>
                </a:cxn>
                <a:cxn ang="0">
                  <a:pos x="1046" y="652"/>
                </a:cxn>
                <a:cxn ang="0">
                  <a:pos x="1018" y="643"/>
                </a:cxn>
                <a:cxn ang="0">
                  <a:pos x="1028" y="551"/>
                </a:cxn>
                <a:cxn ang="0">
                  <a:pos x="1037" y="496"/>
                </a:cxn>
                <a:cxn ang="0">
                  <a:pos x="1055" y="441"/>
                </a:cxn>
                <a:cxn ang="0">
                  <a:pos x="1028" y="167"/>
                </a:cxn>
              </a:cxnLst>
              <a:rect l="txL" t="txT" r="txR" b="txB"/>
              <a:pathLst>
                <a:path w="1320" h="981">
                  <a:moveTo>
                    <a:pt x="1028" y="167"/>
                  </a:moveTo>
                  <a:cubicBezTo>
                    <a:pt x="947" y="151"/>
                    <a:pt x="873" y="130"/>
                    <a:pt x="790" y="121"/>
                  </a:cubicBezTo>
                  <a:cubicBezTo>
                    <a:pt x="683" y="86"/>
                    <a:pt x="602" y="58"/>
                    <a:pt x="488" y="48"/>
                  </a:cubicBezTo>
                  <a:cubicBezTo>
                    <a:pt x="442" y="36"/>
                    <a:pt x="398" y="21"/>
                    <a:pt x="351" y="12"/>
                  </a:cubicBezTo>
                  <a:cubicBezTo>
                    <a:pt x="292" y="32"/>
                    <a:pt x="317" y="65"/>
                    <a:pt x="333" y="112"/>
                  </a:cubicBezTo>
                  <a:cubicBezTo>
                    <a:pt x="323" y="162"/>
                    <a:pt x="318" y="162"/>
                    <a:pt x="287" y="195"/>
                  </a:cubicBezTo>
                  <a:cubicBezTo>
                    <a:pt x="273" y="152"/>
                    <a:pt x="292" y="153"/>
                    <a:pt x="305" y="112"/>
                  </a:cubicBezTo>
                  <a:cubicBezTo>
                    <a:pt x="289" y="64"/>
                    <a:pt x="250" y="59"/>
                    <a:pt x="205" y="48"/>
                  </a:cubicBezTo>
                  <a:cubicBezTo>
                    <a:pt x="198" y="41"/>
                    <a:pt x="165" y="0"/>
                    <a:pt x="150" y="39"/>
                  </a:cubicBezTo>
                  <a:cubicBezTo>
                    <a:pt x="143" y="58"/>
                    <a:pt x="160" y="107"/>
                    <a:pt x="168" y="131"/>
                  </a:cubicBezTo>
                  <a:cubicBezTo>
                    <a:pt x="164" y="201"/>
                    <a:pt x="181" y="303"/>
                    <a:pt x="122" y="359"/>
                  </a:cubicBezTo>
                  <a:cubicBezTo>
                    <a:pt x="105" y="410"/>
                    <a:pt x="97" y="476"/>
                    <a:pt x="58" y="515"/>
                  </a:cubicBezTo>
                  <a:cubicBezTo>
                    <a:pt x="52" y="533"/>
                    <a:pt x="50" y="553"/>
                    <a:pt x="40" y="569"/>
                  </a:cubicBezTo>
                  <a:cubicBezTo>
                    <a:pt x="34" y="578"/>
                    <a:pt x="26" y="587"/>
                    <a:pt x="22" y="597"/>
                  </a:cubicBezTo>
                  <a:cubicBezTo>
                    <a:pt x="14" y="615"/>
                    <a:pt x="4" y="652"/>
                    <a:pt x="4" y="652"/>
                  </a:cubicBezTo>
                  <a:cubicBezTo>
                    <a:pt x="7" y="673"/>
                    <a:pt x="0" y="699"/>
                    <a:pt x="13" y="716"/>
                  </a:cubicBezTo>
                  <a:cubicBezTo>
                    <a:pt x="22" y="728"/>
                    <a:pt x="43" y="721"/>
                    <a:pt x="58" y="725"/>
                  </a:cubicBezTo>
                  <a:cubicBezTo>
                    <a:pt x="77" y="730"/>
                    <a:pt x="95" y="737"/>
                    <a:pt x="113" y="743"/>
                  </a:cubicBezTo>
                  <a:cubicBezTo>
                    <a:pt x="131" y="749"/>
                    <a:pt x="168" y="761"/>
                    <a:pt x="168" y="761"/>
                  </a:cubicBezTo>
                  <a:cubicBezTo>
                    <a:pt x="201" y="796"/>
                    <a:pt x="298" y="806"/>
                    <a:pt x="351" y="825"/>
                  </a:cubicBezTo>
                  <a:cubicBezTo>
                    <a:pt x="436" y="856"/>
                    <a:pt x="527" y="858"/>
                    <a:pt x="616" y="871"/>
                  </a:cubicBezTo>
                  <a:cubicBezTo>
                    <a:pt x="657" y="877"/>
                    <a:pt x="705" y="889"/>
                    <a:pt x="744" y="899"/>
                  </a:cubicBezTo>
                  <a:cubicBezTo>
                    <a:pt x="772" y="906"/>
                    <a:pt x="797" y="925"/>
                    <a:pt x="826" y="926"/>
                  </a:cubicBezTo>
                  <a:cubicBezTo>
                    <a:pt x="893" y="929"/>
                    <a:pt x="961" y="932"/>
                    <a:pt x="1028" y="935"/>
                  </a:cubicBezTo>
                  <a:cubicBezTo>
                    <a:pt x="1120" y="946"/>
                    <a:pt x="1078" y="936"/>
                    <a:pt x="1156" y="963"/>
                  </a:cubicBezTo>
                  <a:cubicBezTo>
                    <a:pt x="1208" y="981"/>
                    <a:pt x="1266" y="972"/>
                    <a:pt x="1320" y="981"/>
                  </a:cubicBezTo>
                  <a:cubicBezTo>
                    <a:pt x="1307" y="940"/>
                    <a:pt x="1285" y="919"/>
                    <a:pt x="1256" y="889"/>
                  </a:cubicBezTo>
                  <a:cubicBezTo>
                    <a:pt x="1242" y="846"/>
                    <a:pt x="1244" y="803"/>
                    <a:pt x="1210" y="771"/>
                  </a:cubicBezTo>
                  <a:cubicBezTo>
                    <a:pt x="1207" y="762"/>
                    <a:pt x="1208" y="750"/>
                    <a:pt x="1201" y="743"/>
                  </a:cubicBezTo>
                  <a:cubicBezTo>
                    <a:pt x="1179" y="721"/>
                    <a:pt x="1152" y="707"/>
                    <a:pt x="1128" y="688"/>
                  </a:cubicBezTo>
                  <a:cubicBezTo>
                    <a:pt x="1120" y="681"/>
                    <a:pt x="1111" y="674"/>
                    <a:pt x="1101" y="670"/>
                  </a:cubicBezTo>
                  <a:cubicBezTo>
                    <a:pt x="1083" y="662"/>
                    <a:pt x="1064" y="658"/>
                    <a:pt x="1046" y="652"/>
                  </a:cubicBezTo>
                  <a:cubicBezTo>
                    <a:pt x="1037" y="649"/>
                    <a:pt x="1018" y="643"/>
                    <a:pt x="1018" y="643"/>
                  </a:cubicBezTo>
                  <a:cubicBezTo>
                    <a:pt x="980" y="603"/>
                    <a:pt x="981" y="581"/>
                    <a:pt x="1028" y="551"/>
                  </a:cubicBezTo>
                  <a:cubicBezTo>
                    <a:pt x="1031" y="533"/>
                    <a:pt x="1033" y="514"/>
                    <a:pt x="1037" y="496"/>
                  </a:cubicBezTo>
                  <a:cubicBezTo>
                    <a:pt x="1042" y="477"/>
                    <a:pt x="1055" y="441"/>
                    <a:pt x="1055" y="441"/>
                  </a:cubicBezTo>
                  <a:cubicBezTo>
                    <a:pt x="1048" y="345"/>
                    <a:pt x="1035" y="264"/>
                    <a:pt x="1028" y="167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  <p:sp>
          <p:nvSpPr>
            <p:cNvPr id="6167" name="AutoShape 16"/>
            <p:cNvSpPr/>
            <p:nvPr/>
          </p:nvSpPr>
          <p:spPr>
            <a:xfrm>
              <a:off x="-23" y="28"/>
              <a:ext cx="1815" cy="346"/>
            </a:xfrm>
            <a:prstGeom prst="wedgeRectCallout">
              <a:avLst>
                <a:gd name="adj1" fmla="val 23278"/>
                <a:gd name="adj2" fmla="val 130056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solidFill>
                    <a:srgbClr val="008000"/>
                  </a:solidFill>
                  <a:latin typeface="宋体" panose="02010600030101010101" pitchFamily="2" charset="-122"/>
                </a:rPr>
                <a:t>1842-1846取自英国</a:t>
              </a:r>
              <a:endParaRPr lang="zh-CN" altLang="en-US" sz="1800" b="1" dirty="0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6" name="Group 17"/>
          <p:cNvGrpSpPr/>
          <p:nvPr/>
        </p:nvGrpSpPr>
        <p:grpSpPr>
          <a:xfrm>
            <a:off x="3488531" y="1423988"/>
            <a:ext cx="1651397" cy="2157413"/>
            <a:chOff x="1856" y="1196"/>
            <a:chExt cx="1387" cy="1812"/>
          </a:xfrm>
        </p:grpSpPr>
        <p:sp>
          <p:nvSpPr>
            <p:cNvPr id="6164" name="Freeform 18"/>
            <p:cNvSpPr/>
            <p:nvPr/>
          </p:nvSpPr>
          <p:spPr>
            <a:xfrm>
              <a:off x="1856" y="1196"/>
              <a:ext cx="1289" cy="1812"/>
            </a:xfrm>
            <a:custGeom>
              <a:avLst/>
              <a:gdLst>
                <a:gd name="txL" fmla="*/ 0 w 1289"/>
                <a:gd name="txT" fmla="*/ 0 h 1812"/>
                <a:gd name="txR" fmla="*/ 1289 w 1289"/>
                <a:gd name="txB" fmla="*/ 1812 h 1812"/>
              </a:gdLst>
              <a:ahLst/>
              <a:cxnLst>
                <a:cxn ang="0">
                  <a:pos x="91" y="2"/>
                </a:cxn>
                <a:cxn ang="0">
                  <a:pos x="46" y="422"/>
                </a:cxn>
                <a:cxn ang="0">
                  <a:pos x="110" y="486"/>
                </a:cxn>
                <a:cxn ang="0">
                  <a:pos x="174" y="578"/>
                </a:cxn>
                <a:cxn ang="0">
                  <a:pos x="155" y="678"/>
                </a:cxn>
                <a:cxn ang="0">
                  <a:pos x="73" y="761"/>
                </a:cxn>
                <a:cxn ang="0">
                  <a:pos x="0" y="962"/>
                </a:cxn>
                <a:cxn ang="0">
                  <a:pos x="55" y="1172"/>
                </a:cxn>
                <a:cxn ang="0">
                  <a:pos x="82" y="1181"/>
                </a:cxn>
                <a:cxn ang="0">
                  <a:pos x="128" y="1218"/>
                </a:cxn>
                <a:cxn ang="0">
                  <a:pos x="183" y="1282"/>
                </a:cxn>
                <a:cxn ang="0">
                  <a:pos x="229" y="1364"/>
                </a:cxn>
                <a:cxn ang="0">
                  <a:pos x="293" y="1437"/>
                </a:cxn>
                <a:cxn ang="0">
                  <a:pos x="384" y="1455"/>
                </a:cxn>
                <a:cxn ang="0">
                  <a:pos x="421" y="1410"/>
                </a:cxn>
                <a:cxn ang="0">
                  <a:pos x="430" y="1382"/>
                </a:cxn>
                <a:cxn ang="0">
                  <a:pos x="485" y="1364"/>
                </a:cxn>
                <a:cxn ang="0">
                  <a:pos x="613" y="1492"/>
                </a:cxn>
                <a:cxn ang="0">
                  <a:pos x="667" y="1593"/>
                </a:cxn>
                <a:cxn ang="0">
                  <a:pos x="704" y="1666"/>
                </a:cxn>
                <a:cxn ang="0">
                  <a:pos x="805" y="1775"/>
                </a:cxn>
                <a:cxn ang="0">
                  <a:pos x="887" y="1803"/>
                </a:cxn>
                <a:cxn ang="0">
                  <a:pos x="914" y="1812"/>
                </a:cxn>
                <a:cxn ang="0">
                  <a:pos x="896" y="1730"/>
                </a:cxn>
                <a:cxn ang="0">
                  <a:pos x="942" y="1565"/>
                </a:cxn>
                <a:cxn ang="0">
                  <a:pos x="1024" y="1529"/>
                </a:cxn>
                <a:cxn ang="0">
                  <a:pos x="1134" y="1483"/>
                </a:cxn>
                <a:cxn ang="0">
                  <a:pos x="1253" y="1382"/>
                </a:cxn>
                <a:cxn ang="0">
                  <a:pos x="1289" y="1300"/>
                </a:cxn>
                <a:cxn ang="0">
                  <a:pos x="1243" y="1090"/>
                </a:cxn>
                <a:cxn ang="0">
                  <a:pos x="1225" y="1035"/>
                </a:cxn>
                <a:cxn ang="0">
                  <a:pos x="1216" y="1007"/>
                </a:cxn>
                <a:cxn ang="0">
                  <a:pos x="1115" y="943"/>
                </a:cxn>
                <a:cxn ang="0">
                  <a:pos x="1061" y="925"/>
                </a:cxn>
                <a:cxn ang="0">
                  <a:pos x="859" y="916"/>
                </a:cxn>
                <a:cxn ang="0">
                  <a:pos x="768" y="889"/>
                </a:cxn>
                <a:cxn ang="0">
                  <a:pos x="695" y="843"/>
                </a:cxn>
                <a:cxn ang="0">
                  <a:pos x="649" y="770"/>
                </a:cxn>
                <a:cxn ang="0">
                  <a:pos x="658" y="715"/>
                </a:cxn>
                <a:cxn ang="0">
                  <a:pos x="677" y="697"/>
                </a:cxn>
                <a:cxn ang="0">
                  <a:pos x="686" y="669"/>
                </a:cxn>
                <a:cxn ang="0">
                  <a:pos x="677" y="532"/>
                </a:cxn>
                <a:cxn ang="0">
                  <a:pos x="622" y="514"/>
                </a:cxn>
                <a:cxn ang="0">
                  <a:pos x="594" y="505"/>
                </a:cxn>
                <a:cxn ang="0">
                  <a:pos x="357" y="450"/>
                </a:cxn>
                <a:cxn ang="0">
                  <a:pos x="201" y="404"/>
                </a:cxn>
                <a:cxn ang="0">
                  <a:pos x="174" y="276"/>
                </a:cxn>
                <a:cxn ang="0">
                  <a:pos x="192" y="221"/>
                </a:cxn>
                <a:cxn ang="0">
                  <a:pos x="128" y="20"/>
                </a:cxn>
                <a:cxn ang="0">
                  <a:pos x="91" y="2"/>
                </a:cxn>
              </a:cxnLst>
              <a:rect l="txL" t="txT" r="txR" b="txB"/>
              <a:pathLst>
                <a:path w="1289" h="1812">
                  <a:moveTo>
                    <a:pt x="91" y="2"/>
                  </a:moveTo>
                  <a:cubicBezTo>
                    <a:pt x="86" y="86"/>
                    <a:pt x="78" y="374"/>
                    <a:pt x="46" y="422"/>
                  </a:cubicBezTo>
                  <a:cubicBezTo>
                    <a:pt x="57" y="467"/>
                    <a:pt x="67" y="472"/>
                    <a:pt x="110" y="486"/>
                  </a:cubicBezTo>
                  <a:cubicBezTo>
                    <a:pt x="138" y="515"/>
                    <a:pt x="147" y="551"/>
                    <a:pt x="174" y="578"/>
                  </a:cubicBezTo>
                  <a:cubicBezTo>
                    <a:pt x="172" y="598"/>
                    <a:pt x="170" y="653"/>
                    <a:pt x="155" y="678"/>
                  </a:cubicBezTo>
                  <a:cubicBezTo>
                    <a:pt x="136" y="709"/>
                    <a:pt x="98" y="722"/>
                    <a:pt x="73" y="761"/>
                  </a:cubicBezTo>
                  <a:cubicBezTo>
                    <a:pt x="61" y="810"/>
                    <a:pt x="36" y="924"/>
                    <a:pt x="0" y="962"/>
                  </a:cubicBezTo>
                  <a:cubicBezTo>
                    <a:pt x="9" y="1038"/>
                    <a:pt x="31" y="1100"/>
                    <a:pt x="55" y="1172"/>
                  </a:cubicBezTo>
                  <a:cubicBezTo>
                    <a:pt x="58" y="1181"/>
                    <a:pt x="73" y="1178"/>
                    <a:pt x="82" y="1181"/>
                  </a:cubicBezTo>
                  <a:cubicBezTo>
                    <a:pt x="137" y="1263"/>
                    <a:pt x="64" y="1167"/>
                    <a:pt x="128" y="1218"/>
                  </a:cubicBezTo>
                  <a:cubicBezTo>
                    <a:pt x="135" y="1224"/>
                    <a:pt x="173" y="1271"/>
                    <a:pt x="183" y="1282"/>
                  </a:cubicBezTo>
                  <a:cubicBezTo>
                    <a:pt x="193" y="1312"/>
                    <a:pt x="229" y="1364"/>
                    <a:pt x="229" y="1364"/>
                  </a:cubicBezTo>
                  <a:cubicBezTo>
                    <a:pt x="240" y="1408"/>
                    <a:pt x="250" y="1423"/>
                    <a:pt x="293" y="1437"/>
                  </a:cubicBezTo>
                  <a:cubicBezTo>
                    <a:pt x="331" y="1462"/>
                    <a:pt x="339" y="1467"/>
                    <a:pt x="384" y="1455"/>
                  </a:cubicBezTo>
                  <a:cubicBezTo>
                    <a:pt x="395" y="1439"/>
                    <a:pt x="411" y="1427"/>
                    <a:pt x="421" y="1410"/>
                  </a:cubicBezTo>
                  <a:cubicBezTo>
                    <a:pt x="426" y="1402"/>
                    <a:pt x="422" y="1388"/>
                    <a:pt x="430" y="1382"/>
                  </a:cubicBezTo>
                  <a:cubicBezTo>
                    <a:pt x="446" y="1371"/>
                    <a:pt x="485" y="1364"/>
                    <a:pt x="485" y="1364"/>
                  </a:cubicBezTo>
                  <a:cubicBezTo>
                    <a:pt x="535" y="1398"/>
                    <a:pt x="569" y="1450"/>
                    <a:pt x="613" y="1492"/>
                  </a:cubicBezTo>
                  <a:cubicBezTo>
                    <a:pt x="628" y="1539"/>
                    <a:pt x="634" y="1558"/>
                    <a:pt x="667" y="1593"/>
                  </a:cubicBezTo>
                  <a:cubicBezTo>
                    <a:pt x="678" y="1622"/>
                    <a:pt x="682" y="1643"/>
                    <a:pt x="704" y="1666"/>
                  </a:cubicBezTo>
                  <a:cubicBezTo>
                    <a:pt x="723" y="1724"/>
                    <a:pt x="753" y="1741"/>
                    <a:pt x="805" y="1775"/>
                  </a:cubicBezTo>
                  <a:cubicBezTo>
                    <a:pt x="811" y="1779"/>
                    <a:pt x="870" y="1797"/>
                    <a:pt x="887" y="1803"/>
                  </a:cubicBezTo>
                  <a:cubicBezTo>
                    <a:pt x="896" y="1806"/>
                    <a:pt x="914" y="1812"/>
                    <a:pt x="914" y="1812"/>
                  </a:cubicBezTo>
                  <a:cubicBezTo>
                    <a:pt x="926" y="1775"/>
                    <a:pt x="918" y="1762"/>
                    <a:pt x="896" y="1730"/>
                  </a:cubicBezTo>
                  <a:cubicBezTo>
                    <a:pt x="901" y="1702"/>
                    <a:pt x="921" y="1592"/>
                    <a:pt x="942" y="1565"/>
                  </a:cubicBezTo>
                  <a:cubicBezTo>
                    <a:pt x="957" y="1545"/>
                    <a:pt x="1008" y="1534"/>
                    <a:pt x="1024" y="1529"/>
                  </a:cubicBezTo>
                  <a:cubicBezTo>
                    <a:pt x="1063" y="1516"/>
                    <a:pt x="1099" y="1505"/>
                    <a:pt x="1134" y="1483"/>
                  </a:cubicBezTo>
                  <a:cubicBezTo>
                    <a:pt x="1164" y="1437"/>
                    <a:pt x="1215" y="1420"/>
                    <a:pt x="1253" y="1382"/>
                  </a:cubicBezTo>
                  <a:cubicBezTo>
                    <a:pt x="1263" y="1353"/>
                    <a:pt x="1279" y="1329"/>
                    <a:pt x="1289" y="1300"/>
                  </a:cubicBezTo>
                  <a:cubicBezTo>
                    <a:pt x="1280" y="1227"/>
                    <a:pt x="1259" y="1161"/>
                    <a:pt x="1243" y="1090"/>
                  </a:cubicBezTo>
                  <a:cubicBezTo>
                    <a:pt x="1239" y="1071"/>
                    <a:pt x="1231" y="1053"/>
                    <a:pt x="1225" y="1035"/>
                  </a:cubicBezTo>
                  <a:cubicBezTo>
                    <a:pt x="1222" y="1026"/>
                    <a:pt x="1223" y="1014"/>
                    <a:pt x="1216" y="1007"/>
                  </a:cubicBezTo>
                  <a:cubicBezTo>
                    <a:pt x="1157" y="949"/>
                    <a:pt x="1190" y="969"/>
                    <a:pt x="1115" y="943"/>
                  </a:cubicBezTo>
                  <a:cubicBezTo>
                    <a:pt x="1097" y="937"/>
                    <a:pt x="1080" y="926"/>
                    <a:pt x="1061" y="925"/>
                  </a:cubicBezTo>
                  <a:cubicBezTo>
                    <a:pt x="994" y="922"/>
                    <a:pt x="926" y="919"/>
                    <a:pt x="859" y="916"/>
                  </a:cubicBezTo>
                  <a:cubicBezTo>
                    <a:pt x="829" y="906"/>
                    <a:pt x="798" y="899"/>
                    <a:pt x="768" y="889"/>
                  </a:cubicBezTo>
                  <a:cubicBezTo>
                    <a:pt x="746" y="866"/>
                    <a:pt x="722" y="861"/>
                    <a:pt x="695" y="843"/>
                  </a:cubicBezTo>
                  <a:cubicBezTo>
                    <a:pt x="677" y="815"/>
                    <a:pt x="659" y="801"/>
                    <a:pt x="649" y="770"/>
                  </a:cubicBezTo>
                  <a:cubicBezTo>
                    <a:pt x="652" y="752"/>
                    <a:pt x="651" y="732"/>
                    <a:pt x="658" y="715"/>
                  </a:cubicBezTo>
                  <a:cubicBezTo>
                    <a:pt x="661" y="707"/>
                    <a:pt x="672" y="704"/>
                    <a:pt x="677" y="697"/>
                  </a:cubicBezTo>
                  <a:cubicBezTo>
                    <a:pt x="682" y="689"/>
                    <a:pt x="683" y="678"/>
                    <a:pt x="686" y="669"/>
                  </a:cubicBezTo>
                  <a:cubicBezTo>
                    <a:pt x="697" y="568"/>
                    <a:pt x="704" y="613"/>
                    <a:pt x="677" y="532"/>
                  </a:cubicBezTo>
                  <a:cubicBezTo>
                    <a:pt x="671" y="514"/>
                    <a:pt x="640" y="520"/>
                    <a:pt x="622" y="514"/>
                  </a:cubicBezTo>
                  <a:cubicBezTo>
                    <a:pt x="613" y="511"/>
                    <a:pt x="594" y="505"/>
                    <a:pt x="594" y="505"/>
                  </a:cubicBezTo>
                  <a:cubicBezTo>
                    <a:pt x="539" y="447"/>
                    <a:pt x="426" y="455"/>
                    <a:pt x="357" y="450"/>
                  </a:cubicBezTo>
                  <a:cubicBezTo>
                    <a:pt x="304" y="437"/>
                    <a:pt x="254" y="417"/>
                    <a:pt x="201" y="404"/>
                  </a:cubicBezTo>
                  <a:cubicBezTo>
                    <a:pt x="163" y="347"/>
                    <a:pt x="156" y="367"/>
                    <a:pt x="174" y="276"/>
                  </a:cubicBezTo>
                  <a:cubicBezTo>
                    <a:pt x="178" y="257"/>
                    <a:pt x="192" y="221"/>
                    <a:pt x="192" y="221"/>
                  </a:cubicBezTo>
                  <a:cubicBezTo>
                    <a:pt x="182" y="26"/>
                    <a:pt x="227" y="70"/>
                    <a:pt x="128" y="20"/>
                  </a:cubicBezTo>
                  <a:cubicBezTo>
                    <a:pt x="88" y="0"/>
                    <a:pt x="115" y="2"/>
                    <a:pt x="91" y="2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  <p:sp>
          <p:nvSpPr>
            <p:cNvPr id="6165" name="AutoShape 19"/>
            <p:cNvSpPr/>
            <p:nvPr/>
          </p:nvSpPr>
          <p:spPr>
            <a:xfrm>
              <a:off x="2245" y="1298"/>
              <a:ext cx="998" cy="271"/>
            </a:xfrm>
            <a:prstGeom prst="wedgeRectCallout">
              <a:avLst>
                <a:gd name="adj1" fmla="val -39181"/>
                <a:gd name="adj2" fmla="val 228968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solidFill>
                    <a:srgbClr val="008000"/>
                  </a:solidFill>
                  <a:latin typeface="宋体" panose="02010600030101010101" pitchFamily="2" charset="-122"/>
                </a:rPr>
                <a:t>1845吞并</a:t>
              </a:r>
              <a:endParaRPr lang="zh-CN" altLang="en-US" sz="1800" b="1" dirty="0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7" name="Group 20"/>
          <p:cNvGrpSpPr/>
          <p:nvPr/>
        </p:nvGrpSpPr>
        <p:grpSpPr>
          <a:xfrm>
            <a:off x="1964531" y="897731"/>
            <a:ext cx="3742135" cy="1877616"/>
            <a:chOff x="576" y="754"/>
            <a:chExt cx="3143" cy="1577"/>
          </a:xfrm>
        </p:grpSpPr>
        <p:sp>
          <p:nvSpPr>
            <p:cNvPr id="6162" name="Freeform 21"/>
            <p:cNvSpPr/>
            <p:nvPr/>
          </p:nvSpPr>
          <p:spPr>
            <a:xfrm>
              <a:off x="576" y="942"/>
              <a:ext cx="1442" cy="1389"/>
            </a:xfrm>
            <a:custGeom>
              <a:avLst/>
              <a:gdLst>
                <a:gd name="txL" fmla="*/ 0 w 1442"/>
                <a:gd name="txT" fmla="*/ 0 h 1389"/>
                <a:gd name="txR" fmla="*/ 1442 w 1442"/>
                <a:gd name="txB" fmla="*/ 1389 h 1389"/>
              </a:gdLst>
              <a:ahLst/>
              <a:cxnLst>
                <a:cxn ang="0">
                  <a:pos x="46" y="0"/>
                </a:cxn>
                <a:cxn ang="0">
                  <a:pos x="439" y="109"/>
                </a:cxn>
                <a:cxn ang="0">
                  <a:pos x="658" y="146"/>
                </a:cxn>
                <a:cxn ang="0">
                  <a:pos x="887" y="210"/>
                </a:cxn>
                <a:cxn ang="0">
                  <a:pos x="1015" y="219"/>
                </a:cxn>
                <a:cxn ang="0">
                  <a:pos x="1097" y="247"/>
                </a:cxn>
                <a:cxn ang="0">
                  <a:pos x="1262" y="265"/>
                </a:cxn>
                <a:cxn ang="0">
                  <a:pos x="1381" y="292"/>
                </a:cxn>
                <a:cxn ang="0">
                  <a:pos x="1353" y="567"/>
                </a:cxn>
                <a:cxn ang="0">
                  <a:pos x="1408" y="768"/>
                </a:cxn>
                <a:cxn ang="0">
                  <a:pos x="1435" y="859"/>
                </a:cxn>
                <a:cxn ang="0">
                  <a:pos x="1408" y="978"/>
                </a:cxn>
                <a:cxn ang="0">
                  <a:pos x="1362" y="1024"/>
                </a:cxn>
                <a:cxn ang="0">
                  <a:pos x="1317" y="1143"/>
                </a:cxn>
                <a:cxn ang="0">
                  <a:pos x="1307" y="1188"/>
                </a:cxn>
                <a:cxn ang="0">
                  <a:pos x="1289" y="1243"/>
                </a:cxn>
                <a:cxn ang="0">
                  <a:pos x="1280" y="1380"/>
                </a:cxn>
                <a:cxn ang="0">
                  <a:pos x="1289" y="1353"/>
                </a:cxn>
                <a:cxn ang="0">
                  <a:pos x="1253" y="1307"/>
                </a:cxn>
                <a:cxn ang="0">
                  <a:pos x="1161" y="1298"/>
                </a:cxn>
                <a:cxn ang="0">
                  <a:pos x="1134" y="1289"/>
                </a:cxn>
                <a:cxn ang="0">
                  <a:pos x="1125" y="1261"/>
                </a:cxn>
                <a:cxn ang="0">
                  <a:pos x="1042" y="1179"/>
                </a:cxn>
                <a:cxn ang="0">
                  <a:pos x="869" y="1152"/>
                </a:cxn>
                <a:cxn ang="0">
                  <a:pos x="741" y="1143"/>
                </a:cxn>
                <a:cxn ang="0">
                  <a:pos x="686" y="1161"/>
                </a:cxn>
                <a:cxn ang="0">
                  <a:pos x="658" y="1170"/>
                </a:cxn>
                <a:cxn ang="0">
                  <a:pos x="357" y="1133"/>
                </a:cxn>
                <a:cxn ang="0">
                  <a:pos x="347" y="1106"/>
                </a:cxn>
                <a:cxn ang="0">
                  <a:pos x="320" y="1033"/>
                </a:cxn>
                <a:cxn ang="0">
                  <a:pos x="219" y="932"/>
                </a:cxn>
                <a:cxn ang="0">
                  <a:pos x="146" y="877"/>
                </a:cxn>
                <a:cxn ang="0">
                  <a:pos x="110" y="823"/>
                </a:cxn>
                <a:cxn ang="0">
                  <a:pos x="46" y="594"/>
                </a:cxn>
                <a:cxn ang="0">
                  <a:pos x="27" y="429"/>
                </a:cxn>
                <a:cxn ang="0">
                  <a:pos x="18" y="384"/>
                </a:cxn>
                <a:cxn ang="0">
                  <a:pos x="0" y="329"/>
                </a:cxn>
                <a:cxn ang="0">
                  <a:pos x="9" y="146"/>
                </a:cxn>
                <a:cxn ang="0">
                  <a:pos x="46" y="0"/>
                </a:cxn>
              </a:cxnLst>
              <a:rect l="txL" t="txT" r="txR" b="txB"/>
              <a:pathLst>
                <a:path w="1442" h="1389">
                  <a:moveTo>
                    <a:pt x="46" y="0"/>
                  </a:moveTo>
                  <a:cubicBezTo>
                    <a:pt x="180" y="22"/>
                    <a:pt x="304" y="87"/>
                    <a:pt x="439" y="109"/>
                  </a:cubicBezTo>
                  <a:cubicBezTo>
                    <a:pt x="526" y="141"/>
                    <a:pt x="553" y="139"/>
                    <a:pt x="658" y="146"/>
                  </a:cubicBezTo>
                  <a:cubicBezTo>
                    <a:pt x="733" y="164"/>
                    <a:pt x="810" y="202"/>
                    <a:pt x="887" y="210"/>
                  </a:cubicBezTo>
                  <a:cubicBezTo>
                    <a:pt x="930" y="215"/>
                    <a:pt x="972" y="216"/>
                    <a:pt x="1015" y="219"/>
                  </a:cubicBezTo>
                  <a:cubicBezTo>
                    <a:pt x="1042" y="228"/>
                    <a:pt x="1068" y="243"/>
                    <a:pt x="1097" y="247"/>
                  </a:cubicBezTo>
                  <a:cubicBezTo>
                    <a:pt x="1152" y="255"/>
                    <a:pt x="1262" y="265"/>
                    <a:pt x="1262" y="265"/>
                  </a:cubicBezTo>
                  <a:cubicBezTo>
                    <a:pt x="1350" y="287"/>
                    <a:pt x="1310" y="278"/>
                    <a:pt x="1381" y="292"/>
                  </a:cubicBezTo>
                  <a:cubicBezTo>
                    <a:pt x="1349" y="381"/>
                    <a:pt x="1382" y="478"/>
                    <a:pt x="1353" y="567"/>
                  </a:cubicBezTo>
                  <a:cubicBezTo>
                    <a:pt x="1368" y="859"/>
                    <a:pt x="1324" y="680"/>
                    <a:pt x="1408" y="768"/>
                  </a:cubicBezTo>
                  <a:cubicBezTo>
                    <a:pt x="1430" y="835"/>
                    <a:pt x="1421" y="804"/>
                    <a:pt x="1435" y="859"/>
                  </a:cubicBezTo>
                  <a:cubicBezTo>
                    <a:pt x="1429" y="921"/>
                    <a:pt x="1442" y="940"/>
                    <a:pt x="1408" y="978"/>
                  </a:cubicBezTo>
                  <a:cubicBezTo>
                    <a:pt x="1394" y="994"/>
                    <a:pt x="1362" y="1024"/>
                    <a:pt x="1362" y="1024"/>
                  </a:cubicBezTo>
                  <a:cubicBezTo>
                    <a:pt x="1348" y="1066"/>
                    <a:pt x="1341" y="1105"/>
                    <a:pt x="1317" y="1143"/>
                  </a:cubicBezTo>
                  <a:cubicBezTo>
                    <a:pt x="1314" y="1158"/>
                    <a:pt x="1311" y="1173"/>
                    <a:pt x="1307" y="1188"/>
                  </a:cubicBezTo>
                  <a:cubicBezTo>
                    <a:pt x="1302" y="1207"/>
                    <a:pt x="1289" y="1243"/>
                    <a:pt x="1289" y="1243"/>
                  </a:cubicBezTo>
                  <a:cubicBezTo>
                    <a:pt x="1286" y="1289"/>
                    <a:pt x="1280" y="1334"/>
                    <a:pt x="1280" y="1380"/>
                  </a:cubicBezTo>
                  <a:cubicBezTo>
                    <a:pt x="1280" y="1389"/>
                    <a:pt x="1289" y="1362"/>
                    <a:pt x="1289" y="1353"/>
                  </a:cubicBezTo>
                  <a:cubicBezTo>
                    <a:pt x="1289" y="1332"/>
                    <a:pt x="1275" y="1312"/>
                    <a:pt x="1253" y="1307"/>
                  </a:cubicBezTo>
                  <a:cubicBezTo>
                    <a:pt x="1223" y="1300"/>
                    <a:pt x="1192" y="1301"/>
                    <a:pt x="1161" y="1298"/>
                  </a:cubicBezTo>
                  <a:cubicBezTo>
                    <a:pt x="1152" y="1295"/>
                    <a:pt x="1141" y="1296"/>
                    <a:pt x="1134" y="1289"/>
                  </a:cubicBezTo>
                  <a:cubicBezTo>
                    <a:pt x="1127" y="1282"/>
                    <a:pt x="1130" y="1269"/>
                    <a:pt x="1125" y="1261"/>
                  </a:cubicBezTo>
                  <a:cubicBezTo>
                    <a:pt x="1109" y="1234"/>
                    <a:pt x="1071" y="1193"/>
                    <a:pt x="1042" y="1179"/>
                  </a:cubicBezTo>
                  <a:cubicBezTo>
                    <a:pt x="985" y="1151"/>
                    <a:pt x="933" y="1157"/>
                    <a:pt x="869" y="1152"/>
                  </a:cubicBezTo>
                  <a:cubicBezTo>
                    <a:pt x="812" y="1134"/>
                    <a:pt x="811" y="1133"/>
                    <a:pt x="741" y="1143"/>
                  </a:cubicBezTo>
                  <a:cubicBezTo>
                    <a:pt x="723" y="1149"/>
                    <a:pt x="704" y="1155"/>
                    <a:pt x="686" y="1161"/>
                  </a:cubicBezTo>
                  <a:cubicBezTo>
                    <a:pt x="677" y="1164"/>
                    <a:pt x="658" y="1170"/>
                    <a:pt x="658" y="1170"/>
                  </a:cubicBezTo>
                  <a:cubicBezTo>
                    <a:pt x="527" y="1164"/>
                    <a:pt x="463" y="1172"/>
                    <a:pt x="357" y="1133"/>
                  </a:cubicBezTo>
                  <a:cubicBezTo>
                    <a:pt x="354" y="1124"/>
                    <a:pt x="347" y="1116"/>
                    <a:pt x="347" y="1106"/>
                  </a:cubicBezTo>
                  <a:cubicBezTo>
                    <a:pt x="347" y="1066"/>
                    <a:pt x="381" y="1053"/>
                    <a:pt x="320" y="1033"/>
                  </a:cubicBezTo>
                  <a:cubicBezTo>
                    <a:pt x="294" y="993"/>
                    <a:pt x="265" y="947"/>
                    <a:pt x="219" y="932"/>
                  </a:cubicBezTo>
                  <a:cubicBezTo>
                    <a:pt x="199" y="918"/>
                    <a:pt x="163" y="900"/>
                    <a:pt x="146" y="877"/>
                  </a:cubicBezTo>
                  <a:cubicBezTo>
                    <a:pt x="133" y="860"/>
                    <a:pt x="110" y="823"/>
                    <a:pt x="110" y="823"/>
                  </a:cubicBezTo>
                  <a:cubicBezTo>
                    <a:pt x="90" y="747"/>
                    <a:pt x="71" y="669"/>
                    <a:pt x="46" y="594"/>
                  </a:cubicBezTo>
                  <a:cubicBezTo>
                    <a:pt x="60" y="538"/>
                    <a:pt x="103" y="456"/>
                    <a:pt x="27" y="429"/>
                  </a:cubicBezTo>
                  <a:cubicBezTo>
                    <a:pt x="24" y="414"/>
                    <a:pt x="22" y="399"/>
                    <a:pt x="18" y="384"/>
                  </a:cubicBezTo>
                  <a:cubicBezTo>
                    <a:pt x="13" y="365"/>
                    <a:pt x="0" y="329"/>
                    <a:pt x="0" y="329"/>
                  </a:cubicBezTo>
                  <a:cubicBezTo>
                    <a:pt x="3" y="268"/>
                    <a:pt x="2" y="207"/>
                    <a:pt x="9" y="146"/>
                  </a:cubicBezTo>
                  <a:cubicBezTo>
                    <a:pt x="15" y="95"/>
                    <a:pt x="46" y="54"/>
                    <a:pt x="46" y="0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  <p:sp>
          <p:nvSpPr>
            <p:cNvPr id="6163" name="AutoShape 22"/>
            <p:cNvSpPr/>
            <p:nvPr/>
          </p:nvSpPr>
          <p:spPr>
            <a:xfrm>
              <a:off x="1610" y="754"/>
              <a:ext cx="2109" cy="318"/>
            </a:xfrm>
            <a:prstGeom prst="wedgeRectCallout">
              <a:avLst>
                <a:gd name="adj1" fmla="val -60102"/>
                <a:gd name="adj2" fmla="val 105347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solidFill>
                    <a:srgbClr val="008000"/>
                  </a:solidFill>
                  <a:latin typeface="宋体" panose="02010600030101010101" pitchFamily="2" charset="-122"/>
                </a:rPr>
                <a:t>1848年从墨西哥夺取</a:t>
              </a:r>
              <a:endParaRPr lang="zh-CN" altLang="en-US" sz="1800" b="1" dirty="0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8" name="Group 23"/>
          <p:cNvGrpSpPr/>
          <p:nvPr/>
        </p:nvGrpSpPr>
        <p:grpSpPr>
          <a:xfrm>
            <a:off x="1278731" y="2470547"/>
            <a:ext cx="2266950" cy="912019"/>
            <a:chOff x="0" y="2075"/>
            <a:chExt cx="1904" cy="766"/>
          </a:xfrm>
        </p:grpSpPr>
        <p:sp>
          <p:nvSpPr>
            <p:cNvPr id="6160" name="Freeform 24"/>
            <p:cNvSpPr/>
            <p:nvPr/>
          </p:nvSpPr>
          <p:spPr>
            <a:xfrm>
              <a:off x="1179" y="2075"/>
              <a:ext cx="686" cy="284"/>
            </a:xfrm>
            <a:custGeom>
              <a:avLst/>
              <a:gdLst>
                <a:gd name="txL" fmla="*/ 0 w 686"/>
                <a:gd name="txT" fmla="*/ 0 h 284"/>
                <a:gd name="txR" fmla="*/ 686 w 686"/>
                <a:gd name="txB" fmla="*/ 284 h 284"/>
              </a:gdLst>
              <a:ahLst/>
              <a:cxnLst>
                <a:cxn ang="0">
                  <a:pos x="0" y="37"/>
                </a:cxn>
                <a:cxn ang="0">
                  <a:pos x="156" y="156"/>
                </a:cxn>
                <a:cxn ang="0">
                  <a:pos x="284" y="229"/>
                </a:cxn>
                <a:cxn ang="0">
                  <a:pos x="476" y="284"/>
                </a:cxn>
                <a:cxn ang="0">
                  <a:pos x="558" y="275"/>
                </a:cxn>
                <a:cxn ang="0">
                  <a:pos x="576" y="256"/>
                </a:cxn>
                <a:cxn ang="0">
                  <a:pos x="586" y="229"/>
                </a:cxn>
                <a:cxn ang="0">
                  <a:pos x="686" y="220"/>
                </a:cxn>
                <a:cxn ang="0">
                  <a:pos x="558" y="174"/>
                </a:cxn>
                <a:cxn ang="0">
                  <a:pos x="476" y="101"/>
                </a:cxn>
                <a:cxn ang="0">
                  <a:pos x="467" y="74"/>
                </a:cxn>
                <a:cxn ang="0">
                  <a:pos x="439" y="64"/>
                </a:cxn>
                <a:cxn ang="0">
                  <a:pos x="430" y="37"/>
                </a:cxn>
                <a:cxn ang="0">
                  <a:pos x="275" y="0"/>
                </a:cxn>
                <a:cxn ang="0">
                  <a:pos x="138" y="10"/>
                </a:cxn>
                <a:cxn ang="0">
                  <a:pos x="119" y="28"/>
                </a:cxn>
                <a:cxn ang="0">
                  <a:pos x="0" y="37"/>
                </a:cxn>
              </a:cxnLst>
              <a:rect l="txL" t="txT" r="txR" b="txB"/>
              <a:pathLst>
                <a:path w="686" h="284">
                  <a:moveTo>
                    <a:pt x="0" y="37"/>
                  </a:moveTo>
                  <a:cubicBezTo>
                    <a:pt x="44" y="79"/>
                    <a:pt x="98" y="137"/>
                    <a:pt x="156" y="156"/>
                  </a:cubicBezTo>
                  <a:cubicBezTo>
                    <a:pt x="186" y="200"/>
                    <a:pt x="234" y="214"/>
                    <a:pt x="284" y="229"/>
                  </a:cubicBezTo>
                  <a:cubicBezTo>
                    <a:pt x="350" y="248"/>
                    <a:pt x="408" y="273"/>
                    <a:pt x="476" y="284"/>
                  </a:cubicBezTo>
                  <a:cubicBezTo>
                    <a:pt x="503" y="281"/>
                    <a:pt x="532" y="282"/>
                    <a:pt x="558" y="275"/>
                  </a:cubicBezTo>
                  <a:cubicBezTo>
                    <a:pt x="566" y="273"/>
                    <a:pt x="571" y="263"/>
                    <a:pt x="576" y="256"/>
                  </a:cubicBezTo>
                  <a:cubicBezTo>
                    <a:pt x="581" y="248"/>
                    <a:pt x="577" y="232"/>
                    <a:pt x="586" y="229"/>
                  </a:cubicBezTo>
                  <a:cubicBezTo>
                    <a:pt x="618" y="219"/>
                    <a:pt x="653" y="223"/>
                    <a:pt x="686" y="220"/>
                  </a:cubicBezTo>
                  <a:cubicBezTo>
                    <a:pt x="654" y="169"/>
                    <a:pt x="622" y="181"/>
                    <a:pt x="558" y="174"/>
                  </a:cubicBezTo>
                  <a:cubicBezTo>
                    <a:pt x="522" y="162"/>
                    <a:pt x="493" y="136"/>
                    <a:pt x="476" y="101"/>
                  </a:cubicBezTo>
                  <a:cubicBezTo>
                    <a:pt x="472" y="93"/>
                    <a:pt x="474" y="81"/>
                    <a:pt x="467" y="74"/>
                  </a:cubicBezTo>
                  <a:cubicBezTo>
                    <a:pt x="460" y="67"/>
                    <a:pt x="448" y="67"/>
                    <a:pt x="439" y="64"/>
                  </a:cubicBezTo>
                  <a:cubicBezTo>
                    <a:pt x="436" y="55"/>
                    <a:pt x="438" y="42"/>
                    <a:pt x="430" y="37"/>
                  </a:cubicBezTo>
                  <a:cubicBezTo>
                    <a:pt x="392" y="10"/>
                    <a:pt x="318" y="10"/>
                    <a:pt x="275" y="0"/>
                  </a:cubicBezTo>
                  <a:cubicBezTo>
                    <a:pt x="229" y="3"/>
                    <a:pt x="183" y="2"/>
                    <a:pt x="138" y="10"/>
                  </a:cubicBezTo>
                  <a:cubicBezTo>
                    <a:pt x="129" y="12"/>
                    <a:pt x="128" y="26"/>
                    <a:pt x="119" y="28"/>
                  </a:cubicBezTo>
                  <a:cubicBezTo>
                    <a:pt x="80" y="36"/>
                    <a:pt x="0" y="37"/>
                    <a:pt x="0" y="37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  <p:sp>
          <p:nvSpPr>
            <p:cNvPr id="6161" name="AutoShape 25"/>
            <p:cNvSpPr/>
            <p:nvPr/>
          </p:nvSpPr>
          <p:spPr>
            <a:xfrm>
              <a:off x="0" y="2568"/>
              <a:ext cx="1904" cy="273"/>
            </a:xfrm>
            <a:prstGeom prst="wedgeRectCallout">
              <a:avLst>
                <a:gd name="adj1" fmla="val 30884"/>
                <a:gd name="adj2" fmla="val -154764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1800" b="1" dirty="0">
                  <a:solidFill>
                    <a:srgbClr val="008000"/>
                  </a:solidFill>
                  <a:latin typeface="宋体" panose="02010600030101010101" pitchFamily="2" charset="-122"/>
                </a:rPr>
                <a:t>1853年从墨西哥购得</a:t>
              </a:r>
              <a:endParaRPr lang="zh-CN" altLang="en-US" sz="1800" b="1" dirty="0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6156" name="WordArt 26"/>
          <p:cNvSpPr>
            <a:spLocks noTextEdit="1"/>
          </p:cNvSpPr>
          <p:nvPr/>
        </p:nvSpPr>
        <p:spPr>
          <a:xfrm>
            <a:off x="964327" y="519113"/>
            <a:ext cx="350044" cy="2400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</a:bodyPr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美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国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领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土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扩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eaLnBrk="0" hangingPunct="0"/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张</a:t>
            </a:r>
            <a:endParaRPr lang="zh-CN" altLang="en-US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8635" name="Picture 27" descr="1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2057400"/>
            <a:ext cx="3177779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36" name="Text Box 28"/>
          <p:cNvSpPr txBox="1"/>
          <p:nvPr/>
        </p:nvSpPr>
        <p:spPr>
          <a:xfrm>
            <a:off x="6393656" y="1967230"/>
            <a:ext cx="450850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b">
            <a:spAutoFit/>
          </a:bodyPr>
          <a:p>
            <a:r>
              <a:rPr lang="zh-CN" altLang="en-US" sz="2100" b="1" dirty="0">
                <a:solidFill>
                  <a:srgbClr val="0000CC"/>
                </a:solidFill>
                <a:latin typeface="Arial" panose="020B0604020202020204" pitchFamily="34" charset="0"/>
              </a:rPr>
              <a:t>东</a:t>
            </a:r>
            <a:endParaRPr lang="zh-CN" altLang="en-US" sz="21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68637" name="Text Box 29"/>
          <p:cNvSpPr txBox="1"/>
          <p:nvPr/>
        </p:nvSpPr>
        <p:spPr>
          <a:xfrm>
            <a:off x="2681288" y="2006521"/>
            <a:ext cx="450850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b">
            <a:spAutoFit/>
          </a:bodyPr>
          <a:p>
            <a:r>
              <a:rPr lang="zh-CN" altLang="en-US" sz="2100" b="1" dirty="0">
                <a:solidFill>
                  <a:srgbClr val="0000CC"/>
                </a:solidFill>
                <a:latin typeface="Arial" panose="020B0604020202020204" pitchFamily="34" charset="0"/>
              </a:rPr>
              <a:t>西</a:t>
            </a:r>
            <a:endParaRPr lang="zh-CN" altLang="en-US" sz="21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8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68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68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bldLvl="0" animBg="1"/>
      <p:bldP spid="68612" grpId="0" bldLvl="0" animBg="1"/>
      <p:bldP spid="68636" grpId="0" bldLvl="0" animBg="1"/>
      <p:bldP spid="6863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Rectangle 2"/>
          <p:cNvSpPr>
            <a:spLocks noGrp="1" noRot="1"/>
          </p:cNvSpPr>
          <p:nvPr>
            <p:ph type="title"/>
          </p:nvPr>
        </p:nvSpPr>
        <p:spPr>
          <a:xfrm>
            <a:off x="268605" y="113824"/>
            <a:ext cx="1810703" cy="547688"/>
          </a:xfrm>
          <a:solidFill>
            <a:schemeClr val="accent6">
              <a:lumMod val="40000"/>
              <a:lumOff val="60000"/>
            </a:schemeClr>
          </a:solidFill>
        </p:spPr>
        <p:txBody>
          <a:bodyPr wrap="square" lIns="68580" tIns="34290" rIns="68580" bIns="34290" anchor="ctr">
            <a:normAutofit/>
          </a:bodyPr>
          <a:p>
            <a:pPr eaLnBrk="1" hangingPunct="1"/>
            <a:r>
              <a:rPr lang="zh-CN" altLang="en-US" sz="30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引导探究</a:t>
            </a:r>
            <a:endParaRPr lang="zh-CN" altLang="en-US" sz="30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0115" name="Group 3"/>
          <p:cNvGrpSpPr/>
          <p:nvPr/>
        </p:nvGrpSpPr>
        <p:grpSpPr>
          <a:xfrm>
            <a:off x="301232" y="732700"/>
            <a:ext cx="4121225" cy="2905931"/>
            <a:chOff x="48" y="-22"/>
            <a:chExt cx="6063" cy="5474"/>
          </a:xfrm>
        </p:grpSpPr>
        <p:grpSp>
          <p:nvGrpSpPr>
            <p:cNvPr id="11267" name="Group 4"/>
            <p:cNvGrpSpPr/>
            <p:nvPr/>
          </p:nvGrpSpPr>
          <p:grpSpPr>
            <a:xfrm>
              <a:off x="48" y="0"/>
              <a:ext cx="6063" cy="5452"/>
              <a:chOff x="48" y="0"/>
              <a:chExt cx="6063" cy="5452"/>
            </a:xfrm>
          </p:grpSpPr>
          <p:pic>
            <p:nvPicPr>
              <p:cNvPr id="11268" name="Picture 5"/>
              <p:cNvPicPr>
                <a:picLocks noChangeAspect="1"/>
              </p:cNvPicPr>
              <p:nvPr/>
            </p:nvPicPr>
            <p:blipFill>
              <a:blip r:embed="rId1">
                <a:lum contrast="17998"/>
              </a:blip>
              <a:stretch>
                <a:fillRect/>
              </a:stretch>
            </p:blipFill>
            <p:spPr>
              <a:xfrm>
                <a:off x="103" y="0"/>
                <a:ext cx="6008" cy="464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269" name="Text Box 6"/>
              <p:cNvSpPr txBox="1"/>
              <p:nvPr/>
            </p:nvSpPr>
            <p:spPr>
              <a:xfrm>
                <a:off x="48" y="4585"/>
                <a:ext cx="5885" cy="86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 algn="ctr"/>
                <a:r>
                  <a:rPr lang="zh-CN" altLang="en-US" sz="2400" b="1" dirty="0">
                    <a:solidFill>
                      <a:srgbClr val="00206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北方资本主义工业经济</a:t>
                </a:r>
                <a:endParaRPr lang="en-US" altLang="zh-CN" sz="2100" b="1" dirty="0">
                  <a:solidFill>
                    <a:schemeClr val="tx2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1270" name="Text Box 7"/>
            <p:cNvSpPr txBox="1"/>
            <p:nvPr/>
          </p:nvSpPr>
          <p:spPr>
            <a:xfrm>
              <a:off x="2720" y="-22"/>
              <a:ext cx="2836" cy="7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2000" b="1" dirty="0">
                  <a:latin typeface="Arial" panose="020B0604020202020204" pitchFamily="34" charset="0"/>
                  <a:ea typeface="黑体" panose="02010609060101010101" pitchFamily="49" charset="-122"/>
                </a:rPr>
                <a:t>动力织布机厂</a:t>
              </a:r>
              <a:endPara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90120" name="Group 8"/>
          <p:cNvGrpSpPr/>
          <p:nvPr/>
        </p:nvGrpSpPr>
        <p:grpSpPr>
          <a:xfrm>
            <a:off x="4794885" y="744379"/>
            <a:ext cx="3852863" cy="2927752"/>
            <a:chOff x="0" y="0"/>
            <a:chExt cx="6238" cy="5033"/>
          </a:xfrm>
        </p:grpSpPr>
        <p:sp>
          <p:nvSpPr>
            <p:cNvPr id="11272" name="Text Box 9"/>
            <p:cNvSpPr txBox="1"/>
            <p:nvPr/>
          </p:nvSpPr>
          <p:spPr>
            <a:xfrm>
              <a:off x="446" y="4242"/>
              <a:ext cx="5347" cy="7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400" b="1" dirty="0">
                  <a:solidFill>
                    <a:srgbClr val="00206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南方种植园经济</a:t>
              </a:r>
              <a:endParaRPr lang="zh-CN" altLang="zh-CN" sz="2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1273" name="Picture 10" descr="图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6238" cy="4241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0123" name="Text Box 11"/>
          <p:cNvSpPr txBox="1"/>
          <p:nvPr/>
        </p:nvSpPr>
        <p:spPr>
          <a:xfrm>
            <a:off x="338614" y="3649504"/>
            <a:ext cx="4874419" cy="460375"/>
          </a:xfrm>
          <a:prstGeom prst="rect">
            <a:avLst/>
          </a:prstGeom>
          <a:solidFill>
            <a:schemeClr val="bg1">
              <a:alpha val="70195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使用大机器生产，雇佣自由劳动力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0124" name="Text Box 12"/>
          <p:cNvSpPr txBox="1"/>
          <p:nvPr/>
        </p:nvSpPr>
        <p:spPr>
          <a:xfrm>
            <a:off x="980123" y="4087178"/>
            <a:ext cx="3014186" cy="460375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生产方式：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先进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25" name="Text Box 13"/>
          <p:cNvSpPr txBox="1"/>
          <p:nvPr/>
        </p:nvSpPr>
        <p:spPr>
          <a:xfrm>
            <a:off x="5213033" y="3649504"/>
            <a:ext cx="3255169" cy="460375"/>
          </a:xfrm>
          <a:prstGeom prst="rect">
            <a:avLst/>
          </a:prstGeom>
          <a:solidFill>
            <a:schemeClr val="bg1">
              <a:alpha val="54901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强迫奴隶在种植园劳动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0126" name="Text Box 14"/>
          <p:cNvSpPr txBox="1"/>
          <p:nvPr/>
        </p:nvSpPr>
        <p:spPr>
          <a:xfrm>
            <a:off x="5577364" y="4221480"/>
            <a:ext cx="2526030" cy="460375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生产方式：落后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78" name="Rectangle 15"/>
          <p:cNvSpPr>
            <a:spLocks noRot="1"/>
          </p:cNvSpPr>
          <p:nvPr/>
        </p:nvSpPr>
        <p:spPr>
          <a:xfrm>
            <a:off x="1554004" y="-40957"/>
            <a:ext cx="6405563" cy="8572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30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内战前的国内局势</a:t>
            </a:r>
            <a:endParaRPr lang="zh-CN" altLang="en-US" sz="3000" b="1" dirty="0">
              <a:solidFill>
                <a:srgbClr val="00206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90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0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0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0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0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3" grpId="0" bldLvl="0" animBg="1"/>
      <p:bldP spid="90124" grpId="0" bldLvl="0" animBg="1"/>
      <p:bldP spid="90125" grpId="0" bldLvl="0" animBg="1"/>
      <p:bldP spid="9012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2" descr="b692da5e09a7b27c99a821d0c0e221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5888" y="1649016"/>
            <a:ext cx="1890713" cy="2214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Picture 3" descr="001bb9da4d3a0db9d6a8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094" y="1649016"/>
            <a:ext cx="1778794" cy="21264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6" name="Text Box 4"/>
          <p:cNvSpPr txBox="1"/>
          <p:nvPr/>
        </p:nvSpPr>
        <p:spPr>
          <a:xfrm>
            <a:off x="1588294" y="3876675"/>
            <a:ext cx="15621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18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北方工厂老板</a:t>
            </a:r>
            <a:endParaRPr lang="zh-CN" altLang="en-US" sz="18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18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安德森</a:t>
            </a:r>
            <a:endParaRPr lang="zh-CN" altLang="en-US" sz="18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197" name="Text Box 5"/>
          <p:cNvSpPr txBox="1"/>
          <p:nvPr/>
        </p:nvSpPr>
        <p:spPr>
          <a:xfrm>
            <a:off x="6187083" y="3863578"/>
            <a:ext cx="15621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南方种植园主</a:t>
            </a:r>
            <a:endParaRPr lang="zh-CN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约翰逊</a:t>
            </a:r>
            <a:endParaRPr lang="zh-CN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198" name="Text Box 6">
            <a:hlinkClick r:id="rId3" action="ppaction://hlinksldjump"/>
          </p:cNvPr>
          <p:cNvSpPr txBox="1"/>
          <p:nvPr/>
        </p:nvSpPr>
        <p:spPr>
          <a:xfrm>
            <a:off x="1614488" y="832247"/>
            <a:ext cx="6230620" cy="438785"/>
          </a:xfrm>
          <a:prstGeom prst="rect">
            <a:avLst/>
          </a:prstGeom>
          <a:solidFill>
            <a:schemeClr val="bg1"/>
          </a:solidFill>
          <a:ln w="222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一段北方工厂老板和南方种植园主的对话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……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3250" name="Picture 2" descr="b692da5e09a7b27c99a821d0c0e221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119" y="2464594"/>
            <a:ext cx="1890713" cy="2214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251" name="Picture 3" descr="001bb9da4d3a0db9d6a8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094" y="2409825"/>
            <a:ext cx="1778794" cy="21264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6" name="AutoShape 4"/>
          <p:cNvSpPr/>
          <p:nvPr/>
        </p:nvSpPr>
        <p:spPr>
          <a:xfrm>
            <a:off x="1331119" y="34529"/>
            <a:ext cx="3240881" cy="2110978"/>
          </a:xfrm>
          <a:prstGeom prst="wedgeEllipseCallout">
            <a:avLst>
              <a:gd name="adj1" fmla="val -21931"/>
              <a:gd name="adj2" fmla="val 7837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你们种植园里生产的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棉花和原料，不能只卖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给英国，我们北方同样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需要！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8917" name="AutoShape 5"/>
          <p:cNvSpPr/>
          <p:nvPr/>
        </p:nvSpPr>
        <p:spPr>
          <a:xfrm>
            <a:off x="4626769" y="0"/>
            <a:ext cx="3186113" cy="1890713"/>
          </a:xfrm>
          <a:prstGeom prst="wedgeEllipseCallout">
            <a:avLst>
              <a:gd name="adj1" fmla="val 30435"/>
              <a:gd name="adj2" fmla="val 77815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谁叫你们出不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起更高的价钱？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</p:txBody>
      </p:sp>
      <p:sp>
        <p:nvSpPr>
          <p:cNvPr id="53254" name="Text Box 6"/>
          <p:cNvSpPr txBox="1"/>
          <p:nvPr/>
        </p:nvSpPr>
        <p:spPr>
          <a:xfrm>
            <a:off x="1098868" y="4732735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北方工厂老板：安德森</a:t>
            </a:r>
            <a:endParaRPr lang="zh-CN" altLang="en-US" sz="2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255" name="Text Box 7"/>
          <p:cNvSpPr txBox="1"/>
          <p:nvPr/>
        </p:nvSpPr>
        <p:spPr>
          <a:xfrm>
            <a:off x="5797074" y="4677966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南方种植园主：约翰逊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20" name="AutoShape 8"/>
          <p:cNvSpPr/>
          <p:nvPr/>
        </p:nvSpPr>
        <p:spPr>
          <a:xfrm>
            <a:off x="3924300" y="3165872"/>
            <a:ext cx="1620441" cy="1134665"/>
          </a:xfrm>
          <a:prstGeom prst="leftRightArrowCallout">
            <a:avLst>
              <a:gd name="adj1" fmla="val 25000"/>
              <a:gd name="adj2" fmla="val 25000"/>
              <a:gd name="adj3" fmla="val 17851"/>
              <a:gd name="adj4" fmla="val 50000"/>
            </a:avLst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原料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bldLvl="0" animBg="1"/>
      <p:bldP spid="38917" grpId="0" bldLvl="0" animBg="1"/>
      <p:bldP spid="38920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4274" name="Picture 2" descr="b692da5e09a7b27c99a821d0c0e221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119" y="2464594"/>
            <a:ext cx="1890713" cy="2214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275" name="Picture 3" descr="001bb9da4d3a0db9d6a8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094" y="2409825"/>
            <a:ext cx="1778794" cy="21264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0" name="AutoShape 4"/>
          <p:cNvSpPr/>
          <p:nvPr/>
        </p:nvSpPr>
        <p:spPr>
          <a:xfrm>
            <a:off x="1385888" y="33338"/>
            <a:ext cx="3186113" cy="1890713"/>
          </a:xfrm>
          <a:prstGeom prst="wedgeEllipseCallout">
            <a:avLst>
              <a:gd name="adj1" fmla="val -21931"/>
              <a:gd name="adj2" fmla="val 7837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你们老是进口英国货，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我们的产品没市场！！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</p:txBody>
      </p:sp>
      <p:sp>
        <p:nvSpPr>
          <p:cNvPr id="39941" name="AutoShape 5"/>
          <p:cNvSpPr/>
          <p:nvPr/>
        </p:nvSpPr>
        <p:spPr>
          <a:xfrm>
            <a:off x="4626769" y="0"/>
            <a:ext cx="3186113" cy="1890713"/>
          </a:xfrm>
          <a:prstGeom prst="wedgeEllipseCallout">
            <a:avLst>
              <a:gd name="adj1" fmla="val 30435"/>
              <a:gd name="adj2" fmla="val 77815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英国货，物美价廉哪！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</p:txBody>
      </p:sp>
      <p:sp>
        <p:nvSpPr>
          <p:cNvPr id="39944" name="AutoShape 8"/>
          <p:cNvSpPr/>
          <p:nvPr/>
        </p:nvSpPr>
        <p:spPr>
          <a:xfrm>
            <a:off x="3924300" y="3165872"/>
            <a:ext cx="1620441" cy="1134665"/>
          </a:xfrm>
          <a:prstGeom prst="leftRightArrowCallout">
            <a:avLst>
              <a:gd name="adj1" fmla="val 25000"/>
              <a:gd name="adj2" fmla="val 25000"/>
              <a:gd name="adj3" fmla="val 17851"/>
              <a:gd name="adj4" fmla="val 50000"/>
            </a:avLst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市场</a:t>
            </a:r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53254" name="Text Box 6"/>
          <p:cNvSpPr txBox="1"/>
          <p:nvPr/>
        </p:nvSpPr>
        <p:spPr>
          <a:xfrm>
            <a:off x="1098868" y="4732735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北方工厂老板：安德森</a:t>
            </a:r>
            <a:endParaRPr lang="zh-CN" altLang="en-US" sz="2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255" name="Text Box 7"/>
          <p:cNvSpPr txBox="1"/>
          <p:nvPr/>
        </p:nvSpPr>
        <p:spPr>
          <a:xfrm>
            <a:off x="5797074" y="4677966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南方种植园主：约翰逊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bldLvl="0" animBg="1"/>
      <p:bldP spid="39941" grpId="0" bldLvl="0" animBg="1"/>
      <p:bldP spid="3994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5298" name="Picture 2" descr="b692da5e09a7b27c99a821d0c0e221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119" y="2464594"/>
            <a:ext cx="1890713" cy="2214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299" name="Picture 3" descr="001bb9da4d3a0db9d6a8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094" y="2409825"/>
            <a:ext cx="1778794" cy="21264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4" name="AutoShape 4"/>
          <p:cNvSpPr/>
          <p:nvPr/>
        </p:nvSpPr>
        <p:spPr>
          <a:xfrm>
            <a:off x="1223963" y="33338"/>
            <a:ext cx="3348038" cy="1944291"/>
          </a:xfrm>
          <a:prstGeom prst="wedgeEllipseCallout">
            <a:avLst>
              <a:gd name="adj1" fmla="val -21931"/>
              <a:gd name="adj2" fmla="val 7837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我们北方的产品跟外国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的产品竞争激烈，我觉得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政府应该提高些关税！</a:t>
            </a:r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40965" name="AutoShape 5"/>
          <p:cNvSpPr/>
          <p:nvPr/>
        </p:nvSpPr>
        <p:spPr>
          <a:xfrm>
            <a:off x="4626769" y="0"/>
            <a:ext cx="3186113" cy="1890713"/>
          </a:xfrm>
          <a:prstGeom prst="wedgeEllipseCallout">
            <a:avLst>
              <a:gd name="adj1" fmla="val 30435"/>
              <a:gd name="adj2" fmla="val 77815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那可不行，否则我们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买英国货可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就要多交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不少税了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0968" name="AutoShape 8"/>
          <p:cNvSpPr/>
          <p:nvPr/>
        </p:nvSpPr>
        <p:spPr>
          <a:xfrm>
            <a:off x="3924300" y="3165872"/>
            <a:ext cx="1620441" cy="1134665"/>
          </a:xfrm>
          <a:prstGeom prst="leftRightArrowCallout">
            <a:avLst>
              <a:gd name="adj1" fmla="val 25000"/>
              <a:gd name="adj2" fmla="val 25000"/>
              <a:gd name="adj3" fmla="val 17851"/>
              <a:gd name="adj4" fmla="val 50000"/>
            </a:avLst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关税</a:t>
            </a:r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53254" name="Text Box 6"/>
          <p:cNvSpPr txBox="1"/>
          <p:nvPr/>
        </p:nvSpPr>
        <p:spPr>
          <a:xfrm>
            <a:off x="1098868" y="4732735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北方工厂老板：安德森</a:t>
            </a:r>
            <a:endParaRPr lang="zh-CN" altLang="en-US" sz="2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255" name="Text Box 7"/>
          <p:cNvSpPr txBox="1"/>
          <p:nvPr/>
        </p:nvSpPr>
        <p:spPr>
          <a:xfrm>
            <a:off x="5797074" y="4677966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南方种植园主：约翰逊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bldLvl="0" animBg="1"/>
      <p:bldP spid="40965" grpId="0" bldLvl="0" animBg="1"/>
      <p:bldP spid="4096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322" name="Picture 2" descr="b692da5e09a7b27c99a821d0c0e221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119" y="2464594"/>
            <a:ext cx="1890713" cy="2214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323" name="Picture 3" descr="001bb9da4d3a0db9d6a8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094" y="2409825"/>
            <a:ext cx="1778794" cy="21264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8" name="AutoShape 4"/>
          <p:cNvSpPr/>
          <p:nvPr/>
        </p:nvSpPr>
        <p:spPr>
          <a:xfrm>
            <a:off x="1385888" y="33338"/>
            <a:ext cx="3186113" cy="1890713"/>
          </a:xfrm>
          <a:prstGeom prst="wedgeEllipseCallout">
            <a:avLst>
              <a:gd name="adj1" fmla="val -21931"/>
              <a:gd name="adj2" fmla="val 7837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我的新工厂严重缺人！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给奴隶们自由吧！让他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们来我这儿工作！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</p:txBody>
      </p:sp>
      <p:sp>
        <p:nvSpPr>
          <p:cNvPr id="41989" name="AutoShape 5"/>
          <p:cNvSpPr/>
          <p:nvPr/>
        </p:nvSpPr>
        <p:spPr>
          <a:xfrm>
            <a:off x="4626769" y="0"/>
            <a:ext cx="3186113" cy="1890713"/>
          </a:xfrm>
          <a:prstGeom prst="wedgeEllipseCallout">
            <a:avLst>
              <a:gd name="adj1" fmla="val 30435"/>
              <a:gd name="adj2" fmla="val 77815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给了黑奴自由，谁给我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干活？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</p:txBody>
      </p:sp>
      <p:sp>
        <p:nvSpPr>
          <p:cNvPr id="41992" name="AutoShape 8"/>
          <p:cNvSpPr/>
          <p:nvPr/>
        </p:nvSpPr>
        <p:spPr>
          <a:xfrm>
            <a:off x="3924300" y="3165872"/>
            <a:ext cx="1620441" cy="1134665"/>
          </a:xfrm>
          <a:prstGeom prst="leftRightArrowCallout">
            <a:avLst>
              <a:gd name="adj1" fmla="val 25000"/>
              <a:gd name="adj2" fmla="val 25000"/>
              <a:gd name="adj3" fmla="val 17851"/>
              <a:gd name="adj4" fmla="val 50000"/>
            </a:avLst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劳动力</a:t>
            </a:r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53254" name="Text Box 6"/>
          <p:cNvSpPr txBox="1"/>
          <p:nvPr/>
        </p:nvSpPr>
        <p:spPr>
          <a:xfrm>
            <a:off x="1098868" y="4732735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北方工厂老板：安德森</a:t>
            </a:r>
            <a:endParaRPr lang="zh-CN" altLang="en-US" sz="2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255" name="Text Box 7"/>
          <p:cNvSpPr txBox="1"/>
          <p:nvPr/>
        </p:nvSpPr>
        <p:spPr>
          <a:xfrm>
            <a:off x="5797074" y="4677966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南方种植园主：约翰逊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bldLvl="0" animBg="1"/>
      <p:bldP spid="41989" grpId="0" bldLvl="0" animBg="1"/>
      <p:bldP spid="41992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346" name="Picture 2" descr="b692da5e09a7b27c99a821d0c0e221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119" y="2464594"/>
            <a:ext cx="1890713" cy="2214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47" name="Picture 3" descr="001bb9da4d3a0db9d6a8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094" y="2409825"/>
            <a:ext cx="1778794" cy="21264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2" name="AutoShape 4"/>
          <p:cNvSpPr/>
          <p:nvPr/>
        </p:nvSpPr>
        <p:spPr>
          <a:xfrm>
            <a:off x="1385888" y="33338"/>
            <a:ext cx="3186113" cy="1890713"/>
          </a:xfrm>
          <a:prstGeom prst="wedgeEllipseCallout">
            <a:avLst>
              <a:gd name="adj1" fmla="val -21931"/>
              <a:gd name="adj2" fmla="val 78370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不行，奴隶制绝对不能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0000CC"/>
                </a:solidFill>
                <a:latin typeface="华文楷体" pitchFamily="2" charset="-122"/>
                <a:ea typeface="楷体" panose="02010609060101010101" pitchFamily="49" charset="-122"/>
                <a:sym typeface="华文中宋" pitchFamily="2" charset="-122"/>
              </a:rPr>
              <a:t>推行到西部土地上</a:t>
            </a:r>
            <a:endParaRPr lang="zh-CN" altLang="en-US" sz="2400" b="1" dirty="0">
              <a:solidFill>
                <a:srgbClr val="0000CC"/>
              </a:solidFill>
              <a:latin typeface="华文楷体" pitchFamily="2" charset="-122"/>
              <a:ea typeface="楷体" panose="02010609060101010101" pitchFamily="49" charset="-122"/>
              <a:sym typeface="华文中宋" pitchFamily="2" charset="-122"/>
            </a:endParaRPr>
          </a:p>
        </p:txBody>
      </p:sp>
      <p:sp>
        <p:nvSpPr>
          <p:cNvPr id="43013" name="AutoShape 5"/>
          <p:cNvSpPr/>
          <p:nvPr/>
        </p:nvSpPr>
        <p:spPr>
          <a:xfrm>
            <a:off x="4626769" y="0"/>
            <a:ext cx="3186113" cy="1890713"/>
          </a:xfrm>
          <a:prstGeom prst="wedgeEllipseCallout">
            <a:avLst>
              <a:gd name="adj1" fmla="val 30435"/>
              <a:gd name="adj2" fmla="val 77815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希望西部新成立的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州可以蓄奴，这样我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华文楷体" pitchFamily="2" charset="-122"/>
                <a:ea typeface="楷体" panose="02010609060101010101" pitchFamily="49" charset="-122"/>
              </a:rPr>
              <a:t>就能赚更多的钱了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楷体" panose="02010609060101010101" pitchFamily="49" charset="-122"/>
            </a:endParaRPr>
          </a:p>
        </p:txBody>
      </p:sp>
      <p:sp>
        <p:nvSpPr>
          <p:cNvPr id="43016" name="AutoShape 8"/>
          <p:cNvSpPr/>
          <p:nvPr/>
        </p:nvSpPr>
        <p:spPr>
          <a:xfrm>
            <a:off x="3924300" y="3165872"/>
            <a:ext cx="1620441" cy="1134665"/>
          </a:xfrm>
          <a:prstGeom prst="leftRightArrowCallout">
            <a:avLst>
              <a:gd name="adj1" fmla="val 25000"/>
              <a:gd name="adj2" fmla="val 25000"/>
              <a:gd name="adj3" fmla="val 17851"/>
              <a:gd name="adj4" fmla="val 50000"/>
            </a:avLst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西部土地</a:t>
            </a:r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53254" name="Text Box 6"/>
          <p:cNvSpPr txBox="1"/>
          <p:nvPr/>
        </p:nvSpPr>
        <p:spPr>
          <a:xfrm>
            <a:off x="1098868" y="4732735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北方工厂老板：安德森</a:t>
            </a:r>
            <a:endParaRPr lang="zh-CN" altLang="en-US" sz="20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3255" name="Text Box 7"/>
          <p:cNvSpPr txBox="1"/>
          <p:nvPr/>
        </p:nvSpPr>
        <p:spPr>
          <a:xfrm>
            <a:off x="5797074" y="4677966"/>
            <a:ext cx="27355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南方种植园主：约翰逊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bldLvl="0" animBg="1"/>
      <p:bldP spid="43013" grpId="0" bldLvl="0" animBg="1"/>
      <p:bldP spid="43016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Text Box 2"/>
          <p:cNvSpPr txBox="1"/>
          <p:nvPr/>
        </p:nvSpPr>
        <p:spPr>
          <a:xfrm>
            <a:off x="295751" y="132874"/>
            <a:ext cx="8332946" cy="12725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C00000"/>
                </a:solidFill>
                <a:latin typeface="Arial" panose="020B0604020202020204" pitchFamily="34" charset="0"/>
                <a:ea typeface="隶书" pitchFamily="49" charset="-122"/>
              </a:rPr>
              <a:t>找一找：</a:t>
            </a:r>
            <a:r>
              <a:rPr lang="zh-CN" altLang="en-US" sz="2400" b="1" dirty="0">
                <a:latin typeface="Arial" panose="020B0604020202020204" pitchFamily="34" charset="0"/>
                <a:ea typeface="华文中宋" pitchFamily="2" charset="-122"/>
              </a:rPr>
              <a:t>下列材料各反映两种经济制度哪些方面存在矛盾？</a:t>
            </a:r>
            <a:endParaRPr lang="zh-CN" altLang="en-US" sz="2400" b="1" dirty="0">
              <a:latin typeface="Arial" panose="020B0604020202020204" pitchFamily="34" charset="0"/>
              <a:ea typeface="华文中宋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100" b="1" dirty="0">
                <a:latin typeface="Arial" panose="020B0604020202020204" pitchFamily="34" charset="0"/>
                <a:ea typeface="华文中宋" pitchFamily="2" charset="-122"/>
              </a:rPr>
              <a:t>      </a:t>
            </a:r>
            <a:r>
              <a:rPr lang="zh-CN" altLang="en-US" sz="2400" b="1" dirty="0">
                <a:solidFill>
                  <a:srgbClr val="C00000"/>
                </a:solidFill>
                <a:latin typeface="Arial" panose="020B0604020202020204" pitchFamily="34" charset="0"/>
                <a:ea typeface="华文中宋" pitchFamily="2" charset="-122"/>
              </a:rPr>
              <a:t>  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材料一：南方的种植园主把棉花和其他原料运往英国，从英国输入大批工业品。</a:t>
            </a:r>
            <a:r>
              <a:rPr lang="zh-CN" altLang="en-US" sz="2100" b="1" dirty="0">
                <a:solidFill>
                  <a:srgbClr val="C00000"/>
                </a:solidFill>
                <a:latin typeface="Arial" panose="020B0604020202020204" pitchFamily="34" charset="0"/>
                <a:ea typeface="华文中宋" pitchFamily="2" charset="-122"/>
              </a:rPr>
              <a:t>  </a:t>
            </a:r>
            <a:r>
              <a:rPr lang="zh-CN" altLang="en-US" sz="2100" b="1" dirty="0">
                <a:solidFill>
                  <a:schemeClr val="accent5"/>
                </a:solidFill>
                <a:latin typeface="Arial" panose="020B0604020202020204" pitchFamily="34" charset="0"/>
                <a:ea typeface="华文中宋" pitchFamily="2" charset="-122"/>
              </a:rPr>
              <a:t> </a:t>
            </a:r>
            <a:r>
              <a:rPr lang="zh-CN" altLang="en-US" sz="2100" b="1" dirty="0">
                <a:latin typeface="Arial" panose="020B0604020202020204" pitchFamily="34" charset="0"/>
                <a:ea typeface="华文中宋" pitchFamily="2" charset="-122"/>
              </a:rPr>
              <a:t>         </a:t>
            </a:r>
            <a:endParaRPr lang="zh-CN" altLang="en-US" sz="2100" b="1" dirty="0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69635" name="Text Box 3"/>
          <p:cNvSpPr txBox="1"/>
          <p:nvPr/>
        </p:nvSpPr>
        <p:spPr>
          <a:xfrm>
            <a:off x="4100513" y="1002506"/>
            <a:ext cx="17145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原料、市场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9636" name="Text Box 4"/>
          <p:cNvSpPr txBox="1"/>
          <p:nvPr/>
        </p:nvSpPr>
        <p:spPr>
          <a:xfrm>
            <a:off x="4436745" y="3297555"/>
            <a:ext cx="13785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劳动力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9637" name="Text Box 5"/>
          <p:cNvSpPr txBox="1"/>
          <p:nvPr/>
        </p:nvSpPr>
        <p:spPr>
          <a:xfrm>
            <a:off x="3929063" y="4409123"/>
            <a:ext cx="20574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处理西部土地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317" name="Rectangle 6">
            <a:hlinkClick r:id="rId1" action="ppaction://hlinksldjump"/>
          </p:cNvPr>
          <p:cNvSpPr/>
          <p:nvPr/>
        </p:nvSpPr>
        <p:spPr>
          <a:xfrm>
            <a:off x="258128" y="3668554"/>
            <a:ext cx="84524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材料四：对于新扩张的西部领土，北方希望以自由州身份加入联邦；南部希望以蓄奴州身份加入联邦。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69639" name="Rectangle 7"/>
          <p:cNvSpPr/>
          <p:nvPr/>
        </p:nvSpPr>
        <p:spPr>
          <a:xfrm>
            <a:off x="4408409" y="2167414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关税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319" name="Rectangle 8"/>
          <p:cNvSpPr/>
          <p:nvPr/>
        </p:nvSpPr>
        <p:spPr>
          <a:xfrm>
            <a:off x="210026" y="2612708"/>
            <a:ext cx="8627269" cy="755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材料三：南方种植园奴隶主采用奴隶制生产方式占有大量劳动力；北方资本主义经济发展需要大量廉价自由劳动力。</a:t>
            </a:r>
            <a:endParaRPr lang="zh-CN" altLang="en-US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79425" y="1522095"/>
            <a:ext cx="8546465" cy="7556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材料二：北方资产阶级希望提高关税，保护本土工业，南方种植园奴隶主主张自由贸易，使其得到廉价进口货。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963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/>
      <p:bldP spid="69636" grpId="0"/>
      <p:bldP spid="696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0658" name="Group 2"/>
          <p:cNvGrpSpPr/>
          <p:nvPr/>
        </p:nvGrpSpPr>
        <p:grpSpPr>
          <a:xfrm>
            <a:off x="3006329" y="2527697"/>
            <a:ext cx="3086100" cy="1379934"/>
            <a:chOff x="1680" y="1871"/>
            <a:chExt cx="2160" cy="1159"/>
          </a:xfrm>
        </p:grpSpPr>
        <p:sp>
          <p:nvSpPr>
            <p:cNvPr id="14338" name="Oval 3"/>
            <p:cNvSpPr/>
            <p:nvPr/>
          </p:nvSpPr>
          <p:spPr>
            <a:xfrm>
              <a:off x="1680" y="1872"/>
              <a:ext cx="2160" cy="1158"/>
            </a:xfrm>
            <a:prstGeom prst="ellipse">
              <a:avLst/>
            </a:prstGeom>
            <a:solidFill>
              <a:srgbClr val="CCFFFF">
                <a:alpha val="50195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39" name="Arc 4"/>
            <p:cNvSpPr/>
            <p:nvPr/>
          </p:nvSpPr>
          <p:spPr>
            <a:xfrm rot="5930">
              <a:off x="2016" y="1871"/>
              <a:ext cx="1538" cy="288"/>
            </a:xfrm>
            <a:custGeom>
              <a:avLst/>
              <a:gdLst/>
              <a:ahLst/>
              <a:cxnLst>
                <a:cxn ang="0">
                  <a:pos x="0" y="178"/>
                </a:cxn>
                <a:cxn ang="0">
                  <a:pos x="1538" y="227"/>
                </a:cxn>
                <a:cxn ang="0">
                  <a:pos x="748" y="288"/>
                </a:cxn>
              </a:cxnLst>
              <a:pathLst>
                <a:path w="41087" h="21600" fill="none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</a:path>
                <a:path w="41087" h="21600" stroke="0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  <a:lnTo>
                    <a:pt x="19974" y="21600"/>
                  </a:lnTo>
                  <a:lnTo>
                    <a:pt x="0" y="13377"/>
                  </a:lnTo>
                  <a:close/>
                </a:path>
              </a:pathLst>
            </a:custGeom>
            <a:solidFill>
              <a:srgbClr val="CCFFFF">
                <a:alpha val="50195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sz="100"/>
            </a:p>
          </p:txBody>
        </p:sp>
      </p:grpSp>
      <p:grpSp>
        <p:nvGrpSpPr>
          <p:cNvPr id="70661" name="Group 5"/>
          <p:cNvGrpSpPr/>
          <p:nvPr/>
        </p:nvGrpSpPr>
        <p:grpSpPr>
          <a:xfrm>
            <a:off x="3028950" y="1428750"/>
            <a:ext cx="2971800" cy="1485900"/>
            <a:chOff x="1632" y="960"/>
            <a:chExt cx="2112" cy="1248"/>
          </a:xfrm>
        </p:grpSpPr>
        <p:sp>
          <p:nvSpPr>
            <p:cNvPr id="14341" name="Oval 6"/>
            <p:cNvSpPr/>
            <p:nvPr/>
          </p:nvSpPr>
          <p:spPr>
            <a:xfrm>
              <a:off x="1632" y="960"/>
              <a:ext cx="2112" cy="1248"/>
            </a:xfrm>
            <a:prstGeom prst="ellipse">
              <a:avLst/>
            </a:prstGeom>
            <a:solidFill>
              <a:srgbClr val="FFFFCC">
                <a:alpha val="50195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2" name="Text Box 7"/>
            <p:cNvSpPr txBox="1"/>
            <p:nvPr/>
          </p:nvSpPr>
          <p:spPr>
            <a:xfrm>
              <a:off x="2400" y="1056"/>
              <a:ext cx="624" cy="387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北方</a:t>
              </a:r>
              <a:endParaRPr lang="zh-CN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43" name="Text Box 8"/>
            <p:cNvSpPr txBox="1"/>
            <p:nvPr/>
          </p:nvSpPr>
          <p:spPr>
            <a:xfrm>
              <a:off x="2016" y="1420"/>
              <a:ext cx="1477" cy="387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资本主义工业</a:t>
              </a:r>
              <a:endPara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0665" name="Group 9"/>
          <p:cNvGrpSpPr/>
          <p:nvPr/>
        </p:nvGrpSpPr>
        <p:grpSpPr>
          <a:xfrm>
            <a:off x="3200400" y="2961084"/>
            <a:ext cx="2571750" cy="814389"/>
            <a:chOff x="1968" y="2247"/>
            <a:chExt cx="1680" cy="684"/>
          </a:xfrm>
        </p:grpSpPr>
        <p:sp>
          <p:nvSpPr>
            <p:cNvPr id="14345" name="Text Box 10"/>
            <p:cNvSpPr txBox="1"/>
            <p:nvPr/>
          </p:nvSpPr>
          <p:spPr>
            <a:xfrm>
              <a:off x="2496" y="2247"/>
              <a:ext cx="696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1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</a:t>
              </a:r>
              <a:r>
                <a:rPr lang="zh-CN" alt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南方</a:t>
              </a:r>
              <a:endParaRPr lang="zh-CN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46" name="Text Box 11"/>
            <p:cNvSpPr txBox="1"/>
            <p:nvPr/>
          </p:nvSpPr>
          <p:spPr>
            <a:xfrm>
              <a:off x="1968" y="2544"/>
              <a:ext cx="1680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种植园经济</a:t>
              </a:r>
              <a:endPara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</p:grpSp>
      <p:grpSp>
        <p:nvGrpSpPr>
          <p:cNvPr id="70668" name="Group 12"/>
          <p:cNvGrpSpPr/>
          <p:nvPr/>
        </p:nvGrpSpPr>
        <p:grpSpPr>
          <a:xfrm>
            <a:off x="1809863" y="3656171"/>
            <a:ext cx="1561987" cy="1172766"/>
            <a:chOff x="962" y="3120"/>
            <a:chExt cx="1102" cy="985"/>
          </a:xfrm>
        </p:grpSpPr>
        <p:sp>
          <p:nvSpPr>
            <p:cNvPr id="14348" name="Text Box 13"/>
            <p:cNvSpPr txBox="1"/>
            <p:nvPr/>
          </p:nvSpPr>
          <p:spPr>
            <a:xfrm>
              <a:off x="962" y="3408"/>
              <a:ext cx="1102" cy="6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输出棉花、工业原料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49" name="Line 14"/>
            <p:cNvSpPr/>
            <p:nvPr/>
          </p:nvSpPr>
          <p:spPr>
            <a:xfrm flipH="1">
              <a:off x="1632" y="3120"/>
              <a:ext cx="432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71" name="Group 15"/>
          <p:cNvGrpSpPr/>
          <p:nvPr/>
        </p:nvGrpSpPr>
        <p:grpSpPr>
          <a:xfrm>
            <a:off x="1595438" y="1175147"/>
            <a:ext cx="1776413" cy="771525"/>
            <a:chOff x="705" y="843"/>
            <a:chExt cx="1119" cy="648"/>
          </a:xfrm>
        </p:grpSpPr>
        <p:sp>
          <p:nvSpPr>
            <p:cNvPr id="14351" name="Text Box 16"/>
            <p:cNvSpPr txBox="1"/>
            <p:nvPr/>
          </p:nvSpPr>
          <p:spPr>
            <a:xfrm>
              <a:off x="705" y="843"/>
              <a:ext cx="1119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缺工业原料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52" name="Line 17"/>
            <p:cNvSpPr/>
            <p:nvPr/>
          </p:nvSpPr>
          <p:spPr>
            <a:xfrm>
              <a:off x="1336" y="1155"/>
              <a:ext cx="288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74" name="Group 18"/>
          <p:cNvGrpSpPr/>
          <p:nvPr/>
        </p:nvGrpSpPr>
        <p:grpSpPr>
          <a:xfrm>
            <a:off x="4833461" y="3827621"/>
            <a:ext cx="1558171" cy="1025129"/>
            <a:chOff x="2424" y="3264"/>
            <a:chExt cx="1138" cy="861"/>
          </a:xfrm>
        </p:grpSpPr>
        <p:sp>
          <p:nvSpPr>
            <p:cNvPr id="14354" name="Text Box 19"/>
            <p:cNvSpPr txBox="1"/>
            <p:nvPr/>
          </p:nvSpPr>
          <p:spPr>
            <a:xfrm>
              <a:off x="2424" y="3738"/>
              <a:ext cx="1138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抵制关税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55" name="Line 20"/>
            <p:cNvSpPr/>
            <p:nvPr/>
          </p:nvSpPr>
          <p:spPr>
            <a:xfrm>
              <a:off x="2936" y="3264"/>
              <a:ext cx="0" cy="43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77" name="Group 21"/>
          <p:cNvGrpSpPr/>
          <p:nvPr/>
        </p:nvGrpSpPr>
        <p:grpSpPr>
          <a:xfrm>
            <a:off x="2768382" y="703660"/>
            <a:ext cx="1885415" cy="782241"/>
            <a:chOff x="2165" y="303"/>
            <a:chExt cx="1173" cy="657"/>
          </a:xfrm>
        </p:grpSpPr>
        <p:sp>
          <p:nvSpPr>
            <p:cNvPr id="14357" name="Text Box 22"/>
            <p:cNvSpPr txBox="1"/>
            <p:nvPr/>
          </p:nvSpPr>
          <p:spPr>
            <a:xfrm>
              <a:off x="2165" y="303"/>
              <a:ext cx="1173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缺销售市场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58" name="Line 23"/>
            <p:cNvSpPr/>
            <p:nvPr/>
          </p:nvSpPr>
          <p:spPr>
            <a:xfrm>
              <a:off x="2736" y="624"/>
              <a:ext cx="0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80" name="Group 24"/>
          <p:cNvGrpSpPr/>
          <p:nvPr/>
        </p:nvGrpSpPr>
        <p:grpSpPr>
          <a:xfrm>
            <a:off x="6057900" y="3370421"/>
            <a:ext cx="2437130" cy="1071563"/>
            <a:chOff x="3600" y="3024"/>
            <a:chExt cx="1616" cy="900"/>
          </a:xfrm>
        </p:grpSpPr>
        <p:sp>
          <p:nvSpPr>
            <p:cNvPr id="14360" name="Text Box 25"/>
            <p:cNvSpPr txBox="1"/>
            <p:nvPr/>
          </p:nvSpPr>
          <p:spPr>
            <a:xfrm>
              <a:off x="3600" y="3537"/>
              <a:ext cx="1616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占有大量劳动力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61" name="Line 26"/>
            <p:cNvSpPr/>
            <p:nvPr/>
          </p:nvSpPr>
          <p:spPr>
            <a:xfrm>
              <a:off x="3600" y="3024"/>
              <a:ext cx="336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83" name="Group 27"/>
          <p:cNvGrpSpPr/>
          <p:nvPr/>
        </p:nvGrpSpPr>
        <p:grpSpPr>
          <a:xfrm>
            <a:off x="5715000" y="937022"/>
            <a:ext cx="2229507" cy="720329"/>
            <a:chOff x="3696" y="739"/>
            <a:chExt cx="1697" cy="605"/>
          </a:xfrm>
        </p:grpSpPr>
        <p:sp>
          <p:nvSpPr>
            <p:cNvPr id="14363" name="Text Box 28"/>
            <p:cNvSpPr txBox="1"/>
            <p:nvPr/>
          </p:nvSpPr>
          <p:spPr>
            <a:xfrm>
              <a:off x="3740" y="739"/>
              <a:ext cx="1653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缺自由劳动力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64" name="Line 29"/>
            <p:cNvSpPr/>
            <p:nvPr/>
          </p:nvSpPr>
          <p:spPr>
            <a:xfrm flipV="1">
              <a:off x="3696" y="1056"/>
              <a:ext cx="384" cy="2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0686" name="Group 30"/>
          <p:cNvGrpSpPr/>
          <p:nvPr/>
        </p:nvGrpSpPr>
        <p:grpSpPr>
          <a:xfrm>
            <a:off x="4972050" y="2400300"/>
            <a:ext cx="1771650" cy="367903"/>
            <a:chOff x="2976" y="1728"/>
            <a:chExt cx="1488" cy="309"/>
          </a:xfrm>
        </p:grpSpPr>
        <p:sp>
          <p:nvSpPr>
            <p:cNvPr id="14366" name="Line 31"/>
            <p:cNvSpPr/>
            <p:nvPr/>
          </p:nvSpPr>
          <p:spPr>
            <a:xfrm>
              <a:off x="2976" y="2016"/>
              <a:ext cx="148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4367" name="Text Box 32"/>
            <p:cNvSpPr txBox="1"/>
            <p:nvPr/>
          </p:nvSpPr>
          <p:spPr>
            <a:xfrm>
              <a:off x="3744" y="1728"/>
              <a:ext cx="720" cy="30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结果</a:t>
              </a:r>
              <a:endParaRPr lang="zh-CN" altLang="en-US" sz="18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70689" name="Group 33"/>
          <p:cNvGrpSpPr/>
          <p:nvPr/>
        </p:nvGrpSpPr>
        <p:grpSpPr>
          <a:xfrm>
            <a:off x="6457950" y="2171700"/>
            <a:ext cx="1485900" cy="1143000"/>
            <a:chOff x="4464" y="1680"/>
            <a:chExt cx="1248" cy="960"/>
          </a:xfrm>
        </p:grpSpPr>
        <p:sp>
          <p:nvSpPr>
            <p:cNvPr id="14369" name="AutoShape 34"/>
            <p:cNvSpPr/>
            <p:nvPr/>
          </p:nvSpPr>
          <p:spPr>
            <a:xfrm>
              <a:off x="4464" y="1680"/>
              <a:ext cx="1248" cy="960"/>
            </a:xfrm>
            <a:prstGeom prst="irregularSeal2">
              <a:avLst/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1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70" name="Text Box 35"/>
            <p:cNvSpPr txBox="1"/>
            <p:nvPr/>
          </p:nvSpPr>
          <p:spPr>
            <a:xfrm>
              <a:off x="4656" y="1920"/>
              <a:ext cx="864" cy="4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0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内战</a:t>
              </a:r>
              <a:endParaRPr lang="zh-CN" altLang="en-US" sz="30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70692" name="Text Box 36"/>
          <p:cNvSpPr txBox="1"/>
          <p:nvPr/>
        </p:nvSpPr>
        <p:spPr>
          <a:xfrm>
            <a:off x="4109561" y="2503646"/>
            <a:ext cx="8782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矛盾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70693" name="Group 37"/>
          <p:cNvGrpSpPr/>
          <p:nvPr/>
        </p:nvGrpSpPr>
        <p:grpSpPr>
          <a:xfrm>
            <a:off x="661988" y="2062163"/>
            <a:ext cx="3228975" cy="1198959"/>
            <a:chOff x="-312" y="1522"/>
            <a:chExt cx="2712" cy="1007"/>
          </a:xfrm>
        </p:grpSpPr>
        <p:sp>
          <p:nvSpPr>
            <p:cNvPr id="14373" name="Text Box 38"/>
            <p:cNvSpPr txBox="1"/>
            <p:nvPr/>
          </p:nvSpPr>
          <p:spPr>
            <a:xfrm>
              <a:off x="-312" y="1522"/>
              <a:ext cx="1692" cy="100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p>
              <a:pPr fontAlgn="auto">
                <a:spcBef>
                  <a:spcPts val="0"/>
                </a:spcBef>
              </a:pPr>
              <a:r>
                <a:rPr lang="zh-CN" altLang="en-US" sz="24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矛盾焦点：</a:t>
              </a:r>
              <a:endPara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fontAlgn="auto">
                <a:spcBef>
                  <a:spcPts val="0"/>
                </a:spcBef>
              </a:pPr>
              <a:r>
                <a:rPr lang="zh-CN" altLang="en-US" sz="24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奴隶制的废存问题</a:t>
              </a:r>
              <a:endPara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74" name="Line 39"/>
            <p:cNvSpPr/>
            <p:nvPr/>
          </p:nvSpPr>
          <p:spPr>
            <a:xfrm flipV="1">
              <a:off x="1440" y="2064"/>
              <a:ext cx="96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4375" name="Line 40"/>
          <p:cNvSpPr/>
          <p:nvPr/>
        </p:nvSpPr>
        <p:spPr>
          <a:xfrm flipH="1">
            <a:off x="4895850" y="960835"/>
            <a:ext cx="54769" cy="377428"/>
          </a:xfrm>
          <a:prstGeom prst="line">
            <a:avLst/>
          </a:prstGeom>
          <a:ln w="9525">
            <a:noFill/>
          </a:ln>
        </p:spPr>
      </p:sp>
      <p:sp>
        <p:nvSpPr>
          <p:cNvPr id="14376" name="Line 41"/>
          <p:cNvSpPr/>
          <p:nvPr/>
        </p:nvSpPr>
        <p:spPr>
          <a:xfrm flipV="1">
            <a:off x="4895850" y="960835"/>
            <a:ext cx="161925" cy="432197"/>
          </a:xfrm>
          <a:prstGeom prst="line">
            <a:avLst/>
          </a:prstGeom>
          <a:ln w="9525">
            <a:noFill/>
          </a:ln>
        </p:spPr>
      </p:sp>
      <p:grpSp>
        <p:nvGrpSpPr>
          <p:cNvPr id="70698" name="Group 42"/>
          <p:cNvGrpSpPr/>
          <p:nvPr/>
        </p:nvGrpSpPr>
        <p:grpSpPr>
          <a:xfrm>
            <a:off x="4301729" y="798910"/>
            <a:ext cx="1543050" cy="685800"/>
            <a:chOff x="2256" y="384"/>
            <a:chExt cx="960" cy="576"/>
          </a:xfrm>
        </p:grpSpPr>
        <p:sp>
          <p:nvSpPr>
            <p:cNvPr id="14378" name="Text Box 43"/>
            <p:cNvSpPr txBox="1"/>
            <p:nvPr/>
          </p:nvSpPr>
          <p:spPr>
            <a:xfrm>
              <a:off x="2256" y="384"/>
              <a:ext cx="960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保护关税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79" name="Line 44"/>
            <p:cNvSpPr/>
            <p:nvPr/>
          </p:nvSpPr>
          <p:spPr>
            <a:xfrm>
              <a:off x="2736" y="624"/>
              <a:ext cx="0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4380" name="Line 45"/>
          <p:cNvSpPr/>
          <p:nvPr/>
        </p:nvSpPr>
        <p:spPr>
          <a:xfrm>
            <a:off x="5219700" y="3916919"/>
            <a:ext cx="215504" cy="540544"/>
          </a:xfrm>
          <a:prstGeom prst="line">
            <a:avLst/>
          </a:prstGeom>
          <a:ln w="9525">
            <a:noFill/>
          </a:ln>
        </p:spPr>
      </p:sp>
      <p:grpSp>
        <p:nvGrpSpPr>
          <p:cNvPr id="70702" name="Group 46"/>
          <p:cNvGrpSpPr/>
          <p:nvPr/>
        </p:nvGrpSpPr>
        <p:grpSpPr>
          <a:xfrm>
            <a:off x="3248085" y="3916918"/>
            <a:ext cx="1742778" cy="907256"/>
            <a:chOff x="2352" y="3264"/>
            <a:chExt cx="1019" cy="762"/>
          </a:xfrm>
        </p:grpSpPr>
        <p:sp>
          <p:nvSpPr>
            <p:cNvPr id="14382" name="Text Box 47"/>
            <p:cNvSpPr txBox="1"/>
            <p:nvPr/>
          </p:nvSpPr>
          <p:spPr>
            <a:xfrm>
              <a:off x="2352" y="3639"/>
              <a:ext cx="1019" cy="3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输入工业品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83" name="Line 48"/>
            <p:cNvSpPr/>
            <p:nvPr/>
          </p:nvSpPr>
          <p:spPr>
            <a:xfrm>
              <a:off x="2832" y="3264"/>
              <a:ext cx="0" cy="43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24596" name="WordArt 49"/>
          <p:cNvSpPr/>
          <p:nvPr/>
        </p:nvSpPr>
        <p:spPr>
          <a:xfrm>
            <a:off x="1045369" y="288131"/>
            <a:ext cx="2075974" cy="39576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70000"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27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根本原因：</a:t>
            </a:r>
            <a:endParaRPr lang="zh-CN" altLang="en-US" sz="27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97" name="WordArt 51"/>
          <p:cNvSpPr>
            <a:spLocks noTextEdit="1"/>
          </p:cNvSpPr>
          <p:nvPr/>
        </p:nvSpPr>
        <p:spPr>
          <a:xfrm>
            <a:off x="3486150" y="98108"/>
            <a:ext cx="4742974" cy="685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/>
            <a:r>
              <a:rPr lang="zh-CN" altLang="en-US" sz="2700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奴隶制阻碍美国资本主义发展</a:t>
            </a:r>
            <a:endParaRPr lang="zh-CN" altLang="en-US" sz="2700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0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0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0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0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0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0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0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0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0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0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0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0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4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Rectangle 2"/>
          <p:cNvSpPr>
            <a:spLocks noGrp="1" noRot="1"/>
          </p:cNvSpPr>
          <p:nvPr>
            <p:ph type="title"/>
          </p:nvPr>
        </p:nvSpPr>
        <p:spPr>
          <a:xfrm>
            <a:off x="278924" y="724535"/>
            <a:ext cx="3456623" cy="626269"/>
          </a:xfrm>
        </p:spPr>
        <p:txBody>
          <a:bodyPr wrap="square" lIns="68580" tIns="34290" rIns="68580" bIns="34290" anchor="ctr">
            <a:normAutofit/>
            <a:scene3d>
              <a:camera prst="orthographicFront"/>
              <a:lightRig rig="threePt" dir="t"/>
            </a:scene3d>
          </a:bodyPr>
          <a:p>
            <a:pPr algn="ctr" eaLnBrk="1" hangingPunct="1"/>
            <a:r>
              <a:rPr lang="zh-CN" altLang="en-US" sz="3000" b="1" dirty="0">
                <a:solidFill>
                  <a:srgbClr val="C00000"/>
                </a:solidFill>
                <a:effectLst/>
              </a:rPr>
              <a:t>林肯的演讲名言</a:t>
            </a:r>
            <a:endParaRPr lang="zh-CN" altLang="en-US" sz="3000" b="1" dirty="0">
              <a:solidFill>
                <a:srgbClr val="C00000"/>
              </a:solidFill>
              <a:effectLst/>
            </a:endParaRPr>
          </a:p>
        </p:txBody>
      </p:sp>
      <p:sp>
        <p:nvSpPr>
          <p:cNvPr id="27650" name="Rectangle 3"/>
          <p:cNvSpPr>
            <a:spLocks noGrp="1" noRot="1"/>
          </p:cNvSpPr>
          <p:nvPr>
            <p:ph idx="1"/>
          </p:nvPr>
        </p:nvSpPr>
        <p:spPr>
          <a:xfrm>
            <a:off x="427038" y="1285081"/>
            <a:ext cx="8408194" cy="1446848"/>
          </a:xfrm>
        </p:spPr>
        <p:txBody>
          <a:bodyPr wrap="square" lIns="68580" tIns="34290" rIns="68580" bIns="34290" anchor="t">
            <a:normAutofit lnSpcReduction="10000"/>
          </a:bodyPr>
          <a:p>
            <a:pPr marL="0" indent="0" eaLnBrk="0" fontAlgn="auto" hangingPunc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7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“</a:t>
            </a:r>
            <a:r>
              <a:rPr lang="zh-CN" altLang="en-US" sz="27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一幢裂开的房子是站立不住的。我相信这个政府不能永远维持半奴隶半自由的状态。我不期望联邦解散，我不期望房子崩塌，但我的确希望它停止分裂。”</a:t>
            </a:r>
            <a:endParaRPr lang="zh-CN" altLang="en-US" sz="27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5847" name="Text Box 7"/>
          <p:cNvSpPr txBox="1"/>
          <p:nvPr/>
        </p:nvSpPr>
        <p:spPr>
          <a:xfrm>
            <a:off x="322739" y="2614295"/>
            <a:ext cx="8789194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zh-CN" altLang="en-US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文中的“房子”是指什么？</a:t>
            </a:r>
            <a:endParaRPr lang="zh-CN" altLang="en-US" sz="2700" b="1" dirty="0">
              <a:solidFill>
                <a:srgbClr val="00206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.“</a:t>
            </a:r>
            <a:r>
              <a:rPr lang="zh-CN" altLang="en-US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半奴隶半自由的状态</a:t>
            </a:r>
            <a:r>
              <a:rPr lang="en-US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分别指哪两种不同的经济制度</a:t>
            </a:r>
            <a:r>
              <a:rPr lang="zh-CN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zh-CN" altLang="zh-CN" sz="2700" b="1" dirty="0">
              <a:solidFill>
                <a:srgbClr val="00206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zh-CN" sz="2700" b="1" dirty="0">
              <a:solidFill>
                <a:srgbClr val="00206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zh-CN" altLang="en-US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双方矛盾的焦点是什么</a:t>
            </a:r>
            <a:r>
              <a:rPr lang="zh-CN" altLang="zh-CN" sz="27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zh-CN" altLang="zh-CN" sz="2700" b="1" dirty="0">
              <a:solidFill>
                <a:srgbClr val="00206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48" name="Text Box 8"/>
          <p:cNvSpPr txBox="1"/>
          <p:nvPr/>
        </p:nvSpPr>
        <p:spPr>
          <a:xfrm>
            <a:off x="4762341" y="2614295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国家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5849" name="Text Box 9"/>
          <p:cNvSpPr txBox="1"/>
          <p:nvPr/>
        </p:nvSpPr>
        <p:spPr>
          <a:xfrm>
            <a:off x="809546" y="3425349"/>
            <a:ext cx="49276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南方种植园经济 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北方资本主义经济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5850" name="Text Box 10"/>
          <p:cNvSpPr txBox="1"/>
          <p:nvPr/>
        </p:nvSpPr>
        <p:spPr>
          <a:xfrm>
            <a:off x="615315" y="4469606"/>
            <a:ext cx="3200400" cy="506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黑人奴隶制的存废</a:t>
            </a:r>
            <a:endParaRPr lang="zh-CN" altLang="en-US" sz="27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45057" name="组合 6147"/>
          <p:cNvGrpSpPr/>
          <p:nvPr/>
        </p:nvGrpSpPr>
        <p:grpSpPr>
          <a:xfrm>
            <a:off x="166688" y="17145"/>
            <a:ext cx="1884362" cy="763588"/>
            <a:chOff x="-151" y="0"/>
            <a:chExt cx="3667" cy="1214"/>
          </a:xfrm>
        </p:grpSpPr>
        <p:sp>
          <p:nvSpPr>
            <p:cNvPr id="45058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5059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5060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161953" rIns="134802" bIns="0" anchor="ctr"/>
            <a:p>
              <a:pPr algn="ctr"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45061" name="文本框 6152"/>
            <p:cNvSpPr txBox="1"/>
            <p:nvPr/>
          </p:nvSpPr>
          <p:spPr>
            <a:xfrm>
              <a:off x="-151" y="453"/>
              <a:ext cx="872" cy="7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chemeClr val="accent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二</a:t>
              </a:r>
              <a:endPara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45062" name="文本框 6151"/>
          <p:cNvSpPr txBox="1"/>
          <p:nvPr/>
        </p:nvSpPr>
        <p:spPr>
          <a:xfrm>
            <a:off x="581025" y="304483"/>
            <a:ext cx="263144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666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探究点：内战爆发</a:t>
            </a:r>
            <a:endParaRPr lang="en-US" altLang="zh-CN" sz="2400" b="1" dirty="0">
              <a:solidFill>
                <a:srgbClr val="006666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 Box 2"/>
          <p:cNvSpPr txBox="1"/>
          <p:nvPr/>
        </p:nvSpPr>
        <p:spPr>
          <a:xfrm>
            <a:off x="1440656" y="628650"/>
            <a:ext cx="3504010" cy="28397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67627" tIns="35242" rIns="67627" bIns="35242">
            <a:spAutoFit/>
          </a:bodyPr>
          <a:p>
            <a:r>
              <a:rPr lang="zh-CN" altLang="en-US" sz="3000" b="1" dirty="0">
                <a:solidFill>
                  <a:srgbClr val="0033CC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1860年总统竞选的主题：</a:t>
            </a:r>
            <a:endParaRPr lang="zh-CN" altLang="en-US" sz="3000" b="1" dirty="0">
              <a:solidFill>
                <a:srgbClr val="0033CC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  <a:p>
            <a:endParaRPr lang="zh-CN" altLang="en-US" sz="3000" b="1" dirty="0">
              <a:solidFill>
                <a:srgbClr val="0033CC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  <a:p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“联邦必须而且将会得到保留”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3" name="Picture 3" descr="linke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12544" y="303610"/>
            <a:ext cx="2700338" cy="3780234"/>
          </a:xfrm>
          <a:prstGeom prst="rect">
            <a:avLst/>
          </a:prstGeom>
          <a:noFill/>
          <a:ln w="349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5364" name="Text Box 4"/>
          <p:cNvSpPr txBox="1"/>
          <p:nvPr/>
        </p:nvSpPr>
        <p:spPr>
          <a:xfrm>
            <a:off x="5381625" y="4245769"/>
            <a:ext cx="23253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亚伯拉罕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林肯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5651897" y="4677966"/>
            <a:ext cx="17068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1809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－</a:t>
            </a:r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1865</a:t>
            </a:r>
            <a:endParaRPr lang="en-US" altLang="zh-CN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6390" name="Text Box 6"/>
          <p:cNvSpPr txBox="1"/>
          <p:nvPr/>
        </p:nvSpPr>
        <p:spPr>
          <a:xfrm>
            <a:off x="1290638" y="466725"/>
            <a:ext cx="3655219" cy="330136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67627" tIns="35242" rIns="67627" bIns="35242">
            <a:spAutoFit/>
          </a:bodyPr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1860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月林肯当选为美国第</a:t>
            </a:r>
            <a:r>
              <a:rPr lang="en-US" altLang="zh-CN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16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任总统</a:t>
            </a:r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1" name="AutoShape 7">
            <a:hlinkClick r:id="" action="ppaction://hlinkshowjump?jump=nextslide"/>
          </p:cNvPr>
          <p:cNvSpPr/>
          <p:nvPr/>
        </p:nvSpPr>
        <p:spPr>
          <a:xfrm>
            <a:off x="1223963" y="35719"/>
            <a:ext cx="3720704" cy="1185863"/>
          </a:xfrm>
          <a:prstGeom prst="actionButtonBlank">
            <a:avLst/>
          </a:prstGeom>
          <a:solidFill>
            <a:srgbClr val="FFFF00">
              <a:alpha val="83920"/>
            </a:srgbClr>
          </a:solidFill>
          <a:ln w="222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r>
              <a:rPr lang="zh-CN" altLang="en-US" sz="3300" b="1" dirty="0">
                <a:latin typeface="黑体" panose="02010609060101010101" pitchFamily="49" charset="-122"/>
                <a:ea typeface="黑体" panose="02010609060101010101" pitchFamily="49" charset="-122"/>
              </a:rPr>
              <a:t>战争爆发的</a:t>
            </a:r>
            <a:endParaRPr lang="zh-CN" altLang="en-US" sz="33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300" b="1" dirty="0">
                <a:latin typeface="黑体" panose="02010609060101010101" pitchFamily="49" charset="-122"/>
                <a:ea typeface="黑体" panose="02010609060101010101" pitchFamily="49" charset="-122"/>
              </a:rPr>
              <a:t>直接原因（导火线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2" name="Text Box 8"/>
          <p:cNvSpPr txBox="1"/>
          <p:nvPr/>
        </p:nvSpPr>
        <p:spPr>
          <a:xfrm>
            <a:off x="1223010" y="3243739"/>
            <a:ext cx="3721894" cy="1685290"/>
          </a:xfrm>
          <a:prstGeom prst="rect">
            <a:avLst/>
          </a:prstGeom>
          <a:solidFill>
            <a:srgbClr val="FFFF99"/>
          </a:solidFill>
          <a:ln w="158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7627" tIns="35242" rIns="67627" bIns="35242">
            <a:spAutoFit/>
          </a:bodyPr>
          <a:p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南部各州脱离联邦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，宣布成立一个独立的国家，号称“南部联盟”，公开制造国家分裂。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1861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年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4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月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南方军队挑起战争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，内战爆发了。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3" name="AutoShape 9">
            <a:hlinkClick r:id="" action="ppaction://hlinkshowjump?jump=nextslide"/>
          </p:cNvPr>
          <p:cNvSpPr/>
          <p:nvPr/>
        </p:nvSpPr>
        <p:spPr>
          <a:xfrm>
            <a:off x="1221820" y="1945005"/>
            <a:ext cx="3720703" cy="1185863"/>
          </a:xfrm>
          <a:prstGeom prst="actionButtonBlank">
            <a:avLst/>
          </a:prstGeom>
          <a:solidFill>
            <a:srgbClr val="FFFF00">
              <a:alpha val="83920"/>
            </a:srgbClr>
          </a:solidFill>
          <a:ln w="222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战争开始的标志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charRg st="2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90">
                                            <p:txEl>
                                              <p:charRg st="2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5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5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5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9000"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bldLvl="0" animBg="1" build="allAtOnce"/>
      <p:bldP spid="16391" grpId="0" bldLvl="0" animBg="1"/>
      <p:bldP spid="16392" grpId="0" bldLvl="0" animBg="1"/>
      <p:bldP spid="1639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2" name="Text Box 2"/>
          <p:cNvSpPr txBox="1"/>
          <p:nvPr/>
        </p:nvSpPr>
        <p:spPr>
          <a:xfrm>
            <a:off x="1742837" y="4277201"/>
            <a:ext cx="6399609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1861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</a:t>
            </a:r>
            <a:r>
              <a:rPr lang="en-US" altLang="zh-CN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月</a:t>
            </a:r>
            <a:r>
              <a:rPr lang="en-US" altLang="zh-CN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12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日，南方同盟军炮轰萨姆特要塞</a:t>
            </a:r>
            <a:endParaRPr lang="zh-CN" altLang="en-US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6804" name="Text Box 4"/>
          <p:cNvSpPr txBox="1"/>
          <p:nvPr/>
        </p:nvSpPr>
        <p:spPr>
          <a:xfrm>
            <a:off x="861060" y="627698"/>
            <a:ext cx="68580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、爆发：</a:t>
            </a:r>
            <a:r>
              <a:rPr lang="en-US" altLang="zh-CN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1861</a:t>
            </a:r>
            <a:r>
              <a:rPr lang="zh-CN" alt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月，南方宣布独立， 挑起内战。</a:t>
            </a:r>
            <a:endParaRPr lang="zh-CN" altLang="en-US" sz="2400" b="1" dirty="0">
              <a:solidFill>
                <a:srgbClr val="00206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1" name="WordArt 7">
            <a:hlinkClick r:id="" action="ppaction://noaction"/>
          </p:cNvPr>
          <p:cNvSpPr>
            <a:spLocks noTextEdit="1"/>
          </p:cNvSpPr>
          <p:nvPr/>
        </p:nvSpPr>
        <p:spPr>
          <a:xfrm>
            <a:off x="2403158" y="107633"/>
            <a:ext cx="4877276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/>
          </a:bodyPr>
          <a:p>
            <a:pPr algn="ctr"/>
            <a:r>
              <a:rPr lang="zh-CN" altLang="en-US" sz="2700" b="1">
                <a:solidFill>
                  <a:srgbClr val="FF0000"/>
                </a:solidFill>
                <a:effectLst>
                  <a:prstShdw prst="shdw17" dist="17961" dir="13499999">
                    <a:srgbClr val="990000"/>
                  </a:prst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南北战争的经过（1861-1865）</a:t>
            </a:r>
            <a:endParaRPr lang="zh-CN" altLang="en-US" sz="2700" b="1">
              <a:solidFill>
                <a:srgbClr val="FF0000"/>
              </a:solidFill>
              <a:effectLst>
                <a:prstShdw prst="shdw17" dist="17961" dir="13499999">
                  <a:srgbClr val="990000"/>
                </a:prst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29703" name="Picture 9" descr="南北战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" y="1065371"/>
            <a:ext cx="3486150" cy="31080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4" name="Picture 11" descr="南北战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3973" y="1086803"/>
            <a:ext cx="3314700" cy="3086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03505" y="2465705"/>
            <a:ext cx="551815" cy="7035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2400" b="1">
                <a:solidFill>
                  <a:srgbClr val="002060"/>
                </a:solidFill>
              </a:rPr>
              <a:t>南军</a:t>
            </a:r>
            <a:endParaRPr lang="zh-CN" altLang="en-US" sz="2400" b="1">
              <a:solidFill>
                <a:srgbClr val="00206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383111" y="1998821"/>
            <a:ext cx="551815" cy="70358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2400" b="1">
                <a:solidFill>
                  <a:srgbClr val="002060"/>
                </a:solidFill>
              </a:rPr>
              <a:t>北军</a:t>
            </a:r>
            <a:endParaRPr lang="zh-CN" altLang="en-US" sz="2400" b="1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Text Box 2"/>
          <p:cNvSpPr txBox="1"/>
          <p:nvPr/>
        </p:nvSpPr>
        <p:spPr>
          <a:xfrm>
            <a:off x="3143250" y="4468416"/>
            <a:ext cx="3657600" cy="414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100" b="1" dirty="0">
                <a:solidFill>
                  <a:srgbClr val="FF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美国南北战争形势图</a:t>
            </a:r>
            <a:endParaRPr lang="zh-CN" altLang="en-US" sz="2100" b="1" dirty="0">
              <a:solidFill>
                <a:srgbClr val="FF00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pic>
        <p:nvPicPr>
          <p:cNvPr id="31746" name="Picture 3" descr="美国内战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0200" y="400050"/>
            <a:ext cx="5886450" cy="3993356"/>
          </a:xfrm>
          <a:prstGeom prst="rect">
            <a:avLst/>
          </a:prstGeom>
          <a:noFill/>
          <a:ln w="57150" cap="flat" cmpd="thickThin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</p:pic>
      <p:pic>
        <p:nvPicPr>
          <p:cNvPr id="84996" name="Picture 4" descr="叛乱诸州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403622"/>
            <a:ext cx="5886450" cy="399454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4997" name="Picture 5" descr="自由区域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3056" y="371475"/>
            <a:ext cx="5893594" cy="399811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4998" name="AutoShape 6"/>
          <p:cNvSpPr/>
          <p:nvPr/>
        </p:nvSpPr>
        <p:spPr>
          <a:xfrm>
            <a:off x="5600700" y="3657600"/>
            <a:ext cx="1885950" cy="571500"/>
          </a:xfrm>
          <a:prstGeom prst="wedgeRoundRectCallout">
            <a:avLst>
              <a:gd name="adj1" fmla="val -72537"/>
              <a:gd name="adj2" fmla="val -117500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p>
            <a:pPr algn="ctr"/>
            <a:r>
              <a:rPr lang="zh-CN" altLang="en-US" sz="27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叛乱区域</a:t>
            </a:r>
            <a:endParaRPr lang="zh-CN" altLang="en-US" sz="27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84999" name="Picture 7" descr="留在联邦中的各奴隶州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400050"/>
            <a:ext cx="5886450" cy="39933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5000" name="AutoShape 8"/>
          <p:cNvSpPr/>
          <p:nvPr/>
        </p:nvSpPr>
        <p:spPr>
          <a:xfrm>
            <a:off x="3371850" y="685800"/>
            <a:ext cx="1885950" cy="571500"/>
          </a:xfrm>
          <a:prstGeom prst="wedgeRoundRectCallout">
            <a:avLst>
              <a:gd name="adj1" fmla="val -63449"/>
              <a:gd name="adj2" fmla="val 132500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p>
            <a:pPr algn="ctr"/>
            <a:r>
              <a:rPr lang="zh-CN" altLang="en-US" sz="27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自由区域</a:t>
            </a:r>
            <a:endParaRPr lang="zh-CN" altLang="en-US" sz="27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5001" name="AutoShape 9"/>
          <p:cNvSpPr/>
          <p:nvPr/>
        </p:nvSpPr>
        <p:spPr>
          <a:xfrm>
            <a:off x="6091714" y="1257300"/>
            <a:ext cx="2400300" cy="971550"/>
          </a:xfrm>
          <a:prstGeom prst="wedgeRoundRectCallout">
            <a:avLst>
              <a:gd name="adj1" fmla="val -63472"/>
              <a:gd name="adj2" fmla="val 86078"/>
              <a:gd name="adj3" fmla="val 16667"/>
            </a:avLst>
          </a:prstGeom>
          <a:solidFill>
            <a:srgbClr val="CCECFF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t"/>
          <a:p>
            <a:pPr algn="ctr"/>
            <a:r>
              <a:rPr lang="zh-CN" altLang="en-US" sz="27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留在联邦中</a:t>
            </a:r>
            <a:endParaRPr lang="zh-CN" altLang="en-US" sz="27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algn="ctr"/>
            <a:r>
              <a:rPr lang="zh-CN" altLang="en-US" sz="27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的各奴隶州</a:t>
            </a:r>
            <a:endParaRPr lang="zh-CN" altLang="en-US" sz="27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8" grpId="0" bldLvl="0" animBg="1"/>
      <p:bldP spid="85000" grpId="0" bldLvl="0" animBg="1"/>
      <p:bldP spid="85001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7826" name="Picture 2" descr="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4831" y="911305"/>
            <a:ext cx="3486150" cy="2668190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7" name="Text Box 3"/>
          <p:cNvSpPr txBox="1"/>
          <p:nvPr/>
        </p:nvSpPr>
        <p:spPr>
          <a:xfrm>
            <a:off x="593408" y="3579495"/>
            <a:ext cx="3447574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1861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年</a:t>
            </a:r>
            <a:r>
              <a:rPr lang="en-US" altLang="zh-CN" sz="24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7</a:t>
            </a:r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月，北方军队进攻里士满，大败而归。</a:t>
            </a:r>
            <a:endParaRPr lang="zh-CN" altLang="en-US" sz="2400" b="1" dirty="0">
              <a:solidFill>
                <a:srgbClr val="0000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pic>
        <p:nvPicPr>
          <p:cNvPr id="77828" name="Picture 4" descr="91"/>
          <p:cNvPicPr>
            <a:picLocks noChangeAspect="1"/>
          </p:cNvPicPr>
          <p:nvPr/>
        </p:nvPicPr>
        <p:blipFill>
          <a:blip r:embed="rId2">
            <a:lum bright="23999" contrast="12000"/>
          </a:blip>
          <a:stretch>
            <a:fillRect/>
          </a:stretch>
        </p:blipFill>
        <p:spPr>
          <a:xfrm>
            <a:off x="5046821" y="911543"/>
            <a:ext cx="3143250" cy="2667953"/>
          </a:xfrm>
          <a:prstGeom prst="rect">
            <a:avLst/>
          </a:prstGeom>
          <a:noFill/>
          <a:ln w="57150" cap="flat" cmpd="thickThin">
            <a:solidFill>
              <a:srgbClr val="FFFF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9" name="Text Box 5"/>
          <p:cNvSpPr txBox="1"/>
          <p:nvPr/>
        </p:nvSpPr>
        <p:spPr>
          <a:xfrm>
            <a:off x="4988243" y="3601403"/>
            <a:ext cx="3216593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2400" b="1" dirty="0">
                <a:solidFill>
                  <a:srgbClr val="0000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林肯面临巨大压力</a:t>
            </a:r>
            <a:endParaRPr lang="zh-CN" altLang="en-US" sz="2400" b="1" dirty="0">
              <a:solidFill>
                <a:srgbClr val="0000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34821" name="Text Box 6"/>
          <p:cNvSpPr txBox="1"/>
          <p:nvPr/>
        </p:nvSpPr>
        <p:spPr>
          <a:xfrm>
            <a:off x="240745" y="189786"/>
            <a:ext cx="3955256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27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7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、初期：北方失利</a:t>
            </a:r>
            <a:endParaRPr lang="zh-CN" altLang="en-US" sz="27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Text Box 2"/>
          <p:cNvSpPr txBox="1"/>
          <p:nvPr/>
        </p:nvSpPr>
        <p:spPr>
          <a:xfrm>
            <a:off x="218599" y="1072515"/>
            <a:ext cx="4637246" cy="19380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从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1863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月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日起，任何忠于联邦政府的美国人只要交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10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美元手续费，就可以在西部得到一块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160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亩的土地，连续耕种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年以上即归个人所有。</a:t>
            </a:r>
            <a:endParaRPr lang="zh-CN" altLang="en-US" sz="2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8851" name="Text Box 3"/>
          <p:cNvSpPr txBox="1"/>
          <p:nvPr/>
        </p:nvSpPr>
        <p:spPr>
          <a:xfrm>
            <a:off x="4944110" y="1097915"/>
            <a:ext cx="4101465" cy="16605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  <p:txBody>
          <a:bodyPr wrap="square" anchor="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从</a:t>
            </a:r>
            <a:r>
              <a:rPr lang="en-US" altLang="zh-CN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1863</a:t>
            </a:r>
            <a:r>
              <a:rPr lang="zh-CN" altLang="en-US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</a:t>
            </a:r>
            <a:r>
              <a:rPr lang="en-US" altLang="zh-CN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月</a:t>
            </a:r>
            <a:r>
              <a:rPr lang="en-US" altLang="zh-CN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55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日起，南部叛乱各州的黑人奴隶永远获得自由。并可以以自由人的身份参加北方军队。</a:t>
            </a:r>
            <a:endParaRPr lang="zh-CN" altLang="en-US" sz="255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8852" name="Text Box 4"/>
          <p:cNvSpPr txBox="1"/>
          <p:nvPr/>
        </p:nvSpPr>
        <p:spPr>
          <a:xfrm>
            <a:off x="418148" y="3050381"/>
            <a:ext cx="8538686" cy="92202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square" anchor="t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7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27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上面两部法令颁布后，对战争局势的发展起到怎样的作用？</a:t>
            </a:r>
            <a:endParaRPr lang="zh-CN" altLang="en-US" sz="27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8853" name="Rectangle 5"/>
          <p:cNvSpPr/>
          <p:nvPr/>
        </p:nvSpPr>
        <p:spPr>
          <a:xfrm>
            <a:off x="4789170" y="526256"/>
            <a:ext cx="4411504" cy="506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/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《解放黑人奴隶宣言》</a:t>
            </a:r>
            <a:endParaRPr lang="en-US" altLang="zh-CN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36869" name="Rectangle 6"/>
          <p:cNvSpPr/>
          <p:nvPr/>
        </p:nvSpPr>
        <p:spPr>
          <a:xfrm>
            <a:off x="262414" y="591026"/>
            <a:ext cx="4571048" cy="506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《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宅地法</a:t>
            </a: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》</a:t>
            </a:r>
            <a:endParaRPr lang="en-US" altLang="zh-CN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8855" name="Rectangle 7"/>
          <p:cNvSpPr/>
          <p:nvPr/>
        </p:nvSpPr>
        <p:spPr>
          <a:xfrm>
            <a:off x="250746" y="107156"/>
            <a:ext cx="2126456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27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27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、举措</a:t>
            </a:r>
            <a:endParaRPr lang="zh-CN" altLang="en-US" sz="27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6871" name="Rectangle 8"/>
          <p:cNvSpPr/>
          <p:nvPr/>
        </p:nvSpPr>
        <p:spPr>
          <a:xfrm>
            <a:off x="3285649" y="148590"/>
            <a:ext cx="2257901" cy="536734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7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1862</a:t>
            </a:r>
            <a:r>
              <a:rPr lang="zh-CN" altLang="en-US" sz="27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7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27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  <a:endParaRPr lang="zh-CN" altLang="en-US" sz="2700" b="1" u="sng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7112" name="Text Box 8"/>
          <p:cNvSpPr txBox="1"/>
          <p:nvPr/>
        </p:nvSpPr>
        <p:spPr>
          <a:xfrm>
            <a:off x="250825" y="4113530"/>
            <a:ext cx="8594090" cy="8299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作用：调动了农民尤其是黑人的积极性，他们踊跃参军，扭转了战场上的被动局面</a:t>
            </a:r>
            <a:endParaRPr lang="zh-CN" altLang="en-US" sz="2400" dirty="0">
              <a:solidFill>
                <a:srgbClr val="00206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bldLvl="0" animBg="1"/>
      <p:bldP spid="47112" grpId="0" bldLvl="0" animBg="1"/>
      <p:bldP spid="36871" grpId="0"/>
      <p:bldP spid="36869" grpId="0"/>
      <p:bldP spid="78853" grpId="0"/>
      <p:bldP spid="36865" grpId="0" animBg="1"/>
      <p:bldP spid="7885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Text Box 3"/>
          <p:cNvSpPr txBox="1"/>
          <p:nvPr/>
        </p:nvSpPr>
        <p:spPr>
          <a:xfrm>
            <a:off x="941070" y="231458"/>
            <a:ext cx="1727597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700" b="1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700" b="1" dirty="0">
                <a:latin typeface="Arial" panose="020B0604020202020204" pitchFamily="34" charset="0"/>
                <a:ea typeface="宋体" panose="02010600030101010101" pitchFamily="2" charset="-122"/>
              </a:rPr>
              <a:t>结束：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7" name="Text Box 4"/>
          <p:cNvSpPr txBox="1"/>
          <p:nvPr/>
        </p:nvSpPr>
        <p:spPr>
          <a:xfrm>
            <a:off x="2516744" y="231458"/>
            <a:ext cx="5616178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700" b="1" dirty="0">
                <a:latin typeface="Arial" panose="020B0604020202020204" pitchFamily="34" charset="0"/>
                <a:ea typeface="宋体" panose="02010600030101010101" pitchFamily="2" charset="-122"/>
              </a:rPr>
              <a:t>1865</a:t>
            </a:r>
            <a:r>
              <a:rPr lang="zh-CN" altLang="en-US" sz="2700" b="1" dirty="0">
                <a:latin typeface="Arial" panose="020B0604020202020204" pitchFamily="34" charset="0"/>
                <a:ea typeface="宋体" panose="02010600030101010101" pitchFamily="2" charset="-122"/>
              </a:rPr>
              <a:t>年，攻占里士满，南方投降，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7109" name="Picture 6" descr="p-troiani09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21790" y="877570"/>
            <a:ext cx="6316345" cy="3433445"/>
          </a:xfrm>
          <a:prstGeom prst="rect">
            <a:avLst/>
          </a:prstGeom>
          <a:noFill/>
          <a:ln w="76200" cap="flat" cmpd="sng">
            <a:noFill/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7110" name="Text Box 7"/>
          <p:cNvSpPr txBox="1"/>
          <p:nvPr/>
        </p:nvSpPr>
        <p:spPr>
          <a:xfrm>
            <a:off x="2668905" y="4537472"/>
            <a:ext cx="4098131" cy="553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1865</a:t>
            </a:r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年，南方投降仪式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2291" name="Group 3"/>
          <p:cNvGraphicFramePr>
            <a:graphicFrameLocks noGrp="1"/>
          </p:cNvGraphicFramePr>
          <p:nvPr/>
        </p:nvGraphicFramePr>
        <p:xfrm>
          <a:off x="1077754" y="909479"/>
          <a:ext cx="6987540" cy="4206240"/>
        </p:xfrm>
        <a:graphic>
          <a:graphicData uri="http://schemas.openxmlformats.org/drawingml/2006/table">
            <a:tbl>
              <a:tblPr/>
              <a:tblGrid>
                <a:gridCol w="3394075"/>
                <a:gridCol w="1863090"/>
                <a:gridCol w="1730375"/>
              </a:tblGrid>
              <a:tr h="5226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  目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  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南  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人口（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移民（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军队服役总人数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7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黑人部队（至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18.6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rPr>
                        <a:t>——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工业产量（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9%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7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铁路（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万多千米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1.4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万千米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海军（至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艘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少数快船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60" name="WordArt 41"/>
          <p:cNvSpPr>
            <a:spLocks noTextEdit="1"/>
          </p:cNvSpPr>
          <p:nvPr/>
        </p:nvSpPr>
        <p:spPr>
          <a:xfrm>
            <a:off x="814864" y="79851"/>
            <a:ext cx="4531043" cy="6210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040"/>
              </a:avLst>
            </a:prstTxWarp>
            <a:normAutofit/>
          </a:bodyPr>
          <a:p>
            <a:pPr algn="ctr"/>
            <a:r>
              <a:rPr lang="zh-CN" altLang="en-US" sz="33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北方为什么能获胜？</a:t>
            </a:r>
            <a:endParaRPr lang="zh-CN" altLang="en-US" sz="33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36" name="AutoShape 4"/>
          <p:cNvSpPr/>
          <p:nvPr/>
        </p:nvSpPr>
        <p:spPr>
          <a:xfrm>
            <a:off x="2574131" y="1245394"/>
            <a:ext cx="4323160" cy="2402681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lIns="67627" tIns="35242" rIns="67627" bIns="35242" anchor="ctr"/>
          <a:p>
            <a:pPr algn="ctr"/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“</a:t>
            </a:r>
            <a:r>
              <a:rPr lang="zh-CN" altLang="en-US" sz="21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我们会像一头巨象踩扁</a:t>
            </a:r>
            <a:endParaRPr lang="zh-CN" altLang="en-US" sz="21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ctr"/>
            <a:r>
              <a:rPr lang="zh-CN" altLang="en-US" sz="21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一只耗子似地踏平这场叛乱</a:t>
            </a:r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”</a:t>
            </a:r>
            <a:endParaRPr lang="zh-CN" altLang="en-US" sz="21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ctr"/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80911" name="Text Box 15"/>
          <p:cNvSpPr txBox="1"/>
          <p:nvPr/>
        </p:nvSpPr>
        <p:spPr>
          <a:xfrm>
            <a:off x="734060" y="964565"/>
            <a:ext cx="7674610" cy="4095115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胜利原因：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战争的正义性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人民积极支持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林肯政府措施有力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北方先进南方落后（根本原因）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09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3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charRg st="12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8436">
                                            <p:txEl>
                                              <p:charRg st="12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charRg st="12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8436">
                                            <p:txEl>
                                              <p:charRg st="12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1843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11" grpId="0" bldLvl="0" animBg="1"/>
      <p:bldP spid="18436" grpId="0" bldLvl="0" animBg="1" build="allAtOnce"/>
      <p:bldP spid="18436" grpId="1" bldLvl="0" animBg="1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4" name="Text Box 4"/>
          <p:cNvSpPr txBox="1"/>
          <p:nvPr/>
        </p:nvSpPr>
        <p:spPr>
          <a:xfrm>
            <a:off x="69533" y="109538"/>
            <a:ext cx="8994458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南北战争结束不久，拥护奴隶派的狂热分子在剧院刺杀了林肯。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0963" name="Rectangle 27"/>
          <p:cNvSpPr/>
          <p:nvPr/>
        </p:nvSpPr>
        <p:spPr>
          <a:xfrm>
            <a:off x="2336245" y="4277678"/>
            <a:ext cx="5183981" cy="50673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algn="l" eaLnBrk="1" fontAlgn="base" hangingPunct="1"/>
            <a:r>
              <a:rPr lang="en-US" altLang="x-none" sz="2700" b="1" strike="noStrike" noProof="1" dirty="0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1865</a:t>
            </a:r>
            <a:r>
              <a:rPr lang="zh-CN" altLang="en-US" sz="2700" b="1" strike="noStrike" noProof="1" dirty="0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年</a:t>
            </a:r>
            <a:r>
              <a:rPr lang="en-US" altLang="x-none" sz="2700" b="1" strike="noStrike" noProof="1" dirty="0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4</a:t>
            </a:r>
            <a:r>
              <a:rPr lang="zh-CN" altLang="en-US" sz="2700" b="1" strike="noStrike" noProof="1" dirty="0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月</a:t>
            </a:r>
            <a:r>
              <a:rPr lang="en-US" altLang="x-none" sz="2700" b="1" strike="noStrike" noProof="1" dirty="0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15</a:t>
            </a:r>
            <a:r>
              <a:rPr lang="zh-CN" altLang="en-US" sz="2700" b="1" strike="noStrike" noProof="1" dirty="0">
                <a:solidFill>
                  <a:srgbClr val="3D10FC"/>
                </a:solidFill>
                <a:effectLst/>
                <a:latin typeface="隶书" pitchFamily="49" charset="-122"/>
                <a:ea typeface="隶书" pitchFamily="49" charset="-122"/>
                <a:cs typeface="+mn-ea"/>
              </a:rPr>
              <a:t>日凌晨，林肯去世</a:t>
            </a:r>
            <a:endParaRPr lang="zh-CN" altLang="en-US" sz="2700" b="1" strike="noStrike" noProof="1" dirty="0">
              <a:solidFill>
                <a:srgbClr val="3D10FC"/>
              </a:solidFill>
              <a:effectLst/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43012" name="Group 2"/>
          <p:cNvGrpSpPr/>
          <p:nvPr/>
        </p:nvGrpSpPr>
        <p:grpSpPr>
          <a:xfrm>
            <a:off x="1503284" y="650558"/>
            <a:ext cx="6136481" cy="3515916"/>
            <a:chOff x="0" y="0"/>
            <a:chExt cx="5034" cy="2767"/>
          </a:xfrm>
        </p:grpSpPr>
        <p:pic>
          <p:nvPicPr>
            <p:cNvPr id="43013" name="Picture 3" descr="tem048"/>
            <p:cNvPicPr>
              <a:picLocks noChangeAspect="1"/>
            </p:cNvPicPr>
            <p:nvPr/>
          </p:nvPicPr>
          <p:blipFill>
            <a:blip r:embed="rId1"/>
            <a:srcRect t="10064"/>
            <a:stretch>
              <a:fillRect/>
            </a:stretch>
          </p:blipFill>
          <p:spPr>
            <a:xfrm>
              <a:off x="0" y="278"/>
              <a:ext cx="5034" cy="2489"/>
            </a:xfrm>
            <a:prstGeom prst="rect">
              <a:avLst/>
            </a:prstGeom>
            <a:noFill/>
            <a:ln w="12700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43014" name="Text Box 4"/>
            <p:cNvSpPr txBox="1"/>
            <p:nvPr/>
          </p:nvSpPr>
          <p:spPr>
            <a:xfrm>
              <a:off x="0" y="0"/>
              <a:ext cx="4936" cy="29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square" lIns="0" tIns="0" rIns="0" bIns="0" anchor="t">
              <a:spAutoFit/>
            </a:bodyPr>
            <a:p>
              <a:pPr algn="ctr"/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蒲斯刺杀林肯于华盛顿福特戏院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Text Box 3"/>
          <p:cNvSpPr txBox="1"/>
          <p:nvPr/>
        </p:nvSpPr>
        <p:spPr>
          <a:xfrm>
            <a:off x="1601391" y="1059419"/>
            <a:ext cx="6399609" cy="2159794"/>
          </a:xfrm>
          <a:prstGeom prst="rect">
            <a:avLst/>
          </a:prstGeom>
          <a:noFill/>
          <a:ln w="9525">
            <a:noFill/>
          </a:ln>
        </p:spPr>
        <p:txBody>
          <a:bodyPr wrap="none" anchor="t"/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维护了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废除了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清除了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障碍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 eaLnBrk="0" fontAlgn="t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发展创造了条件。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TextBox 7"/>
          <p:cNvSpPr txBox="1"/>
          <p:nvPr/>
        </p:nvSpPr>
        <p:spPr>
          <a:xfrm>
            <a:off x="386715" y="192644"/>
            <a:ext cx="6156722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l" eaLnBrk="0" hangingPunct="0"/>
            <a:r>
              <a:rPr lang="zh-CN" altLang="en-US" sz="2400" b="1" dirty="0">
                <a:latin typeface="隶书" pitchFamily="49" charset="-122"/>
                <a:ea typeface="隶书" pitchFamily="49" charset="-122"/>
              </a:rPr>
              <a:t>引导探究</a:t>
            </a:r>
            <a:r>
              <a:rPr lang="zh-CN" altLang="en-US" sz="2700" b="1" dirty="0"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27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美国南北战争的意义</a:t>
            </a:r>
            <a:endParaRPr lang="zh-CN" altLang="en-US" sz="2700" b="1" dirty="0">
              <a:solidFill>
                <a:srgbClr val="C0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27578" y="2139554"/>
            <a:ext cx="2480310" cy="4375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en-US" sz="225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 资本主义发展的 </a:t>
            </a:r>
            <a:endParaRPr lang="zh-CN" altLang="en-US" sz="225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47900" y="2680097"/>
            <a:ext cx="2000250" cy="4375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 eaLnBrk="0" hangingPunct="0"/>
            <a:r>
              <a:rPr lang="zh-CN" altLang="en-US" sz="225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资本主义经济</a:t>
            </a:r>
            <a:endParaRPr lang="zh-CN" altLang="en-US" sz="225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56324" y="1059656"/>
            <a:ext cx="1617980" cy="4375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en-US" sz="225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国家的统一</a:t>
            </a:r>
            <a:endParaRPr lang="zh-CN" altLang="en-US" sz="225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44458" y="1585913"/>
            <a:ext cx="1330960" cy="4375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 eaLnBrk="0" hangingPunct="0"/>
            <a:r>
              <a:rPr lang="zh-CN" altLang="zh-CN" sz="225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黑奴制度</a:t>
            </a:r>
            <a:endParaRPr lang="zh-CN" altLang="zh-CN" sz="225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</p:txBody>
      </p:sp>
      <p:sp>
        <p:nvSpPr>
          <p:cNvPr id="33797" name="Text Box 5"/>
          <p:cNvSpPr txBox="1"/>
          <p:nvPr/>
        </p:nvSpPr>
        <p:spPr>
          <a:xfrm>
            <a:off x="438150" y="3328511"/>
            <a:ext cx="1622108" cy="59880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3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性质：</a:t>
            </a:r>
            <a:endParaRPr lang="zh-CN" altLang="en-US" sz="33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Text Box 3"/>
          <p:cNvSpPr txBox="1"/>
          <p:nvPr/>
        </p:nvSpPr>
        <p:spPr>
          <a:xfrm>
            <a:off x="2247662" y="3374708"/>
            <a:ext cx="3629025" cy="553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第二次</a:t>
            </a:r>
            <a:r>
              <a:rPr lang="zh-CN" altLang="en-US" sz="3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资产阶级革命</a:t>
            </a:r>
            <a:endParaRPr lang="zh-CN" altLang="en-US" sz="3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379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/>
      <p:bldP spid="7" grpId="0"/>
      <p:bldP spid="33797" grpId="0" bldLvl="0" animBg="1"/>
      <p:bldP spid="3379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Rectangle 3"/>
          <p:cNvSpPr txBox="1"/>
          <p:nvPr/>
        </p:nvSpPr>
        <p:spPr>
          <a:xfrm>
            <a:off x="1131094" y="1526381"/>
            <a:ext cx="4536281" cy="4077891"/>
          </a:xfrm>
          <a:prstGeom prst="rect">
            <a:avLst/>
          </a:prstGeom>
          <a:noFill/>
          <a:ln w="9525">
            <a:noFill/>
          </a:ln>
        </p:spPr>
        <p:txBody>
          <a:bodyPr lIns="68539" tIns="34269" rIns="68539" bIns="34269"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22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生意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23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竞选州议员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24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生意再次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25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当选州议员</a:t>
            </a:r>
            <a:endParaRPr lang="zh-CN" altLang="en-US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26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爱人去世</a:t>
            </a:r>
            <a:endParaRPr lang="zh-CN" altLang="en-US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27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精神崩溃</a:t>
            </a:r>
            <a:endParaRPr lang="zh-CN" altLang="en-US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29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竞选州议长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en-US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34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竞选国会议员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37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当选国会议员</a:t>
            </a:r>
            <a:endParaRPr lang="zh-CN" altLang="en-US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747" name="Rectangle 4"/>
          <p:cNvSpPr txBox="1"/>
          <p:nvPr/>
        </p:nvSpPr>
        <p:spPr>
          <a:xfrm>
            <a:off x="3894535" y="1258491"/>
            <a:ext cx="4212431" cy="2072878"/>
          </a:xfrm>
          <a:prstGeom prst="rect">
            <a:avLst/>
          </a:prstGeom>
          <a:noFill/>
          <a:ln w="9525">
            <a:noFill/>
          </a:ln>
        </p:spPr>
        <p:txBody>
          <a:bodyPr lIns="68539" tIns="34269" rIns="68539" bIns="34269"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39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竞选国会议员连任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46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竞选参议员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en-US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altLang="zh-CN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47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竞选副总统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49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竞选参议员再次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失败</a:t>
            </a:r>
            <a:endParaRPr lang="zh-CN" altLang="en-US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51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  当选美国总统</a:t>
            </a:r>
            <a:endParaRPr lang="zh-CN" altLang="en-US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748" name="AutoShape 10"/>
          <p:cNvSpPr/>
          <p:nvPr/>
        </p:nvSpPr>
        <p:spPr>
          <a:xfrm>
            <a:off x="6941106" y="3331369"/>
            <a:ext cx="1133475" cy="972741"/>
          </a:xfrm>
          <a:prstGeom prst="irregularSeal1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8539" tIns="34269" rIns="68539" bIns="34269" anchor="ctr"/>
          <a:p>
            <a:r>
              <a:rPr lang="zh-CN" altLang="en-US" sz="2400" b="1" dirty="0">
                <a:solidFill>
                  <a:srgbClr val="F7FD0F"/>
                </a:solidFill>
                <a:latin typeface="Calibri" panose="020F0502020204030204" charset="0"/>
                <a:ea typeface="幼圆" pitchFamily="49" charset="-122"/>
              </a:rPr>
              <a:t>成功</a:t>
            </a:r>
            <a:endParaRPr lang="zh-CN" altLang="en-US" sz="2400" b="1" dirty="0">
              <a:solidFill>
                <a:srgbClr val="F7FD0F"/>
              </a:solidFill>
              <a:latin typeface="Calibri" panose="020F0502020204030204" charset="0"/>
              <a:ea typeface="幼圆" pitchFamily="49" charset="-122"/>
            </a:endParaRPr>
          </a:p>
        </p:txBody>
      </p:sp>
      <p:pic>
        <p:nvPicPr>
          <p:cNvPr id="5" name="图片 9" descr="林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4310" y="-71755"/>
            <a:ext cx="1454785" cy="161353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808080"/>
            </a:outerShdw>
          </a:effectLst>
        </p:spPr>
      </p:pic>
      <p:sp>
        <p:nvSpPr>
          <p:cNvPr id="6" name="文本框 10"/>
          <p:cNvSpPr txBox="1"/>
          <p:nvPr/>
        </p:nvSpPr>
        <p:spPr>
          <a:xfrm>
            <a:off x="2724785" y="75565"/>
            <a:ext cx="5526405" cy="1066165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67627" tIns="35242" rIns="67627" bIns="35242">
            <a:spAutoFit/>
          </a:bodyPr>
          <a:p>
            <a:pPr>
              <a:lnSpc>
                <a:spcPct val="9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他是一个“不会被困难所吓倒，不会为成功所迷惑的人，他不屈不挠地迈向自己的伟大目标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    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---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马克思</a:t>
            </a:r>
            <a:endParaRPr lang="zh-CN" altLang="en-US" sz="16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4612085" y="4563984"/>
            <a:ext cx="3907790" cy="574675"/>
          </a:xfrm>
          <a:prstGeom prst="rect">
            <a:avLst/>
          </a:prstGeom>
          <a:noFill/>
          <a:ln>
            <a:noFill/>
          </a:ln>
        </p:spPr>
        <p:txBody>
          <a:bodyPr wrap="none" lIns="68539" tIns="34269" rIns="68539" bIns="3426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一位永不退缩的伟人</a:t>
            </a:r>
            <a:endParaRPr kumimoji="0" lang="zh-CN" altLang="en-US" sz="33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70" name="Picture 2" descr="5b21b84ce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8535" y="209550"/>
            <a:ext cx="5800725" cy="3762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WordArt 3"/>
          <p:cNvSpPr/>
          <p:nvPr/>
        </p:nvSpPr>
        <p:spPr>
          <a:xfrm>
            <a:off x="4745117" y="379175"/>
            <a:ext cx="15430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/>
            <a:r>
              <a:rPr lang="zh-CN" altLang="en-US" sz="101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林肯纪念堂</a:t>
            </a:r>
            <a:endParaRPr lang="zh-CN" altLang="en-US" sz="101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2" name="Text Box 4"/>
          <p:cNvSpPr txBox="1"/>
          <p:nvPr/>
        </p:nvSpPr>
        <p:spPr>
          <a:xfrm>
            <a:off x="1608535" y="4264819"/>
            <a:ext cx="6080522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这座希腊神殿式建筑的</a:t>
            </a:r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56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级台阶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象征着林肯一生走过的</a:t>
            </a:r>
            <a:r>
              <a:rPr lang="en-US" altLang="zh-CN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56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年，</a:t>
            </a:r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36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个廊柱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代表了他遇刺时的</a:t>
            </a:r>
            <a:r>
              <a:rPr lang="en-US" altLang="zh-CN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Tahoma" panose="020B0604030504040204" pitchFamily="34" charset="0"/>
              </a:rPr>
              <a:t>36</a:t>
            </a:r>
            <a:r>
              <a:rPr lang="zh-CN" altLang="en-US" sz="21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个州。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6915" name="Rectangle 3"/>
          <p:cNvSpPr/>
          <p:nvPr/>
        </p:nvSpPr>
        <p:spPr>
          <a:xfrm>
            <a:off x="4185920" y="337820"/>
            <a:ext cx="442087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他是一位达到了伟大境界而仍能保持自己优良品质的罕有的人物</a:t>
            </a:r>
            <a:r>
              <a:rPr lang="en-US" altLang="zh-CN" sz="24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……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以至于只有在他成为殉难者倒下去之后，全世界才发现他是一位英雄。</a:t>
            </a:r>
            <a:endParaRPr lang="zh-CN" altLang="en-US" sz="24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36867" name="Picture 4" descr="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8861" y="622221"/>
            <a:ext cx="3053953" cy="44469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4289425" y="2992755"/>
            <a:ext cx="421386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在美国历史和人类历史上，林肯必将与华盛顿齐名。</a:t>
            </a:r>
            <a:endParaRPr lang="zh-CN" altLang="en-US" sz="24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--马克思</a:t>
            </a:r>
            <a:endParaRPr lang="zh-CN" altLang="en-US" sz="24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8940" y="1195070"/>
            <a:ext cx="3053715" cy="645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464646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他为了人民拯救了联邦，永久地活在人民的心里。</a:t>
            </a:r>
            <a:r>
              <a:rPr kumimoji="0" lang="zh-CN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870" name="WordArt 5"/>
          <p:cNvSpPr>
            <a:spLocks noTextEdit="1"/>
          </p:cNvSpPr>
          <p:nvPr/>
        </p:nvSpPr>
        <p:spPr>
          <a:xfrm>
            <a:off x="571580" y="296228"/>
            <a:ext cx="2807494" cy="594122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19"/>
              </a:avLst>
            </a:prstTxWarp>
            <a:normAutofit/>
          </a:bodyPr>
          <a:p>
            <a:pPr algn="ctr" eaLnBrk="0" hangingPunct="0"/>
            <a:r>
              <a:rPr lang="zh-CN" altLang="en-US" sz="2700" b="1">
                <a:ln w="63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美国人心中的林肯</a:t>
            </a:r>
            <a:endParaRPr lang="zh-CN" altLang="en-US" sz="2700" b="1">
              <a:ln w="63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848100" y="337820"/>
            <a:ext cx="4655185" cy="424624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3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评价林肯</a:t>
            </a:r>
            <a:r>
              <a:rPr lang="en-US" altLang="zh-CN" sz="3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:</a:t>
            </a:r>
            <a:r>
              <a:rPr lang="zh-CN" altLang="en-US" sz="3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他</a:t>
            </a:r>
            <a:r>
              <a:rPr lang="zh-CN" altLang="en-US" sz="3000" b="1" dirty="0">
                <a:ln/>
                <a:solidFill>
                  <a:srgbClr val="0B07B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领导了美国南北战争</a:t>
            </a:r>
            <a:r>
              <a:rPr lang="en-US" altLang="zh-CN" sz="3000" b="1" dirty="0">
                <a:ln/>
                <a:solidFill>
                  <a:srgbClr val="0B07B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3000" b="1" dirty="0">
                <a:ln/>
                <a:solidFill>
                  <a:srgbClr val="0B07B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为维护</a:t>
            </a:r>
            <a:r>
              <a:rPr lang="zh-CN" altLang="en-US" sz="3000" b="1" dirty="0">
                <a:ln/>
                <a:solidFill>
                  <a:srgbClr val="0B07B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charset="0"/>
                <a:sym typeface="+mn-ea"/>
              </a:rPr>
              <a:t>国家统一</a:t>
            </a:r>
            <a:endParaRPr lang="zh-CN" altLang="en-US" sz="3000" b="1" dirty="0">
              <a:ln/>
              <a:solidFill>
                <a:srgbClr val="0B07B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000" b="1" dirty="0">
                <a:ln/>
                <a:solidFill>
                  <a:srgbClr val="0B07B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和解放</a:t>
            </a:r>
            <a:r>
              <a:rPr lang="zh-CN" altLang="en-US" sz="3000" b="1" dirty="0">
                <a:ln/>
                <a:solidFill>
                  <a:srgbClr val="0B07B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charset="0"/>
                <a:sym typeface="+mn-ea"/>
              </a:rPr>
              <a:t>黑人奴隶</a:t>
            </a:r>
            <a:r>
              <a:rPr lang="zh-CN" altLang="en-US" sz="3000" b="1" dirty="0">
                <a:ln/>
                <a:solidFill>
                  <a:srgbClr val="0B07B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作出了杰出贡献</a:t>
            </a:r>
            <a:r>
              <a:rPr lang="en-US" altLang="zh-CN" sz="3000" b="1" dirty="0">
                <a:ln/>
                <a:solidFill>
                  <a:srgbClr val="0B07B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30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得到了美国人民衷心的爱戴与景仰，成为美国历史上的著名总统。</a:t>
            </a:r>
            <a:endParaRPr lang="zh-CN" altLang="en-US" sz="30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5" grpId="0"/>
      <p:bldP spid="6" grpId="0"/>
      <p:bldP spid="2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Rectangle 2"/>
          <p:cNvSpPr>
            <a:spLocks noGrp="1" noRot="1"/>
          </p:cNvSpPr>
          <p:nvPr/>
        </p:nvSpPr>
        <p:spPr>
          <a:xfrm>
            <a:off x="511493" y="78581"/>
            <a:ext cx="2645093" cy="665798"/>
          </a:xfrm>
          <a:prstGeom prst="rect">
            <a:avLst/>
          </a:prstGeom>
        </p:spPr>
        <p:txBody>
          <a:bodyPr vert="horz" wrap="square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hangingPunct="1"/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课堂小结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56322" name="Text Box 3"/>
          <p:cNvSpPr txBox="1"/>
          <p:nvPr/>
        </p:nvSpPr>
        <p:spPr>
          <a:xfrm>
            <a:off x="2000250" y="4624388"/>
            <a:ext cx="108585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1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0" name="Rectangle 4"/>
          <p:cNvSpPr/>
          <p:nvPr/>
        </p:nvSpPr>
        <p:spPr>
          <a:xfrm>
            <a:off x="1018699" y="884635"/>
            <a:ext cx="1458516" cy="3131344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起  因：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导火线：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  始：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转  折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  束：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  质：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55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意  义：</a:t>
            </a:r>
            <a:endParaRPr lang="zh-CN" altLang="en-US" sz="255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21" name="Text Box 5"/>
          <p:cNvSpPr txBox="1"/>
          <p:nvPr/>
        </p:nvSpPr>
        <p:spPr>
          <a:xfrm>
            <a:off x="2385060" y="866775"/>
            <a:ext cx="53936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南北两种不同的经济制度之间的矛盾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2" name="Text Box 6"/>
          <p:cNvSpPr txBox="1"/>
          <p:nvPr/>
        </p:nvSpPr>
        <p:spPr>
          <a:xfrm>
            <a:off x="2385536" y="1352312"/>
            <a:ext cx="329446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林肯当选美国总统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3" name="Text Box 7"/>
          <p:cNvSpPr txBox="1"/>
          <p:nvPr/>
        </p:nvSpPr>
        <p:spPr>
          <a:xfrm>
            <a:off x="2385536" y="1827371"/>
            <a:ext cx="442793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1861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月，南方挑起内战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4" name="Text Box 8"/>
          <p:cNvSpPr txBox="1"/>
          <p:nvPr/>
        </p:nvSpPr>
        <p:spPr>
          <a:xfrm>
            <a:off x="2251234" y="2288858"/>
            <a:ext cx="54521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解放黑人奴隶的宣言</a:t>
            </a:r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宅地法</a:t>
            </a:r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endParaRPr lang="en-US" altLang="zh-CN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5" name="Text Box 9"/>
          <p:cNvSpPr txBox="1"/>
          <p:nvPr/>
        </p:nvSpPr>
        <p:spPr>
          <a:xfrm>
            <a:off x="2385536" y="2774950"/>
            <a:ext cx="2862263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1865</a:t>
            </a: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年，北方胜利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6329" name="Text Box 10"/>
          <p:cNvSpPr txBox="1"/>
          <p:nvPr/>
        </p:nvSpPr>
        <p:spPr>
          <a:xfrm>
            <a:off x="2693908" y="3365659"/>
            <a:ext cx="309880" cy="10147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zh-CN" sz="6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4827" name="Text Box 11"/>
          <p:cNvSpPr txBox="1"/>
          <p:nvPr/>
        </p:nvSpPr>
        <p:spPr>
          <a:xfrm>
            <a:off x="2425541" y="3259931"/>
            <a:ext cx="515659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是美国历史上的第二次资产阶级革命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828" name="Text Box 12"/>
          <p:cNvSpPr txBox="1"/>
          <p:nvPr/>
        </p:nvSpPr>
        <p:spPr>
          <a:xfrm>
            <a:off x="2425541" y="3817144"/>
            <a:ext cx="5223034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4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维护国家统一，废除奴隶制度，扫清资本主义发 展的又一障碍。</a:t>
            </a:r>
            <a:endParaRPr lang="zh-CN" altLang="en-US" sz="24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482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348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3482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348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482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3482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348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2" grpId="0"/>
      <p:bldP spid="34823" grpId="0"/>
      <p:bldP spid="34824" grpId="0"/>
      <p:bldP spid="34825" grpId="0"/>
      <p:bldP spid="34827" grpId="0"/>
      <p:bldP spid="348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3" name="Text Box 2"/>
          <p:cNvSpPr txBox="1"/>
          <p:nvPr/>
        </p:nvSpPr>
        <p:spPr>
          <a:xfrm>
            <a:off x="210503" y="360363"/>
            <a:ext cx="8722043" cy="1176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ct val="100000"/>
              </a:lnSpc>
              <a:spcBef>
                <a:spcPts val="0"/>
              </a:spcBef>
            </a:pPr>
            <a:r>
              <a:rPr lang="en-US" altLang="zh-CN" sz="405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405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300" b="1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>
                <a:latin typeface="Arial" panose="020B0604020202020204" pitchFamily="34" charset="0"/>
                <a:ea typeface="宋体" panose="02010600030101010101" pitchFamily="2" charset="-122"/>
              </a:rPr>
              <a:t>在美国资本主义发展史上存在过两大障碍，它们分别是什么？美国分别通过什么方式扫除了障碍？</a:t>
            </a:r>
            <a:endParaRPr lang="zh-CN" altLang="en-US" sz="30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469" name="Rectangle 5"/>
          <p:cNvSpPr/>
          <p:nvPr/>
        </p:nvSpPr>
        <p:spPr>
          <a:xfrm>
            <a:off x="676751" y="2024539"/>
            <a:ext cx="7636193" cy="506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7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独立战争扫除了第一个障碍</a:t>
            </a: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英殖民统治。</a:t>
            </a:r>
            <a:endParaRPr lang="zh-CN" altLang="en-US" sz="27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62470" name="Text Box 6"/>
          <p:cNvSpPr txBox="1"/>
          <p:nvPr/>
        </p:nvSpPr>
        <p:spPr>
          <a:xfrm>
            <a:off x="676751" y="2717006"/>
            <a:ext cx="8055293" cy="5962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auto">
              <a:lnSpc>
                <a:spcPts val="394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27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南北战争扫除了第二个障碍</a:t>
            </a:r>
            <a:r>
              <a:rPr lang="en-US" altLang="zh-CN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lang="zh-CN" altLang="en-US" sz="27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黑人奴隶制。      </a:t>
            </a:r>
            <a:endParaRPr lang="zh-CN" altLang="en-US" sz="27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  <p:bldP spid="6247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Rectangle 2"/>
          <p:cNvSpPr/>
          <p:nvPr/>
        </p:nvSpPr>
        <p:spPr>
          <a:xfrm>
            <a:off x="1702594" y="0"/>
            <a:ext cx="5715000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3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独立战争、南北战争比较</a:t>
            </a:r>
            <a:endParaRPr lang="zh-CN" altLang="en-US" sz="33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0" hangingPunct="0"/>
            <a:endParaRPr lang="zh-CN" altLang="en-US" sz="3300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aphicFrame>
        <p:nvGraphicFramePr>
          <p:cNvPr id="34819" name="Group 3"/>
          <p:cNvGraphicFramePr>
            <a:graphicFrameLocks noGrp="1"/>
          </p:cNvGraphicFramePr>
          <p:nvPr/>
        </p:nvGraphicFramePr>
        <p:xfrm>
          <a:off x="1223963" y="685800"/>
          <a:ext cx="6776720" cy="4217035"/>
        </p:xfrm>
        <a:graphic>
          <a:graphicData uri="http://schemas.openxmlformats.org/drawingml/2006/table">
            <a:tbl>
              <a:tblPr/>
              <a:tblGrid>
                <a:gridCol w="1061720"/>
                <a:gridCol w="2880360"/>
                <a:gridCol w="283464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项目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独立战争</a:t>
                      </a:r>
                      <a:endParaRPr kumimoji="0" lang="zh-CN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南北战争</a:t>
                      </a:r>
                      <a:endParaRPr kumimoji="0" lang="zh-CN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2514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时间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根本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原因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1694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意义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12890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性质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3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4845" name="Text Box 29"/>
          <p:cNvSpPr txBox="1"/>
          <p:nvPr/>
        </p:nvSpPr>
        <p:spPr>
          <a:xfrm>
            <a:off x="2433638" y="1257300"/>
            <a:ext cx="2457450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100" dirty="0">
                <a:latin typeface="Arial" panose="020B0604020202020204" pitchFamily="34" charset="0"/>
              </a:rPr>
              <a:t>    </a:t>
            </a:r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1775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-1783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4846" name="Text Box 30"/>
          <p:cNvSpPr txBox="1"/>
          <p:nvPr/>
        </p:nvSpPr>
        <p:spPr>
          <a:xfrm>
            <a:off x="5436394" y="1257300"/>
            <a:ext cx="2159794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1861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  <a:r>
              <a:rPr lang="en-US" altLang="zh-CN" sz="2100" b="1" dirty="0">
                <a:solidFill>
                  <a:srgbClr val="FF0000"/>
                </a:solidFill>
                <a:latin typeface="Arial" panose="020B0604020202020204" pitchFamily="34" charset="0"/>
              </a:rPr>
              <a:t>-1865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4847" name="Text Box 31"/>
          <p:cNvSpPr txBox="1"/>
          <p:nvPr/>
        </p:nvSpPr>
        <p:spPr>
          <a:xfrm>
            <a:off x="2358629" y="1815704"/>
            <a:ext cx="2880122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英国殖民统治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阻碍了北美资本主义的发展</a:t>
            </a:r>
            <a:endParaRPr lang="zh-CN" altLang="en-US" sz="1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48" name="Text Box 32"/>
          <p:cNvSpPr txBox="1"/>
          <p:nvPr/>
        </p:nvSpPr>
        <p:spPr>
          <a:xfrm>
            <a:off x="5219700" y="1815704"/>
            <a:ext cx="2726531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南方奴隶制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阻碍了美国资本主义的发展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49" name="Text Box 33"/>
          <p:cNvSpPr txBox="1"/>
          <p:nvPr/>
        </p:nvSpPr>
        <p:spPr>
          <a:xfrm>
            <a:off x="2423319" y="2683431"/>
            <a:ext cx="2633663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使美国脱离英国走向独立，为资本主义发展扫清障碍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50" name="Text Box 34"/>
          <p:cNvSpPr txBox="1"/>
          <p:nvPr/>
        </p:nvSpPr>
        <p:spPr>
          <a:xfrm>
            <a:off x="5219700" y="2680097"/>
            <a:ext cx="2596754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维护了国家统一，废除了奴隶制，扫清了资本主义发展的又一大障碍。</a:t>
            </a:r>
            <a:endParaRPr lang="zh-CN" altLang="en-US" sz="18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51" name="Text Box 35"/>
          <p:cNvSpPr txBox="1"/>
          <p:nvPr/>
        </p:nvSpPr>
        <p:spPr>
          <a:xfrm>
            <a:off x="2784872" y="3786188"/>
            <a:ext cx="2106215" cy="899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民族解放战争、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资产阶级革命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52" name="Text Box 36"/>
          <p:cNvSpPr txBox="1"/>
          <p:nvPr/>
        </p:nvSpPr>
        <p:spPr>
          <a:xfrm>
            <a:off x="5523310" y="3992166"/>
            <a:ext cx="1944290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100" dirty="0">
                <a:latin typeface="Arial" panose="020B0604020202020204" pitchFamily="34" charset="0"/>
              </a:rPr>
              <a:t> </a:t>
            </a:r>
            <a:r>
              <a:rPr lang="zh-CN" altLang="en-US" sz="21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资产阶级革命</a:t>
            </a:r>
            <a:endParaRPr lang="zh-CN" altLang="en-US" sz="21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2021" name="Text Box 37"/>
          <p:cNvSpPr txBox="1"/>
          <p:nvPr/>
        </p:nvSpPr>
        <p:spPr>
          <a:xfrm>
            <a:off x="6515100" y="4229100"/>
            <a:ext cx="742950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1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34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34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34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34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5" grpId="0"/>
      <p:bldP spid="34846" grpId="0"/>
      <p:bldP spid="34847" grpId="0"/>
      <p:bldP spid="34848" grpId="0"/>
      <p:bldP spid="34849" grpId="0"/>
      <p:bldP spid="34850" grpId="0"/>
      <p:bldP spid="34851" grpId="0"/>
      <p:bldP spid="3485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6601" name="Group 41"/>
          <p:cNvGraphicFramePr>
            <a:graphicFrameLocks noGrp="1"/>
          </p:cNvGraphicFramePr>
          <p:nvPr/>
        </p:nvGraphicFramePr>
        <p:xfrm>
          <a:off x="927735" y="45720"/>
          <a:ext cx="7756525" cy="4961255"/>
        </p:xfrm>
        <a:graphic>
          <a:graphicData uri="http://schemas.openxmlformats.org/drawingml/2006/table">
            <a:tbl>
              <a:tblPr/>
              <a:tblGrid>
                <a:gridCol w="1407160"/>
                <a:gridCol w="2906395"/>
                <a:gridCol w="3442970"/>
              </a:tblGrid>
              <a:tr h="4876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琥珀" pitchFamily="2" charset="-122"/>
                          <a:ea typeface="华文琥珀" pitchFamily="2" charset="-122"/>
                        </a:rPr>
                        <a:t>项目</a:t>
                      </a:r>
                      <a:endParaRPr kumimoji="0" lang="zh-CN" altLang="en-US" sz="22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琥珀" pitchFamily="2" charset="-122"/>
                        <a:ea typeface="华文琥珀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琥珀" pitchFamily="2" charset="-122"/>
                          <a:ea typeface="华文琥珀" pitchFamily="2" charset="-122"/>
                        </a:rPr>
                        <a:t>独　立　战　争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琥珀" pitchFamily="2" charset="-122"/>
                        <a:ea typeface="华文琥珀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琥珀" pitchFamily="2" charset="-122"/>
                          <a:ea typeface="华文琥珀" pitchFamily="2" charset="-122"/>
                        </a:rPr>
                        <a:t>南　北　战　争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琥珀" pitchFamily="2" charset="-122"/>
                        <a:ea typeface="华文琥珀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</a:tr>
              <a:tr h="434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时间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1775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～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1783</a:t>
                      </a:r>
                      <a:endParaRPr kumimoji="0" lang="en-US" altLang="zh-CN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1861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～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1865</a:t>
                      </a:r>
                      <a:endParaRPr kumimoji="0" lang="en-US" altLang="zh-CN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23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原因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英国殖民统治严重阻碍北美资本主义的发展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奴隶制种植园经济严重阻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碍美国资本主义经济发展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05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领导者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华盛顿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林肯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重要文献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《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独立宣言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》</a:t>
                      </a:r>
                      <a:endParaRPr kumimoji="0" lang="en-US" altLang="zh-CN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《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宅地法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》《</a:t>
                      </a: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解放黑奴宣言</a:t>
                      </a:r>
                      <a:r>
                        <a:rPr kumimoji="0" lang="en-US" altLang="zh-CN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》</a:t>
                      </a:r>
                      <a:endParaRPr kumimoji="0" lang="en-US" altLang="zh-CN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9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重要事件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莱克星顿、萨拉托加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25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5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结果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成立了独立的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美利坚合众国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维护了国家统一</a:t>
                      </a:r>
                      <a:endParaRPr kumimoji="0" lang="zh-CN" altLang="en-US" sz="2025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废除了奴隶制</a:t>
                      </a:r>
                      <a:endParaRPr kumimoji="0" lang="zh-CN" altLang="en-US" sz="2025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25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性质</a:t>
                      </a:r>
                      <a:endParaRPr kumimoji="0" lang="zh-CN" altLang="en-US" sz="225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民族解放战争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资产阶级革命</a:t>
                      </a:r>
                      <a:endParaRPr kumimoji="0" lang="zh-CN" altLang="en-US" sz="2025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美国内战是</a:t>
                      </a:r>
                      <a:endParaRPr kumimoji="0" lang="zh-CN" altLang="en-US" sz="2025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25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细黑" pitchFamily="2" charset="-122"/>
                          <a:ea typeface="华文细黑" pitchFamily="2" charset="-122"/>
                        </a:rPr>
                        <a:t>第二次资产阶级革命</a:t>
                      </a:r>
                      <a:endParaRPr kumimoji="0" lang="zh-CN" altLang="en-US" sz="2025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细黑" pitchFamily="2" charset="-122"/>
                        <a:ea typeface="华文细黑" pitchFamily="2" charset="-122"/>
                      </a:endParaRPr>
                    </a:p>
                  </a:txBody>
                  <a:tcPr marL="27000" marR="27000" marT="27000" marB="270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3"/>
          <p:cNvSpPr txBox="1"/>
          <p:nvPr/>
        </p:nvSpPr>
        <p:spPr>
          <a:xfrm>
            <a:off x="1371600" y="685800"/>
            <a:ext cx="6215063" cy="2353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1</a:t>
            </a:r>
            <a:r>
              <a:rPr lang="zh-CN" altLang="en-US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、美国是一个崇尚自由的国家，更是一个崇拜英雄的国度，能赢得美国人民尊敬的美国总统并不多，美国人民心中却有两位被誉为“开国元勋”和“黑奴解放者”的伟大总统，他们分别是（        ）</a:t>
            </a:r>
            <a:endParaRPr lang="zh-CN" altLang="en-US" sz="21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A</a:t>
            </a:r>
            <a:r>
              <a:rPr lang="zh-CN" altLang="en-US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、华盛顿、林肯                   </a:t>
            </a:r>
            <a:r>
              <a:rPr lang="en-US" altLang="zh-CN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B</a:t>
            </a:r>
            <a:r>
              <a:rPr lang="zh-CN" altLang="en-US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、杰斐逊、杜鲁门</a:t>
            </a:r>
            <a:endParaRPr lang="zh-CN" altLang="en-US" sz="21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C</a:t>
            </a:r>
            <a:r>
              <a:rPr lang="zh-CN" altLang="en-US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、华盛顿、里根                   </a:t>
            </a:r>
            <a:r>
              <a:rPr lang="en-US" altLang="zh-CN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C</a:t>
            </a:r>
            <a:r>
              <a:rPr lang="zh-CN" altLang="en-US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、罗斯福、布什</a:t>
            </a:r>
            <a:endParaRPr lang="zh-CN" altLang="en-US" sz="21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83973" name="Text Box 5"/>
          <p:cNvSpPr txBox="1"/>
          <p:nvPr/>
        </p:nvSpPr>
        <p:spPr>
          <a:xfrm>
            <a:off x="6025754" y="1588294"/>
            <a:ext cx="432197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sz="3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1508" name="Rectangle 5"/>
          <p:cNvSpPr/>
          <p:nvPr/>
        </p:nvSpPr>
        <p:spPr>
          <a:xfrm>
            <a:off x="1143000" y="3086100"/>
            <a:ext cx="67437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2.</a:t>
            </a:r>
            <a:r>
              <a:rPr lang="zh-CN" altLang="en-US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美国内战前，南北矛盾的实质是（           ）</a:t>
            </a:r>
            <a:endParaRPr lang="zh-CN" altLang="en-US" sz="21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A</a:t>
            </a:r>
            <a:r>
              <a:rPr lang="zh-CN" altLang="en-US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、两种社会制度的矛盾         </a:t>
            </a:r>
            <a:r>
              <a:rPr lang="en-US" altLang="zh-CN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B</a:t>
            </a:r>
            <a:r>
              <a:rPr lang="zh-CN" altLang="en-US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、两个剥削阶级的对立</a:t>
            </a:r>
            <a:endParaRPr lang="zh-CN" altLang="en-US" sz="21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C</a:t>
            </a:r>
            <a:r>
              <a:rPr lang="zh-CN" altLang="en-US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、地方与中央的对立             </a:t>
            </a:r>
            <a:r>
              <a:rPr lang="en-US" altLang="zh-CN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D</a:t>
            </a:r>
            <a:r>
              <a:rPr lang="zh-CN" altLang="en-US" sz="21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、两种经济制度的矛盾</a:t>
            </a:r>
            <a:endParaRPr lang="zh-CN" altLang="en-US" sz="21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81927" name="Text Box 7"/>
          <p:cNvSpPr txBox="1"/>
          <p:nvPr/>
        </p:nvSpPr>
        <p:spPr>
          <a:xfrm>
            <a:off x="5632847" y="2994422"/>
            <a:ext cx="539353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  <a:endParaRPr lang="en-US" altLang="zh-CN" sz="3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57300" y="171450"/>
            <a:ext cx="2415540" cy="4140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达标检测</a:t>
            </a: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巩固新知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192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3"/>
          <p:cNvSpPr txBox="1"/>
          <p:nvPr/>
        </p:nvSpPr>
        <p:spPr>
          <a:xfrm>
            <a:off x="1385888" y="1545431"/>
            <a:ext cx="6265069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100" dirty="0">
              <a:latin typeface="Arial" panose="020B0604020202020204" pitchFamily="34" charset="0"/>
            </a:endParaRPr>
          </a:p>
        </p:txBody>
      </p:sp>
      <p:sp>
        <p:nvSpPr>
          <p:cNvPr id="22531" name="Text Box 4"/>
          <p:cNvSpPr txBox="1"/>
          <p:nvPr/>
        </p:nvSpPr>
        <p:spPr>
          <a:xfrm>
            <a:off x="1143000" y="114300"/>
            <a:ext cx="6946265" cy="1868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、南北矛盾的焦点问题是（          ）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     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A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、关税问题            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B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、奴隶制的存废问题     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    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C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、向西部领土扩张的问题     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D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、争夺劳动力力的问题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81926" name="Text Box 6"/>
          <p:cNvSpPr txBox="1"/>
          <p:nvPr/>
        </p:nvSpPr>
        <p:spPr>
          <a:xfrm>
            <a:off x="4572000" y="57150"/>
            <a:ext cx="432197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  <a:endParaRPr lang="en-US" altLang="zh-CN" sz="3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2533" name="Rectangle 9"/>
          <p:cNvSpPr/>
          <p:nvPr/>
        </p:nvSpPr>
        <p:spPr>
          <a:xfrm>
            <a:off x="1198960" y="1428750"/>
            <a:ext cx="634484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4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、美国内战的性质是：　　　　（ 　　　）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　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A.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资产阶级改革　　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B.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资产阶级革命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　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C.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社会主义革命　　</a:t>
            </a:r>
            <a:r>
              <a:rPr lang="en-US" altLang="zh-CN" sz="2100" b="1" dirty="0">
                <a:solidFill>
                  <a:schemeClr val="tx1"/>
                </a:solidFill>
                <a:latin typeface="Arial" panose="020B0604020202020204" pitchFamily="34" charset="0"/>
              </a:rPr>
              <a:t>D.</a:t>
            </a:r>
            <a:r>
              <a:rPr lang="zh-CN" altLang="en-US" sz="2100" b="1" dirty="0">
                <a:solidFill>
                  <a:schemeClr val="tx1"/>
                </a:solidFill>
                <a:latin typeface="Arial" panose="020B0604020202020204" pitchFamily="34" charset="0"/>
              </a:rPr>
              <a:t>民族解放运动</a:t>
            </a:r>
            <a:endParaRPr lang="zh-CN" altLang="en-US" sz="21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" name="Text Box 6"/>
          <p:cNvSpPr txBox="1"/>
          <p:nvPr/>
        </p:nvSpPr>
        <p:spPr>
          <a:xfrm>
            <a:off x="5568554" y="1428750"/>
            <a:ext cx="432197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  <a:endParaRPr lang="en-US" altLang="zh-CN" sz="3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2535" name="矩形 9"/>
          <p:cNvSpPr/>
          <p:nvPr/>
        </p:nvSpPr>
        <p:spPr>
          <a:xfrm>
            <a:off x="1200150" y="2743200"/>
            <a:ext cx="6800850" cy="23514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en-US" altLang="zh-CN" sz="2100" b="1" dirty="0">
                <a:latin typeface="宋体" panose="02010600030101010101" pitchFamily="2" charset="-122"/>
              </a:rPr>
              <a:t>5</a:t>
            </a:r>
            <a:r>
              <a:rPr lang="zh-CN" altLang="en-US" sz="2100" b="1" dirty="0">
                <a:latin typeface="宋体" panose="02010600030101010101" pitchFamily="2" charset="-122"/>
              </a:rPr>
              <a:t>、</a:t>
            </a:r>
            <a:r>
              <a:rPr lang="en-US" altLang="zh-CN" sz="2100" b="1" dirty="0">
                <a:latin typeface="宋体" panose="02010600030101010101" pitchFamily="2" charset="-122"/>
              </a:rPr>
              <a:t>1862</a:t>
            </a:r>
            <a:r>
              <a:rPr lang="zh-CN" altLang="en-US" sz="2100" b="1" dirty="0">
                <a:latin typeface="宋体" panose="02010600030101010101" pitchFamily="2" charset="-122"/>
              </a:rPr>
              <a:t>年</a:t>
            </a:r>
            <a:r>
              <a:rPr lang="en-US" altLang="zh-CN" sz="2100" b="1" dirty="0">
                <a:latin typeface="宋体" panose="02010600030101010101" pitchFamily="2" charset="-122"/>
              </a:rPr>
              <a:t>9</a:t>
            </a:r>
            <a:r>
              <a:rPr lang="zh-CN" altLang="en-US" sz="2100" b="1" dirty="0">
                <a:latin typeface="宋体" panose="02010600030101010101" pitchFamily="2" charset="-122"/>
              </a:rPr>
              <a:t>月，林肯在签署某文件后庄严宣布：“在我的一生中，从来没有比此刻签署这个文件时更加坚信自己是正义的。”林肯签署的这份文件是（     ）</a:t>
            </a:r>
            <a:endParaRPr lang="zh-CN" altLang="en-US" sz="2100" b="1" dirty="0"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100" b="1" dirty="0">
                <a:latin typeface="宋体" panose="02010600030101010101" pitchFamily="2" charset="-122"/>
              </a:rPr>
              <a:t>A</a:t>
            </a:r>
            <a:r>
              <a:rPr lang="zh-CN" altLang="en-US" sz="2100" b="1" dirty="0">
                <a:latin typeface="宋体" panose="02010600030101010101" pitchFamily="2" charset="-122"/>
              </a:rPr>
              <a:t>、</a:t>
            </a:r>
            <a:r>
              <a:rPr lang="en-US" altLang="zh-CN" sz="2100" b="1" dirty="0">
                <a:latin typeface="宋体" panose="02010600030101010101" pitchFamily="2" charset="-122"/>
              </a:rPr>
              <a:t>《</a:t>
            </a:r>
            <a:r>
              <a:rPr lang="zh-CN" altLang="en-US" sz="2100" b="1" dirty="0">
                <a:latin typeface="宋体" panose="02010600030101010101" pitchFamily="2" charset="-122"/>
              </a:rPr>
              <a:t>独立宣言</a:t>
            </a:r>
            <a:r>
              <a:rPr lang="en-US" altLang="zh-CN" sz="2100" b="1" dirty="0">
                <a:latin typeface="宋体" panose="02010600030101010101" pitchFamily="2" charset="-122"/>
              </a:rPr>
              <a:t>》          B</a:t>
            </a:r>
            <a:r>
              <a:rPr lang="zh-CN" altLang="en-US" sz="2100" b="1" dirty="0">
                <a:latin typeface="宋体" panose="02010600030101010101" pitchFamily="2" charset="-122"/>
              </a:rPr>
              <a:t>、</a:t>
            </a:r>
            <a:r>
              <a:rPr lang="en-US" altLang="zh-CN" sz="2100" b="1" dirty="0">
                <a:latin typeface="宋体" panose="02010600030101010101" pitchFamily="2" charset="-122"/>
              </a:rPr>
              <a:t>《</a:t>
            </a:r>
            <a:r>
              <a:rPr lang="zh-CN" altLang="en-US" sz="2100" b="1" dirty="0">
                <a:latin typeface="宋体" panose="02010600030101010101" pitchFamily="2" charset="-122"/>
              </a:rPr>
              <a:t>人权宣言</a:t>
            </a:r>
            <a:r>
              <a:rPr lang="en-US" altLang="zh-CN" sz="2100" b="1" dirty="0">
                <a:latin typeface="宋体" panose="02010600030101010101" pitchFamily="2" charset="-122"/>
              </a:rPr>
              <a:t>》  </a:t>
            </a:r>
            <a:endParaRPr lang="en-US" altLang="zh-CN" sz="2100" b="1" dirty="0">
              <a:latin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100" b="1" dirty="0">
                <a:latin typeface="宋体" panose="02010600030101010101" pitchFamily="2" charset="-122"/>
              </a:rPr>
              <a:t>C</a:t>
            </a:r>
            <a:r>
              <a:rPr lang="zh-CN" altLang="en-US" sz="2100" b="1" dirty="0">
                <a:latin typeface="宋体" panose="02010600030101010101" pitchFamily="2" charset="-122"/>
              </a:rPr>
              <a:t>、</a:t>
            </a:r>
            <a:r>
              <a:rPr lang="en-US" altLang="zh-CN" sz="2100" b="1" dirty="0">
                <a:latin typeface="宋体" panose="02010600030101010101" pitchFamily="2" charset="-122"/>
              </a:rPr>
              <a:t>《</a:t>
            </a:r>
            <a:r>
              <a:rPr lang="zh-CN" altLang="en-US" sz="2100" b="1" dirty="0">
                <a:latin typeface="宋体" panose="02010600030101010101" pitchFamily="2" charset="-122"/>
              </a:rPr>
              <a:t>解放黑人奴隶宣言</a:t>
            </a:r>
            <a:r>
              <a:rPr lang="en-US" altLang="zh-CN" sz="2100" b="1" dirty="0">
                <a:latin typeface="宋体" panose="02010600030101010101" pitchFamily="2" charset="-122"/>
              </a:rPr>
              <a:t>》  D</a:t>
            </a:r>
            <a:r>
              <a:rPr lang="zh-CN" altLang="en-US" sz="2100" b="1" dirty="0">
                <a:latin typeface="宋体" panose="02010600030101010101" pitchFamily="2" charset="-122"/>
              </a:rPr>
              <a:t>、废除农奴制法令</a:t>
            </a:r>
            <a:endParaRPr lang="zh-CN" altLang="en-US" sz="2100" b="1" dirty="0">
              <a:latin typeface="宋体" panose="02010600030101010101" pitchFamily="2" charset="-122"/>
            </a:endParaRPr>
          </a:p>
        </p:txBody>
      </p:sp>
      <p:sp>
        <p:nvSpPr>
          <p:cNvPr id="11" name="Text Box 3"/>
          <p:cNvSpPr txBox="1"/>
          <p:nvPr/>
        </p:nvSpPr>
        <p:spPr>
          <a:xfrm>
            <a:off x="6172200" y="3600450"/>
            <a:ext cx="685800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Arial" panose="020B0604020202020204" pitchFamily="34" charset="0"/>
              </a:rPr>
              <a:t>C</a:t>
            </a:r>
            <a:endParaRPr lang="en-US" altLang="zh-CN" sz="3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6" grpId="0"/>
      <p:bldP spid="2" grpId="0"/>
      <p:bldP spid="11" grpId="0"/>
    </p:bldLst>
  </p:timing>
</p:sld>
</file>

<file path=ppt/theme/theme1.xml><?xml version="1.0" encoding="utf-8"?>
<a:theme xmlns:a="http://schemas.openxmlformats.org/drawingml/2006/main" name="主题8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主题8</Template>
  <TotalTime>0</TotalTime>
  <Words>4048</Words>
  <PresentationFormat>全屏显示(4:3)</PresentationFormat>
  <Paragraphs>607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57" baseType="lpstr">
      <vt:lpstr>Arial</vt:lpstr>
      <vt:lpstr>宋体</vt:lpstr>
      <vt:lpstr>Wingdings</vt:lpstr>
      <vt:lpstr>Calibri Light</vt:lpstr>
      <vt:lpstr>隶书</vt:lpstr>
      <vt:lpstr>Calibri</vt:lpstr>
      <vt:lpstr>华文行楷</vt:lpstr>
      <vt:lpstr>Arial Black</vt:lpstr>
      <vt:lpstr>Times New Roman</vt:lpstr>
      <vt:lpstr>黑体</vt:lpstr>
      <vt:lpstr>微软雅黑</vt:lpstr>
      <vt:lpstr>楷体_GB2312</vt:lpstr>
      <vt:lpstr>方正姚体</vt:lpstr>
      <vt:lpstr>楷体</vt:lpstr>
      <vt:lpstr>华文楷体</vt:lpstr>
      <vt:lpstr>华文中宋</vt:lpstr>
      <vt:lpstr>Arial Unicode MS</vt:lpstr>
      <vt:lpstr>仿宋</vt:lpstr>
      <vt:lpstr>Tahoma</vt:lpstr>
      <vt:lpstr>Arial</vt:lpstr>
      <vt:lpstr>幼圆</vt:lpstr>
      <vt:lpstr>华文琥珀</vt:lpstr>
      <vt:lpstr>华文细黑</vt:lpstr>
      <vt:lpstr>新宋体</vt:lpstr>
      <vt:lpstr>主题8</vt:lpstr>
      <vt:lpstr>PowerPoint 演示文稿</vt:lpstr>
      <vt:lpstr>PowerPoint 演示文稿</vt:lpstr>
      <vt:lpstr>PowerPoint 演示文稿</vt:lpstr>
      <vt:lpstr>PowerPoint 演示文稿</vt:lpstr>
      <vt:lpstr>引导探究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林肯的演讲名言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2017-01-16T14:31:00Z</dcterms:created>
  <dcterms:modified xsi:type="dcterms:W3CDTF">2018-12-10T13:02:29Z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TC010690672052</vt:lpwstr>
  </property>
  <property fmtid="{D5CDD505-2E9C-101B-9397-08002B2CF9AE}" pid="3" name="KSOProductBuildVer">
    <vt:lpwstr>2052-10.1.0.7697</vt:lpwstr>
  </property>
</Properties>
</file>