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notesMasterIdLst>
    <p:notesMasterId r:id="rId36"/>
  </p:notesMasterIdLst>
  <p:sldIdLst>
    <p:sldId id="257" r:id="rId2"/>
    <p:sldId id="276" r:id="rId3"/>
    <p:sldId id="277" r:id="rId4"/>
    <p:sldId id="278" r:id="rId5"/>
    <p:sldId id="279" r:id="rId6"/>
    <p:sldId id="280" r:id="rId7"/>
    <p:sldId id="281" r:id="rId8"/>
    <p:sldId id="282" r:id="rId9"/>
    <p:sldId id="283" r:id="rId10"/>
    <p:sldId id="284" r:id="rId11"/>
    <p:sldId id="285" r:id="rId12"/>
    <p:sldId id="286" r:id="rId13"/>
    <p:sldId id="287" r:id="rId14"/>
    <p:sldId id="288" r:id="rId15"/>
    <p:sldId id="289" r:id="rId16"/>
    <p:sldId id="290" r:id="rId17"/>
    <p:sldId id="291" r:id="rId18"/>
    <p:sldId id="292" r:id="rId19"/>
    <p:sldId id="293" r:id="rId20"/>
    <p:sldId id="294" r:id="rId21"/>
    <p:sldId id="295" r:id="rId22"/>
    <p:sldId id="296" r:id="rId23"/>
    <p:sldId id="297" r:id="rId24"/>
    <p:sldId id="298" r:id="rId25"/>
    <p:sldId id="299" r:id="rId26"/>
    <p:sldId id="300" r:id="rId27"/>
    <p:sldId id="301" r:id="rId28"/>
    <p:sldId id="302" r:id="rId29"/>
    <p:sldId id="303" r:id="rId30"/>
    <p:sldId id="304" r:id="rId31"/>
    <p:sldId id="305" r:id="rId32"/>
    <p:sldId id="306" r:id="rId33"/>
    <p:sldId id="307" r:id="rId34"/>
    <p:sldId id="308" r:id="rId35"/>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7.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9.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6.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87B733E-E2F6-4424-89F2-2B3941E39707}" type="datetimeFigureOut">
              <a:rPr lang="zh-CN" altLang="en-US" smtClean="0"/>
              <a:t>2018/12/13</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51039C-5538-4636-946E-6CE234E1EEBC}" type="slidenum">
              <a:rPr lang="zh-CN" altLang="en-US" smtClean="0"/>
              <a:t>‹#›</a:t>
            </a:fld>
            <a:endParaRPr lang="zh-CN" altLang="en-US"/>
          </a:p>
        </p:txBody>
      </p:sp>
    </p:spTree>
    <p:extLst>
      <p:ext uri="{BB962C8B-B14F-4D97-AF65-F5344CB8AC3E}">
        <p14:creationId xmlns:p14="http://schemas.microsoft.com/office/powerpoint/2010/main" val="19307109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fld id="{6E2D2D43-A662-40E0-9742-D44718F6A6D4}" type="slidenum">
              <a:rPr lang="en-US" altLang="zh-CN"/>
              <a:pPr/>
              <a:t>11</a:t>
            </a:fld>
            <a:endParaRPr lang="en-US" altLang="zh-CN"/>
          </a:p>
        </p:txBody>
      </p:sp>
      <p:sp>
        <p:nvSpPr>
          <p:cNvPr id="15362" name="Rectangle 2"/>
          <p:cNvSpPr>
            <a:spLocks noRot="1" noChangeArrowheads="1" noTextEdit="1"/>
          </p:cNvSpPr>
          <p:nvPr>
            <p:ph type="sldImg" idx="4294967295"/>
          </p:nvPr>
        </p:nvSpPr>
        <p:spPr bwMode="auto">
          <a:ln>
            <a:solidFill>
              <a:srgbClr val="000000"/>
            </a:solidFill>
            <a:miter lim="800000"/>
            <a:headEnd/>
            <a:tailEnd/>
          </a:ln>
        </p:spPr>
      </p:sp>
      <p:sp>
        <p:nvSpPr>
          <p:cNvPr id="15363" name="Rectangle 3"/>
          <p:cNvSpPr>
            <a:spLocks noGrp="1" noChangeArrowheads="1"/>
          </p:cNvSpPr>
          <p:nvPr>
            <p:ph type="body" idx="4294967295"/>
          </p:nvPr>
        </p:nvSpPr>
        <p:spPr>
          <a:ln/>
        </p:spPr>
        <p:txBody>
          <a:bodyPr/>
          <a:lstStyle/>
          <a:p>
            <a:pPr eaLnBrk="1" hangingPunct="1">
              <a:spcBef>
                <a:spcPct val="0"/>
              </a:spcBef>
            </a:pPr>
            <a:r>
              <a:rPr lang="zh-CN" altLang="en-US" smtClean="0">
                <a:latin typeface="Arial" pitchFamily="34" charset="0"/>
              </a:rPr>
              <a:t>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noChangeArrowheads="1" noTextEdit="1"/>
          </p:cNvSpPr>
          <p:nvPr>
            <p:ph type="sldImg" idx="4294967295"/>
          </p:nvPr>
        </p:nvSpPr>
        <p:spPr bwMode="auto">
          <a:ln>
            <a:solidFill>
              <a:srgbClr val="000000"/>
            </a:solidFill>
            <a:miter lim="800000"/>
            <a:headEnd/>
            <a:tailEnd/>
          </a:ln>
        </p:spPr>
      </p:sp>
      <p:sp>
        <p:nvSpPr>
          <p:cNvPr id="17410" name="备注占位符 2"/>
          <p:cNvSpPr>
            <a:spLocks noGrp="1" noChangeArrowheads="1"/>
          </p:cNvSpPr>
          <p:nvPr>
            <p:ph type="body" idx="4294967295"/>
          </p:nvPr>
        </p:nvSpPr>
        <p:spPr>
          <a:ln/>
        </p:spPr>
        <p:txBody>
          <a:bodyPr/>
          <a:lstStyle/>
          <a:p>
            <a:endParaRPr lang="zh-CN" altLang="en-US" smtClean="0"/>
          </a:p>
        </p:txBody>
      </p:sp>
      <p:sp>
        <p:nvSpPr>
          <p:cNvPr id="1741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fld id="{A1CA139E-5451-465A-8469-A49BD03E1DB9}" type="slidenum">
              <a:rPr lang="zh-CN" altLang="en-US"/>
              <a:pPr/>
              <a:t>12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fld id="{9F113222-39B9-4D71-A3F8-A155E6B1152B}" type="slidenum">
              <a:rPr lang="en-US" altLang="zh-CN"/>
              <a:pPr/>
              <a:t>16</a:t>
            </a:fld>
            <a:endParaRPr lang="en-US" altLang="zh-CN"/>
          </a:p>
        </p:txBody>
      </p:sp>
      <p:sp>
        <p:nvSpPr>
          <p:cNvPr id="22530" name="Rectangle 2"/>
          <p:cNvSpPr>
            <a:spLocks noRot="1" noChangeArrowheads="1" noTextEdit="1"/>
          </p:cNvSpPr>
          <p:nvPr>
            <p:ph type="sldImg" idx="4294967295"/>
          </p:nvPr>
        </p:nvSpPr>
        <p:spPr bwMode="auto">
          <a:ln>
            <a:solidFill>
              <a:srgbClr val="000000"/>
            </a:solidFill>
            <a:miter lim="800000"/>
            <a:headEnd/>
            <a:tailEnd/>
          </a:ln>
        </p:spPr>
      </p:sp>
      <p:sp>
        <p:nvSpPr>
          <p:cNvPr id="22531" name="Rectangle 3"/>
          <p:cNvSpPr>
            <a:spLocks noGrp="1" noChangeArrowheads="1"/>
          </p:cNvSpPr>
          <p:nvPr>
            <p:ph type="body" idx="4294967295"/>
          </p:nvPr>
        </p:nvSpPr>
        <p:spPr>
          <a:ln/>
        </p:spPr>
        <p:txBody>
          <a:bodyPr/>
          <a:lstStyle/>
          <a:p>
            <a:pPr eaLnBrk="1" hangingPunct="1">
              <a:spcBef>
                <a:spcPct val="0"/>
              </a:spcBef>
            </a:pPr>
            <a:r>
              <a:rPr lang="zh-CN" altLang="en-US" smtClean="0"/>
              <a:t>图为南部非洲一个新独立国家的独立庆典仪式。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fld id="{1187E3FE-B29E-49A4-82C9-89371364112C}" type="slidenum">
              <a:rPr lang="en-US" altLang="zh-CN"/>
              <a:pPr/>
              <a:t>22</a:t>
            </a:fld>
            <a:endParaRPr lang="en-US" altLang="zh-CN"/>
          </a:p>
        </p:txBody>
      </p:sp>
      <p:sp>
        <p:nvSpPr>
          <p:cNvPr id="29698" name="Rectangle 2"/>
          <p:cNvSpPr>
            <a:spLocks noRot="1" noChangeArrowheads="1" noTextEdit="1"/>
          </p:cNvSpPr>
          <p:nvPr>
            <p:ph type="sldImg" idx="4294967295"/>
          </p:nvPr>
        </p:nvSpPr>
        <p:spPr bwMode="auto">
          <a:ln>
            <a:solidFill>
              <a:srgbClr val="000000"/>
            </a:solidFill>
            <a:miter lim="800000"/>
            <a:headEnd/>
            <a:tailEnd/>
          </a:ln>
        </p:spPr>
      </p:sp>
      <p:sp>
        <p:nvSpPr>
          <p:cNvPr id="29699" name="Rectangle 3"/>
          <p:cNvSpPr>
            <a:spLocks noGrp="1" noChangeArrowheads="1"/>
          </p:cNvSpPr>
          <p:nvPr>
            <p:ph type="body" idx="4294967295"/>
          </p:nvPr>
        </p:nvSpPr>
        <p:spPr>
          <a:ln/>
        </p:spPr>
        <p:txBody>
          <a:bodyPr/>
          <a:lstStyle/>
          <a:p>
            <a:pPr eaLnBrk="1" hangingPunct="1">
              <a:spcBef>
                <a:spcPct val="0"/>
              </a:spcBef>
            </a:pPr>
            <a:endParaRPr lang="zh-C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noTextEdit="1"/>
          </p:cNvSpPr>
          <p:nvPr>
            <p:ph type="sldImg" idx="4294967295"/>
          </p:nvPr>
        </p:nvSpPr>
        <p:spPr bwMode="auto">
          <a:ln>
            <a:solidFill>
              <a:srgbClr val="000000"/>
            </a:solidFill>
            <a:miter lim="800000"/>
            <a:headEnd/>
            <a:tailEnd/>
          </a:ln>
        </p:spPr>
      </p:sp>
      <p:sp>
        <p:nvSpPr>
          <p:cNvPr id="31746" name="备注占位符 2"/>
          <p:cNvSpPr>
            <a:spLocks noGrp="1" noChangeArrowheads="1"/>
          </p:cNvSpPr>
          <p:nvPr>
            <p:ph type="body" idx="4294967295"/>
          </p:nvPr>
        </p:nvSpPr>
        <p:spPr>
          <a:ln/>
        </p:spPr>
        <p:txBody>
          <a:bodyPr/>
          <a:lstStyle/>
          <a:p>
            <a:endParaRPr lang="zh-CN" altLang="en-US" smtClean="0"/>
          </a:p>
        </p:txBody>
      </p:sp>
      <p:sp>
        <p:nvSpPr>
          <p:cNvPr id="3174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fld id="{A1156D23-CB66-4322-88D4-B720104A7F80}" type="slidenum">
              <a:rPr lang="zh-CN" altLang="en-US"/>
              <a:pPr/>
              <a:t>23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530820CF-B880-4189-942D-D702A7CBA730}" type="datetimeFigureOut">
              <a:rPr lang="zh-CN" altLang="en-US" smtClean="0"/>
              <a:t>2018/12/13</a:t>
            </a:fld>
            <a:endParaRPr lang="zh-CN" altLang="en-U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zh-CN" altLang="en-US"/>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0C913308-F349-4B6D-A68A-DD1791B4A57B}" type="slidenum">
              <a:rPr lang="zh-CN" altLang="en-US" smtClean="0"/>
              <a:t>‹#›</a:t>
            </a:fld>
            <a:endParaRPr lang="zh-CN" altLang="en-US"/>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5" name="Date Placeholder 4"/>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9" name="Content Placeholder 8"/>
          <p:cNvSpPr>
            <a:spLocks noGrp="1"/>
          </p:cNvSpPr>
          <p:nvPr>
            <p:ph sz="quarter" idx="13"/>
          </p:nvPr>
        </p:nvSpPr>
        <p:spPr>
          <a:xfrm>
            <a:off x="1042416" y="2313432"/>
            <a:ext cx="3419856" cy="349300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2"/>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7" name="Slide Number Placeholder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zh-CN" altLang="en-US"/>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zh-CN" altLang="en-US" smtClean="0"/>
              <a:t>单击此处编辑母版标题样式</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zh-CN" altLang="en-US" smtClean="0"/>
              <a:t>单击此处编辑母版标题样式</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zh-CN" altLang="en-US"/>
          </a:p>
        </p:txBody>
      </p:sp>
      <p:sp>
        <p:nvSpPr>
          <p:cNvPr id="7" name="Slide Number Placeholder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530820CF-B880-4189-942D-D702A7CBA730}" type="datetimeFigureOut">
              <a:rPr lang="zh-CN" altLang="en-US" smtClean="0"/>
              <a:t>2018/12/13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530820CF-B880-4189-942D-D702A7CBA730}" type="datetimeFigureOut">
              <a:rPr lang="zh-CN" altLang="en-US" smtClean="0"/>
              <a:t>2018/12/13</a:t>
            </a:fld>
            <a:endParaRPr lang="zh-CN" altLang="en-U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zh-CN" altLang="en-US"/>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www.catscn.com/guba/mddjj/mddjj.htm" TargetMode="External"/><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4"/>
          <p:cNvSpPr txBox="1">
            <a:spLocks noChangeArrowheads="1"/>
          </p:cNvSpPr>
          <p:nvPr/>
        </p:nvSpPr>
        <p:spPr bwMode="auto">
          <a:xfrm>
            <a:off x="19191" y="2564904"/>
            <a:ext cx="913495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600" b="1">
                <a:solidFill>
                  <a:schemeClr val="tx1"/>
                </a:solidFill>
                <a:latin typeface="Times New Roman" panose="02020603050405020304" pitchFamily="18" charset="0"/>
                <a:ea typeface="宋体" panose="02010600030101010101" pitchFamily="2" charset="-122"/>
              </a:defRPr>
            </a:lvl1pPr>
            <a:lvl2pPr marL="742950" indent="-285750" eaLnBrk="0" hangingPunct="0">
              <a:defRPr sz="2600" b="1">
                <a:solidFill>
                  <a:schemeClr val="tx1"/>
                </a:solidFill>
                <a:latin typeface="Times New Roman" panose="02020603050405020304" pitchFamily="18" charset="0"/>
                <a:ea typeface="宋体" panose="02010600030101010101" pitchFamily="2" charset="-122"/>
              </a:defRPr>
            </a:lvl2pPr>
            <a:lvl3pPr marL="1143000" indent="-228600" eaLnBrk="0" hangingPunct="0">
              <a:defRPr sz="2600" b="1">
                <a:solidFill>
                  <a:schemeClr val="tx1"/>
                </a:solidFill>
                <a:latin typeface="Times New Roman" panose="02020603050405020304" pitchFamily="18" charset="0"/>
                <a:ea typeface="宋体" panose="02010600030101010101" pitchFamily="2" charset="-122"/>
              </a:defRPr>
            </a:lvl3pPr>
            <a:lvl4pPr marL="1600200" indent="-228600" eaLnBrk="0" hangingPunct="0">
              <a:defRPr sz="2600" b="1">
                <a:solidFill>
                  <a:schemeClr val="tx1"/>
                </a:solidFill>
                <a:latin typeface="Times New Roman" panose="02020603050405020304" pitchFamily="18" charset="0"/>
                <a:ea typeface="宋体" panose="02010600030101010101" pitchFamily="2" charset="-122"/>
              </a:defRPr>
            </a:lvl4pPr>
            <a:lvl5pPr marL="2057400" indent="-228600" eaLnBrk="0" hangingPunct="0">
              <a:defRPr sz="26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9pPr>
          </a:lstStyle>
          <a:p>
            <a:pPr algn="ctr" eaLnBrk="1" hangingPunct="1">
              <a:lnSpc>
                <a:spcPct val="200000"/>
              </a:lnSpc>
            </a:pPr>
            <a:r>
              <a:rPr lang="zh-CN" altLang="en-US"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第</a:t>
            </a:r>
            <a:r>
              <a:rPr lang="en-US" altLang="zh-CN"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19</a:t>
            </a:r>
            <a:r>
              <a:rPr lang="zh-CN" altLang="en-US" sz="3600" dirty="0" smtClean="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课    </a:t>
            </a:r>
            <a:r>
              <a:rPr lang="zh-CN" altLang="en-US"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亚非拉国家的新发展</a:t>
            </a:r>
            <a:endParaRPr lang="zh-CN" altLang="en-US" sz="3600" dirty="0">
              <a:ln w="22225">
                <a:solidFill>
                  <a:schemeClr val="accent2"/>
                </a:solidFill>
                <a:prstDash val="solid"/>
              </a:ln>
              <a:solidFill>
                <a:schemeClr val="accent2">
                  <a:lumMod val="40000"/>
                  <a:lumOff val="60000"/>
                </a:schemeClr>
              </a:solidFill>
              <a:effectLst/>
              <a:latin typeface="汉仪大宋简" pitchFamily="49" charset="-122"/>
              <a:ea typeface="汉仪大宋简" pitchFamily="49" charset="-122"/>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4581128"/>
            <a:ext cx="2676703" cy="1937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5" y="4581129"/>
            <a:ext cx="2747756" cy="1950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191" y="0"/>
            <a:ext cx="3042644" cy="19005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2655753"/>
      </p:ext>
    </p:extLst>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4694195"/>
            <a:ext cx="1669023" cy="21796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2547" y="43543"/>
            <a:ext cx="2185214" cy="646331"/>
          </a:xfrm>
          <a:prstGeom prst="rect">
            <a:avLst/>
          </a:prstGeom>
          <a:noFill/>
        </p:spPr>
        <p:txBody>
          <a:bodyPr wrap="none" lIns="91440" tIns="45720" rIns="91440" bIns="45720">
            <a:spAutoFit/>
          </a:bodyPr>
          <a:lstStyle/>
          <a:p>
            <a:pPr algn="ctr"/>
            <a:r>
              <a:rPr lang="zh-CN" altLang="en-US" sz="36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新课导入</a:t>
            </a:r>
            <a:endParaRPr lang="zh-CN" altLang="en-US" sz="36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3" name="矩形 2"/>
          <p:cNvSpPr/>
          <p:nvPr/>
        </p:nvSpPr>
        <p:spPr>
          <a:xfrm>
            <a:off x="3545981" y="170152"/>
            <a:ext cx="1266693" cy="523220"/>
          </a:xfrm>
          <a:prstGeom prst="rect">
            <a:avLst/>
          </a:prstGeom>
        </p:spPr>
        <p:txBody>
          <a:bodyPr wrap="none">
            <a:spAutoFit/>
          </a:bodyPr>
          <a:lstStyle/>
          <a:p>
            <a:r>
              <a:rPr lang="zh-CN" altLang="en-US" sz="2800" b="1" dirty="0">
                <a:solidFill>
                  <a:srgbClr val="FF0000"/>
                </a:solidFill>
              </a:rPr>
              <a:t>纳赛尔</a:t>
            </a:r>
            <a:endParaRPr lang="zh-CN" altLang="en-US" sz="2800" b="1" dirty="0">
              <a:solidFill>
                <a:srgbClr val="FF0000"/>
              </a:solidFill>
            </a:endParaRPr>
          </a:p>
        </p:txBody>
      </p:sp>
      <p:sp>
        <p:nvSpPr>
          <p:cNvPr id="4" name="矩形 3"/>
          <p:cNvSpPr/>
          <p:nvPr/>
        </p:nvSpPr>
        <p:spPr>
          <a:xfrm>
            <a:off x="107504" y="620688"/>
            <a:ext cx="8856984" cy="4708981"/>
          </a:xfrm>
          <a:prstGeom prst="rect">
            <a:avLst/>
          </a:prstGeom>
        </p:spPr>
        <p:txBody>
          <a:bodyPr wrap="square">
            <a:spAutoFit/>
          </a:bodyPr>
          <a:lstStyle/>
          <a:p>
            <a:r>
              <a:rPr lang="zh-CN" altLang="en-US" sz="2000" dirty="0" smtClean="0"/>
              <a:t>       迦</a:t>
            </a:r>
            <a:r>
              <a:rPr lang="zh-CN" altLang="en-US" sz="2000" dirty="0"/>
              <a:t>玛尔</a:t>
            </a:r>
            <a:r>
              <a:rPr lang="en-US" altLang="zh-CN" sz="2000" dirty="0"/>
              <a:t>·</a:t>
            </a:r>
            <a:r>
              <a:rPr lang="zh-CN" altLang="en-US" sz="2000" dirty="0"/>
              <a:t>阿卜杜尔</a:t>
            </a:r>
            <a:r>
              <a:rPr lang="en-US" altLang="zh-CN" sz="2000" dirty="0"/>
              <a:t>·</a:t>
            </a:r>
            <a:r>
              <a:rPr lang="zh-CN" altLang="en-US" sz="2000" dirty="0"/>
              <a:t>纳赛尔（阿拉伯语：</a:t>
            </a:r>
            <a:r>
              <a:rPr lang="en-US" altLang="zh-CN" sz="2000" dirty="0" err="1"/>
              <a:t>جمال</a:t>
            </a:r>
            <a:r>
              <a:rPr lang="en-US" altLang="zh-CN" sz="2000" dirty="0"/>
              <a:t> </a:t>
            </a:r>
            <a:r>
              <a:rPr lang="en-US" altLang="zh-CN" sz="2000" dirty="0" err="1"/>
              <a:t>عبد</a:t>
            </a:r>
            <a:r>
              <a:rPr lang="en-US" altLang="zh-CN" sz="2000" dirty="0"/>
              <a:t> </a:t>
            </a:r>
            <a:r>
              <a:rPr lang="en-US" altLang="zh-CN" sz="2000" dirty="0" err="1"/>
              <a:t>الناصر</a:t>
            </a:r>
            <a:r>
              <a:rPr lang="en-US" altLang="zh-CN" sz="2000" dirty="0"/>
              <a:t>‎/</a:t>
            </a:r>
            <a:r>
              <a:rPr lang="zh-CN" altLang="en-US" sz="2000" dirty="0"/>
              <a:t>英语：</a:t>
            </a:r>
            <a:r>
              <a:rPr lang="en-US" altLang="zh-CN" sz="2000" dirty="0"/>
              <a:t>Gamal Abdel Nasser</a:t>
            </a:r>
            <a:r>
              <a:rPr lang="zh-CN" altLang="en-US" sz="2000" dirty="0"/>
              <a:t>，</a:t>
            </a:r>
            <a:r>
              <a:rPr lang="en-US" altLang="zh-CN" sz="2000" dirty="0"/>
              <a:t>1918</a:t>
            </a:r>
            <a:r>
              <a:rPr lang="zh-CN" altLang="en-US" sz="2000" dirty="0"/>
              <a:t>年</a:t>
            </a:r>
            <a:r>
              <a:rPr lang="en-US" altLang="zh-CN" sz="2000" dirty="0"/>
              <a:t>1</a:t>
            </a:r>
            <a:r>
              <a:rPr lang="zh-CN" altLang="en-US" sz="2000" dirty="0"/>
              <a:t>月</a:t>
            </a:r>
            <a:r>
              <a:rPr lang="en-US" altLang="zh-CN" sz="2000" dirty="0"/>
              <a:t>15</a:t>
            </a:r>
            <a:r>
              <a:rPr lang="zh-CN" altLang="en-US" sz="2000" dirty="0"/>
              <a:t>日</a:t>
            </a:r>
            <a:r>
              <a:rPr lang="en-US" altLang="zh-CN" sz="2000" dirty="0"/>
              <a:t>–1970</a:t>
            </a:r>
            <a:r>
              <a:rPr lang="zh-CN" altLang="en-US" sz="2000" dirty="0"/>
              <a:t>年</a:t>
            </a:r>
            <a:r>
              <a:rPr lang="en-US" altLang="zh-CN" sz="2000" dirty="0"/>
              <a:t>9</a:t>
            </a:r>
            <a:r>
              <a:rPr lang="zh-CN" altLang="en-US" sz="2000" dirty="0"/>
              <a:t>月</a:t>
            </a:r>
            <a:r>
              <a:rPr lang="en-US" altLang="zh-CN" sz="2000" dirty="0"/>
              <a:t>28</a:t>
            </a:r>
            <a:r>
              <a:rPr lang="zh-CN" altLang="en-US" sz="2000" dirty="0"/>
              <a:t>日），是埃及的第二任总统，前任为纳吉布，他被认为是历史上最重要的埃及领导人之一。</a:t>
            </a:r>
          </a:p>
          <a:p>
            <a:r>
              <a:rPr lang="zh-CN" altLang="en-US" sz="2000" dirty="0" smtClean="0"/>
              <a:t>       纳赛尔</a:t>
            </a:r>
            <a:r>
              <a:rPr lang="zh-CN" altLang="en-US" sz="2000" dirty="0"/>
              <a:t>为穆斯林。</a:t>
            </a:r>
            <a:r>
              <a:rPr lang="en-US" altLang="zh-CN" sz="2000" dirty="0"/>
              <a:t>1918</a:t>
            </a:r>
            <a:r>
              <a:rPr lang="zh-CN" altLang="en-US" sz="2000" dirty="0"/>
              <a:t>年生于艾斯尤特省一职员家庭。学生时代任中学生联合会主席，组织和领导学生反英示威，数次入狱，在狱中曾参加青年埃及党。</a:t>
            </a:r>
            <a:r>
              <a:rPr lang="en-US" altLang="zh-CN" sz="2000" dirty="0"/>
              <a:t>1938</a:t>
            </a:r>
            <a:r>
              <a:rPr lang="zh-CN" altLang="en-US" sz="2000" dirty="0"/>
              <a:t>年毕业于开罗皇家军事学院。</a:t>
            </a:r>
            <a:r>
              <a:rPr lang="en-US" altLang="zh-CN" sz="2000" dirty="0"/>
              <a:t>1942</a:t>
            </a:r>
            <a:r>
              <a:rPr lang="zh-CN" altLang="en-US" sz="2000" dirty="0"/>
              <a:t>年任皇家军事学院教官。后在开罗军事参谋学院进修，</a:t>
            </a:r>
            <a:r>
              <a:rPr lang="en-US" altLang="zh-CN" sz="2000" dirty="0"/>
              <a:t>1948</a:t>
            </a:r>
            <a:r>
              <a:rPr lang="zh-CN" altLang="en-US" sz="2000" dirty="0"/>
              <a:t>年参加巴勒斯坦战争，获“法卢加之虎”称号。</a:t>
            </a:r>
            <a:r>
              <a:rPr lang="en-US" altLang="zh-CN" sz="2000" dirty="0"/>
              <a:t>1945</a:t>
            </a:r>
            <a:r>
              <a:rPr lang="zh-CN" altLang="en-US" sz="2000" dirty="0"/>
              <a:t>年筹建自由军官组织，</a:t>
            </a:r>
            <a:r>
              <a:rPr lang="en-US" altLang="zh-CN" sz="2000" dirty="0"/>
              <a:t>1950</a:t>
            </a:r>
            <a:r>
              <a:rPr lang="zh-CN" altLang="en-US" sz="2000" dirty="0"/>
              <a:t>年任该组织执行委员会主席。</a:t>
            </a:r>
          </a:p>
          <a:p>
            <a:r>
              <a:rPr lang="en-US" altLang="zh-CN" sz="2000" dirty="0" smtClean="0"/>
              <a:t>      1952</a:t>
            </a:r>
            <a:r>
              <a:rPr lang="zh-CN" altLang="en-US" sz="2000" dirty="0"/>
              <a:t>年</a:t>
            </a:r>
            <a:r>
              <a:rPr lang="en-US" altLang="zh-CN" sz="2000" dirty="0"/>
              <a:t>7</a:t>
            </a:r>
            <a:r>
              <a:rPr lang="zh-CN" altLang="en-US" sz="2000" dirty="0"/>
              <a:t>月</a:t>
            </a:r>
            <a:r>
              <a:rPr lang="en-US" altLang="zh-CN" sz="2000" dirty="0"/>
              <a:t>23</a:t>
            </a:r>
            <a:r>
              <a:rPr lang="zh-CN" altLang="en-US" sz="2000" dirty="0"/>
              <a:t>日，以纳赛尔为首的自由军官组织推翻法鲁克王朝，成立革命指导委员会。</a:t>
            </a:r>
            <a:r>
              <a:rPr lang="en-US" altLang="zh-CN" sz="2000" dirty="0"/>
              <a:t>1953</a:t>
            </a:r>
            <a:r>
              <a:rPr lang="zh-CN" altLang="en-US" sz="2000" dirty="0"/>
              <a:t>年</a:t>
            </a:r>
            <a:r>
              <a:rPr lang="en-US" altLang="zh-CN" sz="2000" dirty="0"/>
              <a:t>6</a:t>
            </a:r>
            <a:r>
              <a:rPr lang="zh-CN" altLang="en-US" sz="2000" dirty="0"/>
              <a:t>月埃及共和国成立，任副总理兼内政部长。</a:t>
            </a:r>
            <a:r>
              <a:rPr lang="en-US" altLang="zh-CN" sz="2000" dirty="0"/>
              <a:t>1954</a:t>
            </a:r>
            <a:r>
              <a:rPr lang="zh-CN" altLang="en-US" sz="2000" dirty="0"/>
              <a:t>年</a:t>
            </a:r>
            <a:r>
              <a:rPr lang="en-US" altLang="zh-CN" sz="2000" dirty="0"/>
              <a:t>4</a:t>
            </a:r>
            <a:r>
              <a:rPr lang="zh-CN" altLang="en-US" sz="2000" dirty="0"/>
              <a:t>月任总理。同年</a:t>
            </a:r>
            <a:r>
              <a:rPr lang="en-US" altLang="zh-CN" sz="2000" dirty="0"/>
              <a:t>11</a:t>
            </a:r>
            <a:r>
              <a:rPr lang="zh-CN" altLang="en-US" sz="2000" dirty="0"/>
              <a:t>月接替纳吉布出任总统及革命指导委员会主席职务。</a:t>
            </a:r>
            <a:r>
              <a:rPr lang="en-US" altLang="zh-CN" sz="2000" dirty="0"/>
              <a:t>1956</a:t>
            </a:r>
            <a:r>
              <a:rPr lang="zh-CN" altLang="en-US" sz="2000" dirty="0"/>
              <a:t>年</a:t>
            </a:r>
            <a:r>
              <a:rPr lang="en-US" altLang="zh-CN" sz="2000" dirty="0"/>
              <a:t>6</a:t>
            </a:r>
            <a:r>
              <a:rPr lang="zh-CN" altLang="en-US" sz="2000" dirty="0"/>
              <a:t>月埃及颁布宪法，当选总统并兼任总理。同年</a:t>
            </a:r>
            <a:r>
              <a:rPr lang="en-US" altLang="zh-CN" sz="2000" dirty="0"/>
              <a:t>7</a:t>
            </a:r>
            <a:r>
              <a:rPr lang="zh-CN" altLang="en-US" sz="2000" dirty="0"/>
              <a:t>月</a:t>
            </a:r>
            <a:r>
              <a:rPr lang="en-US" altLang="zh-CN" sz="2000" dirty="0"/>
              <a:t>26</a:t>
            </a:r>
            <a:r>
              <a:rPr lang="zh-CN" altLang="en-US" sz="2000" dirty="0"/>
              <a:t>日宣布苏伊士运河收归国有，</a:t>
            </a:r>
            <a:r>
              <a:rPr lang="en-US" altLang="zh-CN" sz="2000" dirty="0"/>
              <a:t>10</a:t>
            </a:r>
            <a:r>
              <a:rPr lang="zh-CN" altLang="en-US" sz="2000" dirty="0"/>
              <a:t>月抗击英国、法国和以色列发动的侵埃战争。</a:t>
            </a:r>
            <a:r>
              <a:rPr lang="en-US" altLang="zh-CN" sz="2000" dirty="0"/>
              <a:t>1961</a:t>
            </a:r>
            <a:r>
              <a:rPr lang="zh-CN" altLang="en-US" sz="2000" dirty="0"/>
              <a:t>年</a:t>
            </a:r>
            <a:r>
              <a:rPr lang="en-US" altLang="zh-CN" sz="2000" dirty="0"/>
              <a:t>9</a:t>
            </a:r>
            <a:r>
              <a:rPr lang="zh-CN" altLang="en-US" sz="2000" dirty="0"/>
              <a:t>月，任埃及总统兼总统委员会主席、国防委员会主席。</a:t>
            </a:r>
            <a:r>
              <a:rPr lang="en-US" altLang="zh-CN" sz="2000" dirty="0"/>
              <a:t>1962</a:t>
            </a:r>
            <a:r>
              <a:rPr lang="zh-CN" altLang="en-US" sz="2000" dirty="0"/>
              <a:t>年</a:t>
            </a:r>
            <a:r>
              <a:rPr lang="en-US" altLang="zh-CN" sz="2000" dirty="0"/>
              <a:t>10</a:t>
            </a:r>
            <a:r>
              <a:rPr lang="zh-CN" altLang="en-US" sz="2000" dirty="0"/>
              <a:t>月兼武装部队最高司令。</a:t>
            </a:r>
            <a:r>
              <a:rPr lang="en-US" altLang="zh-CN" sz="2000" dirty="0"/>
              <a:t>1967</a:t>
            </a:r>
            <a:r>
              <a:rPr lang="zh-CN" altLang="en-US" sz="2000" dirty="0"/>
              <a:t>年反击以色列发动的“六五战争”。战后兼总理。</a:t>
            </a:r>
            <a:endParaRPr lang="zh-CN" altLang="en-US" sz="2000" dirty="0"/>
          </a:p>
        </p:txBody>
      </p:sp>
    </p:spTree>
    <p:extLst>
      <p:ext uri="{BB962C8B-B14F-4D97-AF65-F5344CB8AC3E}">
        <p14:creationId xmlns:p14="http://schemas.microsoft.com/office/powerpoint/2010/main" val="4116042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3" name="Text Box 3"/>
          <p:cNvSpPr txBox="1">
            <a:spLocks noChangeArrowheads="1"/>
          </p:cNvSpPr>
          <p:nvPr/>
        </p:nvSpPr>
        <p:spPr bwMode="auto">
          <a:xfrm>
            <a:off x="250825" y="1550988"/>
            <a:ext cx="8642350"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3200" b="1" dirty="0">
                <a:solidFill>
                  <a:srgbClr val="0000FF"/>
                </a:solidFill>
                <a:latin typeface="宋体" pitchFamily="2" charset="-122"/>
              </a:rPr>
              <a:t>背景：</a:t>
            </a:r>
            <a:r>
              <a:rPr lang="zh-CN" altLang="en-US" sz="3200" b="1" dirty="0">
                <a:latin typeface="宋体" pitchFamily="2" charset="-122"/>
              </a:rPr>
              <a:t>二战后，新兴独立国家面临巩固独立、发展经济的共同问题。</a:t>
            </a:r>
            <a:endParaRPr lang="zh-CN" altLang="en-US" sz="3200" b="1" dirty="0">
              <a:solidFill>
                <a:srgbClr val="0000FF"/>
              </a:solidFill>
              <a:latin typeface="宋体" pitchFamily="2" charset="-122"/>
            </a:endParaRPr>
          </a:p>
          <a:p>
            <a:pPr eaLnBrk="1" hangingPunct="1">
              <a:spcBef>
                <a:spcPct val="50000"/>
              </a:spcBef>
            </a:pPr>
            <a:r>
              <a:rPr lang="zh-CN" altLang="en-US" sz="3200" b="1" dirty="0">
                <a:solidFill>
                  <a:srgbClr val="0000FF"/>
                </a:solidFill>
                <a:latin typeface="宋体" pitchFamily="2" charset="-122"/>
              </a:rPr>
              <a:t>时间：</a:t>
            </a:r>
            <a:r>
              <a:rPr lang="en-US" altLang="zh-CN" sz="3200" b="1" dirty="0">
                <a:latin typeface="宋体" pitchFamily="2" charset="-122"/>
              </a:rPr>
              <a:t>1955</a:t>
            </a:r>
            <a:r>
              <a:rPr lang="zh-CN" altLang="en-US" sz="3200" b="1" dirty="0">
                <a:latin typeface="宋体" pitchFamily="2" charset="-122"/>
              </a:rPr>
              <a:t>年</a:t>
            </a:r>
            <a:r>
              <a:rPr lang="en-US" altLang="zh-CN" sz="3200" b="1" dirty="0">
                <a:latin typeface="宋体" pitchFamily="2" charset="-122"/>
              </a:rPr>
              <a:t>4</a:t>
            </a:r>
            <a:r>
              <a:rPr lang="zh-CN" altLang="en-US" sz="3200" b="1" dirty="0">
                <a:latin typeface="宋体" pitchFamily="2" charset="-122"/>
              </a:rPr>
              <a:t>月</a:t>
            </a:r>
          </a:p>
          <a:p>
            <a:pPr eaLnBrk="1" hangingPunct="1">
              <a:spcBef>
                <a:spcPct val="50000"/>
              </a:spcBef>
            </a:pPr>
            <a:r>
              <a:rPr lang="zh-CN" altLang="en-US" sz="3200" b="1" dirty="0">
                <a:solidFill>
                  <a:srgbClr val="0000FF"/>
                </a:solidFill>
                <a:latin typeface="宋体" pitchFamily="2" charset="-122"/>
              </a:rPr>
              <a:t>地点：</a:t>
            </a:r>
            <a:r>
              <a:rPr lang="zh-CN" altLang="en-US" sz="3200" b="1" dirty="0">
                <a:latin typeface="宋体" pitchFamily="2" charset="-122"/>
              </a:rPr>
              <a:t>印度尼西亚  万隆</a:t>
            </a:r>
          </a:p>
          <a:p>
            <a:pPr eaLnBrk="1" hangingPunct="1">
              <a:spcBef>
                <a:spcPct val="50000"/>
              </a:spcBef>
            </a:pPr>
            <a:endParaRPr lang="en-US" altLang="zh-CN" sz="3200" b="1" dirty="0">
              <a:solidFill>
                <a:srgbClr val="CC0066"/>
              </a:solidFill>
              <a:latin typeface="宋体" pitchFamily="2" charset="-122"/>
            </a:endParaRPr>
          </a:p>
          <a:p>
            <a:pPr eaLnBrk="1" hangingPunct="1"/>
            <a:endParaRPr lang="en-US" altLang="zh-CN" sz="3200" b="1" dirty="0">
              <a:solidFill>
                <a:srgbClr val="0000FF"/>
              </a:solidFill>
              <a:latin typeface="宋体" pitchFamily="2" charset="-122"/>
            </a:endParaRPr>
          </a:p>
          <a:p>
            <a:pPr eaLnBrk="1" hangingPunct="1"/>
            <a:endParaRPr lang="zh-CN" altLang="en-US" sz="3200" b="1" dirty="0">
              <a:latin typeface="宋体" pitchFamily="2" charset="-122"/>
            </a:endParaRPr>
          </a:p>
        </p:txBody>
      </p:sp>
      <p:sp>
        <p:nvSpPr>
          <p:cNvPr id="8194" name="矩形 2"/>
          <p:cNvSpPr>
            <a:spLocks noChangeArrowheads="1"/>
          </p:cNvSpPr>
          <p:nvPr/>
        </p:nvSpPr>
        <p:spPr bwMode="auto">
          <a:xfrm>
            <a:off x="250825" y="252413"/>
            <a:ext cx="79216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000" b="1">
                <a:solidFill>
                  <a:srgbClr val="C00000"/>
                </a:solidFill>
                <a:latin typeface="Calibri" pitchFamily="34" charset="0"/>
                <a:ea typeface="黑体" pitchFamily="49" charset="-122"/>
              </a:rPr>
              <a:t>万隆会议</a:t>
            </a:r>
            <a:r>
              <a:rPr lang="zh-CN" altLang="en-US" sz="4000" b="1">
                <a:solidFill>
                  <a:srgbClr val="C00000"/>
                </a:solidFill>
                <a:latin typeface="Calibri" pitchFamily="34" charset="0"/>
                <a:ea typeface="新宋体" pitchFamily="49" charset="-122"/>
              </a:rPr>
              <a:t>（第一次亚非会议）</a:t>
            </a:r>
          </a:p>
        </p:txBody>
      </p:sp>
    </p:spTree>
    <p:extLst>
      <p:ext uri="{BB962C8B-B14F-4D97-AF65-F5344CB8AC3E}">
        <p14:creationId xmlns:p14="http://schemas.microsoft.com/office/powerpoint/2010/main" val="19839046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500" fill="hold">
                                          <p:stCondLst>
                                            <p:cond delay="0"/>
                                          </p:stCondLst>
                                        </p:cTn>
                                        <p:tgtEl>
                                          <p:spTgt spid="184323">
                                            <p:txEl>
                                              <p:pRg st="0" end="0"/>
                                            </p:txEl>
                                          </p:spTgt>
                                        </p:tgtEl>
                                        <p:attrNameLst>
                                          <p:attrName>style.visibility</p:attrName>
                                        </p:attrNameLst>
                                      </p:cBhvr>
                                      <p:to>
                                        <p:strVal val="visible"/>
                                      </p:to>
                                    </p:set>
                                    <p:animEffect transition="in" filter="wipe(down)">
                                      <p:cBhvr>
                                        <p:cTn id="7" dur="500"/>
                                        <p:tgtEl>
                                          <p:spTgt spid="18432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500" fill="hold">
                                          <p:stCondLst>
                                            <p:cond delay="0"/>
                                          </p:stCondLst>
                                        </p:cTn>
                                        <p:tgtEl>
                                          <p:spTgt spid="184323">
                                            <p:txEl>
                                              <p:pRg st="1" end="1"/>
                                            </p:txEl>
                                          </p:spTgt>
                                        </p:tgtEl>
                                        <p:attrNameLst>
                                          <p:attrName>style.visibility</p:attrName>
                                        </p:attrNameLst>
                                      </p:cBhvr>
                                      <p:to>
                                        <p:strVal val="visible"/>
                                      </p:to>
                                    </p:set>
                                    <p:animEffect transition="in" filter="wipe(down)">
                                      <p:cBhvr>
                                        <p:cTn id="12" dur="500"/>
                                        <p:tgtEl>
                                          <p:spTgt spid="18432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500" fill="hold">
                                          <p:stCondLst>
                                            <p:cond delay="0"/>
                                          </p:stCondLst>
                                        </p:cTn>
                                        <p:tgtEl>
                                          <p:spTgt spid="184323">
                                            <p:txEl>
                                              <p:pRg st="2" end="2"/>
                                            </p:txEl>
                                          </p:spTgt>
                                        </p:tgtEl>
                                        <p:attrNameLst>
                                          <p:attrName>style.visibility</p:attrName>
                                        </p:attrNameLst>
                                      </p:cBhvr>
                                      <p:to>
                                        <p:strVal val="visible"/>
                                      </p:to>
                                    </p:set>
                                    <p:animEffect transition="in" filter="wipe(down)">
                                      <p:cBhvr>
                                        <p:cTn id="17" dur="500"/>
                                        <p:tgtEl>
                                          <p:spTgt spid="1843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2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6" descr="200605231441115254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908050"/>
            <a:ext cx="8793162" cy="494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6457248"/>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Picture 2" descr="https://timgsa.baidu.com/timg?image&amp;quality=80&amp;size=b9999_10000&amp;sec=1534950803626&amp;di=0ec350f191a59b68ede1cdda6cfb6e51&amp;imgtype=0&amp;src=http%3A%2F%2Fimg.mp.sohu.com%2Fq_mini%2Cc_zoom%2Cw_640%2Fupload%2F20170512%2Fc8ae8128ff70471888b63c68bce985d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3988" y="663575"/>
            <a:ext cx="6740525"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0" name="矩形 2"/>
          <p:cNvSpPr>
            <a:spLocks noChangeArrowheads="1"/>
          </p:cNvSpPr>
          <p:nvPr/>
        </p:nvSpPr>
        <p:spPr bwMode="auto">
          <a:xfrm>
            <a:off x="3228975" y="5540375"/>
            <a:ext cx="29368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b="1"/>
              <a:t>周总理参加万隆会议</a:t>
            </a:r>
          </a:p>
        </p:txBody>
      </p:sp>
    </p:spTree>
    <p:extLst>
      <p:ext uri="{BB962C8B-B14F-4D97-AF65-F5344CB8AC3E}">
        <p14:creationId xmlns:p14="http://schemas.microsoft.com/office/powerpoint/2010/main" val="4199669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Text Box 3"/>
          <p:cNvSpPr txBox="1">
            <a:spLocks noChangeArrowheads="1"/>
          </p:cNvSpPr>
          <p:nvPr/>
        </p:nvSpPr>
        <p:spPr bwMode="auto">
          <a:xfrm>
            <a:off x="250825" y="417513"/>
            <a:ext cx="31686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4000" b="1">
                <a:solidFill>
                  <a:srgbClr val="C00000"/>
                </a:solidFill>
                <a:latin typeface="黑体" pitchFamily="49" charset="-122"/>
                <a:ea typeface="黑体" pitchFamily="49" charset="-122"/>
              </a:rPr>
              <a:t>“万隆精神”</a:t>
            </a:r>
          </a:p>
        </p:txBody>
      </p:sp>
      <p:sp>
        <p:nvSpPr>
          <p:cNvPr id="2" name="矩形 1"/>
          <p:cNvSpPr>
            <a:spLocks noChangeArrowheads="1"/>
          </p:cNvSpPr>
          <p:nvPr/>
        </p:nvSpPr>
        <p:spPr bwMode="auto">
          <a:xfrm>
            <a:off x="241300" y="1628775"/>
            <a:ext cx="8642350" cy="341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3600" b="1">
                <a:latin typeface="Calibri" pitchFamily="34" charset="0"/>
              </a:rPr>
              <a:t>    亚非国家和地区团结合作、友好相处，共同反对帝国主义和殖民主义，争取和巩固民族独立，保卫世界和平的精神，被称为“</a:t>
            </a:r>
            <a:r>
              <a:rPr lang="zh-CN" altLang="en-US" sz="3600" b="1">
                <a:latin typeface="黑体" pitchFamily="49" charset="-122"/>
                <a:ea typeface="黑体" pitchFamily="49" charset="-122"/>
              </a:rPr>
              <a:t>万隆精神</a:t>
            </a:r>
            <a:r>
              <a:rPr lang="zh-CN" altLang="en-US" sz="3600" b="1">
                <a:latin typeface="Calibri" pitchFamily="34" charset="0"/>
              </a:rPr>
              <a:t>”</a:t>
            </a:r>
          </a:p>
        </p:txBody>
      </p:sp>
    </p:spTree>
    <p:extLst>
      <p:ext uri="{BB962C8B-B14F-4D97-AF65-F5344CB8AC3E}">
        <p14:creationId xmlns:p14="http://schemas.microsoft.com/office/powerpoint/2010/main" val="26223183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ext Box 3"/>
          <p:cNvSpPr txBox="1">
            <a:spLocks noChangeArrowheads="1"/>
          </p:cNvSpPr>
          <p:nvPr/>
        </p:nvSpPr>
        <p:spPr bwMode="auto">
          <a:xfrm>
            <a:off x="250825" y="1550988"/>
            <a:ext cx="8642350"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3200" b="1">
                <a:solidFill>
                  <a:srgbClr val="0000FF"/>
                </a:solidFill>
                <a:latin typeface="宋体" pitchFamily="2" charset="-122"/>
              </a:rPr>
              <a:t>背景：</a:t>
            </a:r>
            <a:r>
              <a:rPr lang="zh-CN" altLang="en-US" sz="3200" b="1">
                <a:latin typeface="宋体" pitchFamily="2" charset="-122"/>
              </a:rPr>
              <a:t>二战后，新兴独立国家面临巩固独立、发展经济的共同问题。</a:t>
            </a:r>
            <a:endParaRPr lang="zh-CN" altLang="en-US" sz="3200" b="1">
              <a:solidFill>
                <a:srgbClr val="0000FF"/>
              </a:solidFill>
              <a:latin typeface="宋体" pitchFamily="2" charset="-122"/>
            </a:endParaRPr>
          </a:p>
          <a:p>
            <a:pPr eaLnBrk="1" hangingPunct="1">
              <a:spcBef>
                <a:spcPct val="50000"/>
              </a:spcBef>
            </a:pPr>
            <a:r>
              <a:rPr lang="zh-CN" altLang="en-US" sz="3200" b="1">
                <a:solidFill>
                  <a:srgbClr val="0000FF"/>
                </a:solidFill>
                <a:latin typeface="宋体" pitchFamily="2" charset="-122"/>
              </a:rPr>
              <a:t>时间：</a:t>
            </a:r>
            <a:r>
              <a:rPr lang="en-US" altLang="zh-CN" sz="3200" b="1">
                <a:latin typeface="宋体" pitchFamily="2" charset="-122"/>
              </a:rPr>
              <a:t>1955</a:t>
            </a:r>
            <a:r>
              <a:rPr lang="zh-CN" altLang="en-US" sz="3200" b="1">
                <a:latin typeface="宋体" pitchFamily="2" charset="-122"/>
              </a:rPr>
              <a:t>年</a:t>
            </a:r>
            <a:r>
              <a:rPr lang="en-US" altLang="zh-CN" sz="3200" b="1">
                <a:latin typeface="宋体" pitchFamily="2" charset="-122"/>
              </a:rPr>
              <a:t>4</a:t>
            </a:r>
            <a:r>
              <a:rPr lang="zh-CN" altLang="en-US" sz="3200" b="1">
                <a:latin typeface="宋体" pitchFamily="2" charset="-122"/>
              </a:rPr>
              <a:t>月</a:t>
            </a:r>
          </a:p>
          <a:p>
            <a:pPr eaLnBrk="1" hangingPunct="1">
              <a:spcBef>
                <a:spcPct val="50000"/>
              </a:spcBef>
            </a:pPr>
            <a:r>
              <a:rPr lang="zh-CN" altLang="en-US" sz="3200" b="1">
                <a:solidFill>
                  <a:srgbClr val="0000FF"/>
                </a:solidFill>
                <a:latin typeface="宋体" pitchFamily="2" charset="-122"/>
              </a:rPr>
              <a:t>地点：</a:t>
            </a:r>
            <a:r>
              <a:rPr lang="zh-CN" altLang="en-US" sz="3200" b="1">
                <a:latin typeface="宋体" pitchFamily="2" charset="-122"/>
              </a:rPr>
              <a:t>印度尼西亚  万隆</a:t>
            </a:r>
          </a:p>
          <a:p>
            <a:pPr eaLnBrk="1" hangingPunct="1">
              <a:spcBef>
                <a:spcPct val="50000"/>
              </a:spcBef>
            </a:pPr>
            <a:r>
              <a:rPr lang="zh-CN" altLang="en-US" sz="3200" b="1">
                <a:solidFill>
                  <a:srgbClr val="0000FF"/>
                </a:solidFill>
                <a:latin typeface="宋体" pitchFamily="2" charset="-122"/>
              </a:rPr>
              <a:t>意义：</a:t>
            </a:r>
            <a:endParaRPr lang="en-US" altLang="zh-CN" sz="3200" b="1">
              <a:solidFill>
                <a:srgbClr val="CC0066"/>
              </a:solidFill>
              <a:latin typeface="宋体" pitchFamily="2" charset="-122"/>
            </a:endParaRPr>
          </a:p>
          <a:p>
            <a:pPr eaLnBrk="1" hangingPunct="1"/>
            <a:endParaRPr lang="en-US" altLang="zh-CN" sz="3200" b="1">
              <a:solidFill>
                <a:srgbClr val="0000FF"/>
              </a:solidFill>
              <a:latin typeface="宋体" pitchFamily="2" charset="-122"/>
            </a:endParaRPr>
          </a:p>
          <a:p>
            <a:pPr eaLnBrk="1" hangingPunct="1"/>
            <a:endParaRPr lang="zh-CN" altLang="en-US" sz="3200" b="1">
              <a:latin typeface="宋体" pitchFamily="2" charset="-122"/>
            </a:endParaRPr>
          </a:p>
        </p:txBody>
      </p:sp>
      <p:sp>
        <p:nvSpPr>
          <p:cNvPr id="10242" name="矩形 2"/>
          <p:cNvSpPr>
            <a:spLocks noChangeArrowheads="1"/>
          </p:cNvSpPr>
          <p:nvPr/>
        </p:nvSpPr>
        <p:spPr bwMode="auto">
          <a:xfrm>
            <a:off x="250825" y="252413"/>
            <a:ext cx="79216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6000" b="1">
                <a:solidFill>
                  <a:srgbClr val="C00000"/>
                </a:solidFill>
                <a:latin typeface="Calibri" pitchFamily="34" charset="0"/>
                <a:ea typeface="黑体" pitchFamily="49" charset="-122"/>
              </a:rPr>
              <a:t>万隆会议</a:t>
            </a:r>
            <a:r>
              <a:rPr lang="zh-CN" altLang="en-US" sz="4000" b="1">
                <a:solidFill>
                  <a:srgbClr val="C00000"/>
                </a:solidFill>
                <a:latin typeface="Calibri" pitchFamily="34" charset="0"/>
                <a:ea typeface="新宋体" pitchFamily="49" charset="-122"/>
              </a:rPr>
              <a:t>（第一次亚非会议）</a:t>
            </a:r>
          </a:p>
        </p:txBody>
      </p:sp>
      <p:sp>
        <p:nvSpPr>
          <p:cNvPr id="2" name="文本框 1"/>
          <p:cNvSpPr txBox="1">
            <a:spLocks noChangeArrowheads="1"/>
          </p:cNvSpPr>
          <p:nvPr/>
        </p:nvSpPr>
        <p:spPr bwMode="auto">
          <a:xfrm>
            <a:off x="1555750" y="4344988"/>
            <a:ext cx="7064375"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FF0000"/>
                </a:solidFill>
              </a:rPr>
              <a:t>万隆会议提高了亚非国家和地区的民族自信，鼓舞了亚非拉人民争取民族独立的斗争。从万隆会议开始，发展中国家作为一支新兴独立的政治力量登上了国际舞台。</a:t>
            </a:r>
          </a:p>
        </p:txBody>
      </p:sp>
    </p:spTree>
    <p:extLst>
      <p:ext uri="{BB962C8B-B14F-4D97-AF65-F5344CB8AC3E}">
        <p14:creationId xmlns:p14="http://schemas.microsoft.com/office/powerpoint/2010/main" val="232482510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矩形 1"/>
          <p:cNvSpPr>
            <a:spLocks noChangeArrowheads="1"/>
          </p:cNvSpPr>
          <p:nvPr/>
        </p:nvSpPr>
        <p:spPr bwMode="auto">
          <a:xfrm>
            <a:off x="47625" y="582613"/>
            <a:ext cx="6124575" cy="618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ts val="2500"/>
              </a:lnSpc>
            </a:pPr>
            <a:r>
              <a:rPr lang="zh-CN" altLang="en-US" sz="2400" b="1"/>
              <a:t>①尊重基本人权、尊重</a:t>
            </a:r>
            <a:r>
              <a:rPr lang="en-US" altLang="zh-CN" sz="2400" b="1"/>
              <a:t>《</a:t>
            </a:r>
            <a:r>
              <a:rPr lang="zh-CN" altLang="en-US" sz="2400" b="1"/>
              <a:t>联合国宪章</a:t>
            </a:r>
            <a:r>
              <a:rPr lang="en-US" altLang="zh-CN" sz="2400" b="1"/>
              <a:t>》</a:t>
            </a:r>
            <a:r>
              <a:rPr lang="zh-CN" altLang="en-US" sz="2400" b="1"/>
              <a:t>的宗旨和原则；</a:t>
            </a:r>
            <a:endParaRPr lang="en-US" altLang="zh-CN" sz="2400" b="1"/>
          </a:p>
          <a:p>
            <a:pPr eaLnBrk="1" hangingPunct="1">
              <a:lnSpc>
                <a:spcPts val="2500"/>
              </a:lnSpc>
            </a:pPr>
            <a:r>
              <a:rPr lang="zh-CN" altLang="en-US" sz="2400" b="1"/>
              <a:t>②尊重一切国家的主权和领土完整；</a:t>
            </a:r>
            <a:endParaRPr lang="en-US" altLang="zh-CN" sz="2400" b="1"/>
          </a:p>
          <a:p>
            <a:pPr eaLnBrk="1" hangingPunct="1">
              <a:lnSpc>
                <a:spcPts val="2500"/>
              </a:lnSpc>
            </a:pPr>
            <a:r>
              <a:rPr lang="zh-CN" altLang="en-US" sz="2400" b="1"/>
              <a:t>③承认一切种族的平等、承认一切大小国家的平等；</a:t>
            </a:r>
            <a:endParaRPr lang="en-US" altLang="zh-CN" sz="2400" b="1"/>
          </a:p>
          <a:p>
            <a:pPr eaLnBrk="1" hangingPunct="1">
              <a:lnSpc>
                <a:spcPts val="2500"/>
              </a:lnSpc>
            </a:pPr>
            <a:r>
              <a:rPr lang="zh-CN" altLang="en-US" sz="2400" b="1"/>
              <a:t>④不干预或干涉他国内政；</a:t>
            </a:r>
            <a:endParaRPr lang="en-US" altLang="zh-CN" sz="2400" b="1"/>
          </a:p>
          <a:p>
            <a:pPr eaLnBrk="1" hangingPunct="1">
              <a:lnSpc>
                <a:spcPts val="2500"/>
              </a:lnSpc>
            </a:pPr>
            <a:r>
              <a:rPr lang="zh-CN" altLang="en-US" sz="2400" b="1"/>
              <a:t>⑤尊重每一国家按照</a:t>
            </a:r>
            <a:r>
              <a:rPr lang="en-US" altLang="zh-CN" sz="2400" b="1"/>
              <a:t>《</a:t>
            </a:r>
            <a:r>
              <a:rPr lang="zh-CN" altLang="en-US" sz="2400" b="1"/>
              <a:t>联合国宪章</a:t>
            </a:r>
            <a:r>
              <a:rPr lang="en-US" altLang="zh-CN" sz="2400" b="1"/>
              <a:t>》</a:t>
            </a:r>
            <a:r>
              <a:rPr lang="zh-CN" altLang="en-US" sz="2400" b="1"/>
              <a:t>单独地或集体地进行自卫的权利；</a:t>
            </a:r>
            <a:endParaRPr lang="en-US" altLang="zh-CN" sz="2400" b="1"/>
          </a:p>
          <a:p>
            <a:pPr eaLnBrk="1" hangingPunct="1">
              <a:lnSpc>
                <a:spcPts val="2500"/>
              </a:lnSpc>
            </a:pPr>
            <a:r>
              <a:rPr lang="zh-CN" altLang="en-US" sz="2400" b="1"/>
              <a:t>⑥不使用集体防御的安排来为任何一个大国的特殊利益服务；任何国家不对其他国家施加压力；</a:t>
            </a:r>
            <a:endParaRPr lang="en-US" altLang="zh-CN" sz="2400" b="1"/>
          </a:p>
          <a:p>
            <a:pPr eaLnBrk="1" hangingPunct="1">
              <a:lnSpc>
                <a:spcPts val="2500"/>
              </a:lnSpc>
            </a:pPr>
            <a:r>
              <a:rPr lang="zh-CN" altLang="en-US" sz="2400" b="1"/>
              <a:t>⑦不以侵略行为或侵略威胁，或使用武力来侵犯任何国家的领土完整或政治独立；</a:t>
            </a:r>
            <a:endParaRPr lang="en-US" altLang="zh-CN" sz="2400" b="1"/>
          </a:p>
          <a:p>
            <a:pPr eaLnBrk="1" hangingPunct="1">
              <a:lnSpc>
                <a:spcPts val="2500"/>
              </a:lnSpc>
            </a:pPr>
            <a:r>
              <a:rPr lang="zh-CN" altLang="en-US" sz="2400" b="1"/>
              <a:t>⑧按照</a:t>
            </a:r>
            <a:r>
              <a:rPr lang="en-US" altLang="zh-CN" sz="2400" b="1"/>
              <a:t>《</a:t>
            </a:r>
            <a:r>
              <a:rPr lang="zh-CN" altLang="en-US" sz="2400" b="1"/>
              <a:t>联合国宪章</a:t>
            </a:r>
            <a:r>
              <a:rPr lang="en-US" altLang="zh-CN" sz="2400" b="1"/>
              <a:t>》</a:t>
            </a:r>
            <a:r>
              <a:rPr lang="zh-CN" altLang="en-US" sz="2400" b="1"/>
              <a:t>，通过谈判、调停、仲裁或司法解决等和平方法，以及有关方面自己选择的任何其他和平方法，来解决一切国际争端；</a:t>
            </a:r>
            <a:endParaRPr lang="en-US" altLang="zh-CN" sz="2400" b="1"/>
          </a:p>
          <a:p>
            <a:pPr eaLnBrk="1" hangingPunct="1">
              <a:lnSpc>
                <a:spcPts val="2500"/>
              </a:lnSpc>
            </a:pPr>
            <a:r>
              <a:rPr lang="zh-CN" altLang="en-US" sz="2400" b="1"/>
              <a:t>⑨促进相互的利益和合作；</a:t>
            </a:r>
            <a:endParaRPr lang="en-US" altLang="zh-CN" sz="2400" b="1"/>
          </a:p>
          <a:p>
            <a:pPr eaLnBrk="1" hangingPunct="1">
              <a:lnSpc>
                <a:spcPts val="2500"/>
              </a:lnSpc>
            </a:pPr>
            <a:r>
              <a:rPr lang="zh-CN" altLang="en-US" sz="2400" b="1"/>
              <a:t>⑩尊重正义和国际义务。</a:t>
            </a:r>
          </a:p>
        </p:txBody>
      </p:sp>
      <p:sp>
        <p:nvSpPr>
          <p:cNvPr id="11266" name="矩形 2"/>
          <p:cNvSpPr>
            <a:spLocks noChangeArrowheads="1"/>
          </p:cNvSpPr>
          <p:nvPr/>
        </p:nvSpPr>
        <p:spPr bwMode="auto">
          <a:xfrm>
            <a:off x="2051050" y="-1588"/>
            <a:ext cx="1816100" cy="584201"/>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a:solidFill>
                  <a:srgbClr val="FF0000"/>
                </a:solidFill>
              </a:rPr>
              <a:t>十项原则</a:t>
            </a:r>
          </a:p>
        </p:txBody>
      </p:sp>
      <p:sp>
        <p:nvSpPr>
          <p:cNvPr id="13316" name="矩形 3"/>
          <p:cNvSpPr>
            <a:spLocks noChangeArrowheads="1"/>
          </p:cNvSpPr>
          <p:nvPr/>
        </p:nvSpPr>
        <p:spPr bwMode="auto">
          <a:xfrm>
            <a:off x="5867400" y="2514600"/>
            <a:ext cx="35814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ts val="3300"/>
              </a:lnSpc>
            </a:pPr>
            <a:r>
              <a:rPr lang="zh-CN" altLang="en-US" sz="2400" b="1">
                <a:solidFill>
                  <a:srgbClr val="FF0000"/>
                </a:solidFill>
              </a:rPr>
              <a:t>“团结、友谊、合作”</a:t>
            </a:r>
            <a:endParaRPr lang="en-US" altLang="zh-CN" sz="2400" b="1">
              <a:solidFill>
                <a:srgbClr val="FF0000"/>
              </a:solidFill>
            </a:endParaRPr>
          </a:p>
          <a:p>
            <a:pPr algn="ctr" eaLnBrk="1" hangingPunct="1">
              <a:lnSpc>
                <a:spcPts val="3300"/>
              </a:lnSpc>
            </a:pPr>
            <a:r>
              <a:rPr lang="zh-CN" altLang="en-US" sz="2400" b="1">
                <a:solidFill>
                  <a:srgbClr val="FF0000"/>
                </a:solidFill>
              </a:rPr>
              <a:t>万隆精神</a:t>
            </a:r>
          </a:p>
        </p:txBody>
      </p:sp>
      <p:pic>
        <p:nvPicPr>
          <p:cNvPr id="11268" name="Picture 6" descr="https://timgsa.baidu.com/timg?image&amp;quality=80&amp;size=b9999_10000&amp;sec=1534951532968&amp;di=0522f8e17dcc09b2b7297ea05f81d507&amp;imgtype=0&amp;src=http%3A%2F%2Fimg.hibor.com.cn%2FdongfangcaifuImg%2F2015042209135519275018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1588"/>
            <a:ext cx="2971800" cy="2292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66525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6"/>
                                        </p:tgtEl>
                                        <p:attrNameLst>
                                          <p:attrName>style.visibility</p:attrName>
                                        </p:attrNameLst>
                                      </p:cBhvr>
                                      <p:to>
                                        <p:strVal val="visible"/>
                                      </p:to>
                                    </p:set>
                                    <p:anim calcmode="lin" valueType="num">
                                      <p:cBhvr additive="base">
                                        <p:cTn id="7" dur="500" fill="hold"/>
                                        <p:tgtEl>
                                          <p:spTgt spid="13316"/>
                                        </p:tgtEl>
                                        <p:attrNameLst>
                                          <p:attrName>ppt_x</p:attrName>
                                        </p:attrNameLst>
                                      </p:cBhvr>
                                      <p:tavLst>
                                        <p:tav tm="0">
                                          <p:val>
                                            <p:strVal val="#ppt_x"/>
                                          </p:val>
                                        </p:tav>
                                        <p:tav tm="100000">
                                          <p:val>
                                            <p:strVal val="#ppt_x"/>
                                          </p:val>
                                        </p:tav>
                                      </p:tavLst>
                                    </p:anim>
                                    <p:anim calcmode="lin" valueType="num">
                                      <p:cBhvr additive="base">
                                        <p:cTn id="8"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6" descr="ly3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950" y="285750"/>
            <a:ext cx="8424863" cy="634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2230008"/>
      </p:ext>
    </p:extLst>
  </p:cSld>
  <p:clrMapOvr>
    <a:masterClrMapping/>
  </p:clrMapOvr>
  <p:transition spd="slow">
    <p:randomBar dir="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descr="http://img1.cache.netease.com/catchpic/4/48/48A0C5E6815E584E2097521135B98B0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762000"/>
            <a:ext cx="5922963"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4" name="矩形 2"/>
          <p:cNvSpPr>
            <a:spLocks noChangeArrowheads="1"/>
          </p:cNvSpPr>
          <p:nvPr/>
        </p:nvSpPr>
        <p:spPr bwMode="auto">
          <a:xfrm>
            <a:off x="1447800" y="4953000"/>
            <a:ext cx="66294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800" b="1"/>
              <a:t>国家主席习近平在印度尼西亚首都雅加达出席亚非领导人会议开幕式并发表讲话</a:t>
            </a:r>
            <a:endParaRPr lang="en-US" altLang="zh-CN" sz="2800" b="1"/>
          </a:p>
          <a:p>
            <a:pPr algn="ctr" eaLnBrk="1" hangingPunct="1"/>
            <a:r>
              <a:rPr lang="en-US" altLang="zh-CN" sz="2800" b="1"/>
              <a:t>-----《</a:t>
            </a:r>
            <a:r>
              <a:rPr lang="zh-CN" altLang="en-US" sz="2800" b="1"/>
              <a:t>弘扬万隆精神推进合作共赢</a:t>
            </a:r>
            <a:r>
              <a:rPr lang="en-US" altLang="zh-CN" sz="2800" b="1"/>
              <a:t>》</a:t>
            </a:r>
            <a:endParaRPr lang="zh-CN" altLang="en-US" b="1"/>
          </a:p>
        </p:txBody>
      </p:sp>
    </p:spTree>
    <p:extLst>
      <p:ext uri="{BB962C8B-B14F-4D97-AF65-F5344CB8AC3E}">
        <p14:creationId xmlns:p14="http://schemas.microsoft.com/office/powerpoint/2010/main" val="818433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5"/>
          <p:cNvSpPr>
            <a:spLocks noChangeArrowheads="1"/>
          </p:cNvSpPr>
          <p:nvPr/>
        </p:nvSpPr>
        <p:spPr bwMode="auto">
          <a:xfrm>
            <a:off x="560388" y="384175"/>
            <a:ext cx="5867400" cy="64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600" b="1">
                <a:latin typeface="黑体" pitchFamily="49" charset="-122"/>
                <a:ea typeface="黑体" pitchFamily="49" charset="-122"/>
              </a:rPr>
              <a:t>二 非洲民族独立浪潮</a:t>
            </a:r>
          </a:p>
        </p:txBody>
      </p:sp>
      <p:grpSp>
        <p:nvGrpSpPr>
          <p:cNvPr id="14338" name="Group 6"/>
          <p:cNvGrpSpPr>
            <a:grpSpLocks/>
          </p:cNvGrpSpPr>
          <p:nvPr/>
        </p:nvGrpSpPr>
        <p:grpSpPr bwMode="auto">
          <a:xfrm>
            <a:off x="381000" y="1263650"/>
            <a:ext cx="4287838" cy="4276725"/>
            <a:chOff x="2586" y="1058"/>
            <a:chExt cx="2749" cy="2770"/>
          </a:xfrm>
        </p:grpSpPr>
        <p:grpSp>
          <p:nvGrpSpPr>
            <p:cNvPr id="14339" name="Group 7"/>
            <p:cNvGrpSpPr>
              <a:grpSpLocks/>
            </p:cNvGrpSpPr>
            <p:nvPr/>
          </p:nvGrpSpPr>
          <p:grpSpPr bwMode="auto">
            <a:xfrm>
              <a:off x="2586" y="1058"/>
              <a:ext cx="2749" cy="2770"/>
              <a:chOff x="2586" y="1058"/>
              <a:chExt cx="2749" cy="2770"/>
            </a:xfrm>
          </p:grpSpPr>
          <p:pic>
            <p:nvPicPr>
              <p:cNvPr id="14340" name="Picture 8" descr="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8" y="1058"/>
                <a:ext cx="2516" cy="2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Rectangle 9"/>
              <p:cNvSpPr>
                <a:spLocks noChangeArrowheads="1"/>
              </p:cNvSpPr>
              <p:nvPr/>
            </p:nvSpPr>
            <p:spPr bwMode="auto">
              <a:xfrm>
                <a:off x="2586" y="3552"/>
                <a:ext cx="2749" cy="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36000" rIns="0" bIns="36000">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b="1">
                    <a:solidFill>
                      <a:srgbClr val="0000FF"/>
                    </a:solidFill>
                    <a:latin typeface="宋体" pitchFamily="2" charset="-122"/>
                  </a:rPr>
                  <a:t>欧洲人在非洲的势力（</a:t>
                </a:r>
                <a:r>
                  <a:rPr lang="en-US" altLang="zh-CN" sz="2400" b="1">
                    <a:solidFill>
                      <a:srgbClr val="0000FF"/>
                    </a:solidFill>
                    <a:latin typeface="宋体" pitchFamily="2" charset="-122"/>
                  </a:rPr>
                  <a:t>1913</a:t>
                </a:r>
                <a:r>
                  <a:rPr lang="zh-CN" altLang="en-US" sz="2400" b="1">
                    <a:solidFill>
                      <a:srgbClr val="0000FF"/>
                    </a:solidFill>
                    <a:latin typeface="宋体" pitchFamily="2" charset="-122"/>
                  </a:rPr>
                  <a:t>年）</a:t>
                </a:r>
              </a:p>
            </p:txBody>
          </p:sp>
        </p:grpSp>
        <p:sp>
          <p:nvSpPr>
            <p:cNvPr id="14342" name="Text Box 10"/>
            <p:cNvSpPr txBox="1">
              <a:spLocks noChangeArrowheads="1"/>
            </p:cNvSpPr>
            <p:nvPr/>
          </p:nvSpPr>
          <p:spPr bwMode="auto">
            <a:xfrm>
              <a:off x="4696" y="1760"/>
              <a:ext cx="504" cy="212"/>
            </a:xfrm>
            <a:prstGeom prst="rect">
              <a:avLst/>
            </a:prstGeom>
            <a:solidFill>
              <a:schemeClr val="bg1"/>
            </a:solidFill>
            <a:ln>
              <a:noFill/>
            </a:ln>
            <a:extLs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ct val="50000"/>
                </a:spcBef>
              </a:pPr>
              <a:r>
                <a:rPr lang="zh-CN" altLang="en-US" sz="1600" b="1">
                  <a:latin typeface="Times New Roman" pitchFamily="18" charset="0"/>
                  <a:ea typeface="黑体" pitchFamily="49" charset="-122"/>
                </a:rPr>
                <a:t>法兰西</a:t>
              </a:r>
            </a:p>
          </p:txBody>
        </p:sp>
        <p:sp>
          <p:nvSpPr>
            <p:cNvPr id="14343" name="Text Box 11"/>
            <p:cNvSpPr txBox="1">
              <a:spLocks noChangeArrowheads="1"/>
            </p:cNvSpPr>
            <p:nvPr/>
          </p:nvSpPr>
          <p:spPr bwMode="auto">
            <a:xfrm>
              <a:off x="4672" y="1440"/>
              <a:ext cx="504" cy="212"/>
            </a:xfrm>
            <a:prstGeom prst="rect">
              <a:avLst/>
            </a:prstGeom>
            <a:solidFill>
              <a:schemeClr val="bg1"/>
            </a:solidFill>
            <a:ln>
              <a:noFill/>
            </a:ln>
            <a:extLs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ct val="50000"/>
                </a:spcBef>
              </a:pPr>
              <a:r>
                <a:rPr lang="zh-CN" altLang="en-US" sz="1600" b="1">
                  <a:latin typeface="Times New Roman" pitchFamily="18" charset="0"/>
                  <a:ea typeface="黑体" pitchFamily="49" charset="-122"/>
                </a:rPr>
                <a:t>意大利</a:t>
              </a:r>
            </a:p>
          </p:txBody>
        </p:sp>
        <p:sp>
          <p:nvSpPr>
            <p:cNvPr id="14344" name="Text Box 12"/>
            <p:cNvSpPr txBox="1">
              <a:spLocks noChangeArrowheads="1"/>
            </p:cNvSpPr>
            <p:nvPr/>
          </p:nvSpPr>
          <p:spPr bwMode="auto">
            <a:xfrm>
              <a:off x="4664" y="3072"/>
              <a:ext cx="504" cy="212"/>
            </a:xfrm>
            <a:prstGeom prst="rect">
              <a:avLst/>
            </a:prstGeom>
            <a:solidFill>
              <a:schemeClr val="bg1"/>
            </a:solidFill>
            <a:ln>
              <a:noFill/>
            </a:ln>
            <a:extLst>
              <a:ext uri="{91240B29-F687-4F45-9708-019B960494DF}">
                <a14:hiddenLine xmlns:a14="http://schemas.microsoft.com/office/drawing/2010/main" w="1587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ct val="50000"/>
                </a:spcBef>
              </a:pPr>
              <a:r>
                <a:rPr lang="zh-CN" altLang="en-US" sz="1600" b="1">
                  <a:latin typeface="Times New Roman" pitchFamily="18" charset="0"/>
                  <a:ea typeface="黑体" pitchFamily="49" charset="-122"/>
                </a:rPr>
                <a:t>比利时</a:t>
              </a:r>
            </a:p>
          </p:txBody>
        </p:sp>
      </p:grpSp>
      <p:pic>
        <p:nvPicPr>
          <p:cNvPr id="14345" name="Picture 4" descr="非洲独立浪潮"/>
          <p:cNvPicPr>
            <a:picLocks noChangeAspect="1" noChangeArrowheads="1"/>
          </p:cNvPicPr>
          <p:nvPr/>
        </p:nvPicPr>
        <p:blipFill>
          <a:blip r:embed="rId4">
            <a:extLst>
              <a:ext uri="{28A0092B-C50C-407E-A947-70E740481C1C}">
                <a14:useLocalDpi xmlns:a14="http://schemas.microsoft.com/office/drawing/2010/main" val="0"/>
              </a:ext>
            </a:extLst>
          </a:blip>
          <a:srcRect l="2222" t="2032" r="3334" b="28862"/>
          <a:stretch>
            <a:fillRect/>
          </a:stretch>
        </p:blipFill>
        <p:spPr bwMode="auto">
          <a:xfrm>
            <a:off x="4870450" y="906463"/>
            <a:ext cx="4038600" cy="463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8037301"/>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1"/>
          <p:cNvSpPr>
            <a:spLocks noChangeArrowheads="1"/>
          </p:cNvSpPr>
          <p:nvPr/>
        </p:nvSpPr>
        <p:spPr bwMode="auto">
          <a:xfrm>
            <a:off x="1371600" y="609600"/>
            <a:ext cx="6705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800" b="1">
                <a:ea typeface="黑体" pitchFamily="49" charset="-122"/>
              </a:rPr>
              <a:t>填表：二战后非洲独立运动的主要经过</a:t>
            </a:r>
          </a:p>
        </p:txBody>
      </p:sp>
      <p:graphicFrame>
        <p:nvGraphicFramePr>
          <p:cNvPr id="7" name="表格 6"/>
          <p:cNvGraphicFramePr>
            <a:graphicFrameLocks noGrp="1"/>
          </p:cNvGraphicFramePr>
          <p:nvPr/>
        </p:nvGraphicFramePr>
        <p:xfrm>
          <a:off x="762000" y="1141413"/>
          <a:ext cx="7924800" cy="5105400"/>
        </p:xfrm>
        <a:graphic>
          <a:graphicData uri="http://schemas.openxmlformats.org/drawingml/2006/table">
            <a:tbl>
              <a:tblPr firstRow="1" bandRow="1">
                <a:tableStyleId>{5C22544A-7EE6-4342-B048-85BDC9FD1C3A}</a:tableStyleId>
              </a:tblPr>
              <a:tblGrid>
                <a:gridCol w="1498781"/>
                <a:gridCol w="2774396"/>
                <a:gridCol w="3651623"/>
              </a:tblGrid>
              <a:tr h="850900">
                <a:tc>
                  <a:txBody>
                    <a:bodyPr/>
                    <a:lstStyle/>
                    <a:p>
                      <a:pPr algn="ctr"/>
                      <a:r>
                        <a:rPr lang="zh-CN" altLang="en-US" sz="2800" b="0" dirty="0" smtClean="0">
                          <a:solidFill>
                            <a:schemeClr val="tx1"/>
                          </a:solidFill>
                          <a:latin typeface="黑体" panose="02010609060101010101" pitchFamily="49" charset="-122"/>
                          <a:ea typeface="黑体" panose="02010609060101010101" pitchFamily="49" charset="-122"/>
                        </a:rPr>
                        <a:t>时间</a:t>
                      </a:r>
                      <a:endParaRPr lang="zh-CN" altLang="en-US" sz="2800" b="0" dirty="0">
                        <a:solidFill>
                          <a:schemeClr val="tx1"/>
                        </a:solidFill>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tabLst>
                          <a:tab pos="2334895" algn="l"/>
                        </a:tabLst>
                      </a:pPr>
                      <a:r>
                        <a:rPr lang="zh-CN" altLang="en-US" sz="2800" b="0" dirty="0" smtClean="0">
                          <a:solidFill>
                            <a:schemeClr val="tx1"/>
                          </a:solidFill>
                          <a:latin typeface="黑体" panose="02010609060101010101" pitchFamily="49" charset="-122"/>
                          <a:ea typeface="黑体" panose="02010609060101010101" pitchFamily="49" charset="-122"/>
                        </a:rPr>
                        <a:t>独立的国家</a:t>
                      </a:r>
                      <a:endParaRPr lang="zh-CN" altLang="en-US" sz="2800" b="0" dirty="0">
                        <a:solidFill>
                          <a:schemeClr val="tx1"/>
                        </a:solidFill>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800" b="0" dirty="0" smtClean="0">
                          <a:solidFill>
                            <a:schemeClr val="tx1"/>
                          </a:solidFill>
                          <a:latin typeface="黑体" panose="02010609060101010101" pitchFamily="49" charset="-122"/>
                          <a:ea typeface="黑体" panose="02010609060101010101" pitchFamily="49" charset="-122"/>
                        </a:rPr>
                        <a:t>影响</a:t>
                      </a:r>
                      <a:endParaRPr lang="zh-CN" altLang="en-US" sz="2800" b="0" dirty="0">
                        <a:solidFill>
                          <a:schemeClr val="tx1"/>
                        </a:solidFill>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50900">
                <a:tc>
                  <a:txBody>
                    <a:bodyPr/>
                    <a:lstStyle/>
                    <a:p>
                      <a:pPr algn="ctr"/>
                      <a:r>
                        <a:rPr lang="en-US" altLang="zh-CN" sz="2800" dirty="0" smtClean="0"/>
                        <a:t>1950</a:t>
                      </a:r>
                      <a:endParaRPr lang="zh-CN" altLang="en-US" sz="2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50900">
                <a:tc>
                  <a:txBody>
                    <a:bodyPr/>
                    <a:lstStyle/>
                    <a:p>
                      <a:pPr algn="ctr"/>
                      <a:r>
                        <a:rPr lang="en-US" altLang="zh-CN" sz="2800" dirty="0" smtClean="0"/>
                        <a:t>1952</a:t>
                      </a:r>
                      <a:endParaRPr lang="zh-CN" altLang="en-US" sz="2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50900">
                <a:tc>
                  <a:txBody>
                    <a:bodyPr/>
                    <a:lstStyle/>
                    <a:p>
                      <a:pPr algn="ctr"/>
                      <a:r>
                        <a:rPr lang="en-US" altLang="zh-CN" sz="2800" dirty="0" smtClean="0"/>
                        <a:t>1960</a:t>
                      </a:r>
                      <a:endParaRPr lang="zh-CN" altLang="en-US" sz="2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50900">
                <a:tc>
                  <a:txBody>
                    <a:bodyPr/>
                    <a:lstStyle/>
                    <a:p>
                      <a:pPr algn="ctr"/>
                      <a:r>
                        <a:rPr lang="en-US" altLang="zh-CN" sz="2800" dirty="0" smtClean="0"/>
                        <a:t>1962</a:t>
                      </a:r>
                      <a:endParaRPr lang="zh-CN" altLang="en-US" sz="2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sz="36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50900">
                <a:tc>
                  <a:txBody>
                    <a:bodyPr/>
                    <a:lstStyle/>
                    <a:p>
                      <a:pPr algn="ctr"/>
                      <a:r>
                        <a:rPr lang="en-US" altLang="zh-CN" sz="2800" dirty="0" smtClean="0"/>
                        <a:t>1990</a:t>
                      </a:r>
                      <a:endParaRPr lang="zh-CN" altLang="en-US" sz="28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zh-CN" altLang="en-US"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6417" name="矩形 7"/>
          <p:cNvSpPr>
            <a:spLocks noChangeArrowheads="1"/>
          </p:cNvSpPr>
          <p:nvPr/>
        </p:nvSpPr>
        <p:spPr bwMode="auto">
          <a:xfrm>
            <a:off x="2438400" y="3057525"/>
            <a:ext cx="9064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2800" b="1">
                <a:solidFill>
                  <a:srgbClr val="FF0000"/>
                </a:solidFill>
                <a:latin typeface="黑体" pitchFamily="49" charset="-122"/>
                <a:ea typeface="黑体" pitchFamily="49" charset="-122"/>
              </a:rPr>
              <a:t>埃及</a:t>
            </a:r>
          </a:p>
        </p:txBody>
      </p:sp>
      <p:sp>
        <p:nvSpPr>
          <p:cNvPr id="16418" name="矩形 8"/>
          <p:cNvSpPr>
            <a:spLocks noChangeArrowheads="1"/>
          </p:cNvSpPr>
          <p:nvPr/>
        </p:nvSpPr>
        <p:spPr bwMode="auto">
          <a:xfrm>
            <a:off x="2438400" y="3887788"/>
            <a:ext cx="23510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800" b="1">
                <a:solidFill>
                  <a:srgbClr val="FF0000"/>
                </a:solidFill>
                <a:latin typeface="黑体" pitchFamily="49" charset="-122"/>
                <a:ea typeface="黑体" pitchFamily="49" charset="-122"/>
              </a:rPr>
              <a:t>17</a:t>
            </a:r>
            <a:r>
              <a:rPr lang="zh-CN" altLang="en-US" sz="2800" b="1">
                <a:solidFill>
                  <a:srgbClr val="FF0000"/>
                </a:solidFill>
                <a:latin typeface="黑体" pitchFamily="49" charset="-122"/>
                <a:ea typeface="黑体" pitchFamily="49" charset="-122"/>
              </a:rPr>
              <a:t>个国家独立</a:t>
            </a:r>
            <a:endParaRPr lang="zh-CN" altLang="en-US" sz="2800">
              <a:solidFill>
                <a:srgbClr val="FF0000"/>
              </a:solidFill>
            </a:endParaRPr>
          </a:p>
        </p:txBody>
      </p:sp>
      <p:sp>
        <p:nvSpPr>
          <p:cNvPr id="16419" name="矩形 9"/>
          <p:cNvSpPr>
            <a:spLocks noChangeArrowheads="1"/>
          </p:cNvSpPr>
          <p:nvPr/>
        </p:nvSpPr>
        <p:spPr bwMode="auto">
          <a:xfrm>
            <a:off x="2514600" y="5648325"/>
            <a:ext cx="16271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FF0000"/>
                </a:solidFill>
                <a:latin typeface="黑体" pitchFamily="49" charset="-122"/>
                <a:ea typeface="黑体" pitchFamily="49" charset="-122"/>
              </a:rPr>
              <a:t>纳米比亚</a:t>
            </a:r>
            <a:endParaRPr lang="zh-CN" altLang="en-US" sz="2800">
              <a:solidFill>
                <a:srgbClr val="FF0000"/>
              </a:solidFill>
            </a:endParaRPr>
          </a:p>
        </p:txBody>
      </p:sp>
      <p:sp>
        <p:nvSpPr>
          <p:cNvPr id="16420" name="矩形 10"/>
          <p:cNvSpPr>
            <a:spLocks noChangeArrowheads="1"/>
          </p:cNvSpPr>
          <p:nvPr/>
        </p:nvSpPr>
        <p:spPr bwMode="auto">
          <a:xfrm>
            <a:off x="5432425" y="3887788"/>
            <a:ext cx="19875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FF0000"/>
                </a:solidFill>
                <a:latin typeface="黑体" pitchFamily="49" charset="-122"/>
                <a:ea typeface="黑体" pitchFamily="49" charset="-122"/>
              </a:rPr>
              <a:t>非洲独立年</a:t>
            </a:r>
            <a:endParaRPr lang="zh-CN" altLang="en-US" sz="2800">
              <a:solidFill>
                <a:srgbClr val="FF0000"/>
              </a:solidFill>
            </a:endParaRPr>
          </a:p>
        </p:txBody>
      </p:sp>
      <p:sp>
        <p:nvSpPr>
          <p:cNvPr id="16421" name="矩形 11"/>
          <p:cNvSpPr>
            <a:spLocks noChangeArrowheads="1"/>
          </p:cNvSpPr>
          <p:nvPr/>
        </p:nvSpPr>
        <p:spPr bwMode="auto">
          <a:xfrm>
            <a:off x="5105400" y="5494338"/>
            <a:ext cx="3429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b="1">
                <a:solidFill>
                  <a:srgbClr val="FF0000"/>
                </a:solidFill>
                <a:latin typeface="黑体" pitchFamily="49" charset="-122"/>
                <a:ea typeface="黑体" pitchFamily="49" charset="-122"/>
              </a:rPr>
              <a:t>标志着所有非洲国家都摆脱了殖民主义的枷锁</a:t>
            </a:r>
            <a:endParaRPr lang="zh-CN" altLang="en-US" sz="2400"/>
          </a:p>
        </p:txBody>
      </p:sp>
      <p:sp>
        <p:nvSpPr>
          <p:cNvPr id="16422" name="矩形 12"/>
          <p:cNvSpPr>
            <a:spLocks noChangeArrowheads="1"/>
          </p:cNvSpPr>
          <p:nvPr/>
        </p:nvSpPr>
        <p:spPr bwMode="auto">
          <a:xfrm>
            <a:off x="2362200" y="2295525"/>
            <a:ext cx="1266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FF0000"/>
                </a:solidFill>
                <a:latin typeface="黑体" pitchFamily="49" charset="-122"/>
                <a:ea typeface="黑体" pitchFamily="49" charset="-122"/>
              </a:rPr>
              <a:t>利比亚</a:t>
            </a:r>
            <a:endParaRPr lang="zh-CN" altLang="en-US" sz="2800">
              <a:solidFill>
                <a:srgbClr val="FF0000"/>
              </a:solidFill>
            </a:endParaRPr>
          </a:p>
        </p:txBody>
      </p:sp>
      <p:sp>
        <p:nvSpPr>
          <p:cNvPr id="16423" name="矩形 13"/>
          <p:cNvSpPr>
            <a:spLocks noChangeArrowheads="1"/>
          </p:cNvSpPr>
          <p:nvPr/>
        </p:nvSpPr>
        <p:spPr bwMode="auto">
          <a:xfrm>
            <a:off x="2362200" y="4810125"/>
            <a:ext cx="19875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FF0000"/>
                </a:solidFill>
                <a:latin typeface="黑体" pitchFamily="49" charset="-122"/>
                <a:ea typeface="黑体" pitchFamily="49" charset="-122"/>
              </a:rPr>
              <a:t>阿尔及利亚</a:t>
            </a:r>
            <a:endParaRPr lang="zh-CN" altLang="en-US" sz="2800"/>
          </a:p>
        </p:txBody>
      </p:sp>
    </p:spTree>
    <p:extLst>
      <p:ext uri="{BB962C8B-B14F-4D97-AF65-F5344CB8AC3E}">
        <p14:creationId xmlns:p14="http://schemas.microsoft.com/office/powerpoint/2010/main" val="6103789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422"/>
                                        </p:tgtEl>
                                        <p:attrNameLst>
                                          <p:attrName>style.visibility</p:attrName>
                                        </p:attrNameLst>
                                      </p:cBhvr>
                                      <p:to>
                                        <p:strVal val="visible"/>
                                      </p:to>
                                    </p:set>
                                    <p:anim calcmode="lin" valueType="num">
                                      <p:cBhvr additive="base">
                                        <p:cTn id="7" dur="500" fill="hold"/>
                                        <p:tgtEl>
                                          <p:spTgt spid="16422"/>
                                        </p:tgtEl>
                                        <p:attrNameLst>
                                          <p:attrName>ppt_x</p:attrName>
                                        </p:attrNameLst>
                                      </p:cBhvr>
                                      <p:tavLst>
                                        <p:tav tm="0">
                                          <p:val>
                                            <p:strVal val="#ppt_x"/>
                                          </p:val>
                                        </p:tav>
                                        <p:tav tm="100000">
                                          <p:val>
                                            <p:strVal val="#ppt_x"/>
                                          </p:val>
                                        </p:tav>
                                      </p:tavLst>
                                    </p:anim>
                                    <p:anim calcmode="lin" valueType="num">
                                      <p:cBhvr additive="base">
                                        <p:cTn id="8" dur="500" fill="hold"/>
                                        <p:tgtEl>
                                          <p:spTgt spid="1642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417"/>
                                        </p:tgtEl>
                                        <p:attrNameLst>
                                          <p:attrName>style.visibility</p:attrName>
                                        </p:attrNameLst>
                                      </p:cBhvr>
                                      <p:to>
                                        <p:strVal val="visible"/>
                                      </p:to>
                                    </p:set>
                                    <p:anim calcmode="lin" valueType="num">
                                      <p:cBhvr additive="base">
                                        <p:cTn id="13" dur="500" fill="hold"/>
                                        <p:tgtEl>
                                          <p:spTgt spid="16417"/>
                                        </p:tgtEl>
                                        <p:attrNameLst>
                                          <p:attrName>ppt_x</p:attrName>
                                        </p:attrNameLst>
                                      </p:cBhvr>
                                      <p:tavLst>
                                        <p:tav tm="0">
                                          <p:val>
                                            <p:strVal val="#ppt_x"/>
                                          </p:val>
                                        </p:tav>
                                        <p:tav tm="100000">
                                          <p:val>
                                            <p:strVal val="#ppt_x"/>
                                          </p:val>
                                        </p:tav>
                                      </p:tavLst>
                                    </p:anim>
                                    <p:anim calcmode="lin" valueType="num">
                                      <p:cBhvr additive="base">
                                        <p:cTn id="14" dur="500" fill="hold"/>
                                        <p:tgtEl>
                                          <p:spTgt spid="1641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418"/>
                                        </p:tgtEl>
                                        <p:attrNameLst>
                                          <p:attrName>style.visibility</p:attrName>
                                        </p:attrNameLst>
                                      </p:cBhvr>
                                      <p:to>
                                        <p:strVal val="visible"/>
                                      </p:to>
                                    </p:set>
                                    <p:anim calcmode="lin" valueType="num">
                                      <p:cBhvr additive="base">
                                        <p:cTn id="19" dur="500" fill="hold"/>
                                        <p:tgtEl>
                                          <p:spTgt spid="16418"/>
                                        </p:tgtEl>
                                        <p:attrNameLst>
                                          <p:attrName>ppt_x</p:attrName>
                                        </p:attrNameLst>
                                      </p:cBhvr>
                                      <p:tavLst>
                                        <p:tav tm="0">
                                          <p:val>
                                            <p:strVal val="#ppt_x"/>
                                          </p:val>
                                        </p:tav>
                                        <p:tav tm="100000">
                                          <p:val>
                                            <p:strVal val="#ppt_x"/>
                                          </p:val>
                                        </p:tav>
                                      </p:tavLst>
                                    </p:anim>
                                    <p:anim calcmode="lin" valueType="num">
                                      <p:cBhvr additive="base">
                                        <p:cTn id="20" dur="500" fill="hold"/>
                                        <p:tgtEl>
                                          <p:spTgt spid="1641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500" fill="hold">
                                          <p:stCondLst>
                                            <p:cond delay="0"/>
                                          </p:stCondLst>
                                        </p:cTn>
                                        <p:tgtEl>
                                          <p:spTgt spid="16420"/>
                                        </p:tgtEl>
                                        <p:attrNameLst>
                                          <p:attrName>style.visibility</p:attrName>
                                        </p:attrNameLst>
                                      </p:cBhvr>
                                      <p:to>
                                        <p:strVal val="visible"/>
                                      </p:to>
                                    </p:set>
                                    <p:anim calcmode="lin" valueType="num">
                                      <p:cBhvr additive="base">
                                        <p:cTn id="25" dur="500" fill="hold"/>
                                        <p:tgtEl>
                                          <p:spTgt spid="16420"/>
                                        </p:tgtEl>
                                        <p:attrNameLst>
                                          <p:attrName>ppt_x</p:attrName>
                                        </p:attrNameLst>
                                      </p:cBhvr>
                                      <p:tavLst>
                                        <p:tav tm="0">
                                          <p:val>
                                            <p:strVal val="#ppt_x"/>
                                          </p:val>
                                        </p:tav>
                                        <p:tav tm="100000">
                                          <p:val>
                                            <p:strVal val="#ppt_x"/>
                                          </p:val>
                                        </p:tav>
                                      </p:tavLst>
                                    </p:anim>
                                    <p:anim calcmode="lin" valueType="num">
                                      <p:cBhvr additive="base">
                                        <p:cTn id="26" dur="500" fill="hold"/>
                                        <p:tgtEl>
                                          <p:spTgt spid="16420"/>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6423"/>
                                        </p:tgtEl>
                                        <p:attrNameLst>
                                          <p:attrName>style.visibility</p:attrName>
                                        </p:attrNameLst>
                                      </p:cBhvr>
                                      <p:to>
                                        <p:strVal val="visible"/>
                                      </p:to>
                                    </p:set>
                                    <p:anim calcmode="lin" valueType="num">
                                      <p:cBhvr additive="base">
                                        <p:cTn id="31" dur="500" fill="hold"/>
                                        <p:tgtEl>
                                          <p:spTgt spid="16423"/>
                                        </p:tgtEl>
                                        <p:attrNameLst>
                                          <p:attrName>ppt_x</p:attrName>
                                        </p:attrNameLst>
                                      </p:cBhvr>
                                      <p:tavLst>
                                        <p:tav tm="0">
                                          <p:val>
                                            <p:strVal val="#ppt_x"/>
                                          </p:val>
                                        </p:tav>
                                        <p:tav tm="100000">
                                          <p:val>
                                            <p:strVal val="#ppt_x"/>
                                          </p:val>
                                        </p:tav>
                                      </p:tavLst>
                                    </p:anim>
                                    <p:anim calcmode="lin" valueType="num">
                                      <p:cBhvr additive="base">
                                        <p:cTn id="32" dur="500" fill="hold"/>
                                        <p:tgtEl>
                                          <p:spTgt spid="16423"/>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419"/>
                                        </p:tgtEl>
                                        <p:attrNameLst>
                                          <p:attrName>style.visibility</p:attrName>
                                        </p:attrNameLst>
                                      </p:cBhvr>
                                      <p:to>
                                        <p:strVal val="visible"/>
                                      </p:to>
                                    </p:set>
                                    <p:anim calcmode="lin" valueType="num">
                                      <p:cBhvr additive="base">
                                        <p:cTn id="37" dur="500" fill="hold"/>
                                        <p:tgtEl>
                                          <p:spTgt spid="16419"/>
                                        </p:tgtEl>
                                        <p:attrNameLst>
                                          <p:attrName>ppt_x</p:attrName>
                                        </p:attrNameLst>
                                      </p:cBhvr>
                                      <p:tavLst>
                                        <p:tav tm="0">
                                          <p:val>
                                            <p:strVal val="#ppt_x"/>
                                          </p:val>
                                        </p:tav>
                                        <p:tav tm="100000">
                                          <p:val>
                                            <p:strVal val="#ppt_x"/>
                                          </p:val>
                                        </p:tav>
                                      </p:tavLst>
                                    </p:anim>
                                    <p:anim calcmode="lin" valueType="num">
                                      <p:cBhvr additive="base">
                                        <p:cTn id="38" dur="500" fill="hold"/>
                                        <p:tgtEl>
                                          <p:spTgt spid="16419"/>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421"/>
                                        </p:tgtEl>
                                        <p:attrNameLst>
                                          <p:attrName>style.visibility</p:attrName>
                                        </p:attrNameLst>
                                      </p:cBhvr>
                                      <p:to>
                                        <p:strVal val="visible"/>
                                      </p:to>
                                    </p:set>
                                    <p:anim calcmode="lin" valueType="num">
                                      <p:cBhvr additive="base">
                                        <p:cTn id="43" dur="500" fill="hold"/>
                                        <p:tgtEl>
                                          <p:spTgt spid="16421"/>
                                        </p:tgtEl>
                                        <p:attrNameLst>
                                          <p:attrName>ppt_x</p:attrName>
                                        </p:attrNameLst>
                                      </p:cBhvr>
                                      <p:tavLst>
                                        <p:tav tm="0">
                                          <p:val>
                                            <p:strVal val="#ppt_x"/>
                                          </p:val>
                                        </p:tav>
                                        <p:tav tm="100000">
                                          <p:val>
                                            <p:strVal val="#ppt_x"/>
                                          </p:val>
                                        </p:tav>
                                      </p:tavLst>
                                    </p:anim>
                                    <p:anim calcmode="lin" valueType="num">
                                      <p:cBhvr additive="base">
                                        <p:cTn id="44" dur="500" fill="hold"/>
                                        <p:tgtEl>
                                          <p:spTgt spid="164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17" grpId="0"/>
      <p:bldP spid="16418" grpId="0"/>
      <p:bldP spid="16419" grpId="0"/>
      <p:bldP spid="16420" grpId="0"/>
      <p:bldP spid="16421" grpId="0"/>
      <p:bldP spid="16422" grpId="0"/>
      <p:bldP spid="164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2" descr="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676400"/>
            <a:ext cx="36576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4" name="Picture 8" descr="埃及总统纳赛尔"/>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104900"/>
            <a:ext cx="36703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矩形 3"/>
          <p:cNvSpPr>
            <a:spLocks noChangeArrowheads="1"/>
          </p:cNvSpPr>
          <p:nvPr/>
        </p:nvSpPr>
        <p:spPr bwMode="auto">
          <a:xfrm>
            <a:off x="4038600" y="5715000"/>
            <a:ext cx="457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b="1" dirty="0">
                <a:solidFill>
                  <a:srgbClr val="FF0000"/>
                </a:solidFill>
              </a:rPr>
              <a:t>纳赛尔</a:t>
            </a:r>
            <a:r>
              <a:rPr lang="zh-CN" altLang="en-US" b="1" dirty="0">
                <a:solidFill>
                  <a:srgbClr val="FF0000"/>
                </a:solidFill>
                <a:latin typeface="宋体" pitchFamily="2" charset="-122"/>
              </a:rPr>
              <a:t>领导</a:t>
            </a:r>
            <a:r>
              <a:rPr lang="zh-CN" altLang="en-US" b="1" dirty="0">
                <a:solidFill>
                  <a:srgbClr val="FF0000"/>
                </a:solidFill>
                <a:latin typeface="Times New Roman" pitchFamily="18" charset="0"/>
              </a:rPr>
              <a:t>“</a:t>
            </a:r>
            <a:r>
              <a:rPr lang="zh-CN" altLang="en-US" b="1" dirty="0">
                <a:solidFill>
                  <a:srgbClr val="FF0000"/>
                </a:solidFill>
                <a:latin typeface="宋体" pitchFamily="2" charset="-122"/>
              </a:rPr>
              <a:t>自由军官组织</a:t>
            </a:r>
            <a:r>
              <a:rPr lang="zh-CN" altLang="en-US" b="1" dirty="0">
                <a:solidFill>
                  <a:srgbClr val="FF0000"/>
                </a:solidFill>
                <a:latin typeface="Times New Roman" pitchFamily="18" charset="0"/>
              </a:rPr>
              <a:t>”</a:t>
            </a:r>
            <a:r>
              <a:rPr lang="zh-CN" altLang="en-US" b="1" dirty="0">
                <a:solidFill>
                  <a:srgbClr val="FF0000"/>
                </a:solidFill>
                <a:latin typeface="宋体" pitchFamily="2" charset="-122"/>
              </a:rPr>
              <a:t>推翻了埃及法鲁克封建王朝，赢得埃及的真正独立。</a:t>
            </a:r>
            <a:endParaRPr lang="zh-CN" altLang="en-US" b="1" dirty="0">
              <a:solidFill>
                <a:srgbClr val="FF0000"/>
              </a:solidFill>
            </a:endParaRPr>
          </a:p>
        </p:txBody>
      </p:sp>
    </p:spTree>
    <p:extLst>
      <p:ext uri="{BB962C8B-B14F-4D97-AF65-F5344CB8AC3E}">
        <p14:creationId xmlns:p14="http://schemas.microsoft.com/office/powerpoint/2010/main" val="595242587"/>
      </p:ext>
    </p:extLst>
  </p:cSld>
  <p:clrMapOvr>
    <a:masterClrMapping/>
  </p:clrMapOvr>
  <p:transition>
    <p:zoom dir="in"/>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8"/>
          <p:cNvSpPr>
            <a:spLocks noChangeArrowheads="1"/>
          </p:cNvSpPr>
          <p:nvPr/>
        </p:nvSpPr>
        <p:spPr bwMode="auto">
          <a:xfrm>
            <a:off x="1219200" y="566738"/>
            <a:ext cx="6392863"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4000" b="1">
                <a:solidFill>
                  <a:srgbClr val="0D0D0D"/>
                </a:solidFill>
                <a:latin typeface="华文新魏" pitchFamily="2" charset="-122"/>
                <a:ea typeface="华文新魏" pitchFamily="2" charset="-122"/>
              </a:rPr>
              <a:t>阿拉伯埃及共和国</a:t>
            </a:r>
          </a:p>
          <a:p>
            <a:pPr algn="ctr" eaLnBrk="1" hangingPunct="1"/>
            <a:r>
              <a:rPr lang="zh-CN" altLang="en-US" sz="3600" b="1">
                <a:solidFill>
                  <a:srgbClr val="0D0D0D"/>
                </a:solidFill>
                <a:latin typeface="华文新魏" pitchFamily="2" charset="-122"/>
                <a:ea typeface="华文新魏" pitchFamily="2" charset="-122"/>
              </a:rPr>
              <a:t>（</a:t>
            </a:r>
            <a:r>
              <a:rPr lang="en-US" altLang="zh-CN" sz="3600" b="1">
                <a:solidFill>
                  <a:srgbClr val="0D0D0D"/>
                </a:solidFill>
                <a:latin typeface="华文新魏" pitchFamily="2" charset="-122"/>
                <a:ea typeface="华文新魏" pitchFamily="2" charset="-122"/>
              </a:rPr>
              <a:t>The Arab Republic of Egypt) </a:t>
            </a:r>
          </a:p>
        </p:txBody>
      </p:sp>
      <p:sp>
        <p:nvSpPr>
          <p:cNvPr id="19458" name="Rectangle 9"/>
          <p:cNvSpPr>
            <a:spLocks noChangeArrowheads="1"/>
          </p:cNvSpPr>
          <p:nvPr/>
        </p:nvSpPr>
        <p:spPr bwMode="auto">
          <a:xfrm>
            <a:off x="533400" y="5562600"/>
            <a:ext cx="3810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600" b="1">
                <a:solidFill>
                  <a:srgbClr val="0D0D0D"/>
                </a:solidFill>
                <a:latin typeface="华文新魏" pitchFamily="2" charset="-122"/>
                <a:ea typeface="华文新魏" pitchFamily="2" charset="-122"/>
              </a:rPr>
              <a:t>国庆日：</a:t>
            </a:r>
            <a:r>
              <a:rPr lang="en-US" altLang="zh-CN" sz="3600" b="1">
                <a:solidFill>
                  <a:srgbClr val="0D0D0D"/>
                </a:solidFill>
                <a:latin typeface="华文新魏" pitchFamily="2" charset="-122"/>
                <a:ea typeface="华文新魏" pitchFamily="2" charset="-122"/>
              </a:rPr>
              <a:t>7</a:t>
            </a:r>
            <a:r>
              <a:rPr lang="zh-CN" altLang="en-US" sz="3600" b="1">
                <a:solidFill>
                  <a:srgbClr val="0D0D0D"/>
                </a:solidFill>
                <a:latin typeface="华文新魏" pitchFamily="2" charset="-122"/>
                <a:ea typeface="华文新魏" pitchFamily="2" charset="-122"/>
              </a:rPr>
              <a:t>月</a:t>
            </a:r>
            <a:r>
              <a:rPr lang="en-US" altLang="zh-CN" sz="3600" b="1">
                <a:solidFill>
                  <a:srgbClr val="0D0D0D"/>
                </a:solidFill>
                <a:latin typeface="华文新魏" pitchFamily="2" charset="-122"/>
                <a:ea typeface="华文新魏" pitchFamily="2" charset="-122"/>
              </a:rPr>
              <a:t>23</a:t>
            </a:r>
            <a:r>
              <a:rPr lang="zh-CN" altLang="en-US" sz="3600" b="1">
                <a:solidFill>
                  <a:srgbClr val="0D0D0D"/>
                </a:solidFill>
                <a:latin typeface="华文新魏" pitchFamily="2" charset="-122"/>
                <a:ea typeface="华文新魏" pitchFamily="2" charset="-122"/>
              </a:rPr>
              <a:t>日</a:t>
            </a:r>
          </a:p>
        </p:txBody>
      </p:sp>
      <p:sp>
        <p:nvSpPr>
          <p:cNvPr id="19459" name="Rectangle 10"/>
          <p:cNvSpPr>
            <a:spLocks noChangeArrowheads="1"/>
          </p:cNvSpPr>
          <p:nvPr/>
        </p:nvSpPr>
        <p:spPr bwMode="auto">
          <a:xfrm>
            <a:off x="609600" y="4876800"/>
            <a:ext cx="38798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600" b="1">
                <a:solidFill>
                  <a:srgbClr val="0D0D0D"/>
                </a:solidFill>
                <a:latin typeface="华文新魏" pitchFamily="2" charset="-122"/>
                <a:ea typeface="华文新魏" pitchFamily="2" charset="-122"/>
              </a:rPr>
              <a:t>首都：开罗</a:t>
            </a:r>
            <a:r>
              <a:rPr lang="en-US" altLang="zh-CN" sz="3600" b="1">
                <a:solidFill>
                  <a:srgbClr val="0D0D0D"/>
                </a:solidFill>
                <a:latin typeface="华文新魏" pitchFamily="2" charset="-122"/>
                <a:ea typeface="华文新魏" pitchFamily="2" charset="-122"/>
              </a:rPr>
              <a:t>(Cairo)</a:t>
            </a:r>
          </a:p>
        </p:txBody>
      </p:sp>
      <p:pic>
        <p:nvPicPr>
          <p:cNvPr id="19460" name="Picture 15" descr="图片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1981200"/>
            <a:ext cx="21844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20" descr="图片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905000"/>
            <a:ext cx="4038600" cy="271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66554284"/>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5"/>
          <p:cNvSpPr>
            <a:spLocks noGrp="1" noChangeArrowheads="1"/>
          </p:cNvSpPr>
          <p:nvPr>
            <p:ph type="title"/>
          </p:nvPr>
        </p:nvSpPr>
        <p:spPr>
          <a:xfrm>
            <a:off x="381000" y="5486400"/>
            <a:ext cx="8229600" cy="914400"/>
          </a:xfrm>
        </p:spPr>
        <p:txBody>
          <a:bodyPr/>
          <a:lstStyle/>
          <a:p>
            <a:r>
              <a:rPr lang="en-US" altLang="zh-CN" sz="2400" b="1" smtClean="0">
                <a:solidFill>
                  <a:schemeClr val="tx1"/>
                </a:solidFill>
                <a:latin typeface="黑体" pitchFamily="49" charset="-122"/>
                <a:ea typeface="黑体" pitchFamily="49" charset="-122"/>
              </a:rPr>
              <a:t>1956</a:t>
            </a:r>
            <a:r>
              <a:rPr lang="zh-CN" altLang="en-US" sz="2400" b="1" smtClean="0">
                <a:solidFill>
                  <a:schemeClr val="tx1"/>
                </a:solidFill>
                <a:latin typeface="黑体" pitchFamily="49" charset="-122"/>
                <a:ea typeface="黑体" pitchFamily="49" charset="-122"/>
              </a:rPr>
              <a:t>年纳赛尔总统宣布苏伊士运河收归国有</a:t>
            </a:r>
          </a:p>
        </p:txBody>
      </p:sp>
      <p:graphicFrame>
        <p:nvGraphicFramePr>
          <p:cNvPr id="86020" name="Object 2"/>
          <p:cNvGraphicFramePr>
            <a:graphicFrameLocks noChangeAspect="1"/>
          </p:cNvGraphicFramePr>
          <p:nvPr>
            <p:ph idx="1"/>
          </p:nvPr>
        </p:nvGraphicFramePr>
        <p:xfrm>
          <a:off x="1219200" y="1066800"/>
          <a:ext cx="7154863" cy="4468813"/>
        </p:xfrm>
        <a:graphic>
          <a:graphicData uri="http://schemas.openxmlformats.org/presentationml/2006/ole">
            <mc:AlternateContent xmlns:mc="http://schemas.openxmlformats.org/markup-compatibility/2006">
              <mc:Choice xmlns:v="urn:schemas-microsoft-com:vml" Requires="v">
                <p:oleObj spid="_x0000_s3074" r:id="rId3" imgW="4086068" imgH="2552567" progId="PBrush">
                  <p:embed/>
                </p:oleObj>
              </mc:Choice>
              <mc:Fallback>
                <p:oleObj r:id="rId3" imgW="4086068" imgH="2552567" progId="PBrush">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1066800"/>
                        <a:ext cx="7154863" cy="4468813"/>
                      </a:xfrm>
                      <a:prstGeom prst="rect">
                        <a:avLst/>
                      </a:prstGeom>
                      <a:ln>
                        <a:noFill/>
                      </a:ln>
                      <a:extLs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5365769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nodeType="clickEffect">
                                  <p:stCondLst>
                                    <p:cond delay="0"/>
                                  </p:stCondLst>
                                  <p:childTnLst>
                                    <p:set>
                                      <p:cBhvr>
                                        <p:cTn id="6" dur="1" fill="hold">
                                          <p:stCondLst>
                                            <p:cond delay="0"/>
                                          </p:stCondLst>
                                        </p:cTn>
                                        <p:tgtEl>
                                          <p:spTgt spid="86020"/>
                                        </p:tgtEl>
                                        <p:attrNameLst>
                                          <p:attrName>style.visibility</p:attrName>
                                        </p:attrNameLst>
                                      </p:cBhvr>
                                      <p:to>
                                        <p:strVal val="visible"/>
                                      </p:to>
                                    </p:set>
                                    <p:animEffect transition="in" filter="box(out)">
                                      <p:cBhvr>
                                        <p:cTn id="7" dur="500"/>
                                        <p:tgtEl>
                                          <p:spTgt spid="860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r>
              <a:rPr lang="en-US" altLang="zh-CN" sz="2800" smtClean="0">
                <a:solidFill>
                  <a:schemeClr val="tx1"/>
                </a:solidFill>
                <a:ea typeface="宋体" pitchFamily="2" charset="-122"/>
              </a:rPr>
              <a:t>1960——</a:t>
            </a:r>
            <a:r>
              <a:rPr lang="zh-CN" altLang="en-US" sz="2800" smtClean="0">
                <a:solidFill>
                  <a:schemeClr val="tx1"/>
                </a:solidFill>
                <a:ea typeface="宋体" pitchFamily="2" charset="-122"/>
              </a:rPr>
              <a:t>非洲独立年</a:t>
            </a:r>
          </a:p>
        </p:txBody>
      </p:sp>
      <p:pic>
        <p:nvPicPr>
          <p:cNvPr id="21506" name="Picture 4" descr="非洲新独立国家的出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1427163"/>
            <a:ext cx="6884987" cy="473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2221362"/>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5"/>
          <p:cNvSpPr>
            <a:spLocks noGrp="1" noChangeArrowheads="1"/>
          </p:cNvSpPr>
          <p:nvPr>
            <p:ph type="title"/>
          </p:nvPr>
        </p:nvSpPr>
        <p:spPr>
          <a:xfrm>
            <a:off x="152400" y="4724400"/>
            <a:ext cx="8686800" cy="1633538"/>
          </a:xfrm>
        </p:spPr>
        <p:txBody>
          <a:bodyPr/>
          <a:lstStyle/>
          <a:p>
            <a:pPr algn="l"/>
            <a:r>
              <a:rPr lang="en-US" altLang="zh-CN" sz="3000" smtClean="0">
                <a:solidFill>
                  <a:schemeClr val="tx1"/>
                </a:solidFill>
                <a:latin typeface="黑体" pitchFamily="49" charset="-122"/>
                <a:ea typeface="黑体" pitchFamily="49" charset="-122"/>
              </a:rPr>
              <a:t>  </a:t>
            </a:r>
            <a:r>
              <a:rPr lang="en-US" altLang="zh-CN" sz="2800" smtClean="0">
                <a:solidFill>
                  <a:schemeClr val="tx1"/>
                </a:solidFill>
                <a:latin typeface="黑体" pitchFamily="49" charset="-122"/>
                <a:ea typeface="黑体" pitchFamily="49" charset="-122"/>
              </a:rPr>
              <a:t>1990</a:t>
            </a:r>
            <a:r>
              <a:rPr lang="zh-CN" altLang="en-US" sz="2800" smtClean="0">
                <a:solidFill>
                  <a:schemeClr val="tx1"/>
                </a:solidFill>
                <a:latin typeface="黑体" pitchFamily="49" charset="-122"/>
                <a:ea typeface="黑体" pitchFamily="49" charset="-122"/>
              </a:rPr>
              <a:t>年</a:t>
            </a:r>
            <a:r>
              <a:rPr lang="en-US" altLang="zh-CN" sz="2800" smtClean="0">
                <a:solidFill>
                  <a:schemeClr val="tx1"/>
                </a:solidFill>
                <a:latin typeface="黑体" pitchFamily="49" charset="-122"/>
                <a:ea typeface="黑体" pitchFamily="49" charset="-122"/>
              </a:rPr>
              <a:t>3</a:t>
            </a:r>
            <a:r>
              <a:rPr lang="zh-CN" altLang="en-US" sz="2800" smtClean="0">
                <a:solidFill>
                  <a:schemeClr val="tx1"/>
                </a:solidFill>
                <a:latin typeface="黑体" pitchFamily="49" charset="-122"/>
                <a:ea typeface="黑体" pitchFamily="49" charset="-122"/>
              </a:rPr>
              <a:t>月</a:t>
            </a:r>
            <a:r>
              <a:rPr lang="en-US" altLang="zh-CN" sz="2800" smtClean="0">
                <a:solidFill>
                  <a:schemeClr val="tx1"/>
                </a:solidFill>
                <a:latin typeface="黑体" pitchFamily="49" charset="-122"/>
                <a:ea typeface="黑体" pitchFamily="49" charset="-122"/>
              </a:rPr>
              <a:t>21</a:t>
            </a:r>
            <a:r>
              <a:rPr lang="zh-CN" altLang="en-US" sz="2800" smtClean="0">
                <a:solidFill>
                  <a:schemeClr val="tx1"/>
                </a:solidFill>
                <a:latin typeface="黑体" pitchFamily="49" charset="-122"/>
                <a:ea typeface="黑体" pitchFamily="49" charset="-122"/>
              </a:rPr>
              <a:t>日纳米比亚宣告独立，标志着欧洲殖民者入侵和奴役非洲长达五个世纪历史的结束，帝国主义在非洲的殖民体系最终崩溃。</a:t>
            </a:r>
          </a:p>
        </p:txBody>
      </p:sp>
      <p:graphicFrame>
        <p:nvGraphicFramePr>
          <p:cNvPr id="88068" name="Object 2"/>
          <p:cNvGraphicFramePr>
            <a:graphicFrameLocks noChangeAspect="1"/>
          </p:cNvGraphicFramePr>
          <p:nvPr>
            <p:ph idx="1"/>
          </p:nvPr>
        </p:nvGraphicFramePr>
        <p:xfrm>
          <a:off x="1981200" y="685800"/>
          <a:ext cx="5386388" cy="4273550"/>
        </p:xfrm>
        <a:graphic>
          <a:graphicData uri="http://schemas.openxmlformats.org/presentationml/2006/ole">
            <mc:AlternateContent xmlns:mc="http://schemas.openxmlformats.org/markup-compatibility/2006">
              <mc:Choice xmlns:v="urn:schemas-microsoft-com:vml" Requires="v">
                <p:oleObj spid="_x0000_s4098" r:id="rId3" imgW="4743961" imgH="3761918" progId="Paint.Picture">
                  <p:embed/>
                </p:oleObj>
              </mc:Choice>
              <mc:Fallback>
                <p:oleObj r:id="rId3" imgW="4743961" imgH="3761918"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685800"/>
                        <a:ext cx="5386388" cy="4273550"/>
                      </a:xfrm>
                      <a:prstGeom prst="rect">
                        <a:avLst/>
                      </a:prstGeom>
                      <a:ln>
                        <a:noFill/>
                      </a:ln>
                      <a:extLs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8407148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1000"/>
                                  </p:stCondLst>
                                  <p:childTnLst>
                                    <p:set>
                                      <p:cBhvr>
                                        <p:cTn id="6" dur="1" fill="hold">
                                          <p:stCondLst>
                                            <p:cond delay="0"/>
                                          </p:stCondLst>
                                        </p:cTn>
                                        <p:tgtEl>
                                          <p:spTgt spid="88068"/>
                                        </p:tgtEl>
                                        <p:attrNameLst>
                                          <p:attrName>style.visibility</p:attrName>
                                        </p:attrNameLst>
                                      </p:cBhvr>
                                      <p:to>
                                        <p:strVal val="visible"/>
                                      </p:to>
                                    </p:set>
                                    <p:animEffect transition="in" filter="barn(outVertical)">
                                      <p:cBhvr>
                                        <p:cTn id="7" dur="500"/>
                                        <p:tgtEl>
                                          <p:spTgt spid="880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a:xfrm>
            <a:off x="4724400" y="1143000"/>
            <a:ext cx="4191000" cy="833438"/>
          </a:xfrm>
        </p:spPr>
        <p:txBody>
          <a:bodyPr/>
          <a:lstStyle/>
          <a:p>
            <a:r>
              <a:rPr lang="zh-CN" altLang="en-US" sz="2800" b="1" smtClean="0">
                <a:solidFill>
                  <a:schemeClr val="tx1"/>
                </a:solidFill>
                <a:ea typeface="宋体" pitchFamily="2" charset="-122"/>
              </a:rPr>
              <a:t>庆祝非洲独立邮票</a:t>
            </a:r>
          </a:p>
        </p:txBody>
      </p:sp>
      <p:pic>
        <p:nvPicPr>
          <p:cNvPr id="24578" name="Picture 5" descr="庆祝非洲独立日邮票1"/>
          <p:cNvPicPr>
            <a:picLocks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876800" y="3455988"/>
            <a:ext cx="3587750" cy="2716212"/>
          </a:xfrm>
        </p:spPr>
      </p:pic>
      <p:pic>
        <p:nvPicPr>
          <p:cNvPr id="24579" name="Picture 6" descr="庆祝非洲独立日邮票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8700" y="762000"/>
            <a:ext cx="3695700" cy="281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5374443"/>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026" descr="2004122409364025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0788" y="1524000"/>
            <a:ext cx="3441700" cy="47069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0723" name="Picture 1027" descr="xin_da0386d0c88f46afa2799d828b4d8abe_2003226956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1436688"/>
            <a:ext cx="3381375" cy="47942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0724" name="Text Box 1028"/>
          <p:cNvSpPr txBox="1">
            <a:spLocks noChangeArrowheads="1"/>
          </p:cNvSpPr>
          <p:nvPr/>
        </p:nvSpPr>
        <p:spPr bwMode="auto">
          <a:xfrm>
            <a:off x="2359025" y="5230813"/>
            <a:ext cx="4572000" cy="523875"/>
          </a:xfrm>
          <a:prstGeom prst="rect">
            <a:avLst/>
          </a:prstGeom>
          <a:solidFill>
            <a:schemeClr val="bg1"/>
          </a:solidFill>
          <a:ln w="9525">
            <a:solidFill>
              <a:schemeClr val="tx1"/>
            </a:solidFill>
            <a:miter lim="800000"/>
            <a:headEnd/>
            <a:tailEnd/>
          </a:ln>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a:r>
              <a:rPr lang="zh-CN" altLang="en-US" sz="2800">
                <a:ea typeface="华文新魏" pitchFamily="2" charset="-122"/>
              </a:rPr>
              <a:t>卡斯特罗</a:t>
            </a:r>
          </a:p>
        </p:txBody>
      </p:sp>
      <p:sp>
        <p:nvSpPr>
          <p:cNvPr id="25604" name="文本框 1"/>
          <p:cNvSpPr txBox="1">
            <a:spLocks noChangeArrowheads="1"/>
          </p:cNvSpPr>
          <p:nvPr/>
        </p:nvSpPr>
        <p:spPr bwMode="auto">
          <a:xfrm>
            <a:off x="990600" y="619125"/>
            <a:ext cx="533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t>三 拉美人民维护国家主权的斗争</a:t>
            </a:r>
          </a:p>
        </p:txBody>
      </p:sp>
    </p:spTree>
    <p:extLst>
      <p:ext uri="{BB962C8B-B14F-4D97-AF65-F5344CB8AC3E}">
        <p14:creationId xmlns:p14="http://schemas.microsoft.com/office/powerpoint/2010/main" val="61681771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with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slide(fromLeft)">
                                      <p:cBhvr>
                                        <p:cTn id="7" dur="500"/>
                                        <p:tgtEl>
                                          <p:spTgt spid="30722"/>
                                        </p:tgtEl>
                                      </p:cBhvr>
                                    </p:animEffect>
                                  </p:childTnLst>
                                </p:cTn>
                              </p:par>
                              <p:par>
                                <p:cTn id="8" presetID="12" presetClass="entr" presetSubtype="2" fill="hold" nodeType="withEffect">
                                  <p:stCondLst>
                                    <p:cond delay="0"/>
                                  </p:stCondLst>
                                  <p:childTnLst>
                                    <p:set>
                                      <p:cBhvr>
                                        <p:cTn id="9" dur="1" fill="hold">
                                          <p:stCondLst>
                                            <p:cond delay="0"/>
                                          </p:stCondLst>
                                        </p:cTn>
                                        <p:tgtEl>
                                          <p:spTgt spid="30723"/>
                                        </p:tgtEl>
                                        <p:attrNameLst>
                                          <p:attrName>style.visibility</p:attrName>
                                        </p:attrNameLst>
                                      </p:cBhvr>
                                      <p:to>
                                        <p:strVal val="visible"/>
                                      </p:to>
                                    </p:set>
                                    <p:animEffect transition="in" filter="slide(fromRight)">
                                      <p:cBhvr>
                                        <p:cTn id="10" dur="500"/>
                                        <p:tgtEl>
                                          <p:spTgt spid="30723"/>
                                        </p:tgtEl>
                                      </p:cBhvr>
                                    </p:animEffect>
                                  </p:childTnLst>
                                </p:cTn>
                              </p:par>
                            </p:childTnLst>
                          </p:cTn>
                        </p:par>
                        <p:par>
                          <p:cTn id="11" fill="hold" nodeType="afterGroup">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30724"/>
                                        </p:tgtEl>
                                        <p:attrNameLst>
                                          <p:attrName>style.visibility</p:attrName>
                                        </p:attrNameLst>
                                      </p:cBhvr>
                                      <p:to>
                                        <p:strVal val="visible"/>
                                      </p:to>
                                    </p:set>
                                    <p:anim calcmode="lin" valueType="num">
                                      <p:cBhvr additive="base">
                                        <p:cTn id="14" dur="500" fill="hold"/>
                                        <p:tgtEl>
                                          <p:spTgt spid="30724"/>
                                        </p:tgtEl>
                                        <p:attrNameLst>
                                          <p:attrName>ppt_x</p:attrName>
                                        </p:attrNameLst>
                                      </p:cBhvr>
                                      <p:tavLst>
                                        <p:tav tm="0">
                                          <p:val>
                                            <p:strVal val="#ppt_x"/>
                                          </p:val>
                                        </p:tav>
                                        <p:tav tm="100000">
                                          <p:val>
                                            <p:strVal val="#ppt_x"/>
                                          </p:val>
                                        </p:tav>
                                      </p:tavLst>
                                    </p:anim>
                                    <p:anim calcmode="lin" valueType="num">
                                      <p:cBhvr additive="base">
                                        <p:cTn id="15" dur="500" fill="hold"/>
                                        <p:tgtEl>
                                          <p:spTgt spid="307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2" descr="F20041115083837000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78488" y="2133600"/>
            <a:ext cx="2703512"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6" name="Rectangle 3"/>
          <p:cNvSpPr>
            <a:spLocks noChangeArrowheads="1"/>
          </p:cNvSpPr>
          <p:nvPr/>
        </p:nvSpPr>
        <p:spPr bwMode="auto">
          <a:xfrm>
            <a:off x="1524000" y="746125"/>
            <a:ext cx="6103938" cy="13112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4000" b="1">
                <a:solidFill>
                  <a:srgbClr val="FF3300"/>
                </a:solidFill>
                <a:latin typeface="华文新魏" pitchFamily="2" charset="-122"/>
                <a:ea typeface="华文新魏" pitchFamily="2" charset="-122"/>
              </a:rPr>
              <a:t>古巴共和国</a:t>
            </a:r>
          </a:p>
          <a:p>
            <a:pPr algn="ctr" eaLnBrk="1" hangingPunct="1"/>
            <a:r>
              <a:rPr lang="zh-CN" altLang="en-US" sz="4000" b="1">
                <a:solidFill>
                  <a:srgbClr val="FF3300"/>
                </a:solidFill>
                <a:latin typeface="华文新魏" pitchFamily="2" charset="-122"/>
                <a:ea typeface="华文新魏" pitchFamily="2" charset="-122"/>
              </a:rPr>
              <a:t>（</a:t>
            </a:r>
            <a:r>
              <a:rPr lang="en-US" altLang="zh-CN" sz="4000" b="1">
                <a:solidFill>
                  <a:srgbClr val="FF3300"/>
                </a:solidFill>
                <a:latin typeface="华文新魏" pitchFamily="2" charset="-122"/>
                <a:ea typeface="华文新魏" pitchFamily="2" charset="-122"/>
              </a:rPr>
              <a:t>The</a:t>
            </a:r>
            <a:r>
              <a:rPr lang="en-US" altLang="zh-CN" sz="4000" b="1">
                <a:solidFill>
                  <a:srgbClr val="FF3300"/>
                </a:solidFill>
                <a:ea typeface="华文新魏" pitchFamily="2" charset="-122"/>
              </a:rPr>
              <a:t> </a:t>
            </a:r>
            <a:r>
              <a:rPr lang="en-US" altLang="zh-CN" sz="4000" b="1">
                <a:solidFill>
                  <a:srgbClr val="FF3300"/>
                </a:solidFill>
                <a:latin typeface="华文新魏" pitchFamily="2" charset="-122"/>
                <a:ea typeface="华文新魏" pitchFamily="2" charset="-122"/>
              </a:rPr>
              <a:t>Republic</a:t>
            </a:r>
            <a:r>
              <a:rPr lang="en-US" altLang="zh-CN" sz="4000" b="1">
                <a:solidFill>
                  <a:srgbClr val="FF3300"/>
                </a:solidFill>
                <a:ea typeface="华文新魏" pitchFamily="2" charset="-122"/>
              </a:rPr>
              <a:t> </a:t>
            </a:r>
            <a:r>
              <a:rPr lang="en-US" altLang="zh-CN" sz="4000" b="1">
                <a:solidFill>
                  <a:srgbClr val="FF3300"/>
                </a:solidFill>
                <a:latin typeface="华文新魏" pitchFamily="2" charset="-122"/>
                <a:ea typeface="华文新魏" pitchFamily="2" charset="-122"/>
              </a:rPr>
              <a:t>of</a:t>
            </a:r>
            <a:r>
              <a:rPr lang="en-US" altLang="zh-CN" sz="4000" b="1">
                <a:solidFill>
                  <a:srgbClr val="FF3300"/>
                </a:solidFill>
                <a:ea typeface="华文新魏" pitchFamily="2" charset="-122"/>
              </a:rPr>
              <a:t> </a:t>
            </a:r>
            <a:r>
              <a:rPr lang="en-US" altLang="zh-CN" sz="4000" b="1">
                <a:solidFill>
                  <a:srgbClr val="FF3300"/>
                </a:solidFill>
                <a:latin typeface="华文新魏" pitchFamily="2" charset="-122"/>
                <a:ea typeface="华文新魏" pitchFamily="2" charset="-122"/>
              </a:rPr>
              <a:t>Cuba</a:t>
            </a:r>
            <a:r>
              <a:rPr lang="zh-CN" altLang="en-US" sz="4000" b="1">
                <a:solidFill>
                  <a:srgbClr val="FFFF00"/>
                </a:solidFill>
                <a:latin typeface="华文新魏" pitchFamily="2" charset="-122"/>
                <a:ea typeface="华文新魏" pitchFamily="2" charset="-122"/>
              </a:rPr>
              <a:t>）</a:t>
            </a:r>
            <a:r>
              <a:rPr lang="zh-CN" altLang="en-US" sz="4000" b="1">
                <a:solidFill>
                  <a:srgbClr val="FF0000"/>
                </a:solidFill>
                <a:latin typeface="华文新魏" pitchFamily="2" charset="-122"/>
                <a:ea typeface="华文新魏" pitchFamily="2" charset="-122"/>
              </a:rPr>
              <a:t> </a:t>
            </a:r>
          </a:p>
        </p:txBody>
      </p:sp>
      <p:pic>
        <p:nvPicPr>
          <p:cNvPr id="26627" name="Picture 4" descr="111">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r="14085"/>
          <a:stretch>
            <a:fillRect/>
          </a:stretch>
        </p:blipFill>
        <p:spPr bwMode="auto">
          <a:xfrm>
            <a:off x="1035050" y="2209800"/>
            <a:ext cx="4451350" cy="25908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6628" name="Rectangle 5"/>
          <p:cNvSpPr>
            <a:spLocks noChangeArrowheads="1"/>
          </p:cNvSpPr>
          <p:nvPr/>
        </p:nvSpPr>
        <p:spPr bwMode="auto">
          <a:xfrm>
            <a:off x="457200" y="5103813"/>
            <a:ext cx="579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latin typeface="华文新魏" pitchFamily="2" charset="-122"/>
                <a:ea typeface="华文新魏" pitchFamily="2" charset="-122"/>
              </a:rPr>
              <a:t>首都：哈瓦那</a:t>
            </a:r>
            <a:r>
              <a:rPr lang="zh-CN" altLang="en-US" sz="2800" b="1">
                <a:ea typeface="华文新魏" pitchFamily="2" charset="-122"/>
              </a:rPr>
              <a:t> </a:t>
            </a:r>
            <a:r>
              <a:rPr lang="en-US" altLang="zh-CN" sz="2800" b="1">
                <a:latin typeface="华文新魏" pitchFamily="2" charset="-122"/>
                <a:ea typeface="华文新魏" pitchFamily="2" charset="-122"/>
              </a:rPr>
              <a:t>(La</a:t>
            </a:r>
            <a:r>
              <a:rPr lang="en-US" altLang="zh-CN" sz="2800" b="1">
                <a:ea typeface="华文新魏" pitchFamily="2" charset="-122"/>
              </a:rPr>
              <a:t> </a:t>
            </a:r>
            <a:r>
              <a:rPr lang="en-US" altLang="zh-CN" sz="2800" b="1">
                <a:latin typeface="华文新魏" pitchFamily="2" charset="-122"/>
                <a:ea typeface="华文新魏" pitchFamily="2" charset="-122"/>
              </a:rPr>
              <a:t>Habana) </a:t>
            </a:r>
          </a:p>
        </p:txBody>
      </p:sp>
      <p:sp>
        <p:nvSpPr>
          <p:cNvPr id="26629" name="Rectangle 6"/>
          <p:cNvSpPr>
            <a:spLocks noChangeArrowheads="1"/>
          </p:cNvSpPr>
          <p:nvPr/>
        </p:nvSpPr>
        <p:spPr bwMode="auto">
          <a:xfrm>
            <a:off x="457200" y="5773738"/>
            <a:ext cx="45481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latin typeface="华文新魏" pitchFamily="2" charset="-122"/>
                <a:ea typeface="华文新魏" pitchFamily="2" charset="-122"/>
              </a:rPr>
              <a:t>国庆日：</a:t>
            </a:r>
            <a:r>
              <a:rPr lang="en-US" altLang="zh-CN" sz="2800" b="1">
                <a:latin typeface="华文新魏" pitchFamily="2" charset="-122"/>
                <a:ea typeface="华文新魏" pitchFamily="2" charset="-122"/>
              </a:rPr>
              <a:t>1</a:t>
            </a:r>
            <a:r>
              <a:rPr lang="zh-CN" altLang="en-US" sz="2800" b="1">
                <a:latin typeface="华文新魏" pitchFamily="2" charset="-122"/>
                <a:ea typeface="华文新魏" pitchFamily="2" charset="-122"/>
              </a:rPr>
              <a:t>月</a:t>
            </a:r>
            <a:r>
              <a:rPr lang="en-US" altLang="zh-CN" sz="2800" b="1">
                <a:latin typeface="华文新魏" pitchFamily="2" charset="-122"/>
                <a:ea typeface="华文新魏" pitchFamily="2" charset="-122"/>
              </a:rPr>
              <a:t>1</a:t>
            </a:r>
            <a:r>
              <a:rPr lang="zh-CN" altLang="en-US" sz="2800" b="1">
                <a:latin typeface="华文新魏" pitchFamily="2" charset="-122"/>
                <a:ea typeface="华文新魏" pitchFamily="2" charset="-122"/>
              </a:rPr>
              <a:t>日（</a:t>
            </a:r>
            <a:r>
              <a:rPr lang="en-US" altLang="zh-CN" sz="2800" b="1">
                <a:latin typeface="华文新魏" pitchFamily="2" charset="-122"/>
                <a:ea typeface="华文新魏" pitchFamily="2" charset="-122"/>
              </a:rPr>
              <a:t>1959</a:t>
            </a:r>
            <a:r>
              <a:rPr lang="zh-CN" altLang="en-US" sz="2800" b="1">
                <a:latin typeface="华文新魏" pitchFamily="2" charset="-122"/>
                <a:ea typeface="华文新魏" pitchFamily="2" charset="-122"/>
              </a:rPr>
              <a:t>年） </a:t>
            </a:r>
          </a:p>
        </p:txBody>
      </p:sp>
    </p:spTree>
    <p:extLst>
      <p:ext uri="{BB962C8B-B14F-4D97-AF65-F5344CB8AC3E}">
        <p14:creationId xmlns:p14="http://schemas.microsoft.com/office/powerpoint/2010/main" val="2351805033"/>
      </p:ext>
    </p:extLst>
  </p:cSld>
  <p:clrMapOvr>
    <a:masterClrMapping/>
  </p:clrMapOvr>
  <p:transition>
    <p:cover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49" name="Object 2"/>
          <p:cNvGraphicFramePr>
            <a:graphicFrameLocks noChangeAspect="1"/>
          </p:cNvGraphicFramePr>
          <p:nvPr/>
        </p:nvGraphicFramePr>
        <p:xfrm>
          <a:off x="1981200" y="762000"/>
          <a:ext cx="4902200" cy="3446463"/>
        </p:xfrm>
        <a:graphic>
          <a:graphicData uri="http://schemas.openxmlformats.org/presentationml/2006/ole">
            <mc:AlternateContent xmlns:mc="http://schemas.openxmlformats.org/markup-compatibility/2006">
              <mc:Choice xmlns:v="urn:schemas-microsoft-com:vml" Requires="v">
                <p:oleObj spid="_x0000_s5122" r:id="rId3" imgW="3238250" imgH="2352301" progId="Paint.Picture">
                  <p:embed/>
                </p:oleObj>
              </mc:Choice>
              <mc:Fallback>
                <p:oleObj r:id="rId3" imgW="3238250" imgH="2352301"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762000"/>
                        <a:ext cx="4902200" cy="344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98307" name="Text Box 3"/>
          <p:cNvSpPr txBox="1">
            <a:spLocks noChangeArrowheads="1"/>
          </p:cNvSpPr>
          <p:nvPr/>
        </p:nvSpPr>
        <p:spPr bwMode="auto">
          <a:xfrm>
            <a:off x="457200" y="4343400"/>
            <a:ext cx="8228013" cy="88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ts val="3300"/>
              </a:lnSpc>
            </a:pPr>
            <a:r>
              <a:rPr lang="en-US" altLang="zh-CN" sz="2400" b="1">
                <a:latin typeface="宋体" pitchFamily="2" charset="-122"/>
              </a:rPr>
              <a:t>1977 </a:t>
            </a:r>
            <a:r>
              <a:rPr lang="zh-CN" altLang="en-US" sz="2400" b="1">
                <a:latin typeface="宋体" pitchFamily="2" charset="-122"/>
              </a:rPr>
              <a:t>美巴条约 美国承认巴拿马对运河的主权。条约规定：一九九九年运河区主权全部交还给巴拿马。</a:t>
            </a:r>
          </a:p>
        </p:txBody>
      </p:sp>
    </p:spTree>
    <p:extLst>
      <p:ext uri="{BB962C8B-B14F-4D97-AF65-F5344CB8AC3E}">
        <p14:creationId xmlns:p14="http://schemas.microsoft.com/office/powerpoint/2010/main" val="266919397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iterate type="lt">
                                    <p:tmPct val="100000"/>
                                  </p:iterate>
                                  <p:childTnLst>
                                    <p:set>
                                      <p:cBhvr>
                                        <p:cTn id="6" dur="1" fill="hold">
                                          <p:stCondLst>
                                            <p:cond delay="0"/>
                                          </p:stCondLst>
                                        </p:cTn>
                                        <p:tgtEl>
                                          <p:spTgt spid="98307"/>
                                        </p:tgtEl>
                                        <p:attrNameLst>
                                          <p:attrName>style.visibility</p:attrName>
                                        </p:attrNameLst>
                                      </p:cBhvr>
                                      <p:to>
                                        <p:strVal val="visible"/>
                                      </p:to>
                                    </p:set>
                                    <p:animEffect transition="in" filter="checkerboard(across)">
                                      <p:cBhvr>
                                        <p:cTn id="7" dur="75"/>
                                        <p:tgtEl>
                                          <p:spTgt spid="98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4" descr="1999年12月14日，巴拿马运河主权交接仪式举行"/>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914400"/>
            <a:ext cx="6069013" cy="459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4" name="Rectangle 2"/>
          <p:cNvSpPr>
            <a:spLocks noGrp="1" noChangeArrowheads="1"/>
          </p:cNvSpPr>
          <p:nvPr>
            <p:ph type="title"/>
          </p:nvPr>
        </p:nvSpPr>
        <p:spPr>
          <a:xfrm>
            <a:off x="457200" y="5334000"/>
            <a:ext cx="8359775" cy="914400"/>
          </a:xfrm>
        </p:spPr>
        <p:txBody>
          <a:bodyPr/>
          <a:lstStyle/>
          <a:p>
            <a:r>
              <a:rPr lang="en-US" altLang="zh-CN" sz="2800" b="1" smtClean="0">
                <a:solidFill>
                  <a:schemeClr val="tx1"/>
                </a:solidFill>
                <a:latin typeface="黑体" pitchFamily="49" charset="-122"/>
                <a:ea typeface="黑体" pitchFamily="49" charset="-122"/>
              </a:rPr>
              <a:t>1999.12.14. </a:t>
            </a:r>
            <a:r>
              <a:rPr lang="zh-CN" altLang="en-US" sz="2800" b="1" smtClean="0">
                <a:solidFill>
                  <a:schemeClr val="tx1"/>
                </a:solidFill>
                <a:latin typeface="黑体" pitchFamily="49" charset="-122"/>
                <a:ea typeface="黑体" pitchFamily="49" charset="-122"/>
              </a:rPr>
              <a:t>巴拿马运河主权交接仪式 </a:t>
            </a:r>
          </a:p>
        </p:txBody>
      </p:sp>
    </p:spTree>
    <p:extLst>
      <p:ext uri="{BB962C8B-B14F-4D97-AF65-F5344CB8AC3E}">
        <p14:creationId xmlns:p14="http://schemas.microsoft.com/office/powerpoint/2010/main" val="2589932792"/>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81000" y="719138"/>
            <a:ext cx="1627188" cy="523875"/>
          </a:xfrm>
          <a:prstGeom prst="rect">
            <a:avLst/>
          </a:prstGeom>
          <a:solidFill>
            <a:schemeClr val="accent1">
              <a:lumMod val="75000"/>
            </a:schemeClr>
          </a:solidFill>
        </p:spPr>
        <p:txBody>
          <a:bodyPr wrap="none">
            <a:spAutoFit/>
          </a:bodyPr>
          <a:lstStyle/>
          <a:p>
            <a:pPr algn="ctr">
              <a:buFontTx/>
              <a:buNone/>
              <a:defRPr/>
            </a:pPr>
            <a:r>
              <a:rPr lang="zh-CN" altLang="en-US" sz="2800" b="1" dirty="0">
                <a:sym typeface="+mn-ea"/>
              </a:rPr>
              <a:t>合作探究</a:t>
            </a:r>
          </a:p>
        </p:txBody>
      </p:sp>
      <p:sp>
        <p:nvSpPr>
          <p:cNvPr id="30722" name="Text Box 3"/>
          <p:cNvSpPr txBox="1">
            <a:spLocks noChangeArrowheads="1"/>
          </p:cNvSpPr>
          <p:nvPr/>
        </p:nvSpPr>
        <p:spPr bwMode="auto">
          <a:xfrm>
            <a:off x="381000" y="1176338"/>
            <a:ext cx="8686800"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lIns="90000" tIns="46800" rIns="90000" bIns="46800">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ts val="5000"/>
              </a:lnSpc>
            </a:pPr>
            <a:r>
              <a:rPr lang="zh-CN" altLang="en-US" sz="2800" b="1">
                <a:solidFill>
                  <a:srgbClr val="000000"/>
                </a:solidFill>
              </a:rPr>
              <a:t>亚非拉许多国家和地区至今仍然贫穷落后，历史根源在哪里？你认为要改变它们的命运应当采取哪些措施？</a:t>
            </a:r>
            <a:endParaRPr lang="zh-CN" altLang="en-US" sz="2800" b="1">
              <a:solidFill>
                <a:srgbClr val="FF0000"/>
              </a:solidFill>
            </a:endParaRPr>
          </a:p>
        </p:txBody>
      </p:sp>
      <p:sp>
        <p:nvSpPr>
          <p:cNvPr id="4" name="矩形 3"/>
          <p:cNvSpPr/>
          <p:nvPr/>
        </p:nvSpPr>
        <p:spPr>
          <a:xfrm>
            <a:off x="762000" y="2852738"/>
            <a:ext cx="8305800" cy="2557462"/>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lnSpc>
                <a:spcPts val="5000"/>
              </a:lnSpc>
              <a:buFontTx/>
              <a:buNone/>
              <a:defRPr/>
            </a:pPr>
            <a:r>
              <a:rPr lang="zh-CN" altLang="en-US" sz="2800" dirty="0">
                <a:solidFill>
                  <a:srgbClr val="FF0000"/>
                </a:solidFill>
                <a:latin typeface="楷体_GB2312"/>
                <a:ea typeface="楷体_GB2312"/>
                <a:cs typeface="宋体" panose="02010600030101010101" pitchFamily="2" charset="-122"/>
                <a:sym typeface="+mn-ea"/>
              </a:rPr>
              <a:t>历史根源：长期的殖民侵略和掠夺。</a:t>
            </a:r>
          </a:p>
          <a:p>
            <a:pPr>
              <a:lnSpc>
                <a:spcPts val="5000"/>
              </a:lnSpc>
              <a:buFontTx/>
              <a:buNone/>
              <a:defRPr/>
            </a:pPr>
            <a:r>
              <a:rPr lang="zh-CN" altLang="en-US" sz="2800" dirty="0">
                <a:solidFill>
                  <a:srgbClr val="FF0000"/>
                </a:solidFill>
                <a:latin typeface="楷体_GB2312"/>
                <a:ea typeface="楷体_GB2312"/>
                <a:cs typeface="宋体" panose="02010600030101010101" pitchFamily="2" charset="-122"/>
                <a:sym typeface="+mn-ea"/>
              </a:rPr>
              <a:t>措施：努力发展经济，提高综合国力；改变不合理的国际经济政治旧秩序，建立国际经济政治新秩序；加强同亚非拉国家的团结与合作等。</a:t>
            </a:r>
          </a:p>
        </p:txBody>
      </p:sp>
    </p:spTree>
    <p:extLst>
      <p:ext uri="{BB962C8B-B14F-4D97-AF65-F5344CB8AC3E}">
        <p14:creationId xmlns:p14="http://schemas.microsoft.com/office/powerpoint/2010/main" val="40115117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矩形 1"/>
          <p:cNvSpPr>
            <a:spLocks noChangeArrowheads="1"/>
          </p:cNvSpPr>
          <p:nvPr/>
        </p:nvSpPr>
        <p:spPr bwMode="auto">
          <a:xfrm>
            <a:off x="419100" y="976313"/>
            <a:ext cx="4343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rPr>
              <a:t>学习本课，你有什么感悟？</a:t>
            </a:r>
            <a:endParaRPr lang="zh-CN" altLang="en-US" sz="2800"/>
          </a:p>
        </p:txBody>
      </p:sp>
      <p:sp>
        <p:nvSpPr>
          <p:cNvPr id="3" name="矩形 2"/>
          <p:cNvSpPr/>
          <p:nvPr/>
        </p:nvSpPr>
        <p:spPr>
          <a:xfrm>
            <a:off x="723900" y="3460750"/>
            <a:ext cx="7696200" cy="1752600"/>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buFontTx/>
              <a:buNone/>
              <a:defRPr/>
            </a:pPr>
            <a:r>
              <a:rPr lang="zh-CN" altLang="en-US" sz="3600" b="1" dirty="0">
                <a:solidFill>
                  <a:srgbClr val="FF0000"/>
                </a:solidFill>
                <a:latin typeface="黑体" panose="02010609060101010101" pitchFamily="49" charset="-122"/>
                <a:ea typeface="黑体" panose="02010609060101010101" pitchFamily="49" charset="-122"/>
                <a:sym typeface="+mn-ea"/>
              </a:rPr>
              <a:t>国家独立、统一是经济发展的必要政治前提，要坚决捍卫国家的独立统一、主权完整。</a:t>
            </a:r>
          </a:p>
        </p:txBody>
      </p:sp>
      <p:pic>
        <p:nvPicPr>
          <p:cNvPr id="32771" name="Picture 2" descr="https://timgsa.baidu.com/timg?image&amp;quality=80&amp;size=b9999_10000&amp;sec=1534998795120&amp;di=db4b67520a46bfa41e83e974827f5fd3&amp;imgtype=0&amp;src=http%3A%2F%2Fis5.mzstatic.com%2Fimage%2Fthumb%2FPurple5%2Fv4%2F4d%2F2b%2F5f%2F4d2b5f13-6b70-6971-3341-7cf5121fe150%2Fsource%2F512x512b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3100" y="-7938"/>
            <a:ext cx="3276600" cy="3276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93064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28600" y="619125"/>
            <a:ext cx="3430588" cy="523875"/>
          </a:xfrm>
          <a:prstGeom prst="rect">
            <a:avLst/>
          </a:prstGeom>
          <a:solidFill>
            <a:schemeClr val="accent1">
              <a:lumMod val="75000"/>
            </a:schemeClr>
          </a:solidFill>
        </p:spPr>
        <p:txBody>
          <a:bodyPr wrap="none">
            <a:spAutoFit/>
          </a:bodyPr>
          <a:lstStyle/>
          <a:p>
            <a:pPr>
              <a:buFontTx/>
              <a:buNone/>
              <a:defRPr/>
            </a:pPr>
            <a:r>
              <a:rPr lang="zh-CN" altLang="en-US" sz="2800" b="1" dirty="0">
                <a:latin typeface="宋体" panose="02010600030101010101" pitchFamily="2" charset="-122"/>
                <a:sym typeface="+mn-ea"/>
              </a:rPr>
              <a:t>归纳总结</a:t>
            </a:r>
            <a:r>
              <a:rPr lang="en-US" altLang="zh-CN" sz="2800" b="1" dirty="0">
                <a:latin typeface="宋体" panose="02010600030101010101" pitchFamily="2" charset="-122"/>
                <a:sym typeface="+mn-ea"/>
              </a:rPr>
              <a:t>·</a:t>
            </a:r>
            <a:r>
              <a:rPr lang="zh-CN" altLang="en-US" sz="2800" b="1" dirty="0">
                <a:latin typeface="宋体" panose="02010600030101010101" pitchFamily="2" charset="-122"/>
                <a:sym typeface="+mn-ea"/>
              </a:rPr>
              <a:t>整体感知</a:t>
            </a:r>
          </a:p>
        </p:txBody>
      </p:sp>
      <p:sp>
        <p:nvSpPr>
          <p:cNvPr id="25603" name="矩形 2"/>
          <p:cNvSpPr>
            <a:spLocks noChangeArrowheads="1"/>
          </p:cNvSpPr>
          <p:nvPr/>
        </p:nvSpPr>
        <p:spPr bwMode="auto">
          <a:xfrm>
            <a:off x="152400" y="2998787"/>
            <a:ext cx="914400" cy="2246769"/>
          </a:xfrm>
          <a:prstGeom prst="rect">
            <a:avLst/>
          </a:prstGeom>
        </p:spPr>
        <p:style>
          <a:lnRef idx="1">
            <a:schemeClr val="accent6"/>
          </a:lnRef>
          <a:fillRef idx="2">
            <a:schemeClr val="accent6"/>
          </a:fillRef>
          <a:effectRef idx="1">
            <a:schemeClr val="accent6"/>
          </a:effectRef>
          <a:fontRef idx="minor">
            <a:schemeClr val="dk1"/>
          </a:fontRef>
        </p:style>
        <p:txBody>
          <a:bodyPr>
            <a:spAutoFit/>
          </a:bodyPr>
          <a:lstStyle/>
          <a:p>
            <a:pPr algn="ctr">
              <a:buFontTx/>
              <a:buNone/>
              <a:defRPr/>
            </a:pPr>
            <a:r>
              <a:rPr lang="zh-CN" altLang="en-US" sz="2800" b="1" dirty="0">
                <a:ln w="3175">
                  <a:solidFill>
                    <a:schemeClr val="tx1"/>
                  </a:solidFill>
                </a:ln>
                <a:latin typeface="宋体" panose="02010600030101010101" pitchFamily="2" charset="-122"/>
                <a:ea typeface="宋体" panose="02010600030101010101" pitchFamily="2" charset="-122"/>
                <a:sym typeface="+mn-ea"/>
              </a:rPr>
              <a:t>亚非拉国家的新发展</a:t>
            </a:r>
          </a:p>
        </p:txBody>
      </p:sp>
      <p:sp>
        <p:nvSpPr>
          <p:cNvPr id="33795" name="左大括号 5"/>
          <p:cNvSpPr>
            <a:spLocks/>
          </p:cNvSpPr>
          <p:nvPr/>
        </p:nvSpPr>
        <p:spPr bwMode="auto">
          <a:xfrm>
            <a:off x="2209800" y="1474788"/>
            <a:ext cx="533400" cy="2667000"/>
          </a:xfrm>
          <a:prstGeom prst="leftBrace">
            <a:avLst>
              <a:gd name="adj1" fmla="val 8310"/>
              <a:gd name="adj2" fmla="val 50000"/>
            </a:avLst>
          </a:prstGeom>
          <a:solidFill>
            <a:schemeClr val="bg1"/>
          </a:solidFill>
          <a:ln w="9525">
            <a:solidFill>
              <a:schemeClr val="tx1"/>
            </a:solidFill>
            <a:round/>
            <a:headEnd/>
            <a:tailEnd/>
          </a:ln>
        </p:spPr>
        <p:txBody>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33796" name="TextBox 6"/>
          <p:cNvSpPr txBox="1">
            <a:spLocks noChangeArrowheads="1"/>
          </p:cNvSpPr>
          <p:nvPr/>
        </p:nvSpPr>
        <p:spPr bwMode="auto">
          <a:xfrm>
            <a:off x="2819400" y="1246188"/>
            <a:ext cx="1371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t>亚洲</a:t>
            </a:r>
            <a:endParaRPr lang="en-US" altLang="zh-CN" sz="2800" b="1"/>
          </a:p>
        </p:txBody>
      </p:sp>
      <p:sp>
        <p:nvSpPr>
          <p:cNvPr id="33797" name="矩形 7"/>
          <p:cNvSpPr>
            <a:spLocks noChangeArrowheads="1"/>
          </p:cNvSpPr>
          <p:nvPr/>
        </p:nvSpPr>
        <p:spPr bwMode="auto">
          <a:xfrm>
            <a:off x="2819400" y="3836988"/>
            <a:ext cx="9064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t>拉美</a:t>
            </a:r>
          </a:p>
        </p:txBody>
      </p:sp>
      <p:sp>
        <p:nvSpPr>
          <p:cNvPr id="33798" name="矩形 8"/>
          <p:cNvSpPr>
            <a:spLocks noChangeArrowheads="1"/>
          </p:cNvSpPr>
          <p:nvPr/>
        </p:nvSpPr>
        <p:spPr bwMode="auto">
          <a:xfrm>
            <a:off x="2819400" y="2541588"/>
            <a:ext cx="9064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t>非洲</a:t>
            </a:r>
            <a:endParaRPr lang="en-US" altLang="zh-CN" sz="2800" b="1"/>
          </a:p>
        </p:txBody>
      </p:sp>
      <p:sp>
        <p:nvSpPr>
          <p:cNvPr id="33799" name="左大括号 9"/>
          <p:cNvSpPr>
            <a:spLocks/>
          </p:cNvSpPr>
          <p:nvPr/>
        </p:nvSpPr>
        <p:spPr bwMode="auto">
          <a:xfrm>
            <a:off x="3810000" y="3836988"/>
            <a:ext cx="228600" cy="838200"/>
          </a:xfrm>
          <a:prstGeom prst="leftBrace">
            <a:avLst>
              <a:gd name="adj1" fmla="val 8318"/>
              <a:gd name="adj2" fmla="val 50000"/>
            </a:avLst>
          </a:prstGeom>
          <a:solidFill>
            <a:schemeClr val="bg1"/>
          </a:solidFill>
          <a:ln w="9525">
            <a:solidFill>
              <a:schemeClr val="tx1"/>
            </a:solidFill>
            <a:round/>
            <a:headEnd/>
            <a:tailEnd/>
          </a:ln>
        </p:spPr>
        <p:txBody>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33800" name="矩形 10"/>
          <p:cNvSpPr>
            <a:spLocks noChangeArrowheads="1"/>
          </p:cNvSpPr>
          <p:nvPr/>
        </p:nvSpPr>
        <p:spPr bwMode="auto">
          <a:xfrm>
            <a:off x="4114800" y="4446588"/>
            <a:ext cx="32781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b="1"/>
              <a:t>巴拿马：收回运河主权</a:t>
            </a:r>
          </a:p>
        </p:txBody>
      </p:sp>
      <p:sp>
        <p:nvSpPr>
          <p:cNvPr id="33801" name="矩形 11"/>
          <p:cNvSpPr>
            <a:spLocks noChangeArrowheads="1"/>
          </p:cNvSpPr>
          <p:nvPr/>
        </p:nvSpPr>
        <p:spPr bwMode="auto">
          <a:xfrm>
            <a:off x="4038600" y="3684588"/>
            <a:ext cx="52578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b="1"/>
              <a:t>古巴：挫败美国，走上发展社会主义     道路</a:t>
            </a:r>
            <a:endParaRPr lang="en-US" altLang="zh-CN" sz="2400" b="1"/>
          </a:p>
        </p:txBody>
      </p:sp>
      <p:sp>
        <p:nvSpPr>
          <p:cNvPr id="33802" name="矩形 12"/>
          <p:cNvSpPr>
            <a:spLocks noChangeArrowheads="1"/>
          </p:cNvSpPr>
          <p:nvPr/>
        </p:nvSpPr>
        <p:spPr bwMode="auto">
          <a:xfrm>
            <a:off x="4103688" y="1219200"/>
            <a:ext cx="16271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t>取得独立</a:t>
            </a:r>
          </a:p>
        </p:txBody>
      </p:sp>
      <p:sp>
        <p:nvSpPr>
          <p:cNvPr id="33803" name="矩形 13"/>
          <p:cNvSpPr>
            <a:spLocks noChangeArrowheads="1"/>
          </p:cNvSpPr>
          <p:nvPr/>
        </p:nvSpPr>
        <p:spPr bwMode="auto">
          <a:xfrm>
            <a:off x="4038600" y="2255838"/>
            <a:ext cx="1981200"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t>所有国家摆脱殖民主义的枷锁</a:t>
            </a:r>
          </a:p>
        </p:txBody>
      </p:sp>
      <p:sp>
        <p:nvSpPr>
          <p:cNvPr id="33804" name="右大括号 14"/>
          <p:cNvSpPr>
            <a:spLocks/>
          </p:cNvSpPr>
          <p:nvPr/>
        </p:nvSpPr>
        <p:spPr bwMode="auto">
          <a:xfrm>
            <a:off x="6172200" y="1627188"/>
            <a:ext cx="381000" cy="1219200"/>
          </a:xfrm>
          <a:prstGeom prst="rightBrace">
            <a:avLst>
              <a:gd name="adj1" fmla="val 8311"/>
              <a:gd name="adj2" fmla="val 50000"/>
            </a:avLst>
          </a:prstGeom>
          <a:solidFill>
            <a:schemeClr val="bg1"/>
          </a:solidFill>
          <a:ln w="9525">
            <a:solidFill>
              <a:schemeClr val="tx1"/>
            </a:solidFill>
            <a:round/>
            <a:headEnd/>
            <a:tailEnd/>
          </a:ln>
        </p:spPr>
        <p:txBody>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endParaRPr lang="zh-CN" altLang="en-US"/>
          </a:p>
        </p:txBody>
      </p:sp>
      <p:sp>
        <p:nvSpPr>
          <p:cNvPr id="33805" name="矩形 15"/>
          <p:cNvSpPr>
            <a:spLocks noChangeArrowheads="1"/>
          </p:cNvSpPr>
          <p:nvPr/>
        </p:nvSpPr>
        <p:spPr bwMode="auto">
          <a:xfrm>
            <a:off x="6629400" y="1931988"/>
            <a:ext cx="1905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t>万隆会议</a:t>
            </a:r>
            <a:endParaRPr lang="en-US" altLang="zh-CN" sz="2800" b="1"/>
          </a:p>
          <a:p>
            <a:pPr eaLnBrk="1" hangingPunct="1"/>
            <a:r>
              <a:rPr lang="zh-CN" altLang="en-US" sz="2800" b="1"/>
              <a:t>团结合作</a:t>
            </a:r>
          </a:p>
        </p:txBody>
      </p:sp>
      <p:sp>
        <p:nvSpPr>
          <p:cNvPr id="33806" name="矩形 16"/>
          <p:cNvSpPr>
            <a:spLocks noChangeArrowheads="1"/>
          </p:cNvSpPr>
          <p:nvPr/>
        </p:nvSpPr>
        <p:spPr bwMode="auto">
          <a:xfrm>
            <a:off x="2209800" y="5399088"/>
            <a:ext cx="6477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b="1"/>
              <a:t>发展中国家作为一支新兴独立的政治力量登上国际舞台。</a:t>
            </a:r>
          </a:p>
        </p:txBody>
      </p:sp>
      <p:sp>
        <p:nvSpPr>
          <p:cNvPr id="18" name="矩形 17"/>
          <p:cNvSpPr/>
          <p:nvPr/>
        </p:nvSpPr>
        <p:spPr>
          <a:xfrm>
            <a:off x="1219199" y="2465386"/>
            <a:ext cx="906017" cy="523220"/>
          </a:xfrm>
          <a:prstGeom prst="rect">
            <a:avLst/>
          </a:prstGeom>
        </p:spPr>
        <p:txBody>
          <a:bodyPr wrap="none">
            <a:spAutoFit/>
          </a:bodyPr>
          <a:lstStyle/>
          <a:p>
            <a:pPr>
              <a:buFontTx/>
              <a:buNone/>
              <a:defRPr/>
            </a:pPr>
            <a:r>
              <a:rPr lang="zh-CN" altLang="en-US" sz="2800" b="1" dirty="0">
                <a:ln w="3175">
                  <a:solidFill>
                    <a:schemeClr val="tx1"/>
                  </a:solidFill>
                </a:ln>
                <a:sym typeface="+mn-ea"/>
              </a:rPr>
              <a:t>概况</a:t>
            </a:r>
            <a:endParaRPr lang="zh-CN" altLang="en-US" sz="2800" dirty="0">
              <a:sym typeface="+mn-ea"/>
            </a:endParaRPr>
          </a:p>
        </p:txBody>
      </p:sp>
      <p:sp>
        <p:nvSpPr>
          <p:cNvPr id="21" name="矩形 20"/>
          <p:cNvSpPr/>
          <p:nvPr/>
        </p:nvSpPr>
        <p:spPr>
          <a:xfrm>
            <a:off x="1219199" y="5360986"/>
            <a:ext cx="906017" cy="523220"/>
          </a:xfrm>
          <a:prstGeom prst="rect">
            <a:avLst/>
          </a:prstGeom>
        </p:spPr>
        <p:txBody>
          <a:bodyPr wrap="none">
            <a:spAutoFit/>
          </a:bodyPr>
          <a:lstStyle/>
          <a:p>
            <a:pPr>
              <a:buFontTx/>
              <a:buNone/>
              <a:defRPr/>
            </a:pPr>
            <a:r>
              <a:rPr lang="zh-CN" altLang="en-US" sz="2800" b="1" dirty="0">
                <a:ln w="3175">
                  <a:solidFill>
                    <a:schemeClr val="tx1"/>
                  </a:solidFill>
                </a:ln>
                <a:sym typeface="+mn-ea"/>
              </a:rPr>
              <a:t>影响</a:t>
            </a:r>
            <a:endParaRPr lang="zh-CN" altLang="en-US" sz="2800" dirty="0">
              <a:sym typeface="+mn-ea"/>
            </a:endParaRPr>
          </a:p>
        </p:txBody>
      </p:sp>
      <p:cxnSp>
        <p:nvCxnSpPr>
          <p:cNvPr id="33809" name="直接连接符 22"/>
          <p:cNvCxnSpPr>
            <a:cxnSpLocks noChangeShapeType="1"/>
          </p:cNvCxnSpPr>
          <p:nvPr/>
        </p:nvCxnSpPr>
        <p:spPr bwMode="auto">
          <a:xfrm flipV="1">
            <a:off x="1066800" y="2846388"/>
            <a:ext cx="304800" cy="15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cxnSp>
        <p:nvCxnSpPr>
          <p:cNvPr id="33810" name="直接连接符 24"/>
          <p:cNvCxnSpPr>
            <a:cxnSpLocks noChangeShapeType="1"/>
          </p:cNvCxnSpPr>
          <p:nvPr/>
        </p:nvCxnSpPr>
        <p:spPr bwMode="auto">
          <a:xfrm>
            <a:off x="1066800" y="5284788"/>
            <a:ext cx="30480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0422609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文本框 1"/>
          <p:cNvSpPr txBox="1">
            <a:spLocks noChangeArrowheads="1"/>
          </p:cNvSpPr>
          <p:nvPr/>
        </p:nvSpPr>
        <p:spPr bwMode="auto">
          <a:xfrm>
            <a:off x="3790950" y="128588"/>
            <a:ext cx="156210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5400" b="1">
                <a:solidFill>
                  <a:srgbClr val="0000FF"/>
                </a:solidFill>
              </a:rPr>
              <a:t>感悟</a:t>
            </a:r>
          </a:p>
        </p:txBody>
      </p:sp>
      <p:sp>
        <p:nvSpPr>
          <p:cNvPr id="34818" name="文本框 99"/>
          <p:cNvSpPr txBox="1">
            <a:spLocks noChangeArrowheads="1"/>
          </p:cNvSpPr>
          <p:nvPr/>
        </p:nvSpPr>
        <p:spPr bwMode="auto">
          <a:xfrm>
            <a:off x="361950" y="1303338"/>
            <a:ext cx="84201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266700"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4000" b="1"/>
              <a:t>   </a:t>
            </a:r>
            <a:r>
              <a:rPr lang="zh-CN" altLang="zh-CN" sz="4000" b="1">
                <a:solidFill>
                  <a:srgbClr val="FF0000"/>
                </a:solidFill>
              </a:rPr>
              <a:t>世界殖民体系</a:t>
            </a:r>
            <a:r>
              <a:rPr lang="zh-CN" altLang="zh-CN" sz="4000" b="1"/>
              <a:t>在民族民主运动的冲击下最终</a:t>
            </a:r>
            <a:r>
              <a:rPr lang="zh-CN" altLang="zh-CN" sz="4000" b="1">
                <a:solidFill>
                  <a:srgbClr val="FF0000"/>
                </a:solidFill>
              </a:rPr>
              <a:t>全面崩溃</a:t>
            </a:r>
            <a:r>
              <a:rPr lang="zh-CN" altLang="zh-CN" sz="4000" b="1"/>
              <a:t>，这是人类历史的</a:t>
            </a:r>
            <a:r>
              <a:rPr lang="zh-CN" altLang="zh-CN" sz="4000" b="1">
                <a:solidFill>
                  <a:srgbClr val="FF0000"/>
                </a:solidFill>
              </a:rPr>
              <a:t>巨大进步</a:t>
            </a:r>
            <a:r>
              <a:rPr lang="zh-CN" altLang="zh-CN" sz="4000" b="1"/>
              <a:t>。</a:t>
            </a:r>
          </a:p>
          <a:p>
            <a:r>
              <a:rPr lang="zh-CN" altLang="zh-CN" sz="4000" b="1"/>
              <a:t>    独立后的民族国家在维护国家主权、振兴民族经济、促进社会发展和改变旧的、不合理的国际政治经济秩序方面进行着不懈的努力。</a:t>
            </a:r>
            <a:endParaRPr lang="zh-CN" altLang="en-US" sz="4000" b="1"/>
          </a:p>
        </p:txBody>
      </p:sp>
    </p:spTree>
    <p:extLst>
      <p:ext uri="{BB962C8B-B14F-4D97-AF65-F5344CB8AC3E}">
        <p14:creationId xmlns:p14="http://schemas.microsoft.com/office/powerpoint/2010/main" val="17380410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28600" y="587375"/>
            <a:ext cx="3430588" cy="523875"/>
          </a:xfrm>
          <a:prstGeom prst="rect">
            <a:avLst/>
          </a:prstGeom>
          <a:solidFill>
            <a:schemeClr val="accent1">
              <a:lumMod val="75000"/>
            </a:schemeClr>
          </a:solidFill>
        </p:spPr>
        <p:txBody>
          <a:bodyPr wrap="none">
            <a:spAutoFit/>
          </a:bodyPr>
          <a:lstStyle/>
          <a:p>
            <a:pPr>
              <a:buFontTx/>
              <a:buNone/>
              <a:defRPr/>
            </a:pPr>
            <a:r>
              <a:rPr lang="zh-CN" altLang="en-US" sz="2800" b="1" dirty="0">
                <a:latin typeface="宋体" panose="02010600030101010101" pitchFamily="2" charset="-122"/>
                <a:sym typeface="+mn-ea"/>
              </a:rPr>
              <a:t>达标检测</a:t>
            </a:r>
            <a:r>
              <a:rPr lang="en-US" altLang="zh-CN" sz="2800" b="1" dirty="0">
                <a:latin typeface="宋体" panose="02010600030101010101" pitchFamily="2" charset="-122"/>
                <a:sym typeface="+mn-ea"/>
              </a:rPr>
              <a:t>·</a:t>
            </a:r>
            <a:r>
              <a:rPr lang="zh-CN" altLang="en-US" sz="2800" b="1" dirty="0">
                <a:latin typeface="宋体" panose="02010600030101010101" pitchFamily="2" charset="-122"/>
                <a:sym typeface="+mn-ea"/>
              </a:rPr>
              <a:t>巩固新知</a:t>
            </a:r>
          </a:p>
        </p:txBody>
      </p:sp>
      <p:sp>
        <p:nvSpPr>
          <p:cNvPr id="35842" name="矩形 4"/>
          <p:cNvSpPr>
            <a:spLocks noChangeArrowheads="1"/>
          </p:cNvSpPr>
          <p:nvPr/>
        </p:nvSpPr>
        <p:spPr bwMode="auto">
          <a:xfrm>
            <a:off x="304800" y="1120775"/>
            <a:ext cx="8458200" cy="322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en-US" altLang="zh-CN" sz="2800">
                <a:latin typeface="黑体" pitchFamily="49" charset="-122"/>
                <a:ea typeface="黑体" pitchFamily="49" charset="-122"/>
              </a:rPr>
              <a:t>1</a:t>
            </a:r>
            <a:r>
              <a:rPr lang="zh-CN" altLang="en-US" sz="2800">
                <a:latin typeface="黑体" pitchFamily="49" charset="-122"/>
                <a:ea typeface="黑体" pitchFamily="49" charset="-122"/>
              </a:rPr>
              <a:t>、关于万隆会议不正确的说法是（　　）</a:t>
            </a:r>
          </a:p>
          <a:p>
            <a:pPr eaLnBrk="1" hangingPunct="1">
              <a:lnSpc>
                <a:spcPct val="150000"/>
              </a:lnSpc>
            </a:pPr>
            <a:r>
              <a:rPr lang="en-US" altLang="zh-CN" sz="2800">
                <a:latin typeface="黑体" pitchFamily="49" charset="-122"/>
                <a:ea typeface="黑体" pitchFamily="49" charset="-122"/>
              </a:rPr>
              <a:t>A. </a:t>
            </a:r>
            <a:r>
              <a:rPr lang="zh-CN" altLang="en-US" sz="2800">
                <a:latin typeface="黑体" pitchFamily="49" charset="-122"/>
                <a:ea typeface="黑体" pitchFamily="49" charset="-122"/>
              </a:rPr>
              <a:t>周恩来出席了会议	</a:t>
            </a:r>
            <a:endParaRPr lang="en-US" altLang="zh-CN" sz="2800">
              <a:latin typeface="黑体" pitchFamily="49" charset="-122"/>
              <a:ea typeface="黑体" pitchFamily="49" charset="-122"/>
            </a:endParaRPr>
          </a:p>
          <a:p>
            <a:pPr eaLnBrk="1" hangingPunct="1">
              <a:lnSpc>
                <a:spcPct val="150000"/>
              </a:lnSpc>
            </a:pPr>
            <a:r>
              <a:rPr lang="en-US" altLang="zh-CN" sz="2800">
                <a:latin typeface="黑体" pitchFamily="49" charset="-122"/>
                <a:ea typeface="黑体" pitchFamily="49" charset="-122"/>
              </a:rPr>
              <a:t>B. </a:t>
            </a:r>
            <a:r>
              <a:rPr lang="zh-CN" altLang="en-US" sz="2800">
                <a:latin typeface="黑体" pitchFamily="49" charset="-122"/>
                <a:ea typeface="黑体" pitchFamily="49" charset="-122"/>
              </a:rPr>
              <a:t>中国代表提出了“求同存异”的方针</a:t>
            </a:r>
          </a:p>
          <a:p>
            <a:pPr eaLnBrk="1" hangingPunct="1">
              <a:lnSpc>
                <a:spcPct val="150000"/>
              </a:lnSpc>
            </a:pPr>
            <a:r>
              <a:rPr lang="en-US" altLang="zh-CN" sz="2800">
                <a:latin typeface="黑体" pitchFamily="49" charset="-122"/>
                <a:ea typeface="黑体" pitchFamily="49" charset="-122"/>
              </a:rPr>
              <a:t>C. </a:t>
            </a:r>
            <a:r>
              <a:rPr lang="zh-CN" altLang="en-US" sz="2800">
                <a:latin typeface="黑体" pitchFamily="49" charset="-122"/>
                <a:ea typeface="黑体" pitchFamily="49" charset="-122"/>
              </a:rPr>
              <a:t>会议在印度尼西亚的万隆召开	</a:t>
            </a:r>
            <a:endParaRPr lang="en-US" altLang="zh-CN" sz="2800">
              <a:latin typeface="黑体" pitchFamily="49" charset="-122"/>
              <a:ea typeface="黑体" pitchFamily="49" charset="-122"/>
            </a:endParaRPr>
          </a:p>
          <a:p>
            <a:pPr eaLnBrk="1" hangingPunct="1">
              <a:lnSpc>
                <a:spcPct val="150000"/>
              </a:lnSpc>
            </a:pPr>
            <a:r>
              <a:rPr lang="en-US" altLang="zh-CN" sz="2800">
                <a:latin typeface="黑体" pitchFamily="49" charset="-122"/>
                <a:ea typeface="黑体" pitchFamily="49" charset="-122"/>
              </a:rPr>
              <a:t>D. </a:t>
            </a:r>
            <a:r>
              <a:rPr lang="zh-CN" altLang="en-US" sz="2800">
                <a:latin typeface="黑体" pitchFamily="49" charset="-122"/>
                <a:ea typeface="黑体" pitchFamily="49" charset="-122"/>
              </a:rPr>
              <a:t>会议促进了欧亚各国的团结与合作</a:t>
            </a:r>
          </a:p>
        </p:txBody>
      </p:sp>
      <p:sp>
        <p:nvSpPr>
          <p:cNvPr id="6" name="TextBox 5"/>
          <p:cNvSpPr txBox="1">
            <a:spLocks noChangeArrowheads="1"/>
          </p:cNvSpPr>
          <p:nvPr/>
        </p:nvSpPr>
        <p:spPr bwMode="auto">
          <a:xfrm>
            <a:off x="6108700" y="1304925"/>
            <a:ext cx="444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800" b="1">
                <a:solidFill>
                  <a:srgbClr val="FF0000"/>
                </a:solidFill>
              </a:rPr>
              <a:t>D</a:t>
            </a:r>
            <a:endParaRPr lang="zh-CN" altLang="en-US" sz="2800" b="1">
              <a:solidFill>
                <a:srgbClr val="FF0000"/>
              </a:solidFill>
            </a:endParaRPr>
          </a:p>
        </p:txBody>
      </p:sp>
    </p:spTree>
    <p:extLst>
      <p:ext uri="{BB962C8B-B14F-4D97-AF65-F5344CB8AC3E}">
        <p14:creationId xmlns:p14="http://schemas.microsoft.com/office/powerpoint/2010/main" val="13728743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矩形 1"/>
          <p:cNvSpPr>
            <a:spLocks noChangeArrowheads="1"/>
          </p:cNvSpPr>
          <p:nvPr/>
        </p:nvSpPr>
        <p:spPr bwMode="auto">
          <a:xfrm>
            <a:off x="381000" y="677863"/>
            <a:ext cx="8229600"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en-US" altLang="zh-CN" sz="2800">
                <a:latin typeface="黑体" pitchFamily="49" charset="-122"/>
                <a:ea typeface="黑体" pitchFamily="49" charset="-122"/>
              </a:rPr>
              <a:t>2</a:t>
            </a:r>
            <a:r>
              <a:rPr lang="zh-CN" altLang="en-US" sz="2800">
                <a:latin typeface="黑体" pitchFamily="49" charset="-122"/>
                <a:ea typeface="黑体" pitchFamily="49" charset="-122"/>
              </a:rPr>
              <a:t>、发动战争者通常是被谴责的对象，但在下列人物中却存在例外，他是（    ）</a:t>
            </a:r>
          </a:p>
          <a:p>
            <a:pPr eaLnBrk="1" hangingPunct="1">
              <a:lnSpc>
                <a:spcPct val="150000"/>
              </a:lnSpc>
            </a:pPr>
            <a:r>
              <a:rPr lang="en-US" altLang="zh-CN" sz="2800">
                <a:latin typeface="黑体" pitchFamily="49" charset="-122"/>
                <a:ea typeface="黑体" pitchFamily="49" charset="-122"/>
              </a:rPr>
              <a:t>A</a:t>
            </a:r>
            <a:r>
              <a:rPr lang="zh-CN" altLang="en-US" sz="2800">
                <a:latin typeface="黑体" pitchFamily="49" charset="-122"/>
                <a:ea typeface="黑体" pitchFamily="49" charset="-122"/>
              </a:rPr>
              <a:t>、远征俄国的拿破仑         </a:t>
            </a:r>
            <a:endParaRPr lang="en-US" altLang="zh-CN" sz="2800">
              <a:latin typeface="黑体" pitchFamily="49" charset="-122"/>
              <a:ea typeface="黑体" pitchFamily="49" charset="-122"/>
            </a:endParaRPr>
          </a:p>
          <a:p>
            <a:pPr eaLnBrk="1" hangingPunct="1">
              <a:lnSpc>
                <a:spcPct val="150000"/>
              </a:lnSpc>
            </a:pPr>
            <a:r>
              <a:rPr lang="en-US" altLang="zh-CN" sz="2800">
                <a:latin typeface="黑体" pitchFamily="49" charset="-122"/>
                <a:ea typeface="黑体" pitchFamily="49" charset="-122"/>
              </a:rPr>
              <a:t>B</a:t>
            </a:r>
            <a:r>
              <a:rPr lang="zh-CN" altLang="en-US" sz="2800">
                <a:latin typeface="黑体" pitchFamily="49" charset="-122"/>
                <a:ea typeface="黑体" pitchFamily="49" charset="-122"/>
              </a:rPr>
              <a:t>、侵略孟加拉的克莱武</a:t>
            </a:r>
          </a:p>
          <a:p>
            <a:pPr eaLnBrk="1" hangingPunct="1">
              <a:lnSpc>
                <a:spcPct val="150000"/>
              </a:lnSpc>
            </a:pPr>
            <a:r>
              <a:rPr lang="en-US" altLang="zh-CN" sz="2800">
                <a:latin typeface="黑体" pitchFamily="49" charset="-122"/>
                <a:ea typeface="黑体" pitchFamily="49" charset="-122"/>
              </a:rPr>
              <a:t>C</a:t>
            </a:r>
            <a:r>
              <a:rPr lang="zh-CN" altLang="en-US" sz="2800">
                <a:latin typeface="黑体" pitchFamily="49" charset="-122"/>
                <a:ea typeface="黑体" pitchFamily="49" charset="-122"/>
              </a:rPr>
              <a:t>、发动埃及独立战争的纳赛尔     </a:t>
            </a:r>
          </a:p>
          <a:p>
            <a:pPr eaLnBrk="1" hangingPunct="1">
              <a:lnSpc>
                <a:spcPct val="150000"/>
              </a:lnSpc>
            </a:pPr>
            <a:r>
              <a:rPr lang="en-US" altLang="zh-CN" sz="2800">
                <a:latin typeface="黑体" pitchFamily="49" charset="-122"/>
                <a:ea typeface="黑体" pitchFamily="49" charset="-122"/>
              </a:rPr>
              <a:t>D</a:t>
            </a:r>
            <a:r>
              <a:rPr lang="zh-CN" altLang="en-US" sz="2800">
                <a:latin typeface="黑体" pitchFamily="49" charset="-122"/>
                <a:ea typeface="黑体" pitchFamily="49" charset="-122"/>
              </a:rPr>
              <a:t>、挑起科索沃战争的美国总统克林顿</a:t>
            </a:r>
          </a:p>
        </p:txBody>
      </p:sp>
      <p:sp>
        <p:nvSpPr>
          <p:cNvPr id="3" name="TextBox 5"/>
          <p:cNvSpPr txBox="1">
            <a:spLocks noChangeArrowheads="1"/>
          </p:cNvSpPr>
          <p:nvPr/>
        </p:nvSpPr>
        <p:spPr bwMode="auto">
          <a:xfrm>
            <a:off x="4038600" y="1363663"/>
            <a:ext cx="444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800" b="1">
                <a:solidFill>
                  <a:srgbClr val="FF0000"/>
                </a:solidFill>
              </a:rPr>
              <a:t>C</a:t>
            </a:r>
            <a:endParaRPr lang="zh-CN" altLang="en-US" sz="2800" b="1">
              <a:solidFill>
                <a:srgbClr val="FF0000"/>
              </a:solidFill>
            </a:endParaRPr>
          </a:p>
        </p:txBody>
      </p:sp>
    </p:spTree>
    <p:extLst>
      <p:ext uri="{BB962C8B-B14F-4D97-AF65-F5344CB8AC3E}">
        <p14:creationId xmlns:p14="http://schemas.microsoft.com/office/powerpoint/2010/main" val="39446502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矩形 1"/>
          <p:cNvSpPr>
            <a:spLocks noChangeArrowheads="1"/>
          </p:cNvSpPr>
          <p:nvPr/>
        </p:nvSpPr>
        <p:spPr bwMode="auto">
          <a:xfrm>
            <a:off x="381000" y="627063"/>
            <a:ext cx="8229600" cy="386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en-US" altLang="zh-CN" sz="2800">
                <a:solidFill>
                  <a:srgbClr val="000000"/>
                </a:solidFill>
                <a:latin typeface="黑体" pitchFamily="49" charset="-122"/>
                <a:ea typeface="黑体" pitchFamily="49" charset="-122"/>
              </a:rPr>
              <a:t>3</a:t>
            </a:r>
            <a:r>
              <a:rPr lang="zh-CN" altLang="en-US" sz="2800">
                <a:solidFill>
                  <a:srgbClr val="000000"/>
                </a:solidFill>
                <a:latin typeface="黑体" pitchFamily="49" charset="-122"/>
                <a:ea typeface="黑体" pitchFamily="49" charset="-122"/>
              </a:rPr>
              <a:t>、</a:t>
            </a:r>
            <a:r>
              <a:rPr lang="en-US" altLang="zh-CN" sz="2800">
                <a:solidFill>
                  <a:srgbClr val="000000"/>
                </a:solidFill>
                <a:latin typeface="黑体" pitchFamily="49" charset="-122"/>
                <a:ea typeface="黑体" pitchFamily="49" charset="-122"/>
              </a:rPr>
              <a:t>1952</a:t>
            </a:r>
            <a:r>
              <a:rPr lang="zh-CN" altLang="en-US" sz="2800">
                <a:solidFill>
                  <a:srgbClr val="000000"/>
                </a:solidFill>
                <a:latin typeface="黑体" pitchFamily="49" charset="-122"/>
                <a:ea typeface="黑体" pitchFamily="49" charset="-122"/>
              </a:rPr>
              <a:t>年，纳赛尔领导的埃及武装起义，其性质是（    ）</a:t>
            </a:r>
          </a:p>
          <a:p>
            <a:pPr eaLnBrk="1" hangingPunct="1">
              <a:lnSpc>
                <a:spcPct val="150000"/>
              </a:lnSpc>
            </a:pPr>
            <a:r>
              <a:rPr lang="zh-CN" altLang="en-US" sz="2800">
                <a:solidFill>
                  <a:srgbClr val="000000"/>
                </a:solidFill>
                <a:latin typeface="黑体" pitchFamily="49" charset="-122"/>
                <a:ea typeface="黑体" pitchFamily="49" charset="-122"/>
              </a:rPr>
              <a:t>Ａ</a:t>
            </a:r>
            <a:r>
              <a:rPr lang="en-US" altLang="zh-CN" sz="2800">
                <a:solidFill>
                  <a:srgbClr val="000000"/>
                </a:solidFill>
                <a:latin typeface="黑体" pitchFamily="49" charset="-122"/>
                <a:ea typeface="黑体" pitchFamily="49" charset="-122"/>
              </a:rPr>
              <a:t>.</a:t>
            </a:r>
            <a:r>
              <a:rPr lang="zh-CN" altLang="en-US" sz="2800">
                <a:solidFill>
                  <a:srgbClr val="000000"/>
                </a:solidFill>
                <a:latin typeface="黑体" pitchFamily="49" charset="-122"/>
                <a:ea typeface="黑体" pitchFamily="49" charset="-122"/>
              </a:rPr>
              <a:t>反帝反封建的民族独立运动  </a:t>
            </a:r>
            <a:endParaRPr lang="en-US" altLang="zh-CN" sz="2800">
              <a:solidFill>
                <a:srgbClr val="000000"/>
              </a:solidFill>
              <a:latin typeface="黑体" pitchFamily="49" charset="-122"/>
              <a:ea typeface="黑体" pitchFamily="49" charset="-122"/>
            </a:endParaRPr>
          </a:p>
          <a:p>
            <a:pPr eaLnBrk="1" hangingPunct="1">
              <a:lnSpc>
                <a:spcPct val="150000"/>
              </a:lnSpc>
            </a:pPr>
            <a:r>
              <a:rPr lang="zh-CN" altLang="en-US" sz="2800">
                <a:solidFill>
                  <a:srgbClr val="000000"/>
                </a:solidFill>
                <a:latin typeface="黑体" pitchFamily="49" charset="-122"/>
                <a:ea typeface="黑体" pitchFamily="49" charset="-122"/>
              </a:rPr>
              <a:t>Ｂ</a:t>
            </a:r>
            <a:r>
              <a:rPr lang="en-US" altLang="zh-CN" sz="2800">
                <a:solidFill>
                  <a:srgbClr val="000000"/>
                </a:solidFill>
                <a:latin typeface="黑体" pitchFamily="49" charset="-122"/>
                <a:ea typeface="黑体" pitchFamily="49" charset="-122"/>
              </a:rPr>
              <a:t>.</a:t>
            </a:r>
            <a:r>
              <a:rPr lang="zh-CN" altLang="en-US" sz="2800">
                <a:solidFill>
                  <a:srgbClr val="000000"/>
                </a:solidFill>
                <a:latin typeface="黑体" pitchFamily="49" charset="-122"/>
                <a:ea typeface="黑体" pitchFamily="49" charset="-122"/>
              </a:rPr>
              <a:t>社会动乱  </a:t>
            </a:r>
          </a:p>
          <a:p>
            <a:pPr eaLnBrk="1" hangingPunct="1">
              <a:lnSpc>
                <a:spcPct val="150000"/>
              </a:lnSpc>
            </a:pPr>
            <a:r>
              <a:rPr lang="zh-CN" altLang="en-US" sz="2800">
                <a:solidFill>
                  <a:srgbClr val="000000"/>
                </a:solidFill>
                <a:latin typeface="黑体" pitchFamily="49" charset="-122"/>
                <a:ea typeface="黑体" pitchFamily="49" charset="-122"/>
              </a:rPr>
              <a:t>Ｃ</a:t>
            </a:r>
            <a:r>
              <a:rPr lang="en-US" altLang="zh-CN" sz="2800">
                <a:solidFill>
                  <a:srgbClr val="000000"/>
                </a:solidFill>
                <a:latin typeface="黑体" pitchFamily="49" charset="-122"/>
                <a:ea typeface="黑体" pitchFamily="49" charset="-122"/>
              </a:rPr>
              <a:t>.</a:t>
            </a:r>
            <a:r>
              <a:rPr lang="zh-CN" altLang="en-US" sz="2800">
                <a:solidFill>
                  <a:srgbClr val="000000"/>
                </a:solidFill>
                <a:latin typeface="黑体" pitchFamily="49" charset="-122"/>
                <a:ea typeface="黑体" pitchFamily="49" charset="-122"/>
              </a:rPr>
              <a:t>反对英国殖民统治          </a:t>
            </a:r>
            <a:endParaRPr lang="en-US" altLang="zh-CN" sz="2800">
              <a:solidFill>
                <a:srgbClr val="000000"/>
              </a:solidFill>
              <a:latin typeface="黑体" pitchFamily="49" charset="-122"/>
              <a:ea typeface="黑体" pitchFamily="49" charset="-122"/>
            </a:endParaRPr>
          </a:p>
          <a:p>
            <a:pPr eaLnBrk="1" hangingPunct="1">
              <a:lnSpc>
                <a:spcPct val="150000"/>
              </a:lnSpc>
            </a:pPr>
            <a:r>
              <a:rPr lang="zh-CN" altLang="en-US" sz="2800">
                <a:solidFill>
                  <a:srgbClr val="000000"/>
                </a:solidFill>
                <a:latin typeface="黑体" pitchFamily="49" charset="-122"/>
                <a:ea typeface="黑体" pitchFamily="49" charset="-122"/>
              </a:rPr>
              <a:t>Ｄ</a:t>
            </a:r>
            <a:r>
              <a:rPr lang="en-US" altLang="zh-CN" sz="2800">
                <a:solidFill>
                  <a:srgbClr val="000000"/>
                </a:solidFill>
                <a:latin typeface="黑体" pitchFamily="49" charset="-122"/>
                <a:ea typeface="黑体" pitchFamily="49" charset="-122"/>
              </a:rPr>
              <a:t>.</a:t>
            </a:r>
            <a:r>
              <a:rPr lang="zh-CN" altLang="en-US" sz="2800">
                <a:solidFill>
                  <a:srgbClr val="000000"/>
                </a:solidFill>
                <a:latin typeface="黑体" pitchFamily="49" charset="-122"/>
                <a:ea typeface="黑体" pitchFamily="49" charset="-122"/>
              </a:rPr>
              <a:t>反革命暴乱</a:t>
            </a:r>
          </a:p>
        </p:txBody>
      </p:sp>
      <p:sp>
        <p:nvSpPr>
          <p:cNvPr id="3" name="TextBox 5"/>
          <p:cNvSpPr txBox="1">
            <a:spLocks noChangeArrowheads="1"/>
          </p:cNvSpPr>
          <p:nvPr/>
        </p:nvSpPr>
        <p:spPr bwMode="auto">
          <a:xfrm>
            <a:off x="1003300" y="1381125"/>
            <a:ext cx="444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800" b="1">
                <a:solidFill>
                  <a:srgbClr val="FF0000"/>
                </a:solidFill>
              </a:rPr>
              <a:t>A</a:t>
            </a:r>
            <a:endParaRPr lang="zh-CN" altLang="en-US" sz="2800" b="1">
              <a:solidFill>
                <a:srgbClr val="FF0000"/>
              </a:solidFill>
            </a:endParaRPr>
          </a:p>
        </p:txBody>
      </p:sp>
    </p:spTree>
    <p:extLst>
      <p:ext uri="{BB962C8B-B14F-4D97-AF65-F5344CB8AC3E}">
        <p14:creationId xmlns:p14="http://schemas.microsoft.com/office/powerpoint/2010/main" val="31089821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矩形 1"/>
          <p:cNvSpPr>
            <a:spLocks noChangeArrowheads="1"/>
          </p:cNvSpPr>
          <p:nvPr/>
        </p:nvSpPr>
        <p:spPr bwMode="auto">
          <a:xfrm>
            <a:off x="304800" y="815975"/>
            <a:ext cx="8153400" cy="322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buClr>
                <a:schemeClr val="accent1"/>
              </a:buClr>
              <a:buSzPct val="70000"/>
            </a:pPr>
            <a:r>
              <a:rPr lang="en-US" altLang="zh-CN" sz="2800">
                <a:latin typeface="黑体" pitchFamily="49" charset="-122"/>
                <a:ea typeface="黑体" pitchFamily="49" charset="-122"/>
              </a:rPr>
              <a:t>4.</a:t>
            </a:r>
            <a:r>
              <a:rPr lang="zh-CN" altLang="en-US" sz="2800">
                <a:latin typeface="黑体" pitchFamily="49" charset="-122"/>
                <a:ea typeface="黑体" pitchFamily="49" charset="-122"/>
              </a:rPr>
              <a:t>“非洲独立年”是指（  　）</a:t>
            </a:r>
          </a:p>
          <a:p>
            <a:pPr eaLnBrk="1" hangingPunct="1">
              <a:lnSpc>
                <a:spcPct val="150000"/>
              </a:lnSpc>
              <a:buClr>
                <a:schemeClr val="accent1"/>
              </a:buClr>
              <a:buSzPct val="70000"/>
            </a:pPr>
            <a:r>
              <a:rPr lang="en-US" altLang="zh-CN" sz="2800">
                <a:latin typeface="黑体" pitchFamily="49" charset="-122"/>
                <a:ea typeface="黑体" pitchFamily="49" charset="-122"/>
              </a:rPr>
              <a:t>A.1960</a:t>
            </a:r>
            <a:r>
              <a:rPr lang="zh-CN" altLang="en-US" sz="2800">
                <a:latin typeface="黑体" pitchFamily="49" charset="-122"/>
                <a:ea typeface="黑体" pitchFamily="49" charset="-122"/>
              </a:rPr>
              <a:t>年　</a:t>
            </a:r>
            <a:endParaRPr lang="en-US" altLang="zh-CN" sz="2800">
              <a:latin typeface="黑体" pitchFamily="49" charset="-122"/>
              <a:ea typeface="黑体" pitchFamily="49" charset="-122"/>
            </a:endParaRPr>
          </a:p>
          <a:p>
            <a:pPr eaLnBrk="1" hangingPunct="1">
              <a:lnSpc>
                <a:spcPct val="150000"/>
              </a:lnSpc>
              <a:buClr>
                <a:schemeClr val="accent1"/>
              </a:buClr>
              <a:buSzPct val="70000"/>
            </a:pPr>
            <a:r>
              <a:rPr lang="en-US" altLang="zh-CN" sz="2800">
                <a:latin typeface="黑体" pitchFamily="49" charset="-122"/>
                <a:ea typeface="黑体" pitchFamily="49" charset="-122"/>
              </a:rPr>
              <a:t>B.1975</a:t>
            </a:r>
            <a:r>
              <a:rPr lang="zh-CN" altLang="en-US" sz="2800">
                <a:latin typeface="黑体" pitchFamily="49" charset="-122"/>
                <a:ea typeface="黑体" pitchFamily="49" charset="-122"/>
              </a:rPr>
              <a:t>年　</a:t>
            </a:r>
            <a:endParaRPr lang="en-US" altLang="zh-CN" sz="2800">
              <a:latin typeface="黑体" pitchFamily="49" charset="-122"/>
              <a:ea typeface="黑体" pitchFamily="49" charset="-122"/>
            </a:endParaRPr>
          </a:p>
          <a:p>
            <a:pPr eaLnBrk="1" hangingPunct="1">
              <a:lnSpc>
                <a:spcPct val="150000"/>
              </a:lnSpc>
              <a:buClr>
                <a:schemeClr val="accent1"/>
              </a:buClr>
              <a:buSzPct val="70000"/>
            </a:pPr>
            <a:r>
              <a:rPr lang="en-US" altLang="zh-CN" sz="2800">
                <a:latin typeface="黑体" pitchFamily="49" charset="-122"/>
                <a:ea typeface="黑体" pitchFamily="49" charset="-122"/>
              </a:rPr>
              <a:t>C.20</a:t>
            </a:r>
            <a:r>
              <a:rPr lang="zh-CN" altLang="en-US" sz="2800">
                <a:latin typeface="黑体" pitchFamily="49" charset="-122"/>
                <a:ea typeface="黑体" pitchFamily="49" charset="-122"/>
              </a:rPr>
              <a:t>世纪</a:t>
            </a:r>
            <a:r>
              <a:rPr lang="en-US" altLang="zh-CN" sz="2800">
                <a:latin typeface="黑体" pitchFamily="49" charset="-122"/>
                <a:ea typeface="黑体" pitchFamily="49" charset="-122"/>
              </a:rPr>
              <a:t>60</a:t>
            </a:r>
            <a:r>
              <a:rPr lang="zh-CN" altLang="en-US" sz="2800">
                <a:latin typeface="黑体" pitchFamily="49" charset="-122"/>
                <a:ea typeface="黑体" pitchFamily="49" charset="-122"/>
              </a:rPr>
              <a:t>年代　</a:t>
            </a:r>
            <a:endParaRPr lang="en-US" altLang="zh-CN" sz="2800">
              <a:latin typeface="黑体" pitchFamily="49" charset="-122"/>
              <a:ea typeface="黑体" pitchFamily="49" charset="-122"/>
            </a:endParaRPr>
          </a:p>
          <a:p>
            <a:pPr eaLnBrk="1" hangingPunct="1">
              <a:lnSpc>
                <a:spcPct val="150000"/>
              </a:lnSpc>
              <a:buClr>
                <a:schemeClr val="accent1"/>
              </a:buClr>
              <a:buSzPct val="70000"/>
            </a:pPr>
            <a:r>
              <a:rPr lang="en-US" altLang="zh-CN" sz="2800">
                <a:latin typeface="黑体" pitchFamily="49" charset="-122"/>
                <a:ea typeface="黑体" pitchFamily="49" charset="-122"/>
              </a:rPr>
              <a:t>D.20</a:t>
            </a:r>
            <a:r>
              <a:rPr lang="zh-CN" altLang="en-US" sz="2800">
                <a:latin typeface="黑体" pitchFamily="49" charset="-122"/>
                <a:ea typeface="黑体" pitchFamily="49" charset="-122"/>
              </a:rPr>
              <a:t>世纪</a:t>
            </a:r>
            <a:r>
              <a:rPr lang="en-US" altLang="zh-CN" sz="2800">
                <a:latin typeface="黑体" pitchFamily="49" charset="-122"/>
                <a:ea typeface="黑体" pitchFamily="49" charset="-122"/>
              </a:rPr>
              <a:t>70</a:t>
            </a:r>
            <a:r>
              <a:rPr lang="zh-CN" altLang="en-US" sz="2800">
                <a:latin typeface="黑体" pitchFamily="49" charset="-122"/>
                <a:ea typeface="黑体" pitchFamily="49" charset="-122"/>
              </a:rPr>
              <a:t>年代</a:t>
            </a:r>
          </a:p>
        </p:txBody>
      </p:sp>
      <p:sp>
        <p:nvSpPr>
          <p:cNvPr id="3" name="TextBox 5"/>
          <p:cNvSpPr txBox="1">
            <a:spLocks noChangeArrowheads="1"/>
          </p:cNvSpPr>
          <p:nvPr/>
        </p:nvSpPr>
        <p:spPr bwMode="auto">
          <a:xfrm>
            <a:off x="4419600" y="815975"/>
            <a:ext cx="444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800" b="1">
                <a:solidFill>
                  <a:srgbClr val="FF0000"/>
                </a:solidFill>
              </a:rPr>
              <a:t>A</a:t>
            </a:r>
            <a:endParaRPr lang="zh-CN" altLang="en-US" sz="2800" b="1">
              <a:solidFill>
                <a:srgbClr val="FF0000"/>
              </a:solidFill>
            </a:endParaRPr>
          </a:p>
        </p:txBody>
      </p:sp>
    </p:spTree>
    <p:extLst>
      <p:ext uri="{BB962C8B-B14F-4D97-AF65-F5344CB8AC3E}">
        <p14:creationId xmlns:p14="http://schemas.microsoft.com/office/powerpoint/2010/main" val="5848638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1"/>
                                          </p:val>
                                        </p:tav>
                                        <p:tav tm="100000">
                                          <p:val>
                                            <p:strVal val="#ppt_x"/>
                                          </p:val>
                                        </p:tav>
                                      </p:tavLst>
                                    </p:anim>
                                    <p:anim calcmode="lin" valueType="num">
                                      <p:cBhvr>
                                        <p:cTn id="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txBox="1">
            <a:spLocks noChangeArrowheads="1"/>
          </p:cNvSpPr>
          <p:nvPr/>
        </p:nvSpPr>
        <p:spPr bwMode="auto">
          <a:xfrm>
            <a:off x="228600" y="325438"/>
            <a:ext cx="8763000" cy="56181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ts val="5500"/>
              </a:lnSpc>
            </a:pPr>
            <a:r>
              <a:rPr lang="en-US" altLang="zh-CN" sz="2800">
                <a:latin typeface="黑体" pitchFamily="49" charset="-122"/>
                <a:ea typeface="黑体" pitchFamily="49" charset="-122"/>
              </a:rPr>
              <a:t>5</a:t>
            </a:r>
            <a:r>
              <a:rPr lang="zh-CN" altLang="en-US" sz="2800">
                <a:latin typeface="黑体" pitchFamily="49" charset="-122"/>
                <a:ea typeface="黑体" pitchFamily="49" charset="-122"/>
              </a:rPr>
              <a:t>、西方列强的殖民统治，不仅使非洲国家</a:t>
            </a:r>
          </a:p>
          <a:p>
            <a:pPr eaLnBrk="1" hangingPunct="1">
              <a:lnSpc>
                <a:spcPts val="5500"/>
              </a:lnSpc>
            </a:pPr>
            <a:r>
              <a:rPr lang="zh-CN" altLang="en-US" sz="2800">
                <a:latin typeface="黑体" pitchFamily="49" charset="-122"/>
                <a:ea typeface="黑体" pitchFamily="49" charset="-122"/>
              </a:rPr>
              <a:t>失去了经济资源，也使非洲国家失去了政治尊严，那就是民族的独立和平等。下列史实标志着非洲国家最终找回“政治尊严”的是（  ）</a:t>
            </a:r>
          </a:p>
          <a:p>
            <a:pPr eaLnBrk="1" hangingPunct="1">
              <a:lnSpc>
                <a:spcPts val="5500"/>
              </a:lnSpc>
            </a:pPr>
            <a:r>
              <a:rPr lang="en-US" altLang="zh-CN" sz="2800">
                <a:latin typeface="黑体" pitchFamily="49" charset="-122"/>
                <a:ea typeface="黑体" pitchFamily="49" charset="-122"/>
              </a:rPr>
              <a:t>A</a:t>
            </a:r>
            <a:r>
              <a:rPr lang="zh-CN" altLang="en-US" sz="2800">
                <a:latin typeface="黑体" pitchFamily="49" charset="-122"/>
                <a:ea typeface="黑体" pitchFamily="49" charset="-122"/>
              </a:rPr>
              <a:t>、万隆会议的召开           </a:t>
            </a:r>
            <a:endParaRPr lang="en-US" altLang="zh-CN" sz="2800">
              <a:latin typeface="黑体" pitchFamily="49" charset="-122"/>
              <a:ea typeface="黑体" pitchFamily="49" charset="-122"/>
            </a:endParaRPr>
          </a:p>
          <a:p>
            <a:pPr eaLnBrk="1" hangingPunct="1">
              <a:lnSpc>
                <a:spcPts val="5500"/>
              </a:lnSpc>
            </a:pPr>
            <a:r>
              <a:rPr lang="en-US" altLang="zh-CN" sz="2800">
                <a:latin typeface="黑体" pitchFamily="49" charset="-122"/>
                <a:ea typeface="黑体" pitchFamily="49" charset="-122"/>
              </a:rPr>
              <a:t>B</a:t>
            </a:r>
            <a:r>
              <a:rPr lang="zh-CN" altLang="en-US" sz="2800">
                <a:latin typeface="黑体" pitchFamily="49" charset="-122"/>
                <a:ea typeface="黑体" pitchFamily="49" charset="-122"/>
              </a:rPr>
              <a:t>、埃及收回苏伊士运河</a:t>
            </a:r>
          </a:p>
          <a:p>
            <a:pPr eaLnBrk="1" hangingPunct="1">
              <a:lnSpc>
                <a:spcPts val="5500"/>
              </a:lnSpc>
            </a:pPr>
            <a:r>
              <a:rPr lang="en-US" altLang="zh-CN" sz="2800">
                <a:latin typeface="黑体" pitchFamily="49" charset="-122"/>
                <a:ea typeface="黑体" pitchFamily="49" charset="-122"/>
              </a:rPr>
              <a:t>C</a:t>
            </a:r>
            <a:r>
              <a:rPr lang="zh-CN" altLang="en-US" sz="2800">
                <a:latin typeface="黑体" pitchFamily="49" charset="-122"/>
                <a:ea typeface="黑体" pitchFamily="49" charset="-122"/>
              </a:rPr>
              <a:t>、</a:t>
            </a:r>
            <a:r>
              <a:rPr lang="en-US" altLang="zh-CN" sz="2800">
                <a:latin typeface="黑体" pitchFamily="49" charset="-122"/>
                <a:ea typeface="黑体" pitchFamily="49" charset="-122"/>
              </a:rPr>
              <a:t>1960</a:t>
            </a:r>
            <a:r>
              <a:rPr lang="zh-CN" altLang="en-US" sz="2800">
                <a:latin typeface="黑体" pitchFamily="49" charset="-122"/>
                <a:ea typeface="黑体" pitchFamily="49" charset="-122"/>
              </a:rPr>
              <a:t>年非洲</a:t>
            </a:r>
            <a:r>
              <a:rPr lang="en-US" altLang="zh-CN" sz="2800">
                <a:latin typeface="黑体" pitchFamily="49" charset="-122"/>
                <a:ea typeface="黑体" pitchFamily="49" charset="-122"/>
              </a:rPr>
              <a:t>17</a:t>
            </a:r>
            <a:r>
              <a:rPr lang="zh-CN" altLang="en-US" sz="2800">
                <a:latin typeface="黑体" pitchFamily="49" charset="-122"/>
                <a:ea typeface="黑体" pitchFamily="49" charset="-122"/>
              </a:rPr>
              <a:t>个国家独立      </a:t>
            </a:r>
            <a:endParaRPr lang="en-US" altLang="zh-CN" sz="2800">
              <a:latin typeface="黑体" pitchFamily="49" charset="-122"/>
              <a:ea typeface="黑体" pitchFamily="49" charset="-122"/>
            </a:endParaRPr>
          </a:p>
          <a:p>
            <a:pPr eaLnBrk="1" hangingPunct="1">
              <a:lnSpc>
                <a:spcPts val="5500"/>
              </a:lnSpc>
            </a:pPr>
            <a:r>
              <a:rPr lang="en-US" altLang="zh-CN" sz="2800">
                <a:latin typeface="黑体" pitchFamily="49" charset="-122"/>
                <a:ea typeface="黑体" pitchFamily="49" charset="-122"/>
              </a:rPr>
              <a:t>D</a:t>
            </a:r>
            <a:r>
              <a:rPr lang="zh-CN" altLang="en-US" sz="2800">
                <a:latin typeface="黑体" pitchFamily="49" charset="-122"/>
                <a:ea typeface="黑体" pitchFamily="49" charset="-122"/>
              </a:rPr>
              <a:t>、纳米比亚独立</a:t>
            </a:r>
          </a:p>
        </p:txBody>
      </p:sp>
      <p:sp>
        <p:nvSpPr>
          <p:cNvPr id="3" name="TextBox 5"/>
          <p:cNvSpPr txBox="1">
            <a:spLocks noChangeArrowheads="1"/>
          </p:cNvSpPr>
          <p:nvPr/>
        </p:nvSpPr>
        <p:spPr bwMode="auto">
          <a:xfrm>
            <a:off x="3810000" y="2667000"/>
            <a:ext cx="444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800" b="1">
                <a:solidFill>
                  <a:srgbClr val="FF0000"/>
                </a:solidFill>
              </a:rPr>
              <a:t>D</a:t>
            </a:r>
            <a:endParaRPr lang="zh-CN" altLang="en-US" sz="2800" b="1">
              <a:solidFill>
                <a:srgbClr val="FF0000"/>
              </a:solidFill>
            </a:endParaRPr>
          </a:p>
        </p:txBody>
      </p:sp>
    </p:spTree>
    <p:extLst>
      <p:ext uri="{BB962C8B-B14F-4D97-AF65-F5344CB8AC3E}">
        <p14:creationId xmlns:p14="http://schemas.microsoft.com/office/powerpoint/2010/main" val="20300632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矩形 1"/>
          <p:cNvSpPr>
            <a:spLocks noChangeArrowheads="1"/>
          </p:cNvSpPr>
          <p:nvPr/>
        </p:nvSpPr>
        <p:spPr bwMode="auto">
          <a:xfrm>
            <a:off x="304800" y="852488"/>
            <a:ext cx="8382000" cy="2576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en-US" altLang="zh-CN" sz="2800">
                <a:latin typeface="黑体" pitchFamily="49" charset="-122"/>
                <a:ea typeface="黑体" pitchFamily="49" charset="-122"/>
              </a:rPr>
              <a:t>6</a:t>
            </a:r>
            <a:r>
              <a:rPr lang="zh-CN" altLang="en-US" sz="2800">
                <a:latin typeface="黑体" pitchFamily="49" charset="-122"/>
                <a:ea typeface="黑体" pitchFamily="49" charset="-122"/>
              </a:rPr>
              <a:t>、在拉丁美洲，推翻美国扶植的傀儡政权、建立革命政府，并走上社会主义道路的国家是（    ）</a:t>
            </a:r>
          </a:p>
          <a:p>
            <a:pPr eaLnBrk="1" hangingPunct="1">
              <a:lnSpc>
                <a:spcPct val="150000"/>
              </a:lnSpc>
            </a:pPr>
            <a:r>
              <a:rPr lang="zh-CN" altLang="zh-CN" sz="2800">
                <a:latin typeface="黑体" pitchFamily="49" charset="-122"/>
                <a:ea typeface="黑体" pitchFamily="49" charset="-122"/>
              </a:rPr>
              <a:t>A.</a:t>
            </a:r>
            <a:r>
              <a:rPr lang="zh-CN" altLang="en-US" sz="2800">
                <a:latin typeface="黑体" pitchFamily="49" charset="-122"/>
                <a:ea typeface="黑体" pitchFamily="49" charset="-122"/>
              </a:rPr>
              <a:t>古巴          </a:t>
            </a:r>
            <a:r>
              <a:rPr lang="zh-CN" altLang="zh-CN" sz="2800">
                <a:latin typeface="黑体" pitchFamily="49" charset="-122"/>
                <a:ea typeface="黑体" pitchFamily="49" charset="-122"/>
              </a:rPr>
              <a:t>B.</a:t>
            </a:r>
            <a:r>
              <a:rPr lang="zh-CN" altLang="en-US" sz="2800">
                <a:latin typeface="黑体" pitchFamily="49" charset="-122"/>
                <a:ea typeface="黑体" pitchFamily="49" charset="-122"/>
              </a:rPr>
              <a:t>巴拿马   </a:t>
            </a:r>
            <a:endParaRPr lang="en-US" altLang="zh-CN" sz="2800">
              <a:latin typeface="黑体" pitchFamily="49" charset="-122"/>
              <a:ea typeface="黑体" pitchFamily="49" charset="-122"/>
            </a:endParaRPr>
          </a:p>
          <a:p>
            <a:pPr eaLnBrk="1" hangingPunct="1">
              <a:lnSpc>
                <a:spcPct val="150000"/>
              </a:lnSpc>
            </a:pPr>
            <a:r>
              <a:rPr lang="zh-CN" altLang="zh-CN" sz="2800">
                <a:latin typeface="黑体" pitchFamily="49" charset="-122"/>
                <a:ea typeface="黑体" pitchFamily="49" charset="-122"/>
              </a:rPr>
              <a:t>C.</a:t>
            </a:r>
            <a:r>
              <a:rPr lang="zh-CN" altLang="en-US" sz="2800">
                <a:latin typeface="黑体" pitchFamily="49" charset="-122"/>
                <a:ea typeface="黑体" pitchFamily="49" charset="-122"/>
              </a:rPr>
              <a:t>巴西          </a:t>
            </a:r>
            <a:r>
              <a:rPr lang="zh-CN" altLang="zh-CN" sz="2800">
                <a:latin typeface="黑体" pitchFamily="49" charset="-122"/>
                <a:ea typeface="黑体" pitchFamily="49" charset="-122"/>
              </a:rPr>
              <a:t>D.</a:t>
            </a:r>
            <a:r>
              <a:rPr lang="zh-CN" altLang="en-US" sz="2800">
                <a:latin typeface="黑体" pitchFamily="49" charset="-122"/>
                <a:ea typeface="黑体" pitchFamily="49" charset="-122"/>
              </a:rPr>
              <a:t>海地</a:t>
            </a:r>
          </a:p>
        </p:txBody>
      </p:sp>
      <p:sp>
        <p:nvSpPr>
          <p:cNvPr id="3" name="TextBox 5"/>
          <p:cNvSpPr txBox="1">
            <a:spLocks noChangeArrowheads="1"/>
          </p:cNvSpPr>
          <p:nvPr/>
        </p:nvSpPr>
        <p:spPr bwMode="auto">
          <a:xfrm>
            <a:off x="6858000" y="1462088"/>
            <a:ext cx="444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800" b="1">
                <a:solidFill>
                  <a:srgbClr val="FF0000"/>
                </a:solidFill>
              </a:rPr>
              <a:t>A</a:t>
            </a:r>
            <a:endParaRPr lang="zh-CN" altLang="en-US" sz="2800" b="1">
              <a:solidFill>
                <a:srgbClr val="FF0000"/>
              </a:solidFill>
            </a:endParaRPr>
          </a:p>
        </p:txBody>
      </p:sp>
    </p:spTree>
    <p:extLst>
      <p:ext uri="{BB962C8B-B14F-4D97-AF65-F5344CB8AC3E}">
        <p14:creationId xmlns:p14="http://schemas.microsoft.com/office/powerpoint/2010/main" val="9519498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275" y="1092200"/>
            <a:ext cx="8202613" cy="376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63" name="矩形 2"/>
          <p:cNvSpPr/>
          <p:nvPr/>
        </p:nvSpPr>
        <p:spPr>
          <a:xfrm>
            <a:off x="7653338" y="3319463"/>
            <a:ext cx="627062" cy="49847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eaLnBrk="0" hangingPunct="0"/>
            <a:endParaRPr noProof="1">
              <a:solidFill>
                <a:srgbClr val="000000"/>
              </a:solidFill>
              <a:latin typeface="Calibri" panose="020F0502020204030204" pitchFamily="34" charset="0"/>
            </a:endParaRPr>
          </a:p>
        </p:txBody>
      </p:sp>
    </p:spTree>
    <p:extLst>
      <p:ext uri="{BB962C8B-B14F-4D97-AF65-F5344CB8AC3E}">
        <p14:creationId xmlns:p14="http://schemas.microsoft.com/office/powerpoint/2010/main" val="99676372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xit" presetSubtype="10" fill="hold" grpId="0" nodeType="clickEffect" nodePh="1">
                                  <p:stCondLst>
                                    <p:cond delay="0"/>
                                  </p:stCondLst>
                                  <p:endCondLst>
                                    <p:cond evt="begin" delay="0"/>
                                  </p:endCondLst>
                                  <p:childTnLst>
                                    <p:animEffect transition="out" filter="blinds(horizontal)">
                                      <p:cBhvr>
                                        <p:cTn id="6" dur="500"/>
                                        <p:tgtEl>
                                          <p:spTgt spid="245763"/>
                                        </p:tgtEl>
                                      </p:cBhvr>
                                    </p:animEffect>
                                    <p:set>
                                      <p:cBhvr>
                                        <p:cTn id="7" dur="1" fill="hold">
                                          <p:stCondLst>
                                            <p:cond delay="499"/>
                                          </p:stCondLst>
                                        </p:cTn>
                                        <p:tgtEl>
                                          <p:spTgt spid="24576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63" grpId="0" bldLvl="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图片 1"/>
          <p:cNvPicPr>
            <a:picLocks noChangeAspect="1" noChangeArrowheads="1"/>
          </p:cNvPicPr>
          <p:nvPr/>
        </p:nvPicPr>
        <p:blipFill>
          <a:blip r:embed="rId2">
            <a:extLst>
              <a:ext uri="{28A0092B-C50C-407E-A947-70E740481C1C}">
                <a14:useLocalDpi xmlns:a14="http://schemas.microsoft.com/office/drawing/2010/main" val="0"/>
              </a:ext>
            </a:extLst>
          </a:blip>
          <a:srcRect l="3236" t="33400"/>
          <a:stretch>
            <a:fillRect/>
          </a:stretch>
        </p:blipFill>
        <p:spPr bwMode="auto">
          <a:xfrm>
            <a:off x="673100" y="1508125"/>
            <a:ext cx="7937500"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9619" name="矩形 2"/>
          <p:cNvSpPr/>
          <p:nvPr/>
        </p:nvSpPr>
        <p:spPr>
          <a:xfrm>
            <a:off x="7653338" y="2227263"/>
            <a:ext cx="627062" cy="498475"/>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eaLnBrk="0" hangingPunct="0"/>
            <a:endParaRPr noProof="1">
              <a:solidFill>
                <a:srgbClr val="000000"/>
              </a:solidFill>
              <a:latin typeface="Calibri" panose="020F0502020204030204" pitchFamily="34" charset="0"/>
            </a:endParaRPr>
          </a:p>
        </p:txBody>
      </p:sp>
      <p:sp>
        <p:nvSpPr>
          <p:cNvPr id="43011" name="文本框 1"/>
          <p:cNvSpPr txBox="1">
            <a:spLocks noChangeArrowheads="1"/>
          </p:cNvSpPr>
          <p:nvPr/>
        </p:nvSpPr>
        <p:spPr bwMode="auto">
          <a:xfrm>
            <a:off x="428625" y="1728788"/>
            <a:ext cx="6413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2400" b="1">
                <a:latin typeface="黑体" pitchFamily="49" charset="-122"/>
                <a:ea typeface="黑体" pitchFamily="49" charset="-122"/>
              </a:rPr>
              <a:t>8</a:t>
            </a:r>
            <a:r>
              <a:rPr lang="zh-CN" altLang="en-US" sz="2400" b="1">
                <a:latin typeface="黑体" pitchFamily="49" charset="-122"/>
                <a:ea typeface="黑体" pitchFamily="49" charset="-122"/>
              </a:rPr>
              <a:t>、</a:t>
            </a:r>
          </a:p>
        </p:txBody>
      </p:sp>
    </p:spTree>
    <p:extLst>
      <p:ext uri="{BB962C8B-B14F-4D97-AF65-F5344CB8AC3E}">
        <p14:creationId xmlns:p14="http://schemas.microsoft.com/office/powerpoint/2010/main" val="286301551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xit" presetSubtype="10" fill="hold" grpId="0" nodeType="clickEffect" nodePh="1">
                                  <p:stCondLst>
                                    <p:cond delay="0"/>
                                  </p:stCondLst>
                                  <p:endCondLst>
                                    <p:cond evt="begin" delay="0"/>
                                  </p:endCondLst>
                                  <p:childTnLst>
                                    <p:animEffect transition="out" filter="blinds(horizontal)">
                                      <p:cBhvr>
                                        <p:cTn id="6" dur="500"/>
                                        <p:tgtEl>
                                          <p:spTgt spid="239619"/>
                                        </p:tgtEl>
                                      </p:cBhvr>
                                    </p:animEffect>
                                    <p:set>
                                      <p:cBhvr>
                                        <p:cTn id="7" dur="1" fill="hold">
                                          <p:stCondLst>
                                            <p:cond delay="499"/>
                                          </p:stCondLst>
                                        </p:cTn>
                                        <p:tgtEl>
                                          <p:spTgt spid="2396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9619" grpId="0" bldLvl="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奥斯汀">
  <a:themeElements>
    <a:clrScheme name="奥斯汀">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奥斯汀">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奥斯汀">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60</TotalTime>
  <Words>1315</Words>
  <PresentationFormat>全屏显示(4:3)</PresentationFormat>
  <Paragraphs>140</Paragraphs>
  <Slides>34</Slides>
  <Notes>5</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34</vt:i4>
      </vt:variant>
    </vt:vector>
  </HeadingPairs>
  <TitlesOfParts>
    <vt:vector size="36" baseType="lpstr">
      <vt:lpstr>奥斯汀</vt:lpstr>
      <vt:lpstr>Bitmap Image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1956年纳赛尔总统宣布苏伊士运河收归国有</vt:lpstr>
      <vt:lpstr>1960——非洲独立年</vt:lpstr>
      <vt:lpstr>  1990年3月21日纳米比亚宣告独立，标志着欧洲殖民者入侵和奴役非洲长达五个世纪历史的结束，帝国主义在非洲的殖民体系最终崩溃。</vt:lpstr>
      <vt:lpstr>庆祝非洲独立邮票</vt:lpstr>
      <vt:lpstr>PowerPoint 演示文稿</vt:lpstr>
      <vt:lpstr>PowerPoint 演示文稿</vt:lpstr>
      <vt:lpstr>PowerPoint 演示文稿</vt:lpstr>
      <vt:lpstr>1999.12.14. 巴拿马运河主权交接仪式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2018-12-05T02:51:38Z</dcterms:created>
  <dcterms:modified xsi:type="dcterms:W3CDTF">2018-12-13T07:38:31Z</dcterms:modified>
</cp:coreProperties>
</file>