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handoutMasterIdLst>
    <p:handoutMasterId r:id="rId29"/>
  </p:handoutMasterIdLst>
  <p:sldIdLst>
    <p:sldId id="318" r:id="rId3"/>
    <p:sldId id="330" r:id="rId4"/>
    <p:sldId id="331" r:id="rId5"/>
    <p:sldId id="344" r:id="rId6"/>
    <p:sldId id="416" r:id="rId7"/>
    <p:sldId id="409" r:id="rId9"/>
    <p:sldId id="359" r:id="rId10"/>
    <p:sldId id="365" r:id="rId11"/>
    <p:sldId id="390" r:id="rId12"/>
    <p:sldId id="417" r:id="rId13"/>
    <p:sldId id="391" r:id="rId14"/>
    <p:sldId id="412" r:id="rId15"/>
    <p:sldId id="339" r:id="rId16"/>
    <p:sldId id="340" r:id="rId17"/>
    <p:sldId id="419" r:id="rId18"/>
    <p:sldId id="394" r:id="rId19"/>
    <p:sldId id="393" r:id="rId20"/>
    <p:sldId id="374" r:id="rId21"/>
    <p:sldId id="408" r:id="rId22"/>
    <p:sldId id="384" r:id="rId23"/>
    <p:sldId id="343" r:id="rId24"/>
    <p:sldId id="415" r:id="rId25"/>
    <p:sldId id="329" r:id="rId26"/>
    <p:sldId id="373" r:id="rId27"/>
    <p:sldId id="405" r:id="rId28"/>
  </p:sldIdLst>
  <p:sldSz cx="9144000" cy="5143500" type="screen16x9"/>
  <p:notesSz cx="6833870" cy="997902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23" autoAdjust="0"/>
    <p:restoredTop sz="94660"/>
  </p:normalViewPr>
  <p:slideViewPr>
    <p:cSldViewPr snapToGrid="0">
      <p:cViewPr varScale="1">
        <p:scale>
          <a:sx n="145" d="100"/>
          <a:sy n="145" d="100"/>
        </p:scale>
        <p:origin x="618" y="138"/>
      </p:cViewPr>
      <p:guideLst>
        <p:guide orient="horz" pos="2160"/>
        <p:guide pos="2880"/>
        <p:guide orient="horz" pos="1620"/>
      </p:guideLst>
    </p:cSldViewPr>
  </p:slideViewPr>
  <p:notesTextViewPr>
    <p:cViewPr>
      <p:scale>
        <a:sx n="1" d="1"/>
        <a:sy n="1" d="1"/>
      </p:scale>
      <p:origin x="0" y="0"/>
    </p:cViewPr>
  </p:notesTextViewPr>
  <p:notesViewPr>
    <p:cSldViewPr snapToGrid="0">
      <p:cViewPr varScale="1">
        <p:scale>
          <a:sx n="53" d="100"/>
          <a:sy n="53" d="100"/>
        </p:scale>
        <p:origin x="-2856" y="-78"/>
      </p:cViewPr>
      <p:guideLst>
        <p:guide orient="horz" pos="3143"/>
        <p:guide pos="2153"/>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commentAuthors" Target="commentAuthors.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2275" cy="5000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71913" y="0"/>
            <a:ext cx="2960687" cy="500063"/>
          </a:xfrm>
          <a:prstGeom prst="rect">
            <a:avLst/>
          </a:prstGeom>
        </p:spPr>
        <p:txBody>
          <a:bodyPr vert="horz" lIns="91440" tIns="45720" rIns="91440" bIns="45720" rtlCol="0"/>
          <a:lstStyle>
            <a:lvl1pPr algn="r">
              <a:defRPr sz="1200"/>
            </a:lvl1pPr>
          </a:lstStyle>
          <a:p>
            <a:fld id="{FC6A9012-16F0-45FE-A0FB-2AE2D5E74D6A}" type="datetimeFigureOut">
              <a:rPr lang="zh-CN" altLang="en-US" smtClean="0"/>
            </a:fld>
            <a:endParaRPr lang="zh-CN" altLang="en-US"/>
          </a:p>
        </p:txBody>
      </p:sp>
      <p:sp>
        <p:nvSpPr>
          <p:cNvPr id="4" name="页脚占位符 3"/>
          <p:cNvSpPr>
            <a:spLocks noGrp="1"/>
          </p:cNvSpPr>
          <p:nvPr>
            <p:ph type="ftr" sz="quarter" idx="2"/>
          </p:nvPr>
        </p:nvSpPr>
        <p:spPr>
          <a:xfrm>
            <a:off x="0" y="9478963"/>
            <a:ext cx="2962275" cy="500062"/>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71913" y="9478963"/>
            <a:ext cx="2960687" cy="500062"/>
          </a:xfrm>
          <a:prstGeom prst="rect">
            <a:avLst/>
          </a:prstGeom>
        </p:spPr>
        <p:txBody>
          <a:bodyPr vert="horz" lIns="91440" tIns="45720" rIns="91440" bIns="45720" rtlCol="0" anchor="b"/>
          <a:lstStyle>
            <a:lvl1pPr algn="r">
              <a:defRPr sz="1200"/>
            </a:lvl1pPr>
          </a:lstStyle>
          <a:p>
            <a:fld id="{74EB6D4A-7870-49A3-816A-3970B635831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1481" cy="500684"/>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71125" y="0"/>
            <a:ext cx="2961481" cy="500684"/>
          </a:xfrm>
          <a:prstGeom prst="rect">
            <a:avLst/>
          </a:prstGeom>
        </p:spPr>
        <p:txBody>
          <a:bodyPr vert="horz" lIns="91440" tIns="45720" rIns="91440" bIns="45720" rtlCol="0"/>
          <a:lstStyle>
            <a:lvl1pPr algn="r">
              <a:defRPr sz="1200"/>
            </a:lvl1pPr>
          </a:lstStyle>
          <a:p>
            <a:fld id="{6F6254C7-0429-4997-904A-8F7EA328E3E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25450" y="1247775"/>
            <a:ext cx="5983288" cy="33670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3419" y="4802406"/>
            <a:ext cx="5467350" cy="3929241"/>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478342"/>
            <a:ext cx="2961481" cy="50068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71125" y="9478342"/>
            <a:ext cx="2961481" cy="500683"/>
          </a:xfrm>
          <a:prstGeom prst="rect">
            <a:avLst/>
          </a:prstGeom>
        </p:spPr>
        <p:txBody>
          <a:bodyPr vert="horz" lIns="91440" tIns="45720" rIns="91440" bIns="45720" rtlCol="0" anchor="b"/>
          <a:lstStyle>
            <a:lvl1pPr algn="r">
              <a:defRPr sz="1200"/>
            </a:lvl1pPr>
          </a:lstStyle>
          <a:p>
            <a:fld id="{43472AB9-5A13-4C8D-82BC-6E921C1BC92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a:xfrm>
            <a:off x="425450" y="1247775"/>
            <a:ext cx="5983288" cy="3367088"/>
          </a:xfrm>
        </p:spPr>
      </p:sp>
      <p:sp>
        <p:nvSpPr>
          <p:cNvPr id="16387" name="备注占位符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smtClean="0">
              <a:latin typeface="Arial" panose="020B0604020202020204" pitchFamily="34" charset="0"/>
            </a:endParaRPr>
          </a:p>
        </p:txBody>
      </p:sp>
      <p:sp>
        <p:nvSpPr>
          <p:cNvPr id="16388" name="灯片编号占位符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C544347A-3CE9-49C7-ACB9-A30FDC8D61F0}" type="slidenum">
              <a:rPr lang="en-US" altLang="zh-CN"/>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5450" y="1247775"/>
            <a:ext cx="5983288" cy="3367088"/>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3472AB9-5A13-4C8D-82BC-6E921C1BC92B}"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5450" y="1247775"/>
            <a:ext cx="5983288" cy="3367088"/>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3472AB9-5A13-4C8D-82BC-6E921C1BC92B}"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a:xfrm>
            <a:off x="425450" y="1247775"/>
            <a:ext cx="5983288" cy="3367088"/>
          </a:xfrm>
        </p:spPr>
      </p:sp>
      <p:sp>
        <p:nvSpPr>
          <p:cNvPr id="18435" name="备注占位符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anose="020B0604020202020204" pitchFamily="34" charset="0"/>
            </a:endParaRPr>
          </a:p>
        </p:txBody>
      </p:sp>
      <p:sp>
        <p:nvSpPr>
          <p:cNvPr id="18436" name="灯片编号占位符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45CB1F44-110C-4ED0-BD35-88D796032005}" type="slidenum">
              <a:rPr lang="en-US" altLang="zh-CN"/>
            </a:fld>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25450" y="1247775"/>
            <a:ext cx="5983288" cy="3367088"/>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3472AB9-5A13-4C8D-82BC-6E921C1BC92B}"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41772"/>
            <a:ext cx="7772400" cy="17907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Content Placeholder 5"/>
          <p:cNvSpPr>
            <a:spLocks noGrp="1"/>
          </p:cNvSpPr>
          <p:nvPr>
            <p:ph sz="quarter" idx="4"/>
          </p:nvPr>
        </p:nvSpPr>
        <p:spPr>
          <a:xfrm>
            <a:off x="4629151" y="1878806"/>
            <a:ext cx="3887391" cy="2763441"/>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FC29FE2B-843E-4125-A1B8-AB647903A816}"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D2DAEBE-55FD-4CC5-9E16-95E2BA19466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C29FE2B-843E-4125-A1B8-AB647903A816}" type="datetimeFigureOut">
              <a:rPr lang="zh-CN" altLang="en-US" smtClean="0"/>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D2DAEBE-55FD-4CC5-9E16-95E2BA19466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xml"/><Relationship Id="rId2" Type="http://schemas.openxmlformats.org/officeDocument/2006/relationships/image" Target="../media/image8.jpeg"/><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4.jpeg"/><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png"/><Relationship Id="rId1"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23.png"/><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stretch>
            <a:fillRect/>
          </a:stretch>
        </p:blipFill>
        <p:spPr>
          <a:xfrm>
            <a:off x="767986" y="290383"/>
            <a:ext cx="7636161" cy="3651422"/>
          </a:xfrm>
          <a:prstGeom prst="rect">
            <a:avLst/>
          </a:prstGeom>
        </p:spPr>
      </p:pic>
      <p:sp>
        <p:nvSpPr>
          <p:cNvPr id="4" name="文本框 3"/>
          <p:cNvSpPr txBox="1"/>
          <p:nvPr/>
        </p:nvSpPr>
        <p:spPr>
          <a:xfrm>
            <a:off x="1717331" y="4158049"/>
            <a:ext cx="5747086" cy="646331"/>
          </a:xfrm>
          <a:prstGeom prst="rect">
            <a:avLst/>
          </a:prstGeom>
          <a:noFill/>
        </p:spPr>
        <p:txBody>
          <a:bodyPr wrap="none" rtlCol="0">
            <a:spAutoFit/>
          </a:bodyPr>
          <a:lstStyle/>
          <a:p>
            <a:r>
              <a:rPr lang="en-US" altLang="zh-CN" sz="3600" b="1" dirty="0" smtClean="0">
                <a:solidFill>
                  <a:srgbClr val="3333FF"/>
                </a:solidFill>
                <a:latin typeface="黑体" panose="02010609060101010101" pitchFamily="49" charset="-122"/>
                <a:ea typeface="黑体" panose="02010609060101010101" pitchFamily="49" charset="-122"/>
              </a:rPr>
              <a:t>1840</a:t>
            </a:r>
            <a:r>
              <a:rPr lang="zh-CN" altLang="en-US" sz="3600" b="1" dirty="0" smtClean="0">
                <a:solidFill>
                  <a:srgbClr val="3333FF"/>
                </a:solidFill>
                <a:latin typeface="黑体" panose="02010609060101010101" pitchFamily="49" charset="-122"/>
                <a:ea typeface="黑体" panose="02010609060101010101" pitchFamily="49" charset="-122"/>
              </a:rPr>
              <a:t>年的中国和世界形势图</a:t>
            </a:r>
            <a:endParaRPr lang="zh-CN" altLang="en-US" sz="3600" b="1" dirty="0">
              <a:solidFill>
                <a:srgbClr val="3333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120092" y="1534238"/>
            <a:ext cx="6340197" cy="2308324"/>
          </a:xfrm>
          <a:prstGeom prst="rect">
            <a:avLst/>
          </a:prstGeom>
          <a:noFill/>
        </p:spPr>
        <p:txBody>
          <a:bodyPr wrap="none" rtlCol="0">
            <a:spAutoFit/>
          </a:bodyPr>
          <a:lstStyle/>
          <a:p>
            <a:pPr algn="ctr"/>
            <a:r>
              <a:rPr lang="zh-CN" altLang="en-US" sz="4800" b="1" dirty="0" smtClean="0">
                <a:solidFill>
                  <a:srgbClr val="0000FF"/>
                </a:solidFill>
                <a:latin typeface="华文新魏" panose="02010800040101010101" pitchFamily="2" charset="-122"/>
                <a:ea typeface="华文新魏" panose="02010800040101010101" pitchFamily="2" charset="-122"/>
              </a:rPr>
              <a:t>第</a:t>
            </a:r>
            <a:r>
              <a:rPr lang="en-US" altLang="zh-CN" sz="4800" b="1" dirty="0" smtClean="0">
                <a:solidFill>
                  <a:srgbClr val="0000FF"/>
                </a:solidFill>
                <a:latin typeface="华文新魏" panose="02010800040101010101" pitchFamily="2" charset="-122"/>
                <a:ea typeface="华文新魏" panose="02010800040101010101" pitchFamily="2" charset="-122"/>
              </a:rPr>
              <a:t>16</a:t>
            </a:r>
            <a:r>
              <a:rPr lang="zh-CN" altLang="en-US" sz="4800" b="1" dirty="0" smtClean="0">
                <a:solidFill>
                  <a:srgbClr val="0000FF"/>
                </a:solidFill>
                <a:latin typeface="华文新魏" panose="02010800040101010101" pitchFamily="2" charset="-122"/>
                <a:ea typeface="华文新魏" panose="02010800040101010101" pitchFamily="2" charset="-122"/>
              </a:rPr>
              <a:t>课</a:t>
            </a:r>
            <a:endParaRPr lang="en-US" altLang="zh-CN" sz="4800" b="1" dirty="0">
              <a:solidFill>
                <a:srgbClr val="0000FF"/>
              </a:solidFill>
              <a:latin typeface="华文新魏" panose="02010800040101010101" pitchFamily="2" charset="-122"/>
              <a:ea typeface="华文新魏" panose="02010800040101010101" pitchFamily="2" charset="-122"/>
            </a:endParaRPr>
          </a:p>
          <a:p>
            <a:pPr algn="ctr"/>
            <a:endParaRPr lang="en-US" altLang="zh-CN" sz="4800" b="1" dirty="0">
              <a:solidFill>
                <a:srgbClr val="0000FF"/>
              </a:solidFill>
              <a:latin typeface="华文新魏" panose="02010800040101010101" pitchFamily="2" charset="-122"/>
              <a:ea typeface="华文新魏" panose="02010800040101010101" pitchFamily="2" charset="-122"/>
            </a:endParaRPr>
          </a:p>
          <a:p>
            <a:pPr algn="ctr"/>
            <a:r>
              <a:rPr lang="zh-CN" altLang="en-US" sz="4800" b="1" dirty="0" smtClean="0">
                <a:solidFill>
                  <a:srgbClr val="0000FF"/>
                </a:solidFill>
                <a:latin typeface="华文新魏" panose="02010800040101010101" pitchFamily="2" charset="-122"/>
                <a:ea typeface="华文新魏" panose="02010800040101010101" pitchFamily="2" charset="-122"/>
              </a:rPr>
              <a:t>鸦片战争的冲击与因应</a:t>
            </a:r>
            <a:endParaRPr lang="zh-CN" altLang="en-US" sz="4800" b="1" dirty="0">
              <a:solidFill>
                <a:srgbClr val="0000FF"/>
              </a:solidFill>
              <a:latin typeface="华文新魏" panose="02010800040101010101" pitchFamily="2" charset="-122"/>
              <a:ea typeface="华文新魏" panose="02010800040101010101" pitchFamily="2" charset="-122"/>
            </a:endParaRPr>
          </a:p>
        </p:txBody>
      </p:sp>
      <p:sp>
        <p:nvSpPr>
          <p:cNvPr id="5" name="文本框 4"/>
          <p:cNvSpPr txBox="1"/>
          <p:nvPr/>
        </p:nvSpPr>
        <p:spPr>
          <a:xfrm>
            <a:off x="308353" y="218230"/>
            <a:ext cx="8392041" cy="1077218"/>
          </a:xfrm>
          <a:prstGeom prst="rect">
            <a:avLst/>
          </a:prstGeom>
          <a:noFill/>
        </p:spPr>
        <p:txBody>
          <a:bodyPr wrap="none" rtlCol="0">
            <a:spAutoFit/>
          </a:bodyPr>
          <a:lstStyle/>
          <a:p>
            <a:pPr algn="ctr"/>
            <a:r>
              <a:rPr lang="en-US" altLang="zh-CN" sz="3200" b="1" dirty="0" smtClean="0">
                <a:solidFill>
                  <a:srgbClr val="0000FF"/>
                </a:solidFill>
                <a:latin typeface="华文新魏" panose="02010800040101010101" pitchFamily="2" charset="-122"/>
                <a:ea typeface="华文新魏" panose="02010800040101010101" pitchFamily="2" charset="-122"/>
              </a:rPr>
              <a:t>《</a:t>
            </a:r>
            <a:r>
              <a:rPr lang="zh-CN" altLang="en-US" sz="3200" b="1" dirty="0" smtClean="0">
                <a:solidFill>
                  <a:srgbClr val="0000FF"/>
                </a:solidFill>
                <a:latin typeface="华文新魏" panose="02010800040101010101" pitchFamily="2" charset="-122"/>
                <a:ea typeface="华文新魏" panose="02010800040101010101" pitchFamily="2" charset="-122"/>
              </a:rPr>
              <a:t>中外历史纲要</a:t>
            </a:r>
            <a:r>
              <a:rPr lang="en-US" altLang="zh-CN" sz="3200" b="1" dirty="0" smtClean="0">
                <a:solidFill>
                  <a:srgbClr val="0000FF"/>
                </a:solidFill>
                <a:latin typeface="华文新魏" panose="02010800040101010101" pitchFamily="2" charset="-122"/>
                <a:ea typeface="华文新魏" panose="02010800040101010101" pitchFamily="2" charset="-122"/>
              </a:rPr>
              <a:t>》</a:t>
            </a:r>
            <a:r>
              <a:rPr lang="zh-CN" altLang="en-US" sz="3200" b="1" dirty="0" smtClean="0">
                <a:solidFill>
                  <a:srgbClr val="0000FF"/>
                </a:solidFill>
                <a:latin typeface="华文新魏" panose="02010800040101010101" pitchFamily="2" charset="-122"/>
                <a:ea typeface="华文新魏" panose="02010800040101010101" pitchFamily="2" charset="-122"/>
              </a:rPr>
              <a:t>上</a:t>
            </a:r>
            <a:endParaRPr lang="en-US" altLang="zh-CN" sz="3200" b="1" dirty="0" smtClean="0">
              <a:solidFill>
                <a:srgbClr val="0000FF"/>
              </a:solidFill>
              <a:latin typeface="华文新魏" panose="02010800040101010101" pitchFamily="2" charset="-122"/>
              <a:ea typeface="华文新魏" panose="02010800040101010101" pitchFamily="2" charset="-122"/>
            </a:endParaRPr>
          </a:p>
          <a:p>
            <a:pPr algn="ctr"/>
            <a:r>
              <a:rPr lang="zh-CN" altLang="en-US" sz="3200" b="1" dirty="0" smtClean="0">
                <a:solidFill>
                  <a:srgbClr val="0000FF"/>
                </a:solidFill>
                <a:latin typeface="华文新魏" panose="02010800040101010101" pitchFamily="2" charset="-122"/>
                <a:ea typeface="华文新魏" panose="02010800040101010101" pitchFamily="2" charset="-122"/>
              </a:rPr>
              <a:t>第五单元</a:t>
            </a:r>
            <a:r>
              <a:rPr lang="en-US" altLang="zh-CN" sz="3200" b="1" dirty="0" smtClean="0">
                <a:solidFill>
                  <a:srgbClr val="0000FF"/>
                </a:solidFill>
                <a:latin typeface="华文新魏" panose="02010800040101010101" pitchFamily="2" charset="-122"/>
                <a:ea typeface="华文新魏" panose="02010800040101010101" pitchFamily="2" charset="-122"/>
              </a:rPr>
              <a:t>《</a:t>
            </a:r>
            <a:r>
              <a:rPr lang="zh-CN" altLang="en-US" sz="3200" b="1" dirty="0" smtClean="0">
                <a:solidFill>
                  <a:srgbClr val="0000FF"/>
                </a:solidFill>
                <a:latin typeface="华文新魏" panose="02010800040101010101" pitchFamily="2" charset="-122"/>
                <a:ea typeface="华文新魏" panose="02010800040101010101" pitchFamily="2" charset="-122"/>
              </a:rPr>
              <a:t>晚清时期的内忧外患与救亡图存</a:t>
            </a:r>
            <a:r>
              <a:rPr lang="en-US" altLang="zh-CN" sz="3200" b="1" dirty="0" smtClean="0">
                <a:solidFill>
                  <a:srgbClr val="0000FF"/>
                </a:solidFill>
                <a:latin typeface="华文新魏" panose="02010800040101010101" pitchFamily="2" charset="-122"/>
                <a:ea typeface="华文新魏" panose="02010800040101010101" pitchFamily="2" charset="-122"/>
              </a:rPr>
              <a:t>》</a:t>
            </a:r>
            <a:endParaRPr lang="zh-CN" altLang="en-US" sz="3200" b="1" dirty="0">
              <a:solidFill>
                <a:srgbClr val="0000FF"/>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descr="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6746" y="58783"/>
            <a:ext cx="9057254" cy="5160748"/>
          </a:xfrm>
          <a:prstGeom prst="rect">
            <a:avLst/>
          </a:prstGeom>
          <a:noFill/>
          <a:extLst>
            <a:ext uri="{909E8E84-426E-40DD-AFC4-6F175D3DCCD1}">
              <a14:hiddenFill xmlns:a14="http://schemas.microsoft.com/office/drawing/2010/main">
                <a:solidFill>
                  <a:srgbClr val="FFFFFF"/>
                </a:solidFill>
              </a14:hiddenFill>
            </a:ext>
          </a:extLst>
        </p:spPr>
      </p:pic>
      <p:grpSp>
        <p:nvGrpSpPr>
          <p:cNvPr id="58372" name="Group 4"/>
          <p:cNvGrpSpPr/>
          <p:nvPr/>
        </p:nvGrpSpPr>
        <p:grpSpPr bwMode="auto">
          <a:xfrm>
            <a:off x="377293" y="394043"/>
            <a:ext cx="1357312" cy="926306"/>
            <a:chOff x="569" y="348"/>
            <a:chExt cx="528" cy="528"/>
          </a:xfrm>
        </p:grpSpPr>
        <p:sp>
          <p:nvSpPr>
            <p:cNvPr id="58373" name="Oval 5"/>
            <p:cNvSpPr>
              <a:spLocks noChangeArrowheads="1"/>
            </p:cNvSpPr>
            <p:nvPr/>
          </p:nvSpPr>
          <p:spPr bwMode="auto">
            <a:xfrm>
              <a:off x="569" y="348"/>
              <a:ext cx="528" cy="528"/>
            </a:xfrm>
            <a:prstGeom prst="ellipse">
              <a:avLst/>
            </a:prstGeom>
            <a:noFill/>
            <a:ln w="5715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8374" name="WordArt 6"/>
            <p:cNvSpPr>
              <a:spLocks noChangeArrowheads="1" noChangeShapeType="1" noTextEdit="1"/>
            </p:cNvSpPr>
            <p:nvPr/>
          </p:nvSpPr>
          <p:spPr bwMode="auto">
            <a:xfrm>
              <a:off x="640" y="455"/>
              <a:ext cx="385" cy="288"/>
            </a:xfrm>
            <a:prstGeom prst="rect">
              <a:avLst/>
            </a:prstGeom>
          </p:spPr>
          <p:txBody>
            <a:bodyPr wrap="none" fromWordArt="1">
              <a:prstTxWarp prst="textPlain">
                <a:avLst>
                  <a:gd name="adj" fmla="val 50000"/>
                </a:avLst>
              </a:prstTxWarp>
            </a:bodyPr>
            <a:lstStyle/>
            <a:p>
              <a:pPr algn="ctr"/>
              <a:r>
                <a:rPr lang="zh-CN" altLang="en-US" sz="3600" kern="10" dirty="0">
                  <a:ln w="19050">
                    <a:solidFill>
                      <a:srgbClr val="FF6600"/>
                    </a:solidFill>
                    <a:rou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楷体" panose="02010609060101010101" pitchFamily="49" charset="-122"/>
                  <a:ea typeface="楷体" panose="02010609060101010101" pitchFamily="49" charset="-122"/>
                </a:rPr>
                <a:t>英国</a:t>
              </a:r>
              <a:endParaRPr lang="zh-CN" altLang="en-US" sz="3600" kern="10" dirty="0">
                <a:ln w="19050">
                  <a:solidFill>
                    <a:srgbClr val="FF6600"/>
                  </a:solidFill>
                  <a:rou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楷体" panose="02010609060101010101" pitchFamily="49" charset="-122"/>
                <a:ea typeface="楷体" panose="02010609060101010101" pitchFamily="49" charset="-122"/>
              </a:endParaRPr>
            </a:p>
          </p:txBody>
        </p:sp>
      </p:grpSp>
      <p:grpSp>
        <p:nvGrpSpPr>
          <p:cNvPr id="58375" name="Group 7"/>
          <p:cNvGrpSpPr/>
          <p:nvPr/>
        </p:nvGrpSpPr>
        <p:grpSpPr bwMode="auto">
          <a:xfrm>
            <a:off x="6211330" y="1279922"/>
            <a:ext cx="1911178" cy="1016793"/>
            <a:chOff x="3552" y="1152"/>
            <a:chExt cx="1872" cy="864"/>
          </a:xfrm>
        </p:grpSpPr>
        <p:sp>
          <p:nvSpPr>
            <p:cNvPr id="58376" name="Oval 8"/>
            <p:cNvSpPr>
              <a:spLocks noChangeArrowheads="1"/>
            </p:cNvSpPr>
            <p:nvPr/>
          </p:nvSpPr>
          <p:spPr bwMode="auto">
            <a:xfrm>
              <a:off x="3552" y="1152"/>
              <a:ext cx="1872" cy="864"/>
            </a:xfrm>
            <a:prstGeom prst="ellipse">
              <a:avLst/>
            </a:prstGeom>
            <a:noFill/>
            <a:ln w="57150">
              <a:solidFill>
                <a:srgbClr val="FF00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58377" name="WordArt 9"/>
            <p:cNvSpPr>
              <a:spLocks noChangeArrowheads="1" noChangeShapeType="1" noTextEdit="1"/>
            </p:cNvSpPr>
            <p:nvPr/>
          </p:nvSpPr>
          <p:spPr bwMode="auto">
            <a:xfrm>
              <a:off x="3744" y="1344"/>
              <a:ext cx="1296" cy="488"/>
            </a:xfrm>
            <a:prstGeom prst="rect">
              <a:avLst/>
            </a:prstGeom>
          </p:spPr>
          <p:txBody>
            <a:bodyPr wrap="none" fromWordArt="1">
              <a:prstTxWarp prst="textPlain">
                <a:avLst>
                  <a:gd name="adj" fmla="val 50000"/>
                </a:avLst>
              </a:prstTxWarp>
            </a:bodyPr>
            <a:lstStyle/>
            <a:p>
              <a:pPr algn="ctr"/>
              <a:r>
                <a:rPr lang="zh-CN" altLang="en-US" sz="3600" b="1" kern="10" dirty="0">
                  <a:ln w="22225">
                    <a:solidFill>
                      <a:srgbClr val="FF6600"/>
                    </a:solidFill>
                    <a:round/>
                  </a:ln>
                  <a:solidFill>
                    <a:srgbClr val="FF9900"/>
                  </a:solidFill>
                  <a:latin typeface="楷体" panose="02010609060101010101" pitchFamily="49" charset="-122"/>
                  <a:ea typeface="楷体" panose="02010609060101010101" pitchFamily="49" charset="-122"/>
                </a:rPr>
                <a:t>中国</a:t>
              </a:r>
              <a:endParaRPr lang="zh-CN" altLang="en-US" sz="3600" b="1" kern="10" dirty="0">
                <a:ln w="22225">
                  <a:solidFill>
                    <a:srgbClr val="FF6600"/>
                  </a:solidFill>
                  <a:round/>
                </a:ln>
                <a:solidFill>
                  <a:srgbClr val="FF9900"/>
                </a:solidFill>
                <a:latin typeface="楷体" panose="02010609060101010101" pitchFamily="49" charset="-122"/>
                <a:ea typeface="楷体" panose="02010609060101010101" pitchFamily="49" charset="-122"/>
              </a:endParaRPr>
            </a:p>
          </p:txBody>
        </p:sp>
      </p:grpSp>
      <p:sp>
        <p:nvSpPr>
          <p:cNvPr id="58380" name="Freeform 12"/>
          <p:cNvSpPr/>
          <p:nvPr/>
        </p:nvSpPr>
        <p:spPr bwMode="auto">
          <a:xfrm>
            <a:off x="377826" y="1087041"/>
            <a:ext cx="7216775" cy="3998119"/>
          </a:xfrm>
          <a:custGeom>
            <a:avLst/>
            <a:gdLst>
              <a:gd name="T0" fmla="*/ 443 w 4546"/>
              <a:gd name="T1" fmla="*/ 70 h 3358"/>
              <a:gd name="T2" fmla="*/ 352 w 4546"/>
              <a:gd name="T3" fmla="*/ 253 h 3358"/>
              <a:gd name="T4" fmla="*/ 289 w 4546"/>
              <a:gd name="T5" fmla="*/ 766 h 3358"/>
              <a:gd name="T6" fmla="*/ 148 w 4546"/>
              <a:gd name="T7" fmla="*/ 927 h 3358"/>
              <a:gd name="T8" fmla="*/ 36 w 4546"/>
              <a:gd name="T9" fmla="*/ 1208 h 3358"/>
              <a:gd name="T10" fmla="*/ 85 w 4546"/>
              <a:gd name="T11" fmla="*/ 1848 h 3358"/>
              <a:gd name="T12" fmla="*/ 247 w 4546"/>
              <a:gd name="T13" fmla="*/ 1988 h 3358"/>
              <a:gd name="T14" fmla="*/ 387 w 4546"/>
              <a:gd name="T15" fmla="*/ 2051 h 3358"/>
              <a:gd name="T16" fmla="*/ 605 w 4546"/>
              <a:gd name="T17" fmla="*/ 2129 h 3358"/>
              <a:gd name="T18" fmla="*/ 823 w 4546"/>
              <a:gd name="T19" fmla="*/ 2403 h 3358"/>
              <a:gd name="T20" fmla="*/ 949 w 4546"/>
              <a:gd name="T21" fmla="*/ 2662 h 3358"/>
              <a:gd name="T22" fmla="*/ 1054 w 4546"/>
              <a:gd name="T23" fmla="*/ 2993 h 3358"/>
              <a:gd name="T24" fmla="*/ 1111 w 4546"/>
              <a:gd name="T25" fmla="*/ 3098 h 3358"/>
              <a:gd name="T26" fmla="*/ 1251 w 4546"/>
              <a:gd name="T27" fmla="*/ 3288 h 3358"/>
              <a:gd name="T28" fmla="*/ 1314 w 4546"/>
              <a:gd name="T29" fmla="*/ 3351 h 3358"/>
              <a:gd name="T30" fmla="*/ 1729 w 4546"/>
              <a:gd name="T31" fmla="*/ 3323 h 3358"/>
              <a:gd name="T32" fmla="*/ 1869 w 4546"/>
              <a:gd name="T33" fmla="*/ 3161 h 3358"/>
              <a:gd name="T34" fmla="*/ 2080 w 4546"/>
              <a:gd name="T35" fmla="*/ 2873 h 3358"/>
              <a:gd name="T36" fmla="*/ 2129 w 4546"/>
              <a:gd name="T37" fmla="*/ 2620 h 3358"/>
              <a:gd name="T38" fmla="*/ 2185 w 4546"/>
              <a:gd name="T39" fmla="*/ 2374 h 3358"/>
              <a:gd name="T40" fmla="*/ 2249 w 4546"/>
              <a:gd name="T41" fmla="*/ 2269 h 3358"/>
              <a:gd name="T42" fmla="*/ 2438 w 4546"/>
              <a:gd name="T43" fmla="*/ 2143 h 3358"/>
              <a:gd name="T44" fmla="*/ 2565 w 4546"/>
              <a:gd name="T45" fmla="*/ 2023 h 3358"/>
              <a:gd name="T46" fmla="*/ 2782 w 4546"/>
              <a:gd name="T47" fmla="*/ 1904 h 3358"/>
              <a:gd name="T48" fmla="*/ 3049 w 4546"/>
              <a:gd name="T49" fmla="*/ 2016 h 3358"/>
              <a:gd name="T50" fmla="*/ 3394 w 4546"/>
              <a:gd name="T51" fmla="*/ 2072 h 3358"/>
              <a:gd name="T52" fmla="*/ 3625 w 4546"/>
              <a:gd name="T53" fmla="*/ 1946 h 3358"/>
              <a:gd name="T54" fmla="*/ 3696 w 4546"/>
              <a:gd name="T55" fmla="*/ 1812 h 3358"/>
              <a:gd name="T56" fmla="*/ 3731 w 4546"/>
              <a:gd name="T57" fmla="*/ 1834 h 3358"/>
              <a:gd name="T58" fmla="*/ 3871 w 4546"/>
              <a:gd name="T59" fmla="*/ 1742 h 3358"/>
              <a:gd name="T60" fmla="*/ 4061 w 4546"/>
              <a:gd name="T61" fmla="*/ 1630 h 3358"/>
              <a:gd name="T62" fmla="*/ 4251 w 4546"/>
              <a:gd name="T63" fmla="*/ 1714 h 3358"/>
              <a:gd name="T64" fmla="*/ 4454 w 4546"/>
              <a:gd name="T65" fmla="*/ 1721 h 3358"/>
              <a:gd name="T66" fmla="*/ 4518 w 4546"/>
              <a:gd name="T67" fmla="*/ 1447 h 3358"/>
              <a:gd name="T68" fmla="*/ 4503 w 4546"/>
              <a:gd name="T69" fmla="*/ 1272 h 3358"/>
              <a:gd name="T70" fmla="*/ 4482 w 4546"/>
              <a:gd name="T71" fmla="*/ 1236 h 3358"/>
              <a:gd name="T72" fmla="*/ 4454 w 4546"/>
              <a:gd name="T73" fmla="*/ 1180 h 3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46" h="3358">
                <a:moveTo>
                  <a:pt x="507" y="0"/>
                </a:moveTo>
                <a:cubicBezTo>
                  <a:pt x="467" y="13"/>
                  <a:pt x="466" y="38"/>
                  <a:pt x="443" y="70"/>
                </a:cubicBezTo>
                <a:cubicBezTo>
                  <a:pt x="403" y="124"/>
                  <a:pt x="426" y="76"/>
                  <a:pt x="401" y="120"/>
                </a:cubicBezTo>
                <a:cubicBezTo>
                  <a:pt x="377" y="161"/>
                  <a:pt x="367" y="208"/>
                  <a:pt x="352" y="253"/>
                </a:cubicBezTo>
                <a:cubicBezTo>
                  <a:pt x="349" y="309"/>
                  <a:pt x="341" y="366"/>
                  <a:pt x="338" y="422"/>
                </a:cubicBezTo>
                <a:cubicBezTo>
                  <a:pt x="330" y="592"/>
                  <a:pt x="367" y="654"/>
                  <a:pt x="289" y="766"/>
                </a:cubicBezTo>
                <a:cubicBezTo>
                  <a:pt x="262" y="804"/>
                  <a:pt x="245" y="855"/>
                  <a:pt x="198" y="871"/>
                </a:cubicBezTo>
                <a:cubicBezTo>
                  <a:pt x="170" y="897"/>
                  <a:pt x="185" y="899"/>
                  <a:pt x="148" y="927"/>
                </a:cubicBezTo>
                <a:cubicBezTo>
                  <a:pt x="134" y="956"/>
                  <a:pt x="126" y="973"/>
                  <a:pt x="99" y="991"/>
                </a:cubicBezTo>
                <a:cubicBezTo>
                  <a:pt x="47" y="1069"/>
                  <a:pt x="64" y="1123"/>
                  <a:pt x="36" y="1208"/>
                </a:cubicBezTo>
                <a:cubicBezTo>
                  <a:pt x="14" y="1342"/>
                  <a:pt x="0" y="1486"/>
                  <a:pt x="43" y="1616"/>
                </a:cubicBezTo>
                <a:cubicBezTo>
                  <a:pt x="48" y="1688"/>
                  <a:pt x="42" y="1784"/>
                  <a:pt x="85" y="1848"/>
                </a:cubicBezTo>
                <a:cubicBezTo>
                  <a:pt x="98" y="1900"/>
                  <a:pt x="115" y="1921"/>
                  <a:pt x="169" y="1939"/>
                </a:cubicBezTo>
                <a:cubicBezTo>
                  <a:pt x="194" y="1964"/>
                  <a:pt x="212" y="1979"/>
                  <a:pt x="247" y="1988"/>
                </a:cubicBezTo>
                <a:cubicBezTo>
                  <a:pt x="289" y="2016"/>
                  <a:pt x="260" y="1999"/>
                  <a:pt x="338" y="2030"/>
                </a:cubicBezTo>
                <a:cubicBezTo>
                  <a:pt x="354" y="2037"/>
                  <a:pt x="371" y="2042"/>
                  <a:pt x="387" y="2051"/>
                </a:cubicBezTo>
                <a:cubicBezTo>
                  <a:pt x="402" y="2059"/>
                  <a:pt x="413" y="2076"/>
                  <a:pt x="429" y="2079"/>
                </a:cubicBezTo>
                <a:cubicBezTo>
                  <a:pt x="487" y="2091"/>
                  <a:pt x="548" y="2110"/>
                  <a:pt x="605" y="2129"/>
                </a:cubicBezTo>
                <a:cubicBezTo>
                  <a:pt x="664" y="2188"/>
                  <a:pt x="708" y="2260"/>
                  <a:pt x="766" y="2318"/>
                </a:cubicBezTo>
                <a:cubicBezTo>
                  <a:pt x="777" y="2356"/>
                  <a:pt x="803" y="2370"/>
                  <a:pt x="823" y="2403"/>
                </a:cubicBezTo>
                <a:cubicBezTo>
                  <a:pt x="854" y="2453"/>
                  <a:pt x="874" y="2511"/>
                  <a:pt x="900" y="2564"/>
                </a:cubicBezTo>
                <a:cubicBezTo>
                  <a:pt x="916" y="2597"/>
                  <a:pt x="937" y="2627"/>
                  <a:pt x="949" y="2662"/>
                </a:cubicBezTo>
                <a:cubicBezTo>
                  <a:pt x="955" y="2717"/>
                  <a:pt x="965" y="2770"/>
                  <a:pt x="1005" y="2810"/>
                </a:cubicBezTo>
                <a:cubicBezTo>
                  <a:pt x="1013" y="2874"/>
                  <a:pt x="1034" y="2932"/>
                  <a:pt x="1054" y="2993"/>
                </a:cubicBezTo>
                <a:cubicBezTo>
                  <a:pt x="1059" y="3009"/>
                  <a:pt x="1056" y="3027"/>
                  <a:pt x="1062" y="3042"/>
                </a:cubicBezTo>
                <a:cubicBezTo>
                  <a:pt x="1070" y="3063"/>
                  <a:pt x="1098" y="3081"/>
                  <a:pt x="1111" y="3098"/>
                </a:cubicBezTo>
                <a:cubicBezTo>
                  <a:pt x="1147" y="3145"/>
                  <a:pt x="1102" y="3111"/>
                  <a:pt x="1146" y="3140"/>
                </a:cubicBezTo>
                <a:cubicBezTo>
                  <a:pt x="1172" y="3193"/>
                  <a:pt x="1212" y="3244"/>
                  <a:pt x="1251" y="3288"/>
                </a:cubicBezTo>
                <a:cubicBezTo>
                  <a:pt x="1264" y="3303"/>
                  <a:pt x="1279" y="3316"/>
                  <a:pt x="1293" y="3330"/>
                </a:cubicBezTo>
                <a:cubicBezTo>
                  <a:pt x="1300" y="3337"/>
                  <a:pt x="1304" y="3350"/>
                  <a:pt x="1314" y="3351"/>
                </a:cubicBezTo>
                <a:cubicBezTo>
                  <a:pt x="1345" y="3353"/>
                  <a:pt x="1375" y="3356"/>
                  <a:pt x="1406" y="3358"/>
                </a:cubicBezTo>
                <a:cubicBezTo>
                  <a:pt x="1516" y="3354"/>
                  <a:pt x="1624" y="3358"/>
                  <a:pt x="1729" y="3323"/>
                </a:cubicBezTo>
                <a:cubicBezTo>
                  <a:pt x="1746" y="3289"/>
                  <a:pt x="1774" y="3266"/>
                  <a:pt x="1806" y="3245"/>
                </a:cubicBezTo>
                <a:cubicBezTo>
                  <a:pt x="1826" y="3185"/>
                  <a:pt x="1829" y="3201"/>
                  <a:pt x="1869" y="3161"/>
                </a:cubicBezTo>
                <a:cubicBezTo>
                  <a:pt x="1896" y="3134"/>
                  <a:pt x="1922" y="3100"/>
                  <a:pt x="1947" y="3070"/>
                </a:cubicBezTo>
                <a:cubicBezTo>
                  <a:pt x="1998" y="3009"/>
                  <a:pt x="2036" y="2939"/>
                  <a:pt x="2080" y="2873"/>
                </a:cubicBezTo>
                <a:cubicBezTo>
                  <a:pt x="2086" y="2847"/>
                  <a:pt x="2095" y="2822"/>
                  <a:pt x="2101" y="2796"/>
                </a:cubicBezTo>
                <a:cubicBezTo>
                  <a:pt x="2105" y="2727"/>
                  <a:pt x="2100" y="2678"/>
                  <a:pt x="2129" y="2620"/>
                </a:cubicBezTo>
                <a:cubicBezTo>
                  <a:pt x="2136" y="2553"/>
                  <a:pt x="2129" y="2448"/>
                  <a:pt x="2178" y="2395"/>
                </a:cubicBezTo>
                <a:cubicBezTo>
                  <a:pt x="2180" y="2388"/>
                  <a:pt x="2181" y="2380"/>
                  <a:pt x="2185" y="2374"/>
                </a:cubicBezTo>
                <a:cubicBezTo>
                  <a:pt x="2195" y="2361"/>
                  <a:pt x="2221" y="2339"/>
                  <a:pt x="2221" y="2339"/>
                </a:cubicBezTo>
                <a:cubicBezTo>
                  <a:pt x="2225" y="2326"/>
                  <a:pt x="2244" y="2278"/>
                  <a:pt x="2249" y="2269"/>
                </a:cubicBezTo>
                <a:cubicBezTo>
                  <a:pt x="2267" y="2238"/>
                  <a:pt x="2333" y="2194"/>
                  <a:pt x="2368" y="2185"/>
                </a:cubicBezTo>
                <a:cubicBezTo>
                  <a:pt x="2419" y="2151"/>
                  <a:pt x="2395" y="2165"/>
                  <a:pt x="2438" y="2143"/>
                </a:cubicBezTo>
                <a:cubicBezTo>
                  <a:pt x="2463" y="2104"/>
                  <a:pt x="2478" y="2089"/>
                  <a:pt x="2516" y="2065"/>
                </a:cubicBezTo>
                <a:cubicBezTo>
                  <a:pt x="2558" y="2001"/>
                  <a:pt x="2489" y="2099"/>
                  <a:pt x="2565" y="2023"/>
                </a:cubicBezTo>
                <a:cubicBezTo>
                  <a:pt x="2602" y="1986"/>
                  <a:pt x="2537" y="2014"/>
                  <a:pt x="2593" y="1995"/>
                </a:cubicBezTo>
                <a:cubicBezTo>
                  <a:pt x="2660" y="1945"/>
                  <a:pt x="2705" y="1930"/>
                  <a:pt x="2782" y="1904"/>
                </a:cubicBezTo>
                <a:cubicBezTo>
                  <a:pt x="2848" y="1906"/>
                  <a:pt x="2914" y="1903"/>
                  <a:pt x="2979" y="1911"/>
                </a:cubicBezTo>
                <a:cubicBezTo>
                  <a:pt x="3005" y="1914"/>
                  <a:pt x="3035" y="1991"/>
                  <a:pt x="3049" y="2016"/>
                </a:cubicBezTo>
                <a:cubicBezTo>
                  <a:pt x="3075" y="2061"/>
                  <a:pt x="3114" y="2081"/>
                  <a:pt x="3162" y="2093"/>
                </a:cubicBezTo>
                <a:cubicBezTo>
                  <a:pt x="3259" y="2089"/>
                  <a:pt x="3309" y="2084"/>
                  <a:pt x="3394" y="2072"/>
                </a:cubicBezTo>
                <a:cubicBezTo>
                  <a:pt x="3431" y="2060"/>
                  <a:pt x="3469" y="2049"/>
                  <a:pt x="3506" y="2037"/>
                </a:cubicBezTo>
                <a:cubicBezTo>
                  <a:pt x="3534" y="1994"/>
                  <a:pt x="3585" y="1976"/>
                  <a:pt x="3625" y="1946"/>
                </a:cubicBezTo>
                <a:cubicBezTo>
                  <a:pt x="3636" y="1912"/>
                  <a:pt x="3641" y="1890"/>
                  <a:pt x="3661" y="1862"/>
                </a:cubicBezTo>
                <a:cubicBezTo>
                  <a:pt x="3677" y="1812"/>
                  <a:pt x="3661" y="1824"/>
                  <a:pt x="3696" y="1812"/>
                </a:cubicBezTo>
                <a:cubicBezTo>
                  <a:pt x="3703" y="1814"/>
                  <a:pt x="3711" y="1815"/>
                  <a:pt x="3717" y="1819"/>
                </a:cubicBezTo>
                <a:cubicBezTo>
                  <a:pt x="3723" y="1823"/>
                  <a:pt x="3725" y="1831"/>
                  <a:pt x="3731" y="1834"/>
                </a:cubicBezTo>
                <a:cubicBezTo>
                  <a:pt x="3760" y="1849"/>
                  <a:pt x="3790" y="1850"/>
                  <a:pt x="3822" y="1855"/>
                </a:cubicBezTo>
                <a:cubicBezTo>
                  <a:pt x="3871" y="1839"/>
                  <a:pt x="3835" y="1778"/>
                  <a:pt x="3871" y="1742"/>
                </a:cubicBezTo>
                <a:cubicBezTo>
                  <a:pt x="3901" y="1712"/>
                  <a:pt x="3953" y="1712"/>
                  <a:pt x="3991" y="1707"/>
                </a:cubicBezTo>
                <a:cubicBezTo>
                  <a:pt x="4020" y="1678"/>
                  <a:pt x="4024" y="1655"/>
                  <a:pt x="4061" y="1630"/>
                </a:cubicBezTo>
                <a:cubicBezTo>
                  <a:pt x="4092" y="1633"/>
                  <a:pt x="4126" y="1627"/>
                  <a:pt x="4152" y="1644"/>
                </a:cubicBezTo>
                <a:cubicBezTo>
                  <a:pt x="4185" y="1666"/>
                  <a:pt x="4213" y="1701"/>
                  <a:pt x="4251" y="1714"/>
                </a:cubicBezTo>
                <a:cubicBezTo>
                  <a:pt x="4268" y="1739"/>
                  <a:pt x="4282" y="1740"/>
                  <a:pt x="4307" y="1756"/>
                </a:cubicBezTo>
                <a:cubicBezTo>
                  <a:pt x="4403" y="1748"/>
                  <a:pt x="4384" y="1744"/>
                  <a:pt x="4454" y="1721"/>
                </a:cubicBezTo>
                <a:cubicBezTo>
                  <a:pt x="4464" y="1691"/>
                  <a:pt x="4465" y="1660"/>
                  <a:pt x="4475" y="1630"/>
                </a:cubicBezTo>
                <a:cubicBezTo>
                  <a:pt x="4481" y="1513"/>
                  <a:pt x="4457" y="1506"/>
                  <a:pt x="4518" y="1447"/>
                </a:cubicBezTo>
                <a:cubicBezTo>
                  <a:pt x="4535" y="1397"/>
                  <a:pt x="4524" y="1417"/>
                  <a:pt x="4546" y="1384"/>
                </a:cubicBezTo>
                <a:cubicBezTo>
                  <a:pt x="4541" y="1342"/>
                  <a:pt x="4535" y="1302"/>
                  <a:pt x="4503" y="1272"/>
                </a:cubicBezTo>
                <a:cubicBezTo>
                  <a:pt x="4501" y="1265"/>
                  <a:pt x="4500" y="1257"/>
                  <a:pt x="4496" y="1251"/>
                </a:cubicBezTo>
                <a:cubicBezTo>
                  <a:pt x="4493" y="1245"/>
                  <a:pt x="4483" y="1243"/>
                  <a:pt x="4482" y="1236"/>
                </a:cubicBezTo>
                <a:cubicBezTo>
                  <a:pt x="4479" y="1219"/>
                  <a:pt x="4492" y="1203"/>
                  <a:pt x="4496" y="1187"/>
                </a:cubicBezTo>
                <a:cubicBezTo>
                  <a:pt x="4474" y="1172"/>
                  <a:pt x="4479" y="1168"/>
                  <a:pt x="4454" y="1180"/>
                </a:cubicBezTo>
                <a:cubicBezTo>
                  <a:pt x="4446" y="1184"/>
                  <a:pt x="4433" y="1194"/>
                  <a:pt x="4433" y="1194"/>
                </a:cubicBezTo>
              </a:path>
            </a:pathLst>
          </a:custGeom>
          <a:noFill/>
          <a:ln w="57150">
            <a:solidFill>
              <a:schemeClr val="bg1"/>
            </a:solidFill>
            <a:rou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58380"/>
                                        </p:tgtEl>
                                        <p:attrNameLst>
                                          <p:attrName>style.visibility</p:attrName>
                                        </p:attrNameLst>
                                      </p:cBhvr>
                                      <p:to>
                                        <p:strVal val="visible"/>
                                      </p:to>
                                    </p:set>
                                    <p:animEffect transition="in" filter="wedge">
                                      <p:cBhvr>
                                        <p:cTn id="7" dur="2000"/>
                                        <p:tgtEl>
                                          <p:spTgt spid="58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8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5517855" y="86916"/>
            <a:ext cx="187166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0" lang="zh-CN" altLang="en-US" sz="3200" b="1" dirty="0">
                <a:latin typeface="楷体" panose="02010609060101010101" pitchFamily="49" charset="-122"/>
                <a:ea typeface="楷体" panose="02010609060101010101" pitchFamily="49" charset="-122"/>
              </a:rPr>
              <a:t>英 </a:t>
            </a:r>
            <a:r>
              <a:rPr kumimoji="0" lang="zh-CN" altLang="en-US" sz="3200" b="1" dirty="0" smtClean="0">
                <a:latin typeface="楷体" panose="02010609060101010101" pitchFamily="49" charset="-122"/>
                <a:ea typeface="楷体" panose="02010609060101010101" pitchFamily="49" charset="-122"/>
              </a:rPr>
              <a:t>国</a:t>
            </a:r>
            <a:endParaRPr kumimoji="0" lang="zh-CN" altLang="en-US" sz="3200" b="1" dirty="0">
              <a:latin typeface="楷体" panose="02010609060101010101" pitchFamily="49" charset="-122"/>
              <a:ea typeface="楷体" panose="02010609060101010101" pitchFamily="49" charset="-122"/>
            </a:endParaRPr>
          </a:p>
        </p:txBody>
      </p:sp>
      <p:sp>
        <p:nvSpPr>
          <p:cNvPr id="5" name="Text Box 3"/>
          <p:cNvSpPr txBox="1">
            <a:spLocks noChangeArrowheads="1"/>
          </p:cNvSpPr>
          <p:nvPr/>
        </p:nvSpPr>
        <p:spPr bwMode="auto">
          <a:xfrm>
            <a:off x="1403920" y="86917"/>
            <a:ext cx="17272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0" lang="zh-CN" altLang="en-US" sz="3200" b="1" dirty="0">
                <a:solidFill>
                  <a:srgbClr val="0000FF"/>
                </a:solidFill>
                <a:latin typeface="楷体" panose="02010609060101010101" pitchFamily="49" charset="-122"/>
                <a:ea typeface="楷体" panose="02010609060101010101" pitchFamily="49" charset="-122"/>
              </a:rPr>
              <a:t>中 </a:t>
            </a:r>
            <a:r>
              <a:rPr kumimoji="0" lang="zh-CN" altLang="en-US" sz="3200" b="1" dirty="0" smtClean="0">
                <a:solidFill>
                  <a:srgbClr val="0000FF"/>
                </a:solidFill>
                <a:latin typeface="楷体" panose="02010609060101010101" pitchFamily="49" charset="-122"/>
                <a:ea typeface="楷体" panose="02010609060101010101" pitchFamily="49" charset="-122"/>
              </a:rPr>
              <a:t>国</a:t>
            </a:r>
            <a:endParaRPr kumimoji="0" lang="zh-CN" altLang="en-US" sz="3200" b="1" dirty="0">
              <a:solidFill>
                <a:srgbClr val="0000FF"/>
              </a:solidFill>
              <a:latin typeface="楷体" panose="02010609060101010101" pitchFamily="49" charset="-122"/>
              <a:ea typeface="楷体" panose="02010609060101010101" pitchFamily="49" charset="-122"/>
            </a:endParaRPr>
          </a:p>
        </p:txBody>
      </p:sp>
      <p:pic>
        <p:nvPicPr>
          <p:cNvPr id="6" name="Picture 4" descr="纺织"/>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69868" y="2762588"/>
            <a:ext cx="4176712" cy="2070497"/>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6" descr="织布机"/>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a:stretch>
            <a:fillRect/>
          </a:stretch>
        </p:blipFill>
        <p:spPr bwMode="auto">
          <a:xfrm>
            <a:off x="374200" y="2762587"/>
            <a:ext cx="3960813" cy="2052638"/>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7" descr="牛耕"/>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056" y="525497"/>
            <a:ext cx="3960813" cy="1983581"/>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grpSp>
        <p:nvGrpSpPr>
          <p:cNvPr id="10" name="组合 9"/>
          <p:cNvGrpSpPr/>
          <p:nvPr/>
        </p:nvGrpSpPr>
        <p:grpSpPr>
          <a:xfrm>
            <a:off x="5075698" y="535675"/>
            <a:ext cx="3165053" cy="2117145"/>
            <a:chOff x="384059" y="205732"/>
            <a:chExt cx="3541990" cy="3149161"/>
          </a:xfrm>
        </p:grpSpPr>
        <p:pic>
          <p:nvPicPr>
            <p:cNvPr id="11" name="Picture 2" descr="1807年克莱蒙特号蒸汽船"/>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59" y="205732"/>
              <a:ext cx="3541990" cy="312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4"/>
            <p:cNvSpPr>
              <a:spLocks noChangeArrowheads="1"/>
            </p:cNvSpPr>
            <p:nvPr/>
          </p:nvSpPr>
          <p:spPr bwMode="auto">
            <a:xfrm>
              <a:off x="573640" y="2976692"/>
              <a:ext cx="3215895" cy="37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dirty="0" smtClean="0">
                  <a:latin typeface="楷体" panose="02010609060101010101" pitchFamily="49" charset="-122"/>
                  <a:ea typeface="楷体" panose="02010609060101010101" pitchFamily="49" charset="-122"/>
                </a:rPr>
                <a:t>瓦特改良的</a:t>
              </a:r>
              <a:r>
                <a:rPr lang="zh-CN" altLang="en-US" sz="2400" b="1" dirty="0">
                  <a:latin typeface="楷体" panose="02010609060101010101" pitchFamily="49" charset="-122"/>
                  <a:ea typeface="楷体" panose="02010609060101010101" pitchFamily="49" charset="-122"/>
                </a:rPr>
                <a:t>蒸汽机</a:t>
              </a:r>
              <a:endParaRPr lang="zh-CN" altLang="en-US" sz="2400" b="1" dirty="0">
                <a:latin typeface="楷体" panose="02010609060101010101" pitchFamily="49" charset="-122"/>
                <a:ea typeface="楷体" panose="02010609060101010101" pitchFamily="49" charset="-122"/>
              </a:endParaRPr>
            </a:p>
          </p:txBody>
        </p:sp>
      </p:grpSp>
      <p:sp>
        <p:nvSpPr>
          <p:cNvPr id="13" name="文本框 12292"/>
          <p:cNvSpPr txBox="1">
            <a:spLocks noChangeArrowheads="1"/>
          </p:cNvSpPr>
          <p:nvPr/>
        </p:nvSpPr>
        <p:spPr bwMode="auto">
          <a:xfrm>
            <a:off x="685890" y="4763092"/>
            <a:ext cx="8060691" cy="523220"/>
          </a:xfrm>
          <a:prstGeom prst="rect">
            <a:avLst/>
          </a:prstGeom>
          <a:noFill/>
          <a:ln>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FontTx/>
              <a:buNone/>
            </a:pPr>
            <a:r>
              <a:rPr lang="zh-CN" altLang="en-US" b="1" dirty="0">
                <a:solidFill>
                  <a:srgbClr val="0000FF"/>
                </a:solidFill>
                <a:latin typeface="楷体" panose="02010609060101010101" pitchFamily="49" charset="-122"/>
                <a:ea typeface="楷体" panose="02010609060101010101" pitchFamily="49" charset="-122"/>
              </a:rPr>
              <a:t>中国手工织布机           </a:t>
            </a:r>
            <a:r>
              <a:rPr lang="zh-CN" altLang="en-US" b="1" dirty="0">
                <a:latin typeface="楷体" panose="02010609060101010101" pitchFamily="49" charset="-122"/>
                <a:ea typeface="楷体" panose="02010609060101010101" pitchFamily="49" charset="-122"/>
              </a:rPr>
              <a:t>英国机器织布厂 </a:t>
            </a:r>
            <a:endParaRPr lang="zh-CN" altLang="en-US" b="1" dirty="0">
              <a:latin typeface="楷体" panose="02010609060101010101" pitchFamily="49" charset="-122"/>
              <a:ea typeface="楷体" panose="02010609060101010101" pitchFamily="49" charset="-122"/>
            </a:endParaRPr>
          </a:p>
        </p:txBody>
      </p:sp>
      <p:sp>
        <p:nvSpPr>
          <p:cNvPr id="14" name="文本框 12292"/>
          <p:cNvSpPr txBox="1">
            <a:spLocks noChangeArrowheads="1"/>
          </p:cNvSpPr>
          <p:nvPr/>
        </p:nvSpPr>
        <p:spPr bwMode="auto">
          <a:xfrm>
            <a:off x="896689" y="2456612"/>
            <a:ext cx="3588476" cy="523220"/>
          </a:xfrm>
          <a:prstGeom prst="rect">
            <a:avLst/>
          </a:prstGeom>
          <a:noFill/>
          <a:ln>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FontTx/>
              <a:buNone/>
            </a:pPr>
            <a:r>
              <a:rPr lang="zh-CN" altLang="en-US" b="1" dirty="0" smtClean="0">
                <a:solidFill>
                  <a:srgbClr val="0000FF"/>
                </a:solidFill>
                <a:latin typeface="楷体" panose="02010609060101010101" pitchFamily="49" charset="-122"/>
                <a:ea typeface="楷体" panose="02010609060101010101" pitchFamily="49" charset="-122"/>
              </a:rPr>
              <a:t>中国农民耕作图</a:t>
            </a:r>
            <a:endParaRPr lang="zh-CN" altLang="en-US"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7805" y="130629"/>
            <a:ext cx="8361363" cy="3848489"/>
          </a:xfrm>
          <a:prstGeom prst="rect">
            <a:avLst/>
          </a:prstGeom>
          <a:ln w="22225">
            <a:solidFill>
              <a:srgbClr val="C00000"/>
            </a:solidFill>
          </a:ln>
        </p:spPr>
        <p:style>
          <a:lnRef idx="2">
            <a:schemeClr val="accent4"/>
          </a:lnRef>
          <a:fillRef idx="1">
            <a:schemeClr val="lt1"/>
          </a:fillRef>
          <a:effectRef idx="0">
            <a:schemeClr val="accent4"/>
          </a:effectRef>
          <a:fontRef idx="minor">
            <a:schemeClr val="dk1"/>
          </a:fontRef>
        </p:style>
        <p:txBody>
          <a:bodyPr>
            <a:spAutoFit/>
          </a:bodyPr>
          <a:lstStyle/>
          <a:p>
            <a:pPr eaLnBrk="1" hangingPunct="1">
              <a:lnSpc>
                <a:spcPts val="5000"/>
              </a:lnSpc>
              <a:spcBef>
                <a:spcPct val="50000"/>
              </a:spcBef>
              <a:defRPr/>
            </a:pPr>
            <a:r>
              <a:rPr lang="zh-CN" altLang="en-US" sz="3600" dirty="0">
                <a:latin typeface="华文楷体" panose="02010600040101010101" pitchFamily="2" charset="-122"/>
                <a:ea typeface="华文楷体" panose="02010600040101010101" pitchFamily="2" charset="-122"/>
              </a:rPr>
              <a:t>    </a:t>
            </a:r>
            <a:r>
              <a:rPr lang="zh-CN" altLang="en-US" sz="3600" dirty="0" smtClean="0">
                <a:latin typeface="华文楷体" panose="02010600040101010101" pitchFamily="2" charset="-122"/>
                <a:ea typeface="华文楷体" panose="02010600040101010101" pitchFamily="2" charset="-122"/>
              </a:rPr>
              <a:t>     </a:t>
            </a:r>
            <a:r>
              <a:rPr lang="zh-CN" altLang="en-US" sz="3200" b="1" dirty="0" smtClean="0">
                <a:solidFill>
                  <a:srgbClr val="FF0000"/>
                </a:solidFill>
                <a:latin typeface="楷体" panose="02010609060101010101" pitchFamily="49" charset="-122"/>
                <a:ea typeface="楷体" panose="02010609060101010101" pitchFamily="49" charset="-122"/>
              </a:rPr>
              <a:t>天朝</a:t>
            </a:r>
            <a:r>
              <a:rPr lang="zh-CN" altLang="en-US" sz="3200" b="1" dirty="0">
                <a:solidFill>
                  <a:srgbClr val="FF0000"/>
                </a:solidFill>
                <a:latin typeface="楷体" panose="02010609060101010101" pitchFamily="49" charset="-122"/>
                <a:ea typeface="楷体" panose="02010609060101010101" pitchFamily="49" charset="-122"/>
              </a:rPr>
              <a:t>物产丰盈，无所不有，原不籍（借助）外夷（外国）货物以通有无。</a:t>
            </a:r>
            <a:r>
              <a:rPr lang="zh-CN" altLang="en-US" sz="3200" b="1" dirty="0">
                <a:solidFill>
                  <a:srgbClr val="0000FF"/>
                </a:solidFill>
                <a:latin typeface="楷体" panose="02010609060101010101" pitchFamily="49" charset="-122"/>
                <a:ea typeface="楷体" panose="02010609060101010101" pitchFamily="49" charset="-122"/>
              </a:rPr>
              <a:t>特因天朝所产茶叶、瓷器、丝帛，为西洋各国及尔国必需之物，是以（所以）加恩体恤，在澳门开设洋行，俾（使）得日有用资，并沾余润。</a:t>
            </a:r>
            <a:br>
              <a:rPr lang="zh-CN" altLang="en-US" sz="3200" b="1" dirty="0">
                <a:solidFill>
                  <a:srgbClr val="0000FF"/>
                </a:solidFill>
                <a:latin typeface="楷体" panose="02010609060101010101" pitchFamily="49" charset="-122"/>
                <a:ea typeface="楷体" panose="02010609060101010101" pitchFamily="49" charset="-122"/>
              </a:rPr>
            </a:br>
            <a:r>
              <a:rPr lang="zh-CN" altLang="en-US" sz="3200" b="1" dirty="0">
                <a:solidFill>
                  <a:srgbClr val="0000FF"/>
                </a:solidFill>
                <a:latin typeface="楷体" panose="02010609060101010101" pitchFamily="49" charset="-122"/>
                <a:ea typeface="楷体" panose="02010609060101010101" pitchFamily="49" charset="-122"/>
              </a:rPr>
              <a:t>    </a:t>
            </a:r>
            <a:r>
              <a:rPr lang="en-US" altLang="zh-CN" sz="3200" b="1" dirty="0">
                <a:solidFill>
                  <a:srgbClr val="0000FF"/>
                </a:solidFill>
                <a:latin typeface="楷体" panose="02010609060101010101" pitchFamily="49" charset="-122"/>
                <a:ea typeface="楷体" panose="02010609060101010101" pitchFamily="49" charset="-122"/>
              </a:rPr>
              <a:t>——1793</a:t>
            </a:r>
            <a:r>
              <a:rPr lang="zh-CN" altLang="en-US" sz="3200" b="1" dirty="0">
                <a:solidFill>
                  <a:srgbClr val="0000FF"/>
                </a:solidFill>
                <a:latin typeface="楷体" panose="02010609060101010101" pitchFamily="49" charset="-122"/>
                <a:ea typeface="楷体" panose="02010609060101010101" pitchFamily="49" charset="-122"/>
              </a:rPr>
              <a:t>年乾隆皇帝致英国国王书</a:t>
            </a:r>
            <a:endParaRPr lang="en-US" altLang="zh-CN" sz="3200" b="1" dirty="0">
              <a:solidFill>
                <a:srgbClr val="0000FF"/>
              </a:solidFill>
              <a:latin typeface="楷体" panose="02010609060101010101" pitchFamily="49" charset="-122"/>
              <a:ea typeface="楷体" panose="02010609060101010101" pitchFamily="49" charset="-122"/>
            </a:endParaRPr>
          </a:p>
        </p:txBody>
      </p:sp>
      <p:sp>
        <p:nvSpPr>
          <p:cNvPr id="15363" name="TextBox 4"/>
          <p:cNvSpPr txBox="1">
            <a:spLocks noChangeArrowheads="1"/>
          </p:cNvSpPr>
          <p:nvPr/>
        </p:nvSpPr>
        <p:spPr bwMode="auto">
          <a:xfrm>
            <a:off x="385128" y="4118338"/>
            <a:ext cx="85234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9pPr>
          </a:lstStyle>
          <a:p>
            <a:pPr algn="ctr" eaLnBrk="1" hangingPunct="1">
              <a:spcBef>
                <a:spcPct val="50000"/>
              </a:spcBef>
              <a:buFontTx/>
              <a:buNone/>
            </a:pPr>
            <a:r>
              <a:rPr lang="zh-CN" altLang="en-US" sz="3600" b="1" dirty="0">
                <a:latin typeface="黑体" panose="02010609060101010101" pitchFamily="49" charset="-122"/>
                <a:ea typeface="黑体" panose="02010609060101010101" pitchFamily="49" charset="-122"/>
              </a:rPr>
              <a:t>这段材料反映了当时中国人怎样的观念？</a:t>
            </a:r>
            <a:endParaRPr lang="zh-CN" altLang="en-US" sz="36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339976" y="171450"/>
            <a:ext cx="3908425" cy="64633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eaLnBrk="1" hangingPunct="1">
              <a:spcBef>
                <a:spcPct val="50000"/>
              </a:spcBef>
            </a:pPr>
            <a:r>
              <a:rPr lang="zh-CN" altLang="en-US" sz="3600" b="1" dirty="0">
                <a:solidFill>
                  <a:srgbClr val="0000FF"/>
                </a:solidFill>
                <a:latin typeface="楷体" panose="02010609060101010101" pitchFamily="49" charset="-122"/>
                <a:ea typeface="楷体" panose="02010609060101010101" pitchFamily="49" charset="-122"/>
              </a:rPr>
              <a:t>中英正当贸易</a:t>
            </a:r>
            <a:endParaRPr lang="zh-CN" altLang="en-US" sz="3600" b="1" dirty="0">
              <a:solidFill>
                <a:srgbClr val="0000FF"/>
              </a:solidFill>
              <a:latin typeface="楷体" panose="02010609060101010101" pitchFamily="49" charset="-122"/>
              <a:ea typeface="楷体" panose="02010609060101010101" pitchFamily="49" charset="-122"/>
            </a:endParaRPr>
          </a:p>
        </p:txBody>
      </p:sp>
      <p:grpSp>
        <p:nvGrpSpPr>
          <p:cNvPr id="16" name="Group 7"/>
          <p:cNvGrpSpPr/>
          <p:nvPr/>
        </p:nvGrpSpPr>
        <p:grpSpPr bwMode="auto">
          <a:xfrm>
            <a:off x="696098" y="772297"/>
            <a:ext cx="7455244" cy="3812253"/>
            <a:chOff x="-2208" y="1056"/>
            <a:chExt cx="2880" cy="2496"/>
          </a:xfrm>
        </p:grpSpPr>
        <p:sp>
          <p:nvSpPr>
            <p:cNvPr id="17" name="Rectangle 8"/>
            <p:cNvSpPr>
              <a:spLocks noChangeArrowheads="1"/>
            </p:cNvSpPr>
            <p:nvPr/>
          </p:nvSpPr>
          <p:spPr bwMode="auto">
            <a:xfrm>
              <a:off x="-2208" y="1056"/>
              <a:ext cx="2832" cy="249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00" b="1">
                <a:latin typeface="黑体" panose="02010609060101010101" pitchFamily="49" charset="-122"/>
                <a:ea typeface="黑体" panose="02010609060101010101" pitchFamily="49" charset="-122"/>
              </a:endParaRPr>
            </a:p>
          </p:txBody>
        </p:sp>
        <p:grpSp>
          <p:nvGrpSpPr>
            <p:cNvPr id="18" name="Group 9"/>
            <p:cNvGrpSpPr/>
            <p:nvPr/>
          </p:nvGrpSpPr>
          <p:grpSpPr bwMode="auto">
            <a:xfrm>
              <a:off x="-2064" y="1392"/>
              <a:ext cx="2592" cy="1584"/>
              <a:chOff x="528" y="2400"/>
              <a:chExt cx="2592" cy="1584"/>
            </a:xfrm>
          </p:grpSpPr>
          <p:sp>
            <p:nvSpPr>
              <p:cNvPr id="30" name="Rectangle 10"/>
              <p:cNvSpPr>
                <a:spLocks noChangeArrowheads="1"/>
              </p:cNvSpPr>
              <p:nvPr/>
            </p:nvSpPr>
            <p:spPr bwMode="auto">
              <a:xfrm>
                <a:off x="528" y="2400"/>
                <a:ext cx="2592" cy="1584"/>
              </a:xfrm>
              <a:prstGeom prst="rect">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1" name="Rectangle 11"/>
              <p:cNvSpPr>
                <a:spLocks noChangeArrowheads="1"/>
              </p:cNvSpPr>
              <p:nvPr/>
            </p:nvSpPr>
            <p:spPr bwMode="auto">
              <a:xfrm>
                <a:off x="672" y="2832"/>
                <a:ext cx="96" cy="115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2" name="Rectangle 12"/>
              <p:cNvSpPr>
                <a:spLocks noChangeArrowheads="1"/>
              </p:cNvSpPr>
              <p:nvPr/>
            </p:nvSpPr>
            <p:spPr bwMode="auto">
              <a:xfrm>
                <a:off x="912" y="2736"/>
                <a:ext cx="96" cy="1248"/>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3" name="Rectangle 13"/>
              <p:cNvSpPr>
                <a:spLocks noChangeArrowheads="1"/>
              </p:cNvSpPr>
              <p:nvPr/>
            </p:nvSpPr>
            <p:spPr bwMode="auto">
              <a:xfrm>
                <a:off x="1344" y="2928"/>
                <a:ext cx="96" cy="1056"/>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4" name="Rectangle 14"/>
              <p:cNvSpPr>
                <a:spLocks noChangeArrowheads="1"/>
              </p:cNvSpPr>
              <p:nvPr/>
            </p:nvSpPr>
            <p:spPr bwMode="auto">
              <a:xfrm>
                <a:off x="2016" y="3120"/>
                <a:ext cx="96" cy="864"/>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5" name="Rectangle 15"/>
              <p:cNvSpPr>
                <a:spLocks noChangeArrowheads="1"/>
              </p:cNvSpPr>
              <p:nvPr/>
            </p:nvSpPr>
            <p:spPr bwMode="auto">
              <a:xfrm>
                <a:off x="2640" y="2832"/>
                <a:ext cx="96" cy="115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6" name="Rectangle 16"/>
              <p:cNvSpPr>
                <a:spLocks noChangeArrowheads="1"/>
              </p:cNvSpPr>
              <p:nvPr/>
            </p:nvSpPr>
            <p:spPr bwMode="auto">
              <a:xfrm>
                <a:off x="1584" y="2592"/>
                <a:ext cx="96" cy="1392"/>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7" name="Rectangle 17"/>
              <p:cNvSpPr>
                <a:spLocks noChangeArrowheads="1"/>
              </p:cNvSpPr>
              <p:nvPr/>
            </p:nvSpPr>
            <p:spPr bwMode="auto">
              <a:xfrm>
                <a:off x="2256" y="2832"/>
                <a:ext cx="96" cy="1152"/>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38" name="Rectangle 18"/>
              <p:cNvSpPr>
                <a:spLocks noChangeArrowheads="1"/>
              </p:cNvSpPr>
              <p:nvPr/>
            </p:nvSpPr>
            <p:spPr bwMode="auto">
              <a:xfrm>
                <a:off x="2832" y="2688"/>
                <a:ext cx="96" cy="1296"/>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19" name="Text Box 19"/>
            <p:cNvSpPr txBox="1">
              <a:spLocks noChangeArrowheads="1"/>
            </p:cNvSpPr>
            <p:nvPr/>
          </p:nvSpPr>
          <p:spPr bwMode="auto">
            <a:xfrm>
              <a:off x="-2064" y="2973"/>
              <a:ext cx="2688" cy="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000" b="1" dirty="0" smtClean="0">
                  <a:latin typeface="黑体" panose="02010609060101010101" pitchFamily="49" charset="-122"/>
                  <a:ea typeface="黑体" panose="02010609060101010101" pitchFamily="49" charset="-122"/>
                </a:rPr>
                <a:t>   1818</a:t>
              </a:r>
              <a:r>
                <a:rPr lang="zh-CN" altLang="en-US" sz="2000" b="1" dirty="0">
                  <a:latin typeface="黑体" panose="02010609060101010101" pitchFamily="49" charset="-122"/>
                  <a:ea typeface="黑体" panose="02010609060101010101" pitchFamily="49" charset="-122"/>
                </a:rPr>
                <a:t>年   </a:t>
              </a:r>
              <a:r>
                <a:rPr lang="zh-CN" altLang="en-US" sz="2000" b="1" dirty="0" smtClean="0">
                  <a:latin typeface="黑体" panose="02010609060101010101" pitchFamily="49" charset="-122"/>
                  <a:ea typeface="黑体" panose="02010609060101010101" pitchFamily="49" charset="-122"/>
                </a:rPr>
                <a:t>     </a:t>
              </a:r>
              <a:r>
                <a:rPr lang="en-US" altLang="zh-CN" sz="2000" b="1" dirty="0">
                  <a:latin typeface="黑体" panose="02010609060101010101" pitchFamily="49" charset="-122"/>
                  <a:ea typeface="黑体" panose="02010609060101010101" pitchFamily="49" charset="-122"/>
                </a:rPr>
                <a:t>1820</a:t>
              </a:r>
              <a:r>
                <a:rPr lang="zh-CN" altLang="en-US" sz="2000" b="1" dirty="0">
                  <a:latin typeface="黑体" panose="02010609060101010101" pitchFamily="49" charset="-122"/>
                  <a:ea typeface="黑体" panose="02010609060101010101" pitchFamily="49" charset="-122"/>
                </a:rPr>
                <a:t>年     </a:t>
              </a:r>
              <a:r>
                <a:rPr lang="zh-CN" altLang="en-US" sz="2000" b="1" dirty="0" smtClean="0">
                  <a:latin typeface="黑体" panose="02010609060101010101" pitchFamily="49" charset="-122"/>
                  <a:ea typeface="黑体" panose="02010609060101010101" pitchFamily="49" charset="-122"/>
                </a:rPr>
                <a:t>  </a:t>
              </a:r>
              <a:r>
                <a:rPr lang="en-US" altLang="zh-CN" sz="2000" b="1" dirty="0" smtClean="0">
                  <a:latin typeface="黑体" panose="02010609060101010101" pitchFamily="49" charset="-122"/>
                  <a:ea typeface="黑体" panose="02010609060101010101" pitchFamily="49" charset="-122"/>
                </a:rPr>
                <a:t>1827</a:t>
              </a:r>
              <a:r>
                <a:rPr lang="zh-CN" altLang="en-US" sz="2000" b="1" dirty="0" smtClean="0">
                  <a:latin typeface="黑体" panose="02010609060101010101" pitchFamily="49" charset="-122"/>
                  <a:ea typeface="黑体" panose="02010609060101010101" pitchFamily="49" charset="-122"/>
                </a:rPr>
                <a:t>年      </a:t>
              </a:r>
              <a:r>
                <a:rPr lang="en-US" altLang="zh-CN" sz="2000" b="1" dirty="0" smtClean="0">
                  <a:latin typeface="黑体" panose="02010609060101010101" pitchFamily="49" charset="-122"/>
                  <a:ea typeface="黑体" panose="02010609060101010101" pitchFamily="49" charset="-122"/>
                </a:rPr>
                <a:t>1831</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grpSp>
          <p:nvGrpSpPr>
            <p:cNvPr id="20" name="Group 20"/>
            <p:cNvGrpSpPr/>
            <p:nvPr/>
          </p:nvGrpSpPr>
          <p:grpSpPr bwMode="auto">
            <a:xfrm>
              <a:off x="-1968" y="3216"/>
              <a:ext cx="2640" cy="262"/>
              <a:chOff x="1728" y="3648"/>
              <a:chExt cx="2640" cy="262"/>
            </a:xfrm>
          </p:grpSpPr>
          <p:sp>
            <p:nvSpPr>
              <p:cNvPr id="26" name="Rectangle 21"/>
              <p:cNvSpPr>
                <a:spLocks noChangeArrowheads="1"/>
              </p:cNvSpPr>
              <p:nvPr/>
            </p:nvSpPr>
            <p:spPr bwMode="auto">
              <a:xfrm>
                <a:off x="1728" y="3696"/>
                <a:ext cx="144" cy="144"/>
              </a:xfrm>
              <a:prstGeom prst="rect">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7" name="Text Box 22"/>
              <p:cNvSpPr txBox="1">
                <a:spLocks noChangeArrowheads="1"/>
              </p:cNvSpPr>
              <p:nvPr/>
            </p:nvSpPr>
            <p:spPr bwMode="auto">
              <a:xfrm>
                <a:off x="1920" y="3648"/>
                <a:ext cx="1152" cy="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a:latin typeface="黑体" panose="02010609060101010101" pitchFamily="49" charset="-122"/>
                    <a:ea typeface="黑体" panose="02010609060101010101" pitchFamily="49" charset="-122"/>
                  </a:rPr>
                  <a:t>英国输华总值</a:t>
                </a:r>
                <a:endParaRPr lang="zh-CN" altLang="en-US" sz="2000" b="1">
                  <a:latin typeface="黑体" panose="02010609060101010101" pitchFamily="49" charset="-122"/>
                  <a:ea typeface="黑体" panose="02010609060101010101" pitchFamily="49" charset="-122"/>
                </a:endParaRPr>
              </a:p>
            </p:txBody>
          </p:sp>
          <p:sp>
            <p:nvSpPr>
              <p:cNvPr id="28" name="Rectangle 23"/>
              <p:cNvSpPr>
                <a:spLocks noChangeArrowheads="1"/>
              </p:cNvSpPr>
              <p:nvPr/>
            </p:nvSpPr>
            <p:spPr bwMode="auto">
              <a:xfrm>
                <a:off x="3072" y="3696"/>
                <a:ext cx="144" cy="144"/>
              </a:xfrm>
              <a:prstGeom prst="rect">
                <a:avLst/>
              </a:prstGeom>
              <a:solidFill>
                <a:srgbClr val="FF00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9" name="Text Box 24"/>
              <p:cNvSpPr txBox="1">
                <a:spLocks noChangeArrowheads="1"/>
              </p:cNvSpPr>
              <p:nvPr/>
            </p:nvSpPr>
            <p:spPr bwMode="auto">
              <a:xfrm>
                <a:off x="3264" y="3648"/>
                <a:ext cx="1104" cy="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dirty="0">
                    <a:latin typeface="黑体" panose="02010609060101010101" pitchFamily="49" charset="-122"/>
                    <a:ea typeface="黑体" panose="02010609060101010101" pitchFamily="49" charset="-122"/>
                  </a:rPr>
                  <a:t>中国输英总值</a:t>
                </a:r>
                <a:endParaRPr lang="zh-CN" altLang="en-US" sz="2000" b="1" dirty="0">
                  <a:latin typeface="黑体" panose="02010609060101010101" pitchFamily="49" charset="-122"/>
                  <a:ea typeface="黑体" panose="02010609060101010101" pitchFamily="49" charset="-122"/>
                </a:endParaRPr>
              </a:p>
            </p:txBody>
          </p:sp>
        </p:grpSp>
        <p:sp>
          <p:nvSpPr>
            <p:cNvPr id="21" name="Line 25"/>
            <p:cNvSpPr>
              <a:spLocks noChangeShapeType="1"/>
            </p:cNvSpPr>
            <p:nvPr/>
          </p:nvSpPr>
          <p:spPr bwMode="auto">
            <a:xfrm>
              <a:off x="-2064" y="2016"/>
              <a:ext cx="96" cy="0"/>
            </a:xfrm>
            <a:prstGeom prst="line">
              <a:avLst/>
            </a:prstGeom>
            <a:noFill/>
            <a:ln w="28575">
              <a:solidFill>
                <a:srgbClr val="FF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2" name="Text Box 26"/>
            <p:cNvSpPr txBox="1">
              <a:spLocks noChangeArrowheads="1"/>
            </p:cNvSpPr>
            <p:nvPr/>
          </p:nvSpPr>
          <p:spPr bwMode="auto">
            <a:xfrm>
              <a:off x="-2064" y="1152"/>
              <a:ext cx="1056" cy="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000" b="1" dirty="0">
                  <a:latin typeface="黑体" panose="02010609060101010101" pitchFamily="49" charset="-122"/>
                  <a:ea typeface="黑体" panose="02010609060101010101" pitchFamily="49" charset="-122"/>
                </a:rPr>
                <a:t>单位：千万元</a:t>
              </a:r>
              <a:endParaRPr lang="zh-CN" altLang="en-US" sz="2000" b="1" dirty="0">
                <a:latin typeface="黑体" panose="02010609060101010101" pitchFamily="49" charset="-122"/>
                <a:ea typeface="黑体" panose="02010609060101010101" pitchFamily="49" charset="-122"/>
              </a:endParaRPr>
            </a:p>
          </p:txBody>
        </p:sp>
        <p:sp>
          <p:nvSpPr>
            <p:cNvPr id="23" name="Text Box 27"/>
            <p:cNvSpPr txBox="1">
              <a:spLocks noChangeArrowheads="1"/>
            </p:cNvSpPr>
            <p:nvPr/>
          </p:nvSpPr>
          <p:spPr bwMode="auto">
            <a:xfrm>
              <a:off x="-2208" y="1938"/>
              <a:ext cx="116" cy="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200" b="1" dirty="0">
                  <a:solidFill>
                    <a:srgbClr val="FF0000"/>
                  </a:solidFill>
                  <a:latin typeface="Times New Roman" panose="02020603050405020304" pitchFamily="18" charset="0"/>
                </a:rPr>
                <a:t>1</a:t>
              </a:r>
              <a:endParaRPr lang="en-US" altLang="zh-CN" sz="1200" b="1" dirty="0">
                <a:solidFill>
                  <a:srgbClr val="FF0000"/>
                </a:solidFill>
                <a:latin typeface="Times New Roman" panose="02020603050405020304" pitchFamily="18" charset="0"/>
              </a:endParaRPr>
            </a:p>
          </p:txBody>
        </p:sp>
        <p:sp>
          <p:nvSpPr>
            <p:cNvPr id="24" name="Line 28"/>
            <p:cNvSpPr>
              <a:spLocks noChangeShapeType="1"/>
            </p:cNvSpPr>
            <p:nvPr/>
          </p:nvSpPr>
          <p:spPr bwMode="auto">
            <a:xfrm>
              <a:off x="-2064" y="2496"/>
              <a:ext cx="48" cy="0"/>
            </a:xfrm>
            <a:prstGeom prst="line">
              <a:avLst/>
            </a:prstGeom>
            <a:noFill/>
            <a:ln w="28575">
              <a:solidFill>
                <a:srgbClr val="FF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5" name="Text Box 29"/>
            <p:cNvSpPr txBox="1">
              <a:spLocks noChangeArrowheads="1"/>
            </p:cNvSpPr>
            <p:nvPr/>
          </p:nvSpPr>
          <p:spPr bwMode="auto">
            <a:xfrm>
              <a:off x="-2208" y="2880"/>
              <a:ext cx="116" cy="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200" b="1" dirty="0">
                  <a:solidFill>
                    <a:srgbClr val="FF0000"/>
                  </a:solidFill>
                  <a:latin typeface="Times New Roman" panose="02020603050405020304" pitchFamily="18" charset="0"/>
                </a:rPr>
                <a:t>0</a:t>
              </a:r>
              <a:endParaRPr lang="en-US" altLang="zh-CN" sz="1200" b="1" dirty="0">
                <a:solidFill>
                  <a:srgbClr val="FF0000"/>
                </a:solidFill>
                <a:latin typeface="Times New Roman" panose="02020603050405020304" pitchFamily="18" charset="0"/>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吸食鸦片的人们"/>
          <p:cNvPicPr>
            <a:picLocks noChangeAspect="1"/>
          </p:cNvPicPr>
          <p:nvPr/>
        </p:nvPicPr>
        <p:blipFill>
          <a:blip r:embed="rId1" cstate="print"/>
          <a:stretch>
            <a:fillRect/>
          </a:stretch>
        </p:blipFill>
        <p:spPr>
          <a:xfrm>
            <a:off x="260748" y="33788"/>
            <a:ext cx="5119688" cy="2295982"/>
          </a:xfrm>
          <a:prstGeom prst="rect">
            <a:avLst/>
          </a:prstGeom>
        </p:spPr>
      </p:pic>
      <p:pic>
        <p:nvPicPr>
          <p:cNvPr id="2" name="图片 1" descr="1.虎门销烟（1839年6月）。鸦片战争前，中国对外贸易一直处于出超地位，为扭转逆差，英国商人开始向中国走私鸦片，给中国带来深重灾难。为解决鸦片问题，道光皇帝委任钦差大臣林则徐在广东虎门集中销毁鸦片。此事后来成为第一次鸦片战争的导火线。图为刘绍昆、雷波、谢麟作品：《虎门销烟》。"/>
          <p:cNvPicPr>
            <a:picLocks noChangeAspect="1"/>
          </p:cNvPicPr>
          <p:nvPr/>
        </p:nvPicPr>
        <p:blipFill>
          <a:blip r:embed="rId2" cstate="print"/>
          <a:stretch>
            <a:fillRect/>
          </a:stretch>
        </p:blipFill>
        <p:spPr>
          <a:xfrm>
            <a:off x="1911178" y="2440460"/>
            <a:ext cx="7065875" cy="2607275"/>
          </a:xfrm>
          <a:prstGeom prst="rect">
            <a:avLst/>
          </a:prstGeom>
        </p:spPr>
      </p:pic>
      <p:sp>
        <p:nvSpPr>
          <p:cNvPr id="8" name="文本框 7"/>
          <p:cNvSpPr txBox="1"/>
          <p:nvPr/>
        </p:nvSpPr>
        <p:spPr>
          <a:xfrm>
            <a:off x="176623" y="3165000"/>
            <a:ext cx="1734555" cy="954107"/>
          </a:xfrm>
          <a:prstGeom prst="rect">
            <a:avLst/>
          </a:prstGeom>
          <a:noFill/>
        </p:spPr>
        <p:txBody>
          <a:bodyPr wrap="square" rtlCol="0">
            <a:spAutoFit/>
          </a:bodyPr>
          <a:lstStyle/>
          <a:p>
            <a:pPr algn="ctr"/>
            <a:r>
              <a:rPr lang="zh-CN" altLang="en-US" sz="2800" b="1" dirty="0">
                <a:solidFill>
                  <a:srgbClr val="0000FF"/>
                </a:solidFill>
                <a:latin typeface="楷体" panose="02010609060101010101" pitchFamily="49" charset="-122"/>
                <a:ea typeface="楷体" panose="02010609060101010101" pitchFamily="49" charset="-122"/>
              </a:rPr>
              <a:t>林则徐</a:t>
            </a:r>
            <a:endParaRPr lang="zh-CN" altLang="en-US" sz="2800" b="1" dirty="0">
              <a:solidFill>
                <a:srgbClr val="0000FF"/>
              </a:solidFill>
              <a:latin typeface="楷体" panose="02010609060101010101" pitchFamily="49" charset="-122"/>
              <a:ea typeface="楷体" panose="02010609060101010101" pitchFamily="49" charset="-122"/>
            </a:endParaRPr>
          </a:p>
          <a:p>
            <a:pPr algn="ctr"/>
            <a:r>
              <a:rPr lang="zh-CN" altLang="en-US" sz="2800" b="1" dirty="0">
                <a:solidFill>
                  <a:srgbClr val="0000FF"/>
                </a:solidFill>
                <a:latin typeface="楷体" panose="02010609060101010101" pitchFamily="49" charset="-122"/>
                <a:ea typeface="楷体" panose="02010609060101010101" pitchFamily="49" charset="-122"/>
              </a:rPr>
              <a:t>虎门销烟</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9" name="文本框 8"/>
          <p:cNvSpPr txBox="1"/>
          <p:nvPr/>
        </p:nvSpPr>
        <p:spPr>
          <a:xfrm>
            <a:off x="5311222" y="673634"/>
            <a:ext cx="2709396" cy="523220"/>
          </a:xfrm>
          <a:prstGeom prst="rect">
            <a:avLst/>
          </a:prstGeom>
          <a:noFill/>
        </p:spPr>
        <p:txBody>
          <a:bodyPr wrap="none" rtlCol="0">
            <a:spAutoFit/>
          </a:bodyPr>
          <a:lstStyle/>
          <a:p>
            <a:pPr algn="ctr"/>
            <a:r>
              <a:rPr lang="zh-CN" altLang="en-US" sz="2800" b="1" dirty="0">
                <a:solidFill>
                  <a:prstClr val="black"/>
                </a:solidFill>
                <a:latin typeface="楷体" panose="02010609060101010101" pitchFamily="49" charset="-122"/>
                <a:ea typeface="楷体" panose="02010609060101010101" pitchFamily="49" charset="-122"/>
              </a:rPr>
              <a:t>吸食鸦片的人们</a:t>
            </a:r>
            <a:endParaRPr lang="zh-CN" altLang="en-US" sz="2800" b="1" dirty="0">
              <a:solidFill>
                <a:prstClr val="black"/>
              </a:solidFill>
              <a:latin typeface="楷体" panose="02010609060101010101" pitchFamily="49" charset="-122"/>
              <a:ea typeface="楷体" panose="02010609060101010101" pitchFamily="49" charset="-122"/>
            </a:endParaRPr>
          </a:p>
        </p:txBody>
      </p:sp>
    </p:spTree>
    <p:custDataLst>
      <p:tags r:id="rId3"/>
    </p:custData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7922" y="358436"/>
            <a:ext cx="8946078" cy="3637919"/>
          </a:xfrm>
          <a:prstGeom prst="rect">
            <a:avLst/>
          </a:prstGeom>
          <a:noFill/>
        </p:spPr>
        <p:txBody>
          <a:bodyPr wrap="square" rtlCol="0">
            <a:spAutoFit/>
          </a:bodyPr>
          <a:lstStyle/>
          <a:p>
            <a:pPr>
              <a:lnSpc>
                <a:spcPct val="120000"/>
              </a:lnSpc>
            </a:pPr>
            <a:r>
              <a:rPr lang="zh-CN" altLang="en-US" sz="3200" b="1" dirty="0" smtClean="0">
                <a:solidFill>
                  <a:srgbClr val="0000FF"/>
                </a:solidFill>
                <a:latin typeface="楷体" panose="02010609060101010101" pitchFamily="49" charset="-122"/>
                <a:ea typeface="楷体" panose="02010609060101010101" pitchFamily="49" charset="-122"/>
              </a:rPr>
              <a:t>材料：</a:t>
            </a:r>
            <a:r>
              <a:rPr lang="en-US" altLang="zh-CN" sz="3200" b="1" dirty="0" smtClean="0">
                <a:solidFill>
                  <a:srgbClr val="0000FF"/>
                </a:solidFill>
                <a:latin typeface="楷体" panose="02010609060101010101" pitchFamily="49" charset="-122"/>
                <a:ea typeface="楷体" panose="02010609060101010101" pitchFamily="49" charset="-122"/>
              </a:rPr>
              <a:t>“(</a:t>
            </a:r>
            <a:r>
              <a:rPr lang="zh-CN" altLang="en-US" sz="3200" b="1" dirty="0">
                <a:solidFill>
                  <a:srgbClr val="0000FF"/>
                </a:solidFill>
                <a:latin typeface="楷体" panose="02010609060101010101" pitchFamily="49" charset="-122"/>
                <a:ea typeface="楷体" panose="02010609060101010101" pitchFamily="49" charset="-122"/>
              </a:rPr>
              <a:t>虎门销烟</a:t>
            </a:r>
            <a:r>
              <a:rPr lang="en-US" altLang="zh-CN" sz="3200" b="1" dirty="0">
                <a:solidFill>
                  <a:srgbClr val="0000FF"/>
                </a:solidFill>
                <a:latin typeface="楷体" panose="02010609060101010101" pitchFamily="49" charset="-122"/>
                <a:ea typeface="楷体" panose="02010609060101010101" pitchFamily="49" charset="-122"/>
              </a:rPr>
              <a:t>) </a:t>
            </a:r>
            <a:r>
              <a:rPr lang="zh-CN" altLang="en-US" sz="3200" b="1" dirty="0">
                <a:solidFill>
                  <a:srgbClr val="0000FF"/>
                </a:solidFill>
                <a:latin typeface="楷体" panose="02010609060101010101" pitchFamily="49" charset="-122"/>
                <a:ea typeface="楷体" panose="02010609060101010101" pitchFamily="49" charset="-122"/>
              </a:rPr>
              <a:t>把能给我们大英帝国带来无限利益的大批的商品，全部给予销毁！这是我大英帝国的奇耻大辱！我要求议会批准政府派遣远征军去惩罚那个极其野蛮的国家！要狠狠地教训它</a:t>
            </a:r>
            <a:r>
              <a:rPr lang="zh-CN" altLang="en-US" sz="3200" b="1" dirty="0" smtClean="0">
                <a:solidFill>
                  <a:srgbClr val="0000FF"/>
                </a:solidFill>
                <a:latin typeface="楷体" panose="02010609060101010101" pitchFamily="49" charset="-122"/>
                <a:ea typeface="楷体" panose="02010609060101010101" pitchFamily="49" charset="-122"/>
              </a:rPr>
              <a:t>！  </a:t>
            </a:r>
            <a:endParaRPr lang="en-US" altLang="zh-CN" sz="3200" b="1" dirty="0" smtClean="0">
              <a:solidFill>
                <a:srgbClr val="0000FF"/>
              </a:solidFill>
              <a:latin typeface="楷体" panose="02010609060101010101" pitchFamily="49" charset="-122"/>
              <a:ea typeface="楷体" panose="02010609060101010101" pitchFamily="49" charset="-122"/>
            </a:endParaRPr>
          </a:p>
          <a:p>
            <a:pPr>
              <a:lnSpc>
                <a:spcPct val="120000"/>
              </a:lnSpc>
            </a:pPr>
            <a:r>
              <a:rPr lang="en-US" altLang="zh-CN" sz="3200" b="1" dirty="0">
                <a:solidFill>
                  <a:srgbClr val="0000FF"/>
                </a:solidFill>
                <a:latin typeface="楷体" panose="02010609060101010101" pitchFamily="49" charset="-122"/>
                <a:ea typeface="楷体" panose="02010609060101010101" pitchFamily="49" charset="-122"/>
              </a:rPr>
              <a:t> </a:t>
            </a:r>
            <a:r>
              <a:rPr lang="en-US" altLang="zh-CN" sz="3200" b="1" dirty="0" smtClean="0">
                <a:solidFill>
                  <a:srgbClr val="0000FF"/>
                </a:solidFill>
                <a:latin typeface="楷体" panose="02010609060101010101" pitchFamily="49" charset="-122"/>
                <a:ea typeface="楷体" panose="02010609060101010101" pitchFamily="49" charset="-122"/>
              </a:rPr>
              <a:t>       —</a:t>
            </a:r>
            <a:r>
              <a:rPr lang="zh-CN" altLang="en-US" sz="3200" b="1" dirty="0" smtClean="0">
                <a:solidFill>
                  <a:srgbClr val="0000FF"/>
                </a:solidFill>
                <a:latin typeface="楷体" panose="02010609060101010101" pitchFamily="49" charset="-122"/>
                <a:ea typeface="楷体" panose="02010609060101010101" pitchFamily="49" charset="-122"/>
              </a:rPr>
              <a:t>英国</a:t>
            </a:r>
            <a:r>
              <a:rPr lang="zh-CN" altLang="en-US" sz="3200" b="1" dirty="0">
                <a:solidFill>
                  <a:srgbClr val="0000FF"/>
                </a:solidFill>
                <a:latin typeface="楷体" panose="02010609060101010101" pitchFamily="49" charset="-122"/>
                <a:ea typeface="楷体" panose="02010609060101010101" pitchFamily="49" charset="-122"/>
              </a:rPr>
              <a:t>外相巴麦尊在议会上发表的讲话 </a:t>
            </a:r>
            <a:endParaRPr lang="en-US" altLang="zh-CN" sz="3200" b="1" dirty="0">
              <a:solidFill>
                <a:srgbClr val="0000FF"/>
              </a:solidFill>
              <a:latin typeface="楷体" panose="02010609060101010101" pitchFamily="49" charset="-122"/>
              <a:ea typeface="楷体" panose="02010609060101010101" pitchFamily="49" charset="-122"/>
            </a:endParaRPr>
          </a:p>
        </p:txBody>
      </p:sp>
      <p:sp>
        <p:nvSpPr>
          <p:cNvPr id="6" name="矩形 5"/>
          <p:cNvSpPr/>
          <p:nvPr/>
        </p:nvSpPr>
        <p:spPr>
          <a:xfrm>
            <a:off x="481193" y="3961276"/>
            <a:ext cx="8369303" cy="584775"/>
          </a:xfrm>
          <a:prstGeom prst="rect">
            <a:avLst/>
          </a:prstGeom>
        </p:spPr>
        <p:txBody>
          <a:bodyPr wrap="square">
            <a:spAutoFit/>
          </a:bodyPr>
          <a:lstStyle/>
          <a:p>
            <a:r>
              <a:rPr lang="zh-CN" altLang="en-US" sz="3200" b="1" dirty="0">
                <a:latin typeface="黑体" panose="02010609060101010101" pitchFamily="49" charset="-122"/>
                <a:ea typeface="黑体" panose="02010609060101010101" pitchFamily="49" charset="-122"/>
              </a:rPr>
              <a:t>阅读</a:t>
            </a:r>
            <a:r>
              <a:rPr lang="zh-CN" altLang="en-US" sz="3200" b="1" dirty="0" smtClean="0">
                <a:latin typeface="黑体" panose="02010609060101010101" pitchFamily="49" charset="-122"/>
                <a:ea typeface="黑体" panose="02010609060101010101" pitchFamily="49" charset="-122"/>
              </a:rPr>
              <a:t>上面</a:t>
            </a:r>
            <a:r>
              <a:rPr lang="zh-CN" altLang="en-US" sz="3200" b="1" dirty="0">
                <a:latin typeface="黑体" panose="02010609060101010101" pitchFamily="49" charset="-122"/>
                <a:ea typeface="黑体" panose="02010609060101010101" pitchFamily="49" charset="-122"/>
              </a:rPr>
              <a:t>两</a:t>
            </a:r>
            <a:r>
              <a:rPr lang="zh-CN" altLang="en-US" sz="3200" b="1" dirty="0" smtClean="0">
                <a:latin typeface="黑体" panose="02010609060101010101" pitchFamily="49" charset="-122"/>
                <a:ea typeface="黑体" panose="02010609060101010101" pitchFamily="49" charset="-122"/>
              </a:rPr>
              <a:t>则</a:t>
            </a:r>
            <a:r>
              <a:rPr lang="zh-CN" altLang="en-US" sz="3200" b="1" dirty="0">
                <a:latin typeface="黑体" panose="02010609060101010101" pitchFamily="49" charset="-122"/>
                <a:ea typeface="黑体" panose="02010609060101010101" pitchFamily="49" charset="-122"/>
              </a:rPr>
              <a:t>材料，概括英国发动战争的理由。</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12"/>
          <p:cNvSpPr txBox="1">
            <a:spLocks noChangeAspect="1" noChangeArrowheads="1"/>
          </p:cNvSpPr>
          <p:nvPr/>
        </p:nvSpPr>
        <p:spPr bwMode="auto">
          <a:xfrm>
            <a:off x="113639" y="3283279"/>
            <a:ext cx="9144000" cy="1815882"/>
          </a:xfrm>
          <a:prstGeom prst="rect">
            <a:avLst/>
          </a:prstGeom>
          <a:solidFill>
            <a:schemeClr val="bg1"/>
          </a:solidFill>
          <a:ln w="28575" algn="ctr">
            <a:noFill/>
            <a:miter lim="800000"/>
          </a:ln>
        </p:spPr>
        <p:txBody>
          <a:bodyPr>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3200" dirty="0" smtClean="0">
                <a:solidFill>
                  <a:srgbClr val="0000FF"/>
                </a:solidFill>
                <a:ea typeface="黑体" panose="02010609060101010101" pitchFamily="49" charset="-122"/>
              </a:rPr>
              <a:t>1.</a:t>
            </a:r>
            <a:r>
              <a:rPr lang="zh-CN" altLang="en-US" sz="3200" dirty="0" smtClean="0">
                <a:solidFill>
                  <a:srgbClr val="0000FF"/>
                </a:solidFill>
                <a:ea typeface="黑体" panose="02010609060101010101" pitchFamily="49" charset="-122"/>
              </a:rPr>
              <a:t>世界：英国为首的西方国家正在进行工业革命，急需</a:t>
            </a:r>
            <a:r>
              <a:rPr lang="zh-CN" altLang="en-US" sz="3200" dirty="0">
                <a:solidFill>
                  <a:srgbClr val="0000FF"/>
                </a:solidFill>
                <a:ea typeface="黑体" panose="02010609060101010101" pitchFamily="49" charset="-122"/>
              </a:rPr>
              <a:t>打开中国的</a:t>
            </a:r>
            <a:r>
              <a:rPr lang="zh-CN" altLang="en-US" sz="3200" dirty="0" smtClean="0">
                <a:solidFill>
                  <a:srgbClr val="0000FF"/>
                </a:solidFill>
                <a:ea typeface="黑体" panose="02010609060101010101" pitchFamily="49" charset="-122"/>
              </a:rPr>
              <a:t>市场</a:t>
            </a:r>
            <a:endParaRPr lang="en-US" altLang="zh-CN" sz="3200" dirty="0" smtClean="0">
              <a:solidFill>
                <a:srgbClr val="0000FF"/>
              </a:solidFill>
              <a:ea typeface="黑体" panose="02010609060101010101" pitchFamily="49" charset="-122"/>
            </a:endParaRPr>
          </a:p>
          <a:p>
            <a:pPr eaLnBrk="1" hangingPunct="1">
              <a:spcBef>
                <a:spcPct val="50000"/>
              </a:spcBef>
            </a:pPr>
            <a:r>
              <a:rPr lang="en-US" altLang="zh-CN" sz="3200" dirty="0" smtClean="0">
                <a:solidFill>
                  <a:srgbClr val="0000FF"/>
                </a:solidFill>
                <a:ea typeface="黑体" panose="02010609060101010101" pitchFamily="49" charset="-122"/>
              </a:rPr>
              <a:t>2.</a:t>
            </a:r>
            <a:r>
              <a:rPr lang="zh-CN" altLang="en-US" sz="3200" dirty="0" smtClean="0">
                <a:solidFill>
                  <a:srgbClr val="0000FF"/>
                </a:solidFill>
                <a:ea typeface="黑体" panose="02010609060101010101" pitchFamily="49" charset="-122"/>
              </a:rPr>
              <a:t>中国：闭关锁国的封建社会末期，农业经济为主</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8" name="Text Box 9"/>
          <p:cNvSpPr txBox="1">
            <a:spLocks noChangeArrowheads="1"/>
          </p:cNvSpPr>
          <p:nvPr/>
        </p:nvSpPr>
        <p:spPr bwMode="auto">
          <a:xfrm>
            <a:off x="5462494" y="861697"/>
            <a:ext cx="10810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dirty="0">
                <a:solidFill>
                  <a:srgbClr val="0000FF"/>
                </a:solidFill>
                <a:latin typeface="黑体" panose="02010609060101010101" pitchFamily="49" charset="-122"/>
                <a:ea typeface="黑体" panose="02010609060101010101" pitchFamily="49" charset="-122"/>
              </a:rPr>
              <a:t>中国</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9" name="Text Box 8"/>
          <p:cNvSpPr txBox="1">
            <a:spLocks noChangeArrowheads="1"/>
          </p:cNvSpPr>
          <p:nvPr/>
        </p:nvSpPr>
        <p:spPr bwMode="auto">
          <a:xfrm>
            <a:off x="1374175" y="819263"/>
            <a:ext cx="25923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dirty="0">
                <a:latin typeface="黑体" panose="02010609060101010101" pitchFamily="49" charset="-122"/>
                <a:ea typeface="黑体" panose="02010609060101010101" pitchFamily="49" charset="-122"/>
              </a:rPr>
              <a:t>西方（英国）</a:t>
            </a:r>
            <a:endParaRPr lang="zh-CN" altLang="en-US" sz="3200" dirty="0">
              <a:latin typeface="黑体" panose="02010609060101010101" pitchFamily="49" charset="-122"/>
              <a:ea typeface="黑体" panose="02010609060101010101" pitchFamily="49" charset="-122"/>
            </a:endParaRPr>
          </a:p>
        </p:txBody>
      </p:sp>
      <p:sp>
        <p:nvSpPr>
          <p:cNvPr id="10" name="Oval 5"/>
          <p:cNvSpPr>
            <a:spLocks noChangeArrowheads="1"/>
          </p:cNvSpPr>
          <p:nvPr/>
        </p:nvSpPr>
        <p:spPr bwMode="auto">
          <a:xfrm>
            <a:off x="4629094" y="1428486"/>
            <a:ext cx="2832965" cy="1583670"/>
          </a:xfrm>
          <a:prstGeom prst="ellipse">
            <a:avLst/>
          </a:prstGeom>
          <a:solidFill>
            <a:schemeClr val="bg1"/>
          </a:solidFill>
          <a:ln w="9525">
            <a:solidFill>
              <a:schemeClr val="tx1"/>
            </a:solidFill>
            <a:round/>
          </a:ln>
        </p:spPr>
        <p:txBody>
          <a:bodyPr wrap="none" anchor="ct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dirty="0">
                <a:solidFill>
                  <a:srgbClr val="0000FF"/>
                </a:solidFill>
                <a:latin typeface="楷体" panose="02010609060101010101" pitchFamily="49" charset="-122"/>
                <a:ea typeface="楷体" panose="02010609060101010101" pitchFamily="49" charset="-122"/>
              </a:rPr>
              <a:t>农耕文明</a:t>
            </a:r>
            <a:endParaRPr lang="zh-CN" altLang="en-US" sz="3600" dirty="0">
              <a:solidFill>
                <a:srgbClr val="0000FF"/>
              </a:solidFill>
              <a:latin typeface="楷体" panose="02010609060101010101" pitchFamily="49" charset="-122"/>
              <a:ea typeface="楷体" panose="02010609060101010101" pitchFamily="49" charset="-122"/>
            </a:endParaRPr>
          </a:p>
          <a:p>
            <a:pPr algn="ctr" eaLnBrk="1" hangingPunct="1"/>
            <a:r>
              <a:rPr lang="zh-CN" altLang="en-US" sz="3600" dirty="0">
                <a:solidFill>
                  <a:srgbClr val="0000FF"/>
                </a:solidFill>
                <a:latin typeface="楷体" panose="02010609060101010101" pitchFamily="49" charset="-122"/>
                <a:ea typeface="楷体" panose="02010609060101010101" pitchFamily="49" charset="-122"/>
              </a:rPr>
              <a:t>封建主义</a:t>
            </a:r>
            <a:endParaRPr lang="zh-CN" altLang="en-US" sz="3600" dirty="0">
              <a:solidFill>
                <a:srgbClr val="0000FF"/>
              </a:solidFill>
              <a:latin typeface="楷体" panose="02010609060101010101" pitchFamily="49" charset="-122"/>
              <a:ea typeface="楷体" panose="02010609060101010101" pitchFamily="49" charset="-122"/>
            </a:endParaRPr>
          </a:p>
        </p:txBody>
      </p:sp>
      <p:sp>
        <p:nvSpPr>
          <p:cNvPr id="11" name="Oval 4"/>
          <p:cNvSpPr>
            <a:spLocks noChangeArrowheads="1"/>
          </p:cNvSpPr>
          <p:nvPr/>
        </p:nvSpPr>
        <p:spPr bwMode="auto">
          <a:xfrm>
            <a:off x="984229" y="1407207"/>
            <a:ext cx="2982334" cy="1647721"/>
          </a:xfrm>
          <a:prstGeom prst="ellipse">
            <a:avLst/>
          </a:prstGeom>
          <a:solidFill>
            <a:schemeClr val="bg1"/>
          </a:solidFill>
          <a:ln w="9525">
            <a:solidFill>
              <a:schemeClr val="tx1"/>
            </a:solidFill>
            <a:round/>
          </a:ln>
        </p:spPr>
        <p:txBody>
          <a:bodyPr wrap="none" anchor="ct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dirty="0">
                <a:latin typeface="楷体" panose="02010609060101010101" pitchFamily="49" charset="-122"/>
                <a:ea typeface="楷体" panose="02010609060101010101" pitchFamily="49" charset="-122"/>
              </a:rPr>
              <a:t>工业文明</a:t>
            </a:r>
            <a:endParaRPr lang="zh-CN" altLang="en-US" sz="3600" dirty="0">
              <a:latin typeface="楷体" panose="02010609060101010101" pitchFamily="49" charset="-122"/>
              <a:ea typeface="楷体" panose="02010609060101010101" pitchFamily="49" charset="-122"/>
            </a:endParaRPr>
          </a:p>
          <a:p>
            <a:pPr algn="ctr" eaLnBrk="1" hangingPunct="1"/>
            <a:r>
              <a:rPr lang="zh-CN" altLang="en-US" sz="3600" dirty="0">
                <a:latin typeface="楷体" panose="02010609060101010101" pitchFamily="49" charset="-122"/>
                <a:ea typeface="楷体" panose="02010609060101010101" pitchFamily="49" charset="-122"/>
              </a:rPr>
              <a:t>资本主义</a:t>
            </a:r>
            <a:endParaRPr lang="zh-CN" altLang="en-US" sz="3600" dirty="0">
              <a:latin typeface="楷体" panose="02010609060101010101" pitchFamily="49" charset="-122"/>
              <a:ea typeface="楷体" panose="02010609060101010101" pitchFamily="49" charset="-122"/>
            </a:endParaRPr>
          </a:p>
        </p:txBody>
      </p:sp>
      <p:sp>
        <p:nvSpPr>
          <p:cNvPr id="12" name="TextBox 3"/>
          <p:cNvSpPr txBox="1">
            <a:spLocks noChangeArrowheads="1"/>
          </p:cNvSpPr>
          <p:nvPr/>
        </p:nvSpPr>
        <p:spPr bwMode="auto">
          <a:xfrm>
            <a:off x="221143" y="105125"/>
            <a:ext cx="8928992" cy="646331"/>
          </a:xfrm>
          <a:prstGeom prst="rect">
            <a:avLst/>
          </a:prstGeom>
          <a:noFill/>
          <a:ln w="9525">
            <a:noFill/>
            <a:miter lim="800000"/>
          </a:ln>
        </p:spPr>
        <p:txBody>
          <a:bodyPr wrap="square">
            <a:spAutoFit/>
          </a:bodyPr>
          <a:lstStyle/>
          <a:p>
            <a:r>
              <a:rPr lang="zh-CN" altLang="en-US" sz="3600" b="1" dirty="0" smtClean="0">
                <a:solidFill>
                  <a:srgbClr val="3333FF"/>
                </a:solidFill>
                <a:latin typeface="楷体" panose="02010609060101010101" pitchFamily="49" charset="-122"/>
                <a:ea typeface="楷体" panose="02010609060101010101" pitchFamily="49" charset="-122"/>
              </a:rPr>
              <a:t>一、</a:t>
            </a:r>
            <a:r>
              <a:rPr lang="en-US" altLang="zh-CN" sz="3600" b="1" dirty="0" smtClean="0">
                <a:solidFill>
                  <a:srgbClr val="3333FF"/>
                </a:solidFill>
                <a:latin typeface="楷体" panose="02010609060101010101" pitchFamily="49" charset="-122"/>
                <a:ea typeface="楷体" panose="02010609060101010101" pitchFamily="49" charset="-122"/>
              </a:rPr>
              <a:t>19</a:t>
            </a:r>
            <a:r>
              <a:rPr lang="zh-CN" altLang="en-US" sz="3600" b="1" dirty="0" smtClean="0">
                <a:solidFill>
                  <a:srgbClr val="3333FF"/>
                </a:solidFill>
                <a:latin typeface="楷体" panose="02010609060101010101" pitchFamily="49" charset="-122"/>
                <a:ea typeface="楷体" panose="02010609060101010101" pitchFamily="49" charset="-122"/>
              </a:rPr>
              <a:t>世纪中期的世界与中国</a:t>
            </a:r>
            <a:endParaRPr lang="en-US" altLang="zh-CN" sz="3600" b="1" dirty="0">
              <a:solidFill>
                <a:srgbClr val="3333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randombar(horizontal)">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randombar(horizont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randombar(horizontal)">
                                      <p:cBhvr>
                                        <p:cTn id="25" dur="500"/>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7">
                                            <p:txEl>
                                              <p:pRg st="1" end="1"/>
                                            </p:txEl>
                                          </p:spTgt>
                                        </p:tgtEl>
                                        <p:attrNameLst>
                                          <p:attrName>style.visibility</p:attrName>
                                        </p:attrNameLst>
                                      </p:cBhvr>
                                      <p:to>
                                        <p:strVal val="visible"/>
                                      </p:to>
                                    </p:set>
                                    <p:animEffect transition="in" filter="randombar(horizontal)">
                                      <p:cBhvr>
                                        <p:cTn id="30"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959" y="140808"/>
            <a:ext cx="9022080" cy="3847207"/>
          </a:xfrm>
          <a:prstGeom prst="rect">
            <a:avLst/>
          </a:prstGeom>
          <a:ln w="12700">
            <a:solidFill>
              <a:schemeClr val="accent2"/>
            </a:solidFill>
          </a:ln>
        </p:spPr>
        <p:txBody>
          <a:bodyPr wrap="square">
            <a:spAutoFit/>
          </a:bodyPr>
          <a:lstStyle/>
          <a:p>
            <a:pPr>
              <a:defRPr/>
            </a:pPr>
            <a:r>
              <a:rPr lang="zh-CN" altLang="en-US" sz="2400" b="1" dirty="0">
                <a:solidFill>
                  <a:srgbClr val="0000FF"/>
                </a:solidFill>
                <a:latin typeface="楷体" panose="02010609060101010101" pitchFamily="49" charset="-122"/>
                <a:ea typeface="楷体" panose="02010609060101010101" pitchFamily="49" charset="-122"/>
              </a:rPr>
              <a:t>材料一：这场战争是英国资产阶级旨在维护鸦片贸易而发动</a:t>
            </a:r>
            <a:r>
              <a:rPr lang="zh-CN" altLang="en-US" sz="2400" b="1" dirty="0" smtClean="0">
                <a:solidFill>
                  <a:srgbClr val="0000FF"/>
                </a:solidFill>
                <a:latin typeface="楷体" panose="02010609060101010101" pitchFamily="49" charset="-122"/>
                <a:ea typeface="楷体" panose="02010609060101010101" pitchFamily="49" charset="-122"/>
              </a:rPr>
              <a:t>和进行</a:t>
            </a:r>
            <a:r>
              <a:rPr lang="zh-CN" altLang="en-US" sz="2400" b="1" dirty="0">
                <a:solidFill>
                  <a:srgbClr val="0000FF"/>
                </a:solidFill>
                <a:latin typeface="楷体" panose="02010609060101010101" pitchFamily="49" charset="-122"/>
                <a:ea typeface="楷体" panose="02010609060101010101" pitchFamily="49" charset="-122"/>
              </a:rPr>
              <a:t>的对</a:t>
            </a:r>
            <a:r>
              <a:rPr lang="zh-CN" altLang="en-US" sz="2400" b="1" dirty="0" smtClean="0">
                <a:solidFill>
                  <a:srgbClr val="0000FF"/>
                </a:solidFill>
                <a:latin typeface="楷体" panose="02010609060101010101" pitchFamily="49" charset="-122"/>
                <a:ea typeface="楷体" panose="02010609060101010101" pitchFamily="49" charset="-122"/>
              </a:rPr>
              <a:t>华战争。</a:t>
            </a:r>
            <a:endParaRPr lang="en-US" altLang="zh-CN" sz="2400" b="1" dirty="0" smtClean="0">
              <a:solidFill>
                <a:srgbClr val="0000FF"/>
              </a:solidFill>
              <a:latin typeface="楷体" panose="02010609060101010101" pitchFamily="49" charset="-122"/>
              <a:ea typeface="楷体" panose="02010609060101010101" pitchFamily="49" charset="-122"/>
            </a:endParaRPr>
          </a:p>
          <a:p>
            <a:pPr>
              <a:defRPr/>
            </a:pPr>
            <a:r>
              <a:rPr lang="en-US" altLang="zh-CN" sz="2400" b="1" dirty="0">
                <a:solidFill>
                  <a:srgbClr val="0000FF"/>
                </a:solidFill>
                <a:latin typeface="楷体" panose="02010609060101010101" pitchFamily="49" charset="-122"/>
                <a:ea typeface="楷体" panose="02010609060101010101" pitchFamily="49" charset="-122"/>
              </a:rPr>
              <a:t> </a:t>
            </a:r>
            <a:r>
              <a:rPr lang="en-US" altLang="zh-CN" sz="2400" b="1" dirty="0" smtClean="0">
                <a:solidFill>
                  <a:srgbClr val="0000FF"/>
                </a:solidFill>
                <a:latin typeface="楷体" panose="02010609060101010101" pitchFamily="49" charset="-122"/>
                <a:ea typeface="楷体" panose="02010609060101010101" pitchFamily="49" charset="-122"/>
              </a:rPr>
              <a:t>                           ——</a:t>
            </a:r>
            <a:r>
              <a:rPr lang="zh-CN" altLang="en-US" sz="2400" b="1" dirty="0" smtClean="0">
                <a:solidFill>
                  <a:srgbClr val="0000FF"/>
                </a:solidFill>
                <a:latin typeface="楷体" panose="02010609060101010101" pitchFamily="49" charset="-122"/>
                <a:ea typeface="楷体" panose="02010609060101010101" pitchFamily="49" charset="-122"/>
              </a:rPr>
              <a:t>马克思       </a:t>
            </a:r>
            <a:r>
              <a:rPr lang="en-US" altLang="zh-CN" sz="2400" b="1" dirty="0" smtClean="0">
                <a:solidFill>
                  <a:srgbClr val="0000FF"/>
                </a:solidFill>
                <a:latin typeface="楷体" panose="02010609060101010101" pitchFamily="49" charset="-122"/>
                <a:ea typeface="楷体" panose="02010609060101010101" pitchFamily="49" charset="-122"/>
              </a:rPr>
              <a:t>                                                        </a:t>
            </a:r>
            <a:r>
              <a:rPr lang="zh-CN" altLang="en-US" sz="2400" b="1" dirty="0" smtClean="0">
                <a:solidFill>
                  <a:srgbClr val="0000FF"/>
                </a:solidFill>
                <a:latin typeface="楷体" panose="02010609060101010101" pitchFamily="49" charset="-122"/>
                <a:ea typeface="楷体" panose="02010609060101010101" pitchFamily="49" charset="-122"/>
              </a:rPr>
              <a:t>材料</a:t>
            </a:r>
            <a:r>
              <a:rPr lang="zh-CN" altLang="en-US" sz="2400" b="1" dirty="0">
                <a:solidFill>
                  <a:srgbClr val="0000FF"/>
                </a:solidFill>
                <a:latin typeface="楷体" panose="02010609060101010101" pitchFamily="49" charset="-122"/>
                <a:ea typeface="楷体" panose="02010609060101010101" pitchFamily="49" charset="-122"/>
              </a:rPr>
              <a:t>二：大家都认为鸦片战争是一次典型的非正义战争，是</a:t>
            </a:r>
            <a:r>
              <a:rPr lang="zh-CN" altLang="en-US" sz="2400" b="1" dirty="0" smtClean="0">
                <a:solidFill>
                  <a:srgbClr val="0000FF"/>
                </a:solidFill>
                <a:latin typeface="楷体" panose="02010609060101010101" pitchFamily="49" charset="-122"/>
                <a:ea typeface="楷体" panose="02010609060101010101" pitchFamily="49" charset="-122"/>
              </a:rPr>
              <a:t>鸦片</a:t>
            </a:r>
            <a:r>
              <a:rPr lang="zh-CN" altLang="en-US" sz="2400" b="1" dirty="0">
                <a:solidFill>
                  <a:srgbClr val="0000FF"/>
                </a:solidFill>
                <a:latin typeface="楷体" panose="02010609060101010101" pitchFamily="49" charset="-122"/>
                <a:ea typeface="楷体" panose="02010609060101010101" pitchFamily="49" charset="-122"/>
              </a:rPr>
              <a:t>染成的战争</a:t>
            </a:r>
            <a:r>
              <a:rPr lang="en-US" altLang="zh-CN" sz="2400" b="1" dirty="0">
                <a:solidFill>
                  <a:srgbClr val="0000FF"/>
                </a:solidFill>
                <a:latin typeface="楷体" panose="02010609060101010101" pitchFamily="49" charset="-122"/>
                <a:ea typeface="楷体" panose="02010609060101010101" pitchFamily="49" charset="-122"/>
              </a:rPr>
              <a:t>……</a:t>
            </a:r>
            <a:r>
              <a:rPr lang="zh-CN" altLang="en-US" sz="2400" b="1" dirty="0">
                <a:solidFill>
                  <a:srgbClr val="0000FF"/>
                </a:solidFill>
                <a:latin typeface="楷体" panose="02010609060101010101" pitchFamily="49" charset="-122"/>
                <a:ea typeface="楷体" panose="02010609060101010101" pitchFamily="49" charset="-122"/>
              </a:rPr>
              <a:t>其实，根本是北京愿不愿意和英国订立</a:t>
            </a:r>
            <a:r>
              <a:rPr lang="zh-CN" altLang="en-US" sz="2400" b="1" dirty="0" smtClean="0">
                <a:solidFill>
                  <a:srgbClr val="0000FF"/>
                </a:solidFill>
                <a:latin typeface="楷体" panose="02010609060101010101" pitchFamily="49" charset="-122"/>
                <a:ea typeface="楷体" panose="02010609060101010101" pitchFamily="49" charset="-122"/>
              </a:rPr>
              <a:t>平等国家</a:t>
            </a:r>
            <a:r>
              <a:rPr lang="zh-CN" altLang="en-US" sz="2400" b="1" dirty="0">
                <a:solidFill>
                  <a:srgbClr val="0000FF"/>
                </a:solidFill>
                <a:latin typeface="楷体" panose="02010609060101010101" pitchFamily="49" charset="-122"/>
                <a:ea typeface="楷体" panose="02010609060101010101" pitchFamily="49" charset="-122"/>
              </a:rPr>
              <a:t>关系的问题</a:t>
            </a:r>
            <a:r>
              <a:rPr lang="zh-CN" altLang="en-US" sz="2400" b="1" dirty="0" smtClean="0">
                <a:solidFill>
                  <a:srgbClr val="0000FF"/>
                </a:solidFill>
                <a:latin typeface="楷体" panose="02010609060101010101" pitchFamily="49" charset="-122"/>
                <a:ea typeface="楷体" panose="02010609060101010101" pitchFamily="49" charset="-122"/>
              </a:rPr>
              <a:t>。</a:t>
            </a:r>
            <a:endParaRPr lang="en-US" altLang="zh-CN" sz="2400" b="1" dirty="0" smtClean="0">
              <a:solidFill>
                <a:srgbClr val="0000FF"/>
              </a:solidFill>
              <a:latin typeface="楷体" panose="02010609060101010101" pitchFamily="49" charset="-122"/>
              <a:ea typeface="楷体" panose="02010609060101010101" pitchFamily="49" charset="-122"/>
            </a:endParaRPr>
          </a:p>
          <a:p>
            <a:pPr>
              <a:defRPr/>
            </a:pPr>
            <a:r>
              <a:rPr lang="en-US" altLang="zh-CN" sz="2400" b="1" dirty="0">
                <a:solidFill>
                  <a:srgbClr val="0000FF"/>
                </a:solidFill>
                <a:latin typeface="楷体" panose="02010609060101010101" pitchFamily="49" charset="-122"/>
                <a:ea typeface="楷体" panose="02010609060101010101" pitchFamily="49" charset="-122"/>
              </a:rPr>
              <a:t> </a:t>
            </a:r>
            <a:r>
              <a:rPr lang="en-US" altLang="zh-CN" sz="2400" b="1" dirty="0" smtClean="0">
                <a:solidFill>
                  <a:srgbClr val="0000FF"/>
                </a:solidFill>
                <a:latin typeface="楷体" panose="02010609060101010101" pitchFamily="49" charset="-122"/>
                <a:ea typeface="楷体" panose="02010609060101010101" pitchFamily="49" charset="-122"/>
              </a:rPr>
              <a:t>                           ——</a:t>
            </a:r>
            <a:r>
              <a:rPr lang="zh-CN" altLang="en-US" sz="2400" b="1" dirty="0" smtClean="0">
                <a:solidFill>
                  <a:srgbClr val="0000FF"/>
                </a:solidFill>
                <a:latin typeface="楷体" panose="02010609060101010101" pitchFamily="49" charset="-122"/>
                <a:ea typeface="楷体" panose="02010609060101010101" pitchFamily="49" charset="-122"/>
              </a:rPr>
              <a:t>费正清      </a:t>
            </a:r>
            <a:endParaRPr lang="en-US" altLang="zh-CN" sz="2400" b="1" dirty="0" smtClean="0">
              <a:solidFill>
                <a:srgbClr val="0000FF"/>
              </a:solidFill>
              <a:latin typeface="楷体" panose="02010609060101010101" pitchFamily="49" charset="-122"/>
              <a:ea typeface="楷体" panose="02010609060101010101" pitchFamily="49" charset="-122"/>
            </a:endParaRPr>
          </a:p>
          <a:p>
            <a:pPr>
              <a:defRPr/>
            </a:pPr>
            <a:r>
              <a:rPr lang="zh-CN" altLang="en-US" sz="2400" b="1" dirty="0" smtClean="0">
                <a:solidFill>
                  <a:srgbClr val="0000FF"/>
                </a:solidFill>
                <a:latin typeface="楷体" panose="02010609060101010101" pitchFamily="49" charset="-122"/>
                <a:ea typeface="楷体" panose="02010609060101010101" pitchFamily="49" charset="-122"/>
              </a:rPr>
              <a:t>材料</a:t>
            </a:r>
            <a:r>
              <a:rPr lang="zh-CN" altLang="en-US" sz="2400" b="1" dirty="0">
                <a:solidFill>
                  <a:srgbClr val="0000FF"/>
                </a:solidFill>
                <a:latin typeface="楷体" panose="02010609060101010101" pitchFamily="49" charset="-122"/>
                <a:ea typeface="楷体" panose="02010609060101010101" pitchFamily="49" charset="-122"/>
              </a:rPr>
              <a:t>三：当两种各有其特殊体制、风格和价值观念的成熟的</a:t>
            </a:r>
            <a:r>
              <a:rPr lang="zh-CN" altLang="en-US" sz="2400" b="1" dirty="0" smtClean="0">
                <a:solidFill>
                  <a:srgbClr val="0000FF"/>
                </a:solidFill>
                <a:latin typeface="楷体" panose="02010609060101010101" pitchFamily="49" charset="-122"/>
                <a:ea typeface="楷体" panose="02010609060101010101" pitchFamily="49" charset="-122"/>
              </a:rPr>
              <a:t>文化</a:t>
            </a:r>
            <a:r>
              <a:rPr lang="zh-CN" altLang="en-US" sz="2400" b="1" dirty="0">
                <a:solidFill>
                  <a:srgbClr val="0000FF"/>
                </a:solidFill>
                <a:latin typeface="楷体" panose="02010609060101010101" pitchFamily="49" charset="-122"/>
                <a:ea typeface="楷体" panose="02010609060101010101" pitchFamily="49" charset="-122"/>
              </a:rPr>
              <a:t>相接触时，必然会发生某种冲突（鸦片战争）</a:t>
            </a:r>
            <a:r>
              <a:rPr lang="zh-CN" altLang="en-US" sz="2400" b="1" dirty="0" smtClean="0">
                <a:solidFill>
                  <a:srgbClr val="0000FF"/>
                </a:solidFill>
                <a:latin typeface="楷体" panose="02010609060101010101" pitchFamily="49" charset="-122"/>
                <a:ea typeface="楷体" panose="02010609060101010101" pitchFamily="49" charset="-122"/>
              </a:rPr>
              <a:t>。</a:t>
            </a:r>
            <a:endParaRPr lang="en-US" altLang="zh-CN" sz="2400" b="1" dirty="0" smtClean="0">
              <a:solidFill>
                <a:srgbClr val="0000FF"/>
              </a:solidFill>
              <a:latin typeface="楷体" panose="02010609060101010101" pitchFamily="49" charset="-122"/>
              <a:ea typeface="楷体" panose="02010609060101010101" pitchFamily="49" charset="-122"/>
            </a:endParaRPr>
          </a:p>
          <a:p>
            <a:pPr>
              <a:defRPr/>
            </a:pPr>
            <a:r>
              <a:rPr lang="en-US" altLang="zh-CN" sz="2400" b="1" dirty="0">
                <a:solidFill>
                  <a:srgbClr val="0000FF"/>
                </a:solidFill>
                <a:latin typeface="楷体" panose="02010609060101010101" pitchFamily="49" charset="-122"/>
                <a:ea typeface="楷体" panose="02010609060101010101" pitchFamily="49" charset="-122"/>
              </a:rPr>
              <a:t> </a:t>
            </a:r>
            <a:r>
              <a:rPr lang="en-US" altLang="zh-CN" sz="2400" b="1" dirty="0" smtClean="0">
                <a:solidFill>
                  <a:srgbClr val="0000FF"/>
                </a:solidFill>
                <a:latin typeface="楷体" panose="02010609060101010101" pitchFamily="49" charset="-122"/>
                <a:ea typeface="楷体" panose="02010609060101010101" pitchFamily="49" charset="-122"/>
              </a:rPr>
              <a:t>                            ——</a:t>
            </a:r>
            <a:r>
              <a:rPr lang="zh-CN" altLang="en-US" sz="2400" b="1" dirty="0">
                <a:solidFill>
                  <a:srgbClr val="0000FF"/>
                </a:solidFill>
                <a:latin typeface="楷体" panose="02010609060101010101" pitchFamily="49" charset="-122"/>
                <a:ea typeface="楷体" panose="02010609060101010101" pitchFamily="49" charset="-122"/>
              </a:rPr>
              <a:t>张馨</a:t>
            </a:r>
            <a:r>
              <a:rPr lang="zh-CN" altLang="en-US" sz="2400" b="1" dirty="0" smtClean="0">
                <a:solidFill>
                  <a:srgbClr val="0000FF"/>
                </a:solidFill>
                <a:latin typeface="楷体" panose="02010609060101010101" pitchFamily="49" charset="-122"/>
                <a:ea typeface="楷体" panose="02010609060101010101" pitchFamily="49" charset="-122"/>
              </a:rPr>
              <a:t>保</a:t>
            </a:r>
            <a:r>
              <a:rPr lang="en-US" altLang="zh-CN" sz="2400" b="1" dirty="0" smtClean="0">
                <a:solidFill>
                  <a:srgbClr val="0000FF"/>
                </a:solidFill>
                <a:latin typeface="楷体" panose="02010609060101010101" pitchFamily="49" charset="-122"/>
                <a:ea typeface="楷体" panose="02010609060101010101" pitchFamily="49" charset="-122"/>
              </a:rPr>
              <a:t>          </a:t>
            </a:r>
            <a:r>
              <a:rPr lang="en-US" altLang="zh-CN" sz="2800" b="1" dirty="0" smtClean="0">
                <a:solidFill>
                  <a:srgbClr val="0000FF"/>
                </a:solidFill>
                <a:latin typeface="楷体" panose="02010609060101010101" pitchFamily="49" charset="-122"/>
                <a:ea typeface="楷体" panose="02010609060101010101" pitchFamily="49" charset="-122"/>
              </a:rPr>
              <a:t>                                              </a:t>
            </a:r>
            <a:endParaRPr lang="en-US" altLang="zh-CN" sz="2800" b="1" dirty="0">
              <a:solidFill>
                <a:srgbClr val="0000FF"/>
              </a:solidFill>
              <a:latin typeface="楷体" panose="02010609060101010101" pitchFamily="49" charset="-122"/>
              <a:ea typeface="楷体" panose="02010609060101010101" pitchFamily="49" charset="-122"/>
            </a:endParaRPr>
          </a:p>
        </p:txBody>
      </p:sp>
      <p:sp>
        <p:nvSpPr>
          <p:cNvPr id="5" name="Text Box 2"/>
          <p:cNvSpPr txBox="1">
            <a:spLocks noChangeArrowheads="1"/>
          </p:cNvSpPr>
          <p:nvPr/>
        </p:nvSpPr>
        <p:spPr bwMode="auto">
          <a:xfrm>
            <a:off x="0" y="140808"/>
            <a:ext cx="9022080" cy="313932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eaLnBrk="1" hangingPunct="1">
              <a:spcBef>
                <a:spcPct val="50000"/>
              </a:spcBef>
              <a:defRPr/>
            </a:pPr>
            <a:r>
              <a:rPr lang="zh-CN" altLang="en-US" sz="3600" b="1" dirty="0" smtClean="0">
                <a:solidFill>
                  <a:srgbClr val="0000FF"/>
                </a:solidFill>
                <a:latin typeface="楷体" panose="02010609060101010101" pitchFamily="49" charset="-122"/>
                <a:ea typeface="楷体" panose="02010609060101010101" pitchFamily="49" charset="-122"/>
              </a:rPr>
              <a:t>战争原因：</a:t>
            </a:r>
            <a:endParaRPr lang="en-US" altLang="zh-CN" sz="3600" b="1" dirty="0">
              <a:solidFill>
                <a:srgbClr val="0000FF"/>
              </a:solidFill>
              <a:latin typeface="楷体" panose="02010609060101010101" pitchFamily="49" charset="-122"/>
              <a:ea typeface="楷体" panose="02010609060101010101" pitchFamily="49" charset="-122"/>
            </a:endParaRPr>
          </a:p>
          <a:p>
            <a:pPr>
              <a:spcBef>
                <a:spcPct val="50000"/>
              </a:spcBef>
              <a:defRPr/>
            </a:pPr>
            <a:r>
              <a:rPr lang="zh-CN" altLang="en-US" sz="3600" b="1" dirty="0">
                <a:solidFill>
                  <a:srgbClr val="0000FF"/>
                </a:solidFill>
                <a:latin typeface="楷体" panose="02010609060101010101" pitchFamily="49" charset="-122"/>
                <a:ea typeface="楷体" panose="02010609060101010101" pitchFamily="49" charset="-122"/>
              </a:rPr>
              <a:t>根本原因</a:t>
            </a:r>
            <a:r>
              <a:rPr lang="en-US" altLang="zh-CN" sz="3600" b="1" dirty="0">
                <a:solidFill>
                  <a:srgbClr val="0000FF"/>
                </a:solidFill>
                <a:latin typeface="楷体" panose="02010609060101010101" pitchFamily="49" charset="-122"/>
                <a:ea typeface="楷体" panose="02010609060101010101" pitchFamily="49" charset="-122"/>
              </a:rPr>
              <a:t>——</a:t>
            </a:r>
            <a:r>
              <a:rPr lang="zh-CN" altLang="en-US" sz="3600" b="1" dirty="0">
                <a:solidFill>
                  <a:srgbClr val="0000FF"/>
                </a:solidFill>
                <a:latin typeface="楷体" panose="02010609060101010101" pitchFamily="49" charset="-122"/>
                <a:ea typeface="楷体" panose="02010609060101010101" pitchFamily="49" charset="-122"/>
              </a:rPr>
              <a:t>打开中国市场</a:t>
            </a:r>
            <a:endParaRPr lang="zh-CN" altLang="en-US" sz="3600" b="1" dirty="0">
              <a:solidFill>
                <a:srgbClr val="0000FF"/>
              </a:solidFill>
              <a:latin typeface="楷体" panose="02010609060101010101" pitchFamily="49" charset="-122"/>
              <a:ea typeface="楷体" panose="02010609060101010101" pitchFamily="49" charset="-122"/>
            </a:endParaRPr>
          </a:p>
          <a:p>
            <a:pPr eaLnBrk="1" hangingPunct="1">
              <a:spcBef>
                <a:spcPct val="50000"/>
              </a:spcBef>
              <a:defRPr/>
            </a:pPr>
            <a:r>
              <a:rPr lang="zh-CN" altLang="en-US" sz="3600" b="1" dirty="0" smtClean="0">
                <a:solidFill>
                  <a:srgbClr val="0000FF"/>
                </a:solidFill>
                <a:latin typeface="楷体" panose="02010609060101010101" pitchFamily="49" charset="-122"/>
                <a:ea typeface="楷体" panose="02010609060101010101" pitchFamily="49" charset="-122"/>
              </a:rPr>
              <a:t>导火线</a:t>
            </a:r>
            <a:r>
              <a:rPr lang="en-US" altLang="zh-CN" sz="3600" b="1" dirty="0" smtClean="0">
                <a:solidFill>
                  <a:srgbClr val="0000FF"/>
                </a:solidFill>
                <a:latin typeface="楷体" panose="02010609060101010101" pitchFamily="49" charset="-122"/>
                <a:ea typeface="楷体" panose="02010609060101010101" pitchFamily="49" charset="-122"/>
              </a:rPr>
              <a:t>——</a:t>
            </a:r>
            <a:r>
              <a:rPr lang="zh-CN" altLang="en-US" sz="3600" b="1" dirty="0">
                <a:solidFill>
                  <a:srgbClr val="0000FF"/>
                </a:solidFill>
                <a:latin typeface="楷体" panose="02010609060101010101" pitchFamily="49" charset="-122"/>
                <a:ea typeface="楷体" panose="02010609060101010101" pitchFamily="49" charset="-122"/>
              </a:rPr>
              <a:t>虎门销烟</a:t>
            </a:r>
            <a:endParaRPr lang="en-US" altLang="zh-CN" sz="3600" b="1" dirty="0">
              <a:solidFill>
                <a:srgbClr val="0000FF"/>
              </a:solidFill>
              <a:latin typeface="楷体" panose="02010609060101010101" pitchFamily="49" charset="-122"/>
              <a:ea typeface="楷体" panose="02010609060101010101" pitchFamily="49" charset="-122"/>
            </a:endParaRPr>
          </a:p>
          <a:p>
            <a:pPr eaLnBrk="1" hangingPunct="1">
              <a:spcBef>
                <a:spcPct val="50000"/>
              </a:spcBef>
              <a:defRPr/>
            </a:pPr>
            <a:r>
              <a:rPr lang="zh-CN" altLang="en-US" sz="3600" b="1" dirty="0">
                <a:solidFill>
                  <a:srgbClr val="0000FF"/>
                </a:solidFill>
                <a:latin typeface="楷体" panose="02010609060101010101" pitchFamily="49" charset="-122"/>
                <a:ea typeface="楷体" panose="02010609060101010101" pitchFamily="49" charset="-122"/>
              </a:rPr>
              <a:t>      </a:t>
            </a:r>
            <a:endParaRPr lang="zh-CN" altLang="en-US" sz="3600" b="1" dirty="0">
              <a:solidFill>
                <a:srgbClr val="0000FF"/>
              </a:solidFill>
              <a:latin typeface="楷体" panose="02010609060101010101" pitchFamily="49" charset="-122"/>
              <a:ea typeface="楷体" panose="02010609060101010101" pitchFamily="49" charset="-122"/>
            </a:endParaRPr>
          </a:p>
        </p:txBody>
      </p:sp>
      <p:sp>
        <p:nvSpPr>
          <p:cNvPr id="3" name="矩形 2"/>
          <p:cNvSpPr/>
          <p:nvPr/>
        </p:nvSpPr>
        <p:spPr>
          <a:xfrm>
            <a:off x="121916" y="4312503"/>
            <a:ext cx="9022082" cy="830997"/>
          </a:xfrm>
          <a:prstGeom prst="rect">
            <a:avLst/>
          </a:prstGeom>
        </p:spPr>
        <p:txBody>
          <a:bodyPr wrap="square">
            <a:spAutoFit/>
          </a:bodyPr>
          <a:lstStyle/>
          <a:p>
            <a:pPr>
              <a:defRPr/>
            </a:pPr>
            <a:r>
              <a:rPr lang="zh-CN" altLang="zh-CN" sz="2400" b="1" dirty="0">
                <a:latin typeface="黑体" panose="02010609060101010101" pitchFamily="49" charset="-122"/>
                <a:ea typeface="黑体" panose="02010609060101010101" pitchFamily="49" charset="-122"/>
                <a:cs typeface="Times New Roman" panose="02020603050405020304" pitchFamily="18" charset="0"/>
              </a:rPr>
              <a:t>探究：关于这场鸦片战争爆发的原因</a:t>
            </a:r>
            <a:r>
              <a:rPr lang="zh-CN" altLang="zh-CN" sz="2400" b="1" dirty="0" smtClean="0">
                <a:latin typeface="黑体" panose="02010609060101010101" pitchFamily="49" charset="-122"/>
                <a:ea typeface="黑体" panose="02010609060101010101" pitchFamily="49" charset="-122"/>
                <a:cs typeface="Times New Roman" panose="02020603050405020304" pitchFamily="18" charset="0"/>
              </a:rPr>
              <a:t>众说纷纭</a:t>
            </a:r>
            <a:r>
              <a:rPr lang="zh-CN" altLang="zh-CN" sz="2400" b="1" dirty="0">
                <a:latin typeface="黑体" panose="02010609060101010101" pitchFamily="49" charset="-122"/>
                <a:ea typeface="黑体" panose="02010609060101010101" pitchFamily="49" charset="-122"/>
                <a:cs typeface="Times New Roman" panose="02020603050405020304" pitchFamily="18" charset="0"/>
              </a:rPr>
              <a:t>，评说</a:t>
            </a:r>
            <a:r>
              <a:rPr lang="zh-CN" altLang="en-US" sz="2400" b="1" dirty="0">
                <a:latin typeface="黑体" panose="02010609060101010101" pitchFamily="49" charset="-122"/>
                <a:ea typeface="黑体" panose="02010609060101010101" pitchFamily="49" charset="-122"/>
                <a:cs typeface="Times New Roman" panose="02020603050405020304" pitchFamily="18" charset="0"/>
              </a:rPr>
              <a:t>以上</a:t>
            </a:r>
            <a:r>
              <a:rPr lang="zh-CN" altLang="zh-CN" sz="2400" b="1" dirty="0">
                <a:latin typeface="黑体" panose="02010609060101010101" pitchFamily="49" charset="-122"/>
                <a:ea typeface="黑体" panose="02010609060101010101" pitchFamily="49" charset="-122"/>
                <a:cs typeface="Times New Roman" panose="02020603050405020304" pitchFamily="18" charset="0"/>
              </a:rPr>
              <a:t>各种观点</a:t>
            </a:r>
            <a:r>
              <a:rPr lang="zh-CN" altLang="zh-CN" sz="2400" b="1" dirty="0" smtClean="0">
                <a:latin typeface="黑体" panose="02010609060101010101" pitchFamily="49" charset="-122"/>
                <a:ea typeface="黑体" panose="02010609060101010101" pitchFamily="49" charset="-122"/>
                <a:cs typeface="Times New Roman" panose="02020603050405020304" pitchFamily="18" charset="0"/>
              </a:rPr>
              <a:t>，</a:t>
            </a:r>
            <a:r>
              <a:rPr lang="zh-CN" altLang="en-US" sz="2400" b="1" dirty="0" smtClean="0">
                <a:latin typeface="黑体" panose="02010609060101010101" pitchFamily="49" charset="-122"/>
                <a:ea typeface="黑体" panose="02010609060101010101" pitchFamily="49" charset="-122"/>
                <a:cs typeface="Times New Roman" panose="02020603050405020304" pitchFamily="18" charset="0"/>
              </a:rPr>
              <a:t>结合所学</a:t>
            </a:r>
            <a:r>
              <a:rPr lang="zh-CN" altLang="zh-CN" sz="2400" b="1" dirty="0" smtClean="0">
                <a:latin typeface="黑体" panose="02010609060101010101" pitchFamily="49" charset="-122"/>
                <a:ea typeface="黑体" panose="02010609060101010101" pitchFamily="49" charset="-122"/>
                <a:cs typeface="Times New Roman" panose="02020603050405020304" pitchFamily="18" charset="0"/>
              </a:rPr>
              <a:t>说说</a:t>
            </a:r>
            <a:r>
              <a:rPr lang="zh-CN" altLang="zh-CN" sz="2400" b="1" dirty="0">
                <a:latin typeface="黑体" panose="02010609060101010101" pitchFamily="49" charset="-122"/>
                <a:ea typeface="黑体" panose="02010609060101010101" pitchFamily="49" charset="-122"/>
                <a:cs typeface="Times New Roman" panose="02020603050405020304" pitchFamily="18" charset="0"/>
              </a:rPr>
              <a:t>这场战争</a:t>
            </a:r>
            <a:r>
              <a:rPr lang="zh-CN" altLang="zh-CN" sz="2400" b="1" dirty="0" smtClean="0">
                <a:latin typeface="黑体" panose="02010609060101010101" pitchFamily="49" charset="-122"/>
                <a:ea typeface="黑体" panose="02010609060101010101" pitchFamily="49" charset="-122"/>
                <a:cs typeface="Times New Roman" panose="02020603050405020304" pitchFamily="18" charset="0"/>
              </a:rPr>
              <a:t>爆发的</a:t>
            </a:r>
            <a:r>
              <a:rPr lang="zh-CN" altLang="zh-CN" sz="2400" b="1" dirty="0">
                <a:latin typeface="黑体" panose="02010609060101010101" pitchFamily="49" charset="-122"/>
                <a:ea typeface="黑体" panose="02010609060101010101" pitchFamily="49" charset="-122"/>
                <a:cs typeface="Times New Roman" panose="02020603050405020304" pitchFamily="18" charset="0"/>
              </a:rPr>
              <a:t>原因有哪些？</a:t>
            </a:r>
            <a:endParaRPr lang="zh-CN" altLang="zh-CN" sz="24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1"/>
          <p:cNvSpPr txBox="1"/>
          <p:nvPr/>
        </p:nvSpPr>
        <p:spPr>
          <a:xfrm>
            <a:off x="72699" y="581043"/>
            <a:ext cx="3793026" cy="523220"/>
          </a:xfrm>
          <a:prstGeom prst="rect">
            <a:avLst/>
          </a:prstGeom>
          <a:noFill/>
        </p:spPr>
        <p:txBody>
          <a:bodyPr wrap="none" rtlCol="0">
            <a:spAutoFit/>
          </a:bodyPr>
          <a:lstStyle/>
          <a:p>
            <a:r>
              <a:rPr lang="en-US" altLang="zh-CN" sz="2800" b="1" dirty="0" smtClean="0">
                <a:solidFill>
                  <a:srgbClr val="0000FF"/>
                </a:solidFill>
                <a:latin typeface="黑体" panose="02010609060101010101" pitchFamily="49" charset="-122"/>
                <a:ea typeface="黑体" panose="02010609060101010101" pitchFamily="49" charset="-122"/>
              </a:rPr>
              <a:t>1.</a:t>
            </a:r>
            <a:r>
              <a:rPr lang="zh-CN" altLang="en-US" sz="2800" b="1" dirty="0" smtClean="0">
                <a:solidFill>
                  <a:srgbClr val="0000FF"/>
                </a:solidFill>
                <a:latin typeface="黑体" panose="02010609060101010101" pitchFamily="49" charset="-122"/>
                <a:ea typeface="黑体" panose="02010609060101010101" pitchFamily="49" charset="-122"/>
              </a:rPr>
              <a:t>两次鸦片战争</a:t>
            </a:r>
            <a:r>
              <a:rPr lang="zh-CN" altLang="en-US" sz="2800" b="1" dirty="0">
                <a:solidFill>
                  <a:srgbClr val="0000FF"/>
                </a:solidFill>
                <a:latin typeface="黑体" panose="02010609060101010101" pitchFamily="49" charset="-122"/>
                <a:ea typeface="黑体" panose="02010609060101010101" pitchFamily="49" charset="-122"/>
              </a:rPr>
              <a:t>大事记</a:t>
            </a:r>
            <a:endParaRPr lang="zh-CN" altLang="en-US" sz="2800" b="1" dirty="0">
              <a:solidFill>
                <a:srgbClr val="0000FF"/>
              </a:solidFill>
              <a:latin typeface="黑体" panose="02010609060101010101" pitchFamily="49" charset="-122"/>
              <a:ea typeface="黑体" panose="02010609060101010101" pitchFamily="49" charset="-122"/>
            </a:endParaRPr>
          </a:p>
        </p:txBody>
      </p:sp>
      <p:grpSp>
        <p:nvGrpSpPr>
          <p:cNvPr id="13" name="组合 12"/>
          <p:cNvGrpSpPr/>
          <p:nvPr/>
        </p:nvGrpSpPr>
        <p:grpSpPr>
          <a:xfrm>
            <a:off x="72699" y="2418671"/>
            <a:ext cx="6694927" cy="693322"/>
            <a:chOff x="112191" y="2622176"/>
            <a:chExt cx="8246357" cy="1069228"/>
          </a:xfrm>
        </p:grpSpPr>
        <p:sp>
          <p:nvSpPr>
            <p:cNvPr id="3" name="右箭头 2"/>
            <p:cNvSpPr/>
            <p:nvPr/>
          </p:nvSpPr>
          <p:spPr>
            <a:xfrm>
              <a:off x="112191" y="2622176"/>
              <a:ext cx="8246357" cy="1069228"/>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 name="TextBox 3"/>
            <p:cNvSpPr txBox="1"/>
            <p:nvPr/>
          </p:nvSpPr>
          <p:spPr>
            <a:xfrm>
              <a:off x="143197" y="2898304"/>
              <a:ext cx="1185078" cy="711306"/>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1839</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5" name="TextBox 4"/>
            <p:cNvSpPr txBox="1"/>
            <p:nvPr/>
          </p:nvSpPr>
          <p:spPr>
            <a:xfrm>
              <a:off x="1489892" y="2896524"/>
              <a:ext cx="1185078" cy="711306"/>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1840</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6" name="TextBox 5"/>
            <p:cNvSpPr txBox="1"/>
            <p:nvPr/>
          </p:nvSpPr>
          <p:spPr>
            <a:xfrm>
              <a:off x="2937124" y="2886304"/>
              <a:ext cx="1185078" cy="711306"/>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1842</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10" name="TextBox 9"/>
            <p:cNvSpPr txBox="1"/>
            <p:nvPr/>
          </p:nvSpPr>
          <p:spPr>
            <a:xfrm>
              <a:off x="4483208" y="2896524"/>
              <a:ext cx="1185078" cy="711306"/>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1843</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12" name="TextBox 11"/>
            <p:cNvSpPr txBox="1"/>
            <p:nvPr/>
          </p:nvSpPr>
          <p:spPr>
            <a:xfrm>
              <a:off x="6487111" y="2880384"/>
              <a:ext cx="1185078" cy="711306"/>
            </a:xfrm>
            <a:prstGeom prst="rect">
              <a:avLst/>
            </a:prstGeom>
            <a:noFill/>
          </p:spPr>
          <p:txBody>
            <a:bodyPr wrap="none" rtlCol="0">
              <a:spAutoFit/>
            </a:bodyPr>
            <a:lstStyle/>
            <a:p>
              <a:r>
                <a:rPr lang="en-US" altLang="zh-CN" sz="2000" b="1" dirty="0" smtClean="0">
                  <a:latin typeface="黑体" panose="02010609060101010101" pitchFamily="49" charset="-122"/>
                  <a:ea typeface="黑体" panose="02010609060101010101" pitchFamily="49" charset="-122"/>
                </a:rPr>
                <a:t>1844</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grpSp>
      <p:grpSp>
        <p:nvGrpSpPr>
          <p:cNvPr id="35" name="组合 34"/>
          <p:cNvGrpSpPr/>
          <p:nvPr/>
        </p:nvGrpSpPr>
        <p:grpSpPr>
          <a:xfrm>
            <a:off x="-65224" y="1611387"/>
            <a:ext cx="1689643" cy="962604"/>
            <a:chOff x="238692" y="2301217"/>
            <a:chExt cx="1469830" cy="1273749"/>
          </a:xfrm>
        </p:grpSpPr>
        <p:sp>
          <p:nvSpPr>
            <p:cNvPr id="17" name="右箭头 16"/>
            <p:cNvSpPr/>
            <p:nvPr/>
          </p:nvSpPr>
          <p:spPr>
            <a:xfrm rot="16200000">
              <a:off x="708952" y="3350676"/>
              <a:ext cx="330999" cy="1175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9" name="Oval 7"/>
            <p:cNvSpPr>
              <a:spLocks noChangeArrowheads="1"/>
            </p:cNvSpPr>
            <p:nvPr/>
          </p:nvSpPr>
          <p:spPr bwMode="auto">
            <a:xfrm>
              <a:off x="238692" y="2301217"/>
              <a:ext cx="1469830" cy="938213"/>
            </a:xfrm>
            <a:prstGeom prst="ellipse">
              <a:avLst/>
            </a:prstGeom>
            <a:gradFill rotWithShape="0">
              <a:gsLst>
                <a:gs pos="0">
                  <a:srgbClr val="FFEFD1"/>
                </a:gs>
                <a:gs pos="64999">
                  <a:srgbClr val="F0EBD5"/>
                </a:gs>
                <a:gs pos="100000">
                  <a:srgbClr val="D1C39F"/>
                </a:gs>
              </a:gsLst>
              <a:lin ang="5400000" scaled="0"/>
            </a:gradFill>
            <a:ln w="9525" algn="ctr">
              <a:solidFill>
                <a:schemeClr val="tx1"/>
              </a:solidFill>
              <a:round/>
            </a:ln>
          </p:spPr>
          <p:txBody>
            <a:bodyPr wrap="none" lIns="91436" tIns="45718" rIns="91436" bIns="45718" anchor="ctr"/>
            <a:lstStyle>
              <a:lvl1pPr defTabSz="913130" eaLnBrk="0" hangingPunct="0">
                <a:defRPr>
                  <a:solidFill>
                    <a:schemeClr val="tx1"/>
                  </a:solidFill>
                  <a:latin typeface="Arial" panose="020B0604020202020204" pitchFamily="34" charset="0"/>
                  <a:ea typeface="宋体" panose="02010600030101010101" pitchFamily="2" charset="-122"/>
                </a:defRPr>
              </a:lvl1pPr>
              <a:lvl2pPr marL="742950" indent="-285750" defTabSz="913130" eaLnBrk="0" hangingPunct="0">
                <a:defRPr>
                  <a:solidFill>
                    <a:schemeClr val="tx1"/>
                  </a:solidFill>
                  <a:latin typeface="Arial" panose="020B0604020202020204" pitchFamily="34" charset="0"/>
                  <a:ea typeface="宋体" panose="02010600030101010101" pitchFamily="2" charset="-122"/>
                </a:defRPr>
              </a:lvl2pPr>
              <a:lvl3pPr marL="1143000" indent="-228600" defTabSz="913130" eaLnBrk="0" hangingPunct="0">
                <a:defRPr>
                  <a:solidFill>
                    <a:schemeClr val="tx1"/>
                  </a:solidFill>
                  <a:latin typeface="Arial" panose="020B0604020202020204" pitchFamily="34" charset="0"/>
                  <a:ea typeface="宋体" panose="02010600030101010101" pitchFamily="2" charset="-122"/>
                </a:defRPr>
              </a:lvl3pPr>
              <a:lvl4pPr marL="1600200" indent="-228600" defTabSz="913130" eaLnBrk="0" hangingPunct="0">
                <a:defRPr>
                  <a:solidFill>
                    <a:schemeClr val="tx1"/>
                  </a:solidFill>
                  <a:latin typeface="Arial" panose="020B0604020202020204" pitchFamily="34" charset="0"/>
                  <a:ea typeface="宋体" panose="02010600030101010101" pitchFamily="2" charset="-122"/>
                </a:defRPr>
              </a:lvl4pPr>
              <a:lvl5pPr marL="2057400" indent="-228600" defTabSz="913130" eaLnBrk="0" hangingPunct="0">
                <a:defRPr>
                  <a:solidFill>
                    <a:schemeClr val="tx1"/>
                  </a:solidFill>
                  <a:latin typeface="Arial" panose="020B0604020202020204" pitchFamily="34" charset="0"/>
                  <a:ea typeface="宋体" panose="02010600030101010101" pitchFamily="2" charset="-122"/>
                </a:defRPr>
              </a:lvl5pPr>
              <a:lvl6pPr marL="2514600" indent="-228600" defTabSz="91313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91313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91313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91313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smtClean="0">
                  <a:solidFill>
                    <a:srgbClr val="0000FF"/>
                  </a:solidFill>
                  <a:latin typeface="黑体" panose="02010609060101010101" pitchFamily="49" charset="-122"/>
                  <a:ea typeface="黑体" panose="02010609060101010101" pitchFamily="49" charset="-122"/>
                  <a:cs typeface="微软雅黑 Light"/>
                </a:rPr>
                <a:t>虎门销烟</a:t>
              </a:r>
              <a:endParaRPr lang="zh-CN" altLang="en-US" sz="2400" b="1" dirty="0">
                <a:solidFill>
                  <a:srgbClr val="0000FF"/>
                </a:solidFill>
                <a:latin typeface="黑体" panose="02010609060101010101" pitchFamily="49" charset="-122"/>
                <a:ea typeface="黑体" panose="02010609060101010101" pitchFamily="49" charset="-122"/>
                <a:cs typeface="微软雅黑 Light"/>
              </a:endParaRPr>
            </a:p>
          </p:txBody>
        </p:sp>
      </p:grpSp>
      <p:grpSp>
        <p:nvGrpSpPr>
          <p:cNvPr id="34" name="组合 33"/>
          <p:cNvGrpSpPr/>
          <p:nvPr/>
        </p:nvGrpSpPr>
        <p:grpSpPr>
          <a:xfrm>
            <a:off x="1165700" y="1173185"/>
            <a:ext cx="1494651" cy="1399347"/>
            <a:chOff x="1204305" y="2075094"/>
            <a:chExt cx="1441703" cy="1442075"/>
          </a:xfrm>
        </p:grpSpPr>
        <p:sp>
          <p:nvSpPr>
            <p:cNvPr id="20" name="右箭头 19"/>
            <p:cNvSpPr/>
            <p:nvPr/>
          </p:nvSpPr>
          <p:spPr>
            <a:xfrm rot="16200000">
              <a:off x="1466643" y="3026926"/>
              <a:ext cx="843035" cy="1374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2" name="任意形状 5"/>
            <p:cNvSpPr/>
            <p:nvPr/>
          </p:nvSpPr>
          <p:spPr>
            <a:xfrm>
              <a:off x="1204305" y="2075094"/>
              <a:ext cx="1441703" cy="580424"/>
            </a:xfrm>
            <a:custGeom>
              <a:avLst/>
              <a:gdLst>
                <a:gd name="connsiteX0" fmla="*/ 0 w 1185663"/>
                <a:gd name="connsiteY0" fmla="*/ 118566 h 2056384"/>
                <a:gd name="connsiteX1" fmla="*/ 118566 w 1185663"/>
                <a:gd name="connsiteY1" fmla="*/ 0 h 2056384"/>
                <a:gd name="connsiteX2" fmla="*/ 1067097 w 1185663"/>
                <a:gd name="connsiteY2" fmla="*/ 0 h 2056384"/>
                <a:gd name="connsiteX3" fmla="*/ 1185663 w 1185663"/>
                <a:gd name="connsiteY3" fmla="*/ 118566 h 2056384"/>
                <a:gd name="connsiteX4" fmla="*/ 1185663 w 1185663"/>
                <a:gd name="connsiteY4" fmla="*/ 1937818 h 2056384"/>
                <a:gd name="connsiteX5" fmla="*/ 1067097 w 1185663"/>
                <a:gd name="connsiteY5" fmla="*/ 2056384 h 2056384"/>
                <a:gd name="connsiteX6" fmla="*/ 118566 w 1185663"/>
                <a:gd name="connsiteY6" fmla="*/ 2056384 h 2056384"/>
                <a:gd name="connsiteX7" fmla="*/ 0 w 1185663"/>
                <a:gd name="connsiteY7" fmla="*/ 1937818 h 2056384"/>
                <a:gd name="connsiteX8" fmla="*/ 0 w 1185663"/>
                <a:gd name="connsiteY8" fmla="*/ 118566 h 2056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5663" h="2056384">
                  <a:moveTo>
                    <a:pt x="0" y="118566"/>
                  </a:moveTo>
                  <a:cubicBezTo>
                    <a:pt x="0" y="53084"/>
                    <a:pt x="53084" y="0"/>
                    <a:pt x="118566" y="0"/>
                  </a:cubicBezTo>
                  <a:lnTo>
                    <a:pt x="1067097" y="0"/>
                  </a:lnTo>
                  <a:cubicBezTo>
                    <a:pt x="1132579" y="0"/>
                    <a:pt x="1185663" y="53084"/>
                    <a:pt x="1185663" y="118566"/>
                  </a:cubicBezTo>
                  <a:lnTo>
                    <a:pt x="1185663" y="1937818"/>
                  </a:lnTo>
                  <a:cubicBezTo>
                    <a:pt x="1185663" y="2003300"/>
                    <a:pt x="1132579" y="2056384"/>
                    <a:pt x="1067097" y="2056384"/>
                  </a:cubicBezTo>
                  <a:lnTo>
                    <a:pt x="118566" y="2056384"/>
                  </a:lnTo>
                  <a:cubicBezTo>
                    <a:pt x="53084" y="2056384"/>
                    <a:pt x="0" y="2003300"/>
                    <a:pt x="0" y="1937818"/>
                  </a:cubicBezTo>
                  <a:lnTo>
                    <a:pt x="0" y="118566"/>
                  </a:lnTo>
                  <a:close/>
                </a:path>
              </a:pathLst>
            </a:cu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94625" tIns="94625" rIns="94625" bIns="94625" numCol="1" spcCol="1270" anchor="ctr" anchorCtr="0">
              <a:noAutofit/>
            </a:bodyPr>
            <a:lstStyle/>
            <a:p>
              <a:pPr defTabSz="800100">
                <a:lnSpc>
                  <a:spcPct val="90000"/>
                </a:lnSpc>
                <a:spcBef>
                  <a:spcPct val="0"/>
                </a:spcBef>
              </a:pPr>
              <a:r>
                <a:rPr lang="zh-CN" altLang="en-US" sz="2400" b="1" dirty="0">
                  <a:solidFill>
                    <a:srgbClr val="0000FF"/>
                  </a:solidFill>
                  <a:latin typeface="黑体" panose="02010609060101010101" pitchFamily="49" charset="-122"/>
                  <a:ea typeface="黑体" panose="02010609060101010101" pitchFamily="49" charset="-122"/>
                </a:rPr>
                <a:t>战争爆发</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50" name="组合 49"/>
          <p:cNvGrpSpPr/>
          <p:nvPr/>
        </p:nvGrpSpPr>
        <p:grpSpPr>
          <a:xfrm>
            <a:off x="2093114" y="1586375"/>
            <a:ext cx="1505528" cy="985455"/>
            <a:chOff x="2528048" y="2375522"/>
            <a:chExt cx="1600736" cy="1186886"/>
          </a:xfrm>
        </p:grpSpPr>
        <p:sp>
          <p:nvSpPr>
            <p:cNvPr id="21" name="右箭头 20"/>
            <p:cNvSpPr/>
            <p:nvPr/>
          </p:nvSpPr>
          <p:spPr>
            <a:xfrm rot="16200000">
              <a:off x="3136538" y="3317504"/>
              <a:ext cx="359881" cy="1299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6" name="圆角矩形 35"/>
            <p:cNvSpPr/>
            <p:nvPr/>
          </p:nvSpPr>
          <p:spPr>
            <a:xfrm>
              <a:off x="2528048" y="2375522"/>
              <a:ext cx="1600736" cy="817261"/>
            </a:xfrm>
            <a:prstGeom prst="roundRect">
              <a:avLst/>
            </a:prstGeom>
            <a:solidFill>
              <a:schemeClr val="bg2"/>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smtClean="0">
                  <a:solidFill>
                    <a:srgbClr val="0000FF"/>
                  </a:solidFill>
                  <a:latin typeface="黑体" panose="02010609060101010101" pitchFamily="49" charset="-122"/>
                  <a:ea typeface="黑体" panose="02010609060101010101" pitchFamily="49" charset="-122"/>
                </a:rPr>
                <a:t>南京条约</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51" name="组合 50"/>
          <p:cNvGrpSpPr/>
          <p:nvPr/>
        </p:nvGrpSpPr>
        <p:grpSpPr>
          <a:xfrm>
            <a:off x="3638141" y="1587067"/>
            <a:ext cx="960172" cy="974783"/>
            <a:chOff x="3807410" y="2340942"/>
            <a:chExt cx="904610" cy="1152404"/>
          </a:xfrm>
        </p:grpSpPr>
        <p:sp>
          <p:nvSpPr>
            <p:cNvPr id="37" name="右箭头 36"/>
            <p:cNvSpPr/>
            <p:nvPr/>
          </p:nvSpPr>
          <p:spPr>
            <a:xfrm rot="16200000">
              <a:off x="4083268" y="3264185"/>
              <a:ext cx="336509" cy="12181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8" name="圆角矩形 37"/>
            <p:cNvSpPr/>
            <p:nvPr/>
          </p:nvSpPr>
          <p:spPr>
            <a:xfrm>
              <a:off x="3807410" y="2340942"/>
              <a:ext cx="904610" cy="801049"/>
            </a:xfrm>
            <a:prstGeom prst="roundRect">
              <a:avLst/>
            </a:prstGeom>
            <a:solidFill>
              <a:schemeClr val="bg2"/>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0000FF"/>
                  </a:solidFill>
                  <a:latin typeface="黑体" panose="02010609060101010101" pitchFamily="49" charset="-122"/>
                  <a:ea typeface="黑体" panose="02010609060101010101" pitchFamily="49" charset="-122"/>
                </a:rPr>
                <a:t>虎门</a:t>
              </a:r>
              <a:endParaRPr lang="en-US" altLang="zh-CN" sz="2400" b="1" dirty="0" smtClean="0">
                <a:solidFill>
                  <a:srgbClr val="0000FF"/>
                </a:solidFill>
                <a:latin typeface="黑体" panose="02010609060101010101" pitchFamily="49" charset="-122"/>
                <a:ea typeface="黑体" panose="02010609060101010101" pitchFamily="49" charset="-122"/>
              </a:endParaRPr>
            </a:p>
            <a:p>
              <a:pPr algn="ctr"/>
              <a:r>
                <a:rPr lang="zh-CN" altLang="en-US" sz="2400" b="1" dirty="0" smtClean="0">
                  <a:solidFill>
                    <a:srgbClr val="0000FF"/>
                  </a:solidFill>
                  <a:latin typeface="黑体" panose="02010609060101010101" pitchFamily="49" charset="-122"/>
                  <a:ea typeface="黑体" panose="02010609060101010101" pitchFamily="49" charset="-122"/>
                </a:rPr>
                <a:t>条约</a:t>
              </a:r>
              <a:endParaRPr lang="zh-CN" altLang="en-US" sz="2400" b="1" dirty="0">
                <a:solidFill>
                  <a:srgbClr val="0000FF"/>
                </a:solidFill>
                <a:latin typeface="黑体" panose="02010609060101010101" pitchFamily="49" charset="-122"/>
                <a:ea typeface="黑体" panose="02010609060101010101" pitchFamily="49" charset="-122"/>
              </a:endParaRPr>
            </a:p>
          </p:txBody>
        </p:sp>
      </p:grpSp>
      <p:sp>
        <p:nvSpPr>
          <p:cNvPr id="39" name="Rectangle 7"/>
          <p:cNvSpPr>
            <a:spLocks noChangeArrowheads="1"/>
          </p:cNvSpPr>
          <p:nvPr/>
        </p:nvSpPr>
        <p:spPr bwMode="auto">
          <a:xfrm>
            <a:off x="-18558" y="-72429"/>
            <a:ext cx="889317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zh-CN" sz="3600" b="1" dirty="0">
                <a:solidFill>
                  <a:srgbClr val="0000FF"/>
                </a:solidFill>
                <a:latin typeface="楷体" panose="02010609060101010101" pitchFamily="49" charset="-122"/>
                <a:ea typeface="楷体" panose="02010609060101010101" pitchFamily="49" charset="-122"/>
              </a:rPr>
              <a:t>二、西方的冲击：两次</a:t>
            </a:r>
            <a:r>
              <a:rPr lang="zh-CN" altLang="zh-CN" sz="3600" b="1" dirty="0" smtClean="0">
                <a:solidFill>
                  <a:srgbClr val="0000FF"/>
                </a:solidFill>
                <a:latin typeface="楷体" panose="02010609060101010101" pitchFamily="49" charset="-122"/>
                <a:ea typeface="楷体" panose="02010609060101010101" pitchFamily="49" charset="-122"/>
              </a:rPr>
              <a:t>鸦片战争</a:t>
            </a:r>
            <a:endParaRPr lang="zh-CN" altLang="zh-CN" sz="3600" b="1" dirty="0">
              <a:solidFill>
                <a:srgbClr val="0000FF"/>
              </a:solidFill>
              <a:latin typeface="楷体" panose="02010609060101010101" pitchFamily="49" charset="-122"/>
              <a:ea typeface="楷体" panose="02010609060101010101" pitchFamily="49" charset="-122"/>
            </a:endParaRPr>
          </a:p>
        </p:txBody>
      </p:sp>
      <p:grpSp>
        <p:nvGrpSpPr>
          <p:cNvPr id="40" name="组合 39"/>
          <p:cNvGrpSpPr/>
          <p:nvPr/>
        </p:nvGrpSpPr>
        <p:grpSpPr>
          <a:xfrm>
            <a:off x="4894874" y="1102426"/>
            <a:ext cx="2628220" cy="1484702"/>
            <a:chOff x="3471794" y="1764158"/>
            <a:chExt cx="2137695" cy="1755236"/>
          </a:xfrm>
        </p:grpSpPr>
        <p:sp>
          <p:nvSpPr>
            <p:cNvPr id="41" name="右箭头 40"/>
            <p:cNvSpPr/>
            <p:nvPr/>
          </p:nvSpPr>
          <p:spPr>
            <a:xfrm rot="16200000">
              <a:off x="4140912" y="3294101"/>
              <a:ext cx="340446" cy="1101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52" name="圆角矩形 51"/>
            <p:cNvSpPr/>
            <p:nvPr/>
          </p:nvSpPr>
          <p:spPr>
            <a:xfrm>
              <a:off x="3471794" y="1764158"/>
              <a:ext cx="2137695" cy="1414161"/>
            </a:xfrm>
            <a:prstGeom prst="roundRect">
              <a:avLst/>
            </a:prstGeom>
            <a:solidFill>
              <a:schemeClr val="bg2"/>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0000FF"/>
                  </a:solidFill>
                  <a:latin typeface="黑体" panose="02010609060101010101" pitchFamily="49" charset="-122"/>
                  <a:ea typeface="黑体" panose="02010609060101010101" pitchFamily="49" charset="-122"/>
                </a:rPr>
                <a:t>中美</a:t>
              </a:r>
              <a:r>
                <a:rPr lang="en-US" altLang="zh-CN" sz="2400" b="1" dirty="0" smtClean="0">
                  <a:solidFill>
                    <a:srgbClr val="0000FF"/>
                  </a:solidFill>
                  <a:latin typeface="黑体" panose="02010609060101010101" pitchFamily="49" charset="-122"/>
                  <a:ea typeface="黑体" panose="02010609060101010101" pitchFamily="49" charset="-122"/>
                </a:rPr>
                <a:t>《</a:t>
              </a:r>
              <a:r>
                <a:rPr lang="zh-CN" altLang="en-US" sz="2400" b="1" dirty="0" smtClean="0">
                  <a:solidFill>
                    <a:srgbClr val="0000FF"/>
                  </a:solidFill>
                  <a:latin typeface="黑体" panose="02010609060101010101" pitchFamily="49" charset="-122"/>
                  <a:ea typeface="黑体" panose="02010609060101010101" pitchFamily="49" charset="-122"/>
                </a:rPr>
                <a:t>望厦条约</a:t>
              </a:r>
              <a:r>
                <a:rPr lang="en-US" altLang="zh-CN" sz="2400" b="1" dirty="0" smtClean="0">
                  <a:solidFill>
                    <a:srgbClr val="0000FF"/>
                  </a:solidFill>
                  <a:latin typeface="黑体" panose="02010609060101010101" pitchFamily="49" charset="-122"/>
                  <a:ea typeface="黑体" panose="02010609060101010101" pitchFamily="49" charset="-122"/>
                </a:rPr>
                <a:t>》</a:t>
              </a:r>
              <a:endParaRPr lang="en-US" altLang="zh-CN" sz="2400" b="1" dirty="0" smtClean="0">
                <a:solidFill>
                  <a:srgbClr val="0000FF"/>
                </a:solidFill>
                <a:latin typeface="黑体" panose="02010609060101010101" pitchFamily="49" charset="-122"/>
                <a:ea typeface="黑体" panose="02010609060101010101" pitchFamily="49" charset="-122"/>
              </a:endParaRPr>
            </a:p>
            <a:p>
              <a:pPr algn="ctr"/>
              <a:r>
                <a:rPr lang="zh-CN" altLang="en-US" sz="2400" b="1" dirty="0" smtClean="0">
                  <a:solidFill>
                    <a:srgbClr val="0000FF"/>
                  </a:solidFill>
                  <a:latin typeface="黑体" panose="02010609060101010101" pitchFamily="49" charset="-122"/>
                  <a:ea typeface="黑体" panose="02010609060101010101" pitchFamily="49" charset="-122"/>
                </a:rPr>
                <a:t>中法</a:t>
              </a:r>
              <a:r>
                <a:rPr lang="en-US" altLang="zh-CN" sz="2400" b="1" dirty="0" smtClean="0">
                  <a:solidFill>
                    <a:srgbClr val="0000FF"/>
                  </a:solidFill>
                  <a:latin typeface="黑体" panose="02010609060101010101" pitchFamily="49" charset="-122"/>
                  <a:ea typeface="黑体" panose="02010609060101010101" pitchFamily="49" charset="-122"/>
                </a:rPr>
                <a:t>《</a:t>
              </a:r>
              <a:r>
                <a:rPr lang="zh-CN" altLang="en-US" sz="2400" b="1" dirty="0" smtClean="0">
                  <a:solidFill>
                    <a:srgbClr val="0000FF"/>
                  </a:solidFill>
                  <a:latin typeface="黑体" panose="02010609060101010101" pitchFamily="49" charset="-122"/>
                  <a:ea typeface="黑体" panose="02010609060101010101" pitchFamily="49" charset="-122"/>
                </a:rPr>
                <a:t>黄埔条约</a:t>
              </a:r>
              <a:r>
                <a:rPr lang="en-US" altLang="zh-CN" sz="2400" b="1" dirty="0" smtClean="0">
                  <a:solidFill>
                    <a:srgbClr val="0000FF"/>
                  </a:solidFill>
                  <a:latin typeface="黑体" panose="02010609060101010101" pitchFamily="49" charset="-122"/>
                  <a:ea typeface="黑体" panose="02010609060101010101" pitchFamily="49" charset="-122"/>
                </a:rPr>
                <a:t>》</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57" name="组合 56"/>
          <p:cNvGrpSpPr/>
          <p:nvPr/>
        </p:nvGrpSpPr>
        <p:grpSpPr>
          <a:xfrm>
            <a:off x="234383" y="4424118"/>
            <a:ext cx="5859978" cy="659166"/>
            <a:chOff x="4582558" y="2606184"/>
            <a:chExt cx="6093453" cy="1171852"/>
          </a:xfrm>
        </p:grpSpPr>
        <p:sp>
          <p:nvSpPr>
            <p:cNvPr id="58" name="右箭头 57"/>
            <p:cNvSpPr/>
            <p:nvPr/>
          </p:nvSpPr>
          <p:spPr>
            <a:xfrm>
              <a:off x="4582558" y="2606184"/>
              <a:ext cx="6093453" cy="1171852"/>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9" name="TextBox 6"/>
            <p:cNvSpPr txBox="1"/>
            <p:nvPr/>
          </p:nvSpPr>
          <p:spPr>
            <a:xfrm>
              <a:off x="5987413" y="2962592"/>
              <a:ext cx="1000456" cy="711307"/>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1856</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60" name="TextBox 7"/>
            <p:cNvSpPr txBox="1"/>
            <p:nvPr/>
          </p:nvSpPr>
          <p:spPr>
            <a:xfrm>
              <a:off x="7661157" y="2962592"/>
              <a:ext cx="1000456" cy="711307"/>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1858</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61" name="TextBox 8"/>
            <p:cNvSpPr txBox="1"/>
            <p:nvPr/>
          </p:nvSpPr>
          <p:spPr>
            <a:xfrm>
              <a:off x="9100795" y="2921603"/>
              <a:ext cx="1000456" cy="711307"/>
            </a:xfrm>
            <a:prstGeom prst="rect">
              <a:avLst/>
            </a:prstGeom>
            <a:noFill/>
          </p:spPr>
          <p:txBody>
            <a:bodyPr wrap="none" rtlCol="0">
              <a:spAutoFit/>
            </a:bodyPr>
            <a:lstStyle/>
            <a:p>
              <a:r>
                <a:rPr lang="en-US" altLang="zh-CN" sz="2000" b="1" dirty="0">
                  <a:latin typeface="黑体" panose="02010609060101010101" pitchFamily="49" charset="-122"/>
                  <a:ea typeface="黑体" panose="02010609060101010101" pitchFamily="49" charset="-122"/>
                </a:rPr>
                <a:t>1860</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sp>
          <p:nvSpPr>
            <p:cNvPr id="62" name="TextBox 11"/>
            <p:cNvSpPr txBox="1"/>
            <p:nvPr/>
          </p:nvSpPr>
          <p:spPr>
            <a:xfrm>
              <a:off x="4694145" y="2930474"/>
              <a:ext cx="1628652" cy="711307"/>
            </a:xfrm>
            <a:prstGeom prst="rect">
              <a:avLst/>
            </a:prstGeom>
            <a:noFill/>
          </p:spPr>
          <p:txBody>
            <a:bodyPr wrap="square" rtlCol="0">
              <a:spAutoFit/>
            </a:bodyPr>
            <a:lstStyle/>
            <a:p>
              <a:r>
                <a:rPr lang="en-US" altLang="zh-CN" sz="2000" b="1" dirty="0">
                  <a:latin typeface="黑体" panose="02010609060101010101" pitchFamily="49" charset="-122"/>
                  <a:ea typeface="黑体" panose="02010609060101010101" pitchFamily="49" charset="-122"/>
                </a:rPr>
                <a:t>1854</a:t>
              </a:r>
              <a:r>
                <a:rPr lang="zh-CN" altLang="en-US" sz="2000" b="1" dirty="0">
                  <a:latin typeface="黑体" panose="02010609060101010101" pitchFamily="49" charset="-122"/>
                  <a:ea typeface="黑体" panose="02010609060101010101" pitchFamily="49" charset="-122"/>
                </a:rPr>
                <a:t>年</a:t>
              </a:r>
              <a:endParaRPr lang="zh-CN" altLang="en-US" sz="2000" b="1" dirty="0">
                <a:latin typeface="黑体" panose="02010609060101010101" pitchFamily="49" charset="-122"/>
                <a:ea typeface="黑体" panose="02010609060101010101" pitchFamily="49" charset="-122"/>
              </a:endParaRPr>
            </a:p>
          </p:txBody>
        </p:sp>
      </p:grpSp>
      <p:grpSp>
        <p:nvGrpSpPr>
          <p:cNvPr id="63" name="组合 62"/>
          <p:cNvGrpSpPr/>
          <p:nvPr/>
        </p:nvGrpSpPr>
        <p:grpSpPr>
          <a:xfrm>
            <a:off x="1391577" y="3255343"/>
            <a:ext cx="1532025" cy="1316718"/>
            <a:chOff x="7429987" y="1940219"/>
            <a:chExt cx="1550373" cy="1745573"/>
          </a:xfrm>
        </p:grpSpPr>
        <p:sp>
          <p:nvSpPr>
            <p:cNvPr id="64" name="右箭头 63"/>
            <p:cNvSpPr/>
            <p:nvPr/>
          </p:nvSpPr>
          <p:spPr>
            <a:xfrm rot="16200000" flipV="1">
              <a:off x="7665063" y="3156901"/>
              <a:ext cx="969002" cy="8877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5" name="任意形状 5"/>
            <p:cNvSpPr/>
            <p:nvPr/>
          </p:nvSpPr>
          <p:spPr>
            <a:xfrm>
              <a:off x="7429987" y="1940219"/>
              <a:ext cx="1550373" cy="764595"/>
            </a:xfrm>
            <a:custGeom>
              <a:avLst/>
              <a:gdLst>
                <a:gd name="connsiteX0" fmla="*/ 0 w 1185663"/>
                <a:gd name="connsiteY0" fmla="*/ 118566 h 2056384"/>
                <a:gd name="connsiteX1" fmla="*/ 118566 w 1185663"/>
                <a:gd name="connsiteY1" fmla="*/ 0 h 2056384"/>
                <a:gd name="connsiteX2" fmla="*/ 1067097 w 1185663"/>
                <a:gd name="connsiteY2" fmla="*/ 0 h 2056384"/>
                <a:gd name="connsiteX3" fmla="*/ 1185663 w 1185663"/>
                <a:gd name="connsiteY3" fmla="*/ 118566 h 2056384"/>
                <a:gd name="connsiteX4" fmla="*/ 1185663 w 1185663"/>
                <a:gd name="connsiteY4" fmla="*/ 1937818 h 2056384"/>
                <a:gd name="connsiteX5" fmla="*/ 1067097 w 1185663"/>
                <a:gd name="connsiteY5" fmla="*/ 2056384 h 2056384"/>
                <a:gd name="connsiteX6" fmla="*/ 118566 w 1185663"/>
                <a:gd name="connsiteY6" fmla="*/ 2056384 h 2056384"/>
                <a:gd name="connsiteX7" fmla="*/ 0 w 1185663"/>
                <a:gd name="connsiteY7" fmla="*/ 1937818 h 2056384"/>
                <a:gd name="connsiteX8" fmla="*/ 0 w 1185663"/>
                <a:gd name="connsiteY8" fmla="*/ 118566 h 2056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85663" h="2056384">
                  <a:moveTo>
                    <a:pt x="0" y="118566"/>
                  </a:moveTo>
                  <a:cubicBezTo>
                    <a:pt x="0" y="53084"/>
                    <a:pt x="53084" y="0"/>
                    <a:pt x="118566" y="0"/>
                  </a:cubicBezTo>
                  <a:lnTo>
                    <a:pt x="1067097" y="0"/>
                  </a:lnTo>
                  <a:cubicBezTo>
                    <a:pt x="1132579" y="0"/>
                    <a:pt x="1185663" y="53084"/>
                    <a:pt x="1185663" y="118566"/>
                  </a:cubicBezTo>
                  <a:lnTo>
                    <a:pt x="1185663" y="1937818"/>
                  </a:lnTo>
                  <a:cubicBezTo>
                    <a:pt x="1185663" y="2003300"/>
                    <a:pt x="1132579" y="2056384"/>
                    <a:pt x="1067097" y="2056384"/>
                  </a:cubicBezTo>
                  <a:lnTo>
                    <a:pt x="118566" y="2056384"/>
                  </a:lnTo>
                  <a:cubicBezTo>
                    <a:pt x="53084" y="2056384"/>
                    <a:pt x="0" y="2003300"/>
                    <a:pt x="0" y="1937818"/>
                  </a:cubicBezTo>
                  <a:lnTo>
                    <a:pt x="0" y="118566"/>
                  </a:lnTo>
                  <a:close/>
                </a:path>
              </a:pathLst>
            </a:cu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94625" tIns="94625" rIns="94625" bIns="94625" numCol="1" spcCol="1270" anchor="ctr" anchorCtr="0">
              <a:noAutofit/>
            </a:bodyPr>
            <a:lstStyle/>
            <a:p>
              <a:pPr defTabSz="800100">
                <a:lnSpc>
                  <a:spcPct val="90000"/>
                </a:lnSpc>
                <a:spcBef>
                  <a:spcPct val="0"/>
                </a:spcBef>
              </a:pPr>
              <a:r>
                <a:rPr lang="zh-CN" altLang="en-US" sz="2400" b="1" dirty="0" smtClean="0">
                  <a:solidFill>
                    <a:srgbClr val="0000FF"/>
                  </a:solidFill>
                  <a:latin typeface="黑体" panose="02010609060101010101" pitchFamily="49" charset="-122"/>
                  <a:ea typeface="黑体" panose="02010609060101010101" pitchFamily="49" charset="-122"/>
                </a:rPr>
                <a:t>战争</a:t>
              </a:r>
              <a:r>
                <a:rPr lang="zh-CN" altLang="en-US" sz="2400" b="1" dirty="0">
                  <a:solidFill>
                    <a:srgbClr val="0000FF"/>
                  </a:solidFill>
                  <a:latin typeface="黑体" panose="02010609060101010101" pitchFamily="49" charset="-122"/>
                  <a:ea typeface="黑体" panose="02010609060101010101" pitchFamily="49" charset="-122"/>
                </a:rPr>
                <a:t>爆发</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66" name="组合 65"/>
          <p:cNvGrpSpPr/>
          <p:nvPr/>
        </p:nvGrpSpPr>
        <p:grpSpPr>
          <a:xfrm>
            <a:off x="41780" y="3711891"/>
            <a:ext cx="1508353" cy="876575"/>
            <a:chOff x="6201490" y="2257232"/>
            <a:chExt cx="1603740" cy="1231156"/>
          </a:xfrm>
        </p:grpSpPr>
        <p:sp>
          <p:nvSpPr>
            <p:cNvPr id="67" name="右箭头 66"/>
            <p:cNvSpPr/>
            <p:nvPr/>
          </p:nvSpPr>
          <p:spPr>
            <a:xfrm rot="16200000">
              <a:off x="6850866" y="3308006"/>
              <a:ext cx="304989" cy="55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68" name="圆角矩形 67"/>
            <p:cNvSpPr/>
            <p:nvPr/>
          </p:nvSpPr>
          <p:spPr>
            <a:xfrm>
              <a:off x="6201490" y="2257232"/>
              <a:ext cx="1603740" cy="913481"/>
            </a:xfrm>
            <a:prstGeom prst="roundRect">
              <a:avLst/>
            </a:prstGeom>
            <a:solidFill>
              <a:schemeClr val="bg2"/>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400" b="1" dirty="0" smtClean="0">
                <a:solidFill>
                  <a:srgbClr val="0000FF"/>
                </a:solidFill>
                <a:latin typeface="黑体" panose="02010609060101010101" pitchFamily="49" charset="-122"/>
                <a:ea typeface="黑体" panose="02010609060101010101" pitchFamily="49" charset="-122"/>
              </a:endParaRPr>
            </a:p>
            <a:p>
              <a:r>
                <a:rPr lang="zh-CN" altLang="en-US" sz="2400" b="1" dirty="0" smtClean="0">
                  <a:solidFill>
                    <a:srgbClr val="0000FF"/>
                  </a:solidFill>
                  <a:latin typeface="黑体" panose="02010609060101010101" pitchFamily="49" charset="-122"/>
                  <a:ea typeface="黑体" panose="02010609060101010101" pitchFamily="49" charset="-122"/>
                </a:rPr>
                <a:t>要求修约</a:t>
              </a:r>
              <a:endParaRPr lang="en-US" altLang="zh-CN" sz="2400" b="1" dirty="0" smtClean="0">
                <a:solidFill>
                  <a:srgbClr val="0000FF"/>
                </a:solidFill>
                <a:latin typeface="黑体" panose="02010609060101010101" pitchFamily="49" charset="-122"/>
                <a:ea typeface="黑体" panose="02010609060101010101" pitchFamily="49" charset="-122"/>
              </a:endParaRPr>
            </a:p>
            <a:p>
              <a:pPr algn="ct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69" name="组合 68"/>
          <p:cNvGrpSpPr/>
          <p:nvPr/>
        </p:nvGrpSpPr>
        <p:grpSpPr>
          <a:xfrm>
            <a:off x="2774765" y="3798643"/>
            <a:ext cx="1532772" cy="796665"/>
            <a:chOff x="8392103" y="2389565"/>
            <a:chExt cx="1194055" cy="1175349"/>
          </a:xfrm>
        </p:grpSpPr>
        <p:sp>
          <p:nvSpPr>
            <p:cNvPr id="70" name="右箭头 69"/>
            <p:cNvSpPr/>
            <p:nvPr/>
          </p:nvSpPr>
          <p:spPr>
            <a:xfrm rot="16200000" flipV="1">
              <a:off x="8827760" y="3358757"/>
              <a:ext cx="363705" cy="486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1" name="圆角矩形 70"/>
            <p:cNvSpPr/>
            <p:nvPr/>
          </p:nvSpPr>
          <p:spPr>
            <a:xfrm>
              <a:off x="8392103" y="2389565"/>
              <a:ext cx="1194055" cy="814265"/>
            </a:xfrm>
            <a:prstGeom prst="roundRect">
              <a:avLst/>
            </a:prstGeom>
            <a:solidFill>
              <a:schemeClr val="bg2"/>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rgbClr val="0000FF"/>
                  </a:solidFill>
                  <a:latin typeface="黑体" panose="02010609060101010101" pitchFamily="49" charset="-122"/>
                  <a:ea typeface="黑体" panose="02010609060101010101" pitchFamily="49" charset="-122"/>
                </a:rPr>
                <a:t>天津条约</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72" name="组合 71"/>
          <p:cNvGrpSpPr/>
          <p:nvPr/>
        </p:nvGrpSpPr>
        <p:grpSpPr>
          <a:xfrm>
            <a:off x="4435704" y="3798643"/>
            <a:ext cx="1474684" cy="782822"/>
            <a:chOff x="9590022" y="2429272"/>
            <a:chExt cx="1567940" cy="1154926"/>
          </a:xfrm>
        </p:grpSpPr>
        <p:sp>
          <p:nvSpPr>
            <p:cNvPr id="73" name="右箭头 72"/>
            <p:cNvSpPr/>
            <p:nvPr/>
          </p:nvSpPr>
          <p:spPr>
            <a:xfrm rot="16200000">
              <a:off x="10074515" y="3348458"/>
              <a:ext cx="381497" cy="899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74" name="圆角矩形 73"/>
            <p:cNvSpPr/>
            <p:nvPr/>
          </p:nvSpPr>
          <p:spPr>
            <a:xfrm>
              <a:off x="9590022" y="2429272"/>
              <a:ext cx="1567940" cy="757666"/>
            </a:xfrm>
            <a:prstGeom prst="roundRect">
              <a:avLst/>
            </a:prstGeom>
            <a:solidFill>
              <a:schemeClr val="bg2"/>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rgbClr val="0000FF"/>
                  </a:solidFill>
                  <a:latin typeface="黑体" panose="02010609060101010101" pitchFamily="49" charset="-122"/>
                  <a:ea typeface="黑体" panose="02010609060101010101" pitchFamily="49" charset="-122"/>
                </a:rPr>
                <a:t>北京条约</a:t>
              </a:r>
              <a:endParaRPr lang="zh-CN" altLang="en-US" sz="2400" b="1" dirty="0">
                <a:solidFill>
                  <a:srgbClr val="0000FF"/>
                </a:solidFill>
                <a:latin typeface="黑体" panose="02010609060101010101" pitchFamily="49" charset="-122"/>
                <a:ea typeface="黑体" panose="02010609060101010101" pitchFamily="49" charset="-122"/>
              </a:endParaRPr>
            </a:p>
          </p:txBody>
        </p:sp>
      </p:grpSp>
      <p:sp>
        <p:nvSpPr>
          <p:cNvPr id="11" name="文本框 10"/>
          <p:cNvSpPr txBox="1"/>
          <p:nvPr/>
        </p:nvSpPr>
        <p:spPr>
          <a:xfrm>
            <a:off x="6686949" y="2563913"/>
            <a:ext cx="1760275" cy="523220"/>
          </a:xfrm>
          <a:prstGeom prst="rect">
            <a:avLst/>
          </a:prstGeom>
          <a:noFill/>
        </p:spPr>
        <p:txBody>
          <a:bodyPr wrap="square" rtlCol="0">
            <a:spAutoFit/>
          </a:bodyPr>
          <a:lstStyle/>
          <a:p>
            <a:pPr algn="ctr"/>
            <a:r>
              <a:rPr lang="zh-CN" altLang="en-US" sz="2800" b="1" dirty="0" smtClean="0">
                <a:solidFill>
                  <a:srgbClr val="0000FF"/>
                </a:solidFill>
                <a:latin typeface="黑体" panose="02010609060101010101" pitchFamily="49" charset="-122"/>
                <a:ea typeface="黑体" panose="02010609060101010101" pitchFamily="49" charset="-122"/>
              </a:rPr>
              <a:t>鸦片战争</a:t>
            </a:r>
            <a:endParaRPr lang="en-US" altLang="zh-CN" sz="2800" b="1" dirty="0" smtClean="0">
              <a:solidFill>
                <a:srgbClr val="0000FF"/>
              </a:solidFill>
              <a:latin typeface="黑体" panose="02010609060101010101" pitchFamily="49" charset="-122"/>
              <a:ea typeface="黑体" panose="02010609060101010101" pitchFamily="49" charset="-122"/>
            </a:endParaRPr>
          </a:p>
        </p:txBody>
      </p:sp>
      <p:sp>
        <p:nvSpPr>
          <p:cNvPr id="75" name="文本框 74"/>
          <p:cNvSpPr txBox="1"/>
          <p:nvPr/>
        </p:nvSpPr>
        <p:spPr>
          <a:xfrm>
            <a:off x="6015342" y="4526962"/>
            <a:ext cx="2709396" cy="523220"/>
          </a:xfrm>
          <a:prstGeom prst="rect">
            <a:avLst/>
          </a:prstGeom>
          <a:noFill/>
        </p:spPr>
        <p:txBody>
          <a:bodyPr wrap="none" rtlCol="0">
            <a:spAutoFit/>
          </a:bodyPr>
          <a:lstStyle/>
          <a:p>
            <a:pPr algn="ctr"/>
            <a:r>
              <a:rPr lang="zh-CN" altLang="en-US" sz="2800" b="1" dirty="0" smtClean="0">
                <a:solidFill>
                  <a:srgbClr val="0000FF"/>
                </a:solidFill>
                <a:latin typeface="黑体" panose="02010609060101010101" pitchFamily="49" charset="-122"/>
                <a:ea typeface="黑体" panose="02010609060101010101" pitchFamily="49" charset="-122"/>
              </a:rPr>
              <a:t>第二次鸦片战争</a:t>
            </a:r>
            <a:endParaRPr lang="en-US" altLang="zh-CN" sz="2800" b="1" dirty="0" smtClean="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randombar(horizontal)">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randombar(horizontal)">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randombar(horizontal)">
                                      <p:cBhvr>
                                        <p:cTn id="17" dur="500"/>
                                        <p:tgtEl>
                                          <p:spTgt spid="5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randombar(horizontal)">
                                      <p:cBhvr>
                                        <p:cTn id="22" dur="500"/>
                                        <p:tgtEl>
                                          <p:spTgt spid="5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randombar(horizontal)">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randombar(horizontal)">
                                      <p:cBhvr>
                                        <p:cTn id="32" dur="500"/>
                                        <p:tgtEl>
                                          <p:spTgt spid="57"/>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75"/>
                                        </p:tgtEl>
                                        <p:attrNameLst>
                                          <p:attrName>style.visibility</p:attrName>
                                        </p:attrNameLst>
                                      </p:cBhvr>
                                      <p:to>
                                        <p:strVal val="visible"/>
                                      </p:to>
                                    </p:set>
                                    <p:animEffect transition="in" filter="randombar(horizontal)">
                                      <p:cBhvr>
                                        <p:cTn id="35" dur="500"/>
                                        <p:tgtEl>
                                          <p:spTgt spid="75"/>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randombar(horizontal)">
                                      <p:cBhvr>
                                        <p:cTn id="40" dur="500"/>
                                        <p:tgtEl>
                                          <p:spTgt spid="6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randombar(horizontal)">
                                      <p:cBhvr>
                                        <p:cTn id="45" dur="500"/>
                                        <p:tgtEl>
                                          <p:spTgt spid="63"/>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randombar(horizontal)">
                                      <p:cBhvr>
                                        <p:cTn id="50" dur="500"/>
                                        <p:tgtEl>
                                          <p:spTgt spid="69"/>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randombar(horizontal)">
                                      <p:cBhvr>
                                        <p:cTn id="55"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29771" y="175494"/>
            <a:ext cx="4409296" cy="3325352"/>
          </a:xfrm>
          <a:prstGeom prst="rect">
            <a:avLst/>
          </a:prstGeom>
        </p:spPr>
      </p:pic>
      <p:pic>
        <p:nvPicPr>
          <p:cNvPr id="5" name="图片 4"/>
          <p:cNvPicPr>
            <a:picLocks noChangeAspect="1"/>
          </p:cNvPicPr>
          <p:nvPr/>
        </p:nvPicPr>
        <p:blipFill>
          <a:blip r:embed="rId2"/>
          <a:stretch>
            <a:fillRect/>
          </a:stretch>
        </p:blipFill>
        <p:spPr>
          <a:xfrm>
            <a:off x="4539068" y="1942292"/>
            <a:ext cx="4604933" cy="3005839"/>
          </a:xfrm>
          <a:prstGeom prst="rect">
            <a:avLst/>
          </a:prstGeom>
        </p:spPr>
      </p:pic>
      <p:sp>
        <p:nvSpPr>
          <p:cNvPr id="6" name="文本框 5"/>
          <p:cNvSpPr txBox="1"/>
          <p:nvPr/>
        </p:nvSpPr>
        <p:spPr>
          <a:xfrm>
            <a:off x="801129" y="3445211"/>
            <a:ext cx="2709396" cy="523220"/>
          </a:xfrm>
          <a:prstGeom prst="rect">
            <a:avLst/>
          </a:prstGeom>
          <a:noFill/>
        </p:spPr>
        <p:txBody>
          <a:bodyPr wrap="none" rtlCol="0">
            <a:spAutoFit/>
          </a:bodyPr>
          <a:lstStyle/>
          <a:p>
            <a:r>
              <a:rPr lang="zh-CN" altLang="en-US" sz="2800" b="1" dirty="0">
                <a:solidFill>
                  <a:srgbClr val="3333FF"/>
                </a:solidFill>
                <a:latin typeface="黑体" panose="02010609060101010101" pitchFamily="49" charset="-122"/>
                <a:ea typeface="黑体" panose="02010609060101010101" pitchFamily="49" charset="-122"/>
              </a:rPr>
              <a:t>鸦片战争形势图</a:t>
            </a:r>
            <a:endParaRPr lang="zh-CN" altLang="en-US" sz="2800" b="1" dirty="0">
              <a:solidFill>
                <a:srgbClr val="3333FF"/>
              </a:solidFill>
              <a:latin typeface="黑体" panose="02010609060101010101" pitchFamily="49" charset="-122"/>
              <a:ea typeface="黑体" panose="02010609060101010101" pitchFamily="49" charset="-122"/>
            </a:endParaRPr>
          </a:p>
        </p:txBody>
      </p:sp>
      <p:sp>
        <p:nvSpPr>
          <p:cNvPr id="7" name="文本框 6"/>
          <p:cNvSpPr txBox="1"/>
          <p:nvPr/>
        </p:nvSpPr>
        <p:spPr>
          <a:xfrm>
            <a:off x="4765485" y="1445754"/>
            <a:ext cx="4152099" cy="523220"/>
          </a:xfrm>
          <a:prstGeom prst="rect">
            <a:avLst/>
          </a:prstGeom>
          <a:noFill/>
        </p:spPr>
        <p:txBody>
          <a:bodyPr wrap="none" rtlCol="0">
            <a:spAutoFit/>
          </a:bodyPr>
          <a:lstStyle/>
          <a:p>
            <a:r>
              <a:rPr lang="zh-CN" altLang="en-US" sz="2800" b="1" dirty="0">
                <a:solidFill>
                  <a:srgbClr val="3333FF"/>
                </a:solidFill>
                <a:latin typeface="黑体" panose="02010609060101010101" pitchFamily="49" charset="-122"/>
                <a:ea typeface="黑体" panose="02010609060101010101" pitchFamily="49" charset="-122"/>
              </a:rPr>
              <a:t>英法联军进犯京津形势图</a:t>
            </a:r>
            <a:endParaRPr lang="zh-CN" altLang="en-US" sz="2800" b="1" dirty="0">
              <a:solidFill>
                <a:srgbClr val="3333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247135" y="746857"/>
          <a:ext cx="8757432" cy="3520440"/>
        </p:xfrm>
        <a:graphic>
          <a:graphicData uri="http://schemas.openxmlformats.org/drawingml/2006/table">
            <a:tbl>
              <a:tblPr firstRow="1" firstCol="1" bandRow="1">
                <a:tableStyleId>{5C22544A-7EE6-4342-B048-85BDC9FD1C3A}</a:tableStyleId>
              </a:tblPr>
              <a:tblGrid>
                <a:gridCol w="5115697"/>
                <a:gridCol w="3641735"/>
              </a:tblGrid>
              <a:tr h="320040">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2100" kern="100" dirty="0" smtClean="0">
                          <a:solidFill>
                            <a:schemeClr val="tx1"/>
                          </a:solidFill>
                          <a:effectLst/>
                          <a:latin typeface="楷体" panose="02010609060101010101" pitchFamily="49" charset="-122"/>
                          <a:ea typeface="楷体" panose="02010609060101010101" pitchFamily="49" charset="-122"/>
                          <a:cs typeface="Times New Roman" panose="02020603050405020304"/>
                        </a:rPr>
                        <a:t>条约内容</a:t>
                      </a:r>
                      <a:endParaRPr lang="zh-CN" altLang="zh-CN" sz="2100" kern="100" dirty="0" smtClean="0">
                        <a:solidFill>
                          <a:schemeClr val="tx1"/>
                        </a:solidFill>
                        <a:effectLst/>
                        <a:latin typeface="楷体" panose="02010609060101010101" pitchFamily="49" charset="-122"/>
                        <a:ea typeface="楷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zh-CN" sz="2100" kern="1200" dirty="0">
                          <a:solidFill>
                            <a:schemeClr val="tx1"/>
                          </a:solidFill>
                          <a:effectLst/>
                          <a:latin typeface="楷体" panose="02010609060101010101" pitchFamily="49" charset="-122"/>
                          <a:ea typeface="楷体" panose="02010609060101010101" pitchFamily="49" charset="-122"/>
                        </a:rPr>
                        <a:t>影响</a:t>
                      </a:r>
                      <a:endParaRPr lang="zh-CN" sz="2100" kern="100" dirty="0">
                        <a:solidFill>
                          <a:schemeClr val="tx1"/>
                        </a:solidFill>
                        <a:effectLst/>
                        <a:latin typeface="楷体" panose="02010609060101010101" pitchFamily="49" charset="-122"/>
                        <a:ea typeface="楷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60120">
                <a:tc>
                  <a:txBody>
                    <a:bodyPr/>
                    <a:lstStyle/>
                    <a:p>
                      <a:r>
                        <a:rPr lang="zh-CN" altLang="en-US" sz="2100" dirty="0" smtClean="0">
                          <a:solidFill>
                            <a:srgbClr val="0000FF"/>
                          </a:solidFill>
                          <a:latin typeface="楷体" panose="02010609060101010101" pitchFamily="49" charset="-122"/>
                          <a:ea typeface="楷体" panose="02010609060101010101" pitchFamily="49" charset="-122"/>
                        </a:rPr>
                        <a:t>今大皇帝准将香港一岛给予大英国君主暨嗣后世袭主位者常远据守主掌，任便立法治理。</a:t>
                      </a:r>
                      <a:endParaRPr lang="zh-CN" altLang="en-US" sz="2100" dirty="0">
                        <a:solidFill>
                          <a:srgbClr val="0000FF"/>
                        </a:solidFill>
                        <a:latin typeface="楷体" panose="02010609060101010101" pitchFamily="49" charset="-122"/>
                        <a:ea typeface="楷体" panose="02010609060101010101" pitchFamily="49" charset="-122"/>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Aft>
                          <a:spcPts val="0"/>
                        </a:spcAft>
                      </a:pPr>
                      <a:r>
                        <a:rPr lang="en-US" sz="2100" kern="1200" dirty="0">
                          <a:solidFill>
                            <a:schemeClr val="tx1"/>
                          </a:solidFill>
                          <a:effectLst/>
                          <a:latin typeface="楷体" panose="02010609060101010101" pitchFamily="49" charset="-122"/>
                          <a:ea typeface="楷体" panose="02010609060101010101" pitchFamily="49" charset="-122"/>
                        </a:rPr>
                        <a:t> </a:t>
                      </a:r>
                      <a:endParaRPr lang="zh-CN" sz="2100" kern="100" dirty="0">
                        <a:solidFill>
                          <a:schemeClr val="tx1"/>
                        </a:solidFill>
                        <a:effectLst/>
                        <a:latin typeface="楷体" panose="02010609060101010101" pitchFamily="49" charset="-122"/>
                        <a:ea typeface="楷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80160">
                <a:tc>
                  <a:txBody>
                    <a:bodyPr/>
                    <a:lstStyle/>
                    <a:p>
                      <a:r>
                        <a:rPr lang="zh-CN" altLang="en-US" sz="2100" dirty="0" smtClean="0">
                          <a:solidFill>
                            <a:srgbClr val="0000FF"/>
                          </a:solidFill>
                          <a:latin typeface="楷体" panose="02010609060101010101" pitchFamily="49" charset="-122"/>
                          <a:ea typeface="楷体" panose="02010609060101010101" pitchFamily="49" charset="-122"/>
                        </a:rPr>
                        <a:t>自今以后大皇帝恩准英国人民带同所属家眷，寄居大清沿海之广州、福州、厦门、宁波、上海等五处港口，贸易通商无碍。</a:t>
                      </a:r>
                      <a:endParaRPr lang="zh-CN" altLang="en-US" sz="2100" dirty="0">
                        <a:solidFill>
                          <a:srgbClr val="0000FF"/>
                        </a:solidFill>
                        <a:latin typeface="楷体" panose="02010609060101010101" pitchFamily="49" charset="-122"/>
                        <a:ea typeface="楷体" panose="02010609060101010101" pitchFamily="49" charset="-122"/>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Aft>
                          <a:spcPts val="0"/>
                        </a:spcAft>
                      </a:pPr>
                      <a:r>
                        <a:rPr lang="en-US" sz="2100" kern="1200" dirty="0">
                          <a:solidFill>
                            <a:schemeClr val="tx1"/>
                          </a:solidFill>
                          <a:effectLst/>
                          <a:latin typeface="楷体" panose="02010609060101010101" pitchFamily="49" charset="-122"/>
                          <a:ea typeface="楷体" panose="02010609060101010101" pitchFamily="49" charset="-122"/>
                        </a:rPr>
                        <a:t> </a:t>
                      </a:r>
                      <a:endParaRPr lang="zh-CN" sz="2100" kern="100" dirty="0">
                        <a:solidFill>
                          <a:schemeClr val="tx1"/>
                        </a:solidFill>
                        <a:effectLst/>
                        <a:latin typeface="楷体" panose="02010609060101010101" pitchFamily="49" charset="-122"/>
                        <a:ea typeface="楷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60120">
                <a:tc>
                  <a:txBody>
                    <a:bodyPr/>
                    <a:lstStyle/>
                    <a:p>
                      <a:r>
                        <a:rPr lang="zh-CN" altLang="en-US" sz="2100" dirty="0" smtClean="0">
                          <a:solidFill>
                            <a:srgbClr val="0000FF"/>
                          </a:solidFill>
                          <a:latin typeface="楷体" panose="02010609060101010101" pitchFamily="49" charset="-122"/>
                          <a:ea typeface="楷体" panose="02010609060101010101" pitchFamily="49" charset="-122"/>
                        </a:rPr>
                        <a:t>英国商民居住通商之广州等五处，应纳进口、出口货税、饷费，均宜秉公议定则例。</a:t>
                      </a:r>
                      <a:endParaRPr lang="zh-CN" altLang="en-US" sz="2100" dirty="0">
                        <a:solidFill>
                          <a:srgbClr val="0000FF"/>
                        </a:solidFill>
                        <a:latin typeface="楷体" panose="02010609060101010101" pitchFamily="49" charset="-122"/>
                        <a:ea typeface="楷体" panose="02010609060101010101" pitchFamily="49" charset="-122"/>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Aft>
                          <a:spcPts val="0"/>
                        </a:spcAft>
                      </a:pPr>
                      <a:endParaRPr lang="zh-CN" sz="2100" kern="100" dirty="0">
                        <a:solidFill>
                          <a:schemeClr val="tx1"/>
                        </a:solidFill>
                        <a:effectLst/>
                        <a:latin typeface="楷体" panose="02010609060101010101" pitchFamily="49" charset="-122"/>
                        <a:ea typeface="楷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4" name="文本框 11"/>
          <p:cNvSpPr txBox="1"/>
          <p:nvPr/>
        </p:nvSpPr>
        <p:spPr>
          <a:xfrm>
            <a:off x="335510" y="128891"/>
            <a:ext cx="5788199" cy="584775"/>
          </a:xfrm>
          <a:prstGeom prst="rect">
            <a:avLst/>
          </a:prstGeom>
          <a:noFill/>
        </p:spPr>
        <p:txBody>
          <a:bodyPr wrap="square" rtlCol="0">
            <a:spAutoFit/>
          </a:bodyPr>
          <a:lstStyle/>
          <a:p>
            <a:r>
              <a:rPr lang="en-US" altLang="zh-CN" sz="3200" b="1" dirty="0" smtClean="0">
                <a:solidFill>
                  <a:srgbClr val="0000FF"/>
                </a:solidFill>
                <a:latin typeface="黑体" panose="02010609060101010101" pitchFamily="49" charset="-122"/>
                <a:ea typeface="黑体" panose="02010609060101010101" pitchFamily="49" charset="-122"/>
              </a:rPr>
              <a:t>2.</a:t>
            </a:r>
            <a:r>
              <a:rPr lang="zh-CN" altLang="en-US" sz="3200" b="1" dirty="0" smtClean="0">
                <a:solidFill>
                  <a:srgbClr val="0000FF"/>
                </a:solidFill>
                <a:latin typeface="黑体" panose="02010609060101010101" pitchFamily="49" charset="-122"/>
                <a:ea typeface="黑体" panose="02010609060101010101" pitchFamily="49" charset="-122"/>
              </a:rPr>
              <a:t>不平等条约体系带来</a:t>
            </a:r>
            <a:r>
              <a:rPr lang="zh-CN" altLang="en-US" sz="3200" b="1" dirty="0">
                <a:solidFill>
                  <a:srgbClr val="0000FF"/>
                </a:solidFill>
                <a:latin typeface="黑体" panose="02010609060101010101" pitchFamily="49" charset="-122"/>
                <a:ea typeface="黑体" panose="02010609060101010101" pitchFamily="49" charset="-122"/>
              </a:rPr>
              <a:t>的影响</a:t>
            </a:r>
            <a:endParaRPr lang="zh-CN" altLang="en-US" sz="3200" b="1" dirty="0">
              <a:solidFill>
                <a:srgbClr val="0000FF"/>
              </a:solidFill>
              <a:latin typeface="黑体" panose="02010609060101010101" pitchFamily="49" charset="-122"/>
              <a:ea typeface="黑体" panose="02010609060101010101" pitchFamily="49" charset="-122"/>
            </a:endParaRPr>
          </a:p>
        </p:txBody>
      </p:sp>
      <p:sp>
        <p:nvSpPr>
          <p:cNvPr id="3" name="TextBox 2"/>
          <p:cNvSpPr txBox="1"/>
          <p:nvPr/>
        </p:nvSpPr>
        <p:spPr>
          <a:xfrm>
            <a:off x="321129" y="1070785"/>
            <a:ext cx="4538254" cy="425758"/>
          </a:xfrm>
          <a:prstGeom prst="rect">
            <a:avLst/>
          </a:prstGeom>
          <a:solidFill>
            <a:schemeClr val="bg1"/>
          </a:solidFill>
          <a:ln>
            <a:solidFill>
              <a:schemeClr val="tx1"/>
            </a:solidFill>
          </a:ln>
        </p:spPr>
        <p:txBody>
          <a:bodyPr wrap="square" rtlCol="0">
            <a:spAutoFit/>
          </a:bodyPr>
          <a:lstStyle/>
          <a:p>
            <a:pPr algn="ctr">
              <a:lnSpc>
                <a:spcPts val="2625"/>
              </a:lnSpc>
            </a:pPr>
            <a:r>
              <a:rPr lang="zh-CN" altLang="en-US" sz="3200" b="1" dirty="0" smtClean="0">
                <a:latin typeface="黑体" panose="02010609060101010101" pitchFamily="49" charset="-122"/>
                <a:ea typeface="黑体" panose="02010609060101010101" pitchFamily="49" charset="-122"/>
              </a:rPr>
              <a:t>割</a:t>
            </a:r>
            <a:r>
              <a:rPr lang="zh-CN" altLang="en-US" sz="3200" b="1" dirty="0">
                <a:latin typeface="黑体" panose="02010609060101010101" pitchFamily="49" charset="-122"/>
                <a:ea typeface="黑体" panose="02010609060101010101" pitchFamily="49" charset="-122"/>
              </a:rPr>
              <a:t>香港岛给</a:t>
            </a:r>
            <a:r>
              <a:rPr lang="zh-CN" altLang="en-US" sz="3200" b="1" dirty="0" smtClean="0">
                <a:latin typeface="黑体" panose="02010609060101010101" pitchFamily="49" charset="-122"/>
                <a:ea typeface="黑体" panose="02010609060101010101" pitchFamily="49" charset="-122"/>
              </a:rPr>
              <a:t>英国</a:t>
            </a:r>
            <a:endParaRPr lang="en-US" altLang="zh-CN" sz="3200" b="1" dirty="0">
              <a:latin typeface="黑体" panose="02010609060101010101" pitchFamily="49" charset="-122"/>
              <a:ea typeface="黑体" panose="02010609060101010101" pitchFamily="49" charset="-122"/>
            </a:endParaRPr>
          </a:p>
        </p:txBody>
      </p:sp>
      <p:sp>
        <p:nvSpPr>
          <p:cNvPr id="5" name="TextBox 4"/>
          <p:cNvSpPr txBox="1"/>
          <p:nvPr/>
        </p:nvSpPr>
        <p:spPr>
          <a:xfrm>
            <a:off x="247135" y="2072491"/>
            <a:ext cx="5054594" cy="425758"/>
          </a:xfrm>
          <a:prstGeom prst="rect">
            <a:avLst/>
          </a:prstGeom>
          <a:solidFill>
            <a:schemeClr val="bg1"/>
          </a:solidFill>
          <a:ln>
            <a:solidFill>
              <a:schemeClr val="tx1"/>
            </a:solidFill>
          </a:ln>
        </p:spPr>
        <p:txBody>
          <a:bodyPr wrap="square" rtlCol="0">
            <a:spAutoFit/>
          </a:bodyPr>
          <a:lstStyle/>
          <a:p>
            <a:pPr algn="ctr">
              <a:lnSpc>
                <a:spcPts val="2625"/>
              </a:lnSpc>
            </a:pPr>
            <a:r>
              <a:rPr lang="zh-CN" altLang="en-US" sz="3200" b="1" dirty="0" smtClean="0">
                <a:latin typeface="黑体" panose="02010609060101010101" pitchFamily="49" charset="-122"/>
                <a:ea typeface="黑体" panose="02010609060101010101" pitchFamily="49" charset="-122"/>
              </a:rPr>
              <a:t>五</a:t>
            </a:r>
            <a:r>
              <a:rPr lang="zh-CN" altLang="en-US" sz="3200" b="1" dirty="0">
                <a:latin typeface="黑体" panose="02010609060101010101" pitchFamily="49" charset="-122"/>
                <a:ea typeface="黑体" panose="02010609060101010101" pitchFamily="49" charset="-122"/>
              </a:rPr>
              <a:t>口</a:t>
            </a:r>
            <a:r>
              <a:rPr lang="zh-CN" altLang="en-US" sz="3200" b="1" dirty="0" smtClean="0">
                <a:latin typeface="黑体" panose="02010609060101010101" pitchFamily="49" charset="-122"/>
                <a:ea typeface="黑体" panose="02010609060101010101" pitchFamily="49" charset="-122"/>
              </a:rPr>
              <a:t>通商</a:t>
            </a:r>
            <a:endParaRPr lang="en-US" altLang="zh-CN" sz="3200" b="1" dirty="0">
              <a:latin typeface="黑体" panose="02010609060101010101" pitchFamily="49" charset="-122"/>
              <a:ea typeface="黑体" panose="02010609060101010101" pitchFamily="49" charset="-122"/>
            </a:endParaRPr>
          </a:p>
        </p:txBody>
      </p:sp>
      <p:sp>
        <p:nvSpPr>
          <p:cNvPr id="6" name="TextBox 5"/>
          <p:cNvSpPr txBox="1"/>
          <p:nvPr/>
        </p:nvSpPr>
        <p:spPr>
          <a:xfrm>
            <a:off x="321129" y="3354182"/>
            <a:ext cx="4980600" cy="425758"/>
          </a:xfrm>
          <a:prstGeom prst="rect">
            <a:avLst/>
          </a:prstGeom>
          <a:solidFill>
            <a:schemeClr val="bg1"/>
          </a:solidFill>
          <a:ln>
            <a:solidFill>
              <a:schemeClr val="tx1"/>
            </a:solidFill>
          </a:ln>
        </p:spPr>
        <p:txBody>
          <a:bodyPr wrap="square" rtlCol="0">
            <a:spAutoFit/>
          </a:bodyPr>
          <a:lstStyle/>
          <a:p>
            <a:pPr algn="ctr">
              <a:lnSpc>
                <a:spcPts val="2625"/>
              </a:lnSpc>
            </a:pPr>
            <a:r>
              <a:rPr lang="zh-CN" altLang="en-US" sz="3200" b="1" dirty="0" smtClean="0">
                <a:latin typeface="黑体" panose="02010609060101010101" pitchFamily="49" charset="-122"/>
                <a:ea typeface="黑体" panose="02010609060101010101" pitchFamily="49" charset="-122"/>
              </a:rPr>
              <a:t>协定关税</a:t>
            </a:r>
            <a:endParaRPr lang="en-US" altLang="zh-CN" sz="3200" b="1" dirty="0">
              <a:latin typeface="黑体" panose="02010609060101010101" pitchFamily="49" charset="-122"/>
              <a:ea typeface="黑体" panose="02010609060101010101" pitchFamily="49" charset="-122"/>
            </a:endParaRPr>
          </a:p>
        </p:txBody>
      </p:sp>
      <p:sp>
        <p:nvSpPr>
          <p:cNvPr id="7" name="矩形 6"/>
          <p:cNvSpPr/>
          <p:nvPr/>
        </p:nvSpPr>
        <p:spPr>
          <a:xfrm>
            <a:off x="5330491" y="1352819"/>
            <a:ext cx="3953552" cy="584775"/>
          </a:xfrm>
          <a:prstGeom prst="rect">
            <a:avLst/>
          </a:prstGeom>
        </p:spPr>
        <p:txBody>
          <a:bodyPr wrap="square">
            <a:spAutoFit/>
          </a:bodyPr>
          <a:lstStyle/>
          <a:p>
            <a:r>
              <a:rPr lang="zh-CN" altLang="en-US" sz="3200" b="1" dirty="0" smtClean="0">
                <a:latin typeface="黑体" panose="02010609060101010101" pitchFamily="49" charset="-122"/>
                <a:ea typeface="黑体" panose="02010609060101010101" pitchFamily="49" charset="-122"/>
              </a:rPr>
              <a:t>领土</a:t>
            </a:r>
            <a:r>
              <a:rPr lang="zh-CN" altLang="en-US" sz="3200" b="1" dirty="0">
                <a:latin typeface="黑体" panose="02010609060101010101" pitchFamily="49" charset="-122"/>
                <a:ea typeface="黑体" panose="02010609060101010101" pitchFamily="49" charset="-122"/>
              </a:rPr>
              <a:t>主权遭到破坏</a:t>
            </a:r>
            <a:endParaRPr lang="zh-CN" altLang="en-US" sz="3200" b="1" dirty="0">
              <a:latin typeface="黑体" panose="02010609060101010101" pitchFamily="49" charset="-122"/>
              <a:ea typeface="黑体" panose="02010609060101010101" pitchFamily="49" charset="-122"/>
            </a:endParaRPr>
          </a:p>
        </p:txBody>
      </p:sp>
      <p:sp>
        <p:nvSpPr>
          <p:cNvPr id="8" name="矩形 7"/>
          <p:cNvSpPr/>
          <p:nvPr/>
        </p:nvSpPr>
        <p:spPr>
          <a:xfrm>
            <a:off x="5330491" y="2098597"/>
            <a:ext cx="3418093" cy="1077218"/>
          </a:xfrm>
          <a:prstGeom prst="rect">
            <a:avLst/>
          </a:prstGeom>
        </p:spPr>
        <p:txBody>
          <a:bodyPr wrap="square">
            <a:spAutoFit/>
          </a:bodyPr>
          <a:lstStyle/>
          <a:p>
            <a:r>
              <a:rPr lang="zh-CN" altLang="en-US" sz="3200" b="1" dirty="0">
                <a:latin typeface="黑体" panose="02010609060101010101" pitchFamily="49" charset="-122"/>
                <a:ea typeface="黑体" panose="02010609060101010101" pitchFamily="49" charset="-122"/>
              </a:rPr>
              <a:t>东南门户大开</a:t>
            </a:r>
            <a:endParaRPr lang="en-US" altLang="zh-CN" sz="3200" b="1" dirty="0">
              <a:latin typeface="黑体" panose="02010609060101010101" pitchFamily="49" charset="-122"/>
              <a:ea typeface="黑体" panose="02010609060101010101" pitchFamily="49" charset="-122"/>
            </a:endParaRPr>
          </a:p>
          <a:p>
            <a:r>
              <a:rPr lang="zh-CN" altLang="en-US" sz="3200" b="1" dirty="0">
                <a:latin typeface="黑体" panose="02010609060101010101" pitchFamily="49" charset="-122"/>
                <a:ea typeface="黑体" panose="02010609060101010101" pitchFamily="49" charset="-122"/>
              </a:rPr>
              <a:t>破坏</a:t>
            </a:r>
            <a:r>
              <a:rPr lang="zh-CN" altLang="en-US" sz="3200" b="1" dirty="0" smtClean="0">
                <a:latin typeface="黑体" panose="02010609060101010101" pitchFamily="49" charset="-122"/>
                <a:ea typeface="黑体" panose="02010609060101010101" pitchFamily="49" charset="-122"/>
              </a:rPr>
              <a:t>了贸易</a:t>
            </a:r>
            <a:r>
              <a:rPr lang="zh-CN" altLang="en-US" sz="3200" b="1" dirty="0">
                <a:latin typeface="黑体" panose="02010609060101010101" pitchFamily="49" charset="-122"/>
                <a:ea typeface="黑体" panose="02010609060101010101" pitchFamily="49" charset="-122"/>
              </a:rPr>
              <a:t>主权</a:t>
            </a:r>
            <a:endParaRPr lang="zh-CN" altLang="en-US" sz="3200" b="1" dirty="0">
              <a:latin typeface="黑体" panose="02010609060101010101" pitchFamily="49" charset="-122"/>
              <a:ea typeface="黑体" panose="02010609060101010101" pitchFamily="49" charset="-122"/>
            </a:endParaRPr>
          </a:p>
        </p:txBody>
      </p:sp>
      <p:sp>
        <p:nvSpPr>
          <p:cNvPr id="9" name="矩形 8"/>
          <p:cNvSpPr/>
          <p:nvPr/>
        </p:nvSpPr>
        <p:spPr>
          <a:xfrm>
            <a:off x="5316109" y="3322525"/>
            <a:ext cx="3967933" cy="584775"/>
          </a:xfrm>
          <a:prstGeom prst="rect">
            <a:avLst/>
          </a:prstGeom>
        </p:spPr>
        <p:txBody>
          <a:bodyPr wrap="square">
            <a:spAutoFit/>
          </a:bodyPr>
          <a:lstStyle/>
          <a:p>
            <a:r>
              <a:rPr lang="zh-CN" altLang="en-US" sz="3200" b="1" dirty="0" smtClean="0">
                <a:latin typeface="黑体" panose="02010609060101010101" pitchFamily="49" charset="-122"/>
                <a:ea typeface="黑体" panose="02010609060101010101" pitchFamily="49" charset="-122"/>
              </a:rPr>
              <a:t>开始</a:t>
            </a:r>
            <a:r>
              <a:rPr lang="zh-CN" altLang="en-US" sz="3200" b="1" dirty="0">
                <a:latin typeface="黑体" panose="02010609060101010101" pitchFamily="49" charset="-122"/>
                <a:ea typeface="黑体" panose="02010609060101010101" pitchFamily="49" charset="-122"/>
              </a:rPr>
              <a:t>丧失关税自主权</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685968" y="878298"/>
          <a:ext cx="8233313" cy="2623440"/>
        </p:xfrm>
        <a:graphic>
          <a:graphicData uri="http://schemas.openxmlformats.org/drawingml/2006/table">
            <a:tbl>
              <a:tblPr firstRow="1" firstCol="1" bandRow="1">
                <a:tableStyleId>{5C22544A-7EE6-4342-B048-85BDC9FD1C3A}</a:tableStyleId>
              </a:tblPr>
              <a:tblGrid>
                <a:gridCol w="4333396"/>
                <a:gridCol w="3899917"/>
              </a:tblGrid>
              <a:tr h="355301">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en-US" sz="2100" kern="100" dirty="0" smtClean="0">
                          <a:solidFill>
                            <a:schemeClr val="tx1"/>
                          </a:solidFill>
                          <a:effectLst/>
                          <a:latin typeface="楷体" panose="02010609060101010101" pitchFamily="49" charset="-122"/>
                          <a:ea typeface="楷体" panose="02010609060101010101" pitchFamily="49" charset="-122"/>
                          <a:cs typeface="Times New Roman" panose="02020603050405020304"/>
                        </a:rPr>
                        <a:t>条约内容</a:t>
                      </a:r>
                      <a:endParaRPr lang="zh-CN" altLang="zh-CN" sz="2100" kern="100" dirty="0" smtClean="0">
                        <a:solidFill>
                          <a:schemeClr val="tx1"/>
                        </a:solidFill>
                        <a:effectLst/>
                        <a:latin typeface="楷体" panose="02010609060101010101" pitchFamily="49" charset="-122"/>
                        <a:ea typeface="楷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zh-CN" sz="2100" kern="1200" dirty="0">
                          <a:solidFill>
                            <a:schemeClr val="tx1"/>
                          </a:solidFill>
                          <a:effectLst/>
                          <a:latin typeface="黑体" panose="02010609060101010101" pitchFamily="49" charset="-122"/>
                          <a:ea typeface="黑体" panose="02010609060101010101" pitchFamily="49" charset="-122"/>
                        </a:rPr>
                        <a:t>影响</a:t>
                      </a:r>
                      <a:endParaRPr lang="zh-CN" sz="2100" kern="100" dirty="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65902">
                <a:tc>
                  <a:txBody>
                    <a:bodyPr/>
                    <a:lstStyle/>
                    <a:p>
                      <a:pPr latinLnBrk="0"/>
                      <a:r>
                        <a:rPr lang="zh-CN" altLang="en-US" sz="2100" b="1" kern="1200" dirty="0" smtClean="0">
                          <a:solidFill>
                            <a:srgbClr val="0000FF"/>
                          </a:solidFill>
                          <a:effectLst/>
                          <a:latin typeface="楷体" panose="02010609060101010101" pitchFamily="49" charset="-122"/>
                          <a:ea typeface="楷体" panose="02010609060101010101" pitchFamily="49" charset="-122"/>
                          <a:cs typeface="+mn-cs"/>
                        </a:rPr>
                        <a:t>在通商口岸的英国侨民犯罪，“由英国议定</a:t>
                      </a:r>
                      <a:r>
                        <a:rPr lang="zh-CN" altLang="en-US" sz="2100" b="1" i="0" kern="1200" dirty="0" smtClean="0">
                          <a:solidFill>
                            <a:srgbClr val="0000FF"/>
                          </a:solidFill>
                          <a:effectLst/>
                          <a:latin typeface="楷体" panose="02010609060101010101" pitchFamily="49" charset="-122"/>
                          <a:ea typeface="楷体" panose="02010609060101010101" pitchFamily="49" charset="-122"/>
                          <a:cs typeface="+mn-cs"/>
                        </a:rPr>
                        <a:t>章程、法律，发给管事官照办”</a:t>
                      </a:r>
                      <a:endParaRPr lang="zh-CN" altLang="en-US" sz="2100" b="1" i="0" kern="1200" dirty="0" smtClean="0">
                        <a:solidFill>
                          <a:srgbClr val="0000FF"/>
                        </a:solidFill>
                        <a:effectLst/>
                        <a:latin typeface="楷体" panose="02010609060101010101" pitchFamily="49" charset="-122"/>
                        <a:ea typeface="楷体" panose="02010609060101010101" pitchFamily="49" charset="-122"/>
                        <a:cs typeface="+mn-cs"/>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Aft>
                          <a:spcPts val="0"/>
                        </a:spcAft>
                      </a:pPr>
                      <a:endParaRPr lang="zh-CN" sz="2100" kern="100" dirty="0">
                        <a:solidFill>
                          <a:srgbClr val="0000FF"/>
                        </a:solidFill>
                        <a:effectLst/>
                      </a:endParaRPr>
                    </a:p>
                    <a:p>
                      <a:pPr algn="l">
                        <a:spcAft>
                          <a:spcPts val="0"/>
                        </a:spcAft>
                      </a:pPr>
                      <a:r>
                        <a:rPr lang="en-US" sz="2100" kern="1200" dirty="0">
                          <a:solidFill>
                            <a:srgbClr val="0000FF"/>
                          </a:solidFill>
                          <a:effectLst/>
                        </a:rPr>
                        <a:t> </a:t>
                      </a:r>
                      <a:endParaRPr lang="zh-CN" sz="2100" kern="100" dirty="0">
                        <a:solidFill>
                          <a:srgbClr val="0000FF"/>
                        </a:solidFill>
                        <a:effectLst/>
                        <a:latin typeface="Calibri" panose="020F0502020204030204"/>
                        <a:ea typeface="宋体" panose="02010600030101010101" pitchFamily="2"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02237">
                <a:tc>
                  <a:txBody>
                    <a:bodyPr/>
                    <a:lstStyle/>
                    <a:p>
                      <a:pPr latinLnBrk="0"/>
                      <a:r>
                        <a:rPr lang="zh-CN" altLang="en-US" sz="2100" b="1" i="0" kern="1200" dirty="0" smtClean="0">
                          <a:solidFill>
                            <a:srgbClr val="0000FF"/>
                          </a:solidFill>
                          <a:effectLst/>
                          <a:latin typeface="楷体" panose="02010609060101010101" pitchFamily="49" charset="-122"/>
                          <a:ea typeface="楷体" panose="02010609060101010101" pitchFamily="49" charset="-122"/>
                          <a:cs typeface="+mn-cs"/>
                        </a:rPr>
                        <a:t>“设将来大皇帝有新恩施及各国，亦应准英人一体均沾。”</a:t>
                      </a:r>
                      <a:endParaRPr lang="zh-CN" altLang="en-US" sz="2100" b="1" i="0" kern="1200" dirty="0" smtClean="0">
                        <a:solidFill>
                          <a:srgbClr val="0000FF"/>
                        </a:solidFill>
                        <a:effectLst/>
                        <a:latin typeface="楷体" panose="02010609060101010101" pitchFamily="49" charset="-122"/>
                        <a:ea typeface="楷体" panose="02010609060101010101" pitchFamily="49" charset="-122"/>
                        <a:cs typeface="+mn-cs"/>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Aft>
                          <a:spcPts val="0"/>
                        </a:spcAft>
                      </a:pPr>
                      <a:r>
                        <a:rPr lang="en-US" sz="2100" kern="1200" dirty="0">
                          <a:solidFill>
                            <a:srgbClr val="0000FF"/>
                          </a:solidFill>
                          <a:effectLst/>
                        </a:rPr>
                        <a:t> </a:t>
                      </a:r>
                      <a:endParaRPr lang="zh-CN" sz="2100" kern="100" dirty="0">
                        <a:solidFill>
                          <a:srgbClr val="0000FF"/>
                        </a:solidFill>
                        <a:effectLst/>
                        <a:latin typeface="Calibri" panose="020F0502020204030204"/>
                        <a:ea typeface="宋体" panose="02010600030101010101" pitchFamily="2" charset="-122"/>
                        <a:cs typeface="Times New Roman" panose="02020603050405020304"/>
                      </a:endParaRPr>
                    </a:p>
                    <a:p>
                      <a:pPr algn="l">
                        <a:spcAft>
                          <a:spcPts val="0"/>
                        </a:spcAft>
                      </a:pPr>
                      <a:r>
                        <a:rPr lang="en-US" sz="2100" kern="1200" dirty="0">
                          <a:solidFill>
                            <a:srgbClr val="0000FF"/>
                          </a:solidFill>
                          <a:effectLst/>
                        </a:rPr>
                        <a:t> </a:t>
                      </a:r>
                      <a:endParaRPr lang="zh-CN" sz="2100" kern="100" dirty="0">
                        <a:solidFill>
                          <a:srgbClr val="0000FF"/>
                        </a:solidFill>
                        <a:effectLst/>
                        <a:latin typeface="Calibri" panose="020F0502020204030204"/>
                        <a:ea typeface="宋体" panose="02010600030101010101" pitchFamily="2" charset="-122"/>
                        <a:cs typeface="Times New Roman" panose="02020603050405020304"/>
                      </a:endParaRPr>
                    </a:p>
                  </a:txBody>
                  <a:tcPr marL="51435" marR="5143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3" name="TextBox 2"/>
          <p:cNvSpPr txBox="1"/>
          <p:nvPr/>
        </p:nvSpPr>
        <p:spPr>
          <a:xfrm>
            <a:off x="804745" y="2336232"/>
            <a:ext cx="4050789" cy="1092607"/>
          </a:xfrm>
          <a:prstGeom prst="rect">
            <a:avLst/>
          </a:prstGeom>
          <a:solidFill>
            <a:schemeClr val="bg1"/>
          </a:solidFill>
          <a:ln>
            <a:solidFill>
              <a:schemeClr val="tx1"/>
            </a:solidFill>
          </a:ln>
        </p:spPr>
        <p:txBody>
          <a:bodyPr wrap="square" rtlCol="0">
            <a:spAutoFit/>
          </a:bodyPr>
          <a:lstStyle/>
          <a:p>
            <a:pPr algn="ctr">
              <a:lnSpc>
                <a:spcPts val="2625"/>
              </a:lnSpc>
            </a:pPr>
            <a:endParaRPr lang="en-US" altLang="zh-CN" sz="3200" b="1" dirty="0">
              <a:solidFill>
                <a:srgbClr val="0000FF"/>
              </a:solidFill>
              <a:latin typeface="黑体" panose="02010609060101010101" pitchFamily="49" charset="-122"/>
              <a:ea typeface="黑体" panose="02010609060101010101" pitchFamily="49" charset="-122"/>
            </a:endParaRPr>
          </a:p>
          <a:p>
            <a:pPr algn="ctr">
              <a:lnSpc>
                <a:spcPts val="2625"/>
              </a:lnSpc>
            </a:pPr>
            <a:r>
              <a:rPr lang="zh-CN" altLang="en-US" sz="3200" b="1" dirty="0">
                <a:latin typeface="黑体" panose="02010609060101010101" pitchFamily="49" charset="-122"/>
                <a:ea typeface="黑体" panose="02010609060101010101" pitchFamily="49" charset="-122"/>
              </a:rPr>
              <a:t>片面最惠国待遇</a:t>
            </a:r>
            <a:endParaRPr lang="en-US" altLang="zh-CN" sz="3200" b="1" dirty="0">
              <a:latin typeface="黑体" panose="02010609060101010101" pitchFamily="49" charset="-122"/>
              <a:ea typeface="黑体" panose="02010609060101010101" pitchFamily="49" charset="-122"/>
            </a:endParaRPr>
          </a:p>
          <a:p>
            <a:pPr algn="ctr">
              <a:lnSpc>
                <a:spcPts val="2625"/>
              </a:lnSpc>
            </a:pPr>
            <a:endParaRPr lang="en-US" altLang="zh-CN" sz="3200" b="1" dirty="0">
              <a:solidFill>
                <a:srgbClr val="0000FF"/>
              </a:solidFill>
              <a:latin typeface="黑体" panose="02010609060101010101" pitchFamily="49" charset="-122"/>
              <a:ea typeface="黑体" panose="02010609060101010101" pitchFamily="49" charset="-122"/>
            </a:endParaRPr>
          </a:p>
        </p:txBody>
      </p:sp>
      <p:sp>
        <p:nvSpPr>
          <p:cNvPr id="4" name="TextBox 3"/>
          <p:cNvSpPr txBox="1"/>
          <p:nvPr/>
        </p:nvSpPr>
        <p:spPr>
          <a:xfrm>
            <a:off x="804746" y="1315879"/>
            <a:ext cx="4050789" cy="1092607"/>
          </a:xfrm>
          <a:prstGeom prst="rect">
            <a:avLst/>
          </a:prstGeom>
          <a:solidFill>
            <a:schemeClr val="bg1"/>
          </a:solidFill>
          <a:ln>
            <a:solidFill>
              <a:schemeClr val="tx1"/>
            </a:solidFill>
          </a:ln>
        </p:spPr>
        <p:txBody>
          <a:bodyPr wrap="square" rtlCol="0">
            <a:spAutoFit/>
          </a:bodyPr>
          <a:lstStyle/>
          <a:p>
            <a:pPr algn="ctr">
              <a:lnSpc>
                <a:spcPts val="2625"/>
              </a:lnSpc>
            </a:pPr>
            <a:endParaRPr lang="en-US" altLang="zh-CN" sz="3200" b="1" dirty="0">
              <a:solidFill>
                <a:srgbClr val="0000FF"/>
              </a:solidFill>
              <a:latin typeface="黑体" panose="02010609060101010101" pitchFamily="49" charset="-122"/>
              <a:ea typeface="黑体" panose="02010609060101010101" pitchFamily="49" charset="-122"/>
            </a:endParaRPr>
          </a:p>
          <a:p>
            <a:pPr algn="ctr">
              <a:lnSpc>
                <a:spcPts val="2625"/>
              </a:lnSpc>
            </a:pPr>
            <a:r>
              <a:rPr lang="zh-CN" altLang="en-US" sz="3200" b="1" dirty="0">
                <a:latin typeface="黑体" panose="02010609060101010101" pitchFamily="49" charset="-122"/>
                <a:ea typeface="黑体" panose="02010609060101010101" pitchFamily="49" charset="-122"/>
              </a:rPr>
              <a:t>领事裁判权</a:t>
            </a:r>
            <a:endParaRPr lang="en-US" altLang="zh-CN" sz="3200" b="1" dirty="0">
              <a:latin typeface="黑体" panose="02010609060101010101" pitchFamily="49" charset="-122"/>
              <a:ea typeface="黑体" panose="02010609060101010101" pitchFamily="49" charset="-122"/>
            </a:endParaRPr>
          </a:p>
          <a:p>
            <a:pPr algn="ctr">
              <a:lnSpc>
                <a:spcPts val="2625"/>
              </a:lnSpc>
            </a:pPr>
            <a:endParaRPr lang="en-US" altLang="zh-CN" sz="3200" b="1" dirty="0">
              <a:solidFill>
                <a:srgbClr val="0000FF"/>
              </a:solidFill>
              <a:latin typeface="黑体" panose="02010609060101010101" pitchFamily="49" charset="-122"/>
              <a:ea typeface="黑体" panose="02010609060101010101" pitchFamily="49" charset="-122"/>
            </a:endParaRPr>
          </a:p>
        </p:txBody>
      </p:sp>
      <p:sp>
        <p:nvSpPr>
          <p:cNvPr id="2" name="矩形 1"/>
          <p:cNvSpPr/>
          <p:nvPr/>
        </p:nvSpPr>
        <p:spPr>
          <a:xfrm>
            <a:off x="5017995" y="1294979"/>
            <a:ext cx="3586426" cy="1077218"/>
          </a:xfrm>
          <a:prstGeom prst="rect">
            <a:avLst/>
          </a:prstGeom>
        </p:spPr>
        <p:txBody>
          <a:bodyPr wrap="square">
            <a:spAutoFit/>
          </a:bodyPr>
          <a:lstStyle/>
          <a:p>
            <a:r>
              <a:rPr lang="zh-CN" altLang="en-US" sz="3200" b="1" dirty="0">
                <a:latin typeface="黑体" panose="02010609060101010101" pitchFamily="49" charset="-122"/>
                <a:ea typeface="黑体" panose="02010609060101010101" pitchFamily="49" charset="-122"/>
              </a:rPr>
              <a:t>也称“治外法权”</a:t>
            </a:r>
            <a:r>
              <a:rPr lang="zh-CN" altLang="en-US" sz="3200" b="1" dirty="0" smtClean="0">
                <a:latin typeface="黑体" panose="02010609060101010101" pitchFamily="49" charset="-122"/>
                <a:ea typeface="黑体" panose="02010609060101010101" pitchFamily="49" charset="-122"/>
              </a:rPr>
              <a:t>，</a:t>
            </a:r>
            <a:endParaRPr lang="en-US" altLang="zh-CN" sz="3200" b="1" dirty="0" smtClean="0">
              <a:latin typeface="黑体" panose="02010609060101010101" pitchFamily="49" charset="-122"/>
              <a:ea typeface="黑体" panose="02010609060101010101" pitchFamily="49" charset="-122"/>
            </a:endParaRPr>
          </a:p>
          <a:p>
            <a:r>
              <a:rPr lang="zh-CN" altLang="en-US" sz="3200" b="1" dirty="0" smtClean="0">
                <a:latin typeface="黑体" panose="02010609060101010101" pitchFamily="49" charset="-122"/>
                <a:ea typeface="黑体" panose="02010609060101010101" pitchFamily="49" charset="-122"/>
              </a:rPr>
              <a:t>司法</a:t>
            </a:r>
            <a:r>
              <a:rPr lang="zh-CN" altLang="en-US" sz="3200" b="1" dirty="0">
                <a:latin typeface="黑体" panose="02010609060101010101" pitchFamily="49" charset="-122"/>
                <a:ea typeface="黑体" panose="02010609060101010101" pitchFamily="49" charset="-122"/>
              </a:rPr>
              <a:t>主权遭到破坏</a:t>
            </a:r>
            <a:endParaRPr lang="zh-CN" altLang="en-US" sz="3200" b="1" dirty="0">
              <a:latin typeface="黑体" panose="02010609060101010101" pitchFamily="49" charset="-122"/>
              <a:ea typeface="黑体" panose="02010609060101010101" pitchFamily="49" charset="-122"/>
            </a:endParaRPr>
          </a:p>
        </p:txBody>
      </p:sp>
      <p:sp>
        <p:nvSpPr>
          <p:cNvPr id="7" name="矩形 6"/>
          <p:cNvSpPr/>
          <p:nvPr/>
        </p:nvSpPr>
        <p:spPr>
          <a:xfrm>
            <a:off x="5017996" y="2355192"/>
            <a:ext cx="3901285" cy="1077218"/>
          </a:xfrm>
          <a:prstGeom prst="rect">
            <a:avLst/>
          </a:prstGeom>
        </p:spPr>
        <p:txBody>
          <a:bodyPr wrap="square">
            <a:spAutoFit/>
          </a:bodyPr>
          <a:lstStyle/>
          <a:p>
            <a:pPr>
              <a:spcBef>
                <a:spcPct val="0"/>
              </a:spcBef>
            </a:pPr>
            <a:r>
              <a:rPr lang="zh-CN" altLang="en-US" sz="3200" b="1" dirty="0">
                <a:latin typeface="黑体" panose="02010609060101010101" pitchFamily="49" charset="-122"/>
                <a:ea typeface="黑体" panose="02010609060101010101" pitchFamily="49" charset="-122"/>
              </a:rPr>
              <a:t>“一体均沾”</a:t>
            </a:r>
            <a:r>
              <a:rPr lang="zh-CN" altLang="en-US" sz="3200" b="1" dirty="0" smtClean="0">
                <a:latin typeface="黑体" panose="02010609060101010101" pitchFamily="49" charset="-122"/>
                <a:ea typeface="黑体" panose="02010609060101010101" pitchFamily="49" charset="-122"/>
              </a:rPr>
              <a:t>便利侵略者</a:t>
            </a:r>
            <a:r>
              <a:rPr lang="zh-CN" altLang="en-US" sz="3200" b="1" dirty="0">
                <a:latin typeface="黑体" panose="02010609060101010101" pitchFamily="49" charset="-122"/>
                <a:ea typeface="黑体" panose="02010609060101010101" pitchFamily="49" charset="-122"/>
              </a:rPr>
              <a:t>获得更多权益 </a:t>
            </a:r>
            <a:endParaRPr lang="zh-CN" altLang="en-US" sz="3200" b="1" dirty="0">
              <a:latin typeface="黑体" panose="02010609060101010101" pitchFamily="49" charset="-122"/>
              <a:ea typeface="黑体" panose="02010609060101010101" pitchFamily="49" charset="-122"/>
            </a:endParaRPr>
          </a:p>
        </p:txBody>
      </p:sp>
      <p:sp>
        <p:nvSpPr>
          <p:cNvPr id="9" name="文本框 11"/>
          <p:cNvSpPr txBox="1"/>
          <p:nvPr/>
        </p:nvSpPr>
        <p:spPr>
          <a:xfrm>
            <a:off x="335510" y="0"/>
            <a:ext cx="5788199" cy="584775"/>
          </a:xfrm>
          <a:prstGeom prst="rect">
            <a:avLst/>
          </a:prstGeom>
          <a:noFill/>
        </p:spPr>
        <p:txBody>
          <a:bodyPr wrap="square" rtlCol="0">
            <a:spAutoFit/>
          </a:bodyPr>
          <a:lstStyle/>
          <a:p>
            <a:r>
              <a:rPr lang="en-US" altLang="zh-CN" sz="3200" b="1" dirty="0" smtClean="0">
                <a:solidFill>
                  <a:srgbClr val="0000FF"/>
                </a:solidFill>
                <a:latin typeface="黑体" panose="02010609060101010101" pitchFamily="49" charset="-122"/>
                <a:ea typeface="黑体" panose="02010609060101010101" pitchFamily="49" charset="-122"/>
              </a:rPr>
              <a:t>2.</a:t>
            </a:r>
            <a:r>
              <a:rPr lang="zh-CN" altLang="en-US" sz="3200" b="1" dirty="0" smtClean="0">
                <a:solidFill>
                  <a:srgbClr val="0000FF"/>
                </a:solidFill>
                <a:latin typeface="黑体" panose="02010609060101010101" pitchFamily="49" charset="-122"/>
                <a:ea typeface="黑体" panose="02010609060101010101" pitchFamily="49" charset="-122"/>
              </a:rPr>
              <a:t>不平等条约体系带来</a:t>
            </a:r>
            <a:r>
              <a:rPr lang="zh-CN" altLang="en-US" sz="3200" b="1" dirty="0">
                <a:solidFill>
                  <a:srgbClr val="0000FF"/>
                </a:solidFill>
                <a:latin typeface="黑体" panose="02010609060101010101" pitchFamily="49" charset="-122"/>
                <a:ea typeface="黑体" panose="02010609060101010101" pitchFamily="49" charset="-122"/>
              </a:rPr>
              <a:t>的影响</a:t>
            </a:r>
            <a:endParaRPr lang="zh-CN" altLang="en-US" sz="3200" b="1"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46915" y="1098622"/>
            <a:ext cx="1627369"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领土完整</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6" name="TextBox 5"/>
          <p:cNvSpPr txBox="1"/>
          <p:nvPr/>
        </p:nvSpPr>
        <p:spPr>
          <a:xfrm>
            <a:off x="1346915" y="1618926"/>
            <a:ext cx="1627369"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主权完整</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7" name="TextBox 6"/>
          <p:cNvSpPr txBox="1"/>
          <p:nvPr/>
        </p:nvSpPr>
        <p:spPr>
          <a:xfrm>
            <a:off x="1346915" y="2358304"/>
            <a:ext cx="1627369"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自给自足</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8" name="TextBox 7"/>
          <p:cNvSpPr txBox="1"/>
          <p:nvPr/>
        </p:nvSpPr>
        <p:spPr>
          <a:xfrm>
            <a:off x="1346915" y="2878607"/>
            <a:ext cx="1627369"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自然经济</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9" name="椭圆 8"/>
          <p:cNvSpPr/>
          <p:nvPr/>
        </p:nvSpPr>
        <p:spPr bwMode="auto">
          <a:xfrm>
            <a:off x="1463597" y="505691"/>
            <a:ext cx="1241425" cy="465534"/>
          </a:xfrm>
          <a:prstGeom prst="ellipse">
            <a:avLst/>
          </a:prstGeom>
          <a:ln>
            <a:solidFill>
              <a:srgbClr val="C0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wrap="none" anchor="ct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战前</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11" name="椭圆 10"/>
          <p:cNvSpPr/>
          <p:nvPr/>
        </p:nvSpPr>
        <p:spPr bwMode="auto">
          <a:xfrm>
            <a:off x="5330826" y="448417"/>
            <a:ext cx="1241425" cy="465535"/>
          </a:xfrm>
          <a:prstGeom prst="ellipse">
            <a:avLst/>
          </a:prstGeom>
          <a:ln w="38100">
            <a:headEnd type="none" w="med" len="med"/>
            <a:tailEnd type="none" w="med" len="med"/>
          </a:ln>
        </p:spPr>
        <p:style>
          <a:lnRef idx="2">
            <a:schemeClr val="accent6"/>
          </a:lnRef>
          <a:fillRef idx="1">
            <a:schemeClr val="lt1"/>
          </a:fillRef>
          <a:effectRef idx="0">
            <a:schemeClr val="accent6"/>
          </a:effectRef>
          <a:fontRef idx="minor">
            <a:schemeClr val="dk1"/>
          </a:fontRef>
        </p:style>
        <p:txBody>
          <a:bodyPr wrap="none" anchor="ctr"/>
          <a:lstStyle/>
          <a:p>
            <a:pPr algn="ctr" eaLnBrk="1" hangingPunct="1">
              <a:spcBef>
                <a:spcPct val="50000"/>
              </a:spcBef>
              <a:defRPr/>
            </a:pPr>
            <a:r>
              <a:rPr lang="zh-CN" altLang="en-US" sz="2800" b="1" dirty="0">
                <a:solidFill>
                  <a:schemeClr val="tx1"/>
                </a:solidFill>
                <a:latin typeface="黑体" panose="02010609060101010101" pitchFamily="49" charset="-122"/>
                <a:ea typeface="黑体" panose="02010609060101010101" pitchFamily="49" charset="-122"/>
              </a:rPr>
              <a:t>战后</a:t>
            </a:r>
            <a:endParaRPr lang="zh-CN" altLang="en-US" sz="2800" b="1" dirty="0">
              <a:solidFill>
                <a:schemeClr val="tx1"/>
              </a:solidFill>
              <a:latin typeface="黑体" panose="02010609060101010101" pitchFamily="49" charset="-122"/>
              <a:ea typeface="黑体" panose="02010609060101010101" pitchFamily="49" charset="-122"/>
            </a:endParaRPr>
          </a:p>
        </p:txBody>
      </p:sp>
      <p:sp>
        <p:nvSpPr>
          <p:cNvPr id="12" name="TextBox 11"/>
          <p:cNvSpPr txBox="1"/>
          <p:nvPr/>
        </p:nvSpPr>
        <p:spPr>
          <a:xfrm>
            <a:off x="4988893" y="994693"/>
            <a:ext cx="1988044" cy="523220"/>
          </a:xfrm>
          <a:prstGeom prst="rect">
            <a:avLst/>
          </a:prstGeom>
          <a:ln w="38100"/>
        </p:spPr>
        <p:style>
          <a:lnRef idx="2">
            <a:schemeClr val="accent6"/>
          </a:lnRef>
          <a:fillRef idx="1">
            <a:schemeClr val="lt1"/>
          </a:fillRef>
          <a:effectRef idx="0">
            <a:schemeClr val="accent6"/>
          </a:effectRef>
          <a:fontRef idx="minor">
            <a:schemeClr val="dk1"/>
          </a:fontRef>
        </p:style>
        <p:txBody>
          <a:bodyPr wrap="none">
            <a:spAutoFit/>
          </a:bodyPr>
          <a:lstStyle/>
          <a:p>
            <a:pPr algn="ctr" eaLnBrk="1" hangingPunct="1">
              <a:spcBef>
                <a:spcPct val="50000"/>
              </a:spcBef>
              <a:defRPr/>
            </a:pPr>
            <a:r>
              <a:rPr lang="zh-CN" altLang="en-US" sz="2800" b="1" dirty="0">
                <a:solidFill>
                  <a:schemeClr val="tx1"/>
                </a:solidFill>
                <a:latin typeface="黑体" panose="02010609060101010101" pitchFamily="49" charset="-122"/>
                <a:ea typeface="黑体" panose="02010609060101010101" pitchFamily="49" charset="-122"/>
              </a:rPr>
              <a:t>领土不完整</a:t>
            </a:r>
            <a:endParaRPr lang="zh-CN" altLang="en-US" sz="2800" b="1" dirty="0">
              <a:solidFill>
                <a:schemeClr val="tx1"/>
              </a:solidFill>
              <a:latin typeface="黑体" panose="02010609060101010101" pitchFamily="49" charset="-122"/>
              <a:ea typeface="黑体" panose="02010609060101010101" pitchFamily="49" charset="-122"/>
            </a:endParaRPr>
          </a:p>
        </p:txBody>
      </p:sp>
      <p:sp>
        <p:nvSpPr>
          <p:cNvPr id="13" name="TextBox 12"/>
          <p:cNvSpPr txBox="1"/>
          <p:nvPr/>
        </p:nvSpPr>
        <p:spPr>
          <a:xfrm>
            <a:off x="4993512" y="1522770"/>
            <a:ext cx="1988044" cy="523220"/>
          </a:xfrm>
          <a:prstGeom prst="rect">
            <a:avLst/>
          </a:prstGeom>
          <a:ln w="38100"/>
        </p:spPr>
        <p:style>
          <a:lnRef idx="2">
            <a:schemeClr val="accent6"/>
          </a:lnRef>
          <a:fillRef idx="1">
            <a:schemeClr val="lt1"/>
          </a:fillRef>
          <a:effectRef idx="0">
            <a:schemeClr val="accent6"/>
          </a:effectRef>
          <a:fontRef idx="minor">
            <a:schemeClr val="dk1"/>
          </a:fontRef>
        </p:style>
        <p:txBody>
          <a:bodyPr wrap="none">
            <a:spAutoFit/>
          </a:bodyPr>
          <a:lstStyle/>
          <a:p>
            <a:pPr algn="ctr" eaLnBrk="1" hangingPunct="1">
              <a:spcBef>
                <a:spcPct val="50000"/>
              </a:spcBef>
              <a:defRPr/>
            </a:pPr>
            <a:r>
              <a:rPr lang="zh-CN" altLang="en-US" sz="2800" b="1" dirty="0">
                <a:solidFill>
                  <a:schemeClr val="tx1"/>
                </a:solidFill>
                <a:latin typeface="黑体" panose="02010609060101010101" pitchFamily="49" charset="-122"/>
                <a:ea typeface="黑体" panose="02010609060101010101" pitchFamily="49" charset="-122"/>
              </a:rPr>
              <a:t>主权不完整</a:t>
            </a:r>
            <a:endParaRPr lang="zh-CN" altLang="en-US" sz="2800" b="1" dirty="0">
              <a:solidFill>
                <a:schemeClr val="tx1"/>
              </a:solidFill>
              <a:latin typeface="黑体" panose="02010609060101010101" pitchFamily="49" charset="-122"/>
              <a:ea typeface="黑体" panose="02010609060101010101" pitchFamily="49" charset="-122"/>
            </a:endParaRPr>
          </a:p>
        </p:txBody>
      </p:sp>
      <p:sp>
        <p:nvSpPr>
          <p:cNvPr id="14" name="TextBox 13"/>
          <p:cNvSpPr txBox="1"/>
          <p:nvPr/>
        </p:nvSpPr>
        <p:spPr>
          <a:xfrm>
            <a:off x="4988894" y="2383865"/>
            <a:ext cx="3906837" cy="1169551"/>
          </a:xfrm>
          <a:prstGeom prst="rect">
            <a:avLst/>
          </a:prstGeom>
          <a:ln w="38100"/>
        </p:spPr>
        <p:style>
          <a:lnRef idx="2">
            <a:schemeClr val="accent6"/>
          </a:lnRef>
          <a:fillRef idx="1">
            <a:schemeClr val="lt1"/>
          </a:fillRef>
          <a:effectRef idx="0">
            <a:schemeClr val="accent6"/>
          </a:effectRef>
          <a:fontRef idx="minor">
            <a:schemeClr val="dk1"/>
          </a:fontRef>
        </p:style>
        <p:txBody>
          <a:bodyPr>
            <a:spAutoFit/>
          </a:bodyPr>
          <a:lstStyle/>
          <a:p>
            <a:pPr eaLnBrk="1" hangingPunct="1">
              <a:spcBef>
                <a:spcPct val="50000"/>
              </a:spcBef>
              <a:defRPr/>
            </a:pPr>
            <a:r>
              <a:rPr lang="zh-CN" altLang="en-US" sz="2800" b="1" dirty="0">
                <a:solidFill>
                  <a:schemeClr val="tx1"/>
                </a:solidFill>
                <a:latin typeface="黑体" panose="02010609060101010101" pitchFamily="49" charset="-122"/>
                <a:ea typeface="黑体" panose="02010609060101010101" pitchFamily="49" charset="-122"/>
              </a:rPr>
              <a:t>自然经济遭到破坏</a:t>
            </a:r>
            <a:endParaRPr lang="en-US" altLang="zh-CN" sz="2800" b="1" dirty="0">
              <a:solidFill>
                <a:schemeClr val="tx1"/>
              </a:solidFill>
              <a:latin typeface="黑体" panose="02010609060101010101" pitchFamily="49" charset="-122"/>
              <a:ea typeface="黑体" panose="02010609060101010101" pitchFamily="49" charset="-122"/>
            </a:endParaRPr>
          </a:p>
          <a:p>
            <a:pPr algn="ctr" eaLnBrk="1" hangingPunct="1">
              <a:spcBef>
                <a:spcPct val="50000"/>
              </a:spcBef>
              <a:defRPr/>
            </a:pPr>
            <a:r>
              <a:rPr lang="zh-CN" altLang="en-US" sz="2800" b="1" dirty="0">
                <a:solidFill>
                  <a:schemeClr val="tx1"/>
                </a:solidFill>
                <a:latin typeface="黑体" panose="02010609060101010101" pitchFamily="49" charset="-122"/>
                <a:ea typeface="黑体" panose="02010609060101010101" pitchFamily="49" charset="-122"/>
              </a:rPr>
              <a:t>卷入资本主义世界体系</a:t>
            </a:r>
            <a:endParaRPr lang="zh-CN" altLang="en-US" sz="2800" b="1" dirty="0">
              <a:solidFill>
                <a:schemeClr val="tx1"/>
              </a:solidFill>
              <a:latin typeface="黑体" panose="02010609060101010101" pitchFamily="49" charset="-122"/>
              <a:ea typeface="黑体" panose="02010609060101010101" pitchFamily="49" charset="-122"/>
            </a:endParaRPr>
          </a:p>
        </p:txBody>
      </p:sp>
      <p:sp>
        <p:nvSpPr>
          <p:cNvPr id="15" name="TextBox 14"/>
          <p:cNvSpPr txBox="1"/>
          <p:nvPr/>
        </p:nvSpPr>
        <p:spPr>
          <a:xfrm>
            <a:off x="7197" y="1345573"/>
            <a:ext cx="1266692"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政治上</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16" name="TextBox 15"/>
          <p:cNvSpPr txBox="1"/>
          <p:nvPr/>
        </p:nvSpPr>
        <p:spPr>
          <a:xfrm>
            <a:off x="101611" y="2604763"/>
            <a:ext cx="1266693" cy="523220"/>
          </a:xfrm>
          <a:prstGeom prst="rect">
            <a:avLst/>
          </a:prstGeom>
          <a:noFill/>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经济上</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17" name="下箭头 16"/>
          <p:cNvSpPr/>
          <p:nvPr/>
        </p:nvSpPr>
        <p:spPr bwMode="auto">
          <a:xfrm>
            <a:off x="1956653" y="3271513"/>
            <a:ext cx="186746" cy="597319"/>
          </a:xfrm>
          <a:prstGeom prst="downArrow">
            <a:avLst/>
          </a:prstGeom>
          <a:ln>
            <a:solidFill>
              <a:srgbClr val="C0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wrap="none" anchor="ctr"/>
          <a:lstStyle/>
          <a:p>
            <a:pPr algn="ctr" eaLnBrk="1" hangingPunct="1">
              <a:spcBef>
                <a:spcPct val="50000"/>
              </a:spcBef>
              <a:defRPr/>
            </a:pPr>
            <a:endParaRPr lang="zh-CN" altLang="en-US" sz="2800" b="1">
              <a:solidFill>
                <a:srgbClr val="0000FF"/>
              </a:solidFill>
              <a:latin typeface="楷体" panose="02010609060101010101" pitchFamily="49" charset="-122"/>
              <a:ea typeface="楷体" panose="02010609060101010101" pitchFamily="49" charset="-122"/>
            </a:endParaRPr>
          </a:p>
        </p:txBody>
      </p:sp>
      <p:sp>
        <p:nvSpPr>
          <p:cNvPr id="18" name="TextBox 17"/>
          <p:cNvSpPr txBox="1"/>
          <p:nvPr/>
        </p:nvSpPr>
        <p:spPr>
          <a:xfrm>
            <a:off x="1273890" y="3897981"/>
            <a:ext cx="1627369"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dirty="0">
                <a:solidFill>
                  <a:srgbClr val="0000FF"/>
                </a:solidFill>
                <a:latin typeface="楷体" panose="02010609060101010101" pitchFamily="49" charset="-122"/>
                <a:ea typeface="楷体" panose="02010609060101010101" pitchFamily="49" charset="-122"/>
              </a:rPr>
              <a:t>封建国家</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20" name="右箭头 19"/>
          <p:cNvSpPr/>
          <p:nvPr/>
        </p:nvSpPr>
        <p:spPr bwMode="auto">
          <a:xfrm>
            <a:off x="3282078" y="2796453"/>
            <a:ext cx="1314450" cy="82154"/>
          </a:xfrm>
          <a:prstGeom prst="rightArrow">
            <a:avLst/>
          </a:prstGeom>
          <a:ln>
            <a:solidFill>
              <a:srgbClr val="C0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wrap="none" anchor="ctr"/>
          <a:lstStyle/>
          <a:p>
            <a:pPr algn="ctr" eaLnBrk="1" hangingPunct="1">
              <a:spcBef>
                <a:spcPct val="50000"/>
              </a:spcBef>
              <a:defRPr/>
            </a:pPr>
            <a:endParaRPr lang="zh-CN" altLang="en-US" sz="2800" b="1">
              <a:solidFill>
                <a:srgbClr val="0000FF"/>
              </a:solidFill>
              <a:latin typeface="楷体" panose="02010609060101010101" pitchFamily="49" charset="-122"/>
              <a:ea typeface="楷体" panose="02010609060101010101" pitchFamily="49" charset="-122"/>
            </a:endParaRPr>
          </a:p>
        </p:txBody>
      </p:sp>
      <p:sp>
        <p:nvSpPr>
          <p:cNvPr id="25634" name="TextBox 20"/>
          <p:cNvSpPr txBox="1">
            <a:spLocks noChangeArrowheads="1"/>
          </p:cNvSpPr>
          <p:nvPr/>
        </p:nvSpPr>
        <p:spPr bwMode="auto">
          <a:xfrm>
            <a:off x="3484706" y="1066586"/>
            <a:ext cx="906017"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a:solidFill>
                  <a:srgbClr val="0000FF"/>
                </a:solidFill>
                <a:latin typeface="楷体" panose="02010609060101010101" pitchFamily="49" charset="-122"/>
                <a:ea typeface="楷体" panose="02010609060101010101" pitchFamily="49" charset="-122"/>
              </a:rPr>
              <a:t>割地</a:t>
            </a:r>
            <a:endParaRPr lang="zh-CN" altLang="en-US" sz="2800" b="1">
              <a:solidFill>
                <a:srgbClr val="0000FF"/>
              </a:solidFill>
              <a:latin typeface="楷体" panose="02010609060101010101" pitchFamily="49" charset="-122"/>
              <a:ea typeface="楷体" panose="02010609060101010101" pitchFamily="49" charset="-122"/>
            </a:endParaRPr>
          </a:p>
        </p:txBody>
      </p:sp>
      <p:sp>
        <p:nvSpPr>
          <p:cNvPr id="25635" name="TextBox 21"/>
          <p:cNvSpPr txBox="1">
            <a:spLocks noChangeArrowheads="1"/>
          </p:cNvSpPr>
          <p:nvPr/>
        </p:nvSpPr>
        <p:spPr bwMode="auto">
          <a:xfrm>
            <a:off x="3503692" y="2218465"/>
            <a:ext cx="906017"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a:solidFill>
                  <a:srgbClr val="0000FF"/>
                </a:solidFill>
                <a:latin typeface="楷体" panose="02010609060101010101" pitchFamily="49" charset="-122"/>
                <a:ea typeface="楷体" panose="02010609060101010101" pitchFamily="49" charset="-122"/>
              </a:rPr>
              <a:t>通商</a:t>
            </a:r>
            <a:endParaRPr lang="zh-CN" altLang="en-US" sz="2800" b="1">
              <a:solidFill>
                <a:srgbClr val="0000FF"/>
              </a:solidFill>
              <a:latin typeface="楷体" panose="02010609060101010101" pitchFamily="49" charset="-122"/>
              <a:ea typeface="楷体" panose="02010609060101010101" pitchFamily="49" charset="-122"/>
            </a:endParaRPr>
          </a:p>
        </p:txBody>
      </p:sp>
      <p:sp>
        <p:nvSpPr>
          <p:cNvPr id="25636" name="TextBox 22"/>
          <p:cNvSpPr txBox="1">
            <a:spLocks noChangeArrowheads="1"/>
          </p:cNvSpPr>
          <p:nvPr/>
        </p:nvSpPr>
        <p:spPr bwMode="auto">
          <a:xfrm>
            <a:off x="3176418" y="2988144"/>
            <a:ext cx="1627369" cy="523220"/>
          </a:xfrm>
          <a:prstGeom prst="rect">
            <a:avLst/>
          </a:prstGeom>
          <a:ln>
            <a:solidFill>
              <a:srgbClr val="C00000"/>
            </a:solidFill>
          </a:ln>
        </p:spPr>
        <p:style>
          <a:lnRef idx="2">
            <a:schemeClr val="accent4"/>
          </a:lnRef>
          <a:fillRef idx="1">
            <a:schemeClr val="lt1"/>
          </a:fillRef>
          <a:effectRef idx="0">
            <a:schemeClr val="accent4"/>
          </a:effectRef>
          <a:fontRef idx="minor">
            <a:schemeClr val="dk1"/>
          </a:fontRef>
        </p:style>
        <p:txBody>
          <a:bodyPr wrap="none">
            <a:spAutoFit/>
          </a:bodyPr>
          <a:lstStyle/>
          <a:p>
            <a:pPr algn="ctr" eaLnBrk="1" hangingPunct="1">
              <a:spcBef>
                <a:spcPct val="50000"/>
              </a:spcBef>
              <a:defRPr/>
            </a:pPr>
            <a:r>
              <a:rPr lang="zh-CN" altLang="en-US" sz="2800" b="1">
                <a:solidFill>
                  <a:srgbClr val="0000FF"/>
                </a:solidFill>
                <a:latin typeface="楷体" panose="02010609060101010101" pitchFamily="49" charset="-122"/>
                <a:ea typeface="楷体" panose="02010609060101010101" pitchFamily="49" charset="-122"/>
              </a:rPr>
              <a:t>协定关税</a:t>
            </a:r>
            <a:endParaRPr lang="zh-CN" altLang="en-US" sz="2800" b="1">
              <a:solidFill>
                <a:srgbClr val="0000FF"/>
              </a:solidFill>
              <a:latin typeface="楷体" panose="02010609060101010101" pitchFamily="49" charset="-122"/>
              <a:ea typeface="楷体" panose="02010609060101010101" pitchFamily="49" charset="-122"/>
            </a:endParaRPr>
          </a:p>
        </p:txBody>
      </p:sp>
      <p:sp>
        <p:nvSpPr>
          <p:cNvPr id="24" name="右箭头 23"/>
          <p:cNvSpPr/>
          <p:nvPr/>
        </p:nvSpPr>
        <p:spPr bwMode="auto">
          <a:xfrm>
            <a:off x="3282078" y="1564157"/>
            <a:ext cx="1314450" cy="82153"/>
          </a:xfrm>
          <a:prstGeom prst="rightArrow">
            <a:avLst/>
          </a:prstGeom>
          <a:ln>
            <a:solidFill>
              <a:srgbClr val="C00000"/>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wrap="none" anchor="ctr"/>
          <a:lstStyle/>
          <a:p>
            <a:pPr algn="ctr" eaLnBrk="1" hangingPunct="1">
              <a:spcBef>
                <a:spcPct val="50000"/>
              </a:spcBef>
              <a:defRPr/>
            </a:pPr>
            <a:endParaRPr lang="zh-CN" altLang="en-US" sz="2800" b="1">
              <a:solidFill>
                <a:srgbClr val="0000FF"/>
              </a:solidFill>
              <a:latin typeface="楷体" panose="02010609060101010101" pitchFamily="49" charset="-122"/>
              <a:ea typeface="楷体" panose="02010609060101010101" pitchFamily="49" charset="-122"/>
            </a:endParaRPr>
          </a:p>
        </p:txBody>
      </p:sp>
      <p:sp>
        <p:nvSpPr>
          <p:cNvPr id="25" name="下弧形箭头 24"/>
          <p:cNvSpPr/>
          <p:nvPr/>
        </p:nvSpPr>
        <p:spPr bwMode="auto">
          <a:xfrm>
            <a:off x="2143399" y="4301398"/>
            <a:ext cx="4179024" cy="418397"/>
          </a:xfrm>
          <a:prstGeom prst="curvedUpArrow">
            <a:avLst/>
          </a:prstGeom>
          <a:ln w="41275">
            <a:solidFill>
              <a:schemeClr val="tx1"/>
            </a:solidFill>
            <a:headEnd type="none" w="med" len="med"/>
            <a:tailEnd type="none" w="med" len="med"/>
          </a:ln>
        </p:spPr>
        <p:style>
          <a:lnRef idx="2">
            <a:schemeClr val="accent4"/>
          </a:lnRef>
          <a:fillRef idx="1">
            <a:schemeClr val="lt1"/>
          </a:fillRef>
          <a:effectRef idx="0">
            <a:schemeClr val="accent4"/>
          </a:effectRef>
          <a:fontRef idx="minor">
            <a:schemeClr val="dk1"/>
          </a:fontRef>
        </p:style>
        <p:txBody>
          <a:bodyPr wrap="none" anchor="ctr"/>
          <a:lstStyle/>
          <a:p>
            <a:pPr algn="ctr" eaLnBrk="1" hangingPunct="1">
              <a:spcBef>
                <a:spcPct val="50000"/>
              </a:spcBef>
              <a:defRPr/>
            </a:pPr>
            <a:endParaRPr lang="zh-CN" altLang="en-US">
              <a:solidFill>
                <a:srgbClr val="CC0099"/>
              </a:solidFill>
              <a:latin typeface="Times New Roman" panose="02020603050405020304" pitchFamily="18" charset="0"/>
              <a:ea typeface="黑体" panose="02010609060101010101" pitchFamily="49" charset="-122"/>
            </a:endParaRPr>
          </a:p>
        </p:txBody>
      </p:sp>
      <p:sp>
        <p:nvSpPr>
          <p:cNvPr id="26" name="TextBox 25"/>
          <p:cNvSpPr txBox="1"/>
          <p:nvPr/>
        </p:nvSpPr>
        <p:spPr>
          <a:xfrm>
            <a:off x="4864100" y="3876286"/>
            <a:ext cx="3430746" cy="523220"/>
          </a:xfrm>
          <a:prstGeom prst="rect">
            <a:avLst/>
          </a:prstGeom>
          <a:ln w="38100"/>
        </p:spPr>
        <p:style>
          <a:lnRef idx="2">
            <a:schemeClr val="accent6"/>
          </a:lnRef>
          <a:fillRef idx="1">
            <a:schemeClr val="lt1"/>
          </a:fillRef>
          <a:effectRef idx="0">
            <a:schemeClr val="accent6"/>
          </a:effectRef>
          <a:fontRef idx="minor">
            <a:schemeClr val="dk1"/>
          </a:fontRef>
        </p:style>
        <p:txBody>
          <a:bodyPr wrap="none">
            <a:spAutoFit/>
          </a:bodyPr>
          <a:lstStyle/>
          <a:p>
            <a:pPr algn="ctr" eaLnBrk="1" hangingPunct="1">
              <a:spcBef>
                <a:spcPct val="50000"/>
              </a:spcBef>
              <a:defRPr/>
            </a:pPr>
            <a:r>
              <a:rPr lang="zh-CN" altLang="en-US" sz="2800" b="1" dirty="0">
                <a:solidFill>
                  <a:schemeClr val="tx1"/>
                </a:solidFill>
                <a:latin typeface="黑体" panose="02010609060101010101" pitchFamily="49" charset="-122"/>
                <a:ea typeface="黑体" panose="02010609060101010101" pitchFamily="49" charset="-122"/>
              </a:rPr>
              <a:t>半殖民地半封建国家</a:t>
            </a:r>
            <a:endParaRPr lang="zh-CN" altLang="en-US" sz="2800" b="1" dirty="0">
              <a:solidFill>
                <a:schemeClr val="tx1"/>
              </a:solidFill>
              <a:latin typeface="黑体" panose="02010609060101010101" pitchFamily="49" charset="-122"/>
              <a:ea typeface="黑体" panose="02010609060101010101" pitchFamily="49" charset="-122"/>
            </a:endParaRPr>
          </a:p>
        </p:txBody>
      </p:sp>
      <p:sp>
        <p:nvSpPr>
          <p:cNvPr id="23" name="文本框 11"/>
          <p:cNvSpPr txBox="1"/>
          <p:nvPr/>
        </p:nvSpPr>
        <p:spPr>
          <a:xfrm>
            <a:off x="190501" y="-57796"/>
            <a:ext cx="5788199" cy="584775"/>
          </a:xfrm>
          <a:prstGeom prst="rect">
            <a:avLst/>
          </a:prstGeom>
          <a:noFill/>
        </p:spPr>
        <p:txBody>
          <a:bodyPr wrap="square" rtlCol="0">
            <a:spAutoFit/>
          </a:bodyPr>
          <a:lstStyle/>
          <a:p>
            <a:r>
              <a:rPr lang="en-US" altLang="zh-CN" sz="3200" b="1" dirty="0" smtClean="0">
                <a:solidFill>
                  <a:srgbClr val="0000FF"/>
                </a:solidFill>
                <a:latin typeface="黑体" panose="02010609060101010101" pitchFamily="49" charset="-122"/>
                <a:ea typeface="黑体" panose="02010609060101010101" pitchFamily="49" charset="-122"/>
              </a:rPr>
              <a:t>2.</a:t>
            </a:r>
            <a:r>
              <a:rPr lang="zh-CN" altLang="en-US" sz="3200" b="1" dirty="0" smtClean="0">
                <a:solidFill>
                  <a:srgbClr val="0000FF"/>
                </a:solidFill>
                <a:latin typeface="黑体" panose="02010609060101010101" pitchFamily="49" charset="-122"/>
                <a:ea typeface="黑体" panose="02010609060101010101" pitchFamily="49" charset="-122"/>
              </a:rPr>
              <a:t>不平等条约体系带来</a:t>
            </a:r>
            <a:r>
              <a:rPr lang="zh-CN" altLang="en-US" sz="3200" b="1" dirty="0">
                <a:solidFill>
                  <a:srgbClr val="0000FF"/>
                </a:solidFill>
                <a:latin typeface="黑体" panose="02010609060101010101" pitchFamily="49" charset="-122"/>
                <a:ea typeface="黑体" panose="02010609060101010101" pitchFamily="49" charset="-122"/>
              </a:rPr>
              <a:t>的影响</a:t>
            </a:r>
            <a:endParaRPr lang="zh-CN" altLang="en-US" sz="3200" b="1"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randombar(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5634"/>
                                        </p:tgtEl>
                                        <p:attrNameLst>
                                          <p:attrName>style.visibility</p:attrName>
                                        </p:attrNameLst>
                                      </p:cBhvr>
                                      <p:to>
                                        <p:strVal val="visible"/>
                                      </p:to>
                                    </p:set>
                                    <p:animEffect transition="in" filter="randombar(horizontal)">
                                      <p:cBhvr>
                                        <p:cTn id="23" dur="500"/>
                                        <p:tgtEl>
                                          <p:spTgt spid="25634"/>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randombar(horizontal)">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randombar(horizontal)">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randombar(horizontal)">
                                      <p:cBhvr>
                                        <p:cTn id="41" dur="500"/>
                                        <p:tgtEl>
                                          <p:spTgt spid="7"/>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randombar(horizontal)">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randombar(horizontal)">
                                      <p:cBhvr>
                                        <p:cTn id="49" dur="500"/>
                                        <p:tgtEl>
                                          <p:spTgt spid="20"/>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5635"/>
                                        </p:tgtEl>
                                        <p:attrNameLst>
                                          <p:attrName>style.visibility</p:attrName>
                                        </p:attrNameLst>
                                      </p:cBhvr>
                                      <p:to>
                                        <p:strVal val="visible"/>
                                      </p:to>
                                    </p:set>
                                    <p:animEffect transition="in" filter="randombar(horizontal)">
                                      <p:cBhvr>
                                        <p:cTn id="52" dur="500"/>
                                        <p:tgtEl>
                                          <p:spTgt spid="25635"/>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25636"/>
                                        </p:tgtEl>
                                        <p:attrNameLst>
                                          <p:attrName>style.visibility</p:attrName>
                                        </p:attrNameLst>
                                      </p:cBhvr>
                                      <p:to>
                                        <p:strVal val="visible"/>
                                      </p:to>
                                    </p:set>
                                    <p:animEffect transition="in" filter="randombar(horizontal)">
                                      <p:cBhvr>
                                        <p:cTn id="55" dur="500"/>
                                        <p:tgtEl>
                                          <p:spTgt spid="25636"/>
                                        </p:tgtEl>
                                      </p:cBhvr>
                                    </p:animEffect>
                                  </p:childTnLst>
                                </p:cTn>
                              </p:par>
                            </p:childTnLst>
                          </p:cTn>
                        </p:par>
                      </p:childTnLst>
                    </p:cTn>
                  </p:par>
                  <p:par>
                    <p:cTn id="56" fill="hold">
                      <p:stCondLst>
                        <p:cond delay="indefinite"/>
                      </p:stCondLst>
                      <p:childTnLst>
                        <p:par>
                          <p:cTn id="57" fill="hold">
                            <p:stCondLst>
                              <p:cond delay="0"/>
                            </p:stCondLst>
                            <p:childTnLst>
                              <p:par>
                                <p:cTn id="58" presetID="14" presetClass="entr" presetSubtype="10" fill="hold" grpId="0"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randombar(horizontal)">
                                      <p:cBhvr>
                                        <p:cTn id="60" dur="500"/>
                                        <p:tgtEl>
                                          <p:spTgt spid="14"/>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randombar(horizontal)">
                                      <p:cBhvr>
                                        <p:cTn id="65" dur="500"/>
                                        <p:tgtEl>
                                          <p:spTgt spid="18"/>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randombar(horizontal)">
                                      <p:cBhvr>
                                        <p:cTn id="68" dur="500"/>
                                        <p:tgtEl>
                                          <p:spTgt spid="25"/>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randombar(horizontal)">
                                      <p:cBhvr>
                                        <p:cTn id="71" dur="500"/>
                                        <p:tgtEl>
                                          <p:spTgt spid="17"/>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randombar(horizontal)">
                                      <p:cBhvr>
                                        <p:cTn id="7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P spid="14" grpId="0" animBg="1"/>
      <p:bldP spid="15" grpId="0" animBg="1"/>
      <p:bldP spid="16" grpId="0" animBg="1"/>
      <p:bldP spid="17" grpId="0" animBg="1"/>
      <p:bldP spid="18" grpId="0" animBg="1"/>
      <p:bldP spid="20" grpId="0" animBg="1"/>
      <p:bldP spid="25634" grpId="0" animBg="1"/>
      <p:bldP spid="25635" grpId="0" animBg="1"/>
      <p:bldP spid="25636"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383177" y="825681"/>
          <a:ext cx="8534400" cy="3543300"/>
        </p:xfrm>
        <a:graphic>
          <a:graphicData uri="http://schemas.openxmlformats.org/drawingml/2006/table">
            <a:tbl>
              <a:tblPr firstRow="1" bandRow="1">
                <a:tableStyleId>{5C22544A-7EE6-4342-B048-85BDC9FD1C3A}</a:tableStyleId>
              </a:tblPr>
              <a:tblGrid>
                <a:gridCol w="1780031"/>
                <a:gridCol w="3121153"/>
                <a:gridCol w="3633216"/>
              </a:tblGrid>
              <a:tr h="388620">
                <a:tc>
                  <a:txBody>
                    <a:bodyPr/>
                    <a:lstStyle/>
                    <a:p>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中国</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英国</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8620">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战争花费</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2100" b="1" dirty="0" smtClean="0">
                          <a:solidFill>
                            <a:srgbClr val="0000FF"/>
                          </a:solidFill>
                          <a:latin typeface="楷体" panose="02010609060101010101" pitchFamily="49" charset="-122"/>
                          <a:ea typeface="楷体" panose="02010609060101010101" pitchFamily="49" charset="-122"/>
                        </a:rPr>
                        <a:t>3000</a:t>
                      </a:r>
                      <a:r>
                        <a:rPr lang="zh-CN" altLang="en-US" sz="2100" b="1" dirty="0" smtClean="0">
                          <a:solidFill>
                            <a:srgbClr val="0000FF"/>
                          </a:solidFill>
                          <a:latin typeface="楷体" panose="02010609060101010101" pitchFamily="49" charset="-122"/>
                          <a:ea typeface="楷体" panose="02010609060101010101" pitchFamily="49" charset="-122"/>
                        </a:rPr>
                        <a:t>万两白银</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2100" b="1" dirty="0" smtClean="0">
                          <a:solidFill>
                            <a:srgbClr val="0000FF"/>
                          </a:solidFill>
                          <a:latin typeface="楷体" panose="02010609060101010101" pitchFamily="49" charset="-122"/>
                          <a:ea typeface="楷体" panose="02010609060101010101" pitchFamily="49" charset="-122"/>
                        </a:rPr>
                        <a:t>1263</a:t>
                      </a:r>
                      <a:r>
                        <a:rPr lang="zh-CN" altLang="en-US" sz="2100" b="1" dirty="0" smtClean="0">
                          <a:solidFill>
                            <a:srgbClr val="0000FF"/>
                          </a:solidFill>
                          <a:latin typeface="楷体" panose="02010609060101010101" pitchFamily="49" charset="-122"/>
                          <a:ea typeface="楷体" panose="02010609060101010101" pitchFamily="49" charset="-122"/>
                        </a:rPr>
                        <a:t>万两白银</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08660">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投入兵力</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陆军</a:t>
                      </a:r>
                      <a:r>
                        <a:rPr lang="en-US" altLang="zh-CN" sz="2100" b="1" dirty="0" smtClean="0">
                          <a:solidFill>
                            <a:srgbClr val="0000FF"/>
                          </a:solidFill>
                          <a:latin typeface="楷体" panose="02010609060101010101" pitchFamily="49" charset="-122"/>
                          <a:ea typeface="楷体" panose="02010609060101010101" pitchFamily="49" charset="-122"/>
                        </a:rPr>
                        <a:t>10</a:t>
                      </a:r>
                      <a:r>
                        <a:rPr lang="zh-CN" altLang="en-US" sz="2100" b="1" dirty="0" smtClean="0">
                          <a:solidFill>
                            <a:srgbClr val="0000FF"/>
                          </a:solidFill>
                          <a:latin typeface="楷体" panose="02010609060101010101" pitchFamily="49" charset="-122"/>
                          <a:ea typeface="楷体" panose="02010609060101010101" pitchFamily="49" charset="-122"/>
                        </a:rPr>
                        <a:t>万人</a:t>
                      </a:r>
                      <a:endParaRPr lang="en-US" altLang="zh-CN" sz="2100" b="1" dirty="0" smtClean="0">
                        <a:solidFill>
                          <a:srgbClr val="0000FF"/>
                        </a:solidFill>
                        <a:latin typeface="楷体" panose="02010609060101010101" pitchFamily="49" charset="-122"/>
                        <a:ea typeface="楷体" panose="02010609060101010101" pitchFamily="49" charset="-122"/>
                      </a:endParaRPr>
                    </a:p>
                    <a:p>
                      <a:r>
                        <a:rPr lang="zh-CN" altLang="en-US" sz="2100" b="1" dirty="0" smtClean="0">
                          <a:solidFill>
                            <a:srgbClr val="0000FF"/>
                          </a:solidFill>
                          <a:latin typeface="楷体" panose="02010609060101010101" pitchFamily="49" charset="-122"/>
                          <a:ea typeface="楷体" panose="02010609060101010101" pitchFamily="49" charset="-122"/>
                        </a:rPr>
                        <a:t>水师</a:t>
                      </a:r>
                      <a:r>
                        <a:rPr lang="en-US" altLang="zh-CN" sz="2100" b="1" dirty="0" smtClean="0">
                          <a:solidFill>
                            <a:srgbClr val="0000FF"/>
                          </a:solidFill>
                          <a:latin typeface="楷体" panose="02010609060101010101" pitchFamily="49" charset="-122"/>
                          <a:ea typeface="楷体" panose="02010609060101010101" pitchFamily="49" charset="-122"/>
                        </a:rPr>
                        <a:t>1</a:t>
                      </a:r>
                      <a:r>
                        <a:rPr lang="zh-CN" altLang="en-US" sz="2100" b="1" dirty="0" smtClean="0">
                          <a:solidFill>
                            <a:srgbClr val="0000FF"/>
                          </a:solidFill>
                          <a:latin typeface="楷体" panose="02010609060101010101" pitchFamily="49" charset="-122"/>
                          <a:ea typeface="楷体" panose="02010609060101010101" pitchFamily="49" charset="-122"/>
                        </a:rPr>
                        <a:t>万人</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最多时</a:t>
                      </a:r>
                      <a:r>
                        <a:rPr lang="en-US" altLang="zh-CN" sz="2100" b="1" dirty="0" smtClean="0">
                          <a:solidFill>
                            <a:srgbClr val="0000FF"/>
                          </a:solidFill>
                          <a:latin typeface="楷体" panose="02010609060101010101" pitchFamily="49" charset="-122"/>
                          <a:ea typeface="楷体" panose="02010609060101010101" pitchFamily="49" charset="-122"/>
                        </a:rPr>
                        <a:t>20</a:t>
                      </a:r>
                      <a:r>
                        <a:rPr lang="zh-CN" altLang="en-US" sz="2100" b="1" dirty="0" smtClean="0">
                          <a:solidFill>
                            <a:srgbClr val="0000FF"/>
                          </a:solidFill>
                          <a:latin typeface="楷体" panose="02010609060101010101" pitchFamily="49" charset="-122"/>
                          <a:ea typeface="楷体" panose="02010609060101010101" pitchFamily="49" charset="-122"/>
                        </a:rPr>
                        <a:t>艘军舰</a:t>
                      </a:r>
                      <a:endParaRPr lang="en-US" altLang="zh-CN" sz="2100" b="1" dirty="0" smtClean="0">
                        <a:solidFill>
                          <a:srgbClr val="0000FF"/>
                        </a:solidFill>
                        <a:latin typeface="楷体" panose="02010609060101010101" pitchFamily="49" charset="-122"/>
                        <a:ea typeface="楷体" panose="02010609060101010101" pitchFamily="49" charset="-122"/>
                      </a:endParaRPr>
                    </a:p>
                    <a:p>
                      <a:r>
                        <a:rPr lang="zh-CN" altLang="en-US" sz="2100" b="1" dirty="0" smtClean="0">
                          <a:solidFill>
                            <a:srgbClr val="0000FF"/>
                          </a:solidFill>
                          <a:latin typeface="楷体" panose="02010609060101010101" pitchFamily="49" charset="-122"/>
                          <a:ea typeface="楷体" panose="02010609060101010101" pitchFamily="49" charset="-122"/>
                        </a:rPr>
                        <a:t>约</a:t>
                      </a:r>
                      <a:r>
                        <a:rPr lang="en-US" altLang="zh-CN" sz="2100" b="1" dirty="0" smtClean="0">
                          <a:solidFill>
                            <a:srgbClr val="0000FF"/>
                          </a:solidFill>
                          <a:latin typeface="楷体" panose="02010609060101010101" pitchFamily="49" charset="-122"/>
                          <a:ea typeface="楷体" panose="02010609060101010101" pitchFamily="49" charset="-122"/>
                        </a:rPr>
                        <a:t>2</a:t>
                      </a:r>
                      <a:r>
                        <a:rPr lang="zh-CN" altLang="en-US" sz="2100" b="1" dirty="0" smtClean="0">
                          <a:solidFill>
                            <a:srgbClr val="0000FF"/>
                          </a:solidFill>
                          <a:latin typeface="楷体" panose="02010609060101010101" pitchFamily="49" charset="-122"/>
                          <a:ea typeface="楷体" panose="02010609060101010101" pitchFamily="49" charset="-122"/>
                        </a:rPr>
                        <a:t>万多人</a:t>
                      </a:r>
                      <a:endParaRPr lang="en-US" altLang="zh-CN" sz="2100" b="1" dirty="0" smtClean="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08660">
                <a:tc>
                  <a:txBody>
                    <a:bodyPr/>
                    <a:lstStyle/>
                    <a:p>
                      <a:r>
                        <a:rPr lang="zh-CN" altLang="en-US" sz="2100" b="1" dirty="0" smtClean="0">
                          <a:solidFill>
                            <a:srgbClr val="0000FF"/>
                          </a:solidFill>
                          <a:latin typeface="楷体" panose="02010609060101010101" pitchFamily="49" charset="-122"/>
                          <a:ea typeface="楷体" panose="02010609060101010101" pitchFamily="49" charset="-122"/>
                        </a:rPr>
                        <a:t>伤亡人数</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约</a:t>
                      </a:r>
                      <a:r>
                        <a:rPr lang="en-US" altLang="zh-CN" sz="2100" b="1" kern="0" dirty="0" smtClean="0">
                          <a:solidFill>
                            <a:srgbClr val="0000FF"/>
                          </a:solidFill>
                          <a:latin typeface="楷体" panose="02010609060101010101" pitchFamily="49" charset="-122"/>
                          <a:ea typeface="楷体" panose="02010609060101010101" pitchFamily="49" charset="-122"/>
                          <a:cs typeface="AdobeHeitiStd-Regular"/>
                        </a:rPr>
                        <a:t>4600 </a:t>
                      </a:r>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人</a:t>
                      </a:r>
                      <a:endParaRPr lang="en-US" altLang="zh-CN" sz="2100" b="1" kern="0" dirty="0" smtClean="0">
                        <a:solidFill>
                          <a:srgbClr val="0000FF"/>
                        </a:solidFill>
                        <a:latin typeface="楷体" panose="02010609060101010101" pitchFamily="49" charset="-122"/>
                        <a:ea typeface="楷体" panose="02010609060101010101" pitchFamily="49" charset="-122"/>
                        <a:cs typeface="AdobeHeitiStd-Regular"/>
                      </a:endParaRPr>
                    </a:p>
                    <a:p>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（约死</a:t>
                      </a:r>
                      <a:r>
                        <a:rPr lang="en-US" altLang="zh-CN" sz="2100" b="1" kern="0" dirty="0" smtClean="0">
                          <a:solidFill>
                            <a:srgbClr val="0000FF"/>
                          </a:solidFill>
                          <a:latin typeface="楷体" panose="02010609060101010101" pitchFamily="49" charset="-122"/>
                          <a:ea typeface="楷体" panose="02010609060101010101" pitchFamily="49" charset="-122"/>
                          <a:cs typeface="AdobeHeitiStd-Regular"/>
                        </a:rPr>
                        <a:t>3300 </a:t>
                      </a:r>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人），</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共计</a:t>
                      </a:r>
                      <a:r>
                        <a:rPr lang="en-US" altLang="zh-CN" sz="2100" b="1" kern="0" dirty="0" smtClean="0">
                          <a:solidFill>
                            <a:srgbClr val="0000FF"/>
                          </a:solidFill>
                          <a:latin typeface="楷体" panose="02010609060101010101" pitchFamily="49" charset="-122"/>
                          <a:ea typeface="楷体" panose="02010609060101010101" pitchFamily="49" charset="-122"/>
                          <a:cs typeface="AdobeHeitiStd-Regular"/>
                        </a:rPr>
                        <a:t>401 </a:t>
                      </a:r>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人（死</a:t>
                      </a:r>
                      <a:r>
                        <a:rPr lang="en-US" altLang="zh-CN" sz="2100" b="1" kern="0" dirty="0" smtClean="0">
                          <a:solidFill>
                            <a:srgbClr val="0000FF"/>
                          </a:solidFill>
                          <a:latin typeface="楷体" panose="02010609060101010101" pitchFamily="49" charset="-122"/>
                          <a:ea typeface="楷体" panose="02010609060101010101" pitchFamily="49" charset="-122"/>
                          <a:cs typeface="AdobeHeitiStd-Regular"/>
                        </a:rPr>
                        <a:t>59 </a:t>
                      </a:r>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人，失踪</a:t>
                      </a:r>
                      <a:r>
                        <a:rPr lang="en-US" altLang="zh-CN" sz="2100" b="1" kern="0" dirty="0" smtClean="0">
                          <a:solidFill>
                            <a:srgbClr val="0000FF"/>
                          </a:solidFill>
                          <a:latin typeface="楷体" panose="02010609060101010101" pitchFamily="49" charset="-122"/>
                          <a:ea typeface="楷体" panose="02010609060101010101" pitchFamily="49" charset="-122"/>
                          <a:cs typeface="AdobeHeitiStd-Regular"/>
                        </a:rPr>
                        <a:t>3 </a:t>
                      </a:r>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人）</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48740">
                <a:tc>
                  <a:txBody>
                    <a:bodyPr/>
                    <a:lstStyle/>
                    <a:p>
                      <a:endParaRPr lang="en-US" altLang="zh-CN" sz="2100" b="1" dirty="0" smtClean="0">
                        <a:solidFill>
                          <a:srgbClr val="0000FF"/>
                        </a:solidFill>
                        <a:latin typeface="楷体" panose="02010609060101010101" pitchFamily="49" charset="-122"/>
                        <a:ea typeface="楷体" panose="02010609060101010101" pitchFamily="49" charset="-122"/>
                      </a:endParaRPr>
                    </a:p>
                    <a:p>
                      <a:r>
                        <a:rPr lang="zh-CN" altLang="en-US" sz="2100" b="1" dirty="0" smtClean="0">
                          <a:solidFill>
                            <a:srgbClr val="0000FF"/>
                          </a:solidFill>
                          <a:latin typeface="楷体" panose="02010609060101010101" pitchFamily="49" charset="-122"/>
                          <a:ea typeface="楷体" panose="02010609060101010101" pitchFamily="49" charset="-122"/>
                        </a:rPr>
                        <a:t>牺牲将领</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将领</a:t>
                      </a:r>
                      <a:r>
                        <a:rPr lang="en-US" altLang="zh-CN" sz="2100" b="1" kern="0" dirty="0" smtClean="0">
                          <a:solidFill>
                            <a:srgbClr val="0000FF"/>
                          </a:solidFill>
                          <a:latin typeface="楷体" panose="02010609060101010101" pitchFamily="49" charset="-122"/>
                          <a:ea typeface="楷体" panose="02010609060101010101" pitchFamily="49" charset="-122"/>
                          <a:cs typeface="AdobeHeitiStd-Regular"/>
                        </a:rPr>
                        <a:t>11 </a:t>
                      </a:r>
                      <a:r>
                        <a:rPr lang="zh-CN" altLang="zh-CN" sz="2100" b="1" kern="0" dirty="0" smtClean="0">
                          <a:solidFill>
                            <a:srgbClr val="0000FF"/>
                          </a:solidFill>
                          <a:latin typeface="楷体" panose="02010609060101010101" pitchFamily="49" charset="-122"/>
                          <a:ea typeface="楷体" panose="02010609060101010101" pitchFamily="49" charset="-122"/>
                          <a:cs typeface="AdobeHeitiStd-Regular"/>
                        </a:rPr>
                        <a:t>人，其中从一品三人，正二品六人，从二品一人，从三品一人</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ltLang="zh-CN" sz="2100" b="1" dirty="0" smtClean="0">
                        <a:solidFill>
                          <a:srgbClr val="0000FF"/>
                        </a:solidFill>
                        <a:latin typeface="楷体" panose="02010609060101010101" pitchFamily="49" charset="-122"/>
                        <a:ea typeface="楷体" panose="02010609060101010101" pitchFamily="49" charset="-122"/>
                        <a:cs typeface="AdobeHeitiStd-Regular"/>
                      </a:endParaRPr>
                    </a:p>
                    <a:p>
                      <a:r>
                        <a:rPr lang="zh-CN" altLang="zh-CN" sz="2100" b="1" dirty="0" smtClean="0">
                          <a:solidFill>
                            <a:srgbClr val="0000FF"/>
                          </a:solidFill>
                          <a:latin typeface="楷体" panose="02010609060101010101" pitchFamily="49" charset="-122"/>
                          <a:ea typeface="楷体" panose="02010609060101010101" pitchFamily="49" charset="-122"/>
                          <a:cs typeface="AdobeHeitiStd-Regular"/>
                        </a:rPr>
                        <a:t>陆军中校一名</a:t>
                      </a:r>
                      <a:endParaRPr lang="zh-CN" altLang="en-US" sz="21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4" name="文本框 11"/>
          <p:cNvSpPr txBox="1"/>
          <p:nvPr/>
        </p:nvSpPr>
        <p:spPr>
          <a:xfrm>
            <a:off x="1778764" y="264082"/>
            <a:ext cx="5519460" cy="584775"/>
          </a:xfrm>
          <a:prstGeom prst="rect">
            <a:avLst/>
          </a:prstGeom>
          <a:noFill/>
        </p:spPr>
        <p:txBody>
          <a:bodyPr wrap="none" rtlCol="0">
            <a:spAutoFit/>
          </a:bodyPr>
          <a:lstStyle/>
          <a:p>
            <a:r>
              <a:rPr lang="zh-CN" altLang="en-US" sz="3200" b="1" dirty="0" smtClean="0">
                <a:solidFill>
                  <a:srgbClr val="0000FF"/>
                </a:solidFill>
                <a:latin typeface="华文新魏" panose="02010800040101010101" pitchFamily="2" charset="-122"/>
                <a:ea typeface="华文新魏" panose="02010800040101010101" pitchFamily="2" charset="-122"/>
              </a:rPr>
              <a:t>第一次鸦片战争中英双方概况</a:t>
            </a:r>
            <a:endParaRPr lang="zh-CN" altLang="en-US" sz="3200" b="1" dirty="0">
              <a:solidFill>
                <a:srgbClr val="0000FF"/>
              </a:solidFill>
              <a:latin typeface="华文新魏" panose="02010800040101010101" pitchFamily="2" charset="-122"/>
              <a:ea typeface="华文新魏" panose="02010800040101010101" pitchFamily="2" charset="-122"/>
            </a:endParaRPr>
          </a:p>
        </p:txBody>
      </p:sp>
      <p:sp>
        <p:nvSpPr>
          <p:cNvPr id="5" name="矩形 4"/>
          <p:cNvSpPr/>
          <p:nvPr/>
        </p:nvSpPr>
        <p:spPr>
          <a:xfrm>
            <a:off x="3780849" y="4386953"/>
            <a:ext cx="5234125" cy="738664"/>
          </a:xfrm>
          <a:prstGeom prst="rect">
            <a:avLst/>
          </a:prstGeom>
        </p:spPr>
        <p:txBody>
          <a:bodyPr wrap="none">
            <a:spAutoFit/>
          </a:bodyPr>
          <a:lstStyle/>
          <a:p>
            <a:pPr>
              <a:lnSpc>
                <a:spcPct val="150000"/>
              </a:lnSpc>
            </a:pP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摘编自田秉锷</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大国无兵</a:t>
            </a:r>
            <a:r>
              <a:rPr lang="en-US" altLang="zh-CN" sz="2800" b="1" dirty="0">
                <a:solidFill>
                  <a:srgbClr val="0000FF"/>
                </a:solidFill>
                <a:latin typeface="楷体" panose="02010609060101010101" pitchFamily="49" charset="-122"/>
                <a:ea typeface="楷体" panose="02010609060101010101" pitchFamily="49" charset="-122"/>
              </a:rPr>
              <a:t>》</a:t>
            </a:r>
            <a:endParaRPr lang="en-US" altLang="zh-CN"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697319" y="303763"/>
            <a:ext cx="7709792" cy="3046988"/>
          </a:xfrm>
          <a:prstGeom prst="rect">
            <a:avLst/>
          </a:prstGeom>
          <a:noFill/>
          <a:ln w="9525">
            <a:solidFill>
              <a:srgbClr val="C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folHlink"/>
              </a:buClr>
              <a:buSzPct val="85000"/>
              <a:buFont typeface="Wingdings 2" panose="05020102010507070707" pitchFamily="18" charset="2"/>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lr>
                <a:schemeClr val="tx2"/>
              </a:buClr>
              <a:buSzPct val="85000"/>
              <a:buFont typeface="Wingdings 2" panose="05020102010507070707" pitchFamily="18" charset="2"/>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lr>
                <a:schemeClr val="folHlink"/>
              </a:buClr>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lr>
                <a:schemeClr val="tx2"/>
              </a:buClr>
              <a:buSzPct val="90000"/>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lr>
                <a:schemeClr val="fo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fo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fo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fo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fo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buClrTx/>
              <a:buSzTx/>
              <a:buFontTx/>
              <a:buNone/>
            </a:pPr>
            <a:r>
              <a:rPr lang="zh-CN" altLang="en-US" b="1" dirty="0">
                <a:solidFill>
                  <a:srgbClr val="0000FF"/>
                </a:solidFill>
                <a:latin typeface="楷体" panose="02010609060101010101" pitchFamily="49" charset="-122"/>
                <a:ea typeface="楷体" panose="02010609060101010101" pitchFamily="49" charset="-122"/>
              </a:rPr>
              <a:t>   </a:t>
            </a:r>
            <a:r>
              <a:rPr lang="zh-CN" altLang="en-US" b="1" dirty="0" smtClean="0">
                <a:solidFill>
                  <a:srgbClr val="0000FF"/>
                </a:solidFill>
                <a:latin typeface="楷体" panose="02010609060101010101" pitchFamily="49" charset="-122"/>
                <a:ea typeface="楷体" panose="02010609060101010101" pitchFamily="49" charset="-122"/>
              </a:rPr>
              <a:t> </a:t>
            </a:r>
            <a:r>
              <a:rPr lang="zh-CN" altLang="zh-CN" b="1" dirty="0" smtClean="0">
                <a:solidFill>
                  <a:srgbClr val="0000FF"/>
                </a:solidFill>
                <a:latin typeface="楷体" panose="02010609060101010101" pitchFamily="49" charset="-122"/>
                <a:ea typeface="楷体" panose="02010609060101010101" pitchFamily="49" charset="-122"/>
              </a:rPr>
              <a:t>史学家</a:t>
            </a:r>
            <a:r>
              <a:rPr lang="zh-CN" altLang="zh-CN" b="1" dirty="0">
                <a:solidFill>
                  <a:srgbClr val="0000FF"/>
                </a:solidFill>
                <a:latin typeface="楷体" panose="02010609060101010101" pitchFamily="49" charset="-122"/>
                <a:ea typeface="楷体" panose="02010609060101010101" pitchFamily="49" charset="-122"/>
              </a:rPr>
              <a:t>麦迪森《世界经济千年史》统计，</a:t>
            </a:r>
            <a:r>
              <a:rPr lang="en-US" altLang="zh-CN" b="1" dirty="0">
                <a:solidFill>
                  <a:srgbClr val="0000FF"/>
                </a:solidFill>
                <a:latin typeface="楷体" panose="02010609060101010101" pitchFamily="49" charset="-122"/>
                <a:ea typeface="楷体" panose="02010609060101010101" pitchFamily="49" charset="-122"/>
              </a:rPr>
              <a:t>1820</a:t>
            </a:r>
            <a:r>
              <a:rPr lang="zh-CN" altLang="zh-CN" b="1" dirty="0">
                <a:solidFill>
                  <a:srgbClr val="0000FF"/>
                </a:solidFill>
                <a:latin typeface="楷体" panose="02010609060101010101" pitchFamily="49" charset="-122"/>
                <a:ea typeface="楷体" panose="02010609060101010101" pitchFamily="49" charset="-122"/>
              </a:rPr>
              <a:t>年中国国内生产总值（</a:t>
            </a:r>
            <a:r>
              <a:rPr lang="en-US" altLang="zh-CN" b="1" dirty="0">
                <a:solidFill>
                  <a:srgbClr val="0000FF"/>
                </a:solidFill>
                <a:latin typeface="楷体" panose="02010609060101010101" pitchFamily="49" charset="-122"/>
                <a:ea typeface="楷体" panose="02010609060101010101" pitchFamily="49" charset="-122"/>
              </a:rPr>
              <a:t>GDP</a:t>
            </a:r>
            <a:r>
              <a:rPr lang="zh-CN" altLang="zh-CN" b="1" dirty="0">
                <a:solidFill>
                  <a:srgbClr val="0000FF"/>
                </a:solidFill>
                <a:latin typeface="楷体" panose="02010609060101010101" pitchFamily="49" charset="-122"/>
                <a:ea typeface="楷体" panose="02010609060101010101" pitchFamily="49" charset="-122"/>
              </a:rPr>
              <a:t>）占世界经济总量的</a:t>
            </a:r>
            <a:r>
              <a:rPr lang="en-US" altLang="zh-CN" b="1" dirty="0">
                <a:solidFill>
                  <a:srgbClr val="0000FF"/>
                </a:solidFill>
                <a:latin typeface="楷体" panose="02010609060101010101" pitchFamily="49" charset="-122"/>
                <a:ea typeface="楷体" panose="02010609060101010101" pitchFamily="49" charset="-122"/>
              </a:rPr>
              <a:t>32</a:t>
            </a:r>
            <a:r>
              <a:rPr lang="zh-CN" altLang="zh-CN" b="1" dirty="0">
                <a:solidFill>
                  <a:srgbClr val="0000FF"/>
                </a:solidFill>
                <a:latin typeface="楷体" panose="02010609060101010101" pitchFamily="49" charset="-122"/>
                <a:ea typeface="楷体" panose="02010609060101010101" pitchFamily="49" charset="-122"/>
              </a:rPr>
              <a:t>．</a:t>
            </a:r>
            <a:r>
              <a:rPr lang="en-US" altLang="zh-CN" b="1" dirty="0">
                <a:solidFill>
                  <a:srgbClr val="0000FF"/>
                </a:solidFill>
                <a:latin typeface="楷体" panose="02010609060101010101" pitchFamily="49" charset="-122"/>
                <a:ea typeface="楷体" panose="02010609060101010101" pitchFamily="49" charset="-122"/>
              </a:rPr>
              <a:t>9%</a:t>
            </a:r>
            <a:r>
              <a:rPr lang="zh-CN" altLang="zh-CN" b="1" dirty="0">
                <a:solidFill>
                  <a:srgbClr val="0000FF"/>
                </a:solidFill>
                <a:latin typeface="楷体" panose="02010609060101010101" pitchFamily="49" charset="-122"/>
                <a:ea typeface="楷体" panose="02010609060101010101" pitchFamily="49" charset="-122"/>
              </a:rPr>
              <a:t>，西欧各国的总和占</a:t>
            </a:r>
            <a:r>
              <a:rPr lang="en-US" altLang="zh-CN" b="1" dirty="0">
                <a:solidFill>
                  <a:srgbClr val="0000FF"/>
                </a:solidFill>
                <a:latin typeface="楷体" panose="02010609060101010101" pitchFamily="49" charset="-122"/>
                <a:ea typeface="楷体" panose="02010609060101010101" pitchFamily="49" charset="-122"/>
              </a:rPr>
              <a:t>23</a:t>
            </a:r>
            <a:r>
              <a:rPr lang="zh-CN" altLang="zh-CN" b="1" dirty="0">
                <a:solidFill>
                  <a:srgbClr val="0000FF"/>
                </a:solidFill>
                <a:latin typeface="楷体" panose="02010609060101010101" pitchFamily="49" charset="-122"/>
                <a:ea typeface="楷体" panose="02010609060101010101" pitchFamily="49" charset="-122"/>
              </a:rPr>
              <a:t>．</a:t>
            </a:r>
            <a:r>
              <a:rPr lang="en-US" altLang="zh-CN" b="1" dirty="0">
                <a:solidFill>
                  <a:srgbClr val="0000FF"/>
                </a:solidFill>
                <a:latin typeface="楷体" panose="02010609060101010101" pitchFamily="49" charset="-122"/>
                <a:ea typeface="楷体" panose="02010609060101010101" pitchFamily="49" charset="-122"/>
              </a:rPr>
              <a:t>6%</a:t>
            </a:r>
            <a:r>
              <a:rPr lang="zh-CN" altLang="zh-CN" b="1" dirty="0">
                <a:solidFill>
                  <a:srgbClr val="0000FF"/>
                </a:solidFill>
                <a:latin typeface="楷体" panose="02010609060101010101" pitchFamily="49" charset="-122"/>
                <a:ea typeface="楷体" panose="02010609060101010101" pitchFamily="49" charset="-122"/>
              </a:rPr>
              <a:t>，美国和日本分别占</a:t>
            </a:r>
            <a:r>
              <a:rPr lang="en-US" altLang="zh-CN" b="1" dirty="0">
                <a:solidFill>
                  <a:srgbClr val="0000FF"/>
                </a:solidFill>
                <a:latin typeface="楷体" panose="02010609060101010101" pitchFamily="49" charset="-122"/>
                <a:ea typeface="楷体" panose="02010609060101010101" pitchFamily="49" charset="-122"/>
              </a:rPr>
              <a:t>1</a:t>
            </a:r>
            <a:r>
              <a:rPr lang="zh-CN" altLang="zh-CN" b="1" dirty="0">
                <a:solidFill>
                  <a:srgbClr val="0000FF"/>
                </a:solidFill>
                <a:latin typeface="楷体" panose="02010609060101010101" pitchFamily="49" charset="-122"/>
                <a:ea typeface="楷体" panose="02010609060101010101" pitchFamily="49" charset="-122"/>
              </a:rPr>
              <a:t>．</a:t>
            </a:r>
            <a:r>
              <a:rPr lang="en-US" altLang="zh-CN" b="1" dirty="0">
                <a:solidFill>
                  <a:srgbClr val="0000FF"/>
                </a:solidFill>
                <a:latin typeface="楷体" panose="02010609060101010101" pitchFamily="49" charset="-122"/>
                <a:ea typeface="楷体" panose="02010609060101010101" pitchFamily="49" charset="-122"/>
              </a:rPr>
              <a:t>8%</a:t>
            </a:r>
            <a:r>
              <a:rPr lang="zh-CN" altLang="zh-CN" b="1" dirty="0">
                <a:solidFill>
                  <a:srgbClr val="0000FF"/>
                </a:solidFill>
                <a:latin typeface="楷体" panose="02010609060101010101" pitchFamily="49" charset="-122"/>
                <a:ea typeface="楷体" panose="02010609060101010101" pitchFamily="49" charset="-122"/>
              </a:rPr>
              <a:t>和</a:t>
            </a:r>
            <a:r>
              <a:rPr lang="en-US" altLang="zh-CN" b="1" dirty="0">
                <a:solidFill>
                  <a:srgbClr val="0000FF"/>
                </a:solidFill>
                <a:latin typeface="楷体" panose="02010609060101010101" pitchFamily="49" charset="-122"/>
                <a:ea typeface="楷体" panose="02010609060101010101" pitchFamily="49" charset="-122"/>
              </a:rPr>
              <a:t>3%</a:t>
            </a:r>
            <a:r>
              <a:rPr lang="zh-CN" altLang="zh-CN" b="1" dirty="0">
                <a:solidFill>
                  <a:srgbClr val="0000FF"/>
                </a:solidFill>
                <a:latin typeface="楷体" panose="02010609060101010101" pitchFamily="49" charset="-122"/>
                <a:ea typeface="楷体" panose="02010609060101010101" pitchFamily="49" charset="-122"/>
              </a:rPr>
              <a:t>。</a:t>
            </a:r>
            <a:endParaRPr lang="zh-CN" altLang="zh-CN" b="1" dirty="0">
              <a:solidFill>
                <a:srgbClr val="0000FF"/>
              </a:solidFill>
              <a:latin typeface="楷体" panose="02010609060101010101" pitchFamily="49" charset="-122"/>
              <a:ea typeface="楷体" panose="02010609060101010101" pitchFamily="49" charset="-122"/>
            </a:endParaRPr>
          </a:p>
        </p:txBody>
      </p:sp>
      <p:sp>
        <p:nvSpPr>
          <p:cNvPr id="3" name="TextBox 6"/>
          <p:cNvSpPr txBox="1"/>
          <p:nvPr/>
        </p:nvSpPr>
        <p:spPr>
          <a:xfrm>
            <a:off x="827714" y="3547910"/>
            <a:ext cx="7470775" cy="523220"/>
          </a:xfrm>
          <a:prstGeom prst="rect">
            <a:avLst/>
          </a:prstGeom>
          <a:noFill/>
        </p:spPr>
        <p:txBody>
          <a:bodyPr>
            <a:spAutoFit/>
          </a:bodyPr>
          <a:lstStyle/>
          <a:p>
            <a:pPr eaLnBrk="1" hangingPunct="1">
              <a:defRPr/>
            </a:pPr>
            <a:r>
              <a:rPr lang="zh-CN" altLang="zh-CN" sz="2800" b="1" dirty="0">
                <a:latin typeface="黑体" panose="02010609060101010101" pitchFamily="49" charset="-122"/>
                <a:ea typeface="黑体" panose="02010609060101010101" pitchFamily="49" charset="-122"/>
              </a:rPr>
              <a:t>如此强大的经济实力，中国的落后从何谈起呢？</a:t>
            </a:r>
            <a:endParaRPr lang="zh-CN" altLang="zh-CN"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11"/>
          <p:cNvSpPr txBox="1"/>
          <p:nvPr/>
        </p:nvSpPr>
        <p:spPr>
          <a:xfrm>
            <a:off x="191266" y="76936"/>
            <a:ext cx="3875910" cy="584775"/>
          </a:xfrm>
          <a:prstGeom prst="rect">
            <a:avLst/>
          </a:prstGeom>
          <a:noFill/>
        </p:spPr>
        <p:txBody>
          <a:bodyPr wrap="square" rtlCol="0">
            <a:spAutoFit/>
          </a:bodyPr>
          <a:lstStyle/>
          <a:p>
            <a:r>
              <a:rPr lang="en-US" altLang="zh-CN" sz="3200" b="1" dirty="0" smtClean="0">
                <a:solidFill>
                  <a:srgbClr val="0000FF"/>
                </a:solidFill>
                <a:latin typeface="黑体" panose="02010609060101010101" pitchFamily="49" charset="-122"/>
                <a:ea typeface="黑体" panose="02010609060101010101" pitchFamily="49" charset="-122"/>
              </a:rPr>
              <a:t>2.</a:t>
            </a:r>
            <a:r>
              <a:rPr lang="zh-CN" altLang="en-US" sz="3200" b="1" dirty="0" smtClean="0">
                <a:solidFill>
                  <a:srgbClr val="0000FF"/>
                </a:solidFill>
                <a:latin typeface="黑体" panose="02010609060101010101" pitchFamily="49" charset="-122"/>
                <a:ea typeface="黑体" panose="02010609060101010101" pitchFamily="49" charset="-122"/>
              </a:rPr>
              <a:t>中国战败原因</a:t>
            </a:r>
            <a:endParaRPr lang="zh-CN" altLang="en-US" sz="3200" b="1" dirty="0">
              <a:solidFill>
                <a:srgbClr val="0000FF"/>
              </a:solidFill>
              <a:latin typeface="黑体" panose="02010609060101010101" pitchFamily="49" charset="-122"/>
              <a:ea typeface="黑体" panose="02010609060101010101" pitchFamily="49" charset="-122"/>
            </a:endParaRPr>
          </a:p>
        </p:txBody>
      </p:sp>
      <p:sp>
        <p:nvSpPr>
          <p:cNvPr id="7" name="Text Box 4"/>
          <p:cNvSpPr txBox="1">
            <a:spLocks noChangeArrowheads="1"/>
          </p:cNvSpPr>
          <p:nvPr/>
        </p:nvSpPr>
        <p:spPr bwMode="auto">
          <a:xfrm>
            <a:off x="315920" y="683437"/>
            <a:ext cx="8682446" cy="634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10000"/>
              </a:lnSpc>
            </a:pPr>
            <a:r>
              <a:rPr lang="en-US" altLang="zh-CN" sz="3200" b="1" dirty="0" smtClean="0">
                <a:solidFill>
                  <a:srgbClr val="3333FF"/>
                </a:solidFill>
                <a:latin typeface="楷体" panose="02010609060101010101" pitchFamily="49" charset="-122"/>
                <a:ea typeface="楷体" panose="02010609060101010101" pitchFamily="49" charset="-122"/>
              </a:rPr>
              <a:t>19</a:t>
            </a:r>
            <a:r>
              <a:rPr lang="zh-CN" altLang="en-US" sz="3200" b="1" dirty="0" smtClean="0">
                <a:solidFill>
                  <a:srgbClr val="3333FF"/>
                </a:solidFill>
                <a:latin typeface="楷体" panose="02010609060101010101" pitchFamily="49" charset="-122"/>
                <a:ea typeface="楷体" panose="02010609060101010101" pitchFamily="49" charset="-122"/>
              </a:rPr>
              <a:t>世纪三四十年代中英部分武器装备数据</a:t>
            </a:r>
            <a:endParaRPr lang="zh-CN" altLang="en-US" sz="3200" b="1" dirty="0">
              <a:solidFill>
                <a:srgbClr val="3333FF"/>
              </a:solidFill>
              <a:latin typeface="楷体" panose="02010609060101010101" pitchFamily="49" charset="-122"/>
              <a:ea typeface="楷体" panose="02010609060101010101" pitchFamily="49" charset="-122"/>
            </a:endParaRPr>
          </a:p>
        </p:txBody>
      </p:sp>
      <p:graphicFrame>
        <p:nvGraphicFramePr>
          <p:cNvPr id="8" name="表格 7"/>
          <p:cNvGraphicFramePr>
            <a:graphicFrameLocks noGrp="1"/>
          </p:cNvGraphicFramePr>
          <p:nvPr/>
        </p:nvGraphicFramePr>
        <p:xfrm>
          <a:off x="228834" y="1196456"/>
          <a:ext cx="8769532" cy="2898471"/>
        </p:xfrm>
        <a:graphic>
          <a:graphicData uri="http://schemas.openxmlformats.org/drawingml/2006/table">
            <a:tbl>
              <a:tblPr firstRow="1" bandRow="1">
                <a:tableStyleId>{5C22544A-7EE6-4342-B048-85BDC9FD1C3A}</a:tableStyleId>
              </a:tblPr>
              <a:tblGrid>
                <a:gridCol w="1001486"/>
                <a:gridCol w="3796700"/>
                <a:gridCol w="3971346"/>
              </a:tblGrid>
              <a:tr h="478577">
                <a:tc>
                  <a:txBody>
                    <a:bodyPr/>
                    <a:lstStyle/>
                    <a:p>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2400" b="1" dirty="0" smtClean="0">
                          <a:solidFill>
                            <a:srgbClr val="0000FF"/>
                          </a:solidFill>
                          <a:latin typeface="楷体" panose="02010609060101010101" pitchFamily="49" charset="-122"/>
                          <a:ea typeface="楷体" panose="02010609060101010101" pitchFamily="49" charset="-122"/>
                        </a:rPr>
                        <a:t>中国</a:t>
                      </a:r>
                      <a:endParaRPr lang="zh-CN" altLang="en-US" sz="2400" b="1" dirty="0">
                        <a:solidFill>
                          <a:srgbClr val="0000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zh-CN" altLang="en-US" sz="2400" b="1" dirty="0" smtClean="0">
                          <a:solidFill>
                            <a:schemeClr val="tx1"/>
                          </a:solidFill>
                          <a:latin typeface="楷体" panose="02010609060101010101" pitchFamily="49" charset="-122"/>
                          <a:ea typeface="楷体" panose="02010609060101010101" pitchFamily="49" charset="-122"/>
                        </a:rPr>
                        <a:t>英国</a:t>
                      </a:r>
                      <a:endParaRPr lang="zh-CN" altLang="en-US" sz="2400" b="1" dirty="0">
                        <a:solidFill>
                          <a:schemeClr val="tx1"/>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19694">
                <a:tc>
                  <a:txBody>
                    <a:bodyPr/>
                    <a:lstStyle/>
                    <a:p>
                      <a:r>
                        <a:rPr lang="zh-CN" altLang="en-US" sz="2400" b="1" dirty="0" smtClean="0">
                          <a:solidFill>
                            <a:srgbClr val="3333FF"/>
                          </a:solidFill>
                          <a:latin typeface="楷体" panose="02010609060101010101" pitchFamily="49" charset="-122"/>
                          <a:ea typeface="楷体" panose="02010609060101010101" pitchFamily="49" charset="-122"/>
                        </a:rPr>
                        <a:t>步枪</a:t>
                      </a:r>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rgbClr val="3333FF"/>
                          </a:solidFill>
                          <a:latin typeface="楷体" panose="02010609060101010101" pitchFamily="49" charset="-122"/>
                          <a:ea typeface="楷体" panose="02010609060101010101" pitchFamily="49" charset="-122"/>
                        </a:rPr>
                        <a:t>射程</a:t>
                      </a:r>
                      <a:r>
                        <a:rPr lang="en-US" altLang="zh-CN" sz="2400" b="1" dirty="0" smtClean="0">
                          <a:solidFill>
                            <a:srgbClr val="3333FF"/>
                          </a:solidFill>
                          <a:latin typeface="楷体" panose="02010609060101010101" pitchFamily="49" charset="-122"/>
                          <a:ea typeface="楷体" panose="02010609060101010101" pitchFamily="49" charset="-122"/>
                        </a:rPr>
                        <a:t>100</a:t>
                      </a:r>
                      <a:r>
                        <a:rPr lang="zh-CN" altLang="en-US" sz="2400" b="1" dirty="0" smtClean="0">
                          <a:solidFill>
                            <a:srgbClr val="3333FF"/>
                          </a:solidFill>
                          <a:latin typeface="楷体" panose="02010609060101010101" pitchFamily="49" charset="-122"/>
                          <a:ea typeface="楷体" panose="02010609060101010101" pitchFamily="49" charset="-122"/>
                        </a:rPr>
                        <a:t>米、射速</a:t>
                      </a:r>
                      <a:r>
                        <a:rPr lang="en-US" altLang="zh-CN" sz="2400" b="1" dirty="0" smtClean="0">
                          <a:solidFill>
                            <a:srgbClr val="3333FF"/>
                          </a:solidFill>
                          <a:latin typeface="楷体" panose="02010609060101010101" pitchFamily="49" charset="-122"/>
                          <a:ea typeface="楷体" panose="02010609060101010101" pitchFamily="49" charset="-122"/>
                        </a:rPr>
                        <a:t>1-2</a:t>
                      </a:r>
                      <a:r>
                        <a:rPr lang="zh-CN" altLang="en-US" sz="2400" b="1" dirty="0" smtClean="0">
                          <a:solidFill>
                            <a:srgbClr val="3333FF"/>
                          </a:solidFill>
                          <a:latin typeface="楷体" panose="02010609060101010101" pitchFamily="49" charset="-122"/>
                          <a:ea typeface="楷体" panose="02010609060101010101" pitchFamily="49" charset="-122"/>
                        </a:rPr>
                        <a:t>发</a:t>
                      </a:r>
                      <a:r>
                        <a:rPr lang="en-US" altLang="zh-CN" sz="2400" b="1" dirty="0" smtClean="0">
                          <a:solidFill>
                            <a:srgbClr val="3333FF"/>
                          </a:solidFill>
                          <a:latin typeface="楷体" panose="02010609060101010101" pitchFamily="49" charset="-122"/>
                          <a:ea typeface="楷体" panose="02010609060101010101" pitchFamily="49" charset="-122"/>
                        </a:rPr>
                        <a:t>/</a:t>
                      </a:r>
                      <a:r>
                        <a:rPr lang="zh-CN" altLang="en-US" sz="2400" b="1" dirty="0" smtClean="0">
                          <a:solidFill>
                            <a:srgbClr val="3333FF"/>
                          </a:solidFill>
                          <a:latin typeface="楷体" panose="02010609060101010101" pitchFamily="49" charset="-122"/>
                          <a:ea typeface="楷体" panose="02010609060101010101" pitchFamily="49" charset="-122"/>
                        </a:rPr>
                        <a:t>分钟</a:t>
                      </a:r>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schemeClr val="tx1"/>
                          </a:solidFill>
                          <a:latin typeface="楷体" panose="02010609060101010101" pitchFamily="49" charset="-122"/>
                          <a:ea typeface="楷体" panose="02010609060101010101" pitchFamily="49" charset="-122"/>
                        </a:rPr>
                        <a:t>射程</a:t>
                      </a:r>
                      <a:r>
                        <a:rPr lang="en-US" altLang="zh-CN" sz="2400" b="1" dirty="0" smtClean="0">
                          <a:solidFill>
                            <a:schemeClr val="tx1"/>
                          </a:solidFill>
                          <a:latin typeface="楷体" panose="02010609060101010101" pitchFamily="49" charset="-122"/>
                          <a:ea typeface="楷体" panose="02010609060101010101" pitchFamily="49" charset="-122"/>
                        </a:rPr>
                        <a:t>200</a:t>
                      </a:r>
                      <a:r>
                        <a:rPr lang="zh-CN" altLang="en-US" sz="2400" b="1" dirty="0" smtClean="0">
                          <a:solidFill>
                            <a:schemeClr val="tx1"/>
                          </a:solidFill>
                          <a:latin typeface="楷体" panose="02010609060101010101" pitchFamily="49" charset="-122"/>
                          <a:ea typeface="楷体" panose="02010609060101010101" pitchFamily="49" charset="-122"/>
                        </a:rPr>
                        <a:t>米、射速</a:t>
                      </a:r>
                      <a:r>
                        <a:rPr lang="en-US" altLang="zh-CN" sz="2400" b="1" dirty="0" smtClean="0">
                          <a:solidFill>
                            <a:schemeClr val="tx1"/>
                          </a:solidFill>
                          <a:latin typeface="楷体" panose="02010609060101010101" pitchFamily="49" charset="-122"/>
                          <a:ea typeface="楷体" panose="02010609060101010101" pitchFamily="49" charset="-122"/>
                        </a:rPr>
                        <a:t>3-4</a:t>
                      </a:r>
                      <a:r>
                        <a:rPr lang="zh-CN" altLang="en-US" sz="2400" b="1" dirty="0" smtClean="0">
                          <a:solidFill>
                            <a:schemeClr val="tx1"/>
                          </a:solidFill>
                          <a:latin typeface="楷体" panose="02010609060101010101" pitchFamily="49" charset="-122"/>
                          <a:ea typeface="楷体" panose="02010609060101010101" pitchFamily="49" charset="-122"/>
                        </a:rPr>
                        <a:t>发</a:t>
                      </a:r>
                      <a:r>
                        <a:rPr lang="en-US" altLang="zh-CN" sz="2400" b="1" dirty="0" smtClean="0">
                          <a:solidFill>
                            <a:schemeClr val="tx1"/>
                          </a:solidFill>
                          <a:latin typeface="楷体" panose="02010609060101010101" pitchFamily="49" charset="-122"/>
                          <a:ea typeface="楷体" panose="02010609060101010101" pitchFamily="49" charset="-122"/>
                        </a:rPr>
                        <a:t>/</a:t>
                      </a:r>
                      <a:r>
                        <a:rPr lang="zh-CN" altLang="en-US" sz="2400" b="1" dirty="0" smtClean="0">
                          <a:solidFill>
                            <a:schemeClr val="tx1"/>
                          </a:solidFill>
                          <a:latin typeface="楷体" panose="02010609060101010101" pitchFamily="49" charset="-122"/>
                          <a:ea typeface="楷体" panose="02010609060101010101" pitchFamily="49" charset="-122"/>
                        </a:rPr>
                        <a:t>分钟</a:t>
                      </a:r>
                      <a:endParaRPr lang="zh-CN" altLang="en-US" sz="2400" b="1" dirty="0" smtClean="0">
                        <a:solidFill>
                          <a:schemeClr val="tx1"/>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00100">
                <a:tc>
                  <a:txBody>
                    <a:bodyPr/>
                    <a:lstStyle/>
                    <a:p>
                      <a:r>
                        <a:rPr lang="zh-CN" altLang="en-US" sz="2400" b="1" dirty="0" smtClean="0">
                          <a:solidFill>
                            <a:srgbClr val="3333FF"/>
                          </a:solidFill>
                          <a:latin typeface="楷体" panose="02010609060101010101" pitchFamily="49" charset="-122"/>
                          <a:ea typeface="楷体" panose="02010609060101010101" pitchFamily="49" charset="-122"/>
                        </a:rPr>
                        <a:t>火炮</a:t>
                      </a:r>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rgbClr val="3333FF"/>
                          </a:solidFill>
                          <a:latin typeface="楷体" panose="02010609060101010101" pitchFamily="49" charset="-122"/>
                          <a:ea typeface="楷体" panose="02010609060101010101" pitchFamily="49" charset="-122"/>
                        </a:rPr>
                        <a:t>泥模制造、炮管杂质多、气孔气泡多</a:t>
                      </a:r>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chemeClr val="tx1"/>
                          </a:solidFill>
                          <a:latin typeface="楷体" panose="02010609060101010101" pitchFamily="49" charset="-122"/>
                          <a:ea typeface="楷体" panose="02010609060101010101" pitchFamily="49" charset="-122"/>
                        </a:rPr>
                        <a:t>铁模制造、镗床切削、膛壁光滑</a:t>
                      </a:r>
                      <a:endParaRPr lang="zh-CN" altLang="en-US" sz="2400" b="1" dirty="0">
                        <a:solidFill>
                          <a:schemeClr val="tx1"/>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00100">
                <a:tc>
                  <a:txBody>
                    <a:bodyPr/>
                    <a:lstStyle/>
                    <a:p>
                      <a:r>
                        <a:rPr lang="zh-CN" altLang="en-US" sz="2400" b="1" dirty="0" smtClean="0">
                          <a:solidFill>
                            <a:srgbClr val="3333FF"/>
                          </a:solidFill>
                          <a:latin typeface="楷体" panose="02010609060101010101" pitchFamily="49" charset="-122"/>
                          <a:ea typeface="楷体" panose="02010609060101010101" pitchFamily="49" charset="-122"/>
                        </a:rPr>
                        <a:t>火药</a:t>
                      </a:r>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rgbClr val="3333FF"/>
                          </a:solidFill>
                          <a:latin typeface="楷体" panose="02010609060101010101" pitchFamily="49" charset="-122"/>
                          <a:ea typeface="楷体" panose="02010609060101010101" pitchFamily="49" charset="-122"/>
                        </a:rPr>
                        <a:t>硝量过高、杂质过高、颗粒粗糙</a:t>
                      </a:r>
                      <a:endParaRPr lang="zh-CN" altLang="en-US" sz="2400" b="1" dirty="0">
                        <a:solidFill>
                          <a:srgbClr val="3333FF"/>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zh-CN" altLang="en-US" sz="2400" b="1" dirty="0" smtClean="0">
                          <a:solidFill>
                            <a:schemeClr val="tx1"/>
                          </a:solidFill>
                          <a:latin typeface="楷体" panose="02010609060101010101" pitchFamily="49" charset="-122"/>
                          <a:ea typeface="楷体" panose="02010609060101010101" pitchFamily="49" charset="-122"/>
                        </a:rPr>
                        <a:t>标准火药配方（硝</a:t>
                      </a:r>
                      <a:r>
                        <a:rPr lang="en-US" altLang="zh-CN" sz="2400" b="1" dirty="0" smtClean="0">
                          <a:solidFill>
                            <a:schemeClr val="tx1"/>
                          </a:solidFill>
                          <a:latin typeface="楷体" panose="02010609060101010101" pitchFamily="49" charset="-122"/>
                          <a:ea typeface="楷体" panose="02010609060101010101" pitchFamily="49" charset="-122"/>
                        </a:rPr>
                        <a:t>78%</a:t>
                      </a:r>
                      <a:r>
                        <a:rPr lang="zh-CN" altLang="en-US" sz="2400" b="1" dirty="0" smtClean="0">
                          <a:solidFill>
                            <a:schemeClr val="tx1"/>
                          </a:solidFill>
                          <a:latin typeface="楷体" panose="02010609060101010101" pitchFamily="49" charset="-122"/>
                          <a:ea typeface="楷体" panose="02010609060101010101" pitchFamily="49" charset="-122"/>
                        </a:rPr>
                        <a:t>、硫</a:t>
                      </a:r>
                      <a:r>
                        <a:rPr lang="en-US" altLang="zh-CN" sz="2400" b="1" dirty="0" smtClean="0">
                          <a:solidFill>
                            <a:schemeClr val="tx1"/>
                          </a:solidFill>
                          <a:latin typeface="楷体" panose="02010609060101010101" pitchFamily="49" charset="-122"/>
                          <a:ea typeface="楷体" panose="02010609060101010101" pitchFamily="49" charset="-122"/>
                        </a:rPr>
                        <a:t>8%</a:t>
                      </a:r>
                      <a:r>
                        <a:rPr lang="zh-CN" altLang="en-US" sz="2400" b="1" dirty="0" smtClean="0">
                          <a:solidFill>
                            <a:schemeClr val="tx1"/>
                          </a:solidFill>
                          <a:latin typeface="楷体" panose="02010609060101010101" pitchFamily="49" charset="-122"/>
                          <a:ea typeface="楷体" panose="02010609060101010101" pitchFamily="49" charset="-122"/>
                        </a:rPr>
                        <a:t>、碳</a:t>
                      </a:r>
                      <a:r>
                        <a:rPr lang="en-US" altLang="zh-CN" sz="2400" b="1" dirty="0" smtClean="0">
                          <a:solidFill>
                            <a:schemeClr val="tx1"/>
                          </a:solidFill>
                          <a:latin typeface="楷体" panose="02010609060101010101" pitchFamily="49" charset="-122"/>
                          <a:ea typeface="楷体" panose="02010609060101010101" pitchFamily="49" charset="-122"/>
                        </a:rPr>
                        <a:t>14%</a:t>
                      </a:r>
                      <a:r>
                        <a:rPr lang="zh-CN" altLang="en-US" sz="2400" b="1" dirty="0" smtClean="0">
                          <a:solidFill>
                            <a:schemeClr val="tx1"/>
                          </a:solidFill>
                          <a:latin typeface="楷体" panose="02010609060101010101" pitchFamily="49" charset="-122"/>
                          <a:ea typeface="楷体" panose="02010609060101010101" pitchFamily="49" charset="-122"/>
                        </a:rPr>
                        <a:t>）</a:t>
                      </a:r>
                      <a:endParaRPr lang="zh-CN" altLang="en-US" sz="2400" b="1" dirty="0">
                        <a:solidFill>
                          <a:schemeClr val="tx1"/>
                        </a:solidFill>
                        <a:latin typeface="楷体" panose="02010609060101010101" pitchFamily="49" charset="-122"/>
                        <a:ea typeface="楷体" panose="02010609060101010101" pitchFamily="49" charset="-122"/>
                      </a:endParaRPr>
                    </a:p>
                  </a:txBody>
                  <a:tcPr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9" name="Text Box 4"/>
          <p:cNvSpPr txBox="1">
            <a:spLocks noChangeArrowheads="1"/>
          </p:cNvSpPr>
          <p:nvPr/>
        </p:nvSpPr>
        <p:spPr bwMode="auto">
          <a:xfrm>
            <a:off x="1972492" y="4094927"/>
            <a:ext cx="7171509" cy="498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10000"/>
              </a:lnSpc>
            </a:pPr>
            <a:r>
              <a:rPr lang="en-US" altLang="zh-CN" sz="2400" b="1" dirty="0" smtClean="0">
                <a:solidFill>
                  <a:srgbClr val="3333FF"/>
                </a:solidFill>
                <a:latin typeface="楷体" panose="02010609060101010101" pitchFamily="49" charset="-122"/>
                <a:ea typeface="楷体" panose="02010609060101010101" pitchFamily="49" charset="-122"/>
              </a:rPr>
              <a:t>——</a:t>
            </a:r>
            <a:r>
              <a:rPr lang="zh-CN" altLang="en-US" sz="2400" b="1" dirty="0" smtClean="0">
                <a:solidFill>
                  <a:srgbClr val="3333FF"/>
                </a:solidFill>
                <a:latin typeface="楷体" panose="02010609060101010101" pitchFamily="49" charset="-122"/>
                <a:ea typeface="楷体" panose="02010609060101010101" pitchFamily="49" charset="-122"/>
              </a:rPr>
              <a:t>摘编自茅海建</a:t>
            </a:r>
            <a:r>
              <a:rPr lang="en-US" altLang="zh-CN" sz="2400" b="1" dirty="0" smtClean="0">
                <a:solidFill>
                  <a:srgbClr val="3333FF"/>
                </a:solidFill>
                <a:latin typeface="楷体" panose="02010609060101010101" pitchFamily="49" charset="-122"/>
                <a:ea typeface="楷体" panose="02010609060101010101" pitchFamily="49" charset="-122"/>
              </a:rPr>
              <a:t>《</a:t>
            </a:r>
            <a:r>
              <a:rPr lang="zh-CN" altLang="en-US" sz="2400" b="1" dirty="0" smtClean="0">
                <a:solidFill>
                  <a:srgbClr val="3333FF"/>
                </a:solidFill>
                <a:latin typeface="楷体" panose="02010609060101010101" pitchFamily="49" charset="-122"/>
                <a:ea typeface="楷体" panose="02010609060101010101" pitchFamily="49" charset="-122"/>
              </a:rPr>
              <a:t>天朝的崩溃</a:t>
            </a:r>
            <a:r>
              <a:rPr lang="en-US" altLang="zh-CN" sz="2400" b="1" dirty="0" smtClean="0">
                <a:solidFill>
                  <a:srgbClr val="3333FF"/>
                </a:solidFill>
                <a:latin typeface="楷体" panose="02010609060101010101" pitchFamily="49" charset="-122"/>
                <a:ea typeface="楷体" panose="02010609060101010101" pitchFamily="49" charset="-122"/>
              </a:rPr>
              <a:t>-</a:t>
            </a:r>
            <a:r>
              <a:rPr lang="zh-CN" altLang="en-US" sz="2400" b="1" dirty="0" smtClean="0">
                <a:solidFill>
                  <a:srgbClr val="3333FF"/>
                </a:solidFill>
                <a:latin typeface="楷体" panose="02010609060101010101" pitchFamily="49" charset="-122"/>
                <a:ea typeface="楷体" panose="02010609060101010101" pitchFamily="49" charset="-122"/>
              </a:rPr>
              <a:t>鸦片战争再研究</a:t>
            </a:r>
            <a:r>
              <a:rPr lang="en-US" altLang="zh-CN" sz="2400" b="1" dirty="0" smtClean="0">
                <a:solidFill>
                  <a:srgbClr val="3333FF"/>
                </a:solidFill>
                <a:latin typeface="楷体" panose="02010609060101010101" pitchFamily="49" charset="-122"/>
                <a:ea typeface="楷体" panose="02010609060101010101" pitchFamily="49" charset="-122"/>
              </a:rPr>
              <a:t>》</a:t>
            </a:r>
            <a:endParaRPr lang="zh-CN" altLang="en-US" sz="2400" b="1" dirty="0">
              <a:solidFill>
                <a:srgbClr val="3333FF"/>
              </a:solidFill>
              <a:latin typeface="楷体" panose="02010609060101010101" pitchFamily="49" charset="-122"/>
              <a:ea typeface="楷体" panose="02010609060101010101" pitchFamily="49" charset="-122"/>
            </a:endParaRPr>
          </a:p>
        </p:txBody>
      </p:sp>
      <p:sp>
        <p:nvSpPr>
          <p:cNvPr id="10" name="矩形 9"/>
          <p:cNvSpPr/>
          <p:nvPr/>
        </p:nvSpPr>
        <p:spPr>
          <a:xfrm>
            <a:off x="136046" y="3776327"/>
            <a:ext cx="8844668" cy="1077218"/>
          </a:xfrm>
          <a:prstGeom prst="rect">
            <a:avLst/>
          </a:prstGeom>
          <a:solidFill>
            <a:schemeClr val="bg1"/>
          </a:solidFill>
        </p:spPr>
        <p:txBody>
          <a:bodyPr wrap="square">
            <a:spAutoFit/>
          </a:bodyPr>
          <a:lstStyle/>
          <a:p>
            <a:r>
              <a:rPr lang="zh-CN" altLang="en-US" sz="3200" b="1" dirty="0" smtClean="0">
                <a:latin typeface="黑体" panose="02010609060101010101" pitchFamily="49" charset="-122"/>
                <a:ea typeface="黑体" panose="02010609060101010101" pitchFamily="49" charset="-122"/>
              </a:rPr>
              <a:t>军事上武器装备的落后；反映出经济上</a:t>
            </a:r>
            <a:r>
              <a:rPr lang="zh-CN" altLang="en-US" sz="3200" b="1" dirty="0">
                <a:latin typeface="黑体" panose="02010609060101010101" pitchFamily="49" charset="-122"/>
                <a:ea typeface="黑体" panose="02010609060101010101" pitchFamily="49" charset="-122"/>
              </a:rPr>
              <a:t>落后的农耕文明难以对抗先进的工业</a:t>
            </a:r>
            <a:r>
              <a:rPr lang="zh-CN" altLang="en-US" sz="3200" b="1" dirty="0" smtClean="0">
                <a:latin typeface="黑体" panose="02010609060101010101" pitchFamily="49" charset="-122"/>
                <a:ea typeface="黑体" panose="02010609060101010101" pitchFamily="49" charset="-122"/>
              </a:rPr>
              <a:t>文明</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randombar(horizontal)">
                                      <p:cBhvr>
                                        <p:cTn id="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55" name="Text Box 8"/>
          <p:cNvSpPr txBox="1">
            <a:spLocks noChangeArrowheads="1"/>
          </p:cNvSpPr>
          <p:nvPr/>
        </p:nvSpPr>
        <p:spPr bwMode="auto">
          <a:xfrm>
            <a:off x="828826" y="195262"/>
            <a:ext cx="15792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sz="1800" b="1">
                <a:solidFill>
                  <a:schemeClr val="bg1"/>
                </a:solidFill>
              </a:rPr>
              <a:t>维多利亚女王</a:t>
            </a:r>
            <a:endParaRPr lang="zh-CN" altLang="en-US" sz="1800" b="1">
              <a:solidFill>
                <a:schemeClr val="bg1"/>
              </a:solidFill>
            </a:endParaRPr>
          </a:p>
        </p:txBody>
      </p:sp>
      <p:grpSp>
        <p:nvGrpSpPr>
          <p:cNvPr id="14351" name="Group 7"/>
          <p:cNvGrpSpPr/>
          <p:nvPr/>
        </p:nvGrpSpPr>
        <p:grpSpPr bwMode="auto">
          <a:xfrm>
            <a:off x="3916041" y="221296"/>
            <a:ext cx="4313548" cy="2392667"/>
            <a:chOff x="206" y="0"/>
            <a:chExt cx="5103" cy="4082"/>
          </a:xfrm>
        </p:grpSpPr>
        <p:pic>
          <p:nvPicPr>
            <p:cNvPr id="14352" name="Picture 10" descr="英国议会大厦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6" y="0"/>
              <a:ext cx="5103" cy="4082"/>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353" name="Text Box 11"/>
            <p:cNvSpPr txBox="1">
              <a:spLocks noChangeArrowheads="1"/>
            </p:cNvSpPr>
            <p:nvPr/>
          </p:nvSpPr>
          <p:spPr bwMode="auto">
            <a:xfrm>
              <a:off x="2218" y="114"/>
              <a:ext cx="2885" cy="89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b="1" dirty="0">
                  <a:latin typeface="黑体" panose="02010609060101010101" pitchFamily="49" charset="-122"/>
                  <a:ea typeface="黑体" panose="02010609060101010101" pitchFamily="49" charset="-122"/>
                </a:rPr>
                <a:t>英国议会大厦</a:t>
              </a:r>
              <a:endParaRPr lang="zh-CN" altLang="en-US" sz="2800" b="1" dirty="0">
                <a:latin typeface="黑体" panose="02010609060101010101" pitchFamily="49" charset="-122"/>
                <a:ea typeface="黑体" panose="02010609060101010101" pitchFamily="49" charset="-122"/>
              </a:endParaRPr>
            </a:p>
          </p:txBody>
        </p:sp>
      </p:grpSp>
      <p:grpSp>
        <p:nvGrpSpPr>
          <p:cNvPr id="14343" name="Group 10"/>
          <p:cNvGrpSpPr/>
          <p:nvPr/>
        </p:nvGrpSpPr>
        <p:grpSpPr bwMode="auto">
          <a:xfrm>
            <a:off x="332184" y="2753809"/>
            <a:ext cx="7994794" cy="2391939"/>
            <a:chOff x="0" y="0"/>
            <a:chExt cx="9135" cy="4310"/>
          </a:xfrm>
        </p:grpSpPr>
        <p:grpSp>
          <p:nvGrpSpPr>
            <p:cNvPr id="14344" name="Group 11"/>
            <p:cNvGrpSpPr/>
            <p:nvPr/>
          </p:nvGrpSpPr>
          <p:grpSpPr bwMode="auto">
            <a:xfrm>
              <a:off x="0" y="0"/>
              <a:ext cx="3510" cy="4310"/>
              <a:chOff x="0" y="0"/>
              <a:chExt cx="3512" cy="4310"/>
            </a:xfrm>
          </p:grpSpPr>
          <p:pic>
            <p:nvPicPr>
              <p:cNvPr id="14348" name="Picture 14" descr="C:\Documents and Settings\visitor\My Documents\图3\道光.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512" cy="4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9" name="Text Box 15"/>
              <p:cNvSpPr txBox="1">
                <a:spLocks noChangeArrowheads="1"/>
              </p:cNvSpPr>
              <p:nvPr/>
            </p:nvSpPr>
            <p:spPr bwMode="auto">
              <a:xfrm>
                <a:off x="2049" y="14"/>
                <a:ext cx="1457" cy="94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sz="2800" b="1" dirty="0">
                    <a:solidFill>
                      <a:srgbClr val="0000FF"/>
                    </a:solidFill>
                    <a:latin typeface="黑体" panose="02010609060101010101" pitchFamily="49" charset="-122"/>
                    <a:ea typeface="黑体" panose="02010609060101010101" pitchFamily="49" charset="-122"/>
                  </a:rPr>
                  <a:t>道光</a:t>
                </a:r>
                <a:endParaRPr lang="zh-CN" altLang="en-US" sz="2800" b="1" dirty="0">
                  <a:solidFill>
                    <a:srgbClr val="0000FF"/>
                  </a:solidFill>
                  <a:latin typeface="黑体" panose="02010609060101010101" pitchFamily="49" charset="-122"/>
                  <a:ea typeface="黑体" panose="02010609060101010101" pitchFamily="49" charset="-122"/>
                </a:endParaRPr>
              </a:p>
            </p:txBody>
          </p:sp>
        </p:grpSp>
        <p:grpSp>
          <p:nvGrpSpPr>
            <p:cNvPr id="14345" name="Group 14"/>
            <p:cNvGrpSpPr/>
            <p:nvPr/>
          </p:nvGrpSpPr>
          <p:grpSpPr bwMode="auto">
            <a:xfrm>
              <a:off x="3917" y="0"/>
              <a:ext cx="5218" cy="4196"/>
              <a:chOff x="290" y="0"/>
              <a:chExt cx="5218" cy="4197"/>
            </a:xfrm>
          </p:grpSpPr>
          <p:pic>
            <p:nvPicPr>
              <p:cNvPr id="14346" name="Picture 17" descr="军机处"/>
              <p:cNvPicPr>
                <a:picLocks noChangeAspect="1" noChangeArrowheads="1"/>
              </p:cNvPicPr>
              <p:nvPr/>
            </p:nvPicPr>
            <p:blipFill>
              <a:blip r:embed="rId3">
                <a:extLst>
                  <a:ext uri="{28A0092B-C50C-407E-A947-70E740481C1C}">
                    <a14:useLocalDpi xmlns:a14="http://schemas.microsoft.com/office/drawing/2010/main" val="0"/>
                  </a:ext>
                </a:extLst>
              </a:blip>
              <a:srcRect b="4907"/>
              <a:stretch>
                <a:fillRect/>
              </a:stretch>
            </p:blipFill>
            <p:spPr bwMode="auto">
              <a:xfrm>
                <a:off x="290" y="0"/>
                <a:ext cx="5218" cy="4197"/>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0368" name="Text Box 18"/>
              <p:cNvSpPr txBox="1">
                <a:spLocks noChangeArrowheads="1"/>
              </p:cNvSpPr>
              <p:nvPr/>
            </p:nvSpPr>
            <p:spPr bwMode="auto">
              <a:xfrm>
                <a:off x="3263" y="0"/>
                <a:ext cx="1955" cy="943"/>
              </a:xfrm>
              <a:prstGeom prst="rect">
                <a:avLst/>
              </a:prstGeom>
              <a:solidFill>
                <a:schemeClr val="bg1"/>
              </a:solidFill>
              <a:ln w="9525">
                <a:noFill/>
                <a:miter lim="800000"/>
              </a:ln>
            </p:spPr>
            <p:txBody>
              <a:bodyPr wrap="square">
                <a:spAutoFit/>
              </a:bodyPr>
              <a:lstStyle/>
              <a:p>
                <a:pPr eaLnBrk="1" hangingPunct="1">
                  <a:defRPr/>
                </a:pPr>
                <a:r>
                  <a:rPr lang="zh-CN" altLang="en-US" sz="2800" b="1" dirty="0">
                    <a:solidFill>
                      <a:srgbClr val="0000FF"/>
                    </a:solidFill>
                    <a:latin typeface="黑体" panose="02010609060101010101" pitchFamily="49" charset="-122"/>
                    <a:ea typeface="黑体" panose="02010609060101010101" pitchFamily="49" charset="-122"/>
                  </a:rPr>
                  <a:t>清军机处</a:t>
                </a:r>
                <a:endParaRPr lang="zh-CN" altLang="en-US" sz="2800" b="1" dirty="0">
                  <a:solidFill>
                    <a:srgbClr val="0000FF"/>
                  </a:solidFill>
                  <a:latin typeface="黑体" panose="02010609060101010101" pitchFamily="49" charset="-122"/>
                  <a:ea typeface="黑体" panose="02010609060101010101" pitchFamily="49" charset="-122"/>
                </a:endParaRPr>
              </a:p>
            </p:txBody>
          </p:sp>
        </p:grpSp>
      </p:grpSp>
      <p:sp>
        <p:nvSpPr>
          <p:cNvPr id="100369" name="Text Box 19"/>
          <p:cNvSpPr txBox="1">
            <a:spLocks noChangeArrowheads="1"/>
          </p:cNvSpPr>
          <p:nvPr/>
        </p:nvSpPr>
        <p:spPr bwMode="auto">
          <a:xfrm>
            <a:off x="8174182" y="539823"/>
            <a:ext cx="615553" cy="1607344"/>
          </a:xfrm>
          <a:prstGeom prst="rect">
            <a:avLst/>
          </a:prstGeom>
          <a:noFill/>
          <a:ln w="9525">
            <a:noFill/>
            <a:miter lim="800000"/>
          </a:ln>
        </p:spPr>
        <p:txBody>
          <a:bodyPr vert="eaVert">
            <a:spAutoFit/>
          </a:bodyPr>
          <a:lstStyle/>
          <a:p>
            <a:pPr algn="ctr" eaLnBrk="1" hangingPunct="1">
              <a:defRPr/>
            </a:pPr>
            <a:r>
              <a:rPr lang="zh-CN" altLang="en-US" sz="2800" b="1" dirty="0">
                <a:ea typeface="黑体" panose="02010609060101010101" pitchFamily="49" charset="-122"/>
              </a:rPr>
              <a:t>君主立宪</a:t>
            </a:r>
            <a:endParaRPr lang="zh-CN" altLang="en-US" sz="2800" b="1" dirty="0">
              <a:ea typeface="黑体" panose="02010609060101010101" pitchFamily="49" charset="-122"/>
            </a:endParaRPr>
          </a:p>
        </p:txBody>
      </p:sp>
      <p:sp>
        <p:nvSpPr>
          <p:cNvPr id="100370" name="Text Box 20"/>
          <p:cNvSpPr txBox="1">
            <a:spLocks noChangeArrowheads="1"/>
          </p:cNvSpPr>
          <p:nvPr/>
        </p:nvSpPr>
        <p:spPr bwMode="auto">
          <a:xfrm>
            <a:off x="8343390" y="3057840"/>
            <a:ext cx="615553" cy="1742759"/>
          </a:xfrm>
          <a:prstGeom prst="rect">
            <a:avLst/>
          </a:prstGeom>
          <a:noFill/>
          <a:ln w="9525">
            <a:noFill/>
            <a:miter lim="800000"/>
          </a:ln>
        </p:spPr>
        <p:txBody>
          <a:bodyPr vert="eaVert" wrap="square">
            <a:spAutoFit/>
          </a:bodyPr>
          <a:lstStyle/>
          <a:p>
            <a:pPr algn="ctr" eaLnBrk="1" hangingPunct="1">
              <a:defRPr/>
            </a:pPr>
            <a:r>
              <a:rPr lang="zh-CN" altLang="en-US" sz="2800" b="1" dirty="0">
                <a:solidFill>
                  <a:srgbClr val="0000FF"/>
                </a:solidFill>
                <a:ea typeface="黑体" panose="02010609060101010101" pitchFamily="49" charset="-122"/>
              </a:rPr>
              <a:t>君主专制</a:t>
            </a:r>
            <a:endParaRPr lang="zh-CN" altLang="en-US" sz="2800" b="1" dirty="0">
              <a:solidFill>
                <a:srgbClr val="0000FF"/>
              </a:solidFill>
              <a:ea typeface="黑体" panose="02010609060101010101" pitchFamily="49" charset="-122"/>
            </a:endParaRPr>
          </a:p>
        </p:txBody>
      </p:sp>
      <p:grpSp>
        <p:nvGrpSpPr>
          <p:cNvPr id="2" name="组合 1"/>
          <p:cNvGrpSpPr/>
          <p:nvPr/>
        </p:nvGrpSpPr>
        <p:grpSpPr>
          <a:xfrm>
            <a:off x="332184" y="118011"/>
            <a:ext cx="3756260" cy="2762718"/>
            <a:chOff x="12176" y="260350"/>
            <a:chExt cx="3589604" cy="3413521"/>
          </a:xfrm>
        </p:grpSpPr>
        <p:sp>
          <p:nvSpPr>
            <p:cNvPr id="14341" name="Text Box 20"/>
            <p:cNvSpPr txBox="1">
              <a:spLocks noChangeArrowheads="1"/>
            </p:cNvSpPr>
            <p:nvPr/>
          </p:nvSpPr>
          <p:spPr bwMode="auto">
            <a:xfrm>
              <a:off x="12176" y="3027398"/>
              <a:ext cx="3589604" cy="646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en-US" altLang="zh-CN" sz="2800" b="1" dirty="0" smtClean="0">
                  <a:latin typeface="黑体" panose="02010609060101010101" pitchFamily="49" charset="-122"/>
                  <a:ea typeface="黑体" panose="02010609060101010101" pitchFamily="49" charset="-122"/>
                </a:rPr>
                <a:t>1689</a:t>
              </a:r>
              <a:r>
                <a:rPr lang="zh-CN" altLang="en-US" sz="2800" b="1" dirty="0" smtClean="0">
                  <a:latin typeface="黑体" panose="02010609060101010101" pitchFamily="49" charset="-122"/>
                  <a:ea typeface="黑体" panose="02010609060101010101" pitchFamily="49" charset="-122"/>
                </a:rPr>
                <a:t>年</a:t>
              </a:r>
              <a:r>
                <a:rPr lang="en-US" altLang="zh-CN" sz="2800" b="1" dirty="0" smtClean="0">
                  <a:latin typeface="黑体" panose="02010609060101010101" pitchFamily="49" charset="-122"/>
                  <a:ea typeface="黑体" panose="02010609060101010101" pitchFamily="49" charset="-122"/>
                </a:rPr>
                <a:t>《</a:t>
              </a:r>
              <a:r>
                <a:rPr lang="zh-CN" altLang="en-US" sz="2800" b="1" dirty="0" smtClean="0">
                  <a:latin typeface="黑体" panose="02010609060101010101" pitchFamily="49" charset="-122"/>
                  <a:ea typeface="黑体" panose="02010609060101010101" pitchFamily="49" charset="-122"/>
                </a:rPr>
                <a:t>权利法案</a:t>
              </a:r>
              <a:r>
                <a:rPr lang="en-US" altLang="zh-CN" sz="2800" b="1" dirty="0" smtClean="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p:txBody>
        </p:sp>
        <p:pic>
          <p:nvPicPr>
            <p:cNvPr id="1026" name="Picture 2" descr="http://a4.att.hudong.com/02/17/01300543311509144579173323505_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109" y="260350"/>
              <a:ext cx="2976983" cy="2808288"/>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00369"/>
                                        </p:tgtEl>
                                        <p:attrNameLst>
                                          <p:attrName>style.visibility</p:attrName>
                                        </p:attrNameLst>
                                      </p:cBhvr>
                                      <p:to>
                                        <p:strVal val="visible"/>
                                      </p:to>
                                    </p:set>
                                    <p:animEffect transition="in" filter="randombar(horizontal)">
                                      <p:cBhvr>
                                        <p:cTn id="7" dur="500"/>
                                        <p:tgtEl>
                                          <p:spTgt spid="10036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00370"/>
                                        </p:tgtEl>
                                        <p:attrNameLst>
                                          <p:attrName>style.visibility</p:attrName>
                                        </p:attrNameLst>
                                      </p:cBhvr>
                                      <p:to>
                                        <p:strVal val="visible"/>
                                      </p:to>
                                    </p:set>
                                    <p:animEffect transition="in" filter="randombar(horizontal)">
                                      <p:cBhvr>
                                        <p:cTn id="12" dur="500"/>
                                        <p:tgtEl>
                                          <p:spTgt spid="100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9" grpId="0"/>
      <p:bldP spid="1003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rotWithShape="1">
          <a:blip r:embed="rId1">
            <a:extLst>
              <a:ext uri="{28A0092B-C50C-407E-A947-70E740481C1C}">
                <a14:useLocalDpi xmlns:a14="http://schemas.microsoft.com/office/drawing/2010/main" val="0"/>
              </a:ext>
            </a:extLst>
          </a:blip>
          <a:srcRect t="9030" r="12463" b="9667"/>
          <a:stretch>
            <a:fillRect/>
          </a:stretch>
        </p:blipFill>
        <p:spPr bwMode="auto">
          <a:xfrm>
            <a:off x="5128026" y="234779"/>
            <a:ext cx="2706158" cy="2795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0627"/>
          <a:stretch>
            <a:fillRect/>
          </a:stretch>
        </p:blipFill>
        <p:spPr bwMode="auto">
          <a:xfrm>
            <a:off x="1147612" y="234779"/>
            <a:ext cx="2732410" cy="2795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2"/>
          <p:cNvSpPr txBox="1">
            <a:spLocks noChangeArrowheads="1"/>
          </p:cNvSpPr>
          <p:nvPr/>
        </p:nvSpPr>
        <p:spPr bwMode="auto">
          <a:xfrm>
            <a:off x="4793660" y="3058720"/>
            <a:ext cx="4589826" cy="942673"/>
          </a:xfrm>
          <a:prstGeom prst="rect">
            <a:avLst/>
          </a:prstGeom>
          <a:noFill/>
          <a:ln w="28575">
            <a:no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0115" tIns="40058" rIns="80115" bIns="40058">
            <a:spAutoFit/>
          </a:bodyPr>
          <a:lstStyle/>
          <a:p>
            <a:pPr fontAlgn="base">
              <a:spcBef>
                <a:spcPct val="0"/>
              </a:spcBef>
              <a:spcAft>
                <a:spcPct val="0"/>
              </a:spcAft>
              <a:buFont typeface="Arial" panose="020B0604020202020204" pitchFamily="34" charset="0"/>
              <a:buNone/>
            </a:pPr>
            <a:r>
              <a:rPr lang="zh-CN" altLang="en-US" sz="2800" b="1" dirty="0" smtClean="0">
                <a:latin typeface="楷体" panose="02010609060101010101" pitchFamily="49" charset="-122"/>
                <a:ea typeface="楷体" panose="02010609060101010101" pitchFamily="49" charset="-122"/>
              </a:rPr>
              <a:t>维多利亚女王（</a:t>
            </a:r>
            <a:r>
              <a:rPr lang="en-US" altLang="zh-CN" sz="2800" b="1" dirty="0" smtClean="0">
                <a:latin typeface="楷体" panose="02010609060101010101" pitchFamily="49" charset="-122"/>
                <a:ea typeface="楷体" panose="02010609060101010101" pitchFamily="49" charset="-122"/>
              </a:rPr>
              <a:t>1837-1901</a:t>
            </a:r>
            <a:r>
              <a:rPr lang="zh-CN" altLang="en-US" sz="2800" b="1" dirty="0" smtClean="0">
                <a:latin typeface="楷体" panose="02010609060101010101" pitchFamily="49" charset="-122"/>
                <a:ea typeface="楷体" panose="02010609060101010101" pitchFamily="49" charset="-122"/>
              </a:rPr>
              <a:t>在位）</a:t>
            </a:r>
            <a:endParaRPr lang="en-US" altLang="zh-CN" sz="2800" b="1" dirty="0" smtClean="0">
              <a:latin typeface="楷体" panose="02010609060101010101" pitchFamily="49" charset="-122"/>
              <a:ea typeface="楷体" panose="02010609060101010101" pitchFamily="49" charset="-122"/>
            </a:endParaRPr>
          </a:p>
        </p:txBody>
      </p:sp>
      <p:sp>
        <p:nvSpPr>
          <p:cNvPr id="7" name="Text Box 2"/>
          <p:cNvSpPr txBox="1">
            <a:spLocks noChangeArrowheads="1"/>
          </p:cNvSpPr>
          <p:nvPr/>
        </p:nvSpPr>
        <p:spPr bwMode="auto">
          <a:xfrm>
            <a:off x="607002" y="3058720"/>
            <a:ext cx="3960440" cy="511786"/>
          </a:xfrm>
          <a:prstGeom prst="rect">
            <a:avLst/>
          </a:prstGeom>
          <a:noFill/>
          <a:ln w="28575">
            <a:no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0115" tIns="40058" rIns="80115" bIns="40058">
            <a:spAutoFit/>
          </a:bodyPr>
          <a:lstStyle/>
          <a:p>
            <a:pPr fontAlgn="base">
              <a:spcBef>
                <a:spcPct val="0"/>
              </a:spcBef>
              <a:spcAft>
                <a:spcPct val="0"/>
              </a:spcAft>
              <a:buFont typeface="Arial" panose="020B0604020202020204" pitchFamily="34" charset="0"/>
              <a:buNone/>
            </a:pPr>
            <a:r>
              <a:rPr lang="zh-CN" altLang="en-US" sz="2800" b="1" dirty="0" smtClean="0">
                <a:solidFill>
                  <a:srgbClr val="0000FF"/>
                </a:solidFill>
                <a:latin typeface="楷体" panose="02010609060101010101" pitchFamily="49" charset="-122"/>
                <a:ea typeface="楷体" panose="02010609060101010101" pitchFamily="49" charset="-122"/>
              </a:rPr>
              <a:t>道光帝（</a:t>
            </a:r>
            <a:r>
              <a:rPr lang="en-US" altLang="zh-CN" sz="2800" b="1" dirty="0" smtClean="0">
                <a:solidFill>
                  <a:srgbClr val="0000FF"/>
                </a:solidFill>
                <a:latin typeface="楷体" panose="02010609060101010101" pitchFamily="49" charset="-122"/>
                <a:ea typeface="楷体" panose="02010609060101010101" pitchFamily="49" charset="-122"/>
              </a:rPr>
              <a:t>1820-1850</a:t>
            </a:r>
            <a:r>
              <a:rPr lang="zh-CN" altLang="en-US" sz="2800" b="1" dirty="0" smtClean="0">
                <a:solidFill>
                  <a:srgbClr val="0000FF"/>
                </a:solidFill>
                <a:latin typeface="楷体" panose="02010609060101010101" pitchFamily="49" charset="-122"/>
                <a:ea typeface="楷体" panose="02010609060101010101" pitchFamily="49" charset="-122"/>
              </a:rPr>
              <a:t>在位）</a:t>
            </a:r>
            <a:endParaRPr lang="en-US" altLang="zh-CN" sz="2800" b="1" dirty="0" smtClean="0">
              <a:solidFill>
                <a:srgbClr val="0000FF"/>
              </a:solidFill>
              <a:latin typeface="楷体" panose="02010609060101010101" pitchFamily="49" charset="-122"/>
              <a:ea typeface="楷体" panose="02010609060101010101" pitchFamily="49" charset="-122"/>
            </a:endParaRPr>
          </a:p>
        </p:txBody>
      </p:sp>
      <p:sp>
        <p:nvSpPr>
          <p:cNvPr id="8" name="矩形 7"/>
          <p:cNvSpPr/>
          <p:nvPr/>
        </p:nvSpPr>
        <p:spPr>
          <a:xfrm>
            <a:off x="683740" y="3702326"/>
            <a:ext cx="8023654" cy="1569660"/>
          </a:xfrm>
          <a:prstGeom prst="rect">
            <a:avLst/>
          </a:prstGeom>
        </p:spPr>
        <p:txBody>
          <a:bodyPr wrap="square">
            <a:spAutoFit/>
          </a:bodyPr>
          <a:lstStyle/>
          <a:p>
            <a:pPr algn="just" fontAlgn="base">
              <a:spcBef>
                <a:spcPct val="0"/>
              </a:spcBef>
              <a:spcAft>
                <a:spcPct val="0"/>
              </a:spcAft>
            </a:pPr>
            <a:r>
              <a:rPr lang="en-US" altLang="zh-CN" sz="3200" b="1" dirty="0" smtClean="0">
                <a:solidFill>
                  <a:srgbClr val="3333FF"/>
                </a:solidFill>
                <a:latin typeface="楷体" panose="02010609060101010101" pitchFamily="49" charset="-122"/>
                <a:ea typeface="楷体" panose="02010609060101010101" pitchFamily="49" charset="-122"/>
              </a:rPr>
              <a:t>    “</a:t>
            </a:r>
            <a:r>
              <a:rPr lang="zh-CN" altLang="en-US" sz="3200" b="1" dirty="0">
                <a:solidFill>
                  <a:srgbClr val="3333FF"/>
                </a:solidFill>
                <a:latin typeface="楷体" panose="02010609060101010101" pitchFamily="49" charset="-122"/>
                <a:ea typeface="楷体" panose="02010609060101010101" pitchFamily="49" charset="-122"/>
              </a:rPr>
              <a:t>所经过者几国？</a:t>
            </a:r>
            <a:r>
              <a:rPr lang="en-US" altLang="zh-CN" sz="3200" b="1" dirty="0">
                <a:solidFill>
                  <a:srgbClr val="3333FF"/>
                </a:solidFill>
                <a:latin typeface="楷体" panose="02010609060101010101" pitchFamily="49" charset="-122"/>
                <a:ea typeface="楷体" panose="02010609060101010101" pitchFamily="49" charset="-122"/>
              </a:rPr>
              <a:t>……</a:t>
            </a:r>
            <a:r>
              <a:rPr lang="zh-CN" altLang="en-US" sz="3200" b="1" dirty="0">
                <a:solidFill>
                  <a:srgbClr val="3333FF"/>
                </a:solidFill>
                <a:latin typeface="楷体" panose="02010609060101010101" pitchFamily="49" charset="-122"/>
                <a:ea typeface="楷体" panose="02010609060101010101" pitchFamily="49" charset="-122"/>
              </a:rPr>
              <a:t>是否有水路可通？</a:t>
            </a:r>
            <a:r>
              <a:rPr lang="en-US" altLang="zh-CN" sz="3200" b="1" dirty="0">
                <a:solidFill>
                  <a:srgbClr val="3333FF"/>
                </a:solidFill>
                <a:latin typeface="楷体" panose="02010609060101010101" pitchFamily="49" charset="-122"/>
                <a:ea typeface="楷体" panose="02010609060101010101" pitchFamily="49" charset="-122"/>
              </a:rPr>
              <a:t>……</a:t>
            </a:r>
            <a:r>
              <a:rPr lang="en-US" altLang="zh-CN" sz="3200" b="1" dirty="0" err="1">
                <a:solidFill>
                  <a:srgbClr val="3333FF"/>
                </a:solidFill>
                <a:latin typeface="楷体" panose="02010609060101010101" pitchFamily="49" charset="-122"/>
                <a:ea typeface="楷体" panose="02010609060101010101" pitchFamily="49" charset="-122"/>
              </a:rPr>
              <a:t>该女主年甫二十二岁，何以被推为一国之主？有无匹配？其夫何名何人</a:t>
            </a:r>
            <a:r>
              <a:rPr lang="en-US" altLang="zh-CN" sz="3200" b="1" dirty="0">
                <a:solidFill>
                  <a:srgbClr val="3333FF"/>
                </a:solidFill>
                <a:latin typeface="楷体" panose="02010609060101010101" pitchFamily="49" charset="-122"/>
                <a:ea typeface="楷体" panose="02010609060101010101" pitchFamily="49" charset="-122"/>
              </a:rPr>
              <a:t>？”</a:t>
            </a:r>
            <a:endParaRPr lang="en-US" altLang="zh-CN" sz="3200" b="1" dirty="0">
              <a:solidFill>
                <a:srgbClr val="3333FF"/>
              </a:solidFill>
              <a:latin typeface="楷体" panose="02010609060101010101" pitchFamily="49" charset="-122"/>
              <a:ea typeface="楷体" panose="02010609060101010101" pitchFamily="49" charset="-122"/>
            </a:endParaRPr>
          </a:p>
        </p:txBody>
      </p:sp>
      <p:sp>
        <p:nvSpPr>
          <p:cNvPr id="9" name="矩形 8"/>
          <p:cNvSpPr/>
          <p:nvPr/>
        </p:nvSpPr>
        <p:spPr>
          <a:xfrm>
            <a:off x="257877" y="103509"/>
            <a:ext cx="8855235" cy="584775"/>
          </a:xfrm>
          <a:prstGeom prst="rect">
            <a:avLst/>
          </a:prstGeom>
          <a:solidFill>
            <a:schemeClr val="bg1"/>
          </a:solidFill>
        </p:spPr>
        <p:txBody>
          <a:bodyPr wrap="square">
            <a:spAutoFit/>
          </a:bodyPr>
          <a:lstStyle/>
          <a:p>
            <a:r>
              <a:rPr lang="zh-CN" altLang="en-US" sz="3200" b="1" dirty="0" smtClean="0">
                <a:latin typeface="黑体" panose="02010609060101010101" pitchFamily="49" charset="-122"/>
                <a:ea typeface="黑体" panose="02010609060101010101" pitchFamily="49" charset="-122"/>
              </a:rPr>
              <a:t>思想方面：天朝</a:t>
            </a:r>
            <a:r>
              <a:rPr lang="zh-CN" altLang="en-US" sz="3200" b="1" dirty="0">
                <a:latin typeface="黑体" panose="02010609060101010101" pitchFamily="49" charset="-122"/>
                <a:ea typeface="黑体" panose="02010609060101010101" pitchFamily="49" charset="-122"/>
              </a:rPr>
              <a:t>上国观念影响</a:t>
            </a:r>
            <a:r>
              <a:rPr lang="zh-CN" altLang="en-US" sz="3200" b="1" dirty="0" smtClean="0">
                <a:latin typeface="黑体" panose="02010609060101010101" pitchFamily="49" charset="-122"/>
                <a:ea typeface="黑体" panose="02010609060101010101" pitchFamily="49" charset="-122"/>
              </a:rPr>
              <a:t>下的国人愚昧无知</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randombar(horizontal)">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20286" y="788073"/>
            <a:ext cx="7800902" cy="3539430"/>
          </a:xfrm>
          <a:prstGeom prst="rect">
            <a:avLst/>
          </a:prstGeom>
        </p:spPr>
        <p:txBody>
          <a:bodyPr wrap="square">
            <a:spAutoFit/>
          </a:bodyPr>
          <a:lstStyle/>
          <a:p>
            <a:r>
              <a:rPr lang="zh-CN" altLang="en-US" sz="3200" b="1" dirty="0" smtClean="0">
                <a:solidFill>
                  <a:srgbClr val="0000FF"/>
                </a:solidFill>
                <a:latin typeface="楷体" panose="02010609060101010101" pitchFamily="49" charset="-122"/>
                <a:ea typeface="楷体" panose="02010609060101010101" pitchFamily="49" charset="-122"/>
              </a:rPr>
              <a:t>    材料：中国人</a:t>
            </a:r>
            <a:r>
              <a:rPr lang="zh-CN" altLang="en-US" sz="3200" b="1" dirty="0">
                <a:solidFill>
                  <a:srgbClr val="0000FF"/>
                </a:solidFill>
                <a:latin typeface="楷体" panose="02010609060101010101" pitchFamily="49" charset="-122"/>
                <a:ea typeface="楷体" panose="02010609060101010101" pitchFamily="49" charset="-122"/>
              </a:rPr>
              <a:t>对其敌人一方的一些错误观念令人瞠目：林则徐相信，英国人没有茶叶和大黄就活不下去，且认为英国士兵的双腿因打了绷带而不能伸展；一位御史提出，只要击中他们的脚就能致其死命，而耆英则报称这些夷人在夜里视力极差</a:t>
            </a:r>
            <a:r>
              <a:rPr lang="zh-CN" altLang="en-US" sz="3200" b="1" dirty="0" smtClean="0">
                <a:solidFill>
                  <a:srgbClr val="0000FF"/>
                </a:solidFill>
                <a:latin typeface="楷体" panose="02010609060101010101" pitchFamily="49" charset="-122"/>
                <a:ea typeface="楷体" panose="02010609060101010101" pitchFamily="49" charset="-122"/>
              </a:rPr>
              <a:t>。        </a:t>
            </a:r>
            <a:endParaRPr lang="en-US" altLang="zh-CN" sz="3200" b="1" dirty="0" smtClean="0">
              <a:solidFill>
                <a:srgbClr val="0000FF"/>
              </a:solidFill>
              <a:latin typeface="楷体" panose="02010609060101010101" pitchFamily="49" charset="-122"/>
              <a:ea typeface="楷体" panose="02010609060101010101" pitchFamily="49" charset="-122"/>
            </a:endParaRPr>
          </a:p>
          <a:p>
            <a:r>
              <a:rPr lang="en-US" altLang="zh-CN" sz="3200" b="1" dirty="0">
                <a:solidFill>
                  <a:srgbClr val="0000FF"/>
                </a:solidFill>
                <a:latin typeface="楷体" panose="02010609060101010101" pitchFamily="49" charset="-122"/>
                <a:ea typeface="楷体" panose="02010609060101010101" pitchFamily="49" charset="-122"/>
              </a:rPr>
              <a:t> </a:t>
            </a:r>
            <a:r>
              <a:rPr lang="en-US" altLang="zh-CN" sz="3200" b="1" dirty="0" smtClean="0">
                <a:solidFill>
                  <a:srgbClr val="0000FF"/>
                </a:solidFill>
                <a:latin typeface="楷体" panose="02010609060101010101" pitchFamily="49" charset="-122"/>
                <a:ea typeface="楷体" panose="02010609060101010101" pitchFamily="49" charset="-122"/>
              </a:rPr>
              <a:t>          ——</a:t>
            </a:r>
            <a:r>
              <a:rPr lang="zh-CN" altLang="en-US" sz="3200" b="1" dirty="0">
                <a:solidFill>
                  <a:srgbClr val="0000FF"/>
                </a:solidFill>
                <a:latin typeface="楷体" panose="02010609060101010101" pitchFamily="49" charset="-122"/>
                <a:ea typeface="楷体" panose="02010609060101010101" pitchFamily="49" charset="-122"/>
              </a:rPr>
              <a:t>徐中约著</a:t>
            </a:r>
            <a:r>
              <a:rPr lang="en-US" altLang="zh-CN" sz="3200" b="1" dirty="0">
                <a:solidFill>
                  <a:srgbClr val="0000FF"/>
                </a:solidFill>
                <a:latin typeface="楷体" panose="02010609060101010101" pitchFamily="49" charset="-122"/>
                <a:ea typeface="楷体" panose="02010609060101010101" pitchFamily="49" charset="-122"/>
              </a:rPr>
              <a:t>《</a:t>
            </a:r>
            <a:r>
              <a:rPr lang="zh-CN" altLang="en-US" sz="3200" b="1" dirty="0">
                <a:solidFill>
                  <a:srgbClr val="0000FF"/>
                </a:solidFill>
                <a:latin typeface="楷体" panose="02010609060101010101" pitchFamily="49" charset="-122"/>
                <a:ea typeface="楷体" panose="02010609060101010101" pitchFamily="49" charset="-122"/>
              </a:rPr>
              <a:t>中国近代史</a:t>
            </a:r>
            <a:r>
              <a:rPr lang="en-US" altLang="zh-CN" sz="3200" b="1" dirty="0">
                <a:solidFill>
                  <a:srgbClr val="0000FF"/>
                </a:solidFill>
                <a:latin typeface="楷体" panose="02010609060101010101" pitchFamily="49" charset="-122"/>
                <a:ea typeface="楷体" panose="02010609060101010101" pitchFamily="49" charset="-122"/>
              </a:rPr>
              <a:t>》</a:t>
            </a:r>
            <a:endParaRPr lang="zh-CN" altLang="en-US" sz="3200" b="1" dirty="0">
              <a:solidFill>
                <a:srgbClr val="0000FF"/>
              </a:solidFill>
              <a:latin typeface="楷体" panose="02010609060101010101" pitchFamily="49" charset="-122"/>
              <a:ea typeface="楷体" panose="02010609060101010101" pitchFamily="49" charset="-122"/>
            </a:endParaRPr>
          </a:p>
        </p:txBody>
      </p:sp>
      <p:sp>
        <p:nvSpPr>
          <p:cNvPr id="3" name="矩形 2"/>
          <p:cNvSpPr/>
          <p:nvPr/>
        </p:nvSpPr>
        <p:spPr>
          <a:xfrm>
            <a:off x="113213" y="164434"/>
            <a:ext cx="9222377" cy="584775"/>
          </a:xfrm>
          <a:prstGeom prst="rect">
            <a:avLst/>
          </a:prstGeom>
          <a:solidFill>
            <a:schemeClr val="bg1"/>
          </a:solidFill>
        </p:spPr>
        <p:txBody>
          <a:bodyPr wrap="square">
            <a:spAutoFit/>
          </a:bodyPr>
          <a:lstStyle/>
          <a:p>
            <a:r>
              <a:rPr lang="zh-CN" altLang="en-US" sz="3200" b="1" dirty="0" smtClean="0">
                <a:latin typeface="黑体" panose="02010609060101010101" pitchFamily="49" charset="-122"/>
                <a:ea typeface="黑体" panose="02010609060101010101" pitchFamily="49" charset="-122"/>
              </a:rPr>
              <a:t>思想方面：天朝</a:t>
            </a:r>
            <a:r>
              <a:rPr lang="zh-CN" altLang="en-US" sz="3200" b="1" dirty="0">
                <a:latin typeface="黑体" panose="02010609060101010101" pitchFamily="49" charset="-122"/>
                <a:ea typeface="黑体" panose="02010609060101010101" pitchFamily="49" charset="-122"/>
              </a:rPr>
              <a:t>上国观念影响</a:t>
            </a:r>
            <a:r>
              <a:rPr lang="zh-CN" altLang="en-US" sz="3200" b="1" dirty="0" smtClean="0">
                <a:latin typeface="黑体" panose="02010609060101010101" pitchFamily="49" charset="-122"/>
                <a:ea typeface="黑体" panose="02010609060101010101" pitchFamily="49" charset="-122"/>
              </a:rPr>
              <a:t>下的国人愚昧无知</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9267" y="82394"/>
            <a:ext cx="7455237" cy="646331"/>
          </a:xfrm>
          <a:prstGeom prst="rect">
            <a:avLst/>
          </a:prstGeom>
        </p:spPr>
        <p:txBody>
          <a:bodyPr wrap="square">
            <a:spAutoFit/>
          </a:bodyPr>
          <a:lstStyle/>
          <a:p>
            <a:r>
              <a:rPr lang="zh-CN" altLang="zh-CN" sz="3600" b="1" kern="100" dirty="0">
                <a:solidFill>
                  <a:srgbClr val="0000FF"/>
                </a:solidFill>
                <a:latin typeface="楷体" panose="02010609060101010101" pitchFamily="49" charset="-122"/>
                <a:ea typeface="楷体" panose="02010609060101010101" pitchFamily="49" charset="-122"/>
                <a:cs typeface="Times New Roman" panose="02020603050405020304" pitchFamily="18" charset="0"/>
              </a:rPr>
              <a:t>三、中国的因应：师夷长技以制夷</a:t>
            </a:r>
            <a:endParaRPr lang="zh-CN" altLang="en-US" sz="3600" b="1" dirty="0">
              <a:solidFill>
                <a:srgbClr val="0000FF"/>
              </a:solidFill>
              <a:latin typeface="楷体" panose="02010609060101010101" pitchFamily="49" charset="-122"/>
              <a:ea typeface="楷体" panose="02010609060101010101" pitchFamily="49" charset="-122"/>
            </a:endParaRPr>
          </a:p>
        </p:txBody>
      </p:sp>
      <p:grpSp>
        <p:nvGrpSpPr>
          <p:cNvPr id="6" name="组合 5"/>
          <p:cNvGrpSpPr/>
          <p:nvPr/>
        </p:nvGrpSpPr>
        <p:grpSpPr>
          <a:xfrm>
            <a:off x="450316" y="811424"/>
            <a:ext cx="3259193" cy="2099650"/>
            <a:chOff x="269265" y="966740"/>
            <a:chExt cx="3627117" cy="3087315"/>
          </a:xfrm>
        </p:grpSpPr>
        <p:pic>
          <p:nvPicPr>
            <p:cNvPr id="3" name="Picture 2" descr="http://p1.so.qhimg.com/t01ea0d2d7ffe6ca9b1.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69265" y="966740"/>
              <a:ext cx="1742522" cy="2429604"/>
            </a:xfrm>
            <a:prstGeom prst="rect">
              <a:avLst/>
            </a:prstGeom>
            <a:noFill/>
            <a:ln>
              <a:noFill/>
            </a:ln>
            <a:scene3d>
              <a:camera prst="orthographicFront">
                <a:rot lat="0" lon="0" rev="600000"/>
              </a:camera>
              <a:lightRig rig="threePt" dir="t"/>
            </a:scene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8683" y="966740"/>
              <a:ext cx="1717699" cy="2408554"/>
            </a:xfrm>
            <a:prstGeom prst="rect">
              <a:avLst/>
            </a:prstGeom>
            <a:scene3d>
              <a:camera prst="orthographicFront">
                <a:rot lat="0" lon="0" rev="20999999"/>
              </a:camera>
              <a:lightRig rig="threePt" dir="t"/>
            </a:scene3d>
          </p:spPr>
        </p:pic>
        <p:sp>
          <p:nvSpPr>
            <p:cNvPr id="5" name="Rectangle 9"/>
            <p:cNvSpPr>
              <a:spLocks noChangeArrowheads="1"/>
            </p:cNvSpPr>
            <p:nvPr/>
          </p:nvSpPr>
          <p:spPr bwMode="auto">
            <a:xfrm>
              <a:off x="523337" y="3375294"/>
              <a:ext cx="3240997" cy="678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95" tIns="45697" rIns="91395" bIns="45697">
              <a:spAutoFit/>
            </a:bodyPr>
            <a:lstStyle/>
            <a:p>
              <a:pPr algn="ctr" fontAlgn="base">
                <a:spcBef>
                  <a:spcPct val="0"/>
                </a:spcBef>
                <a:spcAft>
                  <a:spcPct val="0"/>
                </a:spcAft>
              </a:pPr>
              <a:r>
                <a:rPr lang="zh-CN" altLang="en-US" sz="2400" b="1" dirty="0" smtClean="0">
                  <a:solidFill>
                    <a:srgbClr val="0000FF"/>
                  </a:solidFill>
                  <a:latin typeface="黑体" panose="02010609060101010101" pitchFamily="49" charset="-122"/>
                  <a:ea typeface="黑体" panose="02010609060101010101" pitchFamily="49" charset="-122"/>
                </a:rPr>
                <a:t>林则徐与</a:t>
              </a:r>
              <a:r>
                <a:rPr lang="en-US" altLang="zh-CN" sz="2400" b="1" dirty="0" smtClean="0">
                  <a:solidFill>
                    <a:srgbClr val="0000FF"/>
                  </a:solidFill>
                  <a:latin typeface="黑体" panose="02010609060101010101" pitchFamily="49" charset="-122"/>
                  <a:ea typeface="黑体" panose="02010609060101010101" pitchFamily="49" charset="-122"/>
                </a:rPr>
                <a:t>《</a:t>
              </a:r>
              <a:r>
                <a:rPr lang="zh-CN" altLang="en-US" sz="2400" b="1" dirty="0" smtClean="0">
                  <a:solidFill>
                    <a:srgbClr val="0000FF"/>
                  </a:solidFill>
                  <a:latin typeface="黑体" panose="02010609060101010101" pitchFamily="49" charset="-122"/>
                  <a:ea typeface="黑体" panose="02010609060101010101" pitchFamily="49" charset="-122"/>
                </a:rPr>
                <a:t>四洲志</a:t>
              </a:r>
              <a:r>
                <a:rPr lang="en-US" altLang="zh-CN" sz="2400" b="1" dirty="0" smtClean="0">
                  <a:solidFill>
                    <a:srgbClr val="0000FF"/>
                  </a:solidFill>
                  <a:latin typeface="黑体" panose="02010609060101010101" pitchFamily="49" charset="-122"/>
                  <a:ea typeface="黑体" panose="02010609060101010101" pitchFamily="49" charset="-122"/>
                </a:rPr>
                <a:t>》</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11" name="组合 10"/>
          <p:cNvGrpSpPr/>
          <p:nvPr/>
        </p:nvGrpSpPr>
        <p:grpSpPr>
          <a:xfrm>
            <a:off x="4963885" y="751114"/>
            <a:ext cx="3187339" cy="2208971"/>
            <a:chOff x="4789713" y="1091311"/>
            <a:chExt cx="4104458" cy="3522062"/>
          </a:xfrm>
        </p:grpSpPr>
        <p:pic>
          <p:nvPicPr>
            <p:cNvPr id="7" name="图片 6"/>
            <p:cNvPicPr>
              <a:picLocks noChangeAspect="1"/>
            </p:cNvPicPr>
            <p:nvPr/>
          </p:nvPicPr>
          <p:blipFill>
            <a:blip r:embed="rId3"/>
            <a:stretch>
              <a:fillRect/>
            </a:stretch>
          </p:blipFill>
          <p:spPr>
            <a:xfrm>
              <a:off x="4789713" y="1116973"/>
              <a:ext cx="1828801" cy="2663302"/>
            </a:xfrm>
            <a:prstGeom prst="rect">
              <a:avLst/>
            </a:prstGeom>
            <a:scene3d>
              <a:camera prst="orthographicFront">
                <a:rot lat="0" lon="0" rev="600000"/>
              </a:camera>
              <a:lightRig rig="threePt" dir="t"/>
            </a:scene3d>
          </p:spPr>
        </p:pic>
        <p:pic>
          <p:nvPicPr>
            <p:cNvPr id="9" name="图片 8"/>
            <p:cNvPicPr>
              <a:picLocks noChangeAspect="1"/>
            </p:cNvPicPr>
            <p:nvPr/>
          </p:nvPicPr>
          <p:blipFill>
            <a:blip r:embed="rId4"/>
            <a:stretch>
              <a:fillRect/>
            </a:stretch>
          </p:blipFill>
          <p:spPr>
            <a:xfrm>
              <a:off x="6855821" y="1091311"/>
              <a:ext cx="2038350" cy="2714625"/>
            </a:xfrm>
            <a:prstGeom prst="rect">
              <a:avLst/>
            </a:prstGeom>
            <a:scene3d>
              <a:camera prst="orthographicFront">
                <a:rot lat="0" lon="0" rev="20699999"/>
              </a:camera>
              <a:lightRig rig="threePt" dir="t"/>
            </a:scene3d>
          </p:spPr>
        </p:pic>
        <p:sp>
          <p:nvSpPr>
            <p:cNvPr id="10" name="Rectangle 9"/>
            <p:cNvSpPr>
              <a:spLocks noChangeArrowheads="1"/>
            </p:cNvSpPr>
            <p:nvPr/>
          </p:nvSpPr>
          <p:spPr bwMode="auto">
            <a:xfrm>
              <a:off x="5266278" y="3877353"/>
              <a:ext cx="3526962" cy="736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95" tIns="45697" rIns="91395" bIns="45697">
              <a:spAutoFit/>
            </a:bodyPr>
            <a:lstStyle/>
            <a:p>
              <a:pPr algn="ctr" fontAlgn="base">
                <a:spcBef>
                  <a:spcPct val="0"/>
                </a:spcBef>
                <a:spcAft>
                  <a:spcPct val="0"/>
                </a:spcAft>
              </a:pPr>
              <a:r>
                <a:rPr lang="zh-CN" altLang="en-US" sz="2400" b="1" dirty="0">
                  <a:solidFill>
                    <a:srgbClr val="0000FF"/>
                  </a:solidFill>
                  <a:latin typeface="黑体" panose="02010609060101010101" pitchFamily="49" charset="-122"/>
                  <a:ea typeface="黑体" panose="02010609060101010101" pitchFamily="49" charset="-122"/>
                </a:rPr>
                <a:t>魏源</a:t>
              </a:r>
              <a:r>
                <a:rPr lang="zh-CN" altLang="en-US" sz="2400" b="1" dirty="0" smtClean="0">
                  <a:solidFill>
                    <a:srgbClr val="0000FF"/>
                  </a:solidFill>
                  <a:latin typeface="黑体" panose="02010609060101010101" pitchFamily="49" charset="-122"/>
                  <a:ea typeface="黑体" panose="02010609060101010101" pitchFamily="49" charset="-122"/>
                </a:rPr>
                <a:t>与</a:t>
              </a:r>
              <a:r>
                <a:rPr lang="en-US" altLang="zh-CN" sz="2400" b="1" dirty="0" smtClean="0">
                  <a:solidFill>
                    <a:srgbClr val="0000FF"/>
                  </a:solidFill>
                  <a:latin typeface="黑体" panose="02010609060101010101" pitchFamily="49" charset="-122"/>
                  <a:ea typeface="黑体" panose="02010609060101010101" pitchFamily="49" charset="-122"/>
                </a:rPr>
                <a:t>《</a:t>
              </a:r>
              <a:r>
                <a:rPr lang="zh-CN" altLang="en-US" sz="2400" b="1" dirty="0" smtClean="0">
                  <a:solidFill>
                    <a:srgbClr val="0000FF"/>
                  </a:solidFill>
                  <a:latin typeface="黑体" panose="02010609060101010101" pitchFamily="49" charset="-122"/>
                  <a:ea typeface="黑体" panose="02010609060101010101" pitchFamily="49" charset="-122"/>
                </a:rPr>
                <a:t>海国图志</a:t>
              </a:r>
              <a:r>
                <a:rPr lang="en-US" altLang="zh-CN" sz="2400" b="1" dirty="0" smtClean="0">
                  <a:solidFill>
                    <a:srgbClr val="0000FF"/>
                  </a:solidFill>
                  <a:latin typeface="黑体" panose="02010609060101010101" pitchFamily="49" charset="-122"/>
                  <a:ea typeface="黑体" panose="02010609060101010101" pitchFamily="49" charset="-122"/>
                </a:rPr>
                <a:t>》</a:t>
              </a:r>
              <a:endParaRPr lang="zh-CN" altLang="en-US" sz="2400" b="1" dirty="0">
                <a:solidFill>
                  <a:srgbClr val="0000FF"/>
                </a:solidFill>
                <a:latin typeface="黑体" panose="02010609060101010101" pitchFamily="49" charset="-122"/>
                <a:ea typeface="黑体" panose="02010609060101010101" pitchFamily="49" charset="-122"/>
              </a:endParaRPr>
            </a:p>
          </p:txBody>
        </p:sp>
      </p:grpSp>
      <p:grpSp>
        <p:nvGrpSpPr>
          <p:cNvPr id="18" name="组合 17"/>
          <p:cNvGrpSpPr/>
          <p:nvPr/>
        </p:nvGrpSpPr>
        <p:grpSpPr>
          <a:xfrm>
            <a:off x="1414088" y="3082836"/>
            <a:ext cx="5669293" cy="1985846"/>
            <a:chOff x="1640510" y="4110446"/>
            <a:chExt cx="5669293" cy="2647794"/>
          </a:xfrm>
        </p:grpSpPr>
        <p:pic>
          <p:nvPicPr>
            <p:cNvPr id="13" name="图片 12"/>
            <p:cNvPicPr>
              <a:picLocks noChangeAspect="1"/>
            </p:cNvPicPr>
            <p:nvPr/>
          </p:nvPicPr>
          <p:blipFill>
            <a:blip r:embed="rId5"/>
            <a:stretch>
              <a:fillRect/>
            </a:stretch>
          </p:blipFill>
          <p:spPr>
            <a:xfrm>
              <a:off x="5458294" y="4251104"/>
              <a:ext cx="1851509" cy="1943256"/>
            </a:xfrm>
            <a:prstGeom prst="rect">
              <a:avLst/>
            </a:prstGeom>
            <a:scene3d>
              <a:camera prst="orthographicFront">
                <a:rot lat="0" lon="0" rev="20999999"/>
              </a:camera>
              <a:lightRig rig="threePt" dir="t"/>
            </a:scene3d>
          </p:spPr>
        </p:pic>
        <p:pic>
          <p:nvPicPr>
            <p:cNvPr id="16" name="图片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40510" y="4208154"/>
              <a:ext cx="1609798" cy="2029157"/>
            </a:xfrm>
            <a:prstGeom prst="rect">
              <a:avLst/>
            </a:prstGeom>
            <a:scene3d>
              <a:camera prst="orthographicFront">
                <a:rot lat="0" lon="0" rev="600000"/>
              </a:camera>
              <a:lightRig rig="threePt" dir="t"/>
            </a:scene3d>
          </p:spPr>
        </p:pic>
        <p:pic>
          <p:nvPicPr>
            <p:cNvPr id="12" name="图片 11"/>
            <p:cNvPicPr>
              <a:picLocks noChangeAspect="1"/>
            </p:cNvPicPr>
            <p:nvPr/>
          </p:nvPicPr>
          <p:blipFill>
            <a:blip r:embed="rId7"/>
            <a:stretch>
              <a:fillRect/>
            </a:stretch>
          </p:blipFill>
          <p:spPr>
            <a:xfrm>
              <a:off x="3406161" y="4110446"/>
              <a:ext cx="1997472" cy="1962545"/>
            </a:xfrm>
            <a:prstGeom prst="rect">
              <a:avLst/>
            </a:prstGeom>
          </p:spPr>
        </p:pic>
        <p:sp>
          <p:nvSpPr>
            <p:cNvPr id="17" name="Rectangle 9"/>
            <p:cNvSpPr>
              <a:spLocks noChangeArrowheads="1"/>
            </p:cNvSpPr>
            <p:nvPr/>
          </p:nvSpPr>
          <p:spPr bwMode="auto">
            <a:xfrm>
              <a:off x="2937777" y="6142749"/>
              <a:ext cx="3705431" cy="615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95" tIns="45697" rIns="91395" bIns="45697">
              <a:spAutoFit/>
            </a:bodyPr>
            <a:lstStyle/>
            <a:p>
              <a:pPr algn="ctr" fontAlgn="base">
                <a:spcBef>
                  <a:spcPct val="0"/>
                </a:spcBef>
                <a:spcAft>
                  <a:spcPct val="0"/>
                </a:spcAft>
              </a:pPr>
              <a:r>
                <a:rPr lang="zh-CN" altLang="en-US" sz="2400" b="1" dirty="0" smtClean="0">
                  <a:solidFill>
                    <a:srgbClr val="0000FF"/>
                  </a:solidFill>
                  <a:latin typeface="黑体" panose="02010609060101010101" pitchFamily="49" charset="-122"/>
                  <a:ea typeface="黑体" panose="02010609060101010101" pitchFamily="49" charset="-122"/>
                </a:rPr>
                <a:t>徐继畬与</a:t>
              </a:r>
              <a:r>
                <a:rPr lang="en-US" altLang="zh-CN" sz="2400" b="1" dirty="0" smtClean="0">
                  <a:solidFill>
                    <a:srgbClr val="0000FF"/>
                  </a:solidFill>
                  <a:latin typeface="黑体" panose="02010609060101010101" pitchFamily="49" charset="-122"/>
                  <a:ea typeface="黑体" panose="02010609060101010101" pitchFamily="49" charset="-122"/>
                </a:rPr>
                <a:t>《</a:t>
              </a:r>
              <a:r>
                <a:rPr lang="zh-CN" altLang="en-US" sz="2400" b="1" dirty="0" smtClean="0">
                  <a:solidFill>
                    <a:srgbClr val="0000FF"/>
                  </a:solidFill>
                  <a:latin typeface="黑体" panose="02010609060101010101" pitchFamily="49" charset="-122"/>
                  <a:ea typeface="黑体" panose="02010609060101010101" pitchFamily="49" charset="-122"/>
                </a:rPr>
                <a:t>瀛寰志略</a:t>
              </a:r>
              <a:r>
                <a:rPr lang="en-US" altLang="zh-CN" sz="2400" b="1" dirty="0" smtClean="0">
                  <a:solidFill>
                    <a:srgbClr val="0000FF"/>
                  </a:solidFill>
                  <a:latin typeface="黑体" panose="02010609060101010101" pitchFamily="49" charset="-122"/>
                  <a:ea typeface="黑体" panose="02010609060101010101" pitchFamily="49" charset="-122"/>
                </a:rPr>
                <a:t>》</a:t>
              </a:r>
              <a:endParaRPr lang="zh-CN" altLang="en-US" sz="2400" b="1" dirty="0">
                <a:solidFill>
                  <a:srgbClr val="0000FF"/>
                </a:solidFill>
                <a:latin typeface="黑体" panose="02010609060101010101" pitchFamily="49" charset="-122"/>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par>
                                <p:cTn id="11" presetID="14"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randombar(horizontal)">
                                      <p:cBhvr>
                                        <p:cTn id="1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1"/>
          <p:cNvSpPr>
            <a:spLocks noChangeArrowheads="1"/>
          </p:cNvSpPr>
          <p:nvPr/>
        </p:nvSpPr>
        <p:spPr bwMode="auto">
          <a:xfrm>
            <a:off x="119081" y="618118"/>
            <a:ext cx="6576995" cy="2160545"/>
          </a:xfrm>
          <a:prstGeom prst="rect">
            <a:avLst/>
          </a:prstGeom>
          <a:noFill/>
          <a:ln w="9525">
            <a:solidFill>
              <a:srgbClr val="C00000"/>
            </a:solid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95" tIns="45697" rIns="91395" bIns="45697">
            <a:spAutoFit/>
          </a:bodyPr>
          <a:lstStyle/>
          <a:p>
            <a:pPr fontAlgn="base">
              <a:lnSpc>
                <a:spcPct val="120000"/>
              </a:lnSpc>
              <a:spcBef>
                <a:spcPct val="0"/>
              </a:spcBef>
              <a:spcAft>
                <a:spcPct val="0"/>
              </a:spcAft>
              <a:defRPr/>
            </a:pPr>
            <a:r>
              <a:rPr lang="en-US" altLang="zh-CN" sz="2800" b="1" dirty="0">
                <a:solidFill>
                  <a:srgbClr val="0000FF"/>
                </a:solidFill>
                <a:latin typeface="楷体" panose="02010609060101010101" pitchFamily="49" charset="-122"/>
                <a:ea typeface="楷体" panose="02010609060101010101" pitchFamily="49" charset="-122"/>
              </a:rPr>
              <a:t>  </a:t>
            </a:r>
            <a:r>
              <a:rPr lang="en-US" altLang="zh-CN" sz="2800" b="1" dirty="0" smtClean="0">
                <a:solidFill>
                  <a:srgbClr val="0000FF"/>
                </a:solidFill>
                <a:latin typeface="楷体" panose="02010609060101010101" pitchFamily="49" charset="-122"/>
                <a:ea typeface="楷体" panose="02010609060101010101" pitchFamily="49" charset="-122"/>
              </a:rPr>
              <a:t>  1841</a:t>
            </a:r>
            <a:r>
              <a:rPr lang="zh-CN" altLang="en-US" sz="2800" b="1" dirty="0">
                <a:solidFill>
                  <a:srgbClr val="0000FF"/>
                </a:solidFill>
                <a:latin typeface="楷体" panose="02010609060101010101" pitchFamily="49" charset="-122"/>
                <a:ea typeface="楷体" panose="02010609060101010101" pitchFamily="49" charset="-122"/>
              </a:rPr>
              <a:t>年林则徐致友人的</a:t>
            </a:r>
            <a:r>
              <a:rPr lang="zh-CN" altLang="en-US" sz="2800" b="1" dirty="0" smtClean="0">
                <a:solidFill>
                  <a:srgbClr val="0000FF"/>
                </a:solidFill>
                <a:latin typeface="楷体" panose="02010609060101010101" pitchFamily="49" charset="-122"/>
                <a:ea typeface="楷体" panose="02010609060101010101" pitchFamily="49" charset="-122"/>
              </a:rPr>
              <a:t>信</a:t>
            </a:r>
            <a:r>
              <a:rPr lang="zh-CN" altLang="en-US" sz="2800" b="1" dirty="0">
                <a:solidFill>
                  <a:srgbClr val="0000FF"/>
                </a:solidFill>
                <a:latin typeface="楷体" panose="02010609060101010101" pitchFamily="49" charset="-122"/>
                <a:ea typeface="楷体" panose="02010609060101010101" pitchFamily="49" charset="-122"/>
              </a:rPr>
              <a:t>：</a:t>
            </a:r>
            <a:r>
              <a:rPr lang="zh-CN" altLang="en-US" sz="2800" b="1" dirty="0" smtClean="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彼之大炮，远及十里内外</a:t>
            </a:r>
            <a:r>
              <a:rPr lang="en-US" altLang="zh-CN" sz="2800" b="1" dirty="0" smtClean="0">
                <a:solidFill>
                  <a:srgbClr val="0000FF"/>
                </a:solidFill>
                <a:latin typeface="楷体" panose="02010609060101010101" pitchFamily="49" charset="-122"/>
                <a:ea typeface="楷体" panose="02010609060101010101" pitchFamily="49" charset="-122"/>
              </a:rPr>
              <a:t>……</a:t>
            </a:r>
            <a:r>
              <a:rPr lang="zh-CN" altLang="en-US" sz="2800" b="1" dirty="0" smtClean="0">
                <a:solidFill>
                  <a:srgbClr val="0000FF"/>
                </a:solidFill>
                <a:latin typeface="楷体" panose="02010609060101010101" pitchFamily="49" charset="-122"/>
                <a:ea typeface="楷体" panose="02010609060101010101" pitchFamily="49" charset="-122"/>
              </a:rPr>
              <a:t>连声</a:t>
            </a:r>
            <a:r>
              <a:rPr lang="zh-CN" altLang="en-US" sz="2800" b="1" dirty="0">
                <a:solidFill>
                  <a:srgbClr val="0000FF"/>
                </a:solidFill>
                <a:latin typeface="楷体" panose="02010609060101010101" pitchFamily="49" charset="-122"/>
                <a:ea typeface="楷体" panose="02010609060101010101" pitchFamily="49" charset="-122"/>
              </a:rPr>
              <a:t>不断</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彼此不见面而接仗者，未之前闻。”</a:t>
            </a:r>
            <a:r>
              <a:rPr lang="en-US" altLang="zh-CN" sz="2800" b="1" dirty="0">
                <a:solidFill>
                  <a:srgbClr val="0000FF"/>
                </a:solidFill>
                <a:latin typeface="楷体" panose="02010609060101010101" pitchFamily="49" charset="-122"/>
                <a:ea typeface="楷体" panose="02010609060101010101" pitchFamily="49" charset="-122"/>
              </a:rPr>
              <a:t> </a:t>
            </a:r>
            <a:endParaRPr lang="en-US" altLang="zh-CN" sz="2800" b="1" dirty="0">
              <a:solidFill>
                <a:srgbClr val="0000FF"/>
              </a:solidFill>
              <a:latin typeface="楷体" panose="02010609060101010101" pitchFamily="49" charset="-122"/>
              <a:ea typeface="楷体" panose="02010609060101010101" pitchFamily="49" charset="-122"/>
            </a:endParaRPr>
          </a:p>
          <a:p>
            <a:pPr algn="just" fontAlgn="base">
              <a:lnSpc>
                <a:spcPct val="120000"/>
              </a:lnSpc>
              <a:spcBef>
                <a:spcPct val="0"/>
              </a:spcBef>
              <a:spcAft>
                <a:spcPct val="0"/>
              </a:spcAft>
              <a:defRPr/>
            </a:pPr>
            <a:r>
              <a:rPr lang="en-US" altLang="zh-CN" sz="2800" b="1" dirty="0">
                <a:solidFill>
                  <a:srgbClr val="0000FF"/>
                </a:solidFill>
                <a:latin typeface="楷体" panose="02010609060101010101" pitchFamily="49" charset="-122"/>
                <a:ea typeface="楷体" panose="02010609060101010101" pitchFamily="49" charset="-122"/>
              </a:rPr>
              <a:t> </a:t>
            </a:r>
            <a:r>
              <a:rPr lang="en-US" altLang="zh-CN" sz="2800" b="1" dirty="0" smtClean="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陈旭麓</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近代中国社会的新陈代谢</a:t>
            </a:r>
            <a:r>
              <a:rPr lang="en-US" altLang="zh-CN" sz="2800" b="1" dirty="0">
                <a:solidFill>
                  <a:srgbClr val="0000FF"/>
                </a:solidFill>
                <a:latin typeface="楷体" panose="02010609060101010101" pitchFamily="49" charset="-122"/>
                <a:ea typeface="楷体" panose="02010609060101010101" pitchFamily="49" charset="-122"/>
              </a:rPr>
              <a:t>》</a:t>
            </a:r>
            <a:endParaRPr lang="zh-CN" altLang="en-US" sz="2800" b="1" dirty="0">
              <a:solidFill>
                <a:srgbClr val="0000FF"/>
              </a:solidFill>
              <a:latin typeface="楷体" panose="02010609060101010101" pitchFamily="49" charset="-122"/>
              <a:ea typeface="楷体" panose="02010609060101010101" pitchFamily="49" charset="-122"/>
            </a:endParaRPr>
          </a:p>
        </p:txBody>
      </p:sp>
      <p:pic>
        <p:nvPicPr>
          <p:cNvPr id="3" name="Picture 2" descr="http://p1.so.qhimg.com/t01ea0d2d7ffe6ca9b1.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983099" y="432111"/>
            <a:ext cx="1727425" cy="180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9"/>
          <p:cNvSpPr>
            <a:spLocks noChangeArrowheads="1"/>
          </p:cNvSpPr>
          <p:nvPr/>
        </p:nvSpPr>
        <p:spPr bwMode="auto">
          <a:xfrm>
            <a:off x="6811428" y="2297223"/>
            <a:ext cx="2447925" cy="954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95" tIns="45697" rIns="91395" bIns="45697">
            <a:spAutoFit/>
          </a:bodyPr>
          <a:lstStyle/>
          <a:p>
            <a:pPr algn="ctr" fontAlgn="base">
              <a:spcBef>
                <a:spcPct val="0"/>
              </a:spcBef>
              <a:spcAft>
                <a:spcPct val="0"/>
              </a:spcAft>
            </a:pPr>
            <a:r>
              <a:rPr lang="zh-CN" altLang="en-US" sz="2800" b="1" dirty="0">
                <a:solidFill>
                  <a:srgbClr val="0000FF"/>
                </a:solidFill>
                <a:latin typeface="黑体" panose="02010609060101010101" pitchFamily="49" charset="-122"/>
                <a:ea typeface="黑体" panose="02010609060101010101" pitchFamily="49" charset="-122"/>
              </a:rPr>
              <a:t>近代睁眼</a:t>
            </a:r>
            <a:endParaRPr lang="en-US" altLang="zh-CN" sz="2800" b="1" dirty="0">
              <a:solidFill>
                <a:srgbClr val="0000FF"/>
              </a:solidFill>
              <a:latin typeface="黑体" panose="02010609060101010101" pitchFamily="49" charset="-122"/>
              <a:ea typeface="黑体" panose="02010609060101010101" pitchFamily="49" charset="-122"/>
            </a:endParaRPr>
          </a:p>
          <a:p>
            <a:pPr algn="ctr" fontAlgn="base">
              <a:spcBef>
                <a:spcPct val="0"/>
              </a:spcBef>
              <a:spcAft>
                <a:spcPct val="0"/>
              </a:spcAft>
            </a:pPr>
            <a:r>
              <a:rPr lang="zh-CN" altLang="en-US" sz="2800" b="1" dirty="0">
                <a:solidFill>
                  <a:srgbClr val="0000FF"/>
                </a:solidFill>
                <a:latin typeface="黑体" panose="02010609060101010101" pitchFamily="49" charset="-122"/>
                <a:ea typeface="黑体" panose="02010609060101010101" pitchFamily="49" charset="-122"/>
              </a:rPr>
              <a:t>看世界第一人</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5" name="TextBox 10"/>
          <p:cNvSpPr txBox="1">
            <a:spLocks noChangeArrowheads="1"/>
          </p:cNvSpPr>
          <p:nvPr/>
        </p:nvSpPr>
        <p:spPr bwMode="auto">
          <a:xfrm>
            <a:off x="281964" y="3007093"/>
            <a:ext cx="7416800" cy="523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5" tIns="45697" rIns="91395" bIns="45697">
            <a:spAutoFit/>
          </a:bodyPr>
          <a:lstStyle>
            <a:lvl1pPr marL="457200" indent="-457200" eaLnBrk="0" hangingPunct="0">
              <a:defRPr sz="2800" b="1">
                <a:solidFill>
                  <a:schemeClr val="tx1"/>
                </a:solidFill>
                <a:latin typeface="楷体_GB2312" pitchFamily="49" charset="-122"/>
                <a:ea typeface="宋体" panose="02010600030101010101" pitchFamily="2" charset="-122"/>
              </a:defRPr>
            </a:lvl1pPr>
            <a:lvl2pPr marL="742950" indent="-285750" eaLnBrk="0" hangingPunct="0">
              <a:defRPr sz="2800" b="1">
                <a:solidFill>
                  <a:schemeClr val="tx1"/>
                </a:solidFill>
                <a:latin typeface="楷体_GB2312" pitchFamily="49" charset="-122"/>
                <a:ea typeface="宋体" panose="02010600030101010101" pitchFamily="2" charset="-122"/>
              </a:defRPr>
            </a:lvl2pPr>
            <a:lvl3pPr marL="1143000" indent="-228600" eaLnBrk="0" hangingPunct="0">
              <a:defRPr sz="2800" b="1">
                <a:solidFill>
                  <a:schemeClr val="tx1"/>
                </a:solidFill>
                <a:latin typeface="楷体_GB2312" pitchFamily="49" charset="-122"/>
                <a:ea typeface="宋体" panose="02010600030101010101" pitchFamily="2" charset="-122"/>
              </a:defRPr>
            </a:lvl3pPr>
            <a:lvl4pPr marL="1600200" indent="-228600" eaLnBrk="0" hangingPunct="0">
              <a:defRPr sz="2800" b="1">
                <a:solidFill>
                  <a:schemeClr val="tx1"/>
                </a:solidFill>
                <a:latin typeface="楷体_GB2312" pitchFamily="49" charset="-122"/>
                <a:ea typeface="宋体" panose="02010600030101010101" pitchFamily="2" charset="-122"/>
              </a:defRPr>
            </a:lvl4pPr>
            <a:lvl5pPr marL="2057400" indent="-228600" eaLnBrk="0" hangingPunct="0">
              <a:defRPr sz="2800" b="1">
                <a:solidFill>
                  <a:schemeClr val="tx1"/>
                </a:solidFill>
                <a:latin typeface="楷体_GB2312" pitchFamily="49"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楷体_GB2312" pitchFamily="49"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楷体_GB2312" pitchFamily="49"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楷体_GB2312" pitchFamily="49"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楷体_GB2312" pitchFamily="49" charset="-122"/>
                <a:ea typeface="宋体" panose="02010600030101010101" pitchFamily="2" charset="-122"/>
              </a:defRPr>
            </a:lvl9pPr>
          </a:lstStyle>
          <a:p>
            <a:pPr marL="0" indent="0" eaLnBrk="1" fontAlgn="base" hangingPunct="1">
              <a:spcBef>
                <a:spcPct val="0"/>
              </a:spcBef>
              <a:spcAft>
                <a:spcPct val="0"/>
              </a:spcAft>
            </a:pPr>
            <a:r>
              <a:rPr lang="zh-CN" altLang="en-US" dirty="0" smtClean="0">
                <a:latin typeface="黑体" panose="02010609060101010101" pitchFamily="49" charset="-122"/>
                <a:ea typeface="黑体" panose="02010609060101010101" pitchFamily="49" charset="-122"/>
              </a:rPr>
              <a:t>林则徐关注的是西方</a:t>
            </a:r>
            <a:r>
              <a:rPr lang="zh-CN" altLang="en-US" dirty="0">
                <a:latin typeface="黑体" panose="02010609060101010101" pitchFamily="49" charset="-122"/>
                <a:ea typeface="黑体" panose="02010609060101010101" pitchFamily="49" charset="-122"/>
              </a:rPr>
              <a:t>什么</a:t>
            </a:r>
            <a:r>
              <a:rPr lang="zh-CN" altLang="en-US" dirty="0" smtClean="0">
                <a:latin typeface="黑体" panose="02010609060101010101" pitchFamily="49" charset="-122"/>
                <a:ea typeface="黑体" panose="02010609060101010101" pitchFamily="49" charset="-122"/>
              </a:rPr>
              <a:t>问题并有何行动？</a:t>
            </a:r>
            <a:endParaRPr lang="en-US" altLang="zh-CN" dirty="0" smtClean="0">
              <a:latin typeface="黑体" panose="02010609060101010101" pitchFamily="49" charset="-122"/>
              <a:ea typeface="黑体" panose="02010609060101010101" pitchFamily="49" charset="-122"/>
            </a:endParaRPr>
          </a:p>
        </p:txBody>
      </p:sp>
      <p:sp>
        <p:nvSpPr>
          <p:cNvPr id="6" name="矩形 5"/>
          <p:cNvSpPr>
            <a:spLocks noChangeArrowheads="1"/>
          </p:cNvSpPr>
          <p:nvPr/>
        </p:nvSpPr>
        <p:spPr bwMode="auto">
          <a:xfrm>
            <a:off x="469139" y="3838338"/>
            <a:ext cx="6429375" cy="954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95" tIns="45697" rIns="91395" bIns="45697">
            <a:spAutoFit/>
          </a:bodyPr>
          <a:lstStyle/>
          <a:p>
            <a:pPr fontAlgn="base">
              <a:spcBef>
                <a:spcPct val="0"/>
              </a:spcBef>
              <a:spcAft>
                <a:spcPct val="0"/>
              </a:spcAft>
            </a:pPr>
            <a:r>
              <a:rPr lang="zh-CN" altLang="en-US" sz="2800" b="1" dirty="0" smtClean="0">
                <a:solidFill>
                  <a:srgbClr val="0000FF"/>
                </a:solidFill>
                <a:latin typeface="黑体" panose="02010609060101010101" pitchFamily="49" charset="-122"/>
                <a:ea typeface="黑体" panose="02010609060101010101" pitchFamily="49" charset="-122"/>
              </a:rPr>
              <a:t>开设译馆，收集</a:t>
            </a:r>
            <a:r>
              <a:rPr lang="zh-CN" altLang="en-US" sz="2800" b="1" dirty="0">
                <a:solidFill>
                  <a:srgbClr val="0000FF"/>
                </a:solidFill>
                <a:latin typeface="黑体" panose="02010609060101010101" pitchFamily="49" charset="-122"/>
                <a:ea typeface="黑体" panose="02010609060101010101" pitchFamily="49" charset="-122"/>
              </a:rPr>
              <a:t>西方信息</a:t>
            </a:r>
            <a:r>
              <a:rPr lang="zh-CN" altLang="en-US" sz="2800" b="1" dirty="0" smtClean="0">
                <a:solidFill>
                  <a:srgbClr val="0000FF"/>
                </a:solidFill>
                <a:latin typeface="黑体" panose="02010609060101010101" pitchFamily="49" charset="-122"/>
                <a:ea typeface="黑体" panose="02010609060101010101" pitchFamily="49" charset="-122"/>
              </a:rPr>
              <a:t>；</a:t>
            </a:r>
            <a:endParaRPr lang="en-US" altLang="zh-CN" sz="2800" b="1" dirty="0" smtClean="0">
              <a:solidFill>
                <a:srgbClr val="0000FF"/>
              </a:solidFill>
              <a:latin typeface="黑体" panose="02010609060101010101" pitchFamily="49" charset="-122"/>
              <a:ea typeface="黑体" panose="02010609060101010101" pitchFamily="49" charset="-122"/>
            </a:endParaRPr>
          </a:p>
          <a:p>
            <a:pPr fontAlgn="base">
              <a:spcBef>
                <a:spcPct val="0"/>
              </a:spcBef>
              <a:spcAft>
                <a:spcPct val="0"/>
              </a:spcAft>
            </a:pPr>
            <a:r>
              <a:rPr lang="zh-CN" altLang="en-US" sz="2800" b="1" dirty="0" smtClean="0">
                <a:solidFill>
                  <a:srgbClr val="0000FF"/>
                </a:solidFill>
                <a:latin typeface="黑体" panose="02010609060101010101" pitchFamily="49" charset="-122"/>
                <a:ea typeface="黑体" panose="02010609060101010101" pitchFamily="49" charset="-122"/>
              </a:rPr>
              <a:t>组织编译</a:t>
            </a:r>
            <a:r>
              <a:rPr lang="zh-CN" altLang="en-US" sz="2800" b="1" dirty="0">
                <a:solidFill>
                  <a:srgbClr val="0000FF"/>
                </a:solidFill>
                <a:latin typeface="黑体" panose="02010609060101010101" pitchFamily="49" charset="-122"/>
                <a:ea typeface="黑体" panose="02010609060101010101" pitchFamily="49" charset="-122"/>
              </a:rPr>
              <a:t>西方</a:t>
            </a:r>
            <a:r>
              <a:rPr lang="zh-CN" altLang="en-US" sz="2800" b="1" dirty="0" smtClean="0">
                <a:solidFill>
                  <a:srgbClr val="0000FF"/>
                </a:solidFill>
                <a:latin typeface="黑体" panose="02010609060101010101" pitchFamily="49" charset="-122"/>
                <a:ea typeface="黑体" panose="02010609060101010101" pitchFamily="49" charset="-122"/>
              </a:rPr>
              <a:t>书报，汇译为</a:t>
            </a:r>
            <a:r>
              <a:rPr lang="en-US" altLang="zh-CN" sz="2800" b="1" dirty="0" smtClean="0">
                <a:solidFill>
                  <a:srgbClr val="0000FF"/>
                </a:solidFill>
                <a:latin typeface="黑体" panose="02010609060101010101" pitchFamily="49" charset="-122"/>
                <a:ea typeface="黑体" panose="02010609060101010101" pitchFamily="49" charset="-122"/>
              </a:rPr>
              <a:t>《</a:t>
            </a:r>
            <a:r>
              <a:rPr lang="zh-CN" altLang="en-US" sz="2800" b="1" dirty="0">
                <a:solidFill>
                  <a:srgbClr val="0000FF"/>
                </a:solidFill>
                <a:latin typeface="黑体" panose="02010609060101010101" pitchFamily="49" charset="-122"/>
                <a:ea typeface="黑体" panose="02010609060101010101" pitchFamily="49" charset="-122"/>
              </a:rPr>
              <a:t>四洲志</a:t>
            </a:r>
            <a:r>
              <a:rPr lang="en-US" altLang="zh-CN" sz="2800" b="1" dirty="0" smtClean="0">
                <a:solidFill>
                  <a:srgbClr val="0000FF"/>
                </a:solidFill>
                <a:latin typeface="黑体" panose="02010609060101010101" pitchFamily="49" charset="-122"/>
                <a:ea typeface="黑体" panose="02010609060101010101" pitchFamily="49" charset="-122"/>
              </a:rPr>
              <a:t>》</a:t>
            </a:r>
            <a:endParaRPr lang="zh-CN" altLang="en-US" sz="2800" b="1"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ChangeArrowheads="1"/>
          </p:cNvSpPr>
          <p:nvPr/>
        </p:nvSpPr>
        <p:spPr bwMode="auto">
          <a:xfrm>
            <a:off x="305152" y="2718091"/>
            <a:ext cx="8020243" cy="1600438"/>
          </a:xfrm>
          <a:prstGeom prst="rect">
            <a:avLst/>
          </a:prstGeom>
          <a:noFill/>
          <a:ln w="19050" cap="sq">
            <a:solidFill>
              <a:srgbClr val="C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800" b="1" dirty="0">
                <a:latin typeface="楷体" panose="02010609060101010101" pitchFamily="49" charset="-122"/>
                <a:ea typeface="楷体" panose="02010609060101010101" pitchFamily="49" charset="-122"/>
              </a:rPr>
              <a:t>   </a:t>
            </a:r>
            <a:r>
              <a:rPr kumimoji="1" lang="en-US" altLang="zh-CN" sz="2800" b="1" dirty="0" smtClean="0">
                <a:solidFill>
                  <a:srgbClr val="1409F5"/>
                </a:solidFill>
                <a:latin typeface="楷体" panose="02010609060101010101" pitchFamily="49" charset="-122"/>
                <a:ea typeface="楷体" panose="02010609060101010101" pitchFamily="49" charset="-122"/>
              </a:rPr>
              <a:t>“</a:t>
            </a:r>
            <a:r>
              <a:rPr kumimoji="1" lang="zh-CN" altLang="en-US" sz="2800" b="1" dirty="0">
                <a:solidFill>
                  <a:srgbClr val="1409F5"/>
                </a:solidFill>
                <a:latin typeface="楷体" panose="02010609060101010101" pitchFamily="49" charset="-122"/>
                <a:ea typeface="楷体" panose="02010609060101010101" pitchFamily="49" charset="-122"/>
              </a:rPr>
              <a:t>是书何以作？曰：为以夷攻夷而作，为以夷款夷而作，为师夷长技以制夷而作”。</a:t>
            </a:r>
            <a:endParaRPr kumimoji="1" lang="zh-CN" altLang="en-US" sz="2800" b="1" dirty="0">
              <a:solidFill>
                <a:srgbClr val="1409F5"/>
              </a:solidFill>
              <a:latin typeface="楷体" panose="02010609060101010101" pitchFamily="49" charset="-122"/>
              <a:ea typeface="楷体" panose="02010609060101010101" pitchFamily="49" charset="-122"/>
            </a:endParaRPr>
          </a:p>
          <a:p>
            <a:pPr eaLnBrk="1" hangingPunct="1">
              <a:spcBef>
                <a:spcPct val="50000"/>
              </a:spcBef>
            </a:pPr>
            <a:r>
              <a:rPr kumimoji="1" lang="zh-CN" altLang="en-US" sz="2800" b="1" dirty="0">
                <a:solidFill>
                  <a:srgbClr val="1409F5"/>
                </a:solidFill>
                <a:latin typeface="楷体" panose="02010609060101010101" pitchFamily="49" charset="-122"/>
                <a:ea typeface="楷体" panose="02010609060101010101" pitchFamily="49" charset="-122"/>
              </a:rPr>
              <a:t>         </a:t>
            </a:r>
            <a:r>
              <a:rPr kumimoji="1" lang="zh-CN" altLang="en-US" sz="2800" b="1" dirty="0" smtClean="0">
                <a:solidFill>
                  <a:srgbClr val="1409F5"/>
                </a:solidFill>
                <a:latin typeface="楷体" panose="02010609060101010101" pitchFamily="49" charset="-122"/>
                <a:ea typeface="楷体" panose="02010609060101010101" pitchFamily="49" charset="-122"/>
              </a:rPr>
              <a:t>                </a:t>
            </a:r>
            <a:r>
              <a:rPr kumimoji="1" lang="en-US" altLang="zh-CN" sz="2800" b="1" dirty="0">
                <a:solidFill>
                  <a:srgbClr val="1409F5"/>
                </a:solidFill>
                <a:latin typeface="楷体" panose="02010609060101010101" pitchFamily="49" charset="-122"/>
                <a:ea typeface="楷体" panose="02010609060101010101" pitchFamily="49" charset="-122"/>
              </a:rPr>
              <a:t>——</a:t>
            </a:r>
            <a:r>
              <a:rPr kumimoji="1" lang="en-US" altLang="zh-CN" sz="2800" b="1" dirty="0" smtClean="0">
                <a:solidFill>
                  <a:srgbClr val="1409F5"/>
                </a:solidFill>
                <a:latin typeface="楷体" panose="02010609060101010101" pitchFamily="49" charset="-122"/>
                <a:ea typeface="楷体" panose="02010609060101010101" pitchFamily="49" charset="-122"/>
              </a:rPr>
              <a:t>《</a:t>
            </a:r>
            <a:r>
              <a:rPr kumimoji="1" lang="zh-CN" altLang="en-US" sz="2800" b="1" dirty="0">
                <a:solidFill>
                  <a:srgbClr val="1409F5"/>
                </a:solidFill>
                <a:latin typeface="楷体" panose="02010609060101010101" pitchFamily="49" charset="-122"/>
                <a:ea typeface="楷体" panose="02010609060101010101" pitchFamily="49" charset="-122"/>
              </a:rPr>
              <a:t>海国图志原叙</a:t>
            </a:r>
            <a:r>
              <a:rPr kumimoji="1" lang="en-US" altLang="zh-CN" sz="2800" b="1" dirty="0">
                <a:solidFill>
                  <a:srgbClr val="1409F5"/>
                </a:solidFill>
                <a:latin typeface="楷体" panose="02010609060101010101" pitchFamily="49" charset="-122"/>
                <a:ea typeface="楷体" panose="02010609060101010101" pitchFamily="49" charset="-122"/>
              </a:rPr>
              <a:t>》</a:t>
            </a:r>
            <a:endParaRPr kumimoji="1" lang="en-US" altLang="zh-CN" sz="2800" b="1" dirty="0">
              <a:solidFill>
                <a:srgbClr val="1409F5"/>
              </a:solidFill>
              <a:latin typeface="楷体" panose="02010609060101010101" pitchFamily="49" charset="-122"/>
              <a:ea typeface="楷体" panose="02010609060101010101" pitchFamily="49" charset="-122"/>
            </a:endParaRPr>
          </a:p>
        </p:txBody>
      </p:sp>
      <p:sp>
        <p:nvSpPr>
          <p:cNvPr id="6" name="矩形 5"/>
          <p:cNvSpPr/>
          <p:nvPr/>
        </p:nvSpPr>
        <p:spPr>
          <a:xfrm>
            <a:off x="305152" y="295603"/>
            <a:ext cx="8107328" cy="2246769"/>
          </a:xfrm>
          <a:prstGeom prst="rect">
            <a:avLst/>
          </a:prstGeom>
          <a:ln w="19050">
            <a:solidFill>
              <a:srgbClr val="C00000"/>
            </a:solidFill>
          </a:ln>
        </p:spPr>
        <p:txBody>
          <a:bodyPr wrap="square">
            <a:spAutoFit/>
          </a:bodyPr>
          <a:lstStyle/>
          <a:p>
            <a:pPr indent="267970"/>
            <a:r>
              <a:rPr lang="en-US" altLang="zh-CN" sz="2800" b="1" dirty="0" smtClean="0">
                <a:solidFill>
                  <a:srgbClr val="0000FF"/>
                </a:solidFill>
                <a:latin typeface="黑体" panose="02010609060101010101" pitchFamily="49" charset="-122"/>
                <a:ea typeface="黑体" panose="02010609060101010101" pitchFamily="49" charset="-122"/>
                <a:cs typeface="Times New Roman" panose="02020603050405020304" pitchFamily="18" charset="0"/>
              </a:rPr>
              <a:t>  </a:t>
            </a:r>
            <a:r>
              <a:rPr lang="en-US" altLang="zh-CN" sz="2800" b="1" dirty="0">
                <a:solidFill>
                  <a:srgbClr val="0000FF"/>
                </a:solidFill>
                <a:latin typeface="黑体" panose="02010609060101010101" pitchFamily="49" charset="-122"/>
                <a:ea typeface="黑体" panose="02010609060101010101" pitchFamily="49" charset="-122"/>
                <a:cs typeface="Times New Roman" panose="02020603050405020304" pitchFamily="18" charset="0"/>
              </a:rPr>
              <a:t> </a:t>
            </a:r>
            <a:r>
              <a:rPr lang="zh-CN" altLang="zh-CN" sz="2800" b="1" kern="100" dirty="0" smtClean="0">
                <a:solidFill>
                  <a:srgbClr val="3333FF"/>
                </a:solidFill>
                <a:latin typeface="Calibri" panose="020F0502020204030204" charset="0"/>
                <a:ea typeface="楷体" panose="02010609060101010101" pitchFamily="49" charset="-122"/>
                <a:cs typeface="Times New Roman" panose="02020603050405020304" pitchFamily="18" charset="0"/>
              </a:rPr>
              <a:t>夷</a:t>
            </a:r>
            <a:r>
              <a:rPr lang="zh-CN" altLang="zh-CN" sz="2800" b="1" kern="100" dirty="0">
                <a:solidFill>
                  <a:srgbClr val="3333FF"/>
                </a:solidFill>
                <a:latin typeface="Calibri" panose="020F0502020204030204" charset="0"/>
                <a:ea typeface="楷体" panose="02010609060101010101" pitchFamily="49" charset="-122"/>
                <a:cs typeface="Times New Roman" panose="02020603050405020304" pitchFamily="18" charset="0"/>
              </a:rPr>
              <a:t>之长技有三：一战舰，二火器，三养兵练兵之法。……（中国应设）造船厂……火器局，……尽得西洋之长技为中国长技……（使）中国水师可以驶楼船于海外，可以战洋夷于海</a:t>
            </a:r>
            <a:r>
              <a:rPr lang="zh-CN" altLang="zh-CN" sz="2800" kern="100" dirty="0">
                <a:solidFill>
                  <a:srgbClr val="3333FF"/>
                </a:solidFill>
                <a:latin typeface="Calibri" panose="020F0502020204030204" charset="0"/>
                <a:ea typeface="楷体" panose="02010609060101010101" pitchFamily="49" charset="-122"/>
                <a:cs typeface="Times New Roman" panose="02020603050405020304" pitchFamily="18" charset="0"/>
              </a:rPr>
              <a:t>中。</a:t>
            </a:r>
            <a:r>
              <a:rPr lang="en-US" altLang="zh-CN" sz="2800" kern="100" dirty="0">
                <a:solidFill>
                  <a:srgbClr val="3333FF"/>
                </a:solidFill>
                <a:latin typeface="Calibri" panose="020F0502020204030204" charset="0"/>
                <a:ea typeface="楷体" panose="02010609060101010101" pitchFamily="49" charset="-122"/>
                <a:cs typeface="Calibri" panose="020F0502020204030204" charset="0"/>
              </a:rPr>
              <a:t>                                   </a:t>
            </a:r>
            <a:endParaRPr lang="en-US" altLang="zh-CN" sz="2800" kern="100" dirty="0" smtClean="0">
              <a:solidFill>
                <a:srgbClr val="3333FF"/>
              </a:solidFill>
              <a:latin typeface="Calibri" panose="020F0502020204030204" charset="0"/>
              <a:ea typeface="楷体" panose="02010609060101010101" pitchFamily="49" charset="-122"/>
              <a:cs typeface="Calibri" panose="020F0502020204030204" charset="0"/>
            </a:endParaRPr>
          </a:p>
          <a:p>
            <a:pPr indent="333375"/>
            <a:r>
              <a:rPr lang="en-US" altLang="zh-CN" sz="2800" kern="100" dirty="0">
                <a:solidFill>
                  <a:srgbClr val="0000FF"/>
                </a:solidFill>
                <a:latin typeface="Calibri" panose="020F0502020204030204" charset="0"/>
                <a:ea typeface="楷体" panose="02010609060101010101" pitchFamily="49" charset="-122"/>
                <a:cs typeface="Calibri" panose="020F0502020204030204" charset="0"/>
              </a:rPr>
              <a:t> </a:t>
            </a:r>
            <a:r>
              <a:rPr lang="en-US" altLang="zh-CN" sz="2800" kern="100" dirty="0" smtClean="0">
                <a:solidFill>
                  <a:srgbClr val="0000FF"/>
                </a:solidFill>
                <a:latin typeface="Calibri" panose="020F0502020204030204" charset="0"/>
                <a:ea typeface="楷体" panose="02010609060101010101" pitchFamily="49" charset="-122"/>
                <a:cs typeface="Calibri" panose="020F0502020204030204" charset="0"/>
              </a:rPr>
              <a:t>                                           </a:t>
            </a:r>
            <a:r>
              <a:rPr lang="en-US" altLang="zh-CN" sz="2800" b="1" kern="100" dirty="0" smtClean="0">
                <a:solidFill>
                  <a:srgbClr val="0000FF"/>
                </a:solidFill>
                <a:latin typeface="黑体" panose="02010609060101010101" pitchFamily="49" charset="-122"/>
                <a:ea typeface="黑体" panose="02010609060101010101" pitchFamily="49" charset="-122"/>
                <a:cs typeface="Times New Roman" panose="02020603050405020304" pitchFamily="18" charset="0"/>
              </a:rPr>
              <a:t>——</a:t>
            </a:r>
            <a:r>
              <a:rPr lang="zh-CN" altLang="zh-CN" sz="2800" b="1" kern="100" dirty="0" smtClean="0">
                <a:solidFill>
                  <a:srgbClr val="0000FF"/>
                </a:solidFill>
                <a:latin typeface="黑体" panose="02010609060101010101" pitchFamily="49" charset="-122"/>
                <a:ea typeface="黑体" panose="02010609060101010101" pitchFamily="49" charset="-122"/>
                <a:cs typeface="Times New Roman" panose="02020603050405020304" pitchFamily="18" charset="0"/>
              </a:rPr>
              <a:t>魏</a:t>
            </a:r>
            <a:r>
              <a:rPr lang="zh-CN" altLang="zh-CN" sz="2800" b="1" kern="100" dirty="0">
                <a:solidFill>
                  <a:srgbClr val="0000FF"/>
                </a:solidFill>
                <a:latin typeface="黑体" panose="02010609060101010101" pitchFamily="49" charset="-122"/>
                <a:ea typeface="黑体" panose="02010609060101010101" pitchFamily="49" charset="-122"/>
                <a:cs typeface="Times New Roman" panose="02020603050405020304" pitchFamily="18" charset="0"/>
              </a:rPr>
              <a:t>源</a:t>
            </a:r>
            <a:r>
              <a:rPr lang="zh-CN" altLang="zh-CN" sz="2800" b="1" kern="100" dirty="0" smtClean="0">
                <a:solidFill>
                  <a:srgbClr val="0000FF"/>
                </a:solidFill>
                <a:latin typeface="黑体" panose="02010609060101010101" pitchFamily="49" charset="-122"/>
                <a:ea typeface="黑体" panose="02010609060101010101" pitchFamily="49" charset="-122"/>
                <a:cs typeface="Times New Roman" panose="02020603050405020304" pitchFamily="18" charset="0"/>
              </a:rPr>
              <a:t>《海国图志》</a:t>
            </a:r>
            <a:endParaRPr lang="zh-CN" altLang="zh-CN" sz="2800" b="1" kern="100" dirty="0">
              <a:solidFill>
                <a:srgbClr val="0000FF"/>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7" name="矩形 6"/>
          <p:cNvSpPr/>
          <p:nvPr/>
        </p:nvSpPr>
        <p:spPr>
          <a:xfrm>
            <a:off x="1515861" y="4016664"/>
            <a:ext cx="5054589" cy="92333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none" lIns="91440" tIns="45720" rIns="91440" bIns="45720">
            <a:spAutoFit/>
          </a:bodyPr>
          <a:lstStyle/>
          <a:p>
            <a:pPr algn="ctr"/>
            <a:r>
              <a:rPr lang="zh-CN" altLang="en-US" sz="5400" b="1" cap="none" spc="0" dirty="0" smtClean="0">
                <a:ln w="22225">
                  <a:solidFill>
                    <a:srgbClr val="FF0000"/>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rPr>
              <a:t>师夷长技以制夷</a:t>
            </a:r>
            <a:endParaRPr lang="zh-CN" altLang="en-US" sz="5400" b="1" cap="none" spc="0" dirty="0">
              <a:ln w="22225">
                <a:solidFill>
                  <a:srgbClr val="FF0000"/>
                </a:solidFill>
                <a:prstDash val="solid"/>
              </a:ln>
              <a:solidFill>
                <a:schemeClr val="accent2">
                  <a:lumMod val="40000"/>
                  <a:lumOff val="60000"/>
                </a:schemeClr>
              </a:solidFill>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0390" y="1186592"/>
            <a:ext cx="7915302" cy="3477875"/>
          </a:xfrm>
          <a:prstGeom prst="rect">
            <a:avLst/>
          </a:prstGeom>
          <a:ln>
            <a:solidFill>
              <a:srgbClr val="C00000"/>
            </a:solidFill>
          </a:ln>
        </p:spPr>
        <p:txBody>
          <a:bodyPr wrap="square">
            <a:spAutoFit/>
          </a:bodyPr>
          <a:lstStyle/>
          <a:p>
            <a:pPr>
              <a:lnSpc>
                <a:spcPct val="150000"/>
              </a:lnSpc>
              <a:spcAft>
                <a:spcPts val="0"/>
              </a:spcAft>
            </a:pPr>
            <a:r>
              <a:rPr lang="en-US" altLang="zh-CN" sz="2800" b="1" kern="100" dirty="0" smtClean="0">
                <a:solidFill>
                  <a:srgbClr val="3333FF"/>
                </a:solidFill>
                <a:latin typeface="楷体" panose="02010609060101010101" pitchFamily="49" charset="-122"/>
                <a:ea typeface="楷体" panose="02010609060101010101" pitchFamily="49" charset="-122"/>
              </a:rPr>
              <a:t>     </a:t>
            </a:r>
            <a:r>
              <a:rPr lang="zh-CN" altLang="zh-CN" sz="3200" b="1" kern="100" dirty="0" smtClean="0">
                <a:latin typeface="楷体" panose="02010609060101010101" pitchFamily="49" charset="-122"/>
                <a:ea typeface="楷体" panose="02010609060101010101" pitchFamily="49" charset="-122"/>
              </a:rPr>
              <a:t>议和</a:t>
            </a:r>
            <a:r>
              <a:rPr lang="zh-CN" altLang="zh-CN" sz="3200" b="1" kern="100" dirty="0">
                <a:latin typeface="楷体" panose="02010609060101010101" pitchFamily="49" charset="-122"/>
                <a:ea typeface="楷体" panose="02010609060101010101" pitchFamily="49" charset="-122"/>
              </a:rPr>
              <a:t>之后</a:t>
            </a:r>
            <a:r>
              <a:rPr lang="en-US" altLang="zh-CN" sz="3200" b="1" kern="100" dirty="0">
                <a:latin typeface="楷体" panose="02010609060101010101" pitchFamily="49" charset="-122"/>
                <a:ea typeface="楷体" panose="02010609060101010101" pitchFamily="49" charset="-122"/>
              </a:rPr>
              <a:t>,</a:t>
            </a:r>
            <a:r>
              <a:rPr lang="zh-CN" altLang="zh-CN" sz="3200" b="1" kern="100" dirty="0">
                <a:latin typeface="楷体" panose="02010609060101010101" pitchFamily="49" charset="-122"/>
                <a:ea typeface="楷体" panose="02010609060101010101" pitchFamily="49" charset="-122"/>
              </a:rPr>
              <a:t>都门仍复恬嬉，大有雨过忘雷之意。海疆之事，转喉触讳，绝口不提，即茶坊酒肆之中，亦大书“免谈时事”四字，俨有诗书偶语之禁。 </a:t>
            </a:r>
            <a:r>
              <a:rPr lang="en-US" altLang="zh-CN" sz="3200" b="1" kern="100" dirty="0">
                <a:latin typeface="楷体" panose="02010609060101010101" pitchFamily="49" charset="-122"/>
                <a:ea typeface="楷体" panose="02010609060101010101" pitchFamily="49" charset="-122"/>
              </a:rPr>
              <a:t>      </a:t>
            </a:r>
            <a:endParaRPr lang="en-US" altLang="zh-CN" sz="3200" b="1" kern="100" dirty="0" smtClean="0">
              <a:latin typeface="楷体" panose="02010609060101010101" pitchFamily="49" charset="-122"/>
              <a:ea typeface="楷体" panose="02010609060101010101" pitchFamily="49" charset="-122"/>
            </a:endParaRPr>
          </a:p>
          <a:p>
            <a:pPr algn="just">
              <a:spcAft>
                <a:spcPts val="0"/>
              </a:spcAft>
            </a:pPr>
            <a:r>
              <a:rPr lang="en-US" altLang="zh-CN" sz="2800" b="1" kern="100" dirty="0" smtClean="0">
                <a:latin typeface="楷体" panose="02010609060101010101" pitchFamily="49" charset="-122"/>
                <a:ea typeface="楷体" panose="02010609060101010101" pitchFamily="49" charset="-122"/>
              </a:rPr>
              <a:t>           ——</a:t>
            </a:r>
            <a:r>
              <a:rPr lang="zh-CN" altLang="zh-CN" sz="2800" b="1" kern="100" dirty="0" smtClean="0">
                <a:latin typeface="楷体" panose="02010609060101010101" pitchFamily="49" charset="-122"/>
                <a:ea typeface="楷体" panose="02010609060101010101" pitchFamily="49" charset="-122"/>
              </a:rPr>
              <a:t>中</a:t>
            </a:r>
            <a:r>
              <a:rPr lang="zh-CN" altLang="zh-CN" sz="2800" b="1" kern="100" dirty="0">
                <a:latin typeface="楷体" panose="02010609060101010101" pitchFamily="49" charset="-122"/>
                <a:ea typeface="楷体" panose="02010609060101010101" pitchFamily="49" charset="-122"/>
              </a:rPr>
              <a:t>国史学会主编：《鸦片战争》</a:t>
            </a:r>
            <a:endParaRPr lang="zh-CN" altLang="zh-CN" sz="2800" b="1" kern="100" dirty="0">
              <a:latin typeface="楷体" panose="02010609060101010101" pitchFamily="49" charset="-122"/>
              <a:ea typeface="楷体" panose="02010609060101010101" pitchFamily="49" charset="-122"/>
            </a:endParaRPr>
          </a:p>
        </p:txBody>
      </p:sp>
      <p:sp>
        <p:nvSpPr>
          <p:cNvPr id="3" name="矩形 2"/>
          <p:cNvSpPr/>
          <p:nvPr/>
        </p:nvSpPr>
        <p:spPr>
          <a:xfrm>
            <a:off x="344778" y="0"/>
            <a:ext cx="8799222" cy="1569660"/>
          </a:xfrm>
          <a:prstGeom prst="rect">
            <a:avLst/>
          </a:prstGeom>
          <a:solidFill>
            <a:schemeClr val="bg1"/>
          </a:solidFill>
        </p:spPr>
        <p:txBody>
          <a:bodyPr wrap="square">
            <a:spAutoFit/>
          </a:bodyPr>
          <a:lstStyle/>
          <a:p>
            <a:pPr algn="ctr"/>
            <a:r>
              <a:rPr lang="zh-CN" altLang="en-US" sz="3200" b="1" dirty="0" smtClean="0">
                <a:solidFill>
                  <a:srgbClr val="0000FF"/>
                </a:solidFill>
                <a:latin typeface="黑体" panose="02010609060101010101" pitchFamily="49" charset="-122"/>
                <a:ea typeface="黑体" panose="02010609060101010101" pitchFamily="49" charset="-122"/>
              </a:rPr>
              <a:t>军事失败不是民族的致命伤，</a:t>
            </a:r>
            <a:endParaRPr lang="en-US" altLang="zh-CN" sz="3200" b="1" dirty="0" smtClean="0">
              <a:solidFill>
                <a:srgbClr val="0000FF"/>
              </a:solidFill>
              <a:latin typeface="黑体" panose="02010609060101010101" pitchFamily="49" charset="-122"/>
              <a:ea typeface="黑体" panose="02010609060101010101" pitchFamily="49" charset="-122"/>
            </a:endParaRPr>
          </a:p>
          <a:p>
            <a:pPr algn="ctr"/>
            <a:r>
              <a:rPr lang="zh-CN" altLang="en-US" sz="3200" b="1" dirty="0" smtClean="0">
                <a:solidFill>
                  <a:srgbClr val="0000FF"/>
                </a:solidFill>
                <a:latin typeface="黑体" panose="02010609060101010101" pitchFamily="49" charset="-122"/>
                <a:ea typeface="黑体" panose="02010609060101010101" pitchFamily="49" charset="-122"/>
              </a:rPr>
              <a:t>历史</a:t>
            </a:r>
            <a:r>
              <a:rPr lang="zh-CN" altLang="en-US" sz="3200" b="1" dirty="0">
                <a:solidFill>
                  <a:srgbClr val="0000FF"/>
                </a:solidFill>
                <a:latin typeface="黑体" panose="02010609060101010101" pitchFamily="49" charset="-122"/>
                <a:ea typeface="黑体" panose="02010609060101010101" pitchFamily="49" charset="-122"/>
              </a:rPr>
              <a:t>的</a:t>
            </a:r>
            <a:r>
              <a:rPr lang="zh-CN" altLang="en-US" sz="3200" b="1" dirty="0" smtClean="0">
                <a:solidFill>
                  <a:srgbClr val="0000FF"/>
                </a:solidFill>
                <a:latin typeface="黑体" panose="02010609060101010101" pitchFamily="49" charset="-122"/>
                <a:ea typeface="黑体" panose="02010609060101010101" pitchFamily="49" charset="-122"/>
              </a:rPr>
              <a:t>悲哀在于失败后不明了失败的理由，</a:t>
            </a:r>
            <a:endParaRPr lang="en-US" altLang="zh-CN" sz="3200" b="1" dirty="0" smtClean="0">
              <a:solidFill>
                <a:srgbClr val="0000FF"/>
              </a:solidFill>
              <a:latin typeface="黑体" panose="02010609060101010101" pitchFamily="49" charset="-122"/>
              <a:ea typeface="黑体" panose="02010609060101010101" pitchFamily="49" charset="-122"/>
            </a:endParaRPr>
          </a:p>
          <a:p>
            <a:pPr algn="ctr"/>
            <a:r>
              <a:rPr lang="zh-CN" altLang="en-US" sz="3200" b="1" dirty="0" smtClean="0">
                <a:solidFill>
                  <a:srgbClr val="0000FF"/>
                </a:solidFill>
                <a:latin typeface="黑体" panose="02010609060101010101" pitchFamily="49" charset="-122"/>
                <a:ea typeface="黑体" panose="02010609060101010101" pitchFamily="49" charset="-122"/>
              </a:rPr>
              <a:t>转型之途路漫漫！</a:t>
            </a:r>
            <a:endParaRPr lang="zh-CN" altLang="en-US" sz="32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ags/tag1.xml><?xml version="1.0" encoding="utf-8"?>
<p:tagLst xmlns:p="http://schemas.openxmlformats.org/presentationml/2006/main">
  <p:tag name="KSO_WM_BEAUTIFY_FLAG" val="#wm#"/>
  <p:tag name="KSO_WM_TEMPLATE_CATEGORY" val="basetag"/>
  <p:tag name="KSO_WM_TEMPLATE_INDEX" val="20163148"/>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2932</Words>
  <Application>WPS 演示</Application>
  <PresentationFormat>全屏显示(16:9)</PresentationFormat>
  <Paragraphs>350</Paragraphs>
  <Slides>25</Slides>
  <Notes>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Arial</vt:lpstr>
      <vt:lpstr>宋体</vt:lpstr>
      <vt:lpstr>Wingdings</vt:lpstr>
      <vt:lpstr>黑体</vt:lpstr>
      <vt:lpstr>华文新魏</vt:lpstr>
      <vt:lpstr>楷体</vt:lpstr>
      <vt:lpstr>Calibri</vt:lpstr>
      <vt:lpstr>华文楷体</vt:lpstr>
      <vt:lpstr>Times New Roman</vt:lpstr>
      <vt:lpstr>微软雅黑</vt:lpstr>
      <vt:lpstr>Arial Unicode MS</vt:lpstr>
      <vt:lpstr>Calibri Light</vt:lpstr>
      <vt:lpstr>微软雅黑 Light</vt:lpstr>
      <vt:lpstr>Times New Roman</vt:lpstr>
      <vt:lpstr>Calibri</vt:lpstr>
      <vt:lpstr>AdobeHeitiStd-Regular</vt:lpstr>
      <vt:lpstr>Segoe Print</vt:lpstr>
      <vt:lpstr>Wingdings 2</vt:lpstr>
      <vt:lpstr>楷体_GB2312</vt:lpstr>
      <vt:lpstr>新宋体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2018-10-12T03:04:00Z</cp:lastPrinted>
  <dcterms:created xsi:type="dcterms:W3CDTF">2018-03-19T07:00:00Z</dcterms:created>
  <dcterms:modified xsi:type="dcterms:W3CDTF">2020-11-13T10:50:26Z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