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57" r:id="rId2"/>
    <p:sldId id="258" r:id="rId3"/>
    <p:sldId id="259" r:id="rId4"/>
    <p:sldId id="306" r:id="rId5"/>
    <p:sldId id="285" r:id="rId6"/>
    <p:sldId id="322" r:id="rId7"/>
    <p:sldId id="307" r:id="rId8"/>
    <p:sldId id="308" r:id="rId9"/>
    <p:sldId id="309" r:id="rId10"/>
    <p:sldId id="310" r:id="rId11"/>
    <p:sldId id="312" r:id="rId12"/>
    <p:sldId id="323" r:id="rId13"/>
    <p:sldId id="315" r:id="rId14"/>
    <p:sldId id="321" r:id="rId15"/>
    <p:sldId id="316" r:id="rId16"/>
    <p:sldId id="317" r:id="rId17"/>
    <p:sldId id="324" r:id="rId18"/>
    <p:sldId id="318" r:id="rId19"/>
    <p:sldId id="319" r:id="rId20"/>
    <p:sldId id="320" r:id="rId21"/>
    <p:sldId id="303" r:id="rId22"/>
    <p:sldId id="281" r:id="rId2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735" autoAdjust="0"/>
    <p:restoredTop sz="94660"/>
  </p:normalViewPr>
  <p:slideViewPr>
    <p:cSldViewPr>
      <p:cViewPr varScale="1">
        <p:scale>
          <a:sx n="18" d="100"/>
          <a:sy n="18" d="100"/>
        </p:scale>
        <p:origin x="-900"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1E7061-6DE1-4F77-A46B-9A47C88B57DD}" type="datetimeFigureOut">
              <a:rPr lang="zh-CN" altLang="en-US" smtClean="0"/>
              <a:pPr/>
              <a:t>2017/9/26</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F8AA16-E786-4C50-8862-7C79E162523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pPr/>
              <a:t>2017/9/26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pPr/>
              <a:t>2017/9/26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E1B9B66-5C71-4281-A0D7-6083534D2C91}" type="datetimeFigureOut">
              <a:rPr lang="zh-CN" altLang="en-US" smtClean="0"/>
              <a:pPr/>
              <a:t>2017/9/26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E1B9B66-5C71-4281-A0D7-6083534D2C91}" type="datetimeFigureOut">
              <a:rPr lang="zh-CN" altLang="en-US" smtClean="0"/>
              <a:pPr/>
              <a:t>2017/9/26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E1B9B66-5C71-4281-A0D7-6083534D2C91}" type="datetimeFigureOut">
              <a:rPr lang="zh-CN" altLang="en-US" smtClean="0"/>
              <a:pPr/>
              <a:t>2017/9/26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E2230BB-8502-4A22-ABBF-411215FB74A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E1B9B66-5C71-4281-A0D7-6083534D2C91}" type="datetimeFigureOut">
              <a:rPr lang="zh-CN" altLang="en-US" smtClean="0"/>
              <a:pPr/>
              <a:t>2017/9/26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E2230BB-8502-4A22-ABBF-411215FB74A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E1B9B66-5C71-4281-A0D7-6083534D2C91}" type="datetimeFigureOut">
              <a:rPr lang="zh-CN" altLang="en-US" smtClean="0"/>
              <a:pPr/>
              <a:t>2017/9/26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E2230BB-8502-4A22-ABBF-411215FB74A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E1B9B66-5C71-4281-A0D7-6083534D2C91}" type="datetimeFigureOut">
              <a:rPr lang="zh-CN" altLang="en-US" smtClean="0"/>
              <a:pPr/>
              <a:t>2017/9/26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E1B9B66-5C71-4281-A0D7-6083534D2C91}" type="datetimeFigureOut">
              <a:rPr lang="zh-CN" altLang="en-US" smtClean="0"/>
              <a:pPr/>
              <a:t>2017/9/26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E2230BB-8502-4A22-ABBF-411215FB74A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pPr/>
              <a:t>2017/9/26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1B9B66-5C71-4281-A0D7-6083534D2C91}" type="datetimeFigureOut">
              <a:rPr lang="zh-CN" altLang="en-US" smtClean="0"/>
              <a:pPr/>
              <a:t>2017/9/26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E2230BB-8502-4A22-ABBF-411215FB74A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1B9B66-5C71-4281-A0D7-6083534D2C91}" type="datetimeFigureOut">
              <a:rPr lang="zh-CN" altLang="en-US" smtClean="0"/>
              <a:pPr/>
              <a:t>2017/9/26</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230BB-8502-4A22-ABBF-411215FB74A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l="-20000" r="-20000"/>
          </a:stretch>
        </a:blipFill>
        <a:effectLst/>
      </p:bgPr>
    </p:bg>
    <p:spTree>
      <p:nvGrpSpPr>
        <p:cNvPr id="1" name=""/>
        <p:cNvGrpSpPr/>
        <p:nvPr/>
      </p:nvGrpSpPr>
      <p:grpSpPr>
        <a:xfrm>
          <a:off x="0" y="0"/>
          <a:ext cx="0" cy="0"/>
          <a:chOff x="0" y="0"/>
          <a:chExt cx="0" cy="0"/>
        </a:xfrm>
      </p:grpSpPr>
      <p:sp>
        <p:nvSpPr>
          <p:cNvPr id="2" name="矩形 1"/>
          <p:cNvSpPr/>
          <p:nvPr/>
        </p:nvSpPr>
        <p:spPr>
          <a:xfrm>
            <a:off x="1043608" y="1124744"/>
            <a:ext cx="6877998" cy="4392488"/>
          </a:xfrm>
          <a:prstGeom prst="rect">
            <a:avLst/>
          </a:prstGeom>
          <a:noFill/>
        </p:spPr>
        <p:txBody>
          <a:bodyPr wrap="square" lIns="91440" tIns="45720" rIns="91440" bIns="45720">
            <a:prstTxWarp prst="textDeflate">
              <a:avLst>
                <a:gd name="adj" fmla="val 10002"/>
              </a:avLst>
            </a:prstTxWarp>
            <a:spAutoFit/>
          </a:bodyPr>
          <a:lstStyle/>
          <a:p>
            <a:pPr algn="ctr"/>
            <a:r>
              <a:rPr lang="zh-CN" alt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第</a:t>
            </a:r>
            <a:r>
              <a:rPr lang="en-US" altLang="zh-CN"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2</a:t>
            </a:r>
            <a:r>
              <a:rPr lang="zh-CN" alt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课</a:t>
            </a:r>
            <a:endParaRPr lang="en-US" altLang="zh-CN"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r>
              <a:rPr lang="zh-CN" alt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endParaRPr lang="en-US" altLang="zh-CN"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r>
              <a:rPr lang="zh-CN" altLang="en-US"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第二次 </a:t>
            </a:r>
            <a:endParaRPr lang="en-US" altLang="zh-CN" sz="5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endParaRPr>
          </a:p>
          <a:p>
            <a:pPr algn="ctr"/>
            <a:r>
              <a:rPr lang="zh-CN" alt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rPr>
              <a:t>鸦片战争</a:t>
            </a:r>
            <a:endParaRPr lang="zh-CN" alt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中近史图片\圆明园复原图（局部）.jpg"/>
          <p:cNvPicPr>
            <a:picLocks noChangeAspect="1" noChangeArrowheads="1"/>
          </p:cNvPicPr>
          <p:nvPr/>
        </p:nvPicPr>
        <p:blipFill>
          <a:blip r:embed="rId2" cstate="print"/>
          <a:srcRect/>
          <a:stretch>
            <a:fillRect/>
          </a:stretch>
        </p:blipFill>
        <p:spPr bwMode="auto">
          <a:xfrm>
            <a:off x="0" y="0"/>
            <a:ext cx="9144000" cy="4572008"/>
          </a:xfrm>
          <a:prstGeom prst="rect">
            <a:avLst/>
          </a:prstGeom>
          <a:noFill/>
        </p:spPr>
      </p:pic>
      <p:sp>
        <p:nvSpPr>
          <p:cNvPr id="6" name="TextBox 5"/>
          <p:cNvSpPr txBox="1"/>
          <p:nvPr/>
        </p:nvSpPr>
        <p:spPr>
          <a:xfrm>
            <a:off x="0" y="4714884"/>
            <a:ext cx="9144000" cy="1446550"/>
          </a:xfrm>
          <a:prstGeom prst="rect">
            <a:avLst/>
          </a:prstGeom>
          <a:noFill/>
        </p:spPr>
        <p:txBody>
          <a:bodyPr wrap="square" rtlCol="0">
            <a:spAutoFit/>
          </a:bodyPr>
          <a:lstStyle/>
          <a:p>
            <a:r>
              <a:rPr lang="en-US" altLang="zh-CN" sz="3200" b="1" dirty="0" smtClean="0"/>
              <a:t>        </a:t>
            </a:r>
            <a:r>
              <a:rPr lang="zh-CN" altLang="en-US" sz="2800" b="1" dirty="0" smtClean="0"/>
              <a:t>圆明园，位于北京西北郊，由圆明园、长春园、万春园组成，总称圆明三园。如此美丽的皇家园林，却被一把火烧光，是谁如此残忍？这又是怎样的一场战争？</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heckerboard(across)">
                                      <p:cBhvr>
                                        <p:cTn id="7" dur="500"/>
                                        <p:tgtEl>
                                          <p:spTgt spid="1026"/>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323528" y="260648"/>
            <a:ext cx="6643734" cy="646331"/>
          </a:xfrm>
          <a:prstGeom prst="rect">
            <a:avLst/>
          </a:prstGeom>
          <a:noFill/>
        </p:spPr>
        <p:txBody>
          <a:bodyPr wrap="square" rtlCol="0">
            <a:spAutoFit/>
          </a:bodyPr>
          <a:lstStyle/>
          <a:p>
            <a:r>
              <a:rPr lang="zh-CN" altLang="en-US" sz="3600" b="1" dirty="0" smtClean="0">
                <a:latin typeface="+mn-ea"/>
              </a:rPr>
              <a:t>一、英法再次发动侵华战争</a:t>
            </a:r>
            <a:endParaRPr lang="zh-CN" altLang="en-US" sz="3600" b="1" dirty="0">
              <a:latin typeface="+mn-ea"/>
            </a:endParaRPr>
          </a:p>
        </p:txBody>
      </p:sp>
      <p:sp>
        <p:nvSpPr>
          <p:cNvPr id="6" name="TextBox 5"/>
          <p:cNvSpPr txBox="1"/>
          <p:nvPr/>
        </p:nvSpPr>
        <p:spPr>
          <a:xfrm>
            <a:off x="467544" y="1196752"/>
            <a:ext cx="7715304" cy="584775"/>
          </a:xfrm>
          <a:prstGeom prst="rect">
            <a:avLst/>
          </a:prstGeom>
          <a:noFill/>
        </p:spPr>
        <p:txBody>
          <a:bodyPr wrap="square" rtlCol="0">
            <a:spAutoFit/>
          </a:bodyPr>
          <a:lstStyle/>
          <a:p>
            <a:r>
              <a:rPr lang="en-US" altLang="zh-CN" sz="3200" b="1" dirty="0" smtClean="0">
                <a:latin typeface="+mn-ea"/>
              </a:rPr>
              <a:t>1.</a:t>
            </a:r>
            <a:r>
              <a:rPr lang="zh-CN" altLang="en-US" sz="3200" b="1" dirty="0" smtClean="0"/>
              <a:t>英法为什么再次发动侵华战争？</a:t>
            </a:r>
            <a:endParaRPr lang="zh-CN" altLang="en-US" sz="3200" b="1" dirty="0"/>
          </a:p>
        </p:txBody>
      </p:sp>
      <p:sp>
        <p:nvSpPr>
          <p:cNvPr id="5" name="TextBox 4"/>
          <p:cNvSpPr txBox="1"/>
          <p:nvPr/>
        </p:nvSpPr>
        <p:spPr>
          <a:xfrm>
            <a:off x="467544" y="1916832"/>
            <a:ext cx="7572428" cy="1384995"/>
          </a:xfrm>
          <a:prstGeom prst="rect">
            <a:avLst/>
          </a:prstGeom>
          <a:noFill/>
        </p:spPr>
        <p:txBody>
          <a:bodyPr wrap="square" rtlCol="0">
            <a:spAutoFit/>
          </a:bodyPr>
          <a:lstStyle/>
          <a:p>
            <a:r>
              <a:rPr lang="zh-CN" altLang="en-US" sz="2800" b="1" dirty="0" smtClean="0"/>
              <a:t>         英国商人把英国的棉纺织品在中国滞销的原因归结为中国开放的口岸太少，英国在中国享受的特权太少。</a:t>
            </a:r>
            <a:endParaRPr lang="zh-CN" altLang="en-US" sz="2800" b="1" dirty="0"/>
          </a:p>
        </p:txBody>
      </p:sp>
      <p:sp>
        <p:nvSpPr>
          <p:cNvPr id="7" name="TextBox 6"/>
          <p:cNvSpPr txBox="1"/>
          <p:nvPr/>
        </p:nvSpPr>
        <p:spPr>
          <a:xfrm>
            <a:off x="467544" y="3501008"/>
            <a:ext cx="7572428" cy="2246769"/>
          </a:xfrm>
          <a:prstGeom prst="rect">
            <a:avLst/>
          </a:prstGeom>
          <a:noFill/>
        </p:spPr>
        <p:txBody>
          <a:bodyPr wrap="square" rtlCol="0">
            <a:spAutoFit/>
          </a:bodyPr>
          <a:lstStyle/>
          <a:p>
            <a:r>
              <a:rPr lang="zh-CN" altLang="en-US" sz="2800" b="1" dirty="0" smtClean="0"/>
              <a:t>         鸦片战争后，西方列强不满足既得利益，企图进一步打开中国市场，扩大侵略权益。英、法两国在俄、美两国的支持下，分别以“亚罗号事件”和“马神甫事件”为借口，对中国发动了第二次鸦片战争。</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0-#ppt_w/2"/>
                                          </p:val>
                                        </p:tav>
                                        <p:tav tm="100000">
                                          <p:val>
                                            <p:strVal val="#ppt_x"/>
                                          </p:val>
                                        </p:tav>
                                      </p:tavLst>
                                    </p:anim>
                                    <p:anim calcmode="lin" valueType="num">
                                      <p:cBhvr additive="base">
                                        <p:cTn id="17"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lide(fromBottom)">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1+#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5"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12" name="TextBox 11"/>
          <p:cNvSpPr txBox="1"/>
          <p:nvPr/>
        </p:nvSpPr>
        <p:spPr>
          <a:xfrm>
            <a:off x="323528" y="188640"/>
            <a:ext cx="8030696" cy="1077218"/>
          </a:xfrm>
          <a:prstGeom prst="rect">
            <a:avLst/>
          </a:prstGeom>
          <a:noFill/>
        </p:spPr>
        <p:txBody>
          <a:bodyPr wrap="square" rtlCol="0">
            <a:spAutoFit/>
          </a:bodyPr>
          <a:lstStyle/>
          <a:p>
            <a:r>
              <a:rPr lang="en-US" altLang="zh-CN" sz="3200" b="1" dirty="0" smtClean="0">
                <a:latin typeface="+mn-ea"/>
              </a:rPr>
              <a:t>2.</a:t>
            </a:r>
            <a:r>
              <a:rPr lang="zh-CN" altLang="en-US" sz="3200" b="1" dirty="0" smtClean="0"/>
              <a:t>标志性事件：“亚罗号”事件与“马神甫事件”</a:t>
            </a:r>
            <a:endParaRPr lang="zh-CN" altLang="en-US" sz="3200" b="1" dirty="0"/>
          </a:p>
        </p:txBody>
      </p:sp>
      <p:grpSp>
        <p:nvGrpSpPr>
          <p:cNvPr id="6" name="组合 5"/>
          <p:cNvGrpSpPr/>
          <p:nvPr/>
        </p:nvGrpSpPr>
        <p:grpSpPr>
          <a:xfrm>
            <a:off x="214282" y="1428736"/>
            <a:ext cx="8197875" cy="5214974"/>
            <a:chOff x="214282" y="1428736"/>
            <a:chExt cx="8197875" cy="5214974"/>
          </a:xfrm>
        </p:grpSpPr>
        <p:pic>
          <p:nvPicPr>
            <p:cNvPr id="3074" name="Picture 2" descr="C:\Users\Administrator\Desktop\中近史图片\马神甫教案遗址.jpg"/>
            <p:cNvPicPr>
              <a:picLocks noChangeAspect="1" noChangeArrowheads="1"/>
            </p:cNvPicPr>
            <p:nvPr/>
          </p:nvPicPr>
          <p:blipFill>
            <a:blip r:embed="rId3" cstate="print"/>
            <a:srcRect/>
            <a:stretch>
              <a:fillRect/>
            </a:stretch>
          </p:blipFill>
          <p:spPr bwMode="auto">
            <a:xfrm>
              <a:off x="214282" y="1428736"/>
              <a:ext cx="7429552" cy="5214974"/>
            </a:xfrm>
            <a:prstGeom prst="rect">
              <a:avLst/>
            </a:prstGeom>
            <a:noFill/>
          </p:spPr>
        </p:pic>
        <p:sp>
          <p:nvSpPr>
            <p:cNvPr id="5" name="TextBox 4"/>
            <p:cNvSpPr txBox="1"/>
            <p:nvPr/>
          </p:nvSpPr>
          <p:spPr>
            <a:xfrm>
              <a:off x="7858159" y="2786058"/>
              <a:ext cx="553998" cy="2571768"/>
            </a:xfrm>
            <a:prstGeom prst="rect">
              <a:avLst/>
            </a:prstGeom>
            <a:noFill/>
          </p:spPr>
          <p:txBody>
            <a:bodyPr vert="eaVert" wrap="square" rtlCol="0">
              <a:spAutoFit/>
            </a:bodyPr>
            <a:lstStyle/>
            <a:p>
              <a:r>
                <a:rPr lang="zh-CN" altLang="en-US" sz="2400" b="1" dirty="0" smtClean="0">
                  <a:latin typeface="+mn-ea"/>
                </a:rPr>
                <a:t>西林教案遗址</a:t>
              </a:r>
              <a:endParaRPr lang="zh-CN" altLang="en-US" sz="2400" b="1" dirty="0">
                <a:latin typeface="+mn-ea"/>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p:nvSpPr>
        <p:spPr>
          <a:xfrm>
            <a:off x="142844" y="357166"/>
            <a:ext cx="3963860" cy="1077218"/>
          </a:xfrm>
          <a:prstGeom prst="rect">
            <a:avLst/>
          </a:prstGeom>
          <a:noFill/>
        </p:spPr>
        <p:txBody>
          <a:bodyPr wrap="square" rtlCol="0">
            <a:spAutoFit/>
          </a:bodyPr>
          <a:lstStyle/>
          <a:p>
            <a:r>
              <a:rPr lang="en-US" altLang="zh-CN" sz="3200" b="1" dirty="0" smtClean="0">
                <a:latin typeface="+mn-ea"/>
              </a:rPr>
              <a:t>3.</a:t>
            </a:r>
            <a:r>
              <a:rPr lang="zh-CN" altLang="en-US" sz="3200" b="1" dirty="0" smtClean="0"/>
              <a:t>战争过程与签订的  条约</a:t>
            </a:r>
            <a:endParaRPr lang="zh-CN" altLang="en-US" sz="3200" b="1" dirty="0"/>
          </a:p>
        </p:txBody>
      </p:sp>
      <p:pic>
        <p:nvPicPr>
          <p:cNvPr id="1026" name="Picture 2"/>
          <p:cNvPicPr>
            <a:picLocks noChangeAspect="1" noChangeArrowheads="1"/>
          </p:cNvPicPr>
          <p:nvPr/>
        </p:nvPicPr>
        <p:blipFill>
          <a:blip r:embed="rId3" cstate="print"/>
          <a:srcRect/>
          <a:stretch>
            <a:fillRect/>
          </a:stretch>
        </p:blipFill>
        <p:spPr bwMode="auto">
          <a:xfrm>
            <a:off x="4716017" y="55383"/>
            <a:ext cx="4427984" cy="680261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683568" y="548680"/>
            <a:ext cx="7715304" cy="954107"/>
          </a:xfrm>
          <a:prstGeom prst="rect">
            <a:avLst/>
          </a:prstGeom>
          <a:noFill/>
        </p:spPr>
        <p:txBody>
          <a:bodyPr wrap="square" rtlCol="0">
            <a:spAutoFit/>
          </a:bodyPr>
          <a:lstStyle/>
          <a:p>
            <a:r>
              <a:rPr lang="zh-CN" altLang="en-US" sz="2800" b="1" dirty="0" smtClean="0"/>
              <a:t>    （</a:t>
            </a:r>
            <a:r>
              <a:rPr lang="en-US" altLang="zh-CN" sz="2800" b="1" dirty="0" smtClean="0">
                <a:latin typeface="+mn-ea"/>
              </a:rPr>
              <a:t>1</a:t>
            </a:r>
            <a:r>
              <a:rPr lang="zh-CN" altLang="en-US" sz="2800" b="1" dirty="0" smtClean="0"/>
              <a:t>）</a:t>
            </a:r>
            <a:r>
              <a:rPr lang="en-US" altLang="zh-CN" sz="2800" b="1" dirty="0" smtClean="0">
                <a:latin typeface="+mn-ea"/>
              </a:rPr>
              <a:t>1856</a:t>
            </a:r>
            <a:r>
              <a:rPr lang="zh-CN" altLang="en-US" sz="2800" b="1" dirty="0" smtClean="0">
                <a:latin typeface="+mn-ea"/>
              </a:rPr>
              <a:t>年</a:t>
            </a:r>
            <a:r>
              <a:rPr lang="en-US" altLang="zh-CN" sz="2800" b="1" dirty="0" smtClean="0">
                <a:latin typeface="+mn-ea"/>
              </a:rPr>
              <a:t>10</a:t>
            </a:r>
            <a:r>
              <a:rPr lang="zh-CN" altLang="en-US" sz="2800" b="1" dirty="0" smtClean="0">
                <a:latin typeface="+mn-ea"/>
              </a:rPr>
              <a:t>月，英军炮轰广州，挑起战争。次年，英国和法国联合出兵，攻陷广州。</a:t>
            </a:r>
            <a:endParaRPr lang="zh-CN" altLang="en-US" sz="2800" b="1" dirty="0"/>
          </a:p>
        </p:txBody>
      </p:sp>
      <p:sp>
        <p:nvSpPr>
          <p:cNvPr id="8" name="TextBox 7"/>
          <p:cNvSpPr txBox="1"/>
          <p:nvPr/>
        </p:nvSpPr>
        <p:spPr>
          <a:xfrm>
            <a:off x="683568" y="1772816"/>
            <a:ext cx="7715304" cy="1384995"/>
          </a:xfrm>
          <a:prstGeom prst="rect">
            <a:avLst/>
          </a:prstGeom>
          <a:noFill/>
        </p:spPr>
        <p:txBody>
          <a:bodyPr wrap="square" rtlCol="0">
            <a:spAutoFit/>
          </a:bodyPr>
          <a:lstStyle/>
          <a:p>
            <a:r>
              <a:rPr lang="zh-CN" altLang="en-US" sz="2800" b="1" dirty="0" smtClean="0"/>
              <a:t>    （</a:t>
            </a:r>
            <a:r>
              <a:rPr lang="en-US" altLang="zh-CN" sz="2800" b="1" dirty="0" smtClean="0">
                <a:latin typeface="+mn-ea"/>
              </a:rPr>
              <a:t>2</a:t>
            </a:r>
            <a:r>
              <a:rPr lang="zh-CN" altLang="en-US" sz="2800" b="1" dirty="0" smtClean="0"/>
              <a:t>）</a:t>
            </a:r>
            <a:r>
              <a:rPr lang="en-US" altLang="zh-CN" sz="2800" b="1" dirty="0" smtClean="0">
                <a:latin typeface="+mn-ea"/>
              </a:rPr>
              <a:t>1858</a:t>
            </a:r>
            <a:r>
              <a:rPr lang="zh-CN" altLang="en-US" sz="2800" b="1" dirty="0" smtClean="0">
                <a:latin typeface="+mn-ea"/>
              </a:rPr>
              <a:t>年，英法联军北上，攻陷大沽炮台，逼近天津。清政府被迫与俄、美、英、法四国分别签订了</a:t>
            </a:r>
            <a:r>
              <a:rPr lang="en-US" altLang="zh-CN" sz="2800" b="1" dirty="0" smtClean="0">
                <a:latin typeface="+mn-ea"/>
              </a:rPr>
              <a:t>《</a:t>
            </a:r>
            <a:r>
              <a:rPr lang="zh-CN" altLang="en-US" sz="2800" b="1" dirty="0" smtClean="0">
                <a:latin typeface="+mn-ea"/>
              </a:rPr>
              <a:t>天津条约</a:t>
            </a:r>
            <a:r>
              <a:rPr lang="en-US" altLang="zh-CN" sz="2800" b="1" dirty="0" smtClean="0">
                <a:latin typeface="+mn-ea"/>
              </a:rPr>
              <a:t>》</a:t>
            </a:r>
            <a:r>
              <a:rPr lang="zh-CN" altLang="en-US" sz="2800" b="1" dirty="0" smtClean="0">
                <a:latin typeface="+mn-ea"/>
              </a:rPr>
              <a:t>。</a:t>
            </a:r>
            <a:endParaRPr lang="zh-CN" altLang="en-US" sz="2800" b="1" dirty="0"/>
          </a:p>
        </p:txBody>
      </p:sp>
      <p:sp>
        <p:nvSpPr>
          <p:cNvPr id="9" name="TextBox 8"/>
          <p:cNvSpPr txBox="1"/>
          <p:nvPr/>
        </p:nvSpPr>
        <p:spPr>
          <a:xfrm>
            <a:off x="755576" y="3429000"/>
            <a:ext cx="7715304" cy="2677656"/>
          </a:xfrm>
          <a:prstGeom prst="rect">
            <a:avLst/>
          </a:prstGeom>
          <a:noFill/>
        </p:spPr>
        <p:txBody>
          <a:bodyPr wrap="square" rtlCol="0">
            <a:spAutoFit/>
          </a:bodyPr>
          <a:lstStyle/>
          <a:p>
            <a:r>
              <a:rPr lang="zh-CN" altLang="en-US" sz="2800" b="1" dirty="0" smtClean="0"/>
              <a:t>    （</a:t>
            </a:r>
            <a:r>
              <a:rPr lang="en-US" altLang="zh-CN" sz="2800" b="1" dirty="0" smtClean="0">
                <a:latin typeface="+mn-ea"/>
              </a:rPr>
              <a:t>3</a:t>
            </a:r>
            <a:r>
              <a:rPr lang="zh-CN" altLang="en-US" sz="2800" b="1" dirty="0" smtClean="0"/>
              <a:t>）条约的危害：通过这些条约，西方列强获得了外国公使进驻北京，增开汉口、南京等十处为通商口岸，外国商船和军舰可以在长江各口岸自由航行等特权。随后，清政府在与英、法、美签订的</a:t>
            </a:r>
            <a:r>
              <a:rPr lang="en-US" altLang="zh-CN" sz="2800" b="1" dirty="0" smtClean="0"/>
              <a:t>《</a:t>
            </a:r>
            <a:r>
              <a:rPr lang="zh-CN" altLang="en-US" sz="2800" b="1" dirty="0" smtClean="0"/>
              <a:t>通商章程善后条约</a:t>
            </a:r>
            <a:r>
              <a:rPr lang="en-US" altLang="zh-CN" sz="2800" b="1" dirty="0" smtClean="0"/>
              <a:t>》</a:t>
            </a:r>
            <a:r>
              <a:rPr lang="zh-CN" altLang="en-US" sz="2800" b="1" dirty="0" smtClean="0"/>
              <a:t>中，又被迫承认了鸦片贸易的合法化。</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214282" y="214290"/>
            <a:ext cx="8572560" cy="646331"/>
          </a:xfrm>
          <a:prstGeom prst="rect">
            <a:avLst/>
          </a:prstGeom>
          <a:noFill/>
        </p:spPr>
        <p:txBody>
          <a:bodyPr wrap="square" rtlCol="0">
            <a:spAutoFit/>
          </a:bodyPr>
          <a:lstStyle/>
          <a:p>
            <a:r>
              <a:rPr lang="zh-CN" altLang="en-US" sz="3600" b="1" dirty="0" smtClean="0">
                <a:latin typeface="+mn-ea"/>
              </a:rPr>
              <a:t>二、火烧圆明园与</a:t>
            </a:r>
            <a:r>
              <a:rPr lang="en-US" altLang="zh-CN" sz="3600" b="1" dirty="0" smtClean="0">
                <a:latin typeface="+mn-ea"/>
              </a:rPr>
              <a:t>《</a:t>
            </a:r>
            <a:r>
              <a:rPr lang="zh-CN" altLang="en-US" sz="3600" b="1" dirty="0" smtClean="0">
                <a:latin typeface="+mn-ea"/>
              </a:rPr>
              <a:t>北京条约</a:t>
            </a:r>
            <a:r>
              <a:rPr lang="en-US" altLang="zh-CN" sz="3600" b="1" dirty="0" smtClean="0">
                <a:latin typeface="+mn-ea"/>
              </a:rPr>
              <a:t>》</a:t>
            </a:r>
            <a:r>
              <a:rPr lang="zh-CN" altLang="en-US" sz="3600" b="1" dirty="0" smtClean="0">
                <a:latin typeface="+mn-ea"/>
              </a:rPr>
              <a:t>的签订</a:t>
            </a:r>
            <a:endParaRPr lang="zh-CN" altLang="en-US" sz="3600" b="1" dirty="0">
              <a:latin typeface="+mn-ea"/>
            </a:endParaRPr>
          </a:p>
        </p:txBody>
      </p:sp>
      <p:grpSp>
        <p:nvGrpSpPr>
          <p:cNvPr id="7" name="组合 6"/>
          <p:cNvGrpSpPr/>
          <p:nvPr/>
        </p:nvGrpSpPr>
        <p:grpSpPr>
          <a:xfrm>
            <a:off x="0" y="1000109"/>
            <a:ext cx="9001156" cy="5690635"/>
            <a:chOff x="0" y="1000108"/>
            <a:chExt cx="9144000" cy="5793956"/>
          </a:xfrm>
        </p:grpSpPr>
        <p:sp>
          <p:nvSpPr>
            <p:cNvPr id="3" name="TextBox 2"/>
            <p:cNvSpPr txBox="1"/>
            <p:nvPr/>
          </p:nvSpPr>
          <p:spPr>
            <a:xfrm>
              <a:off x="428596" y="1000108"/>
              <a:ext cx="7715304" cy="595392"/>
            </a:xfrm>
            <a:prstGeom prst="rect">
              <a:avLst/>
            </a:prstGeom>
            <a:noFill/>
          </p:spPr>
          <p:txBody>
            <a:bodyPr wrap="square" rtlCol="0">
              <a:spAutoFit/>
            </a:bodyPr>
            <a:lstStyle/>
            <a:p>
              <a:r>
                <a:rPr lang="en-US" altLang="zh-CN" sz="3200" b="1" dirty="0" smtClean="0">
                  <a:latin typeface="+mn-ea"/>
                </a:rPr>
                <a:t>1. </a:t>
              </a:r>
              <a:r>
                <a:rPr lang="zh-CN" altLang="en-US" sz="3200" b="1" dirty="0" smtClean="0"/>
                <a:t>英法联军火烧圆明园</a:t>
              </a:r>
              <a:endParaRPr lang="zh-CN" altLang="en-US" sz="3200" b="1" dirty="0"/>
            </a:p>
          </p:txBody>
        </p:sp>
        <p:grpSp>
          <p:nvGrpSpPr>
            <p:cNvPr id="6" name="组合 5"/>
            <p:cNvGrpSpPr/>
            <p:nvPr/>
          </p:nvGrpSpPr>
          <p:grpSpPr>
            <a:xfrm>
              <a:off x="0" y="1714488"/>
              <a:ext cx="9144000" cy="5079576"/>
              <a:chOff x="0" y="1714488"/>
              <a:chExt cx="9144000" cy="5079576"/>
            </a:xfrm>
          </p:grpSpPr>
          <p:pic>
            <p:nvPicPr>
              <p:cNvPr id="4" name="Picture 2" descr="C:\Users\Administrator\Desktop\中近史图片\圆明园复原图（局部）.jpg"/>
              <p:cNvPicPr>
                <a:picLocks noChangeAspect="1" noChangeArrowheads="1"/>
              </p:cNvPicPr>
              <p:nvPr/>
            </p:nvPicPr>
            <p:blipFill>
              <a:blip r:embed="rId3" cstate="print"/>
              <a:srcRect/>
              <a:stretch>
                <a:fillRect/>
              </a:stretch>
            </p:blipFill>
            <p:spPr bwMode="auto">
              <a:xfrm>
                <a:off x="0" y="1714488"/>
                <a:ext cx="9144000" cy="4572008"/>
              </a:xfrm>
              <a:prstGeom prst="rect">
                <a:avLst/>
              </a:prstGeom>
              <a:noFill/>
            </p:spPr>
          </p:pic>
          <p:sp>
            <p:nvSpPr>
              <p:cNvPr id="5" name="TextBox 4"/>
              <p:cNvSpPr txBox="1"/>
              <p:nvPr/>
            </p:nvSpPr>
            <p:spPr>
              <a:xfrm>
                <a:off x="2771800" y="6332399"/>
                <a:ext cx="3929090" cy="461665"/>
              </a:xfrm>
              <a:prstGeom prst="rect">
                <a:avLst/>
              </a:prstGeom>
              <a:noFill/>
            </p:spPr>
            <p:txBody>
              <a:bodyPr wrap="square" rtlCol="0">
                <a:spAutoFit/>
              </a:bodyPr>
              <a:lstStyle/>
              <a:p>
                <a:r>
                  <a:rPr lang="zh-CN" altLang="en-US" sz="2400" b="1" dirty="0" smtClean="0"/>
                  <a:t>圆明园复原图（局部）</a:t>
                </a:r>
                <a:endParaRPr lang="zh-CN" altLang="en-US" sz="2400" b="1" dirty="0"/>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1" nodeType="click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Effect transition="in" filter="wheel(4)">
                                      <p:cBhvr>
                                        <p:cTn id="7" dur="500"/>
                                        <p:tgtEl>
                                          <p:spTgt spid="2"/>
                                        </p:tgtEl>
                                      </p:cBhvr>
                                    </p:animEffect>
                                  </p:childTnLst>
                                </p:cTn>
                              </p:par>
                            </p:childTnLst>
                          </p:cTn>
                        </p:par>
                        <p:par>
                          <p:cTn id="8" fill="hold">
                            <p:stCondLst>
                              <p:cond delay="500"/>
                            </p:stCondLst>
                            <p:childTnLst>
                              <p:par>
                                <p:cTn id="9" presetID="4"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被烧毁后的圆明园大水法"/>
          <p:cNvPicPr>
            <a:picLocks noChangeAspect="1" noChangeArrowheads="1"/>
          </p:cNvPicPr>
          <p:nvPr/>
        </p:nvPicPr>
        <p:blipFill>
          <a:blip r:embed="rId2" cstate="print"/>
          <a:srcRect/>
          <a:stretch>
            <a:fillRect/>
          </a:stretch>
        </p:blipFill>
        <p:spPr bwMode="auto">
          <a:xfrm>
            <a:off x="0" y="-41275"/>
            <a:ext cx="9144000" cy="68992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3" name="Picture 10" descr="方外观"/>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TextBox 4"/>
          <p:cNvSpPr txBox="1"/>
          <p:nvPr/>
        </p:nvSpPr>
        <p:spPr>
          <a:xfrm>
            <a:off x="1403648" y="6334780"/>
            <a:ext cx="1785950" cy="523220"/>
          </a:xfrm>
          <a:prstGeom prst="rect">
            <a:avLst/>
          </a:prstGeom>
          <a:noFill/>
        </p:spPr>
        <p:txBody>
          <a:bodyPr wrap="square" rtlCol="0">
            <a:spAutoFit/>
          </a:bodyPr>
          <a:lstStyle/>
          <a:p>
            <a:r>
              <a:rPr lang="zh-CN" altLang="en-US" sz="2800" b="1" dirty="0" smtClean="0">
                <a:solidFill>
                  <a:srgbClr val="FFC000"/>
                </a:solidFill>
                <a:latin typeface="Adobe 仿宋 Std R" pitchFamily="18" charset="-122"/>
                <a:ea typeface="Adobe 仿宋 Std R" pitchFamily="18" charset="-122"/>
              </a:rPr>
              <a:t>方外观</a:t>
            </a:r>
            <a:endParaRPr lang="zh-CN" altLang="en-US" sz="2800" b="1" dirty="0">
              <a:solidFill>
                <a:srgbClr val="FFC000"/>
              </a:solidFill>
              <a:latin typeface="Adobe 仿宋 Std R" pitchFamily="18" charset="-122"/>
              <a:ea typeface="Adobe 仿宋 Std R" pitchFamily="18"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0" y="0"/>
            <a:ext cx="9144000" cy="6858001"/>
            <a:chOff x="0" y="0"/>
            <a:chExt cx="9144000" cy="6858001"/>
          </a:xfrm>
        </p:grpSpPr>
        <p:pic>
          <p:nvPicPr>
            <p:cNvPr id="2" name="Picture 5" descr="bjymy0059"/>
            <p:cNvPicPr>
              <a:picLocks noChangeAspect="1" noChangeArrowheads="1"/>
            </p:cNvPicPr>
            <p:nvPr/>
          </p:nvPicPr>
          <p:blipFill>
            <a:blip r:embed="rId2" cstate="print"/>
            <a:srcRect/>
            <a:stretch>
              <a:fillRect/>
            </a:stretch>
          </p:blipFill>
          <p:spPr bwMode="auto">
            <a:xfrm>
              <a:off x="0" y="1"/>
              <a:ext cx="4643438" cy="6858000"/>
            </a:xfrm>
            <a:prstGeom prst="rect">
              <a:avLst/>
            </a:prstGeom>
            <a:noFill/>
          </p:spPr>
        </p:pic>
        <p:pic>
          <p:nvPicPr>
            <p:cNvPr id="3" name="Picture 11" descr="英法联军抢劫后的圆明园大水法废墟"/>
            <p:cNvPicPr>
              <a:picLocks noChangeAspect="1" noChangeArrowheads="1"/>
            </p:cNvPicPr>
            <p:nvPr/>
          </p:nvPicPr>
          <p:blipFill>
            <a:blip r:embed="rId3" cstate="print"/>
            <a:srcRect/>
            <a:stretch>
              <a:fillRect/>
            </a:stretch>
          </p:blipFill>
          <p:spPr bwMode="auto">
            <a:xfrm>
              <a:off x="4643438" y="0"/>
              <a:ext cx="4500562" cy="6858000"/>
            </a:xfrm>
            <a:prstGeom prst="rect">
              <a:avLst/>
            </a:prstGeom>
            <a:noFill/>
          </p:spPr>
        </p:pic>
      </p:grpSp>
      <p:sp>
        <p:nvSpPr>
          <p:cNvPr id="4" name="Text Box 12"/>
          <p:cNvSpPr txBox="1">
            <a:spLocks noChangeArrowheads="1"/>
          </p:cNvSpPr>
          <p:nvPr/>
        </p:nvSpPr>
        <p:spPr bwMode="auto">
          <a:xfrm>
            <a:off x="5364088" y="260648"/>
            <a:ext cx="2969083" cy="461665"/>
          </a:xfrm>
          <a:prstGeom prst="rect">
            <a:avLst/>
          </a:prstGeom>
          <a:noFill/>
          <a:ln w="9525">
            <a:noFill/>
            <a:miter lim="800000"/>
          </a:ln>
          <a:effectLst/>
        </p:spPr>
        <p:txBody>
          <a:bodyPr wrap="none">
            <a:spAutoFit/>
          </a:bodyPr>
          <a:lstStyle/>
          <a:p>
            <a:r>
              <a:rPr kumimoji="1" lang="zh-CN" altLang="en-US" sz="2400" b="1" dirty="0">
                <a:latin typeface="+mn-ea"/>
              </a:rPr>
              <a:t>抢劫后的大水法废墟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srcRect/>
          <a:stretch>
            <a:fillRect/>
          </a:stretch>
        </p:blipFill>
        <p:spPr bwMode="auto">
          <a:xfrm>
            <a:off x="0" y="0"/>
            <a:ext cx="9144000" cy="509257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cstate="print"/>
          <a:srcRect/>
          <a:stretch>
            <a:fillRect/>
          </a:stretch>
        </p:blipFill>
        <p:spPr bwMode="auto">
          <a:xfrm>
            <a:off x="0" y="0"/>
            <a:ext cx="3959256" cy="6858000"/>
          </a:xfrm>
          <a:prstGeom prst="rect">
            <a:avLst/>
          </a:prstGeom>
          <a:noFill/>
          <a:ln w="9525">
            <a:noFill/>
            <a:miter lim="800000"/>
            <a:headEnd/>
            <a:tailEnd/>
          </a:ln>
        </p:spPr>
      </p:pic>
      <p:sp>
        <p:nvSpPr>
          <p:cNvPr id="3" name="TextBox 2"/>
          <p:cNvSpPr txBox="1"/>
          <p:nvPr/>
        </p:nvSpPr>
        <p:spPr>
          <a:xfrm>
            <a:off x="4211960" y="2636912"/>
            <a:ext cx="2717494" cy="1200329"/>
          </a:xfrm>
          <a:prstGeom prst="rect">
            <a:avLst/>
          </a:prstGeom>
          <a:noFill/>
        </p:spPr>
        <p:txBody>
          <a:bodyPr wrap="square" rtlCol="0">
            <a:spAutoFit/>
          </a:bodyPr>
          <a:lstStyle/>
          <a:p>
            <a:r>
              <a:rPr kumimoji="1" lang="zh-CN" altLang="en-US" sz="2400" b="1" dirty="0" smtClean="0">
                <a:latin typeface="+mn-ea"/>
              </a:rPr>
              <a:t>圆明园鎏金佛塔，现收藏于法国枫丹白露宫</a:t>
            </a:r>
            <a:endParaRPr kumimoji="1" lang="zh-CN" altLang="en-US" sz="2400" b="1" dirty="0">
              <a:latin typeface="+mn-ea"/>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云形 1"/>
          <p:cNvSpPr/>
          <p:nvPr/>
        </p:nvSpPr>
        <p:spPr>
          <a:xfrm>
            <a:off x="1285852" y="857232"/>
            <a:ext cx="6215106" cy="3857652"/>
          </a:xfrm>
          <a:prstGeom prst="cloud">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descr="v-1.jpg"/>
          <p:cNvPicPr>
            <a:picLocks noChangeAspect="1"/>
          </p:cNvPicPr>
          <p:nvPr/>
        </p:nvPicPr>
        <p:blipFill>
          <a:blip r:embed="rId3" cstate="print"/>
          <a:stretch>
            <a:fillRect/>
          </a:stretch>
        </p:blipFill>
        <p:spPr>
          <a:xfrm>
            <a:off x="107504" y="4293096"/>
            <a:ext cx="2267744" cy="2267744"/>
          </a:xfrm>
          <a:prstGeom prst="rect">
            <a:avLst/>
          </a:prstGeom>
        </p:spPr>
      </p:pic>
      <p:sp>
        <p:nvSpPr>
          <p:cNvPr id="4" name="TextBox 3"/>
          <p:cNvSpPr txBox="1"/>
          <p:nvPr/>
        </p:nvSpPr>
        <p:spPr>
          <a:xfrm>
            <a:off x="2357422" y="1714488"/>
            <a:ext cx="4071966" cy="1569660"/>
          </a:xfrm>
          <a:prstGeom prst="rect">
            <a:avLst/>
          </a:prstGeom>
          <a:noFill/>
        </p:spPr>
        <p:txBody>
          <a:bodyPr wrap="square" rtlCol="0">
            <a:spAutoFit/>
          </a:bodyPr>
          <a:lstStyle/>
          <a:p>
            <a:r>
              <a:rPr lang="zh-CN" altLang="en-US" sz="2800" b="1" dirty="0" smtClean="0"/>
              <a:t>         </a:t>
            </a:r>
            <a:r>
              <a:rPr lang="zh-CN" altLang="en-US" sz="3200" b="1" dirty="0" smtClean="0"/>
              <a:t>当你看到圆明园的残垣断壁，你有什么感想？</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071538" y="1643050"/>
            <a:ext cx="7000924" cy="2554545"/>
          </a:xfrm>
          <a:prstGeom prst="rect">
            <a:avLst/>
          </a:prstGeom>
          <a:noFill/>
        </p:spPr>
        <p:txBody>
          <a:bodyPr wrap="square" rtlCol="0">
            <a:spAutoFit/>
          </a:bodyPr>
          <a:lstStyle/>
          <a:p>
            <a:r>
              <a:rPr lang="zh-CN" altLang="en-US" sz="3200" b="1" dirty="0" smtClean="0"/>
              <a:t>          我们要努力学习，正视历史、不忘历史，时刻牢记“落后就要挨打”的道理。只有祖国强盛了，国民才能不受欺侮。我们应该为了实现中华民族伟大的复兴梦而努力。</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428596" y="1571612"/>
            <a:ext cx="7715304" cy="584775"/>
          </a:xfrm>
          <a:prstGeom prst="rect">
            <a:avLst/>
          </a:prstGeom>
          <a:noFill/>
        </p:spPr>
        <p:txBody>
          <a:bodyPr wrap="square" rtlCol="0">
            <a:spAutoFit/>
          </a:bodyPr>
          <a:lstStyle/>
          <a:p>
            <a:r>
              <a:rPr lang="en-US" altLang="zh-CN" sz="3200" b="1" dirty="0" smtClean="0">
                <a:latin typeface="+mn-ea"/>
              </a:rPr>
              <a:t>2</a:t>
            </a:r>
            <a:r>
              <a:rPr lang="en-US" altLang="zh-CN" sz="3200" b="1" dirty="0" smtClean="0"/>
              <a:t>.  《</a:t>
            </a:r>
            <a:r>
              <a:rPr lang="zh-CN" altLang="en-US" sz="3200" b="1" dirty="0" smtClean="0"/>
              <a:t>北京条约</a:t>
            </a:r>
            <a:r>
              <a:rPr lang="en-US" altLang="zh-CN" sz="3200" b="1" dirty="0" smtClean="0"/>
              <a:t>》</a:t>
            </a:r>
            <a:r>
              <a:rPr lang="zh-CN" altLang="en-US" sz="3200" b="1" dirty="0" smtClean="0">
                <a:latin typeface="+mn-ea"/>
              </a:rPr>
              <a:t>的签订：见教材</a:t>
            </a:r>
            <a:r>
              <a:rPr lang="en-US" altLang="zh-CN" sz="3200" b="1" dirty="0" smtClean="0">
                <a:latin typeface="+mn-ea"/>
              </a:rPr>
              <a:t>P11</a:t>
            </a:r>
            <a:endParaRPr lang="zh-CN" altLang="en-US" sz="32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79512" y="188640"/>
            <a:ext cx="8572560" cy="646331"/>
          </a:xfrm>
          <a:prstGeom prst="rect">
            <a:avLst/>
          </a:prstGeom>
          <a:noFill/>
        </p:spPr>
        <p:txBody>
          <a:bodyPr wrap="square" rtlCol="0">
            <a:spAutoFit/>
          </a:bodyPr>
          <a:lstStyle/>
          <a:p>
            <a:r>
              <a:rPr lang="zh-CN" altLang="en-US" sz="3600" b="1" dirty="0" smtClean="0">
                <a:latin typeface="+mn-ea"/>
              </a:rPr>
              <a:t>三、沙俄侵占中国北方大片领土</a:t>
            </a:r>
            <a:endParaRPr lang="zh-CN" altLang="en-US" sz="3600" b="1" dirty="0">
              <a:latin typeface="+mn-ea"/>
            </a:endParaRPr>
          </a:p>
        </p:txBody>
      </p:sp>
      <p:sp>
        <p:nvSpPr>
          <p:cNvPr id="3" name="TextBox 2"/>
          <p:cNvSpPr txBox="1"/>
          <p:nvPr/>
        </p:nvSpPr>
        <p:spPr>
          <a:xfrm>
            <a:off x="179512" y="1340768"/>
            <a:ext cx="8715436" cy="1384995"/>
          </a:xfrm>
          <a:prstGeom prst="rect">
            <a:avLst/>
          </a:prstGeom>
          <a:noFill/>
        </p:spPr>
        <p:txBody>
          <a:bodyPr wrap="square" rtlCol="0">
            <a:spAutoFit/>
          </a:bodyPr>
          <a:lstStyle/>
          <a:p>
            <a:r>
              <a:rPr lang="zh-CN" altLang="en-US" sz="2800" b="1" dirty="0" smtClean="0"/>
              <a:t>         第二次鸦片战争前后，沙俄强迫清政府签订一系列不平等条约，共割占了中国东北和西北</a:t>
            </a:r>
            <a:r>
              <a:rPr lang="en-US" altLang="zh-CN" sz="2800" b="1" dirty="0" smtClean="0">
                <a:latin typeface="+mn-ea"/>
              </a:rPr>
              <a:t>150</a:t>
            </a:r>
            <a:r>
              <a:rPr lang="zh-CN" altLang="en-US" sz="2800" b="1" dirty="0" smtClean="0"/>
              <a:t>多万平方千米领土。</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0" presetClass="entr" presetSubtype="0" fill="hold" grpId="0" nodeType="click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anim calcmode="lin" valueType="num">
                                      <p:cBhvr>
                                        <p:cTn id="17" dur="500" fill="hold"/>
                                        <p:tgtEl>
                                          <p:spTgt spid="3"/>
                                        </p:tgtEl>
                                        <p:attrNameLst>
                                          <p:attrName>ppt_x</p:attrName>
                                        </p:attrNameLst>
                                      </p:cBhvr>
                                      <p:tavLst>
                                        <p:tav tm="0">
                                          <p:val>
                                            <p:strVal val="#ppt_x-.1"/>
                                          </p:val>
                                        </p:tav>
                                        <p:tav tm="100000">
                                          <p:val>
                                            <p:strVal val="#ppt_x"/>
                                          </p:val>
                                        </p:tav>
                                      </p:tavLst>
                                    </p:anim>
                                    <p:anim calcmode="lin" valueType="num">
                                      <p:cBhvr>
                                        <p:cTn id="1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3" name="图片 2" descr="历史八上11.bmp"/>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357158" y="285728"/>
            <a:ext cx="7786742" cy="584775"/>
          </a:xfrm>
          <a:prstGeom prst="rect">
            <a:avLst/>
          </a:prstGeom>
          <a:noFill/>
        </p:spPr>
        <p:txBody>
          <a:bodyPr wrap="square" rtlCol="0">
            <a:spAutoFit/>
          </a:bodyPr>
          <a:lstStyle/>
          <a:p>
            <a:r>
              <a:rPr lang="zh-CN" altLang="en-US" sz="3200" b="1" dirty="0" smtClean="0"/>
              <a:t>沙俄侵占我国大片领土的特点。</a:t>
            </a:r>
            <a:endParaRPr lang="zh-CN" altLang="en-US" sz="3200" b="1" dirty="0"/>
          </a:p>
        </p:txBody>
      </p:sp>
      <p:sp>
        <p:nvSpPr>
          <p:cNvPr id="3" name="TextBox 2"/>
          <p:cNvSpPr txBox="1"/>
          <p:nvPr/>
        </p:nvSpPr>
        <p:spPr>
          <a:xfrm>
            <a:off x="1500166" y="1285860"/>
            <a:ext cx="5000660" cy="523220"/>
          </a:xfrm>
          <a:prstGeom prst="rect">
            <a:avLst/>
          </a:prstGeom>
          <a:noFill/>
        </p:spPr>
        <p:txBody>
          <a:bodyPr wrap="square" rtlCol="0">
            <a:spAutoFit/>
          </a:bodyPr>
          <a:lstStyle/>
          <a:p>
            <a:r>
              <a:rPr lang="zh-CN" altLang="en-US" sz="2800" b="1" dirty="0" smtClean="0"/>
              <a:t>（</a:t>
            </a:r>
            <a:r>
              <a:rPr lang="en-US" altLang="zh-CN" sz="2800" b="1" dirty="0" smtClean="0">
                <a:latin typeface="+mn-ea"/>
              </a:rPr>
              <a:t>1</a:t>
            </a:r>
            <a:r>
              <a:rPr lang="zh-CN" altLang="en-US" sz="2800" b="1" dirty="0" smtClean="0"/>
              <a:t>）趁火打劫。</a:t>
            </a:r>
            <a:endParaRPr lang="zh-CN" altLang="en-US" sz="2800" b="1" dirty="0"/>
          </a:p>
        </p:txBody>
      </p:sp>
      <p:sp>
        <p:nvSpPr>
          <p:cNvPr id="4" name="TextBox 3"/>
          <p:cNvSpPr txBox="1"/>
          <p:nvPr/>
        </p:nvSpPr>
        <p:spPr>
          <a:xfrm>
            <a:off x="1500166" y="2071678"/>
            <a:ext cx="5000660" cy="523220"/>
          </a:xfrm>
          <a:prstGeom prst="rect">
            <a:avLst/>
          </a:prstGeom>
          <a:noFill/>
        </p:spPr>
        <p:txBody>
          <a:bodyPr wrap="square" rtlCol="0">
            <a:spAutoFit/>
          </a:bodyPr>
          <a:lstStyle/>
          <a:p>
            <a:r>
              <a:rPr lang="zh-CN" altLang="en-US" sz="2800" b="1" dirty="0" smtClean="0"/>
              <a:t>（</a:t>
            </a:r>
            <a:r>
              <a:rPr lang="en-US" altLang="zh-CN" sz="2800" b="1" dirty="0" smtClean="0">
                <a:latin typeface="+mn-ea"/>
              </a:rPr>
              <a:t>2</a:t>
            </a:r>
            <a:r>
              <a:rPr lang="zh-CN" altLang="en-US" sz="2800" b="1" dirty="0" smtClean="0"/>
              <a:t>）武力相逼，调停为诱。</a:t>
            </a:r>
            <a:endParaRPr lang="zh-CN" altLang="en-US" sz="2800" b="1" dirty="0"/>
          </a:p>
        </p:txBody>
      </p:sp>
      <p:sp>
        <p:nvSpPr>
          <p:cNvPr id="5" name="TextBox 4"/>
          <p:cNvSpPr txBox="1"/>
          <p:nvPr/>
        </p:nvSpPr>
        <p:spPr>
          <a:xfrm>
            <a:off x="1500166" y="2857496"/>
            <a:ext cx="5000660" cy="523220"/>
          </a:xfrm>
          <a:prstGeom prst="rect">
            <a:avLst/>
          </a:prstGeom>
          <a:noFill/>
        </p:spPr>
        <p:txBody>
          <a:bodyPr wrap="square" rtlCol="0">
            <a:spAutoFit/>
          </a:bodyPr>
          <a:lstStyle/>
          <a:p>
            <a:r>
              <a:rPr lang="zh-CN" altLang="en-US" sz="2800" b="1" dirty="0" smtClean="0"/>
              <a:t>（</a:t>
            </a:r>
            <a:r>
              <a:rPr lang="en-US" altLang="zh-CN" sz="2800" b="1" dirty="0" smtClean="0">
                <a:latin typeface="+mn-ea"/>
              </a:rPr>
              <a:t>3</a:t>
            </a:r>
            <a:r>
              <a:rPr lang="zh-CN" altLang="en-US" sz="2800" b="1" dirty="0" smtClean="0"/>
              <a:t>）一纸定夺，强割强占。</a:t>
            </a:r>
            <a:endParaRPr lang="zh-CN" altLang="en-US" sz="2800" b="1" dirty="0"/>
          </a:p>
        </p:txBody>
      </p:sp>
      <p:sp>
        <p:nvSpPr>
          <p:cNvPr id="6" name="TextBox 5"/>
          <p:cNvSpPr txBox="1"/>
          <p:nvPr/>
        </p:nvSpPr>
        <p:spPr>
          <a:xfrm>
            <a:off x="1500166" y="3714752"/>
            <a:ext cx="5000660" cy="523220"/>
          </a:xfrm>
          <a:prstGeom prst="rect">
            <a:avLst/>
          </a:prstGeom>
          <a:noFill/>
        </p:spPr>
        <p:txBody>
          <a:bodyPr wrap="square" rtlCol="0">
            <a:spAutoFit/>
          </a:bodyPr>
          <a:lstStyle/>
          <a:p>
            <a:r>
              <a:rPr lang="zh-CN" altLang="en-US" sz="2800" b="1" dirty="0" smtClean="0"/>
              <a:t>（</a:t>
            </a:r>
            <a:r>
              <a:rPr lang="en-US" altLang="zh-CN" sz="2800" b="1" dirty="0" smtClean="0">
                <a:latin typeface="+mn-ea"/>
              </a:rPr>
              <a:t>4</a:t>
            </a:r>
            <a:r>
              <a:rPr lang="zh-CN" altLang="en-US" sz="2800" b="1" dirty="0" smtClean="0"/>
              <a:t>）步步蚕食。</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523212" y="428604"/>
            <a:ext cx="1101090" cy="645160"/>
          </a:xfrm>
          <a:prstGeom prst="rect">
            <a:avLst/>
          </a:prstGeom>
          <a:noFill/>
        </p:spPr>
        <p:txBody>
          <a:bodyPr wrap="none" lIns="91440" tIns="45720" rIns="91440" bIns="45720">
            <a:spAutoFit/>
          </a:bodyPr>
          <a:lstStyle/>
          <a:p>
            <a:pPr algn="ctr"/>
            <a:r>
              <a:rPr lang="zh-CN" altLang="en-US"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思考</a:t>
            </a:r>
          </a:p>
        </p:txBody>
      </p:sp>
      <p:sp>
        <p:nvSpPr>
          <p:cNvPr id="3" name="TextBox 2"/>
          <p:cNvSpPr txBox="1"/>
          <p:nvPr/>
        </p:nvSpPr>
        <p:spPr>
          <a:xfrm>
            <a:off x="1000100" y="1714488"/>
            <a:ext cx="7572428" cy="2554545"/>
          </a:xfrm>
          <a:prstGeom prst="rect">
            <a:avLst/>
          </a:prstGeom>
          <a:noFill/>
        </p:spPr>
        <p:txBody>
          <a:bodyPr wrap="square" rtlCol="0">
            <a:spAutoFit/>
          </a:bodyPr>
          <a:lstStyle/>
          <a:p>
            <a:r>
              <a:rPr lang="zh-CN" altLang="en-US" sz="3200" b="1" dirty="0" smtClean="0"/>
              <a:t>         第二次鸦片战争使中国丧失的主权、领土更多，中国半殖民地半封建化的程度进一步加深，中国为什么会遭到如此的劫难，主观原因是什么？人民作出了什么反应？</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par>
                          <p:cTn id="21" fill="hold">
                            <p:stCondLst>
                              <p:cond delay="2000"/>
                            </p:stCondLst>
                            <p:childTnLst>
                              <p:par>
                                <p:cTn id="22" presetID="54" presetClass="entr" presetSubtype="0" accel="10000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strVal val="#ppt_w*0.05"/>
                                          </p:val>
                                        </p:tav>
                                        <p:tav tm="100000">
                                          <p:val>
                                            <p:strVal val="#ppt_w"/>
                                          </p:val>
                                        </p:tav>
                                      </p:tavLst>
                                    </p:anim>
                                    <p:anim calcmode="lin" valueType="num">
                                      <p:cBhvr>
                                        <p:cTn id="25" dur="500" fill="hold"/>
                                        <p:tgtEl>
                                          <p:spTgt spid="3"/>
                                        </p:tgtEl>
                                        <p:attrNameLst>
                                          <p:attrName>ppt_h</p:attrName>
                                        </p:attrNameLst>
                                      </p:cBhvr>
                                      <p:tavLst>
                                        <p:tav tm="0">
                                          <p:val>
                                            <p:strVal val="#ppt_h"/>
                                          </p:val>
                                        </p:tav>
                                        <p:tav tm="100000">
                                          <p:val>
                                            <p:strVal val="#ppt_h"/>
                                          </p:val>
                                        </p:tav>
                                      </p:tavLst>
                                    </p:anim>
                                    <p:anim calcmode="lin" valueType="num">
                                      <p:cBhvr>
                                        <p:cTn id="26" dur="500" fill="hold"/>
                                        <p:tgtEl>
                                          <p:spTgt spid="3"/>
                                        </p:tgtEl>
                                        <p:attrNameLst>
                                          <p:attrName>ppt_x</p:attrName>
                                        </p:attrNameLst>
                                      </p:cBhvr>
                                      <p:tavLst>
                                        <p:tav tm="0">
                                          <p:val>
                                            <p:strVal val="#ppt_x-.2"/>
                                          </p:val>
                                        </p:tav>
                                        <p:tav tm="100000">
                                          <p:val>
                                            <p:strVal val="#ppt_x"/>
                                          </p:val>
                                        </p:tav>
                                      </p:tavLst>
                                    </p:anim>
                                    <p:anim calcmode="lin" valueType="num">
                                      <p:cBhvr>
                                        <p:cTn id="27" dur="500" fill="hold"/>
                                        <p:tgtEl>
                                          <p:spTgt spid="3"/>
                                        </p:tgtEl>
                                        <p:attrNameLst>
                                          <p:attrName>ppt_y</p:attrName>
                                        </p:attrNameLst>
                                      </p:cBhvr>
                                      <p:tavLst>
                                        <p:tav tm="0">
                                          <p:val>
                                            <p:strVal val="#ppt_y"/>
                                          </p:val>
                                        </p:tav>
                                        <p:tav tm="100000">
                                          <p:val>
                                            <p:strVal val="#ppt_y"/>
                                          </p:val>
                                        </p:tav>
                                      </p:tavLst>
                                    </p:anim>
                                    <p:animEffect transition="in" filter="fade">
                                      <p:cBhvr>
                                        <p:cTn id="2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785786" y="1214422"/>
            <a:ext cx="2071702" cy="584775"/>
          </a:xfrm>
          <a:prstGeom prst="rect">
            <a:avLst/>
          </a:prstGeom>
          <a:noFill/>
        </p:spPr>
        <p:txBody>
          <a:bodyPr wrap="square" rtlCol="0">
            <a:spAutoFit/>
          </a:bodyPr>
          <a:lstStyle/>
          <a:p>
            <a:r>
              <a:rPr lang="zh-CN" altLang="en-US" sz="3200" b="1" dirty="0" smtClean="0"/>
              <a:t>主观原因：</a:t>
            </a:r>
            <a:endParaRPr lang="zh-CN" altLang="en-US" sz="3200" b="1" dirty="0"/>
          </a:p>
        </p:txBody>
      </p:sp>
      <p:sp>
        <p:nvSpPr>
          <p:cNvPr id="3" name="TextBox 2"/>
          <p:cNvSpPr txBox="1"/>
          <p:nvPr/>
        </p:nvSpPr>
        <p:spPr>
          <a:xfrm>
            <a:off x="3000364" y="1142984"/>
            <a:ext cx="5572164" cy="1569660"/>
          </a:xfrm>
          <a:prstGeom prst="rect">
            <a:avLst/>
          </a:prstGeom>
          <a:noFill/>
        </p:spPr>
        <p:txBody>
          <a:bodyPr wrap="square" rtlCol="0">
            <a:spAutoFit/>
          </a:bodyPr>
          <a:lstStyle/>
          <a:p>
            <a:r>
              <a:rPr lang="zh-CN" altLang="en-US" sz="3200" b="1" dirty="0" smtClean="0"/>
              <a:t>清政府的腐败无能、无条件的妥协以及“落后就要挨打”的命运。</a:t>
            </a:r>
            <a:endParaRPr lang="zh-CN" altLang="en-US" sz="3200" b="1" dirty="0"/>
          </a:p>
        </p:txBody>
      </p:sp>
      <p:sp>
        <p:nvSpPr>
          <p:cNvPr id="4" name="TextBox 3"/>
          <p:cNvSpPr txBox="1"/>
          <p:nvPr/>
        </p:nvSpPr>
        <p:spPr>
          <a:xfrm>
            <a:off x="1071538" y="3286124"/>
            <a:ext cx="1857388" cy="584775"/>
          </a:xfrm>
          <a:prstGeom prst="rect">
            <a:avLst/>
          </a:prstGeom>
          <a:noFill/>
        </p:spPr>
        <p:txBody>
          <a:bodyPr wrap="square" rtlCol="0">
            <a:spAutoFit/>
          </a:bodyPr>
          <a:lstStyle/>
          <a:p>
            <a:r>
              <a:rPr lang="zh-CN" altLang="en-US" sz="3200" b="1" dirty="0" smtClean="0"/>
              <a:t>反应：</a:t>
            </a:r>
            <a:endParaRPr lang="zh-CN" altLang="en-US" sz="3200" b="1" dirty="0"/>
          </a:p>
        </p:txBody>
      </p:sp>
      <p:sp>
        <p:nvSpPr>
          <p:cNvPr id="5" name="TextBox 4"/>
          <p:cNvSpPr txBox="1"/>
          <p:nvPr/>
        </p:nvSpPr>
        <p:spPr>
          <a:xfrm>
            <a:off x="2643174" y="3214686"/>
            <a:ext cx="6143668" cy="1569660"/>
          </a:xfrm>
          <a:prstGeom prst="rect">
            <a:avLst/>
          </a:prstGeom>
          <a:noFill/>
        </p:spPr>
        <p:txBody>
          <a:bodyPr wrap="square" rtlCol="0">
            <a:spAutoFit/>
          </a:bodyPr>
          <a:lstStyle/>
          <a:p>
            <a:r>
              <a:rPr lang="zh-CN" altLang="en-US" sz="3200" b="1" dirty="0" smtClean="0"/>
              <a:t>引起了人民群众的极大不满。人民纷纷起义，反对清政府的腐朽统治，反击外国的侵略势力。</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214282" y="214290"/>
            <a:ext cx="2967480" cy="923330"/>
          </a:xfrm>
          <a:prstGeom prst="rect">
            <a:avLst/>
          </a:prstGeom>
          <a:noFill/>
        </p:spPr>
        <p:txBody>
          <a:bodyPr wrap="none" lIns="91440" tIns="45720" rIns="91440" bIns="45720">
            <a:prstTxWarp prst="textInflate">
              <a:avLst/>
            </a:prstTxWarp>
            <a:spAutoFit/>
          </a:bodyPr>
          <a:lstStyle/>
          <a:p>
            <a:pPr algn="ctr"/>
            <a:r>
              <a:rPr lang="zh-CN" altLang="en-US" sz="5400" b="1" cap="all" smtClean="0">
                <a:ln w="9000" cmpd="sng">
                  <a:solidFill>
                    <a:schemeClr val="accent4">
                      <a:shade val="50000"/>
                      <a:satMod val="120000"/>
                    </a:schemeClr>
                  </a:solidFill>
                  <a:prstDash val="solid"/>
                </a:ln>
                <a:effectLst>
                  <a:reflection blurRad="12700" stA="28000" endPos="45000" dist="1000" dir="5400000" sy="-100000" algn="bl" rotWithShape="0"/>
                </a:effectLst>
              </a:rPr>
              <a:t>板书设计</a:t>
            </a:r>
            <a:endParaRPr lang="zh-CN" altLang="en-US" sz="5400" b="1" cap="all" spc="0">
              <a:ln w="9000" cmpd="sng">
                <a:solidFill>
                  <a:schemeClr val="accent4">
                    <a:shade val="50000"/>
                    <a:satMod val="120000"/>
                  </a:schemeClr>
                </a:solidFill>
                <a:prstDash val="solid"/>
              </a:ln>
              <a:effectLst>
                <a:reflection blurRad="12700" stA="28000" endPos="45000" dist="1000" dir="5400000" sy="-100000" algn="bl" rotWithShape="0"/>
              </a:effectLst>
            </a:endParaRPr>
          </a:p>
        </p:txBody>
      </p:sp>
      <p:sp>
        <p:nvSpPr>
          <p:cNvPr id="4" name="TextBox 3"/>
          <p:cNvSpPr txBox="1"/>
          <p:nvPr/>
        </p:nvSpPr>
        <p:spPr>
          <a:xfrm>
            <a:off x="428596" y="2357430"/>
            <a:ext cx="642942" cy="3108543"/>
          </a:xfrm>
          <a:prstGeom prst="rect">
            <a:avLst/>
          </a:prstGeom>
          <a:noFill/>
        </p:spPr>
        <p:txBody>
          <a:bodyPr wrap="square" rtlCol="0">
            <a:spAutoFit/>
          </a:bodyPr>
          <a:lstStyle/>
          <a:p>
            <a:r>
              <a:rPr lang="zh-CN" altLang="en-US" sz="2800" b="1" dirty="0" smtClean="0"/>
              <a:t>第二次鸦片战争</a:t>
            </a:r>
            <a:endParaRPr lang="zh-CN" altLang="en-US" sz="2800" b="1" dirty="0"/>
          </a:p>
        </p:txBody>
      </p:sp>
      <p:sp>
        <p:nvSpPr>
          <p:cNvPr id="5" name="左大括号 4"/>
          <p:cNvSpPr/>
          <p:nvPr/>
        </p:nvSpPr>
        <p:spPr>
          <a:xfrm>
            <a:off x="1142976" y="1500174"/>
            <a:ext cx="428628" cy="5000660"/>
          </a:xfrm>
          <a:prstGeom prst="leftBrace">
            <a:avLst>
              <a:gd name="adj1" fmla="val 150000"/>
              <a:gd name="adj2" fmla="val 50000"/>
            </a:avLst>
          </a:prstGeom>
          <a:ln w="635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TextBox 5"/>
          <p:cNvSpPr txBox="1"/>
          <p:nvPr/>
        </p:nvSpPr>
        <p:spPr>
          <a:xfrm>
            <a:off x="1785918" y="1500174"/>
            <a:ext cx="3500462" cy="954107"/>
          </a:xfrm>
          <a:prstGeom prst="rect">
            <a:avLst/>
          </a:prstGeom>
          <a:noFill/>
        </p:spPr>
        <p:txBody>
          <a:bodyPr wrap="square" rtlCol="0">
            <a:spAutoFit/>
          </a:bodyPr>
          <a:lstStyle/>
          <a:p>
            <a:r>
              <a:rPr lang="zh-CN" altLang="en-US" sz="2800" b="1" dirty="0" smtClean="0"/>
              <a:t>一、英法再次发动侵华战争</a:t>
            </a:r>
            <a:endParaRPr lang="zh-CN" altLang="en-US" sz="2800" b="1" dirty="0"/>
          </a:p>
        </p:txBody>
      </p:sp>
      <p:sp>
        <p:nvSpPr>
          <p:cNvPr id="7" name="TextBox 6"/>
          <p:cNvSpPr txBox="1"/>
          <p:nvPr/>
        </p:nvSpPr>
        <p:spPr>
          <a:xfrm>
            <a:off x="1857356" y="3143248"/>
            <a:ext cx="3714776" cy="954107"/>
          </a:xfrm>
          <a:prstGeom prst="rect">
            <a:avLst/>
          </a:prstGeom>
          <a:noFill/>
        </p:spPr>
        <p:txBody>
          <a:bodyPr wrap="square" rtlCol="0">
            <a:spAutoFit/>
          </a:bodyPr>
          <a:lstStyle/>
          <a:p>
            <a:r>
              <a:rPr lang="zh-CN" altLang="en-US" sz="2800" b="1" dirty="0" smtClean="0"/>
              <a:t>二、火烧圆明园与</a:t>
            </a:r>
            <a:r>
              <a:rPr lang="en-US" altLang="zh-CN" sz="2800" b="1" dirty="0" smtClean="0"/>
              <a:t>《</a:t>
            </a:r>
            <a:r>
              <a:rPr lang="zh-CN" altLang="en-US" sz="2800" b="1" dirty="0" smtClean="0"/>
              <a:t>北京条约</a:t>
            </a:r>
            <a:r>
              <a:rPr lang="en-US" altLang="zh-CN" sz="2800" b="1" dirty="0" smtClean="0"/>
              <a:t>》</a:t>
            </a:r>
            <a:r>
              <a:rPr lang="zh-CN" altLang="en-US" sz="2800" b="1" dirty="0" smtClean="0"/>
              <a:t>的签订</a:t>
            </a:r>
            <a:endParaRPr lang="zh-CN" altLang="en-US" sz="2800" b="1" dirty="0"/>
          </a:p>
        </p:txBody>
      </p:sp>
      <p:sp>
        <p:nvSpPr>
          <p:cNvPr id="8" name="TextBox 7"/>
          <p:cNvSpPr txBox="1"/>
          <p:nvPr/>
        </p:nvSpPr>
        <p:spPr>
          <a:xfrm>
            <a:off x="1928794" y="5000636"/>
            <a:ext cx="3643338" cy="954107"/>
          </a:xfrm>
          <a:prstGeom prst="rect">
            <a:avLst/>
          </a:prstGeom>
          <a:noFill/>
        </p:spPr>
        <p:txBody>
          <a:bodyPr wrap="square" rtlCol="0">
            <a:spAutoFit/>
          </a:bodyPr>
          <a:lstStyle/>
          <a:p>
            <a:r>
              <a:rPr lang="zh-CN" altLang="en-US" sz="2800" b="1" dirty="0" smtClean="0"/>
              <a:t>三、沙俄侵占中国北方大片领土</a:t>
            </a:r>
            <a:endParaRPr lang="zh-CN" altLang="en-US" sz="2800" b="1" dirty="0"/>
          </a:p>
        </p:txBody>
      </p:sp>
      <p:sp>
        <p:nvSpPr>
          <p:cNvPr id="9" name="左大括号 8"/>
          <p:cNvSpPr/>
          <p:nvPr/>
        </p:nvSpPr>
        <p:spPr>
          <a:xfrm>
            <a:off x="5357818" y="928670"/>
            <a:ext cx="214314" cy="1857388"/>
          </a:xfrm>
          <a:prstGeom prst="leftBrace">
            <a:avLst>
              <a:gd name="adj1" fmla="val 150000"/>
              <a:gd name="adj2" fmla="val 50000"/>
            </a:avLst>
          </a:prstGeom>
          <a:ln w="635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左大括号 9"/>
          <p:cNvSpPr/>
          <p:nvPr/>
        </p:nvSpPr>
        <p:spPr>
          <a:xfrm>
            <a:off x="5286380" y="2928934"/>
            <a:ext cx="214314" cy="1857388"/>
          </a:xfrm>
          <a:prstGeom prst="leftBrace">
            <a:avLst>
              <a:gd name="adj1" fmla="val 150000"/>
              <a:gd name="adj2" fmla="val 50000"/>
            </a:avLst>
          </a:prstGeom>
          <a:ln w="635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左大括号 10"/>
          <p:cNvSpPr/>
          <p:nvPr/>
        </p:nvSpPr>
        <p:spPr>
          <a:xfrm>
            <a:off x="5357818" y="5000636"/>
            <a:ext cx="142876" cy="1357322"/>
          </a:xfrm>
          <a:prstGeom prst="leftBrace">
            <a:avLst>
              <a:gd name="adj1" fmla="val 150000"/>
              <a:gd name="adj2" fmla="val 50000"/>
            </a:avLst>
          </a:prstGeom>
          <a:ln w="635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TextBox 11"/>
          <p:cNvSpPr txBox="1"/>
          <p:nvPr/>
        </p:nvSpPr>
        <p:spPr>
          <a:xfrm>
            <a:off x="5643570" y="714356"/>
            <a:ext cx="1428760" cy="523220"/>
          </a:xfrm>
          <a:prstGeom prst="rect">
            <a:avLst/>
          </a:prstGeom>
          <a:noFill/>
        </p:spPr>
        <p:txBody>
          <a:bodyPr wrap="square" rtlCol="0">
            <a:spAutoFit/>
          </a:bodyPr>
          <a:lstStyle/>
          <a:p>
            <a:r>
              <a:rPr lang="en-US" altLang="zh-CN" sz="2800" b="1" dirty="0" smtClean="0">
                <a:latin typeface="+mn-ea"/>
              </a:rPr>
              <a:t>1.</a:t>
            </a:r>
            <a:r>
              <a:rPr lang="zh-CN" altLang="en-US" sz="2800" b="1" dirty="0" smtClean="0"/>
              <a:t>时间</a:t>
            </a:r>
            <a:endParaRPr lang="zh-CN" altLang="en-US" sz="2800" b="1" dirty="0"/>
          </a:p>
        </p:txBody>
      </p:sp>
      <p:sp>
        <p:nvSpPr>
          <p:cNvPr id="13" name="TextBox 12"/>
          <p:cNvSpPr txBox="1"/>
          <p:nvPr/>
        </p:nvSpPr>
        <p:spPr>
          <a:xfrm>
            <a:off x="5643570" y="1285860"/>
            <a:ext cx="1500198" cy="523220"/>
          </a:xfrm>
          <a:prstGeom prst="rect">
            <a:avLst/>
          </a:prstGeom>
          <a:noFill/>
        </p:spPr>
        <p:txBody>
          <a:bodyPr wrap="square" rtlCol="0">
            <a:spAutoFit/>
          </a:bodyPr>
          <a:lstStyle/>
          <a:p>
            <a:r>
              <a:rPr lang="en-US" altLang="zh-CN" sz="2800" b="1" dirty="0" smtClean="0">
                <a:latin typeface="+mn-ea"/>
              </a:rPr>
              <a:t>2.</a:t>
            </a:r>
            <a:r>
              <a:rPr lang="zh-CN" altLang="en-US" sz="2800" b="1" dirty="0" smtClean="0">
                <a:latin typeface="+mn-ea"/>
              </a:rPr>
              <a:t>原因</a:t>
            </a:r>
            <a:endParaRPr lang="zh-CN" altLang="en-US" sz="2800" b="1" dirty="0">
              <a:latin typeface="+mn-ea"/>
            </a:endParaRPr>
          </a:p>
        </p:txBody>
      </p:sp>
      <p:sp>
        <p:nvSpPr>
          <p:cNvPr id="14" name="TextBox 13"/>
          <p:cNvSpPr txBox="1"/>
          <p:nvPr/>
        </p:nvSpPr>
        <p:spPr>
          <a:xfrm>
            <a:off x="5643570" y="1785926"/>
            <a:ext cx="1500198" cy="523220"/>
          </a:xfrm>
          <a:prstGeom prst="rect">
            <a:avLst/>
          </a:prstGeom>
          <a:noFill/>
        </p:spPr>
        <p:txBody>
          <a:bodyPr wrap="square" rtlCol="0">
            <a:spAutoFit/>
          </a:bodyPr>
          <a:lstStyle/>
          <a:p>
            <a:r>
              <a:rPr lang="en-US" altLang="zh-CN" sz="2800" b="1" dirty="0" smtClean="0">
                <a:latin typeface="+mn-ea"/>
              </a:rPr>
              <a:t>3.</a:t>
            </a:r>
            <a:r>
              <a:rPr lang="zh-CN" altLang="en-US" sz="2800" b="1" dirty="0" smtClean="0">
                <a:latin typeface="+mn-ea"/>
              </a:rPr>
              <a:t>借口</a:t>
            </a:r>
            <a:endParaRPr lang="zh-CN" altLang="en-US" sz="2800" b="1" dirty="0">
              <a:latin typeface="+mn-ea"/>
            </a:endParaRPr>
          </a:p>
        </p:txBody>
      </p:sp>
      <p:sp>
        <p:nvSpPr>
          <p:cNvPr id="15" name="TextBox 14"/>
          <p:cNvSpPr txBox="1"/>
          <p:nvPr/>
        </p:nvSpPr>
        <p:spPr>
          <a:xfrm>
            <a:off x="5643570" y="2285992"/>
            <a:ext cx="1428760" cy="523220"/>
          </a:xfrm>
          <a:prstGeom prst="rect">
            <a:avLst/>
          </a:prstGeom>
          <a:noFill/>
        </p:spPr>
        <p:txBody>
          <a:bodyPr wrap="square" rtlCol="0">
            <a:spAutoFit/>
          </a:bodyPr>
          <a:lstStyle/>
          <a:p>
            <a:r>
              <a:rPr lang="en-US" altLang="zh-CN" sz="2800" b="1" dirty="0" smtClean="0">
                <a:latin typeface="+mn-ea"/>
              </a:rPr>
              <a:t>4.</a:t>
            </a:r>
            <a:r>
              <a:rPr lang="zh-CN" altLang="en-US" sz="2800" b="1" dirty="0" smtClean="0">
                <a:latin typeface="+mn-ea"/>
              </a:rPr>
              <a:t>结果</a:t>
            </a:r>
            <a:endParaRPr lang="zh-CN" altLang="en-US" sz="2800" b="1" dirty="0">
              <a:latin typeface="+mn-ea"/>
            </a:endParaRPr>
          </a:p>
        </p:txBody>
      </p:sp>
      <p:sp>
        <p:nvSpPr>
          <p:cNvPr id="16" name="TextBox 15"/>
          <p:cNvSpPr txBox="1"/>
          <p:nvPr/>
        </p:nvSpPr>
        <p:spPr>
          <a:xfrm>
            <a:off x="5643570" y="2928934"/>
            <a:ext cx="1500198" cy="523220"/>
          </a:xfrm>
          <a:prstGeom prst="rect">
            <a:avLst/>
          </a:prstGeom>
          <a:noFill/>
        </p:spPr>
        <p:txBody>
          <a:bodyPr wrap="square" rtlCol="0">
            <a:spAutoFit/>
          </a:bodyPr>
          <a:lstStyle/>
          <a:p>
            <a:r>
              <a:rPr lang="en-US" altLang="zh-CN" sz="2800" b="1" dirty="0" smtClean="0">
                <a:latin typeface="+mn-ea"/>
              </a:rPr>
              <a:t>1.</a:t>
            </a:r>
            <a:r>
              <a:rPr lang="zh-CN" altLang="en-US" sz="2800" b="1" dirty="0" smtClean="0"/>
              <a:t>原因</a:t>
            </a:r>
            <a:endParaRPr lang="zh-CN" altLang="en-US" sz="2800" b="1" dirty="0"/>
          </a:p>
        </p:txBody>
      </p:sp>
      <p:sp>
        <p:nvSpPr>
          <p:cNvPr id="17" name="TextBox 16"/>
          <p:cNvSpPr txBox="1"/>
          <p:nvPr/>
        </p:nvSpPr>
        <p:spPr>
          <a:xfrm>
            <a:off x="5643570" y="3500438"/>
            <a:ext cx="1500198" cy="523220"/>
          </a:xfrm>
          <a:prstGeom prst="rect">
            <a:avLst/>
          </a:prstGeom>
          <a:noFill/>
        </p:spPr>
        <p:txBody>
          <a:bodyPr wrap="square" rtlCol="0">
            <a:spAutoFit/>
          </a:bodyPr>
          <a:lstStyle/>
          <a:p>
            <a:r>
              <a:rPr lang="en-US" altLang="zh-CN" sz="2800" b="1" dirty="0" smtClean="0">
                <a:latin typeface="+mn-ea"/>
              </a:rPr>
              <a:t>2.</a:t>
            </a:r>
            <a:r>
              <a:rPr lang="zh-CN" altLang="en-US" sz="2800" b="1" dirty="0" smtClean="0"/>
              <a:t>过程</a:t>
            </a:r>
            <a:endParaRPr lang="zh-CN" altLang="en-US" sz="2800" b="1" dirty="0"/>
          </a:p>
        </p:txBody>
      </p:sp>
      <p:sp>
        <p:nvSpPr>
          <p:cNvPr id="18" name="TextBox 17"/>
          <p:cNvSpPr txBox="1"/>
          <p:nvPr/>
        </p:nvSpPr>
        <p:spPr>
          <a:xfrm>
            <a:off x="5643570" y="4000504"/>
            <a:ext cx="1357322" cy="523220"/>
          </a:xfrm>
          <a:prstGeom prst="rect">
            <a:avLst/>
          </a:prstGeom>
          <a:noFill/>
        </p:spPr>
        <p:txBody>
          <a:bodyPr wrap="square" rtlCol="0">
            <a:spAutoFit/>
          </a:bodyPr>
          <a:lstStyle/>
          <a:p>
            <a:r>
              <a:rPr lang="en-US" altLang="zh-CN" sz="2800" b="1" dirty="0" smtClean="0">
                <a:latin typeface="+mn-ea"/>
              </a:rPr>
              <a:t>3.</a:t>
            </a:r>
            <a:r>
              <a:rPr lang="zh-CN" altLang="en-US" sz="2800" b="1" dirty="0" smtClean="0"/>
              <a:t>结果</a:t>
            </a:r>
            <a:endParaRPr lang="zh-CN" altLang="en-US" sz="2800" b="1" dirty="0"/>
          </a:p>
        </p:txBody>
      </p:sp>
      <p:sp>
        <p:nvSpPr>
          <p:cNvPr id="19" name="TextBox 18"/>
          <p:cNvSpPr txBox="1"/>
          <p:nvPr/>
        </p:nvSpPr>
        <p:spPr>
          <a:xfrm>
            <a:off x="5643570" y="5072074"/>
            <a:ext cx="2143140" cy="523220"/>
          </a:xfrm>
          <a:prstGeom prst="rect">
            <a:avLst/>
          </a:prstGeom>
          <a:noFill/>
        </p:spPr>
        <p:txBody>
          <a:bodyPr wrap="square" rtlCol="0">
            <a:spAutoFit/>
          </a:bodyPr>
          <a:lstStyle/>
          <a:p>
            <a:r>
              <a:rPr lang="en-US" altLang="zh-CN" sz="2800" b="1" dirty="0" smtClean="0">
                <a:latin typeface="+mn-ea"/>
              </a:rPr>
              <a:t>1.</a:t>
            </a:r>
            <a:r>
              <a:rPr lang="zh-CN" altLang="en-US" sz="2800" b="1" dirty="0" smtClean="0"/>
              <a:t>侵占面积</a:t>
            </a:r>
            <a:endParaRPr lang="zh-CN" altLang="en-US" sz="2800" b="1" dirty="0"/>
          </a:p>
        </p:txBody>
      </p:sp>
      <p:sp>
        <p:nvSpPr>
          <p:cNvPr id="20" name="TextBox 19"/>
          <p:cNvSpPr txBox="1"/>
          <p:nvPr/>
        </p:nvSpPr>
        <p:spPr>
          <a:xfrm>
            <a:off x="5643570" y="5643578"/>
            <a:ext cx="1643074" cy="523220"/>
          </a:xfrm>
          <a:prstGeom prst="rect">
            <a:avLst/>
          </a:prstGeom>
          <a:noFill/>
        </p:spPr>
        <p:txBody>
          <a:bodyPr wrap="square" rtlCol="0">
            <a:spAutoFit/>
          </a:bodyPr>
          <a:lstStyle/>
          <a:p>
            <a:r>
              <a:rPr lang="en-US" altLang="zh-CN" sz="2800" b="1" dirty="0" smtClean="0">
                <a:latin typeface="+mn-ea"/>
              </a:rPr>
              <a:t>2.</a:t>
            </a:r>
            <a:r>
              <a:rPr lang="zh-CN" altLang="en-US" sz="2800" b="1" dirty="0" smtClean="0"/>
              <a:t>条约</a:t>
            </a:r>
            <a:endParaRPr lang="zh-CN" altLang="en-US" sz="2800" b="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2714612" y="2500306"/>
            <a:ext cx="3172664" cy="1200329"/>
          </a:xfrm>
          <a:prstGeom prst="rect">
            <a:avLst/>
          </a:prstGeom>
          <a:noFill/>
        </p:spPr>
        <p:txBody>
          <a:bodyPr wrap="none" lIns="91440" tIns="45720" rIns="91440" bIns="45720">
            <a:spAutoFit/>
          </a:bodyPr>
          <a:lstStyle/>
          <a:p>
            <a:pPr algn="ctr"/>
            <a:r>
              <a:rPr lang="zh-CN" altLang="en-US" sz="7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谢 谢！</a:t>
            </a:r>
            <a:endParaRPr lang="zh-CN" altLang="en-US" sz="7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634</Words>
  <Application>WPS 演示</Application>
  <PresentationFormat>全屏显示(4:3)</PresentationFormat>
  <Paragraphs>52</Paragraphs>
  <Slides>22</Slides>
  <Notes>0</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dreamsummit</dc:creator>
  <cp:lastModifiedBy>admin</cp:lastModifiedBy>
  <cp:revision>155</cp:revision>
  <dcterms:created xsi:type="dcterms:W3CDTF">2017-02-03T10:34:00Z</dcterms:created>
  <dcterms:modified xsi:type="dcterms:W3CDTF">2017-09-26T14:39:34Z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