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wmf" ContentType="image/x-wmf"/>
  <Default Extension="gif" ContentType="image/gi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handoutMasterIdLst>
    <p:handoutMasterId r:id="rId3"/>
  </p:handoutMasterIdLst>
  <p:sldIdLst>
    <p:sldId id="620" r:id="rId4"/>
    <p:sldId id="436" r:id="rId5"/>
    <p:sldId id="473" r:id="rId6"/>
    <p:sldId id="764" r:id="rId7"/>
    <p:sldId id="474" r:id="rId8"/>
    <p:sldId id="475" r:id="rId9"/>
    <p:sldId id="476" r:id="rId10"/>
    <p:sldId id="477" r:id="rId11"/>
    <p:sldId id="478" r:id="rId12"/>
    <p:sldId id="768" r:id="rId13"/>
    <p:sldId id="518" r:id="rId14"/>
    <p:sldId id="766" r:id="rId15"/>
    <p:sldId id="695" r:id="rId16"/>
    <p:sldId id="531" r:id="rId17"/>
    <p:sldId id="765" r:id="rId18"/>
    <p:sldId id="767" r:id="rId19"/>
    <p:sldId id="736" r:id="rId20"/>
    <p:sldId id="745" r:id="rId21"/>
    <p:sldId id="750" r:id="rId22"/>
    <p:sldId id="748" r:id="rId23"/>
    <p:sldId id="534" r:id="rId24"/>
    <p:sldId id="752" r:id="rId25"/>
    <p:sldId id="687" r:id="rId26"/>
    <p:sldId id="770" r:id="rId27"/>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043">
          <p15:clr>
            <a:srgbClr val="A4A3A4"/>
          </p15:clr>
        </p15:guide>
        <p15:guide id="2" pos="3766">
          <p15:clr>
            <a:srgbClr val="A4A3A4"/>
          </p15:clr>
        </p15:guide>
      </p15:sldGuideLst>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7" d="100"/>
          <a:sy n="67" d="100"/>
        </p:scale>
        <p:origin x="-822" y="-96"/>
      </p:cViewPr>
      <p:guideLst>
        <p:guide orient="horz" pos="2043"/>
        <p:guide pos="3766"/>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notesMaster" Target="notesMasters/notes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tags" Target="tags/tag18.xml" /><Relationship Id="rId29" Type="http://schemas.openxmlformats.org/officeDocument/2006/relationships/presProps" Target="presProps.xml" /><Relationship Id="rId3" Type="http://schemas.openxmlformats.org/officeDocument/2006/relationships/handoutMaster" Target="handoutMasters/handoutMaster1.xml" /><Relationship Id="rId30" Type="http://schemas.openxmlformats.org/officeDocument/2006/relationships/viewProps" Target="viewProps.xml" /><Relationship Id="rId31" Type="http://schemas.openxmlformats.org/officeDocument/2006/relationships/theme" Target="theme/theme1.xml" /><Relationship Id="rId32" Type="http://schemas.openxmlformats.org/officeDocument/2006/relationships/tableStyles" Target="tableStyles.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DF6F07F-4C79-419F-B544-2B0BD4A5DB1F}" type="datetimeFigureOut">
              <a:rPr lang="zh-CN" altLang="en-US" smtClean="0"/>
              <a:t>2020-7-2</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1100614-0F66-479F-A7C1-58432D780DAE}" type="slidenum">
              <a:rPr lang="zh-CN" altLang="en-US" smtClean="0"/>
              <a:t>‹#›</a:t>
            </a:fld>
            <a:endParaRPr lang="zh-CN" altLang="en-US"/>
          </a:p>
        </p:txBody>
      </p:sp>
    </p:spTree>
    <p:extLst>
      <p:ext uri="{BB962C8B-B14F-4D97-AF65-F5344CB8AC3E}">
        <p14:creationId xmlns:p14="http://schemas.microsoft.com/office/powerpoint/2010/main" val="539505424"/>
      </p:ext>
    </p:extLst>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AA8AE72-BF1C-4665-9F2C-C78CE5DE3007}" type="datetimeFigureOut">
              <a:rPr lang="zh-CN" altLang="en-US" smtClean="0"/>
              <a:t>2020-7-2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29031C1-9E56-42CF-BFA0-D3C8266E2CDD}" type="slidenum">
              <a:rPr lang="zh-CN" altLang="en-US" smtClean="0"/>
              <a:t>‹#›</a:t>
            </a:fld>
            <a:endParaRPr lang="zh-CN" altLang="en-US"/>
          </a:p>
        </p:txBody>
      </p:sp>
    </p:spTree>
    <p:extLst>
      <p:ext uri="{BB962C8B-B14F-4D97-AF65-F5344CB8AC3E}">
        <p14:creationId xmlns:p14="http://schemas.microsoft.com/office/powerpoint/2010/main" val="4159237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56322" name="Rectangle 7"/>
          <p:cNvSpPr txBox="1">
            <a:spLocks noGrp="1"/>
          </p:cNvSpPr>
          <p:nvPr>
            <p:ph type="sldNum" sz="quarter"/>
          </p:nvPr>
        </p:nvSpPr>
        <p:spPr>
          <a:xfrm>
            <a:off x="3884613" y="8685213"/>
            <a:ext cx="2971800" cy="457200"/>
          </a:xfrm>
          <a:prstGeom prst="rect">
            <a:avLst/>
          </a:prstGeom>
          <a:noFill/>
          <a:ln w="9525">
            <a:noFill/>
          </a:ln>
        </p:spPr>
        <p:txBody>
          <a:bodyPr anchor="b"/>
          <a:lstStyle/>
          <a:p>
            <a:pPr lvl="0" algn="r" eaLnBrk="1" hangingPunct="1"/>
            <a:fld id="{9A0DB2DC-4C9A-4742-B13C-FB6460FD3503}" type="slidenum">
              <a:rPr lang="en-US" altLang="zh-CN" sz="1200"/>
              <a:t>1</a:t>
            </a:fld>
            <a:endParaRPr lang="en-US" altLang="zh-CN" sz="1200"/>
          </a:p>
        </p:txBody>
      </p:sp>
      <p:sp>
        <p:nvSpPr>
          <p:cNvPr id="56323" name="Rectangle 2"/>
          <p:cNvSpPr>
            <a:spLocks noGrp="1" noRot="1" noChangeAspect="1" noTextEdit="1"/>
          </p:cNvSpPr>
          <p:nvPr>
            <p:ph type="sldImg" idx="2"/>
          </p:nvPr>
        </p:nvSpPr>
        <p:spPr/>
      </p:sp>
      <p:sp>
        <p:nvSpPr>
          <p:cNvPr id="56324" name="Rectangle 3"/>
          <p:cNvSpPr>
            <a:spLocks noGrp="1"/>
          </p:cNvSpPr>
          <p:nvPr>
            <p:ph type="body" idx="1"/>
          </p:nvPr>
        </p:nvSpPr>
        <p:spPr/>
        <p:txBody>
          <a:bodyPr wrap="square" lIns="91440" tIns="45720" rIns="91440" bIns="45720" anchor="t"/>
          <a:lstStyle/>
          <a:p>
            <a:pPr lvl="0" eaLnBrk="1" hangingPunct="1"/>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914400" y="2130425"/>
            <a:ext cx="10363200" cy="1470025"/>
          </a:xfrm>
        </p:spPr>
        <p:txBody>
          <a:bodyPr/>
          <a:lstStyle/>
          <a:p>
            <a:r>
              <a:rPr lang="zh-CN" altLang="en-US"/>
              <a:t>单击此处编辑母版标题样式</a:t>
            </a:r>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C0CEE00D-4742-4A7C-9281-8F52B0D4A592}" type="datetimeFigureOut">
              <a:rPr lang="zh-CN" altLang="en-US" smtClean="0"/>
              <a:t>2020-7-2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CCB948B-A9EC-489F-A5AA-5F7DFF21ABA8}" type="slidenum">
              <a:rPr lang="zh-CN" altLang="en-US" smtClean="0"/>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0CEE00D-4742-4A7C-9281-8F52B0D4A592}" type="datetimeFigureOut">
              <a:rPr lang="zh-CN" altLang="en-US" smtClean="0"/>
              <a:t>2020-7-2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CCB948B-A9EC-489F-A5AA-5F7DFF21ABA8}"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C0CEE00D-4742-4A7C-9281-8F52B0D4A592}" type="datetimeFigureOut">
              <a:rPr lang="zh-CN" altLang="en-US" smtClean="0"/>
              <a:t>2020-7-2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CCB948B-A9EC-489F-A5AA-5F7DFF21ABA8}"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C0CEE00D-4742-4A7C-9281-8F52B0D4A592}" type="datetimeFigureOut">
              <a:rPr lang="zh-CN" altLang="en-US" smtClean="0"/>
              <a:t>2020-7-2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CCB948B-A9EC-489F-A5AA-5F7DFF21ABA8}"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C0CEE00D-4742-4A7C-9281-8F52B0D4A592}" type="datetimeFigureOut">
              <a:rPr lang="zh-CN" altLang="en-US" smtClean="0"/>
              <a:t>2020-7-2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1CCB948B-A9EC-489F-A5AA-5F7DFF21ABA8}"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C0CEE00D-4742-4A7C-9281-8F52B0D4A592}" type="datetimeFigureOut">
              <a:rPr lang="zh-CN" altLang="en-US" smtClean="0"/>
              <a:t>2020-7-2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CCB948B-A9EC-489F-A5AA-5F7DFF21ABA8}"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C0CEE00D-4742-4A7C-9281-8F52B0D4A592}" type="datetimeFigureOut">
              <a:rPr lang="zh-CN" altLang="en-US" smtClean="0"/>
              <a:t>2020-7-2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1CCB948B-A9EC-489F-A5AA-5F7DFF21ABA8}"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C0CEE00D-4742-4A7C-9281-8F52B0D4A592}" type="datetimeFigureOut">
              <a:rPr lang="zh-CN" altLang="en-US" smtClean="0"/>
              <a:t>2020-7-2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CCB948B-A9EC-489F-A5AA-5F7DFF21ABA8}"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C0CEE00D-4742-4A7C-9281-8F52B0D4A592}" type="datetimeFigureOut">
              <a:rPr lang="zh-CN" altLang="en-US" smtClean="0"/>
              <a:t>2020-7-2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1CCB948B-A9EC-489F-A5AA-5F7DFF21ABA8}"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0CEE00D-4742-4A7C-9281-8F52B0D4A592}" type="datetimeFigureOut">
              <a:rPr lang="zh-CN" altLang="en-US" smtClean="0"/>
              <a:t>2020-7-2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CCB948B-A9EC-489F-A5AA-5F7DFF21ABA8}"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609600" y="274638"/>
            <a:ext cx="80264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C0CEE00D-4742-4A7C-9281-8F52B0D4A592}" type="datetimeFigureOut">
              <a:rPr lang="zh-CN" altLang="en-US" smtClean="0"/>
              <a:t>2020-7-2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1CCB948B-A9EC-489F-A5AA-5F7DFF21ABA8}" type="slidenum">
              <a:rPr lang="zh-CN" altLang="en-US" smtClean="0"/>
              <a:t>‹#›</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xAndObj" preserve="1">
  <p:cSld name="标题，文本与内容">
    <p:spTree>
      <p:nvGrpSpPr>
        <p:cNvPr id="1" name=""/>
        <p:cNvGrpSpPr/>
        <p:nvPr/>
      </p:nvGrpSpPr>
      <p:grpSpPr>
        <a:xfrm>
          <a:off x="0" y="0"/>
          <a:ext cx="0" cy="0"/>
        </a:xfrm>
      </p:grpSpPr>
      <p:sp>
        <p:nvSpPr>
          <p:cNvPr id="2" name="标题 1"/>
          <p:cNvSpPr>
            <a:spLocks noGrp="1"/>
          </p:cNvSpPr>
          <p:nvPr>
            <p:ph type="title"/>
          </p:nvPr>
        </p:nvSpPr>
        <p:spPr>
          <a:xfrm>
            <a:off x="609600" y="274638"/>
            <a:ext cx="10972800" cy="1143000"/>
          </a:xfrm>
        </p:spPr>
        <p:txBody>
          <a:bodyPr/>
          <a:lstStyle/>
          <a:p>
            <a:r>
              <a:rPr lang="zh-CN" altLang="en-US"/>
              <a:t>单击此处编辑母版标题样式</a:t>
            </a:r>
          </a:p>
        </p:txBody>
      </p:sp>
      <p:sp>
        <p:nvSpPr>
          <p:cNvPr id="3" name="文本占位符 2"/>
          <p:cNvSpPr>
            <a:spLocks noGrp="1"/>
          </p:cNvSpPr>
          <p:nvPr>
            <p:ph type="body" sz="half" idx="1" hasCustomPrompt="1"/>
          </p:nvPr>
        </p:nvSpPr>
        <p:spPr>
          <a:xfrm>
            <a:off x="609600" y="1600200"/>
            <a:ext cx="5384800" cy="4525963"/>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97600" y="1600200"/>
            <a:ext cx="5384800" cy="4525963"/>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itchFamily="34" charset="0"/>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1509ECAF-D577-42CB-99E7-2464F38F1359}" type="slidenum">
              <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rPr>
              <a:t>‹#›</a:t>
            </a:fld>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image" Target="../media/image1.jpeg" /><Relationship Id="rId14"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dpi="0" rotWithShape="1">
          <a:blip r:embed="rId13">
            <a:lum/>
          </a:blip>
          <a:stretch>
            <a:fillRect t="-5000" b="-5000"/>
          </a:stretch>
        </a:blipFill>
        <a:effectLst/>
      </p:bgPr>
    </p:bg>
    <p:spTree>
      <p:nvGrpSpPr>
        <p:cNvPr id="1" name=""/>
        <p:cNvGrpSpPr/>
        <p:nvPr/>
      </p:nvGrpSpPr>
      <p:grpSpPr>
        <a:xfrm>
          <a:off x="0" y="0"/>
          <a: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609600" y="1600200"/>
            <a:ext cx="10972800" cy="452596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CEE00D-4742-4A7C-9281-8F52B0D4A592}" type="datetimeFigureOut">
              <a:rPr lang="zh-CN" altLang="en-US" smtClean="0"/>
              <a:t>2020-7-2</a:t>
            </a:fld>
            <a:endParaRPr lang="zh-CN" altLang="en-US"/>
          </a:p>
        </p:txBody>
      </p:sp>
      <p:sp>
        <p:nvSpPr>
          <p:cNvPr id="5" name="页脚占位符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600" y="6356350"/>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CCB948B-A9EC-489F-A5AA-5F7DFF21ABA8}"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 Id="rId3" Type="http://schemas.openxmlformats.org/officeDocument/2006/relationships/image" Target="../media/image2.jpeg" /><Relationship Id="rId4" Type="http://schemas.openxmlformats.org/officeDocument/2006/relationships/image" Target="../media/image3.jpeg" /><Relationship Id="rId5" Type="http://schemas.openxmlformats.org/officeDocument/2006/relationships/image" Target="../media/image4.jpeg" /><Relationship Id="rId6" Type="http://schemas.openxmlformats.org/officeDocument/2006/relationships/image" Target="../media/image5.jpeg" /><Relationship Id="rId7" Type="http://schemas.openxmlformats.org/officeDocument/2006/relationships/tags" Target="../tags/tag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6.gif" /><Relationship Id="rId3" Type="http://schemas.openxmlformats.org/officeDocument/2006/relationships/image" Target="../media/image7.gif"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png" /><Relationship Id="rId3" Type="http://schemas.openxmlformats.org/officeDocument/2006/relationships/tags" Target="../tags/tag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9.jpeg" /><Relationship Id="rId3" Type="http://schemas.openxmlformats.org/officeDocument/2006/relationships/image" Target="../media/image10.jpeg" /><Relationship Id="rId4" Type="http://schemas.openxmlformats.org/officeDocument/2006/relationships/image" Target="../media/image11.jpeg" /><Relationship Id="rId5" Type="http://schemas.openxmlformats.org/officeDocument/2006/relationships/slide" Target="slide1.xml" TargetMode="Internal" /><Relationship Id="rId6" Type="http://schemas.openxmlformats.org/officeDocument/2006/relationships/image" Target="../media/image12.jpeg" /><Relationship Id="rId7" Type="http://schemas.openxmlformats.org/officeDocument/2006/relationships/slide" Target="slide3.xml" TargetMode="Internal" /><Relationship Id="rId8" Type="http://schemas.openxmlformats.org/officeDocument/2006/relationships/tags" Target="../tags/tag3.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3.jpeg" /><Relationship Id="rId3" Type="http://schemas.openxmlformats.org/officeDocument/2006/relationships/tags" Target="../tags/tag4.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4.jpeg" /><Relationship Id="rId3" Type="http://schemas.openxmlformats.org/officeDocument/2006/relationships/image" Target="../media/image15.jpeg" /><Relationship Id="rId4" Type="http://schemas.openxmlformats.org/officeDocument/2006/relationships/tags" Target="../tags/tag5.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6.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6.jpeg" /><Relationship Id="rId3" Type="http://schemas.openxmlformats.org/officeDocument/2006/relationships/tags" Target="../tags/tag7.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7.png" /><Relationship Id="rId3" Type="http://schemas.openxmlformats.org/officeDocument/2006/relationships/tags" Target="../tags/tag8.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9.xml" /><Relationship Id="rId2" Type="http://schemas.openxmlformats.org/officeDocument/2006/relationships/image" Target="../media/image18.jpeg" /><Relationship Id="rId3" Type="http://schemas.openxmlformats.org/officeDocument/2006/relationships/image" Target="../media/image19.wmf" /><Relationship Id="rId4" Type="http://schemas.openxmlformats.org/officeDocument/2006/relationships/image" Target="../media/image20.jpeg" /><Relationship Id="rId5" Type="http://schemas.openxmlformats.org/officeDocument/2006/relationships/image" Target="../media/image21.png" /><Relationship Id="rId6" Type="http://schemas.openxmlformats.org/officeDocument/2006/relationships/image" Target="../media/image22.jpeg" /><Relationship Id="rId7" Type="http://schemas.openxmlformats.org/officeDocument/2006/relationships/image" Target="../media/image23.jpeg" /><Relationship Id="rId8" Type="http://schemas.openxmlformats.org/officeDocument/2006/relationships/image" Target="../media/image24.jpeg" /><Relationship Id="rId9" Type="http://schemas.openxmlformats.org/officeDocument/2006/relationships/image" Target="../media/image25.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6.jpeg" /><Relationship Id="rId3" Type="http://schemas.openxmlformats.org/officeDocument/2006/relationships/tags" Target="../tags/tag10.xml" /><Relationship Id="rId4" Type="http://schemas.openxmlformats.org/officeDocument/2006/relationships/image" Target="../media/image27.jpeg" /><Relationship Id="rId5" Type="http://schemas.openxmlformats.org/officeDocument/2006/relationships/tags" Target="../tags/tag11.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8.png" /><Relationship Id="rId3" Type="http://schemas.openxmlformats.org/officeDocument/2006/relationships/tags" Target="../tags/tag12.xml" /><Relationship Id="rId4" Type="http://schemas.openxmlformats.org/officeDocument/2006/relationships/tags" Target="../tags/tag13.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 Target="slide3.xml" TargetMode="Internal" /><Relationship Id="rId3" Type="http://schemas.openxmlformats.org/officeDocument/2006/relationships/image" Target="../media/image29.png" /><Relationship Id="rId4" Type="http://schemas.openxmlformats.org/officeDocument/2006/relationships/tags" Target="../tags/tag14.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6.jpeg" /><Relationship Id="rId3" Type="http://schemas.openxmlformats.org/officeDocument/2006/relationships/tags" Target="../tags/tag15.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6.jpeg" /><Relationship Id="rId3" Type="http://schemas.openxmlformats.org/officeDocument/2006/relationships/tags" Target="../tags/tag16.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0.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1.png" /><Relationship Id="rId3" Type="http://schemas.openxmlformats.org/officeDocument/2006/relationships/image" Target="../media/image32.png" /><Relationship Id="rId4" Type="http://schemas.openxmlformats.org/officeDocument/2006/relationships/image" Target="../media/image33.png" /><Relationship Id="rId5" Type="http://schemas.openxmlformats.org/officeDocument/2006/relationships/image" Target="../media/image34.jpeg" /><Relationship Id="rId6" Type="http://schemas.openxmlformats.org/officeDocument/2006/relationships/tags" Target="../tags/tag17.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5.jpeg" /><Relationship Id="rId3" Type="http://schemas.openxmlformats.org/officeDocument/2006/relationships/image" Target="../media/image36.png" /><Relationship Id="rId4" Type="http://schemas.openxmlformats.org/officeDocument/2006/relationships/image" Target="../media/image37.jpeg" /><Relationship Id="rId5" Type="http://schemas.openxmlformats.org/officeDocument/2006/relationships/image" Target="../media/image38.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6146" name="Group 2"/>
          <p:cNvGrpSpPr/>
          <p:nvPr/>
        </p:nvGrpSpPr>
        <p:grpSpPr>
          <a:xfrm>
            <a:off x="424815" y="0"/>
            <a:ext cx="10059670" cy="6858000"/>
            <a:chOff x="-114" y="0"/>
            <a:chExt cx="5625" cy="4320"/>
          </a:xfrm>
        </p:grpSpPr>
        <p:pic>
          <p:nvPicPr>
            <p:cNvPr id="55309" name="Picture 3" descr="二战胜利"/>
            <p:cNvPicPr>
              <a:picLocks noChangeAspect="1"/>
            </p:cNvPicPr>
            <p:nvPr/>
          </p:nvPicPr>
          <p:blipFill>
            <a:blip r:embed="rId3"/>
            <a:srcRect b="6390"/>
            <a:stretch>
              <a:fillRect/>
            </a:stretch>
          </p:blipFill>
          <p:spPr>
            <a:xfrm>
              <a:off x="-114" y="0"/>
              <a:ext cx="2967" cy="4320"/>
            </a:xfrm>
            <a:prstGeom prst="rect">
              <a:avLst/>
            </a:prstGeom>
            <a:noFill/>
            <a:ln w="38100">
              <a:noFill/>
            </a:ln>
          </p:spPr>
        </p:pic>
        <p:sp>
          <p:nvSpPr>
            <p:cNvPr id="55310" name="Text Box 4"/>
            <p:cNvSpPr txBox="1"/>
            <p:nvPr/>
          </p:nvSpPr>
          <p:spPr>
            <a:xfrm>
              <a:off x="3243" y="1330"/>
              <a:ext cx="2087" cy="406"/>
            </a:xfrm>
            <a:prstGeom prst="rect">
              <a:avLst/>
            </a:prstGeom>
            <a:noFill/>
            <a:ln w="9525">
              <a:noFill/>
            </a:ln>
          </p:spPr>
          <p:txBody>
            <a:bodyPr lIns="0" rIns="0">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50000"/>
                </a:spcBef>
                <a:buNone/>
              </a:pPr>
              <a:r>
                <a:rPr lang="en-US" altLang="zh-CN" sz="3600" b="1">
                  <a:latin typeface="Times New Roman" panose="02020603050405020304" charset="0"/>
                </a:rPr>
                <a:t>1945</a:t>
              </a:r>
              <a:r>
                <a:rPr lang="zh-CN" altLang="en-US" sz="3600" b="1">
                  <a:latin typeface="Times New Roman" panose="02020603050405020304" charset="0"/>
                </a:rPr>
                <a:t>年</a:t>
              </a:r>
              <a:r>
                <a:rPr lang="en-US" altLang="zh-CN" sz="3600" b="1">
                  <a:latin typeface="Times New Roman" panose="02020603050405020304" charset="0"/>
                </a:rPr>
                <a:t>8</a:t>
              </a:r>
              <a:r>
                <a:rPr lang="zh-CN" altLang="en-US" sz="3600" b="1">
                  <a:latin typeface="Times New Roman" panose="02020603050405020304" charset="0"/>
                </a:rPr>
                <a:t>月</a:t>
              </a:r>
              <a:r>
                <a:rPr lang="en-US" altLang="zh-CN" sz="3600" b="1">
                  <a:latin typeface="Times New Roman" panose="02020603050405020304" charset="0"/>
                </a:rPr>
                <a:t>15</a:t>
              </a:r>
              <a:r>
                <a:rPr lang="zh-CN" altLang="en-US" sz="3600" b="1">
                  <a:latin typeface="Times New Roman" panose="02020603050405020304" charset="0"/>
                </a:rPr>
                <a:t>日</a:t>
              </a:r>
            </a:p>
          </p:txBody>
        </p:sp>
        <p:sp>
          <p:nvSpPr>
            <p:cNvPr id="55311" name="Text Box 5"/>
            <p:cNvSpPr txBox="1"/>
            <p:nvPr/>
          </p:nvSpPr>
          <p:spPr>
            <a:xfrm>
              <a:off x="3288" y="786"/>
              <a:ext cx="2087" cy="445"/>
            </a:xfrm>
            <a:prstGeom prst="rect">
              <a:avLst/>
            </a:prstGeom>
            <a:noFill/>
            <a:ln w="9525">
              <a:noFill/>
            </a:ln>
          </p:spPr>
          <p:txBody>
            <a:bodyPr lIns="0" rIns="0">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50000"/>
                </a:spcBef>
                <a:buNone/>
              </a:pPr>
              <a:r>
                <a:rPr lang="en-US" altLang="zh-CN" sz="4000" b="1">
                  <a:solidFill>
                    <a:srgbClr val="0000FF"/>
                  </a:solidFill>
                  <a:latin typeface="Times New Roman" panose="02020603050405020304" charset="0"/>
                  <a:ea typeface="楷体_GB2312" panose="02010609030101010101" pitchFamily="49" charset="-122"/>
                </a:rPr>
                <a:t>【</a:t>
              </a:r>
              <a:r>
                <a:rPr lang="zh-CN" altLang="en-US" sz="4000" b="1">
                  <a:solidFill>
                    <a:srgbClr val="0000FF"/>
                  </a:solidFill>
                  <a:latin typeface="Times New Roman" panose="02020603050405020304" charset="0"/>
                  <a:ea typeface="楷体_GB2312" panose="02010609030101010101" pitchFamily="49" charset="-122"/>
                </a:rPr>
                <a:t>和平之吻</a:t>
              </a:r>
              <a:r>
                <a:rPr lang="en-US" altLang="zh-CN" sz="4000" b="1">
                  <a:solidFill>
                    <a:srgbClr val="0000FF"/>
                  </a:solidFill>
                  <a:latin typeface="Times New Roman" panose="02020603050405020304" charset="0"/>
                  <a:ea typeface="楷体_GB2312" panose="02010609030101010101" pitchFamily="49" charset="-122"/>
                </a:rPr>
                <a:t>】</a:t>
              </a:r>
            </a:p>
          </p:txBody>
        </p:sp>
        <p:sp>
          <p:nvSpPr>
            <p:cNvPr id="55312" name="Text Box 6"/>
            <p:cNvSpPr txBox="1"/>
            <p:nvPr/>
          </p:nvSpPr>
          <p:spPr>
            <a:xfrm>
              <a:off x="3107" y="1797"/>
              <a:ext cx="2404" cy="1918"/>
            </a:xfrm>
            <a:prstGeom prst="rect">
              <a:avLst/>
            </a:prstGeom>
            <a:noFill/>
            <a:ln w="9525">
              <a:noFill/>
            </a:ln>
          </p:spPr>
          <p:txBody>
            <a:bodyPr lIns="0" rIns="0">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20000"/>
                </a:lnSpc>
                <a:spcBef>
                  <a:spcPct val="50000"/>
                </a:spcBef>
                <a:buNone/>
              </a:pPr>
              <a:r>
                <a:rPr lang="en-US" altLang="zh-CN" sz="2800" b="1">
                  <a:latin typeface="楷体_GB2312" panose="02010609030101010101" pitchFamily="49" charset="-122"/>
                  <a:ea typeface="楷体_GB2312" panose="02010609030101010101" pitchFamily="49" charset="-122"/>
                </a:rPr>
                <a:t>    </a:t>
              </a:r>
              <a:r>
                <a:rPr lang="zh-CN" altLang="en-US" b="1">
                  <a:latin typeface="楷体_GB2312" panose="02010609030101010101" pitchFamily="49" charset="-122"/>
                  <a:ea typeface="楷体_GB2312" panose="02010609030101010101" pitchFamily="49" charset="-122"/>
                </a:rPr>
                <a:t>一名美国水兵听到二战结束的消息，欣喜若狂，情不自禁地拥抱亲吻身边一位陌生的姑娘。 </a:t>
              </a:r>
            </a:p>
          </p:txBody>
        </p:sp>
      </p:grpSp>
      <p:grpSp>
        <p:nvGrpSpPr>
          <p:cNvPr id="6151" name="Group 7"/>
          <p:cNvGrpSpPr/>
          <p:nvPr/>
        </p:nvGrpSpPr>
        <p:grpSpPr>
          <a:xfrm>
            <a:off x="2025650" y="277813"/>
            <a:ext cx="8642350" cy="6584949"/>
            <a:chOff x="158" y="119"/>
            <a:chExt cx="5444" cy="4148"/>
          </a:xfrm>
        </p:grpSpPr>
        <p:pic>
          <p:nvPicPr>
            <p:cNvPr id="55307" name="Picture 8" descr="u=3852207554,241531353&amp;fm=23&amp;gp=0"/>
            <p:cNvPicPr>
              <a:picLocks noChangeAspect="1"/>
            </p:cNvPicPr>
            <p:nvPr/>
          </p:nvPicPr>
          <p:blipFill>
            <a:blip r:embed="rId4"/>
            <a:stretch>
              <a:fillRect/>
            </a:stretch>
          </p:blipFill>
          <p:spPr>
            <a:xfrm>
              <a:off x="158" y="119"/>
              <a:ext cx="5444" cy="3583"/>
            </a:xfrm>
            <a:prstGeom prst="rect">
              <a:avLst/>
            </a:prstGeom>
            <a:noFill/>
            <a:ln w="9525">
              <a:noFill/>
            </a:ln>
          </p:spPr>
        </p:pic>
        <p:sp>
          <p:nvSpPr>
            <p:cNvPr id="55308" name="Text Box 9"/>
            <p:cNvSpPr txBox="1"/>
            <p:nvPr/>
          </p:nvSpPr>
          <p:spPr>
            <a:xfrm>
              <a:off x="1746" y="3822"/>
              <a:ext cx="2268" cy="445"/>
            </a:xfrm>
            <a:prstGeom prst="rect">
              <a:avLst/>
            </a:prstGeom>
            <a:solidFill>
              <a:srgbClr val="FFFFFF"/>
            </a:solid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50000"/>
                </a:spcBef>
                <a:buNone/>
              </a:pPr>
              <a:r>
                <a:rPr lang="en-US" altLang="zh-CN" sz="4000" b="1">
                  <a:solidFill>
                    <a:srgbClr val="0000FF"/>
                  </a:solidFill>
                  <a:ea typeface="黑体" panose="02010609060101010101" pitchFamily="49" charset="-122"/>
                </a:rPr>
                <a:t> </a:t>
              </a:r>
              <a:r>
                <a:rPr lang="en-US" altLang="zh-CN" sz="4000" b="1">
                  <a:solidFill>
                    <a:srgbClr val="0000FF"/>
                  </a:solidFill>
                  <a:latin typeface="华文楷体" panose="02010600040101010101" pitchFamily="2" charset="-122"/>
                  <a:ea typeface="华文楷体" panose="02010600040101010101" pitchFamily="2" charset="-122"/>
                </a:rPr>
                <a:t>【</a:t>
              </a:r>
              <a:r>
                <a:rPr lang="zh-CN" altLang="en-US" sz="4000" b="1">
                  <a:solidFill>
                    <a:srgbClr val="0000FF"/>
                  </a:solidFill>
                  <a:latin typeface="华文楷体" panose="02010600040101010101" pitchFamily="2" charset="-122"/>
                  <a:ea typeface="华文楷体" panose="02010600040101010101" pitchFamily="2" charset="-122"/>
                </a:rPr>
                <a:t>举杯同庆</a:t>
              </a:r>
              <a:r>
                <a:rPr lang="en-US" altLang="zh-CN" sz="4000" b="1">
                  <a:solidFill>
                    <a:srgbClr val="0000FF"/>
                  </a:solidFill>
                  <a:latin typeface="华文楷体" panose="02010600040101010101" pitchFamily="2" charset="-122"/>
                  <a:ea typeface="华文楷体" panose="02010600040101010101" pitchFamily="2" charset="-122"/>
                </a:rPr>
                <a:t>】</a:t>
              </a:r>
            </a:p>
          </p:txBody>
        </p:sp>
      </p:grpSp>
      <p:grpSp>
        <p:nvGrpSpPr>
          <p:cNvPr id="6154" name="Group 10"/>
          <p:cNvGrpSpPr/>
          <p:nvPr/>
        </p:nvGrpSpPr>
        <p:grpSpPr>
          <a:xfrm>
            <a:off x="1787525" y="407988"/>
            <a:ext cx="8880475" cy="6565964"/>
            <a:chOff x="48" y="63"/>
            <a:chExt cx="5826" cy="4311"/>
          </a:xfrm>
        </p:grpSpPr>
        <p:pic>
          <p:nvPicPr>
            <p:cNvPr id="55305" name="Picture 11" descr="u=3109503592,2182362666&amp;fm=23&amp;gp=0"/>
            <p:cNvPicPr>
              <a:picLocks noChangeAspect="1"/>
            </p:cNvPicPr>
            <p:nvPr/>
          </p:nvPicPr>
          <p:blipFill>
            <a:blip r:embed="rId5"/>
            <a:stretch>
              <a:fillRect/>
            </a:stretch>
          </p:blipFill>
          <p:spPr>
            <a:xfrm>
              <a:off x="48" y="63"/>
              <a:ext cx="5826" cy="3973"/>
            </a:xfrm>
            <a:prstGeom prst="rect">
              <a:avLst/>
            </a:prstGeom>
            <a:noFill/>
            <a:ln w="9525">
              <a:noFill/>
            </a:ln>
          </p:spPr>
        </p:pic>
        <p:sp>
          <p:nvSpPr>
            <p:cNvPr id="55306" name="Text Box 12"/>
            <p:cNvSpPr txBox="1"/>
            <p:nvPr/>
          </p:nvSpPr>
          <p:spPr>
            <a:xfrm>
              <a:off x="1858" y="3910"/>
              <a:ext cx="1960" cy="464"/>
            </a:xfrm>
            <a:prstGeom prst="rect">
              <a:avLst/>
            </a:prstGeom>
            <a:solidFill>
              <a:srgbClr val="FFFFFF"/>
            </a:solidFill>
            <a:ln w="9525">
              <a:noFill/>
            </a:ln>
          </p:spPr>
          <p:txBody>
            <a:bodyPr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en-US" altLang="zh-CN" sz="4000" b="1">
                  <a:solidFill>
                    <a:srgbClr val="0000FF"/>
                  </a:solidFill>
                  <a:latin typeface="华文楷体" panose="02010600040101010101" pitchFamily="2" charset="-122"/>
                  <a:ea typeface="华文楷体" panose="02010600040101010101" pitchFamily="2" charset="-122"/>
                </a:rPr>
                <a:t>  </a:t>
              </a:r>
              <a:r>
                <a:rPr lang="zh-CN" altLang="en-US" sz="4000" b="1">
                  <a:solidFill>
                    <a:srgbClr val="0000FF"/>
                  </a:solidFill>
                  <a:latin typeface="华文楷体" panose="02010600040101010101" pitchFamily="2" charset="-122"/>
                  <a:ea typeface="华文楷体" panose="02010600040101010101" pitchFamily="2" charset="-122"/>
                </a:rPr>
                <a:t>姐妹同庆</a:t>
              </a:r>
            </a:p>
          </p:txBody>
        </p:sp>
      </p:grpSp>
      <p:grpSp>
        <p:nvGrpSpPr>
          <p:cNvPr id="6157" name="Group 13"/>
          <p:cNvGrpSpPr/>
          <p:nvPr/>
        </p:nvGrpSpPr>
        <p:grpSpPr>
          <a:xfrm>
            <a:off x="1798320" y="307975"/>
            <a:ext cx="8713788" cy="6550026"/>
            <a:chOff x="158" y="24"/>
            <a:chExt cx="5489" cy="4126"/>
          </a:xfrm>
        </p:grpSpPr>
        <p:pic>
          <p:nvPicPr>
            <p:cNvPr id="55303" name="Picture 14" descr="u=3422856639,1455901280&amp;fm=23&amp;gp=0 (1)"/>
            <p:cNvPicPr>
              <a:picLocks noChangeAspect="1"/>
            </p:cNvPicPr>
            <p:nvPr/>
          </p:nvPicPr>
          <p:blipFill>
            <a:blip r:embed="rId6"/>
            <a:stretch>
              <a:fillRect/>
            </a:stretch>
          </p:blipFill>
          <p:spPr>
            <a:xfrm>
              <a:off x="158" y="24"/>
              <a:ext cx="5489" cy="3743"/>
            </a:xfrm>
            <a:prstGeom prst="rect">
              <a:avLst/>
            </a:prstGeom>
            <a:noFill/>
            <a:ln w="9525">
              <a:noFill/>
            </a:ln>
          </p:spPr>
        </p:pic>
        <p:sp>
          <p:nvSpPr>
            <p:cNvPr id="55304" name="Text Box 15"/>
            <p:cNvSpPr txBox="1"/>
            <p:nvPr/>
          </p:nvSpPr>
          <p:spPr>
            <a:xfrm>
              <a:off x="2227" y="3705"/>
              <a:ext cx="1592" cy="445"/>
            </a:xfrm>
            <a:prstGeom prst="rect">
              <a:avLst/>
            </a:prstGeom>
            <a:solidFill>
              <a:srgbClr val="FFFFFF"/>
            </a:solidFill>
            <a:ln w="9525">
              <a:noFill/>
            </a:ln>
          </p:spPr>
          <p:txBody>
            <a:bodyPr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4000" b="1">
                  <a:solidFill>
                    <a:srgbClr val="0000FF"/>
                  </a:solidFill>
                  <a:latin typeface="华文楷体" panose="02010600040101010101" pitchFamily="2" charset="-122"/>
                  <a:ea typeface="华文楷体" panose="02010600040101010101" pitchFamily="2" charset="-122"/>
                </a:rPr>
                <a:t>举国同庆</a:t>
              </a:r>
            </a:p>
          </p:txBody>
        </p:sp>
      </p:grpSp>
      <p:sp>
        <p:nvSpPr>
          <p:cNvPr id="6160" name="Rectangle 16"/>
          <p:cNvSpPr>
            <a:spLocks noChangeArrowheads="1"/>
          </p:cNvSpPr>
          <p:nvPr/>
        </p:nvSpPr>
        <p:spPr bwMode="auto">
          <a:xfrm>
            <a:off x="1703388" y="525780"/>
            <a:ext cx="8713788" cy="5507990"/>
          </a:xfrm>
          <a:prstGeom prst="rect">
            <a:avLst/>
          </a:prstGeom>
          <a:solidFill>
            <a:schemeClr val="bg1"/>
          </a:solidFill>
          <a:ln w="38100">
            <a:solidFill>
              <a:srgbClr val="FF00FF"/>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indent="200025">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200025" algn="l" defTabSz="914400" rtl="0" eaLnBrk="1" fontAlgn="base" latinLnBrk="0" hangingPunct="1">
              <a:lnSpc>
                <a:spcPct val="100000"/>
              </a:lnSpc>
              <a:spcBef>
                <a:spcPct val="0"/>
              </a:spcBef>
              <a:spcAft>
                <a:spcPct val="0"/>
              </a:spcAft>
              <a:buClrTx/>
              <a:buSzTx/>
              <a:buFontTx/>
              <a:buNone/>
              <a:defRPr/>
            </a:pPr>
            <a:r>
              <a:rPr kumimoji="0" lang="en-US" altLang="zh-CN" sz="4400" b="1" i="0" u="none" strike="noStrike" kern="1200" cap="none" spc="0" normalizeH="0" baseline="0" noProof="0">
                <a:ln>
                  <a:noFill/>
                </a:ln>
                <a:solidFill>
                  <a:schemeClr val="tx2"/>
                </a:solidFill>
                <a:effectLst>
                  <a:outerShdw blurRad="38100" dist="38100" dir="2700000" algn="tl">
                    <a:srgbClr val="FFFFFF"/>
                  </a:outerShdw>
                </a:effectLst>
                <a:uLnTx/>
                <a:uFillTx/>
                <a:latin typeface="楷体_GB2312" panose="02010609030101010101" pitchFamily="49" charset="-122"/>
                <a:ea typeface="楷体_GB2312" panose="02010609030101010101" pitchFamily="49" charset="-122"/>
                <a:cs typeface="+mn-cs"/>
              </a:rPr>
              <a:t>   </a:t>
            </a:r>
            <a:r>
              <a:rPr kumimoji="0" lang="en-US" altLang="zh-CN" sz="4400" b="1" i="0" u="none" strike="noStrike" kern="1200" cap="none" spc="0" normalizeH="0" baseline="0" noProof="0">
                <a:ln>
                  <a:noFill/>
                </a:ln>
                <a:solidFill>
                  <a:srgbClr val="171785"/>
                </a:solidFill>
                <a:effectLst/>
                <a:uLnTx/>
                <a:uFillTx/>
                <a:latin typeface="华文楷体" panose="02010600040101010101" pitchFamily="2" charset="-122"/>
                <a:ea typeface="华文楷体" panose="02010600040101010101" pitchFamily="2" charset="-122"/>
                <a:cs typeface="+mn-cs"/>
              </a:rPr>
              <a:t>1945</a:t>
            </a:r>
            <a:r>
              <a:rPr kumimoji="0" lang="zh-CN" altLang="en-US" sz="4400" b="1" i="0" u="none" strike="noStrike" kern="1200" cap="none" spc="0" normalizeH="0" baseline="0" noProof="0">
                <a:ln>
                  <a:noFill/>
                </a:ln>
                <a:solidFill>
                  <a:srgbClr val="171785"/>
                </a:solidFill>
                <a:effectLst/>
                <a:uLnTx/>
                <a:uFillTx/>
                <a:latin typeface="华文楷体" panose="02010600040101010101" pitchFamily="2" charset="-122"/>
                <a:ea typeface="华文楷体" panose="02010600040101010101" pitchFamily="2" charset="-122"/>
                <a:cs typeface="+mn-cs"/>
              </a:rPr>
              <a:t>年</a:t>
            </a:r>
            <a:r>
              <a:rPr kumimoji="0" lang="en-US" altLang="zh-CN" sz="4400" b="1" i="0" u="none" strike="noStrike" kern="1200" cap="none" spc="0" normalizeH="0" baseline="0" noProof="0">
                <a:ln>
                  <a:noFill/>
                </a:ln>
                <a:solidFill>
                  <a:srgbClr val="171785"/>
                </a:solidFill>
                <a:effectLst/>
                <a:uLnTx/>
                <a:uFillTx/>
                <a:latin typeface="华文楷体" panose="02010600040101010101" pitchFamily="2" charset="-122"/>
                <a:ea typeface="华文楷体" panose="02010600040101010101" pitchFamily="2" charset="-122"/>
                <a:cs typeface="+mn-cs"/>
              </a:rPr>
              <a:t>5</a:t>
            </a:r>
            <a:r>
              <a:rPr kumimoji="0" lang="zh-CN" altLang="en-US" sz="4400" b="1" i="0" u="none" strike="noStrike" kern="1200" cap="none" spc="0" normalizeH="0" baseline="0" noProof="0">
                <a:ln>
                  <a:noFill/>
                </a:ln>
                <a:solidFill>
                  <a:srgbClr val="171785"/>
                </a:solidFill>
                <a:effectLst/>
                <a:uLnTx/>
                <a:uFillTx/>
                <a:latin typeface="华文楷体" panose="02010600040101010101" pitchFamily="2" charset="-122"/>
                <a:ea typeface="华文楷体" panose="02010600040101010101" pitchFamily="2" charset="-122"/>
                <a:cs typeface="+mn-cs"/>
              </a:rPr>
              <a:t>月</a:t>
            </a:r>
            <a:r>
              <a:rPr kumimoji="0" lang="en-US" altLang="zh-CN" sz="4400" b="1" i="0" u="none" strike="noStrike" kern="1200" cap="none" spc="0" normalizeH="0" baseline="0" noProof="0">
                <a:ln>
                  <a:noFill/>
                </a:ln>
                <a:solidFill>
                  <a:srgbClr val="171785"/>
                </a:solidFill>
                <a:effectLst/>
                <a:uLnTx/>
                <a:uFillTx/>
                <a:latin typeface="华文楷体" panose="02010600040101010101" pitchFamily="2" charset="-122"/>
                <a:ea typeface="华文楷体" panose="02010600040101010101" pitchFamily="2" charset="-122"/>
                <a:cs typeface="+mn-cs"/>
              </a:rPr>
              <a:t>9</a:t>
            </a:r>
            <a:r>
              <a:rPr kumimoji="0" lang="zh-CN" altLang="en-US" sz="4400" b="1" i="0" u="none" strike="noStrike" kern="1200" cap="none" spc="0" normalizeH="0" baseline="0" noProof="0">
                <a:ln>
                  <a:noFill/>
                </a:ln>
                <a:solidFill>
                  <a:srgbClr val="171785"/>
                </a:solidFill>
                <a:effectLst/>
                <a:uLnTx/>
                <a:uFillTx/>
                <a:latin typeface="华文楷体" panose="02010600040101010101" pitchFamily="2" charset="-122"/>
                <a:ea typeface="华文楷体" panose="02010600040101010101" pitchFamily="2" charset="-122"/>
                <a:cs typeface="+mn-cs"/>
              </a:rPr>
              <a:t>日晚，莫斯科烟花盛放，人们纵情高歌，庆祝反法西斯战争的胜利</a:t>
            </a:r>
            <a:r>
              <a:rPr kumimoji="0" lang="en-US" altLang="zh-CN" sz="4400" b="1" i="0" u="none" strike="noStrike" kern="1200" cap="none" spc="0" normalizeH="0" baseline="0" noProof="0">
                <a:ln>
                  <a:noFill/>
                </a:ln>
                <a:solidFill>
                  <a:srgbClr val="171785"/>
                </a:solidFill>
                <a:effectLst/>
                <a:uLnTx/>
                <a:uFillTx/>
                <a:latin typeface="华文楷体" panose="02010600040101010101" pitchFamily="2" charset="-122"/>
                <a:ea typeface="华文楷体" panose="02010600040101010101" pitchFamily="2" charset="-122"/>
                <a:cs typeface="+mn-cs"/>
              </a:rPr>
              <a:t>……</a:t>
            </a:r>
            <a:r>
              <a:rPr kumimoji="0" lang="zh-CN" altLang="en-US" sz="4400" b="1" i="0" u="none" strike="noStrike" kern="1200" cap="none" spc="0" normalizeH="0" baseline="0" noProof="0">
                <a:ln>
                  <a:noFill/>
                </a:ln>
                <a:solidFill>
                  <a:srgbClr val="171785"/>
                </a:solidFill>
                <a:effectLst/>
                <a:uLnTx/>
                <a:uFillTx/>
                <a:latin typeface="华文楷体" panose="02010600040101010101" pitchFamily="2" charset="-122"/>
                <a:ea typeface="华文楷体" panose="02010600040101010101" pitchFamily="2" charset="-122"/>
                <a:cs typeface="+mn-cs"/>
              </a:rPr>
              <a:t>然而，就在人民欢庆胜利的激情犹酣之时，时任美国驻苏联使馆参赞乔治</a:t>
            </a:r>
            <a:r>
              <a:rPr kumimoji="0" lang="en-US" altLang="zh-CN" sz="3200" b="1" i="0" u="none" strike="noStrike" kern="1200" cap="none" spc="0" normalizeH="0" baseline="0" noProof="0">
                <a:ln>
                  <a:noFill/>
                </a:ln>
                <a:solidFill>
                  <a:srgbClr val="171785"/>
                </a:solidFill>
                <a:effectLst/>
                <a:uLnTx/>
                <a:uFillTx/>
                <a:latin typeface="华文楷体" panose="02010600040101010101" pitchFamily="2" charset="-122"/>
                <a:ea typeface="华文楷体" panose="02010600040101010101" pitchFamily="2" charset="-122"/>
                <a:cs typeface="+mn-cs"/>
              </a:rPr>
              <a:t>•</a:t>
            </a:r>
            <a:r>
              <a:rPr kumimoji="0" lang="zh-CN" altLang="en-US" sz="4400" b="1" i="0" u="none" strike="noStrike" kern="1200" cap="none" spc="0" normalizeH="0" baseline="0" noProof="0">
                <a:ln>
                  <a:noFill/>
                </a:ln>
                <a:solidFill>
                  <a:srgbClr val="171785"/>
                </a:solidFill>
                <a:effectLst/>
                <a:uLnTx/>
                <a:uFillTx/>
                <a:latin typeface="华文楷体" panose="02010600040101010101" pitchFamily="2" charset="-122"/>
                <a:ea typeface="华文楷体" panose="02010600040101010101" pitchFamily="2" charset="-122"/>
                <a:cs typeface="+mn-cs"/>
              </a:rPr>
              <a:t>凯南发出了一段惊人的论调：“人们在欢呼跳跃</a:t>
            </a:r>
            <a:r>
              <a:rPr kumimoji="0" lang="en-US" altLang="zh-CN" sz="4400" b="1" i="0" u="none" strike="noStrike" kern="1200" cap="none" spc="0" normalizeH="0" baseline="0" noProof="0">
                <a:ln>
                  <a:noFill/>
                </a:ln>
                <a:solidFill>
                  <a:srgbClr val="171785"/>
                </a:solidFill>
                <a:effectLst/>
                <a:uLnTx/>
                <a:uFillTx/>
                <a:latin typeface="华文楷体" panose="02010600040101010101" pitchFamily="2" charset="-122"/>
                <a:ea typeface="华文楷体" panose="02010600040101010101" pitchFamily="2" charset="-122"/>
                <a:cs typeface="+mn-cs"/>
              </a:rPr>
              <a:t>……</a:t>
            </a:r>
            <a:r>
              <a:rPr kumimoji="0" lang="zh-CN" altLang="en-US" sz="4400" b="1" i="0" u="none" strike="noStrike" kern="1200" cap="none" spc="0" normalizeH="0" baseline="0" noProof="0">
                <a:ln>
                  <a:noFill/>
                </a:ln>
                <a:solidFill>
                  <a:srgbClr val="171785"/>
                </a:solidFill>
                <a:effectLst/>
                <a:uLnTx/>
                <a:uFillTx/>
                <a:latin typeface="华文楷体" panose="02010600040101010101" pitchFamily="2" charset="-122"/>
                <a:ea typeface="华文楷体" panose="02010600040101010101" pitchFamily="2" charset="-122"/>
                <a:cs typeface="+mn-cs"/>
              </a:rPr>
              <a:t>他们以为</a:t>
            </a:r>
            <a:r>
              <a:rPr kumimoji="0" lang="zh-CN" altLang="en-US" sz="4400" b="1" i="0" u="none" strike="noStrike" kern="1200" cap="none" spc="0" normalizeH="0" baseline="0" noProof="0">
                <a:ln>
                  <a:noFill/>
                </a:ln>
                <a:solidFill>
                  <a:srgbClr val="C00000"/>
                </a:solidFill>
                <a:effectLst/>
                <a:uLnTx/>
                <a:uFillTx/>
                <a:latin typeface="华文楷体" panose="02010600040101010101" pitchFamily="2" charset="-122"/>
                <a:ea typeface="华文楷体" panose="02010600040101010101" pitchFamily="2" charset="-122"/>
                <a:cs typeface="+mn-cs"/>
              </a:rPr>
              <a:t>战争</a:t>
            </a:r>
            <a:r>
              <a:rPr kumimoji="0" lang="zh-CN" altLang="en-US" sz="4400" b="1" i="0" u="none" strike="noStrike" kern="1200" cap="none" spc="0" normalizeH="0" baseline="0" noProof="0">
                <a:ln>
                  <a:noFill/>
                </a:ln>
                <a:solidFill>
                  <a:srgbClr val="171785"/>
                </a:solidFill>
                <a:effectLst/>
                <a:uLnTx/>
                <a:uFillTx/>
                <a:latin typeface="华文楷体" panose="02010600040101010101" pitchFamily="2" charset="-122"/>
                <a:ea typeface="华文楷体" panose="02010600040101010101" pitchFamily="2" charset="-122"/>
                <a:cs typeface="+mn-cs"/>
              </a:rPr>
              <a:t>结束了，然而</a:t>
            </a:r>
            <a:r>
              <a:rPr kumimoji="0" lang="zh-CN" altLang="en-US" sz="4400" b="1" i="0" u="none" strike="noStrike" kern="1200" cap="none" spc="0" normalizeH="0" baseline="0" noProof="0">
                <a:ln>
                  <a:noFill/>
                </a:ln>
                <a:solidFill>
                  <a:srgbClr val="C00000"/>
                </a:solidFill>
                <a:effectLst/>
                <a:uLnTx/>
                <a:uFillTx/>
                <a:latin typeface="华文楷体" panose="02010600040101010101" pitchFamily="2" charset="-122"/>
                <a:ea typeface="华文楷体" panose="02010600040101010101" pitchFamily="2" charset="-122"/>
                <a:cs typeface="+mn-cs"/>
              </a:rPr>
              <a:t>战争</a:t>
            </a:r>
            <a:r>
              <a:rPr kumimoji="0" lang="zh-CN" altLang="en-US" sz="4400" b="1" i="0" u="none" strike="noStrike" kern="1200" cap="none" spc="0" normalizeH="0" baseline="0" noProof="0">
                <a:ln>
                  <a:noFill/>
                </a:ln>
                <a:solidFill>
                  <a:srgbClr val="171785"/>
                </a:solidFill>
                <a:effectLst/>
                <a:uLnTx/>
                <a:uFillTx/>
                <a:latin typeface="华文楷体" panose="02010600040101010101" pitchFamily="2" charset="-122"/>
                <a:ea typeface="华文楷体" panose="02010600040101010101" pitchFamily="2" charset="-122"/>
                <a:cs typeface="+mn-cs"/>
              </a:rPr>
              <a:t>才刚刚开始</a:t>
            </a:r>
            <a:r>
              <a:rPr kumimoji="0" lang="en-US" altLang="zh-CN" sz="4400" b="1" i="0" u="none" strike="noStrike" kern="1200" cap="none" spc="0" normalizeH="0" baseline="0" noProof="0">
                <a:ln>
                  <a:noFill/>
                </a:ln>
                <a:solidFill>
                  <a:srgbClr val="171785"/>
                </a:solidFill>
                <a:effectLst/>
                <a:uLnTx/>
                <a:uFillTx/>
                <a:latin typeface="华文楷体" panose="02010600040101010101" pitchFamily="2" charset="-122"/>
                <a:ea typeface="华文楷体" panose="02010600040101010101" pitchFamily="2" charset="-122"/>
                <a:cs typeface="+mn-cs"/>
              </a:rPr>
              <a:t>……”</a:t>
            </a:r>
          </a:p>
        </p:txBody>
      </p:sp>
    </p:spTree>
    <p:custDataLst>
      <p:tags r:id="rId7"/>
    </p:custDataLst>
  </p:cSld>
  <p:clrMapOvr>
    <a:masterClrMapping/>
  </p:clrMapOvr>
  <p:transition advTm="618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2" fill="hold" nodeType="with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additive="base">
                                        <p:cTn id="7" dur="2000" fill="hold"/>
                                        <p:tgtEl>
                                          <p:spTgt spid="6146"/>
                                        </p:tgtEl>
                                        <p:attrNameLst>
                                          <p:attrName>ppt_x</p:attrName>
                                        </p:attrNameLst>
                                      </p:cBhvr>
                                      <p:tavLst>
                                        <p:tav tm="0">
                                          <p:val>
                                            <p:strVal val="1+#ppt_w/2"/>
                                          </p:val>
                                        </p:tav>
                                        <p:tav tm="100000">
                                          <p:val>
                                            <p:strVal val="#ppt_x"/>
                                          </p:val>
                                        </p:tav>
                                      </p:tavLst>
                                    </p:anim>
                                    <p:anim calcmode="lin" valueType="num">
                                      <p:cBhvr additive="base">
                                        <p:cTn id="8" dur="2000" fill="hold"/>
                                        <p:tgtEl>
                                          <p:spTgt spid="614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cond evt="onBegin" delay="0">
                          <p:tn val="8"/>
                        </p:cond>
                      </p:stCondLst>
                      <p:childTnLst>
                        <p:par>
                          <p:cTn id="10" fill="hold" nodeType="afterGroup">
                            <p:stCondLst>
                              <p:cond delay="0"/>
                            </p:stCondLst>
                            <p:childTnLst>
                              <p:par>
                                <p:cTn id="11" presetID="1" presetClass="exit" presetSubtype="0" fill="hold" nodeType="clickEffect">
                                  <p:stCondLst>
                                    <p:cond delay="0"/>
                                  </p:stCondLst>
                                  <p:childTnLst>
                                    <p:set>
                                      <p:cBhvr>
                                        <p:cTn id="12" dur="1" fill="hold">
                                          <p:stCondLst>
                                            <p:cond delay="0"/>
                                          </p:stCondLst>
                                        </p:cTn>
                                        <p:tgtEl>
                                          <p:spTgt spid="6146"/>
                                        </p:tgtEl>
                                        <p:attrNameLst>
                                          <p:attrName>style.visibility</p:attrName>
                                        </p:attrNameLst>
                                      </p:cBhvr>
                                      <p:to>
                                        <p:strVal val="hidden"/>
                                      </p:to>
                                    </p:set>
                                  </p:childTnLst>
                                </p:cTn>
                              </p:par>
                              <p:par>
                                <p:cTn id="13" presetID="2" presetClass="entr" presetSubtype="2" fill="hold" nodeType="withEffect">
                                  <p:stCondLst>
                                    <p:cond delay="0"/>
                                  </p:stCondLst>
                                  <p:childTnLst>
                                    <p:set>
                                      <p:cBhvr>
                                        <p:cTn id="14" dur="1" fill="hold">
                                          <p:stCondLst>
                                            <p:cond delay="0"/>
                                          </p:stCondLst>
                                        </p:cTn>
                                        <p:tgtEl>
                                          <p:spTgt spid="6151"/>
                                        </p:tgtEl>
                                        <p:attrNameLst>
                                          <p:attrName>style.visibility</p:attrName>
                                        </p:attrNameLst>
                                      </p:cBhvr>
                                      <p:to>
                                        <p:strVal val="visible"/>
                                      </p:to>
                                    </p:set>
                                    <p:anim calcmode="lin" valueType="num">
                                      <p:cBhvr additive="base">
                                        <p:cTn id="15" dur="3000" fill="hold"/>
                                        <p:tgtEl>
                                          <p:spTgt spid="6151"/>
                                        </p:tgtEl>
                                        <p:attrNameLst>
                                          <p:attrName>ppt_x</p:attrName>
                                        </p:attrNameLst>
                                      </p:cBhvr>
                                      <p:tavLst>
                                        <p:tav tm="0">
                                          <p:val>
                                            <p:strVal val="1+#ppt_w/2"/>
                                          </p:val>
                                        </p:tav>
                                        <p:tav tm="100000">
                                          <p:val>
                                            <p:strVal val="#ppt_x"/>
                                          </p:val>
                                        </p:tav>
                                      </p:tavLst>
                                    </p:anim>
                                    <p:anim calcmode="lin" valueType="num">
                                      <p:cBhvr additive="base">
                                        <p:cTn id="16" dur="3000" fill="hold"/>
                                        <p:tgtEl>
                                          <p:spTgt spid="6151"/>
                                        </p:tgtEl>
                                        <p:attrNameLst>
                                          <p:attrName>ppt_y</p:attrName>
                                        </p:attrNameLst>
                                      </p:cBhvr>
                                      <p:tavLst>
                                        <p:tav tm="0">
                                          <p:val>
                                            <p:strVal val="#ppt_y"/>
                                          </p:val>
                                        </p:tav>
                                        <p:tav tm="100000">
                                          <p:val>
                                            <p:strVal val="#ppt_y"/>
                                          </p:val>
                                        </p:tav>
                                      </p:tavLst>
                                    </p:anim>
                                  </p:childTnLst>
                                </p:cTn>
                              </p:par>
                              <p:par>
                                <p:cTn id="17" presetID="2" presetClass="exit" presetSubtype="8" fill="hold" nodeType="withEffect">
                                  <p:stCondLst>
                                    <p:cond delay="0"/>
                                  </p:stCondLst>
                                  <p:childTnLst>
                                    <p:anim calcmode="lin" valueType="num">
                                      <p:cBhvr additive="base">
                                        <p:cTn id="18" dur="3000"/>
                                        <p:tgtEl>
                                          <p:spTgt spid="6151"/>
                                        </p:tgtEl>
                                        <p:attrNameLst>
                                          <p:attrName>ppt_x</p:attrName>
                                        </p:attrNameLst>
                                      </p:cBhvr>
                                      <p:tavLst>
                                        <p:tav tm="0">
                                          <p:val>
                                            <p:strVal val="ppt_x"/>
                                          </p:val>
                                        </p:tav>
                                        <p:tav tm="100000">
                                          <p:val>
                                            <p:strVal val="0-ppt_w/2"/>
                                          </p:val>
                                        </p:tav>
                                      </p:tavLst>
                                    </p:anim>
                                    <p:anim calcmode="lin" valueType="num">
                                      <p:cBhvr additive="base">
                                        <p:cTn id="19" dur="3000"/>
                                        <p:tgtEl>
                                          <p:spTgt spid="6151"/>
                                        </p:tgtEl>
                                        <p:attrNameLst>
                                          <p:attrName>ppt_y</p:attrName>
                                        </p:attrNameLst>
                                      </p:cBhvr>
                                      <p:tavLst>
                                        <p:tav tm="0">
                                          <p:val>
                                            <p:strVal val="ppt_y"/>
                                          </p:val>
                                        </p:tav>
                                        <p:tav tm="100000">
                                          <p:val>
                                            <p:strVal val="ppt_y"/>
                                          </p:val>
                                        </p:tav>
                                      </p:tavLst>
                                    </p:anim>
                                    <p:set>
                                      <p:cBhvr>
                                        <p:cTn id="20" dur="1" fill="hold">
                                          <p:stCondLst>
                                            <p:cond delay="2999"/>
                                          </p:stCondLst>
                                        </p:cTn>
                                        <p:tgtEl>
                                          <p:spTgt spid="6151"/>
                                        </p:tgtEl>
                                        <p:attrNameLst>
                                          <p:attrName>style.visibility</p:attrName>
                                        </p:attrNameLst>
                                      </p:cBhvr>
                                      <p:to>
                                        <p:strVal val="hidden"/>
                                      </p:to>
                                    </p:set>
                                  </p:childTnLst>
                                </p:cTn>
                              </p:par>
                              <p:par>
                                <p:cTn id="21" presetID="2" presetClass="entr" presetSubtype="2" fill="hold" nodeType="withEffect">
                                  <p:stCondLst>
                                    <p:cond delay="0"/>
                                  </p:stCondLst>
                                  <p:childTnLst>
                                    <p:set>
                                      <p:cBhvr>
                                        <p:cTn id="22" dur="1" fill="hold">
                                          <p:stCondLst>
                                            <p:cond delay="0"/>
                                          </p:stCondLst>
                                        </p:cTn>
                                        <p:tgtEl>
                                          <p:spTgt spid="6154"/>
                                        </p:tgtEl>
                                        <p:attrNameLst>
                                          <p:attrName>style.visibility</p:attrName>
                                        </p:attrNameLst>
                                      </p:cBhvr>
                                      <p:to>
                                        <p:strVal val="visible"/>
                                      </p:to>
                                    </p:set>
                                    <p:anim calcmode="lin" valueType="num">
                                      <p:cBhvr additive="base">
                                        <p:cTn id="23" dur="3000" fill="hold"/>
                                        <p:tgtEl>
                                          <p:spTgt spid="6154"/>
                                        </p:tgtEl>
                                        <p:attrNameLst>
                                          <p:attrName>ppt_x</p:attrName>
                                        </p:attrNameLst>
                                      </p:cBhvr>
                                      <p:tavLst>
                                        <p:tav tm="0">
                                          <p:val>
                                            <p:strVal val="1+#ppt_w/2"/>
                                          </p:val>
                                        </p:tav>
                                        <p:tav tm="100000">
                                          <p:val>
                                            <p:strVal val="#ppt_x"/>
                                          </p:val>
                                        </p:tav>
                                      </p:tavLst>
                                    </p:anim>
                                    <p:anim calcmode="lin" valueType="num">
                                      <p:cBhvr additive="base">
                                        <p:cTn id="24" dur="3000" fill="hold"/>
                                        <p:tgtEl>
                                          <p:spTgt spid="6154"/>
                                        </p:tgtEl>
                                        <p:attrNameLst>
                                          <p:attrName>ppt_y</p:attrName>
                                        </p:attrNameLst>
                                      </p:cBhvr>
                                      <p:tavLst>
                                        <p:tav tm="0">
                                          <p:val>
                                            <p:strVal val="#ppt_y"/>
                                          </p:val>
                                        </p:tav>
                                        <p:tav tm="100000">
                                          <p:val>
                                            <p:strVal val="#ppt_y"/>
                                          </p:val>
                                        </p:tav>
                                      </p:tavLst>
                                    </p:anim>
                                  </p:childTnLst>
                                </p:cTn>
                              </p:par>
                            </p:childTnLst>
                          </p:cTn>
                        </p:par>
                        <p:par>
                          <p:cTn id="25" fill="hold" nodeType="afterGroup">
                            <p:stCondLst>
                              <p:cond delay="3000"/>
                            </p:stCondLst>
                            <p:childTnLst>
                              <p:par>
                                <p:cTn id="26" presetID="2" presetClass="exit" presetSubtype="8" fill="hold" nodeType="afterEffect">
                                  <p:stCondLst>
                                    <p:cond delay="0"/>
                                  </p:stCondLst>
                                  <p:childTnLst>
                                    <p:anim calcmode="lin" valueType="num">
                                      <p:cBhvr additive="base">
                                        <p:cTn id="27" dur="3000"/>
                                        <p:tgtEl>
                                          <p:spTgt spid="6154"/>
                                        </p:tgtEl>
                                        <p:attrNameLst>
                                          <p:attrName>ppt_x</p:attrName>
                                        </p:attrNameLst>
                                      </p:cBhvr>
                                      <p:tavLst>
                                        <p:tav tm="0">
                                          <p:val>
                                            <p:strVal val="ppt_x"/>
                                          </p:val>
                                        </p:tav>
                                        <p:tav tm="100000">
                                          <p:val>
                                            <p:strVal val="0-ppt_w/2"/>
                                          </p:val>
                                        </p:tav>
                                      </p:tavLst>
                                    </p:anim>
                                    <p:anim calcmode="lin" valueType="num">
                                      <p:cBhvr additive="base">
                                        <p:cTn id="28" dur="3000"/>
                                        <p:tgtEl>
                                          <p:spTgt spid="6154"/>
                                        </p:tgtEl>
                                        <p:attrNameLst>
                                          <p:attrName>ppt_y</p:attrName>
                                        </p:attrNameLst>
                                      </p:cBhvr>
                                      <p:tavLst>
                                        <p:tav tm="0">
                                          <p:val>
                                            <p:strVal val="ppt_y"/>
                                          </p:val>
                                        </p:tav>
                                        <p:tav tm="100000">
                                          <p:val>
                                            <p:strVal val="ppt_y"/>
                                          </p:val>
                                        </p:tav>
                                      </p:tavLst>
                                    </p:anim>
                                    <p:set>
                                      <p:cBhvr>
                                        <p:cTn id="29" dur="1" fill="hold">
                                          <p:stCondLst>
                                            <p:cond delay="2999"/>
                                          </p:stCondLst>
                                        </p:cTn>
                                        <p:tgtEl>
                                          <p:spTgt spid="6154"/>
                                        </p:tgtEl>
                                        <p:attrNameLst>
                                          <p:attrName>style.visibility</p:attrName>
                                        </p:attrNameLst>
                                      </p:cBhvr>
                                      <p:to>
                                        <p:strVal val="hidden"/>
                                      </p:to>
                                    </p:set>
                                  </p:childTnLst>
                                </p:cTn>
                              </p:par>
                              <p:par>
                                <p:cTn id="30" presetID="2" presetClass="entr" presetSubtype="2" fill="hold" nodeType="withEffect">
                                  <p:stCondLst>
                                    <p:cond delay="0"/>
                                  </p:stCondLst>
                                  <p:childTnLst>
                                    <p:set>
                                      <p:cBhvr>
                                        <p:cTn id="31" dur="1" fill="hold">
                                          <p:stCondLst>
                                            <p:cond delay="0"/>
                                          </p:stCondLst>
                                        </p:cTn>
                                        <p:tgtEl>
                                          <p:spTgt spid="6157"/>
                                        </p:tgtEl>
                                        <p:attrNameLst>
                                          <p:attrName>style.visibility</p:attrName>
                                        </p:attrNameLst>
                                      </p:cBhvr>
                                      <p:to>
                                        <p:strVal val="visible"/>
                                      </p:to>
                                    </p:set>
                                    <p:anim calcmode="lin" valueType="num">
                                      <p:cBhvr additive="base">
                                        <p:cTn id="32" dur="3000" fill="hold"/>
                                        <p:tgtEl>
                                          <p:spTgt spid="6157"/>
                                        </p:tgtEl>
                                        <p:attrNameLst>
                                          <p:attrName>ppt_x</p:attrName>
                                        </p:attrNameLst>
                                      </p:cBhvr>
                                      <p:tavLst>
                                        <p:tav tm="0">
                                          <p:val>
                                            <p:strVal val="1+#ppt_w/2"/>
                                          </p:val>
                                        </p:tav>
                                        <p:tav tm="100000">
                                          <p:val>
                                            <p:strVal val="#ppt_x"/>
                                          </p:val>
                                        </p:tav>
                                      </p:tavLst>
                                    </p:anim>
                                    <p:anim calcmode="lin" valueType="num">
                                      <p:cBhvr additive="base">
                                        <p:cTn id="33" dur="3000" fill="hold"/>
                                        <p:tgtEl>
                                          <p:spTgt spid="6157"/>
                                        </p:tgtEl>
                                        <p:attrNameLst>
                                          <p:attrName>ppt_y</p:attrName>
                                        </p:attrNameLst>
                                      </p:cBhvr>
                                      <p:tavLst>
                                        <p:tav tm="0">
                                          <p:val>
                                            <p:strVal val="#ppt_y"/>
                                          </p:val>
                                        </p:tav>
                                        <p:tav tm="100000">
                                          <p:val>
                                            <p:strVal val="#ppt_y"/>
                                          </p:val>
                                        </p:tav>
                                      </p:tavLst>
                                    </p:anim>
                                  </p:childTnLst>
                                </p:cTn>
                              </p:par>
                            </p:childTnLst>
                          </p:cTn>
                        </p:par>
                        <p:par>
                          <p:cTn id="34" fill="hold" nodeType="afterGroup">
                            <p:stCondLst>
                              <p:cond delay="6000"/>
                            </p:stCondLst>
                            <p:childTnLst>
                              <p:par>
                                <p:cTn id="35" presetID="53" presetClass="entr" presetSubtype="0" fill="hold" grpId="0" nodeType="afterEffect">
                                  <p:stCondLst>
                                    <p:cond delay="0"/>
                                  </p:stCondLst>
                                  <p:childTnLst>
                                    <p:set>
                                      <p:cBhvr>
                                        <p:cTn id="36" dur="1" fill="hold">
                                          <p:stCondLst>
                                            <p:cond delay="0"/>
                                          </p:stCondLst>
                                        </p:cTn>
                                        <p:tgtEl>
                                          <p:spTgt spid="6160"/>
                                        </p:tgtEl>
                                        <p:attrNameLst>
                                          <p:attrName>style.visibility</p:attrName>
                                        </p:attrNameLst>
                                      </p:cBhvr>
                                      <p:to>
                                        <p:strVal val="visible"/>
                                      </p:to>
                                    </p:set>
                                    <p:anim calcmode="lin" valueType="num">
                                      <p:cBhvr>
                                        <p:cTn id="37" dur="2000" fill="hold"/>
                                        <p:tgtEl>
                                          <p:spTgt spid="6160"/>
                                        </p:tgtEl>
                                        <p:attrNameLst>
                                          <p:attrName>ppt_w</p:attrName>
                                        </p:attrNameLst>
                                      </p:cBhvr>
                                      <p:tavLst>
                                        <p:tav tm="0">
                                          <p:val>
                                            <p:fltVal val="0"/>
                                          </p:val>
                                        </p:tav>
                                        <p:tav tm="100000">
                                          <p:val>
                                            <p:strVal val="#ppt_w"/>
                                          </p:val>
                                        </p:tav>
                                      </p:tavLst>
                                    </p:anim>
                                    <p:anim calcmode="lin" valueType="num">
                                      <p:cBhvr>
                                        <p:cTn id="38" dur="2000" fill="hold"/>
                                        <p:tgtEl>
                                          <p:spTgt spid="6160"/>
                                        </p:tgtEl>
                                        <p:attrNameLst>
                                          <p:attrName>ppt_h</p:attrName>
                                        </p:attrNameLst>
                                      </p:cBhvr>
                                      <p:tavLst>
                                        <p:tav tm="0">
                                          <p:val>
                                            <p:fltVal val="0"/>
                                          </p:val>
                                        </p:tav>
                                        <p:tav tm="100000">
                                          <p:val>
                                            <p:strVal val="#ppt_h"/>
                                          </p:val>
                                        </p:tav>
                                      </p:tavLst>
                                    </p:anim>
                                    <p:animEffect transition="in" filter="fade">
                                      <p:cBhvr>
                                        <p:cTn id="39" dur="2000"/>
                                        <p:tgtEl>
                                          <p:spTgt spid="6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60" grpId="0"/>
    </p:bld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073785" y="2613025"/>
            <a:ext cx="10044430" cy="1014730"/>
          </a:xfrm>
          <a:prstGeom prst="rect">
            <a:avLst/>
          </a:prstGeom>
          <a:noFill/>
        </p:spPr>
        <p:txBody>
          <a:bodyPr wrap="none" rtlCol="0">
            <a:spAutoFit/>
          </a:bodyPr>
          <a:lstStyle/>
          <a:p>
            <a:r>
              <a:rPr lang="zh-CN" altLang="zh-CN" sz="6000">
                <a:latin typeface="华文行楷" panose="02010800040101010101" pitchFamily="2" charset="-122"/>
                <a:ea typeface="华文行楷" panose="02010800040101010101" pitchFamily="2" charset="-122"/>
              </a:rPr>
              <a:t>第</a:t>
            </a:r>
            <a:r>
              <a:rPr lang="en-US" altLang="zh-CN" sz="6000">
                <a:latin typeface="华文行楷" panose="02010800040101010101" pitchFamily="2" charset="-122"/>
                <a:ea typeface="华文行楷" panose="02010800040101010101" pitchFamily="2" charset="-122"/>
              </a:rPr>
              <a:t>15</a:t>
            </a:r>
            <a:r>
              <a:rPr lang="zh-CN" altLang="en-US" sz="6000">
                <a:latin typeface="华文行楷" panose="02010800040101010101" pitchFamily="2" charset="-122"/>
                <a:ea typeface="华文行楷" panose="02010800040101010101" pitchFamily="2" charset="-122"/>
              </a:rPr>
              <a:t>课 冷战与国际格局的演变</a:t>
            </a:r>
          </a:p>
        </p:txBody>
      </p:sp>
      <p:pic>
        <p:nvPicPr>
          <p:cNvPr id="8195" name="Picture 5" descr="苏联国旗"/>
          <p:cNvPicPr>
            <a:picLocks noChangeAspect="1"/>
          </p:cNvPicPr>
          <p:nvPr/>
        </p:nvPicPr>
        <p:blipFill>
          <a:blip r:embed="rId2"/>
          <a:stretch>
            <a:fillRect/>
          </a:stretch>
        </p:blipFill>
        <p:spPr>
          <a:xfrm rot="646230">
            <a:off x="8519478" y="551180"/>
            <a:ext cx="2447925" cy="1849438"/>
          </a:xfrm>
          <a:prstGeom prst="rect">
            <a:avLst/>
          </a:prstGeom>
          <a:noFill/>
          <a:ln w="9525">
            <a:noFill/>
          </a:ln>
        </p:spPr>
      </p:pic>
      <p:pic>
        <p:nvPicPr>
          <p:cNvPr id="8196" name="Picture 6" descr="美国国旗"/>
          <p:cNvPicPr>
            <a:picLocks noChangeAspect="1"/>
          </p:cNvPicPr>
          <p:nvPr/>
        </p:nvPicPr>
        <p:blipFill>
          <a:blip r:embed="rId3"/>
          <a:stretch>
            <a:fillRect/>
          </a:stretch>
        </p:blipFill>
        <p:spPr>
          <a:xfrm rot="646230">
            <a:off x="1719898" y="375285"/>
            <a:ext cx="2301875" cy="1814513"/>
          </a:xfrm>
          <a:prstGeom prst="rect">
            <a:avLst/>
          </a:prstGeom>
          <a:noFill/>
          <a:ln w="9525">
            <a:noFill/>
          </a:ln>
        </p:spPr>
      </p:pic>
    </p:spTree>
  </p:cSld>
  <p:clrMapOvr>
    <a:masterClrMapping/>
  </p:clrMapOvr>
  <mc:AlternateContent>
    <mc:Choice xmlns:p14="http://schemas.microsoft.com/office/powerpoint/2010/main" Requires="p14">
      <p:transition spd="slow" advTm="7514" p14:dur="2000"/>
    </mc:Choice>
    <mc:Fallback>
      <p:transition spd="slow" advTm="7514"/>
    </mc:Fallback>
  </mc:AlternateConten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452755" y="823913"/>
            <a:ext cx="10972800" cy="1143000"/>
          </a:xfrm>
        </p:spPr>
        <p:txBody>
          <a:bodyPr>
            <a:normAutofit/>
          </a:bodyPr>
          <a:lstStyle/>
          <a:p>
            <a:r>
              <a:rPr lang="zh-CN" altLang="en-US" sz="6000" b="1">
                <a:solidFill>
                  <a:schemeClr val="tx1"/>
                </a:solidFill>
                <a:latin typeface="楷体" panose="02010609060101010101" pitchFamily="49" charset="-122"/>
                <a:ea typeface="楷体" panose="02010609060101010101" pitchFamily="49" charset="-122"/>
                <a:cs typeface="宋体" panose="02010600030101010101" pitchFamily="2" charset="-122"/>
              </a:rPr>
              <a:t>冷战：</a:t>
            </a:r>
          </a:p>
        </p:txBody>
      </p:sp>
      <p:sp>
        <p:nvSpPr>
          <p:cNvPr id="3" name="内容占位符 2"/>
          <p:cNvSpPr>
            <a:spLocks noGrp="1"/>
          </p:cNvSpPr>
          <p:nvPr>
            <p:ph idx="1"/>
          </p:nvPr>
        </p:nvSpPr>
        <p:spPr>
          <a:xfrm>
            <a:off x="452755" y="2331720"/>
            <a:ext cx="10972800" cy="4525963"/>
          </a:xfrm>
        </p:spPr>
        <p:txBody>
          <a:bodyPr/>
          <a:lstStyle/>
          <a:p>
            <a:pPr marL="0" indent="0" algn="l">
              <a:buNone/>
            </a:pPr>
            <a:r>
              <a:rPr lang="en-US" altLang="zh-CN" sz="4000" b="1">
                <a:latin typeface="宋体" panose="02010600030101010101" pitchFamily="2" charset="-122"/>
                <a:ea typeface="宋体" panose="02010600030101010101" pitchFamily="2" charset="-122"/>
              </a:rPr>
              <a:t>    </a:t>
            </a:r>
            <a:r>
              <a:rPr lang="en-US" altLang="zh-CN" sz="4000" b="1">
                <a:latin typeface="楷体" panose="02010609060101010101" pitchFamily="49" charset="-122"/>
                <a:ea typeface="楷体" panose="02010609060101010101" pitchFamily="49" charset="-122"/>
                <a:cs typeface="楷体" panose="02010609060101010101" pitchFamily="49" charset="-122"/>
              </a:rPr>
              <a:t>20</a:t>
            </a:r>
            <a:r>
              <a:rPr lang="zh-CN" altLang="en-US" sz="4000" b="1">
                <a:latin typeface="楷体" panose="02010609060101010101" pitchFamily="49" charset="-122"/>
                <a:ea typeface="楷体" panose="02010609060101010101" pitchFamily="49" charset="-122"/>
                <a:cs typeface="楷体" panose="02010609060101010101" pitchFamily="49" charset="-122"/>
              </a:rPr>
              <a:t>世纪</a:t>
            </a:r>
            <a:r>
              <a:rPr lang="en-US" altLang="zh-CN" sz="4000" b="1">
                <a:latin typeface="楷体" panose="02010609060101010101" pitchFamily="49" charset="-122"/>
                <a:ea typeface="楷体" panose="02010609060101010101" pitchFamily="49" charset="-122"/>
                <a:cs typeface="楷体" panose="02010609060101010101" pitchFamily="49" charset="-122"/>
              </a:rPr>
              <a:t>40</a:t>
            </a:r>
            <a:r>
              <a:rPr lang="zh-CN" altLang="en-US" sz="4000" b="1">
                <a:latin typeface="楷体" panose="02010609060101010101" pitchFamily="49" charset="-122"/>
                <a:ea typeface="楷体" panose="02010609060101010101" pitchFamily="49" charset="-122"/>
                <a:cs typeface="楷体" panose="02010609060101010101" pitchFamily="49" charset="-122"/>
              </a:rPr>
              <a:t>年代中后期至</a:t>
            </a:r>
            <a:r>
              <a:rPr lang="en-US" altLang="zh-CN" sz="4000" b="1">
                <a:latin typeface="楷体" panose="02010609060101010101" pitchFamily="49" charset="-122"/>
                <a:ea typeface="楷体" panose="02010609060101010101" pitchFamily="49" charset="-122"/>
                <a:cs typeface="楷体" panose="02010609060101010101" pitchFamily="49" charset="-122"/>
              </a:rPr>
              <a:t>80</a:t>
            </a:r>
            <a:r>
              <a:rPr lang="zh-CN" altLang="en-US" sz="4000" b="1">
                <a:latin typeface="楷体" panose="02010609060101010101" pitchFamily="49" charset="-122"/>
                <a:ea typeface="楷体" panose="02010609060101010101" pitchFamily="49" charset="-122"/>
                <a:cs typeface="楷体" panose="02010609060101010101" pitchFamily="49" charset="-122"/>
              </a:rPr>
              <a:t>年代末</a:t>
            </a:r>
            <a:r>
              <a:rPr lang="en-US" altLang="zh-CN" sz="4000" b="1">
                <a:latin typeface="楷体" panose="02010609060101010101" pitchFamily="49" charset="-122"/>
                <a:ea typeface="楷体" panose="02010609060101010101" pitchFamily="49" charset="-122"/>
                <a:cs typeface="楷体" panose="02010609060101010101" pitchFamily="49" charset="-122"/>
              </a:rPr>
              <a:t>90</a:t>
            </a:r>
            <a:r>
              <a:rPr lang="zh-CN" altLang="en-US" sz="4000" b="1">
                <a:latin typeface="楷体" panose="02010609060101010101" pitchFamily="49" charset="-122"/>
                <a:ea typeface="楷体" panose="02010609060101010101" pitchFamily="49" charset="-122"/>
                <a:cs typeface="楷体" panose="02010609060101010101" pitchFamily="49" charset="-122"/>
              </a:rPr>
              <a:t>年代初，以美苏为首的两大集团之间逐步形成的既非战争又非和平的长期对峙与竞争状态。</a:t>
            </a:r>
          </a:p>
        </p:txBody>
      </p:sp>
    </p:spTree>
  </p:cSld>
  <p:clrMapOvr>
    <a:masterClrMapping/>
  </p:clrMapOvr>
  <mc:AlternateContent>
    <mc:Choice xmlns:p14="http://schemas.microsoft.com/office/powerpoint/2010/main" Requires="p14">
      <p:transition spd="slow" advTm="17423" p14:dur="2000"/>
    </mc:Choice>
    <mc:Fallback>
      <p:transition spd="slow" advTm="17423"/>
    </mc:Fallback>
  </mc:AlternateConten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119336" y="499427"/>
            <a:ext cx="10972800" cy="1143000"/>
          </a:xfrm>
        </p:spPr>
        <p:txBody>
          <a:bodyPr/>
          <a:lstStyle/>
          <a:p>
            <a:r>
              <a:rPr lang="en-US" altLang="zh-CN" sz="4800" b="1">
                <a:latin typeface="黑体" panose="02010609060101010101" pitchFamily="49" charset="-122"/>
                <a:ea typeface="黑体" panose="02010609060101010101" pitchFamily="49" charset="-122"/>
              </a:rPr>
              <a:t>“</a:t>
            </a:r>
            <a:r>
              <a:rPr lang="zh-CN" altLang="en-US" sz="4800" b="1">
                <a:latin typeface="黑体" panose="02010609060101010101" pitchFamily="49" charset="-122"/>
                <a:ea typeface="黑体" panose="02010609060101010101" pitchFamily="49" charset="-122"/>
              </a:rPr>
              <a:t>冷战</a:t>
            </a:r>
            <a:r>
              <a:rPr lang="en-US" altLang="zh-CN" sz="4800" b="1">
                <a:latin typeface="黑体" panose="02010609060101010101" pitchFamily="49" charset="-122"/>
                <a:ea typeface="黑体" panose="02010609060101010101" pitchFamily="49" charset="-122"/>
              </a:rPr>
              <a:t>”</a:t>
            </a:r>
            <a:r>
              <a:rPr lang="zh-CN" altLang="en-US" sz="4800" b="1">
                <a:latin typeface="黑体" panose="02010609060101010101" pitchFamily="49" charset="-122"/>
                <a:ea typeface="黑体" panose="02010609060101010101" pitchFamily="49" charset="-122"/>
              </a:rPr>
              <a:t>的缘起</a:t>
            </a:r>
          </a:p>
        </p:txBody>
      </p:sp>
      <p:sp>
        <p:nvSpPr>
          <p:cNvPr id="3" name="内容占位符 2"/>
          <p:cNvSpPr>
            <a:spLocks noGrp="1"/>
          </p:cNvSpPr>
          <p:nvPr>
            <p:ph idx="1"/>
          </p:nvPr>
        </p:nvSpPr>
        <p:spPr>
          <a:xfrm>
            <a:off x="284480" y="1832610"/>
            <a:ext cx="10972800" cy="4525963"/>
          </a:xfrm>
        </p:spPr>
        <p:txBody>
          <a:bodyPr/>
          <a:lstStyle/>
          <a:p>
            <a:pPr marL="514350" indent="-514350" algn="ctr">
              <a:buAutoNum type="arabicPeriod"/>
            </a:pPr>
            <a:r>
              <a:rPr lang="zh-CN" altLang="en-US" sz="4000" b="1">
                <a:latin typeface="楷体" panose="02010609060101010101" pitchFamily="49" charset="-122"/>
                <a:ea typeface="楷体" panose="02010609060101010101" pitchFamily="49" charset="-122"/>
              </a:rPr>
              <a:t>二战后遗症</a:t>
            </a:r>
          </a:p>
          <a:p>
            <a:pPr marL="514350" indent="-514350" algn="ctr">
              <a:buAutoNum type="arabicPeriod"/>
            </a:pPr>
            <a:r>
              <a:rPr lang="zh-CN" altLang="en-US" sz="4000" b="1">
                <a:latin typeface="楷体" panose="02010609060101010101" pitchFamily="49" charset="-122"/>
                <a:ea typeface="楷体" panose="02010609060101010101" pitchFamily="49" charset="-122"/>
              </a:rPr>
              <a:t>大国争霸说</a:t>
            </a:r>
          </a:p>
          <a:p>
            <a:pPr marL="514350" indent="-514350" algn="ctr">
              <a:buAutoNum type="arabicPeriod"/>
            </a:pPr>
            <a:r>
              <a:rPr lang="zh-CN" altLang="en-US" sz="4000" b="1">
                <a:latin typeface="楷体" panose="02010609060101010101" pitchFamily="49" charset="-122"/>
                <a:ea typeface="楷体" panose="02010609060101010101" pitchFamily="49" charset="-122"/>
              </a:rPr>
              <a:t>战略对立说</a:t>
            </a:r>
          </a:p>
          <a:p>
            <a:pPr marL="514350" indent="-514350" algn="ctr">
              <a:buAutoNum type="arabicPeriod"/>
            </a:pPr>
            <a:r>
              <a:rPr lang="zh-CN" altLang="en-US" sz="4000" b="1">
                <a:latin typeface="楷体" panose="02010609060101010101" pitchFamily="49" charset="-122"/>
                <a:ea typeface="楷体" panose="02010609060101010101" pitchFamily="49" charset="-122"/>
              </a:rPr>
              <a:t>意识形态说</a:t>
            </a:r>
          </a:p>
          <a:p>
            <a:pPr marL="514350" indent="-514350" algn="ctr">
              <a:buAutoNum type="arabicPeriod"/>
            </a:pPr>
            <a:r>
              <a:rPr lang="zh-CN" altLang="en-US" sz="4000" b="1">
                <a:latin typeface="楷体" panose="02010609060101010101" pitchFamily="49" charset="-122"/>
                <a:ea typeface="楷体" panose="02010609060101010101" pitchFamily="49" charset="-122"/>
              </a:rPr>
              <a:t>夸大威胁论</a:t>
            </a:r>
            <a:endParaRPr lang="en-US" altLang="zh-CN" sz="4000" b="1">
              <a:latin typeface="楷体" pitchFamily="49" charset="-122"/>
              <a:ea typeface="楷体" pitchFamily="49" charset="-122"/>
            </a:endParaRPr>
          </a:p>
          <a:p>
            <a:pPr marL="0" indent="0" algn="ctr">
              <a:buNone/>
            </a:pPr>
            <a:r>
              <a:rPr lang="en-US" altLang="zh-CN" sz="4000" b="1">
                <a:latin typeface="楷体" panose="02010609060101010101" pitchFamily="49" charset="-122"/>
                <a:ea typeface="楷体" panose="02010609060101010101" pitchFamily="49" charset="-122"/>
              </a:rPr>
              <a:t>……</a:t>
            </a:r>
            <a:endParaRPr lang="zh-CN" altLang="en-US" sz="4000" b="1">
              <a:latin typeface="楷体" pitchFamily="49" charset="-122"/>
              <a:ea typeface="楷体" pitchFamily="49" charset="-122"/>
            </a:endParaRPr>
          </a:p>
        </p:txBody>
      </p:sp>
    </p:spTree>
  </p:cSld>
  <p:clrMapOvr>
    <a:masterClrMapping/>
  </p:clrMapOvr>
  <mc:AlternateContent>
    <mc:Choice xmlns:p14="http://schemas.microsoft.com/office/powerpoint/2010/main" Requires="p14">
      <p:transition spd="slow" advTm="9744" p14:dur="2000"/>
    </mc:Choice>
    <mc:Fallback>
      <p:transition spd="slow" advTm="9744"/>
    </mc:Fallback>
  </mc:AlternateConten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7347" name="Rectangle 7"/>
          <p:cNvSpPr/>
          <p:nvPr/>
        </p:nvSpPr>
        <p:spPr>
          <a:xfrm>
            <a:off x="971233" y="538480"/>
            <a:ext cx="4483100" cy="923925"/>
          </a:xfrm>
          <a:prstGeom prst="rect">
            <a:avLst/>
          </a:prstGeom>
          <a:noFill/>
          <a:ln w="9525">
            <a:noFill/>
          </a:ln>
        </p:spPr>
        <p:txBody>
          <a:bodyPr anchor="ct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en-US" altLang="zh-CN" sz="5400" b="1">
                <a:solidFill>
                  <a:srgbClr val="FF0000"/>
                </a:solidFill>
                <a:latin typeface="华文楷体" panose="02010600040101010101" pitchFamily="2" charset="-122"/>
                <a:ea typeface="华文楷体" panose="02010600040101010101" pitchFamily="2" charset="-122"/>
              </a:rPr>
              <a:t>【</a:t>
            </a:r>
            <a:r>
              <a:rPr lang="zh-CN" altLang="en-US" sz="5400" b="1">
                <a:solidFill>
                  <a:srgbClr val="FF0000"/>
                </a:solidFill>
                <a:latin typeface="华文楷体" panose="02010600040101010101" pitchFamily="2" charset="-122"/>
                <a:ea typeface="华文楷体" panose="02010600040101010101" pitchFamily="2" charset="-122"/>
              </a:rPr>
              <a:t>探究</a:t>
            </a:r>
            <a:r>
              <a:rPr lang="en-US" altLang="zh-CN" sz="5400" b="1">
                <a:solidFill>
                  <a:srgbClr val="FF0000"/>
                </a:solidFill>
                <a:latin typeface="华文楷体" panose="02010600040101010101" pitchFamily="2" charset="-122"/>
                <a:ea typeface="华文楷体" panose="02010600040101010101" pitchFamily="2" charset="-122"/>
              </a:rPr>
              <a:t>1】</a:t>
            </a:r>
          </a:p>
        </p:txBody>
      </p:sp>
      <p:sp>
        <p:nvSpPr>
          <p:cNvPr id="7" name="文本框 6"/>
          <p:cNvSpPr txBox="1"/>
          <p:nvPr/>
        </p:nvSpPr>
        <p:spPr>
          <a:xfrm>
            <a:off x="1935480" y="2158365"/>
            <a:ext cx="9095740" cy="1938020"/>
          </a:xfrm>
          <a:prstGeom prst="rect">
            <a:avLst/>
          </a:prstGeom>
          <a:noFill/>
        </p:spPr>
        <p:txBody>
          <a:bodyPr wrap="square" rtlCol="0">
            <a:spAutoFit/>
          </a:bodyPr>
          <a:lstStyle/>
          <a:p>
            <a:r>
              <a:rPr lang="zh-CN" altLang="en-US" sz="6000">
                <a:latin typeface="华文行楷" panose="02010800040101010101" pitchFamily="2" charset="-122"/>
                <a:ea typeface="华文行楷" panose="02010800040101010101" pitchFamily="2" charset="-122"/>
              </a:rPr>
              <a:t>昔日盟友今对手</a:t>
            </a:r>
          </a:p>
          <a:p>
            <a:r>
              <a:rPr lang="en-US" altLang="zh-CN" sz="6000">
                <a:latin typeface="华文行楷" panose="02010800040101010101" pitchFamily="2" charset="-122"/>
                <a:ea typeface="华文行楷" panose="02010800040101010101" pitchFamily="2" charset="-122"/>
              </a:rPr>
              <a:t>       ——</a:t>
            </a:r>
            <a:r>
              <a:rPr lang="zh-CN" altLang="en-US" sz="6000">
                <a:latin typeface="华文行楷" panose="02010800040101010101" pitchFamily="2" charset="-122"/>
                <a:ea typeface="华文行楷" panose="02010800040101010101" pitchFamily="2" charset="-122"/>
              </a:rPr>
              <a:t>寻</a:t>
            </a:r>
            <a:r>
              <a:rPr lang="en-US" altLang="zh-CN" sz="6000">
                <a:latin typeface="华文行楷" panose="02010800040101010101" pitchFamily="2" charset="-122"/>
                <a:ea typeface="华文行楷" panose="02010800040101010101" pitchFamily="2" charset="-122"/>
              </a:rPr>
              <a:t>“</a:t>
            </a:r>
            <a:r>
              <a:rPr lang="zh-CN" altLang="en-US" sz="6000">
                <a:latin typeface="华文行楷" panose="02010800040101010101" pitchFamily="2" charset="-122"/>
                <a:ea typeface="华文行楷" panose="02010800040101010101" pitchFamily="2" charset="-122"/>
              </a:rPr>
              <a:t>冷战</a:t>
            </a:r>
            <a:r>
              <a:rPr lang="en-US" altLang="zh-CN" sz="6000">
                <a:latin typeface="华文行楷" panose="02010800040101010101" pitchFamily="2" charset="-122"/>
                <a:ea typeface="华文行楷" panose="02010800040101010101" pitchFamily="2" charset="-122"/>
              </a:rPr>
              <a:t>”</a:t>
            </a:r>
            <a:r>
              <a:rPr lang="zh-CN" altLang="en-US" sz="6000">
                <a:latin typeface="华文行楷" panose="02010800040101010101" pitchFamily="2" charset="-122"/>
                <a:ea typeface="华文行楷" panose="02010800040101010101" pitchFamily="2" charset="-122"/>
              </a:rPr>
              <a:t>之因</a:t>
            </a:r>
          </a:p>
        </p:txBody>
      </p:sp>
    </p:spTree>
  </p:cSld>
  <p:clrMapOvr>
    <a:masterClrMapping/>
  </p:clrMapOvr>
  <mc:AlternateContent>
    <mc:Choice xmlns:p14="http://schemas.microsoft.com/office/powerpoint/2010/main" Requires="p14">
      <p:transition spd="slow" advTm="9805" p14:dur="2000"/>
    </mc:Choice>
    <mc:Fallback>
      <p:transition spd="slow" advTm="9805"/>
    </mc:Fallback>
  </mc:AlternateConten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文本框 6"/>
          <p:cNvSpPr txBox="1"/>
          <p:nvPr/>
        </p:nvSpPr>
        <p:spPr>
          <a:xfrm>
            <a:off x="439420" y="1236345"/>
            <a:ext cx="6926580" cy="2738120"/>
          </a:xfrm>
          <a:prstGeom prst="rect">
            <a:avLst/>
          </a:prstGeom>
          <a:noFill/>
        </p:spPr>
        <p:txBody>
          <a:bodyPr wrap="square" rtlCol="0">
            <a:spAutoFit/>
          </a:bodyPr>
          <a:lstStyle/>
          <a:p>
            <a:r>
              <a:rPr lang="en-US" altLang="zh-CN" sz="3200" b="1">
                <a:latin typeface="华文楷体" panose="02010600040101010101" pitchFamily="2" charset="-122"/>
                <a:ea typeface="华文楷体" panose="02010600040101010101" pitchFamily="2" charset="-122"/>
              </a:rPr>
              <a:t>       </a:t>
            </a:r>
            <a:r>
              <a:rPr lang="zh-CN" altLang="en-US" sz="2800" b="1">
                <a:latin typeface="华文楷体" panose="02010600040101010101" pitchFamily="2" charset="-122"/>
                <a:ea typeface="华文楷体" panose="02010600040101010101" pitchFamily="2" charset="-122"/>
              </a:rPr>
              <a:t>在战时盟国的许多会议中从没有法国临时政府的席位。戴高乐对此感到愤愤不平，反复表示：“1500年来，法国已习惯一个大国的地位，它的朋友们不要忘记这一点”。</a:t>
            </a:r>
            <a:br>
              <a:rPr lang="zh-CN" altLang="en-US" sz="2800" b="1">
                <a:latin typeface="华文楷体" panose="02010600040101010101" pitchFamily="2" charset="-122"/>
                <a:ea typeface="华文楷体" panose="02010600040101010101" pitchFamily="2" charset="-122"/>
              </a:rPr>
            </a:br>
            <a:r>
              <a:rPr lang="zh-CN" altLang="en-US" sz="2800" b="1">
                <a:latin typeface="华文楷体" panose="02010600040101010101" pitchFamily="2" charset="-122"/>
                <a:ea typeface="华文楷体" panose="02010600040101010101" pitchFamily="2" charset="-122"/>
              </a:rPr>
              <a:t>                                                      </a:t>
            </a:r>
            <a:r>
              <a:rPr lang="en-US" altLang="zh-CN" sz="2800" b="1">
                <a:latin typeface="华文楷体" panose="02010600040101010101" pitchFamily="2" charset="-122"/>
                <a:ea typeface="华文楷体" panose="02010600040101010101" pitchFamily="2" charset="-122"/>
              </a:rPr>
              <a:t>——</a:t>
            </a:r>
            <a:r>
              <a:rPr lang="zh-CN" altLang="en-US" sz="2800" b="1">
                <a:latin typeface="华文楷体" panose="02010600040101010101" pitchFamily="2" charset="-122"/>
                <a:ea typeface="华文楷体" panose="02010600040101010101" pitchFamily="2" charset="-122"/>
                <a:sym typeface="+mn-ea"/>
              </a:rPr>
              <a:t>戴高乐</a:t>
            </a:r>
            <a:endParaRPr lang="zh-CN" altLang="en-US" sz="2800" b="1">
              <a:latin typeface="华文楷体" pitchFamily="2" charset="-122"/>
              <a:ea typeface="华文楷体" pitchFamily="2" charset="-122"/>
            </a:endParaRPr>
          </a:p>
        </p:txBody>
      </p:sp>
      <p:sp>
        <p:nvSpPr>
          <p:cNvPr id="58371" name="矩形 3"/>
          <p:cNvSpPr/>
          <p:nvPr/>
        </p:nvSpPr>
        <p:spPr>
          <a:xfrm>
            <a:off x="588010" y="3764280"/>
            <a:ext cx="6629400" cy="326136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latinLnBrk="1" hangingPunct="1">
              <a:spcBef>
                <a:spcPct val="50000"/>
              </a:spcBef>
              <a:buNone/>
            </a:pPr>
            <a:r>
              <a:rPr lang="en-US" altLang="zh-CN" b="1">
                <a:latin typeface="华文楷体" panose="02010600040101010101" pitchFamily="2" charset="-122"/>
                <a:ea typeface="华文楷体" panose="02010600040101010101" pitchFamily="2" charset="-122"/>
              </a:rPr>
              <a:t>   </a:t>
            </a:r>
            <a:r>
              <a:rPr lang="zh-CN" altLang="zh-CN" sz="2800" b="1">
                <a:solidFill>
                  <a:schemeClr val="tx1"/>
                </a:solidFill>
                <a:latin typeface="华文楷体" panose="02010600040101010101" pitchFamily="2" charset="-122"/>
                <a:ea typeface="华文楷体" panose="02010600040101010101" pitchFamily="2" charset="-122"/>
              </a:rPr>
              <a:t>“</a:t>
            </a:r>
            <a:r>
              <a:rPr lang="zh-CN" altLang="en-US" sz="2800" b="1">
                <a:solidFill>
                  <a:schemeClr val="tx1"/>
                </a:solidFill>
                <a:latin typeface="华文楷体" panose="02010600040101010101" pitchFamily="2" charset="-122"/>
                <a:ea typeface="华文楷体" panose="02010600040101010101" pitchFamily="2" charset="-122"/>
              </a:rPr>
              <a:t>我的一边坐着把一条腿搭在另一条腿上的巨大的俄国熊，另一边是巨大的北美野牛，坐在中间的是一头可怜的英国小毛驴。”       </a:t>
            </a:r>
          </a:p>
          <a:p>
            <a:pPr marL="0" lvl="0" indent="0" eaLnBrk="1" latinLnBrk="1" hangingPunct="1">
              <a:spcBef>
                <a:spcPct val="50000"/>
              </a:spcBef>
              <a:buNone/>
            </a:pPr>
            <a:r>
              <a:rPr lang="zh-CN" altLang="en-US" sz="2800" b="1">
                <a:solidFill>
                  <a:schemeClr val="tx1"/>
                </a:solidFill>
                <a:latin typeface="华文楷体" panose="02010600040101010101" pitchFamily="2" charset="-122"/>
                <a:ea typeface="华文楷体" panose="02010600040101010101" pitchFamily="2" charset="-122"/>
              </a:rPr>
              <a:t>                                 </a:t>
            </a:r>
            <a:r>
              <a:rPr lang="zh-CN" altLang="en-US" sz="2800" b="1">
                <a:latin typeface="华文楷体" panose="02010600040101010101" pitchFamily="2" charset="-122"/>
                <a:ea typeface="华文楷体" panose="02010600040101010101" pitchFamily="2" charset="-122"/>
              </a:rPr>
              <a:t>                  </a:t>
            </a:r>
            <a:r>
              <a:rPr lang="en-US" altLang="zh-CN" sz="2800" b="1">
                <a:latin typeface="华文楷体" panose="02010600040101010101" pitchFamily="2" charset="-122"/>
                <a:ea typeface="华文楷体" panose="02010600040101010101" pitchFamily="2" charset="-122"/>
              </a:rPr>
              <a:t>——</a:t>
            </a:r>
            <a:r>
              <a:rPr lang="zh-CN" altLang="en-US" sz="2800" b="1">
                <a:latin typeface="华文楷体" panose="02010600040101010101" pitchFamily="2" charset="-122"/>
                <a:ea typeface="华文楷体" panose="02010600040101010101" pitchFamily="2" charset="-122"/>
              </a:rPr>
              <a:t>丘吉尔</a:t>
            </a:r>
          </a:p>
          <a:p>
            <a:pPr marL="0" lvl="0" indent="0" algn="r" eaLnBrk="1" latinLnBrk="1" hangingPunct="1">
              <a:spcBef>
                <a:spcPct val="50000"/>
              </a:spcBef>
              <a:buNone/>
            </a:pPr>
            <a:r>
              <a:rPr lang="zh-CN" altLang="zh-CN" b="1">
                <a:latin typeface="楷体_GB2312" panose="02010609030101010101" pitchFamily="49" charset="-122"/>
                <a:ea typeface="楷体_GB2312" panose="02010609030101010101" pitchFamily="49" charset="-122"/>
              </a:rPr>
              <a:t>   </a:t>
            </a:r>
            <a:endParaRPr lang="zh-CN" altLang="en-US" b="1">
              <a:latin typeface="楷体_GB2312" pitchFamily="49" charset="-122"/>
              <a:ea typeface="楷体_GB2312" pitchFamily="49" charset="-122"/>
            </a:endParaRPr>
          </a:p>
        </p:txBody>
      </p:sp>
      <p:pic>
        <p:nvPicPr>
          <p:cNvPr id="58370" name="Picture 3" descr="旋转 Image1"/>
          <p:cNvPicPr>
            <a:picLocks noChangeAspect="1"/>
          </p:cNvPicPr>
          <p:nvPr/>
        </p:nvPicPr>
        <p:blipFill>
          <a:blip r:embed="rId2"/>
          <a:stretch>
            <a:fillRect/>
          </a:stretch>
        </p:blipFill>
        <p:spPr>
          <a:xfrm>
            <a:off x="8192135" y="440055"/>
            <a:ext cx="3152775" cy="3629660"/>
          </a:xfrm>
          <a:prstGeom prst="rect">
            <a:avLst/>
          </a:prstGeom>
          <a:noFill/>
          <a:ln w="9525">
            <a:noFill/>
          </a:ln>
        </p:spPr>
      </p:pic>
      <p:sp>
        <p:nvSpPr>
          <p:cNvPr id="2" name="Text Box 4"/>
          <p:cNvSpPr txBox="1"/>
          <p:nvPr/>
        </p:nvSpPr>
        <p:spPr>
          <a:xfrm>
            <a:off x="7217093" y="4388168"/>
            <a:ext cx="7010400" cy="151257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lnSpc>
                <a:spcPct val="110000"/>
              </a:lnSpc>
              <a:spcBef>
                <a:spcPct val="0"/>
              </a:spcBef>
              <a:buNone/>
            </a:pPr>
            <a:r>
              <a:rPr lang="en-US" altLang="zh-CN" sz="2800" b="1">
                <a:solidFill>
                  <a:srgbClr val="000066"/>
                </a:solidFill>
                <a:latin typeface="华文楷体" panose="02010600040101010101" pitchFamily="2" charset="-122"/>
                <a:ea typeface="华文楷体" panose="02010600040101010101" pitchFamily="2" charset="-122"/>
              </a:rPr>
              <a:t>      </a:t>
            </a:r>
            <a:r>
              <a:rPr lang="zh-CN" altLang="en-US" sz="2800" b="1">
                <a:solidFill>
                  <a:srgbClr val="000099"/>
                </a:solidFill>
                <a:latin typeface="华文楷体" panose="02010600040101010101" pitchFamily="2" charset="-122"/>
                <a:ea typeface="华文楷体" panose="02010600040101010101" pitchFamily="2" charset="-122"/>
              </a:rPr>
              <a:t>根据戴高乐和丘吉尔的讲</a:t>
            </a:r>
          </a:p>
          <a:p>
            <a:pPr marL="0" lvl="0" indent="0" eaLnBrk="1" hangingPunct="1">
              <a:lnSpc>
                <a:spcPct val="110000"/>
              </a:lnSpc>
              <a:spcBef>
                <a:spcPct val="0"/>
              </a:spcBef>
              <a:buNone/>
            </a:pPr>
            <a:r>
              <a:rPr lang="zh-CN" altLang="en-US" sz="2800" b="1">
                <a:solidFill>
                  <a:srgbClr val="000099"/>
                </a:solidFill>
                <a:latin typeface="华文楷体" panose="02010600040101010101" pitchFamily="2" charset="-122"/>
                <a:ea typeface="华文楷体" panose="02010600040101010101" pitchFamily="2" charset="-122"/>
              </a:rPr>
              <a:t>话 ，思考：二战后的世界力量</a:t>
            </a:r>
          </a:p>
          <a:p>
            <a:pPr marL="0" lvl="0" indent="0" eaLnBrk="1" hangingPunct="1">
              <a:lnSpc>
                <a:spcPct val="110000"/>
              </a:lnSpc>
              <a:spcBef>
                <a:spcPct val="0"/>
              </a:spcBef>
              <a:buNone/>
            </a:pPr>
            <a:r>
              <a:rPr lang="zh-CN" altLang="en-US" sz="2800" b="1">
                <a:solidFill>
                  <a:srgbClr val="000099"/>
                </a:solidFill>
                <a:latin typeface="华文楷体" panose="02010600040101010101" pitchFamily="2" charset="-122"/>
                <a:ea typeface="华文楷体" panose="02010600040101010101" pitchFamily="2" charset="-122"/>
              </a:rPr>
              <a:t>发生了怎样的变化？</a:t>
            </a:r>
          </a:p>
        </p:txBody>
      </p:sp>
      <p:sp>
        <p:nvSpPr>
          <p:cNvPr id="58373" name="Rectangle 5"/>
          <p:cNvSpPr/>
          <p:nvPr/>
        </p:nvSpPr>
        <p:spPr>
          <a:xfrm>
            <a:off x="1479550" y="211138"/>
            <a:ext cx="4598988" cy="346075"/>
          </a:xfrm>
          <a:prstGeom prst="rect">
            <a:avLst/>
          </a:prstGeom>
          <a:noFill/>
          <a:ln w="9525">
            <a:noFill/>
          </a:ln>
        </p:spPr>
        <p:txBody>
          <a:bodyPr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br>
              <a:rPr lang="en-US" altLang="zh-CN" b="1">
                <a:solidFill>
                  <a:schemeClr val="tx2"/>
                </a:solidFill>
                <a:ea typeface="黑体" panose="02010609060101010101" pitchFamily="49" charset="-122"/>
              </a:rPr>
            </a:br>
            <a:r>
              <a:rPr lang="zh-CN" altLang="en-US" sz="3600" b="1">
                <a:solidFill>
                  <a:srgbClr val="000066"/>
                </a:solidFill>
                <a:latin typeface="华文楷体" panose="02010600040101010101" pitchFamily="2" charset="-122"/>
                <a:ea typeface="华文楷体" panose="02010600040101010101" pitchFamily="2" charset="-122"/>
              </a:rPr>
              <a:t>史料一  叹风云变化</a:t>
            </a:r>
          </a:p>
        </p:txBody>
      </p:sp>
      <p:sp>
        <p:nvSpPr>
          <p:cNvPr id="69638" name="椭圆 69637"/>
          <p:cNvSpPr/>
          <p:nvPr/>
        </p:nvSpPr>
        <p:spPr>
          <a:xfrm>
            <a:off x="2429510" y="4246880"/>
            <a:ext cx="1078230" cy="511810"/>
          </a:xfrm>
          <a:prstGeom prst="ellipse">
            <a:avLst/>
          </a:prstGeom>
          <a:noFill/>
          <a:ln w="57150" cap="flat" cmpd="sng">
            <a:solidFill>
              <a:srgbClr val="FF0000"/>
            </a:solidFill>
            <a:prstDash val="solid"/>
            <a:headEnd type="none" w="med" len="med"/>
            <a:tailEnd type="none" w="med" len="med"/>
          </a:ln>
        </p:spPr>
        <p:txBody>
          <a:bodyPr wrap="none" anchor="ctr"/>
          <a:lstStyle/>
          <a:p>
            <a:pPr lvl="0" algn="ctr" eaLnBrk="0" hangingPunct="0">
              <a:buNone/>
            </a:pPr>
            <a:endParaRPr>
              <a:solidFill>
                <a:srgbClr val="FF0000"/>
              </a:solidFill>
              <a:latin typeface="Arial" pitchFamily="34" charset="0"/>
              <a:ea typeface="宋体" pitchFamily="2" charset="-122"/>
            </a:endParaRPr>
          </a:p>
        </p:txBody>
      </p:sp>
      <p:sp>
        <p:nvSpPr>
          <p:cNvPr id="3" name="椭圆 2"/>
          <p:cNvSpPr/>
          <p:nvPr/>
        </p:nvSpPr>
        <p:spPr>
          <a:xfrm>
            <a:off x="6287135" y="4247515"/>
            <a:ext cx="930275" cy="511175"/>
          </a:xfrm>
          <a:prstGeom prst="ellipse">
            <a:avLst/>
          </a:prstGeom>
          <a:noFill/>
          <a:ln w="57150" cap="flat" cmpd="sng">
            <a:solidFill>
              <a:srgbClr val="FF0000"/>
            </a:solidFill>
            <a:prstDash val="solid"/>
            <a:headEnd type="none" w="med" len="med"/>
            <a:tailEnd type="none" w="med" len="med"/>
          </a:ln>
        </p:spPr>
        <p:txBody>
          <a:bodyPr wrap="none" anchor="ctr"/>
          <a:lstStyle/>
          <a:p>
            <a:pPr lvl="0" algn="ctr" eaLnBrk="0" hangingPunct="0">
              <a:buNone/>
            </a:pPr>
            <a:endParaRPr>
              <a:solidFill>
                <a:srgbClr val="FF0000"/>
              </a:solidFill>
              <a:latin typeface="Arial" panose="020b0604020202020204" pitchFamily="34" charset="0"/>
              <a:ea typeface="宋体" panose="02010600030101010101" pitchFamily="2" charset="-122"/>
            </a:endParaRPr>
          </a:p>
        </p:txBody>
      </p:sp>
    </p:spTree>
    <p:custDataLst>
      <p:tags r:id="rId3"/>
    </p:custDataLst>
  </p:cSld>
  <p:clrMapOvr>
    <a:masterClrMapping/>
  </p:clrMapOvr>
  <mc:AlternateContent>
    <mc:Choice xmlns:p14="http://schemas.microsoft.com/office/powerpoint/2010/main" Requires="p14">
      <p:transition spd="slow" advTm="51261" p14:dur="2000"/>
    </mc:Choice>
    <mc:Fallback>
      <p:transition spd="slow" advTm="51261"/>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par>
                                <p:cTn id="8" presetID="9" presetClass="entr" presetSubtype="0" fill="hold" grpId="0" nodeType="withEffect">
                                  <p:stCondLst>
                                    <p:cond delay="0"/>
                                  </p:stCondLst>
                                  <p:childTnLst>
                                    <p:set>
                                      <p:cBhvr>
                                        <p:cTn id="9" dur="1" fill="hold">
                                          <p:stCondLst>
                                            <p:cond delay="0"/>
                                          </p:stCondLst>
                                        </p:cTn>
                                        <p:tgtEl>
                                          <p:spTgt spid="69638"/>
                                        </p:tgtEl>
                                        <p:attrNameLst>
                                          <p:attrName>style.visibility</p:attrName>
                                        </p:attrNameLst>
                                      </p:cBhvr>
                                      <p:to>
                                        <p:strVal val="visible"/>
                                      </p:to>
                                    </p:set>
                                    <p:animEffect transition="in" filter="dissolve">
                                      <p:cBhvr>
                                        <p:cTn id="10" dur="500"/>
                                        <p:tgtEl>
                                          <p:spTgt spid="69638"/>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9638" grpId="0"/>
      <p:bldP spid="3"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9394" name="Line 3"/>
          <p:cNvSpPr/>
          <p:nvPr/>
        </p:nvSpPr>
        <p:spPr>
          <a:xfrm flipH="1">
            <a:off x="5715000" y="1066800"/>
            <a:ext cx="0" cy="5791200"/>
          </a:xfrm>
          <a:prstGeom prst="line">
            <a:avLst/>
          </a:prstGeom>
          <a:ln w="76200" cap="flat" cmpd="sng">
            <a:solidFill>
              <a:schemeClr val="accent2"/>
            </a:solidFill>
            <a:prstDash val="solid"/>
            <a:headEnd type="none" w="med" len="med"/>
            <a:tailEnd type="none" w="med" len="med"/>
          </a:ln>
        </p:spPr>
        <p:txBody>
          <a:bodyPr/>
          <a:lstStyle/>
          <a:p/>
        </p:txBody>
      </p:sp>
      <p:pic>
        <p:nvPicPr>
          <p:cNvPr id="59395" name="Picture 36" descr="4"/>
          <p:cNvPicPr>
            <a:picLocks noChangeAspect="1"/>
          </p:cNvPicPr>
          <p:nvPr/>
        </p:nvPicPr>
        <p:blipFill>
          <a:blip r:embed="rId2"/>
          <a:srcRect t="3423" b="10342"/>
          <a:stretch>
            <a:fillRect/>
          </a:stretch>
        </p:blipFill>
        <p:spPr>
          <a:xfrm>
            <a:off x="5970905" y="3263900"/>
            <a:ext cx="1079500" cy="719138"/>
          </a:xfrm>
          <a:prstGeom prst="rect">
            <a:avLst/>
          </a:prstGeom>
          <a:noFill/>
          <a:ln w="9525">
            <a:noFill/>
          </a:ln>
        </p:spPr>
      </p:pic>
      <p:sp>
        <p:nvSpPr>
          <p:cNvPr id="59396" name="Rectangle 37"/>
          <p:cNvSpPr/>
          <p:nvPr/>
        </p:nvSpPr>
        <p:spPr>
          <a:xfrm>
            <a:off x="7543800" y="3374390"/>
            <a:ext cx="3203575" cy="953135"/>
          </a:xfrm>
          <a:prstGeom prst="rect">
            <a:avLst/>
          </a:prstGeom>
          <a:noFill/>
          <a:ln w="34925" cap="flat" cmpd="sng">
            <a:no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800" b="1">
                <a:latin typeface="华文楷体" panose="02010600040101010101" pitchFamily="2" charset="-122"/>
                <a:ea typeface="华文楷体" panose="02010600040101010101" pitchFamily="2" charset="-122"/>
              </a:rPr>
              <a:t>战后初期年均生产</a:t>
            </a:r>
            <a:r>
              <a:rPr lang="en-US" altLang="zh-CN" sz="2800" b="1">
                <a:latin typeface="华文楷体" panose="02010600040101010101" pitchFamily="2" charset="-122"/>
                <a:ea typeface="华文楷体" panose="02010600040101010101" pitchFamily="2" charset="-122"/>
              </a:rPr>
              <a:t>19390</a:t>
            </a:r>
            <a:r>
              <a:rPr lang="zh-CN" altLang="en-US" sz="2800" b="1">
                <a:latin typeface="华文楷体" panose="02010600040101010101" pitchFamily="2" charset="-122"/>
                <a:ea typeface="华文楷体" panose="02010600040101010101" pitchFamily="2" charset="-122"/>
              </a:rPr>
              <a:t>万发炮弹</a:t>
            </a:r>
          </a:p>
        </p:txBody>
      </p:sp>
      <p:pic>
        <p:nvPicPr>
          <p:cNvPr id="59397" name="Picture 38" descr="1"/>
          <p:cNvPicPr>
            <a:picLocks noChangeAspect="1"/>
          </p:cNvPicPr>
          <p:nvPr/>
        </p:nvPicPr>
        <p:blipFill>
          <a:blip r:embed="rId3"/>
          <a:srcRect t="21640" b="9258"/>
          <a:stretch>
            <a:fillRect/>
          </a:stretch>
        </p:blipFill>
        <p:spPr>
          <a:xfrm>
            <a:off x="5954713" y="4625975"/>
            <a:ext cx="1008062" cy="660400"/>
          </a:xfrm>
          <a:prstGeom prst="rect">
            <a:avLst/>
          </a:prstGeom>
          <a:noFill/>
          <a:ln w="9525">
            <a:noFill/>
          </a:ln>
        </p:spPr>
      </p:pic>
      <p:sp>
        <p:nvSpPr>
          <p:cNvPr id="59398" name="Rectangle 39"/>
          <p:cNvSpPr/>
          <p:nvPr/>
        </p:nvSpPr>
        <p:spPr>
          <a:xfrm>
            <a:off x="7487920" y="4625975"/>
            <a:ext cx="3203575" cy="953135"/>
          </a:xfrm>
          <a:prstGeom prst="rect">
            <a:avLst/>
          </a:prstGeom>
          <a:noFill/>
          <a:ln w="34925" cap="flat" cmpd="sng">
            <a:no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800" b="1">
                <a:latin typeface="华文楷体" panose="02010600040101010101" pitchFamily="2" charset="-122"/>
                <a:ea typeface="华文楷体" panose="02010600040101010101" pitchFamily="2" charset="-122"/>
              </a:rPr>
              <a:t>战后初期年均生产</a:t>
            </a:r>
            <a:r>
              <a:rPr lang="en-US" altLang="zh-CN" sz="2800" b="1">
                <a:latin typeface="华文楷体" panose="02010600040101010101" pitchFamily="2" charset="-122"/>
                <a:ea typeface="华文楷体" panose="02010600040101010101" pitchFamily="2" charset="-122"/>
              </a:rPr>
              <a:t>3</a:t>
            </a:r>
            <a:r>
              <a:rPr lang="zh-CN" altLang="en-US" sz="2800" b="1">
                <a:latin typeface="华文楷体" panose="02010600040101010101" pitchFamily="2" charset="-122"/>
                <a:ea typeface="华文楷体" panose="02010600040101010101" pitchFamily="2" charset="-122"/>
              </a:rPr>
              <a:t>万辆坦克</a:t>
            </a:r>
          </a:p>
        </p:txBody>
      </p:sp>
      <p:pic>
        <p:nvPicPr>
          <p:cNvPr id="59399" name="Picture 40" descr="2">
            <a:hlinkClick r:id="rId5" action="ppaction://hlinksldjump"/>
          </p:cNvPr>
          <p:cNvPicPr>
            <a:picLocks noChangeAspect="1"/>
          </p:cNvPicPr>
          <p:nvPr/>
        </p:nvPicPr>
        <p:blipFill>
          <a:blip r:embed="rId4"/>
          <a:stretch>
            <a:fillRect/>
          </a:stretch>
        </p:blipFill>
        <p:spPr>
          <a:xfrm>
            <a:off x="5955030" y="5790883"/>
            <a:ext cx="1152525" cy="738187"/>
          </a:xfrm>
          <a:prstGeom prst="rect">
            <a:avLst/>
          </a:prstGeom>
          <a:noFill/>
          <a:ln w="9525">
            <a:noFill/>
          </a:ln>
        </p:spPr>
      </p:pic>
      <p:sp>
        <p:nvSpPr>
          <p:cNvPr id="59400" name="Rectangle 41"/>
          <p:cNvSpPr/>
          <p:nvPr/>
        </p:nvSpPr>
        <p:spPr>
          <a:xfrm>
            <a:off x="7487920" y="5791200"/>
            <a:ext cx="3276600" cy="953135"/>
          </a:xfrm>
          <a:prstGeom prst="rect">
            <a:avLst/>
          </a:prstGeom>
          <a:noFill/>
          <a:ln w="34925" cap="flat" cmpd="sng">
            <a:no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800" b="1">
                <a:latin typeface="华文楷体" panose="02010600040101010101" pitchFamily="2" charset="-122"/>
                <a:ea typeface="华文楷体" panose="02010600040101010101" pitchFamily="2" charset="-122"/>
              </a:rPr>
              <a:t>战后初期年均生产</a:t>
            </a:r>
            <a:r>
              <a:rPr lang="en-US" altLang="zh-CN" sz="2800" b="1">
                <a:latin typeface="华文楷体" panose="02010600040101010101" pitchFamily="2" charset="-122"/>
                <a:ea typeface="华文楷体" panose="02010600040101010101" pitchFamily="2" charset="-122"/>
              </a:rPr>
              <a:t>4</a:t>
            </a:r>
            <a:r>
              <a:rPr lang="zh-CN" altLang="en-US" sz="2800" b="1">
                <a:latin typeface="华文楷体" panose="02010600040101010101" pitchFamily="2" charset="-122"/>
                <a:ea typeface="华文楷体" panose="02010600040101010101" pitchFamily="2" charset="-122"/>
              </a:rPr>
              <a:t>万架飞机</a:t>
            </a:r>
          </a:p>
        </p:txBody>
      </p:sp>
      <p:sp>
        <p:nvSpPr>
          <p:cNvPr id="59401" name="Rectangle 42"/>
          <p:cNvSpPr/>
          <p:nvPr/>
        </p:nvSpPr>
        <p:spPr>
          <a:xfrm>
            <a:off x="7381240" y="1784033"/>
            <a:ext cx="3416300" cy="1383665"/>
          </a:xfrm>
          <a:prstGeom prst="rect">
            <a:avLst/>
          </a:prstGeom>
          <a:noFill/>
          <a:ln w="28575" cap="flat" cmpd="sng">
            <a:no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800" b="1">
                <a:latin typeface="华文楷体" panose="02010600040101010101" pitchFamily="2" charset="-122"/>
                <a:ea typeface="华文楷体" panose="02010600040101010101" pitchFamily="2" charset="-122"/>
              </a:rPr>
              <a:t>军队人数到</a:t>
            </a:r>
            <a:r>
              <a:rPr lang="en-US" altLang="zh-CN" sz="2800" b="1">
                <a:latin typeface="华文楷体" panose="02010600040101010101" pitchFamily="2" charset="-122"/>
                <a:ea typeface="华文楷体" panose="02010600040101010101" pitchFamily="2" charset="-122"/>
              </a:rPr>
              <a:t>1945</a:t>
            </a:r>
            <a:r>
              <a:rPr lang="zh-CN" altLang="en-US" sz="2800" b="1">
                <a:latin typeface="华文楷体" panose="02010600040101010101" pitchFamily="2" charset="-122"/>
                <a:ea typeface="华文楷体" panose="02010600040101010101" pitchFamily="2" charset="-122"/>
              </a:rPr>
              <a:t>年近</a:t>
            </a:r>
            <a:r>
              <a:rPr lang="en-US" altLang="zh-CN" sz="2800" b="1">
                <a:latin typeface="华文楷体" panose="02010600040101010101" pitchFamily="2" charset="-122"/>
                <a:ea typeface="华文楷体" panose="02010600040101010101" pitchFamily="2" charset="-122"/>
              </a:rPr>
              <a:t>1140</a:t>
            </a:r>
            <a:r>
              <a:rPr lang="zh-CN" altLang="en-US" sz="2800" b="1">
                <a:latin typeface="华文楷体" panose="02010600040101010101" pitchFamily="2" charset="-122"/>
                <a:ea typeface="华文楷体" panose="02010600040101010101" pitchFamily="2" charset="-122"/>
              </a:rPr>
              <a:t>万，战后仍保留三四百万人</a:t>
            </a:r>
          </a:p>
        </p:txBody>
      </p:sp>
      <p:pic>
        <p:nvPicPr>
          <p:cNvPr id="59402" name="Picture 43" descr="xinsrc_0121202151309686183632"/>
          <p:cNvPicPr>
            <a:picLocks noChangeAspect="1"/>
          </p:cNvPicPr>
          <p:nvPr/>
        </p:nvPicPr>
        <p:blipFill>
          <a:blip r:embed="rId6"/>
          <a:srcRect b="42374"/>
          <a:stretch>
            <a:fillRect/>
          </a:stretch>
        </p:blipFill>
        <p:spPr>
          <a:xfrm>
            <a:off x="5934075" y="1769745"/>
            <a:ext cx="1225550" cy="817563"/>
          </a:xfrm>
          <a:prstGeom prst="rect">
            <a:avLst/>
          </a:prstGeom>
          <a:noFill/>
          <a:ln w="9525">
            <a:noFill/>
          </a:ln>
        </p:spPr>
      </p:pic>
      <p:sp>
        <p:nvSpPr>
          <p:cNvPr id="59403" name="Rectangle 50">
            <a:hlinkClick r:id="rId7" action="ppaction://hlinksldjump"/>
          </p:cNvPr>
          <p:cNvSpPr/>
          <p:nvPr/>
        </p:nvSpPr>
        <p:spPr>
          <a:xfrm>
            <a:off x="6443345" y="861060"/>
            <a:ext cx="4248150" cy="583565"/>
          </a:xfrm>
          <a:prstGeom prst="rect">
            <a:avLst/>
          </a:prstGeom>
          <a:noFill/>
          <a:ln w="9525">
            <a:noFill/>
          </a:ln>
        </p:spPr>
        <p:txBody>
          <a:bodyPr lIns="92075" tIns="46038" rIns="92075" bIns="46038">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b="1">
                <a:solidFill>
                  <a:srgbClr val="800000"/>
                </a:solidFill>
                <a:latin typeface="华文楷体" panose="02010600040101010101" pitchFamily="2" charset="-122"/>
                <a:ea typeface="华文楷体" panose="02010600040101010101" pitchFamily="2" charset="-122"/>
              </a:rPr>
              <a:t>战后苏联军事实力：</a:t>
            </a:r>
          </a:p>
        </p:txBody>
      </p:sp>
      <p:sp>
        <p:nvSpPr>
          <p:cNvPr id="59404" name="Rectangle 21"/>
          <p:cNvSpPr/>
          <p:nvPr/>
        </p:nvSpPr>
        <p:spPr>
          <a:xfrm>
            <a:off x="358775" y="1784033"/>
            <a:ext cx="990600" cy="521970"/>
          </a:xfrm>
          <a:prstGeom prst="rect">
            <a:avLst/>
          </a:prstGeom>
          <a:noFill/>
          <a:ln w="9525">
            <a:noFill/>
          </a:ln>
        </p:spPr>
        <p:txBody>
          <a:bodyPr lIns="92075" tIns="46038" rIns="92075" bIns="46038">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800" b="1">
                <a:solidFill>
                  <a:srgbClr val="0000FF"/>
                </a:solidFill>
                <a:latin typeface="黑体" panose="02010609060101010101" pitchFamily="49" charset="-122"/>
                <a:ea typeface="黑体" panose="02010609060101010101" pitchFamily="49" charset="-122"/>
              </a:rPr>
              <a:t>经济</a:t>
            </a:r>
          </a:p>
        </p:txBody>
      </p:sp>
      <p:sp>
        <p:nvSpPr>
          <p:cNvPr id="59406" name="Rectangle 23"/>
          <p:cNvSpPr/>
          <p:nvPr/>
        </p:nvSpPr>
        <p:spPr>
          <a:xfrm>
            <a:off x="1343978" y="3095625"/>
            <a:ext cx="3714750" cy="3107690"/>
          </a:xfrm>
          <a:prstGeom prst="rect">
            <a:avLst/>
          </a:prstGeom>
          <a:noFill/>
          <a:ln w="9525">
            <a:noFill/>
          </a:ln>
        </p:spPr>
        <p:txBody>
          <a:bodyPr lIns="92075" tIns="46038" rIns="92075" bIns="46038">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800" b="1">
                <a:latin typeface="华文楷体" panose="02010600040101010101" pitchFamily="2" charset="-122"/>
                <a:ea typeface="华文楷体" panose="02010600040101010101" pitchFamily="2" charset="-122"/>
              </a:rPr>
              <a:t>武装部队</a:t>
            </a:r>
            <a:r>
              <a:rPr lang="en-US" altLang="zh-CN" sz="2800" b="1">
                <a:latin typeface="华文楷体" panose="02010600040101010101" pitchFamily="2" charset="-122"/>
                <a:ea typeface="华文楷体" panose="02010600040101010101" pitchFamily="2" charset="-122"/>
              </a:rPr>
              <a:t>300</a:t>
            </a:r>
            <a:r>
              <a:rPr lang="zh-CN" altLang="en-US" sz="2800" b="1">
                <a:latin typeface="华文楷体" panose="02010600040101010101" pitchFamily="2" charset="-122"/>
                <a:ea typeface="华文楷体" panose="02010600040101010101" pitchFamily="2" charset="-122"/>
              </a:rPr>
              <a:t>万</a:t>
            </a:r>
          </a:p>
          <a:p>
            <a:pPr marL="0" lvl="0" indent="0" eaLnBrk="1" hangingPunct="1">
              <a:spcBef>
                <a:spcPct val="0"/>
              </a:spcBef>
              <a:buNone/>
            </a:pPr>
            <a:r>
              <a:rPr lang="zh-CN" altLang="en-US" sz="2800" b="1">
                <a:latin typeface="华文楷体" panose="02010600040101010101" pitchFamily="2" charset="-122"/>
                <a:ea typeface="华文楷体" panose="02010600040101010101" pitchFamily="2" charset="-122"/>
              </a:rPr>
              <a:t>国防预算超</a:t>
            </a:r>
            <a:r>
              <a:rPr lang="en-US" altLang="zh-CN" sz="2800" b="1">
                <a:latin typeface="华文楷体" panose="02010600040101010101" pitchFamily="2" charset="-122"/>
                <a:ea typeface="华文楷体" panose="02010600040101010101" pitchFamily="2" charset="-122"/>
              </a:rPr>
              <a:t>800</a:t>
            </a:r>
            <a:r>
              <a:rPr lang="zh-CN" altLang="en-US" sz="2800" b="1">
                <a:latin typeface="华文楷体" panose="02010600040101010101" pitchFamily="2" charset="-122"/>
                <a:ea typeface="华文楷体" panose="02010600040101010101" pitchFamily="2" charset="-122"/>
              </a:rPr>
              <a:t>亿美元</a:t>
            </a:r>
            <a:br>
              <a:rPr lang="zh-CN" altLang="en-US" sz="2800" b="1">
                <a:latin typeface="华文楷体" panose="02010600040101010101" pitchFamily="2" charset="-122"/>
                <a:ea typeface="华文楷体" panose="02010600040101010101" pitchFamily="2" charset="-122"/>
              </a:rPr>
            </a:br>
            <a:r>
              <a:rPr lang="en-US" altLang="zh-CN" sz="2800" b="1">
                <a:latin typeface="华文楷体" panose="02010600040101010101" pitchFamily="2" charset="-122"/>
                <a:ea typeface="华文楷体" panose="02010600040101010101" pitchFamily="2" charset="-122"/>
              </a:rPr>
              <a:t>30</a:t>
            </a:r>
            <a:r>
              <a:rPr lang="zh-CN" altLang="en-US" sz="2800" b="1">
                <a:latin typeface="华文楷体" panose="02010600040101010101" pitchFamily="2" charset="-122"/>
                <a:ea typeface="华文楷体" panose="02010600040101010101" pitchFamily="2" charset="-122"/>
              </a:rPr>
              <a:t>艘航空母舰和</a:t>
            </a:r>
            <a:r>
              <a:rPr lang="en-US" altLang="zh-CN" sz="2800" b="1">
                <a:latin typeface="华文楷体" panose="02010600040101010101" pitchFamily="2" charset="-122"/>
                <a:ea typeface="华文楷体" panose="02010600040101010101" pitchFamily="2" charset="-122"/>
              </a:rPr>
              <a:t>1000</a:t>
            </a:r>
            <a:r>
              <a:rPr lang="zh-CN" altLang="en-US" sz="2800" b="1">
                <a:latin typeface="华文楷体" panose="02010600040101010101" pitchFamily="2" charset="-122"/>
                <a:ea typeface="华文楷体" panose="02010600040101010101" pitchFamily="2" charset="-122"/>
              </a:rPr>
              <a:t>多艘其他战舰</a:t>
            </a:r>
          </a:p>
          <a:p>
            <a:pPr marL="0" lvl="0" indent="0" eaLnBrk="1" hangingPunct="1">
              <a:spcBef>
                <a:spcPct val="0"/>
              </a:spcBef>
              <a:buNone/>
            </a:pPr>
            <a:r>
              <a:rPr lang="zh-CN" altLang="en-US" sz="2800" b="1">
                <a:latin typeface="华文楷体" panose="02010600040101010101" pitchFamily="2" charset="-122"/>
                <a:ea typeface="华文楷体" panose="02010600040101010101" pitchFamily="2" charset="-122"/>
              </a:rPr>
              <a:t>在全球有</a:t>
            </a:r>
            <a:r>
              <a:rPr lang="en-US" altLang="zh-CN" sz="2800" b="1">
                <a:latin typeface="华文楷体" panose="02010600040101010101" pitchFamily="2" charset="-122"/>
                <a:ea typeface="华文楷体" panose="02010600040101010101" pitchFamily="2" charset="-122"/>
              </a:rPr>
              <a:t>480</a:t>
            </a:r>
            <a:r>
              <a:rPr lang="zh-CN" altLang="en-US" sz="2800" b="1">
                <a:latin typeface="华文楷体" panose="02010600040101010101" pitchFamily="2" charset="-122"/>
                <a:ea typeface="华文楷体" panose="02010600040101010101" pitchFamily="2" charset="-122"/>
              </a:rPr>
              <a:t>多个军事基地</a:t>
            </a:r>
          </a:p>
          <a:p>
            <a:pPr marL="0" lvl="0" indent="0" eaLnBrk="1" hangingPunct="1">
              <a:spcBef>
                <a:spcPct val="0"/>
              </a:spcBef>
              <a:buNone/>
            </a:pPr>
            <a:r>
              <a:rPr lang="zh-CN" altLang="en-US" sz="2800" b="1">
                <a:latin typeface="华文楷体" panose="02010600040101010101" pitchFamily="2" charset="-122"/>
                <a:ea typeface="华文楷体" panose="02010600040101010101" pitchFamily="2" charset="-122"/>
              </a:rPr>
              <a:t>拥有原子弹</a:t>
            </a:r>
          </a:p>
        </p:txBody>
      </p:sp>
      <p:sp>
        <p:nvSpPr>
          <p:cNvPr id="59407" name="Rectangle 25"/>
          <p:cNvSpPr/>
          <p:nvPr/>
        </p:nvSpPr>
        <p:spPr>
          <a:xfrm>
            <a:off x="1343978" y="1625283"/>
            <a:ext cx="3560762" cy="1383665"/>
          </a:xfrm>
          <a:prstGeom prst="rect">
            <a:avLst/>
          </a:prstGeom>
          <a:noFill/>
          <a:ln w="9525">
            <a:noFill/>
          </a:ln>
        </p:spPr>
        <p:txBody>
          <a:bodyPr lIns="92075" tIns="46038" rIns="92075" bIns="46038">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800" b="1">
                <a:latin typeface="华文楷体" panose="02010600040101010101" pitchFamily="2" charset="-122"/>
                <a:ea typeface="华文楷体" panose="02010600040101010101" pitchFamily="2" charset="-122"/>
              </a:rPr>
              <a:t>工业产量占</a:t>
            </a:r>
            <a:r>
              <a:rPr lang="en-US" altLang="zh-CN" sz="2800" b="1">
                <a:latin typeface="华文楷体" panose="02010600040101010101" pitchFamily="2" charset="-122"/>
                <a:ea typeface="华文楷体" panose="02010600040101010101" pitchFamily="2" charset="-122"/>
              </a:rPr>
              <a:t>53.4%</a:t>
            </a:r>
          </a:p>
          <a:p>
            <a:pPr marL="0" lvl="0" indent="0" eaLnBrk="1" hangingPunct="1">
              <a:spcBef>
                <a:spcPct val="0"/>
              </a:spcBef>
              <a:buNone/>
            </a:pPr>
            <a:r>
              <a:rPr lang="zh-CN" altLang="en-US" sz="2800" b="1">
                <a:latin typeface="华文楷体" panose="02010600040101010101" pitchFamily="2" charset="-122"/>
                <a:ea typeface="华文楷体" panose="02010600040101010101" pitchFamily="2" charset="-122"/>
              </a:rPr>
              <a:t>黄金储备占</a:t>
            </a:r>
            <a:r>
              <a:rPr lang="en-US" altLang="zh-CN" sz="2800" b="1">
                <a:latin typeface="华文楷体" panose="02010600040101010101" pitchFamily="2" charset="-122"/>
                <a:ea typeface="华文楷体" panose="02010600040101010101" pitchFamily="2" charset="-122"/>
              </a:rPr>
              <a:t>74.5%</a:t>
            </a:r>
          </a:p>
          <a:p>
            <a:pPr marL="0" lvl="0" indent="0" eaLnBrk="1" hangingPunct="1">
              <a:spcBef>
                <a:spcPct val="0"/>
              </a:spcBef>
              <a:buNone/>
            </a:pPr>
            <a:r>
              <a:rPr lang="zh-CN" altLang="en-US" sz="2800" b="1">
                <a:latin typeface="华文楷体" panose="02010600040101010101" pitchFamily="2" charset="-122"/>
                <a:ea typeface="华文楷体" panose="02010600040101010101" pitchFamily="2" charset="-122"/>
              </a:rPr>
              <a:t>出口贸易占</a:t>
            </a:r>
            <a:r>
              <a:rPr lang="en-US" altLang="zh-CN" sz="2800" b="1">
                <a:latin typeface="华文楷体" panose="02010600040101010101" pitchFamily="2" charset="-122"/>
                <a:ea typeface="华文楷体" panose="02010600040101010101" pitchFamily="2" charset="-122"/>
              </a:rPr>
              <a:t>32.4%</a:t>
            </a:r>
          </a:p>
        </p:txBody>
      </p:sp>
      <p:sp>
        <p:nvSpPr>
          <p:cNvPr id="59414" name="Rectangle 28"/>
          <p:cNvSpPr/>
          <p:nvPr/>
        </p:nvSpPr>
        <p:spPr>
          <a:xfrm>
            <a:off x="353695" y="3168015"/>
            <a:ext cx="933450" cy="521970"/>
          </a:xfrm>
          <a:prstGeom prst="rect">
            <a:avLst/>
          </a:prstGeom>
          <a:noFill/>
          <a:ln w="9525">
            <a:noFill/>
          </a:ln>
        </p:spPr>
        <p:txBody>
          <a:bodyPr wrap="square" lIns="92075" tIns="46038" rIns="92075" bIns="46038">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800" b="1">
                <a:solidFill>
                  <a:srgbClr val="0000FF"/>
                </a:solidFill>
                <a:latin typeface="黑体" panose="02010609060101010101" pitchFamily="49" charset="-122"/>
                <a:ea typeface="黑体" panose="02010609060101010101" pitchFamily="49" charset="-122"/>
              </a:rPr>
              <a:t>军事</a:t>
            </a:r>
          </a:p>
        </p:txBody>
      </p:sp>
      <p:sp>
        <p:nvSpPr>
          <p:cNvPr id="59409" name="Rectangle 32">
            <a:hlinkClick r:id="rId7" action="ppaction://hlinksldjump"/>
          </p:cNvPr>
          <p:cNvSpPr/>
          <p:nvPr/>
        </p:nvSpPr>
        <p:spPr>
          <a:xfrm>
            <a:off x="733743" y="861060"/>
            <a:ext cx="3995737" cy="583565"/>
          </a:xfrm>
          <a:prstGeom prst="rect">
            <a:avLst/>
          </a:prstGeom>
          <a:noFill/>
          <a:ln w="9525">
            <a:noFill/>
          </a:ln>
        </p:spPr>
        <p:txBody>
          <a:bodyPr lIns="92075" tIns="46038" rIns="92075" bIns="46038">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b="1">
                <a:solidFill>
                  <a:srgbClr val="800000"/>
                </a:solidFill>
                <a:latin typeface="华文楷体" panose="02010600040101010101" pitchFamily="2" charset="-122"/>
                <a:ea typeface="华文楷体" panose="02010600040101010101" pitchFamily="2" charset="-122"/>
              </a:rPr>
              <a:t>战后美国力量介绍：</a:t>
            </a:r>
          </a:p>
        </p:txBody>
      </p:sp>
      <p:sp>
        <p:nvSpPr>
          <p:cNvPr id="39963" name="Text Box 27"/>
          <p:cNvSpPr txBox="1"/>
          <p:nvPr/>
        </p:nvSpPr>
        <p:spPr>
          <a:xfrm rot="-2341360">
            <a:off x="1219200" y="2743200"/>
            <a:ext cx="4897438" cy="829945"/>
          </a:xfrm>
          <a:prstGeom prst="rect">
            <a:avLst/>
          </a:prstGeom>
          <a:solidFill>
            <a:srgbClr val="99CC00"/>
          </a:solid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50000"/>
              </a:spcBef>
              <a:buNone/>
            </a:pPr>
            <a:r>
              <a:rPr lang="zh-CN" altLang="en-US" sz="4800">
                <a:solidFill>
                  <a:srgbClr val="FF0000"/>
                </a:solidFill>
                <a:latin typeface="微软雅黑" panose="020b0503020204020204" pitchFamily="34" charset="-122"/>
                <a:ea typeface="微软雅黑" panose="020b0503020204020204" pitchFamily="34" charset="-122"/>
              </a:rPr>
              <a:t>美国：独占鳌头</a:t>
            </a:r>
          </a:p>
        </p:txBody>
      </p:sp>
      <p:sp>
        <p:nvSpPr>
          <p:cNvPr id="39964" name="Text Box 28"/>
          <p:cNvSpPr txBox="1"/>
          <p:nvPr/>
        </p:nvSpPr>
        <p:spPr>
          <a:xfrm rot="-2410305">
            <a:off x="5638800" y="2781300"/>
            <a:ext cx="4953000" cy="829945"/>
          </a:xfrm>
          <a:prstGeom prst="rect">
            <a:avLst/>
          </a:prstGeom>
          <a:solidFill>
            <a:srgbClr val="99CC00"/>
          </a:solid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a:spcBef>
                <a:spcPct val="50000"/>
              </a:spcBef>
              <a:buNone/>
            </a:pPr>
            <a:r>
              <a:rPr lang="zh-CN" altLang="en-US" sz="4800">
                <a:solidFill>
                  <a:srgbClr val="FF0000"/>
                </a:solidFill>
                <a:latin typeface="微软雅黑" panose="020b0503020204020204" pitchFamily="34" charset="-122"/>
                <a:ea typeface="微软雅黑" panose="020b0503020204020204" pitchFamily="34" charset="-122"/>
              </a:rPr>
              <a:t>苏联：空前强大</a:t>
            </a:r>
          </a:p>
        </p:txBody>
      </p:sp>
      <p:sp>
        <p:nvSpPr>
          <p:cNvPr id="59412" name="Rectangle 22"/>
          <p:cNvSpPr/>
          <p:nvPr/>
        </p:nvSpPr>
        <p:spPr>
          <a:xfrm>
            <a:off x="3429000" y="109538"/>
            <a:ext cx="4114800" cy="914400"/>
          </a:xfrm>
          <a:prstGeom prst="rect">
            <a:avLst/>
          </a:prstGeom>
          <a:noFill/>
          <a:ln w="9525">
            <a:noFill/>
          </a:ln>
        </p:spPr>
        <p:txBody>
          <a:bodyPr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altLang="en-US" sz="3600" b="1">
                <a:solidFill>
                  <a:srgbClr val="000066"/>
                </a:solidFill>
                <a:latin typeface="华文楷体" panose="02010600040101010101" pitchFamily="2" charset="-122"/>
                <a:ea typeface="华文楷体" panose="02010600040101010101" pitchFamily="2" charset="-122"/>
              </a:rPr>
              <a:t>史料二  识强国之力</a:t>
            </a:r>
            <a:r>
              <a:rPr lang="zh-CN" altLang="en-US" sz="3600" b="1">
                <a:solidFill>
                  <a:schemeClr val="tx2"/>
                </a:solidFill>
                <a:latin typeface="华文楷体" panose="02010600040101010101" pitchFamily="2" charset="-122"/>
                <a:ea typeface="华文楷体" panose="02010600040101010101" pitchFamily="2" charset="-122"/>
              </a:rPr>
              <a:t>  </a:t>
            </a:r>
          </a:p>
        </p:txBody>
      </p:sp>
      <p:sp>
        <p:nvSpPr>
          <p:cNvPr id="2" name="Rectangle 28"/>
          <p:cNvSpPr/>
          <p:nvPr/>
        </p:nvSpPr>
        <p:spPr>
          <a:xfrm>
            <a:off x="304800" y="6145531"/>
            <a:ext cx="936625" cy="521970"/>
          </a:xfrm>
          <a:prstGeom prst="rect">
            <a:avLst/>
          </a:prstGeom>
          <a:noFill/>
          <a:ln w="9525">
            <a:noFill/>
          </a:ln>
        </p:spPr>
        <p:txBody>
          <a:bodyPr lIns="92075" tIns="46038" rIns="92075" bIns="46038">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800" b="1">
                <a:solidFill>
                  <a:srgbClr val="0000FF"/>
                </a:solidFill>
                <a:latin typeface="黑体" panose="02010609060101010101" pitchFamily="49" charset="-122"/>
                <a:ea typeface="黑体" panose="02010609060101010101" pitchFamily="49" charset="-122"/>
              </a:rPr>
              <a:t>政治</a:t>
            </a:r>
          </a:p>
        </p:txBody>
      </p:sp>
      <p:sp>
        <p:nvSpPr>
          <p:cNvPr id="3" name="文本框 2"/>
          <p:cNvSpPr txBox="1"/>
          <p:nvPr/>
        </p:nvSpPr>
        <p:spPr>
          <a:xfrm>
            <a:off x="1349375" y="6145530"/>
            <a:ext cx="3555365" cy="521970"/>
          </a:xfrm>
          <a:prstGeom prst="rect">
            <a:avLst/>
          </a:prstGeom>
          <a:noFill/>
        </p:spPr>
        <p:txBody>
          <a:bodyPr wrap="square" rtlCol="0">
            <a:spAutoFit/>
          </a:bodyPr>
          <a:lstStyle/>
          <a:p>
            <a:pPr algn="l" fontAlgn="base">
              <a:buNone/>
            </a:pPr>
            <a:r>
              <a:rPr lang="zh-CN" altLang="en-US" sz="2800" b="1">
                <a:latin typeface="华文楷体" panose="02010600040101010101" pitchFamily="2" charset="-122"/>
                <a:ea typeface="华文楷体" panose="02010600040101010101" pitchFamily="2" charset="-122"/>
              </a:rPr>
              <a:t>操纵并控制联合国</a:t>
            </a:r>
          </a:p>
        </p:txBody>
      </p:sp>
    </p:spTree>
    <p:custDataLst>
      <p:tags r:id="rId8"/>
    </p:custDataLst>
  </p:cSld>
  <p:clrMapOvr>
    <a:masterClrMapping/>
  </p:clrMapOvr>
  <p:transition advTm="51528"/>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39963"/>
                                        </p:tgtEl>
                                        <p:attrNameLst>
                                          <p:attrName>style.visibility</p:attrName>
                                        </p:attrNameLst>
                                      </p:cBhvr>
                                      <p:to>
                                        <p:strVal val="visible"/>
                                      </p:to>
                                    </p:set>
                                    <p:anim calcmode="lin" valueType="num">
                                      <p:cBhvr>
                                        <p:cTn id="7" dur="500" fill="hold"/>
                                        <p:tgtEl>
                                          <p:spTgt spid="3996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9963"/>
                                        </p:tgtEl>
                                        <p:attrNameLst>
                                          <p:attrName>ppt_y</p:attrName>
                                        </p:attrNameLst>
                                      </p:cBhvr>
                                      <p:tavLst>
                                        <p:tav tm="0">
                                          <p:val>
                                            <p:strVal val="#ppt_y"/>
                                          </p:val>
                                        </p:tav>
                                        <p:tav tm="100000">
                                          <p:val>
                                            <p:strVal val="#ppt_y"/>
                                          </p:val>
                                        </p:tav>
                                      </p:tavLst>
                                    </p:anim>
                                    <p:anim calcmode="lin" valueType="num">
                                      <p:cBhvr>
                                        <p:cTn id="9" dur="500" fill="hold"/>
                                        <p:tgtEl>
                                          <p:spTgt spid="3996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996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9963"/>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41" presetClass="entr" presetSubtype="0" fill="hold" grpId="0" nodeType="clickEffect">
                                  <p:stCondLst>
                                    <p:cond delay="0"/>
                                  </p:stCondLst>
                                  <p:iterate type="lt">
                                    <p:tmPct val="10000"/>
                                  </p:iterate>
                                  <p:childTnLst>
                                    <p:set>
                                      <p:cBhvr>
                                        <p:cTn id="15" dur="1" fill="hold">
                                          <p:stCondLst>
                                            <p:cond delay="0"/>
                                          </p:stCondLst>
                                        </p:cTn>
                                        <p:tgtEl>
                                          <p:spTgt spid="39964"/>
                                        </p:tgtEl>
                                        <p:attrNameLst>
                                          <p:attrName>style.visibility</p:attrName>
                                        </p:attrNameLst>
                                      </p:cBhvr>
                                      <p:to>
                                        <p:strVal val="visible"/>
                                      </p:to>
                                    </p:set>
                                    <p:anim calcmode="lin" valueType="num">
                                      <p:cBhvr>
                                        <p:cTn id="16" dur="500" fill="hold"/>
                                        <p:tgtEl>
                                          <p:spTgt spid="39964"/>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9964"/>
                                        </p:tgtEl>
                                        <p:attrNameLst>
                                          <p:attrName>ppt_y</p:attrName>
                                        </p:attrNameLst>
                                      </p:cBhvr>
                                      <p:tavLst>
                                        <p:tav tm="0">
                                          <p:val>
                                            <p:strVal val="#ppt_y"/>
                                          </p:val>
                                        </p:tav>
                                        <p:tav tm="100000">
                                          <p:val>
                                            <p:strVal val="#ppt_y"/>
                                          </p:val>
                                        </p:tav>
                                      </p:tavLst>
                                    </p:anim>
                                    <p:anim calcmode="lin" valueType="num">
                                      <p:cBhvr>
                                        <p:cTn id="18" dur="500" fill="hold"/>
                                        <p:tgtEl>
                                          <p:spTgt spid="39964"/>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9964"/>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399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63" grpId="0"/>
      <p:bldP spid="39964"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315" name="Text Box 3"/>
          <p:cNvSpPr txBox="1"/>
          <p:nvPr/>
        </p:nvSpPr>
        <p:spPr>
          <a:xfrm>
            <a:off x="2498090" y="2398395"/>
            <a:ext cx="8557260" cy="2061210"/>
          </a:xfrm>
          <a:prstGeom prst="rect">
            <a:avLst/>
          </a:prstGeom>
          <a:noFill/>
          <a:ln w="57150" cap="rnd" cmpd="sng">
            <a:solidFill>
              <a:schemeClr val="tx1"/>
            </a:solidFill>
            <a:prstDash val="sysDot"/>
            <a:miter/>
            <a:headEnd type="none" w="med" len="med"/>
            <a:tailEnd type="none" w="med" len="med"/>
          </a:ln>
        </p:spPr>
        <p:txBody>
          <a:bodyPr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en-US" altLang="zh-CN" b="1">
                <a:latin typeface="黑体" panose="02010609060101010101" pitchFamily="49" charset="-122"/>
              </a:rPr>
              <a:t>   </a:t>
            </a:r>
            <a:r>
              <a:rPr lang="en-US" altLang="zh-CN" b="1">
                <a:solidFill>
                  <a:schemeClr val="tx1"/>
                </a:solidFill>
                <a:latin typeface="华文楷体" panose="02010600040101010101" pitchFamily="2" charset="-122"/>
                <a:ea typeface="华文楷体" panose="02010600040101010101" pitchFamily="2" charset="-122"/>
              </a:rPr>
              <a:t>“</a:t>
            </a:r>
            <a:r>
              <a:rPr lang="zh-CN" altLang="en-US" b="1">
                <a:solidFill>
                  <a:schemeClr val="tx1"/>
                </a:solidFill>
                <a:latin typeface="华文楷体" panose="02010600040101010101" pitchFamily="2" charset="-122"/>
                <a:ea typeface="华文楷体" panose="02010600040101010101" pitchFamily="2" charset="-122"/>
              </a:rPr>
              <a:t>美国今天是一个强大的国家，没有任何一个国家比它强大。这意味着，我们拥有这样的力量，就得担起领导的担子并承担责任。”                    </a:t>
            </a:r>
          </a:p>
          <a:p>
            <a:pPr marL="0" lvl="0" indent="0" algn="r" eaLnBrk="1" hangingPunct="1">
              <a:spcBef>
                <a:spcPct val="0"/>
              </a:spcBef>
              <a:buNone/>
            </a:pPr>
            <a:r>
              <a:rPr lang="zh-CN" altLang="en-US" b="1">
                <a:solidFill>
                  <a:schemeClr val="tx1"/>
                </a:solidFill>
                <a:latin typeface="华文楷体" panose="02010600040101010101" pitchFamily="2" charset="-122"/>
                <a:ea typeface="华文楷体" panose="02010600040101010101" pitchFamily="2" charset="-122"/>
              </a:rPr>
              <a:t>                            </a:t>
            </a:r>
            <a:r>
              <a:rPr lang="en-US" altLang="zh-CN" b="1">
                <a:solidFill>
                  <a:schemeClr val="tx1"/>
                </a:solidFill>
                <a:latin typeface="华文楷体" panose="02010600040101010101" pitchFamily="2" charset="-122"/>
                <a:ea typeface="华文楷体" panose="02010600040101010101" pitchFamily="2" charset="-122"/>
              </a:rPr>
              <a:t>——</a:t>
            </a:r>
            <a:r>
              <a:rPr lang="zh-CN" altLang="en-US" b="1">
                <a:solidFill>
                  <a:schemeClr val="tx1"/>
                </a:solidFill>
                <a:latin typeface="华文楷体" panose="02010600040101010101" pitchFamily="2" charset="-122"/>
                <a:ea typeface="华文楷体" panose="02010600040101010101" pitchFamily="2" charset="-122"/>
              </a:rPr>
              <a:t>杜鲁门</a:t>
            </a:r>
          </a:p>
        </p:txBody>
      </p:sp>
      <p:pic>
        <p:nvPicPr>
          <p:cNvPr id="60420" name="Picture 9" descr="c:\users\administrator\appdata\roaming\360se6\User Data\temp\1198123884131_11d.jpg"/>
          <p:cNvPicPr>
            <a:picLocks noChangeAspect="1"/>
          </p:cNvPicPr>
          <p:nvPr/>
        </p:nvPicPr>
        <p:blipFill>
          <a:blip r:embed="rId2"/>
          <a:stretch>
            <a:fillRect/>
          </a:stretch>
        </p:blipFill>
        <p:spPr>
          <a:xfrm>
            <a:off x="535940" y="1318578"/>
            <a:ext cx="1471613" cy="1828800"/>
          </a:xfrm>
          <a:prstGeom prst="rect">
            <a:avLst/>
          </a:prstGeom>
          <a:noFill/>
          <a:ln w="9525">
            <a:noFill/>
          </a:ln>
        </p:spPr>
      </p:pic>
      <p:sp>
        <p:nvSpPr>
          <p:cNvPr id="60422" name="Rectangle 6"/>
          <p:cNvSpPr/>
          <p:nvPr/>
        </p:nvSpPr>
        <p:spPr>
          <a:xfrm>
            <a:off x="2919095" y="404495"/>
            <a:ext cx="5805170" cy="914400"/>
          </a:xfrm>
          <a:prstGeom prst="rect">
            <a:avLst/>
          </a:prstGeom>
          <a:noFill/>
          <a:ln w="9525">
            <a:noFill/>
          </a:ln>
        </p:spPr>
        <p:txBody>
          <a:bodyPr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altLang="en-US" sz="4000" b="1">
                <a:solidFill>
                  <a:srgbClr val="000066"/>
                </a:solidFill>
                <a:latin typeface="华文楷体" panose="02010600040101010101" pitchFamily="2" charset="-122"/>
                <a:ea typeface="华文楷体" panose="02010600040101010101" pitchFamily="2" charset="-122"/>
              </a:rPr>
              <a:t>史料三  悟大国雄心 </a:t>
            </a:r>
            <a:r>
              <a:rPr lang="zh-CN" altLang="en-US" sz="3600" b="1">
                <a:solidFill>
                  <a:schemeClr val="tx2"/>
                </a:solidFill>
                <a:latin typeface="华文楷体" panose="02010600040101010101" pitchFamily="2" charset="-122"/>
                <a:ea typeface="华文楷体" panose="02010600040101010101" pitchFamily="2" charset="-122"/>
              </a:rPr>
              <a:t> </a:t>
            </a:r>
          </a:p>
        </p:txBody>
      </p:sp>
      <p:sp>
        <p:nvSpPr>
          <p:cNvPr id="60423" name="Rectangle 7"/>
          <p:cNvSpPr/>
          <p:nvPr/>
        </p:nvSpPr>
        <p:spPr>
          <a:xfrm>
            <a:off x="2670810" y="5220970"/>
            <a:ext cx="8865870" cy="58356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b="1">
                <a:solidFill>
                  <a:schemeClr val="tx1"/>
                </a:solidFill>
                <a:latin typeface="华文楷体" panose="02010600040101010101" pitchFamily="2" charset="-122"/>
                <a:ea typeface="华文楷体" panose="02010600040101010101" pitchFamily="2" charset="-122"/>
              </a:rPr>
              <a:t>思考：</a:t>
            </a:r>
            <a:r>
              <a:rPr lang="zh-CN" altLang="en-US" b="1">
                <a:latin typeface="华文楷体" panose="02010600040101010101" pitchFamily="2" charset="-122"/>
                <a:ea typeface="华文楷体" panose="02010600040101010101" pitchFamily="2" charset="-122"/>
              </a:rPr>
              <a:t>二战后的美国在外交上有何意图</a:t>
            </a:r>
            <a:r>
              <a:rPr lang="en-US" altLang="zh-CN" b="1">
                <a:latin typeface="华文楷体" panose="02010600040101010101" pitchFamily="2" charset="-122"/>
                <a:ea typeface="华文楷体" panose="02010600040101010101" pitchFamily="2" charset="-122"/>
              </a:rPr>
              <a:t>?</a:t>
            </a:r>
          </a:p>
        </p:txBody>
      </p:sp>
      <p:sp>
        <p:nvSpPr>
          <p:cNvPr id="9" name="AutoShape 10"/>
          <p:cNvSpPr/>
          <p:nvPr/>
        </p:nvSpPr>
        <p:spPr>
          <a:xfrm>
            <a:off x="6564313" y="1460500"/>
            <a:ext cx="3605212" cy="889000"/>
          </a:xfrm>
          <a:prstGeom prst="wedgeRoundRectCallout">
            <a:avLst>
              <a:gd name="adj1" fmla="val -55991"/>
              <a:gd name="adj2" fmla="val 111750"/>
              <a:gd name="adj3" fmla="val 16667"/>
            </a:avLst>
          </a:prstGeom>
          <a:solidFill>
            <a:schemeClr val="bg2"/>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altLang="en-US" sz="3600" b="1">
                <a:solidFill>
                  <a:srgbClr val="000066"/>
                </a:solidFill>
                <a:latin typeface="华文楷体" panose="02010600040101010101" pitchFamily="2" charset="-122"/>
                <a:ea typeface="华文楷体" panose="02010600040101010101" pitchFamily="2" charset="-122"/>
              </a:rPr>
              <a:t>美国想称霸世界</a:t>
            </a:r>
            <a:endParaRPr lang="zh-CN" altLang="en-US" sz="3600" b="1" i="1" u="sng">
              <a:solidFill>
                <a:srgbClr val="000066"/>
              </a:solidFill>
              <a:latin typeface="华文楷体" pitchFamily="2" charset="-122"/>
              <a:ea typeface="华文楷体" pitchFamily="2" charset="-122"/>
            </a:endParaRPr>
          </a:p>
        </p:txBody>
      </p:sp>
      <p:sp>
        <p:nvSpPr>
          <p:cNvPr id="69638" name="椭圆 69637"/>
          <p:cNvSpPr/>
          <p:nvPr/>
        </p:nvSpPr>
        <p:spPr>
          <a:xfrm>
            <a:off x="6416040" y="2398395"/>
            <a:ext cx="1078230" cy="511810"/>
          </a:xfrm>
          <a:prstGeom prst="ellipse">
            <a:avLst/>
          </a:prstGeom>
          <a:noFill/>
          <a:ln w="57150" cap="flat" cmpd="sng">
            <a:solidFill>
              <a:srgbClr val="FF0000"/>
            </a:solidFill>
            <a:prstDash val="solid"/>
            <a:headEnd type="none" w="med" len="med"/>
            <a:tailEnd type="none" w="med" len="med"/>
          </a:ln>
        </p:spPr>
        <p:txBody>
          <a:bodyPr wrap="none" anchor="ctr"/>
          <a:lstStyle/>
          <a:p>
            <a:pPr lvl="0" algn="ctr" eaLnBrk="0" hangingPunct="0">
              <a:buNone/>
            </a:pPr>
            <a:endParaRPr>
              <a:solidFill>
                <a:srgbClr val="FF0000"/>
              </a:solidFill>
              <a:latin typeface="Arial" panose="020b0604020202020204" pitchFamily="34" charset="0"/>
              <a:ea typeface="宋体" panose="02010600030101010101" pitchFamily="2" charset="-122"/>
            </a:endParaRPr>
          </a:p>
        </p:txBody>
      </p:sp>
      <p:sp>
        <p:nvSpPr>
          <p:cNvPr id="2" name="椭圆 1"/>
          <p:cNvSpPr/>
          <p:nvPr/>
        </p:nvSpPr>
        <p:spPr>
          <a:xfrm>
            <a:off x="5486400" y="3402965"/>
            <a:ext cx="1905635" cy="511810"/>
          </a:xfrm>
          <a:prstGeom prst="ellipse">
            <a:avLst/>
          </a:prstGeom>
          <a:noFill/>
          <a:ln w="57150" cap="flat" cmpd="sng">
            <a:solidFill>
              <a:srgbClr val="FF0000"/>
            </a:solidFill>
            <a:prstDash val="solid"/>
            <a:headEnd type="none" w="med" len="med"/>
            <a:tailEnd type="none" w="med" len="med"/>
          </a:ln>
        </p:spPr>
        <p:txBody>
          <a:bodyPr wrap="none" anchor="ctr"/>
          <a:lstStyle/>
          <a:p>
            <a:pPr lvl="0" algn="ctr" eaLnBrk="0" hangingPunct="0">
              <a:buNone/>
            </a:pPr>
            <a:endParaRPr>
              <a:solidFill>
                <a:srgbClr val="FF0000"/>
              </a:solidFill>
              <a:latin typeface="Arial" panose="020b0604020202020204" pitchFamily="34" charset="0"/>
              <a:ea typeface="宋体" panose="02010600030101010101" pitchFamily="2" charset="-122"/>
            </a:endParaRPr>
          </a:p>
        </p:txBody>
      </p:sp>
    </p:spTree>
    <p:custDataLst>
      <p:tags r:id="rId3"/>
    </p:custDataLst>
  </p:cSld>
  <p:clrMapOvr>
    <a:masterClrMapping/>
  </p:clrMapOvr>
  <p:transition advTm="35751"/>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nodeType="clickEffect">
                                  <p:stCondLst>
                                    <p:cond delay="0"/>
                                  </p:stCondLst>
                                  <p:childTnLst>
                                    <p:set>
                                      <p:cBhvr>
                                        <p:cTn id="6" dur="1" fill="hold">
                                          <p:stCondLst>
                                            <p:cond delay="0"/>
                                          </p:stCondLst>
                                        </p:cTn>
                                        <p:tgtEl>
                                          <p:spTgt spid="60420"/>
                                        </p:tgtEl>
                                        <p:attrNameLst>
                                          <p:attrName>style.visibility</p:attrName>
                                        </p:attrNameLst>
                                      </p:cBhvr>
                                      <p:to>
                                        <p:strVal val="visible"/>
                                      </p:to>
                                    </p:set>
                                    <p:animEffect transition="in" filter="dissolve">
                                      <p:cBhvr>
                                        <p:cTn id="7" dur="500"/>
                                        <p:tgtEl>
                                          <p:spTgt spid="60420"/>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3315"/>
                                        </p:tgtEl>
                                        <p:attrNameLst>
                                          <p:attrName>style.visibility</p:attrName>
                                        </p:attrNameLst>
                                      </p:cBhvr>
                                      <p:to>
                                        <p:strVal val="visible"/>
                                      </p:to>
                                    </p:set>
                                    <p:animEffect transition="in" filter="dissolve">
                                      <p:cBhvr>
                                        <p:cTn id="10" dur="500"/>
                                        <p:tgtEl>
                                          <p:spTgt spid="13315"/>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60423"/>
                                        </p:tgtEl>
                                        <p:attrNameLst>
                                          <p:attrName>style.visibility</p:attrName>
                                        </p:attrNameLst>
                                      </p:cBhvr>
                                      <p:to>
                                        <p:strVal val="visible"/>
                                      </p:to>
                                    </p:set>
                                    <p:animEffect transition="in" filter="dissolve">
                                      <p:cBhvr>
                                        <p:cTn id="13" dur="500"/>
                                        <p:tgtEl>
                                          <p:spTgt spid="60423"/>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69638"/>
                                        </p:tgtEl>
                                        <p:attrNameLst>
                                          <p:attrName>style.visibility</p:attrName>
                                        </p:attrNameLst>
                                      </p:cBhvr>
                                      <p:to>
                                        <p:strVal val="visible"/>
                                      </p:to>
                                    </p:set>
                                    <p:animEffect transition="in" filter="dissolve">
                                      <p:cBhvr>
                                        <p:cTn id="18" dur="500"/>
                                        <p:tgtEl>
                                          <p:spTgt spid="69638"/>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dissolve">
                                      <p:cBhvr>
                                        <p:cTn id="21" dur="500"/>
                                        <p:tgtEl>
                                          <p:spTgt spid="2"/>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1000"/>
                                        <p:tgtEl>
                                          <p:spTgt spid="9"/>
                                        </p:tgtEl>
                                      </p:cBhvr>
                                    </p:animEffect>
                                    <p:anim calcmode="lin" valueType="num">
                                      <p:cBhvr>
                                        <p:cTn id="27" dur="1000" fill="hold"/>
                                        <p:tgtEl>
                                          <p:spTgt spid="9"/>
                                        </p:tgtEl>
                                        <p:attrNameLst>
                                          <p:attrName>ppt_x</p:attrName>
                                        </p:attrNameLst>
                                      </p:cBhvr>
                                      <p:tavLst>
                                        <p:tav tm="0">
                                          <p:val>
                                            <p:strVal val="#ppt_x"/>
                                          </p:val>
                                        </p:tav>
                                        <p:tav tm="100000">
                                          <p:val>
                                            <p:strVal val="#ppt_x"/>
                                          </p:val>
                                        </p:tav>
                                      </p:tavLst>
                                    </p:anim>
                                    <p:anim calcmode="lin" valueType="num">
                                      <p:cBhvr>
                                        <p:cTn id="2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0423" grpId="0"/>
      <p:bldP spid="9" grpId="0"/>
      <p:bldP spid="69638" grpId="0"/>
      <p:bldP spid="2"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60419" name="Picture 7" descr="c:\users\administrator\appdata\roaming\360se6\User Data\temp\200911261153071a753.jpg"/>
          <p:cNvPicPr>
            <a:picLocks noChangeAspect="1"/>
          </p:cNvPicPr>
          <p:nvPr/>
        </p:nvPicPr>
        <p:blipFill>
          <a:blip r:embed="rId2"/>
          <a:stretch>
            <a:fillRect/>
          </a:stretch>
        </p:blipFill>
        <p:spPr>
          <a:xfrm>
            <a:off x="9531350" y="3534410"/>
            <a:ext cx="1704340" cy="2040255"/>
          </a:xfrm>
          <a:prstGeom prst="rect">
            <a:avLst/>
          </a:prstGeom>
          <a:noFill/>
          <a:ln w="9525">
            <a:noFill/>
          </a:ln>
        </p:spPr>
      </p:pic>
      <p:sp>
        <p:nvSpPr>
          <p:cNvPr id="60422" name="Rectangle 6"/>
          <p:cNvSpPr/>
          <p:nvPr/>
        </p:nvSpPr>
        <p:spPr>
          <a:xfrm>
            <a:off x="4197985" y="0"/>
            <a:ext cx="4874260" cy="914400"/>
          </a:xfrm>
          <a:prstGeom prst="rect">
            <a:avLst/>
          </a:prstGeom>
          <a:noFill/>
          <a:ln w="9525">
            <a:noFill/>
          </a:ln>
        </p:spPr>
        <p:txBody>
          <a:bodyPr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altLang="en-US" sz="4000" b="1">
                <a:solidFill>
                  <a:srgbClr val="000066"/>
                </a:solidFill>
                <a:latin typeface="华文楷体" panose="02010600040101010101" pitchFamily="2" charset="-122"/>
                <a:ea typeface="华文楷体" panose="02010600040101010101" pitchFamily="2" charset="-122"/>
              </a:rPr>
              <a:t>史料三  悟大国雄心</a:t>
            </a:r>
            <a:r>
              <a:rPr lang="zh-CN" altLang="en-US" sz="3600" b="1">
                <a:solidFill>
                  <a:schemeClr val="tx2"/>
                </a:solidFill>
                <a:latin typeface="华文楷体" panose="02010600040101010101" pitchFamily="2" charset="-122"/>
                <a:ea typeface="华文楷体" panose="02010600040101010101" pitchFamily="2" charset="-122"/>
              </a:rPr>
              <a:t>  </a:t>
            </a:r>
          </a:p>
        </p:txBody>
      </p:sp>
      <p:sp>
        <p:nvSpPr>
          <p:cNvPr id="10" name="AutoShape 10"/>
          <p:cNvSpPr/>
          <p:nvPr/>
        </p:nvSpPr>
        <p:spPr>
          <a:xfrm>
            <a:off x="4530725" y="4868545"/>
            <a:ext cx="3860165" cy="1160780"/>
          </a:xfrm>
          <a:prstGeom prst="wedgeRoundRectCallout">
            <a:avLst>
              <a:gd name="adj1" fmla="val -55991"/>
              <a:gd name="adj2" fmla="val 111750"/>
              <a:gd name="adj3" fmla="val 16667"/>
            </a:avLst>
          </a:prstGeom>
          <a:solidFill>
            <a:schemeClr val="bg2"/>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altLang="en-US" b="1">
                <a:solidFill>
                  <a:srgbClr val="000066"/>
                </a:solidFill>
                <a:latin typeface="华文楷体" panose="02010600040101010101" pitchFamily="2" charset="-122"/>
                <a:ea typeface="华文楷体" panose="02010600040101010101" pitchFamily="2" charset="-122"/>
              </a:rPr>
              <a:t>苏联努力扩大影响力，扩大势力范围</a:t>
            </a:r>
            <a:endParaRPr lang="zh-CN" altLang="en-US" sz="2000" b="1" i="1" u="sng">
              <a:solidFill>
                <a:srgbClr val="000066"/>
              </a:solidFill>
              <a:latin typeface="华文楷体" pitchFamily="2" charset="-122"/>
              <a:ea typeface="华文楷体" pitchFamily="2" charset="-122"/>
            </a:endParaRPr>
          </a:p>
        </p:txBody>
      </p:sp>
      <p:pic>
        <p:nvPicPr>
          <p:cNvPr id="3" name="图片 2" descr="timg"/>
          <p:cNvPicPr>
            <a:picLocks noChangeAspect="1"/>
          </p:cNvPicPr>
          <p:nvPr/>
        </p:nvPicPr>
        <p:blipFill>
          <a:blip r:embed="rId3"/>
          <a:stretch>
            <a:fillRect/>
          </a:stretch>
        </p:blipFill>
        <p:spPr>
          <a:xfrm>
            <a:off x="351790" y="528320"/>
            <a:ext cx="1717675" cy="2105660"/>
          </a:xfrm>
          <a:prstGeom prst="rect">
            <a:avLst/>
          </a:prstGeom>
          <a:noFill/>
          <a:ln w="9525">
            <a:noFill/>
          </a:ln>
        </p:spPr>
      </p:pic>
      <p:sp>
        <p:nvSpPr>
          <p:cNvPr id="4" name="Text Box 3"/>
          <p:cNvSpPr txBox="1"/>
          <p:nvPr/>
        </p:nvSpPr>
        <p:spPr>
          <a:xfrm>
            <a:off x="668020" y="3423285"/>
            <a:ext cx="8404225" cy="1445260"/>
          </a:xfrm>
          <a:prstGeom prst="rect">
            <a:avLst/>
          </a:prstGeom>
          <a:noFill/>
          <a:ln w="12700" cap="rnd" cmpd="sng">
            <a:solidFill>
              <a:schemeClr val="accent1">
                <a:shade val="50000"/>
              </a:schemeClr>
            </a:solidFill>
            <a:prstDash val="sysDot"/>
            <a:miter/>
            <a:headEnd type="none" w="med" len="med"/>
            <a:tailEnd type="none" w="med" len="med"/>
          </a:ln>
        </p:spPr>
        <p:txBody>
          <a:bodyPr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en-US" altLang="zh-CN" b="1">
                <a:latin typeface="黑体" panose="02010609060101010101" pitchFamily="49" charset="-122"/>
              </a:rPr>
              <a:t>    </a:t>
            </a:r>
            <a:r>
              <a:rPr lang="zh-CN" altLang="en-US" sz="2800" b="1">
                <a:latin typeface="华文楷体" panose="02010600040101010101" pitchFamily="2" charset="-122"/>
                <a:ea typeface="华文楷体" panose="02010600040101010101" pitchFamily="2" charset="-122"/>
              </a:rPr>
              <a:t>现在和过去不同了：无论谁占领了土地，就会在那里</a:t>
            </a:r>
            <a:r>
              <a:rPr lang="zh-CN" altLang="en-US" sz="2800" b="1">
                <a:solidFill>
                  <a:srgbClr val="C00000"/>
                </a:solidFill>
                <a:latin typeface="华文楷体" panose="02010600040101010101" pitchFamily="2" charset="-122"/>
                <a:ea typeface="华文楷体" panose="02010600040101010101" pitchFamily="2" charset="-122"/>
              </a:rPr>
              <a:t>强加它自己的社会制度</a:t>
            </a:r>
            <a:r>
              <a:rPr lang="zh-CN" altLang="en-US" sz="2800" b="1">
                <a:latin typeface="华文楷体" panose="02010600040101010101" pitchFamily="2" charset="-122"/>
                <a:ea typeface="华文楷体" panose="02010600040101010101" pitchFamily="2" charset="-122"/>
              </a:rPr>
              <a:t>，不可能有别的情况。                     </a:t>
            </a:r>
          </a:p>
          <a:p>
            <a:pPr marL="0" lvl="0" indent="0" algn="r" eaLnBrk="1" hangingPunct="1">
              <a:spcBef>
                <a:spcPct val="0"/>
              </a:spcBef>
              <a:buNone/>
            </a:pPr>
            <a:r>
              <a:rPr lang="zh-CN" altLang="en-US" sz="2800" b="1">
                <a:latin typeface="华文楷体" panose="02010600040101010101" pitchFamily="2" charset="-122"/>
                <a:ea typeface="华文楷体" panose="02010600040101010101" pitchFamily="2" charset="-122"/>
              </a:rPr>
              <a:t>                           </a:t>
            </a:r>
            <a:r>
              <a:rPr lang="en-US" altLang="zh-CN" sz="2800" b="1">
                <a:latin typeface="华文楷体" panose="02010600040101010101" pitchFamily="2" charset="-122"/>
                <a:ea typeface="华文楷体" panose="02010600040101010101" pitchFamily="2" charset="-122"/>
              </a:rPr>
              <a:t>——</a:t>
            </a:r>
            <a:r>
              <a:rPr lang="zh-CN" altLang="en-US" sz="2800" b="1">
                <a:latin typeface="华文楷体" panose="02010600040101010101" pitchFamily="2" charset="-122"/>
                <a:ea typeface="华文楷体" panose="02010600040101010101" pitchFamily="2" charset="-122"/>
              </a:rPr>
              <a:t>斯大林</a:t>
            </a:r>
            <a:endParaRPr lang="zh-CN" altLang="en-US" b="1">
              <a:latin typeface="华文楷体" pitchFamily="2" charset="-122"/>
              <a:ea typeface="华文楷体" pitchFamily="2" charset="-122"/>
            </a:endParaRPr>
          </a:p>
        </p:txBody>
      </p:sp>
      <p:sp>
        <p:nvSpPr>
          <p:cNvPr id="5" name="Text Box 3"/>
          <p:cNvSpPr txBox="1"/>
          <p:nvPr/>
        </p:nvSpPr>
        <p:spPr>
          <a:xfrm>
            <a:off x="2612390" y="1123315"/>
            <a:ext cx="8849360" cy="1876425"/>
          </a:xfrm>
          <a:prstGeom prst="rect">
            <a:avLst/>
          </a:prstGeom>
          <a:noFill/>
          <a:ln w="12700" cap="rnd" cmpd="sng">
            <a:solidFill>
              <a:schemeClr val="accent1">
                <a:shade val="50000"/>
              </a:schemeClr>
            </a:solidFill>
            <a:prstDash val="sysDot"/>
            <a:miter/>
            <a:headEnd type="none" w="med" len="med"/>
            <a:tailEnd type="none" w="med" len="med"/>
          </a:ln>
        </p:spPr>
        <p:txBody>
          <a:bodyPr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en-US" altLang="zh-CN" b="1">
                <a:latin typeface="黑体" panose="02010609060101010101" pitchFamily="49" charset="-122"/>
              </a:rPr>
              <a:t>  </a:t>
            </a:r>
            <a:r>
              <a:rPr lang="zh-CN" altLang="en-US" sz="2800" b="1">
                <a:solidFill>
                  <a:schemeClr val="tx1"/>
                </a:solidFill>
                <a:latin typeface="华文楷体" panose="02010600040101010101" pitchFamily="2" charset="-122"/>
                <a:ea typeface="华文楷体" panose="02010600040101010101" pitchFamily="2" charset="-122"/>
              </a:rPr>
              <a:t>“在社会主义国家和资本主义国家的关系之间，如果它们想要达成协议的话，就必须分清：那是你们的</a:t>
            </a:r>
            <a:r>
              <a:rPr lang="zh-CN" altLang="en-US" sz="2800" b="1">
                <a:solidFill>
                  <a:srgbClr val="C00000"/>
                </a:solidFill>
                <a:latin typeface="华文楷体" panose="02010600040101010101" pitchFamily="2" charset="-122"/>
                <a:ea typeface="华文楷体" panose="02010600040101010101" pitchFamily="2" charset="-122"/>
              </a:rPr>
              <a:t>势力范围</a:t>
            </a:r>
            <a:r>
              <a:rPr lang="zh-CN" altLang="en-US" sz="2800" b="1">
                <a:solidFill>
                  <a:schemeClr val="tx1"/>
                </a:solidFill>
                <a:latin typeface="华文楷体" panose="02010600040101010101" pitchFamily="2" charset="-122"/>
                <a:ea typeface="华文楷体" panose="02010600040101010101" pitchFamily="2" charset="-122"/>
              </a:rPr>
              <a:t>，而这是我们的</a:t>
            </a:r>
            <a:r>
              <a:rPr lang="zh-CN" altLang="en-US" sz="2800" b="1">
                <a:solidFill>
                  <a:srgbClr val="C00000"/>
                </a:solidFill>
                <a:latin typeface="华文楷体" panose="02010600040101010101" pitchFamily="2" charset="-122"/>
                <a:ea typeface="华文楷体" panose="02010600040101010101" pitchFamily="2" charset="-122"/>
              </a:rPr>
              <a:t>势力范围</a:t>
            </a:r>
            <a:r>
              <a:rPr lang="en-US" altLang="zh-CN" sz="2800" b="1">
                <a:solidFill>
                  <a:schemeClr val="tx1"/>
                </a:solidFill>
                <a:latin typeface="华文楷体" panose="02010600040101010101" pitchFamily="2" charset="-122"/>
                <a:ea typeface="华文楷体" panose="02010600040101010101" pitchFamily="2" charset="-122"/>
              </a:rPr>
              <a:t>”</a:t>
            </a:r>
            <a:r>
              <a:rPr lang="zh-CN" altLang="en-US" sz="2800" b="1">
                <a:solidFill>
                  <a:schemeClr val="tx1"/>
                </a:solidFill>
                <a:latin typeface="华文楷体" panose="02010600040101010101" pitchFamily="2" charset="-122"/>
                <a:ea typeface="华文楷体" panose="02010600040101010101" pitchFamily="2" charset="-122"/>
              </a:rPr>
              <a:t>。       </a:t>
            </a:r>
          </a:p>
          <a:p>
            <a:pPr marL="0" lvl="0" indent="0" algn="r" eaLnBrk="1" hangingPunct="1">
              <a:spcBef>
                <a:spcPct val="0"/>
              </a:spcBef>
              <a:buNone/>
            </a:pPr>
            <a:r>
              <a:rPr lang="zh-CN" altLang="en-US" sz="2800" b="1">
                <a:solidFill>
                  <a:schemeClr val="tx1"/>
                </a:solidFill>
                <a:latin typeface="华文楷体" panose="02010600040101010101" pitchFamily="2" charset="-122"/>
                <a:ea typeface="华文楷体" panose="02010600040101010101" pitchFamily="2" charset="-122"/>
              </a:rPr>
              <a:t>                           ——</a:t>
            </a:r>
            <a:r>
              <a:rPr lang="zh-CN" altLang="en-US" sz="2800" b="1">
                <a:solidFill>
                  <a:schemeClr val="tx1"/>
                </a:solidFill>
                <a:latin typeface="华文楷体" panose="02010600040101010101" pitchFamily="2" charset="-122"/>
                <a:ea typeface="华文楷体" panose="02010600040101010101" pitchFamily="2" charset="-122"/>
                <a:sym typeface="+mn-ea"/>
              </a:rPr>
              <a:t>苏联外交部长莫洛托夫</a:t>
            </a:r>
          </a:p>
        </p:txBody>
      </p:sp>
      <p:sp>
        <p:nvSpPr>
          <p:cNvPr id="6" name="Rectangle 7"/>
          <p:cNvSpPr/>
          <p:nvPr/>
        </p:nvSpPr>
        <p:spPr>
          <a:xfrm>
            <a:off x="668020" y="5928360"/>
            <a:ext cx="8597900" cy="58356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b="1">
                <a:solidFill>
                  <a:schemeClr val="tx1"/>
                </a:solidFill>
                <a:latin typeface="华文楷体" panose="02010600040101010101" pitchFamily="2" charset="-122"/>
                <a:ea typeface="华文楷体" panose="02010600040101010101" pitchFamily="2" charset="-122"/>
              </a:rPr>
              <a:t>思考：苏联领导人在</a:t>
            </a:r>
            <a:r>
              <a:rPr lang="en-US" altLang="zh-CN" b="1">
                <a:solidFill>
                  <a:schemeClr val="tx1"/>
                </a:solidFill>
                <a:latin typeface="华文楷体" panose="02010600040101010101" pitchFamily="2" charset="-122"/>
                <a:ea typeface="华文楷体" panose="02010600040101010101" pitchFamily="2" charset="-122"/>
              </a:rPr>
              <a:t>“</a:t>
            </a:r>
            <a:r>
              <a:rPr lang="zh-CN" altLang="en-US" b="1">
                <a:solidFill>
                  <a:schemeClr val="tx1"/>
                </a:solidFill>
                <a:latin typeface="华文楷体" panose="02010600040101010101" pitchFamily="2" charset="-122"/>
                <a:ea typeface="华文楷体" panose="02010600040101010101" pitchFamily="2" charset="-122"/>
              </a:rPr>
              <a:t>二战</a:t>
            </a:r>
            <a:r>
              <a:rPr lang="en-US" altLang="zh-CN" b="1">
                <a:solidFill>
                  <a:schemeClr val="tx1"/>
                </a:solidFill>
                <a:latin typeface="华文楷体" panose="02010600040101010101" pitchFamily="2" charset="-122"/>
                <a:ea typeface="华文楷体" panose="02010600040101010101" pitchFamily="2" charset="-122"/>
              </a:rPr>
              <a:t>”</a:t>
            </a:r>
            <a:r>
              <a:rPr lang="zh-CN" altLang="en-US" b="1">
                <a:solidFill>
                  <a:schemeClr val="tx1"/>
                </a:solidFill>
                <a:latin typeface="华文楷体" panose="02010600040101010101" pitchFamily="2" charset="-122"/>
                <a:ea typeface="华文楷体" panose="02010600040101010101" pitchFamily="2" charset="-122"/>
              </a:rPr>
              <a:t>后持什么想法？</a:t>
            </a:r>
          </a:p>
        </p:txBody>
      </p:sp>
    </p:spTree>
    <p:custDataLst>
      <p:tags r:id="rId4"/>
    </p:custDataLst>
  </p:cSld>
  <p:clrMapOvr>
    <a:masterClrMapping/>
  </p:clrMapOvr>
  <p:transition advTm="43092"/>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1"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par>
                                <p:cTn id="8" presetID="9" presetClass="entr" presetSubtype="0" fill="hold" grpId="1"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ssolve">
                                      <p:cBhvr>
                                        <p:cTn id="10" dur="500"/>
                                        <p:tgtEl>
                                          <p:spTgt spid="6"/>
                                        </p:tgtEl>
                                      </p:cBhvr>
                                    </p:animEffect>
                                  </p:childTnLst>
                                </p:cTn>
                              </p:par>
                              <p:par>
                                <p:cTn id="11" presetID="9" presetClass="entr" presetSubtype="0" fill="hold" nodeType="withEffect">
                                  <p:stCondLst>
                                    <p:cond delay="0"/>
                                  </p:stCondLst>
                                  <p:childTnLst>
                                    <p:set>
                                      <p:cBhvr>
                                        <p:cTn id="12" dur="1" fill="hold">
                                          <p:stCondLst>
                                            <p:cond delay="0"/>
                                          </p:stCondLst>
                                        </p:cTn>
                                        <p:tgtEl>
                                          <p:spTgt spid="60419"/>
                                        </p:tgtEl>
                                        <p:attrNameLst>
                                          <p:attrName>style.visibility</p:attrName>
                                        </p:attrNameLst>
                                      </p:cBhvr>
                                      <p:to>
                                        <p:strVal val="visible"/>
                                      </p:to>
                                    </p:set>
                                    <p:animEffect transition="in" filter="dissolve">
                                      <p:cBhvr>
                                        <p:cTn id="13" dur="500"/>
                                        <p:tgtEl>
                                          <p:spTgt spid="60419"/>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fill="hold"/>
                                        <p:tgtEl>
                                          <p:spTgt spid="10"/>
                                        </p:tgtEl>
                                        <p:attrNameLst>
                                          <p:attrName>ppt_x</p:attrName>
                                        </p:attrNameLst>
                                      </p:cBhvr>
                                      <p:tavLst>
                                        <p:tav tm="0">
                                          <p:val>
                                            <p:strVal val="#ppt_x"/>
                                          </p:val>
                                        </p:tav>
                                        <p:tav tm="100000">
                                          <p:val>
                                            <p:strVal val="#ppt_x"/>
                                          </p:val>
                                        </p:tav>
                                      </p:tavLst>
                                    </p:anim>
                                    <p:anim calcmode="lin" valueType="num">
                                      <p:cBhvr additive="base">
                                        <p:cTn id="1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 grpId="1"/>
      <p:bldP spid="6" grpId="1"/>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0422" name="Rectangle 6"/>
          <p:cNvSpPr/>
          <p:nvPr/>
        </p:nvSpPr>
        <p:spPr>
          <a:xfrm>
            <a:off x="3088640" y="67945"/>
            <a:ext cx="4874260" cy="914400"/>
          </a:xfrm>
          <a:prstGeom prst="rect">
            <a:avLst/>
          </a:prstGeom>
          <a:noFill/>
          <a:ln w="9525">
            <a:noFill/>
          </a:ln>
        </p:spPr>
        <p:txBody>
          <a:bodyPr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altLang="en-US" sz="4000" b="1">
                <a:solidFill>
                  <a:srgbClr val="000066"/>
                </a:solidFill>
                <a:latin typeface="华文楷体" panose="02010600040101010101" pitchFamily="2" charset="-122"/>
                <a:ea typeface="华文楷体" panose="02010600040101010101" pitchFamily="2" charset="-122"/>
              </a:rPr>
              <a:t>材料四  判对方立场</a:t>
            </a:r>
            <a:r>
              <a:rPr lang="zh-CN" altLang="en-US" sz="3600" b="1">
                <a:solidFill>
                  <a:schemeClr val="tx2"/>
                </a:solidFill>
                <a:latin typeface="华文楷体" panose="02010600040101010101" pitchFamily="2" charset="-122"/>
                <a:ea typeface="华文楷体" panose="02010600040101010101" pitchFamily="2" charset="-122"/>
              </a:rPr>
              <a:t>  </a:t>
            </a:r>
          </a:p>
        </p:txBody>
      </p:sp>
      <p:sp>
        <p:nvSpPr>
          <p:cNvPr id="4" name="Text Box 3"/>
          <p:cNvSpPr txBox="1"/>
          <p:nvPr/>
        </p:nvSpPr>
        <p:spPr>
          <a:xfrm>
            <a:off x="6815455" y="982345"/>
            <a:ext cx="5229225" cy="3169285"/>
          </a:xfrm>
          <a:prstGeom prst="rect">
            <a:avLst/>
          </a:prstGeom>
          <a:noFill/>
          <a:ln w="12700" cap="rnd" cmpd="sng">
            <a:solidFill>
              <a:schemeClr val="tx1"/>
            </a:solidFill>
            <a:prstDash val="sysDot"/>
            <a:miter/>
            <a:headEnd type="none" w="med" len="med"/>
            <a:tailEnd type="none" w="med" len="med"/>
          </a:ln>
        </p:spPr>
        <p:txBody>
          <a:bodyPr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en-US" altLang="zh-CN" b="1">
                <a:latin typeface="黑体" panose="02010609060101010101" pitchFamily="49" charset="-122"/>
              </a:rPr>
              <a:t>   </a:t>
            </a:r>
            <a:r>
              <a:rPr lang="zh-CN" altLang="en-US" sz="2800" b="1">
                <a:latin typeface="华文楷体" panose="02010600040101010101" pitchFamily="2" charset="-122"/>
                <a:ea typeface="华文楷体" panose="02010600040101010101" pitchFamily="2" charset="-122"/>
              </a:rPr>
              <a:t>战后美国对外政策的基本特征</a:t>
            </a:r>
            <a:r>
              <a:rPr lang="zh-CN" altLang="en-US" sz="2800" b="1">
                <a:solidFill>
                  <a:schemeClr val="tx1"/>
                </a:solidFill>
                <a:latin typeface="华文楷体" panose="02010600040101010101" pitchFamily="2" charset="-122"/>
                <a:ea typeface="华文楷体" panose="02010600040101010101" pitchFamily="2" charset="-122"/>
              </a:rPr>
              <a:t>就是</a:t>
            </a:r>
            <a:r>
              <a:rPr lang="zh-CN" altLang="en-US" sz="2800" b="1">
                <a:solidFill>
                  <a:srgbClr val="C00000"/>
                </a:solidFill>
                <a:latin typeface="华文楷体" panose="02010600040101010101" pitchFamily="2" charset="-122"/>
                <a:ea typeface="华文楷体" panose="02010600040101010101" pitchFamily="2" charset="-122"/>
              </a:rPr>
              <a:t>争夺世界霸权</a:t>
            </a:r>
            <a:r>
              <a:rPr lang="zh-CN" altLang="en-US" sz="2800" b="1">
                <a:solidFill>
                  <a:schemeClr val="tx1"/>
                </a:solidFill>
                <a:latin typeface="华文楷体" panose="02010600040101010101" pitchFamily="2" charset="-122"/>
                <a:ea typeface="华文楷体" panose="02010600040101010101" pitchFamily="2" charset="-122"/>
              </a:rPr>
              <a:t>。苏联是美国通往霸权道路上</a:t>
            </a:r>
            <a:r>
              <a:rPr lang="en-US" altLang="zh-CN" sz="2800" b="1">
                <a:solidFill>
                  <a:schemeClr val="tx1"/>
                </a:solidFill>
                <a:latin typeface="华文楷体" panose="02010600040101010101" pitchFamily="2" charset="-122"/>
                <a:ea typeface="华文楷体" panose="02010600040101010101" pitchFamily="2" charset="-122"/>
              </a:rPr>
              <a:t>“</a:t>
            </a:r>
            <a:r>
              <a:rPr lang="zh-CN" altLang="en-US" sz="2800" b="1">
                <a:solidFill>
                  <a:schemeClr val="tx1"/>
                </a:solidFill>
                <a:latin typeface="华文楷体" panose="02010600040101010101" pitchFamily="2" charset="-122"/>
                <a:ea typeface="华文楷体" panose="02010600040101010101" pitchFamily="2" charset="-122"/>
              </a:rPr>
              <a:t>最主要障碍</a:t>
            </a:r>
            <a:r>
              <a:rPr lang="en-US" altLang="zh-CN" sz="2800" b="1">
                <a:solidFill>
                  <a:schemeClr val="tx1"/>
                </a:solidFill>
                <a:latin typeface="华文楷体" panose="02010600040101010101" pitchFamily="2" charset="-122"/>
                <a:ea typeface="华文楷体" panose="02010600040101010101" pitchFamily="2" charset="-122"/>
              </a:rPr>
              <a:t>”</a:t>
            </a:r>
            <a:r>
              <a:rPr lang="zh-CN" altLang="en-US" sz="2800" b="1">
                <a:solidFill>
                  <a:schemeClr val="tx1"/>
                </a:solidFill>
                <a:latin typeface="华文楷体" panose="02010600040101010101" pitchFamily="2" charset="-122"/>
                <a:ea typeface="华文楷体" panose="02010600040101010101" pitchFamily="2" charset="-122"/>
              </a:rPr>
              <a:t>，美国正积极扩充军备，准备</a:t>
            </a:r>
            <a:r>
              <a:rPr lang="zh-CN" altLang="en-US" sz="2800" b="1">
                <a:solidFill>
                  <a:srgbClr val="C00000"/>
                </a:solidFill>
                <a:latin typeface="华文楷体" panose="02010600040101010101" pitchFamily="2" charset="-122"/>
                <a:ea typeface="华文楷体" panose="02010600040101010101" pitchFamily="2" charset="-122"/>
              </a:rPr>
              <a:t>针对苏联的战争</a:t>
            </a:r>
            <a:r>
              <a:rPr lang="zh-CN" altLang="en-US" sz="2800" b="1">
                <a:solidFill>
                  <a:schemeClr val="tx1"/>
                </a:solidFill>
                <a:latin typeface="华文楷体" panose="02010600040101010101" pitchFamily="2" charset="-122"/>
                <a:ea typeface="华文楷体" panose="02010600040101010101" pitchFamily="2" charset="-122"/>
              </a:rPr>
              <a:t>。  </a:t>
            </a:r>
            <a:r>
              <a:rPr lang="zh-CN" altLang="en-US" sz="2800" b="1">
                <a:latin typeface="华文楷体" panose="02010600040101010101" pitchFamily="2" charset="-122"/>
                <a:ea typeface="华文楷体" panose="02010600040101010101" pitchFamily="2" charset="-122"/>
              </a:rPr>
              <a:t>                   </a:t>
            </a:r>
          </a:p>
          <a:p>
            <a:pPr marL="0" lvl="0" indent="0" algn="r" eaLnBrk="1" hangingPunct="1">
              <a:spcBef>
                <a:spcPct val="0"/>
              </a:spcBef>
              <a:buNone/>
            </a:pPr>
            <a:r>
              <a:rPr lang="zh-CN" altLang="en-US" sz="2800" b="1">
                <a:latin typeface="华文楷体" panose="02010600040101010101" pitchFamily="2" charset="-122"/>
                <a:ea typeface="华文楷体" panose="02010600040101010101" pitchFamily="2" charset="-122"/>
              </a:rPr>
              <a:t>                        </a:t>
            </a:r>
          </a:p>
          <a:p>
            <a:pPr marL="0" lvl="0" indent="0" algn="r" eaLnBrk="1" hangingPunct="1">
              <a:spcBef>
                <a:spcPct val="0"/>
              </a:spcBef>
              <a:buNone/>
            </a:pPr>
            <a:r>
              <a:rPr lang="zh-CN" altLang="en-US" sz="2800" b="1">
                <a:latin typeface="华文楷体" panose="02010600040101010101" pitchFamily="2" charset="-122"/>
                <a:ea typeface="华文楷体" panose="02010600040101010101" pitchFamily="2" charset="-122"/>
              </a:rPr>
              <a:t>   </a:t>
            </a:r>
            <a:r>
              <a:rPr lang="en-US" altLang="zh-CN" sz="2800" b="1">
                <a:latin typeface="华文楷体" panose="02010600040101010101" pitchFamily="2" charset="-122"/>
                <a:ea typeface="华文楷体" panose="02010600040101010101" pitchFamily="2" charset="-122"/>
              </a:rPr>
              <a:t>——</a:t>
            </a:r>
            <a:r>
              <a:rPr lang="zh-CN" altLang="en-US" sz="2800" b="1">
                <a:latin typeface="华文楷体" panose="02010600040101010101" pitchFamily="2" charset="-122"/>
                <a:ea typeface="华文楷体" panose="02010600040101010101" pitchFamily="2" charset="-122"/>
              </a:rPr>
              <a:t>苏联驻美大使 诺维科夫</a:t>
            </a:r>
          </a:p>
        </p:txBody>
      </p:sp>
      <p:sp>
        <p:nvSpPr>
          <p:cNvPr id="5" name="Text Box 3"/>
          <p:cNvSpPr txBox="1"/>
          <p:nvPr/>
        </p:nvSpPr>
        <p:spPr>
          <a:xfrm>
            <a:off x="353695" y="982980"/>
            <a:ext cx="5645150" cy="4892675"/>
          </a:xfrm>
          <a:prstGeom prst="rect">
            <a:avLst/>
          </a:prstGeom>
          <a:noFill/>
          <a:ln w="12700" cap="rnd" cmpd="sng">
            <a:solidFill>
              <a:schemeClr val="accent1">
                <a:shade val="50000"/>
              </a:schemeClr>
            </a:solidFill>
            <a:prstDash val="sysDot"/>
            <a:miter/>
            <a:headEnd type="none" w="med" len="med"/>
            <a:tailEnd type="none" w="med" len="med"/>
          </a:ln>
        </p:spPr>
        <p:txBody>
          <a:bodyPr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en-US" altLang="zh-CN" b="1">
                <a:latin typeface="黑体" panose="02010609060101010101" pitchFamily="49" charset="-122"/>
              </a:rPr>
              <a:t>   </a:t>
            </a:r>
            <a:r>
              <a:rPr lang="zh-CN" altLang="en-US" sz="2800" b="1">
                <a:solidFill>
                  <a:schemeClr val="tx1"/>
                </a:solidFill>
                <a:latin typeface="华文楷体" panose="02010600040101010101" pitchFamily="2" charset="-122"/>
                <a:ea typeface="华文楷体" panose="02010600040101010101" pitchFamily="2" charset="-122"/>
              </a:rPr>
              <a:t>苏联狂热地相信，它同美国之间不可能有永久的妥协。它坚信，如果苏联政权要得到巩固，那么它必会</a:t>
            </a:r>
            <a:r>
              <a:rPr lang="zh-CN" altLang="en-US" sz="2800" b="1">
                <a:solidFill>
                  <a:srgbClr val="C00000"/>
                </a:solidFill>
                <a:latin typeface="华文楷体" panose="02010600040101010101" pitchFamily="2" charset="-122"/>
                <a:ea typeface="华文楷体" panose="02010600040101010101" pitchFamily="2" charset="-122"/>
              </a:rPr>
              <a:t>搞乱</a:t>
            </a:r>
            <a:r>
              <a:rPr lang="zh-CN" altLang="en-US" sz="2800" b="1">
                <a:solidFill>
                  <a:schemeClr val="tx1"/>
                </a:solidFill>
                <a:latin typeface="华文楷体" panose="02010600040101010101" pitchFamily="2" charset="-122"/>
                <a:ea typeface="华文楷体" panose="02010600040101010101" pitchFamily="2" charset="-122"/>
              </a:rPr>
              <a:t>我国（美国）社会的内部和谐，</a:t>
            </a:r>
            <a:r>
              <a:rPr lang="zh-CN" altLang="en-US" sz="2800" b="1">
                <a:solidFill>
                  <a:srgbClr val="C00000"/>
                </a:solidFill>
                <a:latin typeface="华文楷体" panose="02010600040101010101" pitchFamily="2" charset="-122"/>
                <a:ea typeface="华文楷体" panose="02010600040101010101" pitchFamily="2" charset="-122"/>
              </a:rPr>
              <a:t>破坏</a:t>
            </a:r>
            <a:r>
              <a:rPr lang="zh-CN" altLang="en-US" sz="2800" b="1">
                <a:solidFill>
                  <a:schemeClr val="tx1"/>
                </a:solidFill>
                <a:latin typeface="华文楷体" panose="02010600040101010101" pitchFamily="2" charset="-122"/>
                <a:ea typeface="华文楷体" panose="02010600040101010101" pitchFamily="2" charset="-122"/>
              </a:rPr>
              <a:t>我国传统的生活方式，</a:t>
            </a:r>
            <a:r>
              <a:rPr lang="zh-CN" altLang="en-US" sz="2800" b="1">
                <a:solidFill>
                  <a:srgbClr val="C00000"/>
                </a:solidFill>
                <a:latin typeface="华文楷体" panose="02010600040101010101" pitchFamily="2" charset="-122"/>
                <a:ea typeface="华文楷体" panose="02010600040101010101" pitchFamily="2" charset="-122"/>
              </a:rPr>
              <a:t>损害</a:t>
            </a:r>
            <a:r>
              <a:rPr lang="zh-CN" altLang="en-US" sz="2800" b="1">
                <a:solidFill>
                  <a:schemeClr val="tx1"/>
                </a:solidFill>
                <a:latin typeface="华文楷体" panose="02010600040101010101" pitchFamily="2" charset="-122"/>
                <a:ea typeface="华文楷体" panose="02010600040101010101" pitchFamily="2" charset="-122"/>
              </a:rPr>
              <a:t>我国在国际舞台上的权威  </a:t>
            </a:r>
            <a:r>
              <a:rPr lang="en-US" altLang="zh-CN" sz="2800" b="1">
                <a:solidFill>
                  <a:schemeClr val="tx1"/>
                </a:solidFill>
                <a:latin typeface="华文楷体" panose="02010600040101010101" pitchFamily="2" charset="-122"/>
                <a:ea typeface="华文楷体" panose="02010600040101010101" pitchFamily="2" charset="-122"/>
              </a:rPr>
              <a:t>... ...</a:t>
            </a:r>
          </a:p>
          <a:p>
            <a:pPr marL="0" lvl="0" indent="0" eaLnBrk="1" hangingPunct="1">
              <a:spcBef>
                <a:spcPct val="0"/>
              </a:spcBef>
              <a:buNone/>
            </a:pPr>
            <a:r>
              <a:rPr lang="zh-CN" altLang="en-US" sz="2800" b="1">
                <a:solidFill>
                  <a:schemeClr val="tx1"/>
                </a:solidFill>
                <a:latin typeface="华文楷体" panose="02010600040101010101" pitchFamily="2" charset="-122"/>
                <a:ea typeface="华文楷体" panose="02010600040101010101" pitchFamily="2" charset="-122"/>
              </a:rPr>
              <a:t>       </a:t>
            </a:r>
            <a:r>
              <a:rPr lang="zh-CN" altLang="en-US" sz="2800" b="1">
                <a:solidFill>
                  <a:srgbClr val="C00000"/>
                </a:solidFill>
                <a:latin typeface="华文楷体" panose="02010600040101010101" pitchFamily="2" charset="-122"/>
                <a:ea typeface="华文楷体" panose="02010600040101010101" pitchFamily="2" charset="-122"/>
              </a:rPr>
              <a:t>苏联的政权是不通情理的</a:t>
            </a:r>
            <a:r>
              <a:rPr lang="zh-CN" altLang="en-US" sz="2800" b="1">
                <a:solidFill>
                  <a:schemeClr val="tx1"/>
                </a:solidFill>
                <a:latin typeface="华文楷体" panose="02010600040101010101" pitchFamily="2" charset="-122"/>
                <a:ea typeface="华文楷体" panose="02010600040101010101" pitchFamily="2" charset="-122"/>
              </a:rPr>
              <a:t>，但对武力的逻辑却是高度敏感的</a:t>
            </a:r>
            <a:r>
              <a:rPr lang="en-US" altLang="zh-CN" sz="2800" b="1">
                <a:solidFill>
                  <a:schemeClr val="tx1"/>
                </a:solidFill>
                <a:latin typeface="华文楷体" panose="02010600040101010101" pitchFamily="2" charset="-122"/>
                <a:ea typeface="华文楷体" panose="02010600040101010101" pitchFamily="2" charset="-122"/>
              </a:rPr>
              <a:t>......</a:t>
            </a:r>
            <a:r>
              <a:rPr lang="zh-CN" altLang="en-US" sz="2800" b="1">
                <a:solidFill>
                  <a:schemeClr val="tx1"/>
                </a:solidFill>
                <a:latin typeface="华文楷体" panose="02010600040101010101" pitchFamily="2" charset="-122"/>
                <a:ea typeface="华文楷体" panose="02010600040101010101" pitchFamily="2" charset="-122"/>
              </a:rPr>
              <a:t>美国必须以实力遏制苏联。     </a:t>
            </a:r>
          </a:p>
          <a:p>
            <a:pPr marL="0" lvl="0" indent="0" algn="r" eaLnBrk="1" hangingPunct="1">
              <a:spcBef>
                <a:spcPct val="0"/>
              </a:spcBef>
              <a:buNone/>
            </a:pPr>
            <a:r>
              <a:rPr lang="zh-CN" altLang="en-US" sz="2800" b="1">
                <a:latin typeface="华文楷体" panose="02010600040101010101" pitchFamily="2" charset="-122"/>
                <a:ea typeface="华文楷体" panose="02010600040101010101" pitchFamily="2" charset="-122"/>
              </a:rPr>
              <a:t>               </a:t>
            </a:r>
          </a:p>
          <a:p>
            <a:pPr marL="0" lvl="0" indent="0" algn="r" eaLnBrk="1" hangingPunct="1">
              <a:spcBef>
                <a:spcPct val="0"/>
              </a:spcBef>
              <a:buNone/>
            </a:pPr>
            <a:r>
              <a:rPr lang="zh-CN" altLang="en-US" sz="2800" b="1">
                <a:latin typeface="华文楷体" panose="02010600040101010101" pitchFamily="2" charset="-122"/>
                <a:ea typeface="华文楷体" panose="02010600040101010101" pitchFamily="2" charset="-122"/>
              </a:rPr>
              <a:t> ——美国驻苏参赞 乔治</a:t>
            </a:r>
            <a:r>
              <a:rPr lang="en-US" altLang="zh-CN" sz="2800" b="1">
                <a:latin typeface="华文楷体" panose="02010600040101010101" pitchFamily="2" charset="-122"/>
                <a:ea typeface="华文楷体" panose="02010600040101010101" pitchFamily="2" charset="-122"/>
              </a:rPr>
              <a:t>·</a:t>
            </a:r>
            <a:r>
              <a:rPr lang="zh-CN" altLang="en-US" sz="2800" b="1">
                <a:latin typeface="华文楷体" panose="02010600040101010101" pitchFamily="2" charset="-122"/>
                <a:ea typeface="华文楷体" panose="02010600040101010101" pitchFamily="2" charset="-122"/>
              </a:rPr>
              <a:t>凯南</a:t>
            </a:r>
          </a:p>
        </p:txBody>
      </p:sp>
      <p:sp>
        <p:nvSpPr>
          <p:cNvPr id="10" name="AutoShape 10"/>
          <p:cNvSpPr/>
          <p:nvPr/>
        </p:nvSpPr>
        <p:spPr>
          <a:xfrm>
            <a:off x="6499860" y="4773930"/>
            <a:ext cx="5231765" cy="1101725"/>
          </a:xfrm>
          <a:prstGeom prst="wedgeRoundRectCallout">
            <a:avLst>
              <a:gd name="adj1" fmla="val -55991"/>
              <a:gd name="adj2" fmla="val 111750"/>
              <a:gd name="adj3" fmla="val 16667"/>
            </a:avLst>
          </a:prstGeom>
          <a:solidFill>
            <a:schemeClr val="bg1"/>
          </a:solidFill>
          <a:ln w="9525" cap="flat" cmpd="sng">
            <a:solidFill>
              <a:schemeClr val="tx1"/>
            </a:solidFill>
            <a:prstDash val="solid"/>
            <a:miter/>
            <a:headEnd type="none" w="med" len="med"/>
            <a:tailEnd type="none" w="med" len="med"/>
          </a:ln>
        </p:spPr>
        <p:txBody>
          <a:bodyPr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sz="2800" b="1">
                <a:solidFill>
                  <a:schemeClr val="tx1"/>
                </a:solidFill>
                <a:latin typeface="华文楷体" panose="02010600040101010101" pitchFamily="2" charset="-122"/>
                <a:ea typeface="华文楷体" panose="02010600040101010101" pitchFamily="2" charset="-122"/>
              </a:rPr>
              <a:t>社会制度、国家利益对立；</a:t>
            </a:r>
          </a:p>
          <a:p>
            <a:pPr marL="0" lvl="0" indent="0" algn="ctr" eaLnBrk="1" hangingPunct="1">
              <a:spcBef>
                <a:spcPct val="0"/>
              </a:spcBef>
              <a:buNone/>
            </a:pPr>
            <a:r>
              <a:rPr lang="zh-CN" altLang="en-US" sz="2800" b="1">
                <a:solidFill>
                  <a:schemeClr val="tx1"/>
                </a:solidFill>
                <a:latin typeface="华文楷体" panose="02010600040101010101" pitchFamily="2" charset="-122"/>
                <a:ea typeface="华文楷体" panose="02010600040101010101" pitchFamily="2" charset="-122"/>
              </a:rPr>
              <a:t>夸大对方威胁</a:t>
            </a:r>
          </a:p>
        </p:txBody>
      </p:sp>
      <p:sp>
        <p:nvSpPr>
          <p:cNvPr id="6" name="Rectangle 7"/>
          <p:cNvSpPr/>
          <p:nvPr/>
        </p:nvSpPr>
        <p:spPr>
          <a:xfrm>
            <a:off x="1216025" y="5958840"/>
            <a:ext cx="9759315" cy="107632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b="1">
                <a:solidFill>
                  <a:srgbClr val="000066"/>
                </a:solidFill>
                <a:latin typeface="华文楷体" panose="02010600040101010101" pitchFamily="2" charset="-122"/>
                <a:ea typeface="华文楷体" panose="02010600040101010101" pitchFamily="2" charset="-122"/>
              </a:rPr>
              <a:t>思考：根据两则材料，概括美苏关系破裂的原因？</a:t>
            </a:r>
          </a:p>
          <a:p>
            <a:pPr marL="0" lvl="0" indent="0" eaLnBrk="1" hangingPunct="1">
              <a:spcBef>
                <a:spcPct val="0"/>
              </a:spcBef>
              <a:buNone/>
            </a:pPr>
            <a:r>
              <a:rPr lang="zh-CN" altLang="en-US" b="1">
                <a:solidFill>
                  <a:srgbClr val="000066"/>
                </a:solidFill>
                <a:latin typeface="华文楷体" panose="02010600040101010101" pitchFamily="2" charset="-122"/>
                <a:ea typeface="华文楷体" panose="02010600040101010101" pitchFamily="2" charset="-122"/>
              </a:rPr>
              <a:t>                        </a:t>
            </a:r>
          </a:p>
        </p:txBody>
      </p:sp>
    </p:spTree>
    <p:custDataLst>
      <p:tags r:id="rId2"/>
    </p:custDataLst>
    <p:extLst>
      <p:ext uri="{BB962C8B-B14F-4D97-AF65-F5344CB8AC3E}">
        <p14:creationId xmlns:p14="http://schemas.microsoft.com/office/powerpoint/2010/main" val="3794353000"/>
      </p:ext>
    </p:extLst>
  </p:cSld>
  <p:clrMapOvr>
    <a:masterClrMapping/>
  </p:clrMapOvr>
  <mc:AlternateContent>
    <mc:Choice xmlns:p14="http://schemas.microsoft.com/office/powerpoint/2010/main" Requires="p14">
      <p:transition advTm="70808" p14:dur="0"/>
    </mc:Choice>
    <mc:Fallback>
      <p:transition advTm="70808"/>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0" grpId="0"/>
      <p:bldP spid="6"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3491" name="Rectangle 7"/>
          <p:cNvSpPr/>
          <p:nvPr/>
        </p:nvSpPr>
        <p:spPr>
          <a:xfrm>
            <a:off x="3733800" y="458153"/>
            <a:ext cx="3492500" cy="922020"/>
          </a:xfrm>
          <a:prstGeom prst="rect">
            <a:avLst/>
          </a:prstGeom>
          <a:noFill/>
          <a:ln w="9525">
            <a:noFill/>
          </a:ln>
        </p:spPr>
        <p:txBody>
          <a:bodyPr anchor="ct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en-US" altLang="zh-CN" sz="5400" b="1">
                <a:solidFill>
                  <a:srgbClr val="FF3300"/>
                </a:solidFill>
                <a:latin typeface="华文楷体" panose="02010600040101010101" pitchFamily="2" charset="-122"/>
                <a:ea typeface="华文楷体" panose="02010600040101010101" pitchFamily="2" charset="-122"/>
              </a:rPr>
              <a:t>【</a:t>
            </a:r>
            <a:r>
              <a:rPr lang="zh-CN" altLang="en-US" sz="5400" b="1">
                <a:solidFill>
                  <a:srgbClr val="FF3300"/>
                </a:solidFill>
                <a:latin typeface="华文楷体" panose="02010600040101010101" pitchFamily="2" charset="-122"/>
                <a:ea typeface="华文楷体" panose="02010600040101010101" pitchFamily="2" charset="-122"/>
              </a:rPr>
              <a:t>探究</a:t>
            </a:r>
            <a:r>
              <a:rPr lang="en-US" altLang="zh-CN" sz="5400" b="1">
                <a:solidFill>
                  <a:srgbClr val="FF3300"/>
                </a:solidFill>
                <a:latin typeface="华文楷体" panose="02010600040101010101" pitchFamily="2" charset="-122"/>
                <a:ea typeface="华文楷体" panose="02010600040101010101" pitchFamily="2" charset="-122"/>
              </a:rPr>
              <a:t>2】</a:t>
            </a:r>
          </a:p>
        </p:txBody>
      </p:sp>
      <p:sp>
        <p:nvSpPr>
          <p:cNvPr id="4" name="文本框 3"/>
          <p:cNvSpPr txBox="1"/>
          <p:nvPr/>
        </p:nvSpPr>
        <p:spPr>
          <a:xfrm>
            <a:off x="1734185" y="2173605"/>
            <a:ext cx="9719945" cy="1938020"/>
          </a:xfrm>
          <a:prstGeom prst="rect">
            <a:avLst/>
          </a:prstGeom>
          <a:noFill/>
        </p:spPr>
        <p:txBody>
          <a:bodyPr wrap="square" rtlCol="0">
            <a:spAutoFit/>
          </a:bodyPr>
          <a:lstStyle/>
          <a:p>
            <a:r>
              <a:rPr lang="zh-CN" altLang="en-US" sz="6000">
                <a:latin typeface="华文行楷" panose="02010800040101010101" pitchFamily="2" charset="-122"/>
                <a:ea typeface="华文行楷" panose="02010800040101010101" pitchFamily="2" charset="-122"/>
              </a:rPr>
              <a:t>针锋相对两阵营</a:t>
            </a:r>
          </a:p>
          <a:p>
            <a:r>
              <a:rPr lang="en-US" altLang="zh-CN" sz="6000">
                <a:latin typeface="华文行楷" panose="02010800040101010101" pitchFamily="2" charset="-122"/>
                <a:ea typeface="华文行楷" panose="02010800040101010101" pitchFamily="2" charset="-122"/>
              </a:rPr>
              <a:t>           ——</a:t>
            </a:r>
            <a:r>
              <a:rPr lang="zh-CN" altLang="en-US" sz="6000">
                <a:latin typeface="华文行楷" panose="02010800040101010101" pitchFamily="2" charset="-122"/>
                <a:ea typeface="华文行楷" panose="02010800040101010101" pitchFamily="2" charset="-122"/>
              </a:rPr>
              <a:t>识</a:t>
            </a:r>
            <a:r>
              <a:rPr lang="en-US" altLang="zh-CN" sz="6000">
                <a:latin typeface="华文行楷" panose="02010800040101010101" pitchFamily="2" charset="-122"/>
                <a:ea typeface="华文行楷" panose="02010800040101010101" pitchFamily="2" charset="-122"/>
              </a:rPr>
              <a:t>“</a:t>
            </a:r>
            <a:r>
              <a:rPr lang="zh-CN" altLang="en-US" sz="6000">
                <a:latin typeface="华文行楷" panose="02010800040101010101" pitchFamily="2" charset="-122"/>
                <a:ea typeface="华文行楷" panose="02010800040101010101" pitchFamily="2" charset="-122"/>
              </a:rPr>
              <a:t>冷战</a:t>
            </a:r>
            <a:r>
              <a:rPr lang="en-US" altLang="zh-CN" sz="6000">
                <a:latin typeface="华文行楷" panose="02010800040101010101" pitchFamily="2" charset="-122"/>
                <a:ea typeface="华文行楷" panose="02010800040101010101" pitchFamily="2" charset="-122"/>
              </a:rPr>
              <a:t>”</a:t>
            </a:r>
            <a:r>
              <a:rPr lang="zh-CN" altLang="en-US" sz="6000">
                <a:latin typeface="华文行楷" panose="02010800040101010101" pitchFamily="2" charset="-122"/>
                <a:ea typeface="华文行楷" panose="02010800040101010101" pitchFamily="2" charset="-122"/>
              </a:rPr>
              <a:t>之策</a:t>
            </a:r>
          </a:p>
        </p:txBody>
      </p:sp>
    </p:spTree>
  </p:cSld>
  <p:clrMapOvr>
    <a:masterClrMapping/>
  </p:clrMapOvr>
  <mc:AlternateContent>
    <mc:Choice xmlns:p14="http://schemas.microsoft.com/office/powerpoint/2010/main" Requires="p14">
      <p:transition spd="slow" advTm="4256" p14:dur="2000"/>
    </mc:Choice>
    <mc:Fallback>
      <p:transition spd="slow" advTm="4256"/>
    </mc:Fallback>
  </mc:AlternateConten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6629" name="Oval 223"/>
          <p:cNvSpPr/>
          <p:nvPr/>
        </p:nvSpPr>
        <p:spPr>
          <a:xfrm>
            <a:off x="2685415" y="471805"/>
            <a:ext cx="720725" cy="751205"/>
          </a:xfrm>
          <a:prstGeom prst="ellipse">
            <a:avLst/>
          </a:prstGeom>
          <a:solidFill>
            <a:srgbClr val="C0C0C0"/>
          </a:solidFill>
          <a:ln w="28575" cap="flat" cmpd="sng">
            <a:solidFill>
              <a:srgbClr val="00CC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altLang="en-US" sz="3600" b="1">
                <a:solidFill>
                  <a:srgbClr val="0000FF"/>
                </a:solidFill>
                <a:ea typeface="微软雅黑" panose="020b0503020204020204" pitchFamily="34" charset="-122"/>
              </a:rPr>
              <a:t>美</a:t>
            </a:r>
          </a:p>
        </p:txBody>
      </p:sp>
      <p:sp>
        <p:nvSpPr>
          <p:cNvPr id="26633" name="Oval 227"/>
          <p:cNvSpPr/>
          <p:nvPr/>
        </p:nvSpPr>
        <p:spPr>
          <a:xfrm>
            <a:off x="3746183" y="471488"/>
            <a:ext cx="720725" cy="720725"/>
          </a:xfrm>
          <a:prstGeom prst="ellipse">
            <a:avLst/>
          </a:prstGeom>
          <a:solidFill>
            <a:srgbClr val="C0C0C0"/>
          </a:solidFill>
          <a:ln w="28575" cap="flat" cmpd="sng">
            <a:solidFill>
              <a:srgbClr val="FFFF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altLang="en-US" sz="3600" b="1">
                <a:solidFill>
                  <a:srgbClr val="FF0000"/>
                </a:solidFill>
                <a:ea typeface="微软雅黑" panose="020b0503020204020204" pitchFamily="34" charset="-122"/>
              </a:rPr>
              <a:t>苏</a:t>
            </a:r>
          </a:p>
        </p:txBody>
      </p:sp>
      <p:sp>
        <p:nvSpPr>
          <p:cNvPr id="2" name="文本框 1"/>
          <p:cNvSpPr txBox="1"/>
          <p:nvPr/>
        </p:nvSpPr>
        <p:spPr>
          <a:xfrm>
            <a:off x="396240" y="471805"/>
            <a:ext cx="8796655" cy="706755"/>
          </a:xfrm>
          <a:prstGeom prst="rect">
            <a:avLst/>
          </a:prstGeom>
          <a:noFill/>
        </p:spPr>
        <p:txBody>
          <a:bodyPr wrap="square" rtlCol="0">
            <a:spAutoFit/>
          </a:bodyPr>
          <a:lstStyle/>
          <a:p>
            <a:r>
              <a:rPr lang="zh-CN" altLang="en-US" sz="4000" b="1"/>
              <a:t>                                    </a:t>
            </a:r>
            <a:r>
              <a:rPr lang="en-US" altLang="zh-CN" sz="4000" b="1"/>
              <a:t>“</a:t>
            </a:r>
            <a:r>
              <a:rPr lang="zh-CN" altLang="en-US" sz="4000" b="1"/>
              <a:t>冷战</a:t>
            </a:r>
            <a:r>
              <a:rPr lang="en-US" altLang="zh-CN" sz="4000" b="1"/>
              <a:t>”</a:t>
            </a:r>
            <a:r>
              <a:rPr lang="zh-CN" altLang="en-US" sz="4000" b="1"/>
              <a:t>的具体表现</a:t>
            </a:r>
          </a:p>
        </p:txBody>
      </p:sp>
      <p:grpSp>
        <p:nvGrpSpPr>
          <p:cNvPr id="3" name="Group 5"/>
          <p:cNvGrpSpPr/>
          <p:nvPr/>
        </p:nvGrpSpPr>
        <p:grpSpPr>
          <a:xfrm>
            <a:off x="1653540" y="1525270"/>
            <a:ext cx="8317865" cy="5052695"/>
            <a:chOff x="0" y="535"/>
            <a:chExt cx="6931" cy="8568"/>
          </a:xfrm>
        </p:grpSpPr>
        <p:sp>
          <p:nvSpPr>
            <p:cNvPr id="5" name="Text Box 3"/>
            <p:cNvSpPr txBox="1"/>
            <p:nvPr/>
          </p:nvSpPr>
          <p:spPr>
            <a:xfrm>
              <a:off x="2792" y="1094"/>
              <a:ext cx="2949" cy="688"/>
            </a:xfrm>
            <a:prstGeom prst="rect">
              <a:avLst/>
            </a:prstGeom>
            <a:noFill/>
            <a:ln w="9525">
              <a:noFill/>
            </a:ln>
          </p:spPr>
          <p:txBody>
            <a:bodyPr anchor="t">
              <a:spAutoFit/>
            </a:bodyPr>
            <a:lstStyle/>
            <a:p>
              <a:pPr lvl="0">
                <a:spcBef>
                  <a:spcPct val="50000"/>
                </a:spcBef>
              </a:pPr>
              <a:endParaRPr lang="zh-CN" altLang="en-US">
                <a:latin typeface="Arial" pitchFamily="34" charset="0"/>
                <a:ea typeface="宋体" pitchFamily="2" charset="-122"/>
              </a:endParaRPr>
            </a:p>
          </p:txBody>
        </p:sp>
        <p:pic>
          <p:nvPicPr>
            <p:cNvPr id="6" name="Picture 11" descr="200858114947970_2"/>
            <p:cNvPicPr>
              <a:picLocks noChangeAspect="1"/>
            </p:cNvPicPr>
            <p:nvPr/>
          </p:nvPicPr>
          <p:blipFill>
            <a:blip r:embed="rId2"/>
            <a:srcRect t="5515" r="-229" b="6250"/>
            <a:stretch>
              <a:fillRect/>
            </a:stretch>
          </p:blipFill>
          <p:spPr>
            <a:xfrm>
              <a:off x="0" y="535"/>
              <a:ext cx="6931" cy="8568"/>
            </a:xfrm>
            <a:prstGeom prst="rect">
              <a:avLst/>
            </a:prstGeom>
            <a:noFill/>
            <a:ln w="9525">
              <a:noFill/>
            </a:ln>
          </p:spPr>
        </p:pic>
        <p:sp>
          <p:nvSpPr>
            <p:cNvPr id="7" name="Rectangle 12"/>
            <p:cNvSpPr/>
            <p:nvPr/>
          </p:nvSpPr>
          <p:spPr>
            <a:xfrm>
              <a:off x="803" y="4320"/>
              <a:ext cx="5374" cy="959"/>
            </a:xfrm>
            <a:prstGeom prst="rect">
              <a:avLst/>
            </a:prstGeom>
            <a:solidFill>
              <a:schemeClr val="bg1"/>
            </a:solidFill>
            <a:ln w="9525" cap="flat" cmpd="sng">
              <a:solidFill>
                <a:schemeClr val="bg1"/>
              </a:solidFill>
              <a:prstDash val="solid"/>
              <a:miter/>
              <a:headEnd type="none" w="med" len="med"/>
              <a:tailEnd type="none" w="med" len="med"/>
            </a:ln>
          </p:spPr>
          <p:txBody>
            <a:bodyPr wrap="none" lIns="90170" tIns="46990" rIns="90170" bIns="46990" anchor="ctr"/>
            <a:lstStyle/>
            <a:p>
              <a:pPr lvl="0"/>
              <a:endParaRPr lang="zh-CN" altLang="en-US">
                <a:latin typeface="Arial" panose="020b0604020202020204" pitchFamily="34" charset="0"/>
                <a:ea typeface="宋体" panose="02010600030101010101" pitchFamily="2" charset="-122"/>
              </a:endParaRPr>
            </a:p>
          </p:txBody>
        </p:sp>
      </p:grpSp>
      <p:sp>
        <p:nvSpPr>
          <p:cNvPr id="4" name="文本框 3"/>
          <p:cNvSpPr txBox="1"/>
          <p:nvPr/>
        </p:nvSpPr>
        <p:spPr>
          <a:xfrm>
            <a:off x="4364355" y="3582670"/>
            <a:ext cx="2249805" cy="914400"/>
          </a:xfrm>
          <a:prstGeom prst="rect">
            <a:avLst/>
          </a:prstGeom>
          <a:noFill/>
        </p:spPr>
        <p:txBody>
          <a:bodyPr wrap="none" rtlCol="0">
            <a:spAutoFit/>
          </a:bodyPr>
          <a:lstStyle/>
          <a:p>
            <a:r>
              <a:rPr lang="zh-CN" altLang="en-US" sz="5400" b="1">
                <a:solidFill>
                  <a:schemeClr val="tx1"/>
                </a:solidFill>
                <a:latin typeface="楷体" panose="02010609060101010101" pitchFamily="49" charset="-122"/>
                <a:ea typeface="楷体" panose="02010609060101010101" pitchFamily="49" charset="-122"/>
              </a:rPr>
              <a:t>大棋局</a:t>
            </a:r>
          </a:p>
        </p:txBody>
      </p:sp>
      <p:sp>
        <p:nvSpPr>
          <p:cNvPr id="9" name="Oval 41"/>
          <p:cNvSpPr/>
          <p:nvPr/>
        </p:nvSpPr>
        <p:spPr>
          <a:xfrm>
            <a:off x="5408295" y="1640840"/>
            <a:ext cx="866775" cy="809625"/>
          </a:xfrm>
          <a:prstGeom prst="ellipse">
            <a:avLst/>
          </a:prstGeom>
          <a:solidFill>
            <a:srgbClr val="C0C0C0"/>
          </a:solidFill>
          <a:ln w="28575" cap="flat" cmpd="sng">
            <a:solidFill>
              <a:srgbClr val="00CCFF"/>
            </a:solidFill>
            <a:prstDash val="solid"/>
            <a:round/>
            <a:headEnd type="none" w="med" len="med"/>
            <a:tailEnd type="none" w="med" len="med"/>
          </a:ln>
        </p:spPr>
        <p:txBody>
          <a:bodyPr wrap="none" anchor="ctr"/>
          <a:lstStyle/>
          <a:p>
            <a:pPr lvl="0" algn="ctr"/>
            <a:r>
              <a:rPr lang="zh-CN" altLang="en-US" sz="2800" b="1">
                <a:solidFill>
                  <a:srgbClr val="0000FF"/>
                </a:solidFill>
                <a:latin typeface="Arial" panose="020b0604020202020204" pitchFamily="34" charset="0"/>
                <a:ea typeface="微软雅黑" panose="020b0503020204020204" pitchFamily="34" charset="-122"/>
              </a:rPr>
              <a:t>美</a:t>
            </a:r>
          </a:p>
        </p:txBody>
      </p:sp>
      <p:sp>
        <p:nvSpPr>
          <p:cNvPr id="10" name="Oval 42"/>
          <p:cNvSpPr/>
          <p:nvPr/>
        </p:nvSpPr>
        <p:spPr>
          <a:xfrm>
            <a:off x="5395595" y="5568315"/>
            <a:ext cx="879475" cy="880110"/>
          </a:xfrm>
          <a:prstGeom prst="ellipse">
            <a:avLst/>
          </a:prstGeom>
          <a:solidFill>
            <a:srgbClr val="C0C0C0"/>
          </a:solidFill>
          <a:ln w="28575" cap="flat" cmpd="sng">
            <a:solidFill>
              <a:srgbClr val="FFFF00"/>
            </a:solidFill>
            <a:prstDash val="solid"/>
            <a:round/>
            <a:headEnd type="none" w="med" len="med"/>
            <a:tailEnd type="none" w="med" len="med"/>
          </a:ln>
        </p:spPr>
        <p:txBody>
          <a:bodyPr wrap="none" anchor="ctr"/>
          <a:lstStyle/>
          <a:p>
            <a:pPr lvl="0" algn="ctr"/>
            <a:r>
              <a:rPr lang="zh-CN" altLang="en-US" sz="2800" b="1">
                <a:solidFill>
                  <a:srgbClr val="FF0000"/>
                </a:solidFill>
                <a:latin typeface="Arial" panose="020b0604020202020204" pitchFamily="34" charset="0"/>
                <a:ea typeface="微软雅黑" panose="020b0503020204020204" pitchFamily="34" charset="-122"/>
              </a:rPr>
              <a:t>苏</a:t>
            </a:r>
          </a:p>
        </p:txBody>
      </p:sp>
      <p:sp>
        <p:nvSpPr>
          <p:cNvPr id="8" name="Oval 224"/>
          <p:cNvSpPr/>
          <p:nvPr/>
        </p:nvSpPr>
        <p:spPr>
          <a:xfrm>
            <a:off x="2685415" y="2861945"/>
            <a:ext cx="720725" cy="720725"/>
          </a:xfrm>
          <a:prstGeom prst="ellipse">
            <a:avLst/>
          </a:prstGeom>
          <a:solidFill>
            <a:srgbClr val="C0C0C0"/>
          </a:solidFill>
          <a:ln w="28575" cap="flat" cmpd="sng">
            <a:solidFill>
              <a:srgbClr val="00CC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altLang="en-US" sz="3600" b="1">
                <a:solidFill>
                  <a:srgbClr val="0000FF"/>
                </a:solidFill>
                <a:ea typeface="微软雅黑" panose="020b0503020204020204" pitchFamily="34" charset="-122"/>
              </a:rPr>
              <a:t>杜</a:t>
            </a:r>
          </a:p>
        </p:txBody>
      </p:sp>
      <p:sp>
        <p:nvSpPr>
          <p:cNvPr id="11" name="Oval 225"/>
          <p:cNvSpPr/>
          <p:nvPr/>
        </p:nvSpPr>
        <p:spPr>
          <a:xfrm>
            <a:off x="4687253" y="2861945"/>
            <a:ext cx="720725" cy="720725"/>
          </a:xfrm>
          <a:prstGeom prst="ellipse">
            <a:avLst/>
          </a:prstGeom>
          <a:solidFill>
            <a:srgbClr val="C0C0C0"/>
          </a:solidFill>
          <a:ln w="28575" cap="flat" cmpd="sng">
            <a:solidFill>
              <a:srgbClr val="00CC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altLang="en-US" sz="3600" b="1">
                <a:solidFill>
                  <a:srgbClr val="0000FF"/>
                </a:solidFill>
                <a:ea typeface="微软雅黑" panose="020b0503020204020204" pitchFamily="34" charset="-122"/>
              </a:rPr>
              <a:t>马</a:t>
            </a:r>
          </a:p>
        </p:txBody>
      </p:sp>
      <p:sp>
        <p:nvSpPr>
          <p:cNvPr id="12" name="Oval 226"/>
          <p:cNvSpPr/>
          <p:nvPr/>
        </p:nvSpPr>
        <p:spPr>
          <a:xfrm>
            <a:off x="6442710" y="2861945"/>
            <a:ext cx="720725" cy="720725"/>
          </a:xfrm>
          <a:prstGeom prst="ellipse">
            <a:avLst/>
          </a:prstGeom>
          <a:solidFill>
            <a:srgbClr val="C0C0C0"/>
          </a:solidFill>
          <a:ln w="28575" cap="flat" cmpd="sng">
            <a:solidFill>
              <a:srgbClr val="00CC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altLang="en-US" sz="3600" b="1">
                <a:solidFill>
                  <a:srgbClr val="0000FF"/>
                </a:solidFill>
                <a:ea typeface="微软雅黑" panose="020b0503020204020204" pitchFamily="34" charset="-122"/>
              </a:rPr>
              <a:t>北</a:t>
            </a:r>
          </a:p>
        </p:txBody>
      </p:sp>
      <p:sp>
        <p:nvSpPr>
          <p:cNvPr id="13" name="Oval 228"/>
          <p:cNvSpPr/>
          <p:nvPr/>
        </p:nvSpPr>
        <p:spPr>
          <a:xfrm>
            <a:off x="2685098" y="4595813"/>
            <a:ext cx="720725" cy="720725"/>
          </a:xfrm>
          <a:prstGeom prst="ellipse">
            <a:avLst/>
          </a:prstGeom>
          <a:solidFill>
            <a:srgbClr val="C0C0C0"/>
          </a:solidFill>
          <a:ln w="28575" cap="flat" cmpd="sng">
            <a:solidFill>
              <a:srgbClr val="FFFF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altLang="en-US" sz="3600" b="1">
                <a:solidFill>
                  <a:srgbClr val="FF0000"/>
                </a:solidFill>
                <a:ea typeface="微软雅黑" panose="020b0503020204020204" pitchFamily="34" charset="-122"/>
              </a:rPr>
              <a:t>情</a:t>
            </a:r>
          </a:p>
        </p:txBody>
      </p:sp>
      <p:sp>
        <p:nvSpPr>
          <p:cNvPr id="14" name="Oval 229"/>
          <p:cNvSpPr/>
          <p:nvPr/>
        </p:nvSpPr>
        <p:spPr>
          <a:xfrm>
            <a:off x="4563904" y="4612005"/>
            <a:ext cx="720725" cy="720725"/>
          </a:xfrm>
          <a:prstGeom prst="ellipse">
            <a:avLst/>
          </a:prstGeom>
          <a:solidFill>
            <a:srgbClr val="C0C0C0"/>
          </a:solidFill>
          <a:ln w="28575" cap="flat" cmpd="sng">
            <a:solidFill>
              <a:srgbClr val="FFFF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altLang="en-US" sz="3600" b="1">
                <a:solidFill>
                  <a:srgbClr val="FF0000"/>
                </a:solidFill>
                <a:ea typeface="微软雅黑" panose="020b0503020204020204" pitchFamily="34" charset="-122"/>
              </a:rPr>
              <a:t>经</a:t>
            </a:r>
          </a:p>
        </p:txBody>
      </p:sp>
      <p:sp>
        <p:nvSpPr>
          <p:cNvPr id="15" name="Oval 230"/>
          <p:cNvSpPr/>
          <p:nvPr/>
        </p:nvSpPr>
        <p:spPr>
          <a:xfrm>
            <a:off x="6413386" y="4595813"/>
            <a:ext cx="720725" cy="720725"/>
          </a:xfrm>
          <a:prstGeom prst="ellipse">
            <a:avLst/>
          </a:prstGeom>
          <a:solidFill>
            <a:srgbClr val="C0C0C0"/>
          </a:solidFill>
          <a:ln w="28575" cap="flat" cmpd="sng">
            <a:solidFill>
              <a:srgbClr val="FFFF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altLang="en-US" sz="3600" b="1">
                <a:solidFill>
                  <a:srgbClr val="FF0000"/>
                </a:solidFill>
                <a:ea typeface="微软雅黑" panose="020b0503020204020204" pitchFamily="34" charset="-122"/>
              </a:rPr>
              <a:t>华</a:t>
            </a:r>
          </a:p>
        </p:txBody>
      </p:sp>
      <p:sp>
        <p:nvSpPr>
          <p:cNvPr id="16" name="Oval 226"/>
          <p:cNvSpPr/>
          <p:nvPr/>
        </p:nvSpPr>
        <p:spPr>
          <a:xfrm>
            <a:off x="8262620" y="2861945"/>
            <a:ext cx="803910" cy="720725"/>
          </a:xfrm>
          <a:prstGeom prst="ellipse">
            <a:avLst/>
          </a:prstGeom>
          <a:solidFill>
            <a:srgbClr val="C0C0C0"/>
          </a:solidFill>
          <a:ln w="28575" cap="flat" cmpd="sng">
            <a:solidFill>
              <a:srgbClr val="00CC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altLang="zh-CN" b="1">
                <a:solidFill>
                  <a:srgbClr val="0000FF"/>
                </a:solidFill>
                <a:ea typeface="微软雅黑" panose="020b0503020204020204" pitchFamily="34" charset="-122"/>
              </a:rPr>
              <a:t>西德</a:t>
            </a:r>
          </a:p>
        </p:txBody>
      </p:sp>
      <p:sp>
        <p:nvSpPr>
          <p:cNvPr id="17" name="Oval 230"/>
          <p:cNvSpPr/>
          <p:nvPr/>
        </p:nvSpPr>
        <p:spPr>
          <a:xfrm>
            <a:off x="8277860" y="4595813"/>
            <a:ext cx="788670" cy="770890"/>
          </a:xfrm>
          <a:prstGeom prst="ellipse">
            <a:avLst/>
          </a:prstGeom>
          <a:solidFill>
            <a:srgbClr val="C0C0C0"/>
          </a:solidFill>
          <a:ln w="28575" cap="flat" cmpd="sng">
            <a:solidFill>
              <a:srgbClr val="FFFF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altLang="en-US" b="1">
                <a:solidFill>
                  <a:srgbClr val="FF0000"/>
                </a:solidFill>
                <a:ea typeface="微软雅黑" panose="020b0503020204020204" pitchFamily="34" charset="-122"/>
              </a:rPr>
              <a:t>东德</a:t>
            </a:r>
          </a:p>
        </p:txBody>
      </p:sp>
    </p:spTree>
    <p:custDataLst>
      <p:tags r:id="rId3"/>
    </p:custDataLst>
    <p:extLst>
      <p:ext uri="{BB962C8B-B14F-4D97-AF65-F5344CB8AC3E}">
        <p14:creationId xmlns:p14="http://schemas.microsoft.com/office/powerpoint/2010/main" val="3775551052"/>
      </p:ext>
    </p:extLst>
  </p:cSld>
  <p:clrMapOvr>
    <a:masterClrMapping/>
  </p:clrMapOvr>
  <p:transition spd="slow" advTm="82328"/>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4"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1000"/>
                                        <p:tgtEl>
                                          <p:spTgt spid="3"/>
                                        </p:tgtEl>
                                      </p:cBhvr>
                                    </p:animEffect>
                                  </p:childTnLst>
                                </p:cTn>
                              </p:par>
                            </p:childTnLst>
                          </p:cTn>
                        </p:par>
                        <p:par>
                          <p:cTn id="8" fill="hold" nodeType="afterGroup">
                            <p:stCondLst>
                              <p:cond delay="1000"/>
                            </p:stCondLst>
                            <p:childTnLst>
                              <p:par>
                                <p:cTn id="9" presetID="1"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par>
                    <p:cTn id="13" fill="hold" nodeType="clickPar">
                      <p:stCondLst>
                        <p:cond delay="indefinite"/>
                        <p:cond evt="onBegin" delay="0">
                          <p:tn val="12"/>
                        </p:cond>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ppt_x"/>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cond evt="onBegin" delay="0">
                          <p:tn val="18"/>
                        </p:cond>
                      </p:stCondLst>
                      <p:childTnLst>
                        <p:par>
                          <p:cTn id="20" fill="hold" nodeType="after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cond evt="onBegin" delay="0">
                          <p:tn val="24"/>
                        </p:cond>
                      </p:stCondLst>
                      <p:childTnLst>
                        <p:par>
                          <p:cTn id="26" fill="hold" nodeType="after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ppt_x"/>
                                          </p:val>
                                        </p:tav>
                                        <p:tav tm="100000">
                                          <p:val>
                                            <p:strVal val="#ppt_x"/>
                                          </p:val>
                                        </p:tav>
                                      </p:tavLst>
                                    </p:anim>
                                    <p:anim calcmode="lin" valueType="num">
                                      <p:cBhvr additive="base">
                                        <p:cTn id="3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cond evt="onBegin" delay="0">
                          <p:tn val="30"/>
                        </p:cond>
                      </p:stCondLst>
                      <p:childTnLst>
                        <p:par>
                          <p:cTn id="32" fill="hold" nodeType="after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ppt_x"/>
                                          </p:val>
                                        </p:tav>
                                        <p:tav tm="100000">
                                          <p:val>
                                            <p:strVal val="#ppt_x"/>
                                          </p:val>
                                        </p:tav>
                                      </p:tavLst>
                                    </p:anim>
                                    <p:anim calcmode="lin" valueType="num">
                                      <p:cBhvr additive="base">
                                        <p:cTn id="3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cond evt="onBegin" delay="0">
                          <p:tn val="36"/>
                        </p:cond>
                      </p:stCondLst>
                      <p:childTnLst>
                        <p:par>
                          <p:cTn id="38" fill="hold" nodeType="afterGroup">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ppt_x"/>
                                          </p:val>
                                        </p:tav>
                                        <p:tav tm="100000">
                                          <p:val>
                                            <p:strVal val="#ppt_x"/>
                                          </p:val>
                                        </p:tav>
                                      </p:tavLst>
                                    </p:anim>
                                    <p:anim calcmode="lin" valueType="num">
                                      <p:cBhvr additive="base">
                                        <p:cTn id="4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cond evt="onBegin" delay="0">
                          <p:tn val="42"/>
                        </p:cond>
                      </p:stCondLst>
                      <p:childTnLst>
                        <p:par>
                          <p:cTn id="44" fill="hold" nodeType="afterGroup">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 fill="hold"/>
                                        <p:tgtEl>
                                          <p:spTgt spid="15"/>
                                        </p:tgtEl>
                                        <p:attrNameLst>
                                          <p:attrName>ppt_x</p:attrName>
                                        </p:attrNameLst>
                                      </p:cBhvr>
                                      <p:tavLst>
                                        <p:tav tm="0">
                                          <p:val>
                                            <p:strVal val="#ppt_x"/>
                                          </p:val>
                                        </p:tav>
                                        <p:tav tm="100000">
                                          <p:val>
                                            <p:strVal val="#ppt_x"/>
                                          </p:val>
                                        </p:tav>
                                      </p:tavLst>
                                    </p:anim>
                                    <p:anim calcmode="lin" valueType="num">
                                      <p:cBhvr additive="base">
                                        <p:cTn id="4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49" fill="hold" nodeType="clickPar">
                      <p:stCondLst>
                        <p:cond delay="indefinite"/>
                        <p:cond evt="onBegin" delay="0">
                          <p:tn val="48"/>
                        </p:cond>
                      </p:stCondLst>
                      <p:childTnLst>
                        <p:par>
                          <p:cTn id="50" fill="hold" nodeType="afterGroup">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500" fill="hold"/>
                                        <p:tgtEl>
                                          <p:spTgt spid="16"/>
                                        </p:tgtEl>
                                        <p:attrNameLst>
                                          <p:attrName>ppt_x</p:attrName>
                                        </p:attrNameLst>
                                      </p:cBhvr>
                                      <p:tavLst>
                                        <p:tav tm="0">
                                          <p:val>
                                            <p:strVal val="#ppt_x"/>
                                          </p:val>
                                        </p:tav>
                                        <p:tav tm="100000">
                                          <p:val>
                                            <p:strVal val="#ppt_x"/>
                                          </p:val>
                                        </p:tav>
                                      </p:tavLst>
                                    </p:anim>
                                    <p:anim calcmode="lin" valueType="num">
                                      <p:cBhvr additive="base">
                                        <p:cTn id="5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55" fill="hold" nodeType="clickPar">
                      <p:stCondLst>
                        <p:cond delay="indefinite"/>
                        <p:cond evt="onBegin" delay="0">
                          <p:tn val="54"/>
                        </p:cond>
                      </p:stCondLst>
                      <p:childTnLst>
                        <p:par>
                          <p:cTn id="56" fill="hold" nodeType="afterGroup">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additive="base">
                                        <p:cTn id="59" dur="500" fill="hold"/>
                                        <p:tgtEl>
                                          <p:spTgt spid="17"/>
                                        </p:tgtEl>
                                        <p:attrNameLst>
                                          <p:attrName>ppt_x</p:attrName>
                                        </p:attrNameLst>
                                      </p:cBhvr>
                                      <p:tavLst>
                                        <p:tav tm="0">
                                          <p:val>
                                            <p:strVal val="#ppt_x"/>
                                          </p:val>
                                        </p:tav>
                                        <p:tav tm="100000">
                                          <p:val>
                                            <p:strVal val="#ppt_x"/>
                                          </p:val>
                                        </p:tav>
                                      </p:tavLst>
                                    </p:anim>
                                    <p:anim calcmode="lin" valueType="num">
                                      <p:cBhvr additive="base">
                                        <p:cTn id="6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8" grpId="0"/>
      <p:bldP spid="11" grpId="0"/>
      <p:bldP spid="12" grpId="0"/>
      <p:bldP spid="13" grpId="0"/>
      <p:bldP spid="14" grpId="0"/>
      <p:bldP spid="15" grpId="0"/>
      <p:bldP spid="16" grpId="0"/>
      <p:bldP spid="17"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内容占位符 4"/>
          <p:cNvSpPr>
            <a:spLocks noGrp="1"/>
          </p:cNvSpPr>
          <p:nvPr>
            <p:ph idx="1"/>
          </p:nvPr>
        </p:nvSpPr>
        <p:spPr>
          <a:xfrm>
            <a:off x="1892935" y="1101090"/>
            <a:ext cx="3529965" cy="1036955"/>
          </a:xfrm>
        </p:spPr>
        <p:txBody>
          <a:bodyPr>
            <a:normAutofit/>
          </a:bodyPr>
          <a:lstStyle/>
          <a:p>
            <a:pPr marL="0" indent="0">
              <a:buNone/>
            </a:pPr>
            <a:r>
              <a:rPr lang="zh-CN" altLang="en-US" sz="4400">
                <a:latin typeface="黑体" panose="02010609060101010101" pitchFamily="49" charset="-122"/>
                <a:ea typeface="黑体" panose="02010609060101010101" pitchFamily="49" charset="-122"/>
              </a:rPr>
              <a:t>美国的挑战</a:t>
            </a:r>
          </a:p>
        </p:txBody>
      </p:sp>
      <p:sp>
        <p:nvSpPr>
          <p:cNvPr id="4" name="内容占位符 2"/>
          <p:cNvSpPr txBox="1"/>
          <p:nvPr/>
        </p:nvSpPr>
        <p:spPr>
          <a:xfrm>
            <a:off x="1545263" y="2005072"/>
            <a:ext cx="3600400" cy="214312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Tx/>
              <a:buBlip>
                <a:blip r:embed="rId2"/>
              </a:buBlip>
            </a:pPr>
            <a:r>
              <a:rPr lang="zh-CN" altLang="en-US" sz="3800">
                <a:latin typeface="微软雅黑" panose="020b0503020204020204" pitchFamily="34" charset="-122"/>
                <a:ea typeface="微软雅黑" panose="020b0503020204020204" pitchFamily="34" charset="-122"/>
              </a:rPr>
              <a:t>杜鲁门主义</a:t>
            </a:r>
            <a:endParaRPr lang="en-US" altLang="zh-CN" sz="3800">
              <a:latin typeface="微软雅黑" pitchFamily="34" charset="-122"/>
              <a:ea typeface="微软雅黑" pitchFamily="34" charset="-122"/>
            </a:endParaRPr>
          </a:p>
          <a:p>
            <a:pPr>
              <a:buFontTx/>
              <a:buBlip>
                <a:blip r:embed="rId2"/>
              </a:buBlip>
            </a:pPr>
            <a:r>
              <a:rPr lang="zh-CN" altLang="en-US" sz="3800">
                <a:latin typeface="微软雅黑" panose="020b0503020204020204" pitchFamily="34" charset="-122"/>
                <a:ea typeface="微软雅黑" panose="020b0503020204020204" pitchFamily="34" charset="-122"/>
              </a:rPr>
              <a:t>马歇尔计划</a:t>
            </a:r>
            <a:endParaRPr lang="en-US" altLang="zh-CN" sz="3800">
              <a:latin typeface="微软雅黑" panose="020b0503020204020204" pitchFamily="34" charset="-122"/>
              <a:ea typeface="微软雅黑" panose="020b0503020204020204" pitchFamily="34" charset="-122"/>
            </a:endParaRPr>
          </a:p>
          <a:p>
            <a:pPr>
              <a:buFontTx/>
              <a:buBlip>
                <a:blip r:embed="rId2"/>
              </a:buBlip>
            </a:pPr>
            <a:r>
              <a:rPr lang="zh-CN" altLang="en-US" sz="3800">
                <a:latin typeface="微软雅黑" panose="020b0503020204020204" pitchFamily="34" charset="-122"/>
                <a:ea typeface="微软雅黑" panose="020b0503020204020204" pitchFamily="34" charset="-122"/>
              </a:rPr>
              <a:t>北约建立</a:t>
            </a:r>
            <a:endParaRPr lang="en-US" altLang="zh-CN" sz="3800">
              <a:latin typeface="微软雅黑" panose="020b0503020204020204" pitchFamily="34" charset="-122"/>
              <a:ea typeface="微软雅黑" panose="020b0503020204020204" pitchFamily="34" charset="-122"/>
            </a:endParaRPr>
          </a:p>
          <a:p>
            <a:pPr>
              <a:buFontTx/>
              <a:buBlip>
                <a:blip r:embed="rId2"/>
              </a:buBlip>
            </a:pPr>
            <a:endParaRPr lang="zh-CN" altLang="en-US" sz="3800">
              <a:latin typeface="微软雅黑" pitchFamily="34" charset="-122"/>
              <a:ea typeface="微软雅黑" pitchFamily="34" charset="-122"/>
            </a:endParaRPr>
          </a:p>
        </p:txBody>
      </p:sp>
      <p:sp>
        <p:nvSpPr>
          <p:cNvPr id="6" name="内容占位符 2"/>
          <p:cNvSpPr txBox="1"/>
          <p:nvPr/>
        </p:nvSpPr>
        <p:spPr>
          <a:xfrm>
            <a:off x="6370955" y="2038350"/>
            <a:ext cx="5488940" cy="198882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Tx/>
              <a:buBlip>
                <a:blip r:embed="rId2"/>
              </a:buBlip>
            </a:pPr>
            <a:r>
              <a:rPr lang="zh-CN" altLang="en-US" sz="3800">
                <a:latin typeface="微软雅黑" panose="020b0503020204020204" pitchFamily="34" charset="-122"/>
                <a:ea typeface="微软雅黑" panose="020b0503020204020204" pitchFamily="34" charset="-122"/>
              </a:rPr>
              <a:t>共产党和工人党情报局</a:t>
            </a:r>
          </a:p>
          <a:p>
            <a:pPr>
              <a:buFontTx/>
              <a:buBlip>
                <a:blip r:embed="rId2"/>
              </a:buBlip>
            </a:pPr>
            <a:r>
              <a:rPr lang="zh-CN" altLang="en-US" sz="3800">
                <a:latin typeface="微软雅黑" panose="020b0503020204020204" pitchFamily="34" charset="-122"/>
                <a:ea typeface="微软雅黑" panose="020b0503020204020204" pitchFamily="34" charset="-122"/>
              </a:rPr>
              <a:t>经互会成立</a:t>
            </a:r>
            <a:endParaRPr lang="en-US" altLang="zh-CN" sz="3800">
              <a:latin typeface="微软雅黑" panose="020b0503020204020204" pitchFamily="34" charset="-122"/>
              <a:ea typeface="微软雅黑" panose="020b0503020204020204" pitchFamily="34" charset="-122"/>
            </a:endParaRPr>
          </a:p>
          <a:p>
            <a:pPr>
              <a:buFontTx/>
              <a:buBlip>
                <a:blip r:embed="rId2"/>
              </a:buBlip>
            </a:pPr>
            <a:r>
              <a:rPr lang="zh-CN" altLang="en-US" sz="3800">
                <a:latin typeface="微软雅黑" panose="020b0503020204020204" pitchFamily="34" charset="-122"/>
                <a:ea typeface="微软雅黑" panose="020b0503020204020204" pitchFamily="34" charset="-122"/>
              </a:rPr>
              <a:t>华沙条约组织建立</a:t>
            </a:r>
            <a:endParaRPr lang="en-US" altLang="zh-CN" sz="3800">
              <a:latin typeface="微软雅黑" panose="020b0503020204020204" pitchFamily="34" charset="-122"/>
              <a:ea typeface="微软雅黑" panose="020b0503020204020204" pitchFamily="34" charset="-122"/>
            </a:endParaRPr>
          </a:p>
          <a:p>
            <a:pPr marL="0" indent="0">
              <a:buFontTx/>
              <a:buNone/>
            </a:pPr>
            <a:endParaRPr lang="zh-CN" altLang="en-US" sz="3800">
              <a:latin typeface="微软雅黑" panose="020b0503020204020204" pitchFamily="34" charset="-122"/>
              <a:ea typeface="微软雅黑" panose="020b0503020204020204" pitchFamily="34" charset="-122"/>
            </a:endParaRPr>
          </a:p>
        </p:txBody>
      </p:sp>
      <p:sp>
        <p:nvSpPr>
          <p:cNvPr id="12" name="TextBox 11"/>
          <p:cNvSpPr txBox="1"/>
          <p:nvPr/>
        </p:nvSpPr>
        <p:spPr>
          <a:xfrm>
            <a:off x="2191822" y="5217967"/>
            <a:ext cx="3230880" cy="1322070"/>
          </a:xfrm>
          <a:prstGeom prst="rect">
            <a:avLst/>
          </a:prstGeom>
        </p:spPr>
        <p:style>
          <a:lnRef idx="2">
            <a:schemeClr val="accent4"/>
          </a:lnRef>
          <a:fillRef idx="1">
            <a:schemeClr val="lt1"/>
          </a:fillRef>
          <a:effectRef idx="0">
            <a:schemeClr val="accent4"/>
          </a:effectRef>
          <a:fontRef idx="minor">
            <a:schemeClr val="dk1"/>
          </a:fontRef>
        </p:style>
        <p:txBody>
          <a:bodyPr wrap="none" rtlCol="0">
            <a:spAutoFit/>
          </a:bodyPr>
          <a:lstStyle/>
          <a:p>
            <a:r>
              <a:rPr lang="zh-CN" altLang="en-US" sz="4000">
                <a:latin typeface="黑体" panose="02010609060101010101" pitchFamily="49" charset="-122"/>
                <a:ea typeface="黑体" panose="02010609060101010101" pitchFamily="49" charset="-122"/>
              </a:rPr>
              <a:t>以美国为首的</a:t>
            </a:r>
            <a:endParaRPr lang="en-US" altLang="zh-CN" sz="4000">
              <a:latin typeface="黑体" pitchFamily="49" charset="-122"/>
              <a:ea typeface="黑体" panose="02010609060101010101" pitchFamily="49" charset="-122"/>
            </a:endParaRPr>
          </a:p>
          <a:p>
            <a:r>
              <a:rPr lang="zh-CN" altLang="en-US" sz="4000">
                <a:latin typeface="黑体" panose="02010609060101010101" pitchFamily="49" charset="-122"/>
                <a:ea typeface="黑体" panose="02010609060101010101" pitchFamily="49" charset="-122"/>
              </a:rPr>
              <a:t>资本主义阵营</a:t>
            </a:r>
          </a:p>
        </p:txBody>
      </p:sp>
      <p:sp>
        <p:nvSpPr>
          <p:cNvPr id="13" name="TextBox 12"/>
          <p:cNvSpPr txBox="1"/>
          <p:nvPr/>
        </p:nvSpPr>
        <p:spPr>
          <a:xfrm>
            <a:off x="6769219" y="5217574"/>
            <a:ext cx="3230880" cy="1322070"/>
          </a:xfrm>
          <a:prstGeom prst="rect">
            <a:avLst/>
          </a:prstGeom>
        </p:spPr>
        <p:style>
          <a:lnRef idx="2">
            <a:schemeClr val="accent4"/>
          </a:lnRef>
          <a:fillRef idx="1">
            <a:schemeClr val="lt1"/>
          </a:fillRef>
          <a:effectRef idx="0">
            <a:schemeClr val="accent4"/>
          </a:effectRef>
          <a:fontRef idx="minor">
            <a:schemeClr val="dk1"/>
          </a:fontRef>
        </p:style>
        <p:txBody>
          <a:bodyPr wrap="none" rtlCol="0">
            <a:spAutoFit/>
          </a:bodyPr>
          <a:lstStyle/>
          <a:p>
            <a:r>
              <a:rPr lang="zh-CN" altLang="en-US" sz="4000">
                <a:latin typeface="黑体" panose="02010609060101010101" pitchFamily="49" charset="-122"/>
                <a:ea typeface="黑体" panose="02010609060101010101" pitchFamily="49" charset="-122"/>
              </a:rPr>
              <a:t>以苏联为首的</a:t>
            </a:r>
            <a:endParaRPr lang="en-US" altLang="zh-CN" sz="4000">
              <a:latin typeface="黑体" panose="02010609060101010101" pitchFamily="49" charset="-122"/>
              <a:ea typeface="黑体" panose="02010609060101010101" pitchFamily="49" charset="-122"/>
            </a:endParaRPr>
          </a:p>
          <a:p>
            <a:r>
              <a:rPr lang="zh-CN" altLang="en-US" sz="4000">
                <a:latin typeface="黑体" panose="02010609060101010101" pitchFamily="49" charset="-122"/>
                <a:ea typeface="黑体" panose="02010609060101010101" pitchFamily="49" charset="-122"/>
              </a:rPr>
              <a:t>社会主义阵营</a:t>
            </a:r>
          </a:p>
        </p:txBody>
      </p:sp>
      <p:cxnSp>
        <p:nvCxnSpPr>
          <p:cNvPr id="15" name="直接箭头连接符 14"/>
          <p:cNvCxnSpPr/>
          <p:nvPr/>
        </p:nvCxnSpPr>
        <p:spPr>
          <a:xfrm>
            <a:off x="5423139" y="5878658"/>
            <a:ext cx="1346080" cy="1"/>
          </a:xfrm>
          <a:prstGeom prst="straightConnector1">
            <a:avLst/>
          </a:prstGeom>
          <a:ln>
            <a:headEnd type="arrow"/>
            <a:tailEnd type="arrow"/>
          </a:ln>
        </p:spPr>
        <p:style>
          <a:lnRef idx="3">
            <a:schemeClr val="dk1"/>
          </a:lnRef>
          <a:fillRef idx="0">
            <a:schemeClr val="dk1"/>
          </a:fillRef>
          <a:effectRef idx="2">
            <a:schemeClr val="dk1"/>
          </a:effectRef>
          <a:fontRef idx="minor">
            <a:schemeClr val="tx1"/>
          </a:fontRef>
        </p:style>
      </p:cxnSp>
      <p:sp>
        <p:nvSpPr>
          <p:cNvPr id="16" name="TextBox 15"/>
          <p:cNvSpPr txBox="1"/>
          <p:nvPr/>
        </p:nvSpPr>
        <p:spPr>
          <a:xfrm>
            <a:off x="5594018" y="4967972"/>
            <a:ext cx="921385" cy="2184995"/>
          </a:xfrm>
          <a:prstGeom prst="rect">
            <a:avLst/>
          </a:prstGeom>
          <a:noFill/>
        </p:spPr>
        <p:txBody>
          <a:bodyPr vert="eaVert" wrap="square" rtlCol="0">
            <a:spAutoFit/>
          </a:bodyPr>
          <a:lstStyle/>
          <a:p>
            <a:r>
              <a:rPr lang="zh-CN" altLang="en-US" sz="4800" b="1">
                <a:solidFill>
                  <a:srgbClr val="2312FA"/>
                </a:solidFill>
                <a:latin typeface="华文行楷" panose="02010800040101010101" pitchFamily="2" charset="-122"/>
                <a:ea typeface="华文行楷" panose="02010800040101010101" pitchFamily="2" charset="-122"/>
              </a:rPr>
              <a:t>冷   战</a:t>
            </a:r>
          </a:p>
        </p:txBody>
      </p:sp>
      <p:sp>
        <p:nvSpPr>
          <p:cNvPr id="3" name="内容占位符 4"/>
          <p:cNvSpPr>
            <a:spLocks noGrp="1"/>
          </p:cNvSpPr>
          <p:nvPr/>
        </p:nvSpPr>
        <p:spPr>
          <a:xfrm>
            <a:off x="6520815" y="1116965"/>
            <a:ext cx="3467735" cy="102108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4400">
                <a:latin typeface="黑体" panose="02010609060101010101" pitchFamily="49" charset="-122"/>
                <a:ea typeface="黑体" panose="02010609060101010101" pitchFamily="49" charset="-122"/>
              </a:rPr>
              <a:t>苏联的应战</a:t>
            </a:r>
          </a:p>
        </p:txBody>
      </p:sp>
      <p:sp>
        <p:nvSpPr>
          <p:cNvPr id="8" name="TextBox 15"/>
          <p:cNvSpPr txBox="1"/>
          <p:nvPr/>
        </p:nvSpPr>
        <p:spPr>
          <a:xfrm rot="16200000">
            <a:off x="5297170" y="964565"/>
            <a:ext cx="921385" cy="1225550"/>
          </a:xfrm>
          <a:prstGeom prst="rect">
            <a:avLst/>
          </a:prstGeom>
          <a:noFill/>
        </p:spPr>
        <p:txBody>
          <a:bodyPr vert="eaVert" wrap="square" rtlCol="0">
            <a:spAutoFit/>
          </a:bodyPr>
          <a:lstStyle/>
          <a:p>
            <a:r>
              <a:rPr lang="en-US" altLang="zh-CN" sz="4800" b="1">
                <a:solidFill>
                  <a:srgbClr val="2312FA"/>
                </a:solidFill>
                <a:latin typeface="华文行楷" panose="02010800040101010101" pitchFamily="2" charset="-122"/>
                <a:ea typeface="华文行楷" panose="02010800040101010101" pitchFamily="2" charset="-122"/>
              </a:rPr>
              <a:t>V</a:t>
            </a:r>
            <a:r>
              <a:rPr lang="zh-CN" altLang="en-US" sz="4800" b="1">
                <a:solidFill>
                  <a:srgbClr val="2312FA"/>
                </a:solidFill>
                <a:latin typeface="华文行楷" panose="02010800040101010101" pitchFamily="2" charset="-122"/>
                <a:ea typeface="华文行楷" panose="02010800040101010101" pitchFamily="2" charset="-122"/>
              </a:rPr>
              <a:t>  </a:t>
            </a:r>
            <a:r>
              <a:rPr lang="en-US" altLang="zh-CN" sz="4800" b="1">
                <a:solidFill>
                  <a:srgbClr val="2312FA"/>
                </a:solidFill>
                <a:latin typeface="华文行楷" panose="02010800040101010101" pitchFamily="2" charset="-122"/>
                <a:ea typeface="华文行楷" panose="02010800040101010101" pitchFamily="2" charset="-122"/>
              </a:rPr>
              <a:t>S</a:t>
            </a:r>
          </a:p>
        </p:txBody>
      </p:sp>
      <p:sp>
        <p:nvSpPr>
          <p:cNvPr id="52226" name="Text Box 2"/>
          <p:cNvSpPr txBox="1">
            <a:spLocks noChangeArrowheads="1"/>
          </p:cNvSpPr>
          <p:nvPr/>
        </p:nvSpPr>
        <p:spPr bwMode="auto">
          <a:xfrm>
            <a:off x="3137967" y="195109"/>
            <a:ext cx="5669280" cy="829945"/>
          </a:xfrm>
          <a:prstGeom prst="rect">
            <a:avLst/>
          </a:prstGeom>
          <a:gradFill rotWithShape="1">
            <a:gsLst>
              <a:gs pos="0">
                <a:schemeClr val="bg1">
                  <a:gamma/>
                  <a:shade val="46275"/>
                  <a:invGamma/>
                </a:schemeClr>
              </a:gs>
              <a:gs pos="50000">
                <a:schemeClr val="bg1"/>
              </a:gs>
              <a:gs pos="100000">
                <a:schemeClr val="bg1">
                  <a:gamma/>
                  <a:shade val="46275"/>
                  <a:invGamma/>
                </a:schemeClr>
              </a:gs>
            </a:gsLst>
            <a:lin ang="5400000" scaled="1"/>
          </a:gradFill>
          <a:ln w="9525">
            <a:noFill/>
            <a:miter lim="800000"/>
          </a:ln>
          <a:effectLst/>
        </p:spPr>
        <p:txBody>
          <a:bodyPr wrap="none">
            <a:spAutoFit/>
          </a:bodyPr>
          <a:lstStyle/>
          <a:p>
            <a:pPr>
              <a:defRPr/>
            </a:pPr>
            <a:r>
              <a:rPr lang="zh-CN" altLang="en-US" sz="4800">
                <a:solidFill>
                  <a:srgbClr val="000066"/>
                </a:solidFill>
                <a:ea typeface="方正粗活意简体" pitchFamily="65" charset="-122"/>
                <a:cs typeface="Arial" panose="020b0604020202020204" pitchFamily="34" charset="0"/>
              </a:rPr>
              <a:t>两极对峙格局的形成</a:t>
            </a:r>
          </a:p>
        </p:txBody>
      </p:sp>
      <p:sp>
        <p:nvSpPr>
          <p:cNvPr id="2" name="AutoShape 4"/>
          <p:cNvSpPr>
            <a:spLocks noChangeArrowheads="1"/>
          </p:cNvSpPr>
          <p:nvPr/>
        </p:nvSpPr>
        <p:spPr bwMode="auto">
          <a:xfrm>
            <a:off x="6769100" y="3494405"/>
            <a:ext cx="3936365" cy="532765"/>
          </a:xfrm>
          <a:prstGeom prst="roundRect">
            <a:avLst>
              <a:gd name="adj" fmla="val 16667"/>
            </a:avLst>
          </a:prstGeom>
          <a:noFill/>
          <a:ln w="38100" algn="ctr">
            <a:solidFill>
              <a:srgbClr val="FF0000"/>
            </a:solidFill>
            <a:round/>
          </a:ln>
        </p:spPr>
        <p:txBody>
          <a:bodyPr wrap="none" anchor="ctr"/>
          <a:lstStyle/>
          <a:p>
            <a:pPr algn="ctr"/>
            <a:endParaRPr lang="zh-CN" altLang="en-US" sz="2400" b="1">
              <a:ea typeface="微软雅黑" pitchFamily="34" charset="-122"/>
            </a:endParaRPr>
          </a:p>
        </p:txBody>
      </p:sp>
      <p:sp>
        <p:nvSpPr>
          <p:cNvPr id="10" name="内容占位符 2"/>
          <p:cNvSpPr txBox="1"/>
          <p:nvPr/>
        </p:nvSpPr>
        <p:spPr>
          <a:xfrm>
            <a:off x="1544955" y="4148455"/>
            <a:ext cx="4434840" cy="214312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Tx/>
              <a:buBlip>
                <a:blip r:embed="rId2"/>
              </a:buBlip>
            </a:pPr>
            <a:r>
              <a:rPr lang="zh-CN" altLang="en-US" sz="3800">
                <a:latin typeface="微软雅黑" panose="020b0503020204020204" pitchFamily="34" charset="-122"/>
                <a:ea typeface="微软雅黑" panose="020b0503020204020204" pitchFamily="34" charset="-122"/>
              </a:rPr>
              <a:t>德意志联邦共和国</a:t>
            </a:r>
            <a:endParaRPr lang="en-US" altLang="zh-CN" sz="3800">
              <a:latin typeface="微软雅黑" panose="020b0503020204020204" pitchFamily="34" charset="-122"/>
              <a:ea typeface="微软雅黑" panose="020b0503020204020204" pitchFamily="34" charset="-122"/>
            </a:endParaRPr>
          </a:p>
          <a:p>
            <a:pPr marL="0" indent="0">
              <a:buFontTx/>
              <a:buNone/>
            </a:pPr>
            <a:endParaRPr lang="zh-CN" altLang="en-US" sz="3800">
              <a:latin typeface="微软雅黑" panose="020b0503020204020204" pitchFamily="34" charset="-122"/>
              <a:ea typeface="微软雅黑" panose="020b0503020204020204" pitchFamily="34" charset="-122"/>
            </a:endParaRPr>
          </a:p>
        </p:txBody>
      </p:sp>
      <p:sp>
        <p:nvSpPr>
          <p:cNvPr id="11" name="内容占位符 2"/>
          <p:cNvSpPr txBox="1"/>
          <p:nvPr/>
        </p:nvSpPr>
        <p:spPr>
          <a:xfrm>
            <a:off x="6370955" y="4148455"/>
            <a:ext cx="4453255" cy="2143125"/>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buFontTx/>
              <a:buBlip>
                <a:blip r:embed="rId2"/>
              </a:buBlip>
            </a:pPr>
            <a:r>
              <a:rPr lang="zh-CN" altLang="en-US" sz="3800">
                <a:latin typeface="微软雅黑" panose="020b0503020204020204" pitchFamily="34" charset="-122"/>
                <a:ea typeface="微软雅黑" panose="020b0503020204020204" pitchFamily="34" charset="-122"/>
              </a:rPr>
              <a:t>德意志民主共和国</a:t>
            </a:r>
            <a:endParaRPr lang="en-US" altLang="zh-CN" sz="3800">
              <a:latin typeface="微软雅黑" panose="020b0503020204020204" pitchFamily="34" charset="-122"/>
              <a:ea typeface="微软雅黑" panose="020b0503020204020204" pitchFamily="34" charset="-122"/>
            </a:endParaRPr>
          </a:p>
          <a:p>
            <a:pPr marL="0" indent="0">
              <a:buFontTx/>
              <a:buNone/>
            </a:pPr>
            <a:endParaRPr lang="zh-CN" altLang="en-US" sz="3800">
              <a:latin typeface="微软雅黑" panose="020b0503020204020204" pitchFamily="34" charset="-122"/>
              <a:ea typeface="微软雅黑" panose="020b0503020204020204" pitchFamily="34" charset="-122"/>
            </a:endParaRPr>
          </a:p>
        </p:txBody>
      </p:sp>
      <p:sp>
        <p:nvSpPr>
          <p:cNvPr id="7" name="AutoShape 4"/>
          <p:cNvSpPr>
            <a:spLocks noChangeArrowheads="1"/>
          </p:cNvSpPr>
          <p:nvPr/>
        </p:nvSpPr>
        <p:spPr bwMode="auto">
          <a:xfrm>
            <a:off x="1892935" y="2038350"/>
            <a:ext cx="2726055" cy="532765"/>
          </a:xfrm>
          <a:prstGeom prst="roundRect">
            <a:avLst>
              <a:gd name="adj" fmla="val 16667"/>
            </a:avLst>
          </a:prstGeom>
          <a:noFill/>
          <a:ln w="38100" algn="ctr">
            <a:solidFill>
              <a:srgbClr val="FF0000"/>
            </a:solidFill>
            <a:round/>
          </a:ln>
        </p:spPr>
        <p:txBody>
          <a:bodyPr wrap="none" anchor="ctr"/>
          <a:lstStyle/>
          <a:p>
            <a:pPr algn="ctr"/>
            <a:endParaRPr lang="zh-CN" altLang="en-US" sz="2400" b="1">
              <a:ea typeface="微软雅黑" panose="020b0503020204020204" pitchFamily="34" charset="-122"/>
            </a:endParaRPr>
          </a:p>
        </p:txBody>
      </p:sp>
    </p:spTree>
    <p:custDataLst>
      <p:tags r:id="rId3"/>
    </p:custDataLst>
  </p:cSld>
  <p:clrMapOvr>
    <a:masterClrMapping/>
  </p:clrMapOvr>
  <mc:AlternateContent>
    <mc:Choice xmlns:p14="http://schemas.microsoft.com/office/powerpoint/2010/main" Requires="p14">
      <p:transition spd="slow" advTm="33075" p14:dur="2000"/>
    </mc:Choice>
    <mc:Fallback>
      <p:transition spd="slow" advTm="3307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 presetClass="exit" presetSubtype="0" fill="hold" grpId="1" nodeType="clickEffect">
                                  <p:stCondLst>
                                    <p:cond delay="0"/>
                                  </p:stCondLst>
                                  <p:childTnLst>
                                    <p:set>
                                      <p:cBhvr>
                                        <p:cTn id="11" dur="1" fill="hold">
                                          <p:stCondLst>
                                            <p:cond delay="0"/>
                                          </p:stCondLst>
                                        </p:cTn>
                                        <p:tgtEl>
                                          <p:spTgt spid="7"/>
                                        </p:tgtEl>
                                        <p:attrNameLst>
                                          <p:attrName>style.visibility</p:attrName>
                                        </p:attrNameLst>
                                      </p:cBhvr>
                                      <p:to>
                                        <p:strVal val="hidden"/>
                                      </p:to>
                                    </p:set>
                                  </p:childTnLst>
                                </p:cTn>
                              </p:par>
                            </p:childTnLst>
                          </p:cTn>
                        </p:par>
                      </p:childTnLst>
                    </p:cTn>
                  </p:par>
                  <p:par>
                    <p:cTn id="12" fill="hold" nodeType="clickPar">
                      <p:stCondLst>
                        <p:cond delay="indefinite"/>
                      </p:stCondLst>
                      <p:childTnLst>
                        <p:par>
                          <p:cTn id="13" fill="hold" nodeType="afterGroup">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blinds(horizontal)">
                                      <p:cBhvr>
                                        <p:cTn id="16" dur="500"/>
                                        <p:tgtEl>
                                          <p:spTgt spid="2"/>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ppt_x"/>
                                          </p:val>
                                        </p:tav>
                                        <p:tav tm="100000">
                                          <p:val>
                                            <p:strVal val="#ppt_x"/>
                                          </p:val>
                                        </p:tav>
                                      </p:tavLst>
                                    </p:anim>
                                    <p:anim calcmode="lin" valueType="num">
                                      <p:cBhvr additive="base">
                                        <p:cTn id="3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afterGroup">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52226"/>
                                        </p:tgtEl>
                                        <p:attrNameLst>
                                          <p:attrName>style.visibility</p:attrName>
                                        </p:attrNameLst>
                                      </p:cBhvr>
                                      <p:to>
                                        <p:strVal val="visible"/>
                                      </p:to>
                                    </p:set>
                                    <p:anim calcmode="lin" valueType="num">
                                      <p:cBhvr additive="base">
                                        <p:cTn id="39" dur="500" fill="hold"/>
                                        <p:tgtEl>
                                          <p:spTgt spid="52226"/>
                                        </p:tgtEl>
                                        <p:attrNameLst>
                                          <p:attrName>ppt_x</p:attrName>
                                        </p:attrNameLst>
                                      </p:cBhvr>
                                      <p:tavLst>
                                        <p:tav tm="0">
                                          <p:val>
                                            <p:strVal val="#ppt_x"/>
                                          </p:val>
                                        </p:tav>
                                        <p:tav tm="100000">
                                          <p:val>
                                            <p:strVal val="#ppt_x"/>
                                          </p:val>
                                        </p:tav>
                                      </p:tavLst>
                                    </p:anim>
                                    <p:anim calcmode="lin" valueType="num">
                                      <p:cBhvr additive="base">
                                        <p:cTn id="40" dur="500" fill="hold"/>
                                        <p:tgtEl>
                                          <p:spTgt spid="522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6" grpId="0"/>
      <p:bldP spid="52226" grpId="0"/>
      <p:bldP spid="2" grpId="0"/>
      <p:bldP spid="7" grpId="0"/>
      <p:bldP spid="7" grpId="1"/>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3491" name="Rectangle 7"/>
          <p:cNvSpPr/>
          <p:nvPr/>
        </p:nvSpPr>
        <p:spPr>
          <a:xfrm>
            <a:off x="3733800" y="458153"/>
            <a:ext cx="3492500" cy="922020"/>
          </a:xfrm>
          <a:prstGeom prst="rect">
            <a:avLst/>
          </a:prstGeom>
          <a:noFill/>
          <a:ln w="9525">
            <a:noFill/>
          </a:ln>
        </p:spPr>
        <p:txBody>
          <a:bodyPr anchor="ct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en-US" altLang="zh-CN" sz="5400" b="1">
                <a:solidFill>
                  <a:srgbClr val="FF3300"/>
                </a:solidFill>
                <a:latin typeface="华文楷体" panose="02010600040101010101" pitchFamily="2" charset="-122"/>
                <a:ea typeface="华文楷体" panose="02010600040101010101" pitchFamily="2" charset="-122"/>
              </a:rPr>
              <a:t>【</a:t>
            </a:r>
            <a:r>
              <a:rPr lang="zh-CN" altLang="en-US" sz="5400" b="1">
                <a:solidFill>
                  <a:srgbClr val="FF3300"/>
                </a:solidFill>
                <a:latin typeface="华文楷体" panose="02010600040101010101" pitchFamily="2" charset="-122"/>
                <a:ea typeface="华文楷体" panose="02010600040101010101" pitchFamily="2" charset="-122"/>
              </a:rPr>
              <a:t>探究</a:t>
            </a:r>
            <a:r>
              <a:rPr lang="en-US" altLang="zh-CN" sz="5400" b="1">
                <a:solidFill>
                  <a:srgbClr val="FF3300"/>
                </a:solidFill>
                <a:latin typeface="华文楷体" panose="02010600040101010101" pitchFamily="2" charset="-122"/>
                <a:ea typeface="华文楷体" panose="02010600040101010101" pitchFamily="2" charset="-122"/>
              </a:rPr>
              <a:t>3】</a:t>
            </a:r>
          </a:p>
        </p:txBody>
      </p:sp>
      <p:sp>
        <p:nvSpPr>
          <p:cNvPr id="4" name="文本框 3"/>
          <p:cNvSpPr txBox="1"/>
          <p:nvPr/>
        </p:nvSpPr>
        <p:spPr>
          <a:xfrm>
            <a:off x="1734185" y="2173605"/>
            <a:ext cx="9719945" cy="1938020"/>
          </a:xfrm>
          <a:prstGeom prst="rect">
            <a:avLst/>
          </a:prstGeom>
          <a:noFill/>
        </p:spPr>
        <p:txBody>
          <a:bodyPr wrap="square" rtlCol="0">
            <a:spAutoFit/>
          </a:bodyPr>
          <a:lstStyle/>
          <a:p>
            <a:r>
              <a:rPr lang="zh-CN" altLang="en-US" sz="6000">
                <a:latin typeface="华文行楷" panose="02010800040101010101" pitchFamily="2" charset="-122"/>
                <a:ea typeface="华文行楷" panose="02010800040101010101" pitchFamily="2" charset="-122"/>
              </a:rPr>
              <a:t>两极对峙风云起</a:t>
            </a:r>
            <a:r>
              <a:rPr lang="en-US" altLang="zh-CN" sz="6000">
                <a:latin typeface="华文行楷" panose="02010800040101010101" pitchFamily="2" charset="-122"/>
                <a:ea typeface="华文行楷" panose="02010800040101010101" pitchFamily="2" charset="-122"/>
              </a:rPr>
              <a:t>          </a:t>
            </a:r>
          </a:p>
          <a:p>
            <a:r>
              <a:rPr lang="en-US" altLang="zh-CN" sz="6000">
                <a:latin typeface="华文行楷" panose="02010800040101010101" pitchFamily="2" charset="-122"/>
                <a:ea typeface="华文行楷" panose="02010800040101010101" pitchFamily="2" charset="-122"/>
              </a:rPr>
              <a:t>            ——</a:t>
            </a:r>
            <a:r>
              <a:rPr lang="zh-CN" altLang="en-US" sz="6000">
                <a:latin typeface="华文行楷" panose="02010800040101010101" pitchFamily="2" charset="-122"/>
                <a:ea typeface="华文行楷" panose="02010800040101010101" pitchFamily="2" charset="-122"/>
              </a:rPr>
              <a:t>看</a:t>
            </a:r>
            <a:r>
              <a:rPr lang="en-US" altLang="zh-CN" sz="6000">
                <a:latin typeface="华文行楷" panose="02010800040101010101" pitchFamily="2" charset="-122"/>
                <a:ea typeface="华文行楷" panose="02010800040101010101" pitchFamily="2" charset="-122"/>
              </a:rPr>
              <a:t>“</a:t>
            </a:r>
            <a:r>
              <a:rPr lang="zh-CN" altLang="en-US" sz="6000">
                <a:latin typeface="华文行楷" panose="02010800040101010101" pitchFamily="2" charset="-122"/>
                <a:ea typeface="华文行楷" panose="02010800040101010101" pitchFamily="2" charset="-122"/>
              </a:rPr>
              <a:t>冷战</a:t>
            </a:r>
            <a:r>
              <a:rPr lang="en-US" altLang="zh-CN" sz="6000">
                <a:latin typeface="华文行楷" panose="02010800040101010101" pitchFamily="2" charset="-122"/>
                <a:ea typeface="华文行楷" panose="02010800040101010101" pitchFamily="2" charset="-122"/>
              </a:rPr>
              <a:t>”</a:t>
            </a:r>
            <a:r>
              <a:rPr lang="zh-CN" altLang="en-US" sz="6000">
                <a:latin typeface="华文行楷" panose="02010800040101010101" pitchFamily="2" charset="-122"/>
                <a:ea typeface="华文行楷" panose="02010800040101010101" pitchFamily="2" charset="-122"/>
              </a:rPr>
              <a:t>之果</a:t>
            </a:r>
          </a:p>
        </p:txBody>
      </p:sp>
    </p:spTree>
  </p:cSld>
  <p:clrMapOvr>
    <a:masterClrMapping/>
  </p:clrMapOvr>
  <mc:AlternateContent>
    <mc:Choice xmlns:p14="http://schemas.microsoft.com/office/powerpoint/2010/main" Requires="p14">
      <p:transition spd="slow" advTm="9699" p14:dur="2000"/>
    </mc:Choice>
    <mc:Fallback>
      <p:transition spd="slow" advTm="9699"/>
    </mc:Fallback>
  </mc:AlternateConten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1507" name="Rectangle 4"/>
          <p:cNvSpPr/>
          <p:nvPr/>
        </p:nvSpPr>
        <p:spPr>
          <a:xfrm>
            <a:off x="434657" y="2833916"/>
            <a:ext cx="4987925" cy="460375"/>
          </a:xfrm>
          <a:prstGeom prst="rect">
            <a:avLst/>
          </a:prstGeom>
          <a:noFill/>
          <a:ln w="9525">
            <a:noFill/>
          </a:ln>
        </p:spPr>
        <p:txBody>
          <a:bodyPr wrap="square">
            <a:spAutoFit/>
          </a:bodyPr>
          <a:lstStyle/>
          <a:p>
            <a:pPr eaLnBrk="0" hangingPunct="0">
              <a:buFont typeface="Arial" panose="020b0604020202020204" pitchFamily="34" charset="0"/>
              <a:buNone/>
            </a:pPr>
            <a:r>
              <a:rPr lang="en-US" altLang="zh-CN" sz="2400" b="1">
                <a:solidFill>
                  <a:srgbClr val="333300"/>
                </a:solidFill>
                <a:latin typeface="黑体" panose="02010609060101010101" pitchFamily="49" charset="-122"/>
                <a:ea typeface="黑体" panose="02010609060101010101" pitchFamily="49" charset="-122"/>
              </a:rPr>
              <a:t>  </a:t>
            </a:r>
            <a:r>
              <a:rPr lang="zh-CN" altLang="en-US" sz="2400" b="1">
                <a:solidFill>
                  <a:srgbClr val="333300"/>
                </a:solidFill>
                <a:latin typeface="黑体" panose="02010609060101010101" pitchFamily="49" charset="-122"/>
                <a:ea typeface="黑体" panose="02010609060101010101" pitchFamily="49" charset="-122"/>
              </a:rPr>
              <a:t>图一</a:t>
            </a:r>
            <a:r>
              <a:rPr lang="en-US" altLang="zh-CN" sz="2400" b="1">
                <a:solidFill>
                  <a:srgbClr val="333300"/>
                </a:solidFill>
                <a:latin typeface="黑体" panose="02010609060101010101" pitchFamily="49" charset="-122"/>
                <a:ea typeface="黑体" panose="02010609060101010101" pitchFamily="49" charset="-122"/>
              </a:rPr>
              <a:t>:</a:t>
            </a:r>
            <a:r>
              <a:rPr lang="zh-CN" altLang="en-US" sz="2400" b="1">
                <a:solidFill>
                  <a:srgbClr val="333300"/>
                </a:solidFill>
                <a:latin typeface="黑体" panose="02010609060101010101" pitchFamily="49" charset="-122"/>
                <a:ea typeface="黑体" panose="02010609060101010101" pitchFamily="49" charset="-122"/>
              </a:rPr>
              <a:t>第二次柏林危机与柏林墙</a:t>
            </a:r>
          </a:p>
        </p:txBody>
      </p:sp>
      <p:sp>
        <p:nvSpPr>
          <p:cNvPr id="21508" name="Rectangle 5"/>
          <p:cNvSpPr/>
          <p:nvPr/>
        </p:nvSpPr>
        <p:spPr>
          <a:xfrm>
            <a:off x="6066971" y="2862749"/>
            <a:ext cx="6164580" cy="829945"/>
          </a:xfrm>
          <a:prstGeom prst="rect">
            <a:avLst/>
          </a:prstGeom>
          <a:noFill/>
          <a:ln w="9525">
            <a:noFill/>
          </a:ln>
        </p:spPr>
        <p:txBody>
          <a:bodyPr wrap="square">
            <a:spAutoFit/>
          </a:bodyPr>
          <a:lstStyle/>
          <a:p>
            <a:pPr eaLnBrk="0" hangingPunct="0">
              <a:buFont typeface="Arial" panose="020b0604020202020204" pitchFamily="34" charset="0"/>
              <a:buNone/>
            </a:pPr>
            <a:r>
              <a:rPr lang="zh-CN" altLang="en-US" sz="2400" b="1">
                <a:solidFill>
                  <a:srgbClr val="333300"/>
                </a:solidFill>
                <a:latin typeface="Times New Roman" panose="02020603050405020304" charset="0"/>
                <a:ea typeface="黑体" panose="02010609060101010101" pitchFamily="49" charset="-122"/>
              </a:rPr>
              <a:t>图</a:t>
            </a:r>
            <a:r>
              <a:rPr lang="zh-CN" altLang="en-US" sz="2400" b="1">
                <a:solidFill>
                  <a:srgbClr val="333300"/>
                </a:solidFill>
                <a:latin typeface="黑体" panose="02010609060101010101" pitchFamily="49" charset="-122"/>
                <a:ea typeface="黑体" panose="02010609060101010101" pitchFamily="49" charset="-122"/>
              </a:rPr>
              <a:t>二</a:t>
            </a:r>
            <a:r>
              <a:rPr lang="zh-CN" altLang="en-US" sz="2400" b="1">
                <a:solidFill>
                  <a:srgbClr val="333300"/>
                </a:solidFill>
                <a:latin typeface="Times New Roman" panose="02020603050405020304" charset="0"/>
                <a:ea typeface="黑体" panose="02010609060101010101" pitchFamily="49" charset="-122"/>
              </a:rPr>
              <a:t>：古巴导弹危机与“美国制造”和平鸽</a:t>
            </a:r>
          </a:p>
          <a:p>
            <a:pPr eaLnBrk="0" hangingPunct="0">
              <a:buFont typeface="Arial" panose="020b0604020202020204" pitchFamily="34" charset="0"/>
              <a:buNone/>
            </a:pPr>
            <a:endParaRPr lang="zh-CN" altLang="en-US" sz="2400" b="1">
              <a:solidFill>
                <a:srgbClr val="333300"/>
              </a:solidFill>
              <a:latin typeface="Times New Roman"/>
              <a:ea typeface="黑体" panose="02010609060101010101" pitchFamily="49" charset="-122"/>
            </a:endParaRPr>
          </a:p>
        </p:txBody>
      </p:sp>
      <p:pic>
        <p:nvPicPr>
          <p:cNvPr id="21509" name="Picture 6" descr="b173"/>
          <p:cNvPicPr>
            <a:picLocks noChangeAspect="1"/>
          </p:cNvPicPr>
          <p:nvPr/>
        </p:nvPicPr>
        <p:blipFill>
          <a:blip r:embed="rId2"/>
          <a:srcRect l="7330" t="14276" r="7434" b="28679"/>
          <a:stretch>
            <a:fillRect/>
          </a:stretch>
        </p:blipFill>
        <p:spPr>
          <a:xfrm>
            <a:off x="3081747" y="3806898"/>
            <a:ext cx="2787015" cy="1936750"/>
          </a:xfrm>
          <a:prstGeom prst="rect">
            <a:avLst/>
          </a:prstGeom>
          <a:noFill/>
          <a:ln w="9525">
            <a:noFill/>
          </a:ln>
        </p:spPr>
      </p:pic>
      <p:sp>
        <p:nvSpPr>
          <p:cNvPr id="21510" name="Rectangle 7"/>
          <p:cNvSpPr/>
          <p:nvPr/>
        </p:nvSpPr>
        <p:spPr>
          <a:xfrm>
            <a:off x="807719" y="6054649"/>
            <a:ext cx="4241800" cy="460375"/>
          </a:xfrm>
          <a:prstGeom prst="rect">
            <a:avLst/>
          </a:prstGeom>
          <a:noFill/>
          <a:ln w="9525">
            <a:noFill/>
          </a:ln>
        </p:spPr>
        <p:txBody>
          <a:bodyPr wrap="square">
            <a:spAutoFit/>
          </a:bodyPr>
          <a:lstStyle/>
          <a:p>
            <a:pPr eaLnBrk="0" hangingPunct="0">
              <a:buFont typeface="Arial" panose="020b0604020202020204" pitchFamily="34" charset="0"/>
              <a:buNone/>
            </a:pPr>
            <a:r>
              <a:rPr lang="zh-CN" altLang="en-US" sz="2400" b="1">
                <a:solidFill>
                  <a:srgbClr val="333300"/>
                </a:solidFill>
                <a:latin typeface="黑体" panose="02010609060101010101" pitchFamily="49" charset="-122"/>
                <a:ea typeface="黑体" panose="02010609060101010101" pitchFamily="49" charset="-122"/>
              </a:rPr>
              <a:t>图三：朝鲜分治与</a:t>
            </a:r>
            <a:r>
              <a:rPr lang="zh-CN" altLang="en-US" sz="2400" b="1">
                <a:solidFill>
                  <a:srgbClr val="333300"/>
                </a:solidFill>
                <a:latin typeface="黑体" panose="02010609060101010101" pitchFamily="49" charset="-122"/>
                <a:ea typeface="黑体" panose="02010609060101010101" pitchFamily="49" charset="-122"/>
                <a:sym typeface="+mn-ea"/>
              </a:rPr>
              <a:t>侵越战争</a:t>
            </a:r>
            <a:endParaRPr lang="zh-CN" altLang="en-US" sz="2400" b="1">
              <a:solidFill>
                <a:srgbClr val="333300"/>
              </a:solidFill>
              <a:latin typeface="黑体" pitchFamily="49" charset="-122"/>
              <a:ea typeface="黑体" panose="02010609060101010101" pitchFamily="49" charset="-122"/>
            </a:endParaRPr>
          </a:p>
        </p:txBody>
      </p:sp>
      <p:pic>
        <p:nvPicPr>
          <p:cNvPr id="21512" name="Picture 9"/>
          <p:cNvPicPr/>
          <p:nvPr/>
        </p:nvPicPr>
        <p:blipFill>
          <a:blip r:embed="rId3"/>
          <a:stretch>
            <a:fillRect/>
          </a:stretch>
        </p:blipFill>
        <p:spPr>
          <a:xfrm>
            <a:off x="9156700" y="3850649"/>
            <a:ext cx="2846705" cy="1937385"/>
          </a:xfrm>
          <a:prstGeom prst="rect">
            <a:avLst/>
          </a:prstGeom>
          <a:noFill/>
          <a:ln w="9525">
            <a:noFill/>
          </a:ln>
        </p:spPr>
      </p:pic>
      <p:sp>
        <p:nvSpPr>
          <p:cNvPr id="21513" name="Rectangle 10"/>
          <p:cNvSpPr/>
          <p:nvPr/>
        </p:nvSpPr>
        <p:spPr>
          <a:xfrm>
            <a:off x="6278245" y="6054649"/>
            <a:ext cx="5807710" cy="460375"/>
          </a:xfrm>
          <a:prstGeom prst="rect">
            <a:avLst/>
          </a:prstGeom>
          <a:noFill/>
          <a:ln w="9525">
            <a:noFill/>
          </a:ln>
        </p:spPr>
        <p:txBody>
          <a:bodyPr wrap="square">
            <a:spAutoFit/>
          </a:bodyPr>
          <a:lstStyle/>
          <a:p>
            <a:pPr eaLnBrk="0" hangingPunct="0">
              <a:buFont typeface="Arial" panose="020b0604020202020204" pitchFamily="34" charset="0"/>
              <a:buNone/>
            </a:pPr>
            <a:r>
              <a:rPr lang="zh-CN" altLang="en-US" sz="2400" b="1">
                <a:solidFill>
                  <a:srgbClr val="333300"/>
                </a:solidFill>
                <a:latin typeface="Times New Roman" panose="02020603050405020304" charset="0"/>
                <a:ea typeface="黑体" panose="02010609060101010101" pitchFamily="49" charset="-122"/>
              </a:rPr>
              <a:t>图四：（苏）飞上太空与（美）登月成功</a:t>
            </a:r>
          </a:p>
        </p:txBody>
      </p:sp>
      <p:pic>
        <p:nvPicPr>
          <p:cNvPr id="21514" name="Picture 12" descr="当初的柏林墙"/>
          <p:cNvPicPr>
            <a:picLocks noChangeAspect="1"/>
          </p:cNvPicPr>
          <p:nvPr/>
        </p:nvPicPr>
        <p:blipFill>
          <a:blip r:embed="rId4"/>
          <a:stretch>
            <a:fillRect/>
          </a:stretch>
        </p:blipFill>
        <p:spPr>
          <a:xfrm>
            <a:off x="315595" y="601065"/>
            <a:ext cx="2758440" cy="1779905"/>
          </a:xfrm>
          <a:prstGeom prst="rect">
            <a:avLst/>
          </a:prstGeom>
          <a:noFill/>
          <a:ln w="57150" cap="flat" cmpd="thinThick">
            <a:solidFill>
              <a:srgbClr val="3366FF"/>
            </a:solidFill>
            <a:prstDash val="solid"/>
            <a:miter/>
            <a:headEnd type="none" w="med" len="med"/>
            <a:tailEnd type="none" w="med" len="med"/>
          </a:ln>
        </p:spPr>
      </p:pic>
      <p:pic>
        <p:nvPicPr>
          <p:cNvPr id="21516" name="Picture 14" descr="86542031"/>
          <p:cNvPicPr>
            <a:picLocks noChangeAspect="1"/>
          </p:cNvPicPr>
          <p:nvPr/>
        </p:nvPicPr>
        <p:blipFill>
          <a:blip r:embed="rId5"/>
          <a:srcRect l="1843" r="1804" b="8054"/>
          <a:stretch>
            <a:fillRect/>
          </a:stretch>
        </p:blipFill>
        <p:spPr>
          <a:xfrm>
            <a:off x="9157017" y="581660"/>
            <a:ext cx="2877820" cy="1924685"/>
          </a:xfrm>
          <a:prstGeom prst="rect">
            <a:avLst/>
          </a:prstGeom>
          <a:noFill/>
          <a:ln w="9525">
            <a:noFill/>
          </a:ln>
        </p:spPr>
      </p:pic>
      <p:pic>
        <p:nvPicPr>
          <p:cNvPr id="1026" name="Picture 2" descr="http://www.chinataiwan.org/tsh/shzh/201509/W020150928336603239230.jpg"/>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6278245" y="581660"/>
            <a:ext cx="2878455" cy="1988185"/>
          </a:xfrm>
          <a:prstGeom prst="rect">
            <a:avLst/>
          </a:prstGeom>
          <a:noFill/>
          <a:extLst>
            <a:ext uri="{909E8E84-426E-40DD-AFC4-6F175D3DCCD1}">
              <a14:hiddenFill xmlns:a14="http://schemas.microsoft.com/office/drawing/2010/main">
                <a:solidFill>
                  <a:srgbClr val="FFFFFF"/>
                </a:solidFill>
              </a14:hiddenFill>
            </a:ext>
          </a:extLst>
        </p:spPr>
      </p:pic>
      <p:pic>
        <p:nvPicPr>
          <p:cNvPr id="44035" name="Picture 2" descr="00105cd965b70a84c5bb01"/>
          <p:cNvPicPr>
            <a:picLocks noChangeAspect="1"/>
          </p:cNvPicPr>
          <p:nvPr/>
        </p:nvPicPr>
        <p:blipFill>
          <a:blip r:embed="rId7"/>
          <a:stretch>
            <a:fillRect/>
          </a:stretch>
        </p:blipFill>
        <p:spPr>
          <a:xfrm>
            <a:off x="350520" y="3806898"/>
            <a:ext cx="2649220" cy="2010410"/>
          </a:xfrm>
          <a:prstGeom prst="rect">
            <a:avLst/>
          </a:prstGeom>
          <a:noFill/>
          <a:ln w="9525">
            <a:noFill/>
          </a:ln>
        </p:spPr>
      </p:pic>
      <p:pic>
        <p:nvPicPr>
          <p:cNvPr id="2" name="图片 1" descr="微信图片_20200310122503"/>
          <p:cNvPicPr>
            <a:picLocks noChangeAspect="1"/>
          </p:cNvPicPr>
          <p:nvPr/>
        </p:nvPicPr>
        <p:blipFill>
          <a:blip r:embed="rId8"/>
          <a:stretch>
            <a:fillRect/>
          </a:stretch>
        </p:blipFill>
        <p:spPr>
          <a:xfrm>
            <a:off x="3270250" y="573163"/>
            <a:ext cx="2615565" cy="1899920"/>
          </a:xfrm>
          <a:prstGeom prst="rect">
            <a:avLst/>
          </a:prstGeom>
        </p:spPr>
      </p:pic>
      <p:pic>
        <p:nvPicPr>
          <p:cNvPr id="3" name="图片 2" descr="微信图片_20200310122455"/>
          <p:cNvPicPr>
            <a:picLocks noChangeAspect="1"/>
          </p:cNvPicPr>
          <p:nvPr/>
        </p:nvPicPr>
        <p:blipFill>
          <a:blip r:embed="rId9"/>
          <a:stretch>
            <a:fillRect/>
          </a:stretch>
        </p:blipFill>
        <p:spPr>
          <a:xfrm>
            <a:off x="6263596" y="3844045"/>
            <a:ext cx="2795270" cy="1936115"/>
          </a:xfrm>
          <a:prstGeom prst="rect">
            <a:avLst/>
          </a:prstGeom>
        </p:spPr>
      </p:pic>
    </p:spTree>
    <p:custDataLst>
      <p:tags r:id="rId10"/>
    </p:custDataLst>
    <p:extLst>
      <p:ext uri="{BB962C8B-B14F-4D97-AF65-F5344CB8AC3E}">
        <p14:creationId xmlns:p14="http://schemas.microsoft.com/office/powerpoint/2010/main" val="483327446"/>
      </p:ext>
    </p:extLst>
  </p:cSld>
  <p:clrMapOvr>
    <a:masterClrMapping/>
  </p:clrMapOvr>
  <mc:AlternateContent>
    <mc:Choice xmlns:p14="http://schemas.microsoft.com/office/powerpoint/2010/main" Requires="p14">
      <p:transition spd="slow" advTm="65755" p14:dur="2000"/>
    </mc:Choice>
    <mc:Fallback>
      <p:transition spd="slow" advTm="6575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nodeType="clickEffect">
                                  <p:stCondLst>
                                    <p:cond delay="0"/>
                                  </p:stCondLst>
                                  <p:childTnLst>
                                    <p:set>
                                      <p:cBhvr>
                                        <p:cTn id="6" dur="1" fill="hold">
                                          <p:stCondLst>
                                            <p:cond delay="0"/>
                                          </p:stCondLst>
                                        </p:cTn>
                                        <p:tgtEl>
                                          <p:spTgt spid="21514"/>
                                        </p:tgtEl>
                                        <p:attrNameLst>
                                          <p:attrName>style.visibility</p:attrName>
                                        </p:attrNameLst>
                                      </p:cBhvr>
                                      <p:to>
                                        <p:strVal val="visible"/>
                                      </p:to>
                                    </p:set>
                                    <p:animEffect transition="in" filter="dissolve">
                                      <p:cBhvr>
                                        <p:cTn id="7" dur="500"/>
                                        <p:tgtEl>
                                          <p:spTgt spid="21514"/>
                                        </p:tgtEl>
                                      </p:cBhvr>
                                    </p:animEffect>
                                  </p:childTnLst>
                                </p:cTn>
                              </p:par>
                              <p:par>
                                <p:cTn id="8" presetID="9" presetClass="entr" presetSubtype="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dissolve">
                                      <p:cBhvr>
                                        <p:cTn id="10" dur="500"/>
                                        <p:tgtEl>
                                          <p:spTgt spid="2"/>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21507"/>
                                        </p:tgtEl>
                                        <p:attrNameLst>
                                          <p:attrName>style.visibility</p:attrName>
                                        </p:attrNameLst>
                                      </p:cBhvr>
                                      <p:to>
                                        <p:strVal val="visible"/>
                                      </p:to>
                                    </p:set>
                                    <p:animEffect transition="in" filter="dissolve">
                                      <p:cBhvr>
                                        <p:cTn id="13" dur="500"/>
                                        <p:tgtEl>
                                          <p:spTgt spid="21507"/>
                                        </p:tgtEl>
                                      </p:cBhvr>
                                    </p:animEffect>
                                  </p:childTnLst>
                                </p:cTn>
                              </p:par>
                              <p:par>
                                <p:cTn id="14" presetID="9" presetClass="entr" presetSubtype="0" fill="hold" nodeType="withEffect">
                                  <p:stCondLst>
                                    <p:cond delay="0"/>
                                  </p:stCondLst>
                                  <p:childTnLst>
                                    <p:set>
                                      <p:cBhvr>
                                        <p:cTn id="15" dur="1" fill="hold">
                                          <p:stCondLst>
                                            <p:cond delay="0"/>
                                          </p:stCondLst>
                                        </p:cTn>
                                        <p:tgtEl>
                                          <p:spTgt spid="1026"/>
                                        </p:tgtEl>
                                        <p:attrNameLst>
                                          <p:attrName>style.visibility</p:attrName>
                                        </p:attrNameLst>
                                      </p:cBhvr>
                                      <p:to>
                                        <p:strVal val="visible"/>
                                      </p:to>
                                    </p:set>
                                    <p:animEffect transition="in" filter="dissolve">
                                      <p:cBhvr>
                                        <p:cTn id="16" dur="500"/>
                                        <p:tgtEl>
                                          <p:spTgt spid="1026"/>
                                        </p:tgtEl>
                                      </p:cBhvr>
                                    </p:animEffect>
                                  </p:childTnLst>
                                </p:cTn>
                              </p:par>
                              <p:par>
                                <p:cTn id="17" presetID="9" presetClass="entr" presetSubtype="0" fill="hold" nodeType="withEffect">
                                  <p:stCondLst>
                                    <p:cond delay="0"/>
                                  </p:stCondLst>
                                  <p:childTnLst>
                                    <p:set>
                                      <p:cBhvr>
                                        <p:cTn id="18" dur="1" fill="hold">
                                          <p:stCondLst>
                                            <p:cond delay="0"/>
                                          </p:stCondLst>
                                        </p:cTn>
                                        <p:tgtEl>
                                          <p:spTgt spid="21516"/>
                                        </p:tgtEl>
                                        <p:attrNameLst>
                                          <p:attrName>style.visibility</p:attrName>
                                        </p:attrNameLst>
                                      </p:cBhvr>
                                      <p:to>
                                        <p:strVal val="visible"/>
                                      </p:to>
                                    </p:set>
                                    <p:animEffect transition="in" filter="dissolve">
                                      <p:cBhvr>
                                        <p:cTn id="19" dur="500"/>
                                        <p:tgtEl>
                                          <p:spTgt spid="21516"/>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21508"/>
                                        </p:tgtEl>
                                        <p:attrNameLst>
                                          <p:attrName>style.visibility</p:attrName>
                                        </p:attrNameLst>
                                      </p:cBhvr>
                                      <p:to>
                                        <p:strVal val="visible"/>
                                      </p:to>
                                    </p:set>
                                    <p:animEffect transition="in" filter="dissolve">
                                      <p:cBhvr>
                                        <p:cTn id="22" dur="500"/>
                                        <p:tgtEl>
                                          <p:spTgt spid="21508"/>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9" presetClass="entr" presetSubtype="0" fill="hold" nodeType="clickEffect">
                                  <p:stCondLst>
                                    <p:cond delay="0"/>
                                  </p:stCondLst>
                                  <p:childTnLst>
                                    <p:set>
                                      <p:cBhvr>
                                        <p:cTn id="26" dur="1" fill="hold">
                                          <p:stCondLst>
                                            <p:cond delay="0"/>
                                          </p:stCondLst>
                                        </p:cTn>
                                        <p:tgtEl>
                                          <p:spTgt spid="44035"/>
                                        </p:tgtEl>
                                        <p:attrNameLst>
                                          <p:attrName>style.visibility</p:attrName>
                                        </p:attrNameLst>
                                      </p:cBhvr>
                                      <p:to>
                                        <p:strVal val="visible"/>
                                      </p:to>
                                    </p:set>
                                    <p:animEffect transition="in" filter="dissolve">
                                      <p:cBhvr>
                                        <p:cTn id="27" dur="500"/>
                                        <p:tgtEl>
                                          <p:spTgt spid="44035"/>
                                        </p:tgtEl>
                                      </p:cBhvr>
                                    </p:animEffect>
                                  </p:childTnLst>
                                </p:cTn>
                              </p:par>
                              <p:par>
                                <p:cTn id="28" presetID="9" presetClass="entr" presetSubtype="0" fill="hold" nodeType="withEffect">
                                  <p:stCondLst>
                                    <p:cond delay="0"/>
                                  </p:stCondLst>
                                  <p:childTnLst>
                                    <p:set>
                                      <p:cBhvr>
                                        <p:cTn id="29" dur="1" fill="hold">
                                          <p:stCondLst>
                                            <p:cond delay="0"/>
                                          </p:stCondLst>
                                        </p:cTn>
                                        <p:tgtEl>
                                          <p:spTgt spid="21509"/>
                                        </p:tgtEl>
                                        <p:attrNameLst>
                                          <p:attrName>style.visibility</p:attrName>
                                        </p:attrNameLst>
                                      </p:cBhvr>
                                      <p:to>
                                        <p:strVal val="visible"/>
                                      </p:to>
                                    </p:set>
                                    <p:animEffect transition="in" filter="dissolve">
                                      <p:cBhvr>
                                        <p:cTn id="30" dur="500"/>
                                        <p:tgtEl>
                                          <p:spTgt spid="21509"/>
                                        </p:tgtEl>
                                      </p:cBhvr>
                                    </p:animEffect>
                                  </p:childTnLst>
                                </p:cTn>
                              </p:par>
                              <p:par>
                                <p:cTn id="31" presetID="9" presetClass="entr" presetSubtype="0" fill="hold" grpId="0" nodeType="withEffect">
                                  <p:stCondLst>
                                    <p:cond delay="0"/>
                                  </p:stCondLst>
                                  <p:childTnLst>
                                    <p:set>
                                      <p:cBhvr>
                                        <p:cTn id="32" dur="1" fill="hold">
                                          <p:stCondLst>
                                            <p:cond delay="0"/>
                                          </p:stCondLst>
                                        </p:cTn>
                                        <p:tgtEl>
                                          <p:spTgt spid="21510"/>
                                        </p:tgtEl>
                                        <p:attrNameLst>
                                          <p:attrName>style.visibility</p:attrName>
                                        </p:attrNameLst>
                                      </p:cBhvr>
                                      <p:to>
                                        <p:strVal val="visible"/>
                                      </p:to>
                                    </p:set>
                                    <p:animEffect transition="in" filter="dissolve">
                                      <p:cBhvr>
                                        <p:cTn id="33" dur="500"/>
                                        <p:tgtEl>
                                          <p:spTgt spid="21510"/>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9" presetClass="entr" presetSubtype="0" fill="hold" nodeType="clickEffect">
                                  <p:stCondLst>
                                    <p:cond delay="0"/>
                                  </p:stCondLst>
                                  <p:childTnLst>
                                    <p:set>
                                      <p:cBhvr>
                                        <p:cTn id="37" dur="1" fill="hold">
                                          <p:stCondLst>
                                            <p:cond delay="0"/>
                                          </p:stCondLst>
                                        </p:cTn>
                                        <p:tgtEl>
                                          <p:spTgt spid="3"/>
                                        </p:tgtEl>
                                        <p:attrNameLst>
                                          <p:attrName>style.visibility</p:attrName>
                                        </p:attrNameLst>
                                      </p:cBhvr>
                                      <p:to>
                                        <p:strVal val="visible"/>
                                      </p:to>
                                    </p:set>
                                    <p:animEffect transition="in" filter="dissolve">
                                      <p:cBhvr>
                                        <p:cTn id="38" dur="500"/>
                                        <p:tgtEl>
                                          <p:spTgt spid="3"/>
                                        </p:tgtEl>
                                      </p:cBhvr>
                                    </p:animEffect>
                                  </p:childTnLst>
                                </p:cTn>
                              </p:par>
                              <p:par>
                                <p:cTn id="39" presetID="9" presetClass="entr" presetSubtype="0" fill="hold" nodeType="withEffect">
                                  <p:stCondLst>
                                    <p:cond delay="0"/>
                                  </p:stCondLst>
                                  <p:childTnLst>
                                    <p:set>
                                      <p:cBhvr>
                                        <p:cTn id="40" dur="1" fill="hold">
                                          <p:stCondLst>
                                            <p:cond delay="0"/>
                                          </p:stCondLst>
                                        </p:cTn>
                                        <p:tgtEl>
                                          <p:spTgt spid="21512"/>
                                        </p:tgtEl>
                                        <p:attrNameLst>
                                          <p:attrName>style.visibility</p:attrName>
                                        </p:attrNameLst>
                                      </p:cBhvr>
                                      <p:to>
                                        <p:strVal val="visible"/>
                                      </p:to>
                                    </p:set>
                                    <p:animEffect transition="in" filter="dissolve">
                                      <p:cBhvr>
                                        <p:cTn id="41" dur="500"/>
                                        <p:tgtEl>
                                          <p:spTgt spid="21512"/>
                                        </p:tgtEl>
                                      </p:cBhvr>
                                    </p:animEffect>
                                  </p:childTnLst>
                                </p:cTn>
                              </p:par>
                              <p:par>
                                <p:cTn id="42" presetID="9" presetClass="entr" presetSubtype="0" fill="hold" grpId="0" nodeType="withEffect">
                                  <p:stCondLst>
                                    <p:cond delay="0"/>
                                  </p:stCondLst>
                                  <p:childTnLst>
                                    <p:set>
                                      <p:cBhvr>
                                        <p:cTn id="43" dur="1" fill="hold">
                                          <p:stCondLst>
                                            <p:cond delay="0"/>
                                          </p:stCondLst>
                                        </p:cTn>
                                        <p:tgtEl>
                                          <p:spTgt spid="21513"/>
                                        </p:tgtEl>
                                        <p:attrNameLst>
                                          <p:attrName>style.visibility</p:attrName>
                                        </p:attrNameLst>
                                      </p:cBhvr>
                                      <p:to>
                                        <p:strVal val="visible"/>
                                      </p:to>
                                    </p:set>
                                    <p:animEffect transition="in" filter="dissolve">
                                      <p:cBhvr>
                                        <p:cTn id="44" dur="500"/>
                                        <p:tgtEl>
                                          <p:spTgt spid="215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p:bldP spid="21508" grpId="0"/>
      <p:bldP spid="21510" grpId="0"/>
      <p:bldP spid="21513"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descr="微信图片_20200309112659"/>
          <p:cNvPicPr>
            <a:picLocks noChangeAspect="1"/>
          </p:cNvPicPr>
          <p:nvPr>
            <p:custDataLst>
              <p:tags r:id="rId3"/>
            </p:custDataLst>
          </p:nvPr>
        </p:nvPicPr>
        <p:blipFill>
          <a:blip r:embed="rId2"/>
          <a:stretch>
            <a:fillRect/>
          </a:stretch>
        </p:blipFill>
        <p:spPr>
          <a:xfrm>
            <a:off x="0" y="0"/>
            <a:ext cx="12192635" cy="6857365"/>
          </a:xfrm>
          <a:prstGeom prst="rect">
            <a:avLst/>
          </a:prstGeom>
          <a:solidFill>
            <a:schemeClr val="bg1"/>
          </a:solidFill>
        </p:spPr>
      </p:pic>
      <p:sp>
        <p:nvSpPr>
          <p:cNvPr id="69638" name="椭圆 69637"/>
          <p:cNvSpPr/>
          <p:nvPr/>
        </p:nvSpPr>
        <p:spPr>
          <a:xfrm rot="1620000">
            <a:off x="5840730" y="913765"/>
            <a:ext cx="749935" cy="1774190"/>
          </a:xfrm>
          <a:prstGeom prst="ellipse">
            <a:avLst/>
          </a:prstGeom>
          <a:solidFill>
            <a:schemeClr val="bg1"/>
          </a:solidFill>
          <a:ln w="28575" cap="flat" cmpd="sng">
            <a:solidFill>
              <a:srgbClr val="171785"/>
            </a:solidFill>
            <a:prstDash val="sysDash"/>
            <a:headEnd type="none" w="med" len="med"/>
            <a:tailEnd type="none" w="med" len="med"/>
          </a:ln>
        </p:spPr>
        <p:txBody>
          <a:bodyPr wrap="none" anchor="ctr"/>
          <a:lstStyle/>
          <a:p>
            <a:pPr lvl="0" algn="ctr" eaLnBrk="0" hangingPunct="0">
              <a:buNone/>
            </a:pPr>
            <a:r>
              <a:rPr lang="zh-CN" sz="2400">
                <a:solidFill>
                  <a:schemeClr val="tx1"/>
                </a:solidFill>
                <a:latin typeface="Arial" panose="020b0604020202020204" pitchFamily="34" charset="0"/>
                <a:ea typeface="宋体" panose="02010600030101010101" pitchFamily="2" charset="-122"/>
              </a:rPr>
              <a:t>西</a:t>
            </a:r>
          </a:p>
          <a:p>
            <a:pPr lvl="0" algn="ctr" eaLnBrk="0" hangingPunct="0">
              <a:buNone/>
            </a:pPr>
            <a:r>
              <a:rPr lang="zh-CN" sz="2400">
                <a:solidFill>
                  <a:schemeClr val="tx1"/>
                </a:solidFill>
                <a:latin typeface="Arial" panose="020b0604020202020204" pitchFamily="34" charset="0"/>
                <a:ea typeface="宋体" panose="02010600030101010101" pitchFamily="2" charset="-122"/>
              </a:rPr>
              <a:t>欧</a:t>
            </a:r>
          </a:p>
        </p:txBody>
      </p:sp>
      <p:sp>
        <p:nvSpPr>
          <p:cNvPr id="3" name="椭圆 2"/>
          <p:cNvSpPr/>
          <p:nvPr/>
        </p:nvSpPr>
        <p:spPr>
          <a:xfrm rot="1860000">
            <a:off x="10307955" y="2196465"/>
            <a:ext cx="500380" cy="1407795"/>
          </a:xfrm>
          <a:prstGeom prst="ellipse">
            <a:avLst/>
          </a:prstGeom>
          <a:solidFill>
            <a:schemeClr val="bg1"/>
          </a:solidFill>
          <a:ln w="28575" cap="flat" cmpd="sng">
            <a:solidFill>
              <a:srgbClr val="171785"/>
            </a:solidFill>
            <a:prstDash val="sysDash"/>
            <a:headEnd type="none" w="med" len="med"/>
            <a:tailEnd type="none" w="med" len="med"/>
          </a:ln>
        </p:spPr>
        <p:txBody>
          <a:bodyPr wrap="none" anchor="ctr"/>
          <a:lstStyle/>
          <a:p>
            <a:pPr lvl="0" algn="ctr" eaLnBrk="0" hangingPunct="0">
              <a:buNone/>
            </a:pPr>
            <a:r>
              <a:rPr lang="zh-CN" sz="2400">
                <a:solidFill>
                  <a:srgbClr val="FF0000"/>
                </a:solidFill>
                <a:latin typeface="Arial" panose="020b0604020202020204" pitchFamily="34" charset="0"/>
                <a:ea typeface="宋体" panose="02010600030101010101" pitchFamily="2" charset="-122"/>
              </a:rPr>
              <a:t>日</a:t>
            </a:r>
          </a:p>
          <a:p>
            <a:pPr lvl="0" algn="ctr" eaLnBrk="0" hangingPunct="0">
              <a:buNone/>
            </a:pPr>
            <a:r>
              <a:rPr lang="zh-CN" sz="2400">
                <a:solidFill>
                  <a:srgbClr val="FF0000"/>
                </a:solidFill>
                <a:latin typeface="Arial" panose="020b0604020202020204" pitchFamily="34" charset="0"/>
                <a:ea typeface="宋体" panose="02010600030101010101" pitchFamily="2" charset="-122"/>
              </a:rPr>
              <a:t>本</a:t>
            </a:r>
          </a:p>
        </p:txBody>
      </p:sp>
      <p:sp>
        <p:nvSpPr>
          <p:cNvPr id="4" name="椭圆 3"/>
          <p:cNvSpPr/>
          <p:nvPr/>
        </p:nvSpPr>
        <p:spPr>
          <a:xfrm rot="21240000">
            <a:off x="4270375" y="3632200"/>
            <a:ext cx="2805430" cy="1555750"/>
          </a:xfrm>
          <a:prstGeom prst="ellipse">
            <a:avLst/>
          </a:prstGeom>
          <a:noFill/>
          <a:ln w="28575" cap="flat" cmpd="sng">
            <a:solidFill>
              <a:srgbClr val="FF0000"/>
            </a:solidFill>
            <a:prstDash val="sysDot"/>
            <a:headEnd type="none" w="med" len="med"/>
            <a:tailEnd type="none" w="med" len="med"/>
          </a:ln>
        </p:spPr>
        <p:txBody>
          <a:bodyPr wrap="none" anchor="ctr"/>
          <a:lstStyle/>
          <a:p>
            <a:pPr lvl="0" algn="ctr" eaLnBrk="0" hangingPunct="0">
              <a:buNone/>
            </a:pPr>
            <a:endParaRPr>
              <a:solidFill>
                <a:srgbClr val="FF0000"/>
              </a:solidFill>
              <a:latin typeface="Arial" panose="020b0604020202020204" pitchFamily="34" charset="0"/>
              <a:ea typeface="宋体" panose="02010600030101010101" pitchFamily="2" charset="-122"/>
            </a:endParaRPr>
          </a:p>
        </p:txBody>
      </p:sp>
      <p:sp>
        <p:nvSpPr>
          <p:cNvPr id="9" name="椭圆 8"/>
          <p:cNvSpPr/>
          <p:nvPr/>
        </p:nvSpPr>
        <p:spPr>
          <a:xfrm>
            <a:off x="7960360" y="1717675"/>
            <a:ext cx="1838960" cy="862965"/>
          </a:xfrm>
          <a:prstGeom prst="ellipse">
            <a:avLst/>
          </a:prstGeom>
          <a:solidFill>
            <a:schemeClr val="bg1"/>
          </a:solidFill>
          <a:ln w="28575" cap="flat" cmpd="thickThin">
            <a:solidFill>
              <a:schemeClr val="accent2">
                <a:lumMod val="75000"/>
              </a:schemeClr>
            </a:solidFill>
            <a:prstDash val="sysDot"/>
            <a:headEnd type="none" w="med" len="med"/>
            <a:tailEnd type="none" w="med" len="med"/>
          </a:ln>
        </p:spPr>
        <p:txBody>
          <a:bodyPr wrap="none" anchor="ctr"/>
          <a:lstStyle/>
          <a:p>
            <a:pPr lvl="0" algn="ctr" eaLnBrk="0" hangingPunct="0">
              <a:buNone/>
            </a:pPr>
            <a:r>
              <a:rPr lang="zh-CN" sz="3200">
                <a:solidFill>
                  <a:srgbClr val="FF0000"/>
                </a:solidFill>
                <a:latin typeface="楷体" panose="02010609060101010101" pitchFamily="49" charset="-122"/>
                <a:ea typeface="楷体" panose="02010609060101010101" pitchFamily="49" charset="-122"/>
              </a:rPr>
              <a:t>中国</a:t>
            </a:r>
          </a:p>
        </p:txBody>
      </p:sp>
      <p:pic>
        <p:nvPicPr>
          <p:cNvPr id="10" name="Picture 5" descr="6"/>
          <p:cNvPicPr>
            <a:picLocks noChangeAspect="1" noChangeArrowheads="1"/>
          </p:cNvPicPr>
          <p:nvPr/>
        </p:nvPicPr>
        <p:blipFill>
          <a:blip r:embed="rId4">
            <a:clrChange>
              <a:clrFrom>
                <a:srgbClr val="F5F7E9">
                  <a:alpha val="100000"/>
                </a:srgbClr>
              </a:clrFrom>
              <a:clrTo>
                <a:srgbClr val="F5F7E9">
                  <a:alpha val="100000"/>
                  <a:alpha val="0"/>
                </a:srgbClr>
              </a:clrTo>
            </a:clrChange>
            <a:extLst>
              <a:ext uri="{28A0092B-C50C-407E-A947-70E740481C1C}">
                <a14:useLocalDpi xmlns:a14="http://schemas.microsoft.com/office/drawing/2010/main" val="0"/>
              </a:ext>
            </a:extLst>
          </a:blip>
          <a:srcRect l="12821" t="9878" r="13167" b="9482"/>
          <a:stretch>
            <a:fillRect/>
          </a:stretch>
        </p:blipFill>
        <p:spPr bwMode="auto">
          <a:xfrm rot="21180000">
            <a:off x="4258310" y="3657600"/>
            <a:ext cx="2818130" cy="141668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5"/>
    </p:custDataLst>
    <p:extLst>
      <p:ext uri="{BB962C8B-B14F-4D97-AF65-F5344CB8AC3E}">
        <p14:creationId xmlns:p14="http://schemas.microsoft.com/office/powerpoint/2010/main" val="2439109859"/>
      </p:ext>
    </p:extLst>
  </p:cSld>
  <p:clrMapOvr>
    <a:masterClrMapping/>
  </p:clrMapOvr>
  <mc:AlternateContent>
    <mc:Choice xmlns:p14="http://schemas.microsoft.com/office/powerpoint/2010/main" Requires="p14">
      <p:transition spd="slow" advTm="76537" p14:dur="2000"/>
    </mc:Choice>
    <mc:Fallback>
      <p:transition spd="slow" advTm="76537"/>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1" nodeType="clickEffect">
                                  <p:stCondLst>
                                    <p:cond delay="0"/>
                                  </p:stCondLst>
                                  <p:childTnLst>
                                    <p:set>
                                      <p:cBhvr>
                                        <p:cTn id="6" dur="1" fill="hold">
                                          <p:stCondLst>
                                            <p:cond delay="0"/>
                                          </p:stCondLst>
                                        </p:cTn>
                                        <p:tgtEl>
                                          <p:spTgt spid="69638"/>
                                        </p:tgtEl>
                                        <p:attrNameLst>
                                          <p:attrName>style.visibility</p:attrName>
                                        </p:attrNameLst>
                                      </p:cBhvr>
                                      <p:to>
                                        <p:strVal val="visible"/>
                                      </p:to>
                                    </p:set>
                                    <p:animEffect transition="in" filter="dissolve">
                                      <p:cBhvr>
                                        <p:cTn id="7" dur="500"/>
                                        <p:tgtEl>
                                          <p:spTgt spid="6963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9" presetClass="entr" presetSubtype="0" fill="hold" grpId="1"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ssolve">
                                      <p:cBhvr>
                                        <p:cTn id="12" dur="500"/>
                                        <p:tgtEl>
                                          <p:spTgt spid="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dissolve">
                                      <p:cBhvr>
                                        <p:cTn id="17" dur="500"/>
                                        <p:tgtEl>
                                          <p:spTgt spid="9"/>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dissolve">
                                      <p:cBhvr>
                                        <p:cTn id="22" dur="500"/>
                                        <p:tgtEl>
                                          <p:spTgt spid="4"/>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9" presetClass="entr" presetSubtype="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dissolve">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8" grpId="1"/>
      <p:bldP spid="3" grpId="1"/>
      <p:bldP spid="4" grpId="0"/>
      <p:bldP spid="9"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pic>
        <p:nvPicPr>
          <p:cNvPr id="4" name="内容占位符 3" descr="u=2062118241,3810283493&amp;fm=26&amp;gp=0"/>
          <p:cNvPicPr>
            <a:picLocks noGrp="1" noChangeAspect="1"/>
          </p:cNvPicPr>
          <p:nvPr>
            <p:ph idx="1"/>
            <p:custDataLst>
              <p:tags r:id="rId3"/>
            </p:custDataLst>
          </p:nvPr>
        </p:nvPicPr>
        <p:blipFill>
          <a:blip r:embed="rId2"/>
          <a:stretch>
            <a:fillRect/>
          </a:stretch>
        </p:blipFill>
        <p:spPr>
          <a:xfrm>
            <a:off x="609600" y="534035"/>
            <a:ext cx="10888345" cy="5789295"/>
          </a:xfrm>
          <a:prstGeom prst="rect">
            <a:avLst/>
          </a:prstGeom>
        </p:spPr>
      </p:pic>
      <p:sp>
        <p:nvSpPr>
          <p:cNvPr id="69638" name="椭圆 69637"/>
          <p:cNvSpPr/>
          <p:nvPr/>
        </p:nvSpPr>
        <p:spPr>
          <a:xfrm>
            <a:off x="2627630" y="975995"/>
            <a:ext cx="1078230" cy="627380"/>
          </a:xfrm>
          <a:prstGeom prst="ellipse">
            <a:avLst/>
          </a:prstGeom>
          <a:noFill/>
          <a:ln w="57150" cap="flat" cmpd="sng">
            <a:solidFill>
              <a:srgbClr val="FF0000"/>
            </a:solidFill>
            <a:prstDash val="solid"/>
            <a:headEnd type="none" w="med" len="med"/>
            <a:tailEnd type="none" w="med" len="med"/>
          </a:ln>
        </p:spPr>
        <p:txBody>
          <a:bodyPr wrap="none" anchor="ctr"/>
          <a:lstStyle/>
          <a:p>
            <a:pPr lvl="0" algn="ctr" eaLnBrk="0" hangingPunct="0">
              <a:buNone/>
            </a:pPr>
            <a:endParaRPr>
              <a:solidFill>
                <a:srgbClr val="FF0000"/>
              </a:solidFill>
              <a:latin typeface="Arial" panose="020b0604020202020204" pitchFamily="34" charset="0"/>
              <a:ea typeface="宋体" panose="02010600030101010101" pitchFamily="2" charset="-122"/>
            </a:endParaRPr>
          </a:p>
        </p:txBody>
      </p:sp>
      <p:sp>
        <p:nvSpPr>
          <p:cNvPr id="7" name="椭圆 6"/>
          <p:cNvSpPr/>
          <p:nvPr/>
        </p:nvSpPr>
        <p:spPr>
          <a:xfrm>
            <a:off x="1033780" y="3865245"/>
            <a:ext cx="913130" cy="627380"/>
          </a:xfrm>
          <a:prstGeom prst="ellipse">
            <a:avLst/>
          </a:prstGeom>
          <a:noFill/>
          <a:ln w="57150" cap="flat" cmpd="sng">
            <a:solidFill>
              <a:srgbClr val="FF0000"/>
            </a:solidFill>
            <a:prstDash val="solid"/>
            <a:headEnd type="none" w="med" len="med"/>
            <a:tailEnd type="none" w="med" len="med"/>
          </a:ln>
        </p:spPr>
        <p:txBody>
          <a:bodyPr wrap="none" anchor="ctr"/>
          <a:lstStyle/>
          <a:p>
            <a:pPr lvl="0" algn="ctr" eaLnBrk="0" hangingPunct="0">
              <a:buNone/>
            </a:pPr>
            <a:endParaRPr>
              <a:solidFill>
                <a:srgbClr val="FF0000"/>
              </a:solidFill>
              <a:latin typeface="Arial" panose="020b0604020202020204" pitchFamily="34" charset="0"/>
              <a:ea typeface="宋体" panose="02010600030101010101" pitchFamily="2" charset="-122"/>
            </a:endParaRPr>
          </a:p>
        </p:txBody>
      </p:sp>
      <p:sp>
        <p:nvSpPr>
          <p:cNvPr id="8" name="椭圆 7"/>
          <p:cNvSpPr/>
          <p:nvPr/>
        </p:nvSpPr>
        <p:spPr>
          <a:xfrm>
            <a:off x="7815580" y="835660"/>
            <a:ext cx="1773555" cy="908050"/>
          </a:xfrm>
          <a:prstGeom prst="ellipse">
            <a:avLst/>
          </a:prstGeom>
          <a:noFill/>
          <a:ln w="57150" cap="flat" cmpd="sng">
            <a:solidFill>
              <a:srgbClr val="FF0000"/>
            </a:solidFill>
            <a:prstDash val="solid"/>
            <a:headEnd type="none" w="med" len="med"/>
            <a:tailEnd type="none" w="med" len="med"/>
          </a:ln>
        </p:spPr>
        <p:txBody>
          <a:bodyPr wrap="none" anchor="ctr"/>
          <a:lstStyle/>
          <a:p>
            <a:pPr lvl="0" algn="ctr" eaLnBrk="0" hangingPunct="0">
              <a:buNone/>
            </a:pPr>
            <a:endParaRPr>
              <a:solidFill>
                <a:srgbClr val="FF0000"/>
              </a:solidFill>
              <a:latin typeface="Arial" panose="020b0604020202020204" pitchFamily="34" charset="0"/>
              <a:ea typeface="宋体" panose="02010600030101010101" pitchFamily="2" charset="-122"/>
            </a:endParaRPr>
          </a:p>
        </p:txBody>
      </p:sp>
      <p:sp>
        <p:nvSpPr>
          <p:cNvPr id="9" name="椭圆 8"/>
          <p:cNvSpPr/>
          <p:nvPr/>
        </p:nvSpPr>
        <p:spPr>
          <a:xfrm>
            <a:off x="7815580" y="3749675"/>
            <a:ext cx="831850" cy="627380"/>
          </a:xfrm>
          <a:prstGeom prst="ellipse">
            <a:avLst/>
          </a:prstGeom>
          <a:noFill/>
          <a:ln w="57150" cap="flat" cmpd="sng">
            <a:solidFill>
              <a:srgbClr val="FF0000"/>
            </a:solidFill>
            <a:prstDash val="solid"/>
            <a:headEnd type="none" w="med" len="med"/>
            <a:tailEnd type="none" w="med" len="med"/>
          </a:ln>
        </p:spPr>
        <p:txBody>
          <a:bodyPr wrap="none" anchor="ctr"/>
          <a:lstStyle/>
          <a:p>
            <a:pPr lvl="0" algn="ctr" eaLnBrk="0" hangingPunct="0">
              <a:buNone/>
            </a:pPr>
            <a:endParaRPr>
              <a:solidFill>
                <a:srgbClr val="FF0000"/>
              </a:solidFill>
              <a:latin typeface="Arial" panose="020b0604020202020204" pitchFamily="34" charset="0"/>
              <a:ea typeface="宋体" panose="02010600030101010101" pitchFamily="2" charset="-122"/>
            </a:endParaRPr>
          </a:p>
        </p:txBody>
      </p:sp>
      <p:sp>
        <p:nvSpPr>
          <p:cNvPr id="3" name="AutoShape 4"/>
          <p:cNvSpPr>
            <a:spLocks noChangeArrowheads="1"/>
          </p:cNvSpPr>
          <p:nvPr/>
        </p:nvSpPr>
        <p:spPr bwMode="auto">
          <a:xfrm>
            <a:off x="5478780" y="1417955"/>
            <a:ext cx="959485" cy="4113530"/>
          </a:xfrm>
          <a:prstGeom prst="roundRect">
            <a:avLst>
              <a:gd name="adj" fmla="val 16667"/>
            </a:avLst>
          </a:prstGeom>
          <a:noFill/>
          <a:ln w="38100" algn="ctr">
            <a:solidFill>
              <a:srgbClr val="FF0000"/>
            </a:solidFill>
            <a:round/>
          </a:ln>
        </p:spPr>
        <p:txBody>
          <a:bodyPr wrap="none" anchor="ctr"/>
          <a:lstStyle/>
          <a:p>
            <a:pPr algn="ctr"/>
            <a:endParaRPr lang="zh-CN" altLang="en-US" sz="2400" b="1">
              <a:ea typeface="微软雅黑" panose="020b0503020204020204" pitchFamily="34" charset="-122"/>
            </a:endParaRPr>
          </a:p>
        </p:txBody>
      </p:sp>
    </p:spTree>
    <p:custDataLst>
      <p:tags r:id="rId4"/>
    </p:custDataLst>
  </p:cSld>
  <p:clrMapOvr>
    <a:masterClrMapping/>
  </p:clrMapOvr>
  <mc:AlternateContent>
    <mc:Choice xmlns:p14="http://schemas.microsoft.com/office/powerpoint/2010/main" Requires="p14">
      <p:transition spd="slow" advTm="23965" p14:dur="2000"/>
    </mc:Choice>
    <mc:Fallback>
      <p:transition spd="slow" advTm="2396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grpId="2" nodeType="clickEffect">
                                  <p:stCondLst>
                                    <p:cond delay="0"/>
                                  </p:stCondLst>
                                  <p:childTnLst>
                                    <p:set>
                                      <p:cBhvr>
                                        <p:cTn id="6" dur="1" fill="hold">
                                          <p:stCondLst>
                                            <p:cond delay="0"/>
                                          </p:stCondLst>
                                        </p:cTn>
                                        <p:tgtEl>
                                          <p:spTgt spid="69638"/>
                                        </p:tgtEl>
                                        <p:attrNameLst>
                                          <p:attrName>style.visibility</p:attrName>
                                        </p:attrNameLst>
                                      </p:cBhvr>
                                      <p:to>
                                        <p:strVal val="visible"/>
                                      </p:to>
                                    </p:set>
                                    <p:animEffect transition="in" filter="dissolve">
                                      <p:cBhvr>
                                        <p:cTn id="7" dur="500"/>
                                        <p:tgtEl>
                                          <p:spTgt spid="6963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9" presetClass="entr" presetSubtype="0" fill="hold" grpId="3"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ssolve">
                                      <p:cBhvr>
                                        <p:cTn id="12" dur="5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9" presetClass="entr" presetSubtype="0" fill="hold" grpId="2"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dissolve">
                                      <p:cBhvr>
                                        <p:cTn id="17" dur="500"/>
                                        <p:tgtEl>
                                          <p:spTgt spid="9"/>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9" presetClass="entr" presetSubtype="0" fill="hold" grpId="2"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dissolve">
                                      <p:cBhvr>
                                        <p:cTn id="22" dur="500"/>
                                        <p:tgtEl>
                                          <p:spTgt spid="8"/>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blinds(horizontal)">
                                      <p:cBhvr>
                                        <p:cTn id="2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8" grpId="2"/>
      <p:bldP spid="7" grpId="3"/>
      <p:bldP spid="8" grpId="2"/>
      <p:bldP spid="9" grpId="2"/>
      <p:bldP spid="3"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9394" name="Line 3"/>
          <p:cNvSpPr/>
          <p:nvPr/>
        </p:nvSpPr>
        <p:spPr>
          <a:xfrm flipH="1">
            <a:off x="5733415" y="835025"/>
            <a:ext cx="0" cy="5791200"/>
          </a:xfrm>
          <a:prstGeom prst="line">
            <a:avLst/>
          </a:prstGeom>
          <a:ln w="76200" cap="flat" cmpd="sng">
            <a:solidFill>
              <a:schemeClr val="accent2"/>
            </a:solidFill>
            <a:prstDash val="solid"/>
            <a:headEnd type="none" w="med" len="med"/>
            <a:tailEnd type="none" w="med" len="med"/>
          </a:ln>
        </p:spPr>
        <p:txBody>
          <a:bodyPr/>
          <a:lstStyle/>
          <a:p/>
        </p:txBody>
      </p:sp>
      <p:sp>
        <p:nvSpPr>
          <p:cNvPr id="59403" name="Rectangle 50">
            <a:hlinkClick r:id="rId2" action="ppaction://hlinksldjump"/>
          </p:cNvPr>
          <p:cNvSpPr/>
          <p:nvPr/>
        </p:nvSpPr>
        <p:spPr>
          <a:xfrm>
            <a:off x="6395085" y="697865"/>
            <a:ext cx="4248150" cy="583565"/>
          </a:xfrm>
          <a:prstGeom prst="rect">
            <a:avLst/>
          </a:prstGeom>
          <a:noFill/>
          <a:ln w="9525">
            <a:noFill/>
          </a:ln>
        </p:spPr>
        <p:txBody>
          <a:bodyPr lIns="92075" tIns="46038" rIns="92075" bIns="46038">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en-US" altLang="zh-CN" b="1">
                <a:solidFill>
                  <a:srgbClr val="800000"/>
                </a:solidFill>
                <a:latin typeface="华文楷体" panose="02010600040101010101" pitchFamily="2" charset="-122"/>
                <a:ea typeface="华文楷体" panose="02010600040101010101" pitchFamily="2" charset="-122"/>
              </a:rPr>
              <a:t>50</a:t>
            </a:r>
            <a:r>
              <a:rPr lang="zh-CN" altLang="en-US" b="1">
                <a:solidFill>
                  <a:srgbClr val="800000"/>
                </a:solidFill>
                <a:latin typeface="华文楷体" panose="02010600040101010101" pitchFamily="2" charset="-122"/>
                <a:ea typeface="华文楷体" panose="02010600040101010101" pitchFamily="2" charset="-122"/>
              </a:rPr>
              <a:t>年代后的苏联：</a:t>
            </a:r>
          </a:p>
        </p:txBody>
      </p:sp>
      <p:sp>
        <p:nvSpPr>
          <p:cNvPr id="59407" name="Rectangle 25"/>
          <p:cNvSpPr/>
          <p:nvPr/>
        </p:nvSpPr>
        <p:spPr>
          <a:xfrm>
            <a:off x="742315" y="1402715"/>
            <a:ext cx="4973320" cy="2245360"/>
          </a:xfrm>
          <a:prstGeom prst="rect">
            <a:avLst/>
          </a:prstGeom>
          <a:noFill/>
          <a:ln w="9525">
            <a:noFill/>
          </a:ln>
        </p:spPr>
        <p:txBody>
          <a:bodyPr wrap="square" lIns="92075" tIns="46038" rIns="92075" bIns="46038">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800" b="1">
                <a:latin typeface="华文楷体" panose="02010600040101010101" pitchFamily="2" charset="-122"/>
                <a:ea typeface="华文楷体" panose="02010600040101010101" pitchFamily="2" charset="-122"/>
              </a:rPr>
              <a:t>经济发展速度放缓</a:t>
            </a:r>
          </a:p>
          <a:p>
            <a:pPr marL="0" lvl="0" indent="0" eaLnBrk="1" hangingPunct="1">
              <a:spcBef>
                <a:spcPct val="0"/>
              </a:spcBef>
              <a:buNone/>
            </a:pPr>
            <a:r>
              <a:rPr lang="zh-CN" altLang="en-US" sz="2800" b="1">
                <a:latin typeface="华文楷体" panose="02010600040101010101" pitchFamily="2" charset="-122"/>
                <a:ea typeface="华文楷体" panose="02010600040101010101" pitchFamily="2" charset="-122"/>
              </a:rPr>
              <a:t>布雷顿森林体系瓦解</a:t>
            </a:r>
            <a:endParaRPr lang="en-US" altLang="zh-CN" sz="2800" b="1">
              <a:latin typeface="华文楷体" pitchFamily="2" charset="-122"/>
              <a:ea typeface="华文楷体" pitchFamily="2" charset="-122"/>
            </a:endParaRPr>
          </a:p>
          <a:p>
            <a:pPr marL="0" lvl="0" indent="0" eaLnBrk="1" hangingPunct="1">
              <a:spcBef>
                <a:spcPct val="0"/>
              </a:spcBef>
              <a:buNone/>
            </a:pPr>
            <a:r>
              <a:rPr lang="zh-CN" altLang="en-US" sz="2800" b="1">
                <a:latin typeface="华文楷体" panose="02010600040101010101" pitchFamily="2" charset="-122"/>
                <a:ea typeface="华文楷体" panose="02010600040101010101" pitchFamily="2" charset="-122"/>
              </a:rPr>
              <a:t>资本主义经济霸主地位动摇</a:t>
            </a:r>
          </a:p>
          <a:p>
            <a:pPr marL="0" lvl="0" indent="0" eaLnBrk="1" hangingPunct="1">
              <a:spcBef>
                <a:spcPct val="0"/>
              </a:spcBef>
              <a:buNone/>
            </a:pPr>
            <a:r>
              <a:rPr lang="zh-CN" altLang="en-US" sz="2800" b="1">
                <a:latin typeface="华文楷体" panose="02010600040101010101" pitchFamily="2" charset="-122"/>
                <a:ea typeface="华文楷体" panose="02010600040101010101" pitchFamily="2" charset="-122"/>
              </a:rPr>
              <a:t>经济面临</a:t>
            </a:r>
            <a:r>
              <a:rPr lang="en-US" altLang="zh-CN" sz="2800" b="1">
                <a:latin typeface="华文楷体" panose="02010600040101010101" pitchFamily="2" charset="-122"/>
                <a:ea typeface="华文楷体" panose="02010600040101010101" pitchFamily="2" charset="-122"/>
              </a:rPr>
              <a:t>“</a:t>
            </a:r>
            <a:r>
              <a:rPr lang="zh-CN" altLang="en-US" sz="2800" b="1">
                <a:latin typeface="华文楷体" panose="02010600040101010101" pitchFamily="2" charset="-122"/>
                <a:ea typeface="华文楷体" panose="02010600040101010101" pitchFamily="2" charset="-122"/>
              </a:rPr>
              <a:t>滞胀</a:t>
            </a:r>
            <a:r>
              <a:rPr lang="en-US" altLang="zh-CN" sz="2800" b="1">
                <a:latin typeface="华文楷体" panose="02010600040101010101" pitchFamily="2" charset="-122"/>
                <a:ea typeface="华文楷体" panose="02010600040101010101" pitchFamily="2" charset="-122"/>
              </a:rPr>
              <a:t>”</a:t>
            </a:r>
            <a:r>
              <a:rPr lang="zh-CN" altLang="en-US" sz="2800" b="1">
                <a:latin typeface="华文楷体" panose="02010600040101010101" pitchFamily="2" charset="-122"/>
                <a:ea typeface="华文楷体" panose="02010600040101010101" pitchFamily="2" charset="-122"/>
              </a:rPr>
              <a:t>危机</a:t>
            </a:r>
          </a:p>
          <a:p>
            <a:pPr marL="0" lvl="0" indent="0" eaLnBrk="1" hangingPunct="1">
              <a:spcBef>
                <a:spcPct val="0"/>
              </a:spcBef>
              <a:buNone/>
            </a:pPr>
            <a:endParaRPr lang="zh-CN" altLang="en-US" sz="2800" b="1">
              <a:latin typeface="华文楷体" panose="02010600040101010101" pitchFamily="2" charset="-122"/>
              <a:ea typeface="华文楷体" panose="02010600040101010101" pitchFamily="2" charset="-122"/>
            </a:endParaRPr>
          </a:p>
        </p:txBody>
      </p:sp>
      <p:sp>
        <p:nvSpPr>
          <p:cNvPr id="59409" name="Rectangle 32">
            <a:hlinkClick r:id="rId2" action="ppaction://hlinksldjump"/>
          </p:cNvPr>
          <p:cNvSpPr/>
          <p:nvPr/>
        </p:nvSpPr>
        <p:spPr>
          <a:xfrm>
            <a:off x="1075373" y="697865"/>
            <a:ext cx="3995737" cy="583565"/>
          </a:xfrm>
          <a:prstGeom prst="rect">
            <a:avLst/>
          </a:prstGeom>
          <a:noFill/>
          <a:ln w="9525">
            <a:noFill/>
          </a:ln>
        </p:spPr>
        <p:txBody>
          <a:bodyPr lIns="92075" tIns="46038" rIns="92075" bIns="46038">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en-US" altLang="zh-CN" b="1">
                <a:solidFill>
                  <a:srgbClr val="800000"/>
                </a:solidFill>
                <a:latin typeface="华文楷体" panose="02010600040101010101" pitchFamily="2" charset="-122"/>
                <a:ea typeface="华文楷体" panose="02010600040101010101" pitchFamily="2" charset="-122"/>
              </a:rPr>
              <a:t>70</a:t>
            </a:r>
            <a:r>
              <a:rPr lang="zh-CN" altLang="zh-CN" b="1">
                <a:solidFill>
                  <a:srgbClr val="800000"/>
                </a:solidFill>
                <a:latin typeface="华文楷体" panose="02010600040101010101" pitchFamily="2" charset="-122"/>
                <a:ea typeface="华文楷体" panose="02010600040101010101" pitchFamily="2" charset="-122"/>
              </a:rPr>
              <a:t>年代的</a:t>
            </a:r>
            <a:r>
              <a:rPr lang="zh-CN" altLang="en-US" b="1">
                <a:solidFill>
                  <a:srgbClr val="800000"/>
                </a:solidFill>
                <a:latin typeface="华文楷体" panose="02010600040101010101" pitchFamily="2" charset="-122"/>
                <a:ea typeface="华文楷体" panose="02010600040101010101" pitchFamily="2" charset="-122"/>
              </a:rPr>
              <a:t>美国：</a:t>
            </a:r>
          </a:p>
        </p:txBody>
      </p:sp>
      <p:sp>
        <p:nvSpPr>
          <p:cNvPr id="4" name="Rectangle 32">
            <a:hlinkClick r:id="rId2" action="ppaction://hlinksldjump"/>
          </p:cNvPr>
          <p:cNvSpPr/>
          <p:nvPr/>
        </p:nvSpPr>
        <p:spPr>
          <a:xfrm>
            <a:off x="1230948" y="3648075"/>
            <a:ext cx="3995737" cy="583565"/>
          </a:xfrm>
          <a:prstGeom prst="rect">
            <a:avLst/>
          </a:prstGeom>
          <a:noFill/>
          <a:ln w="9525">
            <a:noFill/>
          </a:ln>
        </p:spPr>
        <p:txBody>
          <a:bodyPr lIns="92075" tIns="46038" rIns="92075" bIns="46038">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en-US" altLang="zh-CN" b="1">
                <a:solidFill>
                  <a:srgbClr val="800000"/>
                </a:solidFill>
                <a:latin typeface="华文楷体" panose="02010600040101010101" pitchFamily="2" charset="-122"/>
                <a:ea typeface="华文楷体" panose="02010600040101010101" pitchFamily="2" charset="-122"/>
              </a:rPr>
              <a:t>80</a:t>
            </a:r>
            <a:r>
              <a:rPr lang="zh-CN" altLang="zh-CN" b="1">
                <a:solidFill>
                  <a:srgbClr val="800000"/>
                </a:solidFill>
                <a:latin typeface="华文楷体" panose="02010600040101010101" pitchFamily="2" charset="-122"/>
                <a:ea typeface="华文楷体" panose="02010600040101010101" pitchFamily="2" charset="-122"/>
              </a:rPr>
              <a:t>年代的</a:t>
            </a:r>
            <a:r>
              <a:rPr lang="zh-CN" altLang="en-US" b="1">
                <a:solidFill>
                  <a:srgbClr val="800000"/>
                </a:solidFill>
                <a:latin typeface="华文楷体" panose="02010600040101010101" pitchFamily="2" charset="-122"/>
                <a:ea typeface="华文楷体" panose="02010600040101010101" pitchFamily="2" charset="-122"/>
              </a:rPr>
              <a:t>美国：</a:t>
            </a:r>
          </a:p>
        </p:txBody>
      </p:sp>
      <p:sp>
        <p:nvSpPr>
          <p:cNvPr id="5" name="Rectangle 25"/>
          <p:cNvSpPr/>
          <p:nvPr/>
        </p:nvSpPr>
        <p:spPr>
          <a:xfrm>
            <a:off x="876935" y="4358640"/>
            <a:ext cx="4704715" cy="953135"/>
          </a:xfrm>
          <a:prstGeom prst="rect">
            <a:avLst/>
          </a:prstGeom>
          <a:noFill/>
          <a:ln w="9525">
            <a:noFill/>
          </a:ln>
        </p:spPr>
        <p:txBody>
          <a:bodyPr wrap="square" lIns="92075" tIns="46038" rIns="92075" bIns="46038">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800" b="1">
                <a:latin typeface="华文楷体" panose="02010600040101010101" pitchFamily="2" charset="-122"/>
                <a:ea typeface="华文楷体" panose="02010600040101010101" pitchFamily="2" charset="-122"/>
              </a:rPr>
              <a:t>经济颓势得到缓解</a:t>
            </a:r>
          </a:p>
          <a:p>
            <a:pPr marL="0" lvl="0" indent="0" eaLnBrk="1" hangingPunct="1">
              <a:spcBef>
                <a:spcPct val="0"/>
              </a:spcBef>
              <a:buNone/>
            </a:pPr>
            <a:r>
              <a:rPr lang="zh-CN" altLang="en-US" sz="2800" b="1">
                <a:latin typeface="华文楷体" panose="02010600040101010101" pitchFamily="2" charset="-122"/>
                <a:ea typeface="华文楷体" panose="02010600040101010101" pitchFamily="2" charset="-122"/>
              </a:rPr>
              <a:t>经济状况得到复苏</a:t>
            </a:r>
          </a:p>
        </p:txBody>
      </p:sp>
      <p:pic>
        <p:nvPicPr>
          <p:cNvPr id="6" name="图片 5"/>
          <p:cNvPicPr>
            <a:picLocks noChangeAspect="1"/>
          </p:cNvPicPr>
          <p:nvPr/>
        </p:nvPicPr>
        <p:blipFill>
          <a:blip r:embed="rId3"/>
          <a:stretch>
            <a:fillRect/>
          </a:stretch>
        </p:blipFill>
        <p:spPr>
          <a:xfrm>
            <a:off x="6599555" y="1402715"/>
            <a:ext cx="4319270" cy="2245360"/>
          </a:xfrm>
          <a:prstGeom prst="rect">
            <a:avLst/>
          </a:prstGeom>
        </p:spPr>
      </p:pic>
      <p:sp>
        <p:nvSpPr>
          <p:cNvPr id="9" name="Rectangle 32">
            <a:hlinkClick r:id="rId2" action="ppaction://hlinksldjump"/>
          </p:cNvPr>
          <p:cNvSpPr/>
          <p:nvPr/>
        </p:nvSpPr>
        <p:spPr>
          <a:xfrm>
            <a:off x="6458586" y="3902800"/>
            <a:ext cx="3995737" cy="583565"/>
          </a:xfrm>
          <a:prstGeom prst="rect">
            <a:avLst/>
          </a:prstGeom>
          <a:noFill/>
          <a:ln w="9525">
            <a:noFill/>
          </a:ln>
        </p:spPr>
        <p:txBody>
          <a:bodyPr lIns="92075" tIns="46038" rIns="92075" bIns="46038">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en-US" altLang="zh-CN" b="1">
                <a:solidFill>
                  <a:srgbClr val="800000"/>
                </a:solidFill>
                <a:latin typeface="华文楷体" panose="02010600040101010101" pitchFamily="2" charset="-122"/>
                <a:ea typeface="华文楷体" panose="02010600040101010101" pitchFamily="2" charset="-122"/>
              </a:rPr>
              <a:t>80</a:t>
            </a:r>
            <a:r>
              <a:rPr lang="zh-CN" altLang="zh-CN" b="1">
                <a:solidFill>
                  <a:srgbClr val="800000"/>
                </a:solidFill>
                <a:latin typeface="华文楷体" panose="02010600040101010101" pitchFamily="2" charset="-122"/>
                <a:ea typeface="华文楷体" panose="02010600040101010101" pitchFamily="2" charset="-122"/>
              </a:rPr>
              <a:t>年代的苏联</a:t>
            </a:r>
            <a:r>
              <a:rPr lang="zh-CN" altLang="en-US" b="1">
                <a:solidFill>
                  <a:srgbClr val="800000"/>
                </a:solidFill>
                <a:latin typeface="华文楷体" panose="02010600040101010101" pitchFamily="2" charset="-122"/>
                <a:ea typeface="华文楷体" panose="02010600040101010101" pitchFamily="2" charset="-122"/>
              </a:rPr>
              <a:t>：</a:t>
            </a:r>
          </a:p>
        </p:txBody>
      </p:sp>
      <p:sp>
        <p:nvSpPr>
          <p:cNvPr id="10" name="Rectangle 25"/>
          <p:cNvSpPr/>
          <p:nvPr/>
        </p:nvSpPr>
        <p:spPr>
          <a:xfrm>
            <a:off x="6169025" y="4423005"/>
            <a:ext cx="6006465" cy="1570303"/>
          </a:xfrm>
          <a:prstGeom prst="rect">
            <a:avLst/>
          </a:prstGeom>
          <a:noFill/>
          <a:ln w="9525">
            <a:noFill/>
          </a:ln>
        </p:spPr>
        <p:txBody>
          <a:bodyPr wrap="square" lIns="92075" tIns="46038" rIns="92075" bIns="46038">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400" b="1">
                <a:latin typeface="华文楷体" panose="02010600040101010101" pitchFamily="2" charset="-122"/>
                <a:ea typeface="华文楷体" panose="02010600040101010101" pitchFamily="2" charset="-122"/>
              </a:rPr>
              <a:t>全面战略收缩</a:t>
            </a:r>
            <a:r>
              <a:rPr lang="en-US" altLang="zh-CN" sz="2400" b="1">
                <a:latin typeface="华文楷体" panose="02010600040101010101" pitchFamily="2" charset="-122"/>
                <a:ea typeface="华文楷体" panose="02010600040101010101" pitchFamily="2" charset="-122"/>
              </a:rPr>
              <a:t>,</a:t>
            </a:r>
          </a:p>
          <a:p>
            <a:pPr marL="0" lvl="0" indent="0" eaLnBrk="1" hangingPunct="1">
              <a:spcBef>
                <a:spcPct val="0"/>
              </a:spcBef>
              <a:buNone/>
            </a:pPr>
            <a:r>
              <a:rPr lang="zh-CN" altLang="en-US" sz="2400" b="1">
                <a:latin typeface="华文楷体" panose="02010600040101010101" pitchFamily="2" charset="-122"/>
                <a:ea typeface="华文楷体" panose="02010600040101010101" pitchFamily="2" charset="-122"/>
              </a:rPr>
              <a:t>美苏关系缓和，中苏正常化，</a:t>
            </a:r>
          </a:p>
          <a:p>
            <a:pPr marL="0" lvl="0" indent="0" eaLnBrk="1" hangingPunct="1">
              <a:spcBef>
                <a:spcPct val="0"/>
              </a:spcBef>
              <a:buNone/>
            </a:pPr>
            <a:r>
              <a:rPr lang="zh-CN" altLang="en-US" sz="2400" b="1">
                <a:latin typeface="华文楷体" panose="02010600040101010101" pitchFamily="2" charset="-122"/>
                <a:ea typeface="华文楷体" panose="02010600040101010101" pitchFamily="2" charset="-122"/>
              </a:rPr>
              <a:t>撤军阿富汗，同意两德统一，</a:t>
            </a:r>
          </a:p>
          <a:p>
            <a:pPr marL="0" lvl="0" indent="0" eaLnBrk="1" hangingPunct="1">
              <a:spcBef>
                <a:spcPct val="0"/>
              </a:spcBef>
              <a:buNone/>
            </a:pPr>
            <a:r>
              <a:rPr lang="zh-CN" altLang="en-US" sz="2400" b="1">
                <a:latin typeface="华文楷体" panose="02010600040101010101" pitchFamily="2" charset="-122"/>
                <a:ea typeface="华文楷体" panose="02010600040101010101" pitchFamily="2" charset="-122"/>
              </a:rPr>
              <a:t>放任西方对东欧的</a:t>
            </a:r>
            <a:r>
              <a:rPr lang="en-US" altLang="zh-CN" sz="2400" b="1">
                <a:latin typeface="华文楷体" panose="02010600040101010101" pitchFamily="2" charset="-122"/>
                <a:ea typeface="华文楷体" panose="02010600040101010101" pitchFamily="2" charset="-122"/>
              </a:rPr>
              <a:t>“</a:t>
            </a:r>
            <a:r>
              <a:rPr lang="zh-CN" altLang="en-US" sz="2400" b="1">
                <a:latin typeface="华文楷体" panose="02010600040101010101" pitchFamily="2" charset="-122"/>
                <a:ea typeface="华文楷体" panose="02010600040101010101" pitchFamily="2" charset="-122"/>
              </a:rPr>
              <a:t>和平演变</a:t>
            </a:r>
            <a:r>
              <a:rPr lang="en-US" altLang="zh-CN" sz="2400" b="1">
                <a:latin typeface="华文楷体" panose="02010600040101010101" pitchFamily="2" charset="-122"/>
                <a:ea typeface="华文楷体" panose="02010600040101010101" pitchFamily="2" charset="-122"/>
              </a:rPr>
              <a:t>”</a:t>
            </a:r>
            <a:r>
              <a:rPr lang="zh-CN" altLang="en-US" sz="2400" b="1">
                <a:latin typeface="华文楷体" panose="02010600040101010101" pitchFamily="2" charset="-122"/>
                <a:ea typeface="华文楷体" panose="02010600040101010101" pitchFamily="2" charset="-122"/>
              </a:rPr>
              <a:t>攻势，</a:t>
            </a:r>
            <a:endParaRPr lang="en-US" altLang="zh-CN" sz="2400" b="1">
              <a:latin typeface="华文楷体" pitchFamily="2" charset="-122"/>
              <a:ea typeface="华文楷体" pitchFamily="2" charset="-122"/>
            </a:endParaRPr>
          </a:p>
        </p:txBody>
      </p:sp>
      <p:sp>
        <p:nvSpPr>
          <p:cNvPr id="11" name="Rectangle 25"/>
          <p:cNvSpPr/>
          <p:nvPr/>
        </p:nvSpPr>
        <p:spPr>
          <a:xfrm>
            <a:off x="6180547" y="5929947"/>
            <a:ext cx="6022975" cy="460375"/>
          </a:xfrm>
          <a:prstGeom prst="rect">
            <a:avLst/>
          </a:prstGeom>
          <a:noFill/>
          <a:ln w="9525">
            <a:noFill/>
          </a:ln>
        </p:spPr>
        <p:txBody>
          <a:bodyPr wrap="square" lIns="92075" tIns="46038" rIns="92075" bIns="46038">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400" b="1">
                <a:latin typeface="华文楷体" panose="02010600040101010101" pitchFamily="2" charset="-122"/>
                <a:ea typeface="华文楷体" panose="02010600040101010101" pitchFamily="2" charset="-122"/>
              </a:rPr>
              <a:t>国内改革背离社会主义方向</a:t>
            </a:r>
          </a:p>
        </p:txBody>
      </p:sp>
    </p:spTree>
    <p:custDataLst>
      <p:tags r:id="rId4"/>
    </p:custDataLst>
  </p:cSld>
  <p:clrMapOvr>
    <a:masterClrMapping/>
  </p:clrMapOvr>
  <p:transition advTm="958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1" nodeType="clickEffect">
                                  <p:stCondLst>
                                    <p:cond delay="0"/>
                                  </p:stCondLst>
                                  <p:childTnLst>
                                    <p:set>
                                      <p:cBhvr>
                                        <p:cTn id="6" dur="1" fill="hold">
                                          <p:stCondLst>
                                            <p:cond delay="0"/>
                                          </p:stCondLst>
                                        </p:cTn>
                                        <p:tgtEl>
                                          <p:spTgt spid="59409"/>
                                        </p:tgtEl>
                                        <p:attrNameLst>
                                          <p:attrName>style.visibility</p:attrName>
                                        </p:attrNameLst>
                                      </p:cBhvr>
                                      <p:to>
                                        <p:strVal val="visible"/>
                                      </p:to>
                                    </p:set>
                                    <p:animEffect transition="in" filter="fade">
                                      <p:cBhvr>
                                        <p:cTn id="7" dur="500"/>
                                        <p:tgtEl>
                                          <p:spTgt spid="59409"/>
                                        </p:tgtEl>
                                      </p:cBhvr>
                                    </p:animEffect>
                                  </p:childTnLst>
                                </p:cTn>
                              </p:par>
                              <p:par>
                                <p:cTn id="8" presetID="10" presetClass="entr" presetSubtype="0" fill="hold" grpId="1" nodeType="withEffect">
                                  <p:stCondLst>
                                    <p:cond delay="0"/>
                                  </p:stCondLst>
                                  <p:childTnLst>
                                    <p:set>
                                      <p:cBhvr>
                                        <p:cTn id="9" dur="1" fill="hold">
                                          <p:stCondLst>
                                            <p:cond delay="0"/>
                                          </p:stCondLst>
                                        </p:cTn>
                                        <p:tgtEl>
                                          <p:spTgt spid="59407"/>
                                        </p:tgtEl>
                                        <p:attrNameLst>
                                          <p:attrName>style.visibility</p:attrName>
                                        </p:attrNameLst>
                                      </p:cBhvr>
                                      <p:to>
                                        <p:strVal val="visible"/>
                                      </p:to>
                                    </p:set>
                                    <p:animEffect transition="in" filter="fade">
                                      <p:cBhvr>
                                        <p:cTn id="10" dur="500"/>
                                        <p:tgtEl>
                                          <p:spTgt spid="59407"/>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4" presetClass="entr" presetSubtype="16" fill="hold" grpId="0" nodeType="clickEffect">
                                  <p:stCondLst>
                                    <p:cond delay="0"/>
                                  </p:stCondLst>
                                  <p:childTnLst>
                                    <p:set>
                                      <p:cBhvr>
                                        <p:cTn id="14" dur="500" fill="hold">
                                          <p:stCondLst>
                                            <p:cond delay="0"/>
                                          </p:stCondLst>
                                        </p:cTn>
                                        <p:tgtEl>
                                          <p:spTgt spid="4"/>
                                        </p:tgtEl>
                                        <p:attrNameLst>
                                          <p:attrName>style.visibility</p:attrName>
                                        </p:attrNameLst>
                                      </p:cBhvr>
                                      <p:to>
                                        <p:strVal val="visible"/>
                                      </p:to>
                                    </p:set>
                                    <p:animEffect transition="in" filter="box(in)">
                                      <p:cBhvr>
                                        <p:cTn id="15" dur="500"/>
                                        <p:tgtEl>
                                          <p:spTgt spid="4"/>
                                        </p:tgtEl>
                                      </p:cBhvr>
                                    </p:animEffect>
                                  </p:childTnLst>
                                </p:cTn>
                              </p:par>
                              <p:par>
                                <p:cTn id="16" presetID="4" presetClass="entr" presetSubtype="16" fill="hold" grpId="0" nodeType="withEffect">
                                  <p:stCondLst>
                                    <p:cond delay="0"/>
                                  </p:stCondLst>
                                  <p:childTnLst>
                                    <p:set>
                                      <p:cBhvr>
                                        <p:cTn id="17" dur="500" fill="hold">
                                          <p:stCondLst>
                                            <p:cond delay="0"/>
                                          </p:stCondLst>
                                        </p:cTn>
                                        <p:tgtEl>
                                          <p:spTgt spid="5"/>
                                        </p:tgtEl>
                                        <p:attrNameLst>
                                          <p:attrName>style.visibility</p:attrName>
                                        </p:attrNameLst>
                                      </p:cBhvr>
                                      <p:to>
                                        <p:strVal val="visible"/>
                                      </p:to>
                                    </p:set>
                                    <p:animEffect transition="in" filter="box(in)">
                                      <p:cBhvr>
                                        <p:cTn id="18" dur="500"/>
                                        <p:tgtEl>
                                          <p:spTgt spid="5"/>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4" presetClass="entr" presetSubtype="16" fill="hold" grpId="0" nodeType="clickEffect">
                                  <p:stCondLst>
                                    <p:cond delay="0"/>
                                  </p:stCondLst>
                                  <p:childTnLst>
                                    <p:set>
                                      <p:cBhvr>
                                        <p:cTn id="22" dur="1000" fill="hold">
                                          <p:stCondLst>
                                            <p:cond delay="0"/>
                                          </p:stCondLst>
                                        </p:cTn>
                                        <p:tgtEl>
                                          <p:spTgt spid="59403"/>
                                        </p:tgtEl>
                                        <p:attrNameLst>
                                          <p:attrName>style.visibility</p:attrName>
                                        </p:attrNameLst>
                                      </p:cBhvr>
                                      <p:to>
                                        <p:strVal val="visible"/>
                                      </p:to>
                                    </p:set>
                                    <p:animEffect transition="in" filter="box(in)">
                                      <p:cBhvr>
                                        <p:cTn id="23" dur="1000"/>
                                        <p:tgtEl>
                                          <p:spTgt spid="59403"/>
                                        </p:tgtEl>
                                      </p:cBhvr>
                                    </p:animEffect>
                                  </p:childTnLst>
                                </p:cTn>
                              </p:par>
                              <p:par>
                                <p:cTn id="24" presetID="4" presetClass="entr" presetSubtype="16" fill="hold" nodeType="withEffect">
                                  <p:stCondLst>
                                    <p:cond delay="0"/>
                                  </p:stCondLst>
                                  <p:childTnLst>
                                    <p:set>
                                      <p:cBhvr>
                                        <p:cTn id="25" dur="1000" fill="hold">
                                          <p:stCondLst>
                                            <p:cond delay="0"/>
                                          </p:stCondLst>
                                        </p:cTn>
                                        <p:tgtEl>
                                          <p:spTgt spid="6"/>
                                        </p:tgtEl>
                                        <p:attrNameLst>
                                          <p:attrName>style.visibility</p:attrName>
                                        </p:attrNameLst>
                                      </p:cBhvr>
                                      <p:to>
                                        <p:strVal val="visible"/>
                                      </p:to>
                                    </p:set>
                                    <p:animEffect transition="in" filter="box(in)">
                                      <p:cBhvr>
                                        <p:cTn id="26" dur="1000"/>
                                        <p:tgtEl>
                                          <p:spTgt spid="6"/>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4" presetClass="entr" presetSubtype="16" fill="hold" grpId="0" nodeType="clickEffect">
                                  <p:stCondLst>
                                    <p:cond delay="0"/>
                                  </p:stCondLst>
                                  <p:childTnLst>
                                    <p:set>
                                      <p:cBhvr>
                                        <p:cTn id="30" dur="1000" fill="hold">
                                          <p:stCondLst>
                                            <p:cond delay="0"/>
                                          </p:stCondLst>
                                        </p:cTn>
                                        <p:tgtEl>
                                          <p:spTgt spid="9"/>
                                        </p:tgtEl>
                                        <p:attrNameLst>
                                          <p:attrName>style.visibility</p:attrName>
                                        </p:attrNameLst>
                                      </p:cBhvr>
                                      <p:to>
                                        <p:strVal val="visible"/>
                                      </p:to>
                                    </p:set>
                                    <p:animEffect transition="in" filter="box(in)">
                                      <p:cBhvr>
                                        <p:cTn id="31" dur="1000"/>
                                        <p:tgtEl>
                                          <p:spTgt spid="9"/>
                                        </p:tgtEl>
                                      </p:cBhvr>
                                    </p:animEffect>
                                  </p:childTnLst>
                                </p:cTn>
                              </p:par>
                              <p:par>
                                <p:cTn id="32" presetID="4" presetClass="entr" presetSubtype="16" fill="hold" grpId="0" nodeType="withEffect">
                                  <p:stCondLst>
                                    <p:cond delay="0"/>
                                  </p:stCondLst>
                                  <p:childTnLst>
                                    <p:set>
                                      <p:cBhvr>
                                        <p:cTn id="33" dur="1000" fill="hold">
                                          <p:stCondLst>
                                            <p:cond delay="0"/>
                                          </p:stCondLst>
                                        </p:cTn>
                                        <p:tgtEl>
                                          <p:spTgt spid="11"/>
                                        </p:tgtEl>
                                        <p:attrNameLst>
                                          <p:attrName>style.visibility</p:attrName>
                                        </p:attrNameLst>
                                      </p:cBhvr>
                                      <p:to>
                                        <p:strVal val="visible"/>
                                      </p:to>
                                    </p:set>
                                    <p:animEffect transition="in" filter="box(in)">
                                      <p:cBhvr>
                                        <p:cTn id="34" dur="1000"/>
                                        <p:tgtEl>
                                          <p:spTgt spid="11"/>
                                        </p:tgtEl>
                                      </p:cBhvr>
                                    </p:animEffect>
                                  </p:childTnLst>
                                </p:cTn>
                              </p:par>
                              <p:par>
                                <p:cTn id="35" presetID="4" presetClass="entr" presetSubtype="16" fill="hold" grpId="0" nodeType="withEffect">
                                  <p:stCondLst>
                                    <p:cond delay="0"/>
                                  </p:stCondLst>
                                  <p:childTnLst>
                                    <p:set>
                                      <p:cBhvr>
                                        <p:cTn id="36" dur="1000" fill="hold">
                                          <p:stCondLst>
                                            <p:cond delay="0"/>
                                          </p:stCondLst>
                                        </p:cTn>
                                        <p:tgtEl>
                                          <p:spTgt spid="10"/>
                                        </p:tgtEl>
                                        <p:attrNameLst>
                                          <p:attrName>style.visibility</p:attrName>
                                        </p:attrNameLst>
                                      </p:cBhvr>
                                      <p:to>
                                        <p:strVal val="visible"/>
                                      </p:to>
                                    </p:set>
                                    <p:animEffect transition="in" filter="box(in)">
                                      <p:cBhvr>
                                        <p:cTn id="3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403" grpId="0"/>
      <p:bldP spid="59407" grpId="1"/>
      <p:bldP spid="59409" grpId="1"/>
      <p:bldP spid="4" grpId="0"/>
      <p:bldP spid="5" grpId="0"/>
      <p:bldP spid="9" grpId="0"/>
      <p:bldP spid="10" grpId="0"/>
      <p:bldP spid="11"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925830" y="318770"/>
            <a:ext cx="8771890" cy="1322070"/>
          </a:xfrm>
          <a:prstGeom prst="rect">
            <a:avLst/>
          </a:prstGeom>
          <a:noFill/>
        </p:spPr>
        <p:txBody>
          <a:bodyPr wrap="square" rtlCol="0">
            <a:spAutoFit/>
          </a:bodyPr>
          <a:lstStyle/>
          <a:p>
            <a:r>
              <a:rPr lang="zh-CN" altLang="en-US" sz="4000" b="1">
                <a:sym typeface="+mn-ea"/>
              </a:rPr>
              <a:t>两极格局的崩溃与多极化趋势的加强</a:t>
            </a:r>
            <a:endParaRPr lang="zh-CN" altLang="en-US" sz="4000" b="1"/>
          </a:p>
          <a:p>
            <a:endParaRPr lang="zh-CN" altLang="en-US" sz="4000" b="1"/>
          </a:p>
        </p:txBody>
      </p:sp>
      <p:grpSp>
        <p:nvGrpSpPr>
          <p:cNvPr id="3" name="Group 5"/>
          <p:cNvGrpSpPr/>
          <p:nvPr/>
        </p:nvGrpSpPr>
        <p:grpSpPr>
          <a:xfrm>
            <a:off x="1379855" y="1513205"/>
            <a:ext cx="8317865" cy="5052695"/>
            <a:chOff x="0" y="535"/>
            <a:chExt cx="6931" cy="8568"/>
          </a:xfrm>
        </p:grpSpPr>
        <p:sp>
          <p:nvSpPr>
            <p:cNvPr id="5" name="Text Box 3"/>
            <p:cNvSpPr txBox="1"/>
            <p:nvPr/>
          </p:nvSpPr>
          <p:spPr>
            <a:xfrm>
              <a:off x="2792" y="1094"/>
              <a:ext cx="2949" cy="688"/>
            </a:xfrm>
            <a:prstGeom prst="rect">
              <a:avLst/>
            </a:prstGeom>
            <a:noFill/>
            <a:ln w="9525">
              <a:noFill/>
            </a:ln>
          </p:spPr>
          <p:txBody>
            <a:bodyPr anchor="t">
              <a:spAutoFit/>
            </a:bodyPr>
            <a:lstStyle/>
            <a:p>
              <a:pPr lvl="0">
                <a:spcBef>
                  <a:spcPct val="50000"/>
                </a:spcBef>
              </a:pPr>
              <a:endParaRPr lang="zh-CN" altLang="en-US">
                <a:latin typeface="Arial" panose="020b0604020202020204" pitchFamily="34" charset="0"/>
                <a:ea typeface="宋体" panose="02010600030101010101" pitchFamily="2" charset="-122"/>
              </a:endParaRPr>
            </a:p>
          </p:txBody>
        </p:sp>
        <p:pic>
          <p:nvPicPr>
            <p:cNvPr id="6" name="Picture 11" descr="200858114947970_2"/>
            <p:cNvPicPr>
              <a:picLocks noChangeAspect="1"/>
            </p:cNvPicPr>
            <p:nvPr/>
          </p:nvPicPr>
          <p:blipFill>
            <a:blip r:embed="rId2"/>
            <a:srcRect t="5515" r="-229" b="6250"/>
            <a:stretch>
              <a:fillRect/>
            </a:stretch>
          </p:blipFill>
          <p:spPr>
            <a:xfrm>
              <a:off x="0" y="535"/>
              <a:ext cx="6931" cy="8568"/>
            </a:xfrm>
            <a:prstGeom prst="rect">
              <a:avLst/>
            </a:prstGeom>
            <a:noFill/>
            <a:ln w="9525">
              <a:noFill/>
            </a:ln>
          </p:spPr>
        </p:pic>
        <p:sp>
          <p:nvSpPr>
            <p:cNvPr id="7" name="Rectangle 12"/>
            <p:cNvSpPr/>
            <p:nvPr/>
          </p:nvSpPr>
          <p:spPr>
            <a:xfrm>
              <a:off x="803" y="4320"/>
              <a:ext cx="5374" cy="959"/>
            </a:xfrm>
            <a:prstGeom prst="rect">
              <a:avLst/>
            </a:prstGeom>
            <a:solidFill>
              <a:schemeClr val="bg1"/>
            </a:solidFill>
            <a:ln w="9525" cap="flat" cmpd="sng">
              <a:solidFill>
                <a:schemeClr val="bg1"/>
              </a:solidFill>
              <a:prstDash val="solid"/>
              <a:miter/>
              <a:headEnd type="none" w="med" len="med"/>
              <a:tailEnd type="none" w="med" len="med"/>
            </a:ln>
          </p:spPr>
          <p:txBody>
            <a:bodyPr wrap="none" lIns="90170" tIns="46990" rIns="90170" bIns="46990" anchor="ctr"/>
            <a:lstStyle/>
            <a:p>
              <a:pPr lvl="0"/>
              <a:endParaRPr lang="zh-CN" altLang="en-US">
                <a:latin typeface="Arial" panose="020b0604020202020204" pitchFamily="34" charset="0"/>
                <a:ea typeface="宋体" panose="02010600030101010101" pitchFamily="2" charset="-122"/>
              </a:endParaRPr>
            </a:p>
          </p:txBody>
        </p:sp>
      </p:grpSp>
      <p:sp>
        <p:nvSpPr>
          <p:cNvPr id="4" name="文本框 3"/>
          <p:cNvSpPr txBox="1"/>
          <p:nvPr/>
        </p:nvSpPr>
        <p:spPr>
          <a:xfrm>
            <a:off x="4364355" y="3582670"/>
            <a:ext cx="2249805" cy="914400"/>
          </a:xfrm>
          <a:prstGeom prst="rect">
            <a:avLst/>
          </a:prstGeom>
          <a:noFill/>
        </p:spPr>
        <p:txBody>
          <a:bodyPr wrap="none" rtlCol="0">
            <a:spAutoFit/>
          </a:bodyPr>
          <a:lstStyle/>
          <a:p>
            <a:r>
              <a:rPr lang="zh-CN" altLang="en-US" sz="5400" b="1">
                <a:solidFill>
                  <a:schemeClr val="tx1"/>
                </a:solidFill>
                <a:latin typeface="楷体" panose="02010609060101010101" pitchFamily="49" charset="-122"/>
                <a:ea typeface="楷体" panose="02010609060101010101" pitchFamily="49" charset="-122"/>
              </a:rPr>
              <a:t>大棋局</a:t>
            </a:r>
          </a:p>
        </p:txBody>
      </p:sp>
      <p:sp>
        <p:nvSpPr>
          <p:cNvPr id="9" name="Oval 41"/>
          <p:cNvSpPr/>
          <p:nvPr/>
        </p:nvSpPr>
        <p:spPr>
          <a:xfrm>
            <a:off x="5055870" y="1640840"/>
            <a:ext cx="866775" cy="809625"/>
          </a:xfrm>
          <a:prstGeom prst="ellipse">
            <a:avLst/>
          </a:prstGeom>
          <a:solidFill>
            <a:srgbClr val="C0C0C0"/>
          </a:solidFill>
          <a:ln w="28575" cap="flat" cmpd="sng">
            <a:solidFill>
              <a:srgbClr val="00CCFF"/>
            </a:solidFill>
            <a:prstDash val="solid"/>
            <a:round/>
            <a:headEnd type="none" w="med" len="med"/>
            <a:tailEnd type="none" w="med" len="med"/>
          </a:ln>
        </p:spPr>
        <p:txBody>
          <a:bodyPr wrap="none" anchor="ctr"/>
          <a:lstStyle/>
          <a:p>
            <a:pPr lvl="0" algn="ctr"/>
            <a:r>
              <a:rPr lang="zh-CN" altLang="en-US" sz="2800" b="1">
                <a:solidFill>
                  <a:srgbClr val="0000FF"/>
                </a:solidFill>
                <a:latin typeface="Arial" panose="020b0604020202020204" pitchFamily="34" charset="0"/>
                <a:ea typeface="微软雅黑" panose="020b0503020204020204" pitchFamily="34" charset="-122"/>
              </a:rPr>
              <a:t>美</a:t>
            </a:r>
          </a:p>
        </p:txBody>
      </p:sp>
      <p:sp>
        <p:nvSpPr>
          <p:cNvPr id="10" name="Oval 42"/>
          <p:cNvSpPr/>
          <p:nvPr/>
        </p:nvSpPr>
        <p:spPr>
          <a:xfrm>
            <a:off x="5099050" y="5685790"/>
            <a:ext cx="879475" cy="880110"/>
          </a:xfrm>
          <a:prstGeom prst="ellipse">
            <a:avLst/>
          </a:prstGeom>
          <a:solidFill>
            <a:srgbClr val="C0C0C0"/>
          </a:solidFill>
          <a:ln w="28575" cap="flat" cmpd="sng">
            <a:solidFill>
              <a:srgbClr val="FFFF00"/>
            </a:solidFill>
            <a:prstDash val="solid"/>
            <a:round/>
            <a:headEnd type="none" w="med" len="med"/>
            <a:tailEnd type="none" w="med" len="med"/>
          </a:ln>
        </p:spPr>
        <p:txBody>
          <a:bodyPr wrap="none" anchor="ctr"/>
          <a:lstStyle/>
          <a:p>
            <a:pPr lvl="0" algn="ctr"/>
            <a:r>
              <a:rPr lang="zh-CN" altLang="en-US" sz="2800" b="1">
                <a:solidFill>
                  <a:srgbClr val="FF0000"/>
                </a:solidFill>
                <a:latin typeface="Arial" panose="020b0604020202020204" pitchFamily="34" charset="0"/>
                <a:ea typeface="微软雅黑" panose="020b0503020204020204" pitchFamily="34" charset="-122"/>
              </a:rPr>
              <a:t>苏</a:t>
            </a:r>
          </a:p>
        </p:txBody>
      </p:sp>
      <p:sp>
        <p:nvSpPr>
          <p:cNvPr id="8" name="Oval 224"/>
          <p:cNvSpPr/>
          <p:nvPr/>
        </p:nvSpPr>
        <p:spPr>
          <a:xfrm>
            <a:off x="2685415" y="2861945"/>
            <a:ext cx="720725" cy="720725"/>
          </a:xfrm>
          <a:prstGeom prst="ellipse">
            <a:avLst/>
          </a:prstGeom>
          <a:solidFill>
            <a:srgbClr val="C0C0C0"/>
          </a:solidFill>
          <a:ln w="28575" cap="flat" cmpd="sng">
            <a:solidFill>
              <a:srgbClr val="00CC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altLang="en-US" sz="3600" b="1">
                <a:solidFill>
                  <a:srgbClr val="0000FF"/>
                </a:solidFill>
                <a:ea typeface="微软雅黑" panose="020b0503020204020204" pitchFamily="34" charset="-122"/>
              </a:rPr>
              <a:t>杜</a:t>
            </a:r>
          </a:p>
        </p:txBody>
      </p:sp>
      <p:sp>
        <p:nvSpPr>
          <p:cNvPr id="11" name="Oval 225"/>
          <p:cNvSpPr/>
          <p:nvPr/>
        </p:nvSpPr>
        <p:spPr>
          <a:xfrm>
            <a:off x="4186873" y="2861945"/>
            <a:ext cx="720725" cy="720725"/>
          </a:xfrm>
          <a:prstGeom prst="ellipse">
            <a:avLst/>
          </a:prstGeom>
          <a:solidFill>
            <a:srgbClr val="C0C0C0"/>
          </a:solidFill>
          <a:ln w="28575" cap="flat" cmpd="sng">
            <a:solidFill>
              <a:srgbClr val="00CC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altLang="en-US" sz="3600" b="1">
                <a:solidFill>
                  <a:srgbClr val="0000FF"/>
                </a:solidFill>
                <a:ea typeface="微软雅黑" panose="020b0503020204020204" pitchFamily="34" charset="-122"/>
              </a:rPr>
              <a:t>马</a:t>
            </a:r>
          </a:p>
        </p:txBody>
      </p:sp>
      <p:sp>
        <p:nvSpPr>
          <p:cNvPr id="12" name="Oval 226"/>
          <p:cNvSpPr/>
          <p:nvPr/>
        </p:nvSpPr>
        <p:spPr>
          <a:xfrm>
            <a:off x="5978525" y="2861945"/>
            <a:ext cx="720725" cy="720725"/>
          </a:xfrm>
          <a:prstGeom prst="ellipse">
            <a:avLst/>
          </a:prstGeom>
          <a:solidFill>
            <a:srgbClr val="C0C0C0"/>
          </a:solidFill>
          <a:ln w="28575" cap="flat" cmpd="sng">
            <a:solidFill>
              <a:srgbClr val="00CC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altLang="en-US" sz="3600" b="1">
                <a:solidFill>
                  <a:srgbClr val="0000FF"/>
                </a:solidFill>
                <a:ea typeface="微软雅黑" panose="020b0503020204020204" pitchFamily="34" charset="-122"/>
              </a:rPr>
              <a:t>北</a:t>
            </a:r>
          </a:p>
        </p:txBody>
      </p:sp>
      <p:sp>
        <p:nvSpPr>
          <p:cNvPr id="13" name="Oval 228"/>
          <p:cNvSpPr/>
          <p:nvPr/>
        </p:nvSpPr>
        <p:spPr>
          <a:xfrm>
            <a:off x="2685098" y="4595813"/>
            <a:ext cx="720725" cy="720725"/>
          </a:xfrm>
          <a:prstGeom prst="ellipse">
            <a:avLst/>
          </a:prstGeom>
          <a:solidFill>
            <a:srgbClr val="C0C0C0"/>
          </a:solidFill>
          <a:ln w="28575" cap="flat" cmpd="sng">
            <a:solidFill>
              <a:srgbClr val="FFFF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altLang="en-US" sz="3600" b="1">
                <a:solidFill>
                  <a:srgbClr val="FF0000"/>
                </a:solidFill>
                <a:ea typeface="微软雅黑" panose="020b0503020204020204" pitchFamily="34" charset="-122"/>
              </a:rPr>
              <a:t>情</a:t>
            </a:r>
          </a:p>
        </p:txBody>
      </p:sp>
      <p:sp>
        <p:nvSpPr>
          <p:cNvPr id="14" name="Oval 229"/>
          <p:cNvSpPr/>
          <p:nvPr/>
        </p:nvSpPr>
        <p:spPr>
          <a:xfrm>
            <a:off x="4186873" y="4645978"/>
            <a:ext cx="720725" cy="720725"/>
          </a:xfrm>
          <a:prstGeom prst="ellipse">
            <a:avLst/>
          </a:prstGeom>
          <a:solidFill>
            <a:srgbClr val="C0C0C0"/>
          </a:solidFill>
          <a:ln w="28575" cap="flat" cmpd="sng">
            <a:solidFill>
              <a:srgbClr val="FFFF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altLang="en-US" sz="3600" b="1">
                <a:solidFill>
                  <a:srgbClr val="FF0000"/>
                </a:solidFill>
                <a:ea typeface="微软雅黑" panose="020b0503020204020204" pitchFamily="34" charset="-122"/>
              </a:rPr>
              <a:t>经</a:t>
            </a:r>
          </a:p>
        </p:txBody>
      </p:sp>
      <p:sp>
        <p:nvSpPr>
          <p:cNvPr id="15" name="Oval 230"/>
          <p:cNvSpPr/>
          <p:nvPr/>
        </p:nvSpPr>
        <p:spPr>
          <a:xfrm>
            <a:off x="5978525" y="4620578"/>
            <a:ext cx="720725" cy="720725"/>
          </a:xfrm>
          <a:prstGeom prst="ellipse">
            <a:avLst/>
          </a:prstGeom>
          <a:solidFill>
            <a:srgbClr val="C0C0C0"/>
          </a:solidFill>
          <a:ln w="28575" cap="flat" cmpd="sng">
            <a:solidFill>
              <a:srgbClr val="FFFF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altLang="en-US" sz="3600" b="1">
                <a:solidFill>
                  <a:srgbClr val="FF0000"/>
                </a:solidFill>
                <a:ea typeface="微软雅黑" panose="020b0503020204020204" pitchFamily="34" charset="-122"/>
              </a:rPr>
              <a:t>华</a:t>
            </a:r>
          </a:p>
        </p:txBody>
      </p:sp>
      <p:sp>
        <p:nvSpPr>
          <p:cNvPr id="16" name="Oval 226"/>
          <p:cNvSpPr/>
          <p:nvPr/>
        </p:nvSpPr>
        <p:spPr>
          <a:xfrm>
            <a:off x="7675245" y="2861945"/>
            <a:ext cx="803910" cy="720725"/>
          </a:xfrm>
          <a:prstGeom prst="ellipse">
            <a:avLst/>
          </a:prstGeom>
          <a:solidFill>
            <a:srgbClr val="C0C0C0"/>
          </a:solidFill>
          <a:ln w="28575" cap="flat" cmpd="sng">
            <a:solidFill>
              <a:srgbClr val="00CCFF"/>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altLang="zh-CN" b="1">
                <a:solidFill>
                  <a:srgbClr val="0000FF"/>
                </a:solidFill>
                <a:ea typeface="微软雅黑" panose="020b0503020204020204" pitchFamily="34" charset="-122"/>
              </a:rPr>
              <a:t>西德</a:t>
            </a:r>
          </a:p>
        </p:txBody>
      </p:sp>
      <p:sp>
        <p:nvSpPr>
          <p:cNvPr id="17" name="Oval 230"/>
          <p:cNvSpPr/>
          <p:nvPr/>
        </p:nvSpPr>
        <p:spPr>
          <a:xfrm>
            <a:off x="7690485" y="4596130"/>
            <a:ext cx="788670" cy="770890"/>
          </a:xfrm>
          <a:prstGeom prst="ellipse">
            <a:avLst/>
          </a:prstGeom>
          <a:solidFill>
            <a:srgbClr val="C0C0C0"/>
          </a:solidFill>
          <a:ln w="28575" cap="flat" cmpd="sng">
            <a:solidFill>
              <a:srgbClr val="FFFF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altLang="en-US" b="1">
                <a:solidFill>
                  <a:srgbClr val="FF0000"/>
                </a:solidFill>
                <a:ea typeface="微软雅黑" panose="020b0503020204020204" pitchFamily="34" charset="-122"/>
              </a:rPr>
              <a:t>东德</a:t>
            </a:r>
          </a:p>
        </p:txBody>
      </p:sp>
    </p:spTree>
    <p:custDataLst>
      <p:tags r:id="rId3"/>
    </p:custDataLst>
  </p:cSld>
  <p:clrMapOvr>
    <a:masterClrMapping/>
  </p:clrMapOvr>
  <p:transition spd="slow" advTm="10828"/>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xit" presetSubtype="4" fill="hold" grpId="0" nodeType="clickEffect">
                                  <p:stCondLst>
                                    <p:cond delay="0"/>
                                  </p:stCondLst>
                                  <p:childTnLst>
                                    <p:anim calcmode="lin" valueType="num">
                                      <p:cBhvr additive="base">
                                        <p:cTn id="6" dur="500"/>
                                        <p:tgtEl>
                                          <p:spTgt spid="8"/>
                                        </p:tgtEl>
                                        <p:attrNameLst>
                                          <p:attrName>ppt_x</p:attrName>
                                        </p:attrNameLst>
                                      </p:cBhvr>
                                      <p:tavLst>
                                        <p:tav tm="0">
                                          <p:val>
                                            <p:strVal val="ppt_x"/>
                                          </p:val>
                                        </p:tav>
                                        <p:tav tm="100000">
                                          <p:val>
                                            <p:strVal val="ppt_x"/>
                                          </p:val>
                                        </p:tav>
                                      </p:tavLst>
                                    </p:anim>
                                    <p:anim calcmode="lin" valueType="num">
                                      <p:cBhvr additive="base">
                                        <p:cTn id="7" dur="500"/>
                                        <p:tgtEl>
                                          <p:spTgt spid="8"/>
                                        </p:tgtEl>
                                        <p:attrNameLst>
                                          <p:attrName>ppt_y</p:attrName>
                                        </p:attrNameLst>
                                      </p:cBhvr>
                                      <p:tavLst>
                                        <p:tav tm="0">
                                          <p:val>
                                            <p:strVal val="ppt_y"/>
                                          </p:val>
                                        </p:tav>
                                        <p:tav tm="100000">
                                          <p:val>
                                            <p:strVal val="1+ppt_h/2"/>
                                          </p:val>
                                        </p:tav>
                                      </p:tavLst>
                                    </p:anim>
                                    <p:set>
                                      <p:cBhvr>
                                        <p:cTn id="8" dur="1" fill="hold">
                                          <p:stCondLst>
                                            <p:cond delay="499"/>
                                          </p:stCondLst>
                                        </p:cTn>
                                        <p:tgtEl>
                                          <p:spTgt spid="8"/>
                                        </p:tgtEl>
                                        <p:attrNameLst>
                                          <p:attrName>style.visibility</p:attrName>
                                        </p:attrNameLst>
                                      </p:cBhvr>
                                      <p:to>
                                        <p:strVal val="hidden"/>
                                      </p:to>
                                    </p:set>
                                  </p:childTnLst>
                                </p:cTn>
                              </p:par>
                              <p:par>
                                <p:cTn id="9" presetID="2" presetClass="exit" presetSubtype="4" fill="hold" grpId="0" nodeType="withEffect">
                                  <p:stCondLst>
                                    <p:cond delay="0"/>
                                  </p:stCondLst>
                                  <p:childTnLst>
                                    <p:anim calcmode="lin" valueType="num">
                                      <p:cBhvr additive="base">
                                        <p:cTn id="10" dur="500"/>
                                        <p:tgtEl>
                                          <p:spTgt spid="11"/>
                                        </p:tgtEl>
                                        <p:attrNameLst>
                                          <p:attrName>ppt_x</p:attrName>
                                        </p:attrNameLst>
                                      </p:cBhvr>
                                      <p:tavLst>
                                        <p:tav tm="0">
                                          <p:val>
                                            <p:strVal val="ppt_x"/>
                                          </p:val>
                                        </p:tav>
                                        <p:tav tm="100000">
                                          <p:val>
                                            <p:strVal val="ppt_x"/>
                                          </p:val>
                                        </p:tav>
                                      </p:tavLst>
                                    </p:anim>
                                    <p:anim calcmode="lin" valueType="num">
                                      <p:cBhvr additive="base">
                                        <p:cTn id="11" dur="500"/>
                                        <p:tgtEl>
                                          <p:spTgt spid="11"/>
                                        </p:tgtEl>
                                        <p:attrNameLst>
                                          <p:attrName>ppt_y</p:attrName>
                                        </p:attrNameLst>
                                      </p:cBhvr>
                                      <p:tavLst>
                                        <p:tav tm="0">
                                          <p:val>
                                            <p:strVal val="ppt_y"/>
                                          </p:val>
                                        </p:tav>
                                        <p:tav tm="100000">
                                          <p:val>
                                            <p:strVal val="1+ppt_h/2"/>
                                          </p:val>
                                        </p:tav>
                                      </p:tavLst>
                                    </p:anim>
                                    <p:set>
                                      <p:cBhvr>
                                        <p:cTn id="12" dur="1" fill="hold">
                                          <p:stCondLst>
                                            <p:cond delay="499"/>
                                          </p:stCondLst>
                                        </p:cTn>
                                        <p:tgtEl>
                                          <p:spTgt spid="11"/>
                                        </p:tgtEl>
                                        <p:attrNameLst>
                                          <p:attrName>style.visibility</p:attrName>
                                        </p:attrNameLst>
                                      </p:cBhvr>
                                      <p:to>
                                        <p:strVal val="hidden"/>
                                      </p:to>
                                    </p:set>
                                  </p:childTnLst>
                                </p:cTn>
                              </p:par>
                              <p:par>
                                <p:cTn id="13" presetID="2" presetClass="exit" presetSubtype="4" fill="hold" grpId="0" nodeType="withEffect">
                                  <p:stCondLst>
                                    <p:cond delay="0"/>
                                  </p:stCondLst>
                                  <p:childTnLst>
                                    <p:anim calcmode="lin" valueType="num">
                                      <p:cBhvr additive="base">
                                        <p:cTn id="14" dur="500"/>
                                        <p:tgtEl>
                                          <p:spTgt spid="12"/>
                                        </p:tgtEl>
                                        <p:attrNameLst>
                                          <p:attrName>ppt_x</p:attrName>
                                        </p:attrNameLst>
                                      </p:cBhvr>
                                      <p:tavLst>
                                        <p:tav tm="0">
                                          <p:val>
                                            <p:strVal val="ppt_x"/>
                                          </p:val>
                                        </p:tav>
                                        <p:tav tm="100000">
                                          <p:val>
                                            <p:strVal val="ppt_x"/>
                                          </p:val>
                                        </p:tav>
                                      </p:tavLst>
                                    </p:anim>
                                    <p:anim calcmode="lin" valueType="num">
                                      <p:cBhvr additive="base">
                                        <p:cTn id="15" dur="500"/>
                                        <p:tgtEl>
                                          <p:spTgt spid="12"/>
                                        </p:tgtEl>
                                        <p:attrNameLst>
                                          <p:attrName>ppt_y</p:attrName>
                                        </p:attrNameLst>
                                      </p:cBhvr>
                                      <p:tavLst>
                                        <p:tav tm="0">
                                          <p:val>
                                            <p:strVal val="ppt_y"/>
                                          </p:val>
                                        </p:tav>
                                        <p:tav tm="100000">
                                          <p:val>
                                            <p:strVal val="1+ppt_h/2"/>
                                          </p:val>
                                        </p:tav>
                                      </p:tavLst>
                                    </p:anim>
                                    <p:set>
                                      <p:cBhvr>
                                        <p:cTn id="16" dur="1" fill="hold">
                                          <p:stCondLst>
                                            <p:cond delay="499"/>
                                          </p:stCondLst>
                                        </p:cTn>
                                        <p:tgtEl>
                                          <p:spTgt spid="12"/>
                                        </p:tgtEl>
                                        <p:attrNameLst>
                                          <p:attrName>style.visibility</p:attrName>
                                        </p:attrNameLst>
                                      </p:cBhvr>
                                      <p:to>
                                        <p:strVal val="hidden"/>
                                      </p:to>
                                    </p:set>
                                  </p:childTnLst>
                                </p:cTn>
                              </p:par>
                              <p:par>
                                <p:cTn id="17" presetID="2" presetClass="exit" presetSubtype="4" fill="hold" grpId="0" nodeType="withEffect">
                                  <p:stCondLst>
                                    <p:cond delay="0"/>
                                  </p:stCondLst>
                                  <p:childTnLst>
                                    <p:anim calcmode="lin" valueType="num">
                                      <p:cBhvr additive="base">
                                        <p:cTn id="18" dur="500"/>
                                        <p:tgtEl>
                                          <p:spTgt spid="16"/>
                                        </p:tgtEl>
                                        <p:attrNameLst>
                                          <p:attrName>ppt_x</p:attrName>
                                        </p:attrNameLst>
                                      </p:cBhvr>
                                      <p:tavLst>
                                        <p:tav tm="0">
                                          <p:val>
                                            <p:strVal val="ppt_x"/>
                                          </p:val>
                                        </p:tav>
                                        <p:tav tm="100000">
                                          <p:val>
                                            <p:strVal val="ppt_x"/>
                                          </p:val>
                                        </p:tav>
                                      </p:tavLst>
                                    </p:anim>
                                    <p:anim calcmode="lin" valueType="num">
                                      <p:cBhvr additive="base">
                                        <p:cTn id="19" dur="500"/>
                                        <p:tgtEl>
                                          <p:spTgt spid="16"/>
                                        </p:tgtEl>
                                        <p:attrNameLst>
                                          <p:attrName>ppt_y</p:attrName>
                                        </p:attrNameLst>
                                      </p:cBhvr>
                                      <p:tavLst>
                                        <p:tav tm="0">
                                          <p:val>
                                            <p:strVal val="ppt_y"/>
                                          </p:val>
                                        </p:tav>
                                        <p:tav tm="100000">
                                          <p:val>
                                            <p:strVal val="1+ppt_h/2"/>
                                          </p:val>
                                        </p:tav>
                                      </p:tavLst>
                                    </p:anim>
                                    <p:set>
                                      <p:cBhvr>
                                        <p:cTn id="20" dur="1" fill="hold">
                                          <p:stCondLst>
                                            <p:cond delay="499"/>
                                          </p:stCondLst>
                                        </p:cTn>
                                        <p:tgtEl>
                                          <p:spTgt spid="16"/>
                                        </p:tgtEl>
                                        <p:attrNameLst>
                                          <p:attrName>style.visibility</p:attrName>
                                        </p:attrNameLst>
                                      </p:cBhvr>
                                      <p:to>
                                        <p:strVal val="hidden"/>
                                      </p:to>
                                    </p:set>
                                  </p:childTnLst>
                                </p:cTn>
                              </p:par>
                              <p:par>
                                <p:cTn id="21" presetID="2" presetClass="exit" presetSubtype="4" fill="hold" grpId="0" nodeType="withEffect">
                                  <p:stCondLst>
                                    <p:cond delay="0"/>
                                  </p:stCondLst>
                                  <p:childTnLst>
                                    <p:anim calcmode="lin" valueType="num">
                                      <p:cBhvr additive="base">
                                        <p:cTn id="22" dur="500"/>
                                        <p:tgtEl>
                                          <p:spTgt spid="17"/>
                                        </p:tgtEl>
                                        <p:attrNameLst>
                                          <p:attrName>ppt_x</p:attrName>
                                        </p:attrNameLst>
                                      </p:cBhvr>
                                      <p:tavLst>
                                        <p:tav tm="0">
                                          <p:val>
                                            <p:strVal val="ppt_x"/>
                                          </p:val>
                                        </p:tav>
                                        <p:tav tm="100000">
                                          <p:val>
                                            <p:strVal val="ppt_x"/>
                                          </p:val>
                                        </p:tav>
                                      </p:tavLst>
                                    </p:anim>
                                    <p:anim calcmode="lin" valueType="num">
                                      <p:cBhvr additive="base">
                                        <p:cTn id="23" dur="500"/>
                                        <p:tgtEl>
                                          <p:spTgt spid="17"/>
                                        </p:tgtEl>
                                        <p:attrNameLst>
                                          <p:attrName>ppt_y</p:attrName>
                                        </p:attrNameLst>
                                      </p:cBhvr>
                                      <p:tavLst>
                                        <p:tav tm="0">
                                          <p:val>
                                            <p:strVal val="ppt_y"/>
                                          </p:val>
                                        </p:tav>
                                        <p:tav tm="100000">
                                          <p:val>
                                            <p:strVal val="1+ppt_h/2"/>
                                          </p:val>
                                        </p:tav>
                                      </p:tavLst>
                                    </p:anim>
                                    <p:set>
                                      <p:cBhvr>
                                        <p:cTn id="24" dur="1" fill="hold">
                                          <p:stCondLst>
                                            <p:cond delay="499"/>
                                          </p:stCondLst>
                                        </p:cTn>
                                        <p:tgtEl>
                                          <p:spTgt spid="17"/>
                                        </p:tgtEl>
                                        <p:attrNameLst>
                                          <p:attrName>style.visibility</p:attrName>
                                        </p:attrNameLst>
                                      </p:cBhvr>
                                      <p:to>
                                        <p:strVal val="hidden"/>
                                      </p:to>
                                    </p:set>
                                  </p:childTnLst>
                                </p:cTn>
                              </p:par>
                              <p:par>
                                <p:cTn id="25" presetID="2" presetClass="exit" presetSubtype="4" fill="hold" grpId="0" nodeType="withEffect">
                                  <p:stCondLst>
                                    <p:cond delay="0"/>
                                  </p:stCondLst>
                                  <p:childTnLst>
                                    <p:anim calcmode="lin" valueType="num">
                                      <p:cBhvr additive="base">
                                        <p:cTn id="26" dur="500"/>
                                        <p:tgtEl>
                                          <p:spTgt spid="15"/>
                                        </p:tgtEl>
                                        <p:attrNameLst>
                                          <p:attrName>ppt_x</p:attrName>
                                        </p:attrNameLst>
                                      </p:cBhvr>
                                      <p:tavLst>
                                        <p:tav tm="0">
                                          <p:val>
                                            <p:strVal val="ppt_x"/>
                                          </p:val>
                                        </p:tav>
                                        <p:tav tm="100000">
                                          <p:val>
                                            <p:strVal val="ppt_x"/>
                                          </p:val>
                                        </p:tav>
                                      </p:tavLst>
                                    </p:anim>
                                    <p:anim calcmode="lin" valueType="num">
                                      <p:cBhvr additive="base">
                                        <p:cTn id="27" dur="500"/>
                                        <p:tgtEl>
                                          <p:spTgt spid="15"/>
                                        </p:tgtEl>
                                        <p:attrNameLst>
                                          <p:attrName>ppt_y</p:attrName>
                                        </p:attrNameLst>
                                      </p:cBhvr>
                                      <p:tavLst>
                                        <p:tav tm="0">
                                          <p:val>
                                            <p:strVal val="ppt_y"/>
                                          </p:val>
                                        </p:tav>
                                        <p:tav tm="100000">
                                          <p:val>
                                            <p:strVal val="1+ppt_h/2"/>
                                          </p:val>
                                        </p:tav>
                                      </p:tavLst>
                                    </p:anim>
                                    <p:set>
                                      <p:cBhvr>
                                        <p:cTn id="28" dur="1" fill="hold">
                                          <p:stCondLst>
                                            <p:cond delay="499"/>
                                          </p:stCondLst>
                                        </p:cTn>
                                        <p:tgtEl>
                                          <p:spTgt spid="15"/>
                                        </p:tgtEl>
                                        <p:attrNameLst>
                                          <p:attrName>style.visibility</p:attrName>
                                        </p:attrNameLst>
                                      </p:cBhvr>
                                      <p:to>
                                        <p:strVal val="hidden"/>
                                      </p:to>
                                    </p:set>
                                  </p:childTnLst>
                                </p:cTn>
                              </p:par>
                              <p:par>
                                <p:cTn id="29" presetID="2" presetClass="exit" presetSubtype="4" fill="hold" grpId="0" nodeType="withEffect">
                                  <p:stCondLst>
                                    <p:cond delay="0"/>
                                  </p:stCondLst>
                                  <p:childTnLst>
                                    <p:anim calcmode="lin" valueType="num">
                                      <p:cBhvr additive="base">
                                        <p:cTn id="30" dur="500"/>
                                        <p:tgtEl>
                                          <p:spTgt spid="14"/>
                                        </p:tgtEl>
                                        <p:attrNameLst>
                                          <p:attrName>ppt_x</p:attrName>
                                        </p:attrNameLst>
                                      </p:cBhvr>
                                      <p:tavLst>
                                        <p:tav tm="0">
                                          <p:val>
                                            <p:strVal val="ppt_x"/>
                                          </p:val>
                                        </p:tav>
                                        <p:tav tm="100000">
                                          <p:val>
                                            <p:strVal val="ppt_x"/>
                                          </p:val>
                                        </p:tav>
                                      </p:tavLst>
                                    </p:anim>
                                    <p:anim calcmode="lin" valueType="num">
                                      <p:cBhvr additive="base">
                                        <p:cTn id="31" dur="500"/>
                                        <p:tgtEl>
                                          <p:spTgt spid="14"/>
                                        </p:tgtEl>
                                        <p:attrNameLst>
                                          <p:attrName>ppt_y</p:attrName>
                                        </p:attrNameLst>
                                      </p:cBhvr>
                                      <p:tavLst>
                                        <p:tav tm="0">
                                          <p:val>
                                            <p:strVal val="ppt_y"/>
                                          </p:val>
                                        </p:tav>
                                        <p:tav tm="100000">
                                          <p:val>
                                            <p:strVal val="1+ppt_h/2"/>
                                          </p:val>
                                        </p:tav>
                                      </p:tavLst>
                                    </p:anim>
                                    <p:set>
                                      <p:cBhvr>
                                        <p:cTn id="32" dur="1" fill="hold">
                                          <p:stCondLst>
                                            <p:cond delay="499"/>
                                          </p:stCondLst>
                                        </p:cTn>
                                        <p:tgtEl>
                                          <p:spTgt spid="14"/>
                                        </p:tgtEl>
                                        <p:attrNameLst>
                                          <p:attrName>style.visibility</p:attrName>
                                        </p:attrNameLst>
                                      </p:cBhvr>
                                      <p:to>
                                        <p:strVal val="hidden"/>
                                      </p:to>
                                    </p:set>
                                  </p:childTnLst>
                                </p:cTn>
                              </p:par>
                              <p:par>
                                <p:cTn id="33" presetID="2" presetClass="exit" presetSubtype="4" fill="hold" grpId="0" nodeType="withEffect">
                                  <p:stCondLst>
                                    <p:cond delay="0"/>
                                  </p:stCondLst>
                                  <p:childTnLst>
                                    <p:anim calcmode="lin" valueType="num">
                                      <p:cBhvr additive="base">
                                        <p:cTn id="34" dur="500"/>
                                        <p:tgtEl>
                                          <p:spTgt spid="13"/>
                                        </p:tgtEl>
                                        <p:attrNameLst>
                                          <p:attrName>ppt_x</p:attrName>
                                        </p:attrNameLst>
                                      </p:cBhvr>
                                      <p:tavLst>
                                        <p:tav tm="0">
                                          <p:val>
                                            <p:strVal val="ppt_x"/>
                                          </p:val>
                                        </p:tav>
                                        <p:tav tm="100000">
                                          <p:val>
                                            <p:strVal val="ppt_x"/>
                                          </p:val>
                                        </p:tav>
                                      </p:tavLst>
                                    </p:anim>
                                    <p:anim calcmode="lin" valueType="num">
                                      <p:cBhvr additive="base">
                                        <p:cTn id="35" dur="500"/>
                                        <p:tgtEl>
                                          <p:spTgt spid="13"/>
                                        </p:tgtEl>
                                        <p:attrNameLst>
                                          <p:attrName>ppt_y</p:attrName>
                                        </p:attrNameLst>
                                      </p:cBhvr>
                                      <p:tavLst>
                                        <p:tav tm="0">
                                          <p:val>
                                            <p:strVal val="ppt_y"/>
                                          </p:val>
                                        </p:tav>
                                        <p:tav tm="100000">
                                          <p:val>
                                            <p:strVal val="1+ppt_h/2"/>
                                          </p:val>
                                        </p:tav>
                                      </p:tavLst>
                                    </p:anim>
                                    <p:set>
                                      <p:cBhvr>
                                        <p:cTn id="36" dur="1" fill="hold">
                                          <p:stCondLst>
                                            <p:cond delay="499"/>
                                          </p:stCondLst>
                                        </p:cTn>
                                        <p:tgtEl>
                                          <p:spTgt spid="13"/>
                                        </p:tgtEl>
                                        <p:attrNameLst>
                                          <p:attrName>style.visibility</p:attrName>
                                        </p:attrNameLst>
                                      </p:cBhvr>
                                      <p:to>
                                        <p:strVal val="hidden"/>
                                      </p:to>
                                    </p:set>
                                  </p:childTnLst>
                                </p:cTn>
                              </p:par>
                              <p:par>
                                <p:cTn id="37" presetID="2" presetClass="exit" presetSubtype="4" fill="hold" grpId="0" nodeType="withEffect">
                                  <p:stCondLst>
                                    <p:cond delay="0"/>
                                  </p:stCondLst>
                                  <p:childTnLst>
                                    <p:anim calcmode="lin" valueType="num">
                                      <p:cBhvr additive="base">
                                        <p:cTn id="38" dur="500"/>
                                        <p:tgtEl>
                                          <p:spTgt spid="10"/>
                                        </p:tgtEl>
                                        <p:attrNameLst>
                                          <p:attrName>ppt_x</p:attrName>
                                        </p:attrNameLst>
                                      </p:cBhvr>
                                      <p:tavLst>
                                        <p:tav tm="0">
                                          <p:val>
                                            <p:strVal val="ppt_x"/>
                                          </p:val>
                                        </p:tav>
                                        <p:tav tm="100000">
                                          <p:val>
                                            <p:strVal val="ppt_x"/>
                                          </p:val>
                                        </p:tav>
                                      </p:tavLst>
                                    </p:anim>
                                    <p:anim calcmode="lin" valueType="num">
                                      <p:cBhvr additive="base">
                                        <p:cTn id="39" dur="500"/>
                                        <p:tgtEl>
                                          <p:spTgt spid="10"/>
                                        </p:tgtEl>
                                        <p:attrNameLst>
                                          <p:attrName>ppt_y</p:attrName>
                                        </p:attrNameLst>
                                      </p:cBhvr>
                                      <p:tavLst>
                                        <p:tav tm="0">
                                          <p:val>
                                            <p:strVal val="ppt_y"/>
                                          </p:val>
                                        </p:tav>
                                        <p:tav tm="100000">
                                          <p:val>
                                            <p:strVal val="1+ppt_h/2"/>
                                          </p:val>
                                        </p:tav>
                                      </p:tavLst>
                                    </p:anim>
                                    <p:set>
                                      <p:cBhvr>
                                        <p:cTn id="40"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P spid="11" grpId="0"/>
      <p:bldP spid="12" grpId="0"/>
      <p:bldP spid="13" grpId="0"/>
      <p:bldP spid="14" grpId="0"/>
      <p:bldP spid="15" grpId="0"/>
      <p:bldP spid="16" grpId="0"/>
      <p:bldP spid="17"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3" name="Group 5"/>
          <p:cNvGrpSpPr/>
          <p:nvPr/>
        </p:nvGrpSpPr>
        <p:grpSpPr>
          <a:xfrm>
            <a:off x="1379855" y="1513205"/>
            <a:ext cx="8317865" cy="5052695"/>
            <a:chOff x="0" y="535"/>
            <a:chExt cx="6931" cy="8568"/>
          </a:xfrm>
        </p:grpSpPr>
        <p:sp>
          <p:nvSpPr>
            <p:cNvPr id="5" name="Text Box 3"/>
            <p:cNvSpPr txBox="1"/>
            <p:nvPr/>
          </p:nvSpPr>
          <p:spPr>
            <a:xfrm>
              <a:off x="2792" y="1094"/>
              <a:ext cx="2949" cy="688"/>
            </a:xfrm>
            <a:prstGeom prst="rect">
              <a:avLst/>
            </a:prstGeom>
            <a:noFill/>
            <a:ln w="9525">
              <a:noFill/>
            </a:ln>
          </p:spPr>
          <p:txBody>
            <a:bodyPr anchor="t">
              <a:spAutoFit/>
            </a:bodyPr>
            <a:lstStyle/>
            <a:p>
              <a:pPr lvl="0">
                <a:spcBef>
                  <a:spcPct val="50000"/>
                </a:spcBef>
              </a:pPr>
              <a:endParaRPr lang="zh-CN" altLang="en-US">
                <a:latin typeface="Arial" panose="020b0604020202020204" pitchFamily="34" charset="0"/>
                <a:ea typeface="宋体" panose="02010600030101010101" pitchFamily="2" charset="-122"/>
              </a:endParaRPr>
            </a:p>
          </p:txBody>
        </p:sp>
        <p:pic>
          <p:nvPicPr>
            <p:cNvPr id="6" name="Picture 11" descr="200858114947970_2"/>
            <p:cNvPicPr>
              <a:picLocks noChangeAspect="1"/>
            </p:cNvPicPr>
            <p:nvPr/>
          </p:nvPicPr>
          <p:blipFill>
            <a:blip r:embed="rId2"/>
            <a:srcRect t="5515" r="-229" b="6250"/>
            <a:stretch>
              <a:fillRect/>
            </a:stretch>
          </p:blipFill>
          <p:spPr>
            <a:xfrm>
              <a:off x="0" y="535"/>
              <a:ext cx="6931" cy="8568"/>
            </a:xfrm>
            <a:prstGeom prst="rect">
              <a:avLst/>
            </a:prstGeom>
            <a:noFill/>
            <a:ln w="9525">
              <a:noFill/>
            </a:ln>
          </p:spPr>
        </p:pic>
        <p:sp>
          <p:nvSpPr>
            <p:cNvPr id="7" name="Rectangle 12"/>
            <p:cNvSpPr/>
            <p:nvPr/>
          </p:nvSpPr>
          <p:spPr>
            <a:xfrm>
              <a:off x="803" y="4320"/>
              <a:ext cx="5374" cy="959"/>
            </a:xfrm>
            <a:prstGeom prst="rect">
              <a:avLst/>
            </a:prstGeom>
            <a:solidFill>
              <a:schemeClr val="bg1"/>
            </a:solidFill>
            <a:ln w="9525" cap="flat" cmpd="sng">
              <a:solidFill>
                <a:schemeClr val="bg1"/>
              </a:solidFill>
              <a:prstDash val="solid"/>
              <a:miter/>
              <a:headEnd type="none" w="med" len="med"/>
              <a:tailEnd type="none" w="med" len="med"/>
            </a:ln>
          </p:spPr>
          <p:txBody>
            <a:bodyPr wrap="none" lIns="90170" tIns="46990" rIns="90170" bIns="46990" anchor="ctr"/>
            <a:lstStyle/>
            <a:p>
              <a:pPr lvl="0"/>
              <a:endParaRPr lang="zh-CN" altLang="en-US">
                <a:latin typeface="Arial" panose="020b0604020202020204" pitchFamily="34" charset="0"/>
                <a:ea typeface="宋体" panose="02010600030101010101" pitchFamily="2" charset="-122"/>
              </a:endParaRPr>
            </a:p>
          </p:txBody>
        </p:sp>
      </p:grpSp>
      <p:sp>
        <p:nvSpPr>
          <p:cNvPr id="4" name="文本框 3"/>
          <p:cNvSpPr txBox="1"/>
          <p:nvPr/>
        </p:nvSpPr>
        <p:spPr>
          <a:xfrm>
            <a:off x="4364355" y="3582670"/>
            <a:ext cx="2249805" cy="914400"/>
          </a:xfrm>
          <a:prstGeom prst="rect">
            <a:avLst/>
          </a:prstGeom>
          <a:noFill/>
        </p:spPr>
        <p:txBody>
          <a:bodyPr wrap="none" rtlCol="0">
            <a:spAutoFit/>
          </a:bodyPr>
          <a:lstStyle/>
          <a:p>
            <a:r>
              <a:rPr lang="zh-CN" altLang="en-US" sz="5400" b="1">
                <a:solidFill>
                  <a:schemeClr val="tx1"/>
                </a:solidFill>
                <a:latin typeface="楷体" panose="02010609060101010101" pitchFamily="49" charset="-122"/>
                <a:ea typeface="楷体" panose="02010609060101010101" pitchFamily="49" charset="-122"/>
              </a:rPr>
              <a:t>大棋局</a:t>
            </a:r>
          </a:p>
        </p:txBody>
      </p:sp>
      <p:sp>
        <p:nvSpPr>
          <p:cNvPr id="9" name="Oval 41"/>
          <p:cNvSpPr/>
          <p:nvPr/>
        </p:nvSpPr>
        <p:spPr>
          <a:xfrm>
            <a:off x="4863465" y="2100580"/>
            <a:ext cx="1241425" cy="1155700"/>
          </a:xfrm>
          <a:prstGeom prst="ellipse">
            <a:avLst/>
          </a:prstGeom>
          <a:solidFill>
            <a:srgbClr val="C0C0C0"/>
          </a:solidFill>
          <a:ln w="28575" cap="flat" cmpd="sng">
            <a:solidFill>
              <a:srgbClr val="00CCFF"/>
            </a:solidFill>
            <a:prstDash val="solid"/>
            <a:round/>
            <a:headEnd type="none" w="med" len="med"/>
            <a:tailEnd type="none" w="med" len="med"/>
          </a:ln>
        </p:spPr>
        <p:txBody>
          <a:bodyPr wrap="none" anchor="ctr"/>
          <a:lstStyle/>
          <a:p>
            <a:pPr lvl="0" algn="ctr"/>
            <a:r>
              <a:rPr lang="zh-CN" altLang="en-US" sz="2800" b="1">
                <a:solidFill>
                  <a:srgbClr val="0000FF"/>
                </a:solidFill>
                <a:latin typeface="Arial" panose="020b0604020202020204" pitchFamily="34" charset="0"/>
                <a:ea typeface="微软雅黑" panose="020b0503020204020204" pitchFamily="34" charset="-122"/>
              </a:rPr>
              <a:t>美</a:t>
            </a:r>
          </a:p>
        </p:txBody>
      </p:sp>
      <p:sp>
        <p:nvSpPr>
          <p:cNvPr id="10" name="Oval 42"/>
          <p:cNvSpPr/>
          <p:nvPr/>
        </p:nvSpPr>
        <p:spPr>
          <a:xfrm>
            <a:off x="3413760" y="5503545"/>
            <a:ext cx="720725" cy="715645"/>
          </a:xfrm>
          <a:prstGeom prst="ellipse">
            <a:avLst/>
          </a:prstGeom>
          <a:solidFill>
            <a:srgbClr val="C0C0C0"/>
          </a:solidFill>
          <a:ln w="28575" cap="flat" cmpd="sng">
            <a:solidFill>
              <a:srgbClr val="FFFF00"/>
            </a:solidFill>
            <a:prstDash val="solid"/>
            <a:round/>
            <a:headEnd type="none" w="med" len="med"/>
            <a:tailEnd type="none" w="med" len="med"/>
          </a:ln>
        </p:spPr>
        <p:txBody>
          <a:bodyPr wrap="none" anchor="ctr"/>
          <a:lstStyle/>
          <a:p>
            <a:pPr lvl="0" algn="ctr"/>
            <a:r>
              <a:rPr lang="zh-CN" altLang="en-US" sz="3600" b="1">
                <a:solidFill>
                  <a:srgbClr val="FF0000"/>
                </a:solidFill>
                <a:ea typeface="微软雅黑" panose="020b0503020204020204" pitchFamily="34" charset="-122"/>
              </a:rPr>
              <a:t>俄</a:t>
            </a:r>
            <a:endParaRPr lang="zh-CN" altLang="en-US" sz="2800" b="1">
              <a:solidFill>
                <a:srgbClr val="FF0000"/>
              </a:solidFill>
              <a:latin typeface="Arial" pitchFamily="34" charset="0"/>
              <a:ea typeface="微软雅黑" pitchFamily="34" charset="-122"/>
            </a:endParaRPr>
          </a:p>
        </p:txBody>
      </p:sp>
      <p:sp>
        <p:nvSpPr>
          <p:cNvPr id="13" name="Oval 228"/>
          <p:cNvSpPr/>
          <p:nvPr/>
        </p:nvSpPr>
        <p:spPr>
          <a:xfrm>
            <a:off x="3413443" y="4595813"/>
            <a:ext cx="720725" cy="720725"/>
          </a:xfrm>
          <a:prstGeom prst="ellipse">
            <a:avLst/>
          </a:prstGeom>
          <a:solidFill>
            <a:srgbClr val="C0C0C0"/>
          </a:solidFill>
          <a:ln w="28575" cap="flat" cmpd="sng">
            <a:solidFill>
              <a:srgbClr val="FFFF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altLang="en-US" sz="3600" b="1">
                <a:solidFill>
                  <a:srgbClr val="FF0000"/>
                </a:solidFill>
                <a:ea typeface="微软雅黑" panose="020b0503020204020204" pitchFamily="34" charset="-122"/>
              </a:rPr>
              <a:t>日</a:t>
            </a:r>
          </a:p>
        </p:txBody>
      </p:sp>
      <p:sp>
        <p:nvSpPr>
          <p:cNvPr id="14" name="Oval 229"/>
          <p:cNvSpPr/>
          <p:nvPr/>
        </p:nvSpPr>
        <p:spPr>
          <a:xfrm>
            <a:off x="5128578" y="4595813"/>
            <a:ext cx="720725" cy="720725"/>
          </a:xfrm>
          <a:prstGeom prst="ellipse">
            <a:avLst/>
          </a:prstGeom>
          <a:solidFill>
            <a:srgbClr val="C0C0C0"/>
          </a:solidFill>
          <a:ln w="28575" cap="flat" cmpd="sng">
            <a:solidFill>
              <a:srgbClr val="FFFF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altLang="en-US" sz="3600" b="1">
                <a:solidFill>
                  <a:srgbClr val="FF0000"/>
                </a:solidFill>
                <a:ea typeface="微软雅黑" panose="020b0503020204020204" pitchFamily="34" charset="-122"/>
              </a:rPr>
              <a:t>欧</a:t>
            </a:r>
          </a:p>
        </p:txBody>
      </p:sp>
      <p:sp>
        <p:nvSpPr>
          <p:cNvPr id="15" name="Oval 230"/>
          <p:cNvSpPr/>
          <p:nvPr/>
        </p:nvSpPr>
        <p:spPr>
          <a:xfrm>
            <a:off x="6913880" y="4595813"/>
            <a:ext cx="720725" cy="720725"/>
          </a:xfrm>
          <a:prstGeom prst="ellipse">
            <a:avLst/>
          </a:prstGeom>
          <a:solidFill>
            <a:srgbClr val="C0C0C0"/>
          </a:solidFill>
          <a:ln w="28575" cap="flat" cmpd="sng">
            <a:solidFill>
              <a:srgbClr val="FFFF00"/>
            </a:solidFill>
            <a:prstDash val="solid"/>
            <a:headEnd type="none" w="med" len="med"/>
            <a:tailEnd type="none" w="med" len="med"/>
          </a:ln>
        </p:spPr>
        <p:txBody>
          <a:bodyPr wrap="none" anchor="ct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algn="ctr" eaLnBrk="1" hangingPunct="1">
              <a:spcBef>
                <a:spcPct val="0"/>
              </a:spcBef>
              <a:buNone/>
            </a:pPr>
            <a:r>
              <a:rPr lang="zh-CN" altLang="en-US" sz="3600" b="1">
                <a:solidFill>
                  <a:srgbClr val="FF0000"/>
                </a:solidFill>
                <a:ea typeface="微软雅黑" panose="020b0503020204020204" pitchFamily="34" charset="-122"/>
              </a:rPr>
              <a:t>中</a:t>
            </a:r>
          </a:p>
        </p:txBody>
      </p:sp>
      <p:sp>
        <p:nvSpPr>
          <p:cNvPr id="16" name="Oval 42"/>
          <p:cNvSpPr/>
          <p:nvPr/>
        </p:nvSpPr>
        <p:spPr>
          <a:xfrm>
            <a:off x="6613525" y="5503545"/>
            <a:ext cx="1299845" cy="715645"/>
          </a:xfrm>
          <a:prstGeom prst="ellipse">
            <a:avLst/>
          </a:prstGeom>
          <a:solidFill>
            <a:srgbClr val="C0C0C0"/>
          </a:solidFill>
          <a:ln w="28575" cap="flat" cmpd="sng">
            <a:solidFill>
              <a:srgbClr val="FFFF00"/>
            </a:solidFill>
            <a:prstDash val="solid"/>
            <a:round/>
            <a:headEnd type="none" w="med" len="med"/>
            <a:tailEnd type="none" w="med" len="med"/>
          </a:ln>
        </p:spPr>
        <p:txBody>
          <a:bodyPr wrap="none" anchor="ctr"/>
          <a:lstStyle/>
          <a:p>
            <a:pPr lvl="0" algn="ctr"/>
            <a:r>
              <a:rPr lang="zh-CN" altLang="en-US" sz="2800" b="1">
                <a:solidFill>
                  <a:srgbClr val="FF0000"/>
                </a:solidFill>
                <a:latin typeface="Arial" panose="020b0604020202020204" pitchFamily="34" charset="0"/>
                <a:ea typeface="微软雅黑" panose="020b0503020204020204" pitchFamily="34" charset="-122"/>
              </a:rPr>
              <a:t>第三世界</a:t>
            </a:r>
          </a:p>
        </p:txBody>
      </p:sp>
      <p:sp>
        <p:nvSpPr>
          <p:cNvPr id="17" name="Oval 42"/>
          <p:cNvSpPr/>
          <p:nvPr/>
        </p:nvSpPr>
        <p:spPr>
          <a:xfrm>
            <a:off x="5128895" y="5503545"/>
            <a:ext cx="720725" cy="715645"/>
          </a:xfrm>
          <a:prstGeom prst="ellipse">
            <a:avLst/>
          </a:prstGeom>
          <a:solidFill>
            <a:srgbClr val="C0C0C0"/>
          </a:solidFill>
          <a:ln w="28575" cap="flat" cmpd="sng">
            <a:solidFill>
              <a:srgbClr val="FFFF00"/>
            </a:solidFill>
            <a:prstDash val="solid"/>
            <a:round/>
            <a:headEnd type="none" w="med" len="med"/>
            <a:tailEnd type="none" w="med" len="med"/>
          </a:ln>
        </p:spPr>
        <p:txBody>
          <a:bodyPr wrap="none" anchor="ctr"/>
          <a:lstStyle/>
          <a:p>
            <a:pPr lvl="0" algn="ctr"/>
            <a:r>
              <a:rPr lang="en-US" altLang="zh-CN" sz="3600" b="1">
                <a:solidFill>
                  <a:srgbClr val="FF0000"/>
                </a:solidFill>
                <a:ea typeface="微软雅黑" panose="020b0503020204020204" pitchFamily="34" charset="-122"/>
              </a:rPr>
              <a:t>......</a:t>
            </a:r>
            <a:endParaRPr lang="en-US" altLang="zh-CN" sz="3600" b="1">
              <a:solidFill>
                <a:srgbClr val="FF0000"/>
              </a:solidFill>
              <a:latin typeface="Arial" pitchFamily="34" charset="0"/>
              <a:ea typeface="微软雅黑" pitchFamily="34" charset="-122"/>
            </a:endParaRPr>
          </a:p>
        </p:txBody>
      </p:sp>
      <p:sp>
        <p:nvSpPr>
          <p:cNvPr id="18" name="文本框 17"/>
          <p:cNvSpPr txBox="1"/>
          <p:nvPr/>
        </p:nvSpPr>
        <p:spPr>
          <a:xfrm>
            <a:off x="925830" y="318770"/>
            <a:ext cx="8771890" cy="1322070"/>
          </a:xfrm>
          <a:prstGeom prst="rect">
            <a:avLst/>
          </a:prstGeom>
          <a:noFill/>
        </p:spPr>
        <p:txBody>
          <a:bodyPr wrap="square" rtlCol="0">
            <a:spAutoFit/>
          </a:bodyPr>
          <a:lstStyle/>
          <a:p>
            <a:r>
              <a:rPr lang="zh-CN" altLang="en-US" sz="4000" b="1">
                <a:sym typeface="+mn-ea"/>
              </a:rPr>
              <a:t>两极格局的崩溃与多极化趋势的加强</a:t>
            </a:r>
            <a:endParaRPr lang="zh-CN" altLang="en-US" sz="4000" b="1"/>
          </a:p>
          <a:p>
            <a:endParaRPr lang="zh-CN" altLang="en-US" sz="4000" b="1"/>
          </a:p>
        </p:txBody>
      </p:sp>
    </p:spTree>
    <p:custDataLst>
      <p:tags r:id="rId3"/>
    </p:custDataLst>
  </p:cSld>
  <p:clrMapOvr>
    <a:masterClrMapping/>
  </p:clrMapOvr>
  <p:transition spd="slow" advTm="6907"/>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1"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2" presetClass="entr" presetSubtype="4" fill="hold" grpId="1"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500" fill="hold"/>
                                        <p:tgtEl>
                                          <p:spTgt spid="14"/>
                                        </p:tgtEl>
                                        <p:attrNameLst>
                                          <p:attrName>ppt_x</p:attrName>
                                        </p:attrNameLst>
                                      </p:cBhvr>
                                      <p:tavLst>
                                        <p:tav tm="0">
                                          <p:val>
                                            <p:strVal val="#ppt_x"/>
                                          </p:val>
                                        </p:tav>
                                        <p:tav tm="100000">
                                          <p:val>
                                            <p:strVal val="#ppt_x"/>
                                          </p:val>
                                        </p:tav>
                                      </p:tavLst>
                                    </p:anim>
                                    <p:anim calcmode="lin" valueType="num">
                                      <p:cBhvr additive="base">
                                        <p:cTn id="12" dur="500" fill="hold"/>
                                        <p:tgtEl>
                                          <p:spTgt spid="14"/>
                                        </p:tgtEl>
                                        <p:attrNameLst>
                                          <p:attrName>ppt_y</p:attrName>
                                        </p:attrNameLst>
                                      </p:cBhvr>
                                      <p:tavLst>
                                        <p:tav tm="0">
                                          <p:val>
                                            <p:strVal val="1+#ppt_h/2"/>
                                          </p:val>
                                        </p:tav>
                                        <p:tav tm="100000">
                                          <p:val>
                                            <p:strVal val="#ppt_y"/>
                                          </p:val>
                                        </p:tav>
                                      </p:tavLst>
                                    </p:anim>
                                  </p:childTnLst>
                                </p:cTn>
                              </p:par>
                              <p:par>
                                <p:cTn id="13" presetID="2" presetClass="entr" presetSubtype="4" fill="hold" grpId="1"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500" fill="hold"/>
                                        <p:tgtEl>
                                          <p:spTgt spid="15"/>
                                        </p:tgtEl>
                                        <p:attrNameLst>
                                          <p:attrName>ppt_x</p:attrName>
                                        </p:attrNameLst>
                                      </p:cBhvr>
                                      <p:tavLst>
                                        <p:tav tm="0">
                                          <p:val>
                                            <p:strVal val="#ppt_x"/>
                                          </p:val>
                                        </p:tav>
                                        <p:tav tm="100000">
                                          <p:val>
                                            <p:strVal val="#ppt_x"/>
                                          </p:val>
                                        </p:tav>
                                      </p:tavLst>
                                    </p:anim>
                                    <p:anim calcmode="lin" valueType="num">
                                      <p:cBhvr additive="base">
                                        <p:cTn id="16" dur="500" fill="hold"/>
                                        <p:tgtEl>
                                          <p:spTgt spid="15"/>
                                        </p:tgtEl>
                                        <p:attrNameLst>
                                          <p:attrName>ppt_y</p:attrName>
                                        </p:attrNameLst>
                                      </p:cBhvr>
                                      <p:tavLst>
                                        <p:tav tm="0">
                                          <p:val>
                                            <p:strVal val="1+#ppt_h/2"/>
                                          </p:val>
                                        </p:tav>
                                        <p:tav tm="100000">
                                          <p:val>
                                            <p:strVal val="#ppt_y"/>
                                          </p:val>
                                        </p:tav>
                                      </p:tavLst>
                                    </p:anim>
                                  </p:childTnLst>
                                </p:cTn>
                              </p:par>
                              <p:par>
                                <p:cTn id="17" presetID="2" presetClass="entr" presetSubtype="4" fill="hold" grpId="1"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par>
                                <p:cTn id="21" presetID="2" presetClass="entr" presetSubtype="4" fill="hold" grpId="1"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grpId="1"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1"/>
      <p:bldP spid="13" grpId="1"/>
      <p:bldP spid="14" grpId="1"/>
      <p:bldP spid="15" grpId="1"/>
      <p:bldP spid="16" grpId="1"/>
      <p:bldP spid="17" grpId="1"/>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3491" name="Rectangle 7"/>
          <p:cNvSpPr/>
          <p:nvPr/>
        </p:nvSpPr>
        <p:spPr>
          <a:xfrm>
            <a:off x="3733800" y="458153"/>
            <a:ext cx="3492500" cy="922020"/>
          </a:xfrm>
          <a:prstGeom prst="rect">
            <a:avLst/>
          </a:prstGeom>
          <a:noFill/>
          <a:ln w="9525">
            <a:noFill/>
          </a:ln>
        </p:spPr>
        <p:txBody>
          <a:bodyPr anchor="ct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en-US" altLang="zh-CN" sz="5400" b="1">
                <a:solidFill>
                  <a:srgbClr val="FF3300"/>
                </a:solidFill>
                <a:latin typeface="华文楷体" panose="02010600040101010101" pitchFamily="2" charset="-122"/>
                <a:ea typeface="华文楷体" panose="02010600040101010101" pitchFamily="2" charset="-122"/>
              </a:rPr>
              <a:t>【</a:t>
            </a:r>
            <a:r>
              <a:rPr lang="zh-CN" altLang="en-US" sz="5400" b="1">
                <a:solidFill>
                  <a:srgbClr val="FF3300"/>
                </a:solidFill>
                <a:latin typeface="华文楷体" panose="02010600040101010101" pitchFamily="2" charset="-122"/>
                <a:ea typeface="华文楷体" panose="02010600040101010101" pitchFamily="2" charset="-122"/>
              </a:rPr>
              <a:t>探究</a:t>
            </a:r>
            <a:r>
              <a:rPr lang="en-US" altLang="zh-CN" sz="5400" b="1">
                <a:solidFill>
                  <a:srgbClr val="FF3300"/>
                </a:solidFill>
                <a:latin typeface="华文楷体" panose="02010600040101010101" pitchFamily="2" charset="-122"/>
                <a:ea typeface="华文楷体" panose="02010600040101010101" pitchFamily="2" charset="-122"/>
              </a:rPr>
              <a:t>4】</a:t>
            </a:r>
          </a:p>
        </p:txBody>
      </p:sp>
      <p:sp>
        <p:nvSpPr>
          <p:cNvPr id="4" name="文本框 3"/>
          <p:cNvSpPr txBox="1"/>
          <p:nvPr/>
        </p:nvSpPr>
        <p:spPr>
          <a:xfrm>
            <a:off x="1734185" y="2173605"/>
            <a:ext cx="9719945" cy="1938020"/>
          </a:xfrm>
          <a:prstGeom prst="rect">
            <a:avLst/>
          </a:prstGeom>
          <a:noFill/>
        </p:spPr>
        <p:txBody>
          <a:bodyPr wrap="square" rtlCol="0">
            <a:spAutoFit/>
          </a:bodyPr>
          <a:lstStyle/>
          <a:p>
            <a:r>
              <a:rPr lang="zh-CN" altLang="en-US" sz="6000">
                <a:latin typeface="华文行楷" panose="02010800040101010101" pitchFamily="2" charset="-122"/>
                <a:ea typeface="华文行楷" panose="02010800040101010101" pitchFamily="2" charset="-122"/>
              </a:rPr>
              <a:t>多极趋势共发展</a:t>
            </a:r>
            <a:r>
              <a:rPr lang="en-US" altLang="zh-CN" sz="6000">
                <a:latin typeface="华文行楷" panose="02010800040101010101" pitchFamily="2" charset="-122"/>
                <a:ea typeface="华文行楷" panose="02010800040101010101" pitchFamily="2" charset="-122"/>
              </a:rPr>
              <a:t>          </a:t>
            </a:r>
          </a:p>
          <a:p>
            <a:r>
              <a:rPr lang="en-US" altLang="zh-CN" sz="6000">
                <a:latin typeface="华文行楷" panose="02010800040101010101" pitchFamily="2" charset="-122"/>
                <a:ea typeface="华文行楷" panose="02010800040101010101" pitchFamily="2" charset="-122"/>
              </a:rPr>
              <a:t>            ——</a:t>
            </a:r>
            <a:r>
              <a:rPr lang="zh-CN" altLang="en-US" sz="6000">
                <a:latin typeface="华文行楷" panose="02010800040101010101" pitchFamily="2" charset="-122"/>
                <a:ea typeface="华文行楷" panose="02010800040101010101" pitchFamily="2" charset="-122"/>
              </a:rPr>
              <a:t>谈</a:t>
            </a:r>
            <a:r>
              <a:rPr lang="en-US" altLang="zh-CN" sz="6000">
                <a:latin typeface="华文行楷" panose="02010800040101010101" pitchFamily="2" charset="-122"/>
                <a:ea typeface="华文行楷" panose="02010800040101010101" pitchFamily="2" charset="-122"/>
              </a:rPr>
              <a:t>“</a:t>
            </a:r>
            <a:r>
              <a:rPr lang="zh-CN" altLang="en-US" sz="6000">
                <a:latin typeface="华文行楷" panose="02010800040101010101" pitchFamily="2" charset="-122"/>
                <a:ea typeface="华文行楷" panose="02010800040101010101" pitchFamily="2" charset="-122"/>
              </a:rPr>
              <a:t>冷战</a:t>
            </a:r>
            <a:r>
              <a:rPr lang="en-US" altLang="zh-CN" sz="6000">
                <a:latin typeface="华文行楷" panose="02010800040101010101" pitchFamily="2" charset="-122"/>
                <a:ea typeface="华文行楷" panose="02010800040101010101" pitchFamily="2" charset="-122"/>
              </a:rPr>
              <a:t>”</a:t>
            </a:r>
            <a:r>
              <a:rPr lang="zh-CN" altLang="en-US" sz="6000">
                <a:latin typeface="华文行楷" panose="02010800040101010101" pitchFamily="2" charset="-122"/>
                <a:ea typeface="华文行楷" panose="02010800040101010101" pitchFamily="2" charset="-122"/>
              </a:rPr>
              <a:t>之思</a:t>
            </a:r>
          </a:p>
        </p:txBody>
      </p:sp>
    </p:spTree>
  </p:cSld>
  <p:clrMapOvr>
    <a:masterClrMapping/>
  </p:clrMapOvr>
  <mc:AlternateContent>
    <mc:Choice xmlns:p14="http://schemas.microsoft.com/office/powerpoint/2010/main" Requires="p14">
      <p:transition spd="slow" advTm="5513" p14:dur="2000"/>
    </mc:Choice>
    <mc:Fallback>
      <p:transition spd="slow" advTm="5513"/>
    </mc:Fallback>
  </mc:AlternateConten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图片 3" descr="微信图片_20200309224502"/>
          <p:cNvPicPr>
            <a:picLocks noChangeAspect="1"/>
          </p:cNvPicPr>
          <p:nvPr/>
        </p:nvPicPr>
        <p:blipFill>
          <a:blip r:embed="rId2"/>
          <a:stretch>
            <a:fillRect/>
          </a:stretch>
        </p:blipFill>
        <p:spPr>
          <a:xfrm>
            <a:off x="820420" y="455930"/>
            <a:ext cx="10582910" cy="5912485"/>
          </a:xfrm>
          <a:prstGeom prst="rect">
            <a:avLst/>
          </a:prstGeom>
        </p:spPr>
      </p:pic>
    </p:spTree>
  </p:cSld>
  <p:clrMapOvr>
    <a:masterClrMapping/>
  </p:clrMapOvr>
  <mc:AlternateContent>
    <mc:Choice xmlns:p14="http://schemas.microsoft.com/office/powerpoint/2010/main" Requires="p14">
      <p:transition spd="slow" advTm="25042" p14:dur="2000"/>
    </mc:Choice>
    <mc:Fallback>
      <p:transition spd="slow" advTm="25042"/>
    </mc:Fallback>
  </mc:AlternateConten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2"/>
          <a:stretch>
            <a:fillRect/>
          </a:stretch>
        </p:blipFill>
        <p:spPr>
          <a:xfrm>
            <a:off x="431800" y="148590"/>
            <a:ext cx="5344795" cy="3170555"/>
          </a:xfrm>
          <a:prstGeom prst="rect">
            <a:avLst/>
          </a:prstGeom>
        </p:spPr>
      </p:pic>
      <p:pic>
        <p:nvPicPr>
          <p:cNvPr id="3" name="图片 2"/>
          <p:cNvPicPr>
            <a:picLocks noChangeAspect="1"/>
          </p:cNvPicPr>
          <p:nvPr/>
        </p:nvPicPr>
        <p:blipFill>
          <a:blip r:embed="rId3"/>
          <a:stretch>
            <a:fillRect/>
          </a:stretch>
        </p:blipFill>
        <p:spPr>
          <a:xfrm>
            <a:off x="5944870" y="148590"/>
            <a:ext cx="5674995" cy="3170555"/>
          </a:xfrm>
          <a:prstGeom prst="rect">
            <a:avLst/>
          </a:prstGeom>
        </p:spPr>
      </p:pic>
      <p:pic>
        <p:nvPicPr>
          <p:cNvPr id="6" name="图片 5"/>
          <p:cNvPicPr>
            <a:picLocks noChangeAspect="1"/>
          </p:cNvPicPr>
          <p:nvPr/>
        </p:nvPicPr>
        <p:blipFill>
          <a:blip r:embed="rId4"/>
          <a:stretch>
            <a:fillRect/>
          </a:stretch>
        </p:blipFill>
        <p:spPr>
          <a:xfrm>
            <a:off x="433070" y="3647440"/>
            <a:ext cx="5343525" cy="3076575"/>
          </a:xfrm>
          <a:prstGeom prst="rect">
            <a:avLst/>
          </a:prstGeom>
        </p:spPr>
      </p:pic>
      <p:pic>
        <p:nvPicPr>
          <p:cNvPr id="59394" name="Picture 6" descr="d21056afa2f9d2fafaed506d"/>
          <p:cNvPicPr>
            <a:picLocks noChangeAspect="1"/>
          </p:cNvPicPr>
          <p:nvPr/>
        </p:nvPicPr>
        <p:blipFill>
          <a:blip r:embed="rId5"/>
          <a:stretch>
            <a:fillRect/>
          </a:stretch>
        </p:blipFill>
        <p:spPr>
          <a:xfrm>
            <a:off x="5944870" y="3646805"/>
            <a:ext cx="5674995" cy="3076575"/>
          </a:xfrm>
          <a:prstGeom prst="rect">
            <a:avLst/>
          </a:prstGeom>
          <a:noFill/>
          <a:ln w="9525">
            <a:noFill/>
          </a:ln>
        </p:spPr>
      </p:pic>
      <p:sp>
        <p:nvSpPr>
          <p:cNvPr id="4" name="文本框 3">
            <a:extLst>
              <a:ext uri="{FF2B5EF4-FFF2-40B4-BE49-F238E27FC236}">
                <a16:creationId xmlns:a16="http://schemas.microsoft.com/office/drawing/2014/main" xmlns="" id="{594BAACD-ECE6-4A80-B53E-9F9D315684DA}"/>
              </a:ext>
            </a:extLst>
          </p:cNvPr>
          <p:cNvSpPr txBox="1"/>
          <p:nvPr/>
        </p:nvSpPr>
        <p:spPr>
          <a:xfrm>
            <a:off x="572135" y="2929295"/>
            <a:ext cx="915353" cy="369332"/>
          </a:xfrm>
          <a:prstGeom prst="rect">
            <a:avLst/>
          </a:prstGeom>
          <a:solidFill>
            <a:schemeClr val="bg1"/>
          </a:solidFill>
        </p:spPr>
        <p:txBody>
          <a:bodyPr wrap="square" rtlCol="0">
            <a:spAutoFit/>
          </a:bodyPr>
          <a:lstStyle/>
          <a:p>
            <a:endParaRPr lang="zh-CN" altLang="en-US"/>
          </a:p>
        </p:txBody>
      </p:sp>
    </p:spTree>
    <p:custDataLst>
      <p:tags r:id="rId6"/>
    </p:custDataLst>
  </p:cSld>
  <p:clrMapOvr>
    <a:masterClrMapping/>
  </p:clrMapOvr>
  <mc:AlternateContent>
    <mc:Choice xmlns:p14="http://schemas.microsoft.com/office/powerpoint/2010/main" Requires="p14">
      <p:transition spd="slow" advTm="20255" p14:dur="2000"/>
    </mc:Choice>
    <mc:Fallback>
      <p:transition spd="slow" advTm="20255"/>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ssolve">
                                      <p:cBhvr>
                                        <p:cTn id="10" dur="500"/>
                                        <p:tgtEl>
                                          <p:spTgt spid="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9"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dissolve">
                                      <p:cBhvr>
                                        <p:cTn id="15" dur="500"/>
                                        <p:tgtEl>
                                          <p:spTgt spid="3"/>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9" presetClass="entr" presetSubtype="0"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dissolve">
                                      <p:cBhvr>
                                        <p:cTn id="20" dur="500"/>
                                        <p:tgtEl>
                                          <p:spTgt spid="6"/>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9" presetClass="entr" presetSubtype="0" fill="hold" nodeType="clickEffect">
                                  <p:stCondLst>
                                    <p:cond delay="0"/>
                                  </p:stCondLst>
                                  <p:childTnLst>
                                    <p:set>
                                      <p:cBhvr>
                                        <p:cTn id="24" dur="1" fill="hold">
                                          <p:stCondLst>
                                            <p:cond delay="0"/>
                                          </p:stCondLst>
                                        </p:cTn>
                                        <p:tgtEl>
                                          <p:spTgt spid="59394"/>
                                        </p:tgtEl>
                                        <p:attrNameLst>
                                          <p:attrName>style.visibility</p:attrName>
                                        </p:attrNameLst>
                                      </p:cBhvr>
                                      <p:to>
                                        <p:strVal val="visible"/>
                                      </p:to>
                                    </p:set>
                                    <p:animEffect transition="in" filter="dissolve">
                                      <p:cBhvr>
                                        <p:cTn id="25" dur="500"/>
                                        <p:tgtEl>
                                          <p:spTgt spid="593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9" name="图片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763"/>
            <a:ext cx="7895771" cy="6858000"/>
          </a:xfrm>
          <a:prstGeom prst="rect">
            <a:avLst/>
          </a:prstGeom>
        </p:spPr>
      </p:pic>
      <p:pic>
        <p:nvPicPr>
          <p:cNvPr id="12" name="图片 11"/>
          <p:cNvPicPr>
            <a:picLocks noChangeAspect="1"/>
          </p:cNvPicPr>
          <p:nvPr/>
        </p:nvPicPr>
        <p:blipFill>
          <a:blip r:embed="rId3"/>
          <a:stretch>
            <a:fillRect/>
          </a:stretch>
        </p:blipFill>
        <p:spPr>
          <a:xfrm>
            <a:off x="7895771" y="0"/>
            <a:ext cx="4296504" cy="3446624"/>
          </a:xfrm>
          <a:prstGeom prst="rect">
            <a:avLst/>
          </a:prstGeom>
        </p:spPr>
      </p:pic>
      <p:pic>
        <p:nvPicPr>
          <p:cNvPr id="11" name="图片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91076" y="3446624"/>
            <a:ext cx="4296229" cy="3411376"/>
          </a:xfrm>
          <a:prstGeom prst="rect">
            <a:avLst/>
          </a:prstGeom>
        </p:spPr>
      </p:pic>
      <p:pic>
        <p:nvPicPr>
          <p:cNvPr id="13" name="New picture" hidden="1"/>
          <p:cNvPicPr/>
          <p:nvPr/>
        </p:nvPicPr>
        <p:blipFill>
          <a:blip r:embed="rId5"/>
          <a:stretch>
            <a:fillRect/>
          </a:stretch>
        </p:blipFill>
        <p:spPr>
          <a:xfrm>
            <a:off x="11010900" y="11188700"/>
            <a:ext cx="381000" cy="381000"/>
          </a:xfrm>
          <a:prstGeom prst="cube">
            <a:avLst/>
          </a:prstGeom>
        </p:spPr>
      </p:pic>
    </p:spTree>
    <p:extLst>
      <p:ext uri="{BB962C8B-B14F-4D97-AF65-F5344CB8AC3E}">
        <p14:creationId xmlns:p14="http://schemas.microsoft.com/office/powerpoint/2010/main" val="2377457649"/>
      </p:ext>
    </p:extLst>
  </p:cSld>
  <p:clrMapOvr>
    <a:masterClrMapping/>
  </p:clrMapOvr>
  <p:transition spd="slow" advTm="31618">
    <p:fade/>
  </p:transition>
  <p:timing/>
</p:sld>
</file>

<file path=ppt/tags/tag1.xml><?xml version="1.0" encoding="utf-8"?>
<p:tagLst xmlns:p="http://schemas.openxmlformats.org/presentationml/2006/main">
  <p:tag name="TIMING" val="|21.9"/>
</p:tagLst>
</file>

<file path=ppt/tags/tag2.xml><?xml version="1.0" encoding="utf-8"?>
<p:tagLst xmlns:p="http://schemas.openxmlformats.org/presentationml/2006/main">
  <p:tag name="TIMING" val="|24.5|10.8"/>
</p:tagLst>
</file>

<file path=ppt/tags/tag3.xml><?xml version="1.0" encoding="utf-8"?>
<p:tagLst xmlns:p="http://schemas.openxmlformats.org/presentationml/2006/main">
  <p:tag name="TIMING" val="|30.5|15.6"/>
</p:tagLst>
</file>

<file path=ppt/tags/tag4.xml><?xml version="1.0" encoding="utf-8"?>
<p:tagLst xmlns:p="http://schemas.openxmlformats.org/presentationml/2006/main">
  <p:tag name="TIMING" val="|3.7|13.7|12.4"/>
</p:tagLst>
</file>

<file path=ppt/tags/tag5.xml><?xml version="1.0" encoding="utf-8"?>
<p:tagLst xmlns:p="http://schemas.openxmlformats.org/presentationml/2006/main">
  <p:tag name="TIMING" val="|15|19.5"/>
</p:tagLst>
</file>

<file path=ppt/tags/tag6.xml><?xml version="1.0" encoding="utf-8"?>
<p:tagLst xmlns:p="http://schemas.openxmlformats.org/presentationml/2006/main">
  <p:tag name="TIMING" val="|14.3|50.7"/>
</p:tagLst>
</file>

<file path=ppt/tags/tag7.xml><?xml version="1.0" encoding="utf-8"?>
<p:tagLst xmlns:p="http://schemas.openxmlformats.org/presentationml/2006/main">
  <p:tag name="TIMING" val="|4.4|12.2|15.5|8.9|10.5|10.6|7.1|2.5"/>
</p:tagLst>
</file>

<file path=ppt/tags/tag8.xml><?xml version="1.0" encoding="utf-8"?>
<p:tagLst xmlns:p="http://schemas.openxmlformats.org/presentationml/2006/main">
  <p:tag name="TIMING" val="|2|5|0.8|4|2.7"/>
</p:tagLst>
</file>

<file path=ppt/tags/tag9.xml><?xml version="1.0" encoding="utf-8"?>
<p:tagLst xmlns:p="http://schemas.openxmlformats.org/presentationml/2006/main">
  <p:tag name="TIMING" val="|5.2|17.6|11.8"/>
</p:tagLst>
</file>

<file path=ppt/tags/tag10.xml><?xml version="1.0" encoding="utf-8"?>
<p:tagLst xmlns:p="http://schemas.openxmlformats.org/presentationml/2006/main">
  <p:tag name="KSO_WM_UNIT_PLACING_PICTURE_USER_VIEWPORT" val="{&quot;height&quot;:8389,&quot;width&quot;:15840}"/>
  <p:tag name="REFSHAPE" val="185131212"/>
</p:tagLst>
</file>

<file path=ppt/tags/tag11.xml><?xml version="1.0" encoding="utf-8"?>
<p:tagLst xmlns:p="http://schemas.openxmlformats.org/presentationml/2006/main">
  <p:tag name="TIMING" val="|5.4|8.5|21.7|11.1|9.3"/>
</p:tagLst>
</file>

<file path=ppt/tags/tag12.xml><?xml version="1.0" encoding="utf-8"?>
<p:tagLst xmlns:p="http://schemas.openxmlformats.org/presentationml/2006/main">
  <p:tag name="KSO_WM_UNIT_PLACING_PICTURE_USER_VIEWPORT" val="{&quot;height&quot;:5076,&quot;width&quot;:17280}"/>
  <p:tag name="REFSHAPE" val="1045912868"/>
</p:tagLst>
</file>

<file path=ppt/tags/tag13.xml><?xml version="1.0" encoding="utf-8"?>
<p:tagLst xmlns:p="http://schemas.openxmlformats.org/presentationml/2006/main">
  <p:tag name="TIMING" val="|2.3|1.8|1.3|1.2|4.8"/>
</p:tagLst>
</file>

<file path=ppt/tags/tag14.xml><?xml version="1.0" encoding="utf-8"?>
<p:tagLst xmlns:p="http://schemas.openxmlformats.org/presentationml/2006/main">
  <p:tag name="TIMING" val="|1.5|18.6|11.6|27.7"/>
</p:tagLst>
</file>

<file path=ppt/tags/tag15.xml><?xml version="1.0" encoding="utf-8"?>
<p:tagLst xmlns:p="http://schemas.openxmlformats.org/presentationml/2006/main">
  <p:tag name="TIMING" val="|3.5"/>
</p:tagLst>
</file>

<file path=ppt/tags/tag16.xml><?xml version="1.0" encoding="utf-8"?>
<p:tagLst xmlns:p="http://schemas.openxmlformats.org/presentationml/2006/main">
  <p:tag name="TIMING" val="|3"/>
</p:tagLst>
</file>

<file path=ppt/tags/tag17.xml><?xml version="1.0" encoding="utf-8"?>
<p:tagLst xmlns:p="http://schemas.openxmlformats.org/presentationml/2006/main">
  <p:tag name="TIMING" val="|2.1|2.8|2|3.2"/>
</p:tagLst>
</file>

<file path=ppt/tags/tag18.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Template>101中学ppt模板主题-冬季版</Template>
  <Company/>
  <PresentationFormat>自定义</PresentationFormat>
  <Paragraphs>157</Paragraphs>
  <Slides>24</Slides>
  <Notes>2</Notes>
  <TotalTime>396</TotalTime>
  <HiddenSlides>0</HiddenSlides>
  <MMClips>0</MMClips>
  <ScaleCrop>0</ScaleCrop>
  <HeadingPairs>
    <vt:vector baseType="variant" size="6">
      <vt:variant>
        <vt:lpstr>Fonts used</vt:lpstr>
      </vt:variant>
      <vt:variant>
        <vt:i4>11</vt:i4>
      </vt:variant>
      <vt:variant>
        <vt:lpstr>Theme</vt:lpstr>
      </vt:variant>
      <vt:variant>
        <vt:i4>1</vt:i4>
      </vt:variant>
      <vt:variant>
        <vt:lpstr>Slide Titles</vt:lpstr>
      </vt:variant>
      <vt:variant>
        <vt:i4>24</vt:i4>
      </vt:variant>
    </vt:vector>
  </HeadingPairs>
  <TitlesOfParts>
    <vt:vector baseType="lpstr" size="36">
      <vt:lpstr>Arial</vt:lpstr>
      <vt:lpstr>Calibri</vt:lpstr>
      <vt:lpstr>Times New Roman</vt:lpstr>
      <vt:lpstr>楷体_GB2312</vt:lpstr>
      <vt:lpstr>黑体</vt:lpstr>
      <vt:lpstr>华文楷体</vt:lpstr>
      <vt:lpstr>宋体</vt:lpstr>
      <vt:lpstr>华文行楷</vt:lpstr>
      <vt:lpstr>楷体</vt:lpstr>
      <vt:lpstr>微软雅黑</vt:lpstr>
      <vt:lpstr>方正粗活意简体</vt:lpstr>
      <vt:lpstr>Office 主题​​</vt:lpstr>
      <vt:lpstr>PowerPoint Presentation</vt:lpstr>
      <vt:lpstr>PowerPoint Presentation</vt:lpstr>
      <vt:lpstr>冷战：</vt:lpstr>
      <vt:lpstr>“冷战”的缘起</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sony</dc:creator>
  <cp:lastModifiedBy>User</cp:lastModifiedBy>
  <cp:revision>416</cp:revision>
  <dcterms:created xsi:type="dcterms:W3CDTF">2016-11-09T08:51:00Z</dcterms:created>
  <dcterms:modified xsi:type="dcterms:W3CDTF">2020-07-02T02:01:24Z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2052-11.1.0.9513</vt:lpwstr>
  </property>
</Properties>
</file>