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59" r:id="rId3"/>
  </p:sldMasterIdLst>
  <p:notesMasterIdLst>
    <p:notesMasterId r:id="rId6"/>
  </p:notesMasterIdLst>
  <p:sldIdLst>
    <p:sldId id="284" r:id="rId4"/>
    <p:sldId id="257" r:id="rId5"/>
    <p:sldId id="258" r:id="rId7"/>
    <p:sldId id="259" r:id="rId8"/>
    <p:sldId id="260" r:id="rId9"/>
    <p:sldId id="262" r:id="rId10"/>
    <p:sldId id="309" r:id="rId11"/>
    <p:sldId id="310" r:id="rId12"/>
    <p:sldId id="263" r:id="rId13"/>
    <p:sldId id="264" r:id="rId14"/>
    <p:sldId id="311" r:id="rId15"/>
    <p:sldId id="312" r:id="rId16"/>
    <p:sldId id="313" r:id="rId17"/>
    <p:sldId id="265" r:id="rId18"/>
    <p:sldId id="338" r:id="rId19"/>
    <p:sldId id="314" r:id="rId20"/>
    <p:sldId id="315" r:id="rId21"/>
    <p:sldId id="266" r:id="rId22"/>
    <p:sldId id="267" r:id="rId23"/>
    <p:sldId id="316" r:id="rId24"/>
    <p:sldId id="320" r:id="rId25"/>
    <p:sldId id="321" r:id="rId26"/>
    <p:sldId id="322" r:id="rId27"/>
    <p:sldId id="318" r:id="rId28"/>
    <p:sldId id="282" r:id="rId29"/>
    <p:sldId id="319" r:id="rId30"/>
    <p:sldId id="281" r:id="rId31"/>
    <p:sldId id="268" r:id="rId32"/>
    <p:sldId id="269" r:id="rId33"/>
    <p:sldId id="270" r:id="rId34"/>
    <p:sldId id="323" r:id="rId35"/>
    <p:sldId id="272" r:id="rId36"/>
    <p:sldId id="283" r:id="rId37"/>
    <p:sldId id="345" r:id="rId38"/>
    <p:sldId id="339" r:id="rId39"/>
    <p:sldId id="340" r:id="rId40"/>
    <p:sldId id="276" r:id="rId41"/>
    <p:sldId id="341" r:id="rId42"/>
    <p:sldId id="342" r:id="rId43"/>
    <p:sldId id="344" r:id="rId44"/>
    <p:sldId id="343" r:id="rId4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854199"/>
            <a:ext cx="6858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628650" y="2187443"/>
            <a:ext cx="78867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428875" y="2159000"/>
            <a:ext cx="428625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2428875" y="3733201"/>
            <a:ext cx="428625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8650" y="713673"/>
            <a:ext cx="3511241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231888" y="713673"/>
            <a:ext cx="428391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8650" y="2313873"/>
            <a:ext cx="3511241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833674" y="365125"/>
            <a:ext cx="68167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49" y="365125"/>
            <a:ext cx="7084832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3.xml"/><Relationship Id="rId4" Type="http://schemas.openxmlformats.org/officeDocument/2006/relationships/image" Target="../media/image2.png"/><Relationship Id="rId3" Type="http://schemas.openxmlformats.org/officeDocument/2006/relationships/image" Target="../media/image1.png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hyperlink" Target="http://dailynews.sina.com.hk/c/245945.html" TargetMode="Externa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7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tags" Target="../tags/tag16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8.jpeg"/><Relationship Id="rId7" Type="http://schemas.openxmlformats.org/officeDocument/2006/relationships/image" Target="../media/image27.jpeg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0.wmf"/><Relationship Id="rId1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wmf"/><Relationship Id="rId1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slide" Target="slide4.xml"/><Relationship Id="rId8" Type="http://schemas.openxmlformats.org/officeDocument/2006/relationships/image" Target="../media/image47.png"/><Relationship Id="rId7" Type="http://schemas.openxmlformats.org/officeDocument/2006/relationships/slide" Target="slide25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slide" Target="slide33.xml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50.png"/><Relationship Id="rId11" Type="http://schemas.openxmlformats.org/officeDocument/2006/relationships/image" Target="../media/image49.jpeg"/><Relationship Id="rId10" Type="http://schemas.openxmlformats.org/officeDocument/2006/relationships/image" Target="../media/image48.png"/><Relationship Id="rId1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clipboard/slides/ppt/&#26032;&#25991;&#20214;&#27809;&#20570;/&#20154;&#25945;&#21382;&#21490;&#20061;&#19979;&#22791;&#35838;&#36164;&#28304;&#25991;&#20214;/KM191.EPS" TargetMode="External"/><Relationship Id="rId1" Type="http://schemas.openxmlformats.org/officeDocument/2006/relationships/image" Target="../media/image51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Text Box 6"/>
          <p:cNvSpPr txBox="1"/>
          <p:nvPr/>
        </p:nvSpPr>
        <p:spPr>
          <a:xfrm>
            <a:off x="570865" y="480060"/>
            <a:ext cx="7876540" cy="5292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近代以来，世界格局发生了几次重要变化，请同学们回想所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学知识，回答下列问题：</a:t>
            </a:r>
            <a:endParaRPr lang="zh-CN" altLang="en-US" sz="2800" b="1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）一战后，形成了什么样世界政治格局？</a:t>
            </a:r>
            <a:endParaRPr lang="zh-CN" altLang="en-US" sz="2800" b="1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形成了凡尔赛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华盛顿体系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）二战后，形成了什么样的世界格局？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800" b="1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(3)20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90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年代，世界格局又发生了什么变化？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3083"/>
          <p:cNvSpPr txBox="1"/>
          <p:nvPr/>
        </p:nvSpPr>
        <p:spPr>
          <a:xfrm>
            <a:off x="2182575" y="3524409"/>
            <a:ext cx="3456384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美苏对峙的两极格局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85" name="文本框 3084"/>
          <p:cNvSpPr txBox="1"/>
          <p:nvPr/>
        </p:nvSpPr>
        <p:spPr>
          <a:xfrm>
            <a:off x="1471295" y="4673600"/>
            <a:ext cx="58794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1991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年底，苏联解体，两极格局结束，冷战结束。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charRg st="63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>
                                            <p:txEl>
                                              <p:charRg st="63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/>
      <p:bldP spid="308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27171" y="389096"/>
            <a:ext cx="8725376" cy="480488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4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第21课  冷战后的世界格局</a:t>
            </a:r>
            <a:br>
              <a:rPr sz="4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br>
              <a:rPr lang="zh-CN" altLang="en-US" sz="3300" dirty="0"/>
            </a:br>
            <a:endParaRPr lang="zh-CN" altLang="en-US" sz="3300" dirty="0"/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378143" y="862965"/>
            <a:ext cx="8235315" cy="44018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3600" b="1">
                <a:ea typeface="宋体" panose="02010600030101010101" pitchFamily="2" charset="-122"/>
              </a:rPr>
              <a:t>【学习目标】</a:t>
            </a:r>
            <a:endParaRPr lang="zh-CN" sz="3600" b="1">
              <a:ea typeface="宋体" panose="02010600030101010101" pitchFamily="2" charset="-122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700" b="1">
                <a:ea typeface="宋体" panose="02010600030101010101" pitchFamily="2" charset="-122"/>
              </a:rPr>
              <a:t>1.</a:t>
            </a:r>
            <a:r>
              <a:rPr lang="zh-CN" sz="2400" b="1">
                <a:ea typeface="宋体" panose="02010600030101010101" pitchFamily="2" charset="-122"/>
              </a:rPr>
              <a:t>了解冷战结束后世界形势发展的总趋势；</a:t>
            </a:r>
            <a:endParaRPr lang="zh-CN" sz="2400" b="1">
              <a:ea typeface="宋体" panose="02010600030101010101" pitchFamily="2" charset="-122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400" b="1">
                <a:ea typeface="宋体" panose="02010600030101010101" pitchFamily="2" charset="-122"/>
              </a:rPr>
              <a:t>2.</a:t>
            </a:r>
            <a:r>
              <a:rPr lang="zh-CN" sz="2400" b="1">
                <a:ea typeface="宋体" panose="02010600030101010101" pitchFamily="2" charset="-122"/>
              </a:rPr>
              <a:t>通过美国空袭南联盟、发动伊拉克战争，认识霸权主义与地区冲突；</a:t>
            </a:r>
            <a:endParaRPr lang="zh-CN" sz="2400" b="1">
              <a:ea typeface="宋体" panose="02010600030101010101" pitchFamily="2" charset="-122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400" b="1">
                <a:ea typeface="宋体" panose="02010600030101010101" pitchFamily="2" charset="-122"/>
                <a:sym typeface="+mn-ea"/>
              </a:rPr>
              <a:t>3.</a:t>
            </a:r>
            <a:r>
              <a:rPr lang="zh-CN" sz="2400" b="1">
                <a:ea typeface="宋体" panose="02010600030101010101" pitchFamily="2" charset="-122"/>
                <a:sym typeface="+mn-ea"/>
              </a:rPr>
              <a:t>美国企图建立“单极世界”；</a:t>
            </a:r>
            <a:endParaRPr lang="zh-CN" sz="2400" b="1">
              <a:ea typeface="宋体" panose="02010600030101010101" pitchFamily="2" charset="-122"/>
              <a:sym typeface="+mn-ea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400" b="1">
                <a:ea typeface="宋体" panose="02010600030101010101" pitchFamily="2" charset="-122"/>
              </a:rPr>
              <a:t>4.</a:t>
            </a:r>
            <a:r>
              <a:rPr lang="zh-CN" sz="2400" b="1">
                <a:ea typeface="宋体" panose="02010600030101010101" pitchFamily="2" charset="-122"/>
              </a:rPr>
              <a:t>世界多极化趋势的发展；</a:t>
            </a:r>
            <a:endParaRPr lang="zh-CN" sz="2400" b="1">
              <a:ea typeface="宋体" panose="02010600030101010101" pitchFamily="2" charset="-122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400" b="1">
                <a:ea typeface="宋体" panose="02010600030101010101" pitchFamily="2" charset="-122"/>
              </a:rPr>
              <a:t>5.</a:t>
            </a:r>
            <a:r>
              <a:rPr lang="zh-CN" sz="2400" b="1">
                <a:ea typeface="宋体" panose="02010600030101010101" pitchFamily="2" charset="-122"/>
              </a:rPr>
              <a:t>不结盟运动背景、时间、影响；</a:t>
            </a:r>
            <a:endParaRPr lang="zh-CN" sz="2400" b="1">
              <a:ea typeface="宋体" panose="02010600030101010101" pitchFamily="2" charset="-122"/>
            </a:endParaRPr>
          </a:p>
          <a:p>
            <a:pPr indent="0" algn="l">
              <a:lnSpc>
                <a:spcPct val="120000"/>
              </a:lnSpc>
            </a:pPr>
            <a:r>
              <a:rPr lang="en-US" altLang="zh-CN" sz="2400" b="1">
                <a:ea typeface="宋体" panose="02010600030101010101" pitchFamily="2" charset="-122"/>
              </a:rPr>
              <a:t>6.</a:t>
            </a:r>
            <a:r>
              <a:rPr lang="zh-CN" sz="2400" b="1">
                <a:ea typeface="宋体" panose="02010600030101010101" pitchFamily="2" charset="-122"/>
              </a:rPr>
              <a:t>世界大多数国家为建立国际新秩序的努力；</a:t>
            </a:r>
            <a:endParaRPr lang="zh-CN" sz="3000" b="1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endParaRPr lang="zh-CN" sz="3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2066608" y="392430"/>
            <a:ext cx="5474494" cy="649129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33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一、霸权主义与地区冲突</a:t>
            </a:r>
            <a:endParaRPr lang="zh-CN" altLang="en-US" sz="33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225266" y="1468438"/>
            <a:ext cx="8286750" cy="506730"/>
          </a:xfrm>
        </p:spPr>
        <p:txBody>
          <a:bodyPr>
            <a:normAutofit fontScale="90000"/>
          </a:bodyPr>
          <a:p>
            <a:pPr marL="0" indent="0" algn="l">
              <a:buNone/>
            </a:pPr>
            <a:r>
              <a:rPr lang="zh-CN" sz="3000" b="1">
                <a:ea typeface="宋体" panose="02010600030101010101" pitchFamily="2" charset="-122"/>
              </a:rPr>
              <a:t>1、冷战后</a:t>
            </a:r>
            <a:r>
              <a:rPr lang="zh-CN" sz="3000" b="1">
                <a:ea typeface="宋体" panose="02010600030101010101" pitchFamily="2" charset="-122"/>
                <a:sym typeface="+mn-ea"/>
              </a:rPr>
              <a:t>世界形势呈现出怎样的发展趋势？</a:t>
            </a:r>
            <a:endParaRPr sz="3000" b="1"/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72891" y="2274411"/>
            <a:ext cx="8597741" cy="11334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sz="3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总趋势走向缓和，和平与发展成为时代的主题.但仍然存在着很多矛盾冲突。</a:t>
            </a:r>
            <a:endParaRPr sz="3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272891" y="3718560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000" b="1">
                <a:ea typeface="宋体" panose="02010600030101010101" pitchFamily="2" charset="-122"/>
              </a:rPr>
              <a:t>2、如今威胁着世界安全的因素有哪些？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4044" y="4390231"/>
            <a:ext cx="8401050" cy="9220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霸权主义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强权政治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、地区冲突、民族矛盾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宗教纷争、恐怖活动抬头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513965" y="169069"/>
            <a:ext cx="4707731" cy="638651"/>
          </a:xfrm>
        </p:spPr>
        <p:txBody>
          <a:bodyPr>
            <a:normAutofit/>
          </a:bodyPr>
          <a:lstStyle/>
          <a:p>
            <a:r>
              <a:rPr lang="zh-CN" altLang="en-US" sz="3300" b="1" dirty="0"/>
              <a:t>什么是霸权主义？</a:t>
            </a:r>
            <a:endParaRPr lang="zh-CN" altLang="en-US" sz="3300" b="1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94335" y="807720"/>
            <a:ext cx="8355330" cy="5628005"/>
          </a:xfrm>
          <a:noFill/>
        </p:spPr>
        <p:txBody>
          <a:bodyPr>
            <a:noAutofit/>
          </a:bodyPr>
          <a:lstStyle/>
          <a:p>
            <a:pPr algn="l" fontAlgn="auto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霸权主义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指的是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某些国家凭借实力，干涉别国的主权和独立，以谋取主宰世界（或地区）事务的权利的主张、政策和行动。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霸权主义劣迹的国家有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葡萄牙、西班牙、荷兰、比利时、英国、法国、意大利、德国、沙皇俄国以及亚洲的日本、北美洲的美国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大国倚仗其先行一步的社会变革所创造的财富力量，向后进国家和地区扩张自己的势力，倾销自己过剩的商品，掠夺贫弱国家和地区的资源。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29064" y="942975"/>
            <a:ext cx="8499634" cy="638651"/>
          </a:xfrm>
        </p:spPr>
        <p:txBody>
          <a:bodyPr>
            <a:normAutofit/>
          </a:bodyPr>
          <a:lstStyle/>
          <a:p>
            <a:r>
              <a:rPr lang="en-US" altLang="zh-CN" sz="3000" b="1" dirty="0"/>
              <a:t>3</a:t>
            </a:r>
            <a:r>
              <a:rPr lang="zh-CN" altLang="en-US" sz="3000" b="1" dirty="0">
                <a:ea typeface="宋体" panose="02010600030101010101" pitchFamily="2" charset="-122"/>
              </a:rPr>
              <a:t>、</a:t>
            </a:r>
            <a:r>
              <a:rPr lang="zh-CN" altLang="en-US" sz="3000" b="1" dirty="0"/>
              <a:t>美国奉行霸权主义,强权政治主要有哪些表现？</a:t>
            </a:r>
            <a:endParaRPr lang="zh-CN" altLang="en-US" sz="3000" b="1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94335" y="1776571"/>
            <a:ext cx="8355330" cy="1242060"/>
          </a:xfrm>
          <a:noFill/>
        </p:spPr>
        <p:txBody>
          <a:bodyPr>
            <a:normAutofit lnSpcReduction="20000"/>
          </a:bodyPr>
          <a:lstStyle/>
          <a:p>
            <a:pPr algn="l">
              <a:lnSpc>
                <a:spcPct val="100000"/>
              </a:lnSpc>
            </a:pPr>
            <a:r>
              <a:rPr sz="2700" dirty="0">
                <a:solidFill>
                  <a:srgbClr val="FF0000"/>
                </a:solidFill>
              </a:rPr>
              <a:t>（1）1999年，以美国为首的北约对南斯拉夫联盟共和国进行轰炸。</a:t>
            </a:r>
            <a:endParaRPr sz="2700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35" y="3213735"/>
            <a:ext cx="4095750" cy="251936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6779" y="3338513"/>
            <a:ext cx="4042886" cy="2395061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495800" y="4286250"/>
            <a:ext cx="4267200" cy="12001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charset="-122"/>
                <a:ea typeface="华文新魏" panose="02010800040101010101" charset="-122"/>
                <a:cs typeface="+mn-cs"/>
              </a:rPr>
              <a:t>化做废墟的中国驻 南斯拉夫大使馆 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新魏" panose="02010800040101010101" charset="-122"/>
              <a:ea typeface="华文新魏" panose="02010800040101010101" charset="-122"/>
              <a:cs typeface="+mn-cs"/>
            </a:endParaRPr>
          </a:p>
        </p:txBody>
      </p:sp>
      <p:pic>
        <p:nvPicPr>
          <p:cNvPr id="11267" name="Picture 5" descr="废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533400"/>
            <a:ext cx="3760788" cy="5867400"/>
          </a:xfrm>
          <a:prstGeom prst="rect">
            <a:avLst/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" name="Picture 6" descr="040618180731tufeixu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0" y="533400"/>
            <a:ext cx="4286250" cy="2857500"/>
          </a:xfrm>
          <a:prstGeom prst="rect">
            <a:avLst/>
          </a:prstGeom>
          <a:noFill/>
          <a:ln w="9525" cap="flat" cmpd="sng">
            <a:solidFill>
              <a:schemeClr val="bg2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5" descr="lzk512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0" y="0"/>
            <a:ext cx="5072063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Picture 6" descr="1-1-87355_xxh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152400"/>
            <a:ext cx="1573213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7" descr="1-1-245945_050703_small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8800" y="2438400"/>
            <a:ext cx="1587500" cy="2286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Picture 8" descr="040618183825zyh0406185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800" y="4775200"/>
            <a:ext cx="1706563" cy="2057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381875" y="457200"/>
            <a:ext cx="742950" cy="167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marR="0" algn="ctr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  <a:cs typeface="+mn-cs"/>
              </a:rPr>
              <a:t>许杏虎</a:t>
            </a:r>
            <a:endParaRPr kumimoji="0" lang="zh-CN" altLang="en-US" sz="3600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7391400" y="2819400"/>
            <a:ext cx="74295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marR="0" algn="ctr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  <a:cs typeface="+mn-cs"/>
              </a:rPr>
              <a:t>朱颖</a:t>
            </a:r>
            <a:endParaRPr kumimoji="0" lang="zh-CN" altLang="en-US" sz="36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楷体_GB2312" pitchFamily="49" charset="-122"/>
              <a:cs typeface="+mn-cs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391400" y="5029200"/>
            <a:ext cx="742950" cy="160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vert="eaVert">
            <a:spAutoFit/>
          </a:bodyPr>
          <a:lstStyle/>
          <a:p>
            <a:pPr marR="0" algn="ctr" defTabSz="914400"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6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ea typeface="楷体_GB2312" pitchFamily="49" charset="-122"/>
                <a:cs typeface="+mn-cs"/>
              </a:rPr>
              <a:t>邵云环</a:t>
            </a:r>
            <a:endParaRPr kumimoji="0" lang="zh-CN" altLang="en-US" sz="36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ransition>
    <p:cover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596" y="569754"/>
            <a:ext cx="9000173" cy="4894898"/>
          </a:xfrm>
          <a:noFill/>
        </p:spPr>
        <p:txBody>
          <a:bodyPr>
            <a:normAutofit fontScale="90000"/>
          </a:bodyPr>
          <a:p>
            <a:pPr algn="l">
              <a:lnSpc>
                <a:spcPct val="190000"/>
              </a:lnSpc>
            </a:pPr>
            <a:r>
              <a:rPr lang="en-US" altLang="zh-CN" b="1"/>
              <a:t>           </a:t>
            </a:r>
            <a:r>
              <a:rPr lang="zh-CN" altLang="en-US" b="1"/>
              <a:t>北约为什么轰炸南斯拉夫联盟？</a:t>
            </a:r>
            <a:br>
              <a:rPr lang="zh-CN" altLang="en-US" b="1"/>
            </a:br>
            <a:r>
              <a:rPr lang="zh-CN" altLang="en-US"/>
              <a:t>      </a:t>
            </a:r>
            <a:r>
              <a:rPr lang="zh-CN" altLang="en-US" sz="2800" b="1"/>
              <a:t>20世纪90年代南联盟内部科索沃独立问题矛盾加剧，北约支持科索沃地区的阿尔巴尼亚族分裂势力独立，南联盟坚决反对北约干涉内政，反对北约多国部队进驻科索沃，北约寸步不让，导致双方矛盾全面激化，最终演变为科索沃战争，北约轰炸南斯拉夫，南联盟最终于1992年解体。</a:t>
            </a:r>
            <a:br>
              <a:rPr lang="zh-CN" altLang="en-US" sz="2800"/>
            </a:b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29064" y="942975"/>
            <a:ext cx="8499634" cy="638651"/>
          </a:xfrm>
        </p:spPr>
        <p:txBody>
          <a:bodyPr>
            <a:normAutofit/>
          </a:bodyPr>
          <a:lstStyle/>
          <a:p>
            <a:r>
              <a:rPr lang="en-US" altLang="zh-CN" sz="3000" b="1" dirty="0"/>
              <a:t>3</a:t>
            </a:r>
            <a:r>
              <a:rPr lang="zh-CN" altLang="en-US" sz="3000" b="1" dirty="0">
                <a:ea typeface="宋体" panose="02010600030101010101" pitchFamily="2" charset="-122"/>
              </a:rPr>
              <a:t>、</a:t>
            </a:r>
            <a:r>
              <a:rPr lang="zh-CN" altLang="en-US" sz="3000" b="1" dirty="0"/>
              <a:t>美国奉行霸权主义,强权政治主要有哪些表现？</a:t>
            </a:r>
            <a:endParaRPr lang="zh-CN" altLang="en-US" sz="3000" b="1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94335" y="1762601"/>
            <a:ext cx="8355330" cy="1242060"/>
          </a:xfrm>
          <a:noFill/>
        </p:spPr>
        <p:txBody>
          <a:bodyPr>
            <a:normAutofit lnSpcReduction="20000"/>
          </a:bodyPr>
          <a:lstStyle/>
          <a:p>
            <a:pPr algn="l">
              <a:lnSpc>
                <a:spcPct val="100000"/>
              </a:lnSpc>
            </a:pPr>
            <a:r>
              <a:rPr sz="2700" dirty="0"/>
              <a:t>（2）2003年，美国发动</a:t>
            </a:r>
            <a:r>
              <a:rPr sz="2700" dirty="0">
                <a:sym typeface="+mn-ea"/>
              </a:rPr>
              <a:t>伊拉克</a:t>
            </a:r>
            <a:r>
              <a:rPr sz="2700" dirty="0"/>
              <a:t>战争。</a:t>
            </a:r>
            <a:endParaRPr sz="2700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35" y="3004661"/>
            <a:ext cx="3491865" cy="286797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4360" y="3004661"/>
            <a:ext cx="4224338" cy="2867978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Picture 3" descr="2_1_20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989138"/>
            <a:ext cx="4191000" cy="2881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Text Box 4"/>
          <p:cNvSpPr txBox="1"/>
          <p:nvPr/>
        </p:nvSpPr>
        <p:spPr>
          <a:xfrm>
            <a:off x="468313" y="4941888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b="1" dirty="0">
                <a:latin typeface="Times New Roman" panose="02020603050405020304" pitchFamily="18" charset="0"/>
              </a:rPr>
              <a:t>战火中的伊拉克少女祈和平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8436" name="Rectangle 5"/>
          <p:cNvSpPr/>
          <p:nvPr/>
        </p:nvSpPr>
        <p:spPr>
          <a:xfrm>
            <a:off x="4716463" y="4941888"/>
            <a:ext cx="4203700" cy="431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 eaLnBrk="1" hangingPunct="1"/>
            <a:r>
              <a:rPr lang="zh-CN" altLang="en-US" b="1" dirty="0">
                <a:latin typeface="Calibri" panose="020F0502020204030204" pitchFamily="34" charset="0"/>
              </a:rPr>
              <a:t>用蜡烛和歌声祈祷和平</a:t>
            </a:r>
            <a:endParaRPr lang="zh-CN" altLang="en-US" b="1" dirty="0">
              <a:latin typeface="Calibri" panose="020F0502020204030204" pitchFamily="34" charset="0"/>
            </a:endParaRPr>
          </a:p>
        </p:txBody>
      </p:sp>
      <p:pic>
        <p:nvPicPr>
          <p:cNvPr id="18437" name="Picture 7" descr="2_1_40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3" y="1989138"/>
            <a:ext cx="4176712" cy="2871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Text Box 8"/>
          <p:cNvSpPr txBox="1"/>
          <p:nvPr/>
        </p:nvSpPr>
        <p:spPr>
          <a:xfrm>
            <a:off x="2411413" y="765175"/>
            <a:ext cx="47529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听听民众的声音：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1042988" y="4724400"/>
            <a:ext cx="32464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韩国儿童：“停止战争”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59" name="Picture 4" descr="2_2_20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1700213"/>
            <a:ext cx="4105275" cy="2881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0" name="Text Box 5"/>
          <p:cNvSpPr txBox="1"/>
          <p:nvPr/>
        </p:nvSpPr>
        <p:spPr>
          <a:xfrm>
            <a:off x="5148263" y="4724400"/>
            <a:ext cx="355282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约旦：“不要为石油流血”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61" name="Picture 7" descr="2_2_90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700213"/>
            <a:ext cx="4211637" cy="2895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611188" y="4868863"/>
            <a:ext cx="4321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法国巴黎：上万名学生反战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483" name="Picture 4" descr="2_2_1801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2060575"/>
            <a:ext cx="3887787" cy="2673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4" name="Text Box 5"/>
          <p:cNvSpPr txBox="1"/>
          <p:nvPr/>
        </p:nvSpPr>
        <p:spPr>
          <a:xfrm>
            <a:off x="4787900" y="4868863"/>
            <a:ext cx="38877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美国华盛顿：民众冒雨反战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0485" name="Picture 7" descr="2_2_1501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060575"/>
            <a:ext cx="3887788" cy="2673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19593" y="253206"/>
            <a:ext cx="4962525" cy="994410"/>
          </a:xfrm>
        </p:spPr>
        <p:txBody>
          <a:bodyPr/>
          <a:p>
            <a:r>
              <a:rPr lang="zh-CN" altLang="en-US" sz="3000" b="1"/>
              <a:t>美国为什么发动伊拉克战争？</a:t>
            </a:r>
            <a:endParaRPr lang="zh-CN" altLang="en-US" sz="3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9230" y="1394460"/>
            <a:ext cx="8765381" cy="4069556"/>
          </a:xfrm>
          <a:noFill/>
        </p:spPr>
        <p:txBody>
          <a:bodyPr>
            <a:normAutofit lnSpcReduction="20000"/>
          </a:bodyPr>
          <a:p>
            <a:pPr marL="0" indent="0">
              <a:lnSpc>
                <a:spcPct val="130000"/>
              </a:lnSpc>
              <a:buNone/>
            </a:pPr>
            <a:r>
              <a:rPr lang="en-US" altLang="zh-CN" sz="2700"/>
              <a:t>       </a:t>
            </a:r>
            <a:r>
              <a:rPr lang="zh-CN" altLang="en-US" sz="2700"/>
              <a:t>伊拉克战争，是以英美军队为主的联合部队在2003年3月20日对伊拉克发动的军事行动，美国以伊拉克藏有大规模杀伤性武器为由并暗中支持恐怖分子，绕开联合国安理会，单方面对伊拉克实施军事打击。因为是海湾战争的延续，又称为第二次海湾战争。</a:t>
            </a:r>
            <a:endParaRPr lang="zh-CN" altLang="en-US" sz="270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2700"/>
              <a:t>       伊拉克战争实质上是美国借反恐时机，以伊拉克拒绝交出子虚乌有的生化武器为借口，趁机清除反美政权的一场战争。</a:t>
            </a:r>
            <a:endParaRPr lang="zh-CN" altLang="en-US" sz="2700"/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07695" y="1252220"/>
            <a:ext cx="792797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1" hangingPunct="1"/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2018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年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4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月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13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日晚，美国借口叙利亚化学武器袭击事件，与安理会成员国英法一道对叙利亚实施军事打击，已造成多名平民伤亡。俄罗斯总统普京就美英法空袭叙利亚，没有经过联合国安理会授权，违反了国际法，这就是对一个主权国家赤裸裸的侵犯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6147" name="矩形 1"/>
          <p:cNvSpPr/>
          <p:nvPr/>
        </p:nvSpPr>
        <p:spPr>
          <a:xfrm>
            <a:off x="2163763" y="321945"/>
            <a:ext cx="481647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zh-CN" sz="4000" b="1" dirty="0">
                <a:solidFill>
                  <a:srgbClr val="0000FF"/>
                </a:solidFill>
                <a:latin typeface="Calibri" panose="020F0502020204030204" pitchFamily="34" charset="0"/>
              </a:rPr>
              <a:t>【惊人相似的一幕】</a:t>
            </a:r>
            <a:endParaRPr lang="zh-CN" altLang="zh-CN" sz="4000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468313" y="115888"/>
            <a:ext cx="6357937" cy="938212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美国借“民主”、推行霸权</a:t>
            </a:r>
            <a:endParaRPr lang="zh-CN" altLang="en-US" sz="28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555" name="Picture 4" descr="美国借民主推行霸权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7250" y="1571625"/>
            <a:ext cx="7242175" cy="4697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372" name="Picture 4" descr="美国霸权之太空优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932363" cy="3836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373" name="Picture 5" descr="美军为美国实现全球霸权正在变得更富进攻性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2275" y="1746250"/>
            <a:ext cx="5219700" cy="3602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374" name="Picture 6" descr="尼米兹级2号舰——CVN 69“艾森毫威尔”号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663" y="3484563"/>
            <a:ext cx="5113337" cy="3373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Rectangle 2"/>
          <p:cNvSpPr>
            <a:spLocks noGrp="1"/>
          </p:cNvSpPr>
          <p:nvPr>
            <p:ph type="title"/>
          </p:nvPr>
        </p:nvSpPr>
        <p:spPr>
          <a:xfrm>
            <a:off x="5187315" y="343535"/>
            <a:ext cx="3817620" cy="12954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陆海空，“维护世界和平”的美国军队无处不在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965008" y="378460"/>
            <a:ext cx="5474494" cy="649129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33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二、世界多极化趋势的发展</a:t>
            </a:r>
            <a:endParaRPr lang="zh-CN" altLang="en-US" sz="33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234791" y="1420178"/>
            <a:ext cx="8775383" cy="940118"/>
          </a:xfrm>
        </p:spPr>
        <p:txBody>
          <a:bodyPr>
            <a:normAutofit lnSpcReduction="10000"/>
          </a:bodyPr>
          <a:p>
            <a:pPr marL="0" indent="0" algn="l">
              <a:buNone/>
            </a:pPr>
            <a:r>
              <a:rPr lang="zh-CN" sz="2700" b="1">
                <a:ea typeface="宋体" panose="02010600030101010101" pitchFamily="2" charset="-122"/>
              </a:rPr>
              <a:t>1、苏联解体后，美国成为唯一的超级大国。</a:t>
            </a:r>
            <a:endParaRPr lang="zh-CN" sz="27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sz="2700" b="1">
                <a:ea typeface="宋体" panose="02010600030101010101" pitchFamily="2" charset="-122"/>
              </a:rPr>
              <a:t>     新形势下美国有什么野心？</a:t>
            </a:r>
            <a:endParaRPr lang="zh-CN" sz="27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02908" y="2638425"/>
            <a:ext cx="8597741" cy="94726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lIns="68580" tIns="34290" rIns="68580" bIns="3429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zh-CN" sz="27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美国</a:t>
            </a:r>
            <a:r>
              <a:rPr sz="27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认为自己“最有能力领导这个世界”，企图凭借强大的经济、军事和科技力量，建立一个以美国为主导的“单极世界”。</a:t>
            </a:r>
            <a:endParaRPr sz="27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0" name="内容占位符 6"/>
          <p:cNvSpPr>
            <a:spLocks noGrp="1"/>
          </p:cNvSpPr>
          <p:nvPr/>
        </p:nvSpPr>
        <p:spPr>
          <a:xfrm>
            <a:off x="225266" y="3954780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3000" b="1">
                <a:ea typeface="宋体" panose="02010600030101010101" pitchFamily="2" charset="-122"/>
              </a:rPr>
              <a:t>2、有哪些力量在制约着美国想建立“单极世界”的企图？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22434" y="4641056"/>
            <a:ext cx="8401050" cy="922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欧盟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日本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zh-CN" altLang="en-US" sz="27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俄罗斯</a:t>
            </a:r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等一些具备较强综合实力的国家或国家联盟。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内容占位符 6"/>
          <p:cNvSpPr>
            <a:spLocks noGrp="1"/>
          </p:cNvSpPr>
          <p:nvPr/>
        </p:nvSpPr>
        <p:spPr>
          <a:xfrm>
            <a:off x="184309" y="956310"/>
            <a:ext cx="8898255" cy="53244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3000" b="1">
                <a:ea typeface="宋体" panose="02010600030101010101" pitchFamily="2" charset="-122"/>
              </a:rPr>
              <a:t>3</a:t>
            </a:r>
            <a:r>
              <a:rPr lang="zh-CN" sz="3000" b="1">
                <a:ea typeface="宋体" panose="02010600030101010101" pitchFamily="2" charset="-122"/>
              </a:rPr>
              <a:t>、当今世界的政治格局朝着哪个方向发展？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25715" y="956310"/>
            <a:ext cx="1352074" cy="5067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2700" b="1">
                <a:latin typeface="宋体" panose="02010600030101010101" pitchFamily="2" charset="-122"/>
                <a:ea typeface="宋体" panose="02010600030101010101" pitchFamily="2" charset="-122"/>
              </a:rPr>
              <a:t>多极化</a:t>
            </a:r>
            <a:endParaRPr lang="zh-CN" altLang="en-US" sz="27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4309" y="1488758"/>
            <a:ext cx="5861685" cy="5530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000" b="1">
                <a:ea typeface="宋体" panose="02010600030101010101" pitchFamily="2" charset="-122"/>
                <a:sym typeface="+mn-ea"/>
              </a:rPr>
              <a:t>4.</a:t>
            </a:r>
            <a:r>
              <a:rPr lang="zh-CN" sz="3000" b="1">
                <a:ea typeface="宋体" panose="02010600030101010101" pitchFamily="2" charset="-122"/>
                <a:sym typeface="+mn-ea"/>
              </a:rPr>
              <a:t>有哪些力量在推动世界多极化？</a:t>
            </a:r>
            <a:endParaRPr lang="zh-CN" altLang="en-US" sz="3000"/>
          </a:p>
        </p:txBody>
      </p:sp>
      <p:sp>
        <p:nvSpPr>
          <p:cNvPr id="5" name="文本框 4"/>
          <p:cNvSpPr txBox="1"/>
          <p:nvPr/>
        </p:nvSpPr>
        <p:spPr>
          <a:xfrm>
            <a:off x="175260" y="2018824"/>
            <a:ext cx="8793480" cy="37439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1）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欧盟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成立后，欧洲的实力增强，地位提高。它希望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摆脱对美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国的依赖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，在国际事务中发挥日益重要的作用。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2）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日本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也在积极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谋求政治大国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的地位。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3）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中国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通过改革开放，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综合实力显著增强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。2010年，中国的经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济规模已经位居世界第二，仅次于美国。中国的和平崛起对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世界格局产生了重大影响。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4）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俄罗斯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致力于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国家复兴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，在国际舞台上扮演更重要的角色。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）广大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发展中国家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国际影响不断扩大，成为推动世界多极比趋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势发展的一支不可忽视的力量。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Text Box 2"/>
          <p:cNvSpPr txBox="1"/>
          <p:nvPr/>
        </p:nvSpPr>
        <p:spPr>
          <a:xfrm>
            <a:off x="571500" y="1143000"/>
            <a:ext cx="7700963" cy="31702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4000" b="1" dirty="0">
                <a:latin typeface="Times New Roman" panose="02020603050405020304" pitchFamily="18" charset="0"/>
              </a:rPr>
              <a:t>1980~1999</a:t>
            </a:r>
            <a:r>
              <a:rPr lang="zh-CN" altLang="en-US" sz="4000" b="1" dirty="0">
                <a:latin typeface="Times New Roman" panose="02020603050405020304" pitchFamily="18" charset="0"/>
              </a:rPr>
              <a:t>年的</a:t>
            </a:r>
            <a:r>
              <a:rPr lang="en-US" altLang="zh-CN" sz="4000" b="1" dirty="0">
                <a:latin typeface="Times New Roman" panose="02020603050405020304" pitchFamily="18" charset="0"/>
              </a:rPr>
              <a:t>GDP</a:t>
            </a:r>
            <a:r>
              <a:rPr lang="zh-CN" altLang="en-US" sz="4000" b="1" dirty="0">
                <a:latin typeface="Times New Roman" panose="02020603050405020304" pitchFamily="18" charset="0"/>
              </a:rPr>
              <a:t>年均增长率：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pPr eaLnBrk="1" hangingPunct="1"/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发展中国家为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3.4%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发达国家为</a:t>
            </a:r>
            <a:r>
              <a:rPr lang="en-US" altLang="zh-CN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2.6%</a:t>
            </a:r>
            <a:r>
              <a:rPr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。</a:t>
            </a:r>
            <a:endParaRPr lang="zh-CN" altLang="en-US" sz="40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6627" name="Group 11"/>
          <p:cNvGrpSpPr/>
          <p:nvPr/>
        </p:nvGrpSpPr>
        <p:grpSpPr>
          <a:xfrm>
            <a:off x="4189413" y="2255838"/>
            <a:ext cx="4848225" cy="0"/>
            <a:chOff x="0" y="0"/>
            <a:chExt cx="3054" cy="0"/>
          </a:xfrm>
        </p:grpSpPr>
        <p:sp>
          <p:nvSpPr>
            <p:cNvPr id="26661" name="Rectangle 3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62" name="Rectangle 4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28" name="Group 20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59" name="Rectangle 12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60" name="Rectangle 13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29" name="Group 29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57" name="Rectangle 21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58" name="Rectangle 22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0" name="Group 38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55" name="Rectangle 30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56" name="Rectangle 31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1" name="Group 47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53" name="Rectangle 39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54" name="Rectangle 40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2" name="Group 56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51" name="Rectangle 48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52" name="Rectangle 49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3" name="Group 65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49" name="Rectangle 57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50" name="Rectangle 58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4" name="Group 74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47" name="Rectangle 66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48" name="Rectangle 67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5" name="Group 83"/>
          <p:cNvGrpSpPr/>
          <p:nvPr/>
        </p:nvGrpSpPr>
        <p:grpSpPr>
          <a:xfrm>
            <a:off x="4189413" y="2995613"/>
            <a:ext cx="4848225" cy="0"/>
            <a:chOff x="0" y="0"/>
            <a:chExt cx="3054" cy="0"/>
          </a:xfrm>
        </p:grpSpPr>
        <p:sp>
          <p:nvSpPr>
            <p:cNvPr id="26645" name="Rectangle 75"/>
            <p:cNvSpPr/>
            <p:nvPr/>
          </p:nvSpPr>
          <p:spPr>
            <a:xfrm>
              <a:off x="0" y="0"/>
              <a:ext cx="3054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  <p:sp>
          <p:nvSpPr>
            <p:cNvPr id="26646" name="Rectangle 76"/>
            <p:cNvSpPr/>
            <p:nvPr/>
          </p:nvSpPr>
          <p:spPr>
            <a:xfrm>
              <a:off x="0" y="0"/>
              <a:ext cx="2981" cy="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/>
              <a:endParaRPr lang="zh-CN" altLang="en-US" dirty="0">
                <a:latin typeface="Calibri" panose="020F0502020204030204" pitchFamily="34" charset="0"/>
              </a:endParaRPr>
            </a:p>
          </p:txBody>
        </p:sp>
      </p:grpSp>
      <p:grpSp>
        <p:nvGrpSpPr>
          <p:cNvPr id="26636" name="Group 84"/>
          <p:cNvGrpSpPr/>
          <p:nvPr/>
        </p:nvGrpSpPr>
        <p:grpSpPr>
          <a:xfrm>
            <a:off x="0" y="4797425"/>
            <a:ext cx="9144000" cy="1368425"/>
            <a:chOff x="1248" y="1968"/>
            <a:chExt cx="2774" cy="274"/>
          </a:xfrm>
        </p:grpSpPr>
        <p:pic>
          <p:nvPicPr>
            <p:cNvPr id="26637" name="Picture 15" descr="xinsrc_1611450e7dd442a88f49fe8617206f3c_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4" y="1968"/>
              <a:ext cx="403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38" name="Picture 24" descr="xinsrc_8b55c298d12f41d596641cd0a631960f_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40" y="1968"/>
              <a:ext cx="403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39" name="Picture 33" descr="xinsrc_60135003a9b145d78d878ea4d7781540_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04" y="1968"/>
              <a:ext cx="374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40" name="Picture 42" descr="xinsrc_e41720dc95a3416cbbe77e82e0593223_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24" y="1968"/>
              <a:ext cx="324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41" name="Picture 51" descr="xinsrc_0ff2b44b882a4d35a8a4b44d33e8e741_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12" y="1968"/>
              <a:ext cx="346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42" name="Picture 60" descr="xinsrc_d03e6f0aab8d46bfb1565c6313f26899_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68" y="1968"/>
              <a:ext cx="374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43" name="Picture 69" descr="xinsrc_229cefd2ce8740eba1aa25fbbb17a627_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248" y="1968"/>
              <a:ext cx="331" cy="27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6644" name="Picture 78" descr="xinsrc_f7aac1c0eb7f4067ae9205b81068e5fa_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648" y="1968"/>
              <a:ext cx="374" cy="274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4" name="Picture 4" descr="12781208_20051025000309500730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42962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AutoShape 9" descr="http://p4.so.qhmsg.com/bdr/_240_/t0154c23db194a85019.jpg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5851" name="Picture 11" descr="http://p4.so.qhmsg.com/bdr/_240_/t0154c23db194a85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3" name="Picture 13" descr="http://a4.att.hudong.com/03/73/163000010514061381977330841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63550"/>
            <a:ext cx="8929687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7" name="Picture 17" descr="http://p3.so.qhmsg.com/bdr/_240_/t01c97b5a581fae4eb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" y="622300"/>
            <a:ext cx="9001125" cy="653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5" name="AutoShape 15" descr="http://p3.so.qhmsg.com/bdr/_240_/t01c97b5a581fae4eb8.jpg"/>
          <p:cNvSpPr>
            <a:spLocks noChangeAspect="1" noChangeArrowheads="1"/>
          </p:cNvSpPr>
          <p:nvPr/>
        </p:nvSpPr>
        <p:spPr bwMode="auto">
          <a:xfrm>
            <a:off x="168275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35859" name="Picture 19" descr="http://pic.people.com.cn/NMediaFile/2015/0831/MAIN2015083117491443235044027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731838"/>
            <a:ext cx="8858250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79375"/>
            <a:ext cx="8288338" cy="551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-287338"/>
            <a:ext cx="9037637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-357188"/>
            <a:ext cx="9059862" cy="520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758825"/>
            <a:ext cx="8993188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-287338"/>
            <a:ext cx="9471025" cy="631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8" y="-161925"/>
            <a:ext cx="8777287" cy="681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9" name="Rectangle 3"/>
          <p:cNvSpPr>
            <a:spLocks noChangeArrowheads="1"/>
          </p:cNvSpPr>
          <p:nvPr/>
        </p:nvSpPr>
        <p:spPr bwMode="auto">
          <a:xfrm>
            <a:off x="593725" y="507365"/>
            <a:ext cx="7956550" cy="587533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95000"/>
              </a:lnSpc>
              <a:buFontTx/>
              <a:buNone/>
              <a:defRPr/>
            </a:pP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世界银行公布的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2003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年世界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GDP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排名：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美国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--------10,8572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日本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--------4,2907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德国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--------2,3862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英国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--------1,7750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法国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--------1,7316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意大利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------1,4554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7</a:t>
            </a:r>
            <a:r>
              <a:rPr kumimoji="1" lang="zh-CN" altLang="en-U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中国</a:t>
            </a:r>
            <a:r>
              <a:rPr kumimoji="1" lang="en-US" altLang="zh-CN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--------1,3720</a:t>
            </a:r>
            <a:r>
              <a:rPr kumimoji="1" lang="zh-CN" altLang="en-US" sz="36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endParaRPr kumimoji="1"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8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加拿大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------8505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 西班牙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------8271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 </a:t>
            </a:r>
            <a:b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</a:b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10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、墨西哥</a:t>
            </a:r>
            <a:r>
              <a:rPr kumimoji="1" lang="en-US" altLang="zh-CN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------6116</a:t>
            </a:r>
            <a:r>
              <a:rPr kumimoji="1" lang="zh-CN" altLang="en-US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亿美元</a:t>
            </a:r>
            <a:endParaRPr kumimoji="1" lang="zh-CN" altLang="en-US" sz="3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592138" y="751840"/>
            <a:ext cx="7923212" cy="56308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、美  国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17.4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kumimoji="1" lang="zh-CN" altLang="en-US" sz="36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、中  国</a:t>
            </a:r>
            <a:r>
              <a:rPr kumimoji="1" lang="en-US" altLang="zh-CN" sz="36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10.4</a:t>
            </a:r>
            <a:r>
              <a:rPr kumimoji="1" lang="zh-CN" altLang="en-US" sz="36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、日  本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4.8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endParaRPr kumimoji="1" lang="en-US" altLang="zh-CN" sz="36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buFontTx/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、德  国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3.8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、法  国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2.9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、英  国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2.8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、巴  西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2.2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endParaRPr kumimoji="1" lang="en-US" altLang="zh-CN" sz="36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eaLnBrk="1" hangingPunct="1">
              <a:buFontTx/>
              <a:buNone/>
            </a:pP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、意大利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2.13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9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、俄罗斯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2.06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b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10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、印 度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: 2.05</a:t>
            </a:r>
            <a:r>
              <a:rPr kumimoji="1" lang="zh-CN" altLang="en-US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万亿美元</a:t>
            </a:r>
            <a:r>
              <a:rPr kumimoji="1" lang="en-US" altLang="zh-CN" sz="36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 </a:t>
            </a:r>
            <a:endParaRPr kumimoji="1" lang="en-US" altLang="zh-CN" sz="36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6562" name="Rectangle 3"/>
          <p:cNvSpPr>
            <a:spLocks noChangeArrowheads="1"/>
          </p:cNvSpPr>
          <p:nvPr/>
        </p:nvSpPr>
        <p:spPr bwMode="auto">
          <a:xfrm>
            <a:off x="592138" y="259715"/>
            <a:ext cx="7921625" cy="4921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ctr" hangingPunct="1"/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世界银行公布的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2014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全球各国</a:t>
            </a:r>
            <a:r>
              <a:rPr lang="en-US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GDP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排行 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ldLvl="0" animBg="1"/>
      <p:bldP spid="66562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5"/>
          <p:cNvGrpSpPr/>
          <p:nvPr/>
        </p:nvGrpSpPr>
        <p:grpSpPr bwMode="auto">
          <a:xfrm>
            <a:off x="1116013" y="1341438"/>
            <a:ext cx="3684587" cy="3529012"/>
            <a:chOff x="521" y="754"/>
            <a:chExt cx="2321" cy="2223"/>
          </a:xfrm>
        </p:grpSpPr>
        <p:sp>
          <p:nvSpPr>
            <p:cNvPr id="19" name="Freeform 26"/>
            <p:cNvSpPr/>
            <p:nvPr/>
          </p:nvSpPr>
          <p:spPr bwMode="auto">
            <a:xfrm>
              <a:off x="1882" y="981"/>
              <a:ext cx="960" cy="1699"/>
            </a:xfrm>
            <a:custGeom>
              <a:avLst/>
              <a:gdLst>
                <a:gd name="T0" fmla="*/ 0 w 1128"/>
                <a:gd name="T1" fmla="*/ 0 h 2390"/>
                <a:gd name="T2" fmla="*/ 831 w 1128"/>
                <a:gd name="T3" fmla="*/ 1085 h 2390"/>
                <a:gd name="T4" fmla="*/ 639 w 1128"/>
                <a:gd name="T5" fmla="*/ 605 h 2390"/>
                <a:gd name="T6" fmla="*/ 1128 w 1128"/>
                <a:gd name="T7" fmla="*/ 1241 h 2390"/>
                <a:gd name="T8" fmla="*/ 593 w 1128"/>
                <a:gd name="T9" fmla="*/ 1932 h 2390"/>
                <a:gd name="T10" fmla="*/ 879 w 1128"/>
                <a:gd name="T11" fmla="*/ 1373 h 2390"/>
                <a:gd name="T12" fmla="*/ 176 w 1128"/>
                <a:gd name="T13" fmla="*/ 2284 h 2390"/>
                <a:gd name="T14" fmla="*/ 254 w 1128"/>
                <a:gd name="T15" fmla="*/ 2011 h 2390"/>
                <a:gd name="T16" fmla="*/ 326 w 1128"/>
                <a:gd name="T17" fmla="*/ 1670 h 2390"/>
                <a:gd name="T18" fmla="*/ 372 w 1128"/>
                <a:gd name="T19" fmla="*/ 1371 h 2390"/>
                <a:gd name="T20" fmla="*/ 385 w 1128"/>
                <a:gd name="T21" fmla="*/ 1189 h 2390"/>
                <a:gd name="T22" fmla="*/ 365 w 1128"/>
                <a:gd name="T23" fmla="*/ 939 h 2390"/>
                <a:gd name="T24" fmla="*/ 320 w 1128"/>
                <a:gd name="T25" fmla="*/ 693 h 2390"/>
                <a:gd name="T26" fmla="*/ 241 w 1128"/>
                <a:gd name="T27" fmla="*/ 471 h 2390"/>
                <a:gd name="T28" fmla="*/ 0 w 1128"/>
                <a:gd name="T29" fmla="*/ 0 h 2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28" h="2390">
                  <a:moveTo>
                    <a:pt x="0" y="0"/>
                  </a:moveTo>
                  <a:lnTo>
                    <a:pt x="831" y="1085"/>
                  </a:lnTo>
                  <a:lnTo>
                    <a:pt x="639" y="605"/>
                  </a:lnTo>
                  <a:lnTo>
                    <a:pt x="1128" y="1241"/>
                  </a:lnTo>
                  <a:lnTo>
                    <a:pt x="593" y="1932"/>
                  </a:lnTo>
                  <a:lnTo>
                    <a:pt x="879" y="1373"/>
                  </a:lnTo>
                  <a:lnTo>
                    <a:pt x="176" y="2284"/>
                  </a:lnTo>
                  <a:cubicBezTo>
                    <a:pt x="72" y="2390"/>
                    <a:pt x="229" y="2113"/>
                    <a:pt x="254" y="2011"/>
                  </a:cubicBezTo>
                  <a:cubicBezTo>
                    <a:pt x="279" y="1909"/>
                    <a:pt x="306" y="1776"/>
                    <a:pt x="326" y="1670"/>
                  </a:cubicBezTo>
                  <a:cubicBezTo>
                    <a:pt x="346" y="1564"/>
                    <a:pt x="362" y="1451"/>
                    <a:pt x="372" y="1371"/>
                  </a:cubicBezTo>
                  <a:cubicBezTo>
                    <a:pt x="382" y="1291"/>
                    <a:pt x="386" y="1261"/>
                    <a:pt x="385" y="1189"/>
                  </a:cubicBezTo>
                  <a:cubicBezTo>
                    <a:pt x="384" y="1117"/>
                    <a:pt x="376" y="1022"/>
                    <a:pt x="365" y="939"/>
                  </a:cubicBezTo>
                  <a:cubicBezTo>
                    <a:pt x="354" y="856"/>
                    <a:pt x="341" y="771"/>
                    <a:pt x="320" y="693"/>
                  </a:cubicBezTo>
                  <a:cubicBezTo>
                    <a:pt x="299" y="615"/>
                    <a:pt x="294" y="586"/>
                    <a:pt x="241" y="471"/>
                  </a:cubicBezTo>
                  <a:cubicBezTo>
                    <a:pt x="188" y="356"/>
                    <a:pt x="50" y="98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808080"/>
                </a:gs>
                <a:gs pos="100000">
                  <a:srgbClr val="808080">
                    <a:gamma/>
                    <a:shade val="0"/>
                    <a:invGamma/>
                  </a:srgbClr>
                </a:gs>
              </a:gsLst>
              <a:path path="rect">
                <a:fillToRect l="100000" t="100000"/>
              </a:path>
            </a:gradFill>
            <a:ln w="9525" cap="flat" cmpd="sng">
              <a:solidFill>
                <a:schemeClr val="tx1"/>
              </a:solidFill>
              <a:prstDash val="solid"/>
              <a:round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aphicFrame>
          <p:nvGraphicFramePr>
            <p:cNvPr id="1027" name="Object 27"/>
            <p:cNvGraphicFramePr>
              <a:graphicFrameLocks noChangeAspect="1"/>
            </p:cNvGraphicFramePr>
            <p:nvPr/>
          </p:nvGraphicFramePr>
          <p:xfrm>
            <a:off x="521" y="754"/>
            <a:ext cx="1770" cy="22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" r:id="rId1" imgW="1844040" imgH="1844040" progId="">
                    <p:embed/>
                  </p:oleObj>
                </mc:Choice>
                <mc:Fallback>
                  <p:oleObj name="" r:id="rId1" imgW="1844040" imgH="1844040" progId="">
                    <p:embed/>
                    <p:pic>
                      <p:nvPicPr>
                        <p:cNvPr id="0" name="图片 1024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21" y="754"/>
                          <a:ext cx="1770" cy="222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8"/>
          <p:cNvGrpSpPr/>
          <p:nvPr/>
        </p:nvGrpSpPr>
        <p:grpSpPr bwMode="auto">
          <a:xfrm>
            <a:off x="755650" y="4868863"/>
            <a:ext cx="7704138" cy="1728787"/>
            <a:chOff x="340" y="2931"/>
            <a:chExt cx="4853" cy="1089"/>
          </a:xfrm>
        </p:grpSpPr>
        <p:sp>
          <p:nvSpPr>
            <p:cNvPr id="22" name="AutoShape 29"/>
            <p:cNvSpPr>
              <a:spLocks noChangeArrowheads="1"/>
            </p:cNvSpPr>
            <p:nvPr/>
          </p:nvSpPr>
          <p:spPr bwMode="auto">
            <a:xfrm>
              <a:off x="2517" y="3566"/>
              <a:ext cx="499" cy="454"/>
            </a:xfrm>
            <a:prstGeom prst="flowChartExtract">
              <a:avLst/>
            </a:prstGeom>
            <a:gradFill rotWithShape="1">
              <a:gsLst>
                <a:gs pos="0">
                  <a:srgbClr val="FFBF00"/>
                </a:gs>
                <a:gs pos="10001">
                  <a:srgbClr val="F27300"/>
                </a:gs>
                <a:gs pos="25000">
                  <a:srgbClr val="8F0040"/>
                </a:gs>
                <a:gs pos="50000">
                  <a:srgbClr val="400040"/>
                </a:gs>
                <a:gs pos="80000">
                  <a:srgbClr val="000040"/>
                </a:gs>
                <a:gs pos="100000">
                  <a:srgbClr val="0000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pSp>
          <p:nvGrpSpPr>
            <p:cNvPr id="1040" name="Group 30"/>
            <p:cNvGrpSpPr/>
            <p:nvPr/>
          </p:nvGrpSpPr>
          <p:grpSpPr bwMode="auto">
            <a:xfrm>
              <a:off x="431" y="3022"/>
              <a:ext cx="4717" cy="550"/>
              <a:chOff x="431" y="3022"/>
              <a:chExt cx="4717" cy="550"/>
            </a:xfrm>
          </p:grpSpPr>
          <p:sp>
            <p:nvSpPr>
              <p:cNvPr id="26" name="AutoShape 31"/>
              <p:cNvSpPr>
                <a:spLocks noChangeArrowheads="1"/>
              </p:cNvSpPr>
              <p:nvPr/>
            </p:nvSpPr>
            <p:spPr bwMode="auto">
              <a:xfrm>
                <a:off x="431" y="3022"/>
                <a:ext cx="2448" cy="544"/>
              </a:xfrm>
              <a:prstGeom prst="cube">
                <a:avLst>
                  <a:gd name="adj" fmla="val 25000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</a:ln>
              <a:effectLst/>
            </p:spPr>
            <p:txBody>
              <a:bodyPr wrap="none" anchor="ctr"/>
              <a:lstStyle/>
              <a:p>
                <a:pPr eaLnBrk="0" hangingPunct="0">
                  <a:buFontTx/>
                  <a:buNone/>
                  <a:defRPr/>
                </a:pPr>
                <a:endParaRPr lang="zh-CN" altLang="en-US" sz="1800">
                  <a:latin typeface="+mn-ea"/>
                  <a:ea typeface="+mn-ea"/>
                </a:endParaRPr>
              </a:p>
            </p:txBody>
          </p:sp>
          <p:sp>
            <p:nvSpPr>
              <p:cNvPr id="27" name="AutoShape 32"/>
              <p:cNvSpPr>
                <a:spLocks noChangeArrowheads="1"/>
              </p:cNvSpPr>
              <p:nvPr/>
            </p:nvSpPr>
            <p:spPr bwMode="auto">
              <a:xfrm>
                <a:off x="2744" y="3022"/>
                <a:ext cx="2404" cy="544"/>
              </a:xfrm>
              <a:prstGeom prst="cube">
                <a:avLst>
                  <a:gd name="adj" fmla="val 25000"/>
                </a:avLst>
              </a:prstGeom>
              <a:solidFill>
                <a:srgbClr val="CC3300"/>
              </a:solidFill>
              <a:ln w="9525">
                <a:solidFill>
                  <a:schemeClr val="tx1"/>
                </a:solidFill>
                <a:miter lim="800000"/>
              </a:ln>
              <a:effectLst/>
            </p:spPr>
            <p:txBody>
              <a:bodyPr wrap="none" anchor="ctr"/>
              <a:lstStyle/>
              <a:p>
                <a:pPr eaLnBrk="0" hangingPunct="0">
                  <a:buFontTx/>
                  <a:buNone/>
                  <a:defRPr/>
                </a:pPr>
                <a:endParaRPr lang="zh-CN" altLang="en-US" sz="1800">
                  <a:latin typeface="+mn-ea"/>
                  <a:ea typeface="+mn-ea"/>
                </a:endParaRPr>
              </a:p>
            </p:txBody>
          </p:sp>
          <p:sp>
            <p:nvSpPr>
              <p:cNvPr id="1045" name="Text Box 33"/>
              <p:cNvSpPr txBox="1">
                <a:spLocks noChangeArrowheads="1"/>
              </p:cNvSpPr>
              <p:nvPr/>
            </p:nvSpPr>
            <p:spPr bwMode="auto">
              <a:xfrm>
                <a:off x="885" y="3165"/>
                <a:ext cx="1452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>
                    <a:solidFill>
                      <a:schemeClr val="bg1"/>
                    </a:solidFill>
                    <a:latin typeface="宋体" panose="02010600030101010101" pitchFamily="2" charset="-122"/>
                  </a:rPr>
                  <a:t>两     极</a:t>
                </a:r>
                <a:endParaRPr lang="zh-CN" altLang="en-US" sz="3600">
                  <a:solidFill>
                    <a:schemeClr val="bg1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046" name="Text Box 34"/>
              <p:cNvSpPr txBox="1">
                <a:spLocks noChangeArrowheads="1"/>
              </p:cNvSpPr>
              <p:nvPr/>
            </p:nvSpPr>
            <p:spPr bwMode="auto">
              <a:xfrm>
                <a:off x="3016" y="3158"/>
                <a:ext cx="1888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>
                    <a:solidFill>
                      <a:schemeClr val="bg1"/>
                    </a:solidFill>
                    <a:latin typeface="宋体" panose="02010600030101010101" pitchFamily="2" charset="-122"/>
                  </a:rPr>
                  <a:t>格        局</a:t>
                </a:r>
                <a:endParaRPr lang="zh-CN" altLang="en-US" sz="3600">
                  <a:solidFill>
                    <a:schemeClr val="bg1"/>
                  </a:solidFill>
                  <a:latin typeface="宋体" panose="02010600030101010101" pitchFamily="2" charset="-122"/>
                </a:endParaRPr>
              </a:p>
            </p:txBody>
          </p:sp>
        </p:grpSp>
        <p:sp>
          <p:nvSpPr>
            <p:cNvPr id="24" name="AutoShape 35"/>
            <p:cNvSpPr>
              <a:spLocks noChangeArrowheads="1"/>
            </p:cNvSpPr>
            <p:nvPr/>
          </p:nvSpPr>
          <p:spPr bwMode="auto">
            <a:xfrm rot="16200000">
              <a:off x="1337" y="1934"/>
              <a:ext cx="182" cy="2177"/>
            </a:xfrm>
            <a:prstGeom prst="flowChartMagneticDrum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 sz="1800">
                <a:latin typeface="+mn-ea"/>
                <a:ea typeface="+mn-ea"/>
              </a:endParaRPr>
            </a:p>
          </p:txBody>
        </p:sp>
        <p:sp>
          <p:nvSpPr>
            <p:cNvPr id="25" name="AutoShape 36"/>
            <p:cNvSpPr>
              <a:spLocks noChangeArrowheads="1"/>
            </p:cNvSpPr>
            <p:nvPr/>
          </p:nvSpPr>
          <p:spPr bwMode="auto">
            <a:xfrm rot="16200000">
              <a:off x="4011" y="1978"/>
              <a:ext cx="182" cy="2177"/>
            </a:xfrm>
            <a:prstGeom prst="flowChartMagneticDrum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 sz="1800">
                <a:latin typeface="+mn-ea"/>
                <a:ea typeface="+mn-ea"/>
              </a:endParaRPr>
            </a:p>
          </p:txBody>
        </p:sp>
      </p:grpSp>
      <p:sp>
        <p:nvSpPr>
          <p:cNvPr id="30" name="Text Box 37"/>
          <p:cNvSpPr txBox="1">
            <a:spLocks noChangeArrowheads="1"/>
          </p:cNvSpPr>
          <p:nvPr/>
        </p:nvSpPr>
        <p:spPr bwMode="auto">
          <a:xfrm>
            <a:off x="1763713" y="2278063"/>
            <a:ext cx="13684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9600">
                <a:solidFill>
                  <a:srgbClr val="0070C0"/>
                </a:solidFill>
                <a:latin typeface="宋体" panose="02010600030101010101" pitchFamily="2" charset="-122"/>
              </a:rPr>
              <a:t>美</a:t>
            </a:r>
            <a:endParaRPr lang="zh-CN" altLang="en-US" sz="9600">
              <a:solidFill>
                <a:srgbClr val="0070C0"/>
              </a:solidFill>
              <a:latin typeface="宋体" panose="02010600030101010101" pitchFamily="2" charset="-122"/>
            </a:endParaRPr>
          </a:p>
        </p:txBody>
      </p:sp>
      <p:grpSp>
        <p:nvGrpSpPr>
          <p:cNvPr id="6" name="Group 38"/>
          <p:cNvGrpSpPr/>
          <p:nvPr/>
        </p:nvGrpSpPr>
        <p:grpSpPr bwMode="auto">
          <a:xfrm>
            <a:off x="5148263" y="1268413"/>
            <a:ext cx="3559175" cy="3743325"/>
            <a:chOff x="3107" y="663"/>
            <a:chExt cx="2242" cy="2358"/>
          </a:xfrm>
        </p:grpSpPr>
        <p:sp>
          <p:nvSpPr>
            <p:cNvPr id="32" name="Freeform 39"/>
            <p:cNvSpPr/>
            <p:nvPr/>
          </p:nvSpPr>
          <p:spPr bwMode="auto">
            <a:xfrm rot="10769894">
              <a:off x="3107" y="1025"/>
              <a:ext cx="869" cy="1697"/>
            </a:xfrm>
            <a:custGeom>
              <a:avLst/>
              <a:gdLst>
                <a:gd name="T0" fmla="*/ 0 w 1128"/>
                <a:gd name="T1" fmla="*/ 0 h 2390"/>
                <a:gd name="T2" fmla="*/ 831 w 1128"/>
                <a:gd name="T3" fmla="*/ 1085 h 2390"/>
                <a:gd name="T4" fmla="*/ 639 w 1128"/>
                <a:gd name="T5" fmla="*/ 605 h 2390"/>
                <a:gd name="T6" fmla="*/ 1128 w 1128"/>
                <a:gd name="T7" fmla="*/ 1241 h 2390"/>
                <a:gd name="T8" fmla="*/ 593 w 1128"/>
                <a:gd name="T9" fmla="*/ 1932 h 2390"/>
                <a:gd name="T10" fmla="*/ 879 w 1128"/>
                <a:gd name="T11" fmla="*/ 1373 h 2390"/>
                <a:gd name="T12" fmla="*/ 176 w 1128"/>
                <a:gd name="T13" fmla="*/ 2284 h 2390"/>
                <a:gd name="T14" fmla="*/ 254 w 1128"/>
                <a:gd name="T15" fmla="*/ 2011 h 2390"/>
                <a:gd name="T16" fmla="*/ 326 w 1128"/>
                <a:gd name="T17" fmla="*/ 1670 h 2390"/>
                <a:gd name="T18" fmla="*/ 372 w 1128"/>
                <a:gd name="T19" fmla="*/ 1371 h 2390"/>
                <a:gd name="T20" fmla="*/ 385 w 1128"/>
                <a:gd name="T21" fmla="*/ 1189 h 2390"/>
                <a:gd name="T22" fmla="*/ 365 w 1128"/>
                <a:gd name="T23" fmla="*/ 939 h 2390"/>
                <a:gd name="T24" fmla="*/ 320 w 1128"/>
                <a:gd name="T25" fmla="*/ 693 h 2390"/>
                <a:gd name="T26" fmla="*/ 241 w 1128"/>
                <a:gd name="T27" fmla="*/ 471 h 2390"/>
                <a:gd name="T28" fmla="*/ 0 w 1128"/>
                <a:gd name="T29" fmla="*/ 0 h 2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28" h="2390">
                  <a:moveTo>
                    <a:pt x="0" y="0"/>
                  </a:moveTo>
                  <a:lnTo>
                    <a:pt x="831" y="1085"/>
                  </a:lnTo>
                  <a:lnTo>
                    <a:pt x="639" y="605"/>
                  </a:lnTo>
                  <a:lnTo>
                    <a:pt x="1128" y="1241"/>
                  </a:lnTo>
                  <a:lnTo>
                    <a:pt x="593" y="1932"/>
                  </a:lnTo>
                  <a:lnTo>
                    <a:pt x="879" y="1373"/>
                  </a:lnTo>
                  <a:lnTo>
                    <a:pt x="176" y="2284"/>
                  </a:lnTo>
                  <a:cubicBezTo>
                    <a:pt x="72" y="2390"/>
                    <a:pt x="229" y="2113"/>
                    <a:pt x="254" y="2011"/>
                  </a:cubicBezTo>
                  <a:cubicBezTo>
                    <a:pt x="279" y="1909"/>
                    <a:pt x="306" y="1776"/>
                    <a:pt x="326" y="1670"/>
                  </a:cubicBezTo>
                  <a:cubicBezTo>
                    <a:pt x="346" y="1564"/>
                    <a:pt x="362" y="1451"/>
                    <a:pt x="372" y="1371"/>
                  </a:cubicBezTo>
                  <a:cubicBezTo>
                    <a:pt x="382" y="1291"/>
                    <a:pt x="386" y="1261"/>
                    <a:pt x="385" y="1189"/>
                  </a:cubicBezTo>
                  <a:cubicBezTo>
                    <a:pt x="384" y="1117"/>
                    <a:pt x="376" y="1022"/>
                    <a:pt x="365" y="939"/>
                  </a:cubicBezTo>
                  <a:cubicBezTo>
                    <a:pt x="354" y="856"/>
                    <a:pt x="341" y="771"/>
                    <a:pt x="320" y="693"/>
                  </a:cubicBezTo>
                  <a:cubicBezTo>
                    <a:pt x="299" y="615"/>
                    <a:pt x="294" y="586"/>
                    <a:pt x="241" y="471"/>
                  </a:cubicBezTo>
                  <a:cubicBezTo>
                    <a:pt x="188" y="356"/>
                    <a:pt x="50" y="98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path path="rect">
                <a:fillToRect t="100000" r="100000"/>
              </a:path>
            </a:gradFill>
            <a:ln w="9525" cap="flat" cmpd="sng">
              <a:solidFill>
                <a:srgbClr val="FF3300"/>
              </a:solidFill>
              <a:prstDash val="solid"/>
              <a:round/>
            </a:ln>
            <a:effectLst/>
          </p:spPr>
          <p:txBody>
            <a:bodyPr wrap="none" anchor="ctr"/>
            <a:lstStyle/>
            <a:p>
              <a:pPr eaLnBrk="0" hangingPunct="0">
                <a:buFontTx/>
                <a:buNone/>
                <a:defRPr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aphicFrame>
          <p:nvGraphicFramePr>
            <p:cNvPr id="1026" name="Object 40"/>
            <p:cNvGraphicFramePr>
              <a:graphicFrameLocks noChangeAspect="1"/>
            </p:cNvGraphicFramePr>
            <p:nvPr/>
          </p:nvGraphicFramePr>
          <p:xfrm>
            <a:off x="3606" y="663"/>
            <a:ext cx="1743" cy="23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8" name="" r:id="rId3" imgW="48453675" imgH="48453675" progId="">
                    <p:embed/>
                  </p:oleObj>
                </mc:Choice>
                <mc:Fallback>
                  <p:oleObj name="" r:id="rId3" imgW="48453675" imgH="48453675" progId="">
                    <p:embed/>
                    <p:pic>
                      <p:nvPicPr>
                        <p:cNvPr id="0" name="图片 1027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606" y="663"/>
                          <a:ext cx="1743" cy="235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4" name="Text Box 41"/>
          <p:cNvSpPr txBox="1">
            <a:spLocks noChangeArrowheads="1"/>
          </p:cNvSpPr>
          <p:nvPr/>
        </p:nvSpPr>
        <p:spPr bwMode="auto">
          <a:xfrm>
            <a:off x="6659563" y="2349500"/>
            <a:ext cx="136842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9600">
                <a:solidFill>
                  <a:schemeClr val="bg1"/>
                </a:solidFill>
                <a:latin typeface="宋体" panose="02010600030101010101" pitchFamily="2" charset="-122"/>
              </a:rPr>
              <a:t>苏</a:t>
            </a:r>
            <a:endParaRPr lang="zh-CN" altLang="en-US" sz="960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35" name="AutoShape 42"/>
          <p:cNvSpPr>
            <a:spLocks noChangeArrowheads="1"/>
          </p:cNvSpPr>
          <p:nvPr/>
        </p:nvSpPr>
        <p:spPr bwMode="auto">
          <a:xfrm>
            <a:off x="5940425" y="1628775"/>
            <a:ext cx="2879725" cy="3168650"/>
          </a:xfrm>
          <a:prstGeom prst="irregularSeal1">
            <a:avLst/>
          </a:prstGeom>
          <a:gradFill rotWithShape="1">
            <a:gsLst>
              <a:gs pos="0">
                <a:srgbClr val="FFBF00"/>
              </a:gs>
              <a:gs pos="10001">
                <a:srgbClr val="F27300"/>
              </a:gs>
              <a:gs pos="25000">
                <a:srgbClr val="8F0040"/>
              </a:gs>
              <a:gs pos="50000">
                <a:srgbClr val="400040"/>
              </a:gs>
              <a:gs pos="80000">
                <a:srgbClr val="000040"/>
              </a:gs>
              <a:gs pos="100000">
                <a:srgbClr val="00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eaLnBrk="0" hangingPunct="0">
              <a:buFontTx/>
              <a:buNone/>
              <a:defRPr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36" name="Text Box 43"/>
          <p:cNvSpPr txBox="1">
            <a:spLocks noChangeArrowheads="1"/>
          </p:cNvSpPr>
          <p:nvPr/>
        </p:nvSpPr>
        <p:spPr bwMode="auto">
          <a:xfrm>
            <a:off x="6372225" y="2205038"/>
            <a:ext cx="2232025" cy="19208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>
                <a:solidFill>
                  <a:srgbClr val="FF0000"/>
                </a:solidFill>
                <a:latin typeface="宋体" panose="02010600030101010101" pitchFamily="2" charset="-122"/>
              </a:rPr>
              <a:t>苏联解体</a:t>
            </a:r>
            <a:endParaRPr lang="zh-CN" altLang="en-US" sz="60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ldLvl="0" animBg="1"/>
      <p:bldP spid="34" grpId="0" bldLvl="0" animBg="1"/>
      <p:bldP spid="34" grpId="1" bldLvl="0" animBg="1"/>
      <p:bldP spid="35" grpId="0" bldLvl="0" animBg="1"/>
      <p:bldP spid="35" grpId="1" bldLvl="0" animBg="1"/>
      <p:bldP spid="36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505" name="组合 11265"/>
          <p:cNvGrpSpPr/>
          <p:nvPr/>
        </p:nvGrpSpPr>
        <p:grpSpPr>
          <a:xfrm>
            <a:off x="1818085" y="4238625"/>
            <a:ext cx="5809059" cy="1566863"/>
            <a:chOff x="0" y="0"/>
            <a:chExt cx="4879" cy="1316"/>
          </a:xfrm>
        </p:grpSpPr>
        <p:grpSp>
          <p:nvGrpSpPr>
            <p:cNvPr id="21506" name="组合 11266"/>
            <p:cNvGrpSpPr/>
            <p:nvPr/>
          </p:nvGrpSpPr>
          <p:grpSpPr>
            <a:xfrm>
              <a:off x="117" y="64"/>
              <a:ext cx="4661" cy="1252"/>
              <a:chOff x="0" y="0"/>
              <a:chExt cx="4661" cy="1252"/>
            </a:xfrm>
          </p:grpSpPr>
          <p:sp>
            <p:nvSpPr>
              <p:cNvPr id="21507" name="流程图: 摘录 11267"/>
              <p:cNvSpPr/>
              <p:nvPr/>
            </p:nvSpPr>
            <p:spPr>
              <a:xfrm>
                <a:off x="2105" y="798"/>
                <a:ext cx="499" cy="454"/>
              </a:xfrm>
              <a:prstGeom prst="flowChartExtract">
                <a:avLst/>
              </a:prstGeom>
              <a:gradFill rotWithShape="1">
                <a:gsLst>
                  <a:gs pos="0">
                    <a:srgbClr val="FFBF00">
                      <a:alpha val="100000"/>
                    </a:srgbClr>
                  </a:gs>
                  <a:gs pos="10001">
                    <a:srgbClr val="F27300">
                      <a:alpha val="100000"/>
                    </a:srgbClr>
                  </a:gs>
                  <a:gs pos="25000">
                    <a:srgbClr val="8F0040">
                      <a:alpha val="100000"/>
                    </a:srgbClr>
                  </a:gs>
                  <a:gs pos="50000">
                    <a:srgbClr val="400040">
                      <a:alpha val="100000"/>
                    </a:srgbClr>
                  </a:gs>
                  <a:gs pos="80000">
                    <a:srgbClr val="000040">
                      <a:alpha val="100000"/>
                    </a:srgbClr>
                  </a:gs>
                  <a:gs pos="100000">
                    <a:srgbClr val="000000">
                      <a:alpha val="100000"/>
                    </a:srgbClr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>
                  <a:buFont typeface="Arial" panose="020B0604020202020204" pitchFamily="34" charset="0"/>
                  <a:buNone/>
                </a:pPr>
                <a:endParaRPr lang="zh-CN" sz="135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08" name="立方体 11268"/>
              <p:cNvSpPr/>
              <p:nvPr/>
            </p:nvSpPr>
            <p:spPr>
              <a:xfrm rot="-760466">
                <a:off x="0" y="503"/>
                <a:ext cx="2448" cy="544"/>
              </a:xfrm>
              <a:prstGeom prst="cube">
                <a:avLst>
                  <a:gd name="adj" fmla="val 25000"/>
                </a:avLst>
              </a:prstGeom>
              <a:gradFill rotWithShape="1">
                <a:gsLst>
                  <a:gs pos="0">
                    <a:schemeClr val="accent2"/>
                  </a:gs>
                  <a:gs pos="100000">
                    <a:srgbClr val="181847"/>
                  </a:gs>
                </a:gsLst>
                <a:lin ang="5400000" scaled="1"/>
                <a:tileRect/>
              </a:gra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>
                  <a:buFont typeface="Arial" panose="020B0604020202020204" pitchFamily="34" charset="0"/>
                  <a:buNone/>
                </a:pPr>
                <a:endParaRPr lang="zh-CN" sz="135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09" name="立方体 11269"/>
              <p:cNvSpPr/>
              <p:nvPr/>
            </p:nvSpPr>
            <p:spPr>
              <a:xfrm rot="-760466">
                <a:off x="2257" y="0"/>
                <a:ext cx="2404" cy="544"/>
              </a:xfrm>
              <a:prstGeom prst="cube">
                <a:avLst>
                  <a:gd name="adj" fmla="val 25000"/>
                </a:avLst>
              </a:prstGeom>
              <a:solidFill>
                <a:srgbClr val="CC330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t"/>
              <a:p>
                <a:pPr>
                  <a:buFont typeface="Arial" panose="020B0604020202020204" pitchFamily="34" charset="0"/>
                  <a:buNone/>
                </a:pPr>
                <a:endParaRPr lang="zh-CN" sz="135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1510" name="流程图: 直接访问存储器 11270"/>
            <p:cNvSpPr/>
            <p:nvPr/>
          </p:nvSpPr>
          <p:spPr>
            <a:xfrm rot="-6148246">
              <a:off x="1101" y="-511"/>
              <a:ext cx="136" cy="2339"/>
            </a:xfrm>
            <a:prstGeom prst="flowChartMagneticDrum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1" name="流程图: 直接访问存储器 11271"/>
            <p:cNvSpPr/>
            <p:nvPr/>
          </p:nvSpPr>
          <p:spPr>
            <a:xfrm rot="-6162323">
              <a:off x="3635" y="-1101"/>
              <a:ext cx="137" cy="2339"/>
            </a:xfrm>
            <a:prstGeom prst="flowChartMagneticDrum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12" name="文本框 11272"/>
          <p:cNvSpPr txBox="1"/>
          <p:nvPr/>
        </p:nvSpPr>
        <p:spPr>
          <a:xfrm rot="-682570">
            <a:off x="2118122" y="5142310"/>
            <a:ext cx="2283619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700" b="1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        超</a:t>
            </a:r>
            <a:endParaRPr lang="zh-CN" altLang="en-US" sz="2700" b="1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274" name="文本框 11273"/>
          <p:cNvSpPr txBox="1"/>
          <p:nvPr/>
        </p:nvSpPr>
        <p:spPr>
          <a:xfrm rot="-831594">
            <a:off x="4976813" y="4456510"/>
            <a:ext cx="2243138" cy="506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700" b="1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多        强</a:t>
            </a:r>
            <a:endParaRPr lang="zh-CN" altLang="en-US" sz="2700" b="1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pSp>
        <p:nvGrpSpPr>
          <p:cNvPr id="21514" name="组合 11274"/>
          <p:cNvGrpSpPr/>
          <p:nvPr/>
        </p:nvGrpSpPr>
        <p:grpSpPr>
          <a:xfrm>
            <a:off x="1485900" y="2343150"/>
            <a:ext cx="2861072" cy="2862263"/>
            <a:chOff x="0" y="0"/>
            <a:chExt cx="2403" cy="2404"/>
          </a:xfrm>
        </p:grpSpPr>
        <p:graphicFrame>
          <p:nvGraphicFramePr>
            <p:cNvPr id="21515" name="对象 11275"/>
            <p:cNvGraphicFramePr>
              <a:graphicFrameLocks noChangeAspect="1"/>
            </p:cNvGraphicFramePr>
            <p:nvPr/>
          </p:nvGraphicFramePr>
          <p:xfrm>
            <a:off x="0" y="0"/>
            <a:ext cx="2403" cy="24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844040" imgH="1844040" progId="">
                    <p:embed/>
                  </p:oleObj>
                </mc:Choice>
                <mc:Fallback>
                  <p:oleObj name="" r:id="rId1" imgW="1844040" imgH="1844040" progId="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0" y="0"/>
                          <a:ext cx="2403" cy="24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6" name="文本框 11276"/>
            <p:cNvSpPr txBox="1"/>
            <p:nvPr/>
          </p:nvSpPr>
          <p:spPr>
            <a:xfrm>
              <a:off x="771" y="725"/>
              <a:ext cx="862" cy="10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7200" b="1">
                  <a:solidFill>
                    <a:schemeClr val="accent2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美</a:t>
              </a:r>
              <a:endParaRPr lang="zh-CN" altLang="en-US" sz="72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78" name="组合 11277"/>
          <p:cNvGrpSpPr/>
          <p:nvPr/>
        </p:nvGrpSpPr>
        <p:grpSpPr>
          <a:xfrm>
            <a:off x="4743450" y="3314700"/>
            <a:ext cx="1133475" cy="1134666"/>
            <a:chOff x="0" y="0"/>
            <a:chExt cx="952" cy="953"/>
          </a:xfrm>
        </p:grpSpPr>
        <p:sp>
          <p:nvSpPr>
            <p:cNvPr id="21518" name="椭圆 11278"/>
            <p:cNvSpPr/>
            <p:nvPr/>
          </p:nvSpPr>
          <p:spPr>
            <a:xfrm>
              <a:off x="0" y="0"/>
              <a:ext cx="952" cy="95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rgbClr val="576869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9" name="文本框 11279"/>
            <p:cNvSpPr txBox="1"/>
            <p:nvPr/>
          </p:nvSpPr>
          <p:spPr>
            <a:xfrm>
              <a:off x="227" y="227"/>
              <a:ext cx="453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>
                  <a:latin typeface="Arial" panose="020B0604020202020204" pitchFamily="34" charset="0"/>
                  <a:ea typeface="宋体" panose="02010600030101010101" pitchFamily="2" charset="-122"/>
                </a:rPr>
                <a:t>日</a:t>
              </a:r>
              <a:endParaRPr lang="zh-CN" altLang="en-US" sz="36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81" name="组合 11280"/>
          <p:cNvGrpSpPr/>
          <p:nvPr/>
        </p:nvGrpSpPr>
        <p:grpSpPr>
          <a:xfrm>
            <a:off x="6597254" y="2743200"/>
            <a:ext cx="1403747" cy="1404938"/>
            <a:chOff x="0" y="0"/>
            <a:chExt cx="1179" cy="1180"/>
          </a:xfrm>
        </p:grpSpPr>
        <p:sp>
          <p:nvSpPr>
            <p:cNvPr id="21521" name="椭圆 11281"/>
            <p:cNvSpPr/>
            <p:nvPr/>
          </p:nvSpPr>
          <p:spPr>
            <a:xfrm>
              <a:off x="0" y="0"/>
              <a:ext cx="1179" cy="1180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100000">
                  <a:srgbClr val="761800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2" name="文本框 11282"/>
            <p:cNvSpPr txBox="1"/>
            <p:nvPr/>
          </p:nvSpPr>
          <p:spPr>
            <a:xfrm>
              <a:off x="318" y="227"/>
              <a:ext cx="771" cy="65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4500" b="1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中</a:t>
              </a:r>
              <a:endParaRPr lang="zh-CN" altLang="en-US" sz="45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84" name="组合 11283"/>
          <p:cNvGrpSpPr/>
          <p:nvPr/>
        </p:nvGrpSpPr>
        <p:grpSpPr>
          <a:xfrm>
            <a:off x="5486400" y="3028950"/>
            <a:ext cx="1296591" cy="1241822"/>
            <a:chOff x="0" y="0"/>
            <a:chExt cx="1089" cy="1043"/>
          </a:xfrm>
        </p:grpSpPr>
        <p:sp>
          <p:nvSpPr>
            <p:cNvPr id="21524" name="椭圆 11284"/>
            <p:cNvSpPr/>
            <p:nvPr/>
          </p:nvSpPr>
          <p:spPr>
            <a:xfrm>
              <a:off x="0" y="0"/>
              <a:ext cx="1089" cy="1043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rgbClr val="181847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5" name="文本框 11285"/>
            <p:cNvSpPr txBox="1"/>
            <p:nvPr/>
          </p:nvSpPr>
          <p:spPr>
            <a:xfrm>
              <a:off x="272" y="227"/>
              <a:ext cx="635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俄</a:t>
              </a:r>
              <a:endParaRPr lang="zh-CN" altLang="en-US" sz="36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87" name="组合 11286"/>
          <p:cNvGrpSpPr/>
          <p:nvPr/>
        </p:nvGrpSpPr>
        <p:grpSpPr>
          <a:xfrm>
            <a:off x="5943600" y="1885950"/>
            <a:ext cx="1296591" cy="1393032"/>
            <a:chOff x="0" y="0"/>
            <a:chExt cx="1089" cy="1170"/>
          </a:xfrm>
        </p:grpSpPr>
        <p:sp>
          <p:nvSpPr>
            <p:cNvPr id="21527" name="椭圆 11287"/>
            <p:cNvSpPr/>
            <p:nvPr/>
          </p:nvSpPr>
          <p:spPr>
            <a:xfrm>
              <a:off x="0" y="0"/>
              <a:ext cx="1089" cy="1089"/>
            </a:xfrm>
            <a:prstGeom prst="ellipse">
              <a:avLst/>
            </a:prstGeom>
            <a:gradFill rotWithShape="1">
              <a:gsLst>
                <a:gs pos="0">
                  <a:srgbClr val="33CC33"/>
                </a:gs>
                <a:gs pos="100000">
                  <a:srgbClr val="185E18"/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>
                <a:buFont typeface="Arial" panose="020B0604020202020204" pitchFamily="34" charset="0"/>
                <a:buNone/>
              </a:pPr>
              <a:endParaRPr lang="zh-CN" sz="135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8" name="文本框 11288"/>
            <p:cNvSpPr txBox="1"/>
            <p:nvPr/>
          </p:nvSpPr>
          <p:spPr>
            <a:xfrm>
              <a:off x="181" y="318"/>
              <a:ext cx="771" cy="8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0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欧盟</a:t>
              </a:r>
              <a:endParaRPr lang="zh-CN" altLang="en-US" sz="30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297" name="椭圆 11296"/>
          <p:cNvSpPr/>
          <p:nvPr/>
        </p:nvSpPr>
        <p:spPr>
          <a:xfrm>
            <a:off x="4171950" y="1314450"/>
            <a:ext cx="1943100" cy="2114550"/>
          </a:xfrm>
          <a:prstGeom prst="ellipse">
            <a:avLst/>
          </a:prstGeom>
          <a:solidFill>
            <a:srgbClr val="8000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endParaRPr lang="zh-CN" sz="2100" b="1" dirty="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2491" name="文本框 11297"/>
          <p:cNvSpPr txBox="1"/>
          <p:nvPr/>
        </p:nvSpPr>
        <p:spPr>
          <a:xfrm>
            <a:off x="4463654" y="1863329"/>
            <a:ext cx="1427559" cy="922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发展中国家</a:t>
            </a:r>
            <a:endParaRPr lang="zh-CN" altLang="en-US" sz="27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74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7" grpId="0" bldLvl="0" animBg="1"/>
      <p:bldP spid="6249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AutoShape 3"/>
          <p:cNvSpPr>
            <a:spLocks noChangeArrowheads="1"/>
          </p:cNvSpPr>
          <p:nvPr/>
        </p:nvSpPr>
        <p:spPr bwMode="auto">
          <a:xfrm>
            <a:off x="2413000" y="1982788"/>
            <a:ext cx="3752850" cy="3619500"/>
          </a:xfrm>
          <a:prstGeom prst="star5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</a:ln>
          <a:effectLst/>
        </p:spPr>
        <p:txBody>
          <a:bodyPr wrap="none" anchor="ctr"/>
          <a:lstStyle/>
          <a:p>
            <a:pPr algn="ctr">
              <a:buFontTx/>
              <a:buNone/>
              <a:defRPr/>
            </a:pPr>
            <a:endParaRPr lang="zh-CN" altLang="zh-CN" sz="1800">
              <a:solidFill>
                <a:srgbClr val="FF3399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1" name="Line 5"/>
          <p:cNvSpPr>
            <a:spLocks noChangeShapeType="1"/>
          </p:cNvSpPr>
          <p:nvPr/>
        </p:nvSpPr>
        <p:spPr bwMode="auto">
          <a:xfrm flipH="1">
            <a:off x="3640138" y="2260600"/>
            <a:ext cx="614362" cy="1184275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2" name="Line 7"/>
          <p:cNvSpPr>
            <a:spLocks noChangeShapeType="1"/>
          </p:cNvSpPr>
          <p:nvPr/>
        </p:nvSpPr>
        <p:spPr bwMode="auto">
          <a:xfrm flipH="1">
            <a:off x="3776663" y="2817813"/>
            <a:ext cx="204787" cy="557212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3" name="Line 8"/>
          <p:cNvSpPr>
            <a:spLocks noChangeShapeType="1"/>
          </p:cNvSpPr>
          <p:nvPr/>
        </p:nvSpPr>
        <p:spPr bwMode="auto">
          <a:xfrm flipH="1">
            <a:off x="3640138" y="2886075"/>
            <a:ext cx="341312" cy="627063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4" name="Line 9"/>
          <p:cNvSpPr>
            <a:spLocks noChangeShapeType="1"/>
          </p:cNvSpPr>
          <p:nvPr/>
        </p:nvSpPr>
        <p:spPr bwMode="auto">
          <a:xfrm flipH="1">
            <a:off x="3776663" y="2470150"/>
            <a:ext cx="341312" cy="974725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5" name="Line 10"/>
          <p:cNvSpPr>
            <a:spLocks noChangeShapeType="1"/>
          </p:cNvSpPr>
          <p:nvPr/>
        </p:nvSpPr>
        <p:spPr bwMode="auto">
          <a:xfrm flipH="1">
            <a:off x="3776663" y="2120900"/>
            <a:ext cx="479425" cy="1531938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6" name="Line 11"/>
          <p:cNvSpPr>
            <a:spLocks noChangeShapeType="1"/>
          </p:cNvSpPr>
          <p:nvPr/>
        </p:nvSpPr>
        <p:spPr bwMode="auto">
          <a:xfrm>
            <a:off x="4322763" y="2052638"/>
            <a:ext cx="409575" cy="146050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7" name="Line 12"/>
          <p:cNvSpPr>
            <a:spLocks noChangeShapeType="1"/>
          </p:cNvSpPr>
          <p:nvPr/>
        </p:nvSpPr>
        <p:spPr bwMode="auto">
          <a:xfrm>
            <a:off x="4322763" y="2120900"/>
            <a:ext cx="546100" cy="1531938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8" name="Line 13"/>
          <p:cNvSpPr>
            <a:spLocks noChangeShapeType="1"/>
          </p:cNvSpPr>
          <p:nvPr/>
        </p:nvSpPr>
        <p:spPr bwMode="auto">
          <a:xfrm>
            <a:off x="4256088" y="2052638"/>
            <a:ext cx="681037" cy="1531937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899" name="Line 17"/>
          <p:cNvSpPr>
            <a:spLocks noChangeShapeType="1"/>
          </p:cNvSpPr>
          <p:nvPr/>
        </p:nvSpPr>
        <p:spPr bwMode="auto">
          <a:xfrm flipH="1" flipV="1">
            <a:off x="4425950" y="2593975"/>
            <a:ext cx="546100" cy="974725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Text Box 18"/>
          <p:cNvSpPr txBox="1">
            <a:spLocks noChangeArrowheads="1"/>
          </p:cNvSpPr>
          <p:nvPr/>
        </p:nvSpPr>
        <p:spPr bwMode="auto">
          <a:xfrm>
            <a:off x="2936875" y="1792288"/>
            <a:ext cx="2159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anose="030F0702030302020204" pitchFamily="66" charset="0"/>
              </a:rPr>
              <a:t>美国</a:t>
            </a:r>
            <a:endParaRPr lang="zh-CN" altLang="en-US" sz="32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4295" name="Text Box 24"/>
          <p:cNvSpPr txBox="1">
            <a:spLocks noChangeArrowheads="1"/>
          </p:cNvSpPr>
          <p:nvPr/>
        </p:nvSpPr>
        <p:spPr bwMode="auto">
          <a:xfrm>
            <a:off x="2297113" y="5578475"/>
            <a:ext cx="17287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anose="030F0702030302020204" pitchFamily="66" charset="0"/>
              </a:rPr>
              <a:t>欧盟</a:t>
            </a:r>
            <a:endParaRPr lang="zh-CN" altLang="en-US" sz="32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4296" name="Text Box 25"/>
          <p:cNvSpPr txBox="1">
            <a:spLocks noChangeArrowheads="1"/>
          </p:cNvSpPr>
          <p:nvPr/>
        </p:nvSpPr>
        <p:spPr bwMode="auto">
          <a:xfrm>
            <a:off x="4732338" y="5572125"/>
            <a:ext cx="19446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anose="030F0702030302020204" pitchFamily="66" charset="0"/>
              </a:rPr>
              <a:t>日本</a:t>
            </a:r>
            <a:endParaRPr lang="zh-CN" altLang="en-US" sz="32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4297" name="Text Box 26"/>
          <p:cNvSpPr txBox="1">
            <a:spLocks noChangeArrowheads="1"/>
          </p:cNvSpPr>
          <p:nvPr/>
        </p:nvSpPr>
        <p:spPr bwMode="auto">
          <a:xfrm>
            <a:off x="6434138" y="3584575"/>
            <a:ext cx="12969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Comic Sans MS" panose="030F0702030302020204" pitchFamily="66" charset="0"/>
              </a:rPr>
              <a:t>中国</a:t>
            </a:r>
            <a:endParaRPr lang="zh-CN" altLang="en-US" sz="28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4298" name="Text Box 27"/>
          <p:cNvSpPr txBox="1">
            <a:spLocks noChangeArrowheads="1"/>
          </p:cNvSpPr>
          <p:nvPr/>
        </p:nvSpPr>
        <p:spPr bwMode="auto">
          <a:xfrm>
            <a:off x="1771650" y="3697288"/>
            <a:ext cx="167163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Comic Sans MS" panose="030F0702030302020204" pitchFamily="66" charset="0"/>
              </a:rPr>
              <a:t>俄罗斯</a:t>
            </a:r>
            <a:endParaRPr lang="zh-CN" altLang="en-US" sz="3200" b="1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27" name="Picture 7" descr="欧盟旗帜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5145088"/>
            <a:ext cx="199707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3" name="Picture 6" descr="图像:Japan_flag_lar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00" y="5505450"/>
            <a:ext cx="115887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3269" name="Picture 5" descr="国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32725" y="2651125"/>
            <a:ext cx="126365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2" name="图片 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425" y="1346200"/>
            <a:ext cx="187007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9" name="图片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300" y="73025"/>
            <a:ext cx="2195513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10" name="图片 3076" descr="u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3"/>
          <a:stretch>
            <a:fillRect/>
          </a:stretch>
        </p:blipFill>
        <p:spPr bwMode="auto">
          <a:xfrm>
            <a:off x="4937125" y="144463"/>
            <a:ext cx="1773238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2008188"/>
            <a:ext cx="2336801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6" name="Picture 4" descr="俄罗斯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36525" y="3752850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7" name="图片 6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0" y="4564063"/>
            <a:ext cx="2022475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14" name="Text Box 2"/>
          <p:cNvSpPr txBox="1">
            <a:spLocks noChangeArrowheads="1"/>
          </p:cNvSpPr>
          <p:nvPr/>
        </p:nvSpPr>
        <p:spPr bwMode="auto">
          <a:xfrm>
            <a:off x="-157163" y="735013"/>
            <a:ext cx="2938463" cy="706437"/>
          </a:xfrm>
          <a:prstGeom prst="rect">
            <a:avLst/>
          </a:prstGeom>
          <a:solidFill>
            <a:srgbClr val="FFFF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i="1">
                <a:solidFill>
                  <a:srgbClr val="FF0000"/>
                </a:solidFill>
                <a:latin typeface="Tahoma" panose="020B0604030504040204" pitchFamily="34" charset="0"/>
              </a:rPr>
              <a:t>一超</a:t>
            </a:r>
            <a:r>
              <a:rPr lang="en-US" altLang="zh-CN" sz="4000" b="1" i="1">
                <a:solidFill>
                  <a:srgbClr val="FF0000"/>
                </a:solidFill>
                <a:latin typeface="Tahoma" panose="020B0604030504040204" pitchFamily="34" charset="0"/>
              </a:rPr>
              <a:t>VS</a:t>
            </a:r>
            <a:r>
              <a:rPr lang="zh-CN" altLang="en-US" sz="4000" b="1" i="1">
                <a:solidFill>
                  <a:srgbClr val="FF0000"/>
                </a:solidFill>
                <a:latin typeface="Tahoma" panose="020B0604030504040204" pitchFamily="34" charset="0"/>
              </a:rPr>
              <a:t>多强</a:t>
            </a:r>
            <a:endParaRPr lang="zh-CN" altLang="en-US" sz="4000" b="1" i="1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5" grpId="0"/>
      <p:bldP spid="54296" grpId="0"/>
      <p:bldP spid="54297" grpId="0"/>
      <p:bldP spid="5429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40" name="矩形 3"/>
          <p:cNvSpPr/>
          <p:nvPr/>
        </p:nvSpPr>
        <p:spPr>
          <a:xfrm>
            <a:off x="2727166" y="590630"/>
            <a:ext cx="4158853" cy="645160"/>
          </a:xfrm>
          <a:prstGeom prst="rect">
            <a:avLst/>
          </a:prstGeom>
          <a:solidFill>
            <a:srgbClr val="FFFF00">
              <a:alpha val="64999"/>
            </a:srgbClr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楷体_GB2312" pitchFamily="49" charset="-122"/>
              </a:rPr>
              <a:t>当今世界格局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楷体_GB2312" pitchFamily="49" charset="-122"/>
            </a:endParaRPr>
          </a:p>
        </p:txBody>
      </p:sp>
      <p:sp>
        <p:nvSpPr>
          <p:cNvPr id="44041" name="Text Box 9"/>
          <p:cNvSpPr txBox="1"/>
          <p:nvPr/>
        </p:nvSpPr>
        <p:spPr>
          <a:xfrm>
            <a:off x="954405" y="1732915"/>
            <a:ext cx="733234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  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暂时形成</a:t>
            </a: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“一超多强”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的局面，世界正朝着</a:t>
            </a:r>
            <a:r>
              <a:rPr lang="zh-CN" altLang="en-US" sz="32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多极化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方向发展。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44042" name="Rectangle 12"/>
          <p:cNvSpPr/>
          <p:nvPr/>
        </p:nvSpPr>
        <p:spPr>
          <a:xfrm>
            <a:off x="1531065" y="3081655"/>
            <a:ext cx="1997869" cy="2306955"/>
          </a:xfrm>
          <a:prstGeom prst="rect">
            <a:avLst/>
          </a:prstGeom>
          <a:noFill/>
          <a:ln w="9525" cap="flat" cmpd="sng">
            <a:solidFill>
              <a:srgbClr val="0066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世界格局形成的决定性因素</a:t>
            </a:r>
            <a:endParaRPr lang="zh-CN" altLang="en-US" sz="36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43" name="Rectangle 13"/>
          <p:cNvSpPr/>
          <p:nvPr/>
        </p:nvSpPr>
        <p:spPr>
          <a:xfrm>
            <a:off x="5587365" y="3429000"/>
            <a:ext cx="1551940" cy="1445260"/>
          </a:xfrm>
          <a:prstGeom prst="rect">
            <a:avLst/>
          </a:prstGeom>
          <a:noFill/>
          <a:ln w="9525" cap="flat" cmpd="sng">
            <a:solidFill>
              <a:srgbClr val="0066CC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经济实力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9949" name="AutoShape 12"/>
          <p:cNvSpPr/>
          <p:nvPr/>
        </p:nvSpPr>
        <p:spPr>
          <a:xfrm>
            <a:off x="3924300" y="3969544"/>
            <a:ext cx="1350169" cy="350044"/>
          </a:xfrm>
          <a:prstGeom prst="rightArrow">
            <a:avLst>
              <a:gd name="adj1" fmla="val 50000"/>
              <a:gd name="adj2" fmla="val 115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en-US" altLang="en-US" sz="975" dirty="0">
              <a:latin typeface="Arial" panose="020B0604020202020204" pitchFamily="34" charset="0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1" grpId="0" bldLvl="0" animBg="1"/>
      <p:bldP spid="44042" grpId="0" bldLvl="0" animBg="1"/>
      <p:bldP spid="44043" grpId="0" bldLvl="0" animBg="1"/>
      <p:bldP spid="39949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876108" y="253365"/>
            <a:ext cx="5474494" cy="649129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33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三、建立国际新秩序的努力</a:t>
            </a:r>
            <a:endParaRPr lang="zh-CN" altLang="en-US" sz="33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270351" y="1490028"/>
            <a:ext cx="8775383" cy="940118"/>
          </a:xfrm>
        </p:spPr>
        <p:txBody>
          <a:bodyPr>
            <a:noAutofit/>
          </a:bodyPr>
          <a:p>
            <a:pPr marL="0" indent="0" algn="l">
              <a:buNone/>
            </a:pPr>
            <a:r>
              <a:rPr lang="zh-CN" sz="3200" b="1">
                <a:ea typeface="宋体" panose="02010600030101010101" pitchFamily="2" charset="-122"/>
              </a:rPr>
              <a:t>1.不结盟运动</a:t>
            </a:r>
            <a:endParaRPr lang="zh-CN" sz="32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sz="3200" b="1">
                <a:ea typeface="宋体" panose="02010600030101010101" pitchFamily="2" charset="-122"/>
              </a:rPr>
              <a:t>（1）目的：</a:t>
            </a:r>
            <a:endParaRPr lang="zh-CN" sz="3200" b="1">
              <a:ea typeface="宋体" panose="02010600030101010101" pitchFamily="2" charset="-122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360680" y="2911475"/>
            <a:ext cx="8685530" cy="19964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vert="horz" lIns="68580" tIns="34290" rIns="68580" bIns="34290"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buNone/>
            </a:pPr>
            <a:r>
              <a:rPr sz="28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维护国家独立，摆脱美国和苏联的控制</a:t>
            </a:r>
            <a:r>
              <a:rPr lang="zh-CN" sz="3200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，实行和平、不结盟的对外政策。</a:t>
            </a:r>
            <a:endParaRPr lang="zh-CN" sz="3200" u="sng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内容占位符 6"/>
          <p:cNvSpPr>
            <a:spLocks noGrp="1"/>
          </p:cNvSpPr>
          <p:nvPr/>
        </p:nvSpPr>
        <p:spPr>
          <a:xfrm>
            <a:off x="184785" y="741045"/>
            <a:ext cx="8775065" cy="1703070"/>
          </a:xfrm>
          <a:prstGeom prst="rect">
            <a:avLst/>
          </a:prstGeom>
        </p:spPr>
        <p:txBody>
          <a:bodyPr vert="horz" lIns="68580" tIns="34290" rIns="68580" bIns="34290" rtlCol="0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2800" b="1">
                <a:ea typeface="宋体" panose="02010600030101010101" pitchFamily="2" charset="-122"/>
              </a:rPr>
              <a:t>（2）时间</a:t>
            </a:r>
            <a:endParaRPr lang="zh-CN" sz="28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endParaRPr lang="zh-CN" sz="28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sz="2800" b="1"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ea typeface="宋体" panose="02010600030101010101" pitchFamily="2" charset="-122"/>
              </a:rPr>
              <a:t>3</a:t>
            </a:r>
            <a:r>
              <a:rPr lang="zh-CN" sz="2800" b="1">
                <a:ea typeface="宋体" panose="02010600030101010101" pitchFamily="2" charset="-122"/>
              </a:rPr>
              <a:t>）意义：</a:t>
            </a:r>
            <a:endParaRPr lang="zh-CN" sz="28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06015" y="741204"/>
            <a:ext cx="2852261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3600" b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1961年</a:t>
            </a:r>
            <a:endParaRPr sz="2800" b="1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endParaRPr lang="zh-CN" altLang="en-US" sz="2800" b="1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46138" y="2459990"/>
            <a:ext cx="7721918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360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不结盟运动的兴起，标志着广大发展中国家已经成为国际政治舞台上的一支重要力量，在一定程度上冲击着两极格局。</a:t>
            </a:r>
            <a:endParaRPr sz="36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内容占位符 6"/>
          <p:cNvSpPr>
            <a:spLocks noGrp="1"/>
          </p:cNvSpPr>
          <p:nvPr/>
        </p:nvSpPr>
        <p:spPr>
          <a:xfrm>
            <a:off x="279400" y="289878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3000" b="1">
                <a:ea typeface="宋体" panose="02010600030101010101" pitchFamily="2" charset="-122"/>
              </a:rPr>
              <a:t>2</a:t>
            </a:r>
            <a:r>
              <a:rPr lang="zh-CN" altLang="en-US" sz="3000" b="1">
                <a:ea typeface="宋体" panose="02010600030101010101" pitchFamily="2" charset="-122"/>
              </a:rPr>
              <a:t>、</a:t>
            </a:r>
            <a:r>
              <a:rPr lang="zh-CN" sz="3000" b="1">
                <a:ea typeface="宋体" panose="02010600030101010101" pitchFamily="2" charset="-122"/>
              </a:rPr>
              <a:t>建立国际政治经济新秩序的努力：</a:t>
            </a:r>
            <a:endParaRPr lang="zh-CN" sz="3000" b="1">
              <a:ea typeface="宋体" panose="02010600030101010101" pitchFamily="2" charset="-122"/>
            </a:endParaRPr>
          </a:p>
        </p:txBody>
      </p:sp>
      <p:sp>
        <p:nvSpPr>
          <p:cNvPr id="4" name="内容占位符 6"/>
          <p:cNvSpPr>
            <a:spLocks noGrp="1"/>
          </p:cNvSpPr>
          <p:nvPr/>
        </p:nvSpPr>
        <p:spPr>
          <a:xfrm>
            <a:off x="377349" y="948690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2700" b="1">
                <a:ea typeface="宋体" panose="02010600030101010101" pitchFamily="2" charset="-122"/>
              </a:rPr>
              <a:t>（</a:t>
            </a:r>
            <a:r>
              <a:rPr lang="en-US" altLang="zh-CN" sz="2700" b="1">
                <a:ea typeface="宋体" panose="02010600030101010101" pitchFamily="2" charset="-122"/>
              </a:rPr>
              <a:t>1</a:t>
            </a:r>
            <a:r>
              <a:rPr lang="zh-CN" altLang="en-US" sz="2700" b="1">
                <a:ea typeface="宋体" panose="02010600030101010101" pitchFamily="2" charset="-122"/>
              </a:rPr>
              <a:t>）</a:t>
            </a:r>
            <a:r>
              <a:rPr lang="zh-CN" sz="2700" b="1">
                <a:ea typeface="宋体" panose="02010600030101010101" pitchFamily="2" charset="-122"/>
              </a:rPr>
              <a:t>什么是国际政治经济新秩序？</a:t>
            </a:r>
            <a:endParaRPr lang="zh-CN" sz="27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3680" y="1455420"/>
            <a:ext cx="8676640" cy="5113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70000"/>
              </a:lnSpc>
            </a:pP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（一）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国际政治新秩序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是指国家无论大小、强弱、贫富，都应当作为国际社会的平等成员参与国际事务；各国有权根据各自的的国情，独立自主地选择本国的社会、政治、经济制度和发展道路；国与国之间理应</a:t>
            </a:r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互相尊重，求同存异，平等相待，友好相处，不干涉别国的内政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；国与国之间的</a:t>
            </a:r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分歧和争端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，应当遵照联合国宪章和国际法准则，通过</a:t>
            </a:r>
            <a:r>
              <a:rPr lang="zh-CN" altLang="en-US" sz="24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协商和平解决，不得诉诸武力和武力威胁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lnSpc>
                <a:spcPct val="170000"/>
              </a:lnSpc>
            </a:pP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25450" y="307975"/>
            <a:ext cx="8347710" cy="5217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7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（二）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国际经济新秩序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，是指各国</a:t>
            </a:r>
            <a:r>
              <a:rPr lang="zh-CN" altLang="en-US" sz="28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有权对本国资源及其开发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，实行</a:t>
            </a:r>
            <a:r>
              <a:rPr lang="zh-CN" altLang="en-US" sz="28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有效控制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；有权参与处理国际经济事务；发达国家应尊重和照顾发展中国家的利益和需要，在提供援助时</a:t>
            </a:r>
            <a:r>
              <a:rPr lang="zh-CN" altLang="en-US" sz="28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不应附加任何政治条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件；</a:t>
            </a:r>
            <a:r>
              <a:rPr lang="zh-CN" altLang="en-US" sz="2800" b="1">
                <a:solidFill>
                  <a:schemeClr val="accent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加强南北对话与合作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，在商品、贸易、资金、债务和货币、金融等主要领域做出必要的调整和改革，做到经济上互惠互利。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6"/>
          <p:cNvSpPr>
            <a:spLocks noGrp="1"/>
          </p:cNvSpPr>
          <p:nvPr/>
        </p:nvSpPr>
        <p:spPr>
          <a:xfrm>
            <a:off x="184785" y="989171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2700" b="1">
                <a:ea typeface="宋体" panose="02010600030101010101" pitchFamily="2" charset="-122"/>
              </a:rPr>
              <a:t>（</a:t>
            </a:r>
            <a:r>
              <a:rPr lang="en-US" altLang="zh-CN" sz="2700" b="1">
                <a:ea typeface="宋体" panose="02010600030101010101" pitchFamily="2" charset="-122"/>
              </a:rPr>
              <a:t>2</a:t>
            </a:r>
            <a:r>
              <a:rPr lang="zh-CN" sz="2700" b="1">
                <a:ea typeface="宋体" panose="02010600030101010101" pitchFamily="2" charset="-122"/>
              </a:rPr>
              <a:t>）大多数国家对建立世界新秩序的态度？</a:t>
            </a:r>
            <a:endParaRPr lang="zh-CN" sz="27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5260" y="1568291"/>
            <a:ext cx="8793480" cy="13087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冷战结束后，随着世界多极化趋势的发展，建立国际政治经济新秩序，成为大多数国家的要求。各国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致力于发展经济，力争增强经济实力，在新的世界格局中占据有利地位。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内容占位符 6"/>
          <p:cNvSpPr>
            <a:spLocks noGrp="1"/>
          </p:cNvSpPr>
          <p:nvPr/>
        </p:nvSpPr>
        <p:spPr>
          <a:xfrm>
            <a:off x="193834" y="3039428"/>
            <a:ext cx="8774906" cy="50673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zh-CN" sz="2700" b="1">
                <a:ea typeface="宋体" panose="02010600030101010101" pitchFamily="2" charset="-122"/>
              </a:rPr>
              <a:t>（</a:t>
            </a:r>
            <a:r>
              <a:rPr lang="en-US" altLang="zh-CN" sz="2700" b="1">
                <a:ea typeface="宋体" panose="02010600030101010101" pitchFamily="2" charset="-122"/>
              </a:rPr>
              <a:t>3</a:t>
            </a:r>
            <a:r>
              <a:rPr lang="zh-CN" sz="2700" b="1">
                <a:ea typeface="宋体" panose="02010600030101010101" pitchFamily="2" charset="-122"/>
              </a:rPr>
              <a:t>）中国对建立国际新秩序的态度和对策？</a:t>
            </a:r>
            <a:endParaRPr lang="zh-CN" sz="27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75260" y="3546158"/>
            <a:ext cx="8793480" cy="21209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①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在国际关系中弘扬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平等互信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包容互鉴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合作共贏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的精神，共同维护国际公平正义。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②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中国始终不渝地走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和平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发展道路，坚定地奉行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独立自主的和平外交政策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③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中国反对各种形式的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霸权主义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强权政治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，绝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不干沙别国内政</a:t>
            </a:r>
            <a:r>
              <a:rPr lang="zh-CN" altLang="en-US" sz="24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2400" b="1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Rectangle 1026"/>
          <p:cNvSpPr>
            <a:spLocks noGrp="1"/>
          </p:cNvSpPr>
          <p:nvPr>
            <p:ph type="title"/>
          </p:nvPr>
        </p:nvSpPr>
        <p:spPr>
          <a:xfrm>
            <a:off x="287179" y="1214438"/>
            <a:ext cx="8569643" cy="932974"/>
          </a:xfrm>
        </p:spPr>
        <p:txBody>
          <a:bodyPr vert="horz" wrap="square" lIns="68580" tIns="34290" rIns="68580" bIns="34290" anchor="ctr">
            <a:normAutofit fontScale="90000"/>
          </a:bodyPr>
          <a:p>
            <a:pPr algn="l"/>
            <a:r>
              <a:rPr lang="zh-CN" altLang="en-US" b="1" dirty="0">
                <a:solidFill>
                  <a:srgbClr val="0000CC"/>
                </a:solidFill>
                <a:ea typeface="黑体" panose="02010609060101010101" pitchFamily="49" charset="-122"/>
              </a:rPr>
              <a:t>我们中国应如何面对当前世界局势的发展变化？</a:t>
            </a:r>
            <a:endParaRPr lang="zh-CN" altLang="en-US" b="1" dirty="0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23554" name="矩形 3"/>
          <p:cNvSpPr/>
          <p:nvPr/>
        </p:nvSpPr>
        <p:spPr>
          <a:xfrm>
            <a:off x="454819" y="271939"/>
            <a:ext cx="2543175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合作探究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60" name="矩形 5"/>
          <p:cNvSpPr/>
          <p:nvPr/>
        </p:nvSpPr>
        <p:spPr>
          <a:xfrm>
            <a:off x="454660" y="2299970"/>
            <a:ext cx="8161655" cy="3297555"/>
          </a:xfrm>
          <a:prstGeom prst="rect">
            <a:avLst/>
          </a:prstGeom>
          <a:noFill/>
          <a:ln w="9525" cap="flat" cmpd="sng">
            <a:solidFill>
              <a:srgbClr val="292989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anchor="t">
            <a:spAutoFit/>
          </a:bodyPr>
          <a:p>
            <a:pPr>
              <a:lnSpc>
                <a:spcPts val="5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）发展经济，提高综合国力。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ts val="5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）中国是一个热爱和平的国家，坚决反对霸权主义和恐怖主义。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ts val="5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加强国际合作，积极参与国际事务，在国际事务中发挥更大作用。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3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>
                                            <p:txEl>
                                              <p:charRg st="3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>
                                            <p:txEl>
                                              <p:charRg st="34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charRg st="76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>
                                            <p:txEl>
                                              <p:charRg st="76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0">
                                            <p:txEl>
                                              <p:charRg st="76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图片 3" descr="../../新文件没做/人教历史九下备课资源文件/KM191.EPS"/>
          <p:cNvPicPr>
            <a:picLocks noChangeAspect="1" noChangeArrowheads="1"/>
          </p:cNvPicPr>
          <p:nvPr>
            <p:ph type="body" idx="1"/>
          </p:nvPr>
        </p:nvPicPr>
        <p:blipFill>
          <a:blip r:embed="rId1" r:link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60350"/>
            <a:ext cx="8135937" cy="6192838"/>
          </a:xfrm>
          <a:noFill/>
          <a:ln>
            <a:solidFill>
              <a:srgbClr val="FF00FF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9618" name="Picture 1"/>
          <p:cNvPicPr>
            <a:picLocks noChangeAspect="1"/>
          </p:cNvPicPr>
          <p:nvPr/>
        </p:nvPicPr>
        <p:blipFill>
          <a:blip r:embed="rId1"/>
          <a:srcRect t="16456"/>
          <a:stretch>
            <a:fillRect/>
          </a:stretch>
        </p:blipFill>
        <p:spPr>
          <a:xfrm>
            <a:off x="536575" y="1632585"/>
            <a:ext cx="8215630" cy="28079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9619" name="矩形 3"/>
          <p:cNvSpPr/>
          <p:nvPr/>
        </p:nvSpPr>
        <p:spPr>
          <a:xfrm>
            <a:off x="7485063" y="2849563"/>
            <a:ext cx="808037" cy="46831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39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9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064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575" y="1079500"/>
            <a:ext cx="8215313" cy="3800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0643" name="矩形 2"/>
          <p:cNvSpPr/>
          <p:nvPr/>
        </p:nvSpPr>
        <p:spPr>
          <a:xfrm>
            <a:off x="7559675" y="2254250"/>
            <a:ext cx="808038" cy="468313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bldLvl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3369" y="878523"/>
            <a:ext cx="8796338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 b="1">
                <a:ea typeface="宋体" panose="02010600030101010101" pitchFamily="2" charset="-122"/>
              </a:rPr>
              <a:t>3.</a:t>
            </a:r>
            <a:r>
              <a:rPr lang="zh-CN" sz="2800" b="1">
                <a:ea typeface="宋体" panose="02010600030101010101" pitchFamily="2" charset="-122"/>
              </a:rPr>
              <a:t>关于不结盟运动，叙述不正确的是：</a:t>
            </a:r>
            <a:endParaRPr lang="zh-CN" sz="2800" b="1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A.目的是摆脱美国和苏联的控制，实行和平、不结盟的对外政策     </a:t>
            </a:r>
            <a:endParaRPr lang="zh-CN" sz="2800" b="1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B.不结盟运动的兴起，在一定程度上冲击着两极格局        </a:t>
            </a:r>
            <a:endParaRPr lang="zh-CN" sz="2800" b="1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C.1961年，不结盟运动正式成立           </a:t>
            </a:r>
            <a:endParaRPr lang="zh-CN" sz="2800" b="1">
              <a:ea typeface="宋体" panose="02010600030101010101" pitchFamily="2" charset="-122"/>
            </a:endParaRPr>
          </a:p>
          <a:p>
            <a:pPr indent="0"/>
            <a:r>
              <a:rPr lang="zh-CN" sz="2800" b="1">
                <a:ea typeface="宋体" panose="02010600030101010101" pitchFamily="2" charset="-122"/>
              </a:rPr>
              <a:t>D.不结盟运动由发达国家发起</a:t>
            </a:r>
            <a:endParaRPr lang="zh-CN" altLang="en-US" sz="2800" b="1"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 flipH="1">
            <a:off x="5975985" y="669290"/>
            <a:ext cx="756285" cy="5067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700" b="1"/>
              <a:t>D</a:t>
            </a:r>
            <a:endParaRPr lang="en-US" altLang="zh-CN" sz="27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3714" name="Picture 1"/>
          <p:cNvPicPr>
            <a:picLocks noChangeAspect="1"/>
          </p:cNvPicPr>
          <p:nvPr/>
        </p:nvPicPr>
        <p:blipFill>
          <a:blip r:embed="rId1"/>
          <a:srcRect t="16341"/>
          <a:stretch>
            <a:fillRect/>
          </a:stretch>
        </p:blipFill>
        <p:spPr>
          <a:xfrm>
            <a:off x="536575" y="1632585"/>
            <a:ext cx="8215630" cy="2831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3715" name="矩形 2"/>
          <p:cNvSpPr/>
          <p:nvPr/>
        </p:nvSpPr>
        <p:spPr>
          <a:xfrm>
            <a:off x="7539038" y="1754188"/>
            <a:ext cx="808037" cy="468312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3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5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4738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575" y="1079500"/>
            <a:ext cx="8215313" cy="4325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4739" name="矩形 2"/>
          <p:cNvSpPr/>
          <p:nvPr/>
        </p:nvSpPr>
        <p:spPr>
          <a:xfrm>
            <a:off x="7539038" y="1722438"/>
            <a:ext cx="808037" cy="46831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4740" name="矩形 3"/>
          <p:cNvSpPr/>
          <p:nvPr/>
        </p:nvSpPr>
        <p:spPr>
          <a:xfrm>
            <a:off x="7548563" y="4402138"/>
            <a:ext cx="808037" cy="46831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4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44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ldLvl="0" animBg="1"/>
      <p:bldP spid="244740" grpId="0" bldLvl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49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575" y="1079500"/>
            <a:ext cx="8215313" cy="4500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4979" name="矩形 2"/>
          <p:cNvSpPr/>
          <p:nvPr/>
        </p:nvSpPr>
        <p:spPr>
          <a:xfrm>
            <a:off x="7623175" y="2828925"/>
            <a:ext cx="808038" cy="4667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54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9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6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875" y="1513523"/>
            <a:ext cx="8096250" cy="2190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64" name="矩形 3"/>
          <p:cNvSpPr/>
          <p:nvPr/>
        </p:nvSpPr>
        <p:spPr>
          <a:xfrm>
            <a:off x="7559675" y="1711325"/>
            <a:ext cx="808038" cy="468313"/>
          </a:xfrm>
          <a:prstGeom prst="rect">
            <a:avLst/>
          </a:prstGeom>
          <a:noFill/>
          <a:ln w="25400">
            <a:noFill/>
          </a:ln>
        </p:spPr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765" name="矩形 4"/>
          <p:cNvSpPr/>
          <p:nvPr/>
        </p:nvSpPr>
        <p:spPr>
          <a:xfrm>
            <a:off x="7473950" y="2039938"/>
            <a:ext cx="808038" cy="468312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p>
            <a:pPr algn="ctr" eaLnBrk="0" hangingPunct="0"/>
            <a:endParaRPr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45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45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4" grpId="0"/>
      <p:bldP spid="245765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9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234"/>
  <p:tag name="KSO_WM_UNIT_LAYERLEVEL" val="1"/>
  <p:tag name="KSO_WM_UNIT_INDEX" val="1"/>
  <p:tag name="KSO_WM_UNIT_ID" val="custom20184553_1*b*1"/>
  <p:tag name="KSO_WM_UNIT_TYPE" val="b"/>
  <p:tag name="KSO_WM_BEAUTIFY_FLAG" val="#wm#"/>
  <p:tag name="KSO_WM_TAG_VERSION" val="1.0"/>
  <p:tag name="KSO_WM_UNIT_PRESET_TEXT" val="Lorem ipsum dolor sit amet, consectetur adipisicing elit."/>
</p:tagLst>
</file>

<file path=ppt/tags/tag10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12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234"/>
  <p:tag name="KSO_WM_UNIT_LAYERLEVEL" val="1"/>
  <p:tag name="KSO_WM_UNIT_INDEX" val="1"/>
  <p:tag name="KSO_WM_UNIT_ID" val="custom20184553_1*b*1"/>
  <p:tag name="KSO_WM_UNIT_TYPE" val="b"/>
  <p:tag name="KSO_WM_BEAUTIFY_FLAG" val="#wm#"/>
  <p:tag name="KSO_WM_TAG_VERSION" val="1.0"/>
  <p:tag name="KSO_WM_UNIT_PRESET_TEXT" val="Lorem ipsum dolor sit amet, consectetur adipisicing elit."/>
</p:tagLst>
</file>

<file path=ppt/tags/tag1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16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234"/>
  <p:tag name="KSO_WM_UNIT_LAYERLEVEL" val="1"/>
  <p:tag name="KSO_WM_UNIT_INDEX" val="1"/>
  <p:tag name="KSO_WM_UNIT_ID" val="custom20184553_1*b*1"/>
  <p:tag name="KSO_WM_UNIT_TYPE" val="b"/>
  <p:tag name="KSO_WM_BEAUTIFY_FLAG" val="#wm#"/>
  <p:tag name="KSO_WM_TAG_VERSION" val="1.0"/>
  <p:tag name="KSO_WM_UNIT_PRESET_TEXT" val="Lorem ipsum dolor sit amet, consectetur adipisicing elit."/>
</p:tagLst>
</file>

<file path=ppt/tags/tag1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3261</Words>
  <PresentationFormat>宽屏</PresentationFormat>
  <Paragraphs>226</Paragraphs>
  <Slides>41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41</vt:i4>
      </vt:variant>
    </vt:vector>
  </HeadingPairs>
  <TitlesOfParts>
    <vt:vector size="60" baseType="lpstr">
      <vt:lpstr>Arial</vt:lpstr>
      <vt:lpstr>宋体</vt:lpstr>
      <vt:lpstr>Wingdings</vt:lpstr>
      <vt:lpstr>黑体</vt:lpstr>
      <vt:lpstr>Times New Roman</vt:lpstr>
      <vt:lpstr>Calibri</vt:lpstr>
      <vt:lpstr>微软雅黑</vt:lpstr>
      <vt:lpstr>楷体</vt:lpstr>
      <vt:lpstr>华文新魏</vt:lpstr>
      <vt:lpstr>楷体_GB2312</vt:lpstr>
      <vt:lpstr>Arial Unicode MS</vt:lpstr>
      <vt:lpstr>华文中宋</vt:lpstr>
      <vt:lpstr>华文行楷</vt:lpstr>
      <vt:lpstr>Comic Sans MS</vt:lpstr>
      <vt:lpstr>Tahoma</vt:lpstr>
      <vt:lpstr>宋体-PUA</vt:lpstr>
      <vt:lpstr>新宋体</vt:lpstr>
      <vt:lpstr>Office 主题</vt:lpstr>
      <vt:lpstr>默认设计模板</vt:lpstr>
      <vt:lpstr>PowerPoint 演示文稿</vt:lpstr>
      <vt:lpstr>第21课  冷战后的世界格局  </vt:lpstr>
      <vt:lpstr>PowerPoint 演示文稿</vt:lpstr>
      <vt:lpstr>一、霸权主义与地区冲突</vt:lpstr>
      <vt:lpstr>什么是霸权主义？</vt:lpstr>
      <vt:lpstr>3、美国奉行霸权主义,强权政治主要有哪些表现？</vt:lpstr>
      <vt:lpstr>PowerPoint 演示文稿</vt:lpstr>
      <vt:lpstr>PowerPoint 演示文稿</vt:lpstr>
      <vt:lpstr>           北约为什么轰炸南斯拉夫联盟？       20世纪90年代南联盟内部科索沃独立问题矛盾加剧，北约支持科索沃地区的阿尔巴尼亚族分裂势力独立，南联盟坚决反对北约干涉内政，反对北约多国部队进驻科索沃，北约寸步不让，导致双方矛盾全面激化，最终演变为科索沃战争，北约轰炸南斯拉夫，南联盟最终于1992年解体。 </vt:lpstr>
      <vt:lpstr>3、美国奉行霸权主义,强权政治主要有哪些表现？</vt:lpstr>
      <vt:lpstr>PowerPoint 演示文稿</vt:lpstr>
      <vt:lpstr>PowerPoint 演示文稿</vt:lpstr>
      <vt:lpstr>PowerPoint 演示文稿</vt:lpstr>
      <vt:lpstr>美国为什么发动伊拉克战争？</vt:lpstr>
      <vt:lpstr>PowerPoint 演示文稿</vt:lpstr>
      <vt:lpstr>美国借“民主”、推行霸权</vt:lpstr>
      <vt:lpstr>陆海空，“维护世界和平”的美国军队无处不在</vt:lpstr>
      <vt:lpstr>二、世界多极化趋势的发展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三、建立国际新秩序的努力</vt:lpstr>
      <vt:lpstr>PowerPoint 演示文稿</vt:lpstr>
      <vt:lpstr>PowerPoint 演示文稿</vt:lpstr>
      <vt:lpstr>PowerPoint 演示文稿</vt:lpstr>
      <vt:lpstr>PowerPoint 演示文稿</vt:lpstr>
      <vt:lpstr>我们中国应如何面对当前世界局势的发展变化？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2018-12-19T02:50:33Z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