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9" r:id="rId4"/>
    <p:sldId id="265" r:id="rId5"/>
    <p:sldId id="266" r:id="rId6"/>
    <p:sldId id="284" r:id="rId7"/>
    <p:sldId id="274" r:id="rId8"/>
    <p:sldId id="275" r:id="rId9"/>
    <p:sldId id="282" r:id="rId10"/>
    <p:sldId id="283" r:id="rId11"/>
    <p:sldId id="276" r:id="rId12"/>
    <p:sldId id="285" r:id="rId13"/>
    <p:sldId id="286" r:id="rId14"/>
    <p:sldId id="287" r:id="rId15"/>
    <p:sldId id="277" r:id="rId16"/>
    <p:sldId id="269" r:id="rId17"/>
    <p:sldId id="279" r:id="rId18"/>
    <p:sldId id="278" r:id="rId19"/>
    <p:sldId id="288" r:id="rId20"/>
    <p:sldId id="270" r:id="rId21"/>
    <p:sldId id="271" r:id="rId22"/>
    <p:sldId id="280" r:id="rId23"/>
    <p:sldId id="281" r:id="rId24"/>
    <p:sldId id="289" r:id="rId25"/>
    <p:sldId id="290" r:id="rId26"/>
    <p:sldId id="273" r:id="rId2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8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614D6-D681-4BD0-8D75-85654D34DB4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E9E31-43F5-4C74-867B-7C39635A36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A1D29-E936-4433-B14A-17232DB72F7F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10C48-955A-41A6-A4C1-4C468583EC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54E09-F6B4-4BE3-AE38-FE9C31EAC2E6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9E784-AAE8-4AE3-A36C-ED667A9CEF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5C0F0-5EEC-46A6-9EF0-F81A62A4069C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764E0-478E-4504-9E85-44E3A71399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20476-5A8A-49E3-83E6-9F030C01E61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2DBC-A0E1-43FD-AA84-D2A1CC00A45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BB305-2B65-48BC-938D-85831D2D9F2A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D23BF-E90E-4F99-98B8-7F4017E459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B635A-3357-4BE2-9E87-F0E120D74683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EEB1D-F76C-4A57-9A77-8B568081C2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B3DE8-B4A4-4F5D-ACF5-50A32FAA14A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21C9F-90C9-4864-82E6-12958ECCA4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46717-3A04-4A08-9B4F-0A07AA4DE49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76669-4176-42D7-8AA0-0BFB90B06C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CB28C-54A0-484D-BB6F-B0291C6084A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A4563-9F74-411E-A8F6-869AB965DB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39DB7-A955-4318-B25A-C1D0CA6AD545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2324E-2788-478F-B57E-45A3E67F2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05953-1B2C-48BD-9D04-6E9D3AE0846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0C16A-7771-4802-855C-5BB9CD13F4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bg>
      <p:bgPr>
        <a:gradFill rotWithShape="0">
          <a:gsLst>
            <a:gs pos="0">
              <a:srgbClr val="E7ECED"/>
            </a:gs>
            <a:gs pos="55000">
              <a:srgbClr val="E7ECED"/>
            </a:gs>
            <a:gs pos="81000">
              <a:srgbClr val="DDE1E4"/>
            </a:gs>
            <a:gs pos="92000">
              <a:srgbClr val="948A54"/>
            </a:gs>
            <a:gs pos="100000">
              <a:srgbClr val="948A5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indent="0">
              <a:buFontTx/>
              <a:buNone/>
              <a:defRPr sz="1400" b="0" noProof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indent="0">
              <a:buFontTx/>
              <a:buNone/>
              <a:defRPr sz="1400" b="0" noProof="0">
                <a:solidFill>
                  <a:schemeClr val="tx1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D13317A-3D8C-40EB-A3F8-1E75F3FD6D0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2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4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6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8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10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2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45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6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E3CE19B-5625-4F79-B9B2-C32FABD4A6D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6F20AE1-CC57-4686-B24E-136D54D639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63" r:id="rId13"/>
    <p:sldLayoutId id="2147483664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http:/img.91ddcc.com/14334697703534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" y="1979613"/>
            <a:ext cx="9004300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文本框 2"/>
          <p:cNvSpPr txBox="1">
            <a:spLocks noChangeArrowheads="1"/>
          </p:cNvSpPr>
          <p:nvPr/>
        </p:nvSpPr>
        <p:spPr bwMode="auto">
          <a:xfrm>
            <a:off x="2168525" y="2111375"/>
            <a:ext cx="1565275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7200">
                <a:solidFill>
                  <a:srgbClr val="FF0000"/>
                </a:solidFill>
                <a:latin typeface="方正兰亭黑_YS_GB18030"/>
                <a:ea typeface="方正兰亭黑_YS_GB18030"/>
                <a:cs typeface="方正兰亭黑_YS_GB18030"/>
              </a:rPr>
              <a:t>   </a:t>
            </a:r>
            <a:endParaRPr lang="zh-CN" altLang="en-US" sz="1400">
              <a:latin typeface="Calibri" pitchFamily="34" charset="0"/>
              <a:ea typeface="微软雅黑"/>
              <a:cs typeface="微软雅黑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35696" y="404664"/>
            <a:ext cx="5724644" cy="108856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noProof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itchFamily="18" charset="0"/>
                <a:ea typeface="华文新魏" pitchFamily="2" charset="-122"/>
                <a:cs typeface="+mn-ea"/>
                <a:sym typeface="+mn-ea"/>
              </a:rPr>
              <a:t>第9课   辛 亥 革 命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Group 4"/>
          <p:cNvGrpSpPr>
            <a:grpSpLocks/>
          </p:cNvGrpSpPr>
          <p:nvPr/>
        </p:nvGrpSpPr>
        <p:grpSpPr bwMode="auto">
          <a:xfrm>
            <a:off x="-152400" y="0"/>
            <a:ext cx="1600200" cy="1676400"/>
            <a:chOff x="295" y="1117"/>
            <a:chExt cx="1361" cy="1315"/>
          </a:xfrm>
        </p:grpSpPr>
        <p:pic>
          <p:nvPicPr>
            <p:cNvPr id="17419" name="Picture 5" descr="练习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21" y="1117"/>
              <a:ext cx="1024" cy="1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910" name="Rectangle 6" descr="信纸"/>
            <p:cNvSpPr>
              <a:spLocks noChangeArrowheads="1"/>
            </p:cNvSpPr>
            <p:nvPr/>
          </p:nvSpPr>
          <p:spPr bwMode="auto">
            <a:xfrm>
              <a:off x="295" y="1435"/>
              <a:ext cx="1361" cy="36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2400">
                  <a:solidFill>
                    <a:srgbClr val="8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隶书" pitchFamily="1" charset="-122"/>
                  <a:ea typeface="隶书" pitchFamily="1" charset="-122"/>
                </a:rPr>
                <a:t>背景</a:t>
              </a:r>
            </a:p>
          </p:txBody>
        </p:sp>
      </p:grpSp>
      <p:sp>
        <p:nvSpPr>
          <p:cNvPr id="17410" name="Rectangle 7"/>
          <p:cNvSpPr>
            <a:spLocks noChangeArrowheads="1"/>
          </p:cNvSpPr>
          <p:nvPr/>
        </p:nvSpPr>
        <p:spPr bwMode="auto">
          <a:xfrm>
            <a:off x="1295400" y="533400"/>
            <a:ext cx="5184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Calibri" pitchFamily="34" charset="0"/>
              </a:rPr>
              <a:t>革命党人发动了一系列武装起义</a:t>
            </a:r>
          </a:p>
        </p:txBody>
      </p:sp>
      <p:pic>
        <p:nvPicPr>
          <p:cNvPr id="123947" name="Picture 43" descr="qiy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988"/>
            <a:ext cx="8893175" cy="68580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23948" name="AutoShape 44"/>
          <p:cNvSpPr>
            <a:spLocks noChangeArrowheads="1"/>
          </p:cNvSpPr>
          <p:nvPr/>
        </p:nvSpPr>
        <p:spPr bwMode="auto">
          <a:xfrm>
            <a:off x="6948488" y="3933825"/>
            <a:ext cx="1128712" cy="942975"/>
          </a:xfrm>
          <a:prstGeom prst="wedgeRoundRectCallout">
            <a:avLst>
              <a:gd name="adj1" fmla="val -45079"/>
              <a:gd name="adj2" fmla="val -7003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latin typeface="Calibri" pitchFamily="34" charset="0"/>
              </a:rPr>
              <a:t>浙皖起义</a:t>
            </a:r>
          </a:p>
        </p:txBody>
      </p:sp>
      <p:sp>
        <p:nvSpPr>
          <p:cNvPr id="123949" name="AutoShape 45"/>
          <p:cNvSpPr>
            <a:spLocks noChangeArrowheads="1"/>
          </p:cNvSpPr>
          <p:nvPr/>
        </p:nvSpPr>
        <p:spPr bwMode="auto">
          <a:xfrm>
            <a:off x="2971800" y="3860800"/>
            <a:ext cx="1600200" cy="939800"/>
          </a:xfrm>
          <a:prstGeom prst="wedgeRoundRectCallout">
            <a:avLst>
              <a:gd name="adj1" fmla="val 61407"/>
              <a:gd name="adj2" fmla="val 1570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latin typeface="Calibri" pitchFamily="34" charset="0"/>
              </a:rPr>
              <a:t>萍浏醴起义</a:t>
            </a:r>
          </a:p>
        </p:txBody>
      </p:sp>
      <p:sp>
        <p:nvSpPr>
          <p:cNvPr id="123950" name="AutoShape 46"/>
          <p:cNvSpPr>
            <a:spLocks noChangeArrowheads="1"/>
          </p:cNvSpPr>
          <p:nvPr/>
        </p:nvSpPr>
        <p:spPr bwMode="auto">
          <a:xfrm>
            <a:off x="990600" y="5181600"/>
            <a:ext cx="1600200" cy="1143000"/>
          </a:xfrm>
          <a:prstGeom prst="wedgeRoundRectCallout">
            <a:avLst>
              <a:gd name="adj1" fmla="val 53569"/>
              <a:gd name="adj2" fmla="val 5888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latin typeface="Calibri" pitchFamily="34" charset="0"/>
              </a:rPr>
              <a:t>镇南关起义</a:t>
            </a:r>
          </a:p>
        </p:txBody>
      </p:sp>
      <p:sp>
        <p:nvSpPr>
          <p:cNvPr id="123951" name="AutoShape 47"/>
          <p:cNvSpPr>
            <a:spLocks noChangeArrowheads="1"/>
          </p:cNvSpPr>
          <p:nvPr/>
        </p:nvSpPr>
        <p:spPr bwMode="auto">
          <a:xfrm>
            <a:off x="5181600" y="5300663"/>
            <a:ext cx="1550988" cy="1081087"/>
          </a:xfrm>
          <a:prstGeom prst="wedgeRoundRectCallout">
            <a:avLst>
              <a:gd name="adj1" fmla="val -72926"/>
              <a:gd name="adj2" fmla="val 2415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800">
                <a:latin typeface="Calibri" pitchFamily="34" charset="0"/>
              </a:rPr>
              <a:t>黄花岗起义</a:t>
            </a:r>
          </a:p>
        </p:txBody>
      </p:sp>
      <p:sp>
        <p:nvSpPr>
          <p:cNvPr id="14345" name="WordArt 54"/>
          <p:cNvSpPr>
            <a:spLocks noChangeArrowheads="1" noChangeShapeType="1" noTextEdit="1"/>
          </p:cNvSpPr>
          <p:nvPr/>
        </p:nvSpPr>
        <p:spPr bwMode="auto">
          <a:xfrm>
            <a:off x="2286000" y="6019800"/>
            <a:ext cx="68580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七十二烈士墓</a:t>
            </a:r>
          </a:p>
        </p:txBody>
      </p:sp>
      <p:pic>
        <p:nvPicPr>
          <p:cNvPr id="123961" name="Picture 57" descr="NewsMedia_13329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0"/>
            <a:ext cx="4913313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62" name="Rectangle 58"/>
          <p:cNvSpPr>
            <a:spLocks noChangeArrowheads="1"/>
          </p:cNvSpPr>
          <p:nvPr/>
        </p:nvSpPr>
        <p:spPr bwMode="auto">
          <a:xfrm>
            <a:off x="5486400" y="0"/>
            <a:ext cx="2590800" cy="6705600"/>
          </a:xfrm>
          <a:prstGeom prst="rect">
            <a:avLst/>
          </a:prstGeom>
          <a:solidFill>
            <a:srgbClr val="FFFF00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4200">
                <a:latin typeface="Calibri" pitchFamily="34" charset="0"/>
                <a:ea typeface="华文新魏"/>
                <a:cs typeface="华文新魏"/>
              </a:rPr>
              <a:t>“</a:t>
            </a:r>
            <a:r>
              <a:rPr lang="zh-CN" altLang="en-US" sz="3600">
                <a:latin typeface="华文中宋" pitchFamily="2" charset="-122"/>
                <a:ea typeface="华文中宋" pitchFamily="2" charset="-122"/>
              </a:rPr>
              <a:t>中国现今正处在一次伟大民族运动的前方，只要星星之火就能在政治上造成燎原之势”。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3600">
                <a:latin typeface="华文中宋" pitchFamily="2" charset="-122"/>
                <a:ea typeface="华文中宋" pitchFamily="2" charset="-122"/>
              </a:rPr>
              <a:t>——</a:t>
            </a:r>
            <a:r>
              <a:rPr lang="zh-CN" altLang="en-US" sz="3600">
                <a:latin typeface="华文中宋" pitchFamily="2" charset="-122"/>
                <a:ea typeface="华文中宋" pitchFamily="2" charset="-122"/>
              </a:rPr>
              <a:t>孙中山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123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3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3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2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"/>
                                        <p:tgtEl>
                                          <p:spTgt spid="123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3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3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3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3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48" grpId="0" animBg="1"/>
      <p:bldP spid="123949" grpId="0" animBg="1"/>
      <p:bldP spid="123951" grpId="0" animBg="1"/>
      <p:bldP spid="14345" grpId="0" animBg="1"/>
      <p:bldP spid="1434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3"/>
          <p:cNvSpPr txBox="1">
            <a:spLocks noChangeArrowheads="1"/>
          </p:cNvSpPr>
          <p:nvPr/>
        </p:nvSpPr>
        <p:spPr bwMode="auto">
          <a:xfrm>
            <a:off x="755650" y="476250"/>
            <a:ext cx="61928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>
                <a:latin typeface="华文新魏"/>
                <a:ea typeface="华文新魏"/>
                <a:cs typeface="华文新魏"/>
              </a:rPr>
              <a:t>一、革命志士的奋斗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23850" y="1844675"/>
          <a:ext cx="8820150" cy="4176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4094"/>
                <a:gridCol w="1044216"/>
                <a:gridCol w="1656184"/>
                <a:gridCol w="1656184"/>
                <a:gridCol w="2699792"/>
              </a:tblGrid>
              <a:tr h="835293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起义</a:t>
                      </a:r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时间</a:t>
                      </a:r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地点</a:t>
                      </a:r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领导人</a:t>
                      </a:r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影响</a:t>
                      </a:r>
                      <a:r>
                        <a:rPr lang="en-US" altLang="zh-CN" sz="2400" dirty="0" smtClean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zh-CN" altLang="en-US" sz="2400" dirty="0" smtClean="0">
                          <a:solidFill>
                            <a:srgbClr val="002060"/>
                          </a:solidFill>
                        </a:rPr>
                        <a:t>评价</a:t>
                      </a:r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5293"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5293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5293"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5293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2" name="TextBox 5"/>
          <p:cNvSpPr txBox="1">
            <a:spLocks noChangeArrowheads="1"/>
          </p:cNvSpPr>
          <p:nvPr/>
        </p:nvSpPr>
        <p:spPr bwMode="auto">
          <a:xfrm>
            <a:off x="468313" y="1268413"/>
            <a:ext cx="6624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Calibri" pitchFamily="34" charset="0"/>
              </a:rPr>
              <a:t>分四个小组，完成下列表格</a:t>
            </a:r>
          </a:p>
        </p:txBody>
      </p:sp>
      <p:sp>
        <p:nvSpPr>
          <p:cNvPr id="18473" name="TextBox 6"/>
          <p:cNvSpPr txBox="1">
            <a:spLocks noChangeArrowheads="1"/>
          </p:cNvSpPr>
          <p:nvPr/>
        </p:nvSpPr>
        <p:spPr bwMode="auto">
          <a:xfrm>
            <a:off x="395288" y="2924175"/>
            <a:ext cx="151288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萍浏醴起义</a:t>
            </a:r>
          </a:p>
        </p:txBody>
      </p:sp>
      <p:sp>
        <p:nvSpPr>
          <p:cNvPr id="18474" name="TextBox 7"/>
          <p:cNvSpPr txBox="1">
            <a:spLocks noChangeArrowheads="1"/>
          </p:cNvSpPr>
          <p:nvPr/>
        </p:nvSpPr>
        <p:spPr bwMode="auto">
          <a:xfrm>
            <a:off x="323850" y="3644900"/>
            <a:ext cx="1584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hlinkClick r:id="rId2" action="ppaction://hlinksldjump"/>
              </a:rPr>
              <a:t>安庆、绍兴起义</a:t>
            </a:r>
            <a:endParaRPr lang="zh-CN" altLang="en-US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8475" name="TextBox 8"/>
          <p:cNvSpPr txBox="1">
            <a:spLocks noChangeArrowheads="1"/>
          </p:cNvSpPr>
          <p:nvPr/>
        </p:nvSpPr>
        <p:spPr bwMode="auto">
          <a:xfrm>
            <a:off x="395288" y="4508500"/>
            <a:ext cx="1512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hlinkClick r:id="rId3" action="ppaction://hlinksldjump"/>
              </a:rPr>
              <a:t>广西镇南关起义</a:t>
            </a:r>
            <a:endParaRPr lang="zh-CN" altLang="en-US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8476" name="TextBox 9"/>
          <p:cNvSpPr txBox="1">
            <a:spLocks noChangeArrowheads="1"/>
          </p:cNvSpPr>
          <p:nvPr/>
        </p:nvSpPr>
        <p:spPr bwMode="auto">
          <a:xfrm>
            <a:off x="539750" y="5300663"/>
            <a:ext cx="1439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hlinkClick r:id="rId4" action="ppaction://hlinksldjump"/>
              </a:rPr>
              <a:t>广州黄花岗起义</a:t>
            </a:r>
            <a:endParaRPr lang="zh-CN" altLang="en-US" sz="2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1050" y="2924175"/>
            <a:ext cx="1441450" cy="401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+mn-ea"/>
                <a:ea typeface="+mn-ea"/>
              </a:rPr>
              <a:t>1906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zh-CN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076825" y="2852738"/>
            <a:ext cx="1223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刘道一、蔡绍南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276600" y="2781300"/>
            <a:ext cx="1223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萍乡、浏阳、醴陵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588125" y="2781300"/>
            <a:ext cx="2268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同盟会成立后领导的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第一次</a:t>
            </a:r>
            <a:r>
              <a:rPr lang="zh-CN" altLang="en-US" sz="2000" b="1">
                <a:latin typeface="Calibri" pitchFamily="34" charset="0"/>
              </a:rPr>
              <a:t>武装起义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24075" y="3644900"/>
            <a:ext cx="1079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+mn-ea"/>
                <a:ea typeface="+mn-ea"/>
              </a:rPr>
              <a:t>1907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zh-CN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419475" y="3644900"/>
            <a:ext cx="1152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安庆、绍兴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003800" y="3573463"/>
            <a:ext cx="12239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徐锡麟、秋瑾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124075" y="4581525"/>
            <a:ext cx="10080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+mn-ea"/>
                <a:ea typeface="+mn-ea"/>
              </a:rPr>
              <a:t>1907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zh-CN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419475" y="4437063"/>
            <a:ext cx="1008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广西镇南关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076825" y="4508500"/>
            <a:ext cx="1150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孙中山、黄兴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95513" y="5229225"/>
            <a:ext cx="9366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+mn-ea"/>
                <a:ea typeface="+mn-ea"/>
              </a:rPr>
              <a:t>1910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  <a:ea typeface="+mn-ea"/>
              </a:rPr>
              <a:t>年</a:t>
            </a:r>
            <a:endParaRPr lang="zh-CN" altLang="en-US" sz="2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787900" y="5300663"/>
            <a:ext cx="1800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孙中山、黄兴、赵声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276600" y="5300663"/>
            <a:ext cx="1439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广州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875463" y="5373688"/>
            <a:ext cx="2089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影响最大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8"/>
          <p:cNvSpPr>
            <a:spLocks noChangeArrowheads="1"/>
          </p:cNvSpPr>
          <p:nvPr/>
        </p:nvSpPr>
        <p:spPr bwMode="auto"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9458" name="文本框 5"/>
          <p:cNvSpPr txBox="1">
            <a:spLocks noChangeArrowheads="1"/>
          </p:cNvSpPr>
          <p:nvPr/>
        </p:nvSpPr>
        <p:spPr bwMode="auto">
          <a:xfrm>
            <a:off x="625475" y="1152525"/>
            <a:ext cx="18319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>
                <a:solidFill>
                  <a:srgbClr val="CC3300"/>
                </a:solidFill>
                <a:latin typeface="Verdana" pitchFamily="34" charset="0"/>
              </a:rPr>
              <a:t>安庆起义</a:t>
            </a:r>
          </a:p>
        </p:txBody>
      </p:sp>
      <p:sp>
        <p:nvSpPr>
          <p:cNvPr id="19459" name="文本框 6"/>
          <p:cNvSpPr txBox="1">
            <a:spLocks noChangeArrowheads="1"/>
          </p:cNvSpPr>
          <p:nvPr/>
        </p:nvSpPr>
        <p:spPr bwMode="auto">
          <a:xfrm>
            <a:off x="625475" y="2185988"/>
            <a:ext cx="3476625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1907年，</a:t>
            </a:r>
            <a:r>
              <a:rPr lang="zh-CN" altLang="en-US" sz="2400" b="1" u="sng"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               </a:t>
            </a:r>
            <a:r>
              <a:rPr lang="zh-CN" altLang="en-US" sz="2400" b="1"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领导，与清军激战四小时后失败。革命党人</a:t>
            </a: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秋瑾</a:t>
            </a:r>
            <a:r>
              <a:rPr lang="zh-CN" altLang="en-US" sz="2400" b="1"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准备策应，因歹徒告密，被捕遇难。</a:t>
            </a:r>
          </a:p>
        </p:txBody>
      </p:sp>
      <p:sp>
        <p:nvSpPr>
          <p:cNvPr id="19460" name="文本框 8"/>
          <p:cNvSpPr txBox="1">
            <a:spLocks noChangeArrowheads="1"/>
          </p:cNvSpPr>
          <p:nvPr/>
        </p:nvSpPr>
        <p:spPr bwMode="auto">
          <a:xfrm>
            <a:off x="1909763" y="2185988"/>
            <a:ext cx="1108075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  <a:ea typeface="微软雅黑"/>
                <a:cs typeface="微软雅黑"/>
                <a:sym typeface="黑体" pitchFamily="2" charset="-122"/>
              </a:rPr>
              <a:t>徐锡麟</a:t>
            </a:r>
          </a:p>
        </p:txBody>
      </p:sp>
      <p:pic>
        <p:nvPicPr>
          <p:cNvPr id="19461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3700" y="420688"/>
            <a:ext cx="1997075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文本框 3"/>
          <p:cNvSpPr txBox="1">
            <a:spLocks noChangeArrowheads="1"/>
          </p:cNvSpPr>
          <p:nvPr/>
        </p:nvSpPr>
        <p:spPr bwMode="auto">
          <a:xfrm>
            <a:off x="6477000" y="2265363"/>
            <a:ext cx="944563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>
                <a:latin typeface="Calibri" pitchFamily="34" charset="0"/>
                <a:ea typeface="微软雅黑"/>
                <a:cs typeface="微软雅黑"/>
              </a:rPr>
              <a:t>徐锡林</a:t>
            </a:r>
          </a:p>
        </p:txBody>
      </p:sp>
      <p:pic>
        <p:nvPicPr>
          <p:cNvPr id="19463" name="图片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32513" y="3159125"/>
            <a:ext cx="21304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文本框 7"/>
          <p:cNvSpPr txBox="1">
            <a:spLocks noChangeArrowheads="1"/>
          </p:cNvSpPr>
          <p:nvPr/>
        </p:nvSpPr>
        <p:spPr bwMode="auto">
          <a:xfrm>
            <a:off x="5183188" y="5216525"/>
            <a:ext cx="6905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>
                <a:latin typeface="Calibri" pitchFamily="34" charset="0"/>
                <a:ea typeface="微软雅黑"/>
                <a:cs typeface="微软雅黑"/>
              </a:rPr>
              <a:t>秋瑾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3"/>
          <p:cNvSpPr txBox="1">
            <a:spLocks noChangeArrowheads="1"/>
          </p:cNvSpPr>
          <p:nvPr/>
        </p:nvSpPr>
        <p:spPr bwMode="auto">
          <a:xfrm>
            <a:off x="1216025" y="534988"/>
            <a:ext cx="162718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CC3300"/>
                </a:solidFill>
                <a:latin typeface="Verdana" pitchFamily="34" charset="0"/>
              </a:rPr>
              <a:t>广西起义</a:t>
            </a:r>
            <a:endParaRPr lang="zh-CN" altLang="en-US" sz="1400" b="1">
              <a:latin typeface="Calibri" pitchFamily="34" charset="0"/>
              <a:ea typeface="微软雅黑"/>
              <a:cs typeface="微软雅黑"/>
            </a:endParaRPr>
          </a:p>
        </p:txBody>
      </p:sp>
      <p:sp>
        <p:nvSpPr>
          <p:cNvPr id="20482" name="文本框 4"/>
          <p:cNvSpPr txBox="1">
            <a:spLocks noChangeArrowheads="1"/>
          </p:cNvSpPr>
          <p:nvPr/>
        </p:nvSpPr>
        <p:spPr bwMode="auto">
          <a:xfrm>
            <a:off x="1216025" y="1258888"/>
            <a:ext cx="702468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>
                <a:latin typeface="Calibri" pitchFamily="34" charset="0"/>
                <a:ea typeface="微软雅黑"/>
                <a:cs typeface="微软雅黑"/>
              </a:rPr>
              <a:t>1907年，</a:t>
            </a:r>
            <a:r>
              <a:rPr lang="zh-CN" altLang="en-US" sz="2400" b="1" u="sng">
                <a:latin typeface="Calibri" pitchFamily="34" charset="0"/>
                <a:ea typeface="微软雅黑"/>
                <a:cs typeface="微软雅黑"/>
              </a:rPr>
              <a:t>                </a:t>
            </a:r>
            <a:r>
              <a:rPr lang="zh-CN" altLang="en-US" sz="2400" b="1">
                <a:latin typeface="Calibri" pitchFamily="34" charset="0"/>
                <a:ea typeface="微软雅黑"/>
                <a:cs typeface="微软雅黑"/>
              </a:rPr>
              <a:t>、</a:t>
            </a:r>
            <a:r>
              <a:rPr lang="zh-CN" altLang="en-US" sz="2400" b="1" u="sng">
                <a:latin typeface="Calibri" pitchFamily="34" charset="0"/>
                <a:ea typeface="微软雅黑"/>
                <a:cs typeface="微软雅黑"/>
              </a:rPr>
              <a:t>            </a:t>
            </a:r>
            <a:r>
              <a:rPr lang="zh-CN" altLang="en-US" sz="2400" b="1">
                <a:latin typeface="Calibri" pitchFamily="34" charset="0"/>
                <a:ea typeface="微软雅黑"/>
                <a:cs typeface="微软雅黑"/>
              </a:rPr>
              <a:t>筹划领导，起义军奋战七昼夜，最终</a:t>
            </a:r>
            <a:r>
              <a:rPr lang="zh-CN" altLang="en-US" sz="2400" b="1">
                <a:solidFill>
                  <a:srgbClr val="FF3300"/>
                </a:solidFill>
                <a:latin typeface="Calibri" pitchFamily="34" charset="0"/>
                <a:ea typeface="微软雅黑"/>
                <a:cs typeface="微软雅黑"/>
              </a:rPr>
              <a:t>失败</a:t>
            </a:r>
            <a:r>
              <a:rPr lang="zh-CN" altLang="en-US" sz="2400" b="1">
                <a:latin typeface="Calibri" pitchFamily="34" charset="0"/>
                <a:ea typeface="微软雅黑"/>
                <a:cs typeface="微软雅黑"/>
              </a:rPr>
              <a:t>。</a:t>
            </a:r>
          </a:p>
        </p:txBody>
      </p:sp>
      <p:sp>
        <p:nvSpPr>
          <p:cNvPr id="20483" name="文本框 7"/>
          <p:cNvSpPr txBox="1">
            <a:spLocks noChangeArrowheads="1"/>
          </p:cNvSpPr>
          <p:nvPr/>
        </p:nvSpPr>
        <p:spPr bwMode="auto">
          <a:xfrm>
            <a:off x="2557463" y="1397000"/>
            <a:ext cx="1098550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>
                <a:solidFill>
                  <a:srgbClr val="FF3300"/>
                </a:solidFill>
                <a:latin typeface="Calibri" pitchFamily="34" charset="0"/>
                <a:ea typeface="微软雅黑"/>
                <a:cs typeface="微软雅黑"/>
              </a:rPr>
              <a:t>孙中山</a:t>
            </a:r>
          </a:p>
        </p:txBody>
      </p:sp>
      <p:sp>
        <p:nvSpPr>
          <p:cNvPr id="20484" name="文本框 8"/>
          <p:cNvSpPr txBox="1">
            <a:spLocks noChangeArrowheads="1"/>
          </p:cNvSpPr>
          <p:nvPr/>
        </p:nvSpPr>
        <p:spPr bwMode="auto">
          <a:xfrm>
            <a:off x="3994150" y="1397000"/>
            <a:ext cx="792163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>
                <a:solidFill>
                  <a:srgbClr val="FF3300"/>
                </a:solidFill>
                <a:latin typeface="Calibri" pitchFamily="34" charset="0"/>
                <a:ea typeface="微软雅黑"/>
                <a:cs typeface="微软雅黑"/>
              </a:rPr>
              <a:t>黄兴</a:t>
            </a:r>
          </a:p>
        </p:txBody>
      </p:sp>
      <p:pic>
        <p:nvPicPr>
          <p:cNvPr id="20485" name="图片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9825" y="2827338"/>
            <a:ext cx="2409825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文本框 11"/>
          <p:cNvSpPr txBox="1">
            <a:spLocks noChangeArrowheads="1"/>
          </p:cNvSpPr>
          <p:nvPr/>
        </p:nvSpPr>
        <p:spPr bwMode="auto">
          <a:xfrm>
            <a:off x="3641725" y="5262563"/>
            <a:ext cx="6905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>
                <a:latin typeface="Calibri" pitchFamily="34" charset="0"/>
                <a:ea typeface="微软雅黑"/>
                <a:cs typeface="微软雅黑"/>
              </a:rPr>
              <a:t>黄兴</a:t>
            </a:r>
          </a:p>
        </p:txBody>
      </p:sp>
      <p:sp>
        <p:nvSpPr>
          <p:cNvPr id="20487" name="文本框 12"/>
          <p:cNvSpPr txBox="1">
            <a:spLocks noChangeArrowheads="1"/>
          </p:cNvSpPr>
          <p:nvPr/>
        </p:nvSpPr>
        <p:spPr bwMode="auto">
          <a:xfrm>
            <a:off x="7810500" y="5383213"/>
            <a:ext cx="94615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>
                <a:latin typeface="Calibri" pitchFamily="34" charset="0"/>
                <a:ea typeface="微软雅黑"/>
                <a:cs typeface="微软雅黑"/>
              </a:rPr>
              <a:t>孙中山</a:t>
            </a:r>
          </a:p>
        </p:txBody>
      </p:sp>
      <p:pic>
        <p:nvPicPr>
          <p:cNvPr id="20488" name="图片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8875" y="2767013"/>
            <a:ext cx="2447925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1"/>
          <p:cNvSpPr txBox="1">
            <a:spLocks noChangeArrowheads="1"/>
          </p:cNvSpPr>
          <p:nvPr/>
        </p:nvSpPr>
        <p:spPr bwMode="auto">
          <a:xfrm>
            <a:off x="4284663" y="577850"/>
            <a:ext cx="435768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黄花岗起义是中国同盟会辛亥年在广州发起的一场起义，又称“辛亥广州起义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”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“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三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•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二九广州起义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”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“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黄花岗之役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”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。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4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27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日下午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5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时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30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分，黄兴率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120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余名敢死队员直扑两广总督署，发动了同盟会的第十次武装起义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--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广州起义。起义结果失败，很多革命党人壮烈牺牲。其中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72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人的遗骸由潘达微等出面收葬于广州东郊红花岗，潘达微并把红花岗改名为黄花岗，这次起义因而被称为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"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黄花岗起义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"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。</a:t>
            </a:r>
          </a:p>
        </p:txBody>
      </p:sp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107950" y="115888"/>
            <a:ext cx="2000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黄花岗起义 </a:t>
            </a:r>
          </a:p>
        </p:txBody>
      </p:sp>
      <p:grpSp>
        <p:nvGrpSpPr>
          <p:cNvPr id="21507" name="组合 3"/>
          <p:cNvGrpSpPr>
            <a:grpSpLocks/>
          </p:cNvGrpSpPr>
          <p:nvPr/>
        </p:nvGrpSpPr>
        <p:grpSpPr bwMode="auto">
          <a:xfrm>
            <a:off x="214313" y="1268413"/>
            <a:ext cx="3786187" cy="3775075"/>
            <a:chOff x="1324400" y="917846"/>
            <a:chExt cx="5311078" cy="4780396"/>
          </a:xfrm>
        </p:grpSpPr>
        <p:pic>
          <p:nvPicPr>
            <p:cNvPr id="21508" name="Picture 4" descr="http://www.china.com.cn/ch-pic/guangdong/guangdongview/images/454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24400" y="917846"/>
              <a:ext cx="5311078" cy="3760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09" name="TextBox 5"/>
            <p:cNvSpPr txBox="1">
              <a:spLocks noChangeArrowheads="1"/>
            </p:cNvSpPr>
            <p:nvPr/>
          </p:nvSpPr>
          <p:spPr bwMode="auto">
            <a:xfrm>
              <a:off x="1324400" y="5113472"/>
              <a:ext cx="4865323" cy="584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</a:rPr>
                <a:t>黄花岗七十二烈士墓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https://timgsa.baidu.com/timg?image&amp;quality=80&amp;size=b9999_10000&amp;sec=1506394656581&amp;di=99460c708e5d623439824303ef1ed45c&amp;imgtype=0&amp;src=http%3A%2F%2Fimg.91ddcc.com%2F143346977035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92150"/>
            <a:ext cx="598328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Box 5"/>
          <p:cNvSpPr txBox="1">
            <a:spLocks noChangeArrowheads="1"/>
          </p:cNvSpPr>
          <p:nvPr/>
        </p:nvSpPr>
        <p:spPr bwMode="auto">
          <a:xfrm>
            <a:off x="7380288" y="2205038"/>
            <a:ext cx="4619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Calibri" pitchFamily="34" charset="0"/>
              </a:rPr>
              <a:t>黄兴绝命书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s://p1.ssl.qhmsg.com/t019ee7b3fa5098ef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836613"/>
            <a:ext cx="3095625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6156325" y="5516563"/>
            <a:ext cx="129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Calibri" pitchFamily="34" charset="0"/>
              </a:rPr>
              <a:t>林觉民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15888"/>
            <a:ext cx="5364163" cy="61261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/>
              <a:t>        </a:t>
            </a:r>
            <a:r>
              <a:rPr lang="zh-CN" altLang="en-US" sz="2800" b="1" dirty="0"/>
              <a:t>吾至爱汝，即此爱汝一念，使吾勇于就死也。吾自遇汝以来，常愿天下有情人都成眷属；</a:t>
            </a:r>
            <a:r>
              <a:rPr lang="zh-CN" altLang="en-US" sz="2800" b="1" dirty="0">
                <a:solidFill>
                  <a:srgbClr val="FF0000"/>
                </a:solidFill>
              </a:rPr>
              <a:t>然遍地腥羶，满街狼犬</a:t>
            </a:r>
            <a:r>
              <a:rPr lang="zh-CN" altLang="en-US" sz="2800" b="1" dirty="0"/>
              <a:t>，称心快意，几家能彀？司马青衫，吾不能学太上之忘情也。语云：”仁者老吾老以及人之老，幼吾幼以及人之幼。“</a:t>
            </a:r>
            <a:r>
              <a:rPr lang="zh-CN" altLang="en-US" sz="2800" b="1" dirty="0">
                <a:solidFill>
                  <a:srgbClr val="FF0000"/>
                </a:solidFill>
              </a:rPr>
              <a:t>吾充吾爱汝之心，助天下人爱其所爱，所以敢先汝而死，不顾汝也。</a:t>
            </a:r>
            <a:r>
              <a:rPr lang="zh-CN" altLang="en-US" sz="2800" b="1" dirty="0"/>
              <a:t>汝体吾此心，于啼泣之馀，亦以天下人为念，当亦乐牺牲吾身与汝身之福利，为天下人谋永福也。汝其勿悲！</a:t>
            </a:r>
            <a:endParaRPr lang="en-US" altLang="zh-CN" sz="28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/>
              <a:t>       </a:t>
            </a:r>
            <a:r>
              <a:rPr lang="en-US" altLang="zh-CN" sz="2800" b="1" dirty="0"/>
              <a:t> </a:t>
            </a:r>
            <a:r>
              <a:rPr lang="en-US" altLang="zh-CN" sz="2800" b="1" dirty="0"/>
              <a:t>                      ———《</a:t>
            </a:r>
            <a:r>
              <a:rPr lang="zh-CN" altLang="en-US" sz="2800" b="1" dirty="0"/>
              <a:t>与妻书</a:t>
            </a:r>
            <a:r>
              <a:rPr lang="en-US" altLang="zh-CN" sz="2000" b="1" dirty="0"/>
              <a:t>》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490538" y="1196975"/>
            <a:ext cx="8402637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/>
                <a:ea typeface="微软雅黑"/>
                <a:cs typeface="微软雅黑"/>
              </a:rPr>
              <a:t>是役也，碧血横飞，浩气四塞，草木为之含悲，风云因而变色，全国久蛰之人心，乃大兴奋，怨愤所积，如怒涛排壑，不可遏抑，不半载而武昌之大革命以成，则斯役之价直可惊天地、泣鬼神，与武昌革命之役并寿。</a:t>
            </a:r>
            <a:r>
              <a:rPr lang="en-US" sz="2800" b="1">
                <a:latin typeface="微软雅黑"/>
                <a:ea typeface="微软雅黑"/>
                <a:cs typeface="微软雅黑"/>
              </a:rPr>
              <a:t>              </a:t>
            </a:r>
          </a:p>
          <a:p>
            <a:pPr algn="r">
              <a:lnSpc>
                <a:spcPct val="150000"/>
              </a:lnSpc>
            </a:pPr>
            <a:r>
              <a:rPr lang="en-US" sz="2800" b="1">
                <a:latin typeface="微软雅黑"/>
                <a:ea typeface="微软雅黑"/>
                <a:cs typeface="微软雅黑"/>
              </a:rPr>
              <a:t>                            </a:t>
            </a:r>
            <a:r>
              <a:rPr lang="en-US" altLang="zh-CN" sz="2800" b="1">
                <a:latin typeface="微软雅黑"/>
                <a:ea typeface="微软雅黑"/>
                <a:cs typeface="微软雅黑"/>
              </a:rPr>
              <a:t>—</a:t>
            </a:r>
            <a:r>
              <a:rPr lang="zh-CN" altLang="en-US" sz="2800" b="1">
                <a:latin typeface="微软雅黑"/>
                <a:ea typeface="微软雅黑"/>
                <a:cs typeface="微软雅黑"/>
              </a:rPr>
              <a:t>孙中山</a:t>
            </a:r>
            <a:r>
              <a:rPr lang="en-US" altLang="zh-CN" sz="2800" b="1">
                <a:latin typeface="微软雅黑"/>
                <a:ea typeface="微软雅黑"/>
                <a:cs typeface="微软雅黑"/>
              </a:rPr>
              <a:t>《&lt;</a:t>
            </a:r>
            <a:r>
              <a:rPr lang="zh-CN" altLang="en-US" sz="2800" b="1">
                <a:latin typeface="微软雅黑"/>
                <a:ea typeface="微软雅黑"/>
                <a:cs typeface="微软雅黑"/>
              </a:rPr>
              <a:t>黄花岗烈士事略</a:t>
            </a:r>
            <a:r>
              <a:rPr lang="en-US" altLang="zh-CN" sz="2800" b="1">
                <a:latin typeface="微软雅黑"/>
                <a:ea typeface="微软雅黑"/>
                <a:cs typeface="微软雅黑"/>
              </a:rPr>
              <a:t>&gt;</a:t>
            </a:r>
            <a:r>
              <a:rPr lang="zh-CN" altLang="en-US" sz="2800" b="1">
                <a:latin typeface="微软雅黑"/>
                <a:ea typeface="微软雅黑"/>
                <a:cs typeface="微软雅黑"/>
              </a:rPr>
              <a:t>序</a:t>
            </a:r>
            <a:r>
              <a:rPr lang="en-US" altLang="zh-CN" sz="2800" b="1">
                <a:latin typeface="微软雅黑"/>
                <a:ea typeface="微软雅黑"/>
                <a:cs typeface="微软雅黑"/>
              </a:rPr>
              <a:t>》</a:t>
            </a:r>
            <a:endParaRPr lang="zh-CN" altLang="en-US" sz="28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横卷形 3"/>
          <p:cNvSpPr/>
          <p:nvPr/>
        </p:nvSpPr>
        <p:spPr>
          <a:xfrm>
            <a:off x="684213" y="260350"/>
            <a:ext cx="1366837" cy="857250"/>
          </a:xfrm>
          <a:prstGeom prst="horizontalScroll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读一读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 1"/>
          <p:cNvSpPr/>
          <p:nvPr/>
        </p:nvSpPr>
        <p:spPr>
          <a:xfrm>
            <a:off x="3714750" y="666750"/>
            <a:ext cx="3857625" cy="161925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黄花岗起义有什么历史意义？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71563" y="3054350"/>
            <a:ext cx="7677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/>
                <a:ea typeface="微软雅黑"/>
                <a:cs typeface="微软雅黑"/>
              </a:rPr>
              <a:t>黄花岗起义虽然失败，但革命党人不屈不挠的精神和视死如归的英雄气概，极大地鼓舞了全国人民的斗志，推动了革命形势的发展。</a:t>
            </a:r>
          </a:p>
        </p:txBody>
      </p:sp>
      <p:sp>
        <p:nvSpPr>
          <p:cNvPr id="4" name="横卷形 3"/>
          <p:cNvSpPr/>
          <p:nvPr/>
        </p:nvSpPr>
        <p:spPr>
          <a:xfrm>
            <a:off x="755650" y="1365250"/>
            <a:ext cx="1557338" cy="76200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sz="3200" smtClean="0"/>
              <a:t>材料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1900237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zh-CN" altLang="en-US" dirty="0" smtClean="0"/>
              <a:t>        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同盟会领导的多次起义，由于</a:t>
            </a:r>
            <a:r>
              <a:rPr lang="zh-CN" altLang="en-US" sz="2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群众基础薄弱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，又往往</a:t>
            </a:r>
            <a:r>
              <a:rPr lang="zh-CN" altLang="en-US" sz="2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采取突然袭击的单纯军事冒险方式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，所以最后都失败了。但是，每次起义都使清王朝的统治受到了打击。</a:t>
            </a:r>
            <a:r>
              <a:rPr lang="zh-CN" altLang="en-US" sz="2600" b="1" dirty="0" smtClean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革命党人那种以满腔热血为革命奋不顾身的崇高精神，振奋了全国人民的反抗意志，激起更多的投身于反清斗争。</a:t>
            </a:r>
            <a:endParaRPr lang="en-US" altLang="zh-CN" sz="2600" b="1" dirty="0" smtClean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——————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白寿彝</a:t>
            </a:r>
            <a:r>
              <a:rPr lang="en-US" altLang="zh-CN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中国通史</a:t>
            </a:r>
            <a:r>
              <a:rPr lang="en-US" altLang="zh-CN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（第十一卷）</a:t>
            </a:r>
            <a:endParaRPr lang="zh-CN" altLang="en-US" sz="2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827088" y="3284538"/>
            <a:ext cx="74898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Calibri" pitchFamily="34" charset="0"/>
              </a:rPr>
              <a:t>试分析：革命志士领导的这些起义为什么会失败？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1550" y="4437063"/>
            <a:ext cx="7777163" cy="2092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/>
              <a:t>缺乏群众基础；</a:t>
            </a:r>
            <a:endParaRPr lang="en-US" altLang="zh-CN" sz="28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/>
              <a:t>发动的条件不够成熟；</a:t>
            </a:r>
            <a:endParaRPr lang="en-US" altLang="zh-CN" sz="28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/>
              <a:t>领导不力。</a:t>
            </a:r>
            <a:endParaRPr lang="en-US" altLang="zh-CN" sz="28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2357438" y="1233488"/>
            <a:ext cx="4714875" cy="4672012"/>
            <a:chOff x="714348" y="857232"/>
            <a:chExt cx="2482473" cy="2837127"/>
          </a:xfrm>
        </p:grpSpPr>
        <p:pic>
          <p:nvPicPr>
            <p:cNvPr id="27656" name="Picture 6" descr="http://p3.so.qhimgs1.com/bdr/_240_/t0170cef9f6dbdf20e3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14348" y="857232"/>
              <a:ext cx="2482473" cy="2837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7" name="TextBox 3"/>
            <p:cNvSpPr txBox="1">
              <a:spLocks noChangeArrowheads="1"/>
            </p:cNvSpPr>
            <p:nvPr/>
          </p:nvSpPr>
          <p:spPr bwMode="auto">
            <a:xfrm>
              <a:off x="1403924" y="3358789"/>
              <a:ext cx="598295" cy="242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</a:rPr>
                <a:t>徐锡麟</a:t>
              </a:r>
            </a:p>
          </p:txBody>
        </p:sp>
      </p:grpSp>
      <p:grpSp>
        <p:nvGrpSpPr>
          <p:cNvPr id="3" name="组合 10"/>
          <p:cNvGrpSpPr>
            <a:grpSpLocks/>
          </p:cNvGrpSpPr>
          <p:nvPr/>
        </p:nvGrpSpPr>
        <p:grpSpPr bwMode="auto">
          <a:xfrm>
            <a:off x="2286000" y="1143000"/>
            <a:ext cx="4786313" cy="5353050"/>
            <a:chOff x="6000760" y="785794"/>
            <a:chExt cx="2294839" cy="2763167"/>
          </a:xfrm>
        </p:grpSpPr>
        <p:pic>
          <p:nvPicPr>
            <p:cNvPr id="27654" name="Picture 4" descr="http://p2.so.qhimgs1.com/bdr/_240_/t0111b13ac36d65e3ce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00760" y="785794"/>
              <a:ext cx="2294839" cy="2384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5" name="TextBox 5"/>
            <p:cNvSpPr txBox="1">
              <a:spLocks noChangeArrowheads="1"/>
            </p:cNvSpPr>
            <p:nvPr/>
          </p:nvSpPr>
          <p:spPr bwMode="auto">
            <a:xfrm>
              <a:off x="6822786" y="3342430"/>
              <a:ext cx="460922" cy="206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</a:rPr>
                <a:t>秋瑾</a:t>
              </a:r>
            </a:p>
          </p:txBody>
        </p:sp>
      </p:grpSp>
      <p:grpSp>
        <p:nvGrpSpPr>
          <p:cNvPr id="4" name="组合 9"/>
          <p:cNvGrpSpPr>
            <a:grpSpLocks/>
          </p:cNvGrpSpPr>
          <p:nvPr/>
        </p:nvGrpSpPr>
        <p:grpSpPr bwMode="auto">
          <a:xfrm>
            <a:off x="2857500" y="952500"/>
            <a:ext cx="4143375" cy="5238750"/>
            <a:chOff x="4750194" y="2577518"/>
            <a:chExt cx="2812570" cy="3232571"/>
          </a:xfrm>
        </p:grpSpPr>
        <p:pic>
          <p:nvPicPr>
            <p:cNvPr id="27652" name="Picture 8" descr="http://p4.so.qhmsg.com/bdr/_240_/t0180417450f63846b9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50194" y="2577518"/>
              <a:ext cx="2586055" cy="3232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3" name="TextBox 7"/>
            <p:cNvSpPr txBox="1">
              <a:spLocks noChangeArrowheads="1"/>
            </p:cNvSpPr>
            <p:nvPr/>
          </p:nvSpPr>
          <p:spPr bwMode="auto">
            <a:xfrm>
              <a:off x="7370122" y="4350218"/>
              <a:ext cx="192642" cy="436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>
                  <a:solidFill>
                    <a:srgbClr val="FF0000"/>
                  </a:solidFill>
                  <a:latin typeface="微软雅黑"/>
                  <a:ea typeface="微软雅黑"/>
                  <a:cs typeface="微软雅黑"/>
                </a:rPr>
                <a:t>黄兴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http://images.chinaiiss.com/attachment/special/201303/28/144127_7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5" y="836613"/>
            <a:ext cx="4033838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01675"/>
            <a:ext cx="4286250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1187450" y="4748213"/>
            <a:ext cx="30305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黄兴绝命书</a:t>
            </a:r>
          </a:p>
        </p:txBody>
      </p:sp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5715000" y="4748213"/>
            <a:ext cx="2889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林觉民</a:t>
            </a:r>
            <a:r>
              <a:rPr lang="en-US" altLang="zh-CN" sz="24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与妻书</a:t>
            </a:r>
            <a:r>
              <a:rPr lang="en-US" altLang="zh-CN" sz="24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》</a:t>
            </a:r>
            <a:endParaRPr lang="zh-CN" altLang="en-US" sz="240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28750" y="1289050"/>
            <a:ext cx="6500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这些革命党人有什么样的精神值得人们学习？</a:t>
            </a:r>
          </a:p>
        </p:txBody>
      </p:sp>
      <p:sp>
        <p:nvSpPr>
          <p:cNvPr id="3" name="流程图: 决策 2"/>
          <p:cNvSpPr/>
          <p:nvPr/>
        </p:nvSpPr>
        <p:spPr>
          <a:xfrm>
            <a:off x="1428750" y="2236788"/>
            <a:ext cx="6143625" cy="3001962"/>
          </a:xfrm>
          <a:prstGeom prst="flowChartDecisi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追求真理、百折不挠，前赴后继、浴血奋斗</a:t>
            </a:r>
          </a:p>
        </p:txBody>
      </p:sp>
      <p:grpSp>
        <p:nvGrpSpPr>
          <p:cNvPr id="29699" name="组合 7"/>
          <p:cNvGrpSpPr>
            <a:grpSpLocks/>
          </p:cNvGrpSpPr>
          <p:nvPr/>
        </p:nvGrpSpPr>
        <p:grpSpPr bwMode="auto">
          <a:xfrm>
            <a:off x="323850" y="228600"/>
            <a:ext cx="1819275" cy="523875"/>
            <a:chOff x="323850" y="171450"/>
            <a:chExt cx="1819275" cy="392414"/>
          </a:xfrm>
        </p:grpSpPr>
        <p:sp>
          <p:nvSpPr>
            <p:cNvPr id="29700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1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392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latin typeface="微软雅黑"/>
                  <a:ea typeface="微软雅黑"/>
                  <a:cs typeface="微软雅黑"/>
                </a:rPr>
                <a:t>探究研讨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3"/>
          <p:cNvSpPr txBox="1">
            <a:spLocks noChangeArrowheads="1"/>
          </p:cNvSpPr>
          <p:nvPr/>
        </p:nvSpPr>
        <p:spPr bwMode="auto">
          <a:xfrm>
            <a:off x="468313" y="260350"/>
            <a:ext cx="54721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>
                <a:latin typeface="华文新魏"/>
                <a:ea typeface="华文新魏"/>
                <a:cs typeface="华文新魏"/>
              </a:rPr>
              <a:t>二、武昌起义</a:t>
            </a:r>
            <a:endParaRPr lang="zh-CN" altLang="en-US" sz="4400"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750" y="2349500"/>
            <a:ext cx="1584325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、条件</a:t>
            </a:r>
            <a:endParaRPr lang="zh-CN" altLang="en-US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195513" y="1268413"/>
            <a:ext cx="792162" cy="259238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987675" y="1196975"/>
            <a:ext cx="1296988" cy="29845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军事：</a:t>
            </a:r>
            <a:endParaRPr lang="en-US" altLang="zh-CN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组织：</a:t>
            </a:r>
            <a:endParaRPr lang="en-US" altLang="zh-CN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华文新魏" panose="02010800040101010101" pitchFamily="2" charset="-122"/>
                <a:ea typeface="华文新魏" panose="02010800040101010101" pitchFamily="2" charset="-122"/>
              </a:rPr>
              <a:t>思想：</a:t>
            </a:r>
            <a:endParaRPr lang="zh-CN" altLang="en-US" sz="3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00563" y="1196975"/>
            <a:ext cx="4032250" cy="954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资产阶级革命党人领导的武装起义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6100" y="2349500"/>
            <a:ext cx="4319588" cy="954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同盟会、文学社、共进会等革命政党及团体的涌现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78338" y="3667125"/>
            <a:ext cx="4321175" cy="5222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“三民主义”思想的指导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1" name="Object 10"/>
          <p:cNvGraphicFramePr>
            <a:graphicFrameLocks noGrp="1" noChangeAspect="1"/>
          </p:cNvGraphicFramePr>
          <p:nvPr>
            <p:ph sz="half" idx="1"/>
          </p:nvPr>
        </p:nvGraphicFramePr>
        <p:xfrm>
          <a:off x="0" y="1066800"/>
          <a:ext cx="4957763" cy="5257800"/>
        </p:xfrm>
        <a:graphic>
          <a:graphicData uri="http://schemas.openxmlformats.org/presentationml/2006/ole">
            <p:oleObj spid="_x0000_s1034" r:id="rId8" imgW="2514286" imgH="2666667" progId="PBrush">
              <p:embed/>
            </p:oleObj>
          </a:graphicData>
        </a:graphic>
      </p:graphicFrame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6858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    武昌起义形势图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029200" y="857250"/>
            <a:ext cx="16287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CC3300"/>
                </a:solidFill>
                <a:latin typeface="Verdana" pitchFamily="34" charset="0"/>
              </a:rPr>
              <a:t>1</a:t>
            </a:r>
            <a:r>
              <a:rPr lang="zh-CN" altLang="en-US" sz="2800">
                <a:solidFill>
                  <a:srgbClr val="CC3300"/>
                </a:solidFill>
                <a:latin typeface="Verdana" pitchFamily="34" charset="0"/>
              </a:rPr>
              <a:t>、时间： 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6656388" y="981075"/>
            <a:ext cx="236220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Times New Roman" pitchFamily="18" charset="0"/>
              </a:rPr>
              <a:t>1911</a:t>
            </a:r>
            <a:r>
              <a:rPr lang="zh-CN" altLang="en-US" sz="2000">
                <a:latin typeface="Times New Roman" pitchFamily="18" charset="0"/>
              </a:rPr>
              <a:t>年</a:t>
            </a:r>
            <a:r>
              <a:rPr lang="en-US" altLang="zh-CN" sz="2000">
                <a:latin typeface="Times New Roman" pitchFamily="18" charset="0"/>
              </a:rPr>
              <a:t>10</a:t>
            </a:r>
            <a:r>
              <a:rPr lang="zh-CN" altLang="en-US" sz="2000">
                <a:latin typeface="Times New Roman" pitchFamily="18" charset="0"/>
              </a:rPr>
              <a:t>月</a:t>
            </a:r>
            <a:r>
              <a:rPr lang="en-US" altLang="zh-CN" sz="2000">
                <a:latin typeface="Times New Roman" pitchFamily="18" charset="0"/>
              </a:rPr>
              <a:t>10</a:t>
            </a:r>
            <a:r>
              <a:rPr lang="zh-CN" altLang="en-US" sz="2000">
                <a:latin typeface="Times New Roman" pitchFamily="18" charset="0"/>
              </a:rPr>
              <a:t>日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005388" y="1535113"/>
            <a:ext cx="16764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CC3300"/>
                </a:solidFill>
                <a:latin typeface="Verdana" pitchFamily="34" charset="0"/>
              </a:rPr>
              <a:t>2</a:t>
            </a:r>
            <a:r>
              <a:rPr lang="zh-CN" altLang="en-US" sz="2800">
                <a:solidFill>
                  <a:srgbClr val="CC3300"/>
                </a:solidFill>
                <a:latin typeface="Verdana" pitchFamily="34" charset="0"/>
              </a:rPr>
              <a:t>、地点：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1039" name="Text Box 8"/>
          <p:cNvSpPr txBox="1">
            <a:spLocks noChangeArrowheads="1"/>
          </p:cNvSpPr>
          <p:nvPr/>
        </p:nvSpPr>
        <p:spPr bwMode="auto">
          <a:xfrm>
            <a:off x="6400800" y="2057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latin typeface="Times New Roman" pitchFamily="18" charset="0"/>
            </a:endParaRP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6837363" y="1658938"/>
            <a:ext cx="182880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Times New Roman" pitchFamily="18" charset="0"/>
              </a:rPr>
              <a:t>湖北武昌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5070475" y="2057400"/>
            <a:ext cx="2581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CC3300"/>
                </a:solidFill>
                <a:latin typeface="Verdana" pitchFamily="34" charset="0"/>
              </a:rPr>
              <a:t>3</a:t>
            </a:r>
            <a:r>
              <a:rPr lang="zh-CN" altLang="en-US" sz="2800">
                <a:solidFill>
                  <a:srgbClr val="CC3300"/>
                </a:solidFill>
                <a:latin typeface="Verdana" pitchFamily="34" charset="0"/>
              </a:rPr>
              <a:t>、起义过程：</a:t>
            </a:r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5084763" y="3959225"/>
            <a:ext cx="1143000" cy="646113"/>
          </a:xfrm>
          <a:prstGeom prst="rect">
            <a:avLst/>
          </a:prstGeom>
          <a:noFill/>
          <a:ln w="12700" cap="sq">
            <a:solidFill>
              <a:srgbClr val="CC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楚望台   军械所</a:t>
            </a:r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>
            <a:off x="6356350" y="4148138"/>
            <a:ext cx="1295400" cy="0"/>
          </a:xfrm>
          <a:prstGeom prst="line">
            <a:avLst/>
          </a:prstGeom>
          <a:noFill/>
          <a:ln w="12700" cap="sq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6227763" y="4148138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枪支弹药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7669213" y="3814763"/>
            <a:ext cx="1219200" cy="646112"/>
          </a:xfrm>
          <a:prstGeom prst="rect">
            <a:avLst/>
          </a:prstGeom>
          <a:noFill/>
          <a:ln w="12700" cap="sq">
            <a:solidFill>
              <a:srgbClr val="CC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湖广总督衙门</a:t>
            </a:r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>
            <a:off x="8229600" y="4649788"/>
            <a:ext cx="0" cy="912812"/>
          </a:xfrm>
          <a:prstGeom prst="line">
            <a:avLst/>
          </a:prstGeom>
          <a:noFill/>
          <a:ln w="12700" cap="sq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8343900" y="4514850"/>
            <a:ext cx="457200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一夜激战</a:t>
            </a:r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7658100" y="5562600"/>
            <a:ext cx="1143000" cy="369888"/>
          </a:xfrm>
          <a:prstGeom prst="rect">
            <a:avLst/>
          </a:prstGeom>
          <a:noFill/>
          <a:ln w="12700" cap="sq">
            <a:solidFill>
              <a:srgbClr val="CC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  </a:t>
            </a: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武昌</a:t>
            </a:r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5029200" y="5105400"/>
            <a:ext cx="1143000" cy="784225"/>
          </a:xfrm>
          <a:prstGeom prst="rect">
            <a:avLst/>
          </a:prstGeom>
          <a:noFill/>
          <a:ln w="12700" cap="sq">
            <a:solidFill>
              <a:srgbClr val="CC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   </a:t>
            </a: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汉口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   汉阳</a:t>
            </a:r>
          </a:p>
        </p:txBody>
      </p:sp>
      <p:sp>
        <p:nvSpPr>
          <p:cNvPr id="27667" name="Line 19"/>
          <p:cNvSpPr>
            <a:spLocks noChangeShapeType="1"/>
          </p:cNvSpPr>
          <p:nvPr/>
        </p:nvSpPr>
        <p:spPr bwMode="auto">
          <a:xfrm flipH="1">
            <a:off x="6248400" y="5638800"/>
            <a:ext cx="1371600" cy="0"/>
          </a:xfrm>
          <a:prstGeom prst="line">
            <a:avLst/>
          </a:prstGeom>
          <a:noFill/>
          <a:ln w="12700" cap="sq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5157788" y="2706688"/>
            <a:ext cx="3071812" cy="646112"/>
          </a:xfrm>
          <a:prstGeom prst="rect">
            <a:avLst/>
          </a:prstGeom>
          <a:noFill/>
          <a:ln w="12700" cap="sq">
            <a:solidFill>
              <a:srgbClr val="CC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Times New Roman" pitchFamily="18" charset="0"/>
              </a:rPr>
              <a:t>10</a:t>
            </a: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月</a:t>
            </a:r>
            <a:r>
              <a:rPr lang="en-US" altLang="zh-CN" b="1">
                <a:solidFill>
                  <a:srgbClr val="0000FF"/>
                </a:solidFill>
                <a:latin typeface="Times New Roman" pitchFamily="18" charset="0"/>
              </a:rPr>
              <a:t>9</a:t>
            </a: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日，孙武在汉口俄租界制造炸弹爆炸</a:t>
            </a:r>
          </a:p>
        </p:txBody>
      </p:sp>
      <p:sp>
        <p:nvSpPr>
          <p:cNvPr id="3" name="Line 15"/>
          <p:cNvSpPr>
            <a:spLocks noChangeShapeType="1"/>
          </p:cNvSpPr>
          <p:nvPr/>
        </p:nvSpPr>
        <p:spPr bwMode="auto">
          <a:xfrm>
            <a:off x="5645150" y="3346450"/>
            <a:ext cx="1588" cy="595313"/>
          </a:xfrm>
          <a:prstGeom prst="line">
            <a:avLst/>
          </a:prstGeom>
          <a:noFill/>
          <a:ln w="12700" cap="sq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5668963" y="3289300"/>
            <a:ext cx="731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计划泄露</a:t>
            </a:r>
          </a:p>
        </p:txBody>
      </p:sp>
      <p:sp>
        <p:nvSpPr>
          <p:cNvPr id="1054" name="标题 4"/>
          <p:cNvSpPr>
            <a:spLocks noGrp="1"/>
          </p:cNvSpPr>
          <p:nvPr>
            <p:ph type="title"/>
          </p:nvPr>
        </p:nvSpPr>
        <p:spPr>
          <a:xfrm>
            <a:off x="457200" y="39688"/>
            <a:ext cx="5143500" cy="1143000"/>
          </a:xfrm>
        </p:spPr>
        <p:txBody>
          <a:bodyPr/>
          <a:lstStyle/>
          <a:p>
            <a:r>
              <a:rPr lang="zh-CN" altLang="en-US" smtClean="0"/>
              <a:t>武昌起义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"/>
                                        <p:tgtEl>
                                          <p:spTgt spid="276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" fill="hold"/>
                                        <p:tgtEl>
                                          <p:spTgt spid="27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" fill="hold"/>
                                        <p:tgtEl>
                                          <p:spTgt spid="27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icoch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uild="p"/>
      <p:bldP spid="27653" grpId="0" build="p"/>
      <p:bldP spid="27654" grpId="0" build="p"/>
      <p:bldP spid="27655" grpId="0" build="p"/>
      <p:bldP spid="27657" grpId="0" build="p"/>
      <p:bldP spid="27658" grpId="0" build="p"/>
      <p:bldP spid="27659" grpId="0" bldLvl="0" animBg="1"/>
      <p:bldP spid="27660" grpId="0" animBg="1"/>
      <p:bldP spid="27661" grpId="0" build="p"/>
      <p:bldP spid="27662" grpId="0" bldLvl="0" animBg="1"/>
      <p:bldP spid="27663" grpId="0" animBg="1"/>
      <p:bldP spid="27664" grpId="0" build="p"/>
      <p:bldP spid="27665" grpId="0" bldLvl="0" animBg="1"/>
      <p:bldP spid="27666" grpId="0" animBg="1"/>
      <p:bldP spid="27667" grpId="0" animBg="1"/>
      <p:bldP spid="2" grpId="0" bldLvl="0" animBg="1"/>
      <p:bldP spid="3" grpId="0" animBg="1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https://gss1.bdstatic.com/-vo3dSag_xI4khGkpoWK1HF6hhy/baike/c0%3Dbaike80%2C5%2C5%2C80%2C26/sign=70afa7f3b2b7d0a26fc40ccfaa861d6c/50da81cb39dbb6fd8ffd2e670924ab18962b37c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549275"/>
            <a:ext cx="6840537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2411413" y="5732463"/>
            <a:ext cx="3529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武昌起义第一枪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http://img.hexun.com/2010-11-27/125863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908050"/>
            <a:ext cx="351472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Box 4"/>
          <p:cNvSpPr txBox="1">
            <a:spLocks noChangeArrowheads="1"/>
          </p:cNvSpPr>
          <p:nvPr/>
        </p:nvSpPr>
        <p:spPr bwMode="auto">
          <a:xfrm>
            <a:off x="5795963" y="5661025"/>
            <a:ext cx="2160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黎元洪</a:t>
            </a:r>
          </a:p>
        </p:txBody>
      </p:sp>
      <p:pic>
        <p:nvPicPr>
          <p:cNvPr id="34819" name="Picture 3" descr="C:\Users\A\Desktop\八年级新版\微信图片_201709261023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908050"/>
            <a:ext cx="3384550" cy="472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ttp://p0.so.qhmsg.com/bdr/_240_/t01ca5e8089e4233e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809750"/>
            <a:ext cx="3500438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2"/>
          <p:cNvSpPr txBox="1">
            <a:spLocks noChangeArrowheads="1"/>
          </p:cNvSpPr>
          <p:nvPr/>
        </p:nvSpPr>
        <p:spPr bwMode="auto">
          <a:xfrm>
            <a:off x="971550" y="4762500"/>
            <a:ext cx="23860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湖北军政府</a:t>
            </a: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4429125" y="1550988"/>
            <a:ext cx="47148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/>
              <a:t>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武昌起义前夕，由于革命机关被破获，起义重要领导人刘复基等遇害，孙武受伤，蒋诩武被迫逃亡。黄兴、宋教仁等革命领导人也不在武昌。起义胜利后，湖北革命党人自认为“资望”不足，遂请反对革命的新军协统黎元洪出任湖北军政府都督，结果遭到拒绝。在万不得已的情况下，湖北革命党人只得用手枪逼迫黎元洪就位。</a:t>
            </a:r>
          </a:p>
        </p:txBody>
      </p:sp>
      <p:sp>
        <p:nvSpPr>
          <p:cNvPr id="6" name="横卷形 5"/>
          <p:cNvSpPr/>
          <p:nvPr/>
        </p:nvSpPr>
        <p:spPr>
          <a:xfrm>
            <a:off x="857250" y="1047750"/>
            <a:ext cx="1357313" cy="762000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相关史事</a:t>
            </a:r>
          </a:p>
        </p:txBody>
      </p:sp>
      <p:grpSp>
        <p:nvGrpSpPr>
          <p:cNvPr id="35845" name="组合 7"/>
          <p:cNvGrpSpPr>
            <a:grpSpLocks/>
          </p:cNvGrpSpPr>
          <p:nvPr/>
        </p:nvGrpSpPr>
        <p:grpSpPr bwMode="auto">
          <a:xfrm>
            <a:off x="214313" y="165100"/>
            <a:ext cx="500062" cy="666750"/>
            <a:chOff x="214313" y="123825"/>
            <a:chExt cx="500062" cy="500063"/>
          </a:xfrm>
        </p:grpSpPr>
        <p:sp>
          <p:nvSpPr>
            <p:cNvPr id="8" name="椭圆 7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584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2"/>
          <p:cNvSpPr txBox="1">
            <a:spLocks noChangeArrowheads="1"/>
          </p:cNvSpPr>
          <p:nvPr/>
        </p:nvSpPr>
        <p:spPr bwMode="auto">
          <a:xfrm>
            <a:off x="1254125" y="550863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</a:rPr>
              <a:t>武昌起义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570288" y="550863"/>
            <a:ext cx="352742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>
                <a:solidFill>
                  <a:srgbClr val="FF0000"/>
                </a:solidFill>
                <a:latin typeface="华文楷体"/>
              </a:rPr>
              <a:t>——</a:t>
            </a:r>
            <a:r>
              <a:rPr lang="zh-CN" altLang="zh-CN" sz="2800">
                <a:solidFill>
                  <a:srgbClr val="FF0000"/>
                </a:solidFill>
                <a:latin typeface="Calibri" pitchFamily="34" charset="0"/>
              </a:rPr>
              <a:t>1911</a:t>
            </a: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年</a:t>
            </a:r>
            <a:r>
              <a:rPr lang="zh-CN" altLang="zh-CN" sz="2800">
                <a:solidFill>
                  <a:srgbClr val="FF0000"/>
                </a:solidFill>
                <a:latin typeface="Calibri" pitchFamily="34" charset="0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月</a:t>
            </a:r>
            <a:r>
              <a:rPr lang="zh-CN" altLang="zh-CN" sz="2800">
                <a:solidFill>
                  <a:srgbClr val="FF0000"/>
                </a:solidFill>
                <a:latin typeface="Calibri" pitchFamily="34" charset="0"/>
              </a:rPr>
              <a:t>10</a:t>
            </a: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日</a:t>
            </a: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5364163" y="1125538"/>
            <a:ext cx="144462" cy="1223962"/>
          </a:xfrm>
          <a:prstGeom prst="downArrow">
            <a:avLst>
              <a:gd name="adj1" fmla="val 50000"/>
              <a:gd name="adj2" fmla="val 211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427538" y="2492375"/>
            <a:ext cx="33131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Calibri" pitchFamily="34" charset="0"/>
              </a:rPr>
              <a:t>辛亥年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68313" y="2492375"/>
            <a:ext cx="36718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Calibri" pitchFamily="34" charset="0"/>
              </a:rPr>
              <a:t>辛亥革命</a:t>
            </a:r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2268538" y="1196975"/>
            <a:ext cx="144462" cy="1223963"/>
          </a:xfrm>
          <a:prstGeom prst="downArrow">
            <a:avLst>
              <a:gd name="adj1" fmla="val 50000"/>
              <a:gd name="adj2" fmla="val 211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44525" y="3186113"/>
            <a:ext cx="311308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>
                <a:latin typeface="Calibri" pitchFamily="34" charset="0"/>
                <a:ea typeface="微软雅黑"/>
                <a:cs typeface="微软雅黑"/>
              </a:rPr>
              <a:t>      </a:t>
            </a:r>
            <a:r>
              <a:rPr lang="en-US" altLang="zh-CN" sz="2400">
                <a:latin typeface="Calibri" pitchFamily="34" charset="0"/>
                <a:ea typeface="微软雅黑"/>
                <a:cs typeface="微软雅黑"/>
              </a:rPr>
              <a:t> </a:t>
            </a:r>
            <a:r>
              <a:rPr lang="zh-CN" altLang="en-US" sz="2400">
                <a:latin typeface="Calibri" pitchFamily="34" charset="0"/>
                <a:ea typeface="微软雅黑"/>
                <a:cs typeface="微软雅黑"/>
              </a:rPr>
              <a:t>武昌起义成功后，湖北军政府成立，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  <a:ea typeface="微软雅黑"/>
                <a:cs typeface="微软雅黑"/>
              </a:rPr>
              <a:t>黎元洪</a:t>
            </a:r>
            <a:r>
              <a:rPr lang="zh-CN" altLang="en-US" sz="2400">
                <a:latin typeface="Calibri" pitchFamily="34" charset="0"/>
                <a:ea typeface="微软雅黑"/>
                <a:cs typeface="微软雅黑"/>
              </a:rPr>
              <a:t>被推举为都督。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073525" y="1916113"/>
            <a:ext cx="4881563" cy="3340100"/>
            <a:chOff x="0" y="8"/>
            <a:chExt cx="5760" cy="4166"/>
          </a:xfrm>
        </p:grpSpPr>
        <p:graphicFrame>
          <p:nvGraphicFramePr>
            <p:cNvPr id="2057" name="Object 9"/>
            <p:cNvGraphicFramePr>
              <a:graphicFrameLocks/>
            </p:cNvGraphicFramePr>
            <p:nvPr/>
          </p:nvGraphicFramePr>
          <p:xfrm>
            <a:off x="0" y="8"/>
            <a:ext cx="5760" cy="3522"/>
          </p:xfrm>
          <a:graphic>
            <a:graphicData uri="http://schemas.openxmlformats.org/presentationml/2006/ole">
              <p:oleObj spid="_x0000_s2057" r:id="rId3" imgW="4828571" imgH="2952381" progId="PBrush">
                <p:embed/>
              </p:oleObj>
            </a:graphicData>
          </a:graphic>
        </p:graphicFrame>
        <p:sp>
          <p:nvSpPr>
            <p:cNvPr id="2066" name="Text Box 4"/>
            <p:cNvSpPr txBox="1">
              <a:spLocks noChangeArrowheads="1"/>
            </p:cNvSpPr>
            <p:nvPr/>
          </p:nvSpPr>
          <p:spPr bwMode="auto">
            <a:xfrm>
              <a:off x="1008" y="3600"/>
              <a:ext cx="4272" cy="5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</a:rPr>
                <a:t>湖北军政府旧址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 animBg="1"/>
      <p:bldP spid="7173" grpId="0"/>
      <p:bldP spid="7174" grpId="0"/>
      <p:bldP spid="7175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60"/>
          <p:cNvGrpSpPr>
            <a:grpSpLocks/>
          </p:cNvGrpSpPr>
          <p:nvPr/>
        </p:nvGrpSpPr>
        <p:grpSpPr bwMode="auto">
          <a:xfrm>
            <a:off x="220663" y="130175"/>
            <a:ext cx="8305800" cy="6324600"/>
            <a:chOff x="288" y="144"/>
            <a:chExt cx="5232" cy="3984"/>
          </a:xfrm>
        </p:grpSpPr>
        <p:pic>
          <p:nvPicPr>
            <p:cNvPr id="38923" name="Picture 61" descr="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" y="144"/>
              <a:ext cx="5232" cy="3984"/>
            </a:xfrm>
            <a:prstGeom prst="rect">
              <a:avLst/>
            </a:prstGeom>
            <a:noFill/>
            <a:ln w="57150">
              <a:solidFill>
                <a:srgbClr val="FF9900"/>
              </a:solidFill>
              <a:miter lim="800000"/>
              <a:headEnd/>
              <a:tailEnd/>
            </a:ln>
          </p:spPr>
        </p:pic>
        <p:sp>
          <p:nvSpPr>
            <p:cNvPr id="159806" name="Text Box 62"/>
            <p:cNvSpPr txBox="1">
              <a:spLocks noChangeArrowheads="1"/>
            </p:cNvSpPr>
            <p:nvPr/>
          </p:nvSpPr>
          <p:spPr bwMode="auto">
            <a:xfrm>
              <a:off x="288" y="144"/>
              <a:ext cx="2266" cy="309"/>
            </a:xfrm>
            <a:prstGeom prst="rect">
              <a:avLst/>
            </a:prstGeom>
            <a:solidFill>
              <a:srgbClr val="FFFF00"/>
            </a:solidFill>
            <a:ln w="57150">
              <a:solidFill>
                <a:srgbClr val="FF99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rPr>
                <a:t>武昌起义后全国形势</a:t>
              </a:r>
            </a:p>
          </p:txBody>
        </p:sp>
      </p:grpSp>
      <p:grpSp>
        <p:nvGrpSpPr>
          <p:cNvPr id="4" name="Group 63"/>
          <p:cNvGrpSpPr>
            <a:grpSpLocks/>
          </p:cNvGrpSpPr>
          <p:nvPr/>
        </p:nvGrpSpPr>
        <p:grpSpPr bwMode="auto">
          <a:xfrm>
            <a:off x="788988" y="682625"/>
            <a:ext cx="6210300" cy="5740400"/>
            <a:chOff x="648" y="504"/>
            <a:chExt cx="3912" cy="3616"/>
          </a:xfrm>
        </p:grpSpPr>
        <p:sp>
          <p:nvSpPr>
            <p:cNvPr id="38921" name="Freeform 64"/>
            <p:cNvSpPr>
              <a:spLocks noChangeArrowheads="1"/>
            </p:cNvSpPr>
            <p:nvPr/>
          </p:nvSpPr>
          <p:spPr bwMode="auto">
            <a:xfrm>
              <a:off x="648" y="504"/>
              <a:ext cx="3912" cy="3616"/>
            </a:xfrm>
            <a:custGeom>
              <a:avLst/>
              <a:gdLst>
                <a:gd name="T0" fmla="*/ 2076 w 3912"/>
                <a:gd name="T1" fmla="*/ 84 h 3616"/>
                <a:gd name="T2" fmla="*/ 1968 w 3912"/>
                <a:gd name="T3" fmla="*/ 192 h 3616"/>
                <a:gd name="T4" fmla="*/ 2076 w 3912"/>
                <a:gd name="T5" fmla="*/ 312 h 3616"/>
                <a:gd name="T6" fmla="*/ 1776 w 3912"/>
                <a:gd name="T7" fmla="*/ 720 h 3616"/>
                <a:gd name="T8" fmla="*/ 1608 w 3912"/>
                <a:gd name="T9" fmla="*/ 816 h 3616"/>
                <a:gd name="T10" fmla="*/ 1596 w 3912"/>
                <a:gd name="T11" fmla="*/ 1080 h 3616"/>
                <a:gd name="T12" fmla="*/ 1392 w 3912"/>
                <a:gd name="T13" fmla="*/ 1344 h 3616"/>
                <a:gd name="T14" fmla="*/ 1140 w 3912"/>
                <a:gd name="T15" fmla="*/ 1452 h 3616"/>
                <a:gd name="T16" fmla="*/ 1020 w 3912"/>
                <a:gd name="T17" fmla="*/ 1308 h 3616"/>
                <a:gd name="T18" fmla="*/ 828 w 3912"/>
                <a:gd name="T19" fmla="*/ 1392 h 3616"/>
                <a:gd name="T20" fmla="*/ 336 w 3912"/>
                <a:gd name="T21" fmla="*/ 1332 h 3616"/>
                <a:gd name="T22" fmla="*/ 180 w 3912"/>
                <a:gd name="T23" fmla="*/ 1716 h 3616"/>
                <a:gd name="T24" fmla="*/ 216 w 3912"/>
                <a:gd name="T25" fmla="*/ 2244 h 3616"/>
                <a:gd name="T26" fmla="*/ 36 w 3912"/>
                <a:gd name="T27" fmla="*/ 2532 h 3616"/>
                <a:gd name="T28" fmla="*/ 12 w 3912"/>
                <a:gd name="T29" fmla="*/ 2688 h 3616"/>
                <a:gd name="T30" fmla="*/ 228 w 3912"/>
                <a:gd name="T31" fmla="*/ 2880 h 3616"/>
                <a:gd name="T32" fmla="*/ 492 w 3912"/>
                <a:gd name="T33" fmla="*/ 3096 h 3616"/>
                <a:gd name="T34" fmla="*/ 672 w 3912"/>
                <a:gd name="T35" fmla="*/ 3180 h 3616"/>
                <a:gd name="T36" fmla="*/ 888 w 3912"/>
                <a:gd name="T37" fmla="*/ 3000 h 3616"/>
                <a:gd name="T38" fmla="*/ 1416 w 3912"/>
                <a:gd name="T39" fmla="*/ 2976 h 3616"/>
                <a:gd name="T40" fmla="*/ 1572 w 3912"/>
                <a:gd name="T41" fmla="*/ 3096 h 3616"/>
                <a:gd name="T42" fmla="*/ 1968 w 3912"/>
                <a:gd name="T43" fmla="*/ 3264 h 3616"/>
                <a:gd name="T44" fmla="*/ 1968 w 3912"/>
                <a:gd name="T45" fmla="*/ 3432 h 3616"/>
                <a:gd name="T46" fmla="*/ 1896 w 3912"/>
                <a:gd name="T47" fmla="*/ 3396 h 3616"/>
                <a:gd name="T48" fmla="*/ 1956 w 3912"/>
                <a:gd name="T49" fmla="*/ 3612 h 3616"/>
                <a:gd name="T50" fmla="*/ 2184 w 3912"/>
                <a:gd name="T51" fmla="*/ 3504 h 3616"/>
                <a:gd name="T52" fmla="*/ 2220 w 3912"/>
                <a:gd name="T53" fmla="*/ 3360 h 3616"/>
                <a:gd name="T54" fmla="*/ 2148 w 3912"/>
                <a:gd name="T55" fmla="*/ 3156 h 3616"/>
                <a:gd name="T56" fmla="*/ 2628 w 3912"/>
                <a:gd name="T57" fmla="*/ 3036 h 3616"/>
                <a:gd name="T58" fmla="*/ 2676 w 3912"/>
                <a:gd name="T59" fmla="*/ 2892 h 3616"/>
                <a:gd name="T60" fmla="*/ 2892 w 3912"/>
                <a:gd name="T61" fmla="*/ 2964 h 3616"/>
                <a:gd name="T62" fmla="*/ 3180 w 3912"/>
                <a:gd name="T63" fmla="*/ 2808 h 3616"/>
                <a:gd name="T64" fmla="*/ 3300 w 3912"/>
                <a:gd name="T65" fmla="*/ 2700 h 3616"/>
                <a:gd name="T66" fmla="*/ 3456 w 3912"/>
                <a:gd name="T67" fmla="*/ 2556 h 3616"/>
                <a:gd name="T68" fmla="*/ 3600 w 3912"/>
                <a:gd name="T69" fmla="*/ 2352 h 3616"/>
                <a:gd name="T70" fmla="*/ 3900 w 3912"/>
                <a:gd name="T71" fmla="*/ 1848 h 3616"/>
                <a:gd name="T72" fmla="*/ 3684 w 3912"/>
                <a:gd name="T73" fmla="*/ 1644 h 3616"/>
                <a:gd name="T74" fmla="*/ 3744 w 3912"/>
                <a:gd name="T75" fmla="*/ 1572 h 3616"/>
                <a:gd name="T76" fmla="*/ 3792 w 3912"/>
                <a:gd name="T77" fmla="*/ 1404 h 3616"/>
                <a:gd name="T78" fmla="*/ 3600 w 3912"/>
                <a:gd name="T79" fmla="*/ 1164 h 3616"/>
                <a:gd name="T80" fmla="*/ 3420 w 3912"/>
                <a:gd name="T81" fmla="*/ 1020 h 3616"/>
                <a:gd name="T82" fmla="*/ 3276 w 3912"/>
                <a:gd name="T83" fmla="*/ 996 h 3616"/>
                <a:gd name="T84" fmla="*/ 3072 w 3912"/>
                <a:gd name="T85" fmla="*/ 1020 h 3616"/>
                <a:gd name="T86" fmla="*/ 2832 w 3912"/>
                <a:gd name="T87" fmla="*/ 1224 h 3616"/>
                <a:gd name="T88" fmla="*/ 2892 w 3912"/>
                <a:gd name="T89" fmla="*/ 1560 h 3616"/>
                <a:gd name="T90" fmla="*/ 2604 w 3912"/>
                <a:gd name="T91" fmla="*/ 1488 h 3616"/>
                <a:gd name="T92" fmla="*/ 2184 w 3912"/>
                <a:gd name="T93" fmla="*/ 1332 h 3616"/>
                <a:gd name="T94" fmla="*/ 2052 w 3912"/>
                <a:gd name="T95" fmla="*/ 1128 h 3616"/>
                <a:gd name="T96" fmla="*/ 2424 w 3912"/>
                <a:gd name="T97" fmla="*/ 1020 h 3616"/>
                <a:gd name="T98" fmla="*/ 2556 w 3912"/>
                <a:gd name="T99" fmla="*/ 696 h 3616"/>
                <a:gd name="T100" fmla="*/ 2520 w 3912"/>
                <a:gd name="T101" fmla="*/ 384 h 3616"/>
                <a:gd name="T102" fmla="*/ 2304 w 3912"/>
                <a:gd name="T103" fmla="*/ 12 h 36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912"/>
                <a:gd name="T157" fmla="*/ 0 h 3616"/>
                <a:gd name="T158" fmla="*/ 3912 w 3912"/>
                <a:gd name="T159" fmla="*/ 3616 h 36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912" h="3616">
                  <a:moveTo>
                    <a:pt x="2280" y="12"/>
                  </a:moveTo>
                  <a:cubicBezTo>
                    <a:pt x="2194" y="41"/>
                    <a:pt x="2298" y="0"/>
                    <a:pt x="2208" y="60"/>
                  </a:cubicBezTo>
                  <a:cubicBezTo>
                    <a:pt x="2182" y="77"/>
                    <a:pt x="2080" y="83"/>
                    <a:pt x="2076" y="84"/>
                  </a:cubicBezTo>
                  <a:cubicBezTo>
                    <a:pt x="2068" y="96"/>
                    <a:pt x="2058" y="107"/>
                    <a:pt x="2052" y="120"/>
                  </a:cubicBezTo>
                  <a:cubicBezTo>
                    <a:pt x="2046" y="131"/>
                    <a:pt x="2048" y="146"/>
                    <a:pt x="2040" y="156"/>
                  </a:cubicBezTo>
                  <a:cubicBezTo>
                    <a:pt x="2023" y="177"/>
                    <a:pt x="1992" y="184"/>
                    <a:pt x="1968" y="192"/>
                  </a:cubicBezTo>
                  <a:cubicBezTo>
                    <a:pt x="1972" y="204"/>
                    <a:pt x="1971" y="219"/>
                    <a:pt x="1980" y="228"/>
                  </a:cubicBezTo>
                  <a:cubicBezTo>
                    <a:pt x="2000" y="248"/>
                    <a:pt x="2052" y="276"/>
                    <a:pt x="2052" y="276"/>
                  </a:cubicBezTo>
                  <a:cubicBezTo>
                    <a:pt x="2060" y="288"/>
                    <a:pt x="2070" y="299"/>
                    <a:pt x="2076" y="312"/>
                  </a:cubicBezTo>
                  <a:cubicBezTo>
                    <a:pt x="2086" y="335"/>
                    <a:pt x="2100" y="384"/>
                    <a:pt x="2100" y="384"/>
                  </a:cubicBezTo>
                  <a:cubicBezTo>
                    <a:pt x="2076" y="400"/>
                    <a:pt x="2044" y="408"/>
                    <a:pt x="2028" y="432"/>
                  </a:cubicBezTo>
                  <a:cubicBezTo>
                    <a:pt x="1959" y="536"/>
                    <a:pt x="1903" y="678"/>
                    <a:pt x="1776" y="720"/>
                  </a:cubicBezTo>
                  <a:cubicBezTo>
                    <a:pt x="1756" y="716"/>
                    <a:pt x="1736" y="713"/>
                    <a:pt x="1716" y="708"/>
                  </a:cubicBezTo>
                  <a:cubicBezTo>
                    <a:pt x="1692" y="701"/>
                    <a:pt x="1644" y="684"/>
                    <a:pt x="1644" y="684"/>
                  </a:cubicBezTo>
                  <a:cubicBezTo>
                    <a:pt x="1581" y="700"/>
                    <a:pt x="1537" y="694"/>
                    <a:pt x="1608" y="816"/>
                  </a:cubicBezTo>
                  <a:cubicBezTo>
                    <a:pt x="1613" y="825"/>
                    <a:pt x="1709" y="847"/>
                    <a:pt x="1728" y="852"/>
                  </a:cubicBezTo>
                  <a:cubicBezTo>
                    <a:pt x="1736" y="864"/>
                    <a:pt x="1751" y="874"/>
                    <a:pt x="1752" y="888"/>
                  </a:cubicBezTo>
                  <a:cubicBezTo>
                    <a:pt x="1764" y="1072"/>
                    <a:pt x="1745" y="1063"/>
                    <a:pt x="1596" y="1080"/>
                  </a:cubicBezTo>
                  <a:cubicBezTo>
                    <a:pt x="1527" y="1097"/>
                    <a:pt x="1499" y="1120"/>
                    <a:pt x="1476" y="1188"/>
                  </a:cubicBezTo>
                  <a:cubicBezTo>
                    <a:pt x="1472" y="1232"/>
                    <a:pt x="1485" y="1281"/>
                    <a:pt x="1464" y="1320"/>
                  </a:cubicBezTo>
                  <a:cubicBezTo>
                    <a:pt x="1452" y="1342"/>
                    <a:pt x="1416" y="1336"/>
                    <a:pt x="1392" y="1344"/>
                  </a:cubicBezTo>
                  <a:cubicBezTo>
                    <a:pt x="1380" y="1348"/>
                    <a:pt x="1356" y="1356"/>
                    <a:pt x="1356" y="1356"/>
                  </a:cubicBezTo>
                  <a:cubicBezTo>
                    <a:pt x="1328" y="1439"/>
                    <a:pt x="1343" y="1436"/>
                    <a:pt x="1260" y="1464"/>
                  </a:cubicBezTo>
                  <a:cubicBezTo>
                    <a:pt x="1220" y="1460"/>
                    <a:pt x="1171" y="1477"/>
                    <a:pt x="1140" y="1452"/>
                  </a:cubicBezTo>
                  <a:cubicBezTo>
                    <a:pt x="1115" y="1432"/>
                    <a:pt x="1146" y="1382"/>
                    <a:pt x="1128" y="1356"/>
                  </a:cubicBezTo>
                  <a:cubicBezTo>
                    <a:pt x="1113" y="1335"/>
                    <a:pt x="1080" y="1340"/>
                    <a:pt x="1056" y="1332"/>
                  </a:cubicBezTo>
                  <a:cubicBezTo>
                    <a:pt x="1042" y="1327"/>
                    <a:pt x="1032" y="1316"/>
                    <a:pt x="1020" y="1308"/>
                  </a:cubicBezTo>
                  <a:cubicBezTo>
                    <a:pt x="1013" y="1288"/>
                    <a:pt x="1004" y="1248"/>
                    <a:pt x="984" y="1236"/>
                  </a:cubicBezTo>
                  <a:cubicBezTo>
                    <a:pt x="963" y="1223"/>
                    <a:pt x="912" y="1212"/>
                    <a:pt x="912" y="1212"/>
                  </a:cubicBezTo>
                  <a:cubicBezTo>
                    <a:pt x="878" y="1262"/>
                    <a:pt x="881" y="1383"/>
                    <a:pt x="828" y="1392"/>
                  </a:cubicBezTo>
                  <a:cubicBezTo>
                    <a:pt x="773" y="1402"/>
                    <a:pt x="716" y="1400"/>
                    <a:pt x="660" y="1404"/>
                  </a:cubicBezTo>
                  <a:cubicBezTo>
                    <a:pt x="592" y="1427"/>
                    <a:pt x="573" y="1405"/>
                    <a:pt x="516" y="1380"/>
                  </a:cubicBezTo>
                  <a:cubicBezTo>
                    <a:pt x="457" y="1354"/>
                    <a:pt x="399" y="1342"/>
                    <a:pt x="336" y="1332"/>
                  </a:cubicBezTo>
                  <a:cubicBezTo>
                    <a:pt x="238" y="1341"/>
                    <a:pt x="204" y="1332"/>
                    <a:pt x="132" y="1380"/>
                  </a:cubicBezTo>
                  <a:cubicBezTo>
                    <a:pt x="111" y="1443"/>
                    <a:pt x="115" y="1412"/>
                    <a:pt x="132" y="1512"/>
                  </a:cubicBezTo>
                  <a:cubicBezTo>
                    <a:pt x="139" y="1553"/>
                    <a:pt x="154" y="1669"/>
                    <a:pt x="180" y="1716"/>
                  </a:cubicBezTo>
                  <a:cubicBezTo>
                    <a:pt x="249" y="1840"/>
                    <a:pt x="213" y="1743"/>
                    <a:pt x="240" y="1824"/>
                  </a:cubicBezTo>
                  <a:cubicBezTo>
                    <a:pt x="232" y="1915"/>
                    <a:pt x="239" y="2033"/>
                    <a:pt x="156" y="2088"/>
                  </a:cubicBezTo>
                  <a:cubicBezTo>
                    <a:pt x="133" y="2158"/>
                    <a:pt x="158" y="2205"/>
                    <a:pt x="216" y="2244"/>
                  </a:cubicBezTo>
                  <a:cubicBezTo>
                    <a:pt x="220" y="2256"/>
                    <a:pt x="228" y="2267"/>
                    <a:pt x="228" y="2280"/>
                  </a:cubicBezTo>
                  <a:cubicBezTo>
                    <a:pt x="228" y="2326"/>
                    <a:pt x="177" y="2330"/>
                    <a:pt x="144" y="2352"/>
                  </a:cubicBezTo>
                  <a:cubicBezTo>
                    <a:pt x="122" y="2418"/>
                    <a:pt x="75" y="2474"/>
                    <a:pt x="36" y="2532"/>
                  </a:cubicBezTo>
                  <a:cubicBezTo>
                    <a:pt x="22" y="2553"/>
                    <a:pt x="20" y="2580"/>
                    <a:pt x="12" y="2604"/>
                  </a:cubicBezTo>
                  <a:cubicBezTo>
                    <a:pt x="8" y="2616"/>
                    <a:pt x="0" y="2640"/>
                    <a:pt x="0" y="2640"/>
                  </a:cubicBezTo>
                  <a:cubicBezTo>
                    <a:pt x="4" y="2656"/>
                    <a:pt x="3" y="2674"/>
                    <a:pt x="12" y="2688"/>
                  </a:cubicBezTo>
                  <a:cubicBezTo>
                    <a:pt x="41" y="2732"/>
                    <a:pt x="132" y="2738"/>
                    <a:pt x="180" y="2748"/>
                  </a:cubicBezTo>
                  <a:cubicBezTo>
                    <a:pt x="158" y="2836"/>
                    <a:pt x="126" y="2835"/>
                    <a:pt x="192" y="2868"/>
                  </a:cubicBezTo>
                  <a:cubicBezTo>
                    <a:pt x="203" y="2874"/>
                    <a:pt x="216" y="2876"/>
                    <a:pt x="228" y="2880"/>
                  </a:cubicBezTo>
                  <a:cubicBezTo>
                    <a:pt x="261" y="2929"/>
                    <a:pt x="260" y="2989"/>
                    <a:pt x="312" y="3024"/>
                  </a:cubicBezTo>
                  <a:cubicBezTo>
                    <a:pt x="323" y="3031"/>
                    <a:pt x="337" y="3030"/>
                    <a:pt x="348" y="3036"/>
                  </a:cubicBezTo>
                  <a:cubicBezTo>
                    <a:pt x="395" y="3060"/>
                    <a:pt x="441" y="3079"/>
                    <a:pt x="492" y="3096"/>
                  </a:cubicBezTo>
                  <a:cubicBezTo>
                    <a:pt x="506" y="3101"/>
                    <a:pt x="515" y="3114"/>
                    <a:pt x="528" y="3120"/>
                  </a:cubicBezTo>
                  <a:cubicBezTo>
                    <a:pt x="551" y="3130"/>
                    <a:pt x="579" y="3130"/>
                    <a:pt x="600" y="3144"/>
                  </a:cubicBezTo>
                  <a:cubicBezTo>
                    <a:pt x="647" y="3175"/>
                    <a:pt x="622" y="3163"/>
                    <a:pt x="672" y="3180"/>
                  </a:cubicBezTo>
                  <a:cubicBezTo>
                    <a:pt x="689" y="3130"/>
                    <a:pt x="677" y="3115"/>
                    <a:pt x="648" y="3072"/>
                  </a:cubicBezTo>
                  <a:cubicBezTo>
                    <a:pt x="689" y="3067"/>
                    <a:pt x="777" y="3062"/>
                    <a:pt x="816" y="3036"/>
                  </a:cubicBezTo>
                  <a:cubicBezTo>
                    <a:pt x="839" y="3021"/>
                    <a:pt x="859" y="3003"/>
                    <a:pt x="888" y="3000"/>
                  </a:cubicBezTo>
                  <a:cubicBezTo>
                    <a:pt x="956" y="2993"/>
                    <a:pt x="1024" y="2992"/>
                    <a:pt x="1092" y="2988"/>
                  </a:cubicBezTo>
                  <a:cubicBezTo>
                    <a:pt x="1156" y="2967"/>
                    <a:pt x="1219" y="2944"/>
                    <a:pt x="1284" y="2928"/>
                  </a:cubicBezTo>
                  <a:cubicBezTo>
                    <a:pt x="1339" y="2939"/>
                    <a:pt x="1370" y="2946"/>
                    <a:pt x="1416" y="2976"/>
                  </a:cubicBezTo>
                  <a:cubicBezTo>
                    <a:pt x="1432" y="3000"/>
                    <a:pt x="1448" y="3024"/>
                    <a:pt x="1464" y="3048"/>
                  </a:cubicBezTo>
                  <a:cubicBezTo>
                    <a:pt x="1478" y="3069"/>
                    <a:pt x="1512" y="3064"/>
                    <a:pt x="1536" y="3072"/>
                  </a:cubicBezTo>
                  <a:cubicBezTo>
                    <a:pt x="1550" y="3077"/>
                    <a:pt x="1559" y="3090"/>
                    <a:pt x="1572" y="3096"/>
                  </a:cubicBezTo>
                  <a:cubicBezTo>
                    <a:pt x="1595" y="3106"/>
                    <a:pt x="1644" y="3120"/>
                    <a:pt x="1644" y="3120"/>
                  </a:cubicBezTo>
                  <a:cubicBezTo>
                    <a:pt x="1983" y="3108"/>
                    <a:pt x="2017" y="3010"/>
                    <a:pt x="1956" y="3192"/>
                  </a:cubicBezTo>
                  <a:cubicBezTo>
                    <a:pt x="1960" y="3216"/>
                    <a:pt x="1956" y="3243"/>
                    <a:pt x="1968" y="3264"/>
                  </a:cubicBezTo>
                  <a:cubicBezTo>
                    <a:pt x="1974" y="3275"/>
                    <a:pt x="1992" y="3273"/>
                    <a:pt x="2004" y="3276"/>
                  </a:cubicBezTo>
                  <a:cubicBezTo>
                    <a:pt x="2109" y="3306"/>
                    <a:pt x="2002" y="3271"/>
                    <a:pt x="2088" y="3300"/>
                  </a:cubicBezTo>
                  <a:cubicBezTo>
                    <a:pt x="2036" y="3335"/>
                    <a:pt x="2011" y="3389"/>
                    <a:pt x="1968" y="3432"/>
                  </a:cubicBezTo>
                  <a:cubicBezTo>
                    <a:pt x="1937" y="3463"/>
                    <a:pt x="1888" y="3470"/>
                    <a:pt x="1848" y="3480"/>
                  </a:cubicBezTo>
                  <a:cubicBezTo>
                    <a:pt x="1908" y="3440"/>
                    <a:pt x="1876" y="3468"/>
                    <a:pt x="1932" y="3384"/>
                  </a:cubicBezTo>
                  <a:cubicBezTo>
                    <a:pt x="1939" y="3373"/>
                    <a:pt x="1896" y="3396"/>
                    <a:pt x="1896" y="3396"/>
                  </a:cubicBezTo>
                  <a:cubicBezTo>
                    <a:pt x="1872" y="3432"/>
                    <a:pt x="1848" y="3468"/>
                    <a:pt x="1824" y="3504"/>
                  </a:cubicBezTo>
                  <a:cubicBezTo>
                    <a:pt x="1816" y="3516"/>
                    <a:pt x="1800" y="3540"/>
                    <a:pt x="1800" y="3540"/>
                  </a:cubicBezTo>
                  <a:cubicBezTo>
                    <a:pt x="1865" y="3584"/>
                    <a:pt x="1883" y="3594"/>
                    <a:pt x="1956" y="3612"/>
                  </a:cubicBezTo>
                  <a:cubicBezTo>
                    <a:pt x="2000" y="3606"/>
                    <a:pt x="2053" y="3616"/>
                    <a:pt x="2088" y="3588"/>
                  </a:cubicBezTo>
                  <a:cubicBezTo>
                    <a:pt x="2099" y="3579"/>
                    <a:pt x="2101" y="3561"/>
                    <a:pt x="2112" y="3552"/>
                  </a:cubicBezTo>
                  <a:cubicBezTo>
                    <a:pt x="2134" y="3533"/>
                    <a:pt x="2160" y="3520"/>
                    <a:pt x="2184" y="3504"/>
                  </a:cubicBezTo>
                  <a:cubicBezTo>
                    <a:pt x="2196" y="3496"/>
                    <a:pt x="2220" y="3480"/>
                    <a:pt x="2220" y="3480"/>
                  </a:cubicBezTo>
                  <a:cubicBezTo>
                    <a:pt x="2224" y="3468"/>
                    <a:pt x="2232" y="3457"/>
                    <a:pt x="2232" y="3444"/>
                  </a:cubicBezTo>
                  <a:cubicBezTo>
                    <a:pt x="2232" y="3416"/>
                    <a:pt x="2231" y="3386"/>
                    <a:pt x="2220" y="3360"/>
                  </a:cubicBezTo>
                  <a:cubicBezTo>
                    <a:pt x="2206" y="3328"/>
                    <a:pt x="2129" y="3322"/>
                    <a:pt x="2100" y="3312"/>
                  </a:cubicBezTo>
                  <a:cubicBezTo>
                    <a:pt x="2104" y="3264"/>
                    <a:pt x="2098" y="3214"/>
                    <a:pt x="2112" y="3168"/>
                  </a:cubicBezTo>
                  <a:cubicBezTo>
                    <a:pt x="2116" y="3156"/>
                    <a:pt x="2136" y="3158"/>
                    <a:pt x="2148" y="3156"/>
                  </a:cubicBezTo>
                  <a:cubicBezTo>
                    <a:pt x="2180" y="3150"/>
                    <a:pt x="2212" y="3149"/>
                    <a:pt x="2244" y="3144"/>
                  </a:cubicBezTo>
                  <a:cubicBezTo>
                    <a:pt x="2301" y="3135"/>
                    <a:pt x="2356" y="3111"/>
                    <a:pt x="2412" y="3096"/>
                  </a:cubicBezTo>
                  <a:cubicBezTo>
                    <a:pt x="2484" y="3076"/>
                    <a:pt x="2557" y="3060"/>
                    <a:pt x="2628" y="3036"/>
                  </a:cubicBezTo>
                  <a:cubicBezTo>
                    <a:pt x="2636" y="3012"/>
                    <a:pt x="2644" y="2988"/>
                    <a:pt x="2652" y="2964"/>
                  </a:cubicBezTo>
                  <a:cubicBezTo>
                    <a:pt x="2656" y="2952"/>
                    <a:pt x="2660" y="2940"/>
                    <a:pt x="2664" y="2928"/>
                  </a:cubicBezTo>
                  <a:cubicBezTo>
                    <a:pt x="2668" y="2916"/>
                    <a:pt x="2676" y="2892"/>
                    <a:pt x="2676" y="2892"/>
                  </a:cubicBezTo>
                  <a:cubicBezTo>
                    <a:pt x="2696" y="2896"/>
                    <a:pt x="2720" y="2891"/>
                    <a:pt x="2736" y="2904"/>
                  </a:cubicBezTo>
                  <a:cubicBezTo>
                    <a:pt x="2880" y="3016"/>
                    <a:pt x="2717" y="2954"/>
                    <a:pt x="2820" y="2988"/>
                  </a:cubicBezTo>
                  <a:cubicBezTo>
                    <a:pt x="2844" y="2980"/>
                    <a:pt x="2871" y="2978"/>
                    <a:pt x="2892" y="2964"/>
                  </a:cubicBezTo>
                  <a:cubicBezTo>
                    <a:pt x="2904" y="2956"/>
                    <a:pt x="2915" y="2946"/>
                    <a:pt x="2928" y="2940"/>
                  </a:cubicBezTo>
                  <a:cubicBezTo>
                    <a:pt x="3022" y="2898"/>
                    <a:pt x="3021" y="2914"/>
                    <a:pt x="3108" y="2856"/>
                  </a:cubicBezTo>
                  <a:cubicBezTo>
                    <a:pt x="3132" y="2840"/>
                    <a:pt x="3156" y="2824"/>
                    <a:pt x="3180" y="2808"/>
                  </a:cubicBezTo>
                  <a:cubicBezTo>
                    <a:pt x="3192" y="2800"/>
                    <a:pt x="3216" y="2784"/>
                    <a:pt x="3216" y="2784"/>
                  </a:cubicBezTo>
                  <a:cubicBezTo>
                    <a:pt x="3285" y="2681"/>
                    <a:pt x="3193" y="2802"/>
                    <a:pt x="3276" y="2736"/>
                  </a:cubicBezTo>
                  <a:cubicBezTo>
                    <a:pt x="3287" y="2727"/>
                    <a:pt x="3291" y="2711"/>
                    <a:pt x="3300" y="2700"/>
                  </a:cubicBezTo>
                  <a:cubicBezTo>
                    <a:pt x="3329" y="2665"/>
                    <a:pt x="3337" y="2664"/>
                    <a:pt x="3372" y="2640"/>
                  </a:cubicBezTo>
                  <a:cubicBezTo>
                    <a:pt x="3441" y="2537"/>
                    <a:pt x="3349" y="2658"/>
                    <a:pt x="3432" y="2592"/>
                  </a:cubicBezTo>
                  <a:cubicBezTo>
                    <a:pt x="3443" y="2583"/>
                    <a:pt x="3446" y="2566"/>
                    <a:pt x="3456" y="2556"/>
                  </a:cubicBezTo>
                  <a:cubicBezTo>
                    <a:pt x="3466" y="2546"/>
                    <a:pt x="3480" y="2540"/>
                    <a:pt x="3492" y="2532"/>
                  </a:cubicBezTo>
                  <a:cubicBezTo>
                    <a:pt x="3514" y="2499"/>
                    <a:pt x="3574" y="2430"/>
                    <a:pt x="3588" y="2388"/>
                  </a:cubicBezTo>
                  <a:cubicBezTo>
                    <a:pt x="3592" y="2376"/>
                    <a:pt x="3594" y="2363"/>
                    <a:pt x="3600" y="2352"/>
                  </a:cubicBezTo>
                  <a:cubicBezTo>
                    <a:pt x="3628" y="2301"/>
                    <a:pt x="3661" y="2260"/>
                    <a:pt x="3684" y="2208"/>
                  </a:cubicBezTo>
                  <a:cubicBezTo>
                    <a:pt x="3727" y="2112"/>
                    <a:pt x="3747" y="2030"/>
                    <a:pt x="3840" y="1968"/>
                  </a:cubicBezTo>
                  <a:cubicBezTo>
                    <a:pt x="3897" y="1882"/>
                    <a:pt x="3881" y="1924"/>
                    <a:pt x="3900" y="1848"/>
                  </a:cubicBezTo>
                  <a:cubicBezTo>
                    <a:pt x="3904" y="1812"/>
                    <a:pt x="3912" y="1776"/>
                    <a:pt x="3912" y="1740"/>
                  </a:cubicBezTo>
                  <a:cubicBezTo>
                    <a:pt x="3912" y="1650"/>
                    <a:pt x="3838" y="1646"/>
                    <a:pt x="3768" y="1632"/>
                  </a:cubicBezTo>
                  <a:cubicBezTo>
                    <a:pt x="3740" y="1636"/>
                    <a:pt x="3712" y="1638"/>
                    <a:pt x="3684" y="1644"/>
                  </a:cubicBezTo>
                  <a:cubicBezTo>
                    <a:pt x="3672" y="1646"/>
                    <a:pt x="3654" y="1667"/>
                    <a:pt x="3648" y="1656"/>
                  </a:cubicBezTo>
                  <a:cubicBezTo>
                    <a:pt x="3632" y="1625"/>
                    <a:pt x="3699" y="1611"/>
                    <a:pt x="3708" y="1608"/>
                  </a:cubicBezTo>
                  <a:cubicBezTo>
                    <a:pt x="3720" y="1596"/>
                    <a:pt x="3728" y="1578"/>
                    <a:pt x="3744" y="1572"/>
                  </a:cubicBezTo>
                  <a:cubicBezTo>
                    <a:pt x="3850" y="1530"/>
                    <a:pt x="3815" y="1600"/>
                    <a:pt x="3840" y="1524"/>
                  </a:cubicBezTo>
                  <a:cubicBezTo>
                    <a:pt x="3797" y="1481"/>
                    <a:pt x="3754" y="1447"/>
                    <a:pt x="3696" y="1428"/>
                  </a:cubicBezTo>
                  <a:cubicBezTo>
                    <a:pt x="3727" y="1418"/>
                    <a:pt x="3769" y="1427"/>
                    <a:pt x="3792" y="1404"/>
                  </a:cubicBezTo>
                  <a:cubicBezTo>
                    <a:pt x="3801" y="1395"/>
                    <a:pt x="3786" y="1379"/>
                    <a:pt x="3780" y="1368"/>
                  </a:cubicBezTo>
                  <a:cubicBezTo>
                    <a:pt x="3752" y="1311"/>
                    <a:pt x="3696" y="1304"/>
                    <a:pt x="3648" y="1272"/>
                  </a:cubicBezTo>
                  <a:cubicBezTo>
                    <a:pt x="3610" y="1215"/>
                    <a:pt x="3629" y="1250"/>
                    <a:pt x="3600" y="1164"/>
                  </a:cubicBezTo>
                  <a:cubicBezTo>
                    <a:pt x="3591" y="1137"/>
                    <a:pt x="3568" y="1116"/>
                    <a:pt x="3552" y="1092"/>
                  </a:cubicBezTo>
                  <a:cubicBezTo>
                    <a:pt x="3544" y="1080"/>
                    <a:pt x="3542" y="1061"/>
                    <a:pt x="3528" y="1056"/>
                  </a:cubicBezTo>
                  <a:cubicBezTo>
                    <a:pt x="3523" y="1054"/>
                    <a:pt x="3421" y="1020"/>
                    <a:pt x="3420" y="1020"/>
                  </a:cubicBezTo>
                  <a:cubicBezTo>
                    <a:pt x="3406" y="1015"/>
                    <a:pt x="3397" y="1002"/>
                    <a:pt x="3384" y="996"/>
                  </a:cubicBezTo>
                  <a:cubicBezTo>
                    <a:pt x="3361" y="986"/>
                    <a:pt x="3312" y="972"/>
                    <a:pt x="3312" y="972"/>
                  </a:cubicBezTo>
                  <a:cubicBezTo>
                    <a:pt x="3300" y="980"/>
                    <a:pt x="3286" y="986"/>
                    <a:pt x="3276" y="996"/>
                  </a:cubicBezTo>
                  <a:cubicBezTo>
                    <a:pt x="3266" y="1006"/>
                    <a:pt x="3264" y="1024"/>
                    <a:pt x="3252" y="1032"/>
                  </a:cubicBezTo>
                  <a:cubicBezTo>
                    <a:pt x="3231" y="1045"/>
                    <a:pt x="3180" y="1056"/>
                    <a:pt x="3180" y="1056"/>
                  </a:cubicBezTo>
                  <a:cubicBezTo>
                    <a:pt x="3144" y="1044"/>
                    <a:pt x="3104" y="1041"/>
                    <a:pt x="3072" y="1020"/>
                  </a:cubicBezTo>
                  <a:cubicBezTo>
                    <a:pt x="3025" y="989"/>
                    <a:pt x="3050" y="1001"/>
                    <a:pt x="3000" y="984"/>
                  </a:cubicBezTo>
                  <a:cubicBezTo>
                    <a:pt x="2955" y="1051"/>
                    <a:pt x="2965" y="1062"/>
                    <a:pt x="2976" y="1152"/>
                  </a:cubicBezTo>
                  <a:cubicBezTo>
                    <a:pt x="2955" y="1236"/>
                    <a:pt x="2926" y="1212"/>
                    <a:pt x="2832" y="1224"/>
                  </a:cubicBezTo>
                  <a:cubicBezTo>
                    <a:pt x="2803" y="1310"/>
                    <a:pt x="2822" y="1275"/>
                    <a:pt x="2784" y="1332"/>
                  </a:cubicBezTo>
                  <a:cubicBezTo>
                    <a:pt x="2800" y="1381"/>
                    <a:pt x="2826" y="1400"/>
                    <a:pt x="2868" y="1428"/>
                  </a:cubicBezTo>
                  <a:cubicBezTo>
                    <a:pt x="2896" y="1469"/>
                    <a:pt x="2922" y="1508"/>
                    <a:pt x="2892" y="1560"/>
                  </a:cubicBezTo>
                  <a:cubicBezTo>
                    <a:pt x="2881" y="1579"/>
                    <a:pt x="2838" y="1590"/>
                    <a:pt x="2820" y="1596"/>
                  </a:cubicBezTo>
                  <a:cubicBezTo>
                    <a:pt x="2689" y="1552"/>
                    <a:pt x="2888" y="1622"/>
                    <a:pt x="2748" y="1560"/>
                  </a:cubicBezTo>
                  <a:cubicBezTo>
                    <a:pt x="2599" y="1494"/>
                    <a:pt x="2754" y="1588"/>
                    <a:pt x="2604" y="1488"/>
                  </a:cubicBezTo>
                  <a:cubicBezTo>
                    <a:pt x="2541" y="1446"/>
                    <a:pt x="2416" y="1445"/>
                    <a:pt x="2352" y="1440"/>
                  </a:cubicBezTo>
                  <a:cubicBezTo>
                    <a:pt x="2189" y="1386"/>
                    <a:pt x="2338" y="1452"/>
                    <a:pt x="2256" y="1380"/>
                  </a:cubicBezTo>
                  <a:cubicBezTo>
                    <a:pt x="2234" y="1361"/>
                    <a:pt x="2208" y="1348"/>
                    <a:pt x="2184" y="1332"/>
                  </a:cubicBezTo>
                  <a:cubicBezTo>
                    <a:pt x="2172" y="1324"/>
                    <a:pt x="2148" y="1308"/>
                    <a:pt x="2148" y="1308"/>
                  </a:cubicBezTo>
                  <a:cubicBezTo>
                    <a:pt x="2124" y="1272"/>
                    <a:pt x="2090" y="1241"/>
                    <a:pt x="2076" y="1200"/>
                  </a:cubicBezTo>
                  <a:cubicBezTo>
                    <a:pt x="2068" y="1176"/>
                    <a:pt x="2052" y="1128"/>
                    <a:pt x="2052" y="1128"/>
                  </a:cubicBezTo>
                  <a:cubicBezTo>
                    <a:pt x="2105" y="1048"/>
                    <a:pt x="2053" y="1104"/>
                    <a:pt x="2220" y="1104"/>
                  </a:cubicBezTo>
                  <a:cubicBezTo>
                    <a:pt x="2252" y="1104"/>
                    <a:pt x="2284" y="1096"/>
                    <a:pt x="2316" y="1092"/>
                  </a:cubicBezTo>
                  <a:cubicBezTo>
                    <a:pt x="2361" y="1077"/>
                    <a:pt x="2385" y="1046"/>
                    <a:pt x="2424" y="1020"/>
                  </a:cubicBezTo>
                  <a:cubicBezTo>
                    <a:pt x="2471" y="949"/>
                    <a:pt x="2494" y="918"/>
                    <a:pt x="2520" y="840"/>
                  </a:cubicBezTo>
                  <a:cubicBezTo>
                    <a:pt x="2530" y="809"/>
                    <a:pt x="2536" y="776"/>
                    <a:pt x="2544" y="744"/>
                  </a:cubicBezTo>
                  <a:cubicBezTo>
                    <a:pt x="2548" y="728"/>
                    <a:pt x="2556" y="696"/>
                    <a:pt x="2556" y="696"/>
                  </a:cubicBezTo>
                  <a:cubicBezTo>
                    <a:pt x="2553" y="685"/>
                    <a:pt x="2540" y="626"/>
                    <a:pt x="2532" y="612"/>
                  </a:cubicBezTo>
                  <a:cubicBezTo>
                    <a:pt x="2502" y="559"/>
                    <a:pt x="2467" y="524"/>
                    <a:pt x="2448" y="468"/>
                  </a:cubicBezTo>
                  <a:cubicBezTo>
                    <a:pt x="2465" y="416"/>
                    <a:pt x="2466" y="402"/>
                    <a:pt x="2520" y="384"/>
                  </a:cubicBezTo>
                  <a:cubicBezTo>
                    <a:pt x="2592" y="276"/>
                    <a:pt x="2492" y="133"/>
                    <a:pt x="2400" y="72"/>
                  </a:cubicBezTo>
                  <a:cubicBezTo>
                    <a:pt x="2392" y="60"/>
                    <a:pt x="2388" y="44"/>
                    <a:pt x="2376" y="36"/>
                  </a:cubicBezTo>
                  <a:cubicBezTo>
                    <a:pt x="2355" y="23"/>
                    <a:pt x="2304" y="12"/>
                    <a:pt x="2304" y="12"/>
                  </a:cubicBezTo>
                  <a:cubicBezTo>
                    <a:pt x="2247" y="26"/>
                    <a:pt x="2241" y="31"/>
                    <a:pt x="2280" y="12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2" name="Freeform 65"/>
            <p:cNvSpPr>
              <a:spLocks noChangeArrowheads="1"/>
            </p:cNvSpPr>
            <p:nvPr/>
          </p:nvSpPr>
          <p:spPr bwMode="auto">
            <a:xfrm>
              <a:off x="2436" y="3804"/>
              <a:ext cx="285" cy="257"/>
            </a:xfrm>
            <a:custGeom>
              <a:avLst/>
              <a:gdLst>
                <a:gd name="T0" fmla="*/ 252 w 285"/>
                <a:gd name="T1" fmla="*/ 0 h 257"/>
                <a:gd name="T2" fmla="*/ 180 w 285"/>
                <a:gd name="T3" fmla="*/ 48 h 257"/>
                <a:gd name="T4" fmla="*/ 72 w 285"/>
                <a:gd name="T5" fmla="*/ 96 h 257"/>
                <a:gd name="T6" fmla="*/ 24 w 285"/>
                <a:gd name="T7" fmla="*/ 168 h 257"/>
                <a:gd name="T8" fmla="*/ 0 w 285"/>
                <a:gd name="T9" fmla="*/ 240 h 257"/>
                <a:gd name="T10" fmla="*/ 108 w 285"/>
                <a:gd name="T11" fmla="*/ 216 h 257"/>
                <a:gd name="T12" fmla="*/ 168 w 285"/>
                <a:gd name="T13" fmla="*/ 168 h 257"/>
                <a:gd name="T14" fmla="*/ 192 w 285"/>
                <a:gd name="T15" fmla="*/ 132 h 257"/>
                <a:gd name="T16" fmla="*/ 228 w 285"/>
                <a:gd name="T17" fmla="*/ 108 h 257"/>
                <a:gd name="T18" fmla="*/ 264 w 285"/>
                <a:gd name="T19" fmla="*/ 0 h 257"/>
                <a:gd name="T20" fmla="*/ 252 w 285"/>
                <a:gd name="T21" fmla="*/ 0 h 2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85"/>
                <a:gd name="T34" fmla="*/ 0 h 257"/>
                <a:gd name="T35" fmla="*/ 285 w 285"/>
                <a:gd name="T36" fmla="*/ 257 h 25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85" h="257">
                  <a:moveTo>
                    <a:pt x="252" y="0"/>
                  </a:moveTo>
                  <a:cubicBezTo>
                    <a:pt x="228" y="16"/>
                    <a:pt x="207" y="39"/>
                    <a:pt x="180" y="48"/>
                  </a:cubicBezTo>
                  <a:cubicBezTo>
                    <a:pt x="94" y="77"/>
                    <a:pt x="129" y="58"/>
                    <a:pt x="72" y="96"/>
                  </a:cubicBezTo>
                  <a:cubicBezTo>
                    <a:pt x="56" y="120"/>
                    <a:pt x="33" y="141"/>
                    <a:pt x="24" y="168"/>
                  </a:cubicBezTo>
                  <a:cubicBezTo>
                    <a:pt x="16" y="192"/>
                    <a:pt x="0" y="240"/>
                    <a:pt x="0" y="240"/>
                  </a:cubicBezTo>
                  <a:cubicBezTo>
                    <a:pt x="50" y="257"/>
                    <a:pt x="65" y="245"/>
                    <a:pt x="108" y="216"/>
                  </a:cubicBezTo>
                  <a:cubicBezTo>
                    <a:pt x="177" y="113"/>
                    <a:pt x="85" y="234"/>
                    <a:pt x="168" y="168"/>
                  </a:cubicBezTo>
                  <a:cubicBezTo>
                    <a:pt x="179" y="159"/>
                    <a:pt x="182" y="142"/>
                    <a:pt x="192" y="132"/>
                  </a:cubicBezTo>
                  <a:cubicBezTo>
                    <a:pt x="202" y="122"/>
                    <a:pt x="216" y="116"/>
                    <a:pt x="228" y="108"/>
                  </a:cubicBezTo>
                  <a:cubicBezTo>
                    <a:pt x="283" y="25"/>
                    <a:pt x="285" y="63"/>
                    <a:pt x="264" y="0"/>
                  </a:cubicBezTo>
                  <a:cubicBezTo>
                    <a:pt x="220" y="15"/>
                    <a:pt x="217" y="18"/>
                    <a:pt x="252" y="0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9810" name="Oval 66"/>
          <p:cNvSpPr>
            <a:spLocks noChangeArrowheads="1"/>
          </p:cNvSpPr>
          <p:nvPr/>
        </p:nvSpPr>
        <p:spPr bwMode="auto">
          <a:xfrm>
            <a:off x="5257800" y="1143000"/>
            <a:ext cx="304800" cy="304800"/>
          </a:xfrm>
          <a:prstGeom prst="ellipse">
            <a:avLst/>
          </a:prstGeom>
          <a:solidFill>
            <a:srgbClr val="FF0000"/>
          </a:solidFill>
          <a:ln w="57150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9811" name="Text Box 67"/>
          <p:cNvSpPr txBox="1">
            <a:spLocks noChangeArrowheads="1"/>
          </p:cNvSpPr>
          <p:nvPr/>
        </p:nvSpPr>
        <p:spPr bwMode="auto">
          <a:xfrm>
            <a:off x="4953000" y="623888"/>
            <a:ext cx="12954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北京</a:t>
            </a:r>
          </a:p>
        </p:txBody>
      </p:sp>
      <p:pic>
        <p:nvPicPr>
          <p:cNvPr id="159812" name="Picture 68" descr="火炬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43475" y="2819400"/>
            <a:ext cx="61912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813" name="Text Box 69"/>
          <p:cNvSpPr txBox="1">
            <a:spLocks noChangeArrowheads="1"/>
          </p:cNvSpPr>
          <p:nvPr/>
        </p:nvSpPr>
        <p:spPr bwMode="auto">
          <a:xfrm>
            <a:off x="4937125" y="3168650"/>
            <a:ext cx="169227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★</a:t>
            </a:r>
            <a:r>
              <a:rPr lang="zh-CN" alt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武昌</a:t>
            </a:r>
          </a:p>
        </p:txBody>
      </p:sp>
      <p:sp>
        <p:nvSpPr>
          <p:cNvPr id="159814" name="Text Box 70"/>
          <p:cNvSpPr txBox="1">
            <a:spLocks noChangeArrowheads="1"/>
          </p:cNvSpPr>
          <p:nvPr/>
        </p:nvSpPr>
        <p:spPr bwMode="auto">
          <a:xfrm>
            <a:off x="1785938" y="3687763"/>
            <a:ext cx="36576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武昌起义后全国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15</a:t>
            </a:r>
            <a:r>
              <a:rPr lang="zh-CN" altLang="en-US" sz="32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个省宣布独立</a:t>
            </a:r>
          </a:p>
        </p:txBody>
      </p:sp>
      <p:sp>
        <p:nvSpPr>
          <p:cNvPr id="159816" name="Text Box 72"/>
          <p:cNvSpPr txBox="1">
            <a:spLocks noChangeArrowheads="1"/>
          </p:cNvSpPr>
          <p:nvPr/>
        </p:nvSpPr>
        <p:spPr bwMode="auto">
          <a:xfrm>
            <a:off x="0" y="6027738"/>
            <a:ext cx="9144000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latin typeface="华文中宋" pitchFamily="2" charset="-122"/>
                <a:ea typeface="华文中宋" pitchFamily="2" charset="-122"/>
              </a:rPr>
              <a:t>武昌起义后</a:t>
            </a:r>
            <a:r>
              <a:rPr lang="en-US" altLang="zh-CN" sz="3200"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 sz="3200">
                <a:latin typeface="华文中宋" pitchFamily="2" charset="-122"/>
                <a:ea typeface="华文中宋" pitchFamily="2" charset="-122"/>
              </a:rPr>
              <a:t>各省响应，清政府土崩瓦解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9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9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9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9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9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9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9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9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9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9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9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810" grpId="0" animBg="1"/>
      <p:bldP spid="159811" grpId="0"/>
      <p:bldP spid="159813" grpId="0" animBg="1"/>
      <p:bldP spid="159814" grpId="0" bldLvl="0" animBg="1"/>
      <p:bldP spid="159814" grpId="1" animBg="1"/>
      <p:bldP spid="1598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A\Desktop\八年级新版\微信图片_201709261454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133600"/>
            <a:ext cx="7993062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116013" y="549275"/>
            <a:ext cx="5472112" cy="13843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1912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年，</a:t>
            </a:r>
            <a:r>
              <a:rPr lang="en-US" altLang="zh-CN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2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月</a:t>
            </a:r>
            <a:r>
              <a:rPr lang="en-US" altLang="zh-CN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12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日，在袁世凯软硬兼施的逼迫下，宣统帝下诏退位。清朝</a:t>
            </a:r>
            <a:r>
              <a:rPr lang="en-US" altLang="zh-CN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260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多年的统治结束。</a:t>
            </a:r>
            <a:endParaRPr lang="zh-CN" altLang="en-US" sz="2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9939" name="TextBox 3"/>
          <p:cNvSpPr txBox="1">
            <a:spLocks noChangeArrowheads="1"/>
          </p:cNvSpPr>
          <p:nvPr/>
        </p:nvSpPr>
        <p:spPr bwMode="auto">
          <a:xfrm>
            <a:off x="3203575" y="5805488"/>
            <a:ext cx="1944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清帝退位诏书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288" y="1052513"/>
            <a:ext cx="2160587" cy="523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4</a:t>
            </a:r>
            <a:r>
              <a:rPr lang="zh-CN" altLang="en-US" sz="28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、意义：</a:t>
            </a:r>
            <a:endParaRPr lang="zh-CN" altLang="en-US" sz="2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650" y="2133600"/>
            <a:ext cx="7200900" cy="26765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楷体"/>
                <a:ea typeface="华文楷体"/>
                <a:cs typeface="华文楷体"/>
              </a:rPr>
              <a:t>①辛亥革命</a:t>
            </a:r>
            <a:r>
              <a:rPr lang="zh-CN" altLang="en-US" sz="2800" b="1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推翻了清王朝</a:t>
            </a:r>
            <a:r>
              <a:rPr lang="zh-CN" altLang="en-US" sz="2800" b="1">
                <a:latin typeface="华文楷体"/>
                <a:ea typeface="华文楷体"/>
                <a:cs typeface="华文楷体"/>
              </a:rPr>
              <a:t>的反动统治，宣告了</a:t>
            </a:r>
            <a:r>
              <a:rPr lang="zh-CN" altLang="en-US" sz="2800" b="1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中国两千多年君主专制制度</a:t>
            </a:r>
            <a:r>
              <a:rPr lang="zh-CN" altLang="en-US" sz="2800" b="1">
                <a:latin typeface="华文楷体"/>
                <a:ea typeface="华文楷体"/>
                <a:cs typeface="华文楷体"/>
              </a:rPr>
              <a:t>的终结。</a:t>
            </a:r>
            <a:endParaRPr lang="en-US" altLang="zh-CN" sz="2800" b="1">
              <a:latin typeface="华文楷体"/>
              <a:ea typeface="华文楷体"/>
              <a:cs typeface="华文楷体"/>
            </a:endParaRPr>
          </a:p>
          <a:p>
            <a:endParaRPr lang="en-US" altLang="zh-CN" sz="2800" b="1">
              <a:latin typeface="华文楷体"/>
              <a:ea typeface="华文楷体"/>
              <a:cs typeface="华文楷体"/>
            </a:endParaRPr>
          </a:p>
          <a:p>
            <a:r>
              <a:rPr lang="zh-CN" altLang="en-US" sz="2800" b="1">
                <a:latin typeface="华文楷体"/>
                <a:ea typeface="华文楷体"/>
                <a:cs typeface="华文楷体"/>
              </a:rPr>
              <a:t>②开创了</a:t>
            </a:r>
            <a:r>
              <a:rPr lang="zh-CN" altLang="en-US" sz="2800" b="1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完全意义上的近代民族民主革命</a:t>
            </a:r>
            <a:r>
              <a:rPr lang="zh-CN" altLang="en-US" sz="2800" b="1">
                <a:latin typeface="华文楷体"/>
                <a:ea typeface="华文楷体"/>
                <a:cs typeface="华文楷体"/>
              </a:rPr>
              <a:t>，极大推动了</a:t>
            </a:r>
            <a:r>
              <a:rPr lang="zh-CN" altLang="en-US" sz="2800" b="1">
                <a:solidFill>
                  <a:srgbClr val="FF0000"/>
                </a:solidFill>
                <a:latin typeface="华文楷体"/>
                <a:ea typeface="华文楷体"/>
                <a:cs typeface="华文楷体"/>
              </a:rPr>
              <a:t>中华民族的思想解放</a:t>
            </a:r>
            <a:r>
              <a:rPr lang="zh-CN" altLang="en-US" sz="2800" b="1">
                <a:latin typeface="华文楷体"/>
                <a:ea typeface="华文楷体"/>
                <a:cs typeface="华文楷体"/>
              </a:rPr>
              <a:t>，打开了中国进步潮流的闸门。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428875" y="1003300"/>
            <a:ext cx="5143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辛亥革命为什么能够取得胜利？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43125" y="2000250"/>
            <a:ext cx="3214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顺应了历史发展的潮流</a:t>
            </a:r>
          </a:p>
        </p:txBody>
      </p:sp>
      <p:sp>
        <p:nvSpPr>
          <p:cNvPr id="11" name="流程图: 联系 10"/>
          <p:cNvSpPr/>
          <p:nvPr/>
        </p:nvSpPr>
        <p:spPr>
          <a:xfrm>
            <a:off x="1643063" y="2000250"/>
            <a:ext cx="428625" cy="500063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</a:rPr>
              <a:t>1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流程图: 联系 11"/>
          <p:cNvSpPr/>
          <p:nvPr/>
        </p:nvSpPr>
        <p:spPr>
          <a:xfrm>
            <a:off x="1643063" y="2786063"/>
            <a:ext cx="428625" cy="5016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143125" y="2786063"/>
            <a:ext cx="4714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革命有着正确的指导思想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——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三民主义</a:t>
            </a:r>
          </a:p>
        </p:txBody>
      </p:sp>
      <p:sp>
        <p:nvSpPr>
          <p:cNvPr id="14" name="流程图: 联系 13"/>
          <p:cNvSpPr/>
          <p:nvPr/>
        </p:nvSpPr>
        <p:spPr>
          <a:xfrm>
            <a:off x="1643063" y="3429000"/>
            <a:ext cx="428625" cy="500063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43125" y="3429000"/>
            <a:ext cx="6072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革命有一定的群众基础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——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得到了广大民众的支持</a:t>
            </a:r>
          </a:p>
        </p:txBody>
      </p:sp>
      <p:sp>
        <p:nvSpPr>
          <p:cNvPr id="16" name="流程图: 联系 15"/>
          <p:cNvSpPr/>
          <p:nvPr/>
        </p:nvSpPr>
        <p:spPr>
          <a:xfrm>
            <a:off x="1643063" y="4095750"/>
            <a:ext cx="428625" cy="500063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143125" y="4144963"/>
            <a:ext cx="3500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革命党人坚持不懈的努力</a:t>
            </a:r>
          </a:p>
        </p:txBody>
      </p:sp>
      <p:sp>
        <p:nvSpPr>
          <p:cNvPr id="18" name="流程图: 联系 17"/>
          <p:cNvSpPr/>
          <p:nvPr/>
        </p:nvSpPr>
        <p:spPr>
          <a:xfrm>
            <a:off x="1643063" y="4786313"/>
            <a:ext cx="428625" cy="50165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</a:rPr>
              <a:t>5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143125" y="4786313"/>
            <a:ext cx="3214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民主革命思想的广泛传播</a:t>
            </a:r>
          </a:p>
        </p:txBody>
      </p:sp>
      <p:grpSp>
        <p:nvGrpSpPr>
          <p:cNvPr id="41996" name="组合 7"/>
          <p:cNvGrpSpPr>
            <a:grpSpLocks/>
          </p:cNvGrpSpPr>
          <p:nvPr/>
        </p:nvGrpSpPr>
        <p:grpSpPr bwMode="auto">
          <a:xfrm>
            <a:off x="214313" y="165100"/>
            <a:ext cx="1928812" cy="666750"/>
            <a:chOff x="214313" y="123825"/>
            <a:chExt cx="1928812" cy="500063"/>
          </a:xfrm>
        </p:grpSpPr>
        <p:sp>
          <p:nvSpPr>
            <p:cNvPr id="22" name="椭圆 21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199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9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探究研讨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 bwMode="auto">
          <a:xfrm>
            <a:off x="214313" y="165100"/>
            <a:ext cx="500062" cy="666750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43010" name="任意多边形 3"/>
          <p:cNvSpPr>
            <a:spLocks noChangeArrowheads="1"/>
          </p:cNvSpPr>
          <p:nvPr/>
        </p:nvSpPr>
        <p:spPr bwMode="auto">
          <a:xfrm>
            <a:off x="323850" y="285750"/>
            <a:ext cx="333375" cy="417513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011" name="矩形 4"/>
          <p:cNvSpPr>
            <a:spLocks noChangeArrowheads="1"/>
          </p:cNvSpPr>
          <p:nvPr/>
        </p:nvSpPr>
        <p:spPr bwMode="auto">
          <a:xfrm>
            <a:off x="142875" y="228600"/>
            <a:ext cx="2320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/>
                <a:ea typeface="微软雅黑"/>
                <a:cs typeface="微软雅黑"/>
              </a:rPr>
              <a:t>课堂小结</a:t>
            </a:r>
          </a:p>
        </p:txBody>
      </p:sp>
      <p:sp>
        <p:nvSpPr>
          <p:cNvPr id="43012" name="TextBox 4"/>
          <p:cNvSpPr txBox="1">
            <a:spLocks noChangeArrowheads="1"/>
          </p:cNvSpPr>
          <p:nvPr/>
        </p:nvSpPr>
        <p:spPr bwMode="auto">
          <a:xfrm>
            <a:off x="1619250" y="1562100"/>
            <a:ext cx="653415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同盟会员齐奋起，萍浏醴响第一枪。</a:t>
            </a:r>
            <a:endParaRPr lang="en-US" altLang="zh-CN" sz="28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安庆广西黄花岗，起义虽败鼓斗志。</a:t>
            </a:r>
            <a:endParaRPr lang="en-US" altLang="zh-CN" sz="28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一九一一双十晚，革命党人武昌占。</a:t>
            </a:r>
            <a:endParaRPr lang="en-US" altLang="zh-CN" sz="28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打响起义第一枪，全国多省独立现。</a:t>
            </a:r>
            <a:endParaRPr lang="en-US" altLang="zh-CN" sz="28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脱离清朝卷全国，武昌起义辛亥年。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WordArt 9"/>
          <p:cNvSpPr>
            <a:spLocks noChangeArrowheads="1" noChangeShapeType="1" noTextEdit="1"/>
          </p:cNvSpPr>
          <p:nvPr/>
        </p:nvSpPr>
        <p:spPr bwMode="auto">
          <a:xfrm>
            <a:off x="84138" y="4763"/>
            <a:ext cx="4572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课堂训练，当堂达标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25450" y="1229994"/>
            <a:ext cx="8293100" cy="5015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1.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右图是1911年4月27日（阴历三月二十九日）晨，黄兴向党人写的绝命书，表示他效命疆场，视死如归的革命决心。这发生于哪一事件前（</a:t>
            </a:r>
            <a:r>
              <a:rPr lang="en-US" altLang="zh-CN" sz="4000" noProof="1">
                <a:ln w="50800" cmpd="thickThin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 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 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A.中国同盟会成立          B.萍浏醴起义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C.广州黄花岗起义          D.安庆起义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2.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某历史兴趣小组的同学要去实地考察辛亥革命的首发地，他们应该去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       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　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A.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南京        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B.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上海        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C.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北京        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D.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武昌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3.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辛亥革命是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20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世纪中国历史上的第一次伟大巨变，这是因为（  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A.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中国人民从此站立起来了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B.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辛亥革命揭开了中国新民主主义革命的序幕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C.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辛亥革命结束了中国</a:t>
            </a: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2000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多年的君主专制制度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D.</a:t>
            </a:r>
            <a:r>
              <a:rPr lang="zh-CN" altLang="en-US" sz="200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  <a:cs typeface="宋体" pitchFamily="2" charset="-122"/>
              </a:rPr>
              <a:t>辛亥革命改变了中国半殖民半封建社会的性质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itchFamily="2" charset="-122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50265" y="3384550"/>
            <a:ext cx="439420" cy="70674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noProof="1">
                <a:ln w="50800" cmpd="thickThin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itchFamily="2" charset="-122"/>
              </a:rPr>
              <a:t>D</a:t>
            </a:r>
          </a:p>
        </p:txBody>
      </p:sp>
      <p:sp>
        <p:nvSpPr>
          <p:cNvPr id="7" name="矩形 6"/>
          <p:cNvSpPr/>
          <p:nvPr/>
        </p:nvSpPr>
        <p:spPr>
          <a:xfrm>
            <a:off x="7439025" y="4091302"/>
            <a:ext cx="549910" cy="70675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noProof="1">
                <a:ln w="50800" cmpd="thickThin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</a:p>
        </p:txBody>
      </p:sp>
      <p:pic>
        <p:nvPicPr>
          <p:cNvPr id="44037" name="图片 1073744102" descr="http://img.91ddcc.com/14334697703534.jpg"/>
          <p:cNvPicPr>
            <a:picLocks noChangeAspect="1" noChangeArrowheads="1"/>
          </p:cNvPicPr>
          <p:nvPr/>
        </p:nvPicPr>
        <p:blipFill>
          <a:blip r:embed="rId2" r:link="rId3">
            <a:lum bright="-42000" contrast="36000"/>
            <a:grayscl/>
          </a:blip>
          <a:srcRect/>
          <a:stretch>
            <a:fillRect/>
          </a:stretch>
        </p:blipFill>
        <p:spPr bwMode="auto">
          <a:xfrm>
            <a:off x="6635750" y="1898650"/>
            <a:ext cx="118745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850265" y="1800225"/>
            <a:ext cx="439420" cy="8915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noProof="1">
                <a:ln w="50800" cmpd="thickThin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宋体" pitchFamily="2" charset="-122"/>
                <a:ea typeface="宋体" pitchFamily="2" charset="-122"/>
                <a:cs typeface="宋体" pitchFamily="2" charset="-122"/>
                <a:sym typeface="+mn-ea"/>
              </a:rPr>
              <a:t>C</a:t>
            </a:r>
            <a:endParaRPr lang="en-US" altLang="zh-CN" sz="4000" noProof="1">
              <a:latin typeface="+mn-lt"/>
              <a:ea typeface="微软雅黑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1656</Words>
  <Application>Microsoft Office PowerPoint</Application>
  <PresentationFormat>全屏显示(4:3)</PresentationFormat>
  <Paragraphs>141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演示文稿设计模板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Calibri</vt:lpstr>
      <vt:lpstr>宋体</vt:lpstr>
      <vt:lpstr>Arial</vt:lpstr>
      <vt:lpstr>方正兰亭黑_YS_GB18030</vt:lpstr>
      <vt:lpstr>微软雅黑</vt:lpstr>
      <vt:lpstr>隶书</vt:lpstr>
      <vt:lpstr>华文新魏</vt:lpstr>
      <vt:lpstr>华文中宋</vt:lpstr>
      <vt:lpstr>Verdana</vt:lpstr>
      <vt:lpstr>黑体</vt:lpstr>
      <vt:lpstr>楷体</vt:lpstr>
      <vt:lpstr>Times New Roman</vt:lpstr>
      <vt:lpstr>PMingLiU</vt:lpstr>
      <vt:lpstr>华文楷体</vt:lpstr>
      <vt:lpstr>华文行楷</vt:lpstr>
      <vt:lpstr>Office 主题​​</vt:lpstr>
      <vt:lpstr>Office 主题​​</vt:lpstr>
      <vt:lpstr>Office 主题​​</vt:lpstr>
      <vt:lpstr>画笔图片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材料</vt:lpstr>
      <vt:lpstr>幻灯片 12</vt:lpstr>
      <vt:lpstr>幻灯片 13</vt:lpstr>
      <vt:lpstr>幻灯片 14</vt:lpstr>
      <vt:lpstr>幻灯片 15</vt:lpstr>
      <vt:lpstr>武昌起义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董务宝</cp:lastModifiedBy>
  <cp:revision>14</cp:revision>
  <dcterms:created xsi:type="dcterms:W3CDTF">2017-10-15T03:29:11Z</dcterms:created>
  <dcterms:modified xsi:type="dcterms:W3CDTF">2017-11-29T04:04:02Z</dcterms:modified>
</cp:coreProperties>
</file>